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smtClean="0">
                <a:latin typeface="Times New Roman" panose="02020603050405020304" pitchFamily="18" charset="0"/>
                <a:cs typeface="Times New Roman" panose="02020603050405020304" pitchFamily="18" charset="0"/>
              </a:rPr>
              <a:t>YOKESH . A</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14482"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p:cNvPicPr>
            <a:picLocks noChangeAspect="1"/>
          </p:cNvPicPr>
          <p:nvPr/>
        </p:nvPicPr>
        <p:blipFill>
          <a:blip r:embed="rId3"/>
          <a:stretch>
            <a:fillRect/>
          </a:stretch>
        </p:blipFill>
        <p:spPr>
          <a:xfrm>
            <a:off x="914400" y="1447800"/>
            <a:ext cx="3644618" cy="2393706"/>
          </a:xfrm>
          <a:prstGeom prst="rect">
            <a:avLst/>
          </a:prstGeom>
        </p:spPr>
      </p:pic>
      <p:pic>
        <p:nvPicPr>
          <p:cNvPr id="12" name="Picture 11"/>
          <p:cNvPicPr>
            <a:picLocks noChangeAspect="1"/>
          </p:cNvPicPr>
          <p:nvPr/>
        </p:nvPicPr>
        <p:blipFill>
          <a:blip r:embed="rId4"/>
          <a:stretch>
            <a:fillRect/>
          </a:stretch>
        </p:blipFill>
        <p:spPr>
          <a:xfrm>
            <a:off x="4648200" y="1447800"/>
            <a:ext cx="5042649" cy="2514600"/>
          </a:xfrm>
          <a:prstGeom prst="rect">
            <a:avLst/>
          </a:prstGeom>
        </p:spPr>
      </p:pic>
      <p:pic>
        <p:nvPicPr>
          <p:cNvPr id="14" name="Picture 13"/>
          <p:cNvPicPr>
            <a:picLocks noChangeAspect="1"/>
          </p:cNvPicPr>
          <p:nvPr/>
        </p:nvPicPr>
        <p:blipFill>
          <a:blip r:embed="rId5"/>
          <a:stretch>
            <a:fillRect/>
          </a:stretch>
        </p:blipFill>
        <p:spPr>
          <a:xfrm>
            <a:off x="1298574" y="4106134"/>
            <a:ext cx="1893888" cy="2135090"/>
          </a:xfrm>
          <a:prstGeom prst="rect">
            <a:avLst/>
          </a:prstGeom>
        </p:spPr>
      </p:pic>
      <p:pic>
        <p:nvPicPr>
          <p:cNvPr id="18" name="Picture 17"/>
          <p:cNvPicPr>
            <a:picLocks noChangeAspect="1"/>
          </p:cNvPicPr>
          <p:nvPr/>
        </p:nvPicPr>
        <p:blipFill>
          <a:blip r:embed="rId6"/>
          <a:stretch>
            <a:fillRect/>
          </a:stretch>
        </p:blipFill>
        <p:spPr>
          <a:xfrm>
            <a:off x="4442733" y="3907783"/>
            <a:ext cx="5453582" cy="25596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sz="4400" dirty="0" smtClean="0">
              <a:latin typeface="Times New Roman" panose="02020603050405020304" pitchFamily="18" charset="0"/>
              <a:cs typeface="Times New Roman" panose="02020603050405020304" pitchFamily="18" charset="0"/>
            </a:endParaRPr>
          </a:p>
          <a:p>
            <a:r>
              <a:rPr lang="en-IN" sz="4400" dirty="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              House-Price-Prediction Models </a:t>
            </a:r>
          </a:p>
          <a:p>
            <a:r>
              <a:rPr lang="en-US" sz="8000" dirty="0" smtClean="0">
                <a:latin typeface="Times New Roman" panose="02020603050405020304" pitchFamily="18" charset="0"/>
                <a:cs typeface="Times New Roman" panose="02020603050405020304" pitchFamily="18" charset="0"/>
              </a:rPr>
              <a:t>           </a:t>
            </a:r>
            <a:endParaRPr sz="8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4360229"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54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22"/>
          <p:cNvSpPr/>
          <p:nvPr/>
        </p:nvSpPr>
        <p:spPr>
          <a:xfrm>
            <a:off x="3048000" y="1720840"/>
            <a:ext cx="6134100" cy="2677656"/>
          </a:xfrm>
          <a:prstGeom prst="rect">
            <a:avLst/>
          </a:prstGeom>
        </p:spPr>
        <p:txBody>
          <a:bodyPr wrap="square">
            <a:spAutoFit/>
          </a:bodyPr>
          <a:lstStyle/>
          <a:p>
            <a:pPr marL="457200" lvl="0" indent="-431800">
              <a:buSzPts val="3200"/>
              <a:buFont typeface="Calibri"/>
              <a:buChar char="●"/>
            </a:pPr>
            <a:r>
              <a:rPr lang="en-US" sz="2400" dirty="0">
                <a:ea typeface="Calibri"/>
                <a:cs typeface="Calibri"/>
                <a:sym typeface="Calibri"/>
              </a:rPr>
              <a:t>Problem Statement</a:t>
            </a:r>
          </a:p>
          <a:p>
            <a:pPr marL="457200" lvl="0" indent="-431800">
              <a:buSzPts val="3200"/>
              <a:buFont typeface="Calibri"/>
              <a:buChar char="●"/>
            </a:pPr>
            <a:r>
              <a:rPr lang="en-US" sz="2400" dirty="0">
                <a:ea typeface="Calibri"/>
                <a:cs typeface="Calibri"/>
                <a:sym typeface="Calibri"/>
              </a:rPr>
              <a:t>Project Overview</a:t>
            </a:r>
          </a:p>
          <a:p>
            <a:pPr marL="457200" lvl="0" indent="-431800">
              <a:buSzPts val="3200"/>
              <a:buFont typeface="Calibri"/>
              <a:buChar char="●"/>
            </a:pPr>
            <a:r>
              <a:rPr lang="en-US" sz="2400" dirty="0">
                <a:ea typeface="Calibri"/>
                <a:cs typeface="Calibri"/>
                <a:sym typeface="Calibri"/>
              </a:rPr>
              <a:t>Who are the end users?</a:t>
            </a:r>
          </a:p>
          <a:p>
            <a:pPr marL="457200" lvl="0" indent="-431800">
              <a:buSzPts val="3200"/>
              <a:buFont typeface="Calibri"/>
              <a:buChar char="●"/>
            </a:pPr>
            <a:r>
              <a:rPr lang="en-US" sz="2400" dirty="0">
                <a:ea typeface="Calibri"/>
                <a:cs typeface="Calibri"/>
                <a:sym typeface="Calibri"/>
              </a:rPr>
              <a:t>Solutions and value of propositions</a:t>
            </a:r>
          </a:p>
          <a:p>
            <a:pPr marL="457200" lvl="0" indent="-431800">
              <a:buSzPts val="3200"/>
              <a:buFont typeface="Calibri"/>
              <a:buChar char="●"/>
            </a:pPr>
            <a:r>
              <a:rPr lang="en-US" sz="2400" dirty="0">
                <a:ea typeface="Calibri"/>
                <a:cs typeface="Calibri"/>
                <a:sym typeface="Calibri"/>
              </a:rPr>
              <a:t>WOW factor in the solution</a:t>
            </a:r>
          </a:p>
          <a:p>
            <a:pPr marL="457200" lvl="0" indent="-431800">
              <a:buSzPts val="3200"/>
              <a:buFont typeface="Calibri"/>
              <a:buChar char="●"/>
            </a:pPr>
            <a:r>
              <a:rPr lang="en-US" sz="2400" dirty="0">
                <a:ea typeface="Calibri"/>
                <a:cs typeface="Calibri"/>
                <a:sym typeface="Calibri"/>
              </a:rPr>
              <a:t>Modelling</a:t>
            </a:r>
          </a:p>
          <a:p>
            <a:pPr marL="457200" lvl="0" indent="-431800">
              <a:buSzPts val="3200"/>
              <a:buFont typeface="Calibri"/>
              <a:buChar char="●"/>
            </a:pPr>
            <a:r>
              <a:rPr lang="en-US" sz="2400" dirty="0">
                <a:ea typeface="Calibri"/>
                <a:cs typeface="Calibri"/>
                <a:sym typeface="Calibri"/>
              </a:rPr>
              <a:t>Results</a:t>
            </a:r>
            <a:endParaRPr lang="en-US" sz="2400" dirty="0">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914400" y="1351976"/>
            <a:ext cx="6324600" cy="4401205"/>
          </a:xfrm>
          <a:prstGeom prst="rect">
            <a:avLst/>
          </a:prstGeom>
        </p:spPr>
        <p:txBody>
          <a:bodyPr wrap="square">
            <a:spAutoFit/>
          </a:bodyPr>
          <a:lstStyle/>
          <a:p>
            <a:r>
              <a:rPr lang="en-US" sz="2000" b="0" i="0" dirty="0" smtClean="0">
                <a:solidFill>
                  <a:srgbClr val="0D0D0D"/>
                </a:solidFill>
                <a:effectLst/>
                <a:latin typeface="Times New Roman" panose="02020603050405020304" pitchFamily="18" charset="0"/>
                <a:cs typeface="Times New Roman" panose="02020603050405020304" pitchFamily="18" charset="0"/>
              </a:rPr>
              <a:t>Develop a machine learning model to predict house prices based on various features such as location, size, amenities, and other relevant factors. The goal is to create an accurate predictive model that can assist real estate agents, homeowners, and buyers in estimating the market value of residential properties.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model should be able to handle a diverse range of input data, including categorical variables such as neighborhood, numerical variables such as square footage, and possibly textual data such as property descriptions. The predicted prices should be as precise as possible, allowing stakeholders to make informed decisions about buying, selling, or listing properties.</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707537" y="1752600"/>
            <a:ext cx="8467725" cy="3785652"/>
          </a:xfrm>
          <a:prstGeom prst="rect">
            <a:avLst/>
          </a:prstGeom>
        </p:spPr>
        <p:txBody>
          <a:bodyPr wrap="square">
            <a:spAutoFit/>
          </a:bodyPr>
          <a:lstStyle/>
          <a:p>
            <a:r>
              <a:rPr lang="en-US" sz="1600" b="0" i="0" dirty="0" smtClean="0">
                <a:solidFill>
                  <a:srgbClr val="0D0D0D"/>
                </a:solidFill>
                <a:effectLst/>
                <a:latin typeface="Times New Roman" panose="02020603050405020304" pitchFamily="18" charset="0"/>
                <a:cs typeface="Times New Roman" panose="02020603050405020304" pitchFamily="18" charset="0"/>
              </a:rPr>
              <a:t>The objective of this project is to develop a machine learning model for predicting house prices, leveraging various features such as location, size, amenities, and other relevant factors. The model aims to provide accurate price estimates to assist real estate agents, homeowners, and buyers in making informed decisions about residential properties.</a:t>
            </a:r>
          </a:p>
          <a:p>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project begins with data collection and preprocessing, where a comprehensive dataset containing information on houses, including features like size, location, number of bedrooms, bathrooms, amenities, and historical sale prices, is gathered and cleaned.</a:t>
            </a:r>
          </a:p>
          <a:p>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Following this, thorough exploratory data analysis (EDA) is conducted to understand feature distributions, identify correlations, and address outliers or missing values. Feature engineering techniques may be applied to enhance the predictive power of the model, including encoding categorical variables and scaling numerical features.</a:t>
            </a:r>
          </a:p>
          <a:p>
            <a:r>
              <a:rPr lang="en-US" sz="1600" dirty="0" smtClean="0"/>
              <a:t/>
            </a:r>
            <a:br>
              <a:rPr lang="en-US" sz="1600" dirty="0" smtClean="0"/>
            </a:b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smtClean="0"/>
              <a:t>T</a:t>
            </a:r>
            <a:r>
              <a:rPr sz="3200" spc="-15" dirty="0" smtClean="0"/>
              <a:t>H</a:t>
            </a:r>
            <a:r>
              <a:rPr sz="3200" spc="15" dirty="0" smtClean="0"/>
              <a:t>E</a:t>
            </a:r>
            <a:r>
              <a:rPr sz="3200" spc="-35" dirty="0" smtClean="0"/>
              <a:t> </a:t>
            </a:r>
            <a:r>
              <a:rPr sz="3200" spc="-20" dirty="0" smtClean="0"/>
              <a:t>E</a:t>
            </a:r>
            <a:r>
              <a:rPr sz="3200" spc="30" dirty="0" smtClean="0"/>
              <a:t>N</a:t>
            </a:r>
            <a:r>
              <a:rPr sz="3200" spc="15" dirty="0" smtClean="0"/>
              <a:t>D</a:t>
            </a:r>
            <a:r>
              <a:rPr sz="3200" spc="-45" dirty="0" smtClean="0"/>
              <a:t> </a:t>
            </a:r>
            <a:r>
              <a:rPr sz="3200" dirty="0" smtClean="0"/>
              <a:t>U</a:t>
            </a:r>
            <a:r>
              <a:rPr sz="3200" spc="10" dirty="0" smtClean="0"/>
              <a:t>S</a:t>
            </a:r>
            <a:r>
              <a:rPr sz="3200" spc="-25" dirty="0" smtClean="0"/>
              <a:t>E</a:t>
            </a:r>
            <a:r>
              <a:rPr sz="3200" spc="-10" dirty="0" smtClean="0"/>
              <a:t>R</a:t>
            </a:r>
            <a:r>
              <a:rPr sz="3200" spc="5" dirty="0" smtClean="0"/>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34915" y="1609372"/>
            <a:ext cx="6096000" cy="3847207"/>
          </a:xfrm>
          <a:prstGeom prst="rect">
            <a:avLst/>
          </a:prstGeom>
        </p:spPr>
        <p:txBody>
          <a:bodyPr>
            <a:spAutoFit/>
          </a:bodyPr>
          <a:lstStyle/>
          <a:p>
            <a:r>
              <a:rPr lang="en-US" sz="1600" b="1" dirty="0" smtClean="0">
                <a:latin typeface="Times New Roman" panose="02020603050405020304" pitchFamily="18" charset="0"/>
                <a:cs typeface="Times New Roman" panose="02020603050405020304" pitchFamily="18" charset="0"/>
              </a:rPr>
              <a:t>Home Sellers:</a:t>
            </a:r>
            <a:r>
              <a:rPr lang="en-US" sz="1400" dirty="0" smtClean="0">
                <a:latin typeface="Times New Roman" panose="02020603050405020304" pitchFamily="18" charset="0"/>
                <a:cs typeface="Times New Roman" panose="02020603050405020304" pitchFamily="18" charset="0"/>
              </a:rPr>
              <a:t> Homeowners seeking to sell their properties utilize house price prediction models to determine competitive listing prices. By understanding the estimated market value of their homes, sellers can optimize their pricing strategy to attract potential buyers and maximize returns.</a:t>
            </a:r>
          </a:p>
          <a:p>
            <a:endParaRPr lang="en-US" sz="14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Home </a:t>
            </a:r>
            <a:r>
              <a:rPr lang="en-US" sz="1600" b="1" dirty="0">
                <a:latin typeface="Times New Roman" panose="02020603050405020304" pitchFamily="18" charset="0"/>
                <a:cs typeface="Times New Roman" panose="02020603050405020304" pitchFamily="18" charset="0"/>
              </a:rPr>
              <a:t>Buyers:</a:t>
            </a:r>
            <a:r>
              <a:rPr lang="en-US" sz="1400" dirty="0">
                <a:latin typeface="Times New Roman" panose="02020603050405020304" pitchFamily="18" charset="0"/>
                <a:cs typeface="Times New Roman" panose="02020603050405020304" pitchFamily="18" charset="0"/>
              </a:rPr>
              <a:t> Individuals or families looking to purchase residential properties rely on house price prediction models to estimate the fair market value of homes they are interested in. This information helps them make informed decisions about which properties to pursue and negotiate prices effectively.</a:t>
            </a:r>
          </a:p>
          <a:p>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Housing </a:t>
            </a:r>
            <a:r>
              <a:rPr lang="en-US" sz="1600" b="1" dirty="0">
                <a:latin typeface="Times New Roman" panose="02020603050405020304" pitchFamily="18" charset="0"/>
                <a:cs typeface="Times New Roman" panose="02020603050405020304" pitchFamily="18" charset="0"/>
              </a:rPr>
              <a:t>Market </a:t>
            </a:r>
            <a:r>
              <a:rPr lang="en-US" sz="1600" b="1" dirty="0" smtClean="0">
                <a:latin typeface="Times New Roman" panose="02020603050405020304" pitchFamily="18" charset="0"/>
                <a:cs typeface="Times New Roman" panose="02020603050405020304" pitchFamily="18" charset="0"/>
              </a:rPr>
              <a:t>Analysts</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Professionals involved in housing market research and analysis rely on house price prediction models to track market trends, forecast future price movements, and identify emerging patterns. These insights inform strategic planning, policy development, and investment strategies within the real estate industry.</a:t>
            </a:r>
          </a:p>
          <a:p>
            <a:r>
              <a:rPr lang="en-US" sz="1400" dirty="0" smtClean="0">
                <a:latin typeface="Times New Roman" panose="02020603050405020304" pitchFamily="18" charset="0"/>
                <a:cs typeface="Times New Roman" panose="02020603050405020304" pitchFamily="18" charset="0"/>
              </a:rPr>
              <a:t/>
            </a:r>
            <a:br>
              <a:rPr lang="en-US" sz="1400" dirty="0" smtClean="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886200" y="1476375"/>
            <a:ext cx="7438292" cy="5355312"/>
          </a:xfrm>
          <a:prstGeom prst="rect">
            <a:avLst/>
          </a:prstGeom>
        </p:spPr>
        <p:txBody>
          <a:bodyPr wrap="square">
            <a:spAutoFit/>
          </a:bodyPr>
          <a:lstStyle/>
          <a:p>
            <a:pPr lvl="0">
              <a:buClr>
                <a:schemeClr val="dk1"/>
              </a:buClr>
              <a:buSzPts val="1100"/>
            </a:pPr>
            <a:r>
              <a:rPr lang="en-US" b="1" dirty="0">
                <a:latin typeface="Times New Roman" panose="02020603050405020304" pitchFamily="18" charset="0"/>
                <a:ea typeface="Calibri"/>
                <a:cs typeface="Times New Roman" panose="02020603050405020304" pitchFamily="18" charset="0"/>
                <a:sym typeface="Calibri"/>
              </a:rPr>
              <a:t>Value Proposition</a:t>
            </a:r>
            <a:r>
              <a:rPr lang="en-US" b="1" dirty="0" smtClean="0">
                <a:latin typeface="Times New Roman" panose="02020603050405020304" pitchFamily="18" charset="0"/>
                <a:ea typeface="Calibri"/>
                <a:cs typeface="Times New Roman" panose="02020603050405020304" pitchFamily="18" charset="0"/>
                <a:sym typeface="Calibri"/>
              </a:rPr>
              <a:t>:</a:t>
            </a:r>
          </a:p>
          <a:p>
            <a:pPr lvl="0">
              <a:buClr>
                <a:schemeClr val="dk1"/>
              </a:buClr>
              <a:buSzPts val="1100"/>
            </a:pPr>
            <a:endParaRPr lang="en-US" b="1" dirty="0">
              <a:latin typeface="Times New Roman" panose="02020603050405020304" pitchFamily="18" charset="0"/>
              <a:ea typeface="Calibri"/>
              <a:cs typeface="Times New Roman" panose="02020603050405020304" pitchFamily="18" charset="0"/>
              <a:sym typeface="Calibri"/>
            </a:endParaRPr>
          </a:p>
          <a:p>
            <a:r>
              <a:rPr lang="en-US" b="1" dirty="0">
                <a:latin typeface="Times New Roman" panose="02020603050405020304" pitchFamily="18" charset="0"/>
                <a:cs typeface="Times New Roman" panose="02020603050405020304" pitchFamily="18" charset="0"/>
              </a:rPr>
              <a:t>User Interface Design</a:t>
            </a:r>
            <a:r>
              <a:rPr lang="en-US" dirty="0">
                <a:latin typeface="Times New Roman" panose="02020603050405020304" pitchFamily="18" charset="0"/>
                <a:cs typeface="Times New Roman" panose="02020603050405020304" pitchFamily="18" charset="0"/>
              </a:rPr>
              <a:t>: Create an intuitive and user-friendly interface accessible via web or mobile platforms. The interface should allow users to input relevant property details such as location, size, amenities, and other features easily.</a:t>
            </a:r>
          </a:p>
          <a:p>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Develop a machine learning model capable of accurately predicting house prices based on the input features. Explore various regression algorithms such as linear regression, decision trees, random forests, and gradient boosting to determine the most suitable model for the task.</a:t>
            </a:r>
          </a:p>
          <a:p>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Integrate a comprehensive dataset containing historical property information, including sale prices, property features, neighborhood data, and market trends. Ensure data quality and consistency through preprocessing and validation procedures.</a:t>
            </a:r>
          </a:p>
          <a:p>
            <a:r>
              <a:rPr lang="en-US" b="1" dirty="0">
                <a:latin typeface="Times New Roman" panose="02020603050405020304" pitchFamily="18" charset="0"/>
                <a:cs typeface="Times New Roman" panose="02020603050405020304" pitchFamily="18" charset="0"/>
              </a:rPr>
              <a:t>Real-Time Prediction</a:t>
            </a:r>
            <a:r>
              <a:rPr lang="en-US" dirty="0">
                <a:latin typeface="Times New Roman" panose="02020603050405020304" pitchFamily="18" charset="0"/>
                <a:cs typeface="Times New Roman" panose="02020603050405020304" pitchFamily="18" charset="0"/>
              </a:rPr>
              <a:t>: Implement a real-time prediction engine that can generate instant price estimates for properties based on user inputs. Utilize efficient algorithms and scalable infrastructure to handle simultaneous user requests.</a:t>
            </a:r>
          </a:p>
          <a:p>
            <a:pPr lvl="0">
              <a:buClr>
                <a:schemeClr val="dk1"/>
              </a:buClr>
              <a:buSzPts val="1100"/>
            </a:pPr>
            <a:endParaRPr lang="en-US" b="1"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smtClean="0"/>
              <a:t>THE</a:t>
            </a:r>
            <a:r>
              <a:rPr sz="4250" spc="20" dirty="0" smtClean="0"/>
              <a:t> </a:t>
            </a:r>
            <a:r>
              <a:rPr sz="4250" spc="10" dirty="0"/>
              <a:t>WOW</a:t>
            </a:r>
            <a:r>
              <a:rPr sz="4250" spc="85" dirty="0"/>
              <a:t> </a:t>
            </a:r>
            <a:r>
              <a:rPr sz="4250" spc="10" dirty="0"/>
              <a:t>IN</a:t>
            </a:r>
            <a:r>
              <a:rPr sz="4250" spc="-5" dirty="0"/>
              <a:t> </a:t>
            </a:r>
            <a:r>
              <a:rPr sz="4250" spc="15" dirty="0" smtClean="0"/>
              <a:t>YOUR</a:t>
            </a:r>
            <a:r>
              <a:rPr sz="4250" spc="-10" dirty="0" smtClean="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Rectangle 9"/>
          <p:cNvSpPr/>
          <p:nvPr/>
        </p:nvSpPr>
        <p:spPr>
          <a:xfrm>
            <a:off x="2819400" y="1600200"/>
            <a:ext cx="6096000" cy="5047536"/>
          </a:xfrm>
          <a:prstGeom prst="rect">
            <a:avLst/>
          </a:prstGeom>
        </p:spPr>
        <p:txBody>
          <a:bodyPr>
            <a:spAutoFit/>
          </a:bodyPr>
          <a:lstStyle/>
          <a:p>
            <a:r>
              <a:rPr lang="en-US" sz="1400" i="0" dirty="0" smtClean="0">
                <a:solidFill>
                  <a:srgbClr val="0D0D0D"/>
                </a:solidFill>
                <a:effectLst/>
                <a:latin typeface="Times New Roman" panose="02020603050405020304" pitchFamily="18" charset="0"/>
                <a:cs typeface="Times New Roman" panose="02020603050405020304" pitchFamily="18" charset="0"/>
              </a:rPr>
              <a:t>The WOW solution in our solution for </a:t>
            </a:r>
            <a:r>
              <a:rPr lang="en-IN" sz="1400" dirty="0" smtClean="0">
                <a:latin typeface="Times New Roman" panose="02020603050405020304" pitchFamily="18" charset="0"/>
                <a:cs typeface="Times New Roman" panose="02020603050405020304" pitchFamily="18" charset="0"/>
              </a:rPr>
              <a:t>House-Price-Prediction Models</a:t>
            </a:r>
          </a:p>
          <a:p>
            <a:endParaRPr lang="en-US" sz="1400" b="1"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1400" b="1" i="0" dirty="0" smtClean="0">
                <a:solidFill>
                  <a:srgbClr val="0D0D0D"/>
                </a:solidFill>
                <a:effectLst/>
                <a:latin typeface="Times New Roman" panose="02020603050405020304" pitchFamily="18" charset="0"/>
                <a:cs typeface="Times New Roman" panose="02020603050405020304" pitchFamily="18" charset="0"/>
              </a:rPr>
              <a:t>Personalized User Experience</a:t>
            </a:r>
            <a:r>
              <a:rPr lang="en-US" sz="1400" b="0" i="0" dirty="0" smtClean="0">
                <a:solidFill>
                  <a:srgbClr val="0D0D0D"/>
                </a:solidFill>
                <a:effectLst/>
                <a:latin typeface="Times New Roman" panose="02020603050405020304" pitchFamily="18" charset="0"/>
                <a:cs typeface="Times New Roman" panose="02020603050405020304" pitchFamily="18" charset="0"/>
              </a:rPr>
              <a:t>: Our solution doesn't just offer a generic interface; it's designed to provide a personalized user experience tailored to the specific needs of each user segment. Whether you're a home buyer, seller, real estate agent, or investor, the interface dynamically adapts to your requirements, making the process seamless and intuitive.</a:t>
            </a:r>
          </a:p>
          <a:p>
            <a:pPr>
              <a:buFont typeface="+mj-lt"/>
              <a:buAutoNum type="arabicPeriod"/>
            </a:pPr>
            <a:r>
              <a:rPr lang="en-US" sz="1400" b="1" i="0" dirty="0" smtClean="0">
                <a:solidFill>
                  <a:srgbClr val="0D0D0D"/>
                </a:solidFill>
                <a:effectLst/>
                <a:latin typeface="Times New Roman" panose="02020603050405020304" pitchFamily="18" charset="0"/>
                <a:cs typeface="Times New Roman" panose="02020603050405020304" pitchFamily="18" charset="0"/>
              </a:rPr>
              <a:t>AI-Powered Predictive Accuracy</a:t>
            </a:r>
            <a:r>
              <a:rPr lang="en-US" sz="1400" b="0" i="0" dirty="0" smtClean="0">
                <a:solidFill>
                  <a:srgbClr val="0D0D0D"/>
                </a:solidFill>
                <a:effectLst/>
                <a:latin typeface="Times New Roman" panose="02020603050405020304" pitchFamily="18" charset="0"/>
                <a:cs typeface="Times New Roman" panose="02020603050405020304" pitchFamily="18" charset="0"/>
              </a:rPr>
              <a:t>: Leveraging state-of-the-art machine learning algorithms and advanced data analytics techniques, our solution delivers unparalleled predictive accuracy. It doesn't just provide price estimates; it predicts with precision, taking into account a multitude of factors including market trends, neighborhood dynamics, and property features.</a:t>
            </a:r>
          </a:p>
          <a:p>
            <a:pPr>
              <a:buFont typeface="+mj-lt"/>
              <a:buAutoNum type="arabicPeriod"/>
            </a:pPr>
            <a:r>
              <a:rPr lang="en-US" sz="1400" b="1" i="0" dirty="0" smtClean="0">
                <a:solidFill>
                  <a:srgbClr val="0D0D0D"/>
                </a:solidFill>
                <a:effectLst/>
                <a:latin typeface="Times New Roman" panose="02020603050405020304" pitchFamily="18" charset="0"/>
                <a:cs typeface="Times New Roman" panose="02020603050405020304" pitchFamily="18" charset="0"/>
              </a:rPr>
              <a:t>Real-Time Insights and Recommendations</a:t>
            </a:r>
            <a:r>
              <a:rPr lang="en-US" sz="1400" b="0" i="0" dirty="0" smtClean="0">
                <a:solidFill>
                  <a:srgbClr val="0D0D0D"/>
                </a:solidFill>
                <a:effectLst/>
                <a:latin typeface="Times New Roman" panose="02020603050405020304" pitchFamily="18" charset="0"/>
                <a:cs typeface="Times New Roman" panose="02020603050405020304" pitchFamily="18" charset="0"/>
              </a:rPr>
              <a:t>: What sets our solution apart is its ability to not only predict house prices but also provide real-time insights and actionable recommendations. Whether it's suggesting optimal listing prices for sellers, identifying investment opportunities for investors, or guiding buyers towards the best value properties, our solution goes beyond prediction to offer invaluable guidance.</a:t>
            </a:r>
          </a:p>
          <a:p>
            <a:pPr>
              <a:buFont typeface="+mj-lt"/>
              <a:buAutoNum type="arabicPeriod"/>
            </a:pPr>
            <a:r>
              <a:rPr lang="en-US" sz="1400" b="1" i="0" dirty="0" smtClean="0">
                <a:solidFill>
                  <a:srgbClr val="0D0D0D"/>
                </a:solidFill>
                <a:effectLst/>
                <a:latin typeface="Times New Roman" panose="02020603050405020304" pitchFamily="18" charset="0"/>
                <a:cs typeface="Times New Roman" panose="02020603050405020304" pitchFamily="18" charset="0"/>
              </a:rPr>
              <a:t>Transparent and Explainable AI</a:t>
            </a:r>
            <a:r>
              <a:rPr lang="en-US" sz="1400" b="0" i="0" dirty="0" smtClean="0">
                <a:solidFill>
                  <a:srgbClr val="0D0D0D"/>
                </a:solidFill>
                <a:effectLst/>
                <a:latin typeface="Times New Roman" panose="02020603050405020304" pitchFamily="18" charset="0"/>
                <a:cs typeface="Times New Roman" panose="02020603050405020304" pitchFamily="18" charset="0"/>
              </a:rPr>
              <a:t>: Unlike black-box models, our solution prioritizes transparency and </a:t>
            </a:r>
            <a:r>
              <a:rPr lang="en-US" sz="1400" b="0" i="0" dirty="0" err="1" smtClean="0">
                <a:solidFill>
                  <a:srgbClr val="0D0D0D"/>
                </a:solidFill>
                <a:effectLst/>
                <a:latin typeface="Times New Roman" panose="02020603050405020304" pitchFamily="18" charset="0"/>
                <a:cs typeface="Times New Roman" panose="02020603050405020304" pitchFamily="18" charset="0"/>
              </a:rPr>
              <a:t>explainability</a:t>
            </a:r>
            <a:r>
              <a:rPr lang="en-US" sz="1400" b="0" i="0" dirty="0" smtClean="0">
                <a:solidFill>
                  <a:srgbClr val="0D0D0D"/>
                </a:solidFill>
                <a:effectLst/>
                <a:latin typeface="Times New Roman" panose="02020603050405020304" pitchFamily="18" charset="0"/>
                <a:cs typeface="Times New Roman" panose="02020603050405020304" pitchFamily="18" charset="0"/>
              </a:rPr>
              <a:t>. Users aren't just presented with price estimates; they're given clear explanations of the factors driving those estimates. This fosters trust and confidence in the system, empowering users to make informed decisions with full understanding.</a:t>
            </a:r>
            <a:endParaRPr lang="en-US" sz="1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Rectangle 3"/>
          <p:cNvSpPr>
            <a:spLocks noChangeArrowheads="1"/>
          </p:cNvSpPr>
          <p:nvPr/>
        </p:nvSpPr>
        <p:spPr bwMode="auto">
          <a:xfrm>
            <a:off x="304800" y="3505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smtClean="0">
                <a:ln>
                  <a:noFill/>
                </a:ln>
                <a:solidFill>
                  <a:srgbClr val="0D0D0D"/>
                </a:solidFill>
                <a:effectLst/>
                <a:latin typeface="Söhne"/>
              </a:rPr>
              <a:t>Linear Regression</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A linear regression model was trained using the </a:t>
            </a:r>
            <a:r>
              <a:rPr kumimoji="0" lang="en-US" altLang="en-US" b="1" i="0" u="none" strike="noStrike" cap="none" normalizeH="0" baseline="0" dirty="0" err="1" smtClean="0">
                <a:ln>
                  <a:noFill/>
                </a:ln>
                <a:solidFill>
                  <a:srgbClr val="0D0D0D"/>
                </a:solidFill>
                <a:effectLst/>
                <a:latin typeface="Söhne Mono"/>
              </a:rPr>
              <a:t>LinearRegression</a:t>
            </a:r>
            <a:r>
              <a:rPr kumimoji="0" lang="en-US" altLang="en-US" sz="1200" b="0" i="0" u="none" strike="noStrike" cap="none" normalizeH="0" baseline="0" dirty="0" smtClean="0">
                <a:ln>
                  <a:noFill/>
                </a:ln>
                <a:solidFill>
                  <a:srgbClr val="0D0D0D"/>
                </a:solidFill>
                <a:effectLst/>
                <a:latin typeface="Söhne"/>
              </a:rPr>
              <a:t>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smtClean="0">
                <a:ln>
                  <a:noFill/>
                </a:ln>
                <a:solidFill>
                  <a:srgbClr val="0D0D0D"/>
                </a:solidFill>
                <a:effectLst/>
                <a:latin typeface="Söhne"/>
              </a:rPr>
              <a:t>Ridge Regression</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Ridge regression was implemented using the </a:t>
            </a:r>
            <a:r>
              <a:rPr kumimoji="0" lang="en-US" altLang="en-US" b="1" i="0" u="none" strike="noStrike" cap="none" normalizeH="0" baseline="0" dirty="0" smtClean="0">
                <a:ln>
                  <a:noFill/>
                </a:ln>
                <a:solidFill>
                  <a:srgbClr val="0D0D0D"/>
                </a:solidFill>
                <a:effectLst/>
                <a:latin typeface="Söhne Mono"/>
              </a:rPr>
              <a:t>Ridge</a:t>
            </a:r>
            <a:r>
              <a:rPr kumimoji="0" lang="en-US" altLang="en-US" sz="1200" b="0" i="0" u="none" strike="noStrike" cap="none" normalizeH="0" baseline="0" dirty="0" smtClean="0">
                <a:ln>
                  <a:noFill/>
                </a:ln>
                <a:solidFill>
                  <a:srgbClr val="0D0D0D"/>
                </a:solidFill>
                <a:effectLst/>
                <a:latin typeface="Söhne"/>
              </a:rPr>
              <a:t>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smtClean="0">
                <a:ln>
                  <a:noFill/>
                </a:ln>
                <a:solidFill>
                  <a:srgbClr val="0D0D0D"/>
                </a:solidFill>
                <a:effectLst/>
                <a:latin typeface="Söhne"/>
              </a:rPr>
              <a:t>Lasso Regression</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Lasso regression was implemented using the </a:t>
            </a:r>
            <a:r>
              <a:rPr kumimoji="0" lang="en-US" altLang="en-US" b="1" i="0" u="none" strike="noStrike" cap="none" normalizeH="0" baseline="0" dirty="0" smtClean="0">
                <a:ln>
                  <a:noFill/>
                </a:ln>
                <a:solidFill>
                  <a:srgbClr val="0D0D0D"/>
                </a:solidFill>
                <a:effectLst/>
                <a:latin typeface="Söhne Mono"/>
              </a:rPr>
              <a:t>Lasso</a:t>
            </a:r>
            <a:r>
              <a:rPr kumimoji="0" lang="en-US" altLang="en-US" sz="1200" b="0" i="0" u="none" strike="noStrike" cap="none" normalizeH="0" baseline="0" dirty="0" smtClean="0">
                <a:ln>
                  <a:noFill/>
                </a:ln>
                <a:solidFill>
                  <a:srgbClr val="0D0D0D"/>
                </a:solidFill>
                <a:effectLst/>
                <a:latin typeface="Söhne"/>
              </a:rPr>
              <a:t>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smtClean="0">
                <a:ln>
                  <a:noFill/>
                </a:ln>
                <a:solidFill>
                  <a:srgbClr val="0D0D0D"/>
                </a:solidFill>
                <a:effectLst/>
                <a:latin typeface="Söhne"/>
              </a:rPr>
              <a:t>Elastic Net</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Elastic Net regression was implemented using the </a:t>
            </a:r>
            <a:r>
              <a:rPr kumimoji="0" lang="en-US" altLang="en-US" b="1" i="0" u="none" strike="noStrike" cap="none" normalizeH="0" baseline="0" dirty="0" err="1" smtClean="0">
                <a:ln>
                  <a:noFill/>
                </a:ln>
                <a:solidFill>
                  <a:srgbClr val="0D0D0D"/>
                </a:solidFill>
                <a:effectLst/>
                <a:latin typeface="Söhne Mono"/>
              </a:rPr>
              <a:t>ElasticNet</a:t>
            </a:r>
            <a:r>
              <a:rPr kumimoji="0" lang="en-US" altLang="en-US" sz="1200" b="0" i="0" u="none" strike="noStrike" cap="none" normalizeH="0" baseline="0" dirty="0" smtClean="0">
                <a:ln>
                  <a:noFill/>
                </a:ln>
                <a:solidFill>
                  <a:srgbClr val="0D0D0D"/>
                </a:solidFill>
                <a:effectLst/>
                <a:latin typeface="Söhne"/>
              </a:rPr>
              <a:t>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smtClean="0">
                <a:ln>
                  <a:noFill/>
                </a:ln>
                <a:solidFill>
                  <a:srgbClr val="0D0D0D"/>
                </a:solidFill>
                <a:effectLst/>
                <a:latin typeface="Söhne"/>
              </a:rPr>
              <a:t>Support Vector Machines (SVM)</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SVM regression was implemented using the </a:t>
            </a:r>
            <a:r>
              <a:rPr kumimoji="0" lang="en-US" altLang="en-US" b="1" i="0" u="none" strike="noStrike" cap="none" normalizeH="0" baseline="0" dirty="0" smtClean="0">
                <a:ln>
                  <a:noFill/>
                </a:ln>
                <a:solidFill>
                  <a:srgbClr val="0D0D0D"/>
                </a:solidFill>
                <a:effectLst/>
                <a:latin typeface="Söhne Mono"/>
              </a:rPr>
              <a:t>SVR</a:t>
            </a:r>
            <a:r>
              <a:rPr kumimoji="0" lang="en-US" altLang="en-US" sz="1200" b="0" i="0" u="none" strike="noStrike" cap="none" normalizeH="0" baseline="0" dirty="0" smtClean="0">
                <a:ln>
                  <a:noFill/>
                </a:ln>
                <a:solidFill>
                  <a:srgbClr val="0D0D0D"/>
                </a:solidFill>
                <a:effectLst/>
                <a:latin typeface="Söhne"/>
              </a:rPr>
              <a:t> (Support Vector Regression)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smtClean="0">
                <a:ln>
                  <a:noFill/>
                </a:ln>
                <a:solidFill>
                  <a:srgbClr val="0D0D0D"/>
                </a:solidFill>
                <a:effectLst/>
                <a:latin typeface="Söhne"/>
              </a:rPr>
              <a:t>Random Forest </a:t>
            </a:r>
            <a:r>
              <a:rPr kumimoji="0" lang="en-US" altLang="en-US" sz="1200" b="1" i="0" u="none" strike="noStrike" cap="none" normalizeH="0" baseline="0" dirty="0" err="1" smtClean="0">
                <a:ln>
                  <a:noFill/>
                </a:ln>
                <a:solidFill>
                  <a:srgbClr val="0D0D0D"/>
                </a:solidFill>
                <a:effectLst/>
                <a:latin typeface="Söhne"/>
              </a:rPr>
              <a:t>Regressor</a:t>
            </a:r>
            <a:r>
              <a:rPr kumimoji="0" lang="en-US" altLang="en-US" sz="1200" b="0" i="0" u="none" strike="noStrike" cap="none" normalizeH="0" baseline="0" dirty="0" smtClean="0">
                <a:ln>
                  <a:noFill/>
                </a:ln>
                <a:solidFill>
                  <a:srgbClr val="0D0D0D"/>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D0D0D"/>
                </a:solidFill>
                <a:effectLst/>
                <a:latin typeface="Söhne"/>
              </a:rPr>
              <a:t>Random Forest regression was implemented using the </a:t>
            </a:r>
            <a:r>
              <a:rPr kumimoji="0" lang="en-US" altLang="en-US" b="1" i="0" u="none" strike="noStrike" cap="none" normalizeH="0" baseline="0" dirty="0" err="1" smtClean="0">
                <a:ln>
                  <a:noFill/>
                </a:ln>
                <a:solidFill>
                  <a:srgbClr val="0D0D0D"/>
                </a:solidFill>
                <a:effectLst/>
                <a:latin typeface="Söhne Mono"/>
              </a:rPr>
              <a:t>RandomForestRegressor</a:t>
            </a:r>
            <a:r>
              <a:rPr kumimoji="0" lang="en-US" altLang="en-US" sz="1200" b="0" i="0" u="none" strike="noStrike" cap="none" normalizeH="0" baseline="0" dirty="0" smtClean="0">
                <a:ln>
                  <a:noFill/>
                </a:ln>
                <a:solidFill>
                  <a:srgbClr val="0D0D0D"/>
                </a:solidFill>
                <a:effectLst/>
                <a:latin typeface="Söhne"/>
              </a:rPr>
              <a:t> class from </a:t>
            </a:r>
            <a:r>
              <a:rPr kumimoji="0" lang="en-US" altLang="en-US" sz="1200" b="0" i="0" u="none" strike="noStrike" cap="none" normalizeH="0" baseline="0" dirty="0" err="1" smtClean="0">
                <a:ln>
                  <a:noFill/>
                </a:ln>
                <a:solidFill>
                  <a:srgbClr val="0D0D0D"/>
                </a:solidFill>
                <a:effectLst/>
                <a:latin typeface="Söhne"/>
              </a:rPr>
              <a:t>scikit</a:t>
            </a:r>
            <a:r>
              <a:rPr kumimoji="0" lang="en-US" altLang="en-US" sz="1200" b="0" i="0" u="none" strike="noStrike" cap="none" normalizeH="0" baseline="0" dirty="0" smtClean="0">
                <a:ln>
                  <a:noFill/>
                </a:ln>
                <a:solidFill>
                  <a:srgbClr val="0D0D0D"/>
                </a:solidFill>
                <a:effectLst/>
                <a:latin typeface="Söhne"/>
              </a:rPr>
              <a:t>-learn.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860</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Söhne Mono</vt:lpstr>
      <vt:lpstr>Times New Roman</vt:lpstr>
      <vt:lpstr>Trebuchet MS</vt:lpstr>
      <vt:lpstr>Office Theme</vt:lpstr>
      <vt:lpstr>YOKESH . 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YOKESH . A</dc:title>
  <cp:lastModifiedBy>21ad304</cp:lastModifiedBy>
  <cp:revision>6</cp:revision>
  <dcterms:created xsi:type="dcterms:W3CDTF">2024-04-05T09:04:58Z</dcterms:created>
  <dcterms:modified xsi:type="dcterms:W3CDTF">2024-04-05T10:20:55Z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