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Project%20-%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- 2.xlsx]Sheet7!PivotTable6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i="1"/>
              <a:t>Employee</a:t>
            </a:r>
            <a:r>
              <a:rPr lang="en-IN" i="1" baseline="0"/>
              <a:t> performance Score</a:t>
            </a:r>
            <a:endParaRPr lang="en-IN" i="1"/>
          </a:p>
        </c:rich>
      </c:tx>
      <c:layout>
        <c:manualLayout>
          <c:xMode val="edge"/>
          <c:yMode val="edge"/>
          <c:x val="0.31366548591818921"/>
          <c:y val="6.456196224580529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s>
    <c:plotArea>
      <c:layout>
        <c:manualLayout>
          <c:layoutTarget val="inner"/>
          <c:xMode val="edge"/>
          <c:yMode val="edge"/>
          <c:x val="7.0590152230971134E-2"/>
          <c:y val="0.17857036881162161"/>
          <c:w val="0.62703515024229928"/>
          <c:h val="0.59884428258289768"/>
        </c:manualLayout>
      </c:layout>
      <c:barChart>
        <c:barDir val="col"/>
        <c:grouping val="clustered"/>
        <c:varyColors val="0"/>
        <c:ser>
          <c:idx val="0"/>
          <c:order val="0"/>
          <c:tx>
            <c:strRef>
              <c:f>Sheet7!$B$3:$B$4</c:f>
              <c:strCache>
                <c:ptCount val="1"/>
                <c:pt idx="0">
                  <c:v>Exceeds</c:v>
                </c:pt>
              </c:strCache>
            </c:strRef>
          </c:tx>
          <c:spPr>
            <a:solidFill>
              <a:schemeClr val="accent1"/>
            </a:solidFill>
            <a:ln>
              <a:noFill/>
            </a:ln>
            <a:effectLst/>
          </c:spPr>
          <c:invertIfNegative val="0"/>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Sheet7!$B$5:$B$15</c:f>
              <c:numCache>
                <c:formatCode>General</c:formatCode>
                <c:ptCount val="10"/>
                <c:pt idx="3">
                  <c:v>3829</c:v>
                </c:pt>
              </c:numCache>
            </c:numRef>
          </c:val>
        </c:ser>
        <c:ser>
          <c:idx val="1"/>
          <c:order val="1"/>
          <c:tx>
            <c:strRef>
              <c:f>Sheet7!$C$3:$C$4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movingAvg"/>
            <c:period val="2"/>
            <c:dispRSqr val="0"/>
            <c:dispEq val="0"/>
          </c:trendline>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Sheet7!$C$5:$C$15</c:f>
              <c:numCache>
                <c:formatCode>General</c:formatCode>
                <c:ptCount val="10"/>
                <c:pt idx="0">
                  <c:v>3835</c:v>
                </c:pt>
                <c:pt idx="2">
                  <c:v>3827</c:v>
                </c:pt>
                <c:pt idx="5">
                  <c:v>3834</c:v>
                </c:pt>
                <c:pt idx="7">
                  <c:v>3828</c:v>
                </c:pt>
                <c:pt idx="8">
                  <c:v>3826</c:v>
                </c:pt>
              </c:numCache>
            </c:numRef>
          </c:val>
        </c:ser>
        <c:ser>
          <c:idx val="2"/>
          <c:order val="2"/>
          <c:tx>
            <c:strRef>
              <c:f>Sheet7!$D$3:$D$4</c:f>
              <c:strCache>
                <c:ptCount val="1"/>
                <c:pt idx="0">
                  <c:v>Needs Improvement</c:v>
                </c:pt>
              </c:strCache>
            </c:strRef>
          </c:tx>
          <c:spPr>
            <a:solidFill>
              <a:schemeClr val="accent3"/>
            </a:solidFill>
            <a:ln>
              <a:noFill/>
            </a:ln>
            <a:effectLst/>
          </c:spPr>
          <c:invertIfNegative val="0"/>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Sheet7!$D$5:$D$15</c:f>
              <c:numCache>
                <c:formatCode>General</c:formatCode>
                <c:ptCount val="10"/>
                <c:pt idx="6">
                  <c:v>3831</c:v>
                </c:pt>
              </c:numCache>
            </c:numRef>
          </c:val>
        </c:ser>
        <c:ser>
          <c:idx val="3"/>
          <c:order val="3"/>
          <c:tx>
            <c:strRef>
              <c:f>Sheet7!$E$3:$E$4</c:f>
              <c:strCache>
                <c:ptCount val="1"/>
                <c:pt idx="0">
                  <c:v>PIP</c:v>
                </c:pt>
              </c:strCache>
            </c:strRef>
          </c:tx>
          <c:spPr>
            <a:solidFill>
              <a:schemeClr val="accent4"/>
            </a:solidFill>
            <a:ln>
              <a:noFill/>
            </a:ln>
            <a:effectLst/>
          </c:spPr>
          <c:invertIfNegative val="0"/>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Sheet7!$E$5:$E$15</c:f>
              <c:numCache>
                <c:formatCode>General</c:formatCode>
                <c:ptCount val="10"/>
                <c:pt idx="1">
                  <c:v>3833</c:v>
                </c:pt>
                <c:pt idx="4">
                  <c:v>3830</c:v>
                </c:pt>
                <c:pt idx="9">
                  <c:v>3832</c:v>
                </c:pt>
              </c:numCache>
            </c:numRef>
          </c:val>
        </c:ser>
        <c:dLbls>
          <c:showLegendKey val="0"/>
          <c:showVal val="0"/>
          <c:showCatName val="0"/>
          <c:showSerName val="0"/>
          <c:showPercent val="0"/>
          <c:showBubbleSize val="0"/>
        </c:dLbls>
        <c:gapWidth val="219"/>
        <c:overlap val="-27"/>
        <c:axId val="312720392"/>
        <c:axId val="312715296"/>
      </c:barChart>
      <c:catAx>
        <c:axId val="312720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715296"/>
        <c:crosses val="autoZero"/>
        <c:auto val="1"/>
        <c:lblAlgn val="ctr"/>
        <c:lblOffset val="100"/>
        <c:noMultiLvlLbl val="0"/>
      </c:catAx>
      <c:valAx>
        <c:axId val="312715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720392"/>
        <c:crosses val="autoZero"/>
        <c:crossBetween val="between"/>
      </c:valAx>
      <c:spPr>
        <a:noFill/>
        <a:ln>
          <a:noFill/>
        </a:ln>
        <a:effectLst/>
      </c:spPr>
    </c:plotArea>
    <c:legend>
      <c:legendPos val="r"/>
      <c:layout>
        <c:manualLayout>
          <c:xMode val="edge"/>
          <c:yMode val="edge"/>
          <c:x val="0.67012132283464565"/>
          <c:y val="0.19667687372411777"/>
          <c:w val="0.31707867716535432"/>
          <c:h val="0.6384496208807233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hList7" loCatId="relationship" qsTypeId="urn:microsoft.com/office/officeart/2005/8/quickstyle/simple3" qsCatId="simple" csTypeId="urn:microsoft.com/office/officeart/2005/8/colors/accent1_2" csCatId="accent1" phldr="1"/>
      <dgm:spPr/>
      <dgm:t>
        <a:bodyPr/>
        <a:lstStyle/>
        <a:p>
          <a:endParaRPr lang="en-US"/>
        </a:p>
      </dgm:t>
    </dgm:pt>
    <dgm:pt modelId="{D12BC7DB-DA74-4C98-85AD-7640BD8B8AA0}">
      <dgm:prSet/>
      <dgm:spPr/>
      <dgm:t>
        <a:bodyPr/>
        <a:lstStyle/>
        <a:p>
          <a:r>
            <a:rPr lang="en-US" dirty="0"/>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FE60EAA4-80A5-465F-BF62-D0E68B626A1A}" type="pres">
      <dgm:prSet presAssocID="{01B2341F-660A-420A-BCFD-BC0DF69DB203}" presName="Name0" presStyleCnt="0">
        <dgm:presLayoutVars>
          <dgm:dir/>
          <dgm:resizeHandles val="exact"/>
        </dgm:presLayoutVars>
      </dgm:prSet>
      <dgm:spPr/>
      <dgm:t>
        <a:bodyPr/>
        <a:lstStyle/>
        <a:p>
          <a:endParaRPr lang="en-IN"/>
        </a:p>
      </dgm:t>
    </dgm:pt>
    <dgm:pt modelId="{4C6505BD-415A-460B-A5A8-4DA530D21564}" type="pres">
      <dgm:prSet presAssocID="{01B2341F-660A-420A-BCFD-BC0DF69DB203}" presName="fgShape" presStyleLbl="fgShp" presStyleIdx="0" presStyleCnt="1"/>
      <dgm:spPr/>
    </dgm:pt>
    <dgm:pt modelId="{590EF11A-62F4-4C87-9388-CDE9D588F581}" type="pres">
      <dgm:prSet presAssocID="{01B2341F-660A-420A-BCFD-BC0DF69DB203}" presName="linComp" presStyleCnt="0"/>
      <dgm:spPr/>
    </dgm:pt>
    <dgm:pt modelId="{1754A806-F68D-4DB4-952D-0ADB2219A4C8}" type="pres">
      <dgm:prSet presAssocID="{D12BC7DB-DA74-4C98-85AD-7640BD8B8AA0}" presName="compNode" presStyleCnt="0"/>
      <dgm:spPr/>
    </dgm:pt>
    <dgm:pt modelId="{C5D6DAB4-D431-4FFB-A742-593DD5D3B2CA}" type="pres">
      <dgm:prSet presAssocID="{D12BC7DB-DA74-4C98-85AD-7640BD8B8AA0}" presName="bkgdShape" presStyleLbl="node1" presStyleIdx="0" presStyleCnt="1"/>
      <dgm:spPr/>
      <dgm:t>
        <a:bodyPr/>
        <a:lstStyle/>
        <a:p>
          <a:endParaRPr lang="en-IN"/>
        </a:p>
      </dgm:t>
    </dgm:pt>
    <dgm:pt modelId="{CFD228EA-7528-4B61-80B5-0306BE30B615}" type="pres">
      <dgm:prSet presAssocID="{D12BC7DB-DA74-4C98-85AD-7640BD8B8AA0}" presName="nodeTx" presStyleLbl="node1" presStyleIdx="0" presStyleCnt="1">
        <dgm:presLayoutVars>
          <dgm:bulletEnabled val="1"/>
        </dgm:presLayoutVars>
      </dgm:prSet>
      <dgm:spPr/>
      <dgm:t>
        <a:bodyPr/>
        <a:lstStyle/>
        <a:p>
          <a:endParaRPr lang="en-IN"/>
        </a:p>
      </dgm:t>
    </dgm:pt>
    <dgm:pt modelId="{523A6932-8EE4-455C-9C67-AFD7FF23BC9C}" type="pres">
      <dgm:prSet presAssocID="{D12BC7DB-DA74-4C98-85AD-7640BD8B8AA0}" presName="invisiNode" presStyleLbl="node1" presStyleIdx="0" presStyleCnt="1"/>
      <dgm:spPr/>
    </dgm:pt>
    <dgm:pt modelId="{09EF4668-9565-4AB3-87D7-1CE4D3E728CC}" type="pres">
      <dgm:prSet presAssocID="{D12BC7DB-DA74-4C98-85AD-7640BD8B8AA0}" presName="imagNod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IN"/>
        </a:p>
      </dgm:t>
    </dgm:pt>
  </dgm:ptLst>
  <dgm:cxnLst>
    <dgm:cxn modelId="{D55A1E92-1627-4351-9C81-7B27DE0EAA7A}" type="presOf" srcId="{D12BC7DB-DA74-4C98-85AD-7640BD8B8AA0}" destId="{C5D6DAB4-D431-4FFB-A742-593DD5D3B2CA}" srcOrd="0" destOrd="0" presId="urn:microsoft.com/office/officeart/2005/8/layout/hList7"/>
    <dgm:cxn modelId="{155E25FE-6D86-4067-B731-1019D0538274}" srcId="{01B2341F-660A-420A-BCFD-BC0DF69DB203}" destId="{D12BC7DB-DA74-4C98-85AD-7640BD8B8AA0}" srcOrd="0" destOrd="0" parTransId="{ADE3B32D-0790-4BA3-8D88-49A3EB7A9836}" sibTransId="{4239E1FD-5E03-442F-BD2A-3DE824B0F208}"/>
    <dgm:cxn modelId="{50F3324D-0E54-4232-8299-335593CB0ED1}" type="presOf" srcId="{01B2341F-660A-420A-BCFD-BC0DF69DB203}" destId="{FE60EAA4-80A5-465F-BF62-D0E68B626A1A}" srcOrd="0" destOrd="0" presId="urn:microsoft.com/office/officeart/2005/8/layout/hList7"/>
    <dgm:cxn modelId="{95042B2D-B4CD-461A-89F2-3E1B385540C4}" type="presOf" srcId="{D12BC7DB-DA74-4C98-85AD-7640BD8B8AA0}" destId="{CFD228EA-7528-4B61-80B5-0306BE30B615}" srcOrd="1" destOrd="0" presId="urn:microsoft.com/office/officeart/2005/8/layout/hList7"/>
    <dgm:cxn modelId="{46B14536-194F-4CB4-BA07-BB4346554717}" type="presParOf" srcId="{FE60EAA4-80A5-465F-BF62-D0E68B626A1A}" destId="{4C6505BD-415A-460B-A5A8-4DA530D21564}" srcOrd="0" destOrd="0" presId="urn:microsoft.com/office/officeart/2005/8/layout/hList7"/>
    <dgm:cxn modelId="{1E381325-5FC0-4023-A57C-3B29648400FF}" type="presParOf" srcId="{FE60EAA4-80A5-465F-BF62-D0E68B626A1A}" destId="{590EF11A-62F4-4C87-9388-CDE9D588F581}" srcOrd="1" destOrd="0" presId="urn:microsoft.com/office/officeart/2005/8/layout/hList7"/>
    <dgm:cxn modelId="{436E9201-7EB7-417B-819D-09E81E658E08}" type="presParOf" srcId="{590EF11A-62F4-4C87-9388-CDE9D588F581}" destId="{1754A806-F68D-4DB4-952D-0ADB2219A4C8}" srcOrd="0" destOrd="0" presId="urn:microsoft.com/office/officeart/2005/8/layout/hList7"/>
    <dgm:cxn modelId="{D3485170-1C35-4F22-AC25-CFB04F69E23C}" type="presParOf" srcId="{1754A806-F68D-4DB4-952D-0ADB2219A4C8}" destId="{C5D6DAB4-D431-4FFB-A742-593DD5D3B2CA}" srcOrd="0" destOrd="0" presId="urn:microsoft.com/office/officeart/2005/8/layout/hList7"/>
    <dgm:cxn modelId="{DFF78E8D-FBD0-4124-9269-534C02AD44CE}" type="presParOf" srcId="{1754A806-F68D-4DB4-952D-0ADB2219A4C8}" destId="{CFD228EA-7528-4B61-80B5-0306BE30B615}" srcOrd="1" destOrd="0" presId="urn:microsoft.com/office/officeart/2005/8/layout/hList7"/>
    <dgm:cxn modelId="{ADD54AEA-0741-45E6-A204-36EA4F94BC91}" type="presParOf" srcId="{1754A806-F68D-4DB4-952D-0ADB2219A4C8}" destId="{523A6932-8EE4-455C-9C67-AFD7FF23BC9C}" srcOrd="2" destOrd="0" presId="urn:microsoft.com/office/officeart/2005/8/layout/hList7"/>
    <dgm:cxn modelId="{8549ED1C-9C20-46FF-8F56-F2706251190B}" type="presParOf" srcId="{1754A806-F68D-4DB4-952D-0ADB2219A4C8}" destId="{09EF4668-9565-4AB3-87D7-1CE4D3E728CC}"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8CD5FA-649D-409A-AB13-5590FFB290F1}"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A866F0C3-EE89-4A00-9F86-DE76FA9C32F5}">
      <dgm:prSet/>
      <dgm:spPr/>
      <dgm:t>
        <a:bodyPr/>
        <a:lstStyle/>
        <a:p>
          <a:r>
            <a:rPr lang="en-US" dirty="0"/>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dirty="0"/>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dirty="0"/>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dirty="0"/>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r>
            <a:rPr lang="en-US"/>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DA477181-005F-4129-8612-8CC38C03698B}" type="pres">
      <dgm:prSet presAssocID="{658CD5FA-649D-409A-AB13-5590FFB290F1}" presName="hierChild1" presStyleCnt="0">
        <dgm:presLayoutVars>
          <dgm:chPref val="1"/>
          <dgm:dir/>
          <dgm:animOne val="branch"/>
          <dgm:animLvl val="lvl"/>
          <dgm:resizeHandles/>
        </dgm:presLayoutVars>
      </dgm:prSet>
      <dgm:spPr/>
      <dgm:t>
        <a:bodyPr/>
        <a:lstStyle/>
        <a:p>
          <a:endParaRPr lang="en-IN"/>
        </a:p>
      </dgm:t>
    </dgm:pt>
    <dgm:pt modelId="{8A112853-FFC1-4B3E-83B1-948B427E3525}" type="pres">
      <dgm:prSet presAssocID="{A866F0C3-EE89-4A00-9F86-DE76FA9C32F5}" presName="hierRoot1" presStyleCnt="0"/>
      <dgm:spPr/>
    </dgm:pt>
    <dgm:pt modelId="{0E99284F-0897-4211-84EA-02F908710E7A}" type="pres">
      <dgm:prSet presAssocID="{A866F0C3-EE89-4A00-9F86-DE76FA9C32F5}" presName="composite" presStyleCnt="0"/>
      <dgm:spPr/>
    </dgm:pt>
    <dgm:pt modelId="{FC143B32-1584-41AA-AFD7-44864D37C350}" type="pres">
      <dgm:prSet presAssocID="{A866F0C3-EE89-4A00-9F86-DE76FA9C32F5}" presName="background" presStyleLbl="node0" presStyleIdx="0" presStyleCnt="5"/>
      <dgm:spPr/>
    </dgm:pt>
    <dgm:pt modelId="{27B6A6CA-F1CC-4B82-9806-60746AA86281}" type="pres">
      <dgm:prSet presAssocID="{A866F0C3-EE89-4A00-9F86-DE76FA9C32F5}" presName="text" presStyleLbl="fgAcc0" presStyleIdx="0" presStyleCnt="5" custLinFactX="7149" custLinFactNeighborX="100000" custLinFactNeighborY="-76805">
        <dgm:presLayoutVars>
          <dgm:chPref val="3"/>
        </dgm:presLayoutVars>
      </dgm:prSet>
      <dgm:spPr/>
      <dgm:t>
        <a:bodyPr/>
        <a:lstStyle/>
        <a:p>
          <a:endParaRPr lang="en-IN"/>
        </a:p>
      </dgm:t>
    </dgm:pt>
    <dgm:pt modelId="{5107AF98-C6A6-4328-94D8-7F329F4046C6}" type="pres">
      <dgm:prSet presAssocID="{A866F0C3-EE89-4A00-9F86-DE76FA9C32F5}" presName="hierChild2" presStyleCnt="0"/>
      <dgm:spPr/>
    </dgm:pt>
    <dgm:pt modelId="{E1ED348B-653A-4542-A941-C4B1A875A181}" type="pres">
      <dgm:prSet presAssocID="{1D244653-2238-4EA4-82F4-89DE61AD31BC}" presName="hierRoot1" presStyleCnt="0"/>
      <dgm:spPr/>
    </dgm:pt>
    <dgm:pt modelId="{74D60242-798E-4D76-A992-8DD81DA2BBD0}" type="pres">
      <dgm:prSet presAssocID="{1D244653-2238-4EA4-82F4-89DE61AD31BC}" presName="composite" presStyleCnt="0"/>
      <dgm:spPr/>
    </dgm:pt>
    <dgm:pt modelId="{4D08E7B0-2969-47B8-A09E-5ACE76F608E1}" type="pres">
      <dgm:prSet presAssocID="{1D244653-2238-4EA4-82F4-89DE61AD31BC}" presName="background" presStyleLbl="node0" presStyleIdx="1" presStyleCnt="5"/>
      <dgm:spPr/>
    </dgm:pt>
    <dgm:pt modelId="{5F6C3C14-E9C2-4D1E-B6CA-E37D54504843}" type="pres">
      <dgm:prSet presAssocID="{1D244653-2238-4EA4-82F4-89DE61AD31BC}" presName="text" presStyleLbl="fgAcc0" presStyleIdx="1" presStyleCnt="5" custLinFactX="100000" custLinFactNeighborX="126861" custLinFactNeighborY="-80297">
        <dgm:presLayoutVars>
          <dgm:chPref val="3"/>
        </dgm:presLayoutVars>
      </dgm:prSet>
      <dgm:spPr/>
      <dgm:t>
        <a:bodyPr/>
        <a:lstStyle/>
        <a:p>
          <a:endParaRPr lang="en-IN"/>
        </a:p>
      </dgm:t>
    </dgm:pt>
    <dgm:pt modelId="{37E030FD-7BA5-4B60-A345-2D24AF5ACB40}" type="pres">
      <dgm:prSet presAssocID="{1D244653-2238-4EA4-82F4-89DE61AD31BC}" presName="hierChild2" presStyleCnt="0"/>
      <dgm:spPr/>
    </dgm:pt>
    <dgm:pt modelId="{9D53F375-25AB-4EA2-9D57-94D43AC13906}" type="pres">
      <dgm:prSet presAssocID="{FD41BEA5-4598-4803-B3D4-E724E987CACC}" presName="hierRoot1" presStyleCnt="0"/>
      <dgm:spPr/>
    </dgm:pt>
    <dgm:pt modelId="{D331F359-16DF-4CA5-A333-E461262E7B52}" type="pres">
      <dgm:prSet presAssocID="{FD41BEA5-4598-4803-B3D4-E724E987CACC}" presName="composite" presStyleCnt="0"/>
      <dgm:spPr/>
    </dgm:pt>
    <dgm:pt modelId="{2FC8AEF3-06A9-4AA2-AC23-780AC3E2F9E0}" type="pres">
      <dgm:prSet presAssocID="{FD41BEA5-4598-4803-B3D4-E724E987CACC}" presName="background" presStyleLbl="node0" presStyleIdx="2" presStyleCnt="5"/>
      <dgm:spPr/>
    </dgm:pt>
    <dgm:pt modelId="{8E2A0617-6C17-4B18-85FC-21C4811DCAC9}" type="pres">
      <dgm:prSet presAssocID="{FD41BEA5-4598-4803-B3D4-E724E987CACC}" presName="text" presStyleLbl="fgAcc0" presStyleIdx="2" presStyleCnt="5" custLinFactX="-100000" custLinFactNeighborX="-134251" custLinFactNeighborY="53879">
        <dgm:presLayoutVars>
          <dgm:chPref val="3"/>
        </dgm:presLayoutVars>
      </dgm:prSet>
      <dgm:spPr/>
      <dgm:t>
        <a:bodyPr/>
        <a:lstStyle/>
        <a:p>
          <a:endParaRPr lang="en-IN"/>
        </a:p>
      </dgm:t>
    </dgm:pt>
    <dgm:pt modelId="{B1EBECFF-8F9D-43D0-842A-251B491D5EE5}" type="pres">
      <dgm:prSet presAssocID="{FD41BEA5-4598-4803-B3D4-E724E987CACC}" presName="hierChild2" presStyleCnt="0"/>
      <dgm:spPr/>
    </dgm:pt>
    <dgm:pt modelId="{1433E037-6793-49CB-A556-C299933D6B70}" type="pres">
      <dgm:prSet presAssocID="{38731D6D-5C8D-443E-A8A3-65A9E3716F3E}" presName="hierRoot1" presStyleCnt="0"/>
      <dgm:spPr/>
    </dgm:pt>
    <dgm:pt modelId="{0EF19009-3A48-48F4-A4A8-091E9A9D8199}" type="pres">
      <dgm:prSet presAssocID="{38731D6D-5C8D-443E-A8A3-65A9E3716F3E}" presName="composite" presStyleCnt="0"/>
      <dgm:spPr/>
    </dgm:pt>
    <dgm:pt modelId="{C58E1C2A-C87F-472E-89FF-1C72F83FF312}" type="pres">
      <dgm:prSet presAssocID="{38731D6D-5C8D-443E-A8A3-65A9E3716F3E}" presName="background" presStyleLbl="node0" presStyleIdx="3" presStyleCnt="5"/>
      <dgm:spPr/>
    </dgm:pt>
    <dgm:pt modelId="{0BBCB72B-3437-422C-B409-0623D872E88E}" type="pres">
      <dgm:prSet presAssocID="{38731D6D-5C8D-443E-A8A3-65A9E3716F3E}" presName="text" presStyleLbl="fgAcc0" presStyleIdx="3" presStyleCnt="5" custLinFactX="-44097" custLinFactNeighborX="-100000" custLinFactNeighborY="55858">
        <dgm:presLayoutVars>
          <dgm:chPref val="3"/>
        </dgm:presLayoutVars>
      </dgm:prSet>
      <dgm:spPr/>
      <dgm:t>
        <a:bodyPr/>
        <a:lstStyle/>
        <a:p>
          <a:endParaRPr lang="en-IN"/>
        </a:p>
      </dgm:t>
    </dgm:pt>
    <dgm:pt modelId="{17BDA1B4-3334-4267-B548-9E06AFE17577}" type="pres">
      <dgm:prSet presAssocID="{38731D6D-5C8D-443E-A8A3-65A9E3716F3E}" presName="hierChild2" presStyleCnt="0"/>
      <dgm:spPr/>
    </dgm:pt>
    <dgm:pt modelId="{56F18FFD-174C-418A-A061-CF0CF413F6DF}" type="pres">
      <dgm:prSet presAssocID="{F38AD4C5-235E-4450-BFD9-70E9C2CE6F84}" presName="hierRoot1" presStyleCnt="0"/>
      <dgm:spPr/>
    </dgm:pt>
    <dgm:pt modelId="{23EBF9CE-1EB0-44DD-AAD7-FF43590EB8B4}" type="pres">
      <dgm:prSet presAssocID="{F38AD4C5-235E-4450-BFD9-70E9C2CE6F84}" presName="composite" presStyleCnt="0"/>
      <dgm:spPr/>
    </dgm:pt>
    <dgm:pt modelId="{ABC60B69-CADC-400A-8902-93D3539EC3FC}" type="pres">
      <dgm:prSet presAssocID="{F38AD4C5-235E-4450-BFD9-70E9C2CE6F84}" presName="background" presStyleLbl="node0" presStyleIdx="4" presStyleCnt="5"/>
      <dgm:spPr/>
    </dgm:pt>
    <dgm:pt modelId="{21AB75DA-B5CF-429C-85D2-05342992D5E7}" type="pres">
      <dgm:prSet presAssocID="{F38AD4C5-235E-4450-BFD9-70E9C2CE6F84}" presName="text" presStyleLbl="fgAcc0" presStyleIdx="4" presStyleCnt="5" custLinFactNeighborX="-23646" custLinFactNeighborY="49224">
        <dgm:presLayoutVars>
          <dgm:chPref val="3"/>
        </dgm:presLayoutVars>
      </dgm:prSet>
      <dgm:spPr/>
      <dgm:t>
        <a:bodyPr/>
        <a:lstStyle/>
        <a:p>
          <a:endParaRPr lang="en-IN"/>
        </a:p>
      </dgm:t>
    </dgm:pt>
    <dgm:pt modelId="{581CE40F-EBB8-421F-8097-DEF21E3ADCFF}" type="pres">
      <dgm:prSet presAssocID="{F38AD4C5-235E-4450-BFD9-70E9C2CE6F84}" presName="hierChild2" presStyleCnt="0"/>
      <dgm:spPr/>
    </dgm:pt>
  </dgm:ptLst>
  <dgm:cxnLst>
    <dgm:cxn modelId="{62CA99C6-C68A-49AE-ABB6-8066FFE7A9E7}" type="presOf" srcId="{38731D6D-5C8D-443E-A8A3-65A9E3716F3E}" destId="{0BBCB72B-3437-422C-B409-0623D872E88E}" srcOrd="0" destOrd="0" presId="urn:microsoft.com/office/officeart/2005/8/layout/hierarchy1"/>
    <dgm:cxn modelId="{AF62C59F-C9AB-4575-A5C9-0C85D4686674}" srcId="{658CD5FA-649D-409A-AB13-5590FFB290F1}" destId="{1D244653-2238-4EA4-82F4-89DE61AD31BC}" srcOrd="1" destOrd="0" parTransId="{5153D895-3A1D-4D89-8A6C-394F2E5AFB08}" sibTransId="{FA03C3EB-97DE-4D3A-873A-2775DEB4C561}"/>
    <dgm:cxn modelId="{2E9293FF-BA3E-4C12-82D7-A8A2E8EA30A0}" srcId="{658CD5FA-649D-409A-AB13-5590FFB290F1}" destId="{38731D6D-5C8D-443E-A8A3-65A9E3716F3E}" srcOrd="3" destOrd="0" parTransId="{DF36BC72-E341-4A43-8E0F-050A19CA0110}" sibTransId="{A3B5EDA5-CFC0-476C-B16C-1EA19363EB90}"/>
    <dgm:cxn modelId="{04C3CC0C-CC39-4DCC-B31A-9C514DA9E01C}" srcId="{658CD5FA-649D-409A-AB13-5590FFB290F1}" destId="{A866F0C3-EE89-4A00-9F86-DE76FA9C32F5}" srcOrd="0" destOrd="0" parTransId="{62BDF331-94DF-485C-BC5C-916C3905C7F2}" sibTransId="{C41F2E6E-50FC-41EC-AC54-A3C1CB5EB4A4}"/>
    <dgm:cxn modelId="{A2D073BC-2ED4-46FA-AD87-977B89ACF142}" type="presOf" srcId="{FD41BEA5-4598-4803-B3D4-E724E987CACC}" destId="{8E2A0617-6C17-4B18-85FC-21C4811DCAC9}" srcOrd="0" destOrd="0" presId="urn:microsoft.com/office/officeart/2005/8/layout/hierarchy1"/>
    <dgm:cxn modelId="{17D9CC52-2F32-433C-BAEC-048B296C802C}" type="presOf" srcId="{F38AD4C5-235E-4450-BFD9-70E9C2CE6F84}" destId="{21AB75DA-B5CF-429C-85D2-05342992D5E7}" srcOrd="0" destOrd="0" presId="urn:microsoft.com/office/officeart/2005/8/layout/hierarchy1"/>
    <dgm:cxn modelId="{EABF6BE4-52E3-42E0-B2A8-9AD7F336EFF3}" type="presOf" srcId="{A866F0C3-EE89-4A00-9F86-DE76FA9C32F5}" destId="{27B6A6CA-F1CC-4B82-9806-60746AA86281}" srcOrd="0" destOrd="0" presId="urn:microsoft.com/office/officeart/2005/8/layout/hierarchy1"/>
    <dgm:cxn modelId="{D6F20E45-21DB-4E75-9ACB-7C21C26F13EA}" type="presOf" srcId="{1D244653-2238-4EA4-82F4-89DE61AD31BC}" destId="{5F6C3C14-E9C2-4D1E-B6CA-E37D54504843}" srcOrd="0" destOrd="0" presId="urn:microsoft.com/office/officeart/2005/8/layout/hierarchy1"/>
    <dgm:cxn modelId="{59067D15-73B1-48AB-8F95-7CBE19997F41}" srcId="{658CD5FA-649D-409A-AB13-5590FFB290F1}" destId="{F38AD4C5-235E-4450-BFD9-70E9C2CE6F84}" srcOrd="4" destOrd="0" parTransId="{7B210181-429E-4DFD-9A75-5E75432756A9}" sibTransId="{5F8ECA51-A9D8-41DE-A532-81DAECCDD3D2}"/>
    <dgm:cxn modelId="{95D10A9B-779B-4B34-A024-ADABDE366727}" type="presOf" srcId="{658CD5FA-649D-409A-AB13-5590FFB290F1}" destId="{DA477181-005F-4129-8612-8CC38C03698B}" srcOrd="0" destOrd="0" presId="urn:microsoft.com/office/officeart/2005/8/layout/hierarchy1"/>
    <dgm:cxn modelId="{276476E9-938F-4116-96B7-BACAC8E8526E}" srcId="{658CD5FA-649D-409A-AB13-5590FFB290F1}" destId="{FD41BEA5-4598-4803-B3D4-E724E987CACC}" srcOrd="2" destOrd="0" parTransId="{B23E819B-5FA2-45C5-8FE4-17AB0D221F30}" sibTransId="{7932AE51-4A74-4458-BB40-3DA7A739400A}"/>
    <dgm:cxn modelId="{3FC08488-EE22-408F-B225-CDCB8664BA4E}" type="presParOf" srcId="{DA477181-005F-4129-8612-8CC38C03698B}" destId="{8A112853-FFC1-4B3E-83B1-948B427E3525}" srcOrd="0" destOrd="0" presId="urn:microsoft.com/office/officeart/2005/8/layout/hierarchy1"/>
    <dgm:cxn modelId="{BADCD934-FA15-40D4-A6D9-38326FF46607}" type="presParOf" srcId="{8A112853-FFC1-4B3E-83B1-948B427E3525}" destId="{0E99284F-0897-4211-84EA-02F908710E7A}" srcOrd="0" destOrd="0" presId="urn:microsoft.com/office/officeart/2005/8/layout/hierarchy1"/>
    <dgm:cxn modelId="{B1D23118-A993-41D4-A2D0-39A484467183}" type="presParOf" srcId="{0E99284F-0897-4211-84EA-02F908710E7A}" destId="{FC143B32-1584-41AA-AFD7-44864D37C350}" srcOrd="0" destOrd="0" presId="urn:microsoft.com/office/officeart/2005/8/layout/hierarchy1"/>
    <dgm:cxn modelId="{C5D94A7B-271A-43A7-8B7B-82234E5CF1D6}" type="presParOf" srcId="{0E99284F-0897-4211-84EA-02F908710E7A}" destId="{27B6A6CA-F1CC-4B82-9806-60746AA86281}" srcOrd="1" destOrd="0" presId="urn:microsoft.com/office/officeart/2005/8/layout/hierarchy1"/>
    <dgm:cxn modelId="{DF9D1C19-5C00-4B8B-89CF-F0F69ECA076E}" type="presParOf" srcId="{8A112853-FFC1-4B3E-83B1-948B427E3525}" destId="{5107AF98-C6A6-4328-94D8-7F329F4046C6}" srcOrd="1" destOrd="0" presId="urn:microsoft.com/office/officeart/2005/8/layout/hierarchy1"/>
    <dgm:cxn modelId="{F6C774AA-E496-4BC9-80C9-C8CE22891D85}" type="presParOf" srcId="{DA477181-005F-4129-8612-8CC38C03698B}" destId="{E1ED348B-653A-4542-A941-C4B1A875A181}" srcOrd="1" destOrd="0" presId="urn:microsoft.com/office/officeart/2005/8/layout/hierarchy1"/>
    <dgm:cxn modelId="{E7E01B62-31F3-4EC9-8ECA-CC5D3B8DDE2F}" type="presParOf" srcId="{E1ED348B-653A-4542-A941-C4B1A875A181}" destId="{74D60242-798E-4D76-A992-8DD81DA2BBD0}" srcOrd="0" destOrd="0" presId="urn:microsoft.com/office/officeart/2005/8/layout/hierarchy1"/>
    <dgm:cxn modelId="{7F533598-DFD6-454A-B04B-FFBF24730640}" type="presParOf" srcId="{74D60242-798E-4D76-A992-8DD81DA2BBD0}" destId="{4D08E7B0-2969-47B8-A09E-5ACE76F608E1}" srcOrd="0" destOrd="0" presId="urn:microsoft.com/office/officeart/2005/8/layout/hierarchy1"/>
    <dgm:cxn modelId="{549561BF-166F-4799-B7ED-B70E56B97C28}" type="presParOf" srcId="{74D60242-798E-4D76-A992-8DD81DA2BBD0}" destId="{5F6C3C14-E9C2-4D1E-B6CA-E37D54504843}" srcOrd="1" destOrd="0" presId="urn:microsoft.com/office/officeart/2005/8/layout/hierarchy1"/>
    <dgm:cxn modelId="{11EC4268-ECAD-4D96-A682-24F754F6613F}" type="presParOf" srcId="{E1ED348B-653A-4542-A941-C4B1A875A181}" destId="{37E030FD-7BA5-4B60-A345-2D24AF5ACB40}" srcOrd="1" destOrd="0" presId="urn:microsoft.com/office/officeart/2005/8/layout/hierarchy1"/>
    <dgm:cxn modelId="{CD6E4767-E8D0-4453-8EA2-2C070E72721A}" type="presParOf" srcId="{DA477181-005F-4129-8612-8CC38C03698B}" destId="{9D53F375-25AB-4EA2-9D57-94D43AC13906}" srcOrd="2" destOrd="0" presId="urn:microsoft.com/office/officeart/2005/8/layout/hierarchy1"/>
    <dgm:cxn modelId="{A3EE36C3-22F1-47B0-AE5A-739CB47E2CFE}" type="presParOf" srcId="{9D53F375-25AB-4EA2-9D57-94D43AC13906}" destId="{D331F359-16DF-4CA5-A333-E461262E7B52}" srcOrd="0" destOrd="0" presId="urn:microsoft.com/office/officeart/2005/8/layout/hierarchy1"/>
    <dgm:cxn modelId="{610894FE-2279-4B1A-A43F-FC29EF5D5BFA}" type="presParOf" srcId="{D331F359-16DF-4CA5-A333-E461262E7B52}" destId="{2FC8AEF3-06A9-4AA2-AC23-780AC3E2F9E0}" srcOrd="0" destOrd="0" presId="urn:microsoft.com/office/officeart/2005/8/layout/hierarchy1"/>
    <dgm:cxn modelId="{8F818234-F958-48F1-8F22-EBE41CBFC306}" type="presParOf" srcId="{D331F359-16DF-4CA5-A333-E461262E7B52}" destId="{8E2A0617-6C17-4B18-85FC-21C4811DCAC9}" srcOrd="1" destOrd="0" presId="urn:microsoft.com/office/officeart/2005/8/layout/hierarchy1"/>
    <dgm:cxn modelId="{81C10AA2-EA67-4600-9D18-E6DD59A995FA}" type="presParOf" srcId="{9D53F375-25AB-4EA2-9D57-94D43AC13906}" destId="{B1EBECFF-8F9D-43D0-842A-251B491D5EE5}" srcOrd="1" destOrd="0" presId="urn:microsoft.com/office/officeart/2005/8/layout/hierarchy1"/>
    <dgm:cxn modelId="{1C32BCFB-2E4A-48EB-9D1F-E2E0A1529DB8}" type="presParOf" srcId="{DA477181-005F-4129-8612-8CC38C03698B}" destId="{1433E037-6793-49CB-A556-C299933D6B70}" srcOrd="3" destOrd="0" presId="urn:microsoft.com/office/officeart/2005/8/layout/hierarchy1"/>
    <dgm:cxn modelId="{578230A5-E6F7-406F-9E1E-784CEC32FD08}" type="presParOf" srcId="{1433E037-6793-49CB-A556-C299933D6B70}" destId="{0EF19009-3A48-48F4-A4A8-091E9A9D8199}" srcOrd="0" destOrd="0" presId="urn:microsoft.com/office/officeart/2005/8/layout/hierarchy1"/>
    <dgm:cxn modelId="{ED1A8D61-8D61-459D-9517-4937C52A5916}" type="presParOf" srcId="{0EF19009-3A48-48F4-A4A8-091E9A9D8199}" destId="{C58E1C2A-C87F-472E-89FF-1C72F83FF312}" srcOrd="0" destOrd="0" presId="urn:microsoft.com/office/officeart/2005/8/layout/hierarchy1"/>
    <dgm:cxn modelId="{928CA983-7700-4E8B-88DD-51D38DC4FD1D}" type="presParOf" srcId="{0EF19009-3A48-48F4-A4A8-091E9A9D8199}" destId="{0BBCB72B-3437-422C-B409-0623D872E88E}" srcOrd="1" destOrd="0" presId="urn:microsoft.com/office/officeart/2005/8/layout/hierarchy1"/>
    <dgm:cxn modelId="{5C30384C-7AD8-4B98-A5A5-28D8282FE847}" type="presParOf" srcId="{1433E037-6793-49CB-A556-C299933D6B70}" destId="{17BDA1B4-3334-4267-B548-9E06AFE17577}" srcOrd="1" destOrd="0" presId="urn:microsoft.com/office/officeart/2005/8/layout/hierarchy1"/>
    <dgm:cxn modelId="{2E8B2989-477C-40D6-B8BC-44044E8C6FA0}" type="presParOf" srcId="{DA477181-005F-4129-8612-8CC38C03698B}" destId="{56F18FFD-174C-418A-A061-CF0CF413F6DF}" srcOrd="4" destOrd="0" presId="urn:microsoft.com/office/officeart/2005/8/layout/hierarchy1"/>
    <dgm:cxn modelId="{D7F72084-9836-4219-99C4-A20233AF3B3B}" type="presParOf" srcId="{56F18FFD-174C-418A-A061-CF0CF413F6DF}" destId="{23EBF9CE-1EB0-44DD-AAD7-FF43590EB8B4}" srcOrd="0" destOrd="0" presId="urn:microsoft.com/office/officeart/2005/8/layout/hierarchy1"/>
    <dgm:cxn modelId="{09F94C34-4752-4074-8BA1-5FEC57FAE5B8}" type="presParOf" srcId="{23EBF9CE-1EB0-44DD-AAD7-FF43590EB8B4}" destId="{ABC60B69-CADC-400A-8902-93D3539EC3FC}" srcOrd="0" destOrd="0" presId="urn:microsoft.com/office/officeart/2005/8/layout/hierarchy1"/>
    <dgm:cxn modelId="{4B001248-6C4E-462B-AC45-CA89D582869B}" type="presParOf" srcId="{23EBF9CE-1EB0-44DD-AAD7-FF43590EB8B4}" destId="{21AB75DA-B5CF-429C-85D2-05342992D5E7}" srcOrd="1" destOrd="0" presId="urn:microsoft.com/office/officeart/2005/8/layout/hierarchy1"/>
    <dgm:cxn modelId="{EEEDB49C-C939-4B5A-9B5E-B73FEC8AF35A}" type="presParOf" srcId="{56F18FFD-174C-418A-A061-CF0CF413F6DF}" destId="{581CE40F-EBB8-421F-8097-DEF21E3ADCF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6DAB4-D431-4FFB-A742-593DD5D3B2CA}">
      <dsp:nvSpPr>
        <dsp:cNvPr id="0" name=""/>
        <dsp:cNvSpPr/>
      </dsp:nvSpPr>
      <dsp:spPr>
        <a:xfrm>
          <a:off x="0" y="0"/>
          <a:ext cx="8892396" cy="2691685"/>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kern="1200" dirty="0"/>
            <a:t>Employee Performance Analysis Using Excel</a:t>
          </a:r>
        </a:p>
      </dsp:txBody>
      <dsp:txXfrm>
        <a:off x="0" y="1076674"/>
        <a:ext cx="8892396" cy="1076674"/>
      </dsp:txXfrm>
    </dsp:sp>
    <dsp:sp modelId="{09EF4668-9565-4AB3-87D7-1CE4D3E728CC}">
      <dsp:nvSpPr>
        <dsp:cNvPr id="0" name=""/>
        <dsp:cNvSpPr/>
      </dsp:nvSpPr>
      <dsp:spPr>
        <a:xfrm>
          <a:off x="3998032" y="161501"/>
          <a:ext cx="896331" cy="89633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4C6505BD-415A-460B-A5A8-4DA530D21564}">
      <dsp:nvSpPr>
        <dsp:cNvPr id="0" name=""/>
        <dsp:cNvSpPr/>
      </dsp:nvSpPr>
      <dsp:spPr>
        <a:xfrm>
          <a:off x="355695" y="2153348"/>
          <a:ext cx="8181004" cy="403752"/>
        </a:xfrm>
        <a:prstGeom prst="leftRightArrow">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w="12700" cap="rnd"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43B32-1584-41AA-AFD7-44864D37C350}">
      <dsp:nvSpPr>
        <dsp:cNvPr id="0" name=""/>
        <dsp:cNvSpPr/>
      </dsp:nvSpPr>
      <dsp:spPr>
        <a:xfrm>
          <a:off x="1871009" y="29611"/>
          <a:ext cx="1742837" cy="110670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7B6A6CA-F1CC-4B82-9806-60746AA86281}">
      <dsp:nvSpPr>
        <dsp:cNvPr id="0" name=""/>
        <dsp:cNvSpPr/>
      </dsp:nvSpPr>
      <dsp:spPr>
        <a:xfrm>
          <a:off x="2064658" y="213577"/>
          <a:ext cx="1742837" cy="1106701"/>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Human Resources (HR) Department  </a:t>
          </a:r>
        </a:p>
      </dsp:txBody>
      <dsp:txXfrm>
        <a:off x="2097072" y="245991"/>
        <a:ext cx="1678009" cy="1041873"/>
      </dsp:txXfrm>
    </dsp:sp>
    <dsp:sp modelId="{4D08E7B0-2969-47B8-A09E-5ACE76F608E1}">
      <dsp:nvSpPr>
        <dsp:cNvPr id="0" name=""/>
        <dsp:cNvSpPr/>
      </dsp:nvSpPr>
      <dsp:spPr>
        <a:xfrm>
          <a:off x="6087529" y="-9034"/>
          <a:ext cx="1742837" cy="110670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F6C3C14-E9C2-4D1E-B6CA-E37D54504843}">
      <dsp:nvSpPr>
        <dsp:cNvPr id="0" name=""/>
        <dsp:cNvSpPr/>
      </dsp:nvSpPr>
      <dsp:spPr>
        <a:xfrm>
          <a:off x="6281178" y="174931"/>
          <a:ext cx="1742837" cy="1106701"/>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Department Managers (Sales &amp; Production)</a:t>
          </a:r>
        </a:p>
      </dsp:txBody>
      <dsp:txXfrm>
        <a:off x="6313592" y="207345"/>
        <a:ext cx="1678009" cy="1041873"/>
      </dsp:txXfrm>
    </dsp:sp>
    <dsp:sp modelId="{2FC8AEF3-06A9-4AA2-AC23-780AC3E2F9E0}">
      <dsp:nvSpPr>
        <dsp:cNvPr id="0" name=""/>
        <dsp:cNvSpPr/>
      </dsp:nvSpPr>
      <dsp:spPr>
        <a:xfrm>
          <a:off x="181231" y="1475893"/>
          <a:ext cx="1742837" cy="110670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E2A0617-6C17-4B18-85FC-21C4811DCAC9}">
      <dsp:nvSpPr>
        <dsp:cNvPr id="0" name=""/>
        <dsp:cNvSpPr/>
      </dsp:nvSpPr>
      <dsp:spPr>
        <a:xfrm>
          <a:off x="374880" y="1659860"/>
          <a:ext cx="1742837" cy="1106701"/>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Senior Leadership/Executives</a:t>
          </a:r>
        </a:p>
      </dsp:txBody>
      <dsp:txXfrm>
        <a:off x="407294" y="1692274"/>
        <a:ext cx="1678009" cy="1041873"/>
      </dsp:txXfrm>
    </dsp:sp>
    <dsp:sp modelId="{C58E1C2A-C87F-472E-89FF-1C72F83FF312}">
      <dsp:nvSpPr>
        <dsp:cNvPr id="0" name=""/>
        <dsp:cNvSpPr/>
      </dsp:nvSpPr>
      <dsp:spPr>
        <a:xfrm>
          <a:off x="3882604" y="1497795"/>
          <a:ext cx="1742837" cy="110670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BBCB72B-3437-422C-B409-0623D872E88E}">
      <dsp:nvSpPr>
        <dsp:cNvPr id="0" name=""/>
        <dsp:cNvSpPr/>
      </dsp:nvSpPr>
      <dsp:spPr>
        <a:xfrm>
          <a:off x="4076252" y="1681761"/>
          <a:ext cx="1742837" cy="1106701"/>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Employees</a:t>
          </a:r>
        </a:p>
      </dsp:txBody>
      <dsp:txXfrm>
        <a:off x="4108666" y="1714175"/>
        <a:ext cx="1678009" cy="1041873"/>
      </dsp:txXfrm>
    </dsp:sp>
    <dsp:sp modelId="{ABC60B69-CADC-400A-8902-93D3539EC3FC}">
      <dsp:nvSpPr>
        <dsp:cNvPr id="0" name=""/>
        <dsp:cNvSpPr/>
      </dsp:nvSpPr>
      <dsp:spPr>
        <a:xfrm>
          <a:off x="8112003" y="1424376"/>
          <a:ext cx="1742837" cy="110670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1AB75DA-B5CF-429C-85D2-05342992D5E7}">
      <dsp:nvSpPr>
        <dsp:cNvPr id="0" name=""/>
        <dsp:cNvSpPr/>
      </dsp:nvSpPr>
      <dsp:spPr>
        <a:xfrm>
          <a:off x="8305652" y="1608343"/>
          <a:ext cx="1742837" cy="1106701"/>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Finance/Compensation Teams</a:t>
          </a:r>
        </a:p>
      </dsp:txBody>
      <dsp:txXfrm>
        <a:off x="8338066" y="1640757"/>
        <a:ext cx="1678009" cy="1041873"/>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jpg"/><Relationship Id="rId5" Type="http://schemas.openxmlformats.org/officeDocument/2006/relationships/chart" Target="../charts/chart1.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xmlns="" id="{76C0DC77-6FCD-4E97-8B20-7DFFCCC886B8}"/>
              </a:ext>
            </a:extLst>
          </p:cNvPr>
          <p:cNvSpPr txBox="1"/>
          <p:nvPr/>
        </p:nvSpPr>
        <p:spPr>
          <a:xfrm>
            <a:off x="636104" y="3452191"/>
            <a:ext cx="10588487" cy="1569660"/>
          </a:xfrm>
          <a:prstGeom prst="rect">
            <a:avLst/>
          </a:prstGeom>
          <a:noFill/>
        </p:spPr>
        <p:txBody>
          <a:bodyPr wrap="square" rtlCol="0">
            <a:spAutoFit/>
          </a:bodyPr>
          <a:lstStyle/>
          <a:p>
            <a:r>
              <a:rPr lang="en-US" sz="2400" dirty="0"/>
              <a:t>PRESENTED BY: </a:t>
            </a:r>
            <a:r>
              <a:rPr lang="en-US" sz="2400" dirty="0" smtClean="0"/>
              <a:t> </a:t>
            </a:r>
            <a:r>
              <a:rPr lang="en-US" sz="2400" dirty="0" err="1" smtClean="0"/>
              <a:t>YOKESH</a:t>
            </a:r>
            <a:r>
              <a:rPr lang="en-US" sz="2400" dirty="0" smtClean="0"/>
              <a:t> S</a:t>
            </a:r>
            <a:endParaRPr lang="en-US" sz="2400" dirty="0"/>
          </a:p>
          <a:p>
            <a:r>
              <a:rPr lang="en-US" sz="2400" dirty="0"/>
              <a:t>REGISTER NO.:  </a:t>
            </a:r>
            <a:r>
              <a:rPr lang="en-US" sz="2400" dirty="0" smtClean="0"/>
              <a:t>312204555</a:t>
            </a:r>
            <a:endParaRPr lang="en-US" sz="2400" dirty="0"/>
          </a:p>
          <a:p>
            <a:r>
              <a:rPr lang="en-US" sz="2400" dirty="0"/>
              <a:t>DEPARTMENT:    COMMERCE</a:t>
            </a:r>
          </a:p>
          <a:p>
            <a:r>
              <a:rPr lang="en-US" sz="2400" dirty="0"/>
              <a:t>COLLEGE:          K.C.S KASI NADAR COLLEGE OF ARTS AND SCIENCE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pic>
        <p:nvPicPr>
          <p:cNvPr id="6" name="Graphic 5" descr="Research">
            <a:extLst>
              <a:ext uri="{FF2B5EF4-FFF2-40B4-BE49-F238E27FC236}">
                <a16:creationId xmlns:a16="http://schemas.microsoft.com/office/drawing/2014/main" xmlns="" id="{0CA0D5F1-7946-4DD0-ADDD-600DB2DE9264}"/>
              </a:ext>
            </a:extLst>
          </p:cNvPr>
          <p:cNvPicPr>
            <a:picLocks noChangeAspect="1"/>
          </p:cNvPicPr>
          <p:nvPr/>
        </p:nvPicPr>
        <p:blipFill>
          <a:blip r:embed="rId2">
            <a:extLst>
              <a:ext uri="{96DAC541-7B7A-43D3-8B79-37D633B846F1}">
                <asvg:svgBlip xmlns:asvg="http://schemas.microsoft.com/office/drawing/2016/SVG/main" xmlns="" r:embed="rId4"/>
              </a:ext>
            </a:extLst>
          </a:blip>
          <a:stretch>
            <a:fillRect/>
          </a:stretch>
        </p:blipFill>
        <p:spPr>
          <a:xfrm>
            <a:off x="3597965" y="607439"/>
            <a:ext cx="914400" cy="914400"/>
          </a:xfrm>
          <a:prstGeom prst="rect">
            <a:avLst/>
          </a:prstGeom>
        </p:spPr>
      </p:pic>
      <p:graphicFrame>
        <p:nvGraphicFramePr>
          <p:cNvPr id="7" name="Chart 6"/>
          <p:cNvGraphicFramePr>
            <a:graphicFrameLocks/>
          </p:cNvGraphicFramePr>
          <p:nvPr>
            <p:extLst>
              <p:ext uri="{D42A27DB-BD31-4B8C-83A1-F6EECF244321}">
                <p14:modId xmlns:p14="http://schemas.microsoft.com/office/powerpoint/2010/main" val="3049824160"/>
              </p:ext>
            </p:extLst>
          </p:nvPr>
        </p:nvGraphicFramePr>
        <p:xfrm>
          <a:off x="1406547" y="1786944"/>
          <a:ext cx="8471549" cy="4414747"/>
        </p:xfrm>
        <a:graphic>
          <a:graphicData uri="http://schemas.openxmlformats.org/drawingml/2006/chart">
            <c:chart xmlns:c="http://schemas.openxmlformats.org/drawingml/2006/chart" xmlns:r="http://schemas.openxmlformats.org/officeDocument/2006/relationships" r:id="rId5"/>
          </a:graphicData>
        </a:graphic>
      </p:graphicFrame>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3081" y="200696"/>
            <a:ext cx="2588654" cy="1744014"/>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4" name="TextBox 3"/>
          <p:cNvSpPr txBox="1"/>
          <p:nvPr/>
        </p:nvSpPr>
        <p:spPr>
          <a:xfrm>
            <a:off x="425003" y="1360651"/>
            <a:ext cx="10856890" cy="4708981"/>
          </a:xfrm>
          <a:prstGeom prst="rect">
            <a:avLst/>
          </a:prstGeom>
          <a:noFill/>
        </p:spPr>
        <p:txBody>
          <a:bodyPr wrap="square" rtlCol="0">
            <a:spAutoFit/>
          </a:bodyPr>
          <a:lstStyle/>
          <a:p>
            <a:pPr algn="just"/>
            <a:r>
              <a:rPr lang="en-US" sz="2000" dirty="0" smtClean="0"/>
              <a:t>The </a:t>
            </a:r>
            <a:r>
              <a:rPr lang="en-US" sz="2000" dirty="0"/>
              <a:t>analysis of employee performance across different pay zones provides valuable insights into the distribution of performance scores within the organization. By visualizing the data through pivot tables and charts, the </a:t>
            </a:r>
            <a:r>
              <a:rPr lang="en-US" sz="2000" dirty="0" err="1"/>
              <a:t>HR</a:t>
            </a:r>
            <a:r>
              <a:rPr lang="en-US" sz="2000" dirty="0"/>
              <a:t> department can clearly identify patterns and areas that require attention.</a:t>
            </a:r>
          </a:p>
          <a:p>
            <a:pPr algn="just"/>
            <a:endParaRPr lang="en-US" sz="2000" dirty="0"/>
          </a:p>
          <a:p>
            <a:pPr algn="just"/>
            <a:r>
              <a:rPr lang="en-US" sz="2000" dirty="0"/>
              <a:t>Key findings suggest that certain pay zones may have a higher concentration of employees needing improvement or those on a Performance Improvement Plan (PIP). </a:t>
            </a:r>
            <a:r>
              <a:rPr lang="en-US" sz="2000" dirty="0" smtClean="0"/>
              <a:t>On </a:t>
            </a:r>
            <a:r>
              <a:rPr lang="en-US" sz="2000" dirty="0"/>
              <a:t>the other hand, zones with a high proportion of employees who "Fully Meet" or "Exceed" expectations can serve as models for best practices that could be shared across the organization.</a:t>
            </a:r>
          </a:p>
          <a:p>
            <a:pPr algn="just"/>
            <a:endParaRPr lang="en-US" sz="2000" dirty="0"/>
          </a:p>
          <a:p>
            <a:pPr algn="just"/>
            <a:r>
              <a:rPr lang="en-US" sz="2000" dirty="0"/>
              <a:t>The project successfully achieved its objectives by providing actionable insights and recommendations that will help the </a:t>
            </a:r>
            <a:r>
              <a:rPr lang="en-US" sz="2000" dirty="0" err="1"/>
              <a:t>HR</a:t>
            </a:r>
            <a:r>
              <a:rPr lang="en-US" sz="2000" dirty="0"/>
              <a:t> department optimize resource allocation, enhance employee development strategies, and ultimately improve overall performance across all pay zones. By addressing the identified challenges and leveraging the strengths found in different zones, the organization can create a more balanced and high-performing workforce.</a:t>
            </a:r>
            <a:endParaRPr lang="en-IN" sz="2000" dirty="0"/>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sp>
        <p:nvSpPr>
          <p:cNvPr id="3" name="TextBox 2">
            <a:extLst>
              <a:ext uri="{FF2B5EF4-FFF2-40B4-BE49-F238E27FC236}">
                <a16:creationId xmlns:a16="http://schemas.microsoft.com/office/drawing/2014/main" xmlns="" id="{3BAFA70B-570C-4089-8146-21C2F025F0BB}"/>
              </a:ext>
            </a:extLst>
          </p:cNvPr>
          <p:cNvSpPr txBox="1"/>
          <p:nvPr/>
        </p:nvSpPr>
        <p:spPr>
          <a:xfrm>
            <a:off x="1298899" y="2187542"/>
            <a:ext cx="9064488" cy="3416320"/>
          </a:xfrm>
          <a:prstGeom prst="rect">
            <a:avLst/>
          </a:prstGeom>
          <a:noFill/>
        </p:spPr>
        <p:txBody>
          <a:bodyPr wrap="square" rtlCol="0">
            <a:spAutoFit/>
          </a:bodyPr>
          <a:lstStyle/>
          <a:p>
            <a:r>
              <a:rPr lang="en-US" sz="2400" dirty="0" smtClean="0">
                <a:effectLst>
                  <a:outerShdw blurRad="38100" dist="38100" dir="2700000" algn="tl">
                    <a:srgbClr val="000000">
                      <a:alpha val="43137"/>
                    </a:srgbClr>
                  </a:outerShdw>
                </a:effectLst>
              </a:rPr>
              <a:t>Mrs. </a:t>
            </a:r>
            <a:r>
              <a:rPr lang="en-US" sz="2400" dirty="0" err="1" smtClean="0">
                <a:effectLst>
                  <a:outerShdw blurRad="38100" dist="38100" dir="2700000" algn="tl">
                    <a:srgbClr val="000000">
                      <a:alpha val="43137"/>
                    </a:srgbClr>
                  </a:outerShdw>
                </a:effectLst>
              </a:rPr>
              <a:t>Nirmala</a:t>
            </a:r>
            <a:r>
              <a:rPr lang="en-US" sz="2400" dirty="0" smtClean="0">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P</a:t>
            </a:r>
          </a:p>
          <a:p>
            <a:r>
              <a:rPr lang="en-US" sz="2400" dirty="0">
                <a:effectLst>
                  <a:outerShdw blurRad="38100" dist="38100" dir="2700000" algn="tl">
                    <a:srgbClr val="000000">
                      <a:alpha val="43137"/>
                    </a:srgbClr>
                  </a:outerShdw>
                </a:effectLst>
              </a:rPr>
              <a:t>Assistant Professor,</a:t>
            </a:r>
          </a:p>
          <a:p>
            <a:r>
              <a:rPr lang="en-US" sz="2400" dirty="0">
                <a:effectLst>
                  <a:outerShdw blurRad="38100" dist="38100" dir="2700000" algn="tl">
                    <a:srgbClr val="000000">
                      <a:alpha val="43137"/>
                    </a:srgbClr>
                  </a:outerShdw>
                </a:effectLst>
              </a:rPr>
              <a:t>K.C.S Kasi Nadar College of Arts and Science</a:t>
            </a:r>
          </a:p>
          <a:p>
            <a:r>
              <a:rPr lang="en-US" sz="2400" dirty="0">
                <a:effectLst>
                  <a:outerShdw blurRad="38100" dist="38100" dir="2700000" algn="tl">
                    <a:srgbClr val="000000">
                      <a:alpha val="43137"/>
                    </a:srgbClr>
                  </a:outerShdw>
                </a:effectLst>
              </a:rPr>
              <a:t>Chennai, Tamil Nadu</a:t>
            </a:r>
            <a:r>
              <a:rPr lang="en-US" sz="2400" dirty="0" smtClean="0">
                <a:effectLst>
                  <a:outerShdw blurRad="38100" dist="38100" dir="2700000" algn="tl">
                    <a:srgbClr val="000000">
                      <a:alpha val="43137"/>
                    </a:srgbClr>
                  </a:outerShdw>
                </a:effectLst>
              </a:rPr>
              <a:t>.</a:t>
            </a:r>
          </a:p>
          <a:p>
            <a:endParaRPr lang="en-US" sz="2400" dirty="0">
              <a:effectLst>
                <a:outerShdw blurRad="38100" dist="38100" dir="2700000" algn="tl">
                  <a:srgbClr val="000000">
                    <a:alpha val="43137"/>
                  </a:srgbClr>
                </a:outerShdw>
              </a:effectLst>
            </a:endParaRPr>
          </a:p>
          <a:p>
            <a:r>
              <a:rPr lang="en-US" sz="2400" dirty="0" err="1">
                <a:effectLst>
                  <a:outerShdw blurRad="38100" dist="38100" dir="2700000" algn="tl">
                    <a:srgbClr val="000000">
                      <a:alpha val="43137"/>
                    </a:srgbClr>
                  </a:outerShdw>
                </a:effectLst>
              </a:rPr>
              <a:t>Ms</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Shakthi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Balambigai</a:t>
            </a:r>
            <a:r>
              <a:rPr lang="en-US" sz="2400" dirty="0">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V</a:t>
            </a:r>
          </a:p>
          <a:p>
            <a:r>
              <a:rPr lang="en-US" sz="2400" dirty="0" smtClean="0">
                <a:effectLst>
                  <a:outerShdw blurRad="38100" dist="38100" dir="2700000" algn="tl">
                    <a:srgbClr val="000000">
                      <a:alpha val="43137"/>
                    </a:srgbClr>
                  </a:outerShdw>
                </a:effectLst>
              </a:rPr>
              <a:t>Assistant Professor,</a:t>
            </a:r>
          </a:p>
          <a:p>
            <a:r>
              <a:rPr lang="en-US" sz="2400" dirty="0" err="1" smtClean="0">
                <a:effectLst>
                  <a:outerShdw blurRad="38100" dist="38100" dir="2700000" algn="tl">
                    <a:srgbClr val="000000">
                      <a:alpha val="43137"/>
                    </a:srgbClr>
                  </a:outerShdw>
                </a:effectLst>
              </a:rPr>
              <a:t>K.C.S</a:t>
            </a:r>
            <a:r>
              <a:rPr lang="en-US" sz="2400" dirty="0" smtClean="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Kasi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Nadar</a:t>
            </a:r>
            <a:r>
              <a:rPr lang="en-US" sz="2400" dirty="0">
                <a:effectLst>
                  <a:outerShdw blurRad="38100" dist="38100" dir="2700000" algn="tl">
                    <a:srgbClr val="000000">
                      <a:alpha val="43137"/>
                    </a:srgbClr>
                  </a:outerShdw>
                </a:effectLst>
              </a:rPr>
              <a:t> College of Arts and </a:t>
            </a:r>
            <a:r>
              <a:rPr lang="en-US" sz="2400" dirty="0" smtClean="0">
                <a:effectLst>
                  <a:outerShdw blurRad="38100" dist="38100" dir="2700000" algn="tl">
                    <a:srgbClr val="000000">
                      <a:alpha val="43137"/>
                    </a:srgbClr>
                  </a:outerShdw>
                </a:effectLst>
              </a:rPr>
              <a:t>Science</a:t>
            </a:r>
          </a:p>
          <a:p>
            <a:r>
              <a:rPr lang="en-US" sz="2400" dirty="0" smtClean="0">
                <a:effectLst>
                  <a:outerShdw blurRad="38100" dist="38100" dir="2700000" algn="tl">
                    <a:srgbClr val="000000">
                      <a:alpha val="43137"/>
                    </a:srgbClr>
                  </a:outerShdw>
                </a:effectLst>
              </a:rPr>
              <a:t>Chennai</a:t>
            </a:r>
            <a:r>
              <a:rPr lang="en-US" sz="2400" dirty="0">
                <a:effectLst>
                  <a:outerShdw blurRad="38100" dist="38100" dir="2700000" algn="tl">
                    <a:srgbClr val="000000">
                      <a:alpha val="43137"/>
                    </a:srgbClr>
                  </a:outerShdw>
                </a:effectLst>
              </a:rPr>
              <a:t>, Tamil </a:t>
            </a:r>
            <a:r>
              <a:rPr lang="en-US" sz="2400" dirty="0" smtClean="0">
                <a:effectLst>
                  <a:outerShdw blurRad="38100" dist="38100" dir="2700000" algn="tl">
                    <a:srgbClr val="000000">
                      <a:alpha val="43137"/>
                    </a:srgbClr>
                  </a:outerShdw>
                </a:effectLst>
              </a:rPr>
              <a:t>Nadu.</a:t>
            </a:r>
            <a:endParaRPr lang="en-U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xmlns="" id="{4E5EB0A6-F07D-4593-8357-94CDB9D84C4F}"/>
              </a:ext>
            </a:extLst>
          </p:cNvPr>
          <p:cNvGraphicFramePr/>
          <p:nvPr>
            <p:extLst>
              <p:ext uri="{D42A27DB-BD31-4B8C-83A1-F6EECF244321}">
                <p14:modId xmlns:p14="http://schemas.microsoft.com/office/powerpoint/2010/main" val="3715110600"/>
              </p:ext>
            </p:extLst>
          </p:nvPr>
        </p:nvGraphicFramePr>
        <p:xfrm>
          <a:off x="702365" y="1996225"/>
          <a:ext cx="8892396" cy="2691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xmlns=""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xmlns=""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xmlns=""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xmlns=""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xmlns=""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4" name="Text Placeholder 3"/>
          <p:cNvSpPr>
            <a:spLocks noGrp="1"/>
          </p:cNvSpPr>
          <p:nvPr>
            <p:ph type="body" idx="1"/>
          </p:nvPr>
        </p:nvSpPr>
        <p:spPr>
          <a:xfrm>
            <a:off x="283336" y="1674254"/>
            <a:ext cx="10779616" cy="5048518"/>
          </a:xfrm>
        </p:spPr>
        <p:txBody>
          <a:bodyPr>
            <a:noAutofit/>
          </a:bodyPr>
          <a:lstStyle/>
          <a:p>
            <a:pPr algn="just"/>
            <a:r>
              <a:rPr lang="en-US" dirty="0" smtClean="0">
                <a:solidFill>
                  <a:schemeClr val="tx1"/>
                </a:solidFill>
              </a:rPr>
              <a:t>The </a:t>
            </a:r>
            <a:r>
              <a:rPr lang="en-US" dirty="0" err="1">
                <a:solidFill>
                  <a:schemeClr val="tx1"/>
                </a:solidFill>
              </a:rPr>
              <a:t>HR</a:t>
            </a:r>
            <a:r>
              <a:rPr lang="en-US" dirty="0">
                <a:solidFill>
                  <a:schemeClr val="tx1"/>
                </a:solidFill>
              </a:rPr>
              <a:t> department of a company is analyzing employee performance across different pay zones to identify trends and areas for improvement. The dataset contains information on employee ID, first name, pay zone, and performance scores. The performance scores are categorized as "Fully Meets," "Exceeds," "Needs Improvement," and "PIP</a:t>
            </a:r>
            <a:r>
              <a:rPr lang="en-US" dirty="0" smtClean="0">
                <a:solidFill>
                  <a:schemeClr val="tx1"/>
                </a:solidFill>
              </a:rPr>
              <a:t>".</a:t>
            </a:r>
            <a:endParaRPr lang="en-US" dirty="0">
              <a:solidFill>
                <a:schemeClr val="tx1"/>
              </a:solidFill>
            </a:endParaRPr>
          </a:p>
          <a:p>
            <a:pPr algn="just"/>
            <a:r>
              <a:rPr lang="en-US" u="sng" dirty="0" smtClean="0">
                <a:solidFill>
                  <a:schemeClr val="tx1"/>
                </a:solidFill>
                <a:effectLst>
                  <a:outerShdw blurRad="38100" dist="38100" dir="2700000" algn="tl">
                    <a:srgbClr val="000000">
                      <a:alpha val="43137"/>
                    </a:srgbClr>
                  </a:outerShdw>
                </a:effectLst>
              </a:rPr>
              <a:t>OBJECTIVES</a:t>
            </a:r>
            <a:r>
              <a:rPr lang="en-US" dirty="0" smtClean="0">
                <a:solidFill>
                  <a:schemeClr val="tx1"/>
                </a:solidFill>
              </a:rPr>
              <a:t>:</a:t>
            </a:r>
            <a:endParaRPr lang="en-US" dirty="0">
              <a:solidFill>
                <a:schemeClr val="tx1"/>
              </a:solidFill>
            </a:endParaRPr>
          </a:p>
          <a:p>
            <a:pPr algn="just"/>
            <a:r>
              <a:rPr lang="en-US" dirty="0">
                <a:solidFill>
                  <a:schemeClr val="tx1"/>
                </a:solidFill>
              </a:rPr>
              <a:t>1. </a:t>
            </a:r>
            <a:r>
              <a:rPr lang="en-US" dirty="0" smtClean="0">
                <a:solidFill>
                  <a:schemeClr val="tx1"/>
                </a:solidFill>
              </a:rPr>
              <a:t>Analyze </a:t>
            </a:r>
            <a:r>
              <a:rPr lang="en-US" dirty="0">
                <a:solidFill>
                  <a:schemeClr val="tx1"/>
                </a:solidFill>
              </a:rPr>
              <a:t>the Distribution of Performance </a:t>
            </a:r>
            <a:r>
              <a:rPr lang="en-US" dirty="0" smtClean="0">
                <a:solidFill>
                  <a:schemeClr val="tx1"/>
                </a:solidFill>
              </a:rPr>
              <a:t>Scores</a:t>
            </a:r>
            <a:endParaRPr lang="en-US" dirty="0">
              <a:solidFill>
                <a:schemeClr val="tx1"/>
              </a:solidFill>
            </a:endParaRPr>
          </a:p>
          <a:p>
            <a:pPr algn="just"/>
            <a:r>
              <a:rPr lang="en-US" dirty="0">
                <a:solidFill>
                  <a:schemeClr val="tx1"/>
                </a:solidFill>
              </a:rPr>
              <a:t>2. </a:t>
            </a:r>
            <a:r>
              <a:rPr lang="en-US" dirty="0" smtClean="0">
                <a:solidFill>
                  <a:schemeClr val="tx1"/>
                </a:solidFill>
              </a:rPr>
              <a:t>Identify </a:t>
            </a:r>
            <a:r>
              <a:rPr lang="en-US" dirty="0">
                <a:solidFill>
                  <a:schemeClr val="tx1"/>
                </a:solidFill>
              </a:rPr>
              <a:t>Potential Areas of </a:t>
            </a:r>
            <a:r>
              <a:rPr lang="en-US" dirty="0" smtClean="0">
                <a:solidFill>
                  <a:schemeClr val="tx1"/>
                </a:solidFill>
              </a:rPr>
              <a:t>Concern</a:t>
            </a:r>
            <a:endParaRPr lang="en-US" dirty="0">
              <a:solidFill>
                <a:schemeClr val="tx1"/>
              </a:solidFill>
            </a:endParaRPr>
          </a:p>
          <a:p>
            <a:pPr algn="just"/>
            <a:r>
              <a:rPr lang="en-US" dirty="0">
                <a:solidFill>
                  <a:schemeClr val="tx1"/>
                </a:solidFill>
              </a:rPr>
              <a:t>3. </a:t>
            </a:r>
            <a:r>
              <a:rPr lang="en-US" dirty="0" smtClean="0">
                <a:solidFill>
                  <a:schemeClr val="tx1"/>
                </a:solidFill>
              </a:rPr>
              <a:t>Support </a:t>
            </a:r>
            <a:r>
              <a:rPr lang="en-US" dirty="0" err="1">
                <a:solidFill>
                  <a:schemeClr val="tx1"/>
                </a:solidFill>
              </a:rPr>
              <a:t>HR</a:t>
            </a:r>
            <a:r>
              <a:rPr lang="en-US" dirty="0">
                <a:solidFill>
                  <a:schemeClr val="tx1"/>
                </a:solidFill>
              </a:rPr>
              <a:t> </a:t>
            </a:r>
            <a:r>
              <a:rPr lang="en-US" dirty="0" smtClean="0">
                <a:solidFill>
                  <a:schemeClr val="tx1"/>
                </a:solidFill>
              </a:rPr>
              <a:t>Decision-Making</a:t>
            </a:r>
            <a:endParaRPr lang="en-US" dirty="0">
              <a:solidFill>
                <a:schemeClr val="tx1"/>
              </a:solidFill>
            </a:endParaRPr>
          </a:p>
          <a:p>
            <a:pPr algn="just"/>
            <a:r>
              <a:rPr lang="en-US" u="sng" dirty="0" smtClean="0">
                <a:solidFill>
                  <a:schemeClr val="tx1"/>
                </a:solidFill>
                <a:effectLst>
                  <a:outerShdw blurRad="38100" dist="38100" dir="2700000" algn="tl">
                    <a:srgbClr val="000000">
                      <a:alpha val="43137"/>
                    </a:srgbClr>
                  </a:outerShdw>
                </a:effectLst>
              </a:rPr>
              <a:t>DELIVERABLES</a:t>
            </a:r>
            <a:r>
              <a:rPr lang="en-US" dirty="0" smtClean="0">
                <a:solidFill>
                  <a:schemeClr val="tx1"/>
                </a:solidFill>
              </a:rPr>
              <a:t>:</a:t>
            </a:r>
            <a:endParaRPr lang="en-US" dirty="0">
              <a:solidFill>
                <a:schemeClr val="tx1"/>
              </a:solidFill>
            </a:endParaRPr>
          </a:p>
          <a:p>
            <a:pPr algn="just"/>
            <a:r>
              <a:rPr lang="en-US" dirty="0" smtClean="0">
                <a:solidFill>
                  <a:schemeClr val="tx1"/>
                </a:solidFill>
              </a:rPr>
              <a:t>-A </a:t>
            </a:r>
            <a:r>
              <a:rPr lang="en-US" dirty="0">
                <a:solidFill>
                  <a:schemeClr val="tx1"/>
                </a:solidFill>
              </a:rPr>
              <a:t>pivot table summarizing the distribution of performance scores across pay zones.</a:t>
            </a:r>
          </a:p>
          <a:p>
            <a:pPr algn="just"/>
            <a:r>
              <a:rPr lang="en-US" dirty="0" smtClean="0">
                <a:solidFill>
                  <a:schemeClr val="tx1"/>
                </a:solidFill>
              </a:rPr>
              <a:t>-A </a:t>
            </a:r>
            <a:r>
              <a:rPr lang="en-US" dirty="0">
                <a:solidFill>
                  <a:schemeClr val="tx1"/>
                </a:solidFill>
              </a:rPr>
              <a:t>pivot chart visualizing these findings to help </a:t>
            </a:r>
            <a:r>
              <a:rPr lang="en-US" dirty="0" err="1">
                <a:solidFill>
                  <a:schemeClr val="tx1"/>
                </a:solidFill>
              </a:rPr>
              <a:t>HR</a:t>
            </a:r>
            <a:r>
              <a:rPr lang="en-US" dirty="0">
                <a:solidFill>
                  <a:schemeClr val="tx1"/>
                </a:solidFill>
              </a:rPr>
              <a:t> quickly grasp performance trends.</a:t>
            </a:r>
          </a:p>
          <a:p>
            <a:pPr algn="just"/>
            <a:r>
              <a:rPr lang="en-US" dirty="0" smtClean="0">
                <a:solidFill>
                  <a:schemeClr val="tx1"/>
                </a:solidFill>
              </a:rPr>
              <a:t>-Recommendations </a:t>
            </a:r>
            <a:r>
              <a:rPr lang="en-US" dirty="0">
                <a:solidFill>
                  <a:schemeClr val="tx1"/>
                </a:solidFill>
              </a:rPr>
              <a:t>based on the analysis to guide </a:t>
            </a:r>
            <a:r>
              <a:rPr lang="en-US" dirty="0" err="1">
                <a:solidFill>
                  <a:schemeClr val="tx1"/>
                </a:solidFill>
              </a:rPr>
              <a:t>HR</a:t>
            </a:r>
            <a:r>
              <a:rPr lang="en-US" dirty="0">
                <a:solidFill>
                  <a:schemeClr val="tx1"/>
                </a:solidFill>
              </a:rPr>
              <a:t> strategies for improving employee performance.</a:t>
            </a:r>
            <a:endParaRPr lang="en-IN" dirty="0">
              <a:solidFill>
                <a:schemeClr val="tx1"/>
              </a:solidFill>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5" name="TextBox 4"/>
          <p:cNvSpPr txBox="1"/>
          <p:nvPr/>
        </p:nvSpPr>
        <p:spPr>
          <a:xfrm>
            <a:off x="351182" y="1010904"/>
            <a:ext cx="5988676" cy="369332"/>
          </a:xfrm>
          <a:prstGeom prst="rect">
            <a:avLst/>
          </a:prstGeom>
          <a:noFill/>
        </p:spPr>
        <p:txBody>
          <a:bodyPr wrap="square" rtlCol="0">
            <a:spAutoFit/>
          </a:bodyPr>
          <a:lstStyle/>
          <a:p>
            <a:r>
              <a:rPr lang="en-US" dirty="0" smtClean="0"/>
              <a:t>[EMPLOYEE PERFORMANCE ANALYSIS ACROSS PAY ZONES]</a:t>
            </a:r>
            <a:endParaRPr lang="en-US" dirty="0"/>
          </a:p>
        </p:txBody>
      </p:sp>
      <p:sp>
        <p:nvSpPr>
          <p:cNvPr id="7" name="TextBox 6"/>
          <p:cNvSpPr txBox="1"/>
          <p:nvPr/>
        </p:nvSpPr>
        <p:spPr>
          <a:xfrm>
            <a:off x="351182" y="1506828"/>
            <a:ext cx="10380372" cy="5078313"/>
          </a:xfrm>
          <a:prstGeom prst="rect">
            <a:avLst/>
          </a:prstGeom>
          <a:noFill/>
        </p:spPr>
        <p:txBody>
          <a:bodyPr wrap="square" rtlCol="0">
            <a:spAutoFit/>
          </a:bodyPr>
          <a:lstStyle/>
          <a:p>
            <a:r>
              <a:rPr lang="en-US" dirty="0"/>
              <a:t>The project aims to analyze the performance of employees across different pay zones within an organization. By examining the distribution of performance scores—categorized as "Fully Meets," "Exceeds," "Needs Improvement," and "PIP" (Performance Improvement Plan)—the project seeks to provide actionable insights to the </a:t>
            </a:r>
            <a:r>
              <a:rPr lang="en-US" dirty="0" err="1"/>
              <a:t>HR</a:t>
            </a:r>
            <a:r>
              <a:rPr lang="en-US" dirty="0"/>
              <a:t> department. The goal is to identify trends, potential problem areas, and opportunities for targeted interventions to improve overall employee performance</a:t>
            </a:r>
            <a:r>
              <a:rPr lang="en-US" dirty="0" smtClean="0"/>
              <a:t>.</a:t>
            </a:r>
          </a:p>
          <a:p>
            <a:endParaRPr lang="en-IN" b="1" dirty="0" smtClean="0"/>
          </a:p>
          <a:p>
            <a:r>
              <a:rPr lang="en-IN" u="sng" dirty="0"/>
              <a:t>SCOPE</a:t>
            </a:r>
            <a:r>
              <a:rPr lang="en-IN" dirty="0"/>
              <a:t>:</a:t>
            </a:r>
          </a:p>
          <a:p>
            <a:r>
              <a:rPr lang="en-IN" dirty="0" err="1"/>
              <a:t>1.Data</a:t>
            </a:r>
            <a:r>
              <a:rPr lang="en-IN" dirty="0"/>
              <a:t> Input</a:t>
            </a:r>
          </a:p>
          <a:p>
            <a:r>
              <a:rPr lang="en-IN" dirty="0" err="1"/>
              <a:t>2.Analysis</a:t>
            </a:r>
            <a:endParaRPr lang="en-IN" dirty="0"/>
          </a:p>
          <a:p>
            <a:r>
              <a:rPr lang="en-IN" dirty="0" err="1"/>
              <a:t>3.Deliverables</a:t>
            </a:r>
            <a:endParaRPr lang="en-IN" dirty="0"/>
          </a:p>
          <a:p>
            <a:endParaRPr lang="en-US" b="1" dirty="0" smtClean="0"/>
          </a:p>
          <a:p>
            <a:endParaRPr lang="en-US" dirty="0" smtClean="0"/>
          </a:p>
          <a:p>
            <a:r>
              <a:rPr lang="en-US" dirty="0" smtClean="0"/>
              <a:t>The </a:t>
            </a:r>
            <a:r>
              <a:rPr lang="en-US" dirty="0"/>
              <a:t>project is expected to reveal performance trends across different pay zones, enabling </a:t>
            </a:r>
            <a:r>
              <a:rPr lang="en-US" dirty="0" err="1"/>
              <a:t>HR</a:t>
            </a:r>
            <a:r>
              <a:rPr lang="en-US" dirty="0"/>
              <a:t> to better understand where improvements are needed and how to allocate resources effectively. This will help in driving overall employee performance improvements, ensuring that all pay zones maintain or exceed desired performance levels.</a:t>
            </a:r>
          </a:p>
          <a:p>
            <a:endParaRPr lang="en-IN" dirty="0"/>
          </a:p>
          <a:p>
            <a:endParaRPr lang="en-IN" dirty="0"/>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a16="http://schemas.microsoft.com/office/drawing/2014/main" xmlns="" id="{81764151-B9B3-4C8D-937B-F049C9C4FEF4}"/>
              </a:ext>
            </a:extLst>
          </p:cNvPr>
          <p:cNvGraphicFramePr/>
          <p:nvPr>
            <p:extLst>
              <p:ext uri="{D42A27DB-BD31-4B8C-83A1-F6EECF244321}">
                <p14:modId xmlns:p14="http://schemas.microsoft.com/office/powerpoint/2010/main" val="35291819"/>
              </p:ext>
            </p:extLst>
          </p:nvPr>
        </p:nvGraphicFramePr>
        <p:xfrm>
          <a:off x="225287" y="2075896"/>
          <a:ext cx="10464178" cy="3049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a16="http://schemas.microsoft.com/office/drawing/2014/main" xmlns="" id="{A620A2CE-FFE9-4505-8508-445497B29450}"/>
              </a:ext>
            </a:extLst>
          </p:cNvPr>
          <p:cNvSpPr txBox="1"/>
          <p:nvPr/>
        </p:nvSpPr>
        <p:spPr>
          <a:xfrm>
            <a:off x="556590" y="2491409"/>
            <a:ext cx="8256106" cy="3724096"/>
          </a:xfrm>
          <a:prstGeom prst="rect">
            <a:avLst/>
          </a:prstGeom>
          <a:noFill/>
        </p:spPr>
        <p:txBody>
          <a:bodyPr wrap="square" rtlCol="0">
            <a:spAutoFit/>
          </a:bodyPr>
          <a:lstStyle/>
          <a:p>
            <a:r>
              <a:rPr lang="en-US" sz="2000" u="sng" dirty="0" smtClean="0"/>
              <a:t>FILTERING</a:t>
            </a:r>
            <a:r>
              <a:rPr lang="en-US" sz="2000" dirty="0" smtClean="0">
                <a:effectLst>
                  <a:outerShdw blurRad="38100" dist="38100" dir="2700000" algn="tl">
                    <a:srgbClr val="000000">
                      <a:alpha val="43137"/>
                    </a:srgbClr>
                  </a:outerShdw>
                </a:effectLst>
              </a:rPr>
              <a:t> -</a:t>
            </a:r>
            <a:r>
              <a:rPr lang="en-US" sz="2000" dirty="0" smtClean="0"/>
              <a:t> </a:t>
            </a:r>
            <a:r>
              <a:rPr lang="en-US" sz="2000" dirty="0"/>
              <a:t>Remove missing values.</a:t>
            </a:r>
          </a:p>
          <a:p>
            <a:endParaRPr lang="en-US" sz="2000" dirty="0"/>
          </a:p>
          <a:p>
            <a:r>
              <a:rPr lang="en-US" sz="2000" u="sng" dirty="0" smtClean="0"/>
              <a:t>CONDITIONAL FORMATTING </a:t>
            </a:r>
            <a:r>
              <a:rPr lang="en-US" sz="2000" dirty="0" smtClean="0">
                <a:effectLst>
                  <a:outerShdw blurRad="38100" dist="38100" dir="2700000" algn="tl">
                    <a:srgbClr val="000000">
                      <a:alpha val="43137"/>
                    </a:srgbClr>
                  </a:outerShdw>
                </a:effectLst>
              </a:rPr>
              <a:t>-</a:t>
            </a:r>
            <a:r>
              <a:rPr lang="en-US" sz="2000" dirty="0" smtClean="0"/>
              <a:t> </a:t>
            </a:r>
            <a:r>
              <a:rPr lang="en-US" sz="2000" dirty="0"/>
              <a:t>Blanks,</a:t>
            </a:r>
            <a:r>
              <a:rPr lang="en-US" dirty="0"/>
              <a:t> Background Color Shading, Data Bars, Values.</a:t>
            </a:r>
          </a:p>
          <a:p>
            <a:endParaRPr lang="en-US" dirty="0"/>
          </a:p>
          <a:p>
            <a:r>
              <a:rPr lang="en-US" sz="2000" u="sng" dirty="0" smtClean="0"/>
              <a:t>DATA FILTERING AND SORTING </a:t>
            </a:r>
            <a:r>
              <a:rPr lang="en-US" sz="2000" dirty="0" smtClean="0">
                <a:effectLst>
                  <a:outerShdw blurRad="38100" dist="38100" dir="2700000" algn="tl">
                    <a:srgbClr val="000000">
                      <a:alpha val="43137"/>
                    </a:srgbClr>
                  </a:outerShdw>
                </a:effectLst>
              </a:rPr>
              <a:t>- </a:t>
            </a:r>
            <a:r>
              <a:rPr lang="en-US" sz="2000" dirty="0"/>
              <a:t>Identify specific employee groups, such as those with exceeds, needs improvements and fully meets.</a:t>
            </a:r>
          </a:p>
          <a:p>
            <a:endParaRPr lang="en-US" sz="2000" dirty="0"/>
          </a:p>
          <a:p>
            <a:r>
              <a:rPr lang="en-US" sz="2000" u="sng" dirty="0" smtClean="0"/>
              <a:t>PIVOT TABLE </a:t>
            </a:r>
            <a:r>
              <a:rPr lang="en-US" sz="2000" dirty="0" smtClean="0">
                <a:effectLst>
                  <a:outerShdw blurRad="38100" dist="38100" dir="2700000" algn="tl">
                    <a:srgbClr val="000000">
                      <a:alpha val="43137"/>
                    </a:srgbClr>
                  </a:outerShdw>
                </a:effectLst>
              </a:rPr>
              <a:t>-</a:t>
            </a:r>
            <a:r>
              <a:rPr lang="en-US" sz="2000" dirty="0" smtClean="0"/>
              <a:t> </a:t>
            </a:r>
            <a:r>
              <a:rPr lang="en-US" sz="2000" dirty="0"/>
              <a:t>Summary of employee performance under their current rating .</a:t>
            </a:r>
          </a:p>
          <a:p>
            <a:endParaRPr lang="en-US" sz="2000" dirty="0"/>
          </a:p>
          <a:p>
            <a:r>
              <a:rPr lang="en-US" sz="2000" u="sng" dirty="0" smtClean="0"/>
              <a:t>GRAPHS</a:t>
            </a:r>
            <a:r>
              <a:rPr lang="en-US" sz="2000" dirty="0" smtClean="0">
                <a:effectLst>
                  <a:outerShdw blurRad="38100" dist="38100" dir="2700000" algn="tl">
                    <a:srgbClr val="000000">
                      <a:alpha val="43137"/>
                    </a:srgbClr>
                  </a:outerShdw>
                </a:effectLst>
              </a:rPr>
              <a:t> -</a:t>
            </a:r>
            <a:r>
              <a:rPr lang="en-US" sz="2000" dirty="0" smtClean="0"/>
              <a:t> Final Report.</a:t>
            </a:r>
            <a:endParaRPr lang="en-US" sz="2000" dirty="0"/>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a16="http://schemas.microsoft.com/office/drawing/2014/main" xmlns="" id="{763B5082-0A41-445E-9740-6C8E96B1D281}"/>
              </a:ext>
            </a:extLst>
          </p:cNvPr>
          <p:cNvSpPr txBox="1"/>
          <p:nvPr/>
        </p:nvSpPr>
        <p:spPr>
          <a:xfrm>
            <a:off x="601945" y="1938364"/>
            <a:ext cx="8400385" cy="3170099"/>
          </a:xfrm>
          <a:prstGeom prst="rect">
            <a:avLst/>
          </a:prstGeom>
          <a:noFill/>
        </p:spPr>
        <p:txBody>
          <a:bodyPr wrap="square" rtlCol="0">
            <a:spAutoFit/>
          </a:bodyPr>
          <a:lstStyle/>
          <a:p>
            <a:r>
              <a:rPr lang="en-US" sz="2000" u="sng" dirty="0"/>
              <a:t>EMPLOYEE </a:t>
            </a:r>
            <a:r>
              <a:rPr lang="en-US" sz="2000" u="sng" dirty="0" smtClean="0"/>
              <a:t>ID </a:t>
            </a:r>
            <a:r>
              <a:rPr lang="en-US" sz="2000" dirty="0" smtClean="0"/>
              <a:t>: </a:t>
            </a:r>
            <a:r>
              <a:rPr lang="en-US" sz="2000" dirty="0"/>
              <a:t>Unique identifier for each employee in the    organization.</a:t>
            </a:r>
          </a:p>
          <a:p>
            <a:endParaRPr lang="en-US" sz="2000" dirty="0"/>
          </a:p>
          <a:p>
            <a:r>
              <a:rPr lang="en-US" sz="2000" u="sng" dirty="0"/>
              <a:t>FIRST </a:t>
            </a:r>
            <a:r>
              <a:rPr lang="en-US" sz="2000" u="sng" dirty="0" smtClean="0"/>
              <a:t>NAME </a:t>
            </a:r>
            <a:r>
              <a:rPr lang="en-US" sz="2000" dirty="0" smtClean="0"/>
              <a:t>: </a:t>
            </a:r>
            <a:r>
              <a:rPr lang="en-US" sz="2000" dirty="0"/>
              <a:t>The first name of the employee.</a:t>
            </a:r>
          </a:p>
          <a:p>
            <a:endParaRPr lang="en-US" sz="2000" dirty="0"/>
          </a:p>
          <a:p>
            <a:r>
              <a:rPr lang="en-US" sz="2000" u="sng" dirty="0"/>
              <a:t>PAY </a:t>
            </a:r>
            <a:r>
              <a:rPr lang="en-US" sz="2000" u="sng" dirty="0" smtClean="0"/>
              <a:t>ZONE </a:t>
            </a:r>
            <a:r>
              <a:rPr lang="en-US" sz="2000" dirty="0" smtClean="0"/>
              <a:t>: </a:t>
            </a:r>
            <a:r>
              <a:rPr lang="en-US" sz="2000" dirty="0"/>
              <a:t>The pay zone or salary band to which the employee's compensation falls.</a:t>
            </a:r>
          </a:p>
          <a:p>
            <a:endParaRPr lang="en-US" sz="2000" dirty="0"/>
          </a:p>
          <a:p>
            <a:r>
              <a:rPr lang="en-US" sz="2000" u="sng" dirty="0" smtClean="0"/>
              <a:t>PERFORMANCE SCORE </a:t>
            </a:r>
            <a:r>
              <a:rPr lang="en-US" sz="2000" dirty="0" smtClean="0"/>
              <a:t>: </a:t>
            </a:r>
            <a:r>
              <a:rPr lang="en-US" sz="2000" dirty="0"/>
              <a:t>A score indicating the employee's performance level (e.g., Excellent, Satisfactory, Needs Improvement).</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xmlns="" id="{615D1BE8-D50D-445F-BF7A-D1E5619C1381}"/>
              </a:ext>
            </a:extLst>
          </p:cNvPr>
          <p:cNvSpPr txBox="1"/>
          <p:nvPr/>
        </p:nvSpPr>
        <p:spPr>
          <a:xfrm>
            <a:off x="543338" y="1842799"/>
            <a:ext cx="8958469" cy="3477875"/>
          </a:xfrm>
          <a:prstGeom prst="rect">
            <a:avLst/>
          </a:prstGeom>
          <a:noFill/>
        </p:spPr>
        <p:txBody>
          <a:bodyPr wrap="square" rtlCol="0">
            <a:spAutoFit/>
          </a:bodyPr>
          <a:lstStyle/>
          <a:p>
            <a:r>
              <a:rPr lang="en-US" sz="2000" u="sng" dirty="0" smtClean="0"/>
              <a:t>DATA SET </a:t>
            </a:r>
            <a:r>
              <a:rPr lang="en-US" sz="2000" dirty="0" smtClean="0"/>
              <a:t>: </a:t>
            </a:r>
            <a:r>
              <a:rPr lang="en-US" sz="2000" dirty="0"/>
              <a:t>Kaggle, Employee dataset.</a:t>
            </a:r>
          </a:p>
          <a:p>
            <a:endParaRPr lang="en-US" sz="2000" dirty="0"/>
          </a:p>
          <a:p>
            <a:r>
              <a:rPr lang="en-US" sz="2000" u="sng" dirty="0"/>
              <a:t>FEATURE </a:t>
            </a:r>
            <a:r>
              <a:rPr lang="en-US" sz="2000" u="sng" dirty="0" smtClean="0"/>
              <a:t>SELECTION </a:t>
            </a:r>
            <a:r>
              <a:rPr lang="en-US" sz="2000" dirty="0" smtClean="0"/>
              <a:t>: </a:t>
            </a:r>
            <a:r>
              <a:rPr lang="en-US" sz="2000" dirty="0"/>
              <a:t>Slicer, Conditional Formatting, Designing.</a:t>
            </a:r>
          </a:p>
          <a:p>
            <a:endParaRPr lang="en-US" sz="2000" dirty="0"/>
          </a:p>
          <a:p>
            <a:r>
              <a:rPr lang="en-US" sz="2000" u="sng" dirty="0"/>
              <a:t>DATA </a:t>
            </a:r>
            <a:r>
              <a:rPr lang="en-US" sz="2000" u="sng" dirty="0" smtClean="0"/>
              <a:t>CLEANING </a:t>
            </a:r>
            <a:r>
              <a:rPr lang="en-US" sz="2000" dirty="0" smtClean="0"/>
              <a:t>: </a:t>
            </a:r>
            <a:r>
              <a:rPr lang="en-US" sz="2000" dirty="0"/>
              <a:t>Missing values, Irrelevant data, Correct Errors, Remove Unnecessary Columns and Rows. </a:t>
            </a:r>
          </a:p>
          <a:p>
            <a:endParaRPr lang="en-US" sz="2000" dirty="0"/>
          </a:p>
          <a:p>
            <a:r>
              <a:rPr lang="en-US" sz="2000" u="sng" dirty="0"/>
              <a:t>PIVOT </a:t>
            </a:r>
            <a:r>
              <a:rPr lang="en-US" sz="2000" u="sng" dirty="0" smtClean="0"/>
              <a:t>TABLE </a:t>
            </a:r>
            <a:r>
              <a:rPr lang="en-US" sz="2000" dirty="0" smtClean="0"/>
              <a:t>: </a:t>
            </a:r>
            <a:r>
              <a:rPr lang="en-US" sz="2000" dirty="0"/>
              <a:t>Employee ID, First Name, Pay zone, </a:t>
            </a:r>
            <a:r>
              <a:rPr lang="en-US" sz="2000" dirty="0" smtClean="0"/>
              <a:t>Performance Score.  </a:t>
            </a:r>
            <a:endParaRPr lang="en-US" sz="2000" dirty="0"/>
          </a:p>
          <a:p>
            <a:endParaRPr lang="en-US" sz="2000" dirty="0"/>
          </a:p>
          <a:p>
            <a:r>
              <a:rPr lang="en-US" sz="2000" u="sng" dirty="0" smtClean="0"/>
              <a:t>CHART</a:t>
            </a:r>
            <a:r>
              <a:rPr lang="en-US" sz="2000" dirty="0" smtClean="0"/>
              <a:t> : </a:t>
            </a:r>
            <a:r>
              <a:rPr lang="en-US" sz="2000" dirty="0"/>
              <a:t>Report of Employee Performance based on their Employee Id is represent in Values and Performance Score presented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601</TotalTime>
  <Words>778</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51</cp:revision>
  <dcterms:created xsi:type="dcterms:W3CDTF">2024-08-21T00:32:52Z</dcterms:created>
  <dcterms:modified xsi:type="dcterms:W3CDTF">2024-08-27T05:37:39Z</dcterms:modified>
</cp:coreProperties>
</file>