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b="1" dirty="0">
                <a:solidFill>
                  <a:schemeClr val="tx1"/>
                </a:solidFill>
                <a:latin typeface="Times New Roman" panose="02020603050405020304" charset="0"/>
                <a:cs typeface="Times New Roman" panose="02020603050405020304" charset="0"/>
              </a:rPr>
              <a:t>TRIP PLANNER APPLICATION</a:t>
            </a:r>
            <a:endParaRPr lang="en-IN" altLang="en-US" sz="4400" b="1" dirty="0">
              <a:solidFill>
                <a:schemeClr val="tx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IN" altLang="en-US">
                <a:solidFill>
                  <a:schemeClr val="tx1"/>
                </a:solidFill>
                <a:latin typeface="Times New Roman" panose="02020603050405020304" charset="0"/>
                <a:cs typeface="Times New Roman" panose="02020603050405020304" charset="0"/>
              </a:rPr>
              <a:t>BATCH-05</a:t>
            </a:r>
            <a:endParaRPr lang="en-IN" altLang="en-US">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8185150" y="5186045"/>
            <a:ext cx="2593340" cy="368300"/>
          </a:xfrm>
          <a:prstGeom prst="rect">
            <a:avLst/>
          </a:prstGeom>
          <a:noFill/>
        </p:spPr>
        <p:txBody>
          <a:bodyPr wrap="square" rtlCol="0">
            <a:spAutoFit/>
          </a:bodyPr>
          <a:p>
            <a:r>
              <a:rPr lang="en-IN" altLang="en-US" b="1">
                <a:solidFill>
                  <a:schemeClr val="tx1"/>
                </a:solidFill>
                <a:latin typeface="Times New Roman" panose="02020603050405020304" charset="0"/>
                <a:cs typeface="Times New Roman" panose="02020603050405020304" charset="0"/>
              </a:rPr>
              <a:t>K.YOKHALAKSHMI</a:t>
            </a:r>
            <a:endParaRPr lang="en-IN" altLang="en-US"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a:latin typeface="Times New Roman" panose="02020603050405020304" charset="0"/>
                <a:cs typeface="Times New Roman" panose="02020603050405020304" charset="0"/>
              </a:rPr>
              <a:t>List out most Opted Destinations in India.</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r>
              <a:rPr lang="en-US" sz="1800">
                <a:latin typeface="Times New Roman" panose="02020603050405020304" charset="0"/>
                <a:cs typeface="Times New Roman" panose="02020603050405020304" charset="0"/>
              </a:rPr>
              <a:t>SELECT  COUNT(*) AS inquiries</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FROM Country c</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INNER JOIN Placess p ON c.country_id = p.country_id</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WHERE c.country_id=1 and p.name in ('Kasi', 'Ayodhya', 'Puri')</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HAVING inquiries &gt;= 5</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ORDER BY inquiries DESC;</a:t>
            </a:r>
            <a:endParaRPr lang="en-US" sz="1800">
              <a:latin typeface="Times New Roman" panose="02020603050405020304" charset="0"/>
              <a:cs typeface="Times New Roman" panose="02020603050405020304" charset="0"/>
            </a:endParaRPr>
          </a:p>
        </p:txBody>
      </p:sp>
      <p:pic>
        <p:nvPicPr>
          <p:cNvPr id="6" name="Picture 6" descr="qn4"/>
          <p:cNvPicPr>
            <a:picLocks noChangeAspect="1"/>
          </p:cNvPicPr>
          <p:nvPr>
            <p:ph sz="half" idx="2"/>
          </p:nvPr>
        </p:nvPicPr>
        <p:blipFill>
          <a:blip r:embed="rId1"/>
          <a:srcRect b="20925"/>
          <a:stretch>
            <a:fillRect/>
          </a:stretch>
        </p:blipFill>
        <p:spPr>
          <a:xfrm>
            <a:off x="5880100" y="982980"/>
            <a:ext cx="5702300" cy="4362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CONCLUSION</a:t>
            </a:r>
            <a:endPar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9876790" cy="4953000"/>
          </a:xfrm>
        </p:spPr>
        <p:txBody>
          <a:bodyPr/>
          <a:p>
            <a:r>
              <a:rPr lang="en-US" sz="2400">
                <a:latin typeface="Times New Roman" panose="02020603050405020304" charset="0"/>
                <a:cs typeface="Times New Roman" panose="02020603050405020304" charset="0"/>
              </a:rPr>
              <a:t>A good Trip Planner application in SQL should have a well-designed database schema, a user-friendly interface, robust security measures, and the ability to efficiently manage and manipulate data to provide accurate and relevant information to users. The application should be able to handle a large volume of data while maintaining good performance. The application should have a user-friendly interface that allows users to search and filter options based on their preferences, view and compare prices, and make reservations or bookings. The application should also have appropriate security measures in place to protect user data. The success of a Trip Planner application in SQL can be determined by how effectively it can manage and manipulate data to provide users with accurate and relevant information. The application should be able to generate reports, provide real-time updates, and offer personalized recommendations based on the user's search history and preferences.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3915"/>
          </a:xfrm>
        </p:spPr>
        <p:txBody>
          <a:bodyPr/>
          <a:p>
            <a:r>
              <a:rPr lang="en-IN" alt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PROBLEM STATEMENT</a:t>
            </a:r>
            <a:endParaRPr lang="en-IN" alt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Ø"/>
            </a:pPr>
            <a:r>
              <a:rPr lang="en-US">
                <a:latin typeface="Times New Roman" panose="02020603050405020304" charset="0"/>
                <a:cs typeface="Times New Roman" panose="02020603050405020304" charset="0"/>
              </a:rPr>
              <a:t>The application's database contains information on customers, country, Places, and Trip data. The database is designed using SQL to ensure efficient storage and retrieval of data. The application uses SQL queries to retrieve data based on user input and preferences, providing a personalized travel experience.The Trip Planner application allows users to create custom journey by selecting their travel dates, destinations, and activities. The application uses SQL queries to retrieve data on available customers, country, Places, and Trip data allowing users to make informed decisions about their travel plans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3100"/>
            <a:ext cx="10972800" cy="582613"/>
          </a:xfrm>
        </p:spPr>
        <p:txBody>
          <a:bodyPr/>
          <a:p>
            <a:r>
              <a:rPr lang="en-IN" alt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AIM</a:t>
            </a:r>
            <a:endParaRPr lang="en-IN" altLang="en-US">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546860"/>
            <a:ext cx="10972800" cy="4953000"/>
          </a:xfrm>
        </p:spPr>
        <p:txBody>
          <a:bodyPr/>
          <a:p>
            <a:r>
              <a:rPr lang="en-IN" altLang="en-US">
                <a:latin typeface="Times New Roman" panose="02020603050405020304" charset="0"/>
                <a:cs typeface="Times New Roman" panose="02020603050405020304" charset="0"/>
              </a:rPr>
              <a:t>To provide trip planner service for customers to travel from one place to another through various vehicles.The customers have to book their vehicles through various web application.</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41985"/>
            <a:ext cx="10972800" cy="582613"/>
          </a:xfrm>
        </p:spPr>
        <p:txBody>
          <a:bodyPr/>
          <a:p>
            <a:r>
              <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SCHEMA</a:t>
            </a:r>
            <a:endPar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96060"/>
            <a:ext cx="10972800" cy="4953000"/>
          </a:xfrm>
        </p:spPr>
        <p:txBody>
          <a:bodyPr/>
          <a:p>
            <a:r>
              <a:rPr lang="en-IN" altLang="en-US">
                <a:latin typeface="Times New Roman" panose="02020603050405020304" charset="0"/>
                <a:cs typeface="Times New Roman" panose="02020603050405020304" charset="0"/>
              </a:rPr>
              <a:t>TABLES</a:t>
            </a:r>
            <a:endParaRPr lang="en-IN" altLang="en-US">
              <a:latin typeface="Times New Roman" panose="02020603050405020304" charset="0"/>
              <a:cs typeface="Times New Roman" panose="02020603050405020304" charset="0"/>
            </a:endParaRPr>
          </a:p>
          <a:p>
            <a:pPr lvl="2">
              <a:buFont typeface="Wingdings" panose="05000000000000000000" charset="0"/>
              <a:buChar char="Ø"/>
            </a:pPr>
            <a:r>
              <a:rPr lang="en-IN" altLang="en-US">
                <a:latin typeface="Times New Roman" panose="02020603050405020304" charset="0"/>
                <a:cs typeface="Times New Roman" panose="02020603050405020304" charset="0"/>
              </a:rPr>
              <a:t>Customer_Registered</a:t>
            </a:r>
            <a:endParaRPr lang="en-IN" altLang="en-US">
              <a:latin typeface="Times New Roman" panose="02020603050405020304" charset="0"/>
              <a:cs typeface="Times New Roman" panose="02020603050405020304" charset="0"/>
            </a:endParaRPr>
          </a:p>
          <a:p>
            <a:pPr lvl="2">
              <a:buFont typeface="Wingdings" panose="05000000000000000000" charset="0"/>
              <a:buChar char="Ø"/>
            </a:pPr>
            <a:r>
              <a:rPr lang="en-IN" altLang="en-US">
                <a:latin typeface="Times New Roman" panose="02020603050405020304" charset="0"/>
                <a:cs typeface="Times New Roman" panose="02020603050405020304" charset="0"/>
              </a:rPr>
              <a:t>Country</a:t>
            </a:r>
            <a:endParaRPr lang="en-IN" altLang="en-US">
              <a:latin typeface="Times New Roman" panose="02020603050405020304" charset="0"/>
              <a:cs typeface="Times New Roman" panose="02020603050405020304" charset="0"/>
            </a:endParaRPr>
          </a:p>
          <a:p>
            <a:pPr lvl="2">
              <a:buFont typeface="Wingdings" panose="05000000000000000000" charset="0"/>
              <a:buChar char="Ø"/>
            </a:pPr>
            <a:r>
              <a:rPr lang="en-IN" altLang="en-US">
                <a:latin typeface="Times New Roman" panose="02020603050405020304" charset="0"/>
                <a:cs typeface="Times New Roman" panose="02020603050405020304" charset="0"/>
              </a:rPr>
              <a:t>Places</a:t>
            </a:r>
            <a:endParaRPr lang="en-IN" altLang="en-US">
              <a:latin typeface="Times New Roman" panose="02020603050405020304" charset="0"/>
              <a:cs typeface="Times New Roman" panose="02020603050405020304" charset="0"/>
            </a:endParaRPr>
          </a:p>
          <a:p>
            <a:pPr lvl="2">
              <a:buFont typeface="Wingdings" panose="05000000000000000000" charset="0"/>
              <a:buChar char="Ø"/>
            </a:pPr>
            <a:r>
              <a:rPr lang="en-IN" altLang="en-US">
                <a:latin typeface="Times New Roman" panose="02020603050405020304" charset="0"/>
                <a:cs typeface="Times New Roman" panose="02020603050405020304" charset="0"/>
              </a:rPr>
              <a:t>Offers</a:t>
            </a:r>
            <a:endParaRPr lang="en-IN" altLang="en-US">
              <a:latin typeface="Times New Roman" panose="02020603050405020304" charset="0"/>
              <a:cs typeface="Times New Roman" panose="02020603050405020304" charset="0"/>
            </a:endParaRPr>
          </a:p>
          <a:p>
            <a:pPr lvl="2">
              <a:buFont typeface="Wingdings" panose="05000000000000000000" charset="0"/>
              <a:buChar char="Ø"/>
            </a:pPr>
            <a:r>
              <a:rPr lang="en-IN" altLang="en-US">
                <a:latin typeface="Times New Roman" panose="02020603050405020304" charset="0"/>
                <a:cs typeface="Times New Roman" panose="02020603050405020304" charset="0"/>
              </a:rPr>
              <a:t>Trip_data</a:t>
            </a:r>
            <a:endParaRPr lang="en-IN" altLang="en-US">
              <a:latin typeface="Times New Roman" panose="02020603050405020304" charset="0"/>
              <a:cs typeface="Times New Roman" panose="02020603050405020304" charset="0"/>
            </a:endParaRPr>
          </a:p>
          <a:p>
            <a:pPr marL="914400" lvl="2" indent="0">
              <a:buFont typeface="Wingdings" panose="05000000000000000000" charse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1480"/>
            <a:ext cx="10972800" cy="582613"/>
          </a:xfrm>
        </p:spPr>
        <p:txBody>
          <a:bodyPr/>
          <a:p>
            <a:r>
              <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FLOW DIAGRAM</a:t>
            </a:r>
            <a:endPar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4" name="Content Placeholder 3" descr="Capture5"/>
          <p:cNvPicPr>
            <a:picLocks noChangeAspect="1"/>
          </p:cNvPicPr>
          <p:nvPr>
            <p:ph idx="1"/>
          </p:nvPr>
        </p:nvPicPr>
        <p:blipFill>
          <a:blip r:embed="rId1"/>
          <a:stretch>
            <a:fillRect/>
          </a:stretch>
        </p:blipFill>
        <p:spPr>
          <a:xfrm>
            <a:off x="2332355" y="1174750"/>
            <a:ext cx="6974205" cy="5182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3225"/>
            <a:ext cx="10972800" cy="582613"/>
          </a:xfrm>
        </p:spPr>
        <p:txBody>
          <a:bodyPr/>
          <a:p>
            <a:r>
              <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TOOLS USED</a:t>
            </a:r>
            <a:endParaRPr lang="en-IN" alt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0075" y="1174750"/>
            <a:ext cx="10972800" cy="4953000"/>
          </a:xfrm>
        </p:spPr>
        <p:txBody>
          <a:bodyPr/>
          <a:p>
            <a:r>
              <a:rPr lang="en-IN" altLang="en-US">
                <a:latin typeface="Times New Roman" panose="02020603050405020304" charset="0"/>
                <a:cs typeface="Times New Roman" panose="02020603050405020304" charset="0"/>
              </a:rPr>
              <a:t>Tables -</a:t>
            </a:r>
            <a:r>
              <a:rPr lang="en-IN" altLang="en-US"/>
              <a:t> </a:t>
            </a:r>
            <a:r>
              <a:rPr lang="en-IN" altLang="en-US" sz="2800">
                <a:latin typeface="Times New Roman" panose="02020603050405020304" charset="0"/>
                <a:cs typeface="Times New Roman" panose="02020603050405020304" charset="0"/>
              </a:rPr>
              <a:t>Tables are used to store and organize data. A table is a collection of related data that is organized into rows and columns. Each row represents a single record or instance of the data, while each column represents a specific attribute or property of the data.It consists of different components.</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Joins - Joins are used to combine data from two or more tables in a relational database based on a related column between them. Joins are powerful operations that allow you to retrieve data from multiple tables and combine it into a single result set.</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a:solidFill>
                  <a:schemeClr val="accent1"/>
                </a:solidFill>
                <a:effectLst>
                  <a:outerShdw blurRad="38100" dist="25400" dir="5400000" algn="ctr" rotWithShape="0">
                    <a:srgbClr val="6E747A">
                      <a:alpha val="43000"/>
                    </a:srgbClr>
                  </a:outerShdw>
                </a:effectLst>
              </a:rPr>
              <a:t>IMPLEMENTATION</a:t>
            </a:r>
            <a:endParaRPr lang="en-IN" altLang="en-US" b="1">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609600" y="1225550"/>
            <a:ext cx="10455910" cy="4953000"/>
          </a:xfrm>
        </p:spPr>
        <p:txBody>
          <a:bodyPr/>
          <a:p>
            <a:pPr>
              <a:buFont typeface="Arial" panose="020B0604020202020204" pitchFamily="34" charset="0"/>
              <a:buChar char="•"/>
            </a:pPr>
            <a:r>
              <a:rPr lang="en-US">
                <a:latin typeface="Times New Roman" panose="02020603050405020304" charset="0"/>
                <a:cs typeface="Times New Roman" panose="02020603050405020304" charset="0"/>
              </a:rPr>
              <a:t>Populate the data and display</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the most frequently Opted Place within the City Pondicherry.</a:t>
            </a:r>
            <a:endParaRPr lang="en-US">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SELECT p.name, COUNT(*) AS bookings</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FROM TripDatas t</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INNER JOIN Places p ON t.place_id = p.place_id</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WHERE p.city = 'Pondicherry' and p.type='within city'</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GROUP BY p.place_id</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ORDER BY bookings DESC</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LIMIT 1;</a:t>
            </a:r>
            <a:endParaRPr lang="en-US" sz="2000">
              <a:latin typeface="Times New Roman" panose="02020603050405020304" charset="0"/>
              <a:cs typeface="Times New Roman" panose="02020603050405020304" charset="0"/>
            </a:endParaRPr>
          </a:p>
        </p:txBody>
      </p:sp>
      <p:pic>
        <p:nvPicPr>
          <p:cNvPr id="4" name="Picture 3" descr="q1"/>
          <p:cNvPicPr>
            <a:picLocks noChangeAspect="1"/>
          </p:cNvPicPr>
          <p:nvPr>
            <p:ph sz="half" idx="2"/>
          </p:nvPr>
        </p:nvPicPr>
        <p:blipFill>
          <a:blip r:embed="rId1"/>
          <a:stretch>
            <a:fillRect/>
          </a:stretch>
        </p:blipFill>
        <p:spPr>
          <a:xfrm>
            <a:off x="6350000" y="2611755"/>
            <a:ext cx="4299585" cy="3117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40080" y="464185"/>
            <a:ext cx="9867900" cy="5449570"/>
          </a:xfrm>
        </p:spPr>
        <p:txBody>
          <a:bodyPr/>
          <a:p>
            <a:r>
              <a:rPr lang="en-US">
                <a:latin typeface="Times New Roman" panose="02020603050405020304" charset="0"/>
                <a:cs typeface="Times New Roman" panose="02020603050405020304" charset="0"/>
              </a:rPr>
              <a:t>Display the Number of Customers who Registered for “Badarika Ashram in the Month of March 2022”</a:t>
            </a:r>
            <a:endParaRPr lang="en-US">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SELECT COUNT(*) AS registrations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FROM Tripss 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INNER JOIN Place_s p ON t.place_id = p.place_id</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WHERE p.name = 'Badarika Ashram'</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AND MONTH(t.start_date) = 3</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AND YEAR(t.start_date) = 2022;</a:t>
            </a:r>
            <a:endParaRPr lang="en-US" sz="2000">
              <a:latin typeface="Times New Roman" panose="02020603050405020304" charset="0"/>
              <a:cs typeface="Times New Roman" panose="02020603050405020304" charset="0"/>
            </a:endParaRPr>
          </a:p>
        </p:txBody>
      </p:sp>
      <p:pic>
        <p:nvPicPr>
          <p:cNvPr id="5" name="Picture 4" descr="qn2"/>
          <p:cNvPicPr>
            <a:picLocks noChangeAspect="1"/>
          </p:cNvPicPr>
          <p:nvPr>
            <p:ph sz="half" idx="2"/>
          </p:nvPr>
        </p:nvPicPr>
        <p:blipFill>
          <a:blip r:embed="rId1"/>
          <a:srcRect b="25935"/>
          <a:stretch>
            <a:fillRect/>
          </a:stretch>
        </p:blipFill>
        <p:spPr>
          <a:xfrm>
            <a:off x="7272655" y="1779270"/>
            <a:ext cx="3613785" cy="296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buFont typeface="Arial" panose="020B0604020202020204" pitchFamily="34" charset="0"/>
              <a:buChar char="•"/>
            </a:pPr>
            <a:r>
              <a:rPr lang="en-US" sz="3200">
                <a:latin typeface="Times New Roman" panose="02020603050405020304" charset="0"/>
                <a:cs typeface="Times New Roman" panose="02020603050405020304" charset="0"/>
              </a:rPr>
              <a:t>Display the Bookings count is &gt;1000 for the place Kurukshetra.</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r>
              <a:rPr lang="en-US" sz="1800"/>
              <a:t>SELECT COUNT(*) AS bookings</a:t>
            </a:r>
            <a:endParaRPr lang="en-US" sz="1800"/>
          </a:p>
          <a:p>
            <a:pPr marL="0" indent="0">
              <a:buNone/>
            </a:pPr>
            <a:r>
              <a:rPr lang="en-US" sz="1800"/>
              <a:t>FROM Trips_plan t</a:t>
            </a:r>
            <a:endParaRPr lang="en-US" sz="1800"/>
          </a:p>
          <a:p>
            <a:pPr marL="0" indent="0">
              <a:buNone/>
            </a:pPr>
            <a:r>
              <a:rPr lang="en-US" sz="1800"/>
              <a:t>INNER JOIN Place_s p ON t.place_id = p.place_id</a:t>
            </a:r>
            <a:endParaRPr lang="en-US" sz="1800"/>
          </a:p>
          <a:p>
            <a:pPr marL="0" indent="0">
              <a:buNone/>
            </a:pPr>
            <a:r>
              <a:rPr lang="en-US" sz="1800"/>
              <a:t>WHERE p.name = 'Kurukshetra' AND t.booking_count &gt; 1000;</a:t>
            </a:r>
            <a:endParaRPr lang="en-US" sz="1800"/>
          </a:p>
        </p:txBody>
      </p:sp>
      <p:pic>
        <p:nvPicPr>
          <p:cNvPr id="5" name="Picture 5" descr="qn3"/>
          <p:cNvPicPr>
            <a:picLocks noChangeAspect="1"/>
          </p:cNvPicPr>
          <p:nvPr>
            <p:ph sz="half" idx="2"/>
          </p:nvPr>
        </p:nvPicPr>
        <p:blipFill>
          <a:blip r:embed="rId1"/>
          <a:srcRect b="26362"/>
          <a:stretch>
            <a:fillRect/>
          </a:stretch>
        </p:blipFill>
        <p:spPr>
          <a:xfrm>
            <a:off x="6197600" y="1452880"/>
            <a:ext cx="5019040" cy="409702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3515</Words>
  <Application>WPS Presentation</Application>
  <PresentationFormat>Widescreen</PresentationFormat>
  <Paragraphs>70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 Light</vt:lpstr>
      <vt:lpstr>Calibri</vt:lpstr>
      <vt:lpstr>Microsoft YaHei</vt:lpstr>
      <vt:lpstr>Arial Unicode MS</vt:lpstr>
      <vt:lpstr>Times New Roman</vt:lpstr>
      <vt:lpstr>Agency FB</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 APPLICATION</dc:title>
  <dc:creator/>
  <cp:lastModifiedBy>HP</cp:lastModifiedBy>
  <cp:revision>1</cp:revision>
  <dcterms:created xsi:type="dcterms:W3CDTF">2023-04-06T17:29:47Z</dcterms:created>
  <dcterms:modified xsi:type="dcterms:W3CDTF">2023-04-06T17:29:47Z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F693F6A5776E49C7A229941E100C9639</vt:lpwstr>
  </property>
  <property fmtid="{D5CDD505-2E9C-101B-9397-08002B2CF9AE}" pid="3" name="KSOProductBuildVer">
    <vt:lpwstr>1033-11.2.0.11516</vt:lpwstr>
  </property>
</Properties>
</file>