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8" r:id="rId9"/>
    <p:sldId id="260" r:id="rId10"/>
    <p:sldId id="261" r:id="rId11"/>
    <p:sldId id="265" r:id="rId12"/>
    <p:sldId id="266" r:id="rId13"/>
  </p:sldIdLst>
  <p:sldSz cx="14630400" cy="8229600"/>
  <p:notesSz cx="8229600" cy="146304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Good afternoon, everyone! </a:t>
            </a:r>
            <a:endParaRPr lang="en-US" sz="2800" dirty="0"/>
          </a:p>
          <a:p>
            <a:r>
              <a:rPr lang="en-US" sz="2800" dirty="0"/>
              <a:t>Today, I'm going to introduce  a powerful tool called Google Colab. </a:t>
            </a:r>
            <a:endParaRPr lang="en-US" sz="2800" dirty="0"/>
          </a:p>
          <a:p>
            <a:r>
              <a:rPr lang="en-US" sz="2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  <a:sym typeface="+mn-ea"/>
              </a:rPr>
              <a:t>Google Colab is a free, cloud-based platform that provides a complete python environment for machine learning and data analysis projects.</a:t>
            </a:r>
            <a:endParaRPr lang="en-US" sz="28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  <a:sym typeface="+mn-ea"/>
            </a:endParaRPr>
          </a:p>
          <a:p>
            <a:r>
              <a:rPr lang="en-US" sz="2800" dirty="0"/>
              <a:t> you can write, run, and share Python code.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walk through the steps to get started with Google Colab.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1: Open Google Colab</a:t>
            </a:r>
            <a:endParaRPr lang="en-US" dirty="0"/>
          </a:p>
          <a:p>
            <a:r>
              <a:rPr lang="en-US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Open  the Google Colab website (https://colab.research.google.com/).</a:t>
            </a:r>
            <a:endParaRPr lang="en-US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endParaRPr lang="en-US" dirty="0"/>
          </a:p>
          <a:p>
            <a:r>
              <a:rPr lang="en-US" dirty="0"/>
              <a:t> 2: Sign in with your Google 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already have a Gmail or Google account, sign in with your </a:t>
            </a:r>
            <a:r>
              <a:rPr lang="en-US" dirty="0"/>
              <a:t>account. If not, you can create a new account easily.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  <a:sym typeface="+mn-ea"/>
              </a:rPr>
              <a:t>Once you're signed in, follow the simple steps to complete your registration and start using Google Colab.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Colab Notebook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you're signed in, you'll see the Google Colab dashboard.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Creating a new Colab notebook is straightforward.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1: Click on "New Notebook"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dashboard, click on the "New Notebook" button to create a new Colab notebook.</a:t>
            </a:r>
            <a:endParaRPr lang="en-US" dirty="0"/>
          </a:p>
          <a:p>
            <a:r>
              <a:rPr lang="en-US" dirty="0"/>
              <a:t>Step 2: Give your notebook a 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Colab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let's take a closer look at the Google Colab interface.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Colab interface consists of different sections:</a:t>
            </a:r>
            <a:endParaRPr lang="en-US" dirty="0"/>
          </a:p>
          <a:p>
            <a:endParaRPr lang="en-US" dirty="0"/>
          </a:p>
          <a:p>
            <a:r>
              <a:rPr lang="en-US" dirty="0"/>
              <a:t>Menu bar: It contains various options for managing and running your notebook, such as saving, running code cells, and changing runtime settings.</a:t>
            </a:r>
            <a:endParaRPr lang="en-US" dirty="0"/>
          </a:p>
          <a:p>
            <a:r>
              <a:rPr lang="en-US" dirty="0"/>
              <a:t>Code cell: This is where you can write and execute Python code. Each code cell can be run individually.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Code cell</a:t>
            </a:r>
            <a:r>
              <a:rPr lang="en-US" dirty="0"/>
              <a:t>: </a:t>
            </a:r>
            <a:r>
              <a:rPr lang="en-US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You can add text explanations or notice using text cells. They are useful for providing instructions or adding comments to your code</a:t>
            </a:r>
            <a:endParaRPr lang="en-US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 Writing and Running Code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Now that you're familiar with the interface, let's move on to writing and running code in Google Colab.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Step 1: Adding a code cell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To add a code cell, simply click on the "+" button in the toolbar</a:t>
            </a:r>
            <a:r>
              <a:rPr lang="zh-CN" altLang="en-US" dirty="0">
                <a:sym typeface="+mn-ea"/>
              </a:rPr>
              <a:t>。</a:t>
            </a:r>
            <a:endParaRPr lang="en-US" dirty="0"/>
          </a:p>
          <a:p>
            <a:r>
              <a:rPr lang="en-US" dirty="0">
                <a:sym typeface="+mn-ea"/>
              </a:rPr>
              <a:t>Step 2: Writing your code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In the code cell, you can write your Python code. for example we add 5+9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 and we print the rtesult. 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+mn-ea"/>
              </a:rPr>
              <a:t>To run a code cell, you can click the play button. The code will be </a:t>
            </a:r>
            <a:r>
              <a:rPr lang="en-US" dirty="0">
                <a:sym typeface="+mn-ea"/>
              </a:rPr>
              <a:t>run, and the output  will be displayed in the output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ym typeface="+mn-ea"/>
              </a:rPr>
              <a:t>Step 1: Click on "New Notebook"</a:t>
            </a:r>
            <a:endParaRPr lang="en-US" dirty="0">
              <a:sym typeface="+mn-ea"/>
            </a:endParaRPr>
          </a:p>
          <a:p>
            <a:endParaRPr lang="en-US" dirty="0"/>
          </a:p>
          <a:p>
            <a:pPr marL="0" indent="0">
              <a:lnSpc>
                <a:spcPts val="2735"/>
              </a:lnSpc>
              <a:buNone/>
            </a:pPr>
            <a:r>
              <a:rPr lang="en-US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we alos can Open Existing Notebook or import notebook</a:t>
            </a:r>
            <a:endParaRPr lang="en-US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ts val="2735"/>
              </a:lnSpc>
              <a:buNone/>
            </a:pPr>
            <a:endParaRPr lang="en-US" dirty="0"/>
          </a:p>
          <a:p>
            <a:pPr marL="0" indent="0">
              <a:lnSpc>
                <a:spcPts val="2735"/>
              </a:lnSpc>
              <a:buNone/>
            </a:pPr>
            <a:r>
              <a:rPr lang="en-US" dirty="0"/>
              <a:t>for example. we can upload our code from computer or google cloud or web.</a:t>
            </a:r>
            <a:endParaRPr lang="en-US" dirty="0"/>
          </a:p>
          <a:p>
            <a:pPr marL="0" indent="0">
              <a:lnSpc>
                <a:spcPts val="2735"/>
              </a:lnSpc>
              <a:buNone/>
            </a:pPr>
            <a:endParaRPr lang="en-US" dirty="0"/>
          </a:p>
          <a:p>
            <a:pPr marL="0" indent="0">
              <a:lnSpc>
                <a:spcPts val="2735"/>
              </a:lnSpc>
              <a:buNone/>
            </a:pPr>
            <a:r>
              <a:rPr lang="en-US" dirty="0"/>
              <a:t>now i will introduce how to upload code from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github is a warehouse</a:t>
            </a:r>
            <a:r>
              <a:rPr lang="zh-CN" altLang="en-US" dirty="0"/>
              <a:t>，</a:t>
            </a:r>
            <a:r>
              <a:rPr lang="en-US" altLang="zh-CN" dirty="0"/>
              <a:t>there are many open code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Finding the Code on GitHub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Visit the GitHub website (github.com).</a:t>
            </a:r>
            <a:endParaRPr lang="zh-CN" altLang="en-US" dirty="0"/>
          </a:p>
          <a:p>
            <a:r>
              <a:rPr lang="zh-CN" altLang="en-US" dirty="0"/>
              <a:t>Search for the code repository provided for this lesson.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2</a:t>
            </a:r>
            <a:r>
              <a:rPr dirty="0"/>
              <a:t>Copying the Repository Link</a:t>
            </a:r>
            <a:endParaRPr dirty="0"/>
          </a:p>
          <a:p>
            <a:endParaRPr dirty="0"/>
          </a:p>
          <a:p>
            <a:r>
              <a:rPr dirty="0"/>
              <a:t>Once you have found the repository, locate the "Code" button and click on it.</a:t>
            </a:r>
            <a:endParaRPr dirty="0"/>
          </a:p>
          <a:p>
            <a:r>
              <a:rPr dirty="0"/>
              <a:t>Copy the  link</a:t>
            </a:r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Open this link from google colab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Opening our example, such as H1</a:t>
            </a:r>
            <a:endParaRPr dirty="0"/>
          </a:p>
          <a:p>
            <a:endParaRPr dirty="0"/>
          </a:p>
          <a:p>
            <a:r>
              <a:rPr dirty="0"/>
              <a:t>We can see that the code imported from GitHub is displayed here.</a:t>
            </a:r>
            <a:endParaRPr dirty="0"/>
          </a:p>
          <a:p>
            <a:endParaRPr dirty="0"/>
          </a:p>
          <a:p>
            <a:r>
              <a:rPr dirty="0"/>
              <a:t>First, let's run the code. It </a:t>
            </a:r>
            <a:r>
              <a:rPr lang="en-US" dirty="0"/>
              <a:t>creat</a:t>
            </a:r>
            <a:r>
              <a:rPr dirty="0"/>
              <a:t>s an array</a:t>
            </a:r>
            <a:r>
              <a:rPr lang="en-US" dirty="0"/>
              <a:t> /əˈreɪ/</a:t>
            </a:r>
            <a:r>
              <a:rPr dirty="0"/>
              <a:t> from 0 to 20.</a:t>
            </a:r>
            <a:r>
              <a:rPr lang="en-US" dirty="0"/>
              <a:t> </a:t>
            </a:r>
            <a:endParaRPr lang="en-US" dirty="0"/>
          </a:p>
          <a:p>
            <a:endParaRPr dirty="0"/>
          </a:p>
          <a:p>
            <a:r>
              <a:rPr dirty="0"/>
              <a:t>Next, we will use a plotting module to </a:t>
            </a:r>
            <a:r>
              <a:rPr lang="en-US" dirty="0"/>
              <a:t>draw</a:t>
            </a:r>
            <a:r>
              <a:rPr dirty="0"/>
              <a:t> the squares of this array./əˈreɪ</a:t>
            </a:r>
            <a:r>
              <a:rPr lang="en-US" dirty="0"/>
              <a:t>/</a:t>
            </a:r>
            <a:endParaRPr lang="en-US" dirty="0"/>
          </a:p>
          <a:p>
            <a:endParaRPr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ym typeface="+mn-ea"/>
              </a:rPr>
              <a:t>if you want to up loed yourself data to google colab, you can move computer files to the  file area.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We uploaded our TXT file, and if we want to read it out, we can use the open module.</a:t>
            </a:r>
            <a:endParaRPr dirty="0"/>
          </a:p>
          <a:p>
            <a:endParaRPr dirty="0"/>
          </a:p>
          <a:p>
            <a:r>
              <a:rPr dirty="0"/>
              <a:t>First we need to define our file path so that the program can find our file.</a:t>
            </a:r>
            <a:endParaRPr dirty="0"/>
          </a:p>
          <a:p>
            <a:endParaRPr dirty="0"/>
          </a:p>
          <a:p>
            <a:r>
              <a:rPr dirty="0"/>
              <a:t>We're creating an empty array to hold our data</a:t>
            </a:r>
            <a:endParaRPr dirty="0"/>
          </a:p>
          <a:p>
            <a:endParaRPr dirty="0"/>
          </a:p>
          <a:p>
            <a:r>
              <a:rPr dirty="0"/>
              <a:t>Next we use OPEN to read our file, each line read and then output.</a:t>
            </a:r>
            <a:endParaRPr dirty="0"/>
          </a:p>
          <a:p>
            <a:endParaRPr dirty="0"/>
          </a:p>
          <a:p>
            <a:r>
              <a:rPr dirty="0"/>
              <a:t>We can see our data. </a:t>
            </a:r>
            <a:endParaRPr dirty="0"/>
          </a:p>
          <a:p>
            <a:endParaRPr dirty="0"/>
          </a:p>
          <a:p>
            <a:r>
              <a:rPr dirty="0"/>
              <a:t>Different data  require</a:t>
            </a:r>
            <a:r>
              <a:rPr lang="en-US" dirty="0"/>
              <a:t> </a:t>
            </a:r>
            <a:r>
              <a:rPr dirty="0"/>
              <a:t> reading and output methods, here we only carried out the txt method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-60960" y="0"/>
            <a:ext cx="14630400" cy="8229600"/>
          </a:xfrm>
          <a:prstGeom prst="rect">
            <a:avLst/>
          </a:prstGeom>
          <a:solidFill>
            <a:srgbClr val="FBFCFE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    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Unlocking the Power of Google Colab</a:t>
            </a:r>
            <a:endParaRPr lang="en-US" sz="5250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Google Colab is a free, cloud-based platform that provides a complete </a:t>
            </a: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python environment for machine learning and data analysis projects. This guide will show you how to get started.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A3D9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254750" y="5462270"/>
            <a:ext cx="448945" cy="4705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CX</a:t>
            </a:r>
            <a:endParaRPr lang="en-US" sz="1150" dirty="0">
              <a:solidFill>
                <a:srgbClr val="FFFFF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786086" y="5578197"/>
            <a:ext cx="192786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by CHEN XINYU</a:t>
            </a:r>
            <a:endParaRPr lang="en-US" sz="2185" b="1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pic>
        <p:nvPicPr>
          <p:cNvPr id="9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33655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</p:spPr>
      </p:sp>
      <p:grpSp>
        <p:nvGrpSpPr>
          <p:cNvPr id="22" name="组合 21"/>
          <p:cNvGrpSpPr/>
          <p:nvPr/>
        </p:nvGrpSpPr>
        <p:grpSpPr>
          <a:xfrm>
            <a:off x="1340842" y="3475831"/>
            <a:ext cx="4504968" cy="2422684"/>
            <a:chOff x="14524" y="5245"/>
            <a:chExt cx="7094" cy="3815"/>
          </a:xfrm>
        </p:grpSpPr>
        <p:sp>
          <p:nvSpPr>
            <p:cNvPr id="15" name="Shape 12"/>
            <p:cNvSpPr/>
            <p:nvPr/>
          </p:nvSpPr>
          <p:spPr>
            <a:xfrm>
              <a:off x="14524" y="5245"/>
              <a:ext cx="787" cy="787"/>
            </a:xfrm>
            <a:prstGeom prst="roundRect">
              <a:avLst>
                <a:gd name="adj" fmla="val 26667"/>
              </a:avLst>
            </a:prstGeom>
            <a:solidFill>
              <a:srgbClr val="E7EDF9"/>
            </a:solidFill>
          </p:spPr>
        </p:sp>
        <p:sp>
          <p:nvSpPr>
            <p:cNvPr id="16" name="Text 13"/>
            <p:cNvSpPr/>
            <p:nvPr/>
          </p:nvSpPr>
          <p:spPr>
            <a:xfrm>
              <a:off x="14773" y="5310"/>
              <a:ext cx="288" cy="656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marL="0" indent="0" algn="ctr">
                <a:lnSpc>
                  <a:spcPts val="3280"/>
                </a:lnSpc>
                <a:buNone/>
              </a:pPr>
              <a:r>
                <a:rPr lang="en-US" sz="262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</a:rPr>
                <a:t>1</a:t>
              </a:r>
              <a:endPara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15661" y="5365"/>
              <a:ext cx="5268" cy="1094"/>
            </a:xfrm>
            <a:prstGeom prst="rect">
              <a:avLst/>
            </a:prstGeom>
            <a:noFill/>
          </p:spPr>
          <p:txBody>
            <a:bodyPr wrap="square" rtlCol="0" anchor="t"/>
            <a:lstStyle/>
            <a:p>
              <a:pPr marL="0" indent="0">
                <a:lnSpc>
                  <a:spcPts val="2735"/>
                </a:lnSpc>
                <a:buNone/>
              </a:pPr>
              <a:r>
                <a:rPr lang="en-US" sz="218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  <a:sym typeface="+mn-ea"/>
                </a:rPr>
                <a:t>Open Google Colab</a:t>
              </a:r>
              <a:endPara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" name="Text 15"/>
            <p:cNvSpPr/>
            <p:nvPr/>
          </p:nvSpPr>
          <p:spPr>
            <a:xfrm>
              <a:off x="15661" y="6262"/>
              <a:ext cx="5957" cy="2798"/>
            </a:xfrm>
            <a:prstGeom prst="rect">
              <a:avLst/>
            </a:prstGeom>
            <a:noFill/>
          </p:spPr>
          <p:txBody>
            <a:bodyPr wrap="square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15213F"/>
                  </a:solidFill>
                  <a:latin typeface="Times New Roman" panose="02020603050405020304" charset="0"/>
                  <a:ea typeface="Roboto" pitchFamily="34" charset="-122"/>
                  <a:cs typeface="Times New Roman" panose="02020603050405020304" charset="0"/>
                  <a:sym typeface="+mn-ea"/>
                </a:rPr>
                <a:t>Open  the Google Colab website (https://colab.research.google.com/).</a:t>
              </a:r>
              <a:endPara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85460" y="3475990"/>
            <a:ext cx="7695565" cy="2422525"/>
            <a:chOff x="9426" y="5245"/>
            <a:chExt cx="12119" cy="3815"/>
          </a:xfrm>
        </p:grpSpPr>
        <p:sp>
          <p:nvSpPr>
            <p:cNvPr id="7" name="Shape 4"/>
            <p:cNvSpPr/>
            <p:nvPr/>
          </p:nvSpPr>
          <p:spPr>
            <a:xfrm>
              <a:off x="9426" y="5245"/>
              <a:ext cx="787" cy="787"/>
            </a:xfrm>
            <a:prstGeom prst="roundRect">
              <a:avLst>
                <a:gd name="adj" fmla="val 26667"/>
              </a:avLst>
            </a:prstGeom>
            <a:solidFill>
              <a:srgbClr val="E7EDF9"/>
            </a:solidFill>
          </p:spPr>
        </p:sp>
        <p:sp>
          <p:nvSpPr>
            <p:cNvPr id="8" name="Text 5"/>
            <p:cNvSpPr/>
            <p:nvPr/>
          </p:nvSpPr>
          <p:spPr>
            <a:xfrm>
              <a:off x="9712" y="5310"/>
              <a:ext cx="216" cy="656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marL="0" indent="0" algn="ctr">
                <a:lnSpc>
                  <a:spcPts val="3280"/>
                </a:lnSpc>
                <a:buNone/>
              </a:pPr>
              <a:r>
                <a:rPr lang="en-US" sz="262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</a:rPr>
                <a:t>2</a:t>
              </a:r>
              <a:endPara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10564" y="5365"/>
              <a:ext cx="3852" cy="547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marL="0" indent="0">
                <a:lnSpc>
                  <a:spcPts val="2735"/>
                </a:lnSpc>
                <a:buNone/>
              </a:pPr>
              <a:r>
                <a:rPr lang="en-US" sz="218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</a:rPr>
                <a:t>Access with Email</a:t>
              </a:r>
              <a:endPara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endParaRPr>
            </a:p>
          </p:txBody>
        </p:sp>
        <p:sp>
          <p:nvSpPr>
            <p:cNvPr id="10" name="Text 7"/>
            <p:cNvSpPr/>
            <p:nvPr/>
          </p:nvSpPr>
          <p:spPr>
            <a:xfrm>
              <a:off x="10564" y="6262"/>
              <a:ext cx="4170" cy="2239"/>
            </a:xfrm>
            <a:prstGeom prst="rect">
              <a:avLst/>
            </a:prstGeom>
            <a:noFill/>
          </p:spPr>
          <p:txBody>
            <a:bodyPr wrap="square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15213F"/>
                  </a:solidFill>
                  <a:latin typeface="Times New Roman" panose="02020603050405020304" charset="0"/>
                  <a:ea typeface="Roboto" pitchFamily="34" charset="-122"/>
                  <a:cs typeface="Times New Roman" panose="02020603050405020304" charset="0"/>
                </a:rPr>
                <a:t>Google Colab is fully integrated with Gmail, so you can easily sign in and start using it right away.</a:t>
              </a:r>
              <a:endPara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endParaRPr>
            </a:p>
          </p:txBody>
        </p:sp>
        <p:sp>
          <p:nvSpPr>
            <p:cNvPr id="11" name="Shape 8"/>
            <p:cNvSpPr/>
            <p:nvPr/>
          </p:nvSpPr>
          <p:spPr>
            <a:xfrm>
              <a:off x="15084" y="5245"/>
              <a:ext cx="787" cy="787"/>
            </a:xfrm>
            <a:prstGeom prst="roundRect">
              <a:avLst>
                <a:gd name="adj" fmla="val 26667"/>
              </a:avLst>
            </a:prstGeom>
            <a:solidFill>
              <a:srgbClr val="E7EDF9"/>
            </a:solidFill>
          </p:spPr>
        </p:sp>
        <p:sp>
          <p:nvSpPr>
            <p:cNvPr id="12" name="Text 9"/>
            <p:cNvSpPr/>
            <p:nvPr/>
          </p:nvSpPr>
          <p:spPr>
            <a:xfrm>
              <a:off x="15333" y="5310"/>
              <a:ext cx="288" cy="656"/>
            </a:xfrm>
            <a:prstGeom prst="rect">
              <a:avLst/>
            </a:prstGeom>
            <a:noFill/>
          </p:spPr>
          <p:txBody>
            <a:bodyPr wrap="none" rtlCol="0" anchor="t"/>
            <a:lstStyle/>
            <a:p>
              <a:pPr marL="0" indent="0" algn="ctr">
                <a:lnSpc>
                  <a:spcPts val="3280"/>
                </a:lnSpc>
                <a:buNone/>
              </a:pPr>
              <a:r>
                <a:rPr lang="en-US" sz="262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</a:rPr>
                <a:t>3</a:t>
              </a:r>
              <a:endPara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endParaRPr>
            </a:p>
          </p:txBody>
        </p:sp>
        <p:sp>
          <p:nvSpPr>
            <p:cNvPr id="13" name="Text 10"/>
            <p:cNvSpPr/>
            <p:nvPr/>
          </p:nvSpPr>
          <p:spPr>
            <a:xfrm>
              <a:off x="16221" y="5365"/>
              <a:ext cx="5324" cy="1094"/>
            </a:xfrm>
            <a:prstGeom prst="rect">
              <a:avLst/>
            </a:prstGeom>
            <a:noFill/>
          </p:spPr>
          <p:txBody>
            <a:bodyPr wrap="square" rtlCol="0" anchor="t"/>
            <a:lstStyle/>
            <a:p>
              <a:pPr marL="0" indent="0">
                <a:lnSpc>
                  <a:spcPts val="2735"/>
                </a:lnSpc>
                <a:buNone/>
              </a:pPr>
              <a:r>
                <a:rPr lang="en-US" sz="2185" dirty="0">
                  <a:solidFill>
                    <a:srgbClr val="476FD6"/>
                  </a:solidFill>
                  <a:latin typeface="Times New Roman" panose="02020603050405020304" charset="0"/>
                  <a:ea typeface="Roboto Slab" pitchFamily="34" charset="-122"/>
                  <a:cs typeface="Times New Roman" panose="02020603050405020304" charset="0"/>
                </a:rPr>
                <a:t>Complete Registration</a:t>
              </a:r>
              <a:endPara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endParaRPr>
            </a:p>
          </p:txBody>
        </p:sp>
        <p:sp>
          <p:nvSpPr>
            <p:cNvPr id="14" name="Text 11"/>
            <p:cNvSpPr/>
            <p:nvPr/>
          </p:nvSpPr>
          <p:spPr>
            <a:xfrm>
              <a:off x="16221" y="6262"/>
              <a:ext cx="4170" cy="2798"/>
            </a:xfrm>
            <a:prstGeom prst="rect">
              <a:avLst/>
            </a:prstGeom>
            <a:noFill/>
          </p:spPr>
          <p:txBody>
            <a:bodyPr wrap="square" rtlCol="0" anchor="t"/>
            <a:lstStyle/>
            <a:p>
              <a:pPr marL="0" indent="0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15213F"/>
                  </a:solidFill>
                  <a:latin typeface="Times New Roman" panose="02020603050405020304" charset="0"/>
                  <a:ea typeface="Roboto" pitchFamily="34" charset="-122"/>
                  <a:cs typeface="Times New Roman" panose="02020603050405020304" charset="0"/>
                </a:rPr>
                <a:t>Once you're signed in, follow the simple steps to complete your registration and start using Google Colab.</a:t>
              </a:r>
              <a:endPara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20" name="Text 3"/>
          <p:cNvSpPr/>
          <p:nvPr>
            <p:custDataLst>
              <p:tags r:id="rId2"/>
            </p:custDataLst>
          </p:nvPr>
        </p:nvSpPr>
        <p:spPr>
          <a:xfrm>
            <a:off x="3716655" y="1561465"/>
            <a:ext cx="5928360" cy="694690"/>
          </a:xfrm>
          <a:prstGeom prst="rect">
            <a:avLst/>
          </a:prstGeom>
          <a:noFill/>
        </p:spPr>
        <p:txBody>
          <a:bodyPr wrap="none" rtlCol="0" anchor="t"/>
          <a:p>
            <a:pPr marL="0" algn="l">
              <a:lnSpc>
                <a:spcPts val="6560"/>
              </a:lnSpc>
              <a:buClrTx/>
              <a:buSzTx/>
              <a:buFontTx/>
              <a:buNone/>
            </a:pPr>
            <a:r>
              <a:rPr lang="en-US" sz="5250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Creating Your Account</a:t>
            </a:r>
            <a:endParaRPr lang="en-US" sz="5250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9802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12600"/>
            <a:ext cx="24307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1: Click on "New Notebook"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715" y="5182235"/>
            <a:ext cx="3950335" cy="17767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In the dashboard, click on the "New Notebook" button to create a new Colab notebook.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32" y="227008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2040" y="4612640"/>
            <a:ext cx="5599430" cy="6946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Give your notebook a name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522845" y="5182235"/>
            <a:ext cx="4460240" cy="1421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A dialog box will appear asking you to provide a name for your notebook. Enter a descriptive name that reflects the purpose of your project.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Text 2"/>
          <p:cNvSpPr/>
          <p:nvPr>
            <p:custDataLst>
              <p:tags r:id="rId3"/>
            </p:custDataLst>
          </p:nvPr>
        </p:nvSpPr>
        <p:spPr>
          <a:xfrm>
            <a:off x="2037993" y="1455341"/>
            <a:ext cx="665988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Creating a New Notebook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sp>
        <p:nvSpPr>
          <p:cNvPr id="5" name="Shape 3"/>
          <p:cNvSpPr/>
          <p:nvPr/>
        </p:nvSpPr>
        <p:spPr>
          <a:xfrm>
            <a:off x="2037993" y="3177659"/>
            <a:ext cx="10554414" cy="44410"/>
          </a:xfrm>
          <a:prstGeom prst="rect">
            <a:avLst/>
          </a:prstGeom>
          <a:solidFill>
            <a:srgbClr val="E7EDF9"/>
          </a:solidFill>
        </p:spPr>
      </p:sp>
      <p:sp>
        <p:nvSpPr>
          <p:cNvPr id="6" name="Shape 4"/>
          <p:cNvSpPr/>
          <p:nvPr/>
        </p:nvSpPr>
        <p:spPr>
          <a:xfrm>
            <a:off x="3700760" y="3177659"/>
            <a:ext cx="44410" cy="777597"/>
          </a:xfrm>
          <a:prstGeom prst="rect">
            <a:avLst/>
          </a:prstGeom>
          <a:solidFill>
            <a:srgbClr val="E7EDF9"/>
          </a:solidFill>
        </p:spPr>
      </p:sp>
      <p:sp>
        <p:nvSpPr>
          <p:cNvPr id="7" name="Shape 5"/>
          <p:cNvSpPr/>
          <p:nvPr/>
        </p:nvSpPr>
        <p:spPr>
          <a:xfrm>
            <a:off x="3473053" y="29277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8" name="Text 6"/>
          <p:cNvSpPr/>
          <p:nvPr/>
        </p:nvSpPr>
        <p:spPr>
          <a:xfrm>
            <a:off x="3654385" y="2969419"/>
            <a:ext cx="1371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1</a:t>
            </a:r>
            <a:endParaRPr lang="en-US" sz="262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611993" y="417754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Menu bar: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259965" y="4746625"/>
            <a:ext cx="3221355" cy="1421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It contains various options for managing and running your notebook, such as saving, running code cells, and changing runtime settings.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292876" y="3177659"/>
            <a:ext cx="44410" cy="777597"/>
          </a:xfrm>
          <a:prstGeom prst="rect">
            <a:avLst/>
          </a:prstGeom>
          <a:solidFill>
            <a:srgbClr val="E7EDF9"/>
          </a:solidFill>
        </p:spPr>
      </p:sp>
      <p:sp>
        <p:nvSpPr>
          <p:cNvPr id="12" name="Shape 10"/>
          <p:cNvSpPr/>
          <p:nvPr/>
        </p:nvSpPr>
        <p:spPr>
          <a:xfrm>
            <a:off x="7065169" y="29277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3" name="Text 11"/>
          <p:cNvSpPr/>
          <p:nvPr/>
        </p:nvSpPr>
        <p:spPr>
          <a:xfrm>
            <a:off x="7223641" y="2969419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2</a:t>
            </a:r>
            <a:endParaRPr lang="en-US" sz="262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204109" y="417754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Code cell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5852279" y="4746903"/>
            <a:ext cx="292572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This is where you can write and run Python code. Each code cell can be run individually.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10885110" y="3177659"/>
            <a:ext cx="44410" cy="777597"/>
          </a:xfrm>
          <a:prstGeom prst="rect">
            <a:avLst/>
          </a:prstGeom>
          <a:solidFill>
            <a:srgbClr val="E7EDF9"/>
          </a:solidFill>
        </p:spPr>
      </p:sp>
      <p:sp>
        <p:nvSpPr>
          <p:cNvPr id="17" name="Shape 15"/>
          <p:cNvSpPr/>
          <p:nvPr/>
        </p:nvSpPr>
        <p:spPr>
          <a:xfrm>
            <a:off x="10657403" y="29277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8" name="Text 16"/>
          <p:cNvSpPr/>
          <p:nvPr/>
        </p:nvSpPr>
        <p:spPr>
          <a:xfrm>
            <a:off x="10815876" y="2969419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3</a:t>
            </a:r>
            <a:endParaRPr lang="en-US" sz="262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9796343" y="417754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 cell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444355" y="4746625"/>
            <a:ext cx="3282950" cy="17767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You can add text explanations or notic</a:t>
            </a: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e using text cells. They are useful for providing instructions or adding comments to your code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257810"/>
            <a:ext cx="6249035" cy="282511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826770" y="587375"/>
            <a:ext cx="5506720" cy="3590290"/>
            <a:chOff x="1302" y="925"/>
            <a:chExt cx="8672" cy="5654"/>
          </a:xfrm>
        </p:grpSpPr>
        <p:sp>
          <p:nvSpPr>
            <p:cNvPr id="39" name="矩形 38"/>
            <p:cNvSpPr/>
            <p:nvPr/>
          </p:nvSpPr>
          <p:spPr>
            <a:xfrm>
              <a:off x="1302" y="925"/>
              <a:ext cx="8672" cy="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直接箭头连接符 39"/>
            <p:cNvCxnSpPr>
              <a:stCxn id="39" idx="2"/>
              <a:endCxn id="9" idx="0"/>
            </p:cNvCxnSpPr>
            <p:nvPr/>
          </p:nvCxnSpPr>
          <p:spPr>
            <a:xfrm>
              <a:off x="5638" y="1854"/>
              <a:ext cx="225" cy="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11242" y="2025954"/>
            <a:ext cx="6403949" cy="943054"/>
            <a:chOff x="1024" y="1696"/>
            <a:chExt cx="42496" cy="1763"/>
          </a:xfrm>
        </p:grpSpPr>
        <p:sp>
          <p:nvSpPr>
            <p:cNvPr id="43" name="矩形 42"/>
            <p:cNvSpPr/>
            <p:nvPr>
              <p:custDataLst>
                <p:tags r:id="rId3"/>
              </p:custDataLst>
            </p:nvPr>
          </p:nvSpPr>
          <p:spPr>
            <a:xfrm>
              <a:off x="1024" y="1696"/>
              <a:ext cx="8984" cy="1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4" name="直接箭头连接符 43"/>
            <p:cNvCxnSpPr>
              <a:stCxn id="43" idx="2"/>
              <a:endCxn id="13" idx="0"/>
            </p:cNvCxnSpPr>
            <p:nvPr>
              <p:custDataLst>
                <p:tags r:id="rId4"/>
              </p:custDataLst>
            </p:nvPr>
          </p:nvCxnSpPr>
          <p:spPr>
            <a:xfrm>
              <a:off x="5516" y="2817"/>
              <a:ext cx="38004" cy="6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911225" y="1503045"/>
            <a:ext cx="9996170" cy="1466215"/>
            <a:chOff x="1302" y="925"/>
            <a:chExt cx="15742" cy="2309"/>
          </a:xfrm>
        </p:grpSpPr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1302" y="925"/>
              <a:ext cx="1774" cy="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8" name="直接箭头连接符 47"/>
            <p:cNvCxnSpPr>
              <a:stCxn id="47" idx="2"/>
              <a:endCxn id="18" idx="0"/>
            </p:cNvCxnSpPr>
            <p:nvPr>
              <p:custDataLst>
                <p:tags r:id="rId6"/>
              </p:custDataLst>
            </p:nvPr>
          </p:nvCxnSpPr>
          <p:spPr>
            <a:xfrm>
              <a:off x="2189" y="1584"/>
              <a:ext cx="14855" cy="1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2"/>
          <p:cNvSpPr/>
          <p:nvPr/>
        </p:nvSpPr>
        <p:spPr>
          <a:xfrm>
            <a:off x="3059708" y="1762204"/>
            <a:ext cx="103022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Understanding the Colab Interface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-12700" y="0"/>
            <a:ext cx="14630400" cy="8229600"/>
          </a:xfrm>
          <a:prstGeom prst="rect">
            <a:avLst/>
          </a:prstGeom>
          <a:solidFill>
            <a:srgbClr val="FBFCFE"/>
          </a:solidFill>
        </p:spPr>
        <p:txBody>
          <a:bodyPr/>
          <a:p>
            <a:endParaRPr lang="zh-CN" altLang="en-US"/>
          </a:p>
        </p:txBody>
      </p:sp>
      <p:sp>
        <p:nvSpPr>
          <p:cNvPr id="4" name="Text 2"/>
          <p:cNvSpPr/>
          <p:nvPr/>
        </p:nvSpPr>
        <p:spPr>
          <a:xfrm>
            <a:off x="2037993" y="1218962"/>
            <a:ext cx="78714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 Writing and Running Code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2278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1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Adding a code cell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715" y="5241290"/>
            <a:ext cx="3585845" cy="17259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To add a code cell, simply click on the "+" button in the toolbar.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375" y="4672330"/>
            <a:ext cx="3620770" cy="6946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2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Writing your code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928624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you can click the play button. 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30"/>
            <a:ext cx="3528060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3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Run 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the code cell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3" name="Text 8"/>
          <p:cNvSpPr/>
          <p:nvPr>
            <p:custDataLst>
              <p:tags r:id="rId4"/>
            </p:custDataLst>
          </p:nvPr>
        </p:nvSpPr>
        <p:spPr>
          <a:xfrm>
            <a:off x="9296400" y="5241727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6"/>
          <p:cNvSpPr/>
          <p:nvPr>
            <p:custDataLst>
              <p:tags r:id="rId5"/>
            </p:custDataLst>
          </p:nvPr>
        </p:nvSpPr>
        <p:spPr>
          <a:xfrm>
            <a:off x="574675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In the code cell, you can write your Python code.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For example 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we add 5+9, and we print the rtesult. 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print(5+9)</a:t>
            </a:r>
            <a:endParaRPr lang="en-US" sz="175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31960" y="6127115"/>
            <a:ext cx="2390775" cy="134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sp>
        <p:nvSpPr>
          <p:cNvPr id="4" name="Text 2"/>
          <p:cNvSpPr/>
          <p:nvPr/>
        </p:nvSpPr>
        <p:spPr>
          <a:xfrm>
            <a:off x="2037993" y="2150031"/>
            <a:ext cx="66598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Creating a New Notebook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E7EDF9"/>
          </a:solidFill>
        </p:spPr>
      </p:sp>
      <p:sp>
        <p:nvSpPr>
          <p:cNvPr id="6" name="Text 4"/>
          <p:cNvSpPr/>
          <p:nvPr/>
        </p:nvSpPr>
        <p:spPr>
          <a:xfrm>
            <a:off x="2260163" y="3510915"/>
            <a:ext cx="23926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Start from Scratch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0163" y="4080272"/>
            <a:ext cx="2925723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Create a new, blank notebook in Google Colab by accessing the Notebook menu.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5630228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E7EDF9"/>
          </a:solidFill>
        </p:spPr>
      </p:sp>
      <p:sp>
        <p:nvSpPr>
          <p:cNvPr id="9" name="Text 7"/>
          <p:cNvSpPr/>
          <p:nvPr/>
        </p:nvSpPr>
        <p:spPr>
          <a:xfrm>
            <a:off x="5852160" y="3510915"/>
            <a:ext cx="3560445" cy="6946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Open Existing Notebook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52398" y="4080272"/>
            <a:ext cx="2925723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If you already have a notebook, you can easily open it in Google Colab by selecting it from your files.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222462" y="3288744"/>
            <a:ext cx="3370064" cy="2790706"/>
          </a:xfrm>
          <a:prstGeom prst="roundRect">
            <a:avLst>
              <a:gd name="adj" fmla="val 4777"/>
            </a:avLst>
          </a:prstGeom>
          <a:solidFill>
            <a:srgbClr val="E7EDF9"/>
          </a:solidFill>
        </p:spPr>
      </p:sp>
      <p:sp>
        <p:nvSpPr>
          <p:cNvPr id="12" name="Text 10"/>
          <p:cNvSpPr/>
          <p:nvPr/>
        </p:nvSpPr>
        <p:spPr>
          <a:xfrm>
            <a:off x="9444633" y="3510915"/>
            <a:ext cx="22250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Import form Github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444633" y="4080272"/>
            <a:ext cx="292572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Google Colab makes it easy to import existing notebooks from online websites, </a:t>
            </a:r>
            <a:r>
              <a:rPr lang="en-US" altLang="zh-CN" sz="1750" dirty="0">
                <a:solidFill>
                  <a:srgbClr val="15213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for example Github.</a:t>
            </a:r>
            <a:endParaRPr lang="zh-CN" altLang="en-US" sz="1750" dirty="0">
              <a:solidFill>
                <a:srgbClr val="15213F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sp>
        <p:nvSpPr>
          <p:cNvPr id="4" name="Text 2"/>
          <p:cNvSpPr/>
          <p:nvPr/>
        </p:nvSpPr>
        <p:spPr>
          <a:xfrm>
            <a:off x="2037993" y="1218962"/>
            <a:ext cx="78714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Import form Github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2278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Finding the Code on GitHub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715" y="5241290"/>
            <a:ext cx="3585845" cy="17259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Visit the GitHub website (github.com).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Search for the code repository provided for this lesson.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6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</a:rPr>
              <a:t>https://github.com/Chenxy875/4201</a:t>
            </a:r>
            <a:endParaRPr lang="en-US" sz="1750" dirty="0">
              <a:solidFill>
                <a:schemeClr val="accent6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375" y="4672330"/>
            <a:ext cx="3620770" cy="6946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Copying the Repository Link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Text 6"/>
          <p:cNvSpPr/>
          <p:nvPr/>
        </p:nvSpPr>
        <p:spPr>
          <a:xfrm>
            <a:off x="928624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Open this link from google colab.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30"/>
            <a:ext cx="3528060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Open the Colab </a:t>
            </a:r>
            <a:endParaRPr lang="en-US" alt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3" name="Text 8"/>
          <p:cNvSpPr/>
          <p:nvPr>
            <p:custDataLst>
              <p:tags r:id="rId4"/>
            </p:custDataLst>
          </p:nvPr>
        </p:nvSpPr>
        <p:spPr>
          <a:xfrm>
            <a:off x="9296400" y="5241727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6"/>
          <p:cNvSpPr/>
          <p:nvPr>
            <p:custDataLst>
              <p:tags r:id="rId5"/>
            </p:custDataLst>
          </p:nvPr>
        </p:nvSpPr>
        <p:spPr>
          <a:xfrm>
            <a:off x="574675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Once you have found the repository, locate the "Code" button and click on it. Copy the  link.</a:t>
            </a:r>
            <a:endParaRPr lang="en-US" sz="1750" dirty="0">
              <a:solidFill>
                <a:srgbClr val="15213F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-12700" y="0"/>
            <a:ext cx="14630400" cy="8229600"/>
          </a:xfrm>
          <a:prstGeom prst="rect">
            <a:avLst/>
          </a:prstGeom>
          <a:solidFill>
            <a:srgbClr val="FBFCFE"/>
          </a:solidFill>
        </p:spPr>
        <p:txBody>
          <a:bodyPr/>
          <a:p>
            <a:r>
              <a:rPr lang="en-US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1</a:t>
            </a:r>
            <a:r>
              <a:rPr lang="zh-CN" altLang="en-US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4" name="Text 2"/>
          <p:cNvSpPr/>
          <p:nvPr/>
        </p:nvSpPr>
        <p:spPr>
          <a:xfrm>
            <a:off x="2037993" y="1218962"/>
            <a:ext cx="78714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Running Code in Google Colab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8770" y="5852160"/>
            <a:ext cx="3102610" cy="2202180"/>
          </a:xfrm>
          <a:prstGeom prst="rect">
            <a:avLst/>
          </a:prstGeom>
        </p:spPr>
      </p:pic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2278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1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Import model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715" y="5241290"/>
            <a:ext cx="3585845" cy="17259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import matplotlib.pyplot as plt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375" y="4672330"/>
            <a:ext cx="3620770" cy="6946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2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Creat array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928624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plt.plot (data**2)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30"/>
            <a:ext cx="3528060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Step 3</a:t>
            </a:r>
            <a:r>
              <a:rPr lang="zh-CN" alt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Draw the squares of array</a:t>
            </a:r>
            <a:endParaRPr lang="en-US" alt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3" name="Text 8"/>
          <p:cNvSpPr/>
          <p:nvPr>
            <p:custDataLst>
              <p:tags r:id="rId5"/>
            </p:custDataLst>
          </p:nvPr>
        </p:nvSpPr>
        <p:spPr>
          <a:xfrm>
            <a:off x="9296400" y="5241727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6"/>
          <p:cNvSpPr/>
          <p:nvPr>
            <p:custDataLst>
              <p:tags r:id="rId6"/>
            </p:custDataLst>
          </p:nvPr>
        </p:nvSpPr>
        <p:spPr>
          <a:xfrm>
            <a:off x="5746750" y="5297170"/>
            <a:ext cx="3462020" cy="1421765"/>
          </a:xfrm>
          <a:prstGeom prst="rect">
            <a:avLst/>
          </a:prstGeom>
          <a:noFill/>
        </p:spPr>
        <p:txBody>
          <a:bodyPr wrap="square" rtlCol="0" anchor="t"/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import numpy as np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data = np.arange(20)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print(data)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</p:sp>
      <p:sp>
        <p:nvSpPr>
          <p:cNvPr id="3" name="Shape 1"/>
          <p:cNvSpPr/>
          <p:nvPr/>
        </p:nvSpPr>
        <p:spPr>
          <a:xfrm>
            <a:off x="0" y="106680"/>
            <a:ext cx="14630400" cy="8229600"/>
          </a:xfrm>
          <a:prstGeom prst="rect">
            <a:avLst/>
          </a:prstGeom>
          <a:solidFill>
            <a:srgbClr val="FBFCFE"/>
          </a:solidFill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040" y="698500"/>
            <a:ext cx="3479165" cy="2150745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2037993" y="1218962"/>
            <a:ext cx="78714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algn="l">
              <a:lnSpc>
                <a:spcPts val="5470"/>
              </a:lnSpc>
              <a:buClrTx/>
              <a:buSzTx/>
              <a:buFontTx/>
              <a:buNone/>
            </a:pPr>
            <a:r>
              <a:rPr lang="en-US" sz="437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Running Code   in Google Colab</a:t>
            </a:r>
            <a:endParaRPr lang="en-US" sz="437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6055360"/>
            <a:ext cx="7353300" cy="2124075"/>
          </a:xfrm>
          <a:prstGeom prst="rect">
            <a:avLst/>
          </a:prstGeom>
        </p:spPr>
      </p:pic>
      <p:sp>
        <p:nvSpPr>
          <p:cNvPr id="14" name="Text 3"/>
          <p:cNvSpPr/>
          <p:nvPr>
            <p:custDataLst>
              <p:tags r:id="rId3"/>
            </p:custDataLst>
          </p:nvPr>
        </p:nvSpPr>
        <p:spPr>
          <a:xfrm>
            <a:off x="2499638" y="2523411"/>
            <a:ext cx="2278380" cy="347186"/>
          </a:xfrm>
          <a:prstGeom prst="rect">
            <a:avLst/>
          </a:prstGeom>
          <a:noFill/>
        </p:spPr>
        <p:txBody>
          <a:bodyPr wrap="none" rtlCol="0" anchor="t"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Code cell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7100" y="3018790"/>
            <a:ext cx="5026660" cy="5836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 we need to define our file path so that the program can find our file.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We're creating an empty array to hold our data.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we use the OPEN model to read each line of our file and then output it.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 can output our data.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r>
              <a:rPr sz="2000" dirty="0">
                <a:sym typeface="+mn-ea"/>
              </a:rPr>
              <a:t>Different data  require</a:t>
            </a:r>
            <a:r>
              <a:rPr lang="en-US" sz="2000" dirty="0">
                <a:sym typeface="+mn-ea"/>
              </a:rPr>
              <a:t> </a:t>
            </a:r>
            <a:r>
              <a:rPr sz="2000" dirty="0">
                <a:sym typeface="+mn-ea"/>
              </a:rPr>
              <a:t> reading and output methods, here we only carried out the txt method</a:t>
            </a:r>
            <a:r>
              <a:rPr lang="en-US" sz="2000" dirty="0">
                <a:sym typeface="+mn-ea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3"/>
          <p:cNvSpPr/>
          <p:nvPr>
            <p:custDataLst>
              <p:tags r:id="rId4"/>
            </p:custDataLst>
          </p:nvPr>
        </p:nvSpPr>
        <p:spPr>
          <a:xfrm>
            <a:off x="8547100" y="2523411"/>
            <a:ext cx="2278380" cy="347186"/>
          </a:xfrm>
          <a:prstGeom prst="rect">
            <a:avLst/>
          </a:prstGeom>
          <a:noFill/>
        </p:spPr>
        <p:txBody>
          <a:bodyPr wrap="none" rtlCol="0" anchor="t"/>
          <a:p>
            <a:pPr marL="0" algn="l">
              <a:lnSpc>
                <a:spcPts val="2735"/>
              </a:lnSpc>
              <a:buClrTx/>
              <a:buSzTx/>
              <a:buFontTx/>
              <a:buNone/>
            </a:pPr>
            <a:r>
              <a:rPr lang="en-US" sz="2185" dirty="0">
                <a:solidFill>
                  <a:srgbClr val="476FD6"/>
                </a:solidFill>
                <a:latin typeface="Times New Roman" panose="02020603050405020304" charset="0"/>
                <a:ea typeface="Roboto Slab" pitchFamily="34" charset="-122"/>
                <a:cs typeface="Times New Roman" panose="02020603050405020304" charset="0"/>
              </a:rPr>
              <a:t>Text cell</a:t>
            </a:r>
            <a:endParaRPr lang="en-US" sz="2185" dirty="0">
              <a:solidFill>
                <a:srgbClr val="476FD6"/>
              </a:solidFill>
              <a:latin typeface="Times New Roman" panose="02020603050405020304" charset="0"/>
              <a:ea typeface="Roboto Slab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499360" y="3018790"/>
            <a:ext cx="4235450" cy="29667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file="humanpose_data.txt"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nl=[]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with open (file) as f :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    for line in f: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        nl.extend([float(i) for i in line.split()])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  <a:p>
            <a:pPr marL="0" algn="l">
              <a:lnSpc>
                <a:spcPts val="2800"/>
              </a:lnSpc>
              <a:buClrTx/>
              <a:buSz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charset="0"/>
                <a:ea typeface="Roboto" pitchFamily="34" charset="-122"/>
                <a:cs typeface="Times New Roman" panose="02020603050405020304" charset="0"/>
                <a:sym typeface="+mn-ea"/>
              </a:rPr>
              <a:t>        print(nl)</a:t>
            </a:r>
            <a:endParaRPr lang="en-US" sz="2000" dirty="0">
              <a:solidFill>
                <a:srgbClr val="FF0000"/>
              </a:solidFill>
              <a:latin typeface="Times New Roman" panose="02020603050405020304" charset="0"/>
              <a:ea typeface="Roboto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2960,&quot;width&quot;:864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de710035-c54c-45d2-90a4-04fc797e377a"/>
  <p:tag name="COMMONDATA" val="eyJoZGlkIjoiNzIzOWJiNzg1YzQzYmJjYzQ0NTRiZDQ0MmE3NTYxZ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3042</Words>
  <Application>WPS 演示</Application>
  <PresentationFormat>On-screen Show (16:9)</PresentationFormat>
  <Paragraphs>154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Roboto Slab</vt:lpstr>
      <vt:lpstr>Roboto</vt:lpstr>
      <vt:lpstr>Roboto</vt:lpstr>
      <vt:lpstr>Roboto</vt:lpstr>
      <vt:lpstr>微软雅黑</vt:lpstr>
      <vt:lpstr>Arial Unicode MS</vt:lpstr>
      <vt:lpstr>Calibri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ATTT</cp:lastModifiedBy>
  <cp:revision>56</cp:revision>
  <dcterms:created xsi:type="dcterms:W3CDTF">2023-09-06T05:59:00Z</dcterms:created>
  <dcterms:modified xsi:type="dcterms:W3CDTF">2023-09-13T08:10:47Z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FB0FE8274DA94892B9D40F6AE3532625_12</vt:lpwstr>
  </property>
  <property fmtid="{D5CDD505-2E9C-101B-9397-08002B2CF9AE}" pid="3" name="KSOProductBuildVer">
    <vt:lpwstr>2052-11.1.0.14309</vt:lpwstr>
  </property>
</Properties>
</file>