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7" r:id="rId2"/>
    <p:sldId id="298" r:id="rId3"/>
    <p:sldId id="259" r:id="rId4"/>
    <p:sldId id="299" r:id="rId5"/>
    <p:sldId id="300" r:id="rId6"/>
    <p:sldId id="302" r:id="rId7"/>
    <p:sldId id="3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85EE-B390-6B4B-9493-572DA09D9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AF6C3-D874-EE42-B02B-385398EBC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A5330-2ACB-5B48-97B0-3731FDC6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A4F81-0153-9F41-A316-5F306191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8F5A7-FADA-FB43-AF74-BED3DAA9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3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533A-865B-AB4B-8157-D34B7807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EE87E-975C-C940-A59F-E523A66FB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8C668-CD1B-9F47-84BD-7D090E76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D8583-0288-BA44-AAEC-5263517D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D09CD-C5CE-604D-ABF8-A4BD4867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5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05FE2-533D-1141-B76A-663C41FE4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B8370-110E-A748-9321-1997B1930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32C58-7C7E-7242-B293-4547065F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0A19F-0FE6-5D46-81E4-4F62923A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30879-DC83-3947-AEA8-B6532340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0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65CC-268A-E14C-8EA2-EAF5F301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46F34-0F75-8043-AFF2-02AD7FCD8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A276-1040-B347-91DA-D15649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B33A1-C8F1-2E43-BC48-7B900EE0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481D-42A4-8F49-A7AA-2B98804D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300E-3A53-694A-8160-4933BB85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E0C03-036C-C84A-92C4-265B2325B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DD8B-8D41-6141-BCB8-E9F3C3D6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EC55C-AAF7-4549-8E10-46483F6A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A0FB2-3139-6346-A667-46A649AA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4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F2F3-BC15-5F4B-B0F1-021B5EA2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A485A-2B33-234A-9CC0-8E7B2863E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D1AC7-B04C-2E44-A2F2-44EA260DA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9A2B4-5E27-5E46-B616-EDAAF1F9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17B1-E2E9-0C41-ACE9-B1D6E19C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8FC61-6261-2B4E-AF7A-D1010B09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1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A748-D946-A740-8DD0-3BFAFAFE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922C4-8A5A-C34E-8EF6-267A58218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CC4F7-1B01-AE48-94E6-D9BA2B93E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167BC-5882-AA40-8312-01BB9F37F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1671D-4D7B-DA4B-94B1-47D9C5C57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C9452-48B8-2943-BF68-0E1975C3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E4567-EF0D-A142-B03A-C9184CBD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DC08C-704D-D34F-A793-0B5A65C5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C689-EC18-0B47-B7A9-C2A217F7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5B06F-256F-B447-9BD1-3DC869B1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7C51A-8796-C84E-BB44-0B2C2027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A1A9D-FFC9-1148-8E4B-45FBF3CF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6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D76A5-B290-7544-B064-589B3DEB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9FD7B-2ED3-7D42-8B4A-2814BC1A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33D43-B495-9D43-A186-84CE856B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0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49D4-4804-1C4D-A480-2981067B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4779-FB68-4144-8C13-F1A99644A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77B46-6B51-0244-B24F-8A9D659CC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8A21F-221F-0747-9C0B-38D0BC52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324BC-CD37-2F4C-8F97-D7642C8D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FBCB9-313E-DC49-9540-1590D575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8F0C-1EA2-F44A-BFBF-A4267C06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FA195-1171-D645-89F3-DAE1E9331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7737A-6A91-3B4B-9F33-30D237056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D8B01-2504-CF47-90C3-365D9EA0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FC2AA-A57A-B848-A98B-CCCBB1E9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6CED5-BABC-2347-A123-3F569BAC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3A3FD-C932-D448-A0B3-AF7D0CB1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0E2E5-8D54-C141-88D3-902754F2B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F3358-7C98-4248-A630-42EA68B95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A51C1-AB98-7947-BF69-D9BD8FD57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17869-93AC-EC4D-9F42-1A34DBD18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3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AE1B4B-22A1-5D43-B50D-F6A692BFD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2350525"/>
            <a:ext cx="9966960" cy="1560320"/>
          </a:xfrm>
        </p:spPr>
        <p:txBody>
          <a:bodyPr>
            <a:normAutofit/>
          </a:bodyPr>
          <a:lstStyle/>
          <a:p>
            <a:r>
              <a:rPr lang="en-US" sz="4900" dirty="0">
                <a:solidFill>
                  <a:srgbClr val="415567"/>
                </a:solidFill>
              </a:rPr>
              <a:t>Just Relax!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0F19D-3D05-1D41-9AB5-82E9BF77D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4507475"/>
            <a:ext cx="8767860" cy="126072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415567"/>
                </a:solidFill>
              </a:rPr>
              <a:t>Steve Joordens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415567"/>
                </a:solidFill>
              </a:rPr>
              <a:t>Professor of Psychology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415567"/>
                </a:solidFill>
              </a:rPr>
              <a:t>University of Toronto Scarborough</a:t>
            </a:r>
          </a:p>
        </p:txBody>
      </p:sp>
      <p:pic>
        <p:nvPicPr>
          <p:cNvPr id="1032" name="Picture 8" descr="LISTA DE CURSOS: COURSERA for UN Volunteers">
            <a:extLst>
              <a:ext uri="{FF2B5EF4-FFF2-40B4-BE49-F238E27FC236}">
                <a16:creationId xmlns:a16="http://schemas.microsoft.com/office/drawing/2014/main" id="{93F25F28-58C4-9043-BA8F-7FE5204586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8" r="1" b="23627"/>
          <a:stretch/>
        </p:blipFill>
        <p:spPr bwMode="auto">
          <a:xfrm>
            <a:off x="4400860" y="665167"/>
            <a:ext cx="3385199" cy="108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Responding to the violent and racist acts occurring in North America">
            <a:extLst>
              <a:ext uri="{FF2B5EF4-FFF2-40B4-BE49-F238E27FC236}">
                <a16:creationId xmlns:a16="http://schemas.microsoft.com/office/drawing/2014/main" id="{778AC981-D332-FA40-B9BB-BBC4477A2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35" y="665167"/>
            <a:ext cx="2286781" cy="101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University of Toronto Scarborough | ForestGEO">
            <a:extLst>
              <a:ext uri="{FF2B5EF4-FFF2-40B4-BE49-F238E27FC236}">
                <a16:creationId xmlns:a16="http://schemas.microsoft.com/office/drawing/2014/main" id="{3975676C-6847-864C-AF3E-26BE90FAA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503" y="768571"/>
            <a:ext cx="2006513" cy="88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16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 coloured pencil standing out from the crowd of black pencils">
            <a:extLst>
              <a:ext uri="{FF2B5EF4-FFF2-40B4-BE49-F238E27FC236}">
                <a16:creationId xmlns:a16="http://schemas.microsoft.com/office/drawing/2014/main" id="{E6F2E078-48DC-4CEA-9579-9560FE65E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15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7CE64F-025B-274F-BE9E-F46E7B66F34B}"/>
              </a:ext>
            </a:extLst>
          </p:cNvPr>
          <p:cNvSpPr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Promote the Good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Ignore the Bad </a:t>
            </a:r>
            <a:r>
              <a:rPr lang="en-US" sz="2800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(it will get crowded out)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906B1-14E5-194C-8015-93CC804A710F}"/>
              </a:ext>
            </a:extLst>
          </p:cNvPr>
          <p:cNvSpPr txBox="1"/>
          <p:nvPr/>
        </p:nvSpPr>
        <p:spPr>
          <a:xfrm>
            <a:off x="424815" y="1156143"/>
            <a:ext cx="2636363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General Rule of 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Behavior Change</a:t>
            </a:r>
          </a:p>
        </p:txBody>
      </p:sp>
    </p:spTree>
    <p:extLst>
      <p:ext uri="{BB962C8B-B14F-4D97-AF65-F5344CB8AC3E}">
        <p14:creationId xmlns:p14="http://schemas.microsoft.com/office/powerpoint/2010/main" val="3487806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fight or flight">
            <a:extLst>
              <a:ext uri="{FF2B5EF4-FFF2-40B4-BE49-F238E27FC236}">
                <a16:creationId xmlns:a16="http://schemas.microsoft.com/office/drawing/2014/main" id="{0E705620-B351-E049-B6FB-13D53C968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0"/>
            <a:ext cx="6983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9FC4AF9-D2BC-E440-83FC-1BD1E860ECA8}"/>
              </a:ext>
            </a:extLst>
          </p:cNvPr>
          <p:cNvSpPr/>
          <p:nvPr/>
        </p:nvSpPr>
        <p:spPr>
          <a:xfrm>
            <a:off x="144820" y="2668044"/>
            <a:ext cx="2417524" cy="2317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Rest &amp; Digest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D349C4-019C-BA47-810D-CC3C23DA1028}"/>
              </a:ext>
            </a:extLst>
          </p:cNvPr>
          <p:cNvSpPr/>
          <p:nvPr/>
        </p:nvSpPr>
        <p:spPr>
          <a:xfrm>
            <a:off x="9669225" y="2668044"/>
            <a:ext cx="2417524" cy="231731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Fight or Flight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91B988-A5DA-F240-B787-2328F1336BA3}"/>
              </a:ext>
            </a:extLst>
          </p:cNvPr>
          <p:cNvSpPr/>
          <p:nvPr/>
        </p:nvSpPr>
        <p:spPr>
          <a:xfrm>
            <a:off x="7058346" y="0"/>
            <a:ext cx="513365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am me up Scotty: German scientists invent working teleporter, of sorts |  3D printing | The Guardian">
            <a:extLst>
              <a:ext uri="{FF2B5EF4-FFF2-40B4-BE49-F238E27FC236}">
                <a16:creationId xmlns:a16="http://schemas.microsoft.com/office/drawing/2014/main" id="{9F4D04C7-3A3C-0348-83E2-7F6F39CFD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9" r="16572"/>
          <a:stretch/>
        </p:blipFill>
        <p:spPr bwMode="auto">
          <a:xfrm>
            <a:off x="3882570" y="10"/>
            <a:ext cx="830942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ECBC10-4E53-6242-A8EE-E2C8CDA899C8}"/>
              </a:ext>
            </a:extLst>
          </p:cNvPr>
          <p:cNvSpPr txBox="1"/>
          <p:nvPr/>
        </p:nvSpPr>
        <p:spPr>
          <a:xfrm>
            <a:off x="205839" y="428178"/>
            <a:ext cx="33119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With practice we can “transport” ourselves into a relaxed state</a:t>
            </a:r>
          </a:p>
          <a:p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Unlike the Star Trek transporter though, ours requires us to first be intimately familiar with the destination</a:t>
            </a:r>
          </a:p>
          <a:p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Thus initially we need help from an external resource to get to that place … once there we must really attend to it, and associate it with a trigger word</a:t>
            </a:r>
          </a:p>
        </p:txBody>
      </p:sp>
    </p:spTree>
    <p:extLst>
      <p:ext uri="{BB962C8B-B14F-4D97-AF65-F5344CB8AC3E}">
        <p14:creationId xmlns:p14="http://schemas.microsoft.com/office/powerpoint/2010/main" val="168222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E2A345-98D7-D240-816D-CC6FA1B8C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3" y="457200"/>
            <a:ext cx="928687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1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DEDD39-7B54-794B-9996-92E20F89AF75}"/>
              </a:ext>
            </a:extLst>
          </p:cNvPr>
          <p:cNvSpPr txBox="1"/>
          <p:nvPr/>
        </p:nvSpPr>
        <p:spPr>
          <a:xfrm>
            <a:off x="277684" y="505225"/>
            <a:ext cx="327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Steps to Skill Proficiency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4C54AC-57B1-D74C-B93A-8C8CF0FD93DF}"/>
              </a:ext>
            </a:extLst>
          </p:cNvPr>
          <p:cNvCxnSpPr/>
          <p:nvPr/>
        </p:nvCxnSpPr>
        <p:spPr>
          <a:xfrm>
            <a:off x="3226508" y="1861137"/>
            <a:ext cx="0" cy="4274050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938B4E-F527-F941-8B03-524D15D421B1}"/>
              </a:ext>
            </a:extLst>
          </p:cNvPr>
          <p:cNvCxnSpPr/>
          <p:nvPr/>
        </p:nvCxnSpPr>
        <p:spPr>
          <a:xfrm>
            <a:off x="6096000" y="1899237"/>
            <a:ext cx="0" cy="4274050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3F30E38-7B47-7041-8883-671661D81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21" y="1861137"/>
            <a:ext cx="534837" cy="62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6A26A3-97B3-8242-900C-6FD567588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568" y="1899237"/>
            <a:ext cx="508000" cy="546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E5AD8D-716A-E44A-83B4-E70577496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128" y="1776106"/>
            <a:ext cx="647700" cy="622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303CA0-86F5-244B-A8A5-A4646FC3B2C6}"/>
              </a:ext>
            </a:extLst>
          </p:cNvPr>
          <p:cNvSpPr txBox="1"/>
          <p:nvPr/>
        </p:nvSpPr>
        <p:spPr>
          <a:xfrm>
            <a:off x="249208" y="2702833"/>
            <a:ext cx="280539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Listen to guided relaxation audios … as you feel relaxed really attend to that feeling and associate it with a trigger word</a:t>
            </a:r>
          </a:p>
          <a:p>
            <a:endParaRPr lang="en-US" sz="1200" dirty="0"/>
          </a:p>
          <a:p>
            <a:r>
              <a:rPr lang="en-US" sz="2400" dirty="0"/>
              <a:t>Do this often if possible (nightly?)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3A405-905E-A348-8BBD-F944859D197A}"/>
              </a:ext>
            </a:extLst>
          </p:cNvPr>
          <p:cNvSpPr txBox="1"/>
          <p:nvPr/>
        </p:nvSpPr>
        <p:spPr>
          <a:xfrm>
            <a:off x="3424849" y="2702833"/>
            <a:ext cx="25923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 some point, lay back and try to bring yourself to that relaxed state WITHOUT using the guided relaxation audio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ED4F07-D752-4640-A7E4-0611F4BA1D0E}"/>
              </a:ext>
            </a:extLst>
          </p:cNvPr>
          <p:cNvSpPr txBox="1"/>
          <p:nvPr/>
        </p:nvSpPr>
        <p:spPr>
          <a:xfrm>
            <a:off x="6284126" y="2702833"/>
            <a:ext cx="2681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 random alarms on your phone and when they go off … turn them off … then wherever you are, whatever you are doing, try to bring your body to that relaxed state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91BDFC-04B2-FD49-B877-CC07BA03614A}"/>
              </a:ext>
            </a:extLst>
          </p:cNvPr>
          <p:cNvCxnSpPr/>
          <p:nvPr/>
        </p:nvCxnSpPr>
        <p:spPr>
          <a:xfrm>
            <a:off x="9104363" y="1861137"/>
            <a:ext cx="0" cy="4274050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C0ACAA-CD73-E445-B652-101400B2E077}"/>
              </a:ext>
            </a:extLst>
          </p:cNvPr>
          <p:cNvSpPr txBox="1"/>
          <p:nvPr/>
        </p:nvSpPr>
        <p:spPr>
          <a:xfrm>
            <a:off x="9292488" y="2702833"/>
            <a:ext cx="268136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Become mindful of when your anxious … when you feel anxiety rise use your trigger word to summon relaxation</a:t>
            </a:r>
          </a:p>
          <a:p>
            <a:endParaRPr lang="en-US" sz="1200" dirty="0"/>
          </a:p>
          <a:p>
            <a:r>
              <a:rPr lang="en-US" sz="2400" dirty="0"/>
              <a:t>Do not focus on the anxiety, focus on the relaxation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B3524B-DD4F-874B-882F-05E77BAB1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9388" y="1776106"/>
            <a:ext cx="6223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9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3F2307-3CD1-CE43-B7D1-FB7C3D244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38" y="643466"/>
            <a:ext cx="6809581" cy="556683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8C257F8-0B27-A44B-BA7C-84B86ECE6975}"/>
              </a:ext>
            </a:extLst>
          </p:cNvPr>
          <p:cNvSpPr txBox="1"/>
          <p:nvPr/>
        </p:nvSpPr>
        <p:spPr>
          <a:xfrm>
            <a:off x="9047989" y="5563968"/>
            <a:ext cx="2662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1">
                    <a:lumMod val="85000"/>
                  </a:schemeClr>
                </a:solidFill>
              </a:rPr>
              <a:t>Littlerain.app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CCA1A-36CC-AB45-A750-C6FD31F23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994" y="4338417"/>
            <a:ext cx="13335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2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7381</TotalTime>
  <Words>220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Just Relax!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&amp; The News: Using the Environment to Escape Anxiety</dc:title>
  <dc:creator>Steve Joordens</dc:creator>
  <cp:lastModifiedBy>Steve Joordens</cp:lastModifiedBy>
  <cp:revision>17</cp:revision>
  <dcterms:created xsi:type="dcterms:W3CDTF">2021-04-16T20:16:55Z</dcterms:created>
  <dcterms:modified xsi:type="dcterms:W3CDTF">2021-04-22T20:03:14Z</dcterms:modified>
</cp:coreProperties>
</file>