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61" r:id="rId4"/>
    <p:sldMasterId id="2147484337" r:id="rId5"/>
    <p:sldMasterId id="2147484441" r:id="rId6"/>
    <p:sldMasterId id="2147484942" r:id="rId7"/>
  </p:sldMasterIdLst>
  <p:notesMasterIdLst>
    <p:notesMasterId r:id="rId17"/>
  </p:notesMasterIdLst>
  <p:handoutMasterIdLst>
    <p:handoutMasterId r:id="rId18"/>
  </p:handoutMasterIdLst>
  <p:sldIdLst>
    <p:sldId id="312" r:id="rId8"/>
    <p:sldId id="315" r:id="rId9"/>
    <p:sldId id="323" r:id="rId10"/>
    <p:sldId id="328" r:id="rId11"/>
    <p:sldId id="322" r:id="rId12"/>
    <p:sldId id="327" r:id="rId13"/>
    <p:sldId id="325" r:id="rId14"/>
    <p:sldId id="329" r:id="rId15"/>
    <p:sldId id="316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3848A3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82243" autoAdjust="0"/>
  </p:normalViewPr>
  <p:slideViewPr>
    <p:cSldViewPr>
      <p:cViewPr varScale="1">
        <p:scale>
          <a:sx n="90" d="100"/>
          <a:sy n="90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32D68-E53C-4BB1-909D-99623610F55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7D4E7-A10E-47DB-972A-4C7A78FD48D3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200" b="1" dirty="0"/>
            <a:t>Presentation Goal</a:t>
          </a:r>
          <a:endParaRPr lang="en-CA" sz="3200" b="1" dirty="0"/>
        </a:p>
      </dgm:t>
    </dgm:pt>
    <dgm:pt modelId="{5D69AD72-75F0-439F-8DFD-259E2D06BF00}" type="parTrans" cxnId="{4F70C1DD-EC7C-40B6-AB3D-1933070B44EF}">
      <dgm:prSet/>
      <dgm:spPr/>
      <dgm:t>
        <a:bodyPr/>
        <a:lstStyle/>
        <a:p>
          <a:endParaRPr lang="en-US"/>
        </a:p>
      </dgm:t>
    </dgm:pt>
    <dgm:pt modelId="{CE7C8873-E0AB-4B64-BAA8-E331DD81DB77}" type="sibTrans" cxnId="{4F70C1DD-EC7C-40B6-AB3D-1933070B44EF}">
      <dgm:prSet/>
      <dgm:spPr/>
      <dgm:t>
        <a:bodyPr/>
        <a:lstStyle/>
        <a:p>
          <a:endParaRPr lang="en-US"/>
        </a:p>
      </dgm:t>
    </dgm:pt>
    <dgm:pt modelId="{3D48ABB2-A06D-4141-ADC5-A6974DE04A0A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sz="2000" dirty="0"/>
            <a:t>Using Gratitude Practices to Refresh the Spirit</a:t>
          </a:r>
          <a:endParaRPr lang="en-CA" sz="2000" dirty="0"/>
        </a:p>
      </dgm:t>
    </dgm:pt>
    <dgm:pt modelId="{3B028B5B-1EB1-455B-8A2C-24505E60A049}" type="parTrans" cxnId="{54D49604-AD75-4777-A989-5E38B056260A}">
      <dgm:prSet/>
      <dgm:spPr/>
      <dgm:t>
        <a:bodyPr/>
        <a:lstStyle/>
        <a:p>
          <a:endParaRPr lang="en-US"/>
        </a:p>
      </dgm:t>
    </dgm:pt>
    <dgm:pt modelId="{138D6A8D-392D-4E2C-8025-CCC4510B4CC2}" type="sibTrans" cxnId="{54D49604-AD75-4777-A989-5E38B056260A}">
      <dgm:prSet/>
      <dgm:spPr/>
      <dgm:t>
        <a:bodyPr/>
        <a:lstStyle/>
        <a:p>
          <a:endParaRPr lang="en-US"/>
        </a:p>
      </dgm:t>
    </dgm:pt>
    <dgm:pt modelId="{9E6B1FE4-0E0B-40BB-A99E-38EE384D65F6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3200" b="1" dirty="0"/>
            <a:t>Learning</a:t>
          </a:r>
        </a:p>
        <a:p>
          <a:pPr rtl="0"/>
          <a:r>
            <a:rPr lang="en-US" sz="3200" b="1" dirty="0"/>
            <a:t>Objectives</a:t>
          </a:r>
          <a:endParaRPr lang="en-CA" sz="3200" b="1" dirty="0"/>
        </a:p>
      </dgm:t>
    </dgm:pt>
    <dgm:pt modelId="{17568100-25CA-4622-8957-0E81DEAEC04A}" type="parTrans" cxnId="{AB51FF85-FDCE-43D7-9E3F-56F4B4C445EE}">
      <dgm:prSet/>
      <dgm:spPr/>
      <dgm:t>
        <a:bodyPr/>
        <a:lstStyle/>
        <a:p>
          <a:endParaRPr lang="en-US"/>
        </a:p>
      </dgm:t>
    </dgm:pt>
    <dgm:pt modelId="{42F89086-EB93-4C09-9025-A9FB4F3AC8BD}" type="sibTrans" cxnId="{AB51FF85-FDCE-43D7-9E3F-56F4B4C445EE}">
      <dgm:prSet/>
      <dgm:spPr/>
      <dgm:t>
        <a:bodyPr/>
        <a:lstStyle/>
        <a:p>
          <a:endParaRPr lang="en-US"/>
        </a:p>
      </dgm:t>
    </dgm:pt>
    <dgm:pt modelId="{825D58BA-ABB1-4A55-A4B0-FE6017CC4468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sz="2000" dirty="0"/>
            <a:t>Understand Benefits of Gratitude</a:t>
          </a:r>
          <a:endParaRPr lang="en-CA" sz="2000" dirty="0"/>
        </a:p>
      </dgm:t>
    </dgm:pt>
    <dgm:pt modelId="{2EA6934F-1D81-4C3E-A5D3-9E75F70AC4E7}" type="parTrans" cxnId="{95EB8EB0-2873-4713-8852-907D80A88F20}">
      <dgm:prSet/>
      <dgm:spPr/>
      <dgm:t>
        <a:bodyPr/>
        <a:lstStyle/>
        <a:p>
          <a:endParaRPr lang="en-US"/>
        </a:p>
      </dgm:t>
    </dgm:pt>
    <dgm:pt modelId="{D9F6BF7B-6159-4BE8-BFF5-B0E14DFFEAC0}" type="sibTrans" cxnId="{95EB8EB0-2873-4713-8852-907D80A88F20}">
      <dgm:prSet/>
      <dgm:spPr/>
      <dgm:t>
        <a:bodyPr/>
        <a:lstStyle/>
        <a:p>
          <a:endParaRPr lang="en-US"/>
        </a:p>
      </dgm:t>
    </dgm:pt>
    <dgm:pt modelId="{E2D4DDBE-3A99-4B2D-9461-1F88CE891E56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sz="2000" dirty="0"/>
            <a:t>Engage in gratitude Practices: BRITE, journaling &amp; letter/note to someone significant</a:t>
          </a:r>
          <a:endParaRPr lang="en-CA" sz="2000" dirty="0"/>
        </a:p>
      </dgm:t>
    </dgm:pt>
    <dgm:pt modelId="{91E7E58C-1908-43A1-99A9-B33D9A0E2459}" type="parTrans" cxnId="{F728AE58-1E48-41BD-B654-7BD2AEB5990A}">
      <dgm:prSet/>
      <dgm:spPr/>
      <dgm:t>
        <a:bodyPr/>
        <a:lstStyle/>
        <a:p>
          <a:endParaRPr lang="en-US"/>
        </a:p>
      </dgm:t>
    </dgm:pt>
    <dgm:pt modelId="{53C4501C-B66E-41BB-959C-4593D18DE5F9}" type="sibTrans" cxnId="{F728AE58-1E48-41BD-B654-7BD2AEB5990A}">
      <dgm:prSet/>
      <dgm:spPr/>
      <dgm:t>
        <a:bodyPr/>
        <a:lstStyle/>
        <a:p>
          <a:endParaRPr lang="en-US"/>
        </a:p>
      </dgm:t>
    </dgm:pt>
    <dgm:pt modelId="{22FC19C6-4379-45F6-BC13-336F6C0C68DD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sz="2000" dirty="0"/>
            <a:t>Build resilience and Maintain optimism</a:t>
          </a:r>
          <a:endParaRPr lang="en-CA" sz="2000" dirty="0"/>
        </a:p>
      </dgm:t>
    </dgm:pt>
    <dgm:pt modelId="{E25556F9-3A67-461A-859F-22778E791F30}" type="parTrans" cxnId="{8DF91E85-2581-45B8-A265-EC31DF73A9F0}">
      <dgm:prSet/>
      <dgm:spPr/>
      <dgm:t>
        <a:bodyPr/>
        <a:lstStyle/>
        <a:p>
          <a:endParaRPr lang="en-US"/>
        </a:p>
      </dgm:t>
    </dgm:pt>
    <dgm:pt modelId="{794E13A9-4037-4B7A-AD3A-796703A89360}" type="sibTrans" cxnId="{8DF91E85-2581-45B8-A265-EC31DF73A9F0}">
      <dgm:prSet/>
      <dgm:spPr/>
      <dgm:t>
        <a:bodyPr/>
        <a:lstStyle/>
        <a:p>
          <a:endParaRPr lang="en-US"/>
        </a:p>
      </dgm:t>
    </dgm:pt>
    <dgm:pt modelId="{8CAB0B03-EF99-4E02-A73B-963AD5A980A0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endParaRPr lang="en-CA" sz="2000" dirty="0"/>
        </a:p>
      </dgm:t>
    </dgm:pt>
    <dgm:pt modelId="{6A6E05D8-EC29-48AE-AA7C-CDF4E54DD5AA}" type="sibTrans" cxnId="{31E094AE-4C4E-4C44-8D26-0072722BDBE8}">
      <dgm:prSet/>
      <dgm:spPr/>
      <dgm:t>
        <a:bodyPr/>
        <a:lstStyle/>
        <a:p>
          <a:endParaRPr lang="en-US"/>
        </a:p>
      </dgm:t>
    </dgm:pt>
    <dgm:pt modelId="{17A1A580-8FC8-4217-8C46-FA7F63C9F718}" type="parTrans" cxnId="{31E094AE-4C4E-4C44-8D26-0072722BDBE8}">
      <dgm:prSet/>
      <dgm:spPr/>
      <dgm:t>
        <a:bodyPr/>
        <a:lstStyle/>
        <a:p>
          <a:endParaRPr lang="en-US"/>
        </a:p>
      </dgm:t>
    </dgm:pt>
    <dgm:pt modelId="{93320F75-A362-D745-9D7D-462A3C51B1B1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CA" sz="2000" dirty="0"/>
            <a:t>Do a gratitude reflection meditation</a:t>
          </a:r>
        </a:p>
      </dgm:t>
    </dgm:pt>
    <dgm:pt modelId="{2F817132-CD00-744B-9333-3114E86C1C37}" type="parTrans" cxnId="{61CE3C3C-1853-7247-8617-43F43F0F3A2A}">
      <dgm:prSet/>
      <dgm:spPr/>
      <dgm:t>
        <a:bodyPr/>
        <a:lstStyle/>
        <a:p>
          <a:endParaRPr lang="en-US"/>
        </a:p>
      </dgm:t>
    </dgm:pt>
    <dgm:pt modelId="{F1335526-ED53-9E45-A4B0-7BA5709B34F3}" type="sibTrans" cxnId="{61CE3C3C-1853-7247-8617-43F43F0F3A2A}">
      <dgm:prSet/>
      <dgm:spPr/>
      <dgm:t>
        <a:bodyPr/>
        <a:lstStyle/>
        <a:p>
          <a:endParaRPr lang="en-US"/>
        </a:p>
      </dgm:t>
    </dgm:pt>
    <dgm:pt modelId="{309DE5AE-A1E2-4207-823B-333B6855FCC6}" type="pres">
      <dgm:prSet presAssocID="{BA832D68-E53C-4BB1-909D-99623610F550}" presName="Name0" presStyleCnt="0">
        <dgm:presLayoutVars>
          <dgm:dir/>
          <dgm:animLvl val="lvl"/>
          <dgm:resizeHandles val="exact"/>
        </dgm:presLayoutVars>
      </dgm:prSet>
      <dgm:spPr/>
    </dgm:pt>
    <dgm:pt modelId="{A2DF75D1-D63F-4D6B-A7B7-8EA3FE44D1FC}" type="pres">
      <dgm:prSet presAssocID="{D1A7D4E7-A10E-47DB-972A-4C7A78FD48D3}" presName="linNode" presStyleCnt="0"/>
      <dgm:spPr/>
    </dgm:pt>
    <dgm:pt modelId="{5148B6E0-B67F-48FE-AA19-255A5000B9DA}" type="pres">
      <dgm:prSet presAssocID="{D1A7D4E7-A10E-47DB-972A-4C7A78FD48D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09D0C44-27F9-4DB1-B65D-7929E22765DF}" type="pres">
      <dgm:prSet presAssocID="{D1A7D4E7-A10E-47DB-972A-4C7A78FD48D3}" presName="descendantText" presStyleLbl="alignAccFollowNode1" presStyleIdx="0" presStyleCnt="2" custScaleX="86129">
        <dgm:presLayoutVars>
          <dgm:bulletEnabled val="1"/>
        </dgm:presLayoutVars>
      </dgm:prSet>
      <dgm:spPr/>
    </dgm:pt>
    <dgm:pt modelId="{83F81FAE-FFB7-4224-BD94-D722999A8E1E}" type="pres">
      <dgm:prSet presAssocID="{CE7C8873-E0AB-4B64-BAA8-E331DD81DB77}" presName="sp" presStyleCnt="0"/>
      <dgm:spPr/>
    </dgm:pt>
    <dgm:pt modelId="{6E485752-A83E-47C6-B504-A4DBFB7E96B8}" type="pres">
      <dgm:prSet presAssocID="{9E6B1FE4-0E0B-40BB-A99E-38EE384D65F6}" presName="linNode" presStyleCnt="0"/>
      <dgm:spPr/>
    </dgm:pt>
    <dgm:pt modelId="{E2ABBDB1-6275-4B59-A23E-3CCAD3431CD6}" type="pres">
      <dgm:prSet presAssocID="{9E6B1FE4-0E0B-40BB-A99E-38EE384D65F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783EDE1-D801-4D6F-B1BA-ECB2BDCD0552}" type="pres">
      <dgm:prSet presAssocID="{9E6B1FE4-0E0B-40BB-A99E-38EE384D65F6}" presName="descendantText" presStyleLbl="alignAccFollowNode1" presStyleIdx="1" presStyleCnt="2" custScaleX="88358" custScaleY="106399" custLinFactNeighborX="-2307" custLinFactNeighborY="-2065">
        <dgm:presLayoutVars>
          <dgm:bulletEnabled val="1"/>
        </dgm:presLayoutVars>
      </dgm:prSet>
      <dgm:spPr/>
    </dgm:pt>
  </dgm:ptLst>
  <dgm:cxnLst>
    <dgm:cxn modelId="{54D49604-AD75-4777-A989-5E38B056260A}" srcId="{D1A7D4E7-A10E-47DB-972A-4C7A78FD48D3}" destId="{3D48ABB2-A06D-4141-ADC5-A6974DE04A0A}" srcOrd="0" destOrd="0" parTransId="{3B028B5B-1EB1-455B-8A2C-24505E60A049}" sibTransId="{138D6A8D-392D-4E2C-8025-CCC4510B4CC2}"/>
    <dgm:cxn modelId="{50956E07-603E-DC44-9309-DE16C82CFE7D}" type="presOf" srcId="{93320F75-A362-D745-9D7D-462A3C51B1B1}" destId="{F783EDE1-D801-4D6F-B1BA-ECB2BDCD0552}" srcOrd="0" destOrd="1" presId="urn:microsoft.com/office/officeart/2005/8/layout/vList5"/>
    <dgm:cxn modelId="{E8CB2508-A0A3-4E1C-A335-D40884500398}" type="presOf" srcId="{3D48ABB2-A06D-4141-ADC5-A6974DE04A0A}" destId="{209D0C44-27F9-4DB1-B65D-7929E22765DF}" srcOrd="0" destOrd="0" presId="urn:microsoft.com/office/officeart/2005/8/layout/vList5"/>
    <dgm:cxn modelId="{53D5B921-C271-47FC-ACE7-3A6DEB586998}" type="presOf" srcId="{22FC19C6-4379-45F6-BC13-336F6C0C68DD}" destId="{209D0C44-27F9-4DB1-B65D-7929E22765DF}" srcOrd="0" destOrd="1" presId="urn:microsoft.com/office/officeart/2005/8/layout/vList5"/>
    <dgm:cxn modelId="{CBC0F822-74B5-43B4-A4CC-10144632DC34}" type="presOf" srcId="{E2D4DDBE-3A99-4B2D-9461-1F88CE891E56}" destId="{F783EDE1-D801-4D6F-B1BA-ECB2BDCD0552}" srcOrd="0" destOrd="2" presId="urn:microsoft.com/office/officeart/2005/8/layout/vList5"/>
    <dgm:cxn modelId="{61CE3C3C-1853-7247-8617-43F43F0F3A2A}" srcId="{9E6B1FE4-0E0B-40BB-A99E-38EE384D65F6}" destId="{93320F75-A362-D745-9D7D-462A3C51B1B1}" srcOrd="1" destOrd="0" parTransId="{2F817132-CD00-744B-9333-3114E86C1C37}" sibTransId="{F1335526-ED53-9E45-A4B0-7BA5709B34F3}"/>
    <dgm:cxn modelId="{F728AE58-1E48-41BD-B654-7BD2AEB5990A}" srcId="{9E6B1FE4-0E0B-40BB-A99E-38EE384D65F6}" destId="{E2D4DDBE-3A99-4B2D-9461-1F88CE891E56}" srcOrd="2" destOrd="0" parTransId="{91E7E58C-1908-43A1-99A9-B33D9A0E2459}" sibTransId="{53C4501C-B66E-41BB-959C-4593D18DE5F9}"/>
    <dgm:cxn modelId="{A46B005D-00CA-4A29-B013-94D504D3B548}" type="presOf" srcId="{D1A7D4E7-A10E-47DB-972A-4C7A78FD48D3}" destId="{5148B6E0-B67F-48FE-AA19-255A5000B9DA}" srcOrd="0" destOrd="0" presId="urn:microsoft.com/office/officeart/2005/8/layout/vList5"/>
    <dgm:cxn modelId="{A1AAFB82-83B4-4D03-84CA-2BECAB858DFB}" type="presOf" srcId="{825D58BA-ABB1-4A55-A4B0-FE6017CC4468}" destId="{F783EDE1-D801-4D6F-B1BA-ECB2BDCD0552}" srcOrd="0" destOrd="0" presId="urn:microsoft.com/office/officeart/2005/8/layout/vList5"/>
    <dgm:cxn modelId="{8DF91E85-2581-45B8-A265-EC31DF73A9F0}" srcId="{D1A7D4E7-A10E-47DB-972A-4C7A78FD48D3}" destId="{22FC19C6-4379-45F6-BC13-336F6C0C68DD}" srcOrd="1" destOrd="0" parTransId="{E25556F9-3A67-461A-859F-22778E791F30}" sibTransId="{794E13A9-4037-4B7A-AD3A-796703A89360}"/>
    <dgm:cxn modelId="{AB51FF85-FDCE-43D7-9E3F-56F4B4C445EE}" srcId="{BA832D68-E53C-4BB1-909D-99623610F550}" destId="{9E6B1FE4-0E0B-40BB-A99E-38EE384D65F6}" srcOrd="1" destOrd="0" parTransId="{17568100-25CA-4622-8957-0E81DEAEC04A}" sibTransId="{42F89086-EB93-4C09-9025-A9FB4F3AC8BD}"/>
    <dgm:cxn modelId="{31E094AE-4C4E-4C44-8D26-0072722BDBE8}" srcId="{9E6B1FE4-0E0B-40BB-A99E-38EE384D65F6}" destId="{8CAB0B03-EF99-4E02-A73B-963AD5A980A0}" srcOrd="3" destOrd="0" parTransId="{17A1A580-8FC8-4217-8C46-FA7F63C9F718}" sibTransId="{6A6E05D8-EC29-48AE-AA7C-CDF4E54DD5AA}"/>
    <dgm:cxn modelId="{95EB8EB0-2873-4713-8852-907D80A88F20}" srcId="{9E6B1FE4-0E0B-40BB-A99E-38EE384D65F6}" destId="{825D58BA-ABB1-4A55-A4B0-FE6017CC4468}" srcOrd="0" destOrd="0" parTransId="{2EA6934F-1D81-4C3E-A5D3-9E75F70AC4E7}" sibTransId="{D9F6BF7B-6159-4BE8-BFF5-B0E14DFFEAC0}"/>
    <dgm:cxn modelId="{949C85BF-207C-4571-BAEB-78C5CE1EA32C}" type="presOf" srcId="{BA832D68-E53C-4BB1-909D-99623610F550}" destId="{309DE5AE-A1E2-4207-823B-333B6855FCC6}" srcOrd="0" destOrd="0" presId="urn:microsoft.com/office/officeart/2005/8/layout/vList5"/>
    <dgm:cxn modelId="{295EF2CC-D649-4205-847F-7A22EF63B7CD}" type="presOf" srcId="{9E6B1FE4-0E0B-40BB-A99E-38EE384D65F6}" destId="{E2ABBDB1-6275-4B59-A23E-3CCAD3431CD6}" srcOrd="0" destOrd="0" presId="urn:microsoft.com/office/officeart/2005/8/layout/vList5"/>
    <dgm:cxn modelId="{4F70C1DD-EC7C-40B6-AB3D-1933070B44EF}" srcId="{BA832D68-E53C-4BB1-909D-99623610F550}" destId="{D1A7D4E7-A10E-47DB-972A-4C7A78FD48D3}" srcOrd="0" destOrd="0" parTransId="{5D69AD72-75F0-439F-8DFD-259E2D06BF00}" sibTransId="{CE7C8873-E0AB-4B64-BAA8-E331DD81DB77}"/>
    <dgm:cxn modelId="{FEB4A7EB-86F5-446E-A6AD-E38EFDB822F8}" type="presOf" srcId="{8CAB0B03-EF99-4E02-A73B-963AD5A980A0}" destId="{F783EDE1-D801-4D6F-B1BA-ECB2BDCD0552}" srcOrd="0" destOrd="3" presId="urn:microsoft.com/office/officeart/2005/8/layout/vList5"/>
    <dgm:cxn modelId="{33C1B928-F9CF-475B-8C38-FEB95D9F7D0A}" type="presParOf" srcId="{309DE5AE-A1E2-4207-823B-333B6855FCC6}" destId="{A2DF75D1-D63F-4D6B-A7B7-8EA3FE44D1FC}" srcOrd="0" destOrd="0" presId="urn:microsoft.com/office/officeart/2005/8/layout/vList5"/>
    <dgm:cxn modelId="{F089A65D-6C70-4493-80AF-864065FC16F5}" type="presParOf" srcId="{A2DF75D1-D63F-4D6B-A7B7-8EA3FE44D1FC}" destId="{5148B6E0-B67F-48FE-AA19-255A5000B9DA}" srcOrd="0" destOrd="0" presId="urn:microsoft.com/office/officeart/2005/8/layout/vList5"/>
    <dgm:cxn modelId="{7854614E-5F44-426C-8BE0-6893F484F5FB}" type="presParOf" srcId="{A2DF75D1-D63F-4D6B-A7B7-8EA3FE44D1FC}" destId="{209D0C44-27F9-4DB1-B65D-7929E22765DF}" srcOrd="1" destOrd="0" presId="urn:microsoft.com/office/officeart/2005/8/layout/vList5"/>
    <dgm:cxn modelId="{6500BF53-8805-4629-8455-3AFDD58E317F}" type="presParOf" srcId="{309DE5AE-A1E2-4207-823B-333B6855FCC6}" destId="{83F81FAE-FFB7-4224-BD94-D722999A8E1E}" srcOrd="1" destOrd="0" presId="urn:microsoft.com/office/officeart/2005/8/layout/vList5"/>
    <dgm:cxn modelId="{C4DF8CAB-EBAC-4B58-95EC-0EEE4519E75A}" type="presParOf" srcId="{309DE5AE-A1E2-4207-823B-333B6855FCC6}" destId="{6E485752-A83E-47C6-B504-A4DBFB7E96B8}" srcOrd="2" destOrd="0" presId="urn:microsoft.com/office/officeart/2005/8/layout/vList5"/>
    <dgm:cxn modelId="{A88AC673-6070-404E-B318-03D43043635C}" type="presParOf" srcId="{6E485752-A83E-47C6-B504-A4DBFB7E96B8}" destId="{E2ABBDB1-6275-4B59-A23E-3CCAD3431CD6}" srcOrd="0" destOrd="0" presId="urn:microsoft.com/office/officeart/2005/8/layout/vList5"/>
    <dgm:cxn modelId="{A2789FE3-C196-41EF-BBD4-7381281ADB6A}" type="presParOf" srcId="{6E485752-A83E-47C6-B504-A4DBFB7E96B8}" destId="{F783EDE1-D801-4D6F-B1BA-ECB2BDCD05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0C44-27F9-4DB1-B65D-7929E22765DF}">
      <dsp:nvSpPr>
        <dsp:cNvPr id="0" name=""/>
        <dsp:cNvSpPr/>
      </dsp:nvSpPr>
      <dsp:spPr>
        <a:xfrm rot="5400000">
          <a:off x="4783372" y="-1196290"/>
          <a:ext cx="1815746" cy="4662376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Using Gratitude Practices to Refresh the Spirit</a:t>
          </a:r>
          <a:endParaRPr lang="en-CA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Build resilience and Maintain optimism</a:t>
          </a:r>
          <a:endParaRPr lang="en-CA" sz="2000" kern="1200" dirty="0"/>
        </a:p>
      </dsp:txBody>
      <dsp:txXfrm rot="-5400000">
        <a:off x="3360058" y="315661"/>
        <a:ext cx="4573739" cy="1638472"/>
      </dsp:txXfrm>
    </dsp:sp>
    <dsp:sp modelId="{5148B6E0-B67F-48FE-AA19-255A5000B9DA}">
      <dsp:nvSpPr>
        <dsp:cNvPr id="0" name=""/>
        <dsp:cNvSpPr/>
      </dsp:nvSpPr>
      <dsp:spPr>
        <a:xfrm>
          <a:off x="315105" y="56"/>
          <a:ext cx="3044952" cy="226968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Presentation Goal</a:t>
          </a:r>
          <a:endParaRPr lang="en-CA" sz="3200" b="1" kern="1200" dirty="0"/>
        </a:p>
      </dsp:txBody>
      <dsp:txXfrm>
        <a:off x="425902" y="110853"/>
        <a:ext cx="2823358" cy="2048088"/>
      </dsp:txXfrm>
    </dsp:sp>
    <dsp:sp modelId="{F783EDE1-D801-4D6F-B1BA-ECB2BDCD0552}">
      <dsp:nvSpPr>
        <dsp:cNvPr id="0" name=""/>
        <dsp:cNvSpPr/>
      </dsp:nvSpPr>
      <dsp:spPr>
        <a:xfrm rot="5400000">
          <a:off x="4715361" y="1089050"/>
          <a:ext cx="1931935" cy="4783037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Understand Benefits of Gratitude</a:t>
          </a:r>
          <a:endParaRPr lang="en-CA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kern="1200" dirty="0"/>
            <a:t>Do a gratitude reflection meditation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Engage in gratitude Practices: BRITE, journaling &amp; letter/note to someone significant</a:t>
          </a:r>
          <a:endParaRPr lang="en-CA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2000" kern="1200" dirty="0"/>
        </a:p>
      </dsp:txBody>
      <dsp:txXfrm rot="-5400000">
        <a:off x="3289811" y="2608910"/>
        <a:ext cx="4688728" cy="1743317"/>
      </dsp:txXfrm>
    </dsp:sp>
    <dsp:sp modelId="{E2ABBDB1-6275-4B59-A23E-3CCAD3431CD6}">
      <dsp:nvSpPr>
        <dsp:cNvPr id="0" name=""/>
        <dsp:cNvSpPr/>
      </dsp:nvSpPr>
      <dsp:spPr>
        <a:xfrm>
          <a:off x="315105" y="2383223"/>
          <a:ext cx="3044952" cy="2269682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Learning</a:t>
          </a:r>
        </a:p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Objectives</a:t>
          </a:r>
          <a:endParaRPr lang="en-CA" sz="3200" b="1" kern="1200" dirty="0"/>
        </a:p>
      </dsp:txBody>
      <dsp:txXfrm>
        <a:off x="425902" y="2494020"/>
        <a:ext cx="2823358" cy="2048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41E1BE7-6E40-1F43-8CFA-EE685A8BDF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319E35E-2A63-C741-8F91-EC7D858C38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B83020A-73C0-8844-A154-FE3000920F4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ABDF3CC-75A3-4A45-9550-C4E38B4F43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89BE766-70A1-D64B-B443-A387E09B40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1B9CD58-99AF-A449-9B08-095EEC19B3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828F46-4806-A949-9899-47090A3412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B61D3C7B-58C7-F249-9300-C3586FA707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1742434-F652-E14D-A6D2-AE688185BC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FA59DE9-478B-ED46-9A96-9122D81AE4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5569A45-F146-0D4D-89FB-AFF0F0FACD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18AC4EE-4EA7-1A47-AD81-B691BF36B3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D71712AA-1788-C947-A95A-FB0717A4FC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DDEDA4CE-EAC1-BD49-B722-69E2D156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>
                <a:latin typeface="Times" pitchFamily="2" charset="0"/>
              </a:rPr>
              <a:t>The Wellness team is happy to be here during this challenging time. </a:t>
            </a:r>
          </a:p>
          <a:p>
            <a:r>
              <a:rPr lang="en-CA" altLang="en-US">
                <a:latin typeface="Times" pitchFamily="2" charset="0"/>
              </a:rPr>
              <a:t>We are dealing with collective grief and the inconveniences that comes with COVID.</a:t>
            </a:r>
          </a:p>
          <a:p>
            <a:r>
              <a:rPr lang="en-CA" altLang="en-US">
                <a:latin typeface="Times" pitchFamily="2" charset="0"/>
              </a:rPr>
              <a:t> </a:t>
            </a:r>
            <a:r>
              <a:rPr lang="en-CA" altLang="en-US" b="1">
                <a:latin typeface="Times" pitchFamily="2" charset="0"/>
              </a:rPr>
              <a:t>We also have extra stressors in our role as human resource staff</a:t>
            </a:r>
            <a:r>
              <a:rPr lang="en-CA" altLang="en-US">
                <a:latin typeface="Times" pitchFamily="2" charset="0"/>
              </a:rPr>
              <a:t>, so today we bring to you a few activities that touches on the components of mind, body, spirit. We are leaving you </a:t>
            </a:r>
            <a:r>
              <a:rPr lang="en-CA" altLang="en-US" b="1">
                <a:latin typeface="Times" pitchFamily="2" charset="0"/>
              </a:rPr>
              <a:t>with tools and resources to help</a:t>
            </a:r>
            <a:r>
              <a:rPr lang="en-CA" altLang="en-US">
                <a:latin typeface="Times" pitchFamily="2" charset="0"/>
              </a:rPr>
              <a:t> minimize the effects of COVID. 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6EA6F22E-4EB2-8F4D-B011-27D0E2C5B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fld id="{57CEA22E-F071-B643-B350-16E4111525B2}" type="slidenum">
              <a:rPr lang="en-US" altLang="en-US" sz="1200">
                <a:solidFill>
                  <a:srgbClr val="000000"/>
                </a:solidFill>
              </a:rPr>
              <a:pPr/>
              <a:t>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FB95C7BB-A30D-EA4D-A16F-5B0DAE4124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FFB38807-C312-6642-9AD2-588D438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>
              <a:latin typeface="Times" pitchFamily="2" charset="0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917E15E1-0D3D-D84C-8AB2-99CEBC990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fld id="{B6E23E0E-D920-EF44-B954-47BC1F5A92A8}" type="slidenum">
              <a:rPr lang="en-US" altLang="en-US" sz="1200">
                <a:solidFill>
                  <a:srgbClr val="000000"/>
                </a:solidFill>
              </a:rPr>
              <a:pPr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03ADE464-A77E-2B4A-AA1B-458170D3D2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D4A86DF0-21D6-2347-A922-98BF3CF53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b="1">
                <a:latin typeface="Times" pitchFamily="2" charset="0"/>
              </a:rPr>
              <a:t>Read activities from slide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347BFC28-8E00-8C42-87BA-5A0F17629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fld id="{CF0AF355-B6CE-8546-9B9E-23D2040DA1A3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224123C2-7981-604B-9D72-E45BD1E9E1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607E1478-1C77-F742-AA56-1690347B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itchFamily="2" charset="0"/>
              </a:rPr>
              <a:t>This slide are the Stress Scales I mentioned Earlier. There are also Scales and Resources for Gratitude Practices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C0EE0842-B291-5C4E-99EB-4BA8518D9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7DCB9C-8E84-3A41-AA40-C52881B184C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85612DEF-B0C6-0748-93BB-F6193851DD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7AB5EA88-173B-CB4A-8BAD-8E4C0CA1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z="1600" b="1" dirty="0">
              <a:latin typeface="Times" pitchFamily="2" charset="0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3883B430-9243-9842-AD7C-9B46224B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fld id="{960A02C8-D8F7-D441-8D7E-542FCEA43102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BAFF60-06DB-9A4C-8AA0-6721974D345C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0B3D0F0-5ADB-A143-A35C-B7DA93A0A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A80BD7-C0DB-4548-8784-6D1AB15382A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9688"/>
            <a:ext cx="9144000" cy="5257800"/>
          </a:xfrm>
          <a:prstGeom prst="rect">
            <a:avLst/>
          </a:prstGeom>
          <a:solidFill>
            <a:srgbClr val="2A6E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094B6-D15E-A441-BA48-BF1210B4704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D0A4382F-44EE-7943-8FD9-398BF14FC6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4850"/>
            <a:ext cx="27543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796DB2-459B-CB42-BE70-075739A454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0" y="3221038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288" y="2247352"/>
            <a:ext cx="7372350" cy="717549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80" y="3602039"/>
            <a:ext cx="7346712" cy="336821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A4EA77-F9B3-F346-9462-A6105647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AFCCB21-E7B9-FB4C-A0FA-1B3870E377DC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D2DF4B-E653-9E40-871A-F3ECFD33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4F5EFA-AC88-194F-AF87-51B565CC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08A3F-755B-DC4D-9C5E-48769AF90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6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1ABAEB-4B63-6344-8D30-FAD4D50180F3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3B667CE-9EB8-A044-AED8-708B6F15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D387E-BA7A-0548-AB0E-34DAB8EDB8DB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4FF6955-D502-FA44-8152-F7884085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90807FA-C3C6-4C48-AA1F-B87046A5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BD618-32A9-424C-B4E9-AD7795AE29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67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4779A-CAB9-6344-BD03-96D119DAA820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DAF65D-FBFE-054A-A3A2-EAAA7ADD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C0ED-6467-8C45-9D04-735D0499303B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73AF5C-EF4D-EC4D-B9D7-16C1077E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E607EF-8389-DF4B-9327-1008BAC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1C15F-3118-DD4A-AB8D-DAC320750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0AC69E-84E8-AD48-BE7F-63A81516D411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D584A5-5869-8441-877D-84613B35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70AB2-70C5-834F-B898-AC8F0A99D6B3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999656-D724-0A4C-A50B-FD9BF2EB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C8CFAF-3580-D849-84F1-32F4B350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7E4CA-FFE8-7941-A789-9B4389643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48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EA34D8-F555-3E48-A6BF-2DD415C96F1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6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1C0E6-39A4-CD48-96E4-CC74AE674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138" y="1381125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7A48F214-9155-BC41-A6EF-0B780B913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000"/>
            <a:ext cx="15652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8" y="880217"/>
            <a:ext cx="7886700" cy="50064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9748" y="1820255"/>
            <a:ext cx="7886700" cy="43567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731F741A-A929-0843-B109-48F42771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059F3-51B1-5D4A-AAA9-33C62BFDDB16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6D9089E-ACDD-9A49-81E0-8DEA49B3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D510A65-DDDF-244E-B0D2-0D7C3F9A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7A262-9EB7-7D4C-8E13-69BBE832E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30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60D2F-C9CB-1043-848D-145E0D102911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C82F27D-0914-7544-ADFE-8D035F7899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0AB31D-10D7-C043-8A28-34765D72D3A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9688"/>
            <a:ext cx="9144000" cy="5257800"/>
          </a:xfrm>
          <a:prstGeom prst="rect">
            <a:avLst/>
          </a:prstGeom>
          <a:solidFill>
            <a:srgbClr val="2A6E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1DC12-619C-694E-B392-E3C86C1A295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4F62787D-D89A-9842-BF13-90D15A8AAD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4850"/>
            <a:ext cx="27543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13537D-3796-5141-9B3A-1A0617D3DB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0" y="3221038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288" y="2247352"/>
            <a:ext cx="7372350" cy="717549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80" y="3602039"/>
            <a:ext cx="7346712" cy="336821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1FD2A9-09C4-D54F-B66A-1ADE1636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FC4793-B2B9-E64E-B81D-F8913D2796F7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939975-25A2-4845-89EC-BE57832E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7D238B6-DB34-2749-A3A0-C16F5812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71F66-7B06-1947-969F-1A3592AAA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084FC4-95D0-9E41-8D11-E07931B69FBF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8" y="675119"/>
            <a:ext cx="7886700" cy="5982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48" y="1825625"/>
            <a:ext cx="7775602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F4A8FC-3D0A-0148-96B1-F1B2711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CD420-15CE-2E42-AD3F-D376518C0FA2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69F548-E0E5-B64D-AAE7-E2E98A2E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C3F270-CA79-544A-8236-61C59195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64F71-AFCB-A74F-B284-7CF6B40E29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50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07C55-DB69-E545-8451-73A6007757FC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0" y="1736728"/>
            <a:ext cx="8083298" cy="196360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290" y="4084891"/>
            <a:ext cx="8083298" cy="35892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6077CD-D77D-6640-B0A3-F4ACABEF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4C98-DAD7-1F46-AB57-B0B0B89414D8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7C162D-DB6A-EE49-A6B8-E147F06B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628FAF-650F-F246-9C07-82F4B45F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4A5E8-F1DD-614A-91B8-35A00D7E15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91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40F423-A543-E645-947B-547217C5C2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6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0F21E-4A8F-7D49-B73F-1D3B202C35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0" y="3979863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494E731A-BA66-4840-8207-359C44025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000"/>
            <a:ext cx="15652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1A117-94CD-9848-842C-26149F8384DE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0" y="1709740"/>
            <a:ext cx="8083298" cy="2178597"/>
          </a:xfrm>
        </p:spPr>
        <p:txBody>
          <a:bodyPr anchor="b"/>
          <a:lstStyle>
            <a:lvl1pPr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290" y="4589465"/>
            <a:ext cx="8083298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9D8FDF-206B-D442-90E7-ADF91E1E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9B836-F82D-5547-A2DB-9D333940254E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88AB645-F9B8-9045-B058-3D3F1A69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427B3D-9000-664E-AA7B-4FE275C8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31439-E34A-7A46-A6F5-04901E723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13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A1ECE5-F065-BD42-8266-780D196315BD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C2B3C5F-E1F7-6244-B259-367B025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C6B5F-50DB-3E49-BA42-B95CDEDC713E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819DA6C-C1B8-9544-87D5-3F9D1368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A0524FD-D319-AC4B-BEC4-97AE7223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F9E3C-73F9-FA42-B3A7-5715C7AA68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99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B60AF8-9032-D14C-B152-25E5C38A3956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74710460-DCEC-A341-8975-B19F9752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0FF00-6657-3949-B370-F973C5DC637C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D7AB4F82-1625-724B-BC35-D481117A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05D6B0E9-6707-F74A-BD34-94BC215A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A5533-9E1B-8040-A0E0-67B94FF75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6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67365-A9F0-4D4C-80C2-65260B98C840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8" y="675119"/>
            <a:ext cx="7886700" cy="5982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48" y="1825625"/>
            <a:ext cx="7775602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F9FD29-1D70-BE45-9E50-EC0C8AF5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27E70-EFFC-CF47-ADC2-D5C8780E42BE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98EE7-6544-9146-A854-7642CC4A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82BCFD-F211-3F4A-A08E-4F8CB093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EF4D2-A1AB-2641-BE84-18F1831D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706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B2B2E2-3ED9-7947-8351-DCAEC1D6CC5C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A79BAC7-7E7B-0047-BAC7-F40FB4F9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AC2B-726D-7F49-A27F-00EE899EA7A8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8658D34-5C46-4049-BF71-09DC2729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2421DDE-09DE-514B-AE7F-AA95A18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7E803-3987-7A4A-9F75-4254FDF2D4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60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4425AEF-DB32-274A-97BC-62C03FD1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F11B-2F28-FE44-8AA6-45430BC775F3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294C96A-8FEB-D04D-B7DB-7D63B64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FC3707-1BD3-4E41-9476-00F138EE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73B8C-3749-CA4B-8769-2C073799D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528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1E518D-61AE-2A41-8C8D-DD1B46A68EA5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F2916C8-7A37-B24F-BD3C-F9A47B5D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C536-4100-6840-BA2A-1A2845843D2B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9774414-46A4-3047-8C9E-14BF641B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729E688-84DD-994A-8898-F92E9E52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C9C5F-867F-624F-93A0-5694E2BDC4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360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C35F01-E068-8049-B43F-24A77129158A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F0A0337-5A68-3C47-A1B1-E676E880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FB52A-FE69-B149-993C-8A09C284EA78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97C6141-2E07-B947-B8F8-B3C31D0C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BCDEF52-4B88-A848-8AD3-47E5F5EA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EF3EB-A02C-E641-B4F8-0766CB1E35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708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7891-3F17-B54A-AE8E-17EF696B1762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94A4F9-61F9-E144-9288-65AB5626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88A89-6EC8-B94E-A349-8E0C3D304882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83C88E-3A8F-FA43-82BB-E575C399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20885C-A119-6E46-92FC-84BE59BD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DA5E3-E82D-A84F-9ECC-B10A97894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023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684FEF-6153-C047-8080-11A0C2F1B449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B452F6-183A-7241-8109-9647E262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8CDB4-8C26-7342-8F89-863E603B1346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85E888-C91B-884E-9DC3-567147F0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F328AD-12D7-9246-B522-67F144F3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455FE-BA13-9D48-AB56-8FF2EFC17B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945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D5437-10AC-314C-9821-3D276C78A25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6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061A0-57EB-2746-A46C-260D8AE4A8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138" y="1381125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040A0BA-4B58-6C40-99EE-53990787E5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000"/>
            <a:ext cx="15652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8" y="880217"/>
            <a:ext cx="7886700" cy="50064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9748" y="1820255"/>
            <a:ext cx="7886700" cy="43567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93DC404D-01F3-4147-9EF3-6B6283D5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0AC32-7FC9-8848-8C14-5DAD34ECF992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5E3C88B-BCCB-7B44-B43D-E7B8C0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AF33F3F-4EEE-574A-A27A-14D7AFB9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B1952-5A79-B04B-B63D-98B90F8FA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832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A55809-C6E8-5C44-88B3-B0787F1F49F6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5C24F33-8E28-0C4D-AA81-458065937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973203-38BC-3142-BC09-7A188BB29DB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9688"/>
            <a:ext cx="9144000" cy="5257800"/>
          </a:xfrm>
          <a:prstGeom prst="rect">
            <a:avLst/>
          </a:prstGeom>
          <a:solidFill>
            <a:srgbClr val="2A6E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E7E26-8030-D740-9EBF-0C6CA4D59FD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257800"/>
            <a:ext cx="9144000" cy="16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931CE984-75F2-4246-A33A-EE567B3B2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4850"/>
            <a:ext cx="27543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14DD9B-16EE-0E44-B3F3-D6B3B2B494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2000" y="3221038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288" y="2247352"/>
            <a:ext cx="7372350" cy="717549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380" y="3602039"/>
            <a:ext cx="7346712" cy="336821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5103EC-86FA-7D41-8E1A-CFF81687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123E0-F7EF-4241-A38C-403FF9842D66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66B92B-61DD-7F48-9289-4B8452B3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EECACFE-0DEA-784F-A92E-16B126FA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533A-92EB-9541-8F9C-F16B0A696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3534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6B6A3-DBB5-D34C-8AEB-6835180A8D3D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8" y="675119"/>
            <a:ext cx="7886700" cy="5982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48" y="1825625"/>
            <a:ext cx="7775602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CD8D3E-4A88-A34A-ACE0-5C5ECADA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5E23B-001C-2643-A1D7-D960E1D60E31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5238A8-CAF1-D94E-BA03-37D1B52E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B4FA27-22C6-F04D-8FB2-5E6EA5A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5BA03-9746-F14B-AF08-20080ED01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125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D9FCE-0AD6-B847-9D43-28D3C4AEB98E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0" y="1736728"/>
            <a:ext cx="8083298" cy="196360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290" y="4084891"/>
            <a:ext cx="8083298" cy="35892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2ED75B-A75C-264E-A1EB-607DC184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A1C9E-754D-AB47-B9C9-6253656B959A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A7FB44-D742-044D-A8F3-CD5D8DA9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8EB88C-2771-7145-A6B0-555F2D06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6F94A-F294-A14F-B4B3-1D7DCB731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69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319EDF-66A1-A547-920A-23031F3B2590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0" y="1736728"/>
            <a:ext cx="8083298" cy="196360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290" y="4084891"/>
            <a:ext cx="8083298" cy="35892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038C7A-F2C0-924C-83A1-4465822E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7788-1E42-9B4E-9588-A711D78799BE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F63A39-4ACE-6C4C-9182-15EA99D1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B4AE30-37F6-FE44-BAB5-45DDE88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21008-46C0-FC48-8B81-5C9FC736CE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97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6B33E-2EB8-4645-A5CE-F035DCE3D0BB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6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3BD08-288E-5C4D-B483-486698AAB6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0" y="3979863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E798AB44-4A6C-A844-B390-A5F56CF3B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000"/>
            <a:ext cx="15652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CB6AA3-4E67-D244-A1A1-46BB3C149F0C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0" y="1709740"/>
            <a:ext cx="8083298" cy="2178597"/>
          </a:xfrm>
        </p:spPr>
        <p:txBody>
          <a:bodyPr anchor="b"/>
          <a:lstStyle>
            <a:lvl1pPr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290" y="4589465"/>
            <a:ext cx="8083298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05C8D10-0DA2-184D-BA11-6F25071C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D7683-124C-1D47-84CD-52D526587916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B68F3B3-2962-E142-8397-9DF00DD8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8FF784-2F10-8640-894D-316285E2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DEA18-E112-6949-81E2-C35D7976B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187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46A56A-67F2-1E47-8533-55739A0754C0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380D112-A120-2344-B667-0F85D8CF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2816-3F3F-9543-8D90-7E1EC3BEFFD2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58E5B3E-8F87-CB43-B2EB-DC24FD42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6C0B173-DE33-CA41-9ACA-68B67318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986-D3B1-C14F-AC77-E67CFAD7C3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9821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79C196-E37F-D045-A5B5-1AA626BB6B4F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7592B5E-ADDC-E041-9269-86988D51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E456D-16CB-924B-A2F0-F3BC2CD96DC1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2676FE64-3078-3C46-910B-BF4DC8B5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0E822BE4-1126-684F-95C3-0A09342E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DE27E-8881-B942-BBEB-2145F1B38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779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0DDD5E-19EC-B94D-BCD7-AE32EF0F1507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0199EB5-FF1C-FC4C-B428-B5F61EBA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23D57-0910-B444-A9FA-9A0876E83FA9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7E48255-69B6-684A-8D84-19BF8182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C6FE574-F801-4D4D-B164-2F2CB1F0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71F99-7EB9-014B-B5E0-8A051A8A7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734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BB5AAAE-EA80-A342-B602-0ECEEA60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A7A46-9049-D740-9975-81A9C429A910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0FACDE0-9338-7B48-9A43-A9522CA9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8611706-0B61-7A4E-8291-BE7F1AA2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6757F-C358-CA4E-ABE6-719786455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250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40D12A-469E-E740-8778-D4B0994F0195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48EF281-56B9-D143-BFB3-1861DF7A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E2708-7D7B-D64A-B65D-22E003B8F62D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F23B772-ABF5-5042-B44E-76EFE40D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C291E8A-2E8E-DD47-A3E3-7FB7E09E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9E56-6E6F-B542-BBB4-F31EFB5AE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8850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ACB0F9-0BC7-8E47-AB68-7FD5302B2B6E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3D32AE6-B110-0149-8EA3-BB6EADF8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B1C30-A5C1-E343-A1C8-373C36BA132D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CCD2A66-AEAC-1B49-A238-8AA9CE7C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F7C1E1-5F59-B24F-BDF0-31747F32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83807-E696-984C-92B5-945EC2974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1364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02336F-7473-BA44-BD3B-3FCED9CA56E5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37BF76-1686-6647-80FD-6648FBF4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1F09D-93D2-104F-8524-86B8D6EDE4D2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3FB89C-9F8B-5346-9095-D365D567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4080DF-8DF3-A741-9A19-A20DC2F1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7B7D8-8772-2D44-94B6-DF16F8744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443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A0B17-31EB-FF4A-902D-A4FF06CB1DA5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657A14-DA26-C64F-A8BC-6F089D02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179B5-4DC5-9042-8D50-E032FCA3F48A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3CBD57-A5C0-F545-B797-C3E11214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B3BED3-96D4-294B-98C7-8EA41F6C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4DFC0-165D-CC4F-93F5-0E1C88E36C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131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6474E3-1DDB-CC43-8776-92F8AADF7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6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185B7-F8C6-B142-8D82-F12108C0D2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138" y="1381125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8698CD2E-1FFD-114F-BC17-3C0C6C408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000"/>
            <a:ext cx="15652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48" y="880217"/>
            <a:ext cx="7886700" cy="50064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9748" y="1820255"/>
            <a:ext cx="7886700" cy="43567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0359E0C8-1DE6-2E49-9F3B-C76ED03C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9A01-D49F-1C41-BE5B-4B3166A4A9A4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1A5A5F5-852A-5542-8593-8945954D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325B9C1-7B87-7446-8EF6-06A91EF8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366B3-B351-6049-8B3B-195009B950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61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B4EA9-4ADF-7445-81C7-1907F9D2968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6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3" rIns="68586" bIns="34293" anchor="ctr"/>
          <a:lstStyle/>
          <a:p>
            <a:pPr algn="ctr" defTabSz="685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1E5F7-0A3B-EE4D-B066-117F68F8E3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0" y="3979863"/>
            <a:ext cx="838200" cy="76200"/>
          </a:xfrm>
          <a:prstGeom prst="rect">
            <a:avLst/>
          </a:prstGeom>
          <a:solidFill>
            <a:srgbClr val="B7A66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68580" tIns="34290" rIns="68580" bIns="34290"/>
          <a:lstStyle>
            <a:lvl1pPr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1800" dirty="0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E9B1844-BB48-9446-BB7E-53740E3BC9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50000"/>
            <a:ext cx="15652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48B135-12A7-774D-9BAB-C480B14BE77B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90" y="1709740"/>
            <a:ext cx="8083298" cy="2178597"/>
          </a:xfrm>
        </p:spPr>
        <p:txBody>
          <a:bodyPr anchor="b"/>
          <a:lstStyle>
            <a:lvl1pPr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290" y="4589465"/>
            <a:ext cx="8083298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8494E4B-E782-AE4D-A8AB-0775355D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C726B-B441-1047-B2E4-5AD45D33DC6B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7F5773-795E-A540-9A61-23F58505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721A21-EAF0-2449-AA28-8C27426E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C2130-81A0-574D-A0B6-5BE18055A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8180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25" b="0" i="0">
                <a:solidFill>
                  <a:srgbClr val="2E6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0774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0774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0D233247-641A-4549-8645-5C2A26F1D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621CF830-C31F-CF48-8977-43266BBCC4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B1B5A-FD47-2242-98E7-FD1F6B3B36A4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B2B650AF-9F86-AE4E-8DC3-FE448E36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fld id="{E3A7F15A-79ED-8D49-B855-4B29B7C7F8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696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6078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DC61BBB0-B13D-4749-BF6B-F21981A95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10C1BD00-D1F5-BC4A-A732-5CC5C72FDF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DBDE0-3CCA-6C43-80DE-A0952BE0146F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30BD786-49E5-944B-9766-25DB9FB5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C2EDF-A4D2-064B-AAB3-82EF97E66D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6804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0415" y="437257"/>
            <a:ext cx="4439603" cy="696344"/>
          </a:xfrm>
        </p:spPr>
        <p:txBody>
          <a:bodyPr/>
          <a:lstStyle>
            <a:lvl1pPr>
              <a:defRPr sz="4525" b="0" i="0">
                <a:solidFill>
                  <a:srgbClr val="2E6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395" y="1850832"/>
            <a:ext cx="6995210" cy="303929"/>
          </a:xfrm>
        </p:spPr>
        <p:txBody>
          <a:bodyPr/>
          <a:lstStyle>
            <a:lvl1pPr>
              <a:defRPr sz="1975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37BDAD1B-FB24-3D48-83F9-5E9F7BAE42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9C21F258-59F5-954C-861E-940E30621F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511D5-55A3-7144-BC01-7FBF7316D16E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42A7CCA-4932-9B43-B019-05FBAD63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3E144-F457-E44E-8536-3D9A277BE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274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0415" y="437257"/>
            <a:ext cx="4439603" cy="696344"/>
          </a:xfrm>
        </p:spPr>
        <p:txBody>
          <a:bodyPr/>
          <a:lstStyle>
            <a:lvl1pPr>
              <a:defRPr sz="4525" b="0" i="0">
                <a:solidFill>
                  <a:srgbClr val="2E6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6078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6078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7C3193AE-1D57-F440-A321-F51301992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AB619CFF-1A65-BA4E-9C5A-755CC51D64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0EE-E3F8-D748-8DE4-85D62C0D4BA6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92DC9918-BF55-544D-8F26-8CE704BE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902CF-92A9-1D4F-ADE1-2864971CA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1071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0415" y="437257"/>
            <a:ext cx="4439603" cy="696344"/>
          </a:xfrm>
        </p:spPr>
        <p:txBody>
          <a:bodyPr/>
          <a:lstStyle>
            <a:lvl1pPr>
              <a:defRPr sz="4525" b="0" i="0">
                <a:solidFill>
                  <a:srgbClr val="2E6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55155C7D-CD30-2C4A-98FC-3EFA6497E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7B3DD236-2A74-4944-9F47-6BB4CBE101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39554-0B83-984E-8F46-D9658830CAB9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7FC61C88-9A87-6F4A-AE7D-F5A5A2BD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1E7FE-13F0-6346-8977-71DCDE01C6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091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C341E53F-DCE4-D845-BBD3-74336DF4D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DC77ED02-89B1-A54F-AD9D-6DAB64333B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A469-22BD-F446-A1A2-DB8F8E587441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9A672F35-5CD9-2B4C-955D-7635400B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A12F4-D5EC-6E48-B6BE-D743564A05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0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4E9480-4B73-9F48-BC4E-17A4BAD61168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581AAB2-EA15-374B-B027-7CFF53D6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284A-5D62-E343-8E00-D18412996CD9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2D5AB85-C5FF-794E-BF24-4A0C2E06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F62B02-40C4-F447-82D5-56E310EB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E1CB1-D56F-5E4F-928C-8BB730FB01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6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FBFAD7-06B7-FC4C-BCF7-D4636B1EAED2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A0038F9-5AAC-F349-AFF5-13563AB4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B7B6B-B914-6E47-AD91-12BA4AFE11C1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30F88D4-AECF-234D-8DE7-A0E81ACE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D5DCEA48-953C-104C-99E4-FAA68E69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1E646-E482-A849-A594-90B37CD7B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0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36FE79-9AD1-1F48-94A9-CA6C805ED332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A3B0C90-3020-5D41-ADAE-FE3BF399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109FD-D666-F74F-BEE0-BE55CE80DCF4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7256197-B9C1-3A43-91BC-CE682776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8F2C7BB-AEDA-034A-A64F-1B60D2F8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F55D9-48F9-E443-957C-F300939FA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4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D89C29E-542A-3A4E-AD61-13F315BC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20728-03C8-4A47-9339-4851FF5660EE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94D423-00C8-9448-8D1A-73D1CF9B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BCE46C-57C0-B44F-8D0B-39ED55EE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07E4C-2723-DE49-885C-F047203112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9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9F08CC-070C-1844-8CB0-4BC01CC7C48E}"/>
              </a:ext>
            </a:extLst>
          </p:cNvPr>
          <p:cNvSpPr/>
          <p:nvPr userDrawn="1"/>
        </p:nvSpPr>
        <p:spPr bwMode="auto">
          <a:xfrm>
            <a:off x="0" y="0"/>
            <a:ext cx="171450" cy="6858000"/>
          </a:xfrm>
          <a:prstGeom prst="rect">
            <a:avLst/>
          </a:prstGeom>
          <a:solidFill>
            <a:srgbClr val="2A6EBB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lIns="51435" tIns="25718" rIns="51435" bIns="25718"/>
          <a:lstStyle/>
          <a:p>
            <a:pPr defTabSz="514350">
              <a:defRPr/>
            </a:pPr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AE67376-2A7C-9146-93BF-555CFD4B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93707-B8A8-D94D-BBE1-B902F18E2A6A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75E6E83-8EF9-034C-A241-793AE436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ADC633B-DB9A-1D4C-AF39-9EC91FB1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56FCA-D802-C648-920F-81858D393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37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A6870D8-CD6A-8944-9D8C-E5AA42D53E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F9070B7-1CDA-7A4E-A8E6-94DFDD78F6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0A81-AB34-6D44-8B36-6403271CD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61F5AE-596F-F84D-86F9-2E10EF58977A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7F9BD-C1E9-E647-99DD-D0CDE5D20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7B7F-0171-9747-8BC7-80FCFF6C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16B9B7-5579-F749-AD4D-6D9F690AC1F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5">
            <a:extLst>
              <a:ext uri="{FF2B5EF4-FFF2-40B4-BE49-F238E27FC236}">
                <a16:creationId xmlns:a16="http://schemas.microsoft.com/office/drawing/2014/main" id="{3AE4810A-181B-D344-83F0-A3215D0046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356350"/>
            <a:ext cx="151923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7" r:id="rId4"/>
    <p:sldLayoutId id="2147484998" r:id="rId5"/>
    <p:sldLayoutId id="2147484999" r:id="rId6"/>
    <p:sldLayoutId id="2147485000" r:id="rId7"/>
    <p:sldLayoutId id="2147484986" r:id="rId8"/>
    <p:sldLayoutId id="2147485001" r:id="rId9"/>
    <p:sldLayoutId id="2147485002" r:id="rId10"/>
    <p:sldLayoutId id="2147485003" r:id="rId11"/>
    <p:sldLayoutId id="2147485004" r:id="rId12"/>
    <p:sldLayoutId id="2147485005" r:id="rId13"/>
  </p:sldLayoutIdLst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8588" indent="-128588" algn="l" defTabSz="5143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5CB84BF-882E-3440-9516-474A4F51E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86A3F51-4A00-D04B-997B-23DA4C7640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96DC-C302-C841-8249-D381D39AC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E9A77DD-AAF9-B540-89F3-BC9C98EA6DD8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FADC-0AB1-3749-9301-FA2B8CB07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DAC2-DB93-7C46-B8C4-791DECED2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32B1DF1-EFD4-AB4E-B930-B3593773DEE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15">
            <a:extLst>
              <a:ext uri="{FF2B5EF4-FFF2-40B4-BE49-F238E27FC236}">
                <a16:creationId xmlns:a16="http://schemas.microsoft.com/office/drawing/2014/main" id="{B8C59149-B13F-CF4F-93F2-3EBCA7F5DD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356350"/>
            <a:ext cx="151923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06" r:id="rId1"/>
    <p:sldLayoutId id="2147485007" r:id="rId2"/>
    <p:sldLayoutId id="2147485008" r:id="rId3"/>
    <p:sldLayoutId id="2147485009" r:id="rId4"/>
    <p:sldLayoutId id="2147485010" r:id="rId5"/>
    <p:sldLayoutId id="2147485011" r:id="rId6"/>
    <p:sldLayoutId id="2147485012" r:id="rId7"/>
    <p:sldLayoutId id="2147484987" r:id="rId8"/>
    <p:sldLayoutId id="2147485013" r:id="rId9"/>
    <p:sldLayoutId id="2147485014" r:id="rId10"/>
    <p:sldLayoutId id="2147485015" r:id="rId11"/>
    <p:sldLayoutId id="2147485016" r:id="rId12"/>
    <p:sldLayoutId id="2147485017" r:id="rId13"/>
  </p:sldLayoutIdLst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8588" indent="-128588" algn="l" defTabSz="5143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C2194AA2-E00D-4648-B0A3-C5C6CCDAC0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041E9A53-BD64-0845-A8BF-16F4CDA019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9886-813F-5447-8598-4118CA752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F12EB6-A983-1C4C-839F-907FF1A07CA9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F40E-A9A1-0348-8D18-D09740FC9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1FA7-CAAA-D046-BCC2-8B252E0C2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0871DD-4933-0D46-AE27-A1174D65D0D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79" name="Picture 15">
            <a:extLst>
              <a:ext uri="{FF2B5EF4-FFF2-40B4-BE49-F238E27FC236}">
                <a16:creationId xmlns:a16="http://schemas.microsoft.com/office/drawing/2014/main" id="{8F214E1F-C01A-2842-9413-CB70E9EBBBD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6356350"/>
            <a:ext cx="151923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5019" r:id="rId2"/>
    <p:sldLayoutId id="2147485020" r:id="rId3"/>
    <p:sldLayoutId id="2147485021" r:id="rId4"/>
    <p:sldLayoutId id="2147485022" r:id="rId5"/>
    <p:sldLayoutId id="2147485023" r:id="rId6"/>
    <p:sldLayoutId id="2147485024" r:id="rId7"/>
    <p:sldLayoutId id="2147484988" r:id="rId8"/>
    <p:sldLayoutId id="2147485025" r:id="rId9"/>
    <p:sldLayoutId id="2147485026" r:id="rId10"/>
    <p:sldLayoutId id="2147485027" r:id="rId11"/>
    <p:sldLayoutId id="2147485028" r:id="rId12"/>
    <p:sldLayoutId id="2147485029" r:id="rId13"/>
    <p:sldLayoutId id="2147485030" r:id="rId14"/>
  </p:sldLayoutIdLst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8588" indent="-128588" algn="l" defTabSz="514350" rtl="0" eaLnBrk="0" fontAlgn="base" hangingPunct="0">
        <a:lnSpc>
          <a:spcPct val="90000"/>
        </a:lnSpc>
        <a:spcBef>
          <a:spcPts val="563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bk object 16">
            <a:extLst>
              <a:ext uri="{FF2B5EF4-FFF2-40B4-BE49-F238E27FC236}">
                <a16:creationId xmlns:a16="http://schemas.microsoft.com/office/drawing/2014/main" id="{A60BFA5B-AAD1-5A48-8DD1-7CC203F7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5594350"/>
            <a:ext cx="8921750" cy="1257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" name="Holder 2">
            <a:extLst>
              <a:ext uri="{FF2B5EF4-FFF2-40B4-BE49-F238E27FC236}">
                <a16:creationId xmlns:a16="http://schemas.microsoft.com/office/drawing/2014/main" id="{F173E4EB-78F3-424C-822B-0632922D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738" y="436563"/>
            <a:ext cx="4438650" cy="139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0" i="0">
                <a:solidFill>
                  <a:srgbClr val="2E6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4B70EA44-8AE1-2A4D-A0FC-D97356B0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738" y="1851025"/>
            <a:ext cx="6994525" cy="608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CF4CCEC-9CD8-2D42-A9A0-892D9A46FB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675B4516-103C-8A42-B38C-95514E05D59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6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8150ADA-7CAE-EB40-810B-9140ACEE21A6}" type="datetimeFigureOut">
              <a:rPr lang="en-US"/>
              <a:pPr>
                <a:defRPr/>
              </a:pPr>
              <a:t>3/2/21</a:t>
            </a:fld>
            <a:endParaRPr lang="en-US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714C8FC-1203-4F4D-A7CD-87CAF48F41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68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DA2C3019-FEDF-A140-ADDB-37AFC5D3F0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685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8600">
        <a:defRPr>
          <a:latin typeface="+mn-lt"/>
          <a:ea typeface="+mn-ea"/>
          <a:cs typeface="+mn-cs"/>
        </a:defRPr>
      </a:lvl2pPr>
      <a:lvl3pPr marL="457200">
        <a:defRPr>
          <a:latin typeface="+mn-lt"/>
          <a:ea typeface="+mn-ea"/>
          <a:cs typeface="+mn-cs"/>
        </a:defRPr>
      </a:lvl3pPr>
      <a:lvl4pPr marL="685800">
        <a:defRPr>
          <a:latin typeface="+mn-lt"/>
          <a:ea typeface="+mn-ea"/>
          <a:cs typeface="+mn-cs"/>
        </a:defRPr>
      </a:lvl4pPr>
      <a:lvl5pPr marL="914400">
        <a:defRPr>
          <a:latin typeface="+mn-lt"/>
          <a:ea typeface="+mn-ea"/>
          <a:cs typeface="+mn-cs"/>
        </a:defRPr>
      </a:lvl5pPr>
      <a:lvl6pPr marL="1143000">
        <a:defRPr>
          <a:latin typeface="+mn-lt"/>
          <a:ea typeface="+mn-ea"/>
          <a:cs typeface="+mn-cs"/>
        </a:defRPr>
      </a:lvl6pPr>
      <a:lvl7pPr marL="1371600">
        <a:defRPr>
          <a:latin typeface="+mn-lt"/>
          <a:ea typeface="+mn-ea"/>
          <a:cs typeface="+mn-cs"/>
        </a:defRPr>
      </a:lvl7pPr>
      <a:lvl8pPr marL="1600200">
        <a:defRPr>
          <a:latin typeface="+mn-lt"/>
          <a:ea typeface="+mn-ea"/>
          <a:cs typeface="+mn-cs"/>
        </a:defRPr>
      </a:lvl8pPr>
      <a:lvl9pPr marL="1828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amymorin/2014/11/23/7-scientifically-proven-benefits-of-gratitude-that-will-motivate-you-to-give-thanks-year-round/#4d7d3c1c183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Relationship Id="rId4" Type="http://schemas.openxmlformats.org/officeDocument/2006/relationships/hyperlink" Target="https://positivepsychology.com/measure-gratitude-questionnaires-scal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F4E491C-3537-C242-83CB-D5F1A6A73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025" y="1066800"/>
            <a:ext cx="7372350" cy="876300"/>
          </a:xfrm>
        </p:spPr>
        <p:txBody>
          <a:bodyPr/>
          <a:lstStyle/>
          <a:p>
            <a:pPr algn="ctr"/>
            <a:r>
              <a:rPr lang="en-US" altLang="en-US" sz="4000"/>
              <a:t>Refresh the Spirit: Gratitude to Build Resilience</a:t>
            </a:r>
            <a:endParaRPr lang="en-CA" alt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95FEA-8040-7D42-AB7A-E475A9D09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7924800" cy="1600200"/>
          </a:xfrm>
        </p:spPr>
        <p:txBody>
          <a:bodyPr/>
          <a:lstStyle/>
          <a:p>
            <a:pPr algn="r">
              <a:defRPr/>
            </a:pP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r">
              <a:defRPr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Heather Gordon, EdD, MSW</a:t>
            </a:r>
            <a:r>
              <a:rPr lang="en-US" sz="2000">
                <a:latin typeface="Times" panose="02020603050405020304" pitchFamily="18" charset="0"/>
                <a:cs typeface="Times" panose="02020603050405020304" pitchFamily="18" charset="0"/>
              </a:rPr>
              <a:t>, RSW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r">
              <a:defRPr/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March 2021</a:t>
            </a:r>
          </a:p>
          <a:p>
            <a:pPr algn="r">
              <a:defRPr/>
            </a:pPr>
            <a:endParaRPr lang="en-US" sz="24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871A080C-D6E9-C248-A6C7-EB107D34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674688"/>
            <a:ext cx="7886700" cy="598487"/>
          </a:xfrm>
        </p:spPr>
        <p:txBody>
          <a:bodyPr/>
          <a:lstStyle/>
          <a:p>
            <a:pPr algn="ctr"/>
            <a:r>
              <a:rPr lang="en-US" altLang="en-US" sz="3600"/>
              <a:t>Goals &amp; Objectives</a:t>
            </a:r>
            <a:endParaRPr lang="en-CA" altLang="en-US" sz="360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9FB1776-1984-D541-8583-CAB727C05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356136"/>
              </p:ext>
            </p:extLst>
          </p:nvPr>
        </p:nvGraphicFramePr>
        <p:xfrm>
          <a:off x="680224" y="1291760"/>
          <a:ext cx="845820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E6F0FAD-75B0-E248-AFC1-9A35784E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9861"/>
            <a:ext cx="7886700" cy="968375"/>
          </a:xfrm>
        </p:spPr>
        <p:txBody>
          <a:bodyPr/>
          <a:lstStyle/>
          <a:p>
            <a:pPr algn="ctr"/>
            <a:r>
              <a:rPr lang="en-US" altLang="en-US" sz="3600" dirty="0"/>
              <a:t>BENEFITS OF GRATITUDE</a:t>
            </a:r>
            <a:endParaRPr lang="en-CA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750F-33B1-5A42-AD88-F1B037A6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38236"/>
            <a:ext cx="8763000" cy="4581528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defRPr/>
            </a:pPr>
            <a:r>
              <a:rPr lang="en-US" sz="2800" dirty="0">
                <a:solidFill>
                  <a:prstClr val="black"/>
                </a:solidFill>
              </a:rPr>
              <a:t>Builds Resilience</a:t>
            </a:r>
          </a:p>
          <a:p>
            <a:pPr marL="742950" lvl="1" indent="-285750">
              <a:lnSpc>
                <a:spcPct val="150000"/>
              </a:lnSpc>
              <a:defRPr/>
            </a:pPr>
            <a:r>
              <a:rPr lang="en-US" sz="2800" dirty="0">
                <a:solidFill>
                  <a:prstClr val="black"/>
                </a:solidFill>
              </a:rPr>
              <a:t>Cultivate deeper self-awareness</a:t>
            </a:r>
          </a:p>
          <a:p>
            <a:pPr marL="742950" lvl="1" indent="-285750">
              <a:lnSpc>
                <a:spcPct val="150000"/>
              </a:lnSpc>
              <a:defRPr/>
            </a:pPr>
            <a:r>
              <a:rPr lang="en-US" sz="2800" dirty="0">
                <a:solidFill>
                  <a:prstClr val="black"/>
                </a:solidFill>
              </a:rPr>
              <a:t> Create situations where happiness thrives</a:t>
            </a:r>
          </a:p>
          <a:p>
            <a:pPr marL="742950" lvl="1" indent="-285750">
              <a:lnSpc>
                <a:spcPct val="150000"/>
              </a:lnSpc>
              <a:defRPr/>
            </a:pPr>
            <a:r>
              <a:rPr lang="en-US" sz="2800" dirty="0"/>
              <a:t>Reduce life-time risk for depression, anxiety and substance abuse disorder</a:t>
            </a:r>
          </a:p>
          <a:p>
            <a:pPr marL="742950" lvl="1" indent="-285750">
              <a:lnSpc>
                <a:spcPct val="150000"/>
              </a:lnSpc>
              <a:defRPr/>
            </a:pPr>
            <a:r>
              <a:rPr lang="en-US" sz="2800" dirty="0"/>
              <a:t>Tangible benefits – feeling grateful &amp; encourage sharing</a:t>
            </a:r>
          </a:p>
          <a:p>
            <a:pPr marL="2057400" lvl="8" indent="0" algn="r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>
                <a:cs typeface="Arial" panose="020B0604020202020204" pitchFamily="34" charset="0"/>
              </a:rPr>
              <a:t>                  (Emmons &amp; Stern, 2013)</a:t>
            </a:r>
          </a:p>
          <a:p>
            <a:pPr>
              <a:defRPr/>
            </a:pPr>
            <a:endParaRPr lang="en-CA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0F77-B28F-B340-A3EF-94CB79B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GRATITUDE REFLECTIVE MEDITATION</a:t>
            </a:r>
          </a:p>
        </p:txBody>
      </p:sp>
      <p:pic>
        <p:nvPicPr>
          <p:cNvPr id="143364" name="Picture 4" descr="Woman Standing on Brown Wooden Plank">
            <a:extLst>
              <a:ext uri="{FF2B5EF4-FFF2-40B4-BE49-F238E27FC236}">
                <a16:creationId xmlns:a16="http://schemas.microsoft.com/office/drawing/2014/main" id="{EC74E2C4-3124-784C-BD23-8CCAAE68A6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5625"/>
            <a:ext cx="6477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3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5A0D2BC-9FC1-524C-ADEE-78FC86D3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674688"/>
            <a:ext cx="7886700" cy="598487"/>
          </a:xfrm>
        </p:spPr>
        <p:txBody>
          <a:bodyPr/>
          <a:lstStyle/>
          <a:p>
            <a:r>
              <a:rPr lang="en-CA" altLang="en-US" dirty="0"/>
              <a:t>b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0B8B6B3-DA10-704B-B006-7955F318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1825625"/>
            <a:ext cx="7775575" cy="4351338"/>
          </a:xfrm>
        </p:spPr>
        <p:txBody>
          <a:bodyPr/>
          <a:lstStyle/>
          <a:p>
            <a:endParaRPr lang="en-CA" altLang="en-US"/>
          </a:p>
        </p:txBody>
      </p:sp>
      <p:pic>
        <p:nvPicPr>
          <p:cNvPr id="50180" name="Picture 3">
            <a:extLst>
              <a:ext uri="{FF2B5EF4-FFF2-40B4-BE49-F238E27FC236}">
                <a16:creationId xmlns:a16="http://schemas.microsoft.com/office/drawing/2014/main" id="{104D4CB5-3AC2-3F40-A429-09FC7224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38113"/>
            <a:ext cx="8915400" cy="669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5754541-0AA2-5E4D-9CFD-6B188DEB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65464"/>
            <a:ext cx="4419599" cy="391736"/>
          </a:xfrm>
        </p:spPr>
        <p:txBody>
          <a:bodyPr/>
          <a:lstStyle/>
          <a:p>
            <a:pPr algn="ctr"/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GRATITUDE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C2755-D787-4A3A-B964-BD7CBDD4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1" y="2598738"/>
            <a:ext cx="4343400" cy="4028795"/>
          </a:xfrm>
        </p:spPr>
        <p:txBody>
          <a:bodyPr/>
          <a:lstStyle/>
          <a:p>
            <a:pPr marL="285750" indent="-285750">
              <a:defRPr/>
            </a:pPr>
            <a:endParaRPr lang="en-US" sz="2400" b="1" dirty="0"/>
          </a:p>
          <a:p>
            <a:pPr marL="285750" indent="-285750">
              <a:defRPr/>
            </a:pPr>
            <a:endParaRPr lang="en-US" sz="2400" b="1" dirty="0"/>
          </a:p>
          <a:p>
            <a:pPr>
              <a:defRPr/>
            </a:pPr>
            <a:r>
              <a:rPr lang="en-US" sz="2400" b="1" dirty="0"/>
              <a:t>  Write gratitude each day: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285750" indent="-285750">
              <a:defRPr/>
            </a:pPr>
            <a:r>
              <a:rPr lang="en-US" sz="2400" dirty="0">
                <a:solidFill>
                  <a:srgbClr val="00B050"/>
                </a:solidFill>
              </a:rPr>
              <a:t>Take out weekly Calendar – write gratitude for today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285750" indent="-285750">
              <a:defRPr/>
            </a:pPr>
            <a:r>
              <a:rPr lang="en-US" sz="2400" dirty="0">
                <a:solidFill>
                  <a:srgbClr val="00B050"/>
                </a:solidFill>
              </a:rPr>
              <a:t>Each day, write 3 things you are grateful for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51204" name="Content Placeholder 3">
            <a:extLst>
              <a:ext uri="{FF2B5EF4-FFF2-40B4-BE49-F238E27FC236}">
                <a16:creationId xmlns:a16="http://schemas.microsoft.com/office/drawing/2014/main" id="{69FC4D26-E9FC-4149-8B89-0BD2456F159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24400" y="1828800"/>
            <a:ext cx="3978274" cy="2150513"/>
          </a:xfrm>
        </p:spPr>
        <p:txBody>
          <a:bodyPr/>
          <a:lstStyle/>
          <a:p>
            <a:endParaRPr lang="en-US" altLang="en-US" sz="2400" b="1" dirty="0"/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400" b="1" dirty="0"/>
              <a:t>Show others you care:</a:t>
            </a:r>
          </a:p>
          <a:p>
            <a:endParaRPr lang="en-US" alt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56544-C0A7-466E-BCAE-F1DCB032C8E1}"/>
              </a:ext>
            </a:extLst>
          </p:cNvPr>
          <p:cNvSpPr/>
          <p:nvPr/>
        </p:nvSpPr>
        <p:spPr>
          <a:xfrm>
            <a:off x="4572000" y="3444875"/>
            <a:ext cx="4076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Email, Mail or Call to share / deliver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CA1C1-33B4-3247-9418-E02ABD569B5E}"/>
              </a:ext>
            </a:extLst>
          </p:cNvPr>
          <p:cNvSpPr/>
          <p:nvPr/>
        </p:nvSpPr>
        <p:spPr>
          <a:xfrm>
            <a:off x="4571999" y="3444875"/>
            <a:ext cx="4076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Write a note on qualities you appreciate in a classmate/colleague/friend</a:t>
            </a:r>
          </a:p>
        </p:txBody>
      </p:sp>
      <p:pic>
        <p:nvPicPr>
          <p:cNvPr id="51214" name="Picture 14" descr="Person Writing on Red Notebook">
            <a:extLst>
              <a:ext uri="{FF2B5EF4-FFF2-40B4-BE49-F238E27FC236}">
                <a16:creationId xmlns:a16="http://schemas.microsoft.com/office/drawing/2014/main" id="{E8F0091E-B88A-A04F-ADEC-CB39FC41D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64198"/>
            <a:ext cx="5638800" cy="253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BF419A4-6D9E-FA45-A643-C1EF77C31B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95400" y="914400"/>
            <a:ext cx="6743700" cy="677863"/>
          </a:xfrm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Gratitude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2DE8E53D-22B9-AA4A-A8B1-B9CA7F7577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2171700"/>
            <a:ext cx="8267700" cy="1692275"/>
          </a:xfrm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https://www.forbes.com/sites/amymorin/2014/11/23/7-scientifically-proven-benefits-of-gratitude-that-will-motivate-you-to-give-thanks-year-round/#4d7d3c1c183c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31081AA-790C-B849-8FEF-5FB508B3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8915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 Scientifically Proven Benefits of Gratitude :</a:t>
            </a: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B79131DB-B07A-FB42-8A82-471D5F3C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33700"/>
            <a:ext cx="8305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3848A3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16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16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Gratitude Scales that Scientists </a:t>
            </a:r>
            <a:r>
              <a:rPr lang="en-US" altLang="en-US" b="1">
                <a:solidFill>
                  <a:srgbClr val="000000"/>
                </a:solidFill>
                <a:latin typeface="Calibri" panose="020F0502020204030204" pitchFamily="34" charset="0"/>
              </a:rPr>
              <a:t>Use 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https://positivepsychology.com/measure-gratitude-questionnaires-scales</a:t>
            </a:r>
            <a:endParaRPr lang="en-US" altLang="en-US" sz="2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D388-4915-C04D-9759-7DB21C4D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9EA0-C946-394B-A283-0171575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3977640" cy="50475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Which of these 3 benefits of Gratitude Practice covered in this module?</a:t>
            </a:r>
          </a:p>
          <a:p>
            <a:pPr marL="0" indent="0">
              <a:buNone/>
            </a:pPr>
            <a:r>
              <a:rPr lang="en-US" sz="2800" dirty="0"/>
              <a:t>A) </a:t>
            </a:r>
            <a:r>
              <a:rPr lang="en-US" sz="1800" dirty="0"/>
              <a:t>Builds Resilience,</a:t>
            </a:r>
          </a:p>
          <a:p>
            <a:pPr marL="0" indent="0">
              <a:buNone/>
            </a:pPr>
            <a:r>
              <a:rPr lang="en-US" sz="1800" dirty="0"/>
              <a:t>tangible Benefits, Self-awareness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B)  </a:t>
            </a:r>
            <a:r>
              <a:rPr lang="en-US" sz="2000" dirty="0"/>
              <a:t>Improve sleep, self-awareness, relaxation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C)  Encourage sharing, reduce anxiety and improve diet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AE7CC-66BD-7D48-8BCE-AD9D1CEC6626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2" y="1271587"/>
            <a:ext cx="3977640" cy="5838521"/>
          </a:xfrm>
        </p:spPr>
        <p:txBody>
          <a:bodyPr/>
          <a:lstStyle/>
          <a:p>
            <a:r>
              <a:rPr lang="en-US" sz="2400" dirty="0"/>
              <a:t>Which 3 gratitude practices that can be used on a regular basis to build resilience? 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lphaUcParenR"/>
            </a:pPr>
            <a:r>
              <a:rPr lang="en-US" sz="2000" dirty="0"/>
              <a:t>Gratitude Note, Journaling and Deep breathing</a:t>
            </a:r>
          </a:p>
          <a:p>
            <a:pPr marL="514350" indent="-514350">
              <a:buAutoNum type="alphaUcParenR"/>
            </a:pPr>
            <a:r>
              <a:rPr lang="en-US" sz="2000" dirty="0"/>
              <a:t> Giving thanks, Using the BRITE practices and Taking baths</a:t>
            </a:r>
          </a:p>
          <a:p>
            <a:pPr marL="514350" indent="-514350">
              <a:buAutoNum type="alphaUcParenR"/>
            </a:pPr>
            <a:r>
              <a:rPr lang="en-US" sz="2000" dirty="0"/>
              <a:t>BRITE practices ~ to be used individually or with teams, anywhere, anytime;  Journaling; Gratitude Reflective  Meditation</a:t>
            </a:r>
          </a:p>
          <a:p>
            <a:pPr marL="514350" indent="-514350">
              <a:buAutoNum type="alphaUcParenR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7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16AFC2F-61ED-CF47-8C54-C65F4A58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674688"/>
            <a:ext cx="7886700" cy="598487"/>
          </a:xfrm>
        </p:spPr>
        <p:txBody>
          <a:bodyPr/>
          <a:lstStyle/>
          <a:p>
            <a:endParaRPr lang="en-CA" altLang="en-US"/>
          </a:p>
        </p:txBody>
      </p:sp>
      <p:pic>
        <p:nvPicPr>
          <p:cNvPr id="55299" name="Content Placeholder 1">
            <a:extLst>
              <a:ext uri="{FF2B5EF4-FFF2-40B4-BE49-F238E27FC236}">
                <a16:creationId xmlns:a16="http://schemas.microsoft.com/office/drawing/2014/main" id="{73575F6F-2D26-D54D-A9AE-9DCA3B4B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063" y="0"/>
            <a:ext cx="9128125" cy="57086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H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A66D"/>
      </a:accent1>
      <a:accent2>
        <a:srgbClr val="2A6EB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CB35A3-5F55-4442-9E1D-7F86FE62DE83}" vid="{5DB9C381-51BD-417F-8F24-D193AECFA3A2}"/>
    </a:ext>
  </a:extLst>
</a:theme>
</file>

<file path=ppt/theme/theme2.xml><?xml version="1.0" encoding="utf-8"?>
<a:theme xmlns:a="http://schemas.openxmlformats.org/drawingml/2006/main" name="2_Office Theme">
  <a:themeElements>
    <a:clrScheme name="UH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A66D"/>
      </a:accent1>
      <a:accent2>
        <a:srgbClr val="2A6EB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CB35A3-5F55-4442-9E1D-7F86FE62DE83}" vid="{5DB9C381-51BD-417F-8F24-D193AECFA3A2}"/>
    </a:ext>
  </a:extLst>
</a:theme>
</file>

<file path=ppt/theme/theme3.xml><?xml version="1.0" encoding="utf-8"?>
<a:theme xmlns:a="http://schemas.openxmlformats.org/drawingml/2006/main" name="3_Office Theme">
  <a:themeElements>
    <a:clrScheme name="UH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7A66D"/>
      </a:accent1>
      <a:accent2>
        <a:srgbClr val="2A6EB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CB35A3-5F55-4442-9E1D-7F86FE62DE83}" vid="{5DB9C381-51BD-417F-8F24-D193AECFA3A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905EE3CAFD94EB5BBB26556F56320" ma:contentTypeVersion="10" ma:contentTypeDescription="Create a new document." ma:contentTypeScope="" ma:versionID="218a6ffee8ad7929d0b178c056aee17f">
  <xsd:schema xmlns:xsd="http://www.w3.org/2001/XMLSchema" xmlns:xs="http://www.w3.org/2001/XMLSchema" xmlns:p="http://schemas.microsoft.com/office/2006/metadata/properties" xmlns:ns3="42c060d6-5e73-43b3-8e14-2a59a9a3ec4c" targetNamespace="http://schemas.microsoft.com/office/2006/metadata/properties" ma:root="true" ma:fieldsID="8afd0706f5c75f672811d2595fbce04a" ns3:_="">
    <xsd:import namespace="42c060d6-5e73-43b3-8e14-2a59a9a3ec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060d6-5e73-43b3-8e14-2a59a9a3e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AF94E1-3907-4F86-9F54-68828E6544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c060d6-5e73-43b3-8e14-2a59a9a3ec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7BC06C-6A55-4493-BDC0-B980E08CA196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817609D-002A-480D-9DC7-7636C61B5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12526</TotalTime>
  <Words>399</Words>
  <Application>Microsoft Macintosh PowerPoint</Application>
  <PresentationFormat>On-screen Show (4:3)</PresentationFormat>
  <Paragraphs>79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Lato Light</vt:lpstr>
      <vt:lpstr>Times</vt:lpstr>
      <vt:lpstr>Times New Roman</vt:lpstr>
      <vt:lpstr>1_Office Theme</vt:lpstr>
      <vt:lpstr>2_Office Theme</vt:lpstr>
      <vt:lpstr>3_Office Theme</vt:lpstr>
      <vt:lpstr>Office Theme</vt:lpstr>
      <vt:lpstr>Refresh the Spirit: Gratitude to Build Resilience</vt:lpstr>
      <vt:lpstr>Goals &amp; Objectives</vt:lpstr>
      <vt:lpstr>BENEFITS OF GRATITUDE</vt:lpstr>
      <vt:lpstr>GRATITUDE REFLECTIVE MEDITATION</vt:lpstr>
      <vt:lpstr>b</vt:lpstr>
      <vt:lpstr>GRATITUDE PRACTICE</vt:lpstr>
      <vt:lpstr>Tools for Gratitude</vt:lpstr>
      <vt:lpstr>Quiz</vt:lpstr>
      <vt:lpstr>PowerPoint Presentation</vt:lpstr>
    </vt:vector>
  </TitlesOfParts>
  <Company>University Health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UHN Presentation</dc:title>
  <dc:creator>University Health Network</dc:creator>
  <cp:lastModifiedBy>Microsoft Office User</cp:lastModifiedBy>
  <cp:revision>231</cp:revision>
  <cp:lastPrinted>2019-12-17T12:16:11Z</cp:lastPrinted>
  <dcterms:created xsi:type="dcterms:W3CDTF">1999-06-17T19:11:11Z</dcterms:created>
  <dcterms:modified xsi:type="dcterms:W3CDTF">2021-03-03T04:00:39Z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ID_GUID">
    <vt:lpwstr/>
  </property>
  <property fmtid="{D5CDD505-2E9C-101B-9397-08002B2CF9AE}" pid="3" name="Folder">
    <vt:lpwstr>Public_Affairs/Templates/UHN/Miscellaneous</vt:lpwstr>
  </property>
  <property fmtid="{D5CDD505-2E9C-101B-9397-08002B2CF9AE}" pid="4" name="HyperLink">
    <vt:lpwstr>http://intranet.uhn.ca/pdf/frame.asp?Page=http://documents.uhn.ca/sites/uhn/Public_Affairs/Templates/UHN/Miscellaneous/UHNPROD004925.pot</vt:lpwstr>
  </property>
  <property fmtid="{D5CDD505-2E9C-101B-9397-08002B2CF9AE}" pid="5" name="Format">
    <vt:lpwstr>Pass Through as Native</vt:lpwstr>
  </property>
  <property fmtid="{D5CDD505-2E9C-101B-9397-08002B2CF9AE}" pid="6" name="ContentTypeId">
    <vt:lpwstr>0x0101005DD905EE3CAFD94EB5BBB26556F56320</vt:lpwstr>
  </property>
  <property fmtid="{D5CDD505-2E9C-101B-9397-08002B2CF9AE}" pid="7" name="Slides">
    <vt:lpwstr>2</vt:lpwstr>
  </property>
  <property fmtid="{D5CDD505-2E9C-101B-9397-08002B2CF9AE}" pid="8" name="PolicyNumber">
    <vt:lpwstr>PA.TEMPL.UHN.MISC.004</vt:lpwstr>
  </property>
  <property fmtid="{D5CDD505-2E9C-101B-9397-08002B2CF9AE}" pid="9" name="ContentType">
    <vt:lpwstr>Document</vt:lpwstr>
  </property>
  <property fmtid="{D5CDD505-2E9C-101B-9397-08002B2CF9AE}" pid="10" name="display_urn:schemas-microsoft-com:office:office#Editor">
    <vt:lpwstr>CICONTENT</vt:lpwstr>
  </property>
  <property fmtid="{D5CDD505-2E9C-101B-9397-08002B2CF9AE}" pid="11" name="TemplateUrl">
    <vt:lpwstr/>
  </property>
  <property fmtid="{D5CDD505-2E9C-101B-9397-08002B2CF9AE}" pid="12" name="xd_ProgID">
    <vt:lpwstr/>
  </property>
  <property fmtid="{D5CDD505-2E9C-101B-9397-08002B2CF9AE}" pid="13" name="display_urn:schemas-microsoft-com:office:office#Author">
    <vt:lpwstr>CICONTENT</vt:lpwstr>
  </property>
  <property fmtid="{D5CDD505-2E9C-101B-9397-08002B2CF9AE}" pid="14" name="Order">
    <vt:lpwstr>82400.0000000000</vt:lpwstr>
  </property>
  <property fmtid="{D5CDD505-2E9C-101B-9397-08002B2CF9AE}" pid="15" name="URL">
    <vt:lpwstr/>
  </property>
</Properties>
</file>