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97" r:id="rId2"/>
    <p:sldId id="305" r:id="rId3"/>
    <p:sldId id="298" r:id="rId4"/>
    <p:sldId id="302" r:id="rId5"/>
    <p:sldId id="303" r:id="rId6"/>
    <p:sldId id="304" r:id="rId7"/>
    <p:sldId id="299" r:id="rId8"/>
    <p:sldId id="30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 snapToObjects="1">
      <p:cViewPr varScale="1">
        <p:scale>
          <a:sx n="124" d="100"/>
          <a:sy n="124" d="100"/>
        </p:scale>
        <p:origin x="54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C85EE-B390-6B4B-9493-572DA09D9E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AAF6C3-D874-EE42-B02B-385398EBC7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6A5330-2ACB-5B48-97B0-3731FDC69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DA7CE-874B-9048-AC34-541BBF3BC556}" type="datetimeFigureOut">
              <a:rPr lang="en-US" smtClean="0"/>
              <a:t>4/22/21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5A4F81-0153-9F41-A316-5F3061918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48F5A7-FADA-FB43-AF74-BED3DAA9E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1825F-224C-194D-805E-A0BC4B512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136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2533A-865B-AB4B-8157-D34B7807A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3EE87E-975C-C940-A59F-E523A66FB7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E8C668-CD1B-9F47-84BD-7D090E763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DA7CE-874B-9048-AC34-541BBF3BC556}" type="datetimeFigureOut">
              <a:rPr lang="en-US" smtClean="0"/>
              <a:t>4/22/21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6D8583-0288-BA44-AAEC-5263517D9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4D09CD-C5CE-604D-ABF8-A4BD48672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1825F-224C-194D-805E-A0BC4B512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753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005FE2-533D-1141-B76A-663C41FE41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9B8370-110E-A748-9321-1997B19306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732C58-7C7E-7242-B293-4547065F1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DA7CE-874B-9048-AC34-541BBF3BC556}" type="datetimeFigureOut">
              <a:rPr lang="en-US" smtClean="0"/>
              <a:t>4/22/21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70A19F-0FE6-5D46-81E4-4F62923A3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530879-DC83-3947-AEA8-B65323405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1825F-224C-194D-805E-A0BC4B512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309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465CC-268A-E14C-8EA2-EAF5F301C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346F34-0F75-8043-AFF2-02AD7FCD8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61A276-1040-B347-91DA-D156495A5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DA7CE-874B-9048-AC34-541BBF3BC556}" type="datetimeFigureOut">
              <a:rPr lang="en-US" smtClean="0"/>
              <a:t>4/22/21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FB33A1-C8F1-2E43-BC48-7B900EE0B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34481D-42A4-8F49-A7AA-2B98804DF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1825F-224C-194D-805E-A0BC4B512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137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2300E-3A53-694A-8160-4933BB85B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CE0C03-036C-C84A-92C4-265B2325B9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8CDD8B-8D41-6141-BCB8-E9F3C3D63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DA7CE-874B-9048-AC34-541BBF3BC556}" type="datetimeFigureOut">
              <a:rPr lang="en-US" smtClean="0"/>
              <a:t>4/22/21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8EC55C-AAF7-4549-8E10-46483F6A9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CA0FB2-3139-6346-A667-46A649AAA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1825F-224C-194D-805E-A0BC4B512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244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5F2F3-BC15-5F4B-B0F1-021B5EA29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7A485A-2B33-234A-9CC0-8E7B2863E0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9D1AC7-B04C-2E44-A2F2-44EA260DA0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69A2B4-5E27-5E46-B616-EDAAF1F9F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DA7CE-874B-9048-AC34-541BBF3BC556}" type="datetimeFigureOut">
              <a:rPr lang="en-US" smtClean="0"/>
              <a:t>4/22/21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EC17B1-E2E9-0C41-ACE9-B1D6E19CD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D8FC61-6261-2B4E-AF7A-D1010B091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1825F-224C-194D-805E-A0BC4B512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716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8A748-D946-A740-8DD0-3BFAFAFED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E922C4-8A5A-C34E-8EF6-267A582187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BCC4F7-1B01-AE48-94E6-D9BA2B93E9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D167BC-5882-AA40-8312-01BB9F37F7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51671D-4D7B-DA4B-94B1-47D9C5C57F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FC9452-48B8-2943-BF68-0E1975C38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DA7CE-874B-9048-AC34-541BBF3BC556}" type="datetimeFigureOut">
              <a:rPr lang="en-US" smtClean="0"/>
              <a:t>4/22/21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5E4567-EF0D-A142-B03A-C9184CBD1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1DC08C-704D-D34F-A793-0B5A65C55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1825F-224C-194D-805E-A0BC4B512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978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7C689-EC18-0B47-B7A9-C2A217F7A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75B06F-256F-B447-9BD1-3DC869B18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DA7CE-874B-9048-AC34-541BBF3BC556}" type="datetimeFigureOut">
              <a:rPr lang="en-US" smtClean="0"/>
              <a:t>4/22/21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F7C51A-8796-C84E-BB44-0B2C20271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FA1A9D-FFC9-1148-8E4B-45FBF3CF4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1825F-224C-194D-805E-A0BC4B512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661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7D76A5-B290-7544-B064-589B3DEBB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DA7CE-874B-9048-AC34-541BBF3BC556}" type="datetimeFigureOut">
              <a:rPr lang="en-US" smtClean="0"/>
              <a:t>4/22/21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B9FD7B-2ED3-7D42-8B4A-2814BC1A3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633D43-B495-9D43-A186-84CE856BC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1825F-224C-194D-805E-A0BC4B512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000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E49D4-4804-1C4D-A480-2981067B1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34779-FB68-4144-8C13-F1A99644AF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F77B46-6B51-0244-B24F-8A9D659CC4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C8A21F-221F-0747-9C0B-38D0BC522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DA7CE-874B-9048-AC34-541BBF3BC556}" type="datetimeFigureOut">
              <a:rPr lang="en-US" smtClean="0"/>
              <a:t>4/22/21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2324BC-CD37-2F4C-8F97-D7642C8D4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3FBCB9-313E-DC49-9540-1590D5757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1825F-224C-194D-805E-A0BC4B512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99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F8F0C-1EA2-F44A-BFBF-A4267C069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9FA195-1171-D645-89F3-DAE1E93314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47737A-6A91-3B4B-9F33-30D2370561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D8B01-2504-CF47-90C3-365D9EA04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DA7CE-874B-9048-AC34-541BBF3BC556}" type="datetimeFigureOut">
              <a:rPr lang="en-US" smtClean="0"/>
              <a:t>4/22/21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EFC2AA-A57A-B848-A98B-CCCBB1E9F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16CED5-BABC-2347-A123-3F569BACC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1825F-224C-194D-805E-A0BC4B512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41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43A3FD-C932-D448-A0B3-AF7D0CB16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80E2E5-8D54-C141-88D3-902754F2B1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7F3358-7C98-4248-A630-42EA68B959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7DA7CE-874B-9048-AC34-541BBF3BC556}" type="datetimeFigureOut">
              <a:rPr lang="en-US" smtClean="0"/>
              <a:t>4/22/21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FA51C1-AB98-7947-BF69-D9BD8FD577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D17869-93AC-EC4D-9F42-1A34DBD181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1825F-224C-194D-805E-A0BC4B512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534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2AE1B4B-22A1-5D43-B50D-F6A692BFD6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9980" y="2350525"/>
            <a:ext cx="9966960" cy="1560320"/>
          </a:xfrm>
        </p:spPr>
        <p:txBody>
          <a:bodyPr>
            <a:normAutofit/>
          </a:bodyPr>
          <a:lstStyle/>
          <a:p>
            <a:r>
              <a:rPr lang="en-US" sz="4900" dirty="0">
                <a:solidFill>
                  <a:srgbClr val="415567"/>
                </a:solidFill>
              </a:rPr>
              <a:t>With a Little Help From My Friends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E0F19D-3D05-1D41-9AB5-82E9BF77D2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9530" y="4507475"/>
            <a:ext cx="8767860" cy="1260727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>
                <a:solidFill>
                  <a:srgbClr val="415567"/>
                </a:solidFill>
              </a:rPr>
              <a:t>Steve Joordens</a:t>
            </a:r>
          </a:p>
          <a:p>
            <a:pPr>
              <a:spcBef>
                <a:spcPts val="0"/>
              </a:spcBef>
            </a:pPr>
            <a:r>
              <a:rPr lang="en-US" dirty="0">
                <a:solidFill>
                  <a:srgbClr val="415567"/>
                </a:solidFill>
              </a:rPr>
              <a:t>Professor of Psychology</a:t>
            </a:r>
          </a:p>
          <a:p>
            <a:pPr>
              <a:spcBef>
                <a:spcPts val="0"/>
              </a:spcBef>
            </a:pPr>
            <a:r>
              <a:rPr lang="en-US" dirty="0">
                <a:solidFill>
                  <a:srgbClr val="415567"/>
                </a:solidFill>
              </a:rPr>
              <a:t>University of Toronto Scarborough</a:t>
            </a:r>
          </a:p>
        </p:txBody>
      </p:sp>
      <p:pic>
        <p:nvPicPr>
          <p:cNvPr id="1032" name="Picture 8" descr="LISTA DE CURSOS: COURSERA for UN Volunteers">
            <a:extLst>
              <a:ext uri="{FF2B5EF4-FFF2-40B4-BE49-F238E27FC236}">
                <a16:creationId xmlns:a16="http://schemas.microsoft.com/office/drawing/2014/main" id="{93F25F28-58C4-9043-BA8F-7FE5204586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078" r="1" b="23627"/>
          <a:stretch/>
        </p:blipFill>
        <p:spPr bwMode="auto">
          <a:xfrm>
            <a:off x="4400860" y="665167"/>
            <a:ext cx="3385199" cy="1088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2" name="Picture 2" descr="Responding to the violent and racist acts occurring in North America">
            <a:extLst>
              <a:ext uri="{FF2B5EF4-FFF2-40B4-BE49-F238E27FC236}">
                <a16:creationId xmlns:a16="http://schemas.microsoft.com/office/drawing/2014/main" id="{778AC981-D332-FA40-B9BB-BBC4477A2F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0635" y="665167"/>
            <a:ext cx="2286781" cy="1017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University of Toronto Scarborough | ForestGEO">
            <a:extLst>
              <a:ext uri="{FF2B5EF4-FFF2-40B4-BE49-F238E27FC236}">
                <a16:creationId xmlns:a16="http://schemas.microsoft.com/office/drawing/2014/main" id="{3975676C-6847-864C-AF3E-26BE90FAAF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9503" y="768571"/>
            <a:ext cx="2006513" cy="881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1167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Blessed: Gratitude check - EMOttawa Blog">
            <a:extLst>
              <a:ext uri="{FF2B5EF4-FFF2-40B4-BE49-F238E27FC236}">
                <a16:creationId xmlns:a16="http://schemas.microsoft.com/office/drawing/2014/main" id="{AE7C9142-910A-4241-9CAB-360D97BC56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571500"/>
            <a:ext cx="9144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3083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8" name="Picture 8" descr="Why It's Better to Have a Few Amazing Close Friends Than Hundreds of Casual  Ones">
            <a:extLst>
              <a:ext uri="{FF2B5EF4-FFF2-40B4-BE49-F238E27FC236}">
                <a16:creationId xmlns:a16="http://schemas.microsoft.com/office/drawing/2014/main" id="{9932858E-C522-EC4F-8059-FDD581F464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2" r="-1" b="4144"/>
          <a:stretch/>
        </p:blipFill>
        <p:spPr bwMode="auto">
          <a:xfrm>
            <a:off x="321733" y="321733"/>
            <a:ext cx="11548534" cy="6214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44651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314" name="Picture 2" descr="Willowdale community unites after Yonge Street van massacre | Toronto.com">
            <a:extLst>
              <a:ext uri="{FF2B5EF4-FFF2-40B4-BE49-F238E27FC236}">
                <a16:creationId xmlns:a16="http://schemas.microsoft.com/office/drawing/2014/main" id="{E37794F4-BEF3-F343-93C2-F7E3A76A06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28"/>
          <a:stretch/>
        </p:blipFill>
        <p:spPr bwMode="auto">
          <a:xfrm>
            <a:off x="457200" y="457200"/>
            <a:ext cx="11277600" cy="594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0070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Looking-glass self - Wikipedia">
            <a:extLst>
              <a:ext uri="{FF2B5EF4-FFF2-40B4-BE49-F238E27FC236}">
                <a16:creationId xmlns:a16="http://schemas.microsoft.com/office/drawing/2014/main" id="{D9FA413B-E486-B445-B8D5-ADAF10F98B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112" y="964503"/>
            <a:ext cx="6881718" cy="5317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5E74806-CB6F-494F-B983-0036AF84B968}"/>
              </a:ext>
            </a:extLst>
          </p:cNvPr>
          <p:cNvSpPr txBox="1"/>
          <p:nvPr/>
        </p:nvSpPr>
        <p:spPr>
          <a:xfrm>
            <a:off x="7603299" y="2530258"/>
            <a:ext cx="433400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How many different people did you have some sort of social interaction during “normal” times?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B24D2E-1149-D044-91BF-2DE0EA7BE84B}"/>
              </a:ext>
            </a:extLst>
          </p:cNvPr>
          <p:cNvSpPr txBox="1"/>
          <p:nvPr/>
        </p:nvSpPr>
        <p:spPr>
          <a:xfrm>
            <a:off x="7603298" y="4436302"/>
            <a:ext cx="43340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What might happen if for some reason your social interactions decreases significantly?</a:t>
            </a:r>
          </a:p>
        </p:txBody>
      </p:sp>
    </p:spTree>
    <p:extLst>
      <p:ext uri="{BB962C8B-B14F-4D97-AF65-F5344CB8AC3E}">
        <p14:creationId xmlns:p14="http://schemas.microsoft.com/office/powerpoint/2010/main" val="133205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E017C98-EC8F-644E-9879-5663D437ACF0}"/>
              </a:ext>
            </a:extLst>
          </p:cNvPr>
          <p:cNvSpPr txBox="1"/>
          <p:nvPr/>
        </p:nvSpPr>
        <p:spPr>
          <a:xfrm>
            <a:off x="450937" y="713984"/>
            <a:ext cx="600036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Our Social Connections 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BE8241-D0F0-CD4A-86E2-395FF2B80C9E}"/>
              </a:ext>
            </a:extLst>
          </p:cNvPr>
          <p:cNvSpPr txBox="1"/>
          <p:nvPr/>
        </p:nvSpPr>
        <p:spPr>
          <a:xfrm>
            <a:off x="991641" y="1925039"/>
            <a:ext cx="104821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Bring us the security of being part of a larger group at times of threat, sadness and grief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29D954-B25C-2E48-BB8F-CE8832DEDFFF}"/>
              </a:ext>
            </a:extLst>
          </p:cNvPr>
          <p:cNvSpPr txBox="1"/>
          <p:nvPr/>
        </p:nvSpPr>
        <p:spPr>
          <a:xfrm>
            <a:off x="991642" y="3605615"/>
            <a:ext cx="104821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Help us to gain a sense of who we are and what role we play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85A266-A5FE-204A-BB6E-06C6340B4DC5}"/>
              </a:ext>
            </a:extLst>
          </p:cNvPr>
          <p:cNvSpPr txBox="1"/>
          <p:nvPr/>
        </p:nvSpPr>
        <p:spPr>
          <a:xfrm>
            <a:off x="991640" y="5286191"/>
            <a:ext cx="104821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And during times of stress, they are medicine</a:t>
            </a:r>
          </a:p>
        </p:txBody>
      </p:sp>
    </p:spTree>
    <p:extLst>
      <p:ext uri="{BB962C8B-B14F-4D97-AF65-F5344CB8AC3E}">
        <p14:creationId xmlns:p14="http://schemas.microsoft.com/office/powerpoint/2010/main" val="2949400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3DEDD39-7B54-794B-9996-92E20F89AF75}"/>
              </a:ext>
            </a:extLst>
          </p:cNvPr>
          <p:cNvSpPr txBox="1"/>
          <p:nvPr/>
        </p:nvSpPr>
        <p:spPr>
          <a:xfrm>
            <a:off x="277684" y="505225"/>
            <a:ext cx="59528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Three Ways This is Relevant to Mental Health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34C54AC-57B1-D74C-B93A-8C8CF0FD93DF}"/>
              </a:ext>
            </a:extLst>
          </p:cNvPr>
          <p:cNvCxnSpPr/>
          <p:nvPr/>
        </p:nvCxnSpPr>
        <p:spPr>
          <a:xfrm>
            <a:off x="3658023" y="1904636"/>
            <a:ext cx="0" cy="4274050"/>
          </a:xfrm>
          <a:prstGeom prst="line">
            <a:avLst/>
          </a:prstGeom>
          <a:ln w="63500" cmpd="thickThin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2938B4E-F527-F941-8B03-524D15D421B1}"/>
              </a:ext>
            </a:extLst>
          </p:cNvPr>
          <p:cNvCxnSpPr/>
          <p:nvPr/>
        </p:nvCxnSpPr>
        <p:spPr>
          <a:xfrm>
            <a:off x="7994116" y="1904636"/>
            <a:ext cx="0" cy="4274050"/>
          </a:xfrm>
          <a:prstGeom prst="line">
            <a:avLst/>
          </a:prstGeom>
          <a:ln w="63500" cmpd="thickThin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53F30E38-7B47-7041-8883-671661D810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0276" y="1863926"/>
            <a:ext cx="558800" cy="6223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C6A26A3-97B3-8242-900C-6FD5675888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2843" y="1904636"/>
            <a:ext cx="508000" cy="5461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3E5AD8D-716A-E44A-83B4-E705774969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39235" y="1863926"/>
            <a:ext cx="647700" cy="6223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C303CA0-86F5-244B-A8A5-A4646FC3B2C6}"/>
              </a:ext>
            </a:extLst>
          </p:cNvPr>
          <p:cNvSpPr txBox="1"/>
          <p:nvPr/>
        </p:nvSpPr>
        <p:spPr>
          <a:xfrm>
            <a:off x="447362" y="2705622"/>
            <a:ext cx="2931085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Just like singing, dancing and laughing, connecting with those we love is critical as it counters anxiety.</a:t>
            </a:r>
          </a:p>
          <a:p>
            <a:endParaRPr lang="en-US" sz="1200" dirty="0"/>
          </a:p>
          <a:p>
            <a:r>
              <a:rPr lang="en-US" sz="2400" dirty="0"/>
              <a:t>When necessary, the phone is a fantastic device for social interactions!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13A405-905E-A348-8BBD-F944859D197A}"/>
              </a:ext>
            </a:extLst>
          </p:cNvPr>
          <p:cNvSpPr txBox="1"/>
          <p:nvPr/>
        </p:nvSpPr>
        <p:spPr>
          <a:xfrm>
            <a:off x="4331300" y="2705622"/>
            <a:ext cx="293108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Having a “buddy” learning to manage stress along with you can enhance both your learning and your motivation to learn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FED4F07-D752-4640-A7E4-0611F4BA1D0E}"/>
              </a:ext>
            </a:extLst>
          </p:cNvPr>
          <p:cNvSpPr txBox="1"/>
          <p:nvPr/>
        </p:nvSpPr>
        <p:spPr>
          <a:xfrm>
            <a:off x="8597542" y="2702833"/>
            <a:ext cx="3014081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Institutionally, creating community at either a small (peer lane) or large (community building events) makes a lot of sense …</a:t>
            </a:r>
          </a:p>
          <a:p>
            <a:endParaRPr lang="en-US" sz="1200" dirty="0"/>
          </a:p>
          <a:p>
            <a:r>
              <a:rPr lang="en-US" sz="2400" dirty="0"/>
              <a:t>When creating events …</a:t>
            </a:r>
          </a:p>
        </p:txBody>
      </p:sp>
    </p:spTree>
    <p:extLst>
      <p:ext uri="{BB962C8B-B14F-4D97-AF65-F5344CB8AC3E}">
        <p14:creationId xmlns:p14="http://schemas.microsoft.com/office/powerpoint/2010/main" val="7132942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3CEF875-0297-6340-9F6C-E78C0F1C5390}"/>
              </a:ext>
            </a:extLst>
          </p:cNvPr>
          <p:cNvSpPr txBox="1"/>
          <p:nvPr/>
        </p:nvSpPr>
        <p:spPr>
          <a:xfrm>
            <a:off x="365367" y="480173"/>
            <a:ext cx="48223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If Possible, Make it A Planned Event:</a:t>
            </a:r>
          </a:p>
          <a:p>
            <a:r>
              <a:rPr lang="en-US" sz="2400" b="1" dirty="0"/>
              <a:t>The Positive Power of Anticipation</a:t>
            </a:r>
          </a:p>
        </p:txBody>
      </p:sp>
      <p:pic>
        <p:nvPicPr>
          <p:cNvPr id="12290" name="Picture 2" descr="What brings more happiness: anticipation or surprise? - Barking Up The  Wrong Tree">
            <a:extLst>
              <a:ext uri="{FF2B5EF4-FFF2-40B4-BE49-F238E27FC236}">
                <a16:creationId xmlns:a16="http://schemas.microsoft.com/office/drawing/2014/main" id="{76A2E3F7-2178-404A-B5B5-2F616145C9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5765" y="1918657"/>
            <a:ext cx="5715000" cy="379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2397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7112</TotalTime>
  <Words>200</Words>
  <Application>Microsoft Macintosh PowerPoint</Application>
  <PresentationFormat>Widescreen</PresentationFormat>
  <Paragraphs>20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With a Little Help From My Friends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Music &amp; The News: Using the Environment to Escape Anxiety</dc:title>
  <dc:creator>Steve Joordens</dc:creator>
  <cp:lastModifiedBy>Steve Joordens</cp:lastModifiedBy>
  <cp:revision>15</cp:revision>
  <dcterms:created xsi:type="dcterms:W3CDTF">2021-04-16T20:16:55Z</dcterms:created>
  <dcterms:modified xsi:type="dcterms:W3CDTF">2021-04-22T14:22:09Z</dcterms:modified>
</cp:coreProperties>
</file>