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85EE-B390-6B4B-9493-572DA09D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AF6C3-D874-EE42-B02B-385398EBC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5330-2ACB-5B48-97B0-3731FDC6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4F81-0153-9F41-A316-5F306191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F5A7-FADA-FB43-AF74-BED3DAA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533A-865B-AB4B-8157-D34B78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EE87E-975C-C940-A59F-E523A66F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C668-CD1B-9F47-84BD-7D090E7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D8583-0288-BA44-AAEC-5263517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09CD-C5CE-604D-ABF8-A4BD4867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05FE2-533D-1141-B76A-663C41FE4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8370-110E-A748-9321-1997B193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32C58-7C7E-7242-B293-4547065F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A19F-0FE6-5D46-81E4-4F62923A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0879-DC83-3947-AEA8-B653234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65CC-268A-E14C-8EA2-EAF5F301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6F34-0F75-8043-AFF2-02AD7FCD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A276-1040-B347-91DA-D15649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33A1-C8F1-2E43-BC48-7B900EE0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481D-42A4-8F49-A7AA-2B98804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300E-3A53-694A-8160-4933BB85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0C03-036C-C84A-92C4-265B2325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DD8B-8D41-6141-BCB8-E9F3C3D6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C55C-AAF7-4549-8E10-46483F6A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0FB2-3139-6346-A667-46A649AA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F2F3-BC15-5F4B-B0F1-021B5EA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485A-2B33-234A-9CC0-8E7B2863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1AC7-B04C-2E44-A2F2-44EA260DA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A2B4-5E27-5E46-B616-EDAAF1F9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7B1-E2E9-0C41-ACE9-B1D6E19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FC61-6261-2B4E-AF7A-D1010B0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A748-D946-A740-8DD0-3BFAFAFE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22C4-8A5A-C34E-8EF6-267A5821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C4F7-1B01-AE48-94E6-D9BA2B93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67BC-5882-AA40-8312-01BB9F37F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1671D-4D7B-DA4B-94B1-47D9C5C5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C9452-48B8-2943-BF68-0E1975C3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E4567-EF0D-A142-B03A-C9184CBD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DC08C-704D-D34F-A793-0B5A65C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C689-EC18-0B47-B7A9-C2A217F7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5B06F-256F-B447-9BD1-3DC869B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7C51A-8796-C84E-BB44-0B2C202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A1A9D-FFC9-1148-8E4B-45FBF3CF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6A5-B290-7544-B064-589B3DEB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9FD7B-2ED3-7D42-8B4A-2814BC1A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3D43-B495-9D43-A186-84CE856B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9D4-4804-1C4D-A480-2981067B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4779-FB68-4144-8C13-F1A9964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7B46-6B51-0244-B24F-8A9D659C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8A21F-221F-0747-9C0B-38D0BC5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24BC-CD37-2F4C-8F97-D7642C8D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BCB9-313E-DC49-9540-1590D57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8F0C-1EA2-F44A-BFBF-A4267C06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FA195-1171-D645-89F3-DAE1E933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737A-6A91-3B4B-9F33-30D23705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B01-2504-CF47-90C3-365D9EA0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FC2AA-A57A-B848-A98B-CCCBB1E9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CED5-BABC-2347-A123-3F569BA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3A3FD-C932-D448-A0B3-AF7D0CB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0E2E5-8D54-C141-88D3-902754F2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358-7C98-4248-A630-42EA68B95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A7CE-874B-9048-AC34-541BBF3BC556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A51C1-AB98-7947-BF69-D9BD8FD5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7869-93AC-EC4D-9F42-1A34DBD18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825F-224C-194D-805E-A0BC4B51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E1B4B-22A1-5D43-B50D-F6A692BF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350525"/>
            <a:ext cx="9966960" cy="1560320"/>
          </a:xfrm>
        </p:spPr>
        <p:txBody>
          <a:bodyPr>
            <a:normAutofit/>
          </a:bodyPr>
          <a:lstStyle/>
          <a:p>
            <a:r>
              <a:rPr lang="en-US" sz="4900" dirty="0">
                <a:solidFill>
                  <a:srgbClr val="415567"/>
                </a:solidFill>
              </a:rPr>
              <a:t>Taking the Wheel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0F19D-3D05-1D41-9AB5-82E9BF77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507475"/>
            <a:ext cx="8767860" cy="12607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Steve Joordens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Professor of Psychology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415567"/>
                </a:solidFill>
              </a:rPr>
              <a:t>University of Toronto Scarborough</a:t>
            </a:r>
          </a:p>
        </p:txBody>
      </p:sp>
      <p:pic>
        <p:nvPicPr>
          <p:cNvPr id="1032" name="Picture 8" descr="LISTA DE CURSOS: COURSERA for UN Volunteers">
            <a:extLst>
              <a:ext uri="{FF2B5EF4-FFF2-40B4-BE49-F238E27FC236}">
                <a16:creationId xmlns:a16="http://schemas.microsoft.com/office/drawing/2014/main" id="{93F25F28-58C4-9043-BA8F-7FE520458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8" r="1" b="23627"/>
          <a:stretch/>
        </p:blipFill>
        <p:spPr bwMode="auto">
          <a:xfrm>
            <a:off x="4400860" y="665167"/>
            <a:ext cx="3385199" cy="108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Responding to the violent and racist acts occurring in North America">
            <a:extLst>
              <a:ext uri="{FF2B5EF4-FFF2-40B4-BE49-F238E27FC236}">
                <a16:creationId xmlns:a16="http://schemas.microsoft.com/office/drawing/2014/main" id="{778AC981-D332-FA40-B9BB-BBC4477A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35" y="665167"/>
            <a:ext cx="2286781" cy="101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iversity of Toronto Scarborough | ForestGEO">
            <a:extLst>
              <a:ext uri="{FF2B5EF4-FFF2-40B4-BE49-F238E27FC236}">
                <a16:creationId xmlns:a16="http://schemas.microsoft.com/office/drawing/2014/main" id="{3975676C-6847-864C-AF3E-26BE90FA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03" y="768571"/>
            <a:ext cx="2006513" cy="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6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ow do we enhance our brain-body connection? — ESSENTRICS® WITH BETTY, New  York, NY">
            <a:extLst>
              <a:ext uri="{FF2B5EF4-FFF2-40B4-BE49-F238E27FC236}">
                <a16:creationId xmlns:a16="http://schemas.microsoft.com/office/drawing/2014/main" id="{8020206D-79D7-3D43-8B2B-B4CFD2A3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1" y="1424707"/>
            <a:ext cx="5985753" cy="460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F7C2FD-F6FB-454C-8DDD-4A50FFD1C198}"/>
              </a:ext>
            </a:extLst>
          </p:cNvPr>
          <p:cNvSpPr txBox="1"/>
          <p:nvPr/>
        </p:nvSpPr>
        <p:spPr>
          <a:xfrm>
            <a:off x="6641048" y="1829364"/>
            <a:ext cx="4872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often run on a form of auto-pilot, allowing our minds and bodies to just do their natural thing – (e.g., habits)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E0200-96D4-C74D-8FEB-7BCB0862C12E}"/>
              </a:ext>
            </a:extLst>
          </p:cNvPr>
          <p:cNvSpPr txBox="1"/>
          <p:nvPr/>
        </p:nvSpPr>
        <p:spPr>
          <a:xfrm>
            <a:off x="6641048" y="3228143"/>
            <a:ext cx="4872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times of chronic stress the natural thing is to be anxious, and to attend to the threats making us anxious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C0940-50DB-4445-AAFA-A5616F36C62F}"/>
              </a:ext>
            </a:extLst>
          </p:cNvPr>
          <p:cNvSpPr txBox="1"/>
          <p:nvPr/>
        </p:nvSpPr>
        <p:spPr>
          <a:xfrm>
            <a:off x="6641048" y="4676592"/>
            <a:ext cx="4872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escape anxiety then, we must learn that we can also influence our minds – we can take the wheel</a:t>
            </a:r>
          </a:p>
        </p:txBody>
      </p:sp>
    </p:spTree>
    <p:extLst>
      <p:ext uri="{BB962C8B-B14F-4D97-AF65-F5344CB8AC3E}">
        <p14:creationId xmlns:p14="http://schemas.microsoft.com/office/powerpoint/2010/main" val="244446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EDD39-7B54-794B-9996-92E20F89AF75}"/>
              </a:ext>
            </a:extLst>
          </p:cNvPr>
          <p:cNvSpPr txBox="1"/>
          <p:nvPr/>
        </p:nvSpPr>
        <p:spPr>
          <a:xfrm>
            <a:off x="277684" y="505225"/>
            <a:ext cx="5933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Three Steps That Sound Easier Than They 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C54AC-57B1-D74C-B93A-8C8CF0FD93DF}"/>
              </a:ext>
            </a:extLst>
          </p:cNvPr>
          <p:cNvCxnSpPr/>
          <p:nvPr/>
        </p:nvCxnSpPr>
        <p:spPr>
          <a:xfrm>
            <a:off x="3658023" y="1904636"/>
            <a:ext cx="0" cy="427405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938B4E-F527-F941-8B03-524D15D421B1}"/>
              </a:ext>
            </a:extLst>
          </p:cNvPr>
          <p:cNvCxnSpPr/>
          <p:nvPr/>
        </p:nvCxnSpPr>
        <p:spPr>
          <a:xfrm>
            <a:off x="7994116" y="1904636"/>
            <a:ext cx="0" cy="4274050"/>
          </a:xfrm>
          <a:prstGeom prst="line">
            <a:avLst/>
          </a:prstGeom>
          <a:ln w="635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F30E38-7B47-7041-8883-671661D8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76" y="1863926"/>
            <a:ext cx="5588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A26A3-97B3-8242-900C-6FD56758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843" y="1904636"/>
            <a:ext cx="5080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5AD8D-716A-E44A-83B4-E7057749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235" y="1863926"/>
            <a:ext cx="647700" cy="622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303CA0-86F5-244B-A8A5-A4646FC3B2C6}"/>
              </a:ext>
            </a:extLst>
          </p:cNvPr>
          <p:cNvSpPr txBox="1"/>
          <p:nvPr/>
        </p:nvSpPr>
        <p:spPr>
          <a:xfrm>
            <a:off x="447362" y="2705622"/>
            <a:ext cx="29310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Become mindful of your mind, especially right after or during some experience</a:t>
            </a:r>
          </a:p>
          <a:p>
            <a:endParaRPr lang="en-US" sz="1200" dirty="0"/>
          </a:p>
          <a:p>
            <a:r>
              <a:rPr lang="en-US" sz="2400" dirty="0"/>
              <a:t>Is that experience making your anxious?  Is it making you feel good?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3A405-905E-A348-8BBD-F944859D197A}"/>
              </a:ext>
            </a:extLst>
          </p:cNvPr>
          <p:cNvSpPr txBox="1"/>
          <p:nvPr/>
        </p:nvSpPr>
        <p:spPr>
          <a:xfrm>
            <a:off x="4331300" y="2705622"/>
            <a:ext cx="2931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some experience leaves you feeling anxious (e.g., News), note that connection, then limit your exposure to that experience going forward seeing it as a source of stress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D4F07-D752-4640-A7E4-0611F4BA1D0E}"/>
              </a:ext>
            </a:extLst>
          </p:cNvPr>
          <p:cNvSpPr txBox="1"/>
          <p:nvPr/>
        </p:nvSpPr>
        <p:spPr>
          <a:xfrm>
            <a:off x="8597542" y="2702833"/>
            <a:ext cx="3014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some experience leaves you feeling good (laughter, dancing), intentionally try to recreate the experience or one like it and view it as a sort of medicine, because it is!</a:t>
            </a:r>
          </a:p>
        </p:txBody>
      </p:sp>
    </p:spTree>
    <p:extLst>
      <p:ext uri="{BB962C8B-B14F-4D97-AF65-F5344CB8AC3E}">
        <p14:creationId xmlns:p14="http://schemas.microsoft.com/office/powerpoint/2010/main" val="71329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isplay hours in week view · Issue #323 · mattlewis92/angular-calendar ·  GitHub">
            <a:extLst>
              <a:ext uri="{FF2B5EF4-FFF2-40B4-BE49-F238E27FC236}">
                <a16:creationId xmlns:a16="http://schemas.microsoft.com/office/drawing/2014/main" id="{054721B8-2F3F-C54E-9C6D-EE967153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2" y="814191"/>
            <a:ext cx="10654378" cy="570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99AEEB-748B-A24B-9EB8-4732A56440E3}"/>
              </a:ext>
            </a:extLst>
          </p:cNvPr>
          <p:cNvSpPr/>
          <p:nvPr/>
        </p:nvSpPr>
        <p:spPr>
          <a:xfrm>
            <a:off x="1603332" y="2743200"/>
            <a:ext cx="1265128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562A4-9561-DC46-A4EF-404850FC14A0}"/>
              </a:ext>
            </a:extLst>
          </p:cNvPr>
          <p:cNvSpPr/>
          <p:nvPr/>
        </p:nvSpPr>
        <p:spPr>
          <a:xfrm>
            <a:off x="2983283" y="5358009"/>
            <a:ext cx="126512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Karaoke Night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B634D-92F0-9A4F-91F9-4CF5F7A9ABF5}"/>
              </a:ext>
            </a:extLst>
          </p:cNvPr>
          <p:cNvSpPr/>
          <p:nvPr/>
        </p:nvSpPr>
        <p:spPr>
          <a:xfrm>
            <a:off x="1603332" y="5015109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10C8C-CC46-2E48-82F8-6E1AA4485DE2}"/>
              </a:ext>
            </a:extLst>
          </p:cNvPr>
          <p:cNvSpPr/>
          <p:nvPr/>
        </p:nvSpPr>
        <p:spPr>
          <a:xfrm>
            <a:off x="4342357" y="5015109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0F311-0B2D-9A4B-8BEC-2BF8F1A1D479}"/>
              </a:ext>
            </a:extLst>
          </p:cNvPr>
          <p:cNvSpPr/>
          <p:nvPr/>
        </p:nvSpPr>
        <p:spPr>
          <a:xfrm>
            <a:off x="8409140" y="5015109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Relaxation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318F08-953B-734B-9326-E37AB3F2D533}"/>
              </a:ext>
            </a:extLst>
          </p:cNvPr>
          <p:cNvSpPr/>
          <p:nvPr/>
        </p:nvSpPr>
        <p:spPr>
          <a:xfrm>
            <a:off x="5696211" y="5529459"/>
            <a:ext cx="1265128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Comedy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A212E4-65EC-BF48-AA8D-24281EB8F4F9}"/>
              </a:ext>
            </a:extLst>
          </p:cNvPr>
          <p:cNvSpPr/>
          <p:nvPr/>
        </p:nvSpPr>
        <p:spPr>
          <a:xfrm>
            <a:off x="7054241" y="3429000"/>
            <a:ext cx="1265128" cy="342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C54B9-211B-3144-AA3B-E627F5AA0439}"/>
              </a:ext>
            </a:extLst>
          </p:cNvPr>
          <p:cNvSpPr/>
          <p:nvPr/>
        </p:nvSpPr>
        <p:spPr>
          <a:xfrm>
            <a:off x="4342357" y="3429000"/>
            <a:ext cx="1265128" cy="342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E80BE-5915-1B45-9D79-F1E88C3E469C}"/>
              </a:ext>
            </a:extLst>
          </p:cNvPr>
          <p:cNvSpPr/>
          <p:nvPr/>
        </p:nvSpPr>
        <p:spPr>
          <a:xfrm>
            <a:off x="9766125" y="3403102"/>
            <a:ext cx="1265128" cy="342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D292D-CFA8-CC40-9C04-DE4A45A71826}"/>
              </a:ext>
            </a:extLst>
          </p:cNvPr>
          <p:cNvSpPr/>
          <p:nvPr/>
        </p:nvSpPr>
        <p:spPr>
          <a:xfrm>
            <a:off x="7050066" y="5358009"/>
            <a:ext cx="1265128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Friend Time</a:t>
            </a:r>
          </a:p>
        </p:txBody>
      </p:sp>
    </p:spTree>
    <p:extLst>
      <p:ext uri="{BB962C8B-B14F-4D97-AF65-F5344CB8AC3E}">
        <p14:creationId xmlns:p14="http://schemas.microsoft.com/office/powerpoint/2010/main" val="37983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EF875-0297-6340-9F6C-E78C0F1C5390}"/>
              </a:ext>
            </a:extLst>
          </p:cNvPr>
          <p:cNvSpPr txBox="1"/>
          <p:nvPr/>
        </p:nvSpPr>
        <p:spPr>
          <a:xfrm>
            <a:off x="365367" y="480173"/>
            <a:ext cx="482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If Possible, Make it A Planned Event:</a:t>
            </a:r>
          </a:p>
          <a:p>
            <a:r>
              <a:rPr lang="en-US" sz="2400" b="1" dirty="0"/>
              <a:t>The Positive Power of Anticipation</a:t>
            </a:r>
          </a:p>
        </p:txBody>
      </p:sp>
      <p:pic>
        <p:nvPicPr>
          <p:cNvPr id="12290" name="Picture 2" descr="What brings more happiness: anticipation or surprise? - Barking Up The  Wrong Tree">
            <a:extLst>
              <a:ext uri="{FF2B5EF4-FFF2-40B4-BE49-F238E27FC236}">
                <a16:creationId xmlns:a16="http://schemas.microsoft.com/office/drawing/2014/main" id="{76A2E3F7-2178-404A-B5B5-2F616145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65" y="1918657"/>
            <a:ext cx="5715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214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Taking the Wheel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&amp; The News: Using the Environment to Escape Anxiety</dc:title>
  <dc:creator>Steve Joordens</dc:creator>
  <cp:lastModifiedBy>Steve Joordens</cp:lastModifiedBy>
  <cp:revision>11</cp:revision>
  <dcterms:created xsi:type="dcterms:W3CDTF">2021-04-16T20:16:55Z</dcterms:created>
  <dcterms:modified xsi:type="dcterms:W3CDTF">2021-04-21T17:45:47Z</dcterms:modified>
</cp:coreProperties>
</file>