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League Spartan" charset="1" panose="00000800000000000000"/>
      <p:regular r:id="rId18"/>
    </p:embeddedFont>
    <p:embeddedFont>
      <p:font typeface="TT Chocolates Extra-Light" charset="1" panose="02000503030000020003"/>
      <p:regular r:id="rId19"/>
    </p:embeddedFont>
    <p:embeddedFont>
      <p:font typeface="TT Chocolates" charset="1" panose="02000503020000020003"/>
      <p:regular r:id="rId20"/>
    </p:embeddedFont>
    <p:embeddedFont>
      <p:font typeface="Open Sans Extra Bold" charset="1" panose="020B0906030804020204"/>
      <p:regular r:id="rId21"/>
    </p:embeddedFont>
    <p:embeddedFont>
      <p:font typeface="Open Sans Bold" charset="1" panose="020B0806030504020204"/>
      <p:regular r:id="rId22"/>
    </p:embeddedFont>
    <p:embeddedFont>
      <p:font typeface="Open Sans" charset="1" panose="020B0606030504020204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5.jpeg" Type="http://schemas.openxmlformats.org/officeDocument/2006/relationships/image"/><Relationship Id="rId3" Target="../media/image46.png" Type="http://schemas.openxmlformats.org/officeDocument/2006/relationships/image"/><Relationship Id="rId4" Target="../media/image47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46.png" Type="http://schemas.openxmlformats.org/officeDocument/2006/relationships/image"/><Relationship Id="rId5" Target="../media/image47.svg" Type="http://schemas.openxmlformats.org/officeDocument/2006/relationships/image"/><Relationship Id="rId6" Target="../media/image48.png" Type="http://schemas.openxmlformats.org/officeDocument/2006/relationships/image"/><Relationship Id="rId7" Target="../media/image49.svg" Type="http://schemas.openxmlformats.org/officeDocument/2006/relationships/image"/><Relationship Id="rId8" Target="../media/image50.png" Type="http://schemas.openxmlformats.org/officeDocument/2006/relationships/image"/><Relationship Id="rId9" Target="../media/image51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Relationship Id="rId6" Target="../media/image22.png" Type="http://schemas.openxmlformats.org/officeDocument/2006/relationships/image"/><Relationship Id="rId7" Target="../media/image23.svg" Type="http://schemas.openxmlformats.org/officeDocument/2006/relationships/image"/><Relationship Id="rId8" Target="../media/image24.png" Type="http://schemas.openxmlformats.org/officeDocument/2006/relationships/image"/><Relationship Id="rId9" Target="../media/image25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Relationship Id="rId8" Target="../media/image2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1.png" Type="http://schemas.openxmlformats.org/officeDocument/2006/relationships/image"/><Relationship Id="rId11" Target="../media/image32.svg" Type="http://schemas.openxmlformats.org/officeDocument/2006/relationships/image"/><Relationship Id="rId12" Target="../media/image33.png" Type="http://schemas.openxmlformats.org/officeDocument/2006/relationships/image"/><Relationship Id="rId13" Target="../media/image34.svg" Type="http://schemas.openxmlformats.org/officeDocument/2006/relationships/image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27.png" Type="http://schemas.openxmlformats.org/officeDocument/2006/relationships/image"/><Relationship Id="rId7" Target="../media/image28.svg" Type="http://schemas.openxmlformats.org/officeDocument/2006/relationships/image"/><Relationship Id="rId8" Target="../media/image29.png" Type="http://schemas.openxmlformats.org/officeDocument/2006/relationships/image"/><Relationship Id="rId9" Target="../media/image30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0.png" Type="http://schemas.openxmlformats.org/officeDocument/2006/relationships/image"/><Relationship Id="rId11" Target="../media/image21.svg" Type="http://schemas.openxmlformats.org/officeDocument/2006/relationships/image"/><Relationship Id="rId12" Target="../media/image35.png" Type="http://schemas.openxmlformats.org/officeDocument/2006/relationships/image"/><Relationship Id="rId13" Target="../media/image36.svg" Type="http://schemas.openxmlformats.org/officeDocument/2006/relationships/image"/><Relationship Id="rId14" Target="../media/image37.png" Type="http://schemas.openxmlformats.org/officeDocument/2006/relationships/image"/><Relationship Id="rId15" Target="../media/image38.png" Type="http://schemas.openxmlformats.org/officeDocument/2006/relationships/image"/><Relationship Id="rId16" Target="../media/image39.svg" Type="http://schemas.openxmlformats.org/officeDocument/2006/relationships/image"/><Relationship Id="rId17" Target="../media/image40.png" Type="http://schemas.openxmlformats.org/officeDocument/2006/relationships/image"/><Relationship Id="rId18" Target="../media/image41.png" Type="http://schemas.openxmlformats.org/officeDocument/2006/relationships/image"/><Relationship Id="rId19" Target="../media/image42.png" Type="http://schemas.openxmlformats.org/officeDocument/2006/relationships/image"/><Relationship Id="rId2" Target="../media/image12.png" Type="http://schemas.openxmlformats.org/officeDocument/2006/relationships/image"/><Relationship Id="rId20" Target="../media/image43.png" Type="http://schemas.openxmlformats.org/officeDocument/2006/relationships/image"/><Relationship Id="rId21" Target="../media/image44.png" Type="http://schemas.openxmlformats.org/officeDocument/2006/relationships/image"/><Relationship Id="rId3" Target="../media/image13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1.png" Type="http://schemas.openxmlformats.org/officeDocument/2006/relationships/image"/><Relationship Id="rId9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700000">
            <a:off x="1659438" y="-486041"/>
            <a:ext cx="1445117" cy="1445117"/>
          </a:xfrm>
          <a:custGeom>
            <a:avLst/>
            <a:gdLst/>
            <a:ahLst/>
            <a:cxnLst/>
            <a:rect r="r" b="b" t="t" l="l"/>
            <a:pathLst>
              <a:path h="1445117" w="1445117">
                <a:moveTo>
                  <a:pt x="0" y="0"/>
                </a:moveTo>
                <a:lnTo>
                  <a:pt x="1445117" y="0"/>
                </a:lnTo>
                <a:lnTo>
                  <a:pt x="1445117" y="1445118"/>
                </a:lnTo>
                <a:lnTo>
                  <a:pt x="0" y="14451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236518"/>
            <a:chOff x="0" y="0"/>
            <a:chExt cx="4816593" cy="6229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62293"/>
            </a:xfrm>
            <a:custGeom>
              <a:avLst/>
              <a:gdLst/>
              <a:ahLst/>
              <a:cxnLst/>
              <a:rect r="r" b="b" t="t" l="l"/>
              <a:pathLst>
                <a:path h="6229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62293"/>
                  </a:lnTo>
                  <a:lnTo>
                    <a:pt x="0" y="62293"/>
                  </a:ln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3" cy="1003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-5400000">
            <a:off x="-5121053" y="5047777"/>
            <a:ext cx="10490053" cy="247947"/>
          </a:xfrm>
          <a:custGeom>
            <a:avLst/>
            <a:gdLst/>
            <a:ahLst/>
            <a:cxnLst/>
            <a:rect r="r" b="b" t="t" l="l"/>
            <a:pathLst>
              <a:path h="247947" w="10490053">
                <a:moveTo>
                  <a:pt x="0" y="0"/>
                </a:moveTo>
                <a:lnTo>
                  <a:pt x="10490053" y="0"/>
                </a:lnTo>
                <a:lnTo>
                  <a:pt x="10490053" y="247947"/>
                </a:lnTo>
                <a:lnTo>
                  <a:pt x="0" y="2479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-228897" y="0"/>
            <a:ext cx="476843" cy="236518"/>
            <a:chOff x="0" y="0"/>
            <a:chExt cx="1119625" cy="55534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119625" cy="555342"/>
            </a:xfrm>
            <a:custGeom>
              <a:avLst/>
              <a:gdLst/>
              <a:ahLst/>
              <a:cxnLst/>
              <a:rect r="r" b="b" t="t" l="l"/>
              <a:pathLst>
                <a:path h="555342" w="1119625">
                  <a:moveTo>
                    <a:pt x="0" y="0"/>
                  </a:moveTo>
                  <a:lnTo>
                    <a:pt x="1119625" y="0"/>
                  </a:lnTo>
                  <a:lnTo>
                    <a:pt x="1119625" y="555342"/>
                  </a:lnTo>
                  <a:lnTo>
                    <a:pt x="0" y="555342"/>
                  </a:lnTo>
                  <a:close/>
                </a:path>
              </a:pathLst>
            </a:custGeom>
            <a:solidFill>
              <a:srgbClr val="FAE8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119625" cy="5934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9658678" y="6192939"/>
            <a:ext cx="12867050" cy="4094061"/>
          </a:xfrm>
          <a:custGeom>
            <a:avLst/>
            <a:gdLst/>
            <a:ahLst/>
            <a:cxnLst/>
            <a:rect r="r" b="b" t="t" l="l"/>
            <a:pathLst>
              <a:path h="4094061" w="12867050">
                <a:moveTo>
                  <a:pt x="0" y="0"/>
                </a:moveTo>
                <a:lnTo>
                  <a:pt x="12867050" y="0"/>
                </a:lnTo>
                <a:lnTo>
                  <a:pt x="12867050" y="4094061"/>
                </a:lnTo>
                <a:lnTo>
                  <a:pt x="0" y="409406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8100000">
            <a:off x="13593541" y="5157959"/>
            <a:ext cx="2069959" cy="2069959"/>
          </a:xfrm>
          <a:custGeom>
            <a:avLst/>
            <a:gdLst/>
            <a:ahLst/>
            <a:cxnLst/>
            <a:rect r="r" b="b" t="t" l="l"/>
            <a:pathLst>
              <a:path h="2069959" w="2069959">
                <a:moveTo>
                  <a:pt x="0" y="0"/>
                </a:moveTo>
                <a:lnTo>
                  <a:pt x="2069959" y="0"/>
                </a:lnTo>
                <a:lnTo>
                  <a:pt x="2069959" y="2069959"/>
                </a:lnTo>
                <a:lnTo>
                  <a:pt x="0" y="20699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2700000">
            <a:off x="1978904" y="9564441"/>
            <a:ext cx="1445117" cy="1445117"/>
          </a:xfrm>
          <a:custGeom>
            <a:avLst/>
            <a:gdLst/>
            <a:ahLst/>
            <a:cxnLst/>
            <a:rect r="r" b="b" t="t" l="l"/>
            <a:pathLst>
              <a:path h="1445117" w="1445117">
                <a:moveTo>
                  <a:pt x="0" y="0"/>
                </a:moveTo>
                <a:lnTo>
                  <a:pt x="1445117" y="0"/>
                </a:lnTo>
                <a:lnTo>
                  <a:pt x="1445117" y="1445118"/>
                </a:lnTo>
                <a:lnTo>
                  <a:pt x="0" y="14451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2700000">
            <a:off x="16754846" y="9782546"/>
            <a:ext cx="1008907" cy="1008907"/>
          </a:xfrm>
          <a:custGeom>
            <a:avLst/>
            <a:gdLst/>
            <a:ahLst/>
            <a:cxnLst/>
            <a:rect r="r" b="b" t="t" l="l"/>
            <a:pathLst>
              <a:path h="1008907" w="1008907">
                <a:moveTo>
                  <a:pt x="0" y="0"/>
                </a:moveTo>
                <a:lnTo>
                  <a:pt x="1008908" y="0"/>
                </a:lnTo>
                <a:lnTo>
                  <a:pt x="1008908" y="1008908"/>
                </a:lnTo>
                <a:lnTo>
                  <a:pt x="0" y="100890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4057567" y="236518"/>
            <a:ext cx="4230433" cy="1039981"/>
          </a:xfrm>
          <a:custGeom>
            <a:avLst/>
            <a:gdLst/>
            <a:ahLst/>
            <a:cxnLst/>
            <a:rect r="r" b="b" t="t" l="l"/>
            <a:pathLst>
              <a:path h="1039981" w="4230433">
                <a:moveTo>
                  <a:pt x="0" y="0"/>
                </a:moveTo>
                <a:lnTo>
                  <a:pt x="4230433" y="0"/>
                </a:lnTo>
                <a:lnTo>
                  <a:pt x="4230433" y="1039981"/>
                </a:lnTo>
                <a:lnTo>
                  <a:pt x="0" y="103998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028700" y="2031861"/>
            <a:ext cx="15401048" cy="3143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599"/>
              </a:lnSpc>
            </a:pPr>
            <a:r>
              <a:rPr lang="en-US" sz="900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Proyecto SAG: Frontend y Deteccion de Plantaciones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28700" y="6083808"/>
            <a:ext cx="8115300" cy="3181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>
                <a:solidFill>
                  <a:srgbClr val="A6A6A6"/>
                </a:solidFill>
                <a:latin typeface="TT Chocolates Extra-Light"/>
                <a:ea typeface="TT Chocolates Extra-Light"/>
                <a:cs typeface="TT Chocolates Extra-Light"/>
                <a:sym typeface="TT Chocolates Extra-Light"/>
              </a:rPr>
              <a:t>Escarlett Carrasco</a:t>
            </a:r>
          </a:p>
          <a:p>
            <a:pPr algn="l">
              <a:lnSpc>
                <a:spcPts val="8400"/>
              </a:lnSpc>
            </a:pPr>
            <a:r>
              <a:rPr lang="en-US" sz="6000">
                <a:solidFill>
                  <a:srgbClr val="A6A6A6"/>
                </a:solidFill>
                <a:latin typeface="TT Chocolates Extra-Light"/>
                <a:ea typeface="TT Chocolates Extra-Light"/>
                <a:cs typeface="TT Chocolates Extra-Light"/>
                <a:sym typeface="TT Chocolates Extra-Light"/>
              </a:rPr>
              <a:t>Felipe Jimenez</a:t>
            </a:r>
          </a:p>
          <a:p>
            <a:pPr algn="l">
              <a:lnSpc>
                <a:spcPts val="8400"/>
              </a:lnSpc>
            </a:pPr>
            <a:r>
              <a:rPr lang="en-US" sz="6000">
                <a:solidFill>
                  <a:srgbClr val="A6A6A6"/>
                </a:solidFill>
                <a:latin typeface="TT Chocolates Extra-Light"/>
                <a:ea typeface="TT Chocolates Extra-Light"/>
                <a:cs typeface="TT Chocolates Extra-Light"/>
                <a:sym typeface="TT Chocolates Extra-Light"/>
              </a:rPr>
              <a:t>Joaquin Osorio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634286" y="4633286"/>
            <a:ext cx="5653714" cy="5653714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-168287">
            <a:off x="-1322990" y="-768036"/>
            <a:ext cx="4456129" cy="3224617"/>
          </a:xfrm>
          <a:custGeom>
            <a:avLst/>
            <a:gdLst/>
            <a:ahLst/>
            <a:cxnLst/>
            <a:rect r="r" b="b" t="t" l="l"/>
            <a:pathLst>
              <a:path h="3224617" w="4456129">
                <a:moveTo>
                  <a:pt x="0" y="0"/>
                </a:moveTo>
                <a:lnTo>
                  <a:pt x="4456130" y="0"/>
                </a:lnTo>
                <a:lnTo>
                  <a:pt x="4456130" y="3224617"/>
                </a:lnTo>
                <a:lnTo>
                  <a:pt x="0" y="322461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2634286" y="6639088"/>
            <a:ext cx="5653714" cy="821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>
                <a:solidFill>
                  <a:srgbClr val="A6A6A6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Demostración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634286" y="7800386"/>
            <a:ext cx="5653714" cy="5302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1"/>
              </a:lnSpc>
            </a:pPr>
            <a:r>
              <a:rPr lang="en-US" sz="4001">
                <a:solidFill>
                  <a:srgbClr val="FFFFFF"/>
                </a:solidFill>
                <a:latin typeface="TT Chocolates Extra-Light"/>
                <a:ea typeface="TT Chocolates Extra-Light"/>
                <a:cs typeface="TT Chocolates Extra-Light"/>
                <a:sym typeface="TT Chocolates Extra-Light"/>
              </a:rPr>
              <a:t>Del proyecto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885825"/>
            <a:ext cx="16230600" cy="1203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00"/>
              </a:lnSpc>
            </a:pPr>
            <a:r>
              <a:rPr lang="en-US" sz="7000">
                <a:solidFill>
                  <a:srgbClr val="7ED95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Obstaculos presentados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727507" y="8688168"/>
            <a:ext cx="2322472" cy="2322472"/>
          </a:xfrm>
          <a:custGeom>
            <a:avLst/>
            <a:gdLst/>
            <a:ahLst/>
            <a:cxnLst/>
            <a:rect r="r" b="b" t="t" l="l"/>
            <a:pathLst>
              <a:path h="2322472" w="2322472">
                <a:moveTo>
                  <a:pt x="0" y="0"/>
                </a:moveTo>
                <a:lnTo>
                  <a:pt x="2322472" y="0"/>
                </a:lnTo>
                <a:lnTo>
                  <a:pt x="2322472" y="2322471"/>
                </a:lnTo>
                <a:lnTo>
                  <a:pt x="0" y="23224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662183" y="-741197"/>
            <a:ext cx="2322472" cy="2322472"/>
          </a:xfrm>
          <a:custGeom>
            <a:avLst/>
            <a:gdLst/>
            <a:ahLst/>
            <a:cxnLst/>
            <a:rect r="r" b="b" t="t" l="l"/>
            <a:pathLst>
              <a:path h="2322472" w="2322472">
                <a:moveTo>
                  <a:pt x="0" y="0"/>
                </a:moveTo>
                <a:lnTo>
                  <a:pt x="2322471" y="0"/>
                </a:lnTo>
                <a:lnTo>
                  <a:pt x="2322471" y="2322471"/>
                </a:lnTo>
                <a:lnTo>
                  <a:pt x="0" y="23224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9090808">
            <a:off x="15783324" y="7518355"/>
            <a:ext cx="4456129" cy="3224617"/>
          </a:xfrm>
          <a:custGeom>
            <a:avLst/>
            <a:gdLst/>
            <a:ahLst/>
            <a:cxnLst/>
            <a:rect r="r" b="b" t="t" l="l"/>
            <a:pathLst>
              <a:path h="3224617" w="4456129">
                <a:moveTo>
                  <a:pt x="0" y="0"/>
                </a:moveTo>
                <a:lnTo>
                  <a:pt x="4456130" y="0"/>
                </a:lnTo>
                <a:lnTo>
                  <a:pt x="4456130" y="3224618"/>
                </a:lnTo>
                <a:lnTo>
                  <a:pt x="0" y="32246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005111" y="6975891"/>
            <a:ext cx="2282409" cy="2282409"/>
          </a:xfrm>
          <a:custGeom>
            <a:avLst/>
            <a:gdLst/>
            <a:ahLst/>
            <a:cxnLst/>
            <a:rect r="r" b="b" t="t" l="l"/>
            <a:pathLst>
              <a:path h="2282409" w="2282409">
                <a:moveTo>
                  <a:pt x="0" y="0"/>
                </a:moveTo>
                <a:lnTo>
                  <a:pt x="2282409" y="0"/>
                </a:lnTo>
                <a:lnTo>
                  <a:pt x="2282409" y="2282409"/>
                </a:lnTo>
                <a:lnTo>
                  <a:pt x="0" y="22824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852770" y="3204430"/>
            <a:ext cx="2809413" cy="2656172"/>
          </a:xfrm>
          <a:custGeom>
            <a:avLst/>
            <a:gdLst/>
            <a:ahLst/>
            <a:cxnLst/>
            <a:rect r="r" b="b" t="t" l="l"/>
            <a:pathLst>
              <a:path h="2656172" w="2809413">
                <a:moveTo>
                  <a:pt x="0" y="0"/>
                </a:moveTo>
                <a:lnTo>
                  <a:pt x="2809413" y="0"/>
                </a:lnTo>
                <a:lnTo>
                  <a:pt x="2809413" y="2656172"/>
                </a:lnTo>
                <a:lnTo>
                  <a:pt x="0" y="265617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594965" y="4219892"/>
            <a:ext cx="9733062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7ED957"/>
                </a:solidFill>
                <a:latin typeface="Open Sans"/>
                <a:ea typeface="Open Sans"/>
                <a:cs typeface="Open Sans"/>
                <a:sym typeface="Open Sans"/>
              </a:rPr>
              <a:t>Precisión del modelo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7ED957"/>
                </a:solidFill>
                <a:latin typeface="Open Sans"/>
                <a:ea typeface="Open Sans"/>
                <a:cs typeface="Open Sans"/>
                <a:sym typeface="Open Sans"/>
              </a:rPr>
              <a:t>Integración del modelo con la interfaz web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7ED957"/>
                </a:solidFill>
                <a:latin typeface="Open Sans"/>
                <a:ea typeface="Open Sans"/>
                <a:cs typeface="Open Sans"/>
                <a:sym typeface="Open Sans"/>
              </a:rPr>
              <a:t>Integrar todas las vistas de manera dinamica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5290759"/>
            <a:ext cx="16230600" cy="1543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2599"/>
              </a:lnSpc>
            </a:pPr>
            <a:r>
              <a:rPr lang="en-US" sz="900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Gracias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6959787"/>
            <a:ext cx="16230600" cy="7950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580"/>
              </a:lnSpc>
            </a:pPr>
            <a:r>
              <a:rPr lang="en-US" sz="4700">
                <a:solidFill>
                  <a:srgbClr val="A6A6A6"/>
                </a:solidFill>
                <a:latin typeface="TT Chocolates Extra-Light"/>
                <a:ea typeface="TT Chocolates Extra-Light"/>
                <a:cs typeface="TT Chocolates Extra-Light"/>
                <a:sym typeface="TT Chocolates Extra-Light"/>
              </a:rPr>
              <a:t>Fin de presentación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5400000">
            <a:off x="12919000" y="5047777"/>
            <a:ext cx="10490053" cy="247947"/>
          </a:xfrm>
          <a:custGeom>
            <a:avLst/>
            <a:gdLst/>
            <a:ahLst/>
            <a:cxnLst/>
            <a:rect r="r" b="b" t="t" l="l"/>
            <a:pathLst>
              <a:path h="247947" w="10490053">
                <a:moveTo>
                  <a:pt x="0" y="0"/>
                </a:moveTo>
                <a:lnTo>
                  <a:pt x="10490053" y="0"/>
                </a:lnTo>
                <a:lnTo>
                  <a:pt x="10490053" y="247947"/>
                </a:lnTo>
                <a:lnTo>
                  <a:pt x="0" y="2479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10050482"/>
            <a:ext cx="18288000" cy="236518"/>
            <a:chOff x="0" y="0"/>
            <a:chExt cx="4816593" cy="6229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62293"/>
            </a:xfrm>
            <a:custGeom>
              <a:avLst/>
              <a:gdLst/>
              <a:ahLst/>
              <a:cxnLst/>
              <a:rect r="r" b="b" t="t" l="l"/>
              <a:pathLst>
                <a:path h="6229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62293"/>
                  </a:lnTo>
                  <a:lnTo>
                    <a:pt x="0" y="62293"/>
                  </a:ln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816593" cy="1003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8051482" y="10050482"/>
            <a:ext cx="426792" cy="314293"/>
            <a:chOff x="0" y="0"/>
            <a:chExt cx="1002104" cy="73795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02104" cy="737957"/>
            </a:xfrm>
            <a:custGeom>
              <a:avLst/>
              <a:gdLst/>
              <a:ahLst/>
              <a:cxnLst/>
              <a:rect r="r" b="b" t="t" l="l"/>
              <a:pathLst>
                <a:path h="737957" w="1002104">
                  <a:moveTo>
                    <a:pt x="0" y="0"/>
                  </a:moveTo>
                  <a:lnTo>
                    <a:pt x="1002104" y="0"/>
                  </a:lnTo>
                  <a:lnTo>
                    <a:pt x="1002104" y="737957"/>
                  </a:lnTo>
                  <a:lnTo>
                    <a:pt x="0" y="73795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002104" cy="7760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-10800000">
            <a:off x="-4379837" y="0"/>
            <a:ext cx="12867050" cy="4094061"/>
          </a:xfrm>
          <a:custGeom>
            <a:avLst/>
            <a:gdLst/>
            <a:ahLst/>
            <a:cxnLst/>
            <a:rect r="r" b="b" t="t" l="l"/>
            <a:pathLst>
              <a:path h="4094061" w="12867050">
                <a:moveTo>
                  <a:pt x="0" y="0"/>
                </a:moveTo>
                <a:lnTo>
                  <a:pt x="12867050" y="0"/>
                </a:lnTo>
                <a:lnTo>
                  <a:pt x="12867050" y="4094061"/>
                </a:lnTo>
                <a:lnTo>
                  <a:pt x="0" y="40940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2700000">
            <a:off x="1138944" y="3059082"/>
            <a:ext cx="2069959" cy="2069959"/>
          </a:xfrm>
          <a:custGeom>
            <a:avLst/>
            <a:gdLst/>
            <a:ahLst/>
            <a:cxnLst/>
            <a:rect r="r" b="b" t="t" l="l"/>
            <a:pathLst>
              <a:path h="2069959" w="2069959">
                <a:moveTo>
                  <a:pt x="0" y="0"/>
                </a:moveTo>
                <a:lnTo>
                  <a:pt x="2069959" y="0"/>
                </a:lnTo>
                <a:lnTo>
                  <a:pt x="2069959" y="2069959"/>
                </a:lnTo>
                <a:lnTo>
                  <a:pt x="0" y="20699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2700000">
            <a:off x="524246" y="-504454"/>
            <a:ext cx="1008907" cy="1008907"/>
          </a:xfrm>
          <a:custGeom>
            <a:avLst/>
            <a:gdLst/>
            <a:ahLst/>
            <a:cxnLst/>
            <a:rect r="r" b="b" t="t" l="l"/>
            <a:pathLst>
              <a:path h="1008907" w="1008907">
                <a:moveTo>
                  <a:pt x="0" y="0"/>
                </a:moveTo>
                <a:lnTo>
                  <a:pt x="1008908" y="0"/>
                </a:lnTo>
                <a:lnTo>
                  <a:pt x="1008908" y="1008908"/>
                </a:lnTo>
                <a:lnTo>
                  <a:pt x="0" y="100890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762998" y="3074134"/>
            <a:ext cx="12412956" cy="3949577"/>
          </a:xfrm>
          <a:custGeom>
            <a:avLst/>
            <a:gdLst/>
            <a:ahLst/>
            <a:cxnLst/>
            <a:rect r="r" b="b" t="t" l="l"/>
            <a:pathLst>
              <a:path h="3949577" w="12412956">
                <a:moveTo>
                  <a:pt x="0" y="0"/>
                </a:moveTo>
                <a:lnTo>
                  <a:pt x="12412956" y="0"/>
                </a:lnTo>
                <a:lnTo>
                  <a:pt x="12412956" y="3949577"/>
                </a:lnTo>
                <a:lnTo>
                  <a:pt x="0" y="39495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1983" y="3074134"/>
            <a:ext cx="12412956" cy="3949577"/>
          </a:xfrm>
          <a:custGeom>
            <a:avLst/>
            <a:gdLst/>
            <a:ahLst/>
            <a:cxnLst/>
            <a:rect r="r" b="b" t="t" l="l"/>
            <a:pathLst>
              <a:path h="3949577" w="12412956">
                <a:moveTo>
                  <a:pt x="0" y="0"/>
                </a:moveTo>
                <a:lnTo>
                  <a:pt x="12412956" y="0"/>
                </a:lnTo>
                <a:lnTo>
                  <a:pt x="12412956" y="3949577"/>
                </a:lnTo>
                <a:lnTo>
                  <a:pt x="0" y="39495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619843" y="3074134"/>
            <a:ext cx="3949577" cy="3949577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7168929" y="3074134"/>
            <a:ext cx="3949577" cy="3949577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1718581" y="3074134"/>
            <a:ext cx="3949577" cy="3949577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028700" y="908179"/>
            <a:ext cx="16230600" cy="1203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00"/>
              </a:lnSpc>
            </a:pPr>
            <a:r>
              <a:rPr lang="en-US" sz="700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Integrantes del equipo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870738" y="3303104"/>
            <a:ext cx="3538162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A6A6A6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1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780362" y="4872710"/>
            <a:ext cx="3588100" cy="10350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1"/>
              </a:lnSpc>
            </a:pPr>
            <a:r>
              <a:rPr lang="en-US" sz="4001">
                <a:solidFill>
                  <a:srgbClr val="FFFFFF"/>
                </a:solidFill>
                <a:latin typeface="TT Chocolates"/>
                <a:ea typeface="TT Chocolates"/>
                <a:cs typeface="TT Chocolates"/>
                <a:sym typeface="TT Chocolates"/>
              </a:rPr>
              <a:t>Escarlett Carrasco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408852" y="3303104"/>
            <a:ext cx="3538162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A6A6A6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2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318476" y="5125122"/>
            <a:ext cx="3588100" cy="5302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1"/>
              </a:lnSpc>
            </a:pPr>
            <a:r>
              <a:rPr lang="en-US" sz="4001">
                <a:solidFill>
                  <a:srgbClr val="FFFFFF"/>
                </a:solidFill>
                <a:latin typeface="TT Chocolates"/>
                <a:ea typeface="TT Chocolates"/>
                <a:cs typeface="TT Chocolates"/>
                <a:sym typeface="TT Chocolates"/>
              </a:rPr>
              <a:t>Felipe Jimenez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969476" y="3303104"/>
            <a:ext cx="3538162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A6A6A6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3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1879100" y="5125122"/>
            <a:ext cx="3588100" cy="5302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1"/>
              </a:lnSpc>
            </a:pPr>
            <a:r>
              <a:rPr lang="en-US" sz="4001">
                <a:solidFill>
                  <a:srgbClr val="FFFFFF"/>
                </a:solidFill>
                <a:latin typeface="TT Chocolates"/>
                <a:ea typeface="TT Chocolates"/>
                <a:cs typeface="TT Chocolates"/>
                <a:sym typeface="TT Chocolates"/>
              </a:rPr>
              <a:t>Joaquin Osorio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393160" y="7116706"/>
            <a:ext cx="2493318" cy="989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Funciones:</a:t>
            </a:r>
          </a:p>
          <a:p>
            <a:pPr algn="ctr">
              <a:lnSpc>
                <a:spcPts val="2659"/>
              </a:lnSpc>
            </a:pPr>
            <a:r>
              <a:rPr lang="en-US" sz="189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Recopilar datos</a:t>
            </a:r>
          </a:p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Desarrollo Frontend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897341" y="7116706"/>
            <a:ext cx="2493318" cy="989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Funciones:</a:t>
            </a:r>
          </a:p>
          <a:p>
            <a:pPr algn="ctr">
              <a:lnSpc>
                <a:spcPts val="2659"/>
              </a:lnSpc>
            </a:pPr>
            <a:r>
              <a:rPr lang="en-US" sz="189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Recopilar datos</a:t>
            </a:r>
          </a:p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Desarrollo Frontend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598162" y="7116706"/>
            <a:ext cx="2280791" cy="989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Funciones:</a:t>
            </a:r>
          </a:p>
          <a:p>
            <a:pPr algn="ctr">
              <a:lnSpc>
                <a:spcPts val="2659"/>
              </a:lnSpc>
            </a:pPr>
            <a:r>
              <a:rPr lang="en-US" sz="189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Desarrollo Modelo</a:t>
            </a:r>
          </a:p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Deep Learning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700000">
            <a:off x="318519" y="8750240"/>
            <a:ext cx="2600485" cy="2600485"/>
          </a:xfrm>
          <a:custGeom>
            <a:avLst/>
            <a:gdLst/>
            <a:ahLst/>
            <a:cxnLst/>
            <a:rect r="r" b="b" t="t" l="l"/>
            <a:pathLst>
              <a:path h="2600485" w="2600485">
                <a:moveTo>
                  <a:pt x="0" y="0"/>
                </a:moveTo>
                <a:lnTo>
                  <a:pt x="2600484" y="0"/>
                </a:lnTo>
                <a:lnTo>
                  <a:pt x="2600484" y="2600484"/>
                </a:lnTo>
                <a:lnTo>
                  <a:pt x="0" y="26004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10050482"/>
            <a:ext cx="18288000" cy="236518"/>
            <a:chOff x="0" y="0"/>
            <a:chExt cx="4816593" cy="6229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62293"/>
            </a:xfrm>
            <a:custGeom>
              <a:avLst/>
              <a:gdLst/>
              <a:ahLst/>
              <a:cxnLst/>
              <a:rect r="r" b="b" t="t" l="l"/>
              <a:pathLst>
                <a:path h="6229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62293"/>
                  </a:lnTo>
                  <a:lnTo>
                    <a:pt x="0" y="62293"/>
                  </a:ln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3" cy="1003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-5400000">
            <a:off x="12930429" y="5047777"/>
            <a:ext cx="10490053" cy="247947"/>
          </a:xfrm>
          <a:custGeom>
            <a:avLst/>
            <a:gdLst/>
            <a:ahLst/>
            <a:cxnLst/>
            <a:rect r="r" b="b" t="t" l="l"/>
            <a:pathLst>
              <a:path h="247947" w="10490053">
                <a:moveTo>
                  <a:pt x="0" y="0"/>
                </a:moveTo>
                <a:lnTo>
                  <a:pt x="10490053" y="0"/>
                </a:lnTo>
                <a:lnTo>
                  <a:pt x="10490053" y="247947"/>
                </a:lnTo>
                <a:lnTo>
                  <a:pt x="0" y="2479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8051482" y="10050482"/>
            <a:ext cx="426792" cy="314293"/>
            <a:chOff x="0" y="0"/>
            <a:chExt cx="1002104" cy="73795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002104" cy="737957"/>
            </a:xfrm>
            <a:custGeom>
              <a:avLst/>
              <a:gdLst/>
              <a:ahLst/>
              <a:cxnLst/>
              <a:rect r="r" b="b" t="t" l="l"/>
              <a:pathLst>
                <a:path h="737957" w="1002104">
                  <a:moveTo>
                    <a:pt x="0" y="0"/>
                  </a:moveTo>
                  <a:lnTo>
                    <a:pt x="1002104" y="0"/>
                  </a:lnTo>
                  <a:lnTo>
                    <a:pt x="1002104" y="737957"/>
                  </a:lnTo>
                  <a:lnTo>
                    <a:pt x="0" y="73795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002104" cy="7760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028700" y="1595328"/>
            <a:ext cx="6198344" cy="721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A6A6A6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Problematica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6777" y="2652238"/>
            <a:ext cx="6198344" cy="3702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55659" indent="-377829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TT Chocolates Extra-Light"/>
                <a:ea typeface="TT Chocolates Extra-Light"/>
                <a:cs typeface="TT Chocolates Extra-Light"/>
                <a:sym typeface="TT Chocolates Extra-Light"/>
              </a:rPr>
              <a:t>El organismo publico Servicio Agricola y Ganadero (SAG) no es capaz de saber con anterioridad y certeza si una localidad tiene una plantación o no.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-2700000">
            <a:off x="896202" y="-795835"/>
            <a:ext cx="1445117" cy="1445117"/>
          </a:xfrm>
          <a:custGeom>
            <a:avLst/>
            <a:gdLst/>
            <a:ahLst/>
            <a:cxnLst/>
            <a:rect r="r" b="b" t="t" l="l"/>
            <a:pathLst>
              <a:path h="1445117" w="1445117">
                <a:moveTo>
                  <a:pt x="0" y="0"/>
                </a:moveTo>
                <a:lnTo>
                  <a:pt x="1445118" y="0"/>
                </a:lnTo>
                <a:lnTo>
                  <a:pt x="1445118" y="1445118"/>
                </a:lnTo>
                <a:lnTo>
                  <a:pt x="0" y="14451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1060956" y="1595328"/>
            <a:ext cx="6198344" cy="721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A6A6A6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Propuesta de solución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060956" y="2652238"/>
            <a:ext cx="6198344" cy="6178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55659" indent="-377829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TT Chocolates Extra-Light"/>
                <a:ea typeface="TT Chocolates Extra-Light"/>
                <a:cs typeface="TT Chocolates Extra-Light"/>
                <a:sym typeface="TT Chocolates Extra-Light"/>
              </a:rPr>
              <a:t>Como solución se propone un sistema web que le permita al SAG manejar sus datos e ingresar imagenes las cuales seran procesadas por un modelo entregando una predicción que les de un indicio respecto a si una ubicación concreta posee una plantación.</a:t>
            </a:r>
          </a:p>
        </p:txBody>
      </p:sp>
      <p:sp>
        <p:nvSpPr>
          <p:cNvPr name="AutoShape 15" id="15"/>
          <p:cNvSpPr/>
          <p:nvPr/>
        </p:nvSpPr>
        <p:spPr>
          <a:xfrm>
            <a:off x="8090936" y="5171751"/>
            <a:ext cx="2104206" cy="0"/>
          </a:xfrm>
          <a:prstGeom prst="line">
            <a:avLst/>
          </a:prstGeom>
          <a:ln cap="flat" w="200025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969418"/>
            <a:ext cx="11642218" cy="824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TT Chocolates Extra-Light"/>
                <a:ea typeface="TT Chocolates Extra-Light"/>
                <a:cs typeface="TT Chocolates Extra-Light"/>
                <a:sym typeface="TT Chocolates Extra-Light"/>
              </a:rPr>
              <a:t>Facilitar la identificación de plantaciones mediante un sistema automatizado con Inteligencia Artificial.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5400000">
            <a:off x="-5121053" y="5019527"/>
            <a:ext cx="10490053" cy="247947"/>
          </a:xfrm>
          <a:custGeom>
            <a:avLst/>
            <a:gdLst/>
            <a:ahLst/>
            <a:cxnLst/>
            <a:rect r="r" b="b" t="t" l="l"/>
            <a:pathLst>
              <a:path h="247947" w="10490053">
                <a:moveTo>
                  <a:pt x="0" y="0"/>
                </a:moveTo>
                <a:lnTo>
                  <a:pt x="10490053" y="0"/>
                </a:lnTo>
                <a:lnTo>
                  <a:pt x="10490053" y="247946"/>
                </a:lnTo>
                <a:lnTo>
                  <a:pt x="0" y="2479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400000">
            <a:off x="12267267" y="766849"/>
            <a:ext cx="10287000" cy="8753302"/>
          </a:xfrm>
          <a:custGeom>
            <a:avLst/>
            <a:gdLst/>
            <a:ahLst/>
            <a:cxnLst/>
            <a:rect r="r" b="b" t="t" l="l"/>
            <a:pathLst>
              <a:path h="8753302" w="10287000">
                <a:moveTo>
                  <a:pt x="0" y="0"/>
                </a:moveTo>
                <a:lnTo>
                  <a:pt x="10287000" y="0"/>
                </a:lnTo>
                <a:lnTo>
                  <a:pt x="10287000" y="8753302"/>
                </a:lnTo>
                <a:lnTo>
                  <a:pt x="0" y="87533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355605"/>
            <a:ext cx="11642218" cy="1203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00"/>
              </a:lnSpc>
            </a:pPr>
            <a:r>
              <a:rPr lang="en-US" sz="7000">
                <a:solidFill>
                  <a:srgbClr val="A6A6A6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Objetivos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092148"/>
            <a:ext cx="2303451" cy="721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A6A6A6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General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5805269"/>
            <a:ext cx="2930321" cy="721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A6A6A6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Especificos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6679664"/>
            <a:ext cx="11642218" cy="1243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TT Chocolates Extra-Light"/>
                <a:ea typeface="TT Chocolates Extra-Light"/>
                <a:cs typeface="TT Chocolates Extra-Light"/>
                <a:sym typeface="TT Chocolates Extra-Light"/>
              </a:rPr>
              <a:t>Desarrollar una interfaz web intuitiva para el cliente.</a:t>
            </a:r>
          </a:p>
          <a:p>
            <a:pPr algn="just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TT Chocolates Extra-Light"/>
                <a:ea typeface="TT Chocolates Extra-Light"/>
                <a:cs typeface="TT Chocolates Extra-Light"/>
                <a:sym typeface="TT Chocolates Extra-Light"/>
              </a:rPr>
              <a:t>Entrenar un modelo de IA para la deteccion precisa de plantaciones.</a:t>
            </a:r>
          </a:p>
          <a:p>
            <a:pPr algn="just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TT Chocolates Extra-Light"/>
                <a:ea typeface="TT Chocolates Extra-Light"/>
                <a:cs typeface="TT Chocolates Extra-Light"/>
                <a:sym typeface="TT Chocolates Extra-Light"/>
              </a:rPr>
              <a:t>Integrar el modelo en el sistema web de manera local.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8093085"/>
            <a:ext cx="16230600" cy="1872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9"/>
              </a:lnSpc>
            </a:pPr>
            <a:r>
              <a:rPr lang="en-US" sz="5400">
                <a:solidFill>
                  <a:srgbClr val="7ED95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¿Cual es el alcance?</a:t>
            </a:r>
          </a:p>
          <a:p>
            <a:pPr algn="ctr">
              <a:lnSpc>
                <a:spcPts val="7559"/>
              </a:lnSpc>
            </a:pPr>
            <a:r>
              <a:rPr lang="en-US" sz="5400">
                <a:solidFill>
                  <a:srgbClr val="7ED95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¿Cuales son las limitaciones?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638333"/>
            <a:ext cx="16230600" cy="3702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TT Chocolates Extra-Light"/>
                <a:ea typeface="TT Chocolates Extra-Light"/>
                <a:cs typeface="TT Chocolates Extra-Light"/>
                <a:sym typeface="TT Chocolates Extra-Light"/>
              </a:rPr>
              <a:t>Alcance: Identificación de plantaciones en imagenes satelitales por medio del uso de un modelo de Deep Learning utilizando un sistema web</a:t>
            </a:r>
          </a:p>
          <a:p>
            <a:pPr algn="just">
              <a:lnSpc>
                <a:spcPts val="4900"/>
              </a:lnSpc>
            </a:pPr>
          </a:p>
          <a:p>
            <a:pPr algn="just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TT Chocolates Extra-Light"/>
                <a:ea typeface="TT Chocolates Extra-Light"/>
                <a:cs typeface="TT Chocolates Extra-Light"/>
                <a:sym typeface="TT Chocolates Extra-Light"/>
              </a:rPr>
              <a:t>Limitaciones: Todos los servicios se utilicen para el proyecto deben ser de caracter gratuito, ya que, no se tienen fondos para el mismo. Limitaciones gubernamentales sobre la tecnologia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2700000">
            <a:off x="504395" y="-981198"/>
            <a:ext cx="2435432" cy="2435432"/>
          </a:xfrm>
          <a:custGeom>
            <a:avLst/>
            <a:gdLst/>
            <a:ahLst/>
            <a:cxnLst/>
            <a:rect r="r" b="b" t="t" l="l"/>
            <a:pathLst>
              <a:path h="2435432" w="2435432">
                <a:moveTo>
                  <a:pt x="0" y="0"/>
                </a:moveTo>
                <a:lnTo>
                  <a:pt x="2435432" y="0"/>
                </a:lnTo>
                <a:lnTo>
                  <a:pt x="2435432" y="2435432"/>
                </a:lnTo>
                <a:lnTo>
                  <a:pt x="0" y="2435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0"/>
            <a:ext cx="18288000" cy="236518"/>
            <a:chOff x="0" y="0"/>
            <a:chExt cx="4816593" cy="6229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62293"/>
            </a:xfrm>
            <a:custGeom>
              <a:avLst/>
              <a:gdLst/>
              <a:ahLst/>
              <a:cxnLst/>
              <a:rect r="r" b="b" t="t" l="l"/>
              <a:pathLst>
                <a:path h="6229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62293"/>
                  </a:lnTo>
                  <a:lnTo>
                    <a:pt x="0" y="62293"/>
                  </a:ln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816593" cy="1003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-2700000">
            <a:off x="15348173" y="9069284"/>
            <a:ext cx="2435432" cy="2435432"/>
          </a:xfrm>
          <a:custGeom>
            <a:avLst/>
            <a:gdLst/>
            <a:ahLst/>
            <a:cxnLst/>
            <a:rect r="r" b="b" t="t" l="l"/>
            <a:pathLst>
              <a:path h="2435432" w="2435432">
                <a:moveTo>
                  <a:pt x="0" y="0"/>
                </a:moveTo>
                <a:lnTo>
                  <a:pt x="2435432" y="0"/>
                </a:lnTo>
                <a:lnTo>
                  <a:pt x="2435432" y="2435432"/>
                </a:lnTo>
                <a:lnTo>
                  <a:pt x="0" y="2435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492468">
            <a:off x="1157764" y="2500507"/>
            <a:ext cx="3988972" cy="3067882"/>
          </a:xfrm>
          <a:custGeom>
            <a:avLst/>
            <a:gdLst/>
            <a:ahLst/>
            <a:cxnLst/>
            <a:rect r="r" b="b" t="t" l="l"/>
            <a:pathLst>
              <a:path h="3067882" w="3988972">
                <a:moveTo>
                  <a:pt x="0" y="0"/>
                </a:moveTo>
                <a:lnTo>
                  <a:pt x="3988972" y="0"/>
                </a:lnTo>
                <a:lnTo>
                  <a:pt x="3988972" y="3067882"/>
                </a:lnTo>
                <a:lnTo>
                  <a:pt x="0" y="30678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4825073">
            <a:off x="13613983" y="3252053"/>
            <a:ext cx="3988972" cy="3067882"/>
          </a:xfrm>
          <a:custGeom>
            <a:avLst/>
            <a:gdLst/>
            <a:ahLst/>
            <a:cxnLst/>
            <a:rect r="r" b="b" t="t" l="l"/>
            <a:pathLst>
              <a:path h="3067882" w="3988972">
                <a:moveTo>
                  <a:pt x="0" y="0"/>
                </a:moveTo>
                <a:lnTo>
                  <a:pt x="3988972" y="0"/>
                </a:lnTo>
                <a:lnTo>
                  <a:pt x="3988972" y="3067882"/>
                </a:lnTo>
                <a:lnTo>
                  <a:pt x="0" y="30678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727507" y="8688168"/>
            <a:ext cx="2322472" cy="2322472"/>
          </a:xfrm>
          <a:custGeom>
            <a:avLst/>
            <a:gdLst/>
            <a:ahLst/>
            <a:cxnLst/>
            <a:rect r="r" b="b" t="t" l="l"/>
            <a:pathLst>
              <a:path h="2322472" w="2322472">
                <a:moveTo>
                  <a:pt x="0" y="0"/>
                </a:moveTo>
                <a:lnTo>
                  <a:pt x="2322472" y="0"/>
                </a:lnTo>
                <a:lnTo>
                  <a:pt x="2322472" y="2322471"/>
                </a:lnTo>
                <a:lnTo>
                  <a:pt x="0" y="23224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927229"/>
            <a:ext cx="16230600" cy="1038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A6A6A6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Metodologia de trabajo: Kanban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6662183" y="-741197"/>
            <a:ext cx="2322472" cy="2322472"/>
          </a:xfrm>
          <a:custGeom>
            <a:avLst/>
            <a:gdLst/>
            <a:ahLst/>
            <a:cxnLst/>
            <a:rect r="r" b="b" t="t" l="l"/>
            <a:pathLst>
              <a:path h="2322472" w="2322472">
                <a:moveTo>
                  <a:pt x="0" y="0"/>
                </a:moveTo>
                <a:lnTo>
                  <a:pt x="2322471" y="0"/>
                </a:lnTo>
                <a:lnTo>
                  <a:pt x="2322471" y="2322471"/>
                </a:lnTo>
                <a:lnTo>
                  <a:pt x="0" y="23224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828697" y="3683039"/>
            <a:ext cx="5832835" cy="4114800"/>
          </a:xfrm>
          <a:custGeom>
            <a:avLst/>
            <a:gdLst/>
            <a:ahLst/>
            <a:cxnLst/>
            <a:rect r="r" b="b" t="t" l="l"/>
            <a:pathLst>
              <a:path h="4114800" w="5832835">
                <a:moveTo>
                  <a:pt x="0" y="0"/>
                </a:moveTo>
                <a:lnTo>
                  <a:pt x="5832835" y="0"/>
                </a:lnTo>
                <a:lnTo>
                  <a:pt x="583283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563665" y="3683039"/>
            <a:ext cx="4025023" cy="4114800"/>
          </a:xfrm>
          <a:custGeom>
            <a:avLst/>
            <a:gdLst/>
            <a:ahLst/>
            <a:cxnLst/>
            <a:rect r="r" b="b" t="t" l="l"/>
            <a:pathLst>
              <a:path h="4114800" w="4025023">
                <a:moveTo>
                  <a:pt x="0" y="0"/>
                </a:moveTo>
                <a:lnTo>
                  <a:pt x="4025022" y="0"/>
                </a:lnTo>
                <a:lnTo>
                  <a:pt x="402502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700000">
            <a:off x="15148937" y="8750240"/>
            <a:ext cx="2600485" cy="2600485"/>
          </a:xfrm>
          <a:custGeom>
            <a:avLst/>
            <a:gdLst/>
            <a:ahLst/>
            <a:cxnLst/>
            <a:rect r="r" b="b" t="t" l="l"/>
            <a:pathLst>
              <a:path h="2600485" w="2600485">
                <a:moveTo>
                  <a:pt x="0" y="0"/>
                </a:moveTo>
                <a:lnTo>
                  <a:pt x="2600485" y="0"/>
                </a:lnTo>
                <a:lnTo>
                  <a:pt x="2600485" y="2600484"/>
                </a:lnTo>
                <a:lnTo>
                  <a:pt x="0" y="26004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10050482"/>
            <a:ext cx="18288000" cy="236518"/>
            <a:chOff x="0" y="0"/>
            <a:chExt cx="4816593" cy="6229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62293"/>
            </a:xfrm>
            <a:custGeom>
              <a:avLst/>
              <a:gdLst/>
              <a:ahLst/>
              <a:cxnLst/>
              <a:rect r="r" b="b" t="t" l="l"/>
              <a:pathLst>
                <a:path h="6229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62293"/>
                  </a:lnTo>
                  <a:lnTo>
                    <a:pt x="0" y="62293"/>
                  </a:ln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3" cy="1003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-5400000">
            <a:off x="-5121053" y="5047777"/>
            <a:ext cx="10490053" cy="247947"/>
          </a:xfrm>
          <a:custGeom>
            <a:avLst/>
            <a:gdLst/>
            <a:ahLst/>
            <a:cxnLst/>
            <a:rect r="r" b="b" t="t" l="l"/>
            <a:pathLst>
              <a:path h="247947" w="10490053">
                <a:moveTo>
                  <a:pt x="0" y="0"/>
                </a:moveTo>
                <a:lnTo>
                  <a:pt x="10490053" y="0"/>
                </a:lnTo>
                <a:lnTo>
                  <a:pt x="10490053" y="247947"/>
                </a:lnTo>
                <a:lnTo>
                  <a:pt x="0" y="2479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-178845" y="10050482"/>
            <a:ext cx="426792" cy="314293"/>
            <a:chOff x="0" y="0"/>
            <a:chExt cx="1002104" cy="73795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002104" cy="737957"/>
            </a:xfrm>
            <a:custGeom>
              <a:avLst/>
              <a:gdLst/>
              <a:ahLst/>
              <a:cxnLst/>
              <a:rect r="r" b="b" t="t" l="l"/>
              <a:pathLst>
                <a:path h="737957" w="1002104">
                  <a:moveTo>
                    <a:pt x="0" y="0"/>
                  </a:moveTo>
                  <a:lnTo>
                    <a:pt x="1002104" y="0"/>
                  </a:lnTo>
                  <a:lnTo>
                    <a:pt x="1002104" y="737957"/>
                  </a:lnTo>
                  <a:lnTo>
                    <a:pt x="0" y="73795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002104" cy="7760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7176924">
            <a:off x="16884671" y="2866227"/>
            <a:ext cx="5350213" cy="4114800"/>
          </a:xfrm>
          <a:custGeom>
            <a:avLst/>
            <a:gdLst/>
            <a:ahLst/>
            <a:cxnLst/>
            <a:rect r="r" b="b" t="t" l="l"/>
            <a:pathLst>
              <a:path h="4114800" w="5350213">
                <a:moveTo>
                  <a:pt x="0" y="0"/>
                </a:moveTo>
                <a:lnTo>
                  <a:pt x="5350213" y="0"/>
                </a:lnTo>
                <a:lnTo>
                  <a:pt x="535021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7778592">
            <a:off x="8817491" y="-2077612"/>
            <a:ext cx="3988972" cy="3067882"/>
          </a:xfrm>
          <a:custGeom>
            <a:avLst/>
            <a:gdLst/>
            <a:ahLst/>
            <a:cxnLst/>
            <a:rect r="r" b="b" t="t" l="l"/>
            <a:pathLst>
              <a:path h="3067882" w="3988972">
                <a:moveTo>
                  <a:pt x="0" y="0"/>
                </a:moveTo>
                <a:lnTo>
                  <a:pt x="3988972" y="0"/>
                </a:lnTo>
                <a:lnTo>
                  <a:pt x="3988972" y="3067883"/>
                </a:lnTo>
                <a:lnTo>
                  <a:pt x="0" y="30678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2700000">
            <a:off x="15726621" y="-795835"/>
            <a:ext cx="1445117" cy="1445117"/>
          </a:xfrm>
          <a:custGeom>
            <a:avLst/>
            <a:gdLst/>
            <a:ahLst/>
            <a:cxnLst/>
            <a:rect r="r" b="b" t="t" l="l"/>
            <a:pathLst>
              <a:path h="1445117" w="1445117">
                <a:moveTo>
                  <a:pt x="0" y="0"/>
                </a:moveTo>
                <a:lnTo>
                  <a:pt x="1445117" y="0"/>
                </a:lnTo>
                <a:lnTo>
                  <a:pt x="1445117" y="1445118"/>
                </a:lnTo>
                <a:lnTo>
                  <a:pt x="0" y="14451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407218" y="3830807"/>
            <a:ext cx="15473563" cy="2185641"/>
          </a:xfrm>
          <a:custGeom>
            <a:avLst/>
            <a:gdLst/>
            <a:ahLst/>
            <a:cxnLst/>
            <a:rect r="r" b="b" t="t" l="l"/>
            <a:pathLst>
              <a:path h="2185641" w="15473563">
                <a:moveTo>
                  <a:pt x="0" y="0"/>
                </a:moveTo>
                <a:lnTo>
                  <a:pt x="15473564" y="0"/>
                </a:lnTo>
                <a:lnTo>
                  <a:pt x="15473564" y="2185641"/>
                </a:lnTo>
                <a:lnTo>
                  <a:pt x="0" y="218564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028700" y="908179"/>
            <a:ext cx="8866564" cy="1203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00"/>
              </a:lnSpc>
            </a:pPr>
            <a:r>
              <a:rPr lang="en-US" sz="7000">
                <a:solidFill>
                  <a:srgbClr val="A6A6A6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Cronograma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8935909" y="766849"/>
            <a:ext cx="10287000" cy="8753302"/>
          </a:xfrm>
          <a:custGeom>
            <a:avLst/>
            <a:gdLst/>
            <a:ahLst/>
            <a:cxnLst/>
            <a:rect r="r" b="b" t="t" l="l"/>
            <a:pathLst>
              <a:path h="8753302" w="10287000">
                <a:moveTo>
                  <a:pt x="0" y="0"/>
                </a:moveTo>
                <a:lnTo>
                  <a:pt x="10287000" y="0"/>
                </a:lnTo>
                <a:lnTo>
                  <a:pt x="10287000" y="8753302"/>
                </a:lnTo>
                <a:lnTo>
                  <a:pt x="0" y="87533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-220707" y="766849"/>
            <a:ext cx="10287000" cy="8753302"/>
          </a:xfrm>
          <a:custGeom>
            <a:avLst/>
            <a:gdLst/>
            <a:ahLst/>
            <a:cxnLst/>
            <a:rect r="r" b="b" t="t" l="l"/>
            <a:pathLst>
              <a:path h="8753302" w="10287000">
                <a:moveTo>
                  <a:pt x="0" y="0"/>
                </a:moveTo>
                <a:lnTo>
                  <a:pt x="10287000" y="0"/>
                </a:lnTo>
                <a:lnTo>
                  <a:pt x="10287000" y="8753302"/>
                </a:lnTo>
                <a:lnTo>
                  <a:pt x="0" y="87533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659672" y="5268160"/>
            <a:ext cx="3949577" cy="3949577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659672" y="1248962"/>
            <a:ext cx="3949577" cy="3949577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-5400000">
            <a:off x="12930429" y="5047777"/>
            <a:ext cx="10490053" cy="247947"/>
          </a:xfrm>
          <a:custGeom>
            <a:avLst/>
            <a:gdLst/>
            <a:ahLst/>
            <a:cxnLst/>
            <a:rect r="r" b="b" t="t" l="l"/>
            <a:pathLst>
              <a:path h="247947" w="10490053">
                <a:moveTo>
                  <a:pt x="0" y="0"/>
                </a:moveTo>
                <a:lnTo>
                  <a:pt x="10490053" y="0"/>
                </a:lnTo>
                <a:lnTo>
                  <a:pt x="10490053" y="247947"/>
                </a:lnTo>
                <a:lnTo>
                  <a:pt x="0" y="2479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422695" y="5963244"/>
            <a:ext cx="2423531" cy="2559408"/>
          </a:xfrm>
          <a:custGeom>
            <a:avLst/>
            <a:gdLst/>
            <a:ahLst/>
            <a:cxnLst/>
            <a:rect r="r" b="b" t="t" l="l"/>
            <a:pathLst>
              <a:path h="2559408" w="2423531">
                <a:moveTo>
                  <a:pt x="0" y="0"/>
                </a:moveTo>
                <a:lnTo>
                  <a:pt x="2423531" y="0"/>
                </a:lnTo>
                <a:lnTo>
                  <a:pt x="2423531" y="2559408"/>
                </a:lnTo>
                <a:lnTo>
                  <a:pt x="0" y="25594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948319" y="2203810"/>
            <a:ext cx="1372284" cy="2039881"/>
          </a:xfrm>
          <a:custGeom>
            <a:avLst/>
            <a:gdLst/>
            <a:ahLst/>
            <a:cxnLst/>
            <a:rect r="r" b="b" t="t" l="l"/>
            <a:pathLst>
              <a:path h="2039881" w="1372284">
                <a:moveTo>
                  <a:pt x="0" y="0"/>
                </a:moveTo>
                <a:lnTo>
                  <a:pt x="1372283" y="0"/>
                </a:lnTo>
                <a:lnTo>
                  <a:pt x="1372283" y="2039881"/>
                </a:lnTo>
                <a:lnTo>
                  <a:pt x="0" y="20398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8297182" y="5037310"/>
            <a:ext cx="3523850" cy="3844834"/>
          </a:xfrm>
          <a:custGeom>
            <a:avLst/>
            <a:gdLst/>
            <a:ahLst/>
            <a:cxnLst/>
            <a:rect r="r" b="b" t="t" l="l"/>
            <a:pathLst>
              <a:path h="3844834" w="3523850">
                <a:moveTo>
                  <a:pt x="0" y="0"/>
                </a:moveTo>
                <a:lnTo>
                  <a:pt x="3523850" y="0"/>
                </a:lnTo>
                <a:lnTo>
                  <a:pt x="3523850" y="3844835"/>
                </a:lnTo>
                <a:lnTo>
                  <a:pt x="0" y="384483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4144837" y="4926273"/>
            <a:ext cx="2646561" cy="2073942"/>
          </a:xfrm>
          <a:custGeom>
            <a:avLst/>
            <a:gdLst/>
            <a:ahLst/>
            <a:cxnLst/>
            <a:rect r="r" b="b" t="t" l="l"/>
            <a:pathLst>
              <a:path h="2073942" w="2646561">
                <a:moveTo>
                  <a:pt x="0" y="0"/>
                </a:moveTo>
                <a:lnTo>
                  <a:pt x="2646561" y="0"/>
                </a:lnTo>
                <a:lnTo>
                  <a:pt x="2646561" y="2073942"/>
                </a:lnTo>
                <a:lnTo>
                  <a:pt x="0" y="207394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9433401" y="923925"/>
            <a:ext cx="7825899" cy="19437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Arquitectura del Software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783312" y="3385675"/>
            <a:ext cx="2551591" cy="1651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3439"/>
              </a:lnSpc>
            </a:pPr>
            <a:r>
              <a:rPr lang="en-US" sz="9600">
                <a:solidFill>
                  <a:srgbClr val="A6A6A6"/>
                </a:solidFill>
                <a:latin typeface="TT Chocolates"/>
                <a:ea typeface="TT Chocolates"/>
                <a:cs typeface="TT Chocolates"/>
                <a:sym typeface="TT Chocolates"/>
              </a:rPr>
              <a:t>MVC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3346351" y="3382500"/>
            <a:ext cx="4243534" cy="1302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0639"/>
              </a:lnSpc>
            </a:pPr>
            <a:r>
              <a:rPr lang="en-US" sz="7599">
                <a:solidFill>
                  <a:srgbClr val="A6A6A6"/>
                </a:solidFill>
                <a:latin typeface="TT Chocolates"/>
                <a:ea typeface="TT Chocolates"/>
                <a:cs typeface="TT Chocolates"/>
                <a:sym typeface="TT Chocolates"/>
              </a:rPr>
              <a:t>CRISP-DM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12919000" y="5047777"/>
            <a:ext cx="10490053" cy="247947"/>
          </a:xfrm>
          <a:custGeom>
            <a:avLst/>
            <a:gdLst/>
            <a:ahLst/>
            <a:cxnLst/>
            <a:rect r="r" b="b" t="t" l="l"/>
            <a:pathLst>
              <a:path h="247947" w="10490053">
                <a:moveTo>
                  <a:pt x="0" y="0"/>
                </a:moveTo>
                <a:lnTo>
                  <a:pt x="10490053" y="0"/>
                </a:lnTo>
                <a:lnTo>
                  <a:pt x="10490053" y="247947"/>
                </a:lnTo>
                <a:lnTo>
                  <a:pt x="0" y="2479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914106" y="7426523"/>
            <a:ext cx="8990071" cy="2860477"/>
          </a:xfrm>
          <a:custGeom>
            <a:avLst/>
            <a:gdLst/>
            <a:ahLst/>
            <a:cxnLst/>
            <a:rect r="r" b="b" t="t" l="l"/>
            <a:pathLst>
              <a:path h="2860477" w="8990071">
                <a:moveTo>
                  <a:pt x="0" y="0"/>
                </a:moveTo>
                <a:lnTo>
                  <a:pt x="8990071" y="0"/>
                </a:lnTo>
                <a:lnTo>
                  <a:pt x="8990071" y="2860477"/>
                </a:lnTo>
                <a:lnTo>
                  <a:pt x="0" y="28604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2700000">
            <a:off x="340802" y="9464231"/>
            <a:ext cx="1645538" cy="1645538"/>
          </a:xfrm>
          <a:custGeom>
            <a:avLst/>
            <a:gdLst/>
            <a:ahLst/>
            <a:cxnLst/>
            <a:rect r="r" b="b" t="t" l="l"/>
            <a:pathLst>
              <a:path h="1645538" w="1645538">
                <a:moveTo>
                  <a:pt x="0" y="0"/>
                </a:moveTo>
                <a:lnTo>
                  <a:pt x="1645538" y="0"/>
                </a:lnTo>
                <a:lnTo>
                  <a:pt x="1645538" y="1645538"/>
                </a:lnTo>
                <a:lnTo>
                  <a:pt x="0" y="164553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2700000">
            <a:off x="1533095" y="-1217716"/>
            <a:ext cx="2435432" cy="2435432"/>
          </a:xfrm>
          <a:custGeom>
            <a:avLst/>
            <a:gdLst/>
            <a:ahLst/>
            <a:cxnLst/>
            <a:rect r="r" b="b" t="t" l="l"/>
            <a:pathLst>
              <a:path h="2435432" w="2435432">
                <a:moveTo>
                  <a:pt x="0" y="0"/>
                </a:moveTo>
                <a:lnTo>
                  <a:pt x="2435432" y="0"/>
                </a:lnTo>
                <a:lnTo>
                  <a:pt x="2435432" y="2435432"/>
                </a:lnTo>
                <a:lnTo>
                  <a:pt x="0" y="243543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2700000">
            <a:off x="-727507" y="560875"/>
            <a:ext cx="2322472" cy="2322472"/>
          </a:xfrm>
          <a:custGeom>
            <a:avLst/>
            <a:gdLst/>
            <a:ahLst/>
            <a:cxnLst/>
            <a:rect r="r" b="b" t="t" l="l"/>
            <a:pathLst>
              <a:path h="2322472" w="2322472">
                <a:moveTo>
                  <a:pt x="0" y="0"/>
                </a:moveTo>
                <a:lnTo>
                  <a:pt x="2322472" y="0"/>
                </a:lnTo>
                <a:lnTo>
                  <a:pt x="2322472" y="2322472"/>
                </a:lnTo>
                <a:lnTo>
                  <a:pt x="0" y="232247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593650" y="4837968"/>
            <a:ext cx="1968839" cy="1378187"/>
          </a:xfrm>
          <a:custGeom>
            <a:avLst/>
            <a:gdLst/>
            <a:ahLst/>
            <a:cxnLst/>
            <a:rect r="r" b="b" t="t" l="l"/>
            <a:pathLst>
              <a:path h="1378187" w="1968839">
                <a:moveTo>
                  <a:pt x="0" y="0"/>
                </a:moveTo>
                <a:lnTo>
                  <a:pt x="1968839" y="0"/>
                </a:lnTo>
                <a:lnTo>
                  <a:pt x="1968839" y="1378187"/>
                </a:lnTo>
                <a:lnTo>
                  <a:pt x="0" y="137818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510257" y="4508517"/>
            <a:ext cx="2037089" cy="2037089"/>
          </a:xfrm>
          <a:custGeom>
            <a:avLst/>
            <a:gdLst/>
            <a:ahLst/>
            <a:cxnLst/>
            <a:rect r="r" b="b" t="t" l="l"/>
            <a:pathLst>
              <a:path h="2037089" w="2037089">
                <a:moveTo>
                  <a:pt x="0" y="0"/>
                </a:moveTo>
                <a:lnTo>
                  <a:pt x="2037088" y="0"/>
                </a:lnTo>
                <a:lnTo>
                  <a:pt x="2037088" y="2037089"/>
                </a:lnTo>
                <a:lnTo>
                  <a:pt x="0" y="2037089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594742" y="4594650"/>
            <a:ext cx="1901552" cy="1621505"/>
          </a:xfrm>
          <a:custGeom>
            <a:avLst/>
            <a:gdLst/>
            <a:ahLst/>
            <a:cxnLst/>
            <a:rect r="r" b="b" t="t" l="l"/>
            <a:pathLst>
              <a:path h="1621505" w="1901552">
                <a:moveTo>
                  <a:pt x="0" y="0"/>
                </a:moveTo>
                <a:lnTo>
                  <a:pt x="1901552" y="0"/>
                </a:lnTo>
                <a:lnTo>
                  <a:pt x="1901552" y="1621505"/>
                </a:lnTo>
                <a:lnTo>
                  <a:pt x="0" y="1621505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327142" y="4594650"/>
            <a:ext cx="1766581" cy="1766581"/>
          </a:xfrm>
          <a:custGeom>
            <a:avLst/>
            <a:gdLst/>
            <a:ahLst/>
            <a:cxnLst/>
            <a:rect r="r" b="b" t="t" l="l"/>
            <a:pathLst>
              <a:path h="1766581" w="1766581">
                <a:moveTo>
                  <a:pt x="0" y="0"/>
                </a:moveTo>
                <a:lnTo>
                  <a:pt x="1766581" y="0"/>
                </a:lnTo>
                <a:lnTo>
                  <a:pt x="1766581" y="1766581"/>
                </a:lnTo>
                <a:lnTo>
                  <a:pt x="0" y="1766581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2558739" y="6570781"/>
            <a:ext cx="1360812" cy="1917037"/>
          </a:xfrm>
          <a:custGeom>
            <a:avLst/>
            <a:gdLst/>
            <a:ahLst/>
            <a:cxnLst/>
            <a:rect r="r" b="b" t="t" l="l"/>
            <a:pathLst>
              <a:path h="1917037" w="1360812">
                <a:moveTo>
                  <a:pt x="0" y="0"/>
                </a:moveTo>
                <a:lnTo>
                  <a:pt x="1360811" y="0"/>
                </a:lnTo>
                <a:lnTo>
                  <a:pt x="1360811" y="1917037"/>
                </a:lnTo>
                <a:lnTo>
                  <a:pt x="0" y="1917037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5752033" y="6886583"/>
            <a:ext cx="1652074" cy="1652074"/>
          </a:xfrm>
          <a:custGeom>
            <a:avLst/>
            <a:gdLst/>
            <a:ahLst/>
            <a:cxnLst/>
            <a:rect r="r" b="b" t="t" l="l"/>
            <a:pathLst>
              <a:path h="1652074" w="1652074">
                <a:moveTo>
                  <a:pt x="0" y="0"/>
                </a:moveTo>
                <a:lnTo>
                  <a:pt x="1652074" y="0"/>
                </a:lnTo>
                <a:lnTo>
                  <a:pt x="1652074" y="1652074"/>
                </a:lnTo>
                <a:lnTo>
                  <a:pt x="0" y="1652074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510257" y="6855283"/>
            <a:ext cx="2268146" cy="2268146"/>
          </a:xfrm>
          <a:custGeom>
            <a:avLst/>
            <a:gdLst/>
            <a:ahLst/>
            <a:cxnLst/>
            <a:rect r="r" b="b" t="t" l="l"/>
            <a:pathLst>
              <a:path h="2268146" w="2268146">
                <a:moveTo>
                  <a:pt x="0" y="0"/>
                </a:moveTo>
                <a:lnTo>
                  <a:pt x="2268146" y="0"/>
                </a:lnTo>
                <a:lnTo>
                  <a:pt x="2268146" y="2268146"/>
                </a:lnTo>
                <a:lnTo>
                  <a:pt x="0" y="2268146"/>
                </a:lnTo>
                <a:lnTo>
                  <a:pt x="0" y="0"/>
                </a:lnTo>
                <a:close/>
              </a:path>
            </a:pathLst>
          </a:custGeom>
          <a:blipFill>
            <a:blip r:embed="rId20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3042925" y="6886583"/>
            <a:ext cx="2729633" cy="1970179"/>
          </a:xfrm>
          <a:custGeom>
            <a:avLst/>
            <a:gdLst/>
            <a:ahLst/>
            <a:cxnLst/>
            <a:rect r="r" b="b" t="t" l="l"/>
            <a:pathLst>
              <a:path h="1970179" w="2729633">
                <a:moveTo>
                  <a:pt x="0" y="0"/>
                </a:moveTo>
                <a:lnTo>
                  <a:pt x="2729632" y="0"/>
                </a:lnTo>
                <a:lnTo>
                  <a:pt x="2729632" y="1970178"/>
                </a:lnTo>
                <a:lnTo>
                  <a:pt x="0" y="1970178"/>
                </a:lnTo>
                <a:lnTo>
                  <a:pt x="0" y="0"/>
                </a:lnTo>
                <a:close/>
              </a:path>
            </a:pathLst>
          </a:custGeom>
          <a:blipFill>
            <a:blip r:embed="rId21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5582393" y="908179"/>
            <a:ext cx="11642218" cy="1203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00"/>
              </a:lnSpc>
            </a:pPr>
            <a:r>
              <a:rPr lang="en-US" sz="700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Tecnologias utilizadas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558739" y="3494046"/>
            <a:ext cx="500375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Frontend Stack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733050" y="3494046"/>
            <a:ext cx="4763244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Deep Learning</a:t>
            </a:r>
          </a:p>
        </p:txBody>
      </p:sp>
      <p:sp>
        <p:nvSpPr>
          <p:cNvPr name="AutoShape 18" id="18"/>
          <p:cNvSpPr/>
          <p:nvPr/>
        </p:nvSpPr>
        <p:spPr>
          <a:xfrm flipV="true">
            <a:off x="9163050" y="3747911"/>
            <a:ext cx="0" cy="522664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DAGWy9o9LI0</dc:identifier>
  <dcterms:modified xsi:type="dcterms:W3CDTF">2011-08-01T06:04:30Z</dcterms:modified>
  <cp:revision>1</cp:revision>
  <dc:title>Proyecto SAG: Frontend y Predicciones</dc:title>
</cp:coreProperties>
</file>