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62" r:id="rId2"/>
    <p:sldId id="363" r:id="rId3"/>
    <p:sldId id="364" r:id="rId4"/>
    <p:sldId id="376" r:id="rId5"/>
    <p:sldId id="365" r:id="rId6"/>
    <p:sldId id="366" r:id="rId7"/>
    <p:sldId id="309" r:id="rId8"/>
    <p:sldId id="367" r:id="rId9"/>
    <p:sldId id="368" r:id="rId10"/>
    <p:sldId id="353" r:id="rId11"/>
    <p:sldId id="354" r:id="rId12"/>
    <p:sldId id="369" r:id="rId13"/>
    <p:sldId id="307" r:id="rId14"/>
    <p:sldId id="370" r:id="rId15"/>
    <p:sldId id="371" r:id="rId16"/>
    <p:sldId id="372" r:id="rId17"/>
    <p:sldId id="373" r:id="rId18"/>
    <p:sldId id="434" r:id="rId19"/>
    <p:sldId id="435" r:id="rId20"/>
    <p:sldId id="375" r:id="rId21"/>
    <p:sldId id="374" r:id="rId2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5151"/>
    <a:srgbClr val="F2F2F2"/>
    <a:srgbClr val="525252"/>
    <a:srgbClr val="333333"/>
    <a:srgbClr val="0084B4"/>
    <a:srgbClr val="4D4D4D"/>
    <a:srgbClr val="79BBD3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2" autoAdjust="0"/>
    <p:restoredTop sz="78106" autoAdjust="0"/>
  </p:normalViewPr>
  <p:slideViewPr>
    <p:cSldViewPr>
      <p:cViewPr>
        <p:scale>
          <a:sx n="50" d="100"/>
          <a:sy n="50" d="100"/>
        </p:scale>
        <p:origin x="1752" y="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1290"/>
    </p:cViewPr>
  </p:sorterViewPr>
  <p:notesViewPr>
    <p:cSldViewPr>
      <p:cViewPr varScale="1">
        <p:scale>
          <a:sx n="59" d="100"/>
          <a:sy n="59" d="100"/>
        </p:scale>
        <p:origin x="-259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1F5C4-6B49-4C86-A2DE-32A66D840886}" type="datetimeFigureOut">
              <a:rPr kumimoji="1" lang="ja-JP" altLang="en-US" smtClean="0"/>
              <a:pPr/>
              <a:t>2023/9/26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6840A-D37F-4926-8E05-396A9738F0A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690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31E89-D484-4C32-AED5-D0DBDAB35374}" type="datetimeFigureOut">
              <a:rPr kumimoji="1" lang="ja-JP" altLang="en-US" smtClean="0"/>
              <a:pPr/>
              <a:t>2023/9/26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82345-0678-4811-8ABF-8721649F7B1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432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ja-JP"/>
              <a:t>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7875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a7b4c4e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2a7b4c4e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ja-JP" dirty="0"/>
          </a:p>
        </p:txBody>
      </p:sp>
      <p:sp>
        <p:nvSpPr>
          <p:cNvPr id="118" name="Google Shape;118;g12a7b4c4eb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ja-JP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4304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a7b4c4e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2a7b4c4e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ja-JP" dirty="0"/>
          </a:p>
        </p:txBody>
      </p:sp>
      <p:sp>
        <p:nvSpPr>
          <p:cNvPr id="118" name="Google Shape;118;g12a7b4c4eb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ja-JP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6617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6317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a936c99c6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g13a936c99c6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7" name="Google Shape;257;g13a936c99c6_0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ja-JP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074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a936c99c6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g13a936c99c6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7" name="Google Shape;257;g13a936c99c6_0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ja-JP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767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a936c99c6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g13a936c99c6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7" name="Google Shape;257;g13a936c99c6_0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ja-JP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1086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8892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a936c99c6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g13a936c99c6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7" name="Google Shape;257;g13a936c99c6_0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ja-JP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8873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120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85" name="Google Shape;2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79173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a7b4c4e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2a7b4c4e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ja-JP" dirty="0"/>
          </a:p>
        </p:txBody>
      </p:sp>
      <p:sp>
        <p:nvSpPr>
          <p:cNvPr id="118" name="Google Shape;118;g12a7b4c4eb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ja-JP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53739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The conventional results reverses due to the calculation of the difference, which is done by the absolute value. Therefore, the actual conventional difference of utilization </a:t>
            </a:r>
            <a:r>
              <a:rPr lang="en-US" dirty="0" err="1"/>
              <a:t>decreseas</a:t>
            </a:r>
            <a:r>
              <a:rPr lang="en-US" dirty="0"/>
              <a:t> until it reaches a certain point where offloading does not increase its utility.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The proposed </a:t>
            </a:r>
            <a:endParaRPr dirty="0"/>
          </a:p>
        </p:txBody>
      </p:sp>
      <p:sp>
        <p:nvSpPr>
          <p:cNvPr id="285" name="Google Shape;2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00221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85" name="Google Shape;2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6303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a7b4c4e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2a7b4c4e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ja-JP" dirty="0"/>
          </a:p>
        </p:txBody>
      </p:sp>
      <p:sp>
        <p:nvSpPr>
          <p:cNvPr id="118" name="Google Shape;118;g12a7b4c4eb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ja-JP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4919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a7b4c4e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2a7b4c4e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ja-JP" dirty="0"/>
          </a:p>
        </p:txBody>
      </p:sp>
      <p:sp>
        <p:nvSpPr>
          <p:cNvPr id="118" name="Google Shape;118;g12a7b4c4eb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ja-JP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5711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a7b4c4e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2a7b4c4e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ja-JP" dirty="0"/>
          </a:p>
        </p:txBody>
      </p:sp>
      <p:sp>
        <p:nvSpPr>
          <p:cNvPr id="118" name="Google Shape;118;g12a7b4c4eb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ja-JP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1662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a7b4c4e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2a7b4c4e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ja-JP" dirty="0"/>
          </a:p>
        </p:txBody>
      </p:sp>
      <p:sp>
        <p:nvSpPr>
          <p:cNvPr id="118" name="Google Shape;118;g12a7b4c4eb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ja-JP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9340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2" name="Google Shape;18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ja-JP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1875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5917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2451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844824"/>
            <a:ext cx="8640960" cy="1470025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1521" y="3789039"/>
            <a:ext cx="8640958" cy="1800201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2E08-1984-4CA2-B152-7A871330E759}" type="datetime1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A3L-2, Paper ID: 6207 by Yuki Yokota and Sumiko Miyata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572000" y="3314849"/>
            <a:ext cx="4320479" cy="1898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251520" y="3312388"/>
            <a:ext cx="4320481" cy="1922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2859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2D57-68AB-4278-9C7F-2F1B140A4202}" type="datetime1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A3L-2, Paper ID: 6207 by Yuki Yokota and Sumiko Miyata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80212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E872-677B-4E69-9B0D-15D7E75548B8}" type="datetime1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A3L-2, Paper ID: 6207 by Yuki Yokota and Sumiko Miyata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0459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6" y="44624"/>
            <a:ext cx="8028384" cy="1143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3618" y="1412776"/>
            <a:ext cx="8363222" cy="4752528"/>
          </a:xfrm>
        </p:spPr>
        <p:txBody>
          <a:bodyPr/>
          <a:lstStyle>
            <a:lvl1pPr marL="449263" indent="-449263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buClr>
                <a:schemeClr val="accent1"/>
              </a:buClr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09BB-B26F-4F7E-87BF-9956E2B2200B}" type="datetime1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083809" y="6492875"/>
            <a:ext cx="6976382" cy="365125"/>
          </a:xfrm>
        </p:spPr>
        <p:txBody>
          <a:bodyPr/>
          <a:lstStyle/>
          <a:p>
            <a:r>
              <a:rPr kumimoji="1" lang="en-US" altLang="zh-TW"/>
              <a:t>A3L-2, Paper ID: 6207 by Yuki Yokota and Sumiko Miyata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8" name="正方形/長方形 7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51418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32711" y="2747961"/>
            <a:ext cx="7659769" cy="1362075"/>
          </a:xfrm>
        </p:spPr>
        <p:txBody>
          <a:bodyPr anchor="ctr">
            <a:normAutofit/>
          </a:bodyPr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32710" y="4149080"/>
            <a:ext cx="7659769" cy="72008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6095F-E103-414C-A7B1-95C5459F925A}" type="datetime1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A3L-2, Paper ID: 6207 by Yuki Yokota and Sumiko Miyata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588682" y="3104962"/>
            <a:ext cx="644029" cy="648072"/>
            <a:chOff x="296920" y="2919016"/>
            <a:chExt cx="936154" cy="942031"/>
          </a:xfrm>
          <a:solidFill>
            <a:schemeClr val="accent6"/>
          </a:solidFill>
        </p:grpSpPr>
        <p:sp>
          <p:nvSpPr>
            <p:cNvPr id="7" name="正方形/長方形 6"/>
            <p:cNvSpPr/>
            <p:nvPr userDrawn="1"/>
          </p:nvSpPr>
          <p:spPr>
            <a:xfrm>
              <a:off x="801026" y="2919016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296920" y="2919016"/>
              <a:ext cx="432048" cy="4320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801026" y="3428999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296920" y="3428999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35498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800"/>
            </a:lvl1pPr>
            <a:lvl2pP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800"/>
            </a:lvl1pPr>
            <a:lvl2pP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926B-A75D-4B4E-8A5C-E6178072FF3F}" type="datetime1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A3L-2, Paper ID: 6207 by Yuki Yokota and Sumiko Miyata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45903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7" y="44624"/>
            <a:ext cx="7947658" cy="115212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23528" y="1535113"/>
            <a:ext cx="4104456" cy="639762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4104456" cy="3951288"/>
          </a:xfrm>
          <a:solidFill>
            <a:schemeClr val="bg2"/>
          </a:solidFill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000"/>
            </a:lvl2pPr>
            <a:lvl3pPr>
              <a:spcBef>
                <a:spcPts val="600"/>
              </a:spcBef>
              <a:spcAft>
                <a:spcPts val="600"/>
              </a:spcAft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 sz="1600"/>
            </a:lvl4pPr>
            <a:lvl5pPr>
              <a:spcBef>
                <a:spcPts val="600"/>
              </a:spcBef>
              <a:spcAft>
                <a:spcPts val="6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716016" y="1535113"/>
            <a:ext cx="4104456" cy="639762"/>
          </a:xfr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6016" y="2174875"/>
            <a:ext cx="4104456" cy="3951288"/>
          </a:xfrm>
          <a:solidFill>
            <a:schemeClr val="bg2"/>
          </a:solidFill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l"/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000"/>
            </a:lvl2pPr>
            <a:lvl3pPr>
              <a:spcBef>
                <a:spcPts val="600"/>
              </a:spcBef>
              <a:spcAft>
                <a:spcPts val="600"/>
              </a:spcAft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 sz="1600"/>
            </a:lvl4pPr>
            <a:lvl5pPr>
              <a:spcBef>
                <a:spcPts val="600"/>
              </a:spcBef>
              <a:spcAft>
                <a:spcPts val="6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A7FA-3659-49CB-9347-D58EE93899F6}" type="datetime1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A3L-2, Paper ID: 6207 by Yuki Yokota and Sumiko Miyata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16" name="正方形/長方形 15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72145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6" y="44624"/>
            <a:ext cx="7931224" cy="116658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4241-2EE5-4FF0-9FCE-D5C36004D1B0}" type="datetime1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A3L-2, Paper ID: 6207 by Yuki Yokota and Sumiko Miyata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7" name="正方形/長方形 6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437649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098B6-E81C-48ED-899F-AADCFB83E086}" type="datetime1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A3L-2, Paper ID: 6207 by Yuki Yokota and Sumiko Miyata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15874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C6AF3-F32E-48E4-BD9E-E83D98DD2DC2}" type="datetime1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A3L-2, Paper ID: 6207 by Yuki Yokota and Sumiko Miyata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2600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5932-03C3-4A7B-A5A5-F6D133240348}" type="datetime1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A3L-2, Paper ID: 6207 by Yuki Yokota and Sumiko Miyata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62987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1700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52EC8-6743-46D2-B9ED-534898C4A6FC}" type="datetime1">
              <a:rPr lang="ja-JP" altLang="en-US" smtClean="0"/>
              <a:t>2023/9/26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700074" y="6489354"/>
            <a:ext cx="57522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A3L-2, Paper ID: 6207 by Yuki Yokota and Sumiko Miyata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05926" y="6309320"/>
            <a:ext cx="440914" cy="4320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8B45D110-FD8E-48BD-8825-CDFBF9D22CA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3734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40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l"/>
        <a:defRPr kumimoji="1"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.png"/><Relationship Id="rId1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12.png"/><Relationship Id="rId12" Type="http://schemas.openxmlformats.org/officeDocument/2006/relationships/image" Target="../media/image21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50.png"/><Relationship Id="rId5" Type="http://schemas.openxmlformats.org/officeDocument/2006/relationships/image" Target="../media/image6.png"/><Relationship Id="rId15" Type="http://schemas.openxmlformats.org/officeDocument/2006/relationships/image" Target="../media/image10.png"/><Relationship Id="rId4" Type="http://schemas.openxmlformats.org/officeDocument/2006/relationships/image" Target="../media/image9.png"/><Relationship Id="rId1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12" Type="http://schemas.openxmlformats.org/officeDocument/2006/relationships/image" Target="../media/image1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00.png"/><Relationship Id="rId5" Type="http://schemas.openxmlformats.org/officeDocument/2006/relationships/image" Target="../media/image7.png"/><Relationship Id="rId15" Type="http://schemas.openxmlformats.org/officeDocument/2006/relationships/image" Target="../media/image27.png"/><Relationship Id="rId10" Type="http://schemas.openxmlformats.org/officeDocument/2006/relationships/image" Target="../media/image210.pn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1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40.pn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44.png"/><Relationship Id="rId10" Type="http://schemas.openxmlformats.org/officeDocument/2006/relationships/image" Target="../media/image36.png"/><Relationship Id="rId4" Type="http://schemas.openxmlformats.org/officeDocument/2006/relationships/image" Target="../media/image43.png"/><Relationship Id="rId9" Type="http://schemas.openxmlformats.org/officeDocument/2006/relationships/image" Target="../media/image35.png"/><Relationship Id="rId1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13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>
            <a:off x="529444" y="1844824"/>
            <a:ext cx="8085112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</a:pPr>
            <a:r>
              <a:rPr lang="en-US" sz="3600" dirty="0"/>
              <a:t>Game Theoretic Approach for Non-Cooperative Load Balancing between Local Cloudlets</a:t>
            </a:r>
          </a:p>
        </p:txBody>
      </p:sp>
      <p:sp>
        <p:nvSpPr>
          <p:cNvPr id="112" name="Google Shape;112;p1"/>
          <p:cNvSpPr txBox="1">
            <a:spLocks noGrp="1"/>
          </p:cNvSpPr>
          <p:nvPr>
            <p:ph type="subTitle" idx="1"/>
          </p:nvPr>
        </p:nvSpPr>
        <p:spPr>
          <a:xfrm>
            <a:off x="251521" y="3789039"/>
            <a:ext cx="8640958" cy="180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altLang="ja-JP" b="1" dirty="0"/>
              <a:t>Yuki Yokota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altLang="ja-JP" b="1" dirty="0"/>
              <a:t>Sumiko</a:t>
            </a:r>
            <a:r>
              <a:rPr lang="ja-JP" altLang="en-US" b="1" dirty="0"/>
              <a:t> </a:t>
            </a:r>
            <a:r>
              <a:rPr lang="en-US" altLang="ja-JP" b="1" dirty="0"/>
              <a:t>Miyata</a:t>
            </a:r>
            <a:endParaRPr b="1" dirty="0"/>
          </a:p>
        </p:txBody>
      </p:sp>
      <p:sp>
        <p:nvSpPr>
          <p:cNvPr id="113" name="Google Shape;113;p1"/>
          <p:cNvSpPr txBox="1"/>
          <p:nvPr/>
        </p:nvSpPr>
        <p:spPr>
          <a:xfrm>
            <a:off x="5580112" y="5570883"/>
            <a:ext cx="3153651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altLang="ja-JP" sz="2800" b="0" i="0" u="none" strike="noStrike" cap="none" dirty="0">
                <a:solidFill>
                  <a:srgbClr val="4D4D4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Shibaura Institute of Technology</a:t>
            </a:r>
            <a:endParaRPr sz="2800" b="0" i="0" u="none" strike="noStrike" cap="none" dirty="0">
              <a:solidFill>
                <a:srgbClr val="4D4D4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14" name="Google Shape;11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60032" y="5424169"/>
            <a:ext cx="1440160" cy="14401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3;p1">
            <a:extLst>
              <a:ext uri="{FF2B5EF4-FFF2-40B4-BE49-F238E27FC236}">
                <a16:creationId xmlns:a16="http://schemas.microsoft.com/office/drawing/2014/main" id="{D6CBA270-2F68-C9BF-99FE-52C51467D25E}"/>
              </a:ext>
            </a:extLst>
          </p:cNvPr>
          <p:cNvSpPr txBox="1"/>
          <p:nvPr/>
        </p:nvSpPr>
        <p:spPr>
          <a:xfrm>
            <a:off x="113184" y="5589240"/>
            <a:ext cx="430912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altLang="ja-JP" sz="2000" b="0" i="0" u="none" strike="noStrike" cap="none" dirty="0">
                <a:solidFill>
                  <a:srgbClr val="4D4D4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These research results were obtained from the commissioned research (No.05601) by NICT, Japan.</a:t>
            </a:r>
            <a:endParaRPr sz="2000" b="0" i="0" u="none" strike="noStrike" cap="none" dirty="0">
              <a:solidFill>
                <a:srgbClr val="4D4D4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82340905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Google Shape;120;g12a7b4c4eb1_0_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90442" y="1062261"/>
                <a:ext cx="8509792" cy="540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482600" lvl="0" indent="-457200">
                  <a:buSzPct val="100000"/>
                </a:pPr>
                <a:r>
                  <a:rPr lang="en-US" altLang="ja-JP" sz="2400" dirty="0"/>
                  <a:t>Modeling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ja-JP" altLang="en-US" sz="2400" dirty="0"/>
                  <a:t> </a:t>
                </a:r>
                <a:r>
                  <a:rPr lang="en-US" altLang="ja-JP" sz="2400" dirty="0"/>
                  <a:t>number of cloudlets in </a:t>
                </a:r>
                <a:r>
                  <a:rPr lang="en-US" altLang="ja-JP" sz="2400" b="1" dirty="0"/>
                  <a:t>M/M/1</a:t>
                </a:r>
                <a:endParaRPr lang="en-US" altLang="ja-JP" sz="2400" dirty="0"/>
              </a:p>
              <a:p>
                <a:pPr marL="482600" lvl="0" indent="-457200" algn="l" rtl="0">
                  <a:spcBef>
                    <a:spcPts val="1200"/>
                  </a:spcBef>
                  <a:spcAft>
                    <a:spcPts val="0"/>
                  </a:spcAft>
                  <a:buSzPct val="100000"/>
                </a:pPr>
                <a:endParaRPr lang="en-US" altLang="ja-JP" sz="2400" dirty="0"/>
              </a:p>
              <a:p>
                <a:pPr marL="25400" lvl="0" indent="0" algn="l" rtl="0">
                  <a:spcBef>
                    <a:spcPts val="1200"/>
                  </a:spcBef>
                  <a:spcAft>
                    <a:spcPts val="0"/>
                  </a:spcAft>
                  <a:buSzPct val="100000"/>
                  <a:buNone/>
                </a:pPr>
                <a:endParaRPr lang="en-US" altLang="ja-JP" sz="2400" dirty="0"/>
              </a:p>
              <a:p>
                <a:pPr marL="25400" lvl="0" indent="0" algn="l" rtl="0">
                  <a:spcBef>
                    <a:spcPts val="1200"/>
                  </a:spcBef>
                  <a:spcAft>
                    <a:spcPts val="0"/>
                  </a:spcAft>
                  <a:buSzPct val="100000"/>
                  <a:buNone/>
                </a:pPr>
                <a:endParaRPr lang="en-US" altLang="ja-JP" sz="1100" dirty="0"/>
              </a:p>
            </p:txBody>
          </p:sp>
        </mc:Choice>
        <mc:Fallback xmlns="">
          <p:sp>
            <p:nvSpPr>
              <p:cNvPr id="120" name="Google Shape;120;g12a7b4c4eb1_0_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0442" y="1062261"/>
                <a:ext cx="8509792" cy="5400600"/>
              </a:xfrm>
              <a:prstGeom prst="rect">
                <a:avLst/>
              </a:prstGeom>
              <a:blipFill>
                <a:blip r:embed="rId3"/>
                <a:stretch>
                  <a:fillRect l="-6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楕円 10">
            <a:extLst>
              <a:ext uri="{FF2B5EF4-FFF2-40B4-BE49-F238E27FC236}">
                <a16:creationId xmlns:a16="http://schemas.microsoft.com/office/drawing/2014/main" id="{23374634-9318-4C44-B6CD-72BC0A440FF5}"/>
              </a:ext>
            </a:extLst>
          </p:cNvPr>
          <p:cNvSpPr/>
          <p:nvPr/>
        </p:nvSpPr>
        <p:spPr>
          <a:xfrm>
            <a:off x="385114" y="2127381"/>
            <a:ext cx="8509792" cy="4112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55677C1-D430-640F-1C32-E1BAF12E9A1A}"/>
              </a:ext>
            </a:extLst>
          </p:cNvPr>
          <p:cNvGrpSpPr/>
          <p:nvPr/>
        </p:nvGrpSpPr>
        <p:grpSpPr>
          <a:xfrm>
            <a:off x="5492440" y="2493741"/>
            <a:ext cx="2045416" cy="1549002"/>
            <a:chOff x="2287454" y="2423302"/>
            <a:chExt cx="1375538" cy="11476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BDDD6215-833F-5B55-7FBC-7D4F7ED1A913}"/>
                    </a:ext>
                  </a:extLst>
                </p:cNvPr>
                <p:cNvSpPr txBox="1"/>
                <p:nvPr/>
              </p:nvSpPr>
              <p:spPr>
                <a:xfrm>
                  <a:off x="2348675" y="2423302"/>
                  <a:ext cx="1314317" cy="2736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Cloudlet 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a14:m>
                  <a:endParaRPr kumimoji="1" lang="ja-JP" altLang="en-US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BDDD6215-833F-5B55-7FBC-7D4F7ED1A9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675" y="2423302"/>
                  <a:ext cx="1314317" cy="273630"/>
                </a:xfrm>
                <a:prstGeom prst="rect">
                  <a:avLst/>
                </a:prstGeom>
                <a:blipFill>
                  <a:blip r:embed="rId4"/>
                  <a:stretch>
                    <a:fillRect l="-2804" t="-6557" b="-2623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1945788E-8890-3E48-75E1-C5035F231256}"/>
                </a:ext>
              </a:extLst>
            </p:cNvPr>
            <p:cNvGrpSpPr/>
            <p:nvPr/>
          </p:nvGrpSpPr>
          <p:grpSpPr>
            <a:xfrm>
              <a:off x="2287454" y="2662795"/>
              <a:ext cx="851206" cy="908130"/>
              <a:chOff x="2287454" y="2662795"/>
              <a:chExt cx="851206" cy="908130"/>
            </a:xfrm>
          </p:grpSpPr>
          <p:pic>
            <p:nvPicPr>
              <p:cNvPr id="28" name="Picture 4">
                <a:extLst>
                  <a:ext uri="{FF2B5EF4-FFF2-40B4-BE49-F238E27FC236}">
                    <a16:creationId xmlns:a16="http://schemas.microsoft.com/office/drawing/2014/main" id="{CDB26B1A-63EC-9C6F-E57A-FA827855AE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2330" y="2662795"/>
                <a:ext cx="746330" cy="8816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>
                <a:extLst>
                  <a:ext uri="{FF2B5EF4-FFF2-40B4-BE49-F238E27FC236}">
                    <a16:creationId xmlns:a16="http://schemas.microsoft.com/office/drawing/2014/main" id="{6C1F0CAB-21F5-DF5D-9485-82622C1259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7454" y="2869835"/>
                <a:ext cx="446361" cy="7010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7C29367-9B9B-A958-CF48-956A02F7BEC8}"/>
              </a:ext>
            </a:extLst>
          </p:cNvPr>
          <p:cNvGrpSpPr/>
          <p:nvPr/>
        </p:nvGrpSpPr>
        <p:grpSpPr>
          <a:xfrm>
            <a:off x="2438424" y="2459618"/>
            <a:ext cx="1967798" cy="1544009"/>
            <a:chOff x="2392330" y="2427001"/>
            <a:chExt cx="1323340" cy="1143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DD895760-1A9C-B00D-DD59-B9BE13C92058}"/>
                    </a:ext>
                  </a:extLst>
                </p:cNvPr>
                <p:cNvSpPr txBox="1"/>
                <p:nvPr/>
              </p:nvSpPr>
              <p:spPr>
                <a:xfrm>
                  <a:off x="2401353" y="2427001"/>
                  <a:ext cx="1314317" cy="2736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Cloudlet 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endParaRPr kumimoji="1" lang="ja-JP" altLang="en-US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DD895760-1A9C-B00D-DD59-B9BE13C920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1353" y="2427001"/>
                  <a:ext cx="1314317" cy="273630"/>
                </a:xfrm>
                <a:prstGeom prst="rect">
                  <a:avLst/>
                </a:prstGeom>
                <a:blipFill>
                  <a:blip r:embed="rId7"/>
                  <a:stretch>
                    <a:fillRect l="-2492" t="-8333" b="-28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B8DEB48A-15E0-6AEF-9A68-CFF41C77ED4F}"/>
                </a:ext>
              </a:extLst>
            </p:cNvPr>
            <p:cNvGrpSpPr/>
            <p:nvPr/>
          </p:nvGrpSpPr>
          <p:grpSpPr>
            <a:xfrm>
              <a:off x="2392330" y="2662795"/>
              <a:ext cx="940221" cy="908130"/>
              <a:chOff x="2392330" y="2662795"/>
              <a:chExt cx="940221" cy="908130"/>
            </a:xfrm>
          </p:grpSpPr>
          <p:pic>
            <p:nvPicPr>
              <p:cNvPr id="33" name="Picture 4">
                <a:extLst>
                  <a:ext uri="{FF2B5EF4-FFF2-40B4-BE49-F238E27FC236}">
                    <a16:creationId xmlns:a16="http://schemas.microsoft.com/office/drawing/2014/main" id="{7C6B9EA6-62A9-59CB-5985-222C32C13F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2330" y="2662795"/>
                <a:ext cx="746330" cy="8816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2">
                <a:extLst>
                  <a:ext uri="{FF2B5EF4-FFF2-40B4-BE49-F238E27FC236}">
                    <a16:creationId xmlns:a16="http://schemas.microsoft.com/office/drawing/2014/main" id="{8A1EDEA4-B31C-4A76-853B-57F668AE24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6190" y="2869835"/>
                <a:ext cx="446361" cy="7010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5D483091-B450-D244-81B5-25140F0753A5}"/>
              </a:ext>
            </a:extLst>
          </p:cNvPr>
          <p:cNvGrpSpPr/>
          <p:nvPr/>
        </p:nvGrpSpPr>
        <p:grpSpPr>
          <a:xfrm>
            <a:off x="2802557" y="3393880"/>
            <a:ext cx="3141103" cy="578055"/>
            <a:chOff x="2772742" y="3170910"/>
            <a:chExt cx="3141103" cy="1152196"/>
          </a:xfrm>
        </p:grpSpPr>
        <p:sp>
          <p:nvSpPr>
            <p:cNvPr id="42" name="矢印: 折線 41">
              <a:extLst>
                <a:ext uri="{FF2B5EF4-FFF2-40B4-BE49-F238E27FC236}">
                  <a16:creationId xmlns:a16="http://schemas.microsoft.com/office/drawing/2014/main" id="{0DAD25C7-D90E-4B44-FB80-D7A1BA0F4992}"/>
                </a:ext>
              </a:extLst>
            </p:cNvPr>
            <p:cNvSpPr/>
            <p:nvPr/>
          </p:nvSpPr>
          <p:spPr>
            <a:xfrm>
              <a:off x="3340245" y="3398284"/>
              <a:ext cx="2573600" cy="924820"/>
            </a:xfrm>
            <a:prstGeom prst="bentArrow">
              <a:avLst>
                <a:gd name="adj1" fmla="val 18970"/>
                <a:gd name="adj2" fmla="val 19591"/>
                <a:gd name="adj3" fmla="val 38112"/>
                <a:gd name="adj4" fmla="val 43750"/>
              </a:avLst>
            </a:prstGeom>
            <a:solidFill>
              <a:schemeClr val="accent2"/>
            </a:solidFill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43" name="矢印: 折線 42">
              <a:extLst>
                <a:ext uri="{FF2B5EF4-FFF2-40B4-BE49-F238E27FC236}">
                  <a16:creationId xmlns:a16="http://schemas.microsoft.com/office/drawing/2014/main" id="{DF7F5FDB-06FA-07EC-9A52-93F3F67E6BBD}"/>
                </a:ext>
              </a:extLst>
            </p:cNvPr>
            <p:cNvSpPr/>
            <p:nvPr/>
          </p:nvSpPr>
          <p:spPr>
            <a:xfrm flipH="1">
              <a:off x="2772742" y="3170910"/>
              <a:ext cx="566220" cy="1152196"/>
            </a:xfrm>
            <a:prstGeom prst="bentArrow">
              <a:avLst>
                <a:gd name="adj1" fmla="val 37888"/>
                <a:gd name="adj2" fmla="val 45626"/>
                <a:gd name="adj3" fmla="val 25000"/>
                <a:gd name="adj4" fmla="val 51684"/>
              </a:avLst>
            </a:prstGeom>
            <a:solidFill>
              <a:schemeClr val="accent6">
                <a:lumMod val="75000"/>
              </a:schemeClr>
            </a:solidFill>
            <a:ln w="19050" cap="sq">
              <a:solidFill>
                <a:schemeClr val="accent6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21" name="Google Shape;121;g12a7b4c4eb1_0_0"/>
          <p:cNvSpPr txBox="1">
            <a:spLocks noGrp="1"/>
          </p:cNvSpPr>
          <p:nvPr>
            <p:ph type="title"/>
          </p:nvPr>
        </p:nvSpPr>
        <p:spPr>
          <a:xfrm>
            <a:off x="1115616" y="44624"/>
            <a:ext cx="8028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Quattrocento Sans"/>
              <a:buNone/>
            </a:pPr>
            <a:r>
              <a:rPr lang="en-US" altLang="ja-JP" dirty="0"/>
              <a:t>Proposed method - Assumed Environment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4C534CC0-5381-A0F1-D16B-61F3B23CB730}"/>
                  </a:ext>
                </a:extLst>
              </p:cNvPr>
              <p:cNvSpPr/>
              <p:nvPr/>
            </p:nvSpPr>
            <p:spPr>
              <a:xfrm>
                <a:off x="1922319" y="3286548"/>
                <a:ext cx="1051034" cy="55827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4C534CC0-5381-A0F1-D16B-61F3B23CB7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319" y="3286548"/>
                <a:ext cx="1051034" cy="55827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1905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四角形: 角を丸くする 22">
                <a:extLst>
                  <a:ext uri="{FF2B5EF4-FFF2-40B4-BE49-F238E27FC236}">
                    <a16:creationId xmlns:a16="http://schemas.microsoft.com/office/drawing/2014/main" id="{2D741091-1513-C5FD-9180-947B8E8A5DA9}"/>
                  </a:ext>
                </a:extLst>
              </p:cNvPr>
              <p:cNvSpPr/>
              <p:nvPr/>
            </p:nvSpPr>
            <p:spPr>
              <a:xfrm>
                <a:off x="4183558" y="3125646"/>
                <a:ext cx="1051034" cy="55827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3" name="四角形: 角を丸くする 22">
                <a:extLst>
                  <a:ext uri="{FF2B5EF4-FFF2-40B4-BE49-F238E27FC236}">
                    <a16:creationId xmlns:a16="http://schemas.microsoft.com/office/drawing/2014/main" id="{2D741091-1513-C5FD-9180-947B8E8A5D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558" y="3125646"/>
                <a:ext cx="1051034" cy="55827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1905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ッター プレースホルダー 9">
            <a:extLst>
              <a:ext uri="{FF2B5EF4-FFF2-40B4-BE49-F238E27FC236}">
                <a16:creationId xmlns:a16="http://schemas.microsoft.com/office/drawing/2014/main" id="{076F7049-B7F3-6004-86C8-13C4D1806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A3L-2, Paper ID: 6207 by Yuki Yokota and Sumiko Miyata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B037079E-3301-7860-6E4A-56A2D630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17201C2-04A2-12D6-8F60-EFA6945717BB}"/>
              </a:ext>
            </a:extLst>
          </p:cNvPr>
          <p:cNvGrpSpPr/>
          <p:nvPr/>
        </p:nvGrpSpPr>
        <p:grpSpPr>
          <a:xfrm>
            <a:off x="1043608" y="3859035"/>
            <a:ext cx="4572000" cy="2201037"/>
            <a:chOff x="1043608" y="3859035"/>
            <a:chExt cx="4572000" cy="2201037"/>
          </a:xfrm>
        </p:grpSpPr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C516C53C-C488-E6CB-6514-7468C9A7B7F3}"/>
                </a:ext>
              </a:extLst>
            </p:cNvPr>
            <p:cNvGrpSpPr/>
            <p:nvPr/>
          </p:nvGrpSpPr>
          <p:grpSpPr>
            <a:xfrm>
              <a:off x="2469557" y="3859035"/>
              <a:ext cx="1656184" cy="2201037"/>
              <a:chOff x="2446697" y="3635055"/>
              <a:chExt cx="1656184" cy="2201037"/>
            </a:xfrm>
          </p:grpSpPr>
          <p:sp>
            <p:nvSpPr>
              <p:cNvPr id="36" name="矢印: 上 35">
                <a:extLst>
                  <a:ext uri="{FF2B5EF4-FFF2-40B4-BE49-F238E27FC236}">
                    <a16:creationId xmlns:a16="http://schemas.microsoft.com/office/drawing/2014/main" id="{9A806463-1611-3095-DAAD-BF62A7327ECA}"/>
                  </a:ext>
                </a:extLst>
              </p:cNvPr>
              <p:cNvSpPr/>
              <p:nvPr/>
            </p:nvSpPr>
            <p:spPr>
              <a:xfrm>
                <a:off x="3002843" y="3635055"/>
                <a:ext cx="543891" cy="719939"/>
              </a:xfrm>
              <a:prstGeom prst="upArrow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7" name="楕円 36">
                <a:extLst>
                  <a:ext uri="{FF2B5EF4-FFF2-40B4-BE49-F238E27FC236}">
                    <a16:creationId xmlns:a16="http://schemas.microsoft.com/office/drawing/2014/main" id="{E8F05E28-80FB-05DD-3D12-B206D0CFC16A}"/>
                  </a:ext>
                </a:extLst>
              </p:cNvPr>
              <p:cNvSpPr/>
              <p:nvPr/>
            </p:nvSpPr>
            <p:spPr>
              <a:xfrm>
                <a:off x="2446697" y="4323924"/>
                <a:ext cx="1656184" cy="1512168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8" name="Picture 4" descr="スマートフォンでのeラーニングのイラスト（外国人男性）">
                <a:extLst>
                  <a:ext uri="{FF2B5EF4-FFF2-40B4-BE49-F238E27FC236}">
                    <a16:creationId xmlns:a16="http://schemas.microsoft.com/office/drawing/2014/main" id="{A4A4FDC0-5FE7-6B4A-7BEE-8B9DC6B4E7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9781" y="4818000"/>
                <a:ext cx="745084" cy="555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スマートフォンをマウスで操作する人のイラスト">
                <a:extLst>
                  <a:ext uri="{FF2B5EF4-FFF2-40B4-BE49-F238E27FC236}">
                    <a16:creationId xmlns:a16="http://schemas.microsoft.com/office/drawing/2014/main" id="{9DFC6273-CD54-D543-47AA-82D66CC1B9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5216" y="4777775"/>
                <a:ext cx="636017" cy="6360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59D65770-819A-CE38-2199-D4E454FF54A9}"/>
                    </a:ext>
                  </a:extLst>
                </p:cNvPr>
                <p:cNvSpPr txBox="1"/>
                <p:nvPr/>
              </p:nvSpPr>
              <p:spPr>
                <a:xfrm>
                  <a:off x="1043608" y="4437112"/>
                  <a:ext cx="4572000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ja-JP" altLang="en-US" sz="3200" dirty="0"/>
                </a:p>
              </p:txBody>
            </p:sp>
          </mc:Choice>
          <mc:Fallback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59D65770-819A-CE38-2199-D4E454FF5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608" y="4437112"/>
                  <a:ext cx="4572000" cy="58477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68BC406-7727-C597-B896-D4F7E347FADA}"/>
              </a:ext>
            </a:extLst>
          </p:cNvPr>
          <p:cNvGrpSpPr/>
          <p:nvPr/>
        </p:nvGrpSpPr>
        <p:grpSpPr>
          <a:xfrm>
            <a:off x="3744416" y="3859035"/>
            <a:ext cx="4572000" cy="2201037"/>
            <a:chOff x="3744416" y="3859035"/>
            <a:chExt cx="4572000" cy="2201037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E9010705-4D9A-64DA-A60B-6D38FF6F422E}"/>
                </a:ext>
              </a:extLst>
            </p:cNvPr>
            <p:cNvGrpSpPr/>
            <p:nvPr/>
          </p:nvGrpSpPr>
          <p:grpSpPr>
            <a:xfrm>
              <a:off x="5114295" y="3859035"/>
              <a:ext cx="1656184" cy="2201037"/>
              <a:chOff x="5114295" y="3650295"/>
              <a:chExt cx="1656184" cy="2201037"/>
            </a:xfrm>
          </p:grpSpPr>
          <p:grpSp>
            <p:nvGrpSpPr>
              <p:cNvPr id="46" name="グループ化 45">
                <a:extLst>
                  <a:ext uri="{FF2B5EF4-FFF2-40B4-BE49-F238E27FC236}">
                    <a16:creationId xmlns:a16="http://schemas.microsoft.com/office/drawing/2014/main" id="{89F56264-04B2-666E-3075-9DA9F1FC34F8}"/>
                  </a:ext>
                </a:extLst>
              </p:cNvPr>
              <p:cNvGrpSpPr/>
              <p:nvPr/>
            </p:nvGrpSpPr>
            <p:grpSpPr>
              <a:xfrm>
                <a:off x="5114295" y="3650295"/>
                <a:ext cx="1656184" cy="2201037"/>
                <a:chOff x="2446697" y="3635055"/>
                <a:chExt cx="1656184" cy="2201037"/>
              </a:xfrm>
            </p:grpSpPr>
            <p:sp>
              <p:nvSpPr>
                <p:cNvPr id="48" name="矢印: 上 47">
                  <a:extLst>
                    <a:ext uri="{FF2B5EF4-FFF2-40B4-BE49-F238E27FC236}">
                      <a16:creationId xmlns:a16="http://schemas.microsoft.com/office/drawing/2014/main" id="{A4B5BCF3-F633-F9AA-F20E-FC3FF04F79A6}"/>
                    </a:ext>
                  </a:extLst>
                </p:cNvPr>
                <p:cNvSpPr/>
                <p:nvPr/>
              </p:nvSpPr>
              <p:spPr>
                <a:xfrm>
                  <a:off x="3002843" y="3635055"/>
                  <a:ext cx="543891" cy="719939"/>
                </a:xfrm>
                <a:prstGeom prst="upArrow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9050" cap="sq">
                  <a:solidFill>
                    <a:schemeClr val="accent1"/>
                  </a:solidFill>
                  <a:miter lim="800000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8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9" name="楕円 48">
                  <a:extLst>
                    <a:ext uri="{FF2B5EF4-FFF2-40B4-BE49-F238E27FC236}">
                      <a16:creationId xmlns:a16="http://schemas.microsoft.com/office/drawing/2014/main" id="{AE0765D3-FFCC-389F-C1D4-ED4ECE21C8AB}"/>
                    </a:ext>
                  </a:extLst>
                </p:cNvPr>
                <p:cNvSpPr/>
                <p:nvPr/>
              </p:nvSpPr>
              <p:spPr>
                <a:xfrm>
                  <a:off x="2446697" y="4323924"/>
                  <a:ext cx="1656184" cy="1512168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9050" cap="sq">
                  <a:solidFill>
                    <a:schemeClr val="accent1"/>
                  </a:solidFill>
                  <a:miter lim="800000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800" dirty="0">
                    <a:solidFill>
                      <a:schemeClr val="accent1"/>
                    </a:solidFill>
                  </a:endParaRPr>
                </a:p>
              </p:txBody>
            </p:sp>
          </p:grpSp>
          <p:pic>
            <p:nvPicPr>
              <p:cNvPr id="47" name="Picture 2" descr="翻訳機を使う人のイラスト">
                <a:extLst>
                  <a:ext uri="{FF2B5EF4-FFF2-40B4-BE49-F238E27FC236}">
                    <a16:creationId xmlns:a16="http://schemas.microsoft.com/office/drawing/2014/main" id="{48D21800-A4D4-1644-E82B-B867461091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2351"/>
              <a:stretch/>
            </p:blipFill>
            <p:spPr bwMode="auto">
              <a:xfrm>
                <a:off x="5706816" y="4635656"/>
                <a:ext cx="738722" cy="10073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32052F6C-18C0-603A-A768-F86D8FFE9E89}"/>
                    </a:ext>
                  </a:extLst>
                </p:cNvPr>
                <p:cNvSpPr txBox="1"/>
                <p:nvPr/>
              </p:nvSpPr>
              <p:spPr>
                <a:xfrm>
                  <a:off x="3744416" y="4460846"/>
                  <a:ext cx="4572000" cy="62433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ja-JP" altLang="en-US" sz="3200" dirty="0"/>
                </a:p>
              </p:txBody>
            </p:sp>
          </mc:Choice>
          <mc:Fallback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32052F6C-18C0-603A-A768-F86D8FFE9E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4416" y="4460846"/>
                  <a:ext cx="4572000" cy="62433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四角形: 角を丸くする 23">
                <a:extLst>
                  <a:ext uri="{FF2B5EF4-FFF2-40B4-BE49-F238E27FC236}">
                    <a16:creationId xmlns:a16="http://schemas.microsoft.com/office/drawing/2014/main" id="{B806CC08-DD0E-835C-805F-6F3D3AC5B5DB}"/>
                  </a:ext>
                </a:extLst>
              </p:cNvPr>
              <p:cNvSpPr/>
              <p:nvPr/>
            </p:nvSpPr>
            <p:spPr>
              <a:xfrm>
                <a:off x="1158135" y="5352928"/>
                <a:ext cx="6827730" cy="1007379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905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800" dirty="0">
                    <a:solidFill>
                      <a:schemeClr val="bg1"/>
                    </a:solidFill>
                  </a:rPr>
                  <a:t>Optimizing offloading 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ja-JP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ja-JP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ja-JP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ja-JP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ja-JP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ja-JP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ja-JP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𝑖𝑁</m:t>
                        </m:r>
                      </m:sub>
                    </m:sSub>
                    <m:r>
                      <a:rPr lang="en-US" altLang="ja-JP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ja-JP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ja-JP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四角形: 角を丸くする 23">
                <a:extLst>
                  <a:ext uri="{FF2B5EF4-FFF2-40B4-BE49-F238E27FC236}">
                    <a16:creationId xmlns:a16="http://schemas.microsoft.com/office/drawing/2014/main" id="{B806CC08-DD0E-835C-805F-6F3D3AC5B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135" y="5352928"/>
                <a:ext cx="6827730" cy="1007379"/>
              </a:xfrm>
              <a:prstGeom prst="roundRect">
                <a:avLst/>
              </a:prstGeom>
              <a:blipFill>
                <a:blip r:embed="rId18"/>
                <a:stretch>
                  <a:fillRect t="-4167"/>
                </a:stretch>
              </a:blipFill>
              <a:ln w="1905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0309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楕円 48">
            <a:extLst>
              <a:ext uri="{FF2B5EF4-FFF2-40B4-BE49-F238E27FC236}">
                <a16:creationId xmlns:a16="http://schemas.microsoft.com/office/drawing/2014/main" id="{6929AC70-9604-92FF-87E9-6AA9B2BB1708}"/>
              </a:ext>
            </a:extLst>
          </p:cNvPr>
          <p:cNvSpPr/>
          <p:nvPr/>
        </p:nvSpPr>
        <p:spPr>
          <a:xfrm>
            <a:off x="385114" y="2127381"/>
            <a:ext cx="8509792" cy="4112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577F08CC-6349-34B4-AB39-0E015429109B}"/>
              </a:ext>
            </a:extLst>
          </p:cNvPr>
          <p:cNvGrpSpPr/>
          <p:nvPr/>
        </p:nvGrpSpPr>
        <p:grpSpPr>
          <a:xfrm>
            <a:off x="5492440" y="2493741"/>
            <a:ext cx="2045416" cy="1549002"/>
            <a:chOff x="2287454" y="2423302"/>
            <a:chExt cx="1375538" cy="11476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B68AEF34-CB20-6875-2BF1-2D826F093E2C}"/>
                    </a:ext>
                  </a:extLst>
                </p:cNvPr>
                <p:cNvSpPr txBox="1"/>
                <p:nvPr/>
              </p:nvSpPr>
              <p:spPr>
                <a:xfrm>
                  <a:off x="2348675" y="2423302"/>
                  <a:ext cx="1314317" cy="2736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Cloudlet 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a14:m>
                  <a:endParaRPr kumimoji="1" lang="ja-JP" altLang="en-US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B68AEF34-CB20-6875-2BF1-2D826F093E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675" y="2423302"/>
                  <a:ext cx="1314317" cy="273630"/>
                </a:xfrm>
                <a:prstGeom prst="rect">
                  <a:avLst/>
                </a:prstGeom>
                <a:blipFill>
                  <a:blip r:embed="rId3"/>
                  <a:stretch>
                    <a:fillRect l="-2804" t="-6557" b="-2623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BDFCAA87-8F64-A69D-A37A-F84970156624}"/>
                </a:ext>
              </a:extLst>
            </p:cNvPr>
            <p:cNvGrpSpPr/>
            <p:nvPr/>
          </p:nvGrpSpPr>
          <p:grpSpPr>
            <a:xfrm>
              <a:off x="2287454" y="2662795"/>
              <a:ext cx="851206" cy="908130"/>
              <a:chOff x="2287454" y="2662795"/>
              <a:chExt cx="851206" cy="908130"/>
            </a:xfrm>
          </p:grpSpPr>
          <p:pic>
            <p:nvPicPr>
              <p:cNvPr id="63" name="Picture 4">
                <a:extLst>
                  <a:ext uri="{FF2B5EF4-FFF2-40B4-BE49-F238E27FC236}">
                    <a16:creationId xmlns:a16="http://schemas.microsoft.com/office/drawing/2014/main" id="{02606A90-21B5-6F64-21F6-21090240C4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2330" y="2662795"/>
                <a:ext cx="746330" cy="8816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2">
                <a:extLst>
                  <a:ext uri="{FF2B5EF4-FFF2-40B4-BE49-F238E27FC236}">
                    <a16:creationId xmlns:a16="http://schemas.microsoft.com/office/drawing/2014/main" id="{FE9623B9-745C-440D-072A-572F0754EB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7454" y="2869835"/>
                <a:ext cx="446361" cy="7010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81ACC7FC-29BB-C83C-5EDB-D2E8ACAF6F77}"/>
              </a:ext>
            </a:extLst>
          </p:cNvPr>
          <p:cNvGrpSpPr/>
          <p:nvPr/>
        </p:nvGrpSpPr>
        <p:grpSpPr>
          <a:xfrm>
            <a:off x="2431469" y="2460628"/>
            <a:ext cx="1967798" cy="1544009"/>
            <a:chOff x="2392330" y="2427001"/>
            <a:chExt cx="1323340" cy="1143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3D0CF67D-6DD6-645E-40E1-B358289543E7}"/>
                    </a:ext>
                  </a:extLst>
                </p:cNvPr>
                <p:cNvSpPr txBox="1"/>
                <p:nvPr/>
              </p:nvSpPr>
              <p:spPr>
                <a:xfrm>
                  <a:off x="2401353" y="2427001"/>
                  <a:ext cx="1314317" cy="2736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Cloudlet 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endParaRPr kumimoji="1" lang="ja-JP" altLang="en-US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3D0CF67D-6DD6-645E-40E1-B35828954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1353" y="2427001"/>
                  <a:ext cx="1314317" cy="273630"/>
                </a:xfrm>
                <a:prstGeom prst="rect">
                  <a:avLst/>
                </a:prstGeom>
                <a:blipFill>
                  <a:blip r:embed="rId6"/>
                  <a:stretch>
                    <a:fillRect l="-2492" t="-8333" b="-28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A1C4EB01-79F7-FDE5-3121-A7B1E3C89F8B}"/>
                </a:ext>
              </a:extLst>
            </p:cNvPr>
            <p:cNvGrpSpPr/>
            <p:nvPr/>
          </p:nvGrpSpPr>
          <p:grpSpPr>
            <a:xfrm>
              <a:off x="2392330" y="2662795"/>
              <a:ext cx="940221" cy="908130"/>
              <a:chOff x="2392330" y="2662795"/>
              <a:chExt cx="940221" cy="908130"/>
            </a:xfrm>
          </p:grpSpPr>
          <p:pic>
            <p:nvPicPr>
              <p:cNvPr id="68" name="Picture 4">
                <a:extLst>
                  <a:ext uri="{FF2B5EF4-FFF2-40B4-BE49-F238E27FC236}">
                    <a16:creationId xmlns:a16="http://schemas.microsoft.com/office/drawing/2014/main" id="{8B9115BB-E1AA-DED7-D2D9-4FC5936A1D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2330" y="2662795"/>
                <a:ext cx="746330" cy="8816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2">
                <a:extLst>
                  <a:ext uri="{FF2B5EF4-FFF2-40B4-BE49-F238E27FC236}">
                    <a16:creationId xmlns:a16="http://schemas.microsoft.com/office/drawing/2014/main" id="{9EA43743-4956-4852-F2B4-88C6D77FCC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6190" y="2869835"/>
                <a:ext cx="446361" cy="7010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3C21350D-7320-7E29-01B1-36ACDDDA3508}"/>
              </a:ext>
            </a:extLst>
          </p:cNvPr>
          <p:cNvGrpSpPr/>
          <p:nvPr/>
        </p:nvGrpSpPr>
        <p:grpSpPr>
          <a:xfrm>
            <a:off x="2469557" y="3859035"/>
            <a:ext cx="1656184" cy="2201037"/>
            <a:chOff x="2446697" y="3635055"/>
            <a:chExt cx="1656184" cy="2201037"/>
          </a:xfrm>
        </p:grpSpPr>
        <p:sp>
          <p:nvSpPr>
            <p:cNvPr id="71" name="矢印: 上 70">
              <a:extLst>
                <a:ext uri="{FF2B5EF4-FFF2-40B4-BE49-F238E27FC236}">
                  <a16:creationId xmlns:a16="http://schemas.microsoft.com/office/drawing/2014/main" id="{D5BDBC16-A0A3-0E08-6358-1B1F6DAEEE09}"/>
                </a:ext>
              </a:extLst>
            </p:cNvPr>
            <p:cNvSpPr/>
            <p:nvPr/>
          </p:nvSpPr>
          <p:spPr>
            <a:xfrm>
              <a:off x="3002843" y="3635055"/>
              <a:ext cx="543891" cy="719939"/>
            </a:xfrm>
            <a:prstGeom prst="up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5CE3BE91-5642-B39E-D400-87297D101E1E}"/>
                </a:ext>
              </a:extLst>
            </p:cNvPr>
            <p:cNvSpPr/>
            <p:nvPr/>
          </p:nvSpPr>
          <p:spPr>
            <a:xfrm>
              <a:off x="2446697" y="4323924"/>
              <a:ext cx="1656184" cy="151216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accent1"/>
                </a:solidFill>
              </a:endParaRPr>
            </a:p>
          </p:txBody>
        </p:sp>
        <p:pic>
          <p:nvPicPr>
            <p:cNvPr id="73" name="Picture 4" descr="スマートフォンでのeラーニングのイラスト（外国人男性）">
              <a:extLst>
                <a:ext uri="{FF2B5EF4-FFF2-40B4-BE49-F238E27FC236}">
                  <a16:creationId xmlns:a16="http://schemas.microsoft.com/office/drawing/2014/main" id="{55C007DF-0CD4-AF25-5CFC-AF1A1DD81D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781" y="4818000"/>
              <a:ext cx="745084" cy="555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スマートフォンをマウスで操作する人のイラスト">
              <a:extLst>
                <a:ext uri="{FF2B5EF4-FFF2-40B4-BE49-F238E27FC236}">
                  <a16:creationId xmlns:a16="http://schemas.microsoft.com/office/drawing/2014/main" id="{4EE9AAD2-C1C3-D1C4-E215-5F6598C040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5216" y="4777775"/>
              <a:ext cx="636017" cy="636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52F09F9B-0C13-03E0-D795-F83F2C549322}"/>
              </a:ext>
            </a:extLst>
          </p:cNvPr>
          <p:cNvGrpSpPr/>
          <p:nvPr/>
        </p:nvGrpSpPr>
        <p:grpSpPr>
          <a:xfrm>
            <a:off x="5114295" y="3859035"/>
            <a:ext cx="1656184" cy="2201037"/>
            <a:chOff x="5114295" y="3650295"/>
            <a:chExt cx="1656184" cy="2201037"/>
          </a:xfrm>
        </p:grpSpPr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7FC1CD04-3E96-8D3C-9FE4-15A38A46CAF3}"/>
                </a:ext>
              </a:extLst>
            </p:cNvPr>
            <p:cNvGrpSpPr/>
            <p:nvPr/>
          </p:nvGrpSpPr>
          <p:grpSpPr>
            <a:xfrm>
              <a:off x="5114295" y="3650295"/>
              <a:ext cx="1656184" cy="2201037"/>
              <a:chOff x="2446697" y="3635055"/>
              <a:chExt cx="1656184" cy="2201037"/>
            </a:xfrm>
          </p:grpSpPr>
          <p:sp>
            <p:nvSpPr>
              <p:cNvPr id="83" name="矢印: 上 82">
                <a:extLst>
                  <a:ext uri="{FF2B5EF4-FFF2-40B4-BE49-F238E27FC236}">
                    <a16:creationId xmlns:a16="http://schemas.microsoft.com/office/drawing/2014/main" id="{7BF5435C-58E4-ECE3-1C22-6584BB8D7FD0}"/>
                  </a:ext>
                </a:extLst>
              </p:cNvPr>
              <p:cNvSpPr/>
              <p:nvPr/>
            </p:nvSpPr>
            <p:spPr>
              <a:xfrm>
                <a:off x="3002843" y="3635055"/>
                <a:ext cx="543891" cy="719939"/>
              </a:xfrm>
              <a:prstGeom prst="upArrow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4" name="楕円 83">
                <a:extLst>
                  <a:ext uri="{FF2B5EF4-FFF2-40B4-BE49-F238E27FC236}">
                    <a16:creationId xmlns:a16="http://schemas.microsoft.com/office/drawing/2014/main" id="{AFEC23B1-84DB-1784-6FBE-FB401508D1D7}"/>
                  </a:ext>
                </a:extLst>
              </p:cNvPr>
              <p:cNvSpPr/>
              <p:nvPr/>
            </p:nvSpPr>
            <p:spPr>
              <a:xfrm>
                <a:off x="2446697" y="4323924"/>
                <a:ext cx="1656184" cy="1512168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82" name="Picture 2" descr="翻訳機を使う人のイラスト">
              <a:extLst>
                <a:ext uri="{FF2B5EF4-FFF2-40B4-BE49-F238E27FC236}">
                  <a16:creationId xmlns:a16="http://schemas.microsoft.com/office/drawing/2014/main" id="{5BAD8153-A1B9-BE8B-D515-60E8846ED7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351"/>
            <a:stretch/>
          </p:blipFill>
          <p:spPr bwMode="auto">
            <a:xfrm>
              <a:off x="5706816" y="4635656"/>
              <a:ext cx="738722" cy="1007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0" name="Google Shape;120;g12a7b4c4eb1_0_0"/>
          <p:cNvSpPr txBox="1">
            <a:spLocks noGrp="1"/>
          </p:cNvSpPr>
          <p:nvPr>
            <p:ph type="body" idx="1"/>
          </p:nvPr>
        </p:nvSpPr>
        <p:spPr>
          <a:xfrm>
            <a:off x="390442" y="1062261"/>
            <a:ext cx="8656398" cy="5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82600" lvl="0" indent="-457200" algn="l" rtl="0">
              <a:spcBef>
                <a:spcPts val="1200"/>
              </a:spcBef>
              <a:spcAft>
                <a:spcPts val="0"/>
              </a:spcAft>
              <a:buSzPct val="100000"/>
            </a:pPr>
            <a:r>
              <a:rPr lang="en-US" altLang="ja-JP" sz="2400" dirty="0"/>
              <a:t>Calculate each latency of offloaded and non-offloaded jobs</a:t>
            </a:r>
          </a:p>
          <a:p>
            <a:pPr marL="25400" lvl="0" indent="0" algn="l" rtl="0"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endParaRPr lang="en-US" altLang="ja-JP" sz="1100" dirty="0"/>
          </a:p>
        </p:txBody>
      </p:sp>
      <p:sp>
        <p:nvSpPr>
          <p:cNvPr id="121" name="Google Shape;121;g12a7b4c4eb1_0_0"/>
          <p:cNvSpPr txBox="1">
            <a:spLocks noGrp="1"/>
          </p:cNvSpPr>
          <p:nvPr>
            <p:ph type="title"/>
          </p:nvPr>
        </p:nvSpPr>
        <p:spPr>
          <a:xfrm>
            <a:off x="1115616" y="44624"/>
            <a:ext cx="8028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Quattrocento Sans"/>
              <a:buNone/>
            </a:pPr>
            <a:r>
              <a:rPr lang="en-US" altLang="ja-JP" dirty="0"/>
              <a:t>Proposed method - Average latency</a:t>
            </a:r>
            <a:endParaRPr dirty="0"/>
          </a:p>
        </p:txBody>
      </p:sp>
      <p:sp>
        <p:nvSpPr>
          <p:cNvPr id="6" name="矢印: 右カーブ 5">
            <a:extLst>
              <a:ext uri="{FF2B5EF4-FFF2-40B4-BE49-F238E27FC236}">
                <a16:creationId xmlns:a16="http://schemas.microsoft.com/office/drawing/2014/main" id="{6667B516-608F-5907-15E8-B8C3FC30B543}"/>
              </a:ext>
            </a:extLst>
          </p:cNvPr>
          <p:cNvSpPr/>
          <p:nvPr/>
        </p:nvSpPr>
        <p:spPr>
          <a:xfrm>
            <a:off x="1850150" y="3325296"/>
            <a:ext cx="716224" cy="1512168"/>
          </a:xfrm>
          <a:prstGeom prst="curvedRightArrow">
            <a:avLst/>
          </a:prstGeom>
          <a:solidFill>
            <a:schemeClr val="accent6">
              <a:lumMod val="7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4C534CC0-5381-A0F1-D16B-61F3B23CB730}"/>
                  </a:ext>
                </a:extLst>
              </p:cNvPr>
              <p:cNvSpPr/>
              <p:nvPr/>
            </p:nvSpPr>
            <p:spPr>
              <a:xfrm>
                <a:off x="2134619" y="3914436"/>
                <a:ext cx="972657" cy="45579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prop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4C534CC0-5381-A0F1-D16B-61F3B23CB7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619" y="3914436"/>
                <a:ext cx="972657" cy="455798"/>
              </a:xfrm>
              <a:prstGeom prst="roundRect">
                <a:avLst/>
              </a:prstGeom>
              <a:blipFill>
                <a:blip r:embed="rId10"/>
                <a:stretch>
                  <a:fillRect b="-8974"/>
                </a:stretch>
              </a:blipFill>
              <a:ln w="1905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7F86A88A-95F9-13CD-645A-3805E6D91482}"/>
                  </a:ext>
                </a:extLst>
              </p:cNvPr>
              <p:cNvSpPr/>
              <p:nvPr/>
            </p:nvSpPr>
            <p:spPr>
              <a:xfrm>
                <a:off x="6204196" y="3920431"/>
                <a:ext cx="972657" cy="45579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prop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7F86A88A-95F9-13CD-645A-3805E6D91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196" y="3920431"/>
                <a:ext cx="972657" cy="455798"/>
              </a:xfrm>
              <a:prstGeom prst="roundRect">
                <a:avLst/>
              </a:prstGeom>
              <a:blipFill>
                <a:blip r:embed="rId11"/>
                <a:stretch>
                  <a:fillRect b="-8974"/>
                </a:stretch>
              </a:blipFill>
              <a:ln w="1905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矢印: 右カーブ 10">
            <a:extLst>
              <a:ext uri="{FF2B5EF4-FFF2-40B4-BE49-F238E27FC236}">
                <a16:creationId xmlns:a16="http://schemas.microsoft.com/office/drawing/2014/main" id="{1D1AE7D3-CE36-FFBA-2A73-749865E95CE7}"/>
              </a:ext>
            </a:extLst>
          </p:cNvPr>
          <p:cNvSpPr/>
          <p:nvPr/>
        </p:nvSpPr>
        <p:spPr>
          <a:xfrm flipH="1">
            <a:off x="6659118" y="3323690"/>
            <a:ext cx="716224" cy="1512168"/>
          </a:xfrm>
          <a:prstGeom prst="curvedRightArrow">
            <a:avLst/>
          </a:prstGeom>
          <a:solidFill>
            <a:schemeClr val="accent6">
              <a:lumMod val="7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14" name="矢印: 上下 13">
            <a:extLst>
              <a:ext uri="{FF2B5EF4-FFF2-40B4-BE49-F238E27FC236}">
                <a16:creationId xmlns:a16="http://schemas.microsoft.com/office/drawing/2014/main" id="{4F00EC62-CC10-5A56-7FFF-694DD06625E6}"/>
              </a:ext>
            </a:extLst>
          </p:cNvPr>
          <p:cNvSpPr/>
          <p:nvPr/>
        </p:nvSpPr>
        <p:spPr>
          <a:xfrm rot="5400000">
            <a:off x="4333357" y="2378593"/>
            <a:ext cx="546711" cy="1954380"/>
          </a:xfrm>
          <a:prstGeom prst="upDownArrow">
            <a:avLst/>
          </a:prstGeom>
          <a:solidFill>
            <a:schemeClr val="accent2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四角形: 角を丸くする 22">
                <a:extLst>
                  <a:ext uri="{FF2B5EF4-FFF2-40B4-BE49-F238E27FC236}">
                    <a16:creationId xmlns:a16="http://schemas.microsoft.com/office/drawing/2014/main" id="{2D741091-1513-C5FD-9180-947B8E8A5DA9}"/>
                  </a:ext>
                </a:extLst>
              </p:cNvPr>
              <p:cNvSpPr/>
              <p:nvPr/>
            </p:nvSpPr>
            <p:spPr>
              <a:xfrm>
                <a:off x="4297149" y="3084665"/>
                <a:ext cx="663736" cy="55827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3" name="四角形: 角を丸くする 22">
                <a:extLst>
                  <a:ext uri="{FF2B5EF4-FFF2-40B4-BE49-F238E27FC236}">
                    <a16:creationId xmlns:a16="http://schemas.microsoft.com/office/drawing/2014/main" id="{2D741091-1513-C5FD-9180-947B8E8A5D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149" y="3084665"/>
                <a:ext cx="663736" cy="55827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1905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吹き出し: 角を丸めた四角形 24">
                <a:extLst>
                  <a:ext uri="{FF2B5EF4-FFF2-40B4-BE49-F238E27FC236}">
                    <a16:creationId xmlns:a16="http://schemas.microsoft.com/office/drawing/2014/main" id="{C4972257-4C51-B224-E98F-791DCCD7032F}"/>
                  </a:ext>
                </a:extLst>
              </p:cNvPr>
              <p:cNvSpPr/>
              <p:nvPr/>
            </p:nvSpPr>
            <p:spPr>
              <a:xfrm>
                <a:off x="608625" y="5139970"/>
                <a:ext cx="7926750" cy="1241358"/>
              </a:xfrm>
              <a:prstGeom prst="wedgeRoundRectCallout">
                <a:avLst>
                  <a:gd name="adj1" fmla="val -20717"/>
                  <a:gd name="adj2" fmla="val -46677"/>
                  <a:gd name="adj3" fmla="val 16667"/>
                </a:avLst>
              </a:prstGeom>
              <a:solidFill>
                <a:schemeClr val="bg1">
                  <a:lumMod val="95000"/>
                </a:schemeClr>
              </a:solidFill>
              <a:ln w="1905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200" dirty="0">
                    <a:solidFill>
                      <a:srgbClr val="4D4D4D"/>
                    </a:solidFill>
                  </a:rPr>
                  <a:t>Latency of non-offloaded jobs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ja-JP" sz="22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ja-JP" sz="2200" i="1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2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200" b="0" i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prop</m:t>
                        </m:r>
                      </m:sub>
                    </m:sSub>
                    <m:r>
                      <a:rPr lang="en-US" altLang="ja-JP" sz="2200" b="0" i="1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ja-JP" sz="2200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200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200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ja-JP" sz="2200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altLang="ja-JP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22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ja-JP" sz="22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en-US" altLang="ja-JP" sz="2200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22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ja-JP" sz="22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r>
                          <a:rPr lang="en-US" altLang="ja-JP" sz="2200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ja-JP" sz="2200" dirty="0">
                  <a:solidFill>
                    <a:srgbClr val="4D4D4D"/>
                  </a:solidFill>
                </a:endParaRPr>
              </a:p>
              <a:p>
                <a:pPr algn="ctr"/>
                <a:r>
                  <a:rPr lang="en-US" altLang="ja-JP" sz="2200" dirty="0">
                    <a:solidFill>
                      <a:srgbClr val="4D4D4D"/>
                    </a:solidFill>
                  </a:rPr>
                  <a:t>Latency of offloaded jobs</a:t>
                </a:r>
                <a:r>
                  <a:rPr lang="ja-JP" altLang="en-US" sz="2200" i="1" dirty="0">
                    <a:solidFill>
                      <a:srgbClr val="4D4D4D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ja-JP" sz="22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sz="2200" i="1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2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200" b="0" i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prop</m:t>
                        </m:r>
                      </m:sub>
                    </m:sSub>
                    <m:r>
                      <a:rPr lang="en-US" altLang="ja-JP" sz="2200" b="0" i="1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2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sz="22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sz="2200" b="0" i="1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ja-JP" sz="2200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200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200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ja-JP" sz="2200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altLang="ja-JP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22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ja-JP" sz="22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𝑗𝑗</m:t>
                            </m:r>
                          </m:sub>
                        </m:sSub>
                        <m:r>
                          <a:rPr lang="en-US" altLang="ja-JP" sz="2200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22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ja-JP" sz="22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ja-JP" sz="2200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ja-JP" sz="2200" i="1" dirty="0">
                  <a:solidFill>
                    <a:srgbClr val="4D4D4D"/>
                  </a:solidFill>
                </a:endParaRPr>
              </a:p>
            </p:txBody>
          </p:sp>
        </mc:Choice>
        <mc:Fallback xmlns="">
          <p:sp>
            <p:nvSpPr>
              <p:cNvPr id="25" name="吹き出し: 角を丸めた四角形 24">
                <a:extLst>
                  <a:ext uri="{FF2B5EF4-FFF2-40B4-BE49-F238E27FC236}">
                    <a16:creationId xmlns:a16="http://schemas.microsoft.com/office/drawing/2014/main" id="{C4972257-4C51-B224-E98F-791DCCD70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25" y="5139970"/>
                <a:ext cx="7926750" cy="1241358"/>
              </a:xfrm>
              <a:prstGeom prst="wedgeRoundRectCallout">
                <a:avLst>
                  <a:gd name="adj1" fmla="val -20717"/>
                  <a:gd name="adj2" fmla="val -46677"/>
                  <a:gd name="adj3" fmla="val 16667"/>
                </a:avLst>
              </a:prstGeom>
              <a:blipFill>
                <a:blip r:embed="rId13"/>
                <a:stretch>
                  <a:fillRect/>
                </a:stretch>
              </a:blipFill>
              <a:ln w="1905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F39904E-67AA-76E1-1B2B-D83EFBD0D50F}"/>
                  </a:ext>
                </a:extLst>
              </p:cNvPr>
              <p:cNvSpPr txBox="1"/>
              <p:nvPr/>
            </p:nvSpPr>
            <p:spPr>
              <a:xfrm>
                <a:off x="1333066" y="2763772"/>
                <a:ext cx="14429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000" b="0" dirty="0">
                    <a:solidFill>
                      <a:srgbClr val="4D4D4D"/>
                    </a:solidFill>
                  </a:rPr>
                  <a:t>Processing rate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kumimoji="1" lang="ja-JP" altLang="en-US" sz="2000" dirty="0">
                  <a:solidFill>
                    <a:srgbClr val="4D4D4D"/>
                  </a:solidFill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F39904E-67AA-76E1-1B2B-D83EFBD0D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066" y="2763772"/>
                <a:ext cx="1442900" cy="707886"/>
              </a:xfrm>
              <a:prstGeom prst="rect">
                <a:avLst/>
              </a:prstGeom>
              <a:blipFill>
                <a:blip r:embed="rId14"/>
                <a:stretch>
                  <a:fillRect l="-4661" t="-3448" r="-5085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A9145CEF-3FEB-CD08-D240-5B4E4870A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A3L-2, Paper ID: 6207 by Yuki Yokota and Sumiko Miyata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2CC446-6003-A568-236D-4A449452D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AA4B2C5D-DF3C-F377-F312-DD450016FC4D}"/>
                  </a:ext>
                </a:extLst>
              </p:cNvPr>
              <p:cNvSpPr txBox="1"/>
              <p:nvPr/>
            </p:nvSpPr>
            <p:spPr>
              <a:xfrm>
                <a:off x="6725852" y="2737558"/>
                <a:ext cx="14429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000" b="0" dirty="0">
                    <a:solidFill>
                      <a:srgbClr val="4D4D4D"/>
                    </a:solidFill>
                  </a:rPr>
                  <a:t>Processing rate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kumimoji="1" lang="ja-JP" altLang="en-US" sz="2000" dirty="0">
                  <a:solidFill>
                    <a:srgbClr val="4D4D4D"/>
                  </a:solidFill>
                </a:endParaRPr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AA4B2C5D-DF3C-F377-F312-DD450016F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852" y="2737558"/>
                <a:ext cx="1442900" cy="707886"/>
              </a:xfrm>
              <a:prstGeom prst="rect">
                <a:avLst/>
              </a:prstGeom>
              <a:blipFill>
                <a:blip r:embed="rId15"/>
                <a:stretch>
                  <a:fillRect l="-4219" t="-3448" r="-5063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6875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4" grpId="0" animBg="1"/>
      <p:bldP spid="23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>
            <a:spLocks noGrp="1"/>
          </p:cNvSpPr>
          <p:nvPr>
            <p:ph type="title"/>
          </p:nvPr>
        </p:nvSpPr>
        <p:spPr>
          <a:xfrm>
            <a:off x="1115616" y="44624"/>
            <a:ext cx="802838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Quattrocento Sans"/>
              <a:buNone/>
            </a:pPr>
            <a:r>
              <a:rPr lang="en-US" altLang="ja-JP" dirty="0"/>
              <a:t>Proposed method</a:t>
            </a:r>
            <a:r>
              <a:rPr lang="ja-JP" dirty="0"/>
              <a:t> </a:t>
            </a:r>
            <a:r>
              <a:rPr lang="en-US" altLang="ja-JP" dirty="0"/>
              <a:t>‐</a:t>
            </a:r>
            <a:r>
              <a:rPr lang="ja-JP" dirty="0"/>
              <a:t> </a:t>
            </a:r>
            <a:r>
              <a:rPr lang="en-US" altLang="ja-JP" dirty="0"/>
              <a:t>Process Flow</a:t>
            </a:r>
            <a:endParaRPr dirty="0"/>
          </a:p>
        </p:txBody>
      </p:sp>
      <p:sp>
        <p:nvSpPr>
          <p:cNvPr id="154" name="Google Shape;154;p5"/>
          <p:cNvSpPr/>
          <p:nvPr/>
        </p:nvSpPr>
        <p:spPr>
          <a:xfrm>
            <a:off x="2267744" y="2464064"/>
            <a:ext cx="576064" cy="355722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Google Shape;155;p5"/>
              <p:cNvSpPr/>
              <p:nvPr/>
            </p:nvSpPr>
            <p:spPr>
              <a:xfrm>
                <a:off x="503547" y="1196323"/>
                <a:ext cx="4104458" cy="13153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ja-JP" sz="2800" dirty="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Formulate the average latency of each offloading fraction </a:t>
                </a:r>
                <a14:m>
                  <m:oMath xmlns:m="http://schemas.openxmlformats.org/officeDocument/2006/math">
                    <m:r>
                      <a:rPr lang="en-US" altLang="ja-JP" sz="2800" b="1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Quattrocento Sans"/>
                        <a:cs typeface="Quattrocento Sans"/>
                        <a:sym typeface="Quattrocento Sans"/>
                      </a:rPr>
                      <m:t>𝝋</m:t>
                    </m:r>
                  </m:oMath>
                </a14:m>
                <a:endParaRPr sz="2800" b="0" i="0" u="none" strike="noStrike" cap="none" dirty="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mc:Choice>
        <mc:Fallback xmlns="">
          <p:sp>
            <p:nvSpPr>
              <p:cNvPr id="155" name="Google Shape;155;p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47" y="1196323"/>
                <a:ext cx="4104458" cy="1315337"/>
              </a:xfrm>
              <a:prstGeom prst="rect">
                <a:avLst/>
              </a:prstGeom>
              <a:blipFill>
                <a:blip r:embed="rId3"/>
                <a:stretch>
                  <a:fillRect t="-6944" b="-152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Google Shape;157;p5"/>
              <p:cNvSpPr/>
              <p:nvPr/>
            </p:nvSpPr>
            <p:spPr>
              <a:xfrm>
                <a:off x="161510" y="4160033"/>
                <a:ext cx="4788532" cy="123742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US" altLang="ja-JP" sz="2800" dirty="0">
                    <a:solidFill>
                      <a:schemeClr val="lt1"/>
                    </a:solidFill>
                    <a:ea typeface="Quattrocento Sans"/>
                    <a:cs typeface="Quattrocento Sans"/>
                    <a:sym typeface="Quattrocento Sans"/>
                  </a:rPr>
                  <a:t>Solve for the optimal offloading fraction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Quattrocento Sans"/>
                            <a:cs typeface="Quattrocento Sans"/>
                            <a:sym typeface="Quattrocento Sans"/>
                          </a:rPr>
                        </m:ctrlPr>
                      </m:sSupPr>
                      <m:e>
                        <m:r>
                          <a:rPr lang="en-US" altLang="ja-JP" sz="28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Quattrocento Sans"/>
                            <a:cs typeface="Quattrocento Sans"/>
                            <a:sym typeface="Quattrocento Sans"/>
                          </a:rPr>
                          <m:t>𝜑</m:t>
                        </m:r>
                      </m:e>
                      <m:sup>
                        <m:r>
                          <a:rPr lang="en-US" altLang="ja-JP" sz="28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Quattrocento Sans"/>
                            <a:cs typeface="Quattrocento Sans"/>
                            <a:sym typeface="Quattrocento Sans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ja-JP" sz="2800" dirty="0">
                    <a:solidFill>
                      <a:schemeClr val="lt1"/>
                    </a:solidFill>
                    <a:ea typeface="Quattrocento Sans"/>
                    <a:cs typeface="Quattrocento Sans"/>
                    <a:sym typeface="Quattrocento Sans"/>
                  </a:rPr>
                  <a:t> that maximizes each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Quattrocento Sans"/>
                        <a:cs typeface="Quattrocento Sans"/>
                        <a:sym typeface="Quattrocento Sans"/>
                      </a:rPr>
                      <m:t>𝑈</m:t>
                    </m:r>
                  </m:oMath>
                </a14:m>
                <a:endParaRPr sz="2800" b="0" i="0" u="none" strike="noStrike" cap="none" dirty="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mc:Choice>
        <mc:Fallback xmlns="">
          <p:sp>
            <p:nvSpPr>
              <p:cNvPr id="157" name="Google Shape;157;p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10" y="4160033"/>
                <a:ext cx="4788532" cy="1237427"/>
              </a:xfrm>
              <a:prstGeom prst="rect">
                <a:avLst/>
              </a:prstGeom>
              <a:blipFill>
                <a:blip r:embed="rId4"/>
                <a:stretch>
                  <a:fillRect t="-10345" b="-177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3DEBB05C-A4CF-331A-352A-B848FE78B6B2}"/>
              </a:ext>
            </a:extLst>
          </p:cNvPr>
          <p:cNvSpPr/>
          <p:nvPr/>
        </p:nvSpPr>
        <p:spPr>
          <a:xfrm>
            <a:off x="4716018" y="1658917"/>
            <a:ext cx="3294891" cy="1080120"/>
          </a:xfrm>
          <a:prstGeom prst="wedgeRoundRectCallout">
            <a:avLst>
              <a:gd name="adj1" fmla="val -63012"/>
              <a:gd name="adj2" fmla="val -23334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bg1">
                <a:lumMod val="85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bg1">
                    <a:lumMod val="85000"/>
                  </a:schemeClr>
                </a:solidFill>
              </a:rPr>
              <a:t>Modeling in </a:t>
            </a:r>
            <a:r>
              <a:rPr lang="en-US" altLang="ja-JP" sz="2400" b="1" dirty="0">
                <a:solidFill>
                  <a:schemeClr val="bg1">
                    <a:lumMod val="85000"/>
                  </a:schemeClr>
                </a:solidFill>
              </a:rPr>
              <a:t>M/M/1 </a:t>
            </a:r>
            <a:r>
              <a:rPr lang="en-US" altLang="ja-JP" sz="2400" dirty="0">
                <a:solidFill>
                  <a:schemeClr val="bg1">
                    <a:lumMod val="85000"/>
                  </a:schemeClr>
                </a:solidFill>
              </a:rPr>
              <a:t>using  queuing theory </a:t>
            </a:r>
            <a:endParaRPr kumimoji="1" lang="ja-JP" alt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56;p5">
                <a:extLst>
                  <a:ext uri="{FF2B5EF4-FFF2-40B4-BE49-F238E27FC236}">
                    <a16:creationId xmlns:a16="http://schemas.microsoft.com/office/drawing/2014/main" id="{51976DFD-07E5-8CDA-EFB2-EF49099DF5B3}"/>
                  </a:ext>
                </a:extLst>
              </p:cNvPr>
              <p:cNvSpPr/>
              <p:nvPr/>
            </p:nvSpPr>
            <p:spPr>
              <a:xfrm>
                <a:off x="458543" y="2697966"/>
                <a:ext cx="4194466" cy="123742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US" altLang="ja-JP" sz="2800" dirty="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Utility function </a:t>
                </a:r>
                <a14:m>
                  <m:oMath xmlns:m="http://schemas.openxmlformats.org/officeDocument/2006/math">
                    <m:r>
                      <a:rPr lang="ja-JP" altLang="en-US" sz="2800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Quattrocento Sans"/>
                        <a:cs typeface="Quattrocento Sans"/>
                        <a:sym typeface="Quattrocento Sans"/>
                      </a:rPr>
                      <m:t>𝑈</m:t>
                    </m:r>
                  </m:oMath>
                </a14:m>
                <a:r>
                  <a:rPr lang="ja-JP" altLang="en-US" sz="2800" dirty="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</a:t>
                </a:r>
                <a:r>
                  <a:rPr lang="en-US" altLang="ja-JP" sz="2800" dirty="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of each cloudlets that considers approved latency</a:t>
                </a:r>
                <a:endParaRPr lang="ja-JP" altLang="en-US" sz="2800" dirty="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mc:Choice>
        <mc:Fallback xmlns="">
          <p:sp>
            <p:nvSpPr>
              <p:cNvPr id="4" name="Google Shape;156;p5">
                <a:extLst>
                  <a:ext uri="{FF2B5EF4-FFF2-40B4-BE49-F238E27FC236}">
                    <a16:creationId xmlns:a16="http://schemas.microsoft.com/office/drawing/2014/main" id="{51976DFD-07E5-8CDA-EFB2-EF49099DF5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43" y="2697966"/>
                <a:ext cx="4194466" cy="1237428"/>
              </a:xfrm>
              <a:prstGeom prst="rect">
                <a:avLst/>
              </a:prstGeom>
              <a:blipFill>
                <a:blip r:embed="rId5"/>
                <a:stretch>
                  <a:fillRect l="-145" t="-10837" r="-2180" b="-192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90325A-203A-6A02-662C-A84D5F4D1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A3L-2, Paper ID: 6207 by Yuki Yokota and Sumiko Miyata</a:t>
            </a:r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F67A6D5-C9A8-672C-0322-9A7CCF0C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  <p:sp>
        <p:nvSpPr>
          <p:cNvPr id="7" name="フリーフォーム 17">
            <a:extLst>
              <a:ext uri="{FF2B5EF4-FFF2-40B4-BE49-F238E27FC236}">
                <a16:creationId xmlns:a16="http://schemas.microsoft.com/office/drawing/2014/main" id="{8B48778D-26D5-EEA7-D7DD-E20DD225ABA5}"/>
              </a:ext>
            </a:extLst>
          </p:cNvPr>
          <p:cNvSpPr/>
          <p:nvPr/>
        </p:nvSpPr>
        <p:spPr>
          <a:xfrm>
            <a:off x="4716018" y="3423266"/>
            <a:ext cx="4330822" cy="1514675"/>
          </a:xfrm>
          <a:custGeom>
            <a:avLst/>
            <a:gdLst>
              <a:gd name="connsiteX0" fmla="*/ 722177 w 3990467"/>
              <a:gd name="connsiteY0" fmla="*/ 0 h 1992620"/>
              <a:gd name="connsiteX1" fmla="*/ 990134 w 3990467"/>
              <a:gd name="connsiteY1" fmla="*/ 0 h 1992620"/>
              <a:gd name="connsiteX2" fmla="*/ 1890234 w 3990467"/>
              <a:gd name="connsiteY2" fmla="*/ 0 h 1992620"/>
              <a:gd name="connsiteX3" fmla="*/ 3658357 w 3990467"/>
              <a:gd name="connsiteY3" fmla="*/ 0 h 1992620"/>
              <a:gd name="connsiteX4" fmla="*/ 3990467 w 3990467"/>
              <a:gd name="connsiteY4" fmla="*/ 332110 h 1992620"/>
              <a:gd name="connsiteX5" fmla="*/ 3990467 w 3990467"/>
              <a:gd name="connsiteY5" fmla="*/ 830258 h 1992620"/>
              <a:gd name="connsiteX6" fmla="*/ 3990467 w 3990467"/>
              <a:gd name="connsiteY6" fmla="*/ 1162362 h 1992620"/>
              <a:gd name="connsiteX7" fmla="*/ 3990467 w 3990467"/>
              <a:gd name="connsiteY7" fmla="*/ 1660510 h 1992620"/>
              <a:gd name="connsiteX8" fmla="*/ 3658357 w 3990467"/>
              <a:gd name="connsiteY8" fmla="*/ 1992620 h 1992620"/>
              <a:gd name="connsiteX9" fmla="*/ 1890234 w 3990467"/>
              <a:gd name="connsiteY9" fmla="*/ 1992620 h 1992620"/>
              <a:gd name="connsiteX10" fmla="*/ 990134 w 3990467"/>
              <a:gd name="connsiteY10" fmla="*/ 1992620 h 1992620"/>
              <a:gd name="connsiteX11" fmla="*/ 722177 w 3990467"/>
              <a:gd name="connsiteY11" fmla="*/ 1992620 h 1992620"/>
              <a:gd name="connsiteX12" fmla="*/ 390067 w 3990467"/>
              <a:gd name="connsiteY12" fmla="*/ 1660510 h 1992620"/>
              <a:gd name="connsiteX13" fmla="*/ 390067 w 3990467"/>
              <a:gd name="connsiteY13" fmla="*/ 1660517 h 1992620"/>
              <a:gd name="connsiteX14" fmla="*/ 55446 w 3990467"/>
              <a:gd name="connsiteY14" fmla="*/ 1821554 h 1992620"/>
              <a:gd name="connsiteX15" fmla="*/ 390067 w 3990467"/>
              <a:gd name="connsiteY15" fmla="*/ 1162362 h 1992620"/>
              <a:gd name="connsiteX16" fmla="*/ 390067 w 3990467"/>
              <a:gd name="connsiteY16" fmla="*/ 830258 h 1992620"/>
              <a:gd name="connsiteX17" fmla="*/ 0 w 3990467"/>
              <a:gd name="connsiteY17" fmla="*/ 172860 h 1992620"/>
              <a:gd name="connsiteX18" fmla="*/ 390067 w 3990467"/>
              <a:gd name="connsiteY18" fmla="*/ 332103 h 1992620"/>
              <a:gd name="connsiteX19" fmla="*/ 390067 w 3990467"/>
              <a:gd name="connsiteY19" fmla="*/ 332110 h 1992620"/>
              <a:gd name="connsiteX20" fmla="*/ 722177 w 3990467"/>
              <a:gd name="connsiteY20" fmla="*/ 0 h 1992620"/>
              <a:gd name="connsiteX0" fmla="*/ 666731 w 3935021"/>
              <a:gd name="connsiteY0" fmla="*/ 0 h 1992620"/>
              <a:gd name="connsiteX1" fmla="*/ 934688 w 3935021"/>
              <a:gd name="connsiteY1" fmla="*/ 0 h 1992620"/>
              <a:gd name="connsiteX2" fmla="*/ 1834788 w 3935021"/>
              <a:gd name="connsiteY2" fmla="*/ 0 h 1992620"/>
              <a:gd name="connsiteX3" fmla="*/ 3602911 w 3935021"/>
              <a:gd name="connsiteY3" fmla="*/ 0 h 1992620"/>
              <a:gd name="connsiteX4" fmla="*/ 3935021 w 3935021"/>
              <a:gd name="connsiteY4" fmla="*/ 332110 h 1992620"/>
              <a:gd name="connsiteX5" fmla="*/ 3935021 w 3935021"/>
              <a:gd name="connsiteY5" fmla="*/ 830258 h 1992620"/>
              <a:gd name="connsiteX6" fmla="*/ 3935021 w 3935021"/>
              <a:gd name="connsiteY6" fmla="*/ 1162362 h 1992620"/>
              <a:gd name="connsiteX7" fmla="*/ 3935021 w 3935021"/>
              <a:gd name="connsiteY7" fmla="*/ 1660510 h 1992620"/>
              <a:gd name="connsiteX8" fmla="*/ 3602911 w 3935021"/>
              <a:gd name="connsiteY8" fmla="*/ 1992620 h 1992620"/>
              <a:gd name="connsiteX9" fmla="*/ 1834788 w 3935021"/>
              <a:gd name="connsiteY9" fmla="*/ 1992620 h 1992620"/>
              <a:gd name="connsiteX10" fmla="*/ 934688 w 3935021"/>
              <a:gd name="connsiteY10" fmla="*/ 1992620 h 1992620"/>
              <a:gd name="connsiteX11" fmla="*/ 666731 w 3935021"/>
              <a:gd name="connsiteY11" fmla="*/ 1992620 h 1992620"/>
              <a:gd name="connsiteX12" fmla="*/ 334621 w 3935021"/>
              <a:gd name="connsiteY12" fmla="*/ 1660510 h 1992620"/>
              <a:gd name="connsiteX13" fmla="*/ 334621 w 3935021"/>
              <a:gd name="connsiteY13" fmla="*/ 1660517 h 1992620"/>
              <a:gd name="connsiteX14" fmla="*/ 0 w 3935021"/>
              <a:gd name="connsiteY14" fmla="*/ 1821554 h 1992620"/>
              <a:gd name="connsiteX15" fmla="*/ 334621 w 3935021"/>
              <a:gd name="connsiteY15" fmla="*/ 1162362 h 1992620"/>
              <a:gd name="connsiteX16" fmla="*/ 334621 w 3935021"/>
              <a:gd name="connsiteY16" fmla="*/ 830258 h 1992620"/>
              <a:gd name="connsiteX17" fmla="*/ 64636 w 3935021"/>
              <a:gd name="connsiteY17" fmla="*/ 102573 h 1992620"/>
              <a:gd name="connsiteX18" fmla="*/ 334621 w 3935021"/>
              <a:gd name="connsiteY18" fmla="*/ 332103 h 1992620"/>
              <a:gd name="connsiteX19" fmla="*/ 334621 w 3935021"/>
              <a:gd name="connsiteY19" fmla="*/ 332110 h 1992620"/>
              <a:gd name="connsiteX20" fmla="*/ 666731 w 3935021"/>
              <a:gd name="connsiteY20" fmla="*/ 0 h 1992620"/>
              <a:gd name="connsiteX0" fmla="*/ 666731 w 3935021"/>
              <a:gd name="connsiteY0" fmla="*/ 0 h 1992620"/>
              <a:gd name="connsiteX1" fmla="*/ 934688 w 3935021"/>
              <a:gd name="connsiteY1" fmla="*/ 0 h 1992620"/>
              <a:gd name="connsiteX2" fmla="*/ 1834788 w 3935021"/>
              <a:gd name="connsiteY2" fmla="*/ 0 h 1992620"/>
              <a:gd name="connsiteX3" fmla="*/ 3602911 w 3935021"/>
              <a:gd name="connsiteY3" fmla="*/ 0 h 1992620"/>
              <a:gd name="connsiteX4" fmla="*/ 3935021 w 3935021"/>
              <a:gd name="connsiteY4" fmla="*/ 332110 h 1992620"/>
              <a:gd name="connsiteX5" fmla="*/ 3935021 w 3935021"/>
              <a:gd name="connsiteY5" fmla="*/ 830258 h 1992620"/>
              <a:gd name="connsiteX6" fmla="*/ 3935021 w 3935021"/>
              <a:gd name="connsiteY6" fmla="*/ 1162362 h 1992620"/>
              <a:gd name="connsiteX7" fmla="*/ 3935021 w 3935021"/>
              <a:gd name="connsiteY7" fmla="*/ 1660510 h 1992620"/>
              <a:gd name="connsiteX8" fmla="*/ 3602911 w 3935021"/>
              <a:gd name="connsiteY8" fmla="*/ 1992620 h 1992620"/>
              <a:gd name="connsiteX9" fmla="*/ 1834788 w 3935021"/>
              <a:gd name="connsiteY9" fmla="*/ 1992620 h 1992620"/>
              <a:gd name="connsiteX10" fmla="*/ 934688 w 3935021"/>
              <a:gd name="connsiteY10" fmla="*/ 1992620 h 1992620"/>
              <a:gd name="connsiteX11" fmla="*/ 666731 w 3935021"/>
              <a:gd name="connsiteY11" fmla="*/ 1992620 h 1992620"/>
              <a:gd name="connsiteX12" fmla="*/ 334621 w 3935021"/>
              <a:gd name="connsiteY12" fmla="*/ 1660510 h 1992620"/>
              <a:gd name="connsiteX13" fmla="*/ 334621 w 3935021"/>
              <a:gd name="connsiteY13" fmla="*/ 1660517 h 1992620"/>
              <a:gd name="connsiteX14" fmla="*/ 0 w 3935021"/>
              <a:gd name="connsiteY14" fmla="*/ 1821554 h 1992620"/>
              <a:gd name="connsiteX15" fmla="*/ 334621 w 3935021"/>
              <a:gd name="connsiteY15" fmla="*/ 1162362 h 1992620"/>
              <a:gd name="connsiteX16" fmla="*/ 334621 w 3935021"/>
              <a:gd name="connsiteY16" fmla="*/ 830258 h 1992620"/>
              <a:gd name="connsiteX17" fmla="*/ 64636 w 3935021"/>
              <a:gd name="connsiteY17" fmla="*/ 102573 h 1992620"/>
              <a:gd name="connsiteX18" fmla="*/ 334621 w 3935021"/>
              <a:gd name="connsiteY18" fmla="*/ 332103 h 1992620"/>
              <a:gd name="connsiteX19" fmla="*/ 334621 w 3935021"/>
              <a:gd name="connsiteY19" fmla="*/ 332110 h 1992620"/>
              <a:gd name="connsiteX20" fmla="*/ 666731 w 3935021"/>
              <a:gd name="connsiteY20" fmla="*/ 0 h 199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35021" h="1992620">
                <a:moveTo>
                  <a:pt x="666731" y="0"/>
                </a:moveTo>
                <a:lnTo>
                  <a:pt x="934688" y="0"/>
                </a:lnTo>
                <a:lnTo>
                  <a:pt x="1834788" y="0"/>
                </a:lnTo>
                <a:lnTo>
                  <a:pt x="3602911" y="0"/>
                </a:lnTo>
                <a:cubicBezTo>
                  <a:pt x="3786330" y="0"/>
                  <a:pt x="3935021" y="148691"/>
                  <a:pt x="3935021" y="332110"/>
                </a:cubicBezTo>
                <a:lnTo>
                  <a:pt x="3935021" y="830258"/>
                </a:lnTo>
                <a:lnTo>
                  <a:pt x="3935021" y="1162362"/>
                </a:lnTo>
                <a:lnTo>
                  <a:pt x="3935021" y="1660510"/>
                </a:lnTo>
                <a:cubicBezTo>
                  <a:pt x="3935021" y="1843929"/>
                  <a:pt x="3786330" y="1992620"/>
                  <a:pt x="3602911" y="1992620"/>
                </a:cubicBezTo>
                <a:lnTo>
                  <a:pt x="1834788" y="1992620"/>
                </a:lnTo>
                <a:lnTo>
                  <a:pt x="934688" y="1992620"/>
                </a:lnTo>
                <a:lnTo>
                  <a:pt x="666731" y="1992620"/>
                </a:lnTo>
                <a:cubicBezTo>
                  <a:pt x="483312" y="1992620"/>
                  <a:pt x="334621" y="1843929"/>
                  <a:pt x="334621" y="1660510"/>
                </a:cubicBezTo>
                <a:lnTo>
                  <a:pt x="334621" y="1660517"/>
                </a:lnTo>
                <a:lnTo>
                  <a:pt x="0" y="1821554"/>
                </a:lnTo>
                <a:lnTo>
                  <a:pt x="334621" y="1162362"/>
                </a:lnTo>
                <a:lnTo>
                  <a:pt x="334621" y="830258"/>
                </a:lnTo>
                <a:lnTo>
                  <a:pt x="64636" y="102573"/>
                </a:lnTo>
                <a:lnTo>
                  <a:pt x="334621" y="332103"/>
                </a:lnTo>
                <a:lnTo>
                  <a:pt x="334621" y="332110"/>
                </a:lnTo>
                <a:cubicBezTo>
                  <a:pt x="334621" y="148691"/>
                  <a:pt x="483312" y="0"/>
                  <a:pt x="6667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1" algn="just"/>
            <a:r>
              <a:rPr lang="en-US" altLang="ja-JP" sz="2400" dirty="0">
                <a:solidFill>
                  <a:srgbClr val="4D4D4D"/>
                </a:solidFill>
              </a:rPr>
              <a:t>Derive </a:t>
            </a:r>
            <a:r>
              <a:rPr lang="en-US" altLang="ja-JP" sz="2400" b="1" dirty="0">
                <a:solidFill>
                  <a:srgbClr val="4D4D4D"/>
                </a:solidFill>
              </a:rPr>
              <a:t>the optimal </a:t>
            </a:r>
          </a:p>
          <a:p>
            <a:pPr lvl="1" algn="just"/>
            <a:r>
              <a:rPr lang="en-US" altLang="ja-JP" sz="2400" b="1" dirty="0">
                <a:solidFill>
                  <a:srgbClr val="4D4D4D"/>
                </a:solidFill>
              </a:rPr>
              <a:t>offloading fraction </a:t>
            </a:r>
            <a:r>
              <a:rPr lang="en-US" altLang="ja-JP" sz="2400" dirty="0">
                <a:solidFill>
                  <a:srgbClr val="4D4D4D"/>
                </a:solidFill>
              </a:rPr>
              <a:t>using non-cooperative game </a:t>
            </a:r>
          </a:p>
          <a:p>
            <a:pPr lvl="1" algn="just"/>
            <a:r>
              <a:rPr lang="en-US" altLang="ja-JP" sz="2400" dirty="0">
                <a:solidFill>
                  <a:srgbClr val="4D4D4D"/>
                </a:solidFill>
              </a:rPr>
              <a:t>theory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47645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コンテンツ プレースホルダー 2">
                <a:extLst>
                  <a:ext uri="{FF2B5EF4-FFF2-40B4-BE49-F238E27FC236}">
                    <a16:creationId xmlns:a16="http://schemas.microsoft.com/office/drawing/2014/main" id="{A1E84E5C-6B98-0782-8BB3-4BDEBCA75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930" y="1006595"/>
                <a:ext cx="8363222" cy="4752528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sz="2800" dirty="0"/>
                  <a:t>Utility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2800" dirty="0"/>
                  <a:t> of cloudlet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solidFill>
                          <a:srgbClr val="51515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15" name="コンテンツ プレースホルダー 2">
                <a:extLst>
                  <a:ext uri="{FF2B5EF4-FFF2-40B4-BE49-F238E27FC236}">
                    <a16:creationId xmlns:a16="http://schemas.microsoft.com/office/drawing/2014/main" id="{A1E84E5C-6B98-0782-8BB3-4BDEBCA75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930" y="1006595"/>
                <a:ext cx="8363222" cy="4752528"/>
              </a:xfrm>
              <a:blipFill>
                <a:blip r:embed="rId3"/>
                <a:stretch>
                  <a:fillRect l="-1239" t="-12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BFED686-97F7-7343-6BFC-742FE6F370A2}"/>
                  </a:ext>
                </a:extLst>
              </p:cNvPr>
              <p:cNvSpPr txBox="1"/>
              <p:nvPr/>
            </p:nvSpPr>
            <p:spPr>
              <a:xfrm>
                <a:off x="2568991" y="3237917"/>
                <a:ext cx="5580634" cy="1172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srgbClr val="51515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400" b="0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b="0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f>
                        <m:fPr>
                          <m:ctrlPr>
                            <a:rPr lang="en-US" altLang="ja-JP" sz="2400" b="0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b="0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altLang="ja-JP" sz="2400" b="0" i="1" smtClean="0">
                          <a:solidFill>
                            <a:srgbClr val="51515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altLang="ja-JP" sz="2400" b="0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solidFill>
                            <a:srgbClr val="51515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ja-JP" sz="2400" i="1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i="1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400" i="1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altLang="ja-JP" sz="2400" i="1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ja-JP" altLang="en-US" sz="2400" i="1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ja-JP" sz="2400" i="1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400" i="1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ja-JP" sz="2400" b="0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ja-JP" sz="2400" b="0" i="1" smtClean="0">
                          <a:solidFill>
                            <a:srgbClr val="51515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ja-JP" sz="2400" dirty="0">
                  <a:solidFill>
                    <a:srgbClr val="515151"/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BFED686-97F7-7343-6BFC-742FE6F37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991" y="3237917"/>
                <a:ext cx="5580634" cy="1172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" name="Google Shape;259;g13a936c99c6_0_94"/>
          <p:cNvSpPr txBox="1">
            <a:spLocks noGrp="1"/>
          </p:cNvSpPr>
          <p:nvPr>
            <p:ph type="title"/>
          </p:nvPr>
        </p:nvSpPr>
        <p:spPr>
          <a:xfrm>
            <a:off x="1115616" y="44624"/>
            <a:ext cx="8028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Quattrocento Sans"/>
              <a:buNone/>
            </a:pPr>
            <a:r>
              <a:rPr lang="en-US" altLang="ja-JP" dirty="0"/>
              <a:t>Proposed method - Utility function</a:t>
            </a:r>
            <a:endParaRPr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5E04979-D9DD-4145-ACA8-80404805E0B9}"/>
              </a:ext>
            </a:extLst>
          </p:cNvPr>
          <p:cNvSpPr/>
          <p:nvPr/>
        </p:nvSpPr>
        <p:spPr>
          <a:xfrm>
            <a:off x="892465" y="1514302"/>
            <a:ext cx="7359070" cy="2974375"/>
          </a:xfrm>
          <a:prstGeom prst="rect">
            <a:avLst/>
          </a:prstGeom>
          <a:noFill/>
          <a:ln w="28575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7F185F6-A40D-47A4-4B1E-643F5C9C841D}"/>
                  </a:ext>
                </a:extLst>
              </p:cNvPr>
              <p:cNvSpPr txBox="1"/>
              <p:nvPr/>
            </p:nvSpPr>
            <p:spPr>
              <a:xfrm>
                <a:off x="833934" y="1465164"/>
                <a:ext cx="7489871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b="0" i="1" smtClean="0">
                          <a:solidFill>
                            <a:srgbClr val="51515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b="0" i="1" smtClean="0">
                          <a:solidFill>
                            <a:srgbClr val="51515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0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b="0" i="1" smtClean="0">
                          <a:solidFill>
                            <a:srgbClr val="51515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2400" b="1" i="1">
                          <a:solidFill>
                            <a:srgbClr val="51515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ja-JP" sz="2400" i="1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ja-JP" sz="2400" b="0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b="0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altLang="ja-JP" sz="2400" i="1" smtClean="0">
                          <a:solidFill>
                            <a:srgbClr val="51515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ja-JP" sz="2400" i="1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altLang="ja-JP" sz="2400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i="1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400" i="1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altLang="ja-JP" sz="2400" i="1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ja-JP" altLang="en-US" sz="2400" i="1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ja-JP" sz="2400" i="1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400" i="1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sz="2400" i="1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4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</m:e>
                      </m:nary>
                      <m:r>
                        <a:rPr lang="en-US" altLang="ja-JP" sz="2400" i="1">
                          <a:solidFill>
                            <a:srgbClr val="51515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ja-JP" sz="2400" i="1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altLang="ja-JP" sz="2400" i="1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i="1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400" i="1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altLang="ja-JP" sz="2400" i="1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ja-JP" altLang="en-US" sz="2400" i="1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ja-JP" sz="2400" i="1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400" i="1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sz="2400" i="1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4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ja-JP" sz="2400" b="0" i="1" dirty="0">
                  <a:solidFill>
                    <a:srgbClr val="51515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7F185F6-A40D-47A4-4B1E-643F5C9C8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34" y="1465164"/>
                <a:ext cx="7489871" cy="11726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8139CD0-90FB-73C9-1FB0-DDC5F444E495}"/>
                  </a:ext>
                </a:extLst>
              </p:cNvPr>
              <p:cNvSpPr txBox="1"/>
              <p:nvPr/>
            </p:nvSpPr>
            <p:spPr>
              <a:xfrm>
                <a:off x="1016654" y="5305743"/>
                <a:ext cx="33604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ja-JP" sz="2000" i="1" smtClean="0">
                        <a:solidFill>
                          <a:srgbClr val="515151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ja-JP" sz="2000" b="0" i="1" smtClean="0">
                        <a:solidFill>
                          <a:srgbClr val="51515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000" b="0" dirty="0">
                    <a:solidFill>
                      <a:srgbClr val="515151"/>
                    </a:solidFill>
                  </a:rPr>
                  <a:t>: </a:t>
                </a:r>
                <a:r>
                  <a:rPr lang="en-US" altLang="ja-JP" sz="2000" dirty="0">
                    <a:solidFill>
                      <a:srgbClr val="515151"/>
                    </a:solidFill>
                  </a:rPr>
                  <a:t>Cost of processing server</a:t>
                </a:r>
                <a:endParaRPr lang="en-US" altLang="ja-JP" sz="2000" b="0" dirty="0">
                  <a:solidFill>
                    <a:srgbClr val="515151"/>
                  </a:solidFill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8139CD0-90FB-73C9-1FB0-DDC5F444E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54" y="5305743"/>
                <a:ext cx="3360472" cy="400110"/>
              </a:xfrm>
              <a:prstGeom prst="rect">
                <a:avLst/>
              </a:prstGeom>
              <a:blipFill>
                <a:blip r:embed="rId6"/>
                <a:stretch>
                  <a:fillRect t="-6061" r="-1270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7160858-FB72-9A51-6208-FE5F86FD7108}"/>
                  </a:ext>
                </a:extLst>
              </p:cNvPr>
              <p:cNvSpPr txBox="1"/>
              <p:nvPr/>
            </p:nvSpPr>
            <p:spPr>
              <a:xfrm>
                <a:off x="4862706" y="4637988"/>
                <a:ext cx="37674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ja-JP" sz="200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000">
                        <a:solidFill>
                          <a:srgbClr val="51515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000" i="1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ja-JP" sz="200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2000" dirty="0">
                    <a:solidFill>
                      <a:srgbClr val="51515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ja-JP" sz="200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ja-JP" sz="2000" dirty="0">
                    <a:solidFill>
                      <a:srgbClr val="515151"/>
                    </a:solidFill>
                  </a:rPr>
                  <a:t> : Weighting constant 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7160858-FB72-9A51-6208-FE5F86FD7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706" y="4637988"/>
                <a:ext cx="3767442" cy="400110"/>
              </a:xfrm>
              <a:prstGeom prst="rect">
                <a:avLst/>
              </a:prstGeom>
              <a:blipFill>
                <a:blip r:embed="rId7"/>
                <a:stretch>
                  <a:fillRect t="-7692" r="-647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14C3D5C-871F-08C7-1032-31C410CAEE4A}"/>
                  </a:ext>
                </a:extLst>
              </p:cNvPr>
              <p:cNvSpPr txBox="1"/>
              <p:nvPr/>
            </p:nvSpPr>
            <p:spPr>
              <a:xfrm>
                <a:off x="1016654" y="4963468"/>
                <a:ext cx="3746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i="1">
                        <a:solidFill>
                          <a:srgbClr val="515151"/>
                        </a:solidFill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altLang="ja-JP" sz="2000" b="0" dirty="0">
                    <a:solidFill>
                      <a:srgbClr val="515151"/>
                    </a:solidFill>
                  </a:rPr>
                  <a:t> : </a:t>
                </a:r>
                <a:r>
                  <a:rPr lang="en-US" altLang="ja-JP" sz="2000" dirty="0">
                    <a:solidFill>
                      <a:srgbClr val="515151"/>
                    </a:solidFill>
                  </a:rPr>
                  <a:t>Cost of processing each jobs</a:t>
                </a:r>
                <a:endParaRPr lang="en-US" altLang="ja-JP" sz="2000" b="0" dirty="0">
                  <a:solidFill>
                    <a:srgbClr val="515151"/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14C3D5C-871F-08C7-1032-31C410CAE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54" y="4963468"/>
                <a:ext cx="3746923" cy="400110"/>
              </a:xfrm>
              <a:prstGeom prst="rect">
                <a:avLst/>
              </a:prstGeom>
              <a:blipFill>
                <a:blip r:embed="rId8"/>
                <a:stretch>
                  <a:fillRect l="-651" t="-6061" r="-814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C2E623D-10E3-A2B8-0167-186F34C00F2A}"/>
                  </a:ext>
                </a:extLst>
              </p:cNvPr>
              <p:cNvSpPr txBox="1"/>
              <p:nvPr/>
            </p:nvSpPr>
            <p:spPr>
              <a:xfrm>
                <a:off x="2730042" y="4637988"/>
                <a:ext cx="21802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solidFill>
                          <a:srgbClr val="51515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ja-JP" sz="2000" dirty="0">
                    <a:solidFill>
                      <a:srgbClr val="515151"/>
                    </a:solidFill>
                  </a:rPr>
                  <a:t>: Processing rate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C2E623D-10E3-A2B8-0167-186F34C00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042" y="4637988"/>
                <a:ext cx="2180277" cy="400110"/>
              </a:xfrm>
              <a:prstGeom prst="rect">
                <a:avLst/>
              </a:prstGeom>
              <a:blipFill>
                <a:blip r:embed="rId9"/>
                <a:stretch>
                  <a:fillRect t="-7692" r="-2241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D5D4466-4547-6C22-9D7C-B45C8F19A0F4}"/>
                  </a:ext>
                </a:extLst>
              </p:cNvPr>
              <p:cNvSpPr txBox="1"/>
              <p:nvPr/>
            </p:nvSpPr>
            <p:spPr>
              <a:xfrm>
                <a:off x="1000991" y="4637988"/>
                <a:ext cx="18109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2000" b="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2000" dirty="0">
                    <a:solidFill>
                      <a:srgbClr val="515151"/>
                    </a:solidFill>
                  </a:rPr>
                  <a:t> : Arrival rate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D5D4466-4547-6C22-9D7C-B45C8F19A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91" y="4637988"/>
                <a:ext cx="1810945" cy="400110"/>
              </a:xfrm>
              <a:prstGeom prst="rect">
                <a:avLst/>
              </a:prstGeom>
              <a:blipFill>
                <a:blip r:embed="rId10"/>
                <a:stretch>
                  <a:fillRect t="-7692" r="-3704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536AFCC-B042-CA98-3561-EB254DC4684E}"/>
                  </a:ext>
                </a:extLst>
              </p:cNvPr>
              <p:cNvSpPr txBox="1"/>
              <p:nvPr/>
            </p:nvSpPr>
            <p:spPr>
              <a:xfrm>
                <a:off x="4632637" y="4956979"/>
                <a:ext cx="2412712" cy="428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000" b="0" i="0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  <m:r>
                      <a:rPr lang="en-US" altLang="ja-JP" sz="2000" b="0" i="1" smtClean="0">
                        <a:solidFill>
                          <a:srgbClr val="51515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000" dirty="0">
                    <a:solidFill>
                      <a:srgbClr val="515151"/>
                    </a:solidFill>
                  </a:rPr>
                  <a:t>: Average latency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536AFCC-B042-CA98-3561-EB254DC4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637" y="4956979"/>
                <a:ext cx="2412712" cy="428515"/>
              </a:xfrm>
              <a:prstGeom prst="rect">
                <a:avLst/>
              </a:prstGeom>
              <a:blipFill>
                <a:blip r:embed="rId11"/>
                <a:stretch>
                  <a:fillRect t="-7143" r="-1515" b="-1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166C2F7-86A7-2CB5-A1BA-A3B59C43FA05}"/>
                  </a:ext>
                </a:extLst>
              </p:cNvPr>
              <p:cNvSpPr txBox="1"/>
              <p:nvPr/>
            </p:nvSpPr>
            <p:spPr>
              <a:xfrm>
                <a:off x="2451465" y="2505410"/>
                <a:ext cx="4572000" cy="9226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solidFill>
                            <a:srgbClr val="51515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400" i="1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400" i="1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2400" i="1">
                                          <a:solidFill>
                                            <a:srgbClr val="51515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solidFill>
                                            <a:srgbClr val="51515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solidFill>
                                            <a:srgbClr val="51515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solidFill>
                                            <a:srgbClr val="51515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solidFill>
                                            <a:srgbClr val="51515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solidFill>
                                            <a:srgbClr val="51515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en-US" altLang="ja-JP" sz="2400" i="1">
                                          <a:solidFill>
                                            <a:srgbClr val="51515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9"/>
                                        </m:rPr>
                                        <a:rPr lang="en-US" altLang="ja-JP" sz="2400" i="1">
                                          <a:solidFill>
                                            <a:srgbClr val="51515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ja-JP" altLang="en-US" sz="2400" i="1">
                                          <a:solidFill>
                                            <a:srgbClr val="51515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≠</m:t>
                                      </m:r>
                                      <m:r>
                                        <a:rPr lang="en-US" altLang="ja-JP" sz="2400" i="1">
                                          <a:solidFill>
                                            <a:srgbClr val="51515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solidFill>
                                                <a:srgbClr val="51515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solidFill>
                                                <a:srgbClr val="51515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solidFill>
                                                <a:srgbClr val="51515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solidFill>
                                                <a:srgbClr val="51515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solidFill>
                                                <a:srgbClr val="51515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solidFill>
                                                <a:srgbClr val="51515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num>
                                <m:den>
                                  <m:r>
                                    <a:rPr lang="en-US" altLang="ja-JP" sz="2400" b="0" i="1" smtClean="0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ja-JP" sz="2400" b="0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0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166C2F7-86A7-2CB5-A1BA-A3B59C43F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465" y="2505410"/>
                <a:ext cx="4572000" cy="9226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E689A20-6B36-CCDB-67DA-7CA1E42D9456}"/>
                  </a:ext>
                </a:extLst>
              </p:cNvPr>
              <p:cNvSpPr txBox="1"/>
              <p:nvPr/>
            </p:nvSpPr>
            <p:spPr>
              <a:xfrm>
                <a:off x="4298710" y="5310177"/>
                <a:ext cx="2696572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000" b="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ja-JP" sz="2000" b="0" dirty="0">
                    <a:solidFill>
                      <a:srgbClr val="515151"/>
                    </a:solidFill>
                  </a:rPr>
                  <a:t> : </a:t>
                </a:r>
                <a:r>
                  <a:rPr lang="en-US" altLang="ja-JP" sz="2000" dirty="0">
                    <a:solidFill>
                      <a:srgbClr val="515151"/>
                    </a:solidFill>
                  </a:rPr>
                  <a:t>Approved latency</a:t>
                </a:r>
                <a:endParaRPr lang="en-US" altLang="ja-JP" sz="2000" b="0" dirty="0">
                  <a:solidFill>
                    <a:srgbClr val="515151"/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E689A20-6B36-CCDB-67DA-7CA1E42D9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710" y="5310177"/>
                <a:ext cx="2696572" cy="424796"/>
              </a:xfrm>
              <a:prstGeom prst="rect">
                <a:avLst/>
              </a:prstGeom>
              <a:blipFill>
                <a:blip r:embed="rId13"/>
                <a:stretch>
                  <a:fillRect t="-7143" r="-1354" b="-1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021F0C-EB1D-BFC4-28D2-4B11DE9C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A3L-2, Paper ID: 6207 by Yuki Yokota and Sumiko Miyata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9AEB54C6-97B3-10AF-58C1-F7D378E5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41217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コンテンツ プレースホルダー 2">
                <a:extLst>
                  <a:ext uri="{FF2B5EF4-FFF2-40B4-BE49-F238E27FC236}">
                    <a16:creationId xmlns:a16="http://schemas.microsoft.com/office/drawing/2014/main" id="{A1E84E5C-6B98-0782-8BB3-4BDEBCA75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930" y="1006595"/>
                <a:ext cx="8363222" cy="4752528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sz="2800" dirty="0"/>
                  <a:t>Utility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2800" dirty="0"/>
                  <a:t> of cloudlet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solidFill>
                          <a:srgbClr val="51515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15" name="コンテンツ プレースホルダー 2">
                <a:extLst>
                  <a:ext uri="{FF2B5EF4-FFF2-40B4-BE49-F238E27FC236}">
                    <a16:creationId xmlns:a16="http://schemas.microsoft.com/office/drawing/2014/main" id="{A1E84E5C-6B98-0782-8BB3-4BDEBCA75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930" y="1006595"/>
                <a:ext cx="8363222" cy="4752528"/>
              </a:xfrm>
              <a:blipFill>
                <a:blip r:embed="rId3"/>
                <a:stretch>
                  <a:fillRect l="-1239" t="-12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BFED686-97F7-7343-6BFC-742FE6F370A2}"/>
                  </a:ext>
                </a:extLst>
              </p:cNvPr>
              <p:cNvSpPr txBox="1"/>
              <p:nvPr/>
            </p:nvSpPr>
            <p:spPr>
              <a:xfrm>
                <a:off x="2568991" y="3237917"/>
                <a:ext cx="5580634" cy="1172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f>
                        <m:fPr>
                          <m:ctrlP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ja-JP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altLang="ja-JP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ja-JP" alt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ja-JP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ja-JP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BFED686-97F7-7343-6BFC-742FE6F37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991" y="3237917"/>
                <a:ext cx="5580634" cy="1172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" name="Google Shape;259;g13a936c99c6_0_94"/>
          <p:cNvSpPr txBox="1">
            <a:spLocks noGrp="1"/>
          </p:cNvSpPr>
          <p:nvPr>
            <p:ph type="title"/>
          </p:nvPr>
        </p:nvSpPr>
        <p:spPr>
          <a:xfrm>
            <a:off x="1115616" y="44624"/>
            <a:ext cx="8028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Quattrocento Sans"/>
              <a:buNone/>
            </a:pPr>
            <a:r>
              <a:rPr lang="en-US" altLang="ja-JP" dirty="0"/>
              <a:t>Proposed method - Utility function</a:t>
            </a:r>
            <a:endParaRPr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5E04979-D9DD-4145-ACA8-80404805E0B9}"/>
              </a:ext>
            </a:extLst>
          </p:cNvPr>
          <p:cNvSpPr/>
          <p:nvPr/>
        </p:nvSpPr>
        <p:spPr>
          <a:xfrm>
            <a:off x="892465" y="1514302"/>
            <a:ext cx="7359070" cy="2974375"/>
          </a:xfrm>
          <a:prstGeom prst="rect">
            <a:avLst/>
          </a:prstGeom>
          <a:noFill/>
          <a:ln w="28575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7F185F6-A40D-47A4-4B1E-643F5C9C841D}"/>
                  </a:ext>
                </a:extLst>
              </p:cNvPr>
              <p:cNvSpPr txBox="1"/>
              <p:nvPr/>
            </p:nvSpPr>
            <p:spPr>
              <a:xfrm>
                <a:off x="833934" y="1465164"/>
                <a:ext cx="7489871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b="0" i="1" smtClean="0">
                          <a:solidFill>
                            <a:srgbClr val="51515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b="0" i="1" smtClean="0">
                          <a:solidFill>
                            <a:srgbClr val="51515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0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b="0" i="1" smtClean="0">
                          <a:solidFill>
                            <a:srgbClr val="51515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2400" b="1" i="1">
                          <a:solidFill>
                            <a:srgbClr val="51515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ja-JP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ja-JP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altLang="ja-JP" sz="24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ja-JP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altLang="ja-JP" sz="24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altLang="ja-JP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ja-JP" alt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ja-JP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sz="24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4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</m:e>
                      </m:nary>
                      <m:r>
                        <a:rPr lang="en-US" altLang="ja-JP" sz="2400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ja-JP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altLang="ja-JP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altLang="ja-JP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ja-JP" alt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ja-JP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sz="24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4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ja-JP" sz="2400" b="0" i="1" dirty="0">
                  <a:solidFill>
                    <a:srgbClr val="51515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7F185F6-A40D-47A4-4B1E-643F5C9C8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34" y="1465164"/>
                <a:ext cx="7489871" cy="11726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8139CD0-90FB-73C9-1FB0-DDC5F444E495}"/>
                  </a:ext>
                </a:extLst>
              </p:cNvPr>
              <p:cNvSpPr txBox="1"/>
              <p:nvPr/>
            </p:nvSpPr>
            <p:spPr>
              <a:xfrm>
                <a:off x="1016654" y="5305743"/>
                <a:ext cx="33604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ja-JP" sz="2000" i="1" smtClean="0">
                        <a:solidFill>
                          <a:srgbClr val="515151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ja-JP" sz="2000" b="0" i="1" smtClean="0">
                        <a:solidFill>
                          <a:srgbClr val="51515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000" b="0" dirty="0">
                    <a:solidFill>
                      <a:srgbClr val="515151"/>
                    </a:solidFill>
                  </a:rPr>
                  <a:t>: </a:t>
                </a:r>
                <a:r>
                  <a:rPr lang="en-US" altLang="ja-JP" sz="2000" dirty="0">
                    <a:solidFill>
                      <a:srgbClr val="515151"/>
                    </a:solidFill>
                  </a:rPr>
                  <a:t>Cost of processing server</a:t>
                </a:r>
                <a:endParaRPr lang="en-US" altLang="ja-JP" sz="2000" b="0" dirty="0">
                  <a:solidFill>
                    <a:srgbClr val="515151"/>
                  </a:solidFill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8139CD0-90FB-73C9-1FB0-DDC5F444E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54" y="5305743"/>
                <a:ext cx="3360472" cy="400110"/>
              </a:xfrm>
              <a:prstGeom prst="rect">
                <a:avLst/>
              </a:prstGeom>
              <a:blipFill>
                <a:blip r:embed="rId6"/>
                <a:stretch>
                  <a:fillRect t="-6061" r="-1270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7160858-FB72-9A51-6208-FE5F86FD7108}"/>
                  </a:ext>
                </a:extLst>
              </p:cNvPr>
              <p:cNvSpPr txBox="1"/>
              <p:nvPr/>
            </p:nvSpPr>
            <p:spPr>
              <a:xfrm>
                <a:off x="4862706" y="4637988"/>
                <a:ext cx="37674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ja-JP" sz="200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000">
                        <a:solidFill>
                          <a:srgbClr val="51515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000" i="1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ja-JP" sz="200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2000" dirty="0">
                    <a:solidFill>
                      <a:srgbClr val="51515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ja-JP" sz="200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ja-JP" sz="2000" dirty="0">
                    <a:solidFill>
                      <a:srgbClr val="515151"/>
                    </a:solidFill>
                  </a:rPr>
                  <a:t> : Weighting constant 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7160858-FB72-9A51-6208-FE5F86FD7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706" y="4637988"/>
                <a:ext cx="3767442" cy="400110"/>
              </a:xfrm>
              <a:prstGeom prst="rect">
                <a:avLst/>
              </a:prstGeom>
              <a:blipFill>
                <a:blip r:embed="rId7"/>
                <a:stretch>
                  <a:fillRect t="-7692" r="-647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14C3D5C-871F-08C7-1032-31C410CAEE4A}"/>
                  </a:ext>
                </a:extLst>
              </p:cNvPr>
              <p:cNvSpPr txBox="1"/>
              <p:nvPr/>
            </p:nvSpPr>
            <p:spPr>
              <a:xfrm>
                <a:off x="1016654" y="4963468"/>
                <a:ext cx="3746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i="1">
                        <a:solidFill>
                          <a:srgbClr val="515151"/>
                        </a:solidFill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altLang="ja-JP" sz="2000" b="0" dirty="0">
                    <a:solidFill>
                      <a:srgbClr val="515151"/>
                    </a:solidFill>
                  </a:rPr>
                  <a:t> : </a:t>
                </a:r>
                <a:r>
                  <a:rPr lang="en-US" altLang="ja-JP" sz="2000" dirty="0">
                    <a:solidFill>
                      <a:srgbClr val="515151"/>
                    </a:solidFill>
                  </a:rPr>
                  <a:t>Cost of processing each jobs</a:t>
                </a:r>
                <a:endParaRPr lang="en-US" altLang="ja-JP" sz="2000" b="0" dirty="0">
                  <a:solidFill>
                    <a:srgbClr val="515151"/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14C3D5C-871F-08C7-1032-31C410CAE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54" y="4963468"/>
                <a:ext cx="3746923" cy="400110"/>
              </a:xfrm>
              <a:prstGeom prst="rect">
                <a:avLst/>
              </a:prstGeom>
              <a:blipFill>
                <a:blip r:embed="rId8"/>
                <a:stretch>
                  <a:fillRect l="-651" t="-6061" r="-814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C2E623D-10E3-A2B8-0167-186F34C00F2A}"/>
                  </a:ext>
                </a:extLst>
              </p:cNvPr>
              <p:cNvSpPr txBox="1"/>
              <p:nvPr/>
            </p:nvSpPr>
            <p:spPr>
              <a:xfrm>
                <a:off x="2730042" y="4637988"/>
                <a:ext cx="21802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solidFill>
                          <a:srgbClr val="51515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ja-JP" sz="2000" dirty="0">
                    <a:solidFill>
                      <a:srgbClr val="515151"/>
                    </a:solidFill>
                  </a:rPr>
                  <a:t>: Processing rate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C2E623D-10E3-A2B8-0167-186F34C00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042" y="4637988"/>
                <a:ext cx="2180277" cy="400110"/>
              </a:xfrm>
              <a:prstGeom prst="rect">
                <a:avLst/>
              </a:prstGeom>
              <a:blipFill>
                <a:blip r:embed="rId9"/>
                <a:stretch>
                  <a:fillRect t="-7692" r="-2241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D5D4466-4547-6C22-9D7C-B45C8F19A0F4}"/>
                  </a:ext>
                </a:extLst>
              </p:cNvPr>
              <p:cNvSpPr txBox="1"/>
              <p:nvPr/>
            </p:nvSpPr>
            <p:spPr>
              <a:xfrm>
                <a:off x="1000991" y="4637988"/>
                <a:ext cx="18109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2000" b="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2000" dirty="0">
                    <a:solidFill>
                      <a:srgbClr val="515151"/>
                    </a:solidFill>
                  </a:rPr>
                  <a:t> : Arrival rate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D5D4466-4547-6C22-9D7C-B45C8F19A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91" y="4637988"/>
                <a:ext cx="1810945" cy="400110"/>
              </a:xfrm>
              <a:prstGeom prst="rect">
                <a:avLst/>
              </a:prstGeom>
              <a:blipFill>
                <a:blip r:embed="rId10"/>
                <a:stretch>
                  <a:fillRect t="-7692" r="-3704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536AFCC-B042-CA98-3561-EB254DC4684E}"/>
                  </a:ext>
                </a:extLst>
              </p:cNvPr>
              <p:cNvSpPr txBox="1"/>
              <p:nvPr/>
            </p:nvSpPr>
            <p:spPr>
              <a:xfrm>
                <a:off x="4632637" y="4956979"/>
                <a:ext cx="2412712" cy="428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000" b="0" i="0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  <m:r>
                      <a:rPr lang="en-US" altLang="ja-JP" sz="2000" b="0" i="1" smtClean="0">
                        <a:solidFill>
                          <a:srgbClr val="51515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000" dirty="0">
                    <a:solidFill>
                      <a:srgbClr val="515151"/>
                    </a:solidFill>
                  </a:rPr>
                  <a:t>: Average latency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536AFCC-B042-CA98-3561-EB254DC4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637" y="4956979"/>
                <a:ext cx="2412712" cy="428515"/>
              </a:xfrm>
              <a:prstGeom prst="rect">
                <a:avLst/>
              </a:prstGeom>
              <a:blipFill>
                <a:blip r:embed="rId11"/>
                <a:stretch>
                  <a:fillRect t="-7143" r="-1515" b="-1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166C2F7-86A7-2CB5-A1BA-A3B59C43FA05}"/>
                  </a:ext>
                </a:extLst>
              </p:cNvPr>
              <p:cNvSpPr txBox="1"/>
              <p:nvPr/>
            </p:nvSpPr>
            <p:spPr>
              <a:xfrm>
                <a:off x="2451465" y="2505410"/>
                <a:ext cx="4572000" cy="9226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4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4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2400" i="1"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en-US" altLang="ja-JP" sz="2400" i="1"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9"/>
                                        </m:rPr>
                                        <a:rPr lang="en-US" altLang="ja-JP" sz="2400" i="1"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ja-JP" altLang="en-US" sz="2400" i="1"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≠</m:t>
                                      </m:r>
                                      <m:r>
                                        <a:rPr lang="en-US" altLang="ja-JP" sz="2400" i="1"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solidFill>
                                                <a:schemeClr val="bg1">
                                                  <a:lumMod val="8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solidFill>
                                                <a:schemeClr val="bg1">
                                                  <a:lumMod val="8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solidFill>
                                                <a:schemeClr val="bg1">
                                                  <a:lumMod val="8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solidFill>
                                                <a:schemeClr val="bg1">
                                                  <a:lumMod val="8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solidFill>
                                                <a:schemeClr val="bg1">
                                                  <a:lumMod val="8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solidFill>
                                                <a:schemeClr val="bg1">
                                                  <a:lumMod val="8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num>
                                <m:den>
                                  <m:r>
                                    <a:rPr lang="en-US" altLang="ja-JP" sz="2400" b="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ja-JP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166C2F7-86A7-2CB5-A1BA-A3B59C43F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465" y="2505410"/>
                <a:ext cx="4572000" cy="9226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E689A20-6B36-CCDB-67DA-7CA1E42D9456}"/>
                  </a:ext>
                </a:extLst>
              </p:cNvPr>
              <p:cNvSpPr txBox="1"/>
              <p:nvPr/>
            </p:nvSpPr>
            <p:spPr>
              <a:xfrm>
                <a:off x="4298710" y="5310177"/>
                <a:ext cx="2696572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000" b="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ja-JP" sz="2000" b="0" dirty="0">
                    <a:solidFill>
                      <a:srgbClr val="515151"/>
                    </a:solidFill>
                  </a:rPr>
                  <a:t> : </a:t>
                </a:r>
                <a:r>
                  <a:rPr lang="en-US" altLang="ja-JP" sz="2000" dirty="0">
                    <a:solidFill>
                      <a:srgbClr val="515151"/>
                    </a:solidFill>
                  </a:rPr>
                  <a:t>Approved latency</a:t>
                </a:r>
                <a:endParaRPr lang="en-US" altLang="ja-JP" sz="2000" b="0" dirty="0">
                  <a:solidFill>
                    <a:srgbClr val="515151"/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E689A20-6B36-CCDB-67DA-7CA1E42D9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710" y="5310177"/>
                <a:ext cx="2696572" cy="424796"/>
              </a:xfrm>
              <a:prstGeom prst="rect">
                <a:avLst/>
              </a:prstGeom>
              <a:blipFill>
                <a:blip r:embed="rId13"/>
                <a:stretch>
                  <a:fillRect t="-7143" r="-1354" b="-1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021F0C-EB1D-BFC4-28D2-4B11DE9C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A3L-2, Paper ID: 6207 by Yuki Yokota and Sumiko Miyata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9AEB54C6-97B3-10AF-58C1-F7D378E5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E1C2FE2-E310-4F73-FC40-1BC8A1F80D54}"/>
              </a:ext>
            </a:extLst>
          </p:cNvPr>
          <p:cNvSpPr/>
          <p:nvPr/>
        </p:nvSpPr>
        <p:spPr>
          <a:xfrm>
            <a:off x="518688" y="5696824"/>
            <a:ext cx="8087238" cy="87567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bg1"/>
                </a:solidFill>
              </a:rPr>
              <a:t>Evaluates the latency of each offloading fraction by approved latency</a:t>
            </a:r>
            <a:endParaRPr lang="ja-JP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963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コンテンツ プレースホルダー 2">
                <a:extLst>
                  <a:ext uri="{FF2B5EF4-FFF2-40B4-BE49-F238E27FC236}">
                    <a16:creationId xmlns:a16="http://schemas.microsoft.com/office/drawing/2014/main" id="{A1E84E5C-6B98-0782-8BB3-4BDEBCA75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930" y="1006595"/>
                <a:ext cx="8363222" cy="4752528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sz="2800" dirty="0"/>
                  <a:t>Utility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2800" dirty="0"/>
                  <a:t> of cloudlet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solidFill>
                          <a:srgbClr val="51515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15" name="コンテンツ プレースホルダー 2">
                <a:extLst>
                  <a:ext uri="{FF2B5EF4-FFF2-40B4-BE49-F238E27FC236}">
                    <a16:creationId xmlns:a16="http://schemas.microsoft.com/office/drawing/2014/main" id="{A1E84E5C-6B98-0782-8BB3-4BDEBCA75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930" y="1006595"/>
                <a:ext cx="8363222" cy="4752528"/>
              </a:xfrm>
              <a:blipFill>
                <a:blip r:embed="rId3"/>
                <a:stretch>
                  <a:fillRect l="-1239" t="-12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BFED686-97F7-7343-6BFC-742FE6F370A2}"/>
                  </a:ext>
                </a:extLst>
              </p:cNvPr>
              <p:cNvSpPr txBox="1"/>
              <p:nvPr/>
            </p:nvSpPr>
            <p:spPr>
              <a:xfrm>
                <a:off x="2568991" y="3237917"/>
                <a:ext cx="5580634" cy="1172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f>
                        <m:fPr>
                          <m:ctrlPr>
                            <a:rPr lang="en-US" altLang="ja-JP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altLang="ja-JP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altLang="ja-JP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ja-JP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altLang="ja-JP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ja-JP" altLang="en-US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ja-JP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400" i="1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ja-JP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ja-JP" sz="24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ja-JP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BFED686-97F7-7343-6BFC-742FE6F37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991" y="3237917"/>
                <a:ext cx="5580634" cy="1172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" name="Google Shape;259;g13a936c99c6_0_94"/>
          <p:cNvSpPr txBox="1">
            <a:spLocks noGrp="1"/>
          </p:cNvSpPr>
          <p:nvPr>
            <p:ph type="title"/>
          </p:nvPr>
        </p:nvSpPr>
        <p:spPr>
          <a:xfrm>
            <a:off x="1115616" y="44624"/>
            <a:ext cx="8028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Quattrocento Sans"/>
              <a:buNone/>
            </a:pPr>
            <a:r>
              <a:rPr lang="en-US" altLang="ja-JP" dirty="0"/>
              <a:t>Proposed method - Utility function</a:t>
            </a:r>
            <a:endParaRPr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5E04979-D9DD-4145-ACA8-80404805E0B9}"/>
              </a:ext>
            </a:extLst>
          </p:cNvPr>
          <p:cNvSpPr/>
          <p:nvPr/>
        </p:nvSpPr>
        <p:spPr>
          <a:xfrm>
            <a:off x="892465" y="1514302"/>
            <a:ext cx="7359070" cy="2974375"/>
          </a:xfrm>
          <a:prstGeom prst="rect">
            <a:avLst/>
          </a:prstGeom>
          <a:noFill/>
          <a:ln w="28575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7F185F6-A40D-47A4-4B1E-643F5C9C841D}"/>
                  </a:ext>
                </a:extLst>
              </p:cNvPr>
              <p:cNvSpPr txBox="1"/>
              <p:nvPr/>
            </p:nvSpPr>
            <p:spPr>
              <a:xfrm>
                <a:off x="833934" y="1465164"/>
                <a:ext cx="7489871" cy="1172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b="0" i="1" smtClean="0">
                          <a:solidFill>
                            <a:srgbClr val="51515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b="0" i="1" smtClean="0">
                          <a:solidFill>
                            <a:srgbClr val="51515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0" i="1" smtClean="0">
                              <a:solidFill>
                                <a:srgbClr val="51515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b="0" i="1" smtClean="0">
                          <a:solidFill>
                            <a:srgbClr val="51515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2400" b="1" i="1">
                          <a:solidFill>
                            <a:srgbClr val="51515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ja-JP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altLang="ja-JP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ja-JP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altLang="ja-JP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altLang="ja-JP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ja-JP" alt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ja-JP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</m:e>
                      </m:nary>
                      <m:r>
                        <a:rPr lang="en-US" altLang="ja-JP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ja-JP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altLang="ja-JP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altLang="ja-JP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ja-JP" alt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ja-JP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ja-JP" sz="2400" b="0" i="1" dirty="0">
                  <a:solidFill>
                    <a:srgbClr val="51515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7F185F6-A40D-47A4-4B1E-643F5C9C8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34" y="1465164"/>
                <a:ext cx="7489871" cy="11726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8139CD0-90FB-73C9-1FB0-DDC5F444E495}"/>
                  </a:ext>
                </a:extLst>
              </p:cNvPr>
              <p:cNvSpPr txBox="1"/>
              <p:nvPr/>
            </p:nvSpPr>
            <p:spPr>
              <a:xfrm>
                <a:off x="1016654" y="5305743"/>
                <a:ext cx="33604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ja-JP" sz="2000" i="1" smtClean="0">
                        <a:solidFill>
                          <a:srgbClr val="515151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ja-JP" sz="2000" b="0" i="1" smtClean="0">
                        <a:solidFill>
                          <a:srgbClr val="51515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000" b="0" dirty="0">
                    <a:solidFill>
                      <a:srgbClr val="515151"/>
                    </a:solidFill>
                  </a:rPr>
                  <a:t>: </a:t>
                </a:r>
                <a:r>
                  <a:rPr lang="en-US" altLang="ja-JP" sz="2000" dirty="0">
                    <a:solidFill>
                      <a:srgbClr val="515151"/>
                    </a:solidFill>
                  </a:rPr>
                  <a:t>Cost of processing server</a:t>
                </a:r>
                <a:endParaRPr lang="en-US" altLang="ja-JP" sz="2000" b="0" dirty="0">
                  <a:solidFill>
                    <a:srgbClr val="515151"/>
                  </a:solidFill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8139CD0-90FB-73C9-1FB0-DDC5F444E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54" y="5305743"/>
                <a:ext cx="3360472" cy="400110"/>
              </a:xfrm>
              <a:prstGeom prst="rect">
                <a:avLst/>
              </a:prstGeom>
              <a:blipFill>
                <a:blip r:embed="rId6"/>
                <a:stretch>
                  <a:fillRect t="-6061" r="-1270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7160858-FB72-9A51-6208-FE5F86FD7108}"/>
                  </a:ext>
                </a:extLst>
              </p:cNvPr>
              <p:cNvSpPr txBox="1"/>
              <p:nvPr/>
            </p:nvSpPr>
            <p:spPr>
              <a:xfrm>
                <a:off x="4862706" y="4637988"/>
                <a:ext cx="37674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ja-JP" sz="200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000">
                        <a:solidFill>
                          <a:srgbClr val="51515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000" i="1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ja-JP" sz="200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2000" dirty="0">
                    <a:solidFill>
                      <a:srgbClr val="51515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ja-JP" sz="200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ja-JP" sz="2000" dirty="0">
                    <a:solidFill>
                      <a:srgbClr val="515151"/>
                    </a:solidFill>
                  </a:rPr>
                  <a:t> : Weighting constant 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7160858-FB72-9A51-6208-FE5F86FD7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706" y="4637988"/>
                <a:ext cx="3767442" cy="400110"/>
              </a:xfrm>
              <a:prstGeom prst="rect">
                <a:avLst/>
              </a:prstGeom>
              <a:blipFill>
                <a:blip r:embed="rId7"/>
                <a:stretch>
                  <a:fillRect t="-7692" r="-647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14C3D5C-871F-08C7-1032-31C410CAEE4A}"/>
                  </a:ext>
                </a:extLst>
              </p:cNvPr>
              <p:cNvSpPr txBox="1"/>
              <p:nvPr/>
            </p:nvSpPr>
            <p:spPr>
              <a:xfrm>
                <a:off x="1016654" y="4963468"/>
                <a:ext cx="3746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i="1">
                        <a:solidFill>
                          <a:srgbClr val="515151"/>
                        </a:solidFill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altLang="ja-JP" sz="2000" b="0" dirty="0">
                    <a:solidFill>
                      <a:srgbClr val="515151"/>
                    </a:solidFill>
                  </a:rPr>
                  <a:t> : </a:t>
                </a:r>
                <a:r>
                  <a:rPr lang="en-US" altLang="ja-JP" sz="2000" dirty="0">
                    <a:solidFill>
                      <a:srgbClr val="515151"/>
                    </a:solidFill>
                  </a:rPr>
                  <a:t>Cost of processing each jobs</a:t>
                </a:r>
                <a:endParaRPr lang="en-US" altLang="ja-JP" sz="2000" b="0" dirty="0">
                  <a:solidFill>
                    <a:srgbClr val="515151"/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14C3D5C-871F-08C7-1032-31C410CAE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54" y="4963468"/>
                <a:ext cx="3746923" cy="400110"/>
              </a:xfrm>
              <a:prstGeom prst="rect">
                <a:avLst/>
              </a:prstGeom>
              <a:blipFill>
                <a:blip r:embed="rId8"/>
                <a:stretch>
                  <a:fillRect l="-651" t="-6061" r="-814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C2E623D-10E3-A2B8-0167-186F34C00F2A}"/>
                  </a:ext>
                </a:extLst>
              </p:cNvPr>
              <p:cNvSpPr txBox="1"/>
              <p:nvPr/>
            </p:nvSpPr>
            <p:spPr>
              <a:xfrm>
                <a:off x="2730042" y="4637988"/>
                <a:ext cx="21802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solidFill>
                          <a:srgbClr val="51515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ja-JP" sz="2000" dirty="0">
                    <a:solidFill>
                      <a:srgbClr val="515151"/>
                    </a:solidFill>
                  </a:rPr>
                  <a:t>: Processing rate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C2E623D-10E3-A2B8-0167-186F34C00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042" y="4637988"/>
                <a:ext cx="2180277" cy="400110"/>
              </a:xfrm>
              <a:prstGeom prst="rect">
                <a:avLst/>
              </a:prstGeom>
              <a:blipFill>
                <a:blip r:embed="rId9"/>
                <a:stretch>
                  <a:fillRect t="-7692" r="-2241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D5D4466-4547-6C22-9D7C-B45C8F19A0F4}"/>
                  </a:ext>
                </a:extLst>
              </p:cNvPr>
              <p:cNvSpPr txBox="1"/>
              <p:nvPr/>
            </p:nvSpPr>
            <p:spPr>
              <a:xfrm>
                <a:off x="1000991" y="4637988"/>
                <a:ext cx="18109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2000" b="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2000" dirty="0">
                    <a:solidFill>
                      <a:srgbClr val="515151"/>
                    </a:solidFill>
                  </a:rPr>
                  <a:t> : Arrival rate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D5D4466-4547-6C22-9D7C-B45C8F19A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91" y="4637988"/>
                <a:ext cx="1810945" cy="400110"/>
              </a:xfrm>
              <a:prstGeom prst="rect">
                <a:avLst/>
              </a:prstGeom>
              <a:blipFill>
                <a:blip r:embed="rId10"/>
                <a:stretch>
                  <a:fillRect t="-7692" r="-3704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536AFCC-B042-CA98-3561-EB254DC4684E}"/>
                  </a:ext>
                </a:extLst>
              </p:cNvPr>
              <p:cNvSpPr txBox="1"/>
              <p:nvPr/>
            </p:nvSpPr>
            <p:spPr>
              <a:xfrm>
                <a:off x="4632637" y="4956979"/>
                <a:ext cx="2412712" cy="428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000" b="0" i="0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  <m:r>
                      <a:rPr lang="en-US" altLang="ja-JP" sz="2000" b="0" i="1" smtClean="0">
                        <a:solidFill>
                          <a:srgbClr val="51515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000" dirty="0">
                    <a:solidFill>
                      <a:srgbClr val="515151"/>
                    </a:solidFill>
                  </a:rPr>
                  <a:t>: Average latency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536AFCC-B042-CA98-3561-EB254DC46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637" y="4956979"/>
                <a:ext cx="2412712" cy="428515"/>
              </a:xfrm>
              <a:prstGeom prst="rect">
                <a:avLst/>
              </a:prstGeom>
              <a:blipFill>
                <a:blip r:embed="rId11"/>
                <a:stretch>
                  <a:fillRect t="-7143" r="-1515" b="-1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166C2F7-86A7-2CB5-A1BA-A3B59C43FA05}"/>
                  </a:ext>
                </a:extLst>
              </p:cNvPr>
              <p:cNvSpPr txBox="1"/>
              <p:nvPr/>
            </p:nvSpPr>
            <p:spPr>
              <a:xfrm>
                <a:off x="2451465" y="2505410"/>
                <a:ext cx="4572000" cy="9226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400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4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2400" i="1"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en-US" altLang="ja-JP" sz="2400" i="1"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9"/>
                                        </m:rPr>
                                        <a:rPr lang="en-US" altLang="ja-JP" sz="2400" i="1"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ja-JP" altLang="en-US" sz="2400" i="1"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≠</m:t>
                                      </m:r>
                                      <m:r>
                                        <a:rPr lang="en-US" altLang="ja-JP" sz="2400" i="1"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solidFill>
                                                <a:schemeClr val="bg1">
                                                  <a:lumMod val="8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solidFill>
                                                <a:schemeClr val="bg1">
                                                  <a:lumMod val="8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solidFill>
                                                <a:schemeClr val="bg1">
                                                  <a:lumMod val="8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solidFill>
                                                <a:schemeClr val="bg1">
                                                  <a:lumMod val="8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solidFill>
                                                <a:schemeClr val="bg1">
                                                  <a:lumMod val="8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solidFill>
                                                <a:schemeClr val="bg1">
                                                  <a:lumMod val="8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num>
                                <m:den>
                                  <m:r>
                                    <a:rPr lang="en-US" altLang="ja-JP" sz="2400" b="0" i="1" smtClean="0"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ja-JP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166C2F7-86A7-2CB5-A1BA-A3B59C43F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465" y="2505410"/>
                <a:ext cx="4572000" cy="9226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E689A20-6B36-CCDB-67DA-7CA1E42D9456}"/>
                  </a:ext>
                </a:extLst>
              </p:cNvPr>
              <p:cNvSpPr txBox="1"/>
              <p:nvPr/>
            </p:nvSpPr>
            <p:spPr>
              <a:xfrm>
                <a:off x="4298710" y="5310177"/>
                <a:ext cx="2696572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000" b="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ja-JP" sz="2000" b="0" dirty="0">
                    <a:solidFill>
                      <a:srgbClr val="515151"/>
                    </a:solidFill>
                  </a:rPr>
                  <a:t> : </a:t>
                </a:r>
                <a:r>
                  <a:rPr lang="en-US" altLang="ja-JP" sz="2000" dirty="0">
                    <a:solidFill>
                      <a:srgbClr val="515151"/>
                    </a:solidFill>
                  </a:rPr>
                  <a:t>Approved latency</a:t>
                </a:r>
                <a:endParaRPr lang="en-US" altLang="ja-JP" sz="2000" b="0" dirty="0">
                  <a:solidFill>
                    <a:srgbClr val="515151"/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E689A20-6B36-CCDB-67DA-7CA1E42D9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710" y="5310177"/>
                <a:ext cx="2696572" cy="424796"/>
              </a:xfrm>
              <a:prstGeom prst="rect">
                <a:avLst/>
              </a:prstGeom>
              <a:blipFill>
                <a:blip r:embed="rId13"/>
                <a:stretch>
                  <a:fillRect t="-7143" r="-1354" b="-1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021F0C-EB1D-BFC4-28D2-4B11DE9C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A3L-2, Paper ID: 6207 by Yuki Yokota and Sumiko Miyata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9AEB54C6-97B3-10AF-58C1-F7D378E5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四角形: 角を丸くする 11">
                <a:extLst>
                  <a:ext uri="{FF2B5EF4-FFF2-40B4-BE49-F238E27FC236}">
                    <a16:creationId xmlns:a16="http://schemas.microsoft.com/office/drawing/2014/main" id="{E5CD2C8F-0A49-CF6A-A1DD-4F3D538CC4AD}"/>
                  </a:ext>
                </a:extLst>
              </p:cNvPr>
              <p:cNvSpPr/>
              <p:nvPr/>
            </p:nvSpPr>
            <p:spPr>
              <a:xfrm>
                <a:off x="1861268" y="5712677"/>
                <a:ext cx="5421464" cy="77106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905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800" b="1" dirty="0">
                    <a:solidFill>
                      <a:schemeClr val="bg1"/>
                    </a:solidFill>
                  </a:rPr>
                  <a:t>Calculates the total utilization of Cloudlet </a:t>
                </a:r>
                <a14:m>
                  <m:oMath xmlns:m="http://schemas.openxmlformats.org/officeDocument/2006/math">
                    <m:r>
                      <a:rPr lang="en-US" altLang="ja-JP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ja-JP" alt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四角形: 角を丸くする 11">
                <a:extLst>
                  <a:ext uri="{FF2B5EF4-FFF2-40B4-BE49-F238E27FC236}">
                    <a16:creationId xmlns:a16="http://schemas.microsoft.com/office/drawing/2014/main" id="{E5CD2C8F-0A49-CF6A-A1DD-4F3D538CC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268" y="5712677"/>
                <a:ext cx="5421464" cy="771060"/>
              </a:xfrm>
              <a:prstGeom prst="roundRect">
                <a:avLst/>
              </a:prstGeom>
              <a:blipFill>
                <a:blip r:embed="rId14"/>
                <a:stretch>
                  <a:fillRect t="-18462" r="-1904" b="-30769"/>
                </a:stretch>
              </a:blipFill>
              <a:ln w="1905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6950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>
            <a:spLocks noGrp="1"/>
          </p:cNvSpPr>
          <p:nvPr>
            <p:ph type="title"/>
          </p:nvPr>
        </p:nvSpPr>
        <p:spPr>
          <a:xfrm>
            <a:off x="1115616" y="44624"/>
            <a:ext cx="802838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Quattrocento Sans"/>
              <a:buNone/>
            </a:pPr>
            <a:r>
              <a:rPr lang="en-US" altLang="ja-JP" dirty="0"/>
              <a:t>Proposed method</a:t>
            </a:r>
            <a:r>
              <a:rPr lang="ja-JP" dirty="0"/>
              <a:t> </a:t>
            </a:r>
            <a:r>
              <a:rPr lang="en-US" altLang="ja-JP" dirty="0"/>
              <a:t>‐</a:t>
            </a:r>
            <a:r>
              <a:rPr lang="ja-JP" dirty="0"/>
              <a:t> </a:t>
            </a:r>
            <a:r>
              <a:rPr lang="en-US" altLang="ja-JP" dirty="0"/>
              <a:t>Process Flow</a:t>
            </a:r>
            <a:endParaRPr dirty="0"/>
          </a:p>
        </p:txBody>
      </p:sp>
      <p:sp>
        <p:nvSpPr>
          <p:cNvPr id="154" name="Google Shape;154;p5"/>
          <p:cNvSpPr/>
          <p:nvPr/>
        </p:nvSpPr>
        <p:spPr>
          <a:xfrm>
            <a:off x="2267744" y="2464064"/>
            <a:ext cx="576064" cy="355722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Google Shape;155;p5"/>
              <p:cNvSpPr/>
              <p:nvPr/>
            </p:nvSpPr>
            <p:spPr>
              <a:xfrm>
                <a:off x="503547" y="1196323"/>
                <a:ext cx="4104458" cy="131533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ja-JP" sz="2800" dirty="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Formulate the average latency of each offloading fraction </a:t>
                </a:r>
                <a14:m>
                  <m:oMath xmlns:m="http://schemas.openxmlformats.org/officeDocument/2006/math">
                    <m:r>
                      <a:rPr lang="en-US" altLang="ja-JP" sz="2800" b="1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Quattrocento Sans"/>
                        <a:cs typeface="Quattrocento Sans"/>
                        <a:sym typeface="Quattrocento Sans"/>
                      </a:rPr>
                      <m:t>𝝋</m:t>
                    </m:r>
                  </m:oMath>
                </a14:m>
                <a:endParaRPr sz="2800" b="0" i="0" u="none" strike="noStrike" cap="none" dirty="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mc:Choice>
        <mc:Fallback xmlns="">
          <p:sp>
            <p:nvSpPr>
              <p:cNvPr id="155" name="Google Shape;155;p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47" y="1196323"/>
                <a:ext cx="4104458" cy="1315337"/>
              </a:xfrm>
              <a:prstGeom prst="rect">
                <a:avLst/>
              </a:prstGeom>
              <a:blipFill>
                <a:blip r:embed="rId3"/>
                <a:stretch>
                  <a:fillRect t="-6944" b="-152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Google Shape;157;p5"/>
              <p:cNvSpPr/>
              <p:nvPr/>
            </p:nvSpPr>
            <p:spPr>
              <a:xfrm>
                <a:off x="161510" y="4160033"/>
                <a:ext cx="4788532" cy="12374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US" altLang="ja-JP" sz="2800" dirty="0">
                    <a:solidFill>
                      <a:schemeClr val="lt1"/>
                    </a:solidFill>
                    <a:ea typeface="Quattrocento Sans"/>
                    <a:cs typeface="Quattrocento Sans"/>
                    <a:sym typeface="Quattrocento Sans"/>
                  </a:rPr>
                  <a:t>Solve for the optimal offloading fraction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Quattrocento Sans"/>
                            <a:cs typeface="Quattrocento Sans"/>
                            <a:sym typeface="Quattrocento Sans"/>
                          </a:rPr>
                        </m:ctrlPr>
                      </m:sSupPr>
                      <m:e>
                        <m:r>
                          <a:rPr lang="en-US" altLang="ja-JP" sz="28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Quattrocento Sans"/>
                            <a:cs typeface="Quattrocento Sans"/>
                            <a:sym typeface="Quattrocento Sans"/>
                          </a:rPr>
                          <m:t>𝜑</m:t>
                        </m:r>
                      </m:e>
                      <m:sup>
                        <m:r>
                          <a:rPr lang="en-US" altLang="ja-JP" sz="28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Quattrocento Sans"/>
                            <a:cs typeface="Quattrocento Sans"/>
                            <a:sym typeface="Quattrocento Sans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ja-JP" sz="2800" dirty="0">
                    <a:solidFill>
                      <a:schemeClr val="lt1"/>
                    </a:solidFill>
                    <a:ea typeface="Quattrocento Sans"/>
                    <a:cs typeface="Quattrocento Sans"/>
                    <a:sym typeface="Quattrocento Sans"/>
                  </a:rPr>
                  <a:t> that maximizes each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Quattrocento Sans"/>
                        <a:cs typeface="Quattrocento Sans"/>
                        <a:sym typeface="Quattrocento Sans"/>
                      </a:rPr>
                      <m:t>𝑈</m:t>
                    </m:r>
                  </m:oMath>
                </a14:m>
                <a:endParaRPr sz="2800" b="0" i="0" u="none" strike="noStrike" cap="none" dirty="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mc:Choice>
        <mc:Fallback xmlns="">
          <p:sp>
            <p:nvSpPr>
              <p:cNvPr id="157" name="Google Shape;157;p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10" y="4160033"/>
                <a:ext cx="4788532" cy="1237427"/>
              </a:xfrm>
              <a:prstGeom prst="rect">
                <a:avLst/>
              </a:prstGeom>
              <a:blipFill>
                <a:blip r:embed="rId4"/>
                <a:stretch>
                  <a:fillRect t="-10345" b="-177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3DEBB05C-A4CF-331A-352A-B848FE78B6B2}"/>
              </a:ext>
            </a:extLst>
          </p:cNvPr>
          <p:cNvSpPr/>
          <p:nvPr/>
        </p:nvSpPr>
        <p:spPr>
          <a:xfrm>
            <a:off x="4716018" y="1658917"/>
            <a:ext cx="3294891" cy="1080120"/>
          </a:xfrm>
          <a:prstGeom prst="wedgeRoundRectCallout">
            <a:avLst>
              <a:gd name="adj1" fmla="val -63012"/>
              <a:gd name="adj2" fmla="val -23334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bg1">
                <a:lumMod val="85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bg1">
                    <a:lumMod val="85000"/>
                  </a:schemeClr>
                </a:solidFill>
              </a:rPr>
              <a:t>Modeling in </a:t>
            </a:r>
            <a:r>
              <a:rPr lang="en-US" altLang="ja-JP" sz="2400" b="1" dirty="0">
                <a:solidFill>
                  <a:schemeClr val="bg1">
                    <a:lumMod val="85000"/>
                  </a:schemeClr>
                </a:solidFill>
              </a:rPr>
              <a:t>M/M/1 </a:t>
            </a:r>
            <a:r>
              <a:rPr lang="en-US" altLang="ja-JP" sz="2400" dirty="0">
                <a:solidFill>
                  <a:schemeClr val="bg1">
                    <a:lumMod val="85000"/>
                  </a:schemeClr>
                </a:solidFill>
              </a:rPr>
              <a:t>using  queuing theory </a:t>
            </a:r>
            <a:endParaRPr kumimoji="1" lang="ja-JP" alt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56;p5">
                <a:extLst>
                  <a:ext uri="{FF2B5EF4-FFF2-40B4-BE49-F238E27FC236}">
                    <a16:creationId xmlns:a16="http://schemas.microsoft.com/office/drawing/2014/main" id="{51976DFD-07E5-8CDA-EFB2-EF49099DF5B3}"/>
                  </a:ext>
                </a:extLst>
              </p:cNvPr>
              <p:cNvSpPr/>
              <p:nvPr/>
            </p:nvSpPr>
            <p:spPr>
              <a:xfrm>
                <a:off x="458543" y="2697966"/>
                <a:ext cx="4194466" cy="123742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US" altLang="ja-JP" sz="2800" dirty="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Utility function </a:t>
                </a:r>
                <a14:m>
                  <m:oMath xmlns:m="http://schemas.openxmlformats.org/officeDocument/2006/math">
                    <m:r>
                      <a:rPr lang="ja-JP" altLang="en-US" sz="2800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Quattrocento Sans"/>
                        <a:cs typeface="Quattrocento Sans"/>
                        <a:sym typeface="Quattrocento Sans"/>
                      </a:rPr>
                      <m:t>𝑈</m:t>
                    </m:r>
                  </m:oMath>
                </a14:m>
                <a:r>
                  <a:rPr lang="ja-JP" altLang="en-US" sz="2800" dirty="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</a:t>
                </a:r>
                <a:r>
                  <a:rPr lang="en-US" altLang="ja-JP" sz="2800" dirty="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of each cloudlets that considers approved latency</a:t>
                </a:r>
                <a:endParaRPr lang="ja-JP" altLang="en-US" sz="2800" dirty="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mc:Choice>
        <mc:Fallback xmlns="">
          <p:sp>
            <p:nvSpPr>
              <p:cNvPr id="4" name="Google Shape;156;p5">
                <a:extLst>
                  <a:ext uri="{FF2B5EF4-FFF2-40B4-BE49-F238E27FC236}">
                    <a16:creationId xmlns:a16="http://schemas.microsoft.com/office/drawing/2014/main" id="{51976DFD-07E5-8CDA-EFB2-EF49099DF5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43" y="2697966"/>
                <a:ext cx="4194466" cy="1237428"/>
              </a:xfrm>
              <a:prstGeom prst="rect">
                <a:avLst/>
              </a:prstGeom>
              <a:blipFill>
                <a:blip r:embed="rId5"/>
                <a:stretch>
                  <a:fillRect l="-145" t="-10837" r="-2180" b="-192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フリーフォーム 17">
            <a:extLst>
              <a:ext uri="{FF2B5EF4-FFF2-40B4-BE49-F238E27FC236}">
                <a16:creationId xmlns:a16="http://schemas.microsoft.com/office/drawing/2014/main" id="{28679B1C-77FC-E087-00BF-F4C312C4A800}"/>
              </a:ext>
            </a:extLst>
          </p:cNvPr>
          <p:cNvSpPr/>
          <p:nvPr/>
        </p:nvSpPr>
        <p:spPr>
          <a:xfrm>
            <a:off x="4716018" y="3423266"/>
            <a:ext cx="4330822" cy="1514675"/>
          </a:xfrm>
          <a:custGeom>
            <a:avLst/>
            <a:gdLst>
              <a:gd name="connsiteX0" fmla="*/ 722177 w 3990467"/>
              <a:gd name="connsiteY0" fmla="*/ 0 h 1992620"/>
              <a:gd name="connsiteX1" fmla="*/ 990134 w 3990467"/>
              <a:gd name="connsiteY1" fmla="*/ 0 h 1992620"/>
              <a:gd name="connsiteX2" fmla="*/ 1890234 w 3990467"/>
              <a:gd name="connsiteY2" fmla="*/ 0 h 1992620"/>
              <a:gd name="connsiteX3" fmla="*/ 3658357 w 3990467"/>
              <a:gd name="connsiteY3" fmla="*/ 0 h 1992620"/>
              <a:gd name="connsiteX4" fmla="*/ 3990467 w 3990467"/>
              <a:gd name="connsiteY4" fmla="*/ 332110 h 1992620"/>
              <a:gd name="connsiteX5" fmla="*/ 3990467 w 3990467"/>
              <a:gd name="connsiteY5" fmla="*/ 830258 h 1992620"/>
              <a:gd name="connsiteX6" fmla="*/ 3990467 w 3990467"/>
              <a:gd name="connsiteY6" fmla="*/ 1162362 h 1992620"/>
              <a:gd name="connsiteX7" fmla="*/ 3990467 w 3990467"/>
              <a:gd name="connsiteY7" fmla="*/ 1660510 h 1992620"/>
              <a:gd name="connsiteX8" fmla="*/ 3658357 w 3990467"/>
              <a:gd name="connsiteY8" fmla="*/ 1992620 h 1992620"/>
              <a:gd name="connsiteX9" fmla="*/ 1890234 w 3990467"/>
              <a:gd name="connsiteY9" fmla="*/ 1992620 h 1992620"/>
              <a:gd name="connsiteX10" fmla="*/ 990134 w 3990467"/>
              <a:gd name="connsiteY10" fmla="*/ 1992620 h 1992620"/>
              <a:gd name="connsiteX11" fmla="*/ 722177 w 3990467"/>
              <a:gd name="connsiteY11" fmla="*/ 1992620 h 1992620"/>
              <a:gd name="connsiteX12" fmla="*/ 390067 w 3990467"/>
              <a:gd name="connsiteY12" fmla="*/ 1660510 h 1992620"/>
              <a:gd name="connsiteX13" fmla="*/ 390067 w 3990467"/>
              <a:gd name="connsiteY13" fmla="*/ 1660517 h 1992620"/>
              <a:gd name="connsiteX14" fmla="*/ 55446 w 3990467"/>
              <a:gd name="connsiteY14" fmla="*/ 1821554 h 1992620"/>
              <a:gd name="connsiteX15" fmla="*/ 390067 w 3990467"/>
              <a:gd name="connsiteY15" fmla="*/ 1162362 h 1992620"/>
              <a:gd name="connsiteX16" fmla="*/ 390067 w 3990467"/>
              <a:gd name="connsiteY16" fmla="*/ 830258 h 1992620"/>
              <a:gd name="connsiteX17" fmla="*/ 0 w 3990467"/>
              <a:gd name="connsiteY17" fmla="*/ 172860 h 1992620"/>
              <a:gd name="connsiteX18" fmla="*/ 390067 w 3990467"/>
              <a:gd name="connsiteY18" fmla="*/ 332103 h 1992620"/>
              <a:gd name="connsiteX19" fmla="*/ 390067 w 3990467"/>
              <a:gd name="connsiteY19" fmla="*/ 332110 h 1992620"/>
              <a:gd name="connsiteX20" fmla="*/ 722177 w 3990467"/>
              <a:gd name="connsiteY20" fmla="*/ 0 h 1992620"/>
              <a:gd name="connsiteX0" fmla="*/ 666731 w 3935021"/>
              <a:gd name="connsiteY0" fmla="*/ 0 h 1992620"/>
              <a:gd name="connsiteX1" fmla="*/ 934688 w 3935021"/>
              <a:gd name="connsiteY1" fmla="*/ 0 h 1992620"/>
              <a:gd name="connsiteX2" fmla="*/ 1834788 w 3935021"/>
              <a:gd name="connsiteY2" fmla="*/ 0 h 1992620"/>
              <a:gd name="connsiteX3" fmla="*/ 3602911 w 3935021"/>
              <a:gd name="connsiteY3" fmla="*/ 0 h 1992620"/>
              <a:gd name="connsiteX4" fmla="*/ 3935021 w 3935021"/>
              <a:gd name="connsiteY4" fmla="*/ 332110 h 1992620"/>
              <a:gd name="connsiteX5" fmla="*/ 3935021 w 3935021"/>
              <a:gd name="connsiteY5" fmla="*/ 830258 h 1992620"/>
              <a:gd name="connsiteX6" fmla="*/ 3935021 w 3935021"/>
              <a:gd name="connsiteY6" fmla="*/ 1162362 h 1992620"/>
              <a:gd name="connsiteX7" fmla="*/ 3935021 w 3935021"/>
              <a:gd name="connsiteY7" fmla="*/ 1660510 h 1992620"/>
              <a:gd name="connsiteX8" fmla="*/ 3602911 w 3935021"/>
              <a:gd name="connsiteY8" fmla="*/ 1992620 h 1992620"/>
              <a:gd name="connsiteX9" fmla="*/ 1834788 w 3935021"/>
              <a:gd name="connsiteY9" fmla="*/ 1992620 h 1992620"/>
              <a:gd name="connsiteX10" fmla="*/ 934688 w 3935021"/>
              <a:gd name="connsiteY10" fmla="*/ 1992620 h 1992620"/>
              <a:gd name="connsiteX11" fmla="*/ 666731 w 3935021"/>
              <a:gd name="connsiteY11" fmla="*/ 1992620 h 1992620"/>
              <a:gd name="connsiteX12" fmla="*/ 334621 w 3935021"/>
              <a:gd name="connsiteY12" fmla="*/ 1660510 h 1992620"/>
              <a:gd name="connsiteX13" fmla="*/ 334621 w 3935021"/>
              <a:gd name="connsiteY13" fmla="*/ 1660517 h 1992620"/>
              <a:gd name="connsiteX14" fmla="*/ 0 w 3935021"/>
              <a:gd name="connsiteY14" fmla="*/ 1821554 h 1992620"/>
              <a:gd name="connsiteX15" fmla="*/ 334621 w 3935021"/>
              <a:gd name="connsiteY15" fmla="*/ 1162362 h 1992620"/>
              <a:gd name="connsiteX16" fmla="*/ 334621 w 3935021"/>
              <a:gd name="connsiteY16" fmla="*/ 830258 h 1992620"/>
              <a:gd name="connsiteX17" fmla="*/ 64636 w 3935021"/>
              <a:gd name="connsiteY17" fmla="*/ 102573 h 1992620"/>
              <a:gd name="connsiteX18" fmla="*/ 334621 w 3935021"/>
              <a:gd name="connsiteY18" fmla="*/ 332103 h 1992620"/>
              <a:gd name="connsiteX19" fmla="*/ 334621 w 3935021"/>
              <a:gd name="connsiteY19" fmla="*/ 332110 h 1992620"/>
              <a:gd name="connsiteX20" fmla="*/ 666731 w 3935021"/>
              <a:gd name="connsiteY20" fmla="*/ 0 h 1992620"/>
              <a:gd name="connsiteX0" fmla="*/ 666731 w 3935021"/>
              <a:gd name="connsiteY0" fmla="*/ 0 h 1992620"/>
              <a:gd name="connsiteX1" fmla="*/ 934688 w 3935021"/>
              <a:gd name="connsiteY1" fmla="*/ 0 h 1992620"/>
              <a:gd name="connsiteX2" fmla="*/ 1834788 w 3935021"/>
              <a:gd name="connsiteY2" fmla="*/ 0 h 1992620"/>
              <a:gd name="connsiteX3" fmla="*/ 3602911 w 3935021"/>
              <a:gd name="connsiteY3" fmla="*/ 0 h 1992620"/>
              <a:gd name="connsiteX4" fmla="*/ 3935021 w 3935021"/>
              <a:gd name="connsiteY4" fmla="*/ 332110 h 1992620"/>
              <a:gd name="connsiteX5" fmla="*/ 3935021 w 3935021"/>
              <a:gd name="connsiteY5" fmla="*/ 830258 h 1992620"/>
              <a:gd name="connsiteX6" fmla="*/ 3935021 w 3935021"/>
              <a:gd name="connsiteY6" fmla="*/ 1162362 h 1992620"/>
              <a:gd name="connsiteX7" fmla="*/ 3935021 w 3935021"/>
              <a:gd name="connsiteY7" fmla="*/ 1660510 h 1992620"/>
              <a:gd name="connsiteX8" fmla="*/ 3602911 w 3935021"/>
              <a:gd name="connsiteY8" fmla="*/ 1992620 h 1992620"/>
              <a:gd name="connsiteX9" fmla="*/ 1834788 w 3935021"/>
              <a:gd name="connsiteY9" fmla="*/ 1992620 h 1992620"/>
              <a:gd name="connsiteX10" fmla="*/ 934688 w 3935021"/>
              <a:gd name="connsiteY10" fmla="*/ 1992620 h 1992620"/>
              <a:gd name="connsiteX11" fmla="*/ 666731 w 3935021"/>
              <a:gd name="connsiteY11" fmla="*/ 1992620 h 1992620"/>
              <a:gd name="connsiteX12" fmla="*/ 334621 w 3935021"/>
              <a:gd name="connsiteY12" fmla="*/ 1660510 h 1992620"/>
              <a:gd name="connsiteX13" fmla="*/ 334621 w 3935021"/>
              <a:gd name="connsiteY13" fmla="*/ 1660517 h 1992620"/>
              <a:gd name="connsiteX14" fmla="*/ 0 w 3935021"/>
              <a:gd name="connsiteY14" fmla="*/ 1821554 h 1992620"/>
              <a:gd name="connsiteX15" fmla="*/ 334621 w 3935021"/>
              <a:gd name="connsiteY15" fmla="*/ 1162362 h 1992620"/>
              <a:gd name="connsiteX16" fmla="*/ 334621 w 3935021"/>
              <a:gd name="connsiteY16" fmla="*/ 830258 h 1992620"/>
              <a:gd name="connsiteX17" fmla="*/ 64636 w 3935021"/>
              <a:gd name="connsiteY17" fmla="*/ 102573 h 1992620"/>
              <a:gd name="connsiteX18" fmla="*/ 334621 w 3935021"/>
              <a:gd name="connsiteY18" fmla="*/ 332103 h 1992620"/>
              <a:gd name="connsiteX19" fmla="*/ 334621 w 3935021"/>
              <a:gd name="connsiteY19" fmla="*/ 332110 h 1992620"/>
              <a:gd name="connsiteX20" fmla="*/ 666731 w 3935021"/>
              <a:gd name="connsiteY20" fmla="*/ 0 h 199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35021" h="1992620">
                <a:moveTo>
                  <a:pt x="666731" y="0"/>
                </a:moveTo>
                <a:lnTo>
                  <a:pt x="934688" y="0"/>
                </a:lnTo>
                <a:lnTo>
                  <a:pt x="1834788" y="0"/>
                </a:lnTo>
                <a:lnTo>
                  <a:pt x="3602911" y="0"/>
                </a:lnTo>
                <a:cubicBezTo>
                  <a:pt x="3786330" y="0"/>
                  <a:pt x="3935021" y="148691"/>
                  <a:pt x="3935021" y="332110"/>
                </a:cubicBezTo>
                <a:lnTo>
                  <a:pt x="3935021" y="830258"/>
                </a:lnTo>
                <a:lnTo>
                  <a:pt x="3935021" y="1162362"/>
                </a:lnTo>
                <a:lnTo>
                  <a:pt x="3935021" y="1660510"/>
                </a:lnTo>
                <a:cubicBezTo>
                  <a:pt x="3935021" y="1843929"/>
                  <a:pt x="3786330" y="1992620"/>
                  <a:pt x="3602911" y="1992620"/>
                </a:cubicBezTo>
                <a:lnTo>
                  <a:pt x="1834788" y="1992620"/>
                </a:lnTo>
                <a:lnTo>
                  <a:pt x="934688" y="1992620"/>
                </a:lnTo>
                <a:lnTo>
                  <a:pt x="666731" y="1992620"/>
                </a:lnTo>
                <a:cubicBezTo>
                  <a:pt x="483312" y="1992620"/>
                  <a:pt x="334621" y="1843929"/>
                  <a:pt x="334621" y="1660510"/>
                </a:cubicBezTo>
                <a:lnTo>
                  <a:pt x="334621" y="1660517"/>
                </a:lnTo>
                <a:lnTo>
                  <a:pt x="0" y="1821554"/>
                </a:lnTo>
                <a:lnTo>
                  <a:pt x="334621" y="1162362"/>
                </a:lnTo>
                <a:lnTo>
                  <a:pt x="334621" y="830258"/>
                </a:lnTo>
                <a:lnTo>
                  <a:pt x="64636" y="102573"/>
                </a:lnTo>
                <a:lnTo>
                  <a:pt x="334621" y="332103"/>
                </a:lnTo>
                <a:lnTo>
                  <a:pt x="334621" y="332110"/>
                </a:lnTo>
                <a:cubicBezTo>
                  <a:pt x="334621" y="148691"/>
                  <a:pt x="483312" y="0"/>
                  <a:pt x="6667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1" algn="just"/>
            <a:r>
              <a:rPr lang="en-US" altLang="ja-JP" sz="2400" dirty="0">
                <a:solidFill>
                  <a:srgbClr val="4D4D4D"/>
                </a:solidFill>
              </a:rPr>
              <a:t>Derive </a:t>
            </a:r>
            <a:r>
              <a:rPr lang="en-US" altLang="ja-JP" sz="2400" b="1" dirty="0">
                <a:solidFill>
                  <a:srgbClr val="4D4D4D"/>
                </a:solidFill>
              </a:rPr>
              <a:t>the optimal </a:t>
            </a:r>
          </a:p>
          <a:p>
            <a:pPr lvl="1" algn="just"/>
            <a:r>
              <a:rPr lang="en-US" altLang="ja-JP" sz="2400" b="1" dirty="0">
                <a:solidFill>
                  <a:srgbClr val="4D4D4D"/>
                </a:solidFill>
              </a:rPr>
              <a:t>offloading fraction </a:t>
            </a:r>
            <a:r>
              <a:rPr lang="en-US" altLang="ja-JP" sz="2400" dirty="0">
                <a:solidFill>
                  <a:srgbClr val="4D4D4D"/>
                </a:solidFill>
              </a:rPr>
              <a:t>using non-cooperative game </a:t>
            </a:r>
          </a:p>
          <a:p>
            <a:pPr lvl="1" algn="just"/>
            <a:r>
              <a:rPr lang="en-US" altLang="ja-JP" sz="2400" dirty="0">
                <a:solidFill>
                  <a:srgbClr val="4D4D4D"/>
                </a:solidFill>
              </a:rPr>
              <a:t>theory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90325A-203A-6A02-662C-A84D5F4D1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A3L-2, Paper ID: 6207 by Yuki Yokota and Sumiko Miyata</a:t>
            </a:r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F67A6D5-C9A8-672C-0322-9A7CCF0C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752187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コンテンツ プレースホルダー 2">
                <a:extLst>
                  <a:ext uri="{FF2B5EF4-FFF2-40B4-BE49-F238E27FC236}">
                    <a16:creationId xmlns:a16="http://schemas.microsoft.com/office/drawing/2014/main" id="{A1E84E5C-6B98-0782-8BB3-4BDEBCA75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930" y="1041385"/>
                <a:ext cx="8363222" cy="4752528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sz="2800" dirty="0"/>
                  <a:t>Non-cooperative</a:t>
                </a:r>
                <a:r>
                  <a:rPr lang="ja-JP" altLang="en-US" sz="2800" dirty="0"/>
                  <a:t> </a:t>
                </a:r>
                <a:r>
                  <a:rPr lang="en-US" altLang="ja-JP" sz="2800" dirty="0"/>
                  <a:t>game</a:t>
                </a:r>
                <a:r>
                  <a:rPr lang="ja-JP" altLang="en-US" sz="2800" dirty="0"/>
                  <a:t> </a:t>
                </a:r>
                <a:r>
                  <a:rPr lang="en-US" altLang="ja-JP" sz="2800" dirty="0"/>
                  <a:t>for</a:t>
                </a:r>
                <a:r>
                  <a:rPr lang="ja-JP" altLang="en-US" sz="2800" dirty="0"/>
                  <a:t> </a:t>
                </a:r>
                <a:r>
                  <a:rPr lang="en-US" altLang="ja-JP" sz="2800" dirty="0"/>
                  <a:t>cloudlets</a:t>
                </a:r>
              </a:p>
              <a:p>
                <a:endParaRPr lang="en-US" altLang="ja-JP" sz="2800" dirty="0"/>
              </a:p>
              <a:p>
                <a:endParaRPr lang="en-US" altLang="ja-JP" sz="2800" dirty="0"/>
              </a:p>
              <a:p>
                <a:endParaRPr lang="en-US" altLang="ja-JP" sz="2800" dirty="0"/>
              </a:p>
              <a:p>
                <a:endParaRPr lang="en-US" altLang="ja-JP" sz="2800" dirty="0"/>
              </a:p>
              <a:p>
                <a:endParaRPr lang="en-US" altLang="ja-JP" sz="2800" dirty="0"/>
              </a:p>
              <a:p>
                <a:endParaRPr lang="en-US" altLang="ja-JP" sz="1600" dirty="0"/>
              </a:p>
              <a:p>
                <a:pPr marL="0" indent="0">
                  <a:buNone/>
                </a:pPr>
                <a:r>
                  <a:rPr lang="ja-JP" altLang="en-US" sz="2800" dirty="0"/>
                  <a:t>　　　</a:t>
                </a:r>
                <a:r>
                  <a:rPr lang="en-US" altLang="ja-JP" sz="2800" dirty="0"/>
                  <a:t>Utility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ja-JP" sz="2800" i="1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2800" dirty="0"/>
                  <a:t> is concave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ja-JP" sz="2800" i="1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15" name="コンテンツ プレースホルダー 2">
                <a:extLst>
                  <a:ext uri="{FF2B5EF4-FFF2-40B4-BE49-F238E27FC236}">
                    <a16:creationId xmlns:a16="http://schemas.microsoft.com/office/drawing/2014/main" id="{A1E84E5C-6B98-0782-8BB3-4BDEBCA75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930" y="1041385"/>
                <a:ext cx="8363222" cy="4752528"/>
              </a:xfrm>
              <a:blipFill>
                <a:blip r:embed="rId3"/>
                <a:stretch>
                  <a:fillRect l="-1239" t="-1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" name="Google Shape;259;g13a936c99c6_0_94"/>
          <p:cNvSpPr txBox="1">
            <a:spLocks noGrp="1"/>
          </p:cNvSpPr>
          <p:nvPr>
            <p:ph type="title"/>
          </p:nvPr>
        </p:nvSpPr>
        <p:spPr>
          <a:xfrm>
            <a:off x="1115616" y="44624"/>
            <a:ext cx="8028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Quattrocento Sans"/>
              <a:buNone/>
            </a:pPr>
            <a:r>
              <a:rPr lang="en-US" altLang="ja-JP" dirty="0"/>
              <a:t>Proposed</a:t>
            </a:r>
            <a:r>
              <a:rPr lang="ja-JP" altLang="en-US" dirty="0"/>
              <a:t> </a:t>
            </a:r>
            <a:r>
              <a:rPr lang="en-US" altLang="ja-JP" dirty="0"/>
              <a:t>method</a:t>
            </a:r>
            <a:r>
              <a:rPr lang="ja-JP" altLang="en-US" dirty="0"/>
              <a:t> </a:t>
            </a:r>
            <a:r>
              <a:rPr lang="en-US" altLang="ja-JP" dirty="0"/>
              <a:t>- Non-cooperative game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D5D4466-4547-6C22-9D7C-B45C8F19A0F4}"/>
                  </a:ext>
                </a:extLst>
              </p:cNvPr>
              <p:cNvSpPr txBox="1"/>
              <p:nvPr/>
            </p:nvSpPr>
            <p:spPr>
              <a:xfrm>
                <a:off x="1195132" y="2272584"/>
                <a:ext cx="703115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 dirty="0">
                    <a:solidFill>
                      <a:srgbClr val="515151"/>
                    </a:solidFill>
                  </a:rPr>
                  <a:t>・</a:t>
                </a:r>
                <a:r>
                  <a:rPr lang="en-US" altLang="ja-JP" sz="2000" dirty="0">
                    <a:solidFill>
                      <a:srgbClr val="515151"/>
                    </a:solidFill>
                  </a:rPr>
                  <a:t>Set of cloudlets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solidFill>
                          <a:srgbClr val="51515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ja-JP" altLang="en-US" sz="2000" dirty="0">
                    <a:solidFill>
                      <a:srgbClr val="515151"/>
                    </a:solidFill>
                  </a:rPr>
                  <a:t> </a:t>
                </a:r>
                <a:r>
                  <a:rPr lang="en-US" altLang="ja-JP" sz="2000" dirty="0">
                    <a:solidFill>
                      <a:srgbClr val="515151"/>
                    </a:solidFill>
                  </a:rPr>
                  <a:t>as the player, Strategy space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2000" b="0" i="1" smtClean="0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b="0" i="1" smtClean="0">
                                <a:solidFill>
                                  <a:srgbClr val="51515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1" i="1" smtClean="0">
                                <a:solidFill>
                                  <a:srgbClr val="515151"/>
                                </a:solidFill>
                                <a:latin typeface="Cambria Math" panose="02040503050406030204" pitchFamily="18" charset="0"/>
                              </a:rPr>
                              <m:t>𝝋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solidFill>
                                  <a:srgbClr val="51515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ja-JP" sz="2000" b="0" i="1" smtClean="0">
                        <a:solidFill>
                          <a:srgbClr val="51515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000" b="0" i="1" smtClean="0">
                        <a:solidFill>
                          <a:srgbClr val="51515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000" b="0" i="1" smtClean="0">
                        <a:solidFill>
                          <a:srgbClr val="51515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ja-JP" sz="2000" dirty="0">
                    <a:solidFill>
                      <a:srgbClr val="515151"/>
                    </a:solidFill>
                  </a:rPr>
                  <a:t>,</a:t>
                </a:r>
              </a:p>
              <a:p>
                <a:r>
                  <a:rPr lang="en-US" altLang="ja-JP" sz="2000" dirty="0">
                    <a:solidFill>
                      <a:srgbClr val="515151"/>
                    </a:solidFill>
                  </a:rPr>
                  <a:t>Game with utility function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2000" i="1">
                            <a:solidFill>
                              <a:srgbClr val="51515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i="1">
                                <a:solidFill>
                                  <a:srgbClr val="51515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solidFill>
                                  <a:srgbClr val="51515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ja-JP" sz="2000" i="1">
                                <a:solidFill>
                                  <a:srgbClr val="51515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ja-JP" sz="2000" i="1">
                        <a:solidFill>
                          <a:srgbClr val="51515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000" i="1">
                        <a:solidFill>
                          <a:srgbClr val="51515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000" i="1">
                        <a:solidFill>
                          <a:srgbClr val="51515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ja-JP" sz="2000" dirty="0">
                  <a:solidFill>
                    <a:srgbClr val="515151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D5D4466-4547-6C22-9D7C-B45C8F19A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132" y="2272584"/>
                <a:ext cx="7031156" cy="707886"/>
              </a:xfrm>
              <a:prstGeom prst="rect">
                <a:avLst/>
              </a:prstGeom>
              <a:blipFill>
                <a:blip r:embed="rId4"/>
                <a:stretch>
                  <a:fillRect l="-867" t="-7759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oogle Shape;382;p12">
            <a:extLst>
              <a:ext uri="{FF2B5EF4-FFF2-40B4-BE49-F238E27FC236}">
                <a16:creationId xmlns:a16="http://schemas.microsoft.com/office/drawing/2014/main" id="{43BE3393-FE1B-6727-7DA6-08E69B7235FA}"/>
              </a:ext>
            </a:extLst>
          </p:cNvPr>
          <p:cNvCxnSpPr/>
          <p:nvPr/>
        </p:nvCxnSpPr>
        <p:spPr>
          <a:xfrm>
            <a:off x="3776514" y="4511333"/>
            <a:ext cx="1801678" cy="0"/>
          </a:xfrm>
          <a:prstGeom prst="straightConnector1">
            <a:avLst/>
          </a:prstGeom>
          <a:noFill/>
          <a:ln w="19050" cap="sq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" name="Google Shape;383;p12">
            <a:extLst>
              <a:ext uri="{FF2B5EF4-FFF2-40B4-BE49-F238E27FC236}">
                <a16:creationId xmlns:a16="http://schemas.microsoft.com/office/drawing/2014/main" id="{B96DE204-2C98-C3E6-3EEC-758F927E529C}"/>
              </a:ext>
            </a:extLst>
          </p:cNvPr>
          <p:cNvCxnSpPr/>
          <p:nvPr/>
        </p:nvCxnSpPr>
        <p:spPr>
          <a:xfrm rot="10800000">
            <a:off x="3779912" y="3071173"/>
            <a:ext cx="0" cy="1440160"/>
          </a:xfrm>
          <a:prstGeom prst="straightConnector1">
            <a:avLst/>
          </a:prstGeom>
          <a:noFill/>
          <a:ln w="19050" cap="sq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" name="Google Shape;384;p12">
            <a:extLst>
              <a:ext uri="{FF2B5EF4-FFF2-40B4-BE49-F238E27FC236}">
                <a16:creationId xmlns:a16="http://schemas.microsoft.com/office/drawing/2014/main" id="{4A699D66-5FEB-B5E0-2F94-741FC686D1DB}"/>
              </a:ext>
            </a:extLst>
          </p:cNvPr>
          <p:cNvSpPr/>
          <p:nvPr/>
        </p:nvSpPr>
        <p:spPr>
          <a:xfrm rot="284653">
            <a:off x="4090385" y="3343580"/>
            <a:ext cx="1089991" cy="1224136"/>
          </a:xfrm>
          <a:custGeom>
            <a:avLst/>
            <a:gdLst/>
            <a:ahLst/>
            <a:cxnLst/>
            <a:rect l="l" t="t" r="r" b="b"/>
            <a:pathLst>
              <a:path w="1990725" h="1602648" extrusionOk="0">
                <a:moveTo>
                  <a:pt x="0" y="1602648"/>
                </a:moveTo>
                <a:cubicBezTo>
                  <a:pt x="46831" y="1049404"/>
                  <a:pt x="93663" y="496160"/>
                  <a:pt x="190500" y="231048"/>
                </a:cubicBezTo>
                <a:cubicBezTo>
                  <a:pt x="287337" y="-34064"/>
                  <a:pt x="427038" y="-8664"/>
                  <a:pt x="581025" y="11973"/>
                </a:cubicBezTo>
                <a:cubicBezTo>
                  <a:pt x="735012" y="32610"/>
                  <a:pt x="912813" y="161198"/>
                  <a:pt x="1114425" y="354873"/>
                </a:cubicBezTo>
                <a:cubicBezTo>
                  <a:pt x="1316037" y="548548"/>
                  <a:pt x="1644650" y="985111"/>
                  <a:pt x="1790700" y="1174023"/>
                </a:cubicBezTo>
                <a:cubicBezTo>
                  <a:pt x="1936750" y="1362935"/>
                  <a:pt x="1963737" y="1425641"/>
                  <a:pt x="1990725" y="1488348"/>
                </a:cubicBezTo>
              </a:path>
            </a:pathLst>
          </a:custGeom>
          <a:noFill/>
          <a:ln w="19050" cap="sq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" name="Google Shape;385;p12">
            <a:extLst>
              <a:ext uri="{FF2B5EF4-FFF2-40B4-BE49-F238E27FC236}">
                <a16:creationId xmlns:a16="http://schemas.microsoft.com/office/drawing/2014/main" id="{4A13CF74-2F95-CC68-09E4-9B21AA664DFA}"/>
              </a:ext>
            </a:extLst>
          </p:cNvPr>
          <p:cNvSpPr/>
          <p:nvPr/>
        </p:nvSpPr>
        <p:spPr>
          <a:xfrm>
            <a:off x="4299620" y="3239619"/>
            <a:ext cx="143969" cy="14396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2"/>
          </a:solidFill>
          <a:ln w="19050" cap="sq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accen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0" name="Google Shape;386;p12">
            <a:extLst>
              <a:ext uri="{FF2B5EF4-FFF2-40B4-BE49-F238E27FC236}">
                <a16:creationId xmlns:a16="http://schemas.microsoft.com/office/drawing/2014/main" id="{CE500DD3-9849-8318-964F-7D6E09FDC9B6}"/>
              </a:ext>
            </a:extLst>
          </p:cNvPr>
          <p:cNvCxnSpPr/>
          <p:nvPr/>
        </p:nvCxnSpPr>
        <p:spPr>
          <a:xfrm>
            <a:off x="4371628" y="3297189"/>
            <a:ext cx="0" cy="1214144"/>
          </a:xfrm>
          <a:prstGeom prst="straightConnector1">
            <a:avLst/>
          </a:prstGeom>
          <a:noFill/>
          <a:ln w="19050" cap="sq" cmpd="sng">
            <a:solidFill>
              <a:schemeClr val="accent2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21" name="Google Shape;387;p12">
            <a:extLst>
              <a:ext uri="{FF2B5EF4-FFF2-40B4-BE49-F238E27FC236}">
                <a16:creationId xmlns:a16="http://schemas.microsoft.com/office/drawing/2014/main" id="{EE6F940F-9687-E261-9448-0AFD79D4AFE8}"/>
              </a:ext>
            </a:extLst>
          </p:cNvPr>
          <p:cNvSpPr txBox="1"/>
          <p:nvPr/>
        </p:nvSpPr>
        <p:spPr>
          <a:xfrm>
            <a:off x="4295831" y="4397042"/>
            <a:ext cx="483419" cy="40011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230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-JP"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0EEB0EEC-18C5-A080-CFD5-55C89617B76A}"/>
              </a:ext>
            </a:extLst>
          </p:cNvPr>
          <p:cNvSpPr/>
          <p:nvPr/>
        </p:nvSpPr>
        <p:spPr>
          <a:xfrm>
            <a:off x="456595" y="4926494"/>
            <a:ext cx="1008112" cy="432048"/>
          </a:xfrm>
          <a:prstGeom prst="rightArrow">
            <a:avLst/>
          </a:prstGeom>
          <a:solidFill>
            <a:srgbClr val="0084B4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887DE63F-C2B6-615E-0FB8-11AF5A5EAB1E}"/>
                  </a:ext>
                </a:extLst>
              </p:cNvPr>
              <p:cNvSpPr/>
              <p:nvPr/>
            </p:nvSpPr>
            <p:spPr>
              <a:xfrm>
                <a:off x="2214520" y="1549792"/>
                <a:ext cx="4714957" cy="593217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 cap="sq">
                <a:solidFill>
                  <a:schemeClr val="accent3">
                    <a:lumMod val="75000"/>
                  </a:schemeClr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ja-JP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kumimoji="1" lang="en-US" altLang="ja-JP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ja-JP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ja-JP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ja-JP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887DE63F-C2B6-615E-0FB8-11AF5A5EAB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20" y="1549792"/>
                <a:ext cx="4714957" cy="5932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 cap="sq">
                <a:solidFill>
                  <a:schemeClr val="accent3">
                    <a:lumMod val="75000"/>
                  </a:schemeClr>
                </a:solidFill>
                <a:miter lim="800000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623249E-B476-0AC4-ADCA-5DB778C7B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A3L-2, Paper ID: 6207 by Yuki Yokota and Sumiko Miyata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879A82D4-33B3-03BF-8138-D55B2C44EACB}"/>
                  </a:ext>
                </a:extLst>
              </p:cNvPr>
              <p:cNvSpPr/>
              <p:nvPr/>
            </p:nvSpPr>
            <p:spPr>
              <a:xfrm>
                <a:off x="1176012" y="5474318"/>
                <a:ext cx="6791972" cy="82143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905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lvl="0" algn="ctr">
                  <a:buClr>
                    <a:srgbClr val="000000"/>
                  </a:buClr>
                  <a:buSzPts val="2500"/>
                </a:pPr>
                <a:r>
                  <a:rPr lang="en-US" altLang="ja-JP" sz="2800" b="1" dirty="0">
                    <a:solidFill>
                      <a:schemeClr val="bg1"/>
                    </a:solidFill>
                  </a:rPr>
                  <a:t>Optimal offloading fraction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p>
                        <m:r>
                          <a:rPr lang="en-US" altLang="ja-JP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sz="2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800" b="1" dirty="0">
                    <a:solidFill>
                      <a:schemeClr val="bg1"/>
                    </a:solidFill>
                  </a:rPr>
                  <a:t>can be derived by solving </a:t>
                </a:r>
                <a14:m>
                  <m:oMath xmlns:m="http://schemas.openxmlformats.org/officeDocument/2006/math">
                    <m:r>
                      <a:rPr lang="en-US" altLang="ja-JP" sz="28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ja-JP" sz="2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ja-JP" sz="2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ja-JP" sz="2800" dirty="0">
                  <a:solidFill>
                    <a:schemeClr val="bg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mc:Choice>
        <mc:Fallback xmlns=""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879A82D4-33B3-03BF-8138-D55B2C44E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012" y="5474318"/>
                <a:ext cx="6791972" cy="821433"/>
              </a:xfrm>
              <a:prstGeom prst="roundRect">
                <a:avLst/>
              </a:prstGeom>
              <a:blipFill>
                <a:blip r:embed="rId7"/>
                <a:stretch>
                  <a:fillRect t="-14493" r="-806" b="-23913"/>
                </a:stretch>
              </a:blipFill>
              <a:ln w="1905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F811C6-9B7E-BF5A-E0F5-C58AA2924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36731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A750534B-18B1-96BC-88BB-9F3D4D65E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930" y="1006595"/>
            <a:ext cx="8249996" cy="4752528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Consider offloading between 2 cloudlets</a:t>
            </a:r>
          </a:p>
          <a:p>
            <a:pPr marL="0" indent="0">
              <a:buNone/>
            </a:pPr>
            <a:endParaRPr lang="en-US" altLang="ja-JP" sz="1600" dirty="0"/>
          </a:p>
          <a:p>
            <a:r>
              <a:rPr lang="en-US" altLang="ja-JP" sz="2800" dirty="0"/>
              <a:t>Compare the actual utilization difference with the conventional method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326AD81-8F61-3576-3D88-A450C3BA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Numerica</a:t>
            </a:r>
            <a:r>
              <a:rPr lang="en-US" altLang="ja-JP" dirty="0"/>
              <a:t>l</a:t>
            </a:r>
            <a:r>
              <a:rPr lang="ja-JP" altLang="en-US" dirty="0"/>
              <a:t> </a:t>
            </a:r>
            <a:r>
              <a:rPr lang="en-US" altLang="ja-JP" dirty="0"/>
              <a:t>calculation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F908D7A-8F42-3BFE-AEA2-EC1582BE3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9592" y="6489354"/>
            <a:ext cx="7706334" cy="365125"/>
          </a:xfrm>
        </p:spPr>
        <p:txBody>
          <a:bodyPr/>
          <a:lstStyle/>
          <a:p>
            <a:r>
              <a:rPr kumimoji="1" lang="en-US" altLang="ja-JP"/>
              <a:t>A3L-2, Paper ID: 6207 by Yuki Yokota and Sumiko Miyata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2BF0DDA-AE36-82FF-0497-68980E84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AADA36C9-587F-677D-5208-8638D0124478}"/>
              </a:ext>
            </a:extLst>
          </p:cNvPr>
          <p:cNvGrpSpPr/>
          <p:nvPr/>
        </p:nvGrpSpPr>
        <p:grpSpPr>
          <a:xfrm>
            <a:off x="1362579" y="2973525"/>
            <a:ext cx="6520060" cy="3150714"/>
            <a:chOff x="385114" y="1918641"/>
            <a:chExt cx="8509792" cy="4112220"/>
          </a:xfrm>
        </p:grpSpPr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9315DD90-64ED-D2F0-88DC-C460A6734792}"/>
                </a:ext>
              </a:extLst>
            </p:cNvPr>
            <p:cNvSpPr/>
            <p:nvPr/>
          </p:nvSpPr>
          <p:spPr>
            <a:xfrm>
              <a:off x="385114" y="1918641"/>
              <a:ext cx="8509792" cy="41122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C4424627-0277-458A-DE38-959B732C97E5}"/>
                </a:ext>
              </a:extLst>
            </p:cNvPr>
            <p:cNvGrpSpPr/>
            <p:nvPr/>
          </p:nvGrpSpPr>
          <p:grpSpPr>
            <a:xfrm>
              <a:off x="5055624" y="2226133"/>
              <a:ext cx="2630072" cy="1607866"/>
              <a:chOff x="1993697" y="2379690"/>
              <a:chExt cx="1768718" cy="119123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" name="テキスト ボックス 83">
                    <a:extLst>
                      <a:ext uri="{FF2B5EF4-FFF2-40B4-BE49-F238E27FC236}">
                        <a16:creationId xmlns:a16="http://schemas.microsoft.com/office/drawing/2014/main" id="{FAF48D54-18EA-B14A-DE26-877D8710C3DA}"/>
                      </a:ext>
                    </a:extLst>
                  </p:cNvPr>
                  <p:cNvSpPr txBox="1"/>
                  <p:nvPr/>
                </p:nvSpPr>
                <p:spPr>
                  <a:xfrm>
                    <a:off x="1993697" y="2379690"/>
                    <a:ext cx="1768718" cy="3571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b="1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Cloudlet </a:t>
                    </a:r>
                    <a14:m>
                      <m:oMath xmlns:m="http://schemas.openxmlformats.org/officeDocument/2006/math">
                        <m:r>
                          <a:rPr lang="en-US" altLang="ja-JP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a14:m>
                    <a:endParaRPr kumimoji="1" lang="ja-JP" altLang="en-US" b="1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4" name="テキスト ボックス 83">
                    <a:extLst>
                      <a:ext uri="{FF2B5EF4-FFF2-40B4-BE49-F238E27FC236}">
                        <a16:creationId xmlns:a16="http://schemas.microsoft.com/office/drawing/2014/main" id="{FAF48D54-18EA-B14A-DE26-877D8710C3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3697" y="2379690"/>
                    <a:ext cx="1768718" cy="35713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727" t="-6557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5" name="グループ化 84">
                <a:extLst>
                  <a:ext uri="{FF2B5EF4-FFF2-40B4-BE49-F238E27FC236}">
                    <a16:creationId xmlns:a16="http://schemas.microsoft.com/office/drawing/2014/main" id="{DFC34F04-F26A-8F21-9A63-FEA36767ED01}"/>
                  </a:ext>
                </a:extLst>
              </p:cNvPr>
              <p:cNvGrpSpPr/>
              <p:nvPr/>
            </p:nvGrpSpPr>
            <p:grpSpPr>
              <a:xfrm>
                <a:off x="2287454" y="2662795"/>
                <a:ext cx="851206" cy="908130"/>
                <a:chOff x="2287454" y="2662795"/>
                <a:chExt cx="851206" cy="908130"/>
              </a:xfrm>
            </p:grpSpPr>
            <p:pic>
              <p:nvPicPr>
                <p:cNvPr id="86" name="Picture 4">
                  <a:extLst>
                    <a:ext uri="{FF2B5EF4-FFF2-40B4-BE49-F238E27FC236}">
                      <a16:creationId xmlns:a16="http://schemas.microsoft.com/office/drawing/2014/main" id="{7055F815-A26D-BB75-235E-77A3BD147AC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92330" y="2662795"/>
                  <a:ext cx="746330" cy="8816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7" name="Picture 2">
                  <a:extLst>
                    <a:ext uri="{FF2B5EF4-FFF2-40B4-BE49-F238E27FC236}">
                      <a16:creationId xmlns:a16="http://schemas.microsoft.com/office/drawing/2014/main" id="{C159B121-132E-7190-4B7C-BFA67195EBC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87454" y="2869835"/>
                  <a:ext cx="446361" cy="7010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C3755ED2-81B9-94AA-3A75-751772B67728}"/>
                </a:ext>
              </a:extLst>
            </p:cNvPr>
            <p:cNvGrpSpPr/>
            <p:nvPr/>
          </p:nvGrpSpPr>
          <p:grpSpPr>
            <a:xfrm>
              <a:off x="2300203" y="2172187"/>
              <a:ext cx="2630071" cy="1623705"/>
              <a:chOff x="2304053" y="2367955"/>
              <a:chExt cx="1768717" cy="120297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" name="テキスト ボックス 88">
                    <a:extLst>
                      <a:ext uri="{FF2B5EF4-FFF2-40B4-BE49-F238E27FC236}">
                        <a16:creationId xmlns:a16="http://schemas.microsoft.com/office/drawing/2014/main" id="{7374682E-562A-1422-7CE6-F7E2667B3AD3}"/>
                      </a:ext>
                    </a:extLst>
                  </p:cNvPr>
                  <p:cNvSpPr txBox="1"/>
                  <p:nvPr/>
                </p:nvSpPr>
                <p:spPr>
                  <a:xfrm>
                    <a:off x="2304053" y="2367955"/>
                    <a:ext cx="1768717" cy="3571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b="1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Cloudlet </a:t>
                    </a:r>
                    <a14:m>
                      <m:oMath xmlns:m="http://schemas.openxmlformats.org/officeDocument/2006/math">
                        <m:r>
                          <a:rPr lang="en-US" altLang="ja-JP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a14:m>
                    <a:endParaRPr kumimoji="1" lang="ja-JP" altLang="en-US" b="1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9" name="テキスト ボックス 88">
                    <a:extLst>
                      <a:ext uri="{FF2B5EF4-FFF2-40B4-BE49-F238E27FC236}">
                        <a16:creationId xmlns:a16="http://schemas.microsoft.com/office/drawing/2014/main" id="{7374682E-562A-1422-7CE6-F7E2667B3A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4053" y="2367955"/>
                    <a:ext cx="1768717" cy="35713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417" t="-8333" b="-28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0" name="グループ化 89">
                <a:extLst>
                  <a:ext uri="{FF2B5EF4-FFF2-40B4-BE49-F238E27FC236}">
                    <a16:creationId xmlns:a16="http://schemas.microsoft.com/office/drawing/2014/main" id="{83C576B7-50FC-3E5E-058D-348D9328E5F2}"/>
                  </a:ext>
                </a:extLst>
              </p:cNvPr>
              <p:cNvGrpSpPr/>
              <p:nvPr/>
            </p:nvGrpSpPr>
            <p:grpSpPr>
              <a:xfrm>
                <a:off x="2392330" y="2662795"/>
                <a:ext cx="940221" cy="908130"/>
                <a:chOff x="2392330" y="2662795"/>
                <a:chExt cx="940221" cy="908130"/>
              </a:xfrm>
            </p:grpSpPr>
            <p:pic>
              <p:nvPicPr>
                <p:cNvPr id="91" name="Picture 4">
                  <a:extLst>
                    <a:ext uri="{FF2B5EF4-FFF2-40B4-BE49-F238E27FC236}">
                      <a16:creationId xmlns:a16="http://schemas.microsoft.com/office/drawing/2014/main" id="{CB230629-E26A-58D1-2B3A-347B3B373CA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92330" y="2662795"/>
                  <a:ext cx="746330" cy="8816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2" name="Picture 2">
                  <a:extLst>
                    <a:ext uri="{FF2B5EF4-FFF2-40B4-BE49-F238E27FC236}">
                      <a16:creationId xmlns:a16="http://schemas.microsoft.com/office/drawing/2014/main" id="{35FFEE65-FB18-75C8-5906-B34B2D4E7C2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6190" y="2869835"/>
                  <a:ext cx="446361" cy="7010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82A74CBA-AF64-5F5E-CF8D-F55A4CE8F7D3}"/>
                </a:ext>
              </a:extLst>
            </p:cNvPr>
            <p:cNvGrpSpPr/>
            <p:nvPr/>
          </p:nvGrpSpPr>
          <p:grpSpPr>
            <a:xfrm>
              <a:off x="2469557" y="3650295"/>
              <a:ext cx="1656184" cy="2201037"/>
              <a:chOff x="2446697" y="3635055"/>
              <a:chExt cx="1656184" cy="2201037"/>
            </a:xfrm>
            <a:effectLst/>
          </p:grpSpPr>
          <p:sp>
            <p:nvSpPr>
              <p:cNvPr id="95" name="矢印: 上 94">
                <a:extLst>
                  <a:ext uri="{FF2B5EF4-FFF2-40B4-BE49-F238E27FC236}">
                    <a16:creationId xmlns:a16="http://schemas.microsoft.com/office/drawing/2014/main" id="{E7AA3F65-493C-7F81-6B04-D5D437A3AD70}"/>
                  </a:ext>
                </a:extLst>
              </p:cNvPr>
              <p:cNvSpPr/>
              <p:nvPr/>
            </p:nvSpPr>
            <p:spPr>
              <a:xfrm>
                <a:off x="3002843" y="3635055"/>
                <a:ext cx="543891" cy="719939"/>
              </a:xfrm>
              <a:prstGeom prst="upArrow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96" name="楕円 95">
                <a:extLst>
                  <a:ext uri="{FF2B5EF4-FFF2-40B4-BE49-F238E27FC236}">
                    <a16:creationId xmlns:a16="http://schemas.microsoft.com/office/drawing/2014/main" id="{855204BD-76C2-5D3A-D92F-8218B0FD5DA6}"/>
                  </a:ext>
                </a:extLst>
              </p:cNvPr>
              <p:cNvSpPr/>
              <p:nvPr/>
            </p:nvSpPr>
            <p:spPr>
              <a:xfrm>
                <a:off x="2446697" y="4323924"/>
                <a:ext cx="1656184" cy="1512168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97" name="Picture 4" descr="スマートフォンでのeラーニングのイラスト（外国人男性）">
                <a:extLst>
                  <a:ext uri="{FF2B5EF4-FFF2-40B4-BE49-F238E27FC236}">
                    <a16:creationId xmlns:a16="http://schemas.microsoft.com/office/drawing/2014/main" id="{B7EED098-CFD5-21FE-F4FE-85B393679B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9781" y="4818000"/>
                <a:ext cx="745084" cy="555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8" name="Picture 2" descr="スマートフォンをマウスで操作する人のイラスト">
                <a:extLst>
                  <a:ext uri="{FF2B5EF4-FFF2-40B4-BE49-F238E27FC236}">
                    <a16:creationId xmlns:a16="http://schemas.microsoft.com/office/drawing/2014/main" id="{0EA5BDA8-21F4-2CF9-68E7-4FDF87EC2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5216" y="4777775"/>
                <a:ext cx="636017" cy="6360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55AE7CD9-261E-F677-4CD7-D6A2F22F10DC}"/>
                </a:ext>
              </a:extLst>
            </p:cNvPr>
            <p:cNvGrpSpPr/>
            <p:nvPr/>
          </p:nvGrpSpPr>
          <p:grpSpPr>
            <a:xfrm>
              <a:off x="5114295" y="3650295"/>
              <a:ext cx="1656184" cy="2201037"/>
              <a:chOff x="5114295" y="3650295"/>
              <a:chExt cx="1656184" cy="2201037"/>
            </a:xfrm>
          </p:grpSpPr>
          <p:grpSp>
            <p:nvGrpSpPr>
              <p:cNvPr id="104" name="グループ化 103">
                <a:extLst>
                  <a:ext uri="{FF2B5EF4-FFF2-40B4-BE49-F238E27FC236}">
                    <a16:creationId xmlns:a16="http://schemas.microsoft.com/office/drawing/2014/main" id="{0E6512E1-1B49-4E1B-036E-975D90CF7B50}"/>
                  </a:ext>
                </a:extLst>
              </p:cNvPr>
              <p:cNvGrpSpPr/>
              <p:nvPr/>
            </p:nvGrpSpPr>
            <p:grpSpPr>
              <a:xfrm>
                <a:off x="5114295" y="3650295"/>
                <a:ext cx="1656184" cy="2201037"/>
                <a:chOff x="2446697" y="3635055"/>
                <a:chExt cx="1656184" cy="2201037"/>
              </a:xfrm>
            </p:grpSpPr>
            <p:sp>
              <p:nvSpPr>
                <p:cNvPr id="106" name="矢印: 上 105">
                  <a:extLst>
                    <a:ext uri="{FF2B5EF4-FFF2-40B4-BE49-F238E27FC236}">
                      <a16:creationId xmlns:a16="http://schemas.microsoft.com/office/drawing/2014/main" id="{6F4A4AB0-E83E-838A-882F-774DA11DD058}"/>
                    </a:ext>
                  </a:extLst>
                </p:cNvPr>
                <p:cNvSpPr/>
                <p:nvPr/>
              </p:nvSpPr>
              <p:spPr>
                <a:xfrm>
                  <a:off x="3002843" y="3635055"/>
                  <a:ext cx="543891" cy="719939"/>
                </a:xfrm>
                <a:prstGeom prst="upArrow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9050" cap="sq">
                  <a:solidFill>
                    <a:schemeClr val="accent1"/>
                  </a:solidFill>
                  <a:miter lim="800000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8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7" name="楕円 106">
                  <a:extLst>
                    <a:ext uri="{FF2B5EF4-FFF2-40B4-BE49-F238E27FC236}">
                      <a16:creationId xmlns:a16="http://schemas.microsoft.com/office/drawing/2014/main" id="{9B822E32-1DE5-B19C-861C-62AB806F5C6D}"/>
                    </a:ext>
                  </a:extLst>
                </p:cNvPr>
                <p:cNvSpPr/>
                <p:nvPr/>
              </p:nvSpPr>
              <p:spPr>
                <a:xfrm>
                  <a:off x="2446697" y="4323924"/>
                  <a:ext cx="1656184" cy="1512168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9050" cap="sq">
                  <a:solidFill>
                    <a:schemeClr val="accent1"/>
                  </a:solidFill>
                  <a:miter lim="800000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800" dirty="0">
                    <a:solidFill>
                      <a:schemeClr val="accent1"/>
                    </a:solidFill>
                  </a:endParaRPr>
                </a:p>
              </p:txBody>
            </p:sp>
          </p:grpSp>
          <p:pic>
            <p:nvPicPr>
              <p:cNvPr id="105" name="Picture 2" descr="翻訳機を使う人のイラスト">
                <a:extLst>
                  <a:ext uri="{FF2B5EF4-FFF2-40B4-BE49-F238E27FC236}">
                    <a16:creationId xmlns:a16="http://schemas.microsoft.com/office/drawing/2014/main" id="{80E76543-781C-4BC6-500F-EDE05551F1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2351"/>
              <a:stretch/>
            </p:blipFill>
            <p:spPr bwMode="auto">
              <a:xfrm>
                <a:off x="5706816" y="4635656"/>
                <a:ext cx="738722" cy="10073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54065DE6-66C0-C958-2EFA-C6B74A21445D}"/>
              </a:ext>
            </a:extLst>
          </p:cNvPr>
          <p:cNvSpPr/>
          <p:nvPr/>
        </p:nvSpPr>
        <p:spPr>
          <a:xfrm>
            <a:off x="3840703" y="3540197"/>
            <a:ext cx="235955" cy="91174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B8EEC67A-CFF8-2862-B353-C6CFABD2DA76}"/>
              </a:ext>
            </a:extLst>
          </p:cNvPr>
          <p:cNvSpPr/>
          <p:nvPr/>
        </p:nvSpPr>
        <p:spPr>
          <a:xfrm>
            <a:off x="3837445" y="4018373"/>
            <a:ext cx="238502" cy="43953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3994768E-1EDE-82D8-DC17-9B973E179A48}"/>
              </a:ext>
            </a:extLst>
          </p:cNvPr>
          <p:cNvSpPr/>
          <p:nvPr/>
        </p:nvSpPr>
        <p:spPr>
          <a:xfrm>
            <a:off x="5184193" y="3562385"/>
            <a:ext cx="235955" cy="91174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08D2480C-6834-20C4-0CC3-682C860836E0}"/>
              </a:ext>
            </a:extLst>
          </p:cNvPr>
          <p:cNvSpPr/>
          <p:nvPr/>
        </p:nvSpPr>
        <p:spPr>
          <a:xfrm>
            <a:off x="5184531" y="3650340"/>
            <a:ext cx="238502" cy="80558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D097A5EC-708A-FA45-087C-A7872F777B17}"/>
              </a:ext>
            </a:extLst>
          </p:cNvPr>
          <p:cNvCxnSpPr>
            <a:cxnSpLocks/>
          </p:cNvCxnSpPr>
          <p:nvPr/>
        </p:nvCxnSpPr>
        <p:spPr>
          <a:xfrm>
            <a:off x="4121981" y="3684575"/>
            <a:ext cx="1001256" cy="0"/>
          </a:xfrm>
          <a:prstGeom prst="line">
            <a:avLst/>
          </a:prstGeom>
          <a:ln w="19050" cap="sq">
            <a:solidFill>
              <a:schemeClr val="accent1"/>
            </a:solidFill>
            <a:prstDash val="dash"/>
            <a:miter lim="800000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40BE0C43-689E-BE28-31CA-D01D2960C000}"/>
              </a:ext>
            </a:extLst>
          </p:cNvPr>
          <p:cNvCxnSpPr>
            <a:cxnSpLocks/>
          </p:cNvCxnSpPr>
          <p:nvPr/>
        </p:nvCxnSpPr>
        <p:spPr>
          <a:xfrm>
            <a:off x="4121981" y="4020455"/>
            <a:ext cx="1001256" cy="0"/>
          </a:xfrm>
          <a:prstGeom prst="line">
            <a:avLst/>
          </a:prstGeom>
          <a:ln w="19050" cap="sq">
            <a:solidFill>
              <a:schemeClr val="accent1"/>
            </a:solidFill>
            <a:prstDash val="dash"/>
            <a:miter lim="800000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四角形: 角を丸くする 146">
            <a:extLst>
              <a:ext uri="{FF2B5EF4-FFF2-40B4-BE49-F238E27FC236}">
                <a16:creationId xmlns:a16="http://schemas.microsoft.com/office/drawing/2014/main" id="{A99BE10A-E9A8-748B-0C2A-94C19B746556}"/>
              </a:ext>
            </a:extLst>
          </p:cNvPr>
          <p:cNvSpPr/>
          <p:nvPr/>
        </p:nvSpPr>
        <p:spPr>
          <a:xfrm>
            <a:off x="1181819" y="5519950"/>
            <a:ext cx="6780362" cy="87340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>
              <a:buClr>
                <a:srgbClr val="000000"/>
              </a:buClr>
              <a:buSzPts val="2500"/>
            </a:pPr>
            <a:r>
              <a:rPr lang="en-US" altLang="ja-JP" sz="2800" b="1" dirty="0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Load balancing is achieved as the difference is small</a:t>
            </a: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8F1635D2-C2E9-7E24-1A4D-0FF457B6BDC9}"/>
              </a:ext>
            </a:extLst>
          </p:cNvPr>
          <p:cNvSpPr/>
          <p:nvPr/>
        </p:nvSpPr>
        <p:spPr>
          <a:xfrm>
            <a:off x="3837445" y="3694814"/>
            <a:ext cx="238502" cy="3278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123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00BC3037-DE5F-6525-C552-E6A3A6964CD7}"/>
              </a:ext>
            </a:extLst>
          </p:cNvPr>
          <p:cNvSpPr txBox="1">
            <a:spLocks/>
          </p:cNvSpPr>
          <p:nvPr/>
        </p:nvSpPr>
        <p:spPr>
          <a:xfrm>
            <a:off x="355930" y="1006595"/>
            <a:ext cx="8363222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9263" indent="-449263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kumimoji="1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/>
              <a:t>Weighted</a:t>
            </a:r>
            <a:r>
              <a:rPr lang="ja-JP" altLang="en-US" sz="2800" dirty="0"/>
              <a:t> </a:t>
            </a:r>
            <a:r>
              <a:rPr lang="en-US" altLang="ja-JP" sz="2800" dirty="0"/>
              <a:t>parameters are same as conventional values</a:t>
            </a:r>
          </a:p>
        </p:txBody>
      </p:sp>
      <p:sp>
        <p:nvSpPr>
          <p:cNvPr id="287" name="Google Shape;287;p13"/>
          <p:cNvSpPr txBox="1">
            <a:spLocks noGrp="1"/>
          </p:cNvSpPr>
          <p:nvPr>
            <p:ph type="title"/>
          </p:nvPr>
        </p:nvSpPr>
        <p:spPr>
          <a:xfrm>
            <a:off x="1115616" y="44624"/>
            <a:ext cx="802838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Quattrocento Sans"/>
              <a:buNone/>
            </a:pPr>
            <a:r>
              <a:rPr lang="en-US" altLang="ja-JP" dirty="0"/>
              <a:t>Numerical calculations - Parameters</a:t>
            </a:r>
            <a:endParaRPr dirty="0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3F250110-B55E-D57C-391E-A7FF7402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A3L-2, Paper ID: 6207 by Yuki Yokota and Sumiko Miyata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C7DA384E-694D-FC24-6677-0B8F13C8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 7">
                <a:extLst>
                  <a:ext uri="{FF2B5EF4-FFF2-40B4-BE49-F238E27FC236}">
                    <a16:creationId xmlns:a16="http://schemas.microsoft.com/office/drawing/2014/main" id="{5AB78AB5-850F-1A09-A34B-C789BB8939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0422265"/>
                  </p:ext>
                </p:extLst>
              </p:nvPr>
            </p:nvGraphicFramePr>
            <p:xfrm>
              <a:off x="683568" y="2101685"/>
              <a:ext cx="5022010" cy="39905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9037">
                      <a:extLst>
                        <a:ext uri="{9D8B030D-6E8A-4147-A177-3AD203B41FA5}">
                          <a16:colId xmlns:a16="http://schemas.microsoft.com/office/drawing/2014/main" val="1870736847"/>
                        </a:ext>
                      </a:extLst>
                    </a:gridCol>
                    <a:gridCol w="2222973">
                      <a:extLst>
                        <a:ext uri="{9D8B030D-6E8A-4147-A177-3AD203B41FA5}">
                          <a16:colId xmlns:a16="http://schemas.microsoft.com/office/drawing/2014/main" val="3158139121"/>
                        </a:ext>
                      </a:extLst>
                    </a:gridCol>
                  </a:tblGrid>
                  <a:tr h="2947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Parameters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Value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917849"/>
                      </a:ext>
                    </a:extLst>
                  </a:tr>
                  <a:tr h="357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solidFill>
                                          <a:srgbClr val="51515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ja-JP" sz="2000">
                                        <a:solidFill>
                                          <a:srgbClr val="51515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altLang="ja-JP" sz="2000">
                                        <a:solidFill>
                                          <a:srgbClr val="51515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000" b="0" i="1" smtClean="0">
                                    <a:solidFill>
                                      <a:srgbClr val="51515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ja-JP" sz="2000" i="1">
                                    <a:solidFill>
                                      <a:srgbClr val="515151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ja-JP" sz="2000" b="0" i="1" smtClean="0">
                                        <a:solidFill>
                                          <a:srgbClr val="51515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2000" b="0" i="0" smtClean="0">
                                        <a:solidFill>
                                          <a:srgbClr val="51515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ja-JP" sz="2000" b="0" i="0" smtClean="0">
                                        <a:solidFill>
                                          <a:srgbClr val="51515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en-US" altLang="ja-JP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1369781"/>
                      </a:ext>
                    </a:extLst>
                  </a:tr>
                  <a:tr h="39131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solidFill>
                                          <a:srgbClr val="51515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ja-JP" sz="2000">
                                        <a:solidFill>
                                          <a:srgbClr val="51515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altLang="ja-JP" sz="2000">
                                        <a:solidFill>
                                          <a:srgbClr val="51515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000" b="0" i="1" smtClean="0">
                                    <a:solidFill>
                                      <a:srgbClr val="51515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ja-JP" sz="2000" i="1">
                                    <a:solidFill>
                                      <a:srgbClr val="515151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ja-JP" sz="2000" b="0" i="1" smtClean="0">
                                        <a:solidFill>
                                          <a:srgbClr val="51515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2000" b="0" i="0" smtClean="0">
                                        <a:solidFill>
                                          <a:srgbClr val="51515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ja-JP" sz="2000" b="0" i="0" smtClean="0">
                                        <a:solidFill>
                                          <a:srgbClr val="51515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en-US" altLang="ja-JP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5043181"/>
                      </a:ext>
                    </a:extLst>
                  </a:tr>
                  <a:tr h="2469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solidFill>
                                          <a:srgbClr val="51515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ja-JP" sz="2000">
                                        <a:solidFill>
                                          <a:srgbClr val="51515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altLang="ja-JP" sz="2000">
                                        <a:solidFill>
                                          <a:srgbClr val="51515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000" b="0" i="1" smtClean="0">
                                    <a:solidFill>
                                      <a:srgbClr val="51515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ja-JP" sz="2000" i="1">
                                    <a:solidFill>
                                      <a:srgbClr val="515151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ja-JP" sz="2000" b="0" i="1" smtClean="0">
                                        <a:solidFill>
                                          <a:srgbClr val="51515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2000" b="0" i="1" smtClean="0">
                                        <a:solidFill>
                                          <a:srgbClr val="51515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ja-JP" sz="2000" b="0" i="1" smtClean="0">
                                        <a:solidFill>
                                          <a:srgbClr val="51515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en-US" altLang="ja-JP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2689948"/>
                      </a:ext>
                    </a:extLst>
                  </a:tr>
                  <a:tr h="38767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000" b="0" i="1" smtClean="0">
                                    <a:solidFill>
                                      <a:srgbClr val="515151"/>
                                    </a:solidFill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000" b="0" i="1" smtClean="0">
                                    <a:solidFill>
                                      <a:srgbClr val="515151"/>
                                    </a:solidFill>
                                    <a:latin typeface="Cambria Math" panose="02040503050406030204" pitchFamily="18" charset="0"/>
                                  </a:rPr>
                                  <m:t>300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0460988"/>
                      </a:ext>
                    </a:extLst>
                  </a:tr>
                  <a:tr h="24612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000" b="0" i="1" smtClean="0">
                                    <a:solidFill>
                                      <a:srgbClr val="51515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oMath>
                            </m:oMathPara>
                          </a14:m>
                          <a:endParaRPr kumimoji="1" lang="en-US" altLang="ja-JP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000" b="0" i="1" smtClean="0">
                                    <a:solidFill>
                                      <a:srgbClr val="515151"/>
                                    </a:solidFill>
                                    <a:latin typeface="Cambria Math" panose="02040503050406030204" pitchFamily="18" charset="0"/>
                                  </a:rPr>
                                  <m:t>700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3406124"/>
                      </a:ext>
                    </a:extLst>
                  </a:tr>
                  <a:tr h="3897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2000" b="0" i="0" dirty="0">
                              <a:solidFill>
                                <a:srgbClr val="515151"/>
                              </a:solidFill>
                              <a:latin typeface="+mn-lt"/>
                            </a:rPr>
                            <a:t>Processing</a:t>
                          </a:r>
                          <a:r>
                            <a:rPr lang="en-US" altLang="ja-JP" sz="2000" b="0" i="0" baseline="0" dirty="0">
                              <a:solidFill>
                                <a:srgbClr val="515151"/>
                              </a:solidFill>
                              <a:latin typeface="+mn-lt"/>
                            </a:rPr>
                            <a:t> rate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20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endParaRPr kumimoji="1" lang="ja-JP" altLang="en-US" sz="2000" dirty="0">
                            <a:solidFill>
                              <a:srgbClr val="51515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 rtl="0">
                            <a:lnSpc>
                              <a:spcPct val="100000"/>
                            </a:lnSpc>
                            <a:spcBef>
                              <a:spcPts val="1200"/>
                            </a:spcBef>
                            <a:spcAft>
                              <a:spcPts val="0"/>
                            </a:spcAft>
                            <a:buClr>
                              <a:schemeClr val="accent1"/>
                            </a:buClr>
                            <a:buSzPts val="3200"/>
                            <a:buFont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000" b="0" i="1" smtClean="0">
                                    <a:solidFill>
                                      <a:srgbClr val="515151"/>
                                    </a:solidFill>
                                    <a:latin typeface="Cambria Math" panose="02040503050406030204" pitchFamily="18" charset="0"/>
                                  </a:rPr>
                                  <m:t>10000 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2000" b="0" i="0" smtClean="0">
                                    <a:solidFill>
                                      <a:srgbClr val="515151"/>
                                    </a:solidFill>
                                    <a:latin typeface="Cambria Math" panose="02040503050406030204" pitchFamily="18" charset="0"/>
                                  </a:rPr>
                                  <m:t>jobs</m:t>
                                </m:r>
                                <m:r>
                                  <a:rPr lang="en-US" altLang="ja-JP" sz="2000" b="0" i="0" smtClean="0">
                                    <a:solidFill>
                                      <a:srgbClr val="51515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2000" b="0" i="0" smtClean="0">
                                    <a:solidFill>
                                      <a:srgbClr val="515151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US" altLang="ja-JP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0485316"/>
                      </a:ext>
                    </a:extLst>
                  </a:tr>
                  <a:tr h="3567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2000" dirty="0">
                              <a:solidFill>
                                <a:srgbClr val="515151"/>
                              </a:solidFill>
                            </a:rPr>
                            <a:t>Approved</a:t>
                          </a:r>
                          <a:r>
                            <a:rPr lang="en-US" altLang="ja-JP" sz="2000" baseline="0" dirty="0">
                              <a:solidFill>
                                <a:srgbClr val="515151"/>
                              </a:solidFill>
                            </a:rPr>
                            <a:t> latency</a:t>
                          </a:r>
                          <a:r>
                            <a:rPr lang="ja-JP" altLang="en-US" sz="2000" dirty="0">
                              <a:solidFill>
                                <a:srgbClr val="51515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2000" b="0" i="1" smtClean="0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b="0" i="0" smtClean="0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000" b="0" i="0" smtClean="0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  <m:t>ij</m:t>
                                  </m:r>
                                </m:sub>
                              </m:sSub>
                            </m:oMath>
                          </a14:m>
                          <a:endParaRPr kumimoji="1" lang="en-US" altLang="ja-JP" sz="2000" dirty="0">
                            <a:solidFill>
                              <a:srgbClr val="51515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000" b="0" i="0" smtClean="0">
                                    <a:solidFill>
                                      <a:srgbClr val="515151"/>
                                    </a:solidFill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  <m:r>
                                  <a:rPr lang="en-US" altLang="ja-JP" sz="2000" b="0" i="1" smtClean="0">
                                    <a:solidFill>
                                      <a:srgbClr val="515151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ja-JP" sz="2000" b="0" i="1" smtClean="0">
                                        <a:solidFill>
                                          <a:srgbClr val="51515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2000" b="0" i="1" smtClean="0">
                                        <a:solidFill>
                                          <a:srgbClr val="51515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ja-JP" sz="2000" b="0" i="0" smtClean="0">
                                        <a:solidFill>
                                          <a:srgbClr val="51515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  <m:r>
                                  <a:rPr lang="en-US" altLang="ja-JP" sz="2000" b="0" i="0" smtClean="0">
                                    <a:solidFill>
                                      <a:srgbClr val="51515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2000" b="0" i="0" smtClean="0">
                                    <a:solidFill>
                                      <a:srgbClr val="515151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6927083"/>
                      </a:ext>
                    </a:extLst>
                  </a:tr>
                  <a:tr h="3319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2000" b="0" i="0" dirty="0">
                              <a:solidFill>
                                <a:srgbClr val="515151"/>
                              </a:solidFill>
                              <a:latin typeface="+mn-lt"/>
                            </a:rPr>
                            <a:t>Arrival</a:t>
                          </a:r>
                          <a:r>
                            <a:rPr lang="en-US" altLang="ja-JP" sz="2000" b="0" i="0" baseline="0" dirty="0">
                              <a:solidFill>
                                <a:srgbClr val="515151"/>
                              </a:solidFill>
                              <a:latin typeface="+mn-lt"/>
                            </a:rPr>
                            <a:t> rate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2000" b="0" i="0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ja-JP" sz="2000" i="1" smtClean="0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sz="2000" b="0" i="0" smtClean="0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kumimoji="1" lang="en-US" altLang="ja-JP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000" b="0" i="1" smtClean="0">
                                    <a:solidFill>
                                      <a:srgbClr val="515151"/>
                                    </a:solidFill>
                                    <a:latin typeface="Cambria Math" panose="02040503050406030204" pitchFamily="18" charset="0"/>
                                  </a:rPr>
                                  <m:t>9000 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2000" b="0" i="0" smtClean="0">
                                    <a:solidFill>
                                      <a:srgbClr val="515151"/>
                                    </a:solidFill>
                                    <a:latin typeface="Cambria Math" panose="02040503050406030204" pitchFamily="18" charset="0"/>
                                  </a:rPr>
                                  <m:t>jobs</m:t>
                                </m:r>
                                <m:r>
                                  <a:rPr lang="en-US" altLang="ja-JP" sz="2000" b="0" i="0" smtClean="0">
                                    <a:solidFill>
                                      <a:srgbClr val="51515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2000" b="0" i="0" smtClean="0">
                                    <a:solidFill>
                                      <a:srgbClr val="515151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7461535"/>
                      </a:ext>
                    </a:extLst>
                  </a:tr>
                  <a:tr h="3677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2000" b="0" dirty="0">
                              <a:solidFill>
                                <a:srgbClr val="515151"/>
                              </a:solidFill>
                            </a:rPr>
                            <a:t>Arrival</a:t>
                          </a:r>
                          <a:r>
                            <a:rPr lang="en-US" altLang="ja-JP" sz="2000" b="0" baseline="0" dirty="0">
                              <a:solidFill>
                                <a:srgbClr val="515151"/>
                              </a:solidFill>
                            </a:rPr>
                            <a:t> rate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2000" b="0" i="1" smtClean="0">
                                  <a:solidFill>
                                    <a:srgbClr val="51515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ja-JP" sz="2000" i="1" smtClean="0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sz="2000">
                                      <a:solidFill>
                                        <a:srgbClr val="51515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kumimoji="1" lang="en-US" altLang="ja-JP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000" b="0" i="1" smtClean="0">
                                    <a:solidFill>
                                      <a:srgbClr val="515151"/>
                                    </a:solidFill>
                                    <a:latin typeface="Cambria Math" panose="02040503050406030204" pitchFamily="18" charset="0"/>
                                  </a:rPr>
                                  <m:t>0~9000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2000" b="0" i="0" smtClean="0">
                                    <a:solidFill>
                                      <a:srgbClr val="515151"/>
                                    </a:solidFill>
                                    <a:latin typeface="Cambria Math" panose="02040503050406030204" pitchFamily="18" charset="0"/>
                                  </a:rPr>
                                  <m:t>jobs</m:t>
                                </m:r>
                                <m:r>
                                  <a:rPr lang="en-US" altLang="ja-JP" sz="2000" b="0" i="0" smtClean="0">
                                    <a:solidFill>
                                      <a:srgbClr val="51515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2000" b="0" i="0" smtClean="0">
                                    <a:solidFill>
                                      <a:srgbClr val="515151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29427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 7">
                <a:extLst>
                  <a:ext uri="{FF2B5EF4-FFF2-40B4-BE49-F238E27FC236}">
                    <a16:creationId xmlns:a16="http://schemas.microsoft.com/office/drawing/2014/main" id="{5AB78AB5-850F-1A09-A34B-C789BB8939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0422265"/>
                  </p:ext>
                </p:extLst>
              </p:nvPr>
            </p:nvGraphicFramePr>
            <p:xfrm>
              <a:off x="683568" y="2101685"/>
              <a:ext cx="5022010" cy="39905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9037">
                      <a:extLst>
                        <a:ext uri="{9D8B030D-6E8A-4147-A177-3AD203B41FA5}">
                          <a16:colId xmlns:a16="http://schemas.microsoft.com/office/drawing/2014/main" val="1870736847"/>
                        </a:ext>
                      </a:extLst>
                    </a:gridCol>
                    <a:gridCol w="2222973">
                      <a:extLst>
                        <a:ext uri="{9D8B030D-6E8A-4147-A177-3AD203B41FA5}">
                          <a16:colId xmlns:a16="http://schemas.microsoft.com/office/drawing/2014/main" val="315813912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dirty="0"/>
                            <a:t>Parameters</a:t>
                          </a:r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Value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91784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18" t="-106154" r="-80610" b="-83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26027" t="-106154" r="-1370" b="-83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136978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18" t="-206154" r="-80610" b="-73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26027" t="-206154" r="-1370" b="-73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04318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18" t="-301515" r="-80610" b="-6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26027" t="-301515" r="-1370" b="-62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26899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18" t="-407692" r="-80610" b="-53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26027" t="-407692" r="-1370" b="-53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046098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18" t="-507692" r="-80610" b="-43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26027" t="-507692" r="-1370" b="-43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340612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18" t="-607692" r="-80610" b="-33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26027" t="-607692" r="-1370" b="-33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0485316"/>
                      </a:ext>
                    </a:extLst>
                  </a:tr>
                  <a:tr h="42437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18" t="-657143" r="-80610" b="-21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26027" t="-657143" r="-1370" b="-21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92708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18" t="-815385" r="-80610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26027" t="-815385" r="-1370" b="-1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746153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18" t="-915385" r="-80610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26027" t="-915385" r="-1370" b="-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29427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6912601-9BF9-D45B-C24D-6A30FA81E915}"/>
              </a:ext>
            </a:extLst>
          </p:cNvPr>
          <p:cNvSpPr txBox="1"/>
          <p:nvPr/>
        </p:nvSpPr>
        <p:spPr>
          <a:xfrm>
            <a:off x="1979712" y="1508252"/>
            <a:ext cx="2117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4D4D4D"/>
                </a:solidFill>
              </a:rPr>
              <a:t>[Mondal+, 2020]</a:t>
            </a:r>
            <a:endParaRPr kumimoji="1" lang="ja-JP" altLang="en-US" sz="2000" dirty="0">
              <a:solidFill>
                <a:srgbClr val="4D4D4D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569E2A6-E9AE-8051-207D-8874483F9B15}"/>
              </a:ext>
            </a:extLst>
          </p:cNvPr>
          <p:cNvSpPr txBox="1"/>
          <p:nvPr/>
        </p:nvSpPr>
        <p:spPr>
          <a:xfrm>
            <a:off x="5940152" y="5331877"/>
            <a:ext cx="2595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4D4D4D"/>
                </a:solidFill>
              </a:rPr>
              <a:t>Utilization set at </a:t>
            </a:r>
            <a:r>
              <a:rPr kumimoji="1" lang="en-US" altLang="ja-JP" sz="2000" b="1" dirty="0">
                <a:solidFill>
                  <a:srgbClr val="4D4D4D"/>
                </a:solidFill>
              </a:rPr>
              <a:t>0.9</a:t>
            </a:r>
            <a:endParaRPr kumimoji="1" lang="ja-JP" altLang="en-US" sz="2000" b="1" dirty="0">
              <a:solidFill>
                <a:srgbClr val="4D4D4D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7CBC5FF-03A1-1E87-C0AF-42C22EA652A3}"/>
              </a:ext>
            </a:extLst>
          </p:cNvPr>
          <p:cNvSpPr txBox="1"/>
          <p:nvPr/>
        </p:nvSpPr>
        <p:spPr>
          <a:xfrm>
            <a:off x="5940152" y="5731987"/>
            <a:ext cx="3279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4D4D4D"/>
                </a:solidFill>
              </a:rPr>
              <a:t>Utilization set from</a:t>
            </a:r>
            <a:r>
              <a:rPr kumimoji="1" lang="ja-JP" altLang="en-US" sz="2000" b="1" dirty="0">
                <a:solidFill>
                  <a:srgbClr val="4D4D4D"/>
                </a:solidFill>
              </a:rPr>
              <a:t> </a:t>
            </a:r>
            <a:r>
              <a:rPr kumimoji="1" lang="en-US" altLang="ja-JP" sz="2000" b="1" dirty="0">
                <a:solidFill>
                  <a:srgbClr val="4D4D4D"/>
                </a:solidFill>
              </a:rPr>
              <a:t>0~0.9</a:t>
            </a:r>
            <a:endParaRPr kumimoji="1" lang="ja-JP" altLang="en-US" sz="2000" b="1" dirty="0">
              <a:solidFill>
                <a:srgbClr val="4D4D4D"/>
              </a:solidFill>
            </a:endParaRP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BAD12CDD-61FE-81B1-AA76-FD9C698FEA48}"/>
              </a:ext>
            </a:extLst>
          </p:cNvPr>
          <p:cNvSpPr/>
          <p:nvPr/>
        </p:nvSpPr>
        <p:spPr>
          <a:xfrm>
            <a:off x="5490598" y="5767444"/>
            <a:ext cx="522506" cy="33878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6CBD60F9-625D-8ED8-BF4E-1398F265A8DC}"/>
              </a:ext>
            </a:extLst>
          </p:cNvPr>
          <p:cNvSpPr/>
          <p:nvPr/>
        </p:nvSpPr>
        <p:spPr>
          <a:xfrm>
            <a:off x="5490598" y="5331877"/>
            <a:ext cx="522506" cy="33878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83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a7b4c4eb1_0_0"/>
          <p:cNvSpPr txBox="1">
            <a:spLocks noGrp="1"/>
          </p:cNvSpPr>
          <p:nvPr>
            <p:ph type="body" idx="1"/>
          </p:nvPr>
        </p:nvSpPr>
        <p:spPr>
          <a:xfrm>
            <a:off x="390442" y="1062261"/>
            <a:ext cx="8509792" cy="5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82600" lvl="0" indent="-457200" algn="l" rtl="0">
              <a:spcBef>
                <a:spcPts val="1200"/>
              </a:spcBef>
              <a:spcAft>
                <a:spcPts val="0"/>
              </a:spcAft>
              <a:buSzPct val="100000"/>
            </a:pPr>
            <a:r>
              <a:rPr lang="en-US" altLang="ja-JP" sz="2800" dirty="0"/>
              <a:t>Increase in the number of application that use Cloud Computing </a:t>
            </a:r>
          </a:p>
          <a:p>
            <a:pPr marL="482600" lvl="0" indent="-457200" algn="l" rtl="0">
              <a:spcBef>
                <a:spcPts val="1200"/>
              </a:spcBef>
              <a:spcAft>
                <a:spcPts val="0"/>
              </a:spcAft>
              <a:buSzPct val="100000"/>
            </a:pPr>
            <a:endParaRPr lang="en-US" altLang="ja-JP" sz="2800" dirty="0"/>
          </a:p>
          <a:p>
            <a:pPr marL="482600" lvl="0" indent="-457200" algn="l" rtl="0">
              <a:spcBef>
                <a:spcPts val="1200"/>
              </a:spcBef>
              <a:spcAft>
                <a:spcPts val="0"/>
              </a:spcAft>
              <a:buSzPct val="100000"/>
            </a:pPr>
            <a:r>
              <a:rPr lang="en-US" altLang="ja-JP" sz="2800" dirty="0"/>
              <a:t>More research about Edge Computing for latency sensitive applications </a:t>
            </a:r>
          </a:p>
          <a:p>
            <a:pPr marL="482600" lvl="0" indent="-457200" algn="l" rtl="0">
              <a:spcBef>
                <a:spcPts val="1200"/>
              </a:spcBef>
              <a:spcAft>
                <a:spcPts val="0"/>
              </a:spcAft>
              <a:buSzPct val="100000"/>
            </a:pPr>
            <a:endParaRPr lang="en-US" altLang="ja-JP" dirty="0"/>
          </a:p>
          <a:p>
            <a:pPr marL="319087" lvl="1" indent="0">
              <a:buSzPct val="100000"/>
              <a:buNone/>
            </a:pPr>
            <a:r>
              <a:rPr lang="ja-JP" altLang="en-US" dirty="0"/>
              <a:t>　　</a:t>
            </a:r>
            <a:r>
              <a:rPr lang="en-US" altLang="ja-JP" b="1" dirty="0"/>
              <a:t>Cloudlets</a:t>
            </a:r>
            <a:r>
              <a:rPr lang="en-US" altLang="ja-JP" dirty="0"/>
              <a:t> that are located on routers inside a Local Area Network</a:t>
            </a:r>
          </a:p>
        </p:txBody>
      </p:sp>
      <p:sp>
        <p:nvSpPr>
          <p:cNvPr id="121" name="Google Shape;121;g12a7b4c4eb1_0_0"/>
          <p:cNvSpPr txBox="1">
            <a:spLocks noGrp="1"/>
          </p:cNvSpPr>
          <p:nvPr>
            <p:ph type="title"/>
          </p:nvPr>
        </p:nvSpPr>
        <p:spPr>
          <a:xfrm>
            <a:off x="1115616" y="44624"/>
            <a:ext cx="8028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Quattrocento Sans"/>
              <a:buNone/>
            </a:pPr>
            <a:r>
              <a:rPr lang="en-US" dirty="0"/>
              <a:t>Research background</a:t>
            </a:r>
            <a:endParaRPr dirty="0"/>
          </a:p>
        </p:txBody>
      </p:sp>
      <p:sp>
        <p:nvSpPr>
          <p:cNvPr id="20" name="Google Shape;167;p3">
            <a:extLst>
              <a:ext uri="{FF2B5EF4-FFF2-40B4-BE49-F238E27FC236}">
                <a16:creationId xmlns:a16="http://schemas.microsoft.com/office/drawing/2014/main" id="{A80BE8F7-232A-9B0E-EA65-22FCC4D85BE7}"/>
              </a:ext>
            </a:extLst>
          </p:cNvPr>
          <p:cNvSpPr txBox="1"/>
          <p:nvPr/>
        </p:nvSpPr>
        <p:spPr>
          <a:xfrm>
            <a:off x="3779912" y="1558961"/>
            <a:ext cx="3550867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ja-JP" sz="2000" dirty="0">
                <a:solidFill>
                  <a:srgbClr val="515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</a:t>
            </a:r>
            <a:r>
              <a:rPr lang="en-US" altLang="ja-JP" sz="2000" dirty="0" err="1">
                <a:solidFill>
                  <a:srgbClr val="515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M.Barbar</a:t>
            </a:r>
            <a:r>
              <a:rPr lang="ja-JP" sz="2000" dirty="0">
                <a:solidFill>
                  <a:srgbClr val="515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+, IEEE </a:t>
            </a:r>
            <a:r>
              <a:rPr lang="en-US" altLang="ja-JP" sz="2000" dirty="0">
                <a:solidFill>
                  <a:srgbClr val="515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Access,</a:t>
            </a:r>
            <a:r>
              <a:rPr lang="ja-JP" sz="2000" dirty="0">
                <a:solidFill>
                  <a:srgbClr val="515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20</a:t>
            </a:r>
            <a:r>
              <a:rPr lang="en-US" altLang="ja-JP" sz="2000" dirty="0">
                <a:solidFill>
                  <a:srgbClr val="515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21]</a:t>
            </a:r>
            <a:endParaRPr sz="11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4BB48F88-CFE3-9D24-C8A4-1999946ED28A}"/>
              </a:ext>
            </a:extLst>
          </p:cNvPr>
          <p:cNvSpPr/>
          <p:nvPr/>
        </p:nvSpPr>
        <p:spPr>
          <a:xfrm>
            <a:off x="390442" y="4509120"/>
            <a:ext cx="1008112" cy="432048"/>
          </a:xfrm>
          <a:prstGeom prst="rightArrow">
            <a:avLst/>
          </a:prstGeom>
          <a:solidFill>
            <a:srgbClr val="0084B4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5" name="Google Shape;167;p3">
            <a:extLst>
              <a:ext uri="{FF2B5EF4-FFF2-40B4-BE49-F238E27FC236}">
                <a16:creationId xmlns:a16="http://schemas.microsoft.com/office/drawing/2014/main" id="{8D381197-6045-E8F2-2629-1F3D8762468E}"/>
              </a:ext>
            </a:extLst>
          </p:cNvPr>
          <p:cNvSpPr txBox="1"/>
          <p:nvPr/>
        </p:nvSpPr>
        <p:spPr>
          <a:xfrm>
            <a:off x="3059832" y="5085184"/>
            <a:ext cx="5472608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ja-JP" sz="2000" dirty="0">
                <a:solidFill>
                  <a:srgbClr val="515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</a:t>
            </a:r>
            <a:r>
              <a:rPr lang="en-US" altLang="ja-JP" sz="2000" dirty="0" err="1">
                <a:solidFill>
                  <a:srgbClr val="515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S.Mahadev</a:t>
            </a:r>
            <a:r>
              <a:rPr lang="ja-JP" sz="2000" dirty="0">
                <a:solidFill>
                  <a:srgbClr val="515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+, IEEE </a:t>
            </a:r>
            <a:r>
              <a:rPr lang="en-US" altLang="ja-JP" sz="2000" dirty="0">
                <a:solidFill>
                  <a:srgbClr val="515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Pervasive Computing,</a:t>
            </a:r>
            <a:r>
              <a:rPr lang="ja-JP" sz="2000" dirty="0">
                <a:solidFill>
                  <a:srgbClr val="515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20</a:t>
            </a:r>
            <a:r>
              <a:rPr lang="en-US" altLang="ja-JP" sz="2000" dirty="0">
                <a:solidFill>
                  <a:srgbClr val="515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09]</a:t>
            </a:r>
            <a:endParaRPr sz="11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D05693-170A-AF31-E008-ECBDE2D0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F8429B7-48E9-4610-D0E3-C9938335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A3L-2, Paper ID: 6207 by Yuki Yokota and Sumiko Miyata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460560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"/>
          <p:cNvSpPr txBox="1">
            <a:spLocks noGrp="1"/>
          </p:cNvSpPr>
          <p:nvPr>
            <p:ph type="title"/>
          </p:nvPr>
        </p:nvSpPr>
        <p:spPr>
          <a:xfrm>
            <a:off x="1115616" y="44624"/>
            <a:ext cx="802838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Quattrocento Sans"/>
              <a:buNone/>
            </a:pPr>
            <a:r>
              <a:rPr lang="en-US" dirty="0"/>
              <a:t>Result:</a:t>
            </a:r>
            <a:r>
              <a:rPr lang="ja-JP" altLang="en-US" dirty="0"/>
              <a:t> </a:t>
            </a:r>
            <a:r>
              <a:rPr lang="en-US" altLang="ja-JP" dirty="0"/>
              <a:t>Difference</a:t>
            </a:r>
            <a:r>
              <a:rPr lang="ja-JP" altLang="en-US" dirty="0"/>
              <a:t> </a:t>
            </a:r>
            <a:r>
              <a:rPr lang="en-US" altLang="ja-JP" dirty="0"/>
              <a:t>between</a:t>
            </a:r>
            <a:r>
              <a:rPr lang="ja-JP" altLang="en-US" dirty="0"/>
              <a:t> </a:t>
            </a:r>
            <a:r>
              <a:rPr lang="en-US" altLang="ja-JP" dirty="0"/>
              <a:t>utilization</a:t>
            </a:r>
            <a:endParaRPr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86BD45A-F61D-3432-D338-F3B6EE92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A3L-2, Paper ID: 6207 by Yuki Yokota and Sumiko Miyata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17DF3DE-BDA5-A8B3-FAC5-ECFB7BC33323}"/>
              </a:ext>
            </a:extLst>
          </p:cNvPr>
          <p:cNvSpPr txBox="1"/>
          <p:nvPr/>
        </p:nvSpPr>
        <p:spPr>
          <a:xfrm>
            <a:off x="1259632" y="5020829"/>
            <a:ext cx="78884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4D4D4D"/>
                </a:solidFill>
              </a:rPr>
              <a:t>Proposed method has slightly smaller </a:t>
            </a:r>
            <a:r>
              <a:rPr lang="en-US" altLang="ja-JP" sz="2800" b="1" dirty="0">
                <a:solidFill>
                  <a:srgbClr val="4D4D4D"/>
                </a:solidFill>
              </a:rPr>
              <a:t>difference</a:t>
            </a:r>
            <a:r>
              <a:rPr lang="en-US" altLang="ja-JP" sz="2800" dirty="0">
                <a:solidFill>
                  <a:srgbClr val="4D4D4D"/>
                </a:solidFill>
              </a:rPr>
              <a:t> </a:t>
            </a:r>
          </a:p>
          <a:p>
            <a:r>
              <a:rPr lang="en-US" altLang="ja-JP" sz="2800" b="1" dirty="0">
                <a:solidFill>
                  <a:srgbClr val="4D4D4D"/>
                </a:solidFill>
              </a:rPr>
              <a:t>in utilization </a:t>
            </a:r>
            <a:r>
              <a:rPr lang="en-US" altLang="ja-JP" sz="2800" dirty="0">
                <a:solidFill>
                  <a:srgbClr val="4D4D4D"/>
                </a:solidFill>
              </a:rPr>
              <a:t>between 2 cloudlets </a:t>
            </a: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D7A1FC09-F536-A46A-A79E-75C25E3A9AC9}"/>
              </a:ext>
            </a:extLst>
          </p:cNvPr>
          <p:cNvSpPr/>
          <p:nvPr/>
        </p:nvSpPr>
        <p:spPr>
          <a:xfrm>
            <a:off x="251520" y="5076946"/>
            <a:ext cx="1008112" cy="44983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9FE021F-C70C-0BE0-4461-8C5A535CE3C8}"/>
              </a:ext>
            </a:extLst>
          </p:cNvPr>
          <p:cNvSpPr/>
          <p:nvPr/>
        </p:nvSpPr>
        <p:spPr>
          <a:xfrm>
            <a:off x="1072236" y="5945097"/>
            <a:ext cx="6999523" cy="57409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bg1"/>
                </a:solidFill>
              </a:rPr>
              <a:t>Better load balancing can be achieved 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4A5A873-16D1-FD0C-2F5A-E70B528C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19</a:t>
            </a:fld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BDBD05E-F9C7-E1A2-CF8F-0D01D84CD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583" y="856250"/>
            <a:ext cx="5724827" cy="416524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8C21388-9A7C-76FB-21FC-C9F5AAFCA7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850" t="72718" r="49634" b="9994"/>
          <a:stretch/>
        </p:blipFill>
        <p:spPr>
          <a:xfrm>
            <a:off x="4211063" y="3884493"/>
            <a:ext cx="213130" cy="72008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23A6542-095A-EF65-B4DB-5996B142F1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700" t="76714" r="50450" b="11965"/>
          <a:stretch/>
        </p:blipFill>
        <p:spPr>
          <a:xfrm>
            <a:off x="4413696" y="4047697"/>
            <a:ext cx="72008" cy="471509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2637B05-4BAF-A8FA-1214-7A1C31D179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700" t="76714" r="50450" b="11965"/>
          <a:stretch/>
        </p:blipFill>
        <p:spPr>
          <a:xfrm>
            <a:off x="4178617" y="4546255"/>
            <a:ext cx="98223" cy="4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46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"/>
          <p:cNvSpPr txBox="1">
            <a:spLocks noGrp="1"/>
          </p:cNvSpPr>
          <p:nvPr>
            <p:ph type="title"/>
          </p:nvPr>
        </p:nvSpPr>
        <p:spPr>
          <a:xfrm>
            <a:off x="1115616" y="44624"/>
            <a:ext cx="802838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Quattrocento Sans"/>
              <a:buNone/>
            </a:pPr>
            <a:r>
              <a:rPr lang="en-US" dirty="0"/>
              <a:t>Conclusion and future work</a:t>
            </a:r>
            <a:endParaRPr dirty="0"/>
          </a:p>
        </p:txBody>
      </p:sp>
      <p:sp>
        <p:nvSpPr>
          <p:cNvPr id="290" name="Google Shape;290;p13"/>
          <p:cNvSpPr txBox="1">
            <a:spLocks noGrp="1"/>
          </p:cNvSpPr>
          <p:nvPr>
            <p:ph type="body" idx="1"/>
          </p:nvPr>
        </p:nvSpPr>
        <p:spPr>
          <a:xfrm>
            <a:off x="683618" y="1412776"/>
            <a:ext cx="8130182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449262" lvl="0" indent="-44926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●"/>
            </a:pPr>
            <a:r>
              <a:rPr lang="en-US" altLang="ja-JP" dirty="0"/>
              <a:t>Conclusion</a:t>
            </a:r>
          </a:p>
          <a:p>
            <a:pPr marL="750887" lvl="1" indent="-457200">
              <a:buClr>
                <a:schemeClr val="accent1"/>
              </a:buClr>
              <a:buSzPts val="3200"/>
              <a:buFont typeface="メイリオ" panose="020B0604030504040204" pitchFamily="50" charset="-128"/>
              <a:buChar char="-"/>
            </a:pPr>
            <a:r>
              <a:rPr lang="en-US" altLang="ja-JP" dirty="0"/>
              <a:t>Evaluated the latency of offloaded and non-offloaded jobs in a </a:t>
            </a:r>
            <a:r>
              <a:rPr lang="en-US" altLang="ja-JP" b="1" dirty="0"/>
              <a:t>fairer way</a:t>
            </a:r>
          </a:p>
          <a:p>
            <a:pPr marL="750887" lvl="1" indent="-457200">
              <a:buClr>
                <a:schemeClr val="accent1"/>
              </a:buClr>
              <a:buSzPts val="3200"/>
              <a:buFont typeface="メイリオ" panose="020B0604030504040204" pitchFamily="50" charset="-128"/>
              <a:buChar char="-"/>
            </a:pPr>
            <a:r>
              <a:rPr lang="en-US" altLang="ja-JP" dirty="0"/>
              <a:t>Achieved </a:t>
            </a:r>
            <a:r>
              <a:rPr lang="en-US" altLang="ja-JP" b="1" dirty="0"/>
              <a:t>smaller difference in the utilization </a:t>
            </a:r>
            <a:r>
              <a:rPr lang="en-US" altLang="ja-JP" dirty="0"/>
              <a:t>while meeting </a:t>
            </a:r>
            <a:r>
              <a:rPr lang="en-US" altLang="ja-JP" b="1" dirty="0"/>
              <a:t>the approved latency</a:t>
            </a:r>
          </a:p>
          <a:p>
            <a:pPr marL="449262" lvl="0" indent="-44926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●"/>
            </a:pPr>
            <a:r>
              <a:rPr lang="en-US" altLang="ja-JP" dirty="0"/>
              <a:t>Future work </a:t>
            </a:r>
          </a:p>
          <a:p>
            <a:pPr marL="750887" lvl="1" indent="-457200">
              <a:buClr>
                <a:schemeClr val="accent1"/>
              </a:buClr>
              <a:buSzPts val="3200"/>
              <a:buFont typeface="メイリオ" panose="020B0604030504040204" pitchFamily="50" charset="-128"/>
              <a:buChar char="-"/>
            </a:pPr>
            <a:r>
              <a:rPr lang="en-US" altLang="ja-JP" b="1" dirty="0"/>
              <a:t>Simulation</a:t>
            </a:r>
            <a:r>
              <a:rPr lang="en-US" altLang="ja-JP" dirty="0"/>
              <a:t> to evaluate the change of number of jobs that exceed the latency requirement </a:t>
            </a:r>
            <a:endParaRPr lang="en-US" altLang="ja-JP" b="1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F953612-5CC2-5A15-BAEC-8C87168C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 dirty="0"/>
              <a:t>A3L-2, Paper ID: 6207 by Yuki Yokota and Sumiko Miyata</a:t>
            </a:r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163E68D-6A42-2154-4F3B-9730B02C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605823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20;g12a7b4c4eb1_0_0">
            <a:extLst>
              <a:ext uri="{FF2B5EF4-FFF2-40B4-BE49-F238E27FC236}">
                <a16:creationId xmlns:a16="http://schemas.microsoft.com/office/drawing/2014/main" id="{16285194-09CA-91F1-6747-EC5BE0C90D0F}"/>
              </a:ext>
            </a:extLst>
          </p:cNvPr>
          <p:cNvSpPr txBox="1">
            <a:spLocks/>
          </p:cNvSpPr>
          <p:nvPr/>
        </p:nvSpPr>
        <p:spPr>
          <a:xfrm>
            <a:off x="312312" y="3627261"/>
            <a:ext cx="8734527" cy="330284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449263" indent="-449263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kumimoji="1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00" indent="-457200">
              <a:buSzPct val="100000"/>
            </a:pPr>
            <a:r>
              <a:rPr lang="en-US" altLang="ja-JP" sz="2800" dirty="0"/>
              <a:t>Number of arriving jobs and their destinations </a:t>
            </a:r>
            <a:r>
              <a:rPr lang="en-US" altLang="ja-JP" sz="2800" b="1" dirty="0"/>
              <a:t>cannot</a:t>
            </a:r>
            <a:r>
              <a:rPr lang="en-US" altLang="ja-JP" sz="2800" dirty="0"/>
              <a:t> be controlled by cloudlets</a:t>
            </a:r>
          </a:p>
          <a:p>
            <a:pPr marL="25400" indent="0">
              <a:buSzPct val="100000"/>
              <a:buNone/>
            </a:pPr>
            <a:r>
              <a:rPr lang="en-US" altLang="ja-JP" sz="2800" dirty="0"/>
              <a:t>     Unbalanced load will lead to high processing delay</a:t>
            </a:r>
          </a:p>
        </p:txBody>
      </p:sp>
      <p:sp>
        <p:nvSpPr>
          <p:cNvPr id="121" name="Google Shape;121;g12a7b4c4eb1_0_0"/>
          <p:cNvSpPr txBox="1">
            <a:spLocks noGrp="1"/>
          </p:cNvSpPr>
          <p:nvPr>
            <p:ph type="title"/>
          </p:nvPr>
        </p:nvSpPr>
        <p:spPr>
          <a:xfrm>
            <a:off x="1115616" y="44624"/>
            <a:ext cx="8028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Quattrocento Sans"/>
              <a:buNone/>
            </a:pPr>
            <a:r>
              <a:rPr lang="en-US" altLang="ja-JP" dirty="0"/>
              <a:t>What are cloudlets?</a:t>
            </a:r>
            <a:endParaRPr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EC3A4D7-3E31-1C3B-CEF1-CFAA63773EFB}"/>
              </a:ext>
            </a:extLst>
          </p:cNvPr>
          <p:cNvSpPr/>
          <p:nvPr/>
        </p:nvSpPr>
        <p:spPr>
          <a:xfrm>
            <a:off x="972952" y="1031896"/>
            <a:ext cx="7198096" cy="27618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4" descr="スマートフォンでのeラーニングのイラスト（外国人男性）">
            <a:extLst>
              <a:ext uri="{FF2B5EF4-FFF2-40B4-BE49-F238E27FC236}">
                <a16:creationId xmlns:a16="http://schemas.microsoft.com/office/drawing/2014/main" id="{703603A8-646E-1D5A-7609-1491FE30B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953" y="2465561"/>
            <a:ext cx="989632" cy="73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F9BB2321-0A1B-A0EB-59E6-DCD50D238E27}"/>
              </a:ext>
            </a:extLst>
          </p:cNvPr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059" y="1363708"/>
            <a:ext cx="736019" cy="86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>
            <a:extLst>
              <a:ext uri="{FF2B5EF4-FFF2-40B4-BE49-F238E27FC236}">
                <a16:creationId xmlns:a16="http://schemas.microsoft.com/office/drawing/2014/main" id="{2747E022-8AB8-5470-BD41-AAE095F1C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341" y="1125279"/>
            <a:ext cx="736019" cy="86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スマートフォンをマウスで操作する人のイラスト">
            <a:extLst>
              <a:ext uri="{FF2B5EF4-FFF2-40B4-BE49-F238E27FC236}">
                <a16:creationId xmlns:a16="http://schemas.microsoft.com/office/drawing/2014/main" id="{591E47DF-03AE-01A5-3F22-1ED407FE4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96" y="2734057"/>
            <a:ext cx="737276" cy="73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D6749C2-097D-5A92-644F-4A4EB9DAB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345" y="1596105"/>
            <a:ext cx="736019" cy="86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350F5FDC-B35E-7C8C-1737-6CDFBD509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490" y="1352890"/>
            <a:ext cx="426721" cy="67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DD1CAB7-8B8C-40C9-5F72-811B770EC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220" y="1889840"/>
            <a:ext cx="426721" cy="67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DC373582-57E1-7D37-1308-2ED4B9DF3826}"/>
              </a:ext>
            </a:extLst>
          </p:cNvPr>
          <p:cNvSpPr/>
          <p:nvPr/>
        </p:nvSpPr>
        <p:spPr>
          <a:xfrm>
            <a:off x="1522580" y="5449991"/>
            <a:ext cx="6976381" cy="99507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Goal : Efficient load balancing between cloudlets that reduces latency</a:t>
            </a:r>
            <a:endParaRPr lang="ja-JP" altLang="en-US" sz="2800" b="1" i="0" u="none" strike="noStrike" cap="none" dirty="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BCEF9B6-93E4-406E-DE2C-29D8690E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A3DD4FF-7686-B9CA-1E23-5328B58D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A3L-2, Paper ID: 6207 by Yuki Yokota and Sumiko Miyata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2261E50-F550-5253-E34D-750527FDCDA0}"/>
              </a:ext>
            </a:extLst>
          </p:cNvPr>
          <p:cNvSpPr/>
          <p:nvPr/>
        </p:nvSpPr>
        <p:spPr>
          <a:xfrm>
            <a:off x="265005" y="1149045"/>
            <a:ext cx="2001840" cy="445919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Local Area Network</a:t>
            </a:r>
            <a:endParaRPr kumimoji="1" lang="ja-JP" altLang="en-US" sz="1600" dirty="0"/>
          </a:p>
        </p:txBody>
      </p:sp>
      <p:pic>
        <p:nvPicPr>
          <p:cNvPr id="13" name="Picture 2" descr="スマートフォンをマウスで操作する人のイラスト">
            <a:extLst>
              <a:ext uri="{FF2B5EF4-FFF2-40B4-BE49-F238E27FC236}">
                <a16:creationId xmlns:a16="http://schemas.microsoft.com/office/drawing/2014/main" id="{CE29603C-B38A-2457-81DC-593E5297F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63332" y="2791753"/>
            <a:ext cx="737276" cy="73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矢印: 右 1">
            <a:extLst>
              <a:ext uri="{FF2B5EF4-FFF2-40B4-BE49-F238E27FC236}">
                <a16:creationId xmlns:a16="http://schemas.microsoft.com/office/drawing/2014/main" id="{98847B0A-DBED-A16B-8C1B-6FA0EA29342E}"/>
              </a:ext>
            </a:extLst>
          </p:cNvPr>
          <p:cNvSpPr/>
          <p:nvPr/>
        </p:nvSpPr>
        <p:spPr>
          <a:xfrm>
            <a:off x="124649" y="4841583"/>
            <a:ext cx="686217" cy="432048"/>
          </a:xfrm>
          <a:prstGeom prst="rightArrow">
            <a:avLst/>
          </a:prstGeom>
          <a:solidFill>
            <a:srgbClr val="0084B4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6B4F801-0AA8-823D-043A-557E06137365}"/>
              </a:ext>
            </a:extLst>
          </p:cNvPr>
          <p:cNvCxnSpPr>
            <a:cxnSpLocks/>
          </p:cNvCxnSpPr>
          <p:nvPr/>
        </p:nvCxnSpPr>
        <p:spPr>
          <a:xfrm flipV="1">
            <a:off x="2843808" y="2254803"/>
            <a:ext cx="0" cy="402786"/>
          </a:xfrm>
          <a:prstGeom prst="straightConnector1">
            <a:avLst/>
          </a:prstGeom>
          <a:ln w="4445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5CA1C11-8E84-DCD5-D439-424C5202C4E4}"/>
              </a:ext>
            </a:extLst>
          </p:cNvPr>
          <p:cNvCxnSpPr>
            <a:cxnSpLocks/>
          </p:cNvCxnSpPr>
          <p:nvPr/>
        </p:nvCxnSpPr>
        <p:spPr>
          <a:xfrm flipV="1">
            <a:off x="4315257" y="2006115"/>
            <a:ext cx="364318" cy="493519"/>
          </a:xfrm>
          <a:prstGeom prst="straightConnector1">
            <a:avLst/>
          </a:prstGeom>
          <a:ln w="4445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5BF0BD4-AEE7-8FB9-3917-25CD30598D7A}"/>
              </a:ext>
            </a:extLst>
          </p:cNvPr>
          <p:cNvCxnSpPr>
            <a:cxnSpLocks/>
          </p:cNvCxnSpPr>
          <p:nvPr/>
        </p:nvCxnSpPr>
        <p:spPr>
          <a:xfrm flipV="1">
            <a:off x="5948392" y="2560082"/>
            <a:ext cx="517048" cy="173975"/>
          </a:xfrm>
          <a:prstGeom prst="straightConnector1">
            <a:avLst/>
          </a:prstGeom>
          <a:ln w="4445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6491F78-FF4C-4B84-E1AB-05CC17A565CF}"/>
              </a:ext>
            </a:extLst>
          </p:cNvPr>
          <p:cNvCxnSpPr>
            <a:cxnSpLocks/>
          </p:cNvCxnSpPr>
          <p:nvPr/>
        </p:nvCxnSpPr>
        <p:spPr>
          <a:xfrm flipH="1" flipV="1">
            <a:off x="3148780" y="2129788"/>
            <a:ext cx="2567786" cy="589768"/>
          </a:xfrm>
          <a:prstGeom prst="straightConnector1">
            <a:avLst/>
          </a:prstGeom>
          <a:ln w="44450" cap="sq">
            <a:solidFill>
              <a:schemeClr val="accent2">
                <a:lumMod val="60000"/>
                <a:lumOff val="4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22CA337-1189-B105-ECA7-57B2D9069CC4}"/>
              </a:ext>
            </a:extLst>
          </p:cNvPr>
          <p:cNvCxnSpPr>
            <a:cxnSpLocks/>
          </p:cNvCxnSpPr>
          <p:nvPr/>
        </p:nvCxnSpPr>
        <p:spPr>
          <a:xfrm flipH="1" flipV="1">
            <a:off x="3147000" y="2257019"/>
            <a:ext cx="1002153" cy="257496"/>
          </a:xfrm>
          <a:prstGeom prst="straightConnector1">
            <a:avLst/>
          </a:prstGeom>
          <a:ln w="44450" cap="sq">
            <a:solidFill>
              <a:schemeClr val="accent2">
                <a:lumMod val="60000"/>
                <a:lumOff val="40000"/>
              </a:schemeClr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4">
            <a:extLst>
              <a:ext uri="{FF2B5EF4-FFF2-40B4-BE49-F238E27FC236}">
                <a16:creationId xmlns:a16="http://schemas.microsoft.com/office/drawing/2014/main" id="{703B1044-2B33-C8EB-6A3E-D4F5FD1F06D5}"/>
              </a:ext>
            </a:extLst>
          </p:cNvPr>
          <p:cNvPicPr>
            <a:picLocks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055" y="1358943"/>
            <a:ext cx="736019" cy="86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3DCA0C7B-D39D-187F-E08D-14B881172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298" y="1624889"/>
            <a:ext cx="426721" cy="67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7751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49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a7b4c4eb1_0_0"/>
          <p:cNvSpPr txBox="1">
            <a:spLocks noGrp="1"/>
          </p:cNvSpPr>
          <p:nvPr>
            <p:ph type="title"/>
          </p:nvPr>
        </p:nvSpPr>
        <p:spPr>
          <a:xfrm>
            <a:off x="1115616" y="44624"/>
            <a:ext cx="8028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Quattrocento Sans"/>
              <a:buNone/>
            </a:pPr>
            <a:r>
              <a:rPr lang="en-US" altLang="ja-JP" dirty="0"/>
              <a:t>Tradeoff of cloudlets</a:t>
            </a:r>
            <a:endParaRPr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EC3A4D7-3E31-1C3B-CEF1-CFAA63773EFB}"/>
              </a:ext>
            </a:extLst>
          </p:cNvPr>
          <p:cNvSpPr/>
          <p:nvPr/>
        </p:nvSpPr>
        <p:spPr>
          <a:xfrm>
            <a:off x="972952" y="1031896"/>
            <a:ext cx="7198096" cy="27618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9BB2321-0A1B-A0EB-59E6-DCD50D238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059" y="1363708"/>
            <a:ext cx="736019" cy="86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3DCA0C7B-D39D-187F-E08D-14B881172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298" y="1624889"/>
            <a:ext cx="426721" cy="67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>
            <a:extLst>
              <a:ext uri="{FF2B5EF4-FFF2-40B4-BE49-F238E27FC236}">
                <a16:creationId xmlns:a16="http://schemas.microsoft.com/office/drawing/2014/main" id="{2747E022-8AB8-5470-BD41-AAE095F1C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341" y="1125279"/>
            <a:ext cx="736019" cy="86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D6749C2-097D-5A92-644F-4A4EB9DAB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345" y="1596105"/>
            <a:ext cx="736019" cy="86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350F5FDC-B35E-7C8C-1737-6CDFBD509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490" y="1352890"/>
            <a:ext cx="426721" cy="67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DD1CAB7-8B8C-40C9-5F72-811B770EC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220" y="1889840"/>
            <a:ext cx="426721" cy="67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矢印: 右 19">
            <a:extLst>
              <a:ext uri="{FF2B5EF4-FFF2-40B4-BE49-F238E27FC236}">
                <a16:creationId xmlns:a16="http://schemas.microsoft.com/office/drawing/2014/main" id="{C9612862-1AFE-D85B-71DE-07B725DEE79C}"/>
              </a:ext>
            </a:extLst>
          </p:cNvPr>
          <p:cNvSpPr/>
          <p:nvPr/>
        </p:nvSpPr>
        <p:spPr>
          <a:xfrm>
            <a:off x="5641560" y="5126783"/>
            <a:ext cx="927710" cy="302300"/>
          </a:xfrm>
          <a:prstGeom prst="rightArrow">
            <a:avLst/>
          </a:prstGeom>
          <a:solidFill>
            <a:srgbClr val="0084B4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DC373582-57E1-7D37-1308-2ED4B9DF3826}"/>
              </a:ext>
            </a:extLst>
          </p:cNvPr>
          <p:cNvSpPr/>
          <p:nvPr/>
        </p:nvSpPr>
        <p:spPr>
          <a:xfrm>
            <a:off x="1522581" y="5449991"/>
            <a:ext cx="6089256" cy="99507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Maximizing utilization while meeting the latency requirement</a:t>
            </a:r>
            <a:endParaRPr lang="ja-JP" altLang="en-US" sz="2800" b="1" i="0" u="none" strike="noStrike" cap="none" dirty="0">
              <a:solidFill>
                <a:schemeClr val="bg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BCEF9B6-93E4-406E-DE2C-29D8690E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E1E712C-1436-9500-29A5-119F423E98BA}"/>
              </a:ext>
            </a:extLst>
          </p:cNvPr>
          <p:cNvSpPr txBox="1"/>
          <p:nvPr/>
        </p:nvSpPr>
        <p:spPr>
          <a:xfrm>
            <a:off x="6516216" y="5060483"/>
            <a:ext cx="2761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solidFill>
                  <a:schemeClr val="accent2"/>
                </a:solidFill>
              </a:rPr>
              <a:t>High</a:t>
            </a:r>
            <a:r>
              <a:rPr lang="ja-JP" altLang="en-US" sz="2000" dirty="0">
                <a:solidFill>
                  <a:srgbClr val="4D4D4D"/>
                </a:solidFill>
              </a:rPr>
              <a:t> </a:t>
            </a:r>
            <a:r>
              <a:rPr lang="en-US" altLang="ja-JP" sz="2000" dirty="0">
                <a:solidFill>
                  <a:srgbClr val="4D4D4D"/>
                </a:solidFill>
              </a:rPr>
              <a:t>processing delay</a:t>
            </a:r>
            <a:endParaRPr lang="en-US" altLang="ja-JP" sz="2000" b="1" dirty="0">
              <a:solidFill>
                <a:schemeClr val="accent2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F266431-DBFC-DBA7-0040-A7AF58F50241}"/>
              </a:ext>
            </a:extLst>
          </p:cNvPr>
          <p:cNvSpPr/>
          <p:nvPr/>
        </p:nvSpPr>
        <p:spPr>
          <a:xfrm>
            <a:off x="792289" y="4226003"/>
            <a:ext cx="2643169" cy="7819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rgbClr val="525252"/>
                </a:solidFill>
              </a:rPr>
              <a:t>Cloudlets aim for low </a:t>
            </a:r>
            <a:r>
              <a:rPr lang="en-US" altLang="ja-JP" sz="2400" b="1" dirty="0">
                <a:solidFill>
                  <a:srgbClr val="525252"/>
                </a:solidFill>
              </a:rPr>
              <a:t>Latency</a:t>
            </a:r>
            <a:endParaRPr kumimoji="1" lang="ja-JP" altLang="en-US" sz="2400" b="1" dirty="0">
              <a:solidFill>
                <a:srgbClr val="525252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1384FA0-8466-0FF2-78A3-A4F9F591A108}"/>
              </a:ext>
            </a:extLst>
          </p:cNvPr>
          <p:cNvSpPr/>
          <p:nvPr/>
        </p:nvSpPr>
        <p:spPr>
          <a:xfrm>
            <a:off x="5685065" y="4217274"/>
            <a:ext cx="2847375" cy="8623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525252"/>
                </a:solidFill>
              </a:rPr>
              <a:t>Cloudlets want high </a:t>
            </a:r>
            <a:r>
              <a:rPr kumimoji="1" lang="en-US" altLang="ja-JP" sz="2400" b="1" dirty="0">
                <a:solidFill>
                  <a:srgbClr val="525252"/>
                </a:solidFill>
              </a:rPr>
              <a:t>Utilization</a:t>
            </a:r>
            <a:r>
              <a:rPr kumimoji="1" lang="en-US" altLang="ja-JP" sz="2400" dirty="0">
                <a:solidFill>
                  <a:srgbClr val="525252"/>
                </a:solidFill>
              </a:rPr>
              <a:t> </a:t>
            </a:r>
            <a:endParaRPr kumimoji="1" lang="ja-JP" altLang="en-US" sz="2400" dirty="0">
              <a:solidFill>
                <a:srgbClr val="525252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F8328DD-6ACF-055E-026B-44AFFD7AE27D}"/>
              </a:ext>
            </a:extLst>
          </p:cNvPr>
          <p:cNvSpPr txBox="1"/>
          <p:nvPr/>
        </p:nvSpPr>
        <p:spPr>
          <a:xfrm>
            <a:off x="3761275" y="4305590"/>
            <a:ext cx="16028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accent2"/>
                </a:solidFill>
                <a:highlight>
                  <a:srgbClr val="FFFF00"/>
                </a:highlight>
              </a:rPr>
              <a:t>Tradeoff</a:t>
            </a:r>
            <a:endParaRPr kumimoji="1" lang="ja-JP" altLang="en-US" sz="2800" b="1" dirty="0">
              <a:solidFill>
                <a:schemeClr val="accent2"/>
              </a:solidFill>
              <a:highlight>
                <a:srgbClr val="FFFF00"/>
              </a:highlight>
            </a:endParaRPr>
          </a:p>
          <a:p>
            <a:endParaRPr kumimoji="1" lang="ja-JP" altLang="en-US" sz="2800" dirty="0">
              <a:solidFill>
                <a:srgbClr val="4D4D4D"/>
              </a:solidFill>
            </a:endParaRPr>
          </a:p>
        </p:txBody>
      </p:sp>
      <p:pic>
        <p:nvPicPr>
          <p:cNvPr id="37" name="Picture 2" descr="スマートフォンをマウスで操作する人のイラスト">
            <a:extLst>
              <a:ext uri="{FF2B5EF4-FFF2-40B4-BE49-F238E27FC236}">
                <a16:creationId xmlns:a16="http://schemas.microsoft.com/office/drawing/2014/main" id="{7C6B5C0A-5453-615C-167B-E67814A35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89" y="4246831"/>
            <a:ext cx="636017" cy="63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>
            <a:extLst>
              <a:ext uri="{FF2B5EF4-FFF2-40B4-BE49-F238E27FC236}">
                <a16:creationId xmlns:a16="http://schemas.microsoft.com/office/drawing/2014/main" id="{8A346CDB-9D22-1A2F-815B-854BF17A7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373" y="4210128"/>
            <a:ext cx="736019" cy="86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矢印: 下カーブ 41">
            <a:extLst>
              <a:ext uri="{FF2B5EF4-FFF2-40B4-BE49-F238E27FC236}">
                <a16:creationId xmlns:a16="http://schemas.microsoft.com/office/drawing/2014/main" id="{15E8EA19-A2F1-6B82-2B36-AD560A40ECFF}"/>
              </a:ext>
            </a:extLst>
          </p:cNvPr>
          <p:cNvSpPr/>
          <p:nvPr/>
        </p:nvSpPr>
        <p:spPr>
          <a:xfrm>
            <a:off x="3552615" y="3884993"/>
            <a:ext cx="2028274" cy="360360"/>
          </a:xfrm>
          <a:prstGeom prst="curvedDownArrow">
            <a:avLst/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43" name="矢印: 下カーブ 42">
            <a:extLst>
              <a:ext uri="{FF2B5EF4-FFF2-40B4-BE49-F238E27FC236}">
                <a16:creationId xmlns:a16="http://schemas.microsoft.com/office/drawing/2014/main" id="{72B1298D-0F2C-DDA2-8D1F-B391DD5D13E4}"/>
              </a:ext>
            </a:extLst>
          </p:cNvPr>
          <p:cNvSpPr/>
          <p:nvPr/>
        </p:nvSpPr>
        <p:spPr>
          <a:xfrm rot="10800000">
            <a:off x="3508991" y="4880303"/>
            <a:ext cx="2028274" cy="360360"/>
          </a:xfrm>
          <a:prstGeom prst="curvedDownArrow">
            <a:avLst/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A3DD4FF-7686-B9CA-1E23-5328B58D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A3L-2, Paper ID: 6207 by Yuki Yokota and Sumiko Miyata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2261E50-F550-5253-E34D-750527FDCDA0}"/>
              </a:ext>
            </a:extLst>
          </p:cNvPr>
          <p:cNvSpPr/>
          <p:nvPr/>
        </p:nvSpPr>
        <p:spPr>
          <a:xfrm>
            <a:off x="265005" y="1149045"/>
            <a:ext cx="2001840" cy="445919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Local Area Network</a:t>
            </a:r>
            <a:endParaRPr kumimoji="1" lang="ja-JP" altLang="en-US" sz="1600" dirty="0"/>
          </a:p>
        </p:txBody>
      </p:sp>
      <p:pic>
        <p:nvPicPr>
          <p:cNvPr id="22" name="Picture 4" descr="スマートフォンでのeラーニングのイラスト（外国人男性）">
            <a:extLst>
              <a:ext uri="{FF2B5EF4-FFF2-40B4-BE49-F238E27FC236}">
                <a16:creationId xmlns:a16="http://schemas.microsoft.com/office/drawing/2014/main" id="{204E1F46-85CF-8009-70C7-219CEB535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953" y="2465561"/>
            <a:ext cx="989632" cy="73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スマートフォンをマウスで操作する人のイラスト">
            <a:extLst>
              <a:ext uri="{FF2B5EF4-FFF2-40B4-BE49-F238E27FC236}">
                <a16:creationId xmlns:a16="http://schemas.microsoft.com/office/drawing/2014/main" id="{5D25311A-0931-8288-2D63-34EF8D8E6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696" y="2734057"/>
            <a:ext cx="737276" cy="73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スマートフォンをマウスで操作する人のイラスト">
            <a:extLst>
              <a:ext uri="{FF2B5EF4-FFF2-40B4-BE49-F238E27FC236}">
                <a16:creationId xmlns:a16="http://schemas.microsoft.com/office/drawing/2014/main" id="{F882773D-10CB-13F6-5259-87ABD36BB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63332" y="2791753"/>
            <a:ext cx="737276" cy="73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2F0B0658-D715-F5AE-7F6F-5EC2153A680A}"/>
              </a:ext>
            </a:extLst>
          </p:cNvPr>
          <p:cNvCxnSpPr>
            <a:cxnSpLocks/>
          </p:cNvCxnSpPr>
          <p:nvPr/>
        </p:nvCxnSpPr>
        <p:spPr>
          <a:xfrm flipV="1">
            <a:off x="2843808" y="2254803"/>
            <a:ext cx="0" cy="402786"/>
          </a:xfrm>
          <a:prstGeom prst="straightConnector1">
            <a:avLst/>
          </a:prstGeom>
          <a:ln w="4445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68797B8-B059-1B5B-A13A-2E9FE86FE2AE}"/>
              </a:ext>
            </a:extLst>
          </p:cNvPr>
          <p:cNvCxnSpPr>
            <a:cxnSpLocks/>
          </p:cNvCxnSpPr>
          <p:nvPr/>
        </p:nvCxnSpPr>
        <p:spPr>
          <a:xfrm flipV="1">
            <a:off x="4315257" y="2006115"/>
            <a:ext cx="364318" cy="493519"/>
          </a:xfrm>
          <a:prstGeom prst="straightConnector1">
            <a:avLst/>
          </a:prstGeom>
          <a:ln w="4445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2A15D02-E4EC-0A02-3D21-608E286C2F1D}"/>
              </a:ext>
            </a:extLst>
          </p:cNvPr>
          <p:cNvCxnSpPr>
            <a:cxnSpLocks/>
          </p:cNvCxnSpPr>
          <p:nvPr/>
        </p:nvCxnSpPr>
        <p:spPr>
          <a:xfrm flipV="1">
            <a:off x="5948392" y="2560082"/>
            <a:ext cx="517048" cy="173975"/>
          </a:xfrm>
          <a:prstGeom prst="straightConnector1">
            <a:avLst/>
          </a:prstGeom>
          <a:ln w="4445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615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9" grpId="0" animBg="1"/>
      <p:bldP spid="6" grpId="0"/>
      <p:bldP spid="7" grpId="0" animBg="1"/>
      <p:bldP spid="21" grpId="0" animBg="1"/>
      <p:bldP spid="35" grpId="0"/>
      <p:bldP spid="42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a7b4c4eb1_0_0"/>
          <p:cNvSpPr txBox="1">
            <a:spLocks noGrp="1"/>
          </p:cNvSpPr>
          <p:nvPr>
            <p:ph type="body" idx="1"/>
          </p:nvPr>
        </p:nvSpPr>
        <p:spPr>
          <a:xfrm>
            <a:off x="390442" y="1062261"/>
            <a:ext cx="8358022" cy="5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82600" lvl="0" indent="-457200" algn="l" rtl="0">
              <a:spcBef>
                <a:spcPts val="1200"/>
              </a:spcBef>
              <a:spcAft>
                <a:spcPts val="0"/>
              </a:spcAft>
              <a:buSzPct val="100000"/>
            </a:pPr>
            <a:r>
              <a:rPr lang="en-US" altLang="ja-JP" sz="2400" dirty="0"/>
              <a:t>Load balancing method by offloading using non-cooperative game theory</a:t>
            </a:r>
          </a:p>
          <a:p>
            <a:pPr marL="25400" lvl="0" indent="0" algn="l" rtl="0"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endParaRPr lang="en-US" altLang="ja-JP" sz="1100" dirty="0"/>
          </a:p>
        </p:txBody>
      </p:sp>
      <p:sp>
        <p:nvSpPr>
          <p:cNvPr id="54" name="Google Shape;167;p3">
            <a:extLst>
              <a:ext uri="{FF2B5EF4-FFF2-40B4-BE49-F238E27FC236}">
                <a16:creationId xmlns:a16="http://schemas.microsoft.com/office/drawing/2014/main" id="{59990C02-3D3E-4B36-ACF6-643F13C37315}"/>
              </a:ext>
            </a:extLst>
          </p:cNvPr>
          <p:cNvSpPr txBox="1"/>
          <p:nvPr/>
        </p:nvSpPr>
        <p:spPr>
          <a:xfrm>
            <a:off x="4386402" y="1424670"/>
            <a:ext cx="4633664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ja-JP" sz="1600" dirty="0">
                <a:solidFill>
                  <a:srgbClr val="515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</a:t>
            </a:r>
            <a:r>
              <a:rPr lang="en-US" altLang="ja-JP" sz="1600" dirty="0" err="1">
                <a:solidFill>
                  <a:srgbClr val="515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S.Mondal</a:t>
            </a:r>
            <a:r>
              <a:rPr lang="ja-JP" sz="1600" dirty="0">
                <a:solidFill>
                  <a:srgbClr val="515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+, IEEE </a:t>
            </a:r>
            <a:r>
              <a:rPr lang="en-US" altLang="ja-JP" sz="1600" dirty="0">
                <a:solidFill>
                  <a:srgbClr val="515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Open </a:t>
            </a:r>
            <a:r>
              <a:rPr lang="ja-JP" sz="1600" dirty="0">
                <a:solidFill>
                  <a:srgbClr val="515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Journal</a:t>
            </a:r>
            <a:r>
              <a:rPr lang="en-US" altLang="ja-JP" sz="1600" dirty="0">
                <a:solidFill>
                  <a:srgbClr val="515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of the Communications Society,</a:t>
            </a:r>
            <a:r>
              <a:rPr lang="ja-JP" sz="1600" dirty="0">
                <a:solidFill>
                  <a:srgbClr val="515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20</a:t>
            </a:r>
            <a:r>
              <a:rPr lang="en-US" altLang="ja-JP" sz="1600" dirty="0">
                <a:solidFill>
                  <a:srgbClr val="515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20]</a:t>
            </a:r>
            <a:endParaRPr sz="10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1" name="Google Shape;121;g12a7b4c4eb1_0_0"/>
          <p:cNvSpPr txBox="1">
            <a:spLocks noGrp="1"/>
          </p:cNvSpPr>
          <p:nvPr>
            <p:ph type="title"/>
          </p:nvPr>
        </p:nvSpPr>
        <p:spPr>
          <a:xfrm>
            <a:off x="1115616" y="44624"/>
            <a:ext cx="8028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Quattrocento Sans"/>
              <a:buNone/>
            </a:pPr>
            <a:r>
              <a:rPr lang="en-US" dirty="0"/>
              <a:t>Conventional Method</a:t>
            </a:r>
            <a:endParaRPr dirty="0"/>
          </a:p>
        </p:txBody>
      </p:sp>
      <p:sp>
        <p:nvSpPr>
          <p:cNvPr id="1030" name="楕円 1029">
            <a:extLst>
              <a:ext uri="{FF2B5EF4-FFF2-40B4-BE49-F238E27FC236}">
                <a16:creationId xmlns:a16="http://schemas.microsoft.com/office/drawing/2014/main" id="{5B09B0A4-F946-DA3B-0D13-A106D0F39D3E}"/>
              </a:ext>
            </a:extLst>
          </p:cNvPr>
          <p:cNvSpPr/>
          <p:nvPr/>
        </p:nvSpPr>
        <p:spPr>
          <a:xfrm>
            <a:off x="385114" y="2127381"/>
            <a:ext cx="8509792" cy="4112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031" name="グループ化 1030">
            <a:extLst>
              <a:ext uri="{FF2B5EF4-FFF2-40B4-BE49-F238E27FC236}">
                <a16:creationId xmlns:a16="http://schemas.microsoft.com/office/drawing/2014/main" id="{B01462BE-53B3-C478-5A53-52BD8202BEF9}"/>
              </a:ext>
            </a:extLst>
          </p:cNvPr>
          <p:cNvGrpSpPr/>
          <p:nvPr/>
        </p:nvGrpSpPr>
        <p:grpSpPr>
          <a:xfrm>
            <a:off x="5492440" y="2493741"/>
            <a:ext cx="2045416" cy="1549002"/>
            <a:chOff x="2287454" y="2423302"/>
            <a:chExt cx="1375538" cy="11476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2" name="テキスト ボックス 1031">
                  <a:extLst>
                    <a:ext uri="{FF2B5EF4-FFF2-40B4-BE49-F238E27FC236}">
                      <a16:creationId xmlns:a16="http://schemas.microsoft.com/office/drawing/2014/main" id="{6DBAAAB1-8675-E217-29F5-65EE84B6F6C6}"/>
                    </a:ext>
                  </a:extLst>
                </p:cNvPr>
                <p:cNvSpPr txBox="1"/>
                <p:nvPr/>
              </p:nvSpPr>
              <p:spPr>
                <a:xfrm>
                  <a:off x="2348675" y="2423302"/>
                  <a:ext cx="1314317" cy="2736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Cloudlet 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a14:m>
                  <a:endParaRPr kumimoji="1" lang="ja-JP" altLang="en-US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32" name="テキスト ボックス 1031">
                  <a:extLst>
                    <a:ext uri="{FF2B5EF4-FFF2-40B4-BE49-F238E27FC236}">
                      <a16:creationId xmlns:a16="http://schemas.microsoft.com/office/drawing/2014/main" id="{6DBAAAB1-8675-E217-29F5-65EE84B6F6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675" y="2423302"/>
                  <a:ext cx="1314317" cy="273630"/>
                </a:xfrm>
                <a:prstGeom prst="rect">
                  <a:avLst/>
                </a:prstGeom>
                <a:blipFill>
                  <a:blip r:embed="rId3"/>
                  <a:stretch>
                    <a:fillRect l="-2804" t="-6557" b="-2623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33" name="グループ化 1032">
              <a:extLst>
                <a:ext uri="{FF2B5EF4-FFF2-40B4-BE49-F238E27FC236}">
                  <a16:creationId xmlns:a16="http://schemas.microsoft.com/office/drawing/2014/main" id="{791BCD09-3079-4B42-0126-46E29CB2A114}"/>
                </a:ext>
              </a:extLst>
            </p:cNvPr>
            <p:cNvGrpSpPr/>
            <p:nvPr/>
          </p:nvGrpSpPr>
          <p:grpSpPr>
            <a:xfrm>
              <a:off x="2287454" y="2662795"/>
              <a:ext cx="851206" cy="908130"/>
              <a:chOff x="2287454" y="2662795"/>
              <a:chExt cx="851206" cy="908130"/>
            </a:xfrm>
          </p:grpSpPr>
          <p:pic>
            <p:nvPicPr>
              <p:cNvPr id="1034" name="Picture 4">
                <a:extLst>
                  <a:ext uri="{FF2B5EF4-FFF2-40B4-BE49-F238E27FC236}">
                    <a16:creationId xmlns:a16="http://schemas.microsoft.com/office/drawing/2014/main" id="{7DE5785F-EFAB-B939-A199-84E703C6AB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2330" y="2662795"/>
                <a:ext cx="746330" cy="8816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5" name="Picture 2">
                <a:extLst>
                  <a:ext uri="{FF2B5EF4-FFF2-40B4-BE49-F238E27FC236}">
                    <a16:creationId xmlns:a16="http://schemas.microsoft.com/office/drawing/2014/main" id="{588C4E9C-D883-8762-638E-D708AD49FB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7454" y="2869835"/>
                <a:ext cx="446361" cy="7010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36" name="グループ化 1035">
            <a:extLst>
              <a:ext uri="{FF2B5EF4-FFF2-40B4-BE49-F238E27FC236}">
                <a16:creationId xmlns:a16="http://schemas.microsoft.com/office/drawing/2014/main" id="{04256470-7F0E-B194-1D13-0BCF406ADCA7}"/>
              </a:ext>
            </a:extLst>
          </p:cNvPr>
          <p:cNvGrpSpPr/>
          <p:nvPr/>
        </p:nvGrpSpPr>
        <p:grpSpPr>
          <a:xfrm>
            <a:off x="2431469" y="2460628"/>
            <a:ext cx="1967798" cy="1544009"/>
            <a:chOff x="2392330" y="2427001"/>
            <a:chExt cx="1323340" cy="1143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7" name="テキスト ボックス 1036">
                  <a:extLst>
                    <a:ext uri="{FF2B5EF4-FFF2-40B4-BE49-F238E27FC236}">
                      <a16:creationId xmlns:a16="http://schemas.microsoft.com/office/drawing/2014/main" id="{ECFDF875-1F8F-A0CB-7BBA-CB9265A07467}"/>
                    </a:ext>
                  </a:extLst>
                </p:cNvPr>
                <p:cNvSpPr txBox="1"/>
                <p:nvPr/>
              </p:nvSpPr>
              <p:spPr>
                <a:xfrm>
                  <a:off x="2401353" y="2427001"/>
                  <a:ext cx="1314317" cy="2736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Cloudlet 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endParaRPr kumimoji="1" lang="ja-JP" altLang="en-US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37" name="テキスト ボックス 1036">
                  <a:extLst>
                    <a:ext uri="{FF2B5EF4-FFF2-40B4-BE49-F238E27FC236}">
                      <a16:creationId xmlns:a16="http://schemas.microsoft.com/office/drawing/2014/main" id="{ECFDF875-1F8F-A0CB-7BBA-CB9265A074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1353" y="2427001"/>
                  <a:ext cx="1314317" cy="273630"/>
                </a:xfrm>
                <a:prstGeom prst="rect">
                  <a:avLst/>
                </a:prstGeom>
                <a:blipFill>
                  <a:blip r:embed="rId6"/>
                  <a:stretch>
                    <a:fillRect l="-2492" t="-8333" b="-28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38" name="グループ化 1037">
              <a:extLst>
                <a:ext uri="{FF2B5EF4-FFF2-40B4-BE49-F238E27FC236}">
                  <a16:creationId xmlns:a16="http://schemas.microsoft.com/office/drawing/2014/main" id="{22A899CE-A614-A9C2-B619-5CCBA38C0878}"/>
                </a:ext>
              </a:extLst>
            </p:cNvPr>
            <p:cNvGrpSpPr/>
            <p:nvPr/>
          </p:nvGrpSpPr>
          <p:grpSpPr>
            <a:xfrm>
              <a:off x="2392330" y="2662795"/>
              <a:ext cx="940221" cy="908130"/>
              <a:chOff x="2392330" y="2662795"/>
              <a:chExt cx="940221" cy="908130"/>
            </a:xfrm>
          </p:grpSpPr>
          <p:pic>
            <p:nvPicPr>
              <p:cNvPr id="1039" name="Picture 4">
                <a:extLst>
                  <a:ext uri="{FF2B5EF4-FFF2-40B4-BE49-F238E27FC236}">
                    <a16:creationId xmlns:a16="http://schemas.microsoft.com/office/drawing/2014/main" id="{0F88B2E8-EFC0-1693-6A31-91571232F8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2330" y="2662795"/>
                <a:ext cx="746330" cy="8816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0" name="Picture 2">
                <a:extLst>
                  <a:ext uri="{FF2B5EF4-FFF2-40B4-BE49-F238E27FC236}">
                    <a16:creationId xmlns:a16="http://schemas.microsoft.com/office/drawing/2014/main" id="{FD076DAD-6A79-B836-04B5-AA38EFC0F1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6190" y="2869835"/>
                <a:ext cx="446361" cy="7010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44" name="グループ化 1043">
            <a:extLst>
              <a:ext uri="{FF2B5EF4-FFF2-40B4-BE49-F238E27FC236}">
                <a16:creationId xmlns:a16="http://schemas.microsoft.com/office/drawing/2014/main" id="{1BF55C3E-4706-A8A6-E383-E34FAD814FB1}"/>
              </a:ext>
            </a:extLst>
          </p:cNvPr>
          <p:cNvGrpSpPr/>
          <p:nvPr/>
        </p:nvGrpSpPr>
        <p:grpSpPr>
          <a:xfrm>
            <a:off x="2469557" y="3859035"/>
            <a:ext cx="1656184" cy="2201037"/>
            <a:chOff x="2446697" y="3635055"/>
            <a:chExt cx="1656184" cy="2201037"/>
          </a:xfrm>
        </p:grpSpPr>
        <p:sp>
          <p:nvSpPr>
            <p:cNvPr id="1045" name="矢印: 上 1044">
              <a:extLst>
                <a:ext uri="{FF2B5EF4-FFF2-40B4-BE49-F238E27FC236}">
                  <a16:creationId xmlns:a16="http://schemas.microsoft.com/office/drawing/2014/main" id="{DDD9574B-5D27-ED6C-7C11-ED58674E1AAC}"/>
                </a:ext>
              </a:extLst>
            </p:cNvPr>
            <p:cNvSpPr/>
            <p:nvPr/>
          </p:nvSpPr>
          <p:spPr>
            <a:xfrm>
              <a:off x="3002843" y="3635055"/>
              <a:ext cx="543891" cy="719939"/>
            </a:xfrm>
            <a:prstGeom prst="up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046" name="楕円 1045">
              <a:extLst>
                <a:ext uri="{FF2B5EF4-FFF2-40B4-BE49-F238E27FC236}">
                  <a16:creationId xmlns:a16="http://schemas.microsoft.com/office/drawing/2014/main" id="{F6040A88-D542-595B-F032-CB529BF4803C}"/>
                </a:ext>
              </a:extLst>
            </p:cNvPr>
            <p:cNvSpPr/>
            <p:nvPr/>
          </p:nvSpPr>
          <p:spPr>
            <a:xfrm>
              <a:off x="2446697" y="4323924"/>
              <a:ext cx="1656184" cy="151216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accent1"/>
                </a:solidFill>
              </a:endParaRPr>
            </a:p>
          </p:txBody>
        </p:sp>
        <p:pic>
          <p:nvPicPr>
            <p:cNvPr id="1047" name="Picture 4" descr="スマートフォンでのeラーニングのイラスト（外国人男性）">
              <a:extLst>
                <a:ext uri="{FF2B5EF4-FFF2-40B4-BE49-F238E27FC236}">
                  <a16:creationId xmlns:a16="http://schemas.microsoft.com/office/drawing/2014/main" id="{5F4B1F50-6F92-8312-866A-3C4FCB4AE2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781" y="4818000"/>
              <a:ext cx="745084" cy="555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" descr="スマートフォンをマウスで操作する人のイラスト">
              <a:extLst>
                <a:ext uri="{FF2B5EF4-FFF2-40B4-BE49-F238E27FC236}">
                  <a16:creationId xmlns:a16="http://schemas.microsoft.com/office/drawing/2014/main" id="{EC278143-BAD8-1B24-D97B-610C23D4CB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5216" y="4777775"/>
              <a:ext cx="636017" cy="636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1" name="グループ化 1040">
            <a:extLst>
              <a:ext uri="{FF2B5EF4-FFF2-40B4-BE49-F238E27FC236}">
                <a16:creationId xmlns:a16="http://schemas.microsoft.com/office/drawing/2014/main" id="{F4BF5C7C-94D2-3BC2-79BD-96C8A60F872C}"/>
              </a:ext>
            </a:extLst>
          </p:cNvPr>
          <p:cNvGrpSpPr/>
          <p:nvPr/>
        </p:nvGrpSpPr>
        <p:grpSpPr>
          <a:xfrm>
            <a:off x="2795602" y="3394889"/>
            <a:ext cx="3141103" cy="578055"/>
            <a:chOff x="2772742" y="3170908"/>
            <a:chExt cx="3141103" cy="1152196"/>
          </a:xfrm>
        </p:grpSpPr>
        <p:sp>
          <p:nvSpPr>
            <p:cNvPr id="1042" name="矢印: 折線 1041">
              <a:extLst>
                <a:ext uri="{FF2B5EF4-FFF2-40B4-BE49-F238E27FC236}">
                  <a16:creationId xmlns:a16="http://schemas.microsoft.com/office/drawing/2014/main" id="{549DC787-3065-123B-03E6-07AB92669E43}"/>
                </a:ext>
              </a:extLst>
            </p:cNvPr>
            <p:cNvSpPr/>
            <p:nvPr/>
          </p:nvSpPr>
          <p:spPr>
            <a:xfrm>
              <a:off x="3340245" y="3398284"/>
              <a:ext cx="2573600" cy="924820"/>
            </a:xfrm>
            <a:prstGeom prst="bentArrow">
              <a:avLst>
                <a:gd name="adj1" fmla="val 18970"/>
                <a:gd name="adj2" fmla="val 19591"/>
                <a:gd name="adj3" fmla="val 38112"/>
                <a:gd name="adj4" fmla="val 43750"/>
              </a:avLst>
            </a:prstGeom>
            <a:solidFill>
              <a:schemeClr val="accent2"/>
            </a:solidFill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043" name="矢印: 折線 1042">
              <a:extLst>
                <a:ext uri="{FF2B5EF4-FFF2-40B4-BE49-F238E27FC236}">
                  <a16:creationId xmlns:a16="http://schemas.microsoft.com/office/drawing/2014/main" id="{C506C4B5-A1A5-BA1E-93F6-5374888E15BB}"/>
                </a:ext>
              </a:extLst>
            </p:cNvPr>
            <p:cNvSpPr/>
            <p:nvPr/>
          </p:nvSpPr>
          <p:spPr>
            <a:xfrm flipH="1">
              <a:off x="2772742" y="3170910"/>
              <a:ext cx="566220" cy="1152196"/>
            </a:xfrm>
            <a:prstGeom prst="bentArrow">
              <a:avLst>
                <a:gd name="adj1" fmla="val 37888"/>
                <a:gd name="adj2" fmla="val 45626"/>
                <a:gd name="adj3" fmla="val 25000"/>
                <a:gd name="adj4" fmla="val 51684"/>
              </a:avLst>
            </a:prstGeom>
            <a:solidFill>
              <a:schemeClr val="accent6">
                <a:lumMod val="75000"/>
              </a:schemeClr>
            </a:solidFill>
            <a:ln w="19050" cap="sq">
              <a:solidFill>
                <a:schemeClr val="accent6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2C305263-EF9A-3638-0A8A-337DF1DEF0DC}"/>
              </a:ext>
            </a:extLst>
          </p:cNvPr>
          <p:cNvGrpSpPr/>
          <p:nvPr/>
        </p:nvGrpSpPr>
        <p:grpSpPr>
          <a:xfrm>
            <a:off x="5114295" y="3859035"/>
            <a:ext cx="1656184" cy="2201037"/>
            <a:chOff x="5114295" y="3650295"/>
            <a:chExt cx="1656184" cy="2201037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E4CC1F53-5795-78D9-A2FD-A7EA1FD6A1FB}"/>
                </a:ext>
              </a:extLst>
            </p:cNvPr>
            <p:cNvGrpSpPr/>
            <p:nvPr/>
          </p:nvGrpSpPr>
          <p:grpSpPr>
            <a:xfrm>
              <a:off x="5114295" y="3650295"/>
              <a:ext cx="1656184" cy="2201037"/>
              <a:chOff x="2446697" y="3635055"/>
              <a:chExt cx="1656184" cy="2201037"/>
            </a:xfrm>
          </p:grpSpPr>
          <p:sp>
            <p:nvSpPr>
              <p:cNvPr id="3" name="矢印: 上 2">
                <a:extLst>
                  <a:ext uri="{FF2B5EF4-FFF2-40B4-BE49-F238E27FC236}">
                    <a16:creationId xmlns:a16="http://schemas.microsoft.com/office/drawing/2014/main" id="{BF54672A-07AF-A263-85E7-E8B6986D0D4C}"/>
                  </a:ext>
                </a:extLst>
              </p:cNvPr>
              <p:cNvSpPr/>
              <p:nvPr/>
            </p:nvSpPr>
            <p:spPr>
              <a:xfrm>
                <a:off x="3002843" y="3635055"/>
                <a:ext cx="543891" cy="719939"/>
              </a:xfrm>
              <a:prstGeom prst="upArrow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6E3467C9-058A-D589-B9A7-5ED73B89CA1A}"/>
                  </a:ext>
                </a:extLst>
              </p:cNvPr>
              <p:cNvSpPr/>
              <p:nvPr/>
            </p:nvSpPr>
            <p:spPr>
              <a:xfrm>
                <a:off x="2446697" y="4323924"/>
                <a:ext cx="1656184" cy="1512168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9" name="Picture 2" descr="翻訳機を使う人のイラスト">
              <a:extLst>
                <a:ext uri="{FF2B5EF4-FFF2-40B4-BE49-F238E27FC236}">
                  <a16:creationId xmlns:a16="http://schemas.microsoft.com/office/drawing/2014/main" id="{B2D45890-EF13-7A52-AD11-A69B303B3D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351"/>
            <a:stretch/>
          </p:blipFill>
          <p:spPr bwMode="auto">
            <a:xfrm>
              <a:off x="5706816" y="4635656"/>
              <a:ext cx="738722" cy="1007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EFEFA536-235C-11FE-5B63-DF520FC4F94A}"/>
              </a:ext>
            </a:extLst>
          </p:cNvPr>
          <p:cNvSpPr/>
          <p:nvPr/>
        </p:nvSpPr>
        <p:spPr>
          <a:xfrm>
            <a:off x="984484" y="5273931"/>
            <a:ext cx="7175032" cy="122413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bg1"/>
                </a:solidFill>
              </a:rPr>
              <a:t>Maximizing the utilization of cloudlets while limiting the total latency by approved latency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CA621-6170-384A-7E98-D692238C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A3L-2, Paper ID: 6207 by Yuki Yokota and Sumiko Miyata</a:t>
            </a:r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ECC5BC-C2DB-DAAE-0565-FF04F8985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14636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120;g12a7b4c4eb1_0_0">
            <a:extLst>
              <a:ext uri="{FF2B5EF4-FFF2-40B4-BE49-F238E27FC236}">
                <a16:creationId xmlns:a16="http://schemas.microsoft.com/office/drawing/2014/main" id="{4FF9BAF0-74D3-B492-846D-3D3AF5F85947}"/>
              </a:ext>
            </a:extLst>
          </p:cNvPr>
          <p:cNvSpPr txBox="1">
            <a:spLocks/>
          </p:cNvSpPr>
          <p:nvPr/>
        </p:nvSpPr>
        <p:spPr>
          <a:xfrm>
            <a:off x="390442" y="1062261"/>
            <a:ext cx="8656398" cy="540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449263" indent="-449263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kumimoji="1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00" indent="-457200">
              <a:buSzPct val="100000"/>
            </a:pPr>
            <a:r>
              <a:rPr lang="en-US" altLang="ja-JP" sz="2400" dirty="0"/>
              <a:t>Evaluates the latency weighted by the fraction of each jobs</a:t>
            </a:r>
            <a:endParaRPr lang="en-US" altLang="ja-JP" sz="1100" dirty="0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1975E50F-D164-6C08-B5C8-F2038A490AA8}"/>
              </a:ext>
            </a:extLst>
          </p:cNvPr>
          <p:cNvSpPr/>
          <p:nvPr/>
        </p:nvSpPr>
        <p:spPr>
          <a:xfrm>
            <a:off x="385114" y="2127381"/>
            <a:ext cx="8509792" cy="4112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ACDC1B6D-210D-76A0-1D95-0F065F0A1260}"/>
              </a:ext>
            </a:extLst>
          </p:cNvPr>
          <p:cNvGrpSpPr/>
          <p:nvPr/>
        </p:nvGrpSpPr>
        <p:grpSpPr>
          <a:xfrm>
            <a:off x="5492440" y="2493741"/>
            <a:ext cx="2045416" cy="1549002"/>
            <a:chOff x="2287454" y="2423302"/>
            <a:chExt cx="1375538" cy="11476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AD525DF8-6433-1E0F-27E0-0FF15E5F9EAD}"/>
                    </a:ext>
                  </a:extLst>
                </p:cNvPr>
                <p:cNvSpPr txBox="1"/>
                <p:nvPr/>
              </p:nvSpPr>
              <p:spPr>
                <a:xfrm>
                  <a:off x="2348675" y="2423302"/>
                  <a:ext cx="1314317" cy="2736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Cloudlet 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a14:m>
                  <a:endParaRPr kumimoji="1" lang="ja-JP" altLang="en-US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AD525DF8-6433-1E0F-27E0-0FF15E5F9E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675" y="2423302"/>
                  <a:ext cx="1314317" cy="273630"/>
                </a:xfrm>
                <a:prstGeom prst="rect">
                  <a:avLst/>
                </a:prstGeom>
                <a:blipFill>
                  <a:blip r:embed="rId3"/>
                  <a:stretch>
                    <a:fillRect l="-2804" t="-6557" b="-2623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138A533B-F616-38EA-993E-E8F249DB02A4}"/>
                </a:ext>
              </a:extLst>
            </p:cNvPr>
            <p:cNvGrpSpPr/>
            <p:nvPr/>
          </p:nvGrpSpPr>
          <p:grpSpPr>
            <a:xfrm>
              <a:off x="2287454" y="2662795"/>
              <a:ext cx="851206" cy="908130"/>
              <a:chOff x="2287454" y="2662795"/>
              <a:chExt cx="851206" cy="908130"/>
            </a:xfrm>
          </p:grpSpPr>
          <p:pic>
            <p:nvPicPr>
              <p:cNvPr id="67" name="Picture 4">
                <a:extLst>
                  <a:ext uri="{FF2B5EF4-FFF2-40B4-BE49-F238E27FC236}">
                    <a16:creationId xmlns:a16="http://schemas.microsoft.com/office/drawing/2014/main" id="{4E27640D-52CE-665E-85CF-CA2895F2A4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2330" y="2662795"/>
                <a:ext cx="746330" cy="8816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2">
                <a:extLst>
                  <a:ext uri="{FF2B5EF4-FFF2-40B4-BE49-F238E27FC236}">
                    <a16:creationId xmlns:a16="http://schemas.microsoft.com/office/drawing/2014/main" id="{D2FD92C3-DC85-4B81-AB8A-88493EA549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7454" y="2869835"/>
                <a:ext cx="446361" cy="7010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1453F2DC-9C38-6530-ADE9-BAF2CBF25AA0}"/>
              </a:ext>
            </a:extLst>
          </p:cNvPr>
          <p:cNvGrpSpPr/>
          <p:nvPr/>
        </p:nvGrpSpPr>
        <p:grpSpPr>
          <a:xfrm>
            <a:off x="2431469" y="2460628"/>
            <a:ext cx="1967798" cy="1544009"/>
            <a:chOff x="2392330" y="2427001"/>
            <a:chExt cx="1323340" cy="1143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テキスト ボックス 69">
                  <a:extLst>
                    <a:ext uri="{FF2B5EF4-FFF2-40B4-BE49-F238E27FC236}">
                      <a16:creationId xmlns:a16="http://schemas.microsoft.com/office/drawing/2014/main" id="{22290DD9-EE20-8027-CAD7-ADD0D4C17340}"/>
                    </a:ext>
                  </a:extLst>
                </p:cNvPr>
                <p:cNvSpPr txBox="1"/>
                <p:nvPr/>
              </p:nvSpPr>
              <p:spPr>
                <a:xfrm>
                  <a:off x="2401353" y="2427001"/>
                  <a:ext cx="1314317" cy="2736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b="1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Cloudlet </a:t>
                  </a:r>
                  <a14:m>
                    <m:oMath xmlns:m="http://schemas.openxmlformats.org/officeDocument/2006/math">
                      <m:r>
                        <a:rPr lang="en-US" altLang="ja-JP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endParaRPr kumimoji="1" lang="ja-JP" altLang="en-US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0" name="テキスト ボックス 69">
                  <a:extLst>
                    <a:ext uri="{FF2B5EF4-FFF2-40B4-BE49-F238E27FC236}">
                      <a16:creationId xmlns:a16="http://schemas.microsoft.com/office/drawing/2014/main" id="{22290DD9-EE20-8027-CAD7-ADD0D4C173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1353" y="2427001"/>
                  <a:ext cx="1314317" cy="273630"/>
                </a:xfrm>
                <a:prstGeom prst="rect">
                  <a:avLst/>
                </a:prstGeom>
                <a:blipFill>
                  <a:blip r:embed="rId6"/>
                  <a:stretch>
                    <a:fillRect l="-2492" t="-8333" b="-28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34654709-21D5-D795-E540-C0083584189B}"/>
                </a:ext>
              </a:extLst>
            </p:cNvPr>
            <p:cNvGrpSpPr/>
            <p:nvPr/>
          </p:nvGrpSpPr>
          <p:grpSpPr>
            <a:xfrm>
              <a:off x="2392330" y="2662795"/>
              <a:ext cx="940221" cy="908130"/>
              <a:chOff x="2392330" y="2662795"/>
              <a:chExt cx="940221" cy="908130"/>
            </a:xfrm>
          </p:grpSpPr>
          <p:pic>
            <p:nvPicPr>
              <p:cNvPr id="72" name="Picture 4">
                <a:extLst>
                  <a:ext uri="{FF2B5EF4-FFF2-40B4-BE49-F238E27FC236}">
                    <a16:creationId xmlns:a16="http://schemas.microsoft.com/office/drawing/2014/main" id="{D87797B2-37FA-6A4D-3A53-D47982645C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2330" y="2662795"/>
                <a:ext cx="746330" cy="8816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2">
                <a:extLst>
                  <a:ext uri="{FF2B5EF4-FFF2-40B4-BE49-F238E27FC236}">
                    <a16:creationId xmlns:a16="http://schemas.microsoft.com/office/drawing/2014/main" id="{9F08C723-B41E-891E-C195-DCFE61BBFC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6190" y="2869835"/>
                <a:ext cx="446361" cy="7010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2FA4F4F7-04FF-1E97-18A8-F2A241DD374A}"/>
              </a:ext>
            </a:extLst>
          </p:cNvPr>
          <p:cNvGrpSpPr/>
          <p:nvPr/>
        </p:nvGrpSpPr>
        <p:grpSpPr>
          <a:xfrm>
            <a:off x="2469557" y="3859035"/>
            <a:ext cx="1656184" cy="2201037"/>
            <a:chOff x="2446697" y="3635055"/>
            <a:chExt cx="1656184" cy="2201037"/>
          </a:xfrm>
        </p:grpSpPr>
        <p:sp>
          <p:nvSpPr>
            <p:cNvPr id="75" name="矢印: 上 74">
              <a:extLst>
                <a:ext uri="{FF2B5EF4-FFF2-40B4-BE49-F238E27FC236}">
                  <a16:creationId xmlns:a16="http://schemas.microsoft.com/office/drawing/2014/main" id="{7628F993-C6E6-18BB-4286-FED7F4A466F3}"/>
                </a:ext>
              </a:extLst>
            </p:cNvPr>
            <p:cNvSpPr/>
            <p:nvPr/>
          </p:nvSpPr>
          <p:spPr>
            <a:xfrm>
              <a:off x="3002843" y="3635055"/>
              <a:ext cx="543891" cy="719939"/>
            </a:xfrm>
            <a:prstGeom prst="up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CD530390-37FF-B429-ABC8-95FAB43BDE3C}"/>
                </a:ext>
              </a:extLst>
            </p:cNvPr>
            <p:cNvSpPr/>
            <p:nvPr/>
          </p:nvSpPr>
          <p:spPr>
            <a:xfrm>
              <a:off x="2446697" y="4323924"/>
              <a:ext cx="1656184" cy="151216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accent1"/>
                </a:solidFill>
              </a:endParaRPr>
            </a:p>
          </p:txBody>
        </p:sp>
        <p:pic>
          <p:nvPicPr>
            <p:cNvPr id="77" name="Picture 4" descr="スマートフォンでのeラーニングのイラスト（外国人男性）">
              <a:extLst>
                <a:ext uri="{FF2B5EF4-FFF2-40B4-BE49-F238E27FC236}">
                  <a16:creationId xmlns:a16="http://schemas.microsoft.com/office/drawing/2014/main" id="{62467085-B0F4-22AF-FD04-F09892AC2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781" y="4818000"/>
              <a:ext cx="745084" cy="555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2" descr="スマートフォンをマウスで操作する人のイラスト">
              <a:extLst>
                <a:ext uri="{FF2B5EF4-FFF2-40B4-BE49-F238E27FC236}">
                  <a16:creationId xmlns:a16="http://schemas.microsoft.com/office/drawing/2014/main" id="{30FA7971-90AC-6105-1931-5C0C5A0689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5216" y="4777775"/>
              <a:ext cx="636017" cy="636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53F1612F-EC14-B850-8032-EA9D7591D51D}"/>
              </a:ext>
            </a:extLst>
          </p:cNvPr>
          <p:cNvGrpSpPr/>
          <p:nvPr/>
        </p:nvGrpSpPr>
        <p:grpSpPr>
          <a:xfrm>
            <a:off x="2795602" y="3394890"/>
            <a:ext cx="3141103" cy="578055"/>
            <a:chOff x="2772742" y="3170910"/>
            <a:chExt cx="3141103" cy="1152196"/>
          </a:xfrm>
        </p:grpSpPr>
        <p:sp>
          <p:nvSpPr>
            <p:cNvPr id="82" name="矢印: 折線 81">
              <a:extLst>
                <a:ext uri="{FF2B5EF4-FFF2-40B4-BE49-F238E27FC236}">
                  <a16:creationId xmlns:a16="http://schemas.microsoft.com/office/drawing/2014/main" id="{FBCA6EBC-FADB-1851-E3F8-7C371D3BDA00}"/>
                </a:ext>
              </a:extLst>
            </p:cNvPr>
            <p:cNvSpPr/>
            <p:nvPr/>
          </p:nvSpPr>
          <p:spPr>
            <a:xfrm>
              <a:off x="3340245" y="3398284"/>
              <a:ext cx="2573600" cy="924820"/>
            </a:xfrm>
            <a:prstGeom prst="bentArrow">
              <a:avLst>
                <a:gd name="adj1" fmla="val 18970"/>
                <a:gd name="adj2" fmla="val 19591"/>
                <a:gd name="adj3" fmla="val 38112"/>
                <a:gd name="adj4" fmla="val 43750"/>
              </a:avLst>
            </a:prstGeom>
            <a:solidFill>
              <a:schemeClr val="accent2"/>
            </a:solidFill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83" name="矢印: 折線 82">
              <a:extLst>
                <a:ext uri="{FF2B5EF4-FFF2-40B4-BE49-F238E27FC236}">
                  <a16:creationId xmlns:a16="http://schemas.microsoft.com/office/drawing/2014/main" id="{2F246243-E4D9-134C-B7ED-DAA34A2E7C04}"/>
                </a:ext>
              </a:extLst>
            </p:cNvPr>
            <p:cNvSpPr/>
            <p:nvPr/>
          </p:nvSpPr>
          <p:spPr>
            <a:xfrm flipH="1">
              <a:off x="2772742" y="3170910"/>
              <a:ext cx="566220" cy="1152196"/>
            </a:xfrm>
            <a:prstGeom prst="bentArrow">
              <a:avLst>
                <a:gd name="adj1" fmla="val 37888"/>
                <a:gd name="adj2" fmla="val 45626"/>
                <a:gd name="adj3" fmla="val 25000"/>
                <a:gd name="adj4" fmla="val 51684"/>
              </a:avLst>
            </a:prstGeom>
            <a:solidFill>
              <a:schemeClr val="accent6">
                <a:lumMod val="75000"/>
              </a:schemeClr>
            </a:solidFill>
            <a:ln w="19050" cap="sq">
              <a:solidFill>
                <a:schemeClr val="accent6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6F7B8E24-3A02-D0BC-714F-47A24BB3D739}"/>
              </a:ext>
            </a:extLst>
          </p:cNvPr>
          <p:cNvGrpSpPr/>
          <p:nvPr/>
        </p:nvGrpSpPr>
        <p:grpSpPr>
          <a:xfrm>
            <a:off x="5114295" y="3859035"/>
            <a:ext cx="1656184" cy="2201037"/>
            <a:chOff x="5114295" y="3650295"/>
            <a:chExt cx="1656184" cy="2201037"/>
          </a:xfrm>
        </p:grpSpPr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B6058CF8-A517-5DDE-4A4A-B08AE5169734}"/>
                </a:ext>
              </a:extLst>
            </p:cNvPr>
            <p:cNvGrpSpPr/>
            <p:nvPr/>
          </p:nvGrpSpPr>
          <p:grpSpPr>
            <a:xfrm>
              <a:off x="5114295" y="3650295"/>
              <a:ext cx="1656184" cy="2201037"/>
              <a:chOff x="2446697" y="3635055"/>
              <a:chExt cx="1656184" cy="2201037"/>
            </a:xfrm>
          </p:grpSpPr>
          <p:sp>
            <p:nvSpPr>
              <p:cNvPr id="88" name="矢印: 上 87">
                <a:extLst>
                  <a:ext uri="{FF2B5EF4-FFF2-40B4-BE49-F238E27FC236}">
                    <a16:creationId xmlns:a16="http://schemas.microsoft.com/office/drawing/2014/main" id="{5394A892-1AC4-6E95-E443-F30774FD8BBC}"/>
                  </a:ext>
                </a:extLst>
              </p:cNvPr>
              <p:cNvSpPr/>
              <p:nvPr/>
            </p:nvSpPr>
            <p:spPr>
              <a:xfrm>
                <a:off x="3002843" y="3635055"/>
                <a:ext cx="543891" cy="719939"/>
              </a:xfrm>
              <a:prstGeom prst="upArrow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9" name="楕円 88">
                <a:extLst>
                  <a:ext uri="{FF2B5EF4-FFF2-40B4-BE49-F238E27FC236}">
                    <a16:creationId xmlns:a16="http://schemas.microsoft.com/office/drawing/2014/main" id="{1E0BC28B-C144-79BE-4BBC-F71E263EA592}"/>
                  </a:ext>
                </a:extLst>
              </p:cNvPr>
              <p:cNvSpPr/>
              <p:nvPr/>
            </p:nvSpPr>
            <p:spPr>
              <a:xfrm>
                <a:off x="2446697" y="4323924"/>
                <a:ext cx="1656184" cy="1512168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 cap="sq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87" name="Picture 2" descr="翻訳機を使う人のイラスト">
              <a:extLst>
                <a:ext uri="{FF2B5EF4-FFF2-40B4-BE49-F238E27FC236}">
                  <a16:creationId xmlns:a16="http://schemas.microsoft.com/office/drawing/2014/main" id="{AB71B572-06B2-AD3C-9335-18C06F19802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351"/>
            <a:stretch/>
          </p:blipFill>
          <p:spPr bwMode="auto">
            <a:xfrm>
              <a:off x="5706816" y="4635656"/>
              <a:ext cx="738722" cy="1007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1" name="Google Shape;121;g12a7b4c4eb1_0_0"/>
          <p:cNvSpPr txBox="1">
            <a:spLocks noGrp="1"/>
          </p:cNvSpPr>
          <p:nvPr>
            <p:ph type="title"/>
          </p:nvPr>
        </p:nvSpPr>
        <p:spPr>
          <a:xfrm>
            <a:off x="1115616" y="44624"/>
            <a:ext cx="8028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Quattrocento Sans"/>
              <a:buNone/>
            </a:pPr>
            <a:r>
              <a:rPr lang="en-US" dirty="0"/>
              <a:t>Problem of the conventional method</a:t>
            </a:r>
            <a:endParaRPr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3C63AA2-E26D-1348-0225-4AA01887801F}"/>
              </a:ext>
            </a:extLst>
          </p:cNvPr>
          <p:cNvSpPr/>
          <p:nvPr/>
        </p:nvSpPr>
        <p:spPr>
          <a:xfrm>
            <a:off x="1084369" y="3137831"/>
            <a:ext cx="1980474" cy="6719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1600" b="0" dirty="0">
                <a:solidFill>
                  <a:srgbClr val="4D4D4D"/>
                </a:solidFill>
              </a:rPr>
              <a:t>Latency of </a:t>
            </a:r>
            <a:r>
              <a:rPr kumimoji="1" lang="en-US" altLang="ja-JP" sz="1600" b="1" dirty="0">
                <a:solidFill>
                  <a:srgbClr val="4D4D4D"/>
                </a:solidFill>
              </a:rPr>
              <a:t>non-offloaded</a:t>
            </a:r>
            <a:r>
              <a:rPr kumimoji="1" lang="en-US" altLang="ja-JP" sz="1600" b="0" dirty="0">
                <a:solidFill>
                  <a:srgbClr val="4D4D4D"/>
                </a:solidFill>
              </a:rPr>
              <a:t> jobs</a:t>
            </a:r>
            <a:endParaRPr kumimoji="1" lang="ja-JP" altLang="en-US" sz="1600" dirty="0">
              <a:solidFill>
                <a:srgbClr val="4D4D4D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DDDD6FEB-046F-6685-5F84-FABDBF6BC1EF}"/>
              </a:ext>
            </a:extLst>
          </p:cNvPr>
          <p:cNvSpPr/>
          <p:nvPr/>
        </p:nvSpPr>
        <p:spPr>
          <a:xfrm>
            <a:off x="3741878" y="2920683"/>
            <a:ext cx="1954381" cy="67193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rgbClr val="4D4D4D"/>
                </a:solidFill>
              </a:rPr>
              <a:t>Latency of </a:t>
            </a:r>
            <a:r>
              <a:rPr lang="en-US" altLang="ja-JP" sz="1600" b="1" dirty="0">
                <a:solidFill>
                  <a:srgbClr val="4D4D4D"/>
                </a:solidFill>
              </a:rPr>
              <a:t>offloaded</a:t>
            </a:r>
            <a:r>
              <a:rPr lang="en-US" altLang="ja-JP" sz="1600" dirty="0">
                <a:solidFill>
                  <a:srgbClr val="4D4D4D"/>
                </a:solidFill>
              </a:rPr>
              <a:t> jobs</a:t>
            </a:r>
            <a:endParaRPr kumimoji="1" lang="ja-JP" altLang="en-US" sz="1600" dirty="0">
              <a:solidFill>
                <a:srgbClr val="4D4D4D"/>
              </a:solidFill>
            </a:endParaRP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52C7FE90-D4F4-020F-FB93-2589A26F901D}"/>
              </a:ext>
            </a:extLst>
          </p:cNvPr>
          <p:cNvSpPr/>
          <p:nvPr/>
        </p:nvSpPr>
        <p:spPr>
          <a:xfrm>
            <a:off x="3884477" y="3857777"/>
            <a:ext cx="4143907" cy="832605"/>
          </a:xfrm>
          <a:prstGeom prst="wedgeRoundRectCallout">
            <a:avLst>
              <a:gd name="adj1" fmla="val -28588"/>
              <a:gd name="adj2" fmla="val -85939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accent1"/>
                </a:solidFill>
              </a:rPr>
              <a:t>The latency of smaller fraction of jobs are not evaluated entirely</a:t>
            </a:r>
            <a:endParaRPr kumimoji="1" lang="ja-JP" altLang="en-US" sz="2000" dirty="0">
              <a:solidFill>
                <a:schemeClr val="accent1"/>
              </a:solidFill>
            </a:endParaRPr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EFEFA536-235C-11FE-5B63-DF520FC4F94A}"/>
              </a:ext>
            </a:extLst>
          </p:cNvPr>
          <p:cNvSpPr/>
          <p:nvPr/>
        </p:nvSpPr>
        <p:spPr>
          <a:xfrm>
            <a:off x="666451" y="5373216"/>
            <a:ext cx="7811097" cy="9997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bg1"/>
                </a:solidFill>
              </a:rPr>
              <a:t>Conventional solutions allow small fraction of jobs to exceed latency requirements 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39B1534-F58A-DCA0-3CB4-FD8D45F9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A3L-2, Paper ID: 6207 by Yuki Yokota and Sumiko Miyata</a:t>
            </a:r>
            <a:endParaRPr kumimoji="1" lang="ja-JP" altLang="en-US" dirty="0"/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0288B1A0-4BD4-025D-4268-88FA4285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399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4" grpId="0" animBg="1"/>
      <p:bldP spid="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 txBox="1">
            <a:spLocks noGrp="1"/>
          </p:cNvSpPr>
          <p:nvPr>
            <p:ph type="body" idx="1"/>
          </p:nvPr>
        </p:nvSpPr>
        <p:spPr>
          <a:xfrm>
            <a:off x="394642" y="1088758"/>
            <a:ext cx="8425830" cy="5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8300" indent="-342900">
              <a:buSzPct val="100000"/>
            </a:pPr>
            <a:r>
              <a:rPr lang="en-US" altLang="ja-JP" sz="2800" dirty="0"/>
              <a:t>Load must be </a:t>
            </a:r>
            <a:r>
              <a:rPr lang="en-US" altLang="ja-JP" sz="2800" b="1" dirty="0"/>
              <a:t>balanced</a:t>
            </a:r>
            <a:r>
              <a:rPr lang="en-US" altLang="ja-JP" sz="2800" dirty="0"/>
              <a:t> among all cloudlets</a:t>
            </a:r>
          </a:p>
          <a:p>
            <a:pPr marL="368300" indent="-342900">
              <a:buSzPct val="100000"/>
            </a:pPr>
            <a:r>
              <a:rPr lang="en-US" altLang="ja-JP" sz="2800" dirty="0"/>
              <a:t>Utilization of each cloudlet should be kept </a:t>
            </a:r>
            <a:r>
              <a:rPr lang="en-US" altLang="ja-JP" sz="2800" b="1" dirty="0"/>
              <a:t>high</a:t>
            </a:r>
            <a:r>
              <a:rPr lang="en-US" altLang="ja-JP" sz="2800" dirty="0"/>
              <a:t> to gain maximum profit</a:t>
            </a:r>
            <a:endParaRPr lang="en-US" altLang="ja-JP" sz="1200" dirty="0"/>
          </a:p>
          <a:p>
            <a:pPr marL="25400" indent="0">
              <a:buSzPct val="100000"/>
              <a:buNone/>
            </a:pPr>
            <a:endParaRPr lang="en-US" altLang="ja-JP" sz="1050" dirty="0"/>
          </a:p>
          <a:p>
            <a:pPr marL="368300" indent="-342900">
              <a:buSzPct val="100000"/>
            </a:pPr>
            <a:r>
              <a:rPr lang="en-US" altLang="ja-JP" sz="2800" dirty="0"/>
              <a:t>Consider the latency of both non-offloaded and offloaded jobs fairly</a:t>
            </a:r>
          </a:p>
          <a:p>
            <a:pPr marL="25400" indent="0">
              <a:buSzPct val="100000"/>
              <a:buNone/>
            </a:pPr>
            <a:r>
              <a:rPr lang="ja-JP" altLang="en-US" sz="2800" dirty="0"/>
              <a:t>　　</a:t>
            </a:r>
            <a:r>
              <a:rPr lang="en-US" altLang="ja-JP" sz="2800" dirty="0"/>
              <a:t>Alternate optimal solution that would allow more jobs to meet the latency requirement</a:t>
            </a:r>
          </a:p>
          <a:p>
            <a:pPr marL="368300" indent="-342900">
              <a:buSzPct val="100000"/>
            </a:pPr>
            <a:endParaRPr lang="en-US" altLang="ja-JP" sz="2800" dirty="0">
              <a:latin typeface="+mn-ea"/>
            </a:endParaRPr>
          </a:p>
        </p:txBody>
      </p:sp>
      <p:sp>
        <p:nvSpPr>
          <p:cNvPr id="184" name="Google Shape;184;p10"/>
          <p:cNvSpPr txBox="1">
            <a:spLocks noGrp="1"/>
          </p:cNvSpPr>
          <p:nvPr>
            <p:ph type="title"/>
          </p:nvPr>
        </p:nvSpPr>
        <p:spPr>
          <a:xfrm>
            <a:off x="1115616" y="44624"/>
            <a:ext cx="802838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Quattrocento Sans"/>
              <a:buNone/>
            </a:pPr>
            <a:r>
              <a:rPr lang="en-US" altLang="ja-JP" dirty="0"/>
              <a:t>Key idea </a:t>
            </a:r>
            <a:endParaRPr dirty="0"/>
          </a:p>
        </p:txBody>
      </p:sp>
      <p:sp>
        <p:nvSpPr>
          <p:cNvPr id="187" name="Google Shape;187;p10"/>
          <p:cNvSpPr/>
          <p:nvPr/>
        </p:nvSpPr>
        <p:spPr>
          <a:xfrm>
            <a:off x="329930" y="5350908"/>
            <a:ext cx="8555254" cy="899037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Game theoretic load balancing method </a:t>
            </a:r>
            <a:r>
              <a:rPr lang="en-US" sz="2800" b="1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that would be fair for all the jobs</a:t>
            </a:r>
            <a:endParaRPr sz="2800" b="1" i="0" u="none" strike="noStrike" cap="none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8CAF7166-A795-4758-6059-EFB074F298C1}"/>
              </a:ext>
            </a:extLst>
          </p:cNvPr>
          <p:cNvSpPr/>
          <p:nvPr/>
        </p:nvSpPr>
        <p:spPr>
          <a:xfrm>
            <a:off x="253511" y="4180769"/>
            <a:ext cx="830298" cy="432048"/>
          </a:xfrm>
          <a:prstGeom prst="rightArrow">
            <a:avLst/>
          </a:prstGeom>
          <a:solidFill>
            <a:srgbClr val="0084B4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06ACF9-7CE5-60DE-A62F-3F423C30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A3L-2, Paper ID: 6207 by Yuki Yokota and Sumiko Miyata</a:t>
            </a:r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BD704E6-53B2-678B-C473-AF111E1B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023276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>
            <a:spLocks noGrp="1"/>
          </p:cNvSpPr>
          <p:nvPr>
            <p:ph type="title"/>
          </p:nvPr>
        </p:nvSpPr>
        <p:spPr>
          <a:xfrm>
            <a:off x="1115616" y="44624"/>
            <a:ext cx="802838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Quattrocento Sans"/>
              <a:buNone/>
            </a:pPr>
            <a:r>
              <a:rPr lang="en-US" altLang="ja-JP" dirty="0"/>
              <a:t>Proposed method</a:t>
            </a:r>
            <a:r>
              <a:rPr lang="ja-JP" dirty="0"/>
              <a:t> </a:t>
            </a:r>
            <a:r>
              <a:rPr lang="en-US" altLang="ja-JP" dirty="0"/>
              <a:t>‐</a:t>
            </a:r>
            <a:r>
              <a:rPr lang="ja-JP" dirty="0"/>
              <a:t> </a:t>
            </a:r>
            <a:r>
              <a:rPr lang="en-US" altLang="ja-JP" dirty="0"/>
              <a:t>Process Flow</a:t>
            </a:r>
            <a:endParaRPr dirty="0"/>
          </a:p>
        </p:txBody>
      </p:sp>
      <p:sp>
        <p:nvSpPr>
          <p:cNvPr id="154" name="Google Shape;154;p5"/>
          <p:cNvSpPr/>
          <p:nvPr/>
        </p:nvSpPr>
        <p:spPr>
          <a:xfrm>
            <a:off x="2267744" y="2464064"/>
            <a:ext cx="576064" cy="355722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Google Shape;155;p5"/>
              <p:cNvSpPr/>
              <p:nvPr/>
            </p:nvSpPr>
            <p:spPr>
              <a:xfrm>
                <a:off x="503547" y="1196323"/>
                <a:ext cx="4104458" cy="131533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ja-JP" sz="2800" dirty="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Formulate the average latency of each offloading fraction </a:t>
                </a:r>
                <a14:m>
                  <m:oMath xmlns:m="http://schemas.openxmlformats.org/officeDocument/2006/math">
                    <m:r>
                      <a:rPr lang="en-US" altLang="ja-JP" sz="2800" b="1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Quattrocento Sans"/>
                        <a:cs typeface="Quattrocento Sans"/>
                        <a:sym typeface="Quattrocento Sans"/>
                      </a:rPr>
                      <m:t>𝝋</m:t>
                    </m:r>
                  </m:oMath>
                </a14:m>
                <a:endParaRPr sz="2800" b="0" i="0" u="none" strike="noStrike" cap="none" dirty="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mc:Choice>
        <mc:Fallback xmlns="">
          <p:sp>
            <p:nvSpPr>
              <p:cNvPr id="155" name="Google Shape;155;p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47" y="1196323"/>
                <a:ext cx="4104458" cy="1315337"/>
              </a:xfrm>
              <a:prstGeom prst="rect">
                <a:avLst/>
              </a:prstGeom>
              <a:blipFill>
                <a:blip r:embed="rId3"/>
                <a:stretch>
                  <a:fillRect t="-6944" b="-152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Google Shape;157;p5"/>
              <p:cNvSpPr/>
              <p:nvPr/>
            </p:nvSpPr>
            <p:spPr>
              <a:xfrm>
                <a:off x="161510" y="4160033"/>
                <a:ext cx="4788532" cy="12374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US" altLang="ja-JP" sz="2800" dirty="0">
                    <a:solidFill>
                      <a:schemeClr val="lt1"/>
                    </a:solidFill>
                    <a:ea typeface="Quattrocento Sans"/>
                    <a:cs typeface="Quattrocento Sans"/>
                    <a:sym typeface="Quattrocento Sans"/>
                  </a:rPr>
                  <a:t>Solve for the optimal offloading fraction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Quattrocento Sans"/>
                            <a:cs typeface="Quattrocento Sans"/>
                            <a:sym typeface="Quattrocento Sans"/>
                          </a:rPr>
                        </m:ctrlPr>
                      </m:sSupPr>
                      <m:e>
                        <m:r>
                          <a:rPr lang="en-US" altLang="ja-JP" sz="28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Quattrocento Sans"/>
                            <a:cs typeface="Quattrocento Sans"/>
                            <a:sym typeface="Quattrocento Sans"/>
                          </a:rPr>
                          <m:t>𝜑</m:t>
                        </m:r>
                      </m:e>
                      <m:sup>
                        <m:r>
                          <a:rPr lang="en-US" altLang="ja-JP" sz="28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Quattrocento Sans"/>
                            <a:cs typeface="Quattrocento Sans"/>
                            <a:sym typeface="Quattrocento Sans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ja-JP" sz="2800" dirty="0">
                    <a:solidFill>
                      <a:schemeClr val="lt1"/>
                    </a:solidFill>
                    <a:ea typeface="Quattrocento Sans"/>
                    <a:cs typeface="Quattrocento Sans"/>
                    <a:sym typeface="Quattrocento Sans"/>
                  </a:rPr>
                  <a:t> that maximizes each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Quattrocento Sans"/>
                        <a:cs typeface="Quattrocento Sans"/>
                        <a:sym typeface="Quattrocento Sans"/>
                      </a:rPr>
                      <m:t>𝑈</m:t>
                    </m:r>
                  </m:oMath>
                </a14:m>
                <a:endParaRPr sz="2800" b="0" i="0" u="none" strike="noStrike" cap="none" dirty="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mc:Choice>
        <mc:Fallback xmlns="">
          <p:sp>
            <p:nvSpPr>
              <p:cNvPr id="157" name="Google Shape;157;p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10" y="4160033"/>
                <a:ext cx="4788532" cy="1237427"/>
              </a:xfrm>
              <a:prstGeom prst="rect">
                <a:avLst/>
              </a:prstGeom>
              <a:blipFill>
                <a:blip r:embed="rId4"/>
                <a:stretch>
                  <a:fillRect t="-10345" b="-177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3DEBB05C-A4CF-331A-352A-B848FE78B6B2}"/>
              </a:ext>
            </a:extLst>
          </p:cNvPr>
          <p:cNvSpPr/>
          <p:nvPr/>
        </p:nvSpPr>
        <p:spPr>
          <a:xfrm>
            <a:off x="4716018" y="1658917"/>
            <a:ext cx="3294891" cy="1080120"/>
          </a:xfrm>
          <a:prstGeom prst="wedgeRoundRectCallout">
            <a:avLst>
              <a:gd name="adj1" fmla="val -63012"/>
              <a:gd name="adj2" fmla="val -23334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rgbClr val="4D4D4D"/>
                </a:solidFill>
              </a:rPr>
              <a:t>Modeling in </a:t>
            </a:r>
            <a:r>
              <a:rPr lang="en-US" altLang="ja-JP" sz="2400" b="1" dirty="0">
                <a:solidFill>
                  <a:srgbClr val="4D4D4D"/>
                </a:solidFill>
              </a:rPr>
              <a:t>M/M/1 </a:t>
            </a:r>
            <a:r>
              <a:rPr lang="en-US" altLang="ja-JP" sz="2400" dirty="0">
                <a:solidFill>
                  <a:srgbClr val="4D4D4D"/>
                </a:solidFill>
              </a:rPr>
              <a:t>using  queuing theory 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56;p5">
                <a:extLst>
                  <a:ext uri="{FF2B5EF4-FFF2-40B4-BE49-F238E27FC236}">
                    <a16:creationId xmlns:a16="http://schemas.microsoft.com/office/drawing/2014/main" id="{51976DFD-07E5-8CDA-EFB2-EF49099DF5B3}"/>
                  </a:ext>
                </a:extLst>
              </p:cNvPr>
              <p:cNvSpPr/>
              <p:nvPr/>
            </p:nvSpPr>
            <p:spPr>
              <a:xfrm>
                <a:off x="458543" y="2697966"/>
                <a:ext cx="4194466" cy="123742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US" altLang="ja-JP" sz="2800" dirty="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Utility function </a:t>
                </a:r>
                <a14:m>
                  <m:oMath xmlns:m="http://schemas.openxmlformats.org/officeDocument/2006/math">
                    <m:r>
                      <a:rPr lang="ja-JP" altLang="en-US" sz="2800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Quattrocento Sans"/>
                        <a:cs typeface="Quattrocento Sans"/>
                        <a:sym typeface="Quattrocento Sans"/>
                      </a:rPr>
                      <m:t>𝑈</m:t>
                    </m:r>
                  </m:oMath>
                </a14:m>
                <a:r>
                  <a:rPr lang="ja-JP" altLang="en-US" sz="2800" dirty="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</a:t>
                </a:r>
                <a:r>
                  <a:rPr lang="en-US" altLang="ja-JP" sz="2800" dirty="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of each cloudlets that considers approved latency</a:t>
                </a:r>
                <a:endParaRPr lang="ja-JP" altLang="en-US" sz="2800" dirty="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mc:Choice>
        <mc:Fallback xmlns="">
          <p:sp>
            <p:nvSpPr>
              <p:cNvPr id="4" name="Google Shape;156;p5">
                <a:extLst>
                  <a:ext uri="{FF2B5EF4-FFF2-40B4-BE49-F238E27FC236}">
                    <a16:creationId xmlns:a16="http://schemas.microsoft.com/office/drawing/2014/main" id="{51976DFD-07E5-8CDA-EFB2-EF49099DF5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43" y="2697966"/>
                <a:ext cx="4194466" cy="1237428"/>
              </a:xfrm>
              <a:prstGeom prst="rect">
                <a:avLst/>
              </a:prstGeom>
              <a:blipFill>
                <a:blip r:embed="rId5"/>
                <a:stretch>
                  <a:fillRect l="-145" t="-10837" r="-2180" b="-192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フリーフォーム 17">
            <a:extLst>
              <a:ext uri="{FF2B5EF4-FFF2-40B4-BE49-F238E27FC236}">
                <a16:creationId xmlns:a16="http://schemas.microsoft.com/office/drawing/2014/main" id="{28679B1C-77FC-E087-00BF-F4C312C4A800}"/>
              </a:ext>
            </a:extLst>
          </p:cNvPr>
          <p:cNvSpPr/>
          <p:nvPr/>
        </p:nvSpPr>
        <p:spPr>
          <a:xfrm>
            <a:off x="4716018" y="3423266"/>
            <a:ext cx="4330822" cy="1514675"/>
          </a:xfrm>
          <a:custGeom>
            <a:avLst/>
            <a:gdLst>
              <a:gd name="connsiteX0" fmla="*/ 722177 w 3990467"/>
              <a:gd name="connsiteY0" fmla="*/ 0 h 1992620"/>
              <a:gd name="connsiteX1" fmla="*/ 990134 w 3990467"/>
              <a:gd name="connsiteY1" fmla="*/ 0 h 1992620"/>
              <a:gd name="connsiteX2" fmla="*/ 1890234 w 3990467"/>
              <a:gd name="connsiteY2" fmla="*/ 0 h 1992620"/>
              <a:gd name="connsiteX3" fmla="*/ 3658357 w 3990467"/>
              <a:gd name="connsiteY3" fmla="*/ 0 h 1992620"/>
              <a:gd name="connsiteX4" fmla="*/ 3990467 w 3990467"/>
              <a:gd name="connsiteY4" fmla="*/ 332110 h 1992620"/>
              <a:gd name="connsiteX5" fmla="*/ 3990467 w 3990467"/>
              <a:gd name="connsiteY5" fmla="*/ 830258 h 1992620"/>
              <a:gd name="connsiteX6" fmla="*/ 3990467 w 3990467"/>
              <a:gd name="connsiteY6" fmla="*/ 1162362 h 1992620"/>
              <a:gd name="connsiteX7" fmla="*/ 3990467 w 3990467"/>
              <a:gd name="connsiteY7" fmla="*/ 1660510 h 1992620"/>
              <a:gd name="connsiteX8" fmla="*/ 3658357 w 3990467"/>
              <a:gd name="connsiteY8" fmla="*/ 1992620 h 1992620"/>
              <a:gd name="connsiteX9" fmla="*/ 1890234 w 3990467"/>
              <a:gd name="connsiteY9" fmla="*/ 1992620 h 1992620"/>
              <a:gd name="connsiteX10" fmla="*/ 990134 w 3990467"/>
              <a:gd name="connsiteY10" fmla="*/ 1992620 h 1992620"/>
              <a:gd name="connsiteX11" fmla="*/ 722177 w 3990467"/>
              <a:gd name="connsiteY11" fmla="*/ 1992620 h 1992620"/>
              <a:gd name="connsiteX12" fmla="*/ 390067 w 3990467"/>
              <a:gd name="connsiteY12" fmla="*/ 1660510 h 1992620"/>
              <a:gd name="connsiteX13" fmla="*/ 390067 w 3990467"/>
              <a:gd name="connsiteY13" fmla="*/ 1660517 h 1992620"/>
              <a:gd name="connsiteX14" fmla="*/ 55446 w 3990467"/>
              <a:gd name="connsiteY14" fmla="*/ 1821554 h 1992620"/>
              <a:gd name="connsiteX15" fmla="*/ 390067 w 3990467"/>
              <a:gd name="connsiteY15" fmla="*/ 1162362 h 1992620"/>
              <a:gd name="connsiteX16" fmla="*/ 390067 w 3990467"/>
              <a:gd name="connsiteY16" fmla="*/ 830258 h 1992620"/>
              <a:gd name="connsiteX17" fmla="*/ 0 w 3990467"/>
              <a:gd name="connsiteY17" fmla="*/ 172860 h 1992620"/>
              <a:gd name="connsiteX18" fmla="*/ 390067 w 3990467"/>
              <a:gd name="connsiteY18" fmla="*/ 332103 h 1992620"/>
              <a:gd name="connsiteX19" fmla="*/ 390067 w 3990467"/>
              <a:gd name="connsiteY19" fmla="*/ 332110 h 1992620"/>
              <a:gd name="connsiteX20" fmla="*/ 722177 w 3990467"/>
              <a:gd name="connsiteY20" fmla="*/ 0 h 1992620"/>
              <a:gd name="connsiteX0" fmla="*/ 666731 w 3935021"/>
              <a:gd name="connsiteY0" fmla="*/ 0 h 1992620"/>
              <a:gd name="connsiteX1" fmla="*/ 934688 w 3935021"/>
              <a:gd name="connsiteY1" fmla="*/ 0 h 1992620"/>
              <a:gd name="connsiteX2" fmla="*/ 1834788 w 3935021"/>
              <a:gd name="connsiteY2" fmla="*/ 0 h 1992620"/>
              <a:gd name="connsiteX3" fmla="*/ 3602911 w 3935021"/>
              <a:gd name="connsiteY3" fmla="*/ 0 h 1992620"/>
              <a:gd name="connsiteX4" fmla="*/ 3935021 w 3935021"/>
              <a:gd name="connsiteY4" fmla="*/ 332110 h 1992620"/>
              <a:gd name="connsiteX5" fmla="*/ 3935021 w 3935021"/>
              <a:gd name="connsiteY5" fmla="*/ 830258 h 1992620"/>
              <a:gd name="connsiteX6" fmla="*/ 3935021 w 3935021"/>
              <a:gd name="connsiteY6" fmla="*/ 1162362 h 1992620"/>
              <a:gd name="connsiteX7" fmla="*/ 3935021 w 3935021"/>
              <a:gd name="connsiteY7" fmla="*/ 1660510 h 1992620"/>
              <a:gd name="connsiteX8" fmla="*/ 3602911 w 3935021"/>
              <a:gd name="connsiteY8" fmla="*/ 1992620 h 1992620"/>
              <a:gd name="connsiteX9" fmla="*/ 1834788 w 3935021"/>
              <a:gd name="connsiteY9" fmla="*/ 1992620 h 1992620"/>
              <a:gd name="connsiteX10" fmla="*/ 934688 w 3935021"/>
              <a:gd name="connsiteY10" fmla="*/ 1992620 h 1992620"/>
              <a:gd name="connsiteX11" fmla="*/ 666731 w 3935021"/>
              <a:gd name="connsiteY11" fmla="*/ 1992620 h 1992620"/>
              <a:gd name="connsiteX12" fmla="*/ 334621 w 3935021"/>
              <a:gd name="connsiteY12" fmla="*/ 1660510 h 1992620"/>
              <a:gd name="connsiteX13" fmla="*/ 334621 w 3935021"/>
              <a:gd name="connsiteY13" fmla="*/ 1660517 h 1992620"/>
              <a:gd name="connsiteX14" fmla="*/ 0 w 3935021"/>
              <a:gd name="connsiteY14" fmla="*/ 1821554 h 1992620"/>
              <a:gd name="connsiteX15" fmla="*/ 334621 w 3935021"/>
              <a:gd name="connsiteY15" fmla="*/ 1162362 h 1992620"/>
              <a:gd name="connsiteX16" fmla="*/ 334621 w 3935021"/>
              <a:gd name="connsiteY16" fmla="*/ 830258 h 1992620"/>
              <a:gd name="connsiteX17" fmla="*/ 64636 w 3935021"/>
              <a:gd name="connsiteY17" fmla="*/ 102573 h 1992620"/>
              <a:gd name="connsiteX18" fmla="*/ 334621 w 3935021"/>
              <a:gd name="connsiteY18" fmla="*/ 332103 h 1992620"/>
              <a:gd name="connsiteX19" fmla="*/ 334621 w 3935021"/>
              <a:gd name="connsiteY19" fmla="*/ 332110 h 1992620"/>
              <a:gd name="connsiteX20" fmla="*/ 666731 w 3935021"/>
              <a:gd name="connsiteY20" fmla="*/ 0 h 1992620"/>
              <a:gd name="connsiteX0" fmla="*/ 666731 w 3935021"/>
              <a:gd name="connsiteY0" fmla="*/ 0 h 1992620"/>
              <a:gd name="connsiteX1" fmla="*/ 934688 w 3935021"/>
              <a:gd name="connsiteY1" fmla="*/ 0 h 1992620"/>
              <a:gd name="connsiteX2" fmla="*/ 1834788 w 3935021"/>
              <a:gd name="connsiteY2" fmla="*/ 0 h 1992620"/>
              <a:gd name="connsiteX3" fmla="*/ 3602911 w 3935021"/>
              <a:gd name="connsiteY3" fmla="*/ 0 h 1992620"/>
              <a:gd name="connsiteX4" fmla="*/ 3935021 w 3935021"/>
              <a:gd name="connsiteY4" fmla="*/ 332110 h 1992620"/>
              <a:gd name="connsiteX5" fmla="*/ 3935021 w 3935021"/>
              <a:gd name="connsiteY5" fmla="*/ 830258 h 1992620"/>
              <a:gd name="connsiteX6" fmla="*/ 3935021 w 3935021"/>
              <a:gd name="connsiteY6" fmla="*/ 1162362 h 1992620"/>
              <a:gd name="connsiteX7" fmla="*/ 3935021 w 3935021"/>
              <a:gd name="connsiteY7" fmla="*/ 1660510 h 1992620"/>
              <a:gd name="connsiteX8" fmla="*/ 3602911 w 3935021"/>
              <a:gd name="connsiteY8" fmla="*/ 1992620 h 1992620"/>
              <a:gd name="connsiteX9" fmla="*/ 1834788 w 3935021"/>
              <a:gd name="connsiteY9" fmla="*/ 1992620 h 1992620"/>
              <a:gd name="connsiteX10" fmla="*/ 934688 w 3935021"/>
              <a:gd name="connsiteY10" fmla="*/ 1992620 h 1992620"/>
              <a:gd name="connsiteX11" fmla="*/ 666731 w 3935021"/>
              <a:gd name="connsiteY11" fmla="*/ 1992620 h 1992620"/>
              <a:gd name="connsiteX12" fmla="*/ 334621 w 3935021"/>
              <a:gd name="connsiteY12" fmla="*/ 1660510 h 1992620"/>
              <a:gd name="connsiteX13" fmla="*/ 334621 w 3935021"/>
              <a:gd name="connsiteY13" fmla="*/ 1660517 h 1992620"/>
              <a:gd name="connsiteX14" fmla="*/ 0 w 3935021"/>
              <a:gd name="connsiteY14" fmla="*/ 1821554 h 1992620"/>
              <a:gd name="connsiteX15" fmla="*/ 334621 w 3935021"/>
              <a:gd name="connsiteY15" fmla="*/ 1162362 h 1992620"/>
              <a:gd name="connsiteX16" fmla="*/ 334621 w 3935021"/>
              <a:gd name="connsiteY16" fmla="*/ 830258 h 1992620"/>
              <a:gd name="connsiteX17" fmla="*/ 64636 w 3935021"/>
              <a:gd name="connsiteY17" fmla="*/ 102573 h 1992620"/>
              <a:gd name="connsiteX18" fmla="*/ 334621 w 3935021"/>
              <a:gd name="connsiteY18" fmla="*/ 332103 h 1992620"/>
              <a:gd name="connsiteX19" fmla="*/ 334621 w 3935021"/>
              <a:gd name="connsiteY19" fmla="*/ 332110 h 1992620"/>
              <a:gd name="connsiteX20" fmla="*/ 666731 w 3935021"/>
              <a:gd name="connsiteY20" fmla="*/ 0 h 199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35021" h="1992620">
                <a:moveTo>
                  <a:pt x="666731" y="0"/>
                </a:moveTo>
                <a:lnTo>
                  <a:pt x="934688" y="0"/>
                </a:lnTo>
                <a:lnTo>
                  <a:pt x="1834788" y="0"/>
                </a:lnTo>
                <a:lnTo>
                  <a:pt x="3602911" y="0"/>
                </a:lnTo>
                <a:cubicBezTo>
                  <a:pt x="3786330" y="0"/>
                  <a:pt x="3935021" y="148691"/>
                  <a:pt x="3935021" y="332110"/>
                </a:cubicBezTo>
                <a:lnTo>
                  <a:pt x="3935021" y="830258"/>
                </a:lnTo>
                <a:lnTo>
                  <a:pt x="3935021" y="1162362"/>
                </a:lnTo>
                <a:lnTo>
                  <a:pt x="3935021" y="1660510"/>
                </a:lnTo>
                <a:cubicBezTo>
                  <a:pt x="3935021" y="1843929"/>
                  <a:pt x="3786330" y="1992620"/>
                  <a:pt x="3602911" y="1992620"/>
                </a:cubicBezTo>
                <a:lnTo>
                  <a:pt x="1834788" y="1992620"/>
                </a:lnTo>
                <a:lnTo>
                  <a:pt x="934688" y="1992620"/>
                </a:lnTo>
                <a:lnTo>
                  <a:pt x="666731" y="1992620"/>
                </a:lnTo>
                <a:cubicBezTo>
                  <a:pt x="483312" y="1992620"/>
                  <a:pt x="334621" y="1843929"/>
                  <a:pt x="334621" y="1660510"/>
                </a:cubicBezTo>
                <a:lnTo>
                  <a:pt x="334621" y="1660517"/>
                </a:lnTo>
                <a:lnTo>
                  <a:pt x="0" y="1821554"/>
                </a:lnTo>
                <a:lnTo>
                  <a:pt x="334621" y="1162362"/>
                </a:lnTo>
                <a:lnTo>
                  <a:pt x="334621" y="830258"/>
                </a:lnTo>
                <a:lnTo>
                  <a:pt x="64636" y="102573"/>
                </a:lnTo>
                <a:lnTo>
                  <a:pt x="334621" y="332103"/>
                </a:lnTo>
                <a:lnTo>
                  <a:pt x="334621" y="332110"/>
                </a:lnTo>
                <a:cubicBezTo>
                  <a:pt x="334621" y="148691"/>
                  <a:pt x="483312" y="0"/>
                  <a:pt x="6667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1" algn="just"/>
            <a:r>
              <a:rPr lang="en-US" altLang="ja-JP" sz="2400" dirty="0">
                <a:solidFill>
                  <a:srgbClr val="4D4D4D"/>
                </a:solidFill>
              </a:rPr>
              <a:t>Derive </a:t>
            </a:r>
            <a:r>
              <a:rPr lang="en-US" altLang="ja-JP" sz="2400" b="1" dirty="0">
                <a:solidFill>
                  <a:srgbClr val="4D4D4D"/>
                </a:solidFill>
              </a:rPr>
              <a:t>the optimal </a:t>
            </a:r>
          </a:p>
          <a:p>
            <a:pPr lvl="1" algn="just"/>
            <a:r>
              <a:rPr lang="en-US" altLang="ja-JP" sz="2400" b="1" dirty="0">
                <a:solidFill>
                  <a:srgbClr val="4D4D4D"/>
                </a:solidFill>
              </a:rPr>
              <a:t>offloading fraction </a:t>
            </a:r>
            <a:r>
              <a:rPr lang="en-US" altLang="ja-JP" sz="2400" dirty="0">
                <a:solidFill>
                  <a:srgbClr val="4D4D4D"/>
                </a:solidFill>
              </a:rPr>
              <a:t>using non-cooperative game </a:t>
            </a:r>
          </a:p>
          <a:p>
            <a:pPr lvl="1" algn="just"/>
            <a:r>
              <a:rPr lang="en-US" altLang="ja-JP" sz="2400" dirty="0">
                <a:solidFill>
                  <a:srgbClr val="4D4D4D"/>
                </a:solidFill>
              </a:rPr>
              <a:t>theory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90325A-203A-6A02-662C-A84D5F4D1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A3L-2, Paper ID: 6207 by Yuki Yokota and Sumiko Miyata</a:t>
            </a:r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F67A6D5-C9A8-672C-0322-9A7CCF0C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819988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>
            <a:spLocks noGrp="1"/>
          </p:cNvSpPr>
          <p:nvPr>
            <p:ph type="title"/>
          </p:nvPr>
        </p:nvSpPr>
        <p:spPr>
          <a:xfrm>
            <a:off x="1115616" y="44624"/>
            <a:ext cx="802838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3600"/>
              <a:buFont typeface="Quattrocento Sans"/>
              <a:buNone/>
            </a:pPr>
            <a:r>
              <a:rPr lang="en-US" altLang="ja-JP" dirty="0"/>
              <a:t>Proposed method</a:t>
            </a:r>
            <a:r>
              <a:rPr lang="ja-JP" dirty="0"/>
              <a:t> </a:t>
            </a:r>
            <a:r>
              <a:rPr lang="en-US" altLang="ja-JP" dirty="0"/>
              <a:t>‐</a:t>
            </a:r>
            <a:r>
              <a:rPr lang="ja-JP" dirty="0"/>
              <a:t> </a:t>
            </a:r>
            <a:r>
              <a:rPr lang="en-US" altLang="ja-JP" dirty="0"/>
              <a:t>Process Flow</a:t>
            </a:r>
            <a:endParaRPr dirty="0"/>
          </a:p>
        </p:txBody>
      </p:sp>
      <p:sp>
        <p:nvSpPr>
          <p:cNvPr id="154" name="Google Shape;154;p5"/>
          <p:cNvSpPr/>
          <p:nvPr/>
        </p:nvSpPr>
        <p:spPr>
          <a:xfrm>
            <a:off x="2267744" y="2464064"/>
            <a:ext cx="576064" cy="355722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Google Shape;155;p5"/>
              <p:cNvSpPr/>
              <p:nvPr/>
            </p:nvSpPr>
            <p:spPr>
              <a:xfrm>
                <a:off x="503547" y="1196323"/>
                <a:ext cx="4104458" cy="131533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ja-JP" sz="2800" dirty="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Formulate the average latency of each offloading fraction </a:t>
                </a:r>
                <a14:m>
                  <m:oMath xmlns:m="http://schemas.openxmlformats.org/officeDocument/2006/math">
                    <m:r>
                      <a:rPr lang="en-US" altLang="ja-JP" sz="2800" b="1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Quattrocento Sans"/>
                        <a:cs typeface="Quattrocento Sans"/>
                        <a:sym typeface="Quattrocento Sans"/>
                      </a:rPr>
                      <m:t>𝝋</m:t>
                    </m:r>
                  </m:oMath>
                </a14:m>
                <a:endParaRPr sz="2800" b="0" i="0" u="none" strike="noStrike" cap="none" dirty="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mc:Choice>
        <mc:Fallback xmlns="">
          <p:sp>
            <p:nvSpPr>
              <p:cNvPr id="155" name="Google Shape;155;p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47" y="1196323"/>
                <a:ext cx="4104458" cy="1315337"/>
              </a:xfrm>
              <a:prstGeom prst="rect">
                <a:avLst/>
              </a:prstGeom>
              <a:blipFill>
                <a:blip r:embed="rId3"/>
                <a:stretch>
                  <a:fillRect t="-6944" b="-152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Google Shape;157;p5"/>
              <p:cNvSpPr/>
              <p:nvPr/>
            </p:nvSpPr>
            <p:spPr>
              <a:xfrm>
                <a:off x="161510" y="4160033"/>
                <a:ext cx="4788532" cy="123742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US" altLang="ja-JP" sz="2800" dirty="0">
                    <a:solidFill>
                      <a:schemeClr val="lt1"/>
                    </a:solidFill>
                    <a:ea typeface="Quattrocento Sans"/>
                    <a:cs typeface="Quattrocento Sans"/>
                    <a:sym typeface="Quattrocento Sans"/>
                  </a:rPr>
                  <a:t>Solve for the optimal offloading fraction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Quattrocento Sans"/>
                            <a:cs typeface="Quattrocento Sans"/>
                            <a:sym typeface="Quattrocento Sans"/>
                          </a:rPr>
                        </m:ctrlPr>
                      </m:sSupPr>
                      <m:e>
                        <m:r>
                          <a:rPr lang="en-US" altLang="ja-JP" sz="28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Quattrocento Sans"/>
                            <a:cs typeface="Quattrocento Sans"/>
                            <a:sym typeface="Quattrocento Sans"/>
                          </a:rPr>
                          <m:t>𝜑</m:t>
                        </m:r>
                      </m:e>
                      <m:sup>
                        <m:r>
                          <a:rPr lang="en-US" altLang="ja-JP" sz="28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Quattrocento Sans"/>
                            <a:cs typeface="Quattrocento Sans"/>
                            <a:sym typeface="Quattrocento Sans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ja-JP" sz="2800" dirty="0">
                    <a:solidFill>
                      <a:schemeClr val="lt1"/>
                    </a:solidFill>
                    <a:ea typeface="Quattrocento Sans"/>
                    <a:cs typeface="Quattrocento Sans"/>
                    <a:sym typeface="Quattrocento Sans"/>
                  </a:rPr>
                  <a:t> that maximizes each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Quattrocento Sans"/>
                        <a:cs typeface="Quattrocento Sans"/>
                        <a:sym typeface="Quattrocento Sans"/>
                      </a:rPr>
                      <m:t>𝑈</m:t>
                    </m:r>
                  </m:oMath>
                </a14:m>
                <a:endParaRPr sz="2800" b="0" i="0" u="none" strike="noStrike" cap="none" dirty="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mc:Choice>
        <mc:Fallback xmlns="">
          <p:sp>
            <p:nvSpPr>
              <p:cNvPr id="157" name="Google Shape;157;p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10" y="4160033"/>
                <a:ext cx="4788532" cy="1237427"/>
              </a:xfrm>
              <a:prstGeom prst="rect">
                <a:avLst/>
              </a:prstGeom>
              <a:blipFill>
                <a:blip r:embed="rId4"/>
                <a:stretch>
                  <a:fillRect t="-10345" b="-177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3DEBB05C-A4CF-331A-352A-B848FE78B6B2}"/>
              </a:ext>
            </a:extLst>
          </p:cNvPr>
          <p:cNvSpPr/>
          <p:nvPr/>
        </p:nvSpPr>
        <p:spPr>
          <a:xfrm>
            <a:off x="4716018" y="1658917"/>
            <a:ext cx="3294891" cy="1080120"/>
          </a:xfrm>
          <a:prstGeom prst="wedgeRoundRectCallout">
            <a:avLst>
              <a:gd name="adj1" fmla="val -63012"/>
              <a:gd name="adj2" fmla="val -23334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rgbClr val="4D4D4D"/>
                </a:solidFill>
              </a:rPr>
              <a:t>Modeling in </a:t>
            </a:r>
            <a:r>
              <a:rPr lang="en-US" altLang="ja-JP" sz="2400" b="1" dirty="0">
                <a:solidFill>
                  <a:srgbClr val="4D4D4D"/>
                </a:solidFill>
              </a:rPr>
              <a:t>M/M/1 </a:t>
            </a:r>
            <a:r>
              <a:rPr lang="en-US" altLang="ja-JP" sz="2400" dirty="0">
                <a:solidFill>
                  <a:srgbClr val="4D4D4D"/>
                </a:solidFill>
              </a:rPr>
              <a:t>using  queuing theory 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56;p5">
                <a:extLst>
                  <a:ext uri="{FF2B5EF4-FFF2-40B4-BE49-F238E27FC236}">
                    <a16:creationId xmlns:a16="http://schemas.microsoft.com/office/drawing/2014/main" id="{51976DFD-07E5-8CDA-EFB2-EF49099DF5B3}"/>
                  </a:ext>
                </a:extLst>
              </p:cNvPr>
              <p:cNvSpPr/>
              <p:nvPr/>
            </p:nvSpPr>
            <p:spPr>
              <a:xfrm>
                <a:off x="458543" y="2697966"/>
                <a:ext cx="4194466" cy="123742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US" altLang="ja-JP" sz="2800" dirty="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Utility function </a:t>
                </a:r>
                <a14:m>
                  <m:oMath xmlns:m="http://schemas.openxmlformats.org/officeDocument/2006/math">
                    <m:r>
                      <a:rPr lang="ja-JP" altLang="en-US" sz="2800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Quattrocento Sans"/>
                        <a:cs typeface="Quattrocento Sans"/>
                        <a:sym typeface="Quattrocento Sans"/>
                      </a:rPr>
                      <m:t>𝑈</m:t>
                    </m:r>
                  </m:oMath>
                </a14:m>
                <a:r>
                  <a:rPr lang="ja-JP" altLang="en-US" sz="2800" dirty="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</a:t>
                </a:r>
                <a:r>
                  <a:rPr lang="en-US" altLang="ja-JP" sz="2800" dirty="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of each cloudlets that considers approved latency</a:t>
                </a:r>
                <a:endParaRPr lang="ja-JP" altLang="en-US" sz="2800" dirty="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mc:Choice>
        <mc:Fallback xmlns="">
          <p:sp>
            <p:nvSpPr>
              <p:cNvPr id="4" name="Google Shape;156;p5">
                <a:extLst>
                  <a:ext uri="{FF2B5EF4-FFF2-40B4-BE49-F238E27FC236}">
                    <a16:creationId xmlns:a16="http://schemas.microsoft.com/office/drawing/2014/main" id="{51976DFD-07E5-8CDA-EFB2-EF49099DF5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43" y="2697966"/>
                <a:ext cx="4194466" cy="1237428"/>
              </a:xfrm>
              <a:prstGeom prst="rect">
                <a:avLst/>
              </a:prstGeom>
              <a:blipFill>
                <a:blip r:embed="rId5"/>
                <a:stretch>
                  <a:fillRect l="-145" t="-10837" r="-2180" b="-192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90325A-203A-6A02-662C-A84D5F4D1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A3L-2, Paper ID: 6207 by Yuki Yokota and Sumiko Miyata</a:t>
            </a:r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F67A6D5-C9A8-672C-0322-9A7CCF0C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sp>
        <p:nvSpPr>
          <p:cNvPr id="7" name="フリーフォーム 17">
            <a:extLst>
              <a:ext uri="{FF2B5EF4-FFF2-40B4-BE49-F238E27FC236}">
                <a16:creationId xmlns:a16="http://schemas.microsoft.com/office/drawing/2014/main" id="{071D0DAA-C728-1DB0-82E9-833A673A1A51}"/>
              </a:ext>
            </a:extLst>
          </p:cNvPr>
          <p:cNvSpPr/>
          <p:nvPr/>
        </p:nvSpPr>
        <p:spPr>
          <a:xfrm>
            <a:off x="4716018" y="3423266"/>
            <a:ext cx="4330822" cy="1514675"/>
          </a:xfrm>
          <a:custGeom>
            <a:avLst/>
            <a:gdLst>
              <a:gd name="connsiteX0" fmla="*/ 722177 w 3990467"/>
              <a:gd name="connsiteY0" fmla="*/ 0 h 1992620"/>
              <a:gd name="connsiteX1" fmla="*/ 990134 w 3990467"/>
              <a:gd name="connsiteY1" fmla="*/ 0 h 1992620"/>
              <a:gd name="connsiteX2" fmla="*/ 1890234 w 3990467"/>
              <a:gd name="connsiteY2" fmla="*/ 0 h 1992620"/>
              <a:gd name="connsiteX3" fmla="*/ 3658357 w 3990467"/>
              <a:gd name="connsiteY3" fmla="*/ 0 h 1992620"/>
              <a:gd name="connsiteX4" fmla="*/ 3990467 w 3990467"/>
              <a:gd name="connsiteY4" fmla="*/ 332110 h 1992620"/>
              <a:gd name="connsiteX5" fmla="*/ 3990467 w 3990467"/>
              <a:gd name="connsiteY5" fmla="*/ 830258 h 1992620"/>
              <a:gd name="connsiteX6" fmla="*/ 3990467 w 3990467"/>
              <a:gd name="connsiteY6" fmla="*/ 1162362 h 1992620"/>
              <a:gd name="connsiteX7" fmla="*/ 3990467 w 3990467"/>
              <a:gd name="connsiteY7" fmla="*/ 1660510 h 1992620"/>
              <a:gd name="connsiteX8" fmla="*/ 3658357 w 3990467"/>
              <a:gd name="connsiteY8" fmla="*/ 1992620 h 1992620"/>
              <a:gd name="connsiteX9" fmla="*/ 1890234 w 3990467"/>
              <a:gd name="connsiteY9" fmla="*/ 1992620 h 1992620"/>
              <a:gd name="connsiteX10" fmla="*/ 990134 w 3990467"/>
              <a:gd name="connsiteY10" fmla="*/ 1992620 h 1992620"/>
              <a:gd name="connsiteX11" fmla="*/ 722177 w 3990467"/>
              <a:gd name="connsiteY11" fmla="*/ 1992620 h 1992620"/>
              <a:gd name="connsiteX12" fmla="*/ 390067 w 3990467"/>
              <a:gd name="connsiteY12" fmla="*/ 1660510 h 1992620"/>
              <a:gd name="connsiteX13" fmla="*/ 390067 w 3990467"/>
              <a:gd name="connsiteY13" fmla="*/ 1660517 h 1992620"/>
              <a:gd name="connsiteX14" fmla="*/ 55446 w 3990467"/>
              <a:gd name="connsiteY14" fmla="*/ 1821554 h 1992620"/>
              <a:gd name="connsiteX15" fmla="*/ 390067 w 3990467"/>
              <a:gd name="connsiteY15" fmla="*/ 1162362 h 1992620"/>
              <a:gd name="connsiteX16" fmla="*/ 390067 w 3990467"/>
              <a:gd name="connsiteY16" fmla="*/ 830258 h 1992620"/>
              <a:gd name="connsiteX17" fmla="*/ 0 w 3990467"/>
              <a:gd name="connsiteY17" fmla="*/ 172860 h 1992620"/>
              <a:gd name="connsiteX18" fmla="*/ 390067 w 3990467"/>
              <a:gd name="connsiteY18" fmla="*/ 332103 h 1992620"/>
              <a:gd name="connsiteX19" fmla="*/ 390067 w 3990467"/>
              <a:gd name="connsiteY19" fmla="*/ 332110 h 1992620"/>
              <a:gd name="connsiteX20" fmla="*/ 722177 w 3990467"/>
              <a:gd name="connsiteY20" fmla="*/ 0 h 1992620"/>
              <a:gd name="connsiteX0" fmla="*/ 666731 w 3935021"/>
              <a:gd name="connsiteY0" fmla="*/ 0 h 1992620"/>
              <a:gd name="connsiteX1" fmla="*/ 934688 w 3935021"/>
              <a:gd name="connsiteY1" fmla="*/ 0 h 1992620"/>
              <a:gd name="connsiteX2" fmla="*/ 1834788 w 3935021"/>
              <a:gd name="connsiteY2" fmla="*/ 0 h 1992620"/>
              <a:gd name="connsiteX3" fmla="*/ 3602911 w 3935021"/>
              <a:gd name="connsiteY3" fmla="*/ 0 h 1992620"/>
              <a:gd name="connsiteX4" fmla="*/ 3935021 w 3935021"/>
              <a:gd name="connsiteY4" fmla="*/ 332110 h 1992620"/>
              <a:gd name="connsiteX5" fmla="*/ 3935021 w 3935021"/>
              <a:gd name="connsiteY5" fmla="*/ 830258 h 1992620"/>
              <a:gd name="connsiteX6" fmla="*/ 3935021 w 3935021"/>
              <a:gd name="connsiteY6" fmla="*/ 1162362 h 1992620"/>
              <a:gd name="connsiteX7" fmla="*/ 3935021 w 3935021"/>
              <a:gd name="connsiteY7" fmla="*/ 1660510 h 1992620"/>
              <a:gd name="connsiteX8" fmla="*/ 3602911 w 3935021"/>
              <a:gd name="connsiteY8" fmla="*/ 1992620 h 1992620"/>
              <a:gd name="connsiteX9" fmla="*/ 1834788 w 3935021"/>
              <a:gd name="connsiteY9" fmla="*/ 1992620 h 1992620"/>
              <a:gd name="connsiteX10" fmla="*/ 934688 w 3935021"/>
              <a:gd name="connsiteY10" fmla="*/ 1992620 h 1992620"/>
              <a:gd name="connsiteX11" fmla="*/ 666731 w 3935021"/>
              <a:gd name="connsiteY11" fmla="*/ 1992620 h 1992620"/>
              <a:gd name="connsiteX12" fmla="*/ 334621 w 3935021"/>
              <a:gd name="connsiteY12" fmla="*/ 1660510 h 1992620"/>
              <a:gd name="connsiteX13" fmla="*/ 334621 w 3935021"/>
              <a:gd name="connsiteY13" fmla="*/ 1660517 h 1992620"/>
              <a:gd name="connsiteX14" fmla="*/ 0 w 3935021"/>
              <a:gd name="connsiteY14" fmla="*/ 1821554 h 1992620"/>
              <a:gd name="connsiteX15" fmla="*/ 334621 w 3935021"/>
              <a:gd name="connsiteY15" fmla="*/ 1162362 h 1992620"/>
              <a:gd name="connsiteX16" fmla="*/ 334621 w 3935021"/>
              <a:gd name="connsiteY16" fmla="*/ 830258 h 1992620"/>
              <a:gd name="connsiteX17" fmla="*/ 64636 w 3935021"/>
              <a:gd name="connsiteY17" fmla="*/ 102573 h 1992620"/>
              <a:gd name="connsiteX18" fmla="*/ 334621 w 3935021"/>
              <a:gd name="connsiteY18" fmla="*/ 332103 h 1992620"/>
              <a:gd name="connsiteX19" fmla="*/ 334621 w 3935021"/>
              <a:gd name="connsiteY19" fmla="*/ 332110 h 1992620"/>
              <a:gd name="connsiteX20" fmla="*/ 666731 w 3935021"/>
              <a:gd name="connsiteY20" fmla="*/ 0 h 1992620"/>
              <a:gd name="connsiteX0" fmla="*/ 666731 w 3935021"/>
              <a:gd name="connsiteY0" fmla="*/ 0 h 1992620"/>
              <a:gd name="connsiteX1" fmla="*/ 934688 w 3935021"/>
              <a:gd name="connsiteY1" fmla="*/ 0 h 1992620"/>
              <a:gd name="connsiteX2" fmla="*/ 1834788 w 3935021"/>
              <a:gd name="connsiteY2" fmla="*/ 0 h 1992620"/>
              <a:gd name="connsiteX3" fmla="*/ 3602911 w 3935021"/>
              <a:gd name="connsiteY3" fmla="*/ 0 h 1992620"/>
              <a:gd name="connsiteX4" fmla="*/ 3935021 w 3935021"/>
              <a:gd name="connsiteY4" fmla="*/ 332110 h 1992620"/>
              <a:gd name="connsiteX5" fmla="*/ 3935021 w 3935021"/>
              <a:gd name="connsiteY5" fmla="*/ 830258 h 1992620"/>
              <a:gd name="connsiteX6" fmla="*/ 3935021 w 3935021"/>
              <a:gd name="connsiteY6" fmla="*/ 1162362 h 1992620"/>
              <a:gd name="connsiteX7" fmla="*/ 3935021 w 3935021"/>
              <a:gd name="connsiteY7" fmla="*/ 1660510 h 1992620"/>
              <a:gd name="connsiteX8" fmla="*/ 3602911 w 3935021"/>
              <a:gd name="connsiteY8" fmla="*/ 1992620 h 1992620"/>
              <a:gd name="connsiteX9" fmla="*/ 1834788 w 3935021"/>
              <a:gd name="connsiteY9" fmla="*/ 1992620 h 1992620"/>
              <a:gd name="connsiteX10" fmla="*/ 934688 w 3935021"/>
              <a:gd name="connsiteY10" fmla="*/ 1992620 h 1992620"/>
              <a:gd name="connsiteX11" fmla="*/ 666731 w 3935021"/>
              <a:gd name="connsiteY11" fmla="*/ 1992620 h 1992620"/>
              <a:gd name="connsiteX12" fmla="*/ 334621 w 3935021"/>
              <a:gd name="connsiteY12" fmla="*/ 1660510 h 1992620"/>
              <a:gd name="connsiteX13" fmla="*/ 334621 w 3935021"/>
              <a:gd name="connsiteY13" fmla="*/ 1660517 h 1992620"/>
              <a:gd name="connsiteX14" fmla="*/ 0 w 3935021"/>
              <a:gd name="connsiteY14" fmla="*/ 1821554 h 1992620"/>
              <a:gd name="connsiteX15" fmla="*/ 334621 w 3935021"/>
              <a:gd name="connsiteY15" fmla="*/ 1162362 h 1992620"/>
              <a:gd name="connsiteX16" fmla="*/ 334621 w 3935021"/>
              <a:gd name="connsiteY16" fmla="*/ 830258 h 1992620"/>
              <a:gd name="connsiteX17" fmla="*/ 64636 w 3935021"/>
              <a:gd name="connsiteY17" fmla="*/ 102573 h 1992620"/>
              <a:gd name="connsiteX18" fmla="*/ 334621 w 3935021"/>
              <a:gd name="connsiteY18" fmla="*/ 332103 h 1992620"/>
              <a:gd name="connsiteX19" fmla="*/ 334621 w 3935021"/>
              <a:gd name="connsiteY19" fmla="*/ 332110 h 1992620"/>
              <a:gd name="connsiteX20" fmla="*/ 666731 w 3935021"/>
              <a:gd name="connsiteY20" fmla="*/ 0 h 199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35021" h="1992620">
                <a:moveTo>
                  <a:pt x="666731" y="0"/>
                </a:moveTo>
                <a:lnTo>
                  <a:pt x="934688" y="0"/>
                </a:lnTo>
                <a:lnTo>
                  <a:pt x="1834788" y="0"/>
                </a:lnTo>
                <a:lnTo>
                  <a:pt x="3602911" y="0"/>
                </a:lnTo>
                <a:cubicBezTo>
                  <a:pt x="3786330" y="0"/>
                  <a:pt x="3935021" y="148691"/>
                  <a:pt x="3935021" y="332110"/>
                </a:cubicBezTo>
                <a:lnTo>
                  <a:pt x="3935021" y="830258"/>
                </a:lnTo>
                <a:lnTo>
                  <a:pt x="3935021" y="1162362"/>
                </a:lnTo>
                <a:lnTo>
                  <a:pt x="3935021" y="1660510"/>
                </a:lnTo>
                <a:cubicBezTo>
                  <a:pt x="3935021" y="1843929"/>
                  <a:pt x="3786330" y="1992620"/>
                  <a:pt x="3602911" y="1992620"/>
                </a:cubicBezTo>
                <a:lnTo>
                  <a:pt x="1834788" y="1992620"/>
                </a:lnTo>
                <a:lnTo>
                  <a:pt x="934688" y="1992620"/>
                </a:lnTo>
                <a:lnTo>
                  <a:pt x="666731" y="1992620"/>
                </a:lnTo>
                <a:cubicBezTo>
                  <a:pt x="483312" y="1992620"/>
                  <a:pt x="334621" y="1843929"/>
                  <a:pt x="334621" y="1660510"/>
                </a:cubicBezTo>
                <a:lnTo>
                  <a:pt x="334621" y="1660517"/>
                </a:lnTo>
                <a:lnTo>
                  <a:pt x="0" y="1821554"/>
                </a:lnTo>
                <a:lnTo>
                  <a:pt x="334621" y="1162362"/>
                </a:lnTo>
                <a:lnTo>
                  <a:pt x="334621" y="830258"/>
                </a:lnTo>
                <a:lnTo>
                  <a:pt x="64636" y="102573"/>
                </a:lnTo>
                <a:lnTo>
                  <a:pt x="334621" y="332103"/>
                </a:lnTo>
                <a:lnTo>
                  <a:pt x="334621" y="332110"/>
                </a:lnTo>
                <a:cubicBezTo>
                  <a:pt x="334621" y="148691"/>
                  <a:pt x="483312" y="0"/>
                  <a:pt x="6667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sq">
            <a:solidFill>
              <a:schemeClr val="bg1">
                <a:lumMod val="85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1" algn="just"/>
            <a:r>
              <a:rPr lang="en-US" altLang="ja-JP" sz="2400" dirty="0">
                <a:solidFill>
                  <a:schemeClr val="bg1">
                    <a:lumMod val="85000"/>
                  </a:schemeClr>
                </a:solidFill>
              </a:rPr>
              <a:t>Derive </a:t>
            </a:r>
            <a:r>
              <a:rPr lang="en-US" altLang="ja-JP" sz="2400" b="1" dirty="0">
                <a:solidFill>
                  <a:schemeClr val="bg1">
                    <a:lumMod val="85000"/>
                  </a:schemeClr>
                </a:solidFill>
              </a:rPr>
              <a:t>the optimal </a:t>
            </a:r>
          </a:p>
          <a:p>
            <a:pPr lvl="1" algn="just"/>
            <a:r>
              <a:rPr lang="en-US" altLang="ja-JP" sz="2400" b="1" dirty="0">
                <a:solidFill>
                  <a:schemeClr val="bg1">
                    <a:lumMod val="85000"/>
                  </a:schemeClr>
                </a:solidFill>
              </a:rPr>
              <a:t>offloading fraction </a:t>
            </a:r>
            <a:r>
              <a:rPr lang="en-US" altLang="ja-JP" sz="2400" dirty="0">
                <a:solidFill>
                  <a:schemeClr val="bg1">
                    <a:lumMod val="85000"/>
                  </a:schemeClr>
                </a:solidFill>
              </a:rPr>
              <a:t>using non-cooperative game </a:t>
            </a:r>
          </a:p>
          <a:p>
            <a:pPr lvl="1" algn="just"/>
            <a:r>
              <a:rPr lang="en-US" altLang="ja-JP" sz="2400" dirty="0">
                <a:solidFill>
                  <a:schemeClr val="bg1">
                    <a:lumMod val="85000"/>
                  </a:schemeClr>
                </a:solidFill>
              </a:rPr>
              <a:t>theory</a:t>
            </a:r>
            <a:endParaRPr kumimoji="1" lang="ja-JP" alt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82251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​​テーマ">
  <a:themeElements>
    <a:clrScheme name="Water">
      <a:dk1>
        <a:srgbClr val="333333"/>
      </a:dk1>
      <a:lt1>
        <a:sysClr val="window" lastClr="FFFFFF"/>
      </a:lt1>
      <a:dk2>
        <a:srgbClr val="002060"/>
      </a:dk2>
      <a:lt2>
        <a:srgbClr val="EEECE1"/>
      </a:lt2>
      <a:accent1>
        <a:srgbClr val="0084B4"/>
      </a:accent1>
      <a:accent2>
        <a:srgbClr val="FF4040"/>
      </a:accent2>
      <a:accent3>
        <a:srgbClr val="FFC000"/>
      </a:accent3>
      <a:accent4>
        <a:srgbClr val="92D050"/>
      </a:accent4>
      <a:accent5>
        <a:srgbClr val="00B050"/>
      </a:accent5>
      <a:accent6>
        <a:srgbClr val="0084B4"/>
      </a:accent6>
      <a:hlink>
        <a:srgbClr val="0070C0"/>
      </a:hlink>
      <a:folHlink>
        <a:srgbClr val="800080"/>
      </a:folHlink>
    </a:clrScheme>
    <a:fontScheme name="SeeEasy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9050" cap="sq">
          <a:solidFill>
            <a:schemeClr val="accent1"/>
          </a:solidFill>
          <a:miter lim="800000"/>
          <a:headEnd type="none" w="med" len="med"/>
          <a:tailEnd type="none" w="med" len="med"/>
        </a:ln>
      </a:spPr>
      <a:bodyPr rtlCol="0" anchor="ctr"/>
      <a:lstStyle>
        <a:defPPr algn="ctr">
          <a:defRPr kumimoji="1" sz="2800" dirty="0">
            <a:solidFill>
              <a:schemeClr val="accent1"/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 cap="sq">
          <a:solidFill>
            <a:schemeClr val="accent1"/>
          </a:solidFill>
          <a:miter lim="800000"/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800" dirty="0" smtClean="0">
            <a:solidFill>
              <a:srgbClr val="4D4D4D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14118</TotalTime>
  <Words>1392</Words>
  <Application>Microsoft Office PowerPoint</Application>
  <PresentationFormat>画面に合わせる (4:3)</PresentationFormat>
  <Paragraphs>249</Paragraphs>
  <Slides>21</Slides>
  <Notes>21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30" baseType="lpstr">
      <vt:lpstr>Noto Sans Symbols</vt:lpstr>
      <vt:lpstr>メイリオ</vt:lpstr>
      <vt:lpstr>Arial</vt:lpstr>
      <vt:lpstr>Calibri</vt:lpstr>
      <vt:lpstr>Cambria Math</vt:lpstr>
      <vt:lpstr>Quattrocento Sans</vt:lpstr>
      <vt:lpstr>Segoe UI</vt:lpstr>
      <vt:lpstr>Wingdings</vt:lpstr>
      <vt:lpstr>Office ​​テーマ</vt:lpstr>
      <vt:lpstr>Game Theoretic Approach for Non-Cooperative Load Balancing between Local Cloudlets</vt:lpstr>
      <vt:lpstr>Research background</vt:lpstr>
      <vt:lpstr>What are cloudlets?</vt:lpstr>
      <vt:lpstr>Tradeoff of cloudlets</vt:lpstr>
      <vt:lpstr>Conventional Method</vt:lpstr>
      <vt:lpstr>Problem of the conventional method</vt:lpstr>
      <vt:lpstr>Key idea </vt:lpstr>
      <vt:lpstr>Proposed method ‐ Process Flow</vt:lpstr>
      <vt:lpstr>Proposed method ‐ Process Flow</vt:lpstr>
      <vt:lpstr>Proposed method - Assumed Environment</vt:lpstr>
      <vt:lpstr>Proposed method - Average latency</vt:lpstr>
      <vt:lpstr>Proposed method ‐ Process Flow</vt:lpstr>
      <vt:lpstr>Proposed method - Utility function</vt:lpstr>
      <vt:lpstr>Proposed method - Utility function</vt:lpstr>
      <vt:lpstr>Proposed method - Utility function</vt:lpstr>
      <vt:lpstr>Proposed method ‐ Process Flow</vt:lpstr>
      <vt:lpstr>Proposed method - Non-cooperative game</vt:lpstr>
      <vt:lpstr>Numerical calculation</vt:lpstr>
      <vt:lpstr>Numerical calculations - Parameters</vt:lpstr>
      <vt:lpstr>Result: Difference between utilization</vt:lpstr>
      <vt:lpstr>Conclusion and future work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Tomato</dc:creator>
  <cp:lastModifiedBy>横田　侑紀</cp:lastModifiedBy>
  <cp:revision>506</cp:revision>
  <dcterms:created xsi:type="dcterms:W3CDTF">2013-09-23T07:13:46Z</dcterms:created>
  <dcterms:modified xsi:type="dcterms:W3CDTF">2023-09-26T11:26:09Z</dcterms:modified>
</cp:coreProperties>
</file>