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79975" cy="42808525"/>
  <p:notesSz cx="29456063" cy="41984613"/>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5824" autoAdjust="0"/>
  </p:normalViewPr>
  <p:slideViewPr>
    <p:cSldViewPr>
      <p:cViewPr varScale="1">
        <p:scale>
          <a:sx n="25" d="100"/>
          <a:sy n="25" d="100"/>
        </p:scale>
        <p:origin x="4936" y="48"/>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12765088" cy="210502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16684625" y="0"/>
            <a:ext cx="12765088" cy="2105025"/>
          </a:xfrm>
          <a:prstGeom prst="rect">
            <a:avLst/>
          </a:prstGeom>
        </p:spPr>
        <p:txBody>
          <a:bodyPr vert="horz" lIns="91440" tIns="45720" rIns="91440" bIns="45720" rtlCol="0"/>
          <a:lstStyle>
            <a:lvl1pPr algn="r">
              <a:defRPr sz="1200"/>
            </a:lvl1pPr>
          </a:lstStyle>
          <a:p>
            <a:fld id="{EBBD9E78-2CBA-44FD-9BB9-C9A2F1C28567}" type="datetimeFigureOut">
              <a:rPr kumimoji="1" lang="ja-JP" altLang="en-US" smtClean="0"/>
              <a:t>2025/1/8</a:t>
            </a:fld>
            <a:endParaRPr kumimoji="1" lang="ja-JP" altLang="en-US"/>
          </a:p>
        </p:txBody>
      </p:sp>
      <p:sp>
        <p:nvSpPr>
          <p:cNvPr id="4" name="スライド イメージ プレースホルダー 3"/>
          <p:cNvSpPr>
            <a:spLocks noGrp="1" noRot="1" noChangeAspect="1"/>
          </p:cNvSpPr>
          <p:nvPr>
            <p:ph type="sldImg" idx="2"/>
          </p:nvPr>
        </p:nvSpPr>
        <p:spPr>
          <a:xfrm>
            <a:off x="9717088" y="5248275"/>
            <a:ext cx="10023475" cy="141700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2946400" y="20205700"/>
            <a:ext cx="23564850" cy="165306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39879588"/>
            <a:ext cx="12765088" cy="210502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16684625" y="39879588"/>
            <a:ext cx="12765088" cy="2105025"/>
          </a:xfrm>
          <a:prstGeom prst="rect">
            <a:avLst/>
          </a:prstGeom>
        </p:spPr>
        <p:txBody>
          <a:bodyPr vert="horz" lIns="91440" tIns="45720" rIns="91440" bIns="45720" rtlCol="0" anchor="b"/>
          <a:lstStyle>
            <a:lvl1pPr algn="r">
              <a:defRPr sz="1200"/>
            </a:lvl1pPr>
          </a:lstStyle>
          <a:p>
            <a:fld id="{16039705-7AA5-483B-B57E-D2D9490B4BA7}" type="slidenum">
              <a:rPr kumimoji="1" lang="ja-JP" altLang="en-US" smtClean="0"/>
              <a:t>‹#›</a:t>
            </a:fld>
            <a:endParaRPr kumimoji="1" lang="ja-JP" altLang="en-US"/>
          </a:p>
        </p:txBody>
      </p:sp>
    </p:spTree>
    <p:extLst>
      <p:ext uri="{BB962C8B-B14F-4D97-AF65-F5344CB8AC3E}">
        <p14:creationId xmlns:p14="http://schemas.microsoft.com/office/powerpoint/2010/main" val="7437728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6039705-7AA5-483B-B57E-D2D9490B4BA7}" type="slidenum">
              <a:rPr kumimoji="1" lang="ja-JP" altLang="en-US" smtClean="0"/>
              <a:t>1</a:t>
            </a:fld>
            <a:endParaRPr kumimoji="1" lang="ja-JP" altLang="en-US"/>
          </a:p>
        </p:txBody>
      </p:sp>
    </p:spTree>
    <p:extLst>
      <p:ext uri="{BB962C8B-B14F-4D97-AF65-F5344CB8AC3E}">
        <p14:creationId xmlns:p14="http://schemas.microsoft.com/office/powerpoint/2010/main" val="43998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2025/1/8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2025/1/8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2025/1/8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2025/1/8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2025/1/8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2025/1/8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2025/1/8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2025/1/8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2025/1/8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2025/1/8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2025/1/8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2025/1/8</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16.png"/><Relationship Id="rId47" Type="http://schemas.openxmlformats.org/officeDocument/2006/relationships/image" Target="../media/image26.png"/><Relationship Id="rId50" Type="http://schemas.openxmlformats.org/officeDocument/2006/relationships/image" Target="../media/image27.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15.jpg"/><Relationship Id="rId33" Type="http://schemas.openxmlformats.org/officeDocument/2006/relationships/image" Target="../media/image23.png"/><Relationship Id="rId46" Type="http://schemas.openxmlformats.org/officeDocument/2006/relationships/image" Target="../media/image220.png"/><Relationship Id="rId2" Type="http://schemas.openxmlformats.org/officeDocument/2006/relationships/notesSlide" Target="../notesSlides/notesSlide1.xml"/><Relationship Id="rId16" Type="http://schemas.openxmlformats.org/officeDocument/2006/relationships/image" Target="../media/image12.png"/><Relationship Id="rId29" Type="http://schemas.openxmlformats.org/officeDocument/2006/relationships/image" Target="../media/image19.png"/><Relationship Id="rId54"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hyperlink" Target="https://www.cybig.net/data/checkppt.html" TargetMode="External"/><Relationship Id="rId11" Type="http://schemas.openxmlformats.org/officeDocument/2006/relationships/image" Target="../media/image7.png"/><Relationship Id="rId24" Type="http://schemas.openxmlformats.org/officeDocument/2006/relationships/image" Target="../media/image15.png"/><Relationship Id="rId32" Type="http://schemas.microsoft.com/office/2007/relationships/hdphoto" Target="../media/hdphoto1.wdp"/><Relationship Id="rId45" Type="http://schemas.openxmlformats.org/officeDocument/2006/relationships/image" Target="../media/image25.png"/><Relationship Id="rId53" Type="http://schemas.openxmlformats.org/officeDocument/2006/relationships/image" Target="../media/image32.png"/><Relationship Id="rId5" Type="http://schemas.openxmlformats.org/officeDocument/2006/relationships/image" Target="../media/image2.png"/><Relationship Id="rId15" Type="http://schemas.openxmlformats.org/officeDocument/2006/relationships/image" Target="../media/image11.png"/><Relationship Id="rId23" Type="http://schemas.openxmlformats.org/officeDocument/2006/relationships/image" Target="../media/image140.png"/><Relationship Id="rId28" Type="http://schemas.openxmlformats.org/officeDocument/2006/relationships/image" Target="../media/image18.jpg"/><Relationship Id="rId49" Type="http://schemas.openxmlformats.org/officeDocument/2006/relationships/image" Target="../media/image28.png"/><Relationship Id="rId10" Type="http://schemas.openxmlformats.org/officeDocument/2006/relationships/image" Target="../media/image6.png"/><Relationship Id="rId31" Type="http://schemas.openxmlformats.org/officeDocument/2006/relationships/image" Target="../media/image21.png"/><Relationship Id="rId44" Type="http://schemas.openxmlformats.org/officeDocument/2006/relationships/image" Target="../media/image24.png"/><Relationship Id="rId52" Type="http://schemas.openxmlformats.org/officeDocument/2006/relationships/image" Target="../media/image31.png"/><Relationship Id="rId4" Type="http://schemas.openxmlformats.org/officeDocument/2006/relationships/hyperlink" Target="https://www.cybig.net/" TargetMode="External"/><Relationship Id="rId9" Type="http://schemas.openxmlformats.org/officeDocument/2006/relationships/image" Target="../media/image5.png"/><Relationship Id="rId14" Type="http://schemas.openxmlformats.org/officeDocument/2006/relationships/image" Target="../media/image10.png"/><Relationship Id="rId27" Type="http://schemas.openxmlformats.org/officeDocument/2006/relationships/image" Target="../media/image17.svg"/><Relationship Id="rId30" Type="http://schemas.openxmlformats.org/officeDocument/2006/relationships/image" Target="../media/image20.png"/><Relationship Id="rId48" Type="http://schemas.openxmlformats.org/officeDocument/2006/relationships/image" Target="../media/image22.png"/><Relationship Id="rId8" Type="http://schemas.openxmlformats.org/officeDocument/2006/relationships/image" Target="../media/image4.png"/><Relationship Id="rId51" Type="http://schemas.openxmlformats.org/officeDocument/2006/relationships/image" Target="../media/image2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2" name="テキスト ボックス 221">
                <a:extLst>
                  <a:ext uri="{FF2B5EF4-FFF2-40B4-BE49-F238E27FC236}">
                    <a16:creationId xmlns:a16="http://schemas.microsoft.com/office/drawing/2014/main" id="{82AAEC41-D9CC-9DA1-AEF0-DDD44A3F0628}"/>
                  </a:ext>
                </a:extLst>
              </p:cNvPr>
              <p:cNvSpPr txBox="1"/>
              <p:nvPr/>
            </p:nvSpPr>
            <p:spPr>
              <a:xfrm>
                <a:off x="15921503" y="12619286"/>
                <a:ext cx="13476068" cy="31363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solidFill>
                                <a:srgbClr val="515151"/>
                              </a:solidFill>
                              <a:latin typeface="Cambria Math" panose="02040503050406030204" pitchFamily="18" charset="0"/>
                            </a:rPr>
                          </m:ctrlPr>
                        </m:sSubPr>
                        <m:e>
                          <m:r>
                            <a:rPr lang="en-US" altLang="ja-JP" sz="3200" b="0" i="1" smtClean="0">
                              <a:solidFill>
                                <a:srgbClr val="515151"/>
                              </a:solidFill>
                              <a:latin typeface="Cambria Math" panose="02040503050406030204" pitchFamily="18" charset="0"/>
                            </a:rPr>
                            <m:t>𝑈</m:t>
                          </m:r>
                        </m:e>
                        <m:sub>
                          <m:r>
                            <a:rPr lang="en-US" altLang="ja-JP" sz="3200" b="0" i="1" smtClean="0">
                              <a:solidFill>
                                <a:srgbClr val="515151"/>
                              </a:solidFill>
                              <a:latin typeface="Cambria Math" panose="02040503050406030204" pitchFamily="18" charset="0"/>
                            </a:rPr>
                            <m:t>1</m:t>
                          </m:r>
                        </m:sub>
                      </m:sSub>
                      <m:r>
                        <a:rPr lang="en-US" altLang="ja-JP" sz="3200" b="1" i="1" smtClean="0">
                          <a:solidFill>
                            <a:srgbClr val="515151"/>
                          </a:solidFill>
                          <a:latin typeface="Cambria Math" panose="02040503050406030204" pitchFamily="18" charset="0"/>
                        </a:rPr>
                        <m:t>=</m:t>
                      </m:r>
                      <m:r>
                        <a:rPr lang="en-US" altLang="ja-JP" sz="3200" b="0" i="1" smtClean="0">
                          <a:solidFill>
                            <a:srgbClr val="515151"/>
                          </a:solidFill>
                          <a:latin typeface="Cambria Math" panose="02040503050406030204" pitchFamily="18" charset="0"/>
                        </a:rPr>
                        <m:t>−</m:t>
                      </m:r>
                      <m:d>
                        <m:dPr>
                          <m:begChr m:val="{"/>
                          <m:endChr m:val="}"/>
                          <m:ctrlPr>
                            <a:rPr lang="en-US" altLang="ja-JP" sz="3200" b="0" i="1" smtClean="0">
                              <a:solidFill>
                                <a:srgbClr val="515151"/>
                              </a:solidFill>
                              <a:latin typeface="Cambria Math" panose="02040503050406030204" pitchFamily="18" charset="0"/>
                            </a:rPr>
                          </m:ctrlPr>
                        </m:dPr>
                        <m:e>
                          <m:d>
                            <m:dPr>
                              <m:ctrlPr>
                                <a:rPr lang="en-US" altLang="ja-JP" sz="3200" b="0" i="1" smtClean="0">
                                  <a:solidFill>
                                    <a:srgbClr val="515151"/>
                                  </a:solidFill>
                                  <a:latin typeface="Cambria Math" panose="02040503050406030204" pitchFamily="18" charset="0"/>
                                </a:rPr>
                              </m:ctrlPr>
                            </m:dPr>
                            <m:e>
                              <m:sSub>
                                <m:sSubPr>
                                  <m:ctrlPr>
                                    <a:rPr lang="en-US" altLang="ja-JP" sz="3200" b="0" i="1" smtClean="0">
                                      <a:solidFill>
                                        <a:srgbClr val="515151"/>
                                      </a:solidFill>
                                      <a:latin typeface="Cambria Math" panose="02040503050406030204" pitchFamily="18" charset="0"/>
                                    </a:rPr>
                                  </m:ctrlPr>
                                </m:sSubPr>
                                <m:e>
                                  <m:f>
                                    <m:fPr>
                                      <m:ctrlPr>
                                        <a:rPr lang="en-US" altLang="ja-JP" sz="3200" b="0" i="1" smtClean="0">
                                          <a:solidFill>
                                            <a:schemeClr val="accent6">
                                              <a:lumMod val="75000"/>
                                            </a:schemeClr>
                                          </a:solidFill>
                                          <a:latin typeface="Cambria Math" panose="02040503050406030204" pitchFamily="18" charset="0"/>
                                        </a:rPr>
                                      </m:ctrlPr>
                                    </m:fPr>
                                    <m:num>
                                      <m:r>
                                        <a:rPr lang="en-US" altLang="ja-JP" sz="3200" b="0" i="1" smtClean="0">
                                          <a:solidFill>
                                            <a:schemeClr val="accent6">
                                              <a:lumMod val="75000"/>
                                            </a:schemeClr>
                                          </a:solidFill>
                                          <a:latin typeface="Cambria Math" panose="02040503050406030204" pitchFamily="18" charset="0"/>
                                        </a:rPr>
                                        <m:t>1</m:t>
                                      </m:r>
                                    </m:num>
                                    <m:den>
                                      <m:r>
                                        <a:rPr lang="en-US" altLang="ja-JP" sz="3200" b="0" i="1" smtClean="0">
                                          <a:solidFill>
                                            <a:schemeClr val="accent6">
                                              <a:lumMod val="75000"/>
                                            </a:schemeClr>
                                          </a:solidFill>
                                          <a:latin typeface="Cambria Math" panose="02040503050406030204" pitchFamily="18" charset="0"/>
                                        </a:rPr>
                                        <m:t>𝜇</m:t>
                                      </m:r>
                                      <m:r>
                                        <a:rPr lang="en-US" altLang="ja-JP" sz="3200" b="0" i="1" smtClean="0">
                                          <a:solidFill>
                                            <a:schemeClr val="accent6">
                                              <a:lumMod val="75000"/>
                                            </a:schemeClr>
                                          </a:solidFill>
                                          <a:latin typeface="Cambria Math" panose="02040503050406030204" pitchFamily="18" charset="0"/>
                                        </a:rPr>
                                        <m:t>−</m:t>
                                      </m:r>
                                      <m:sSub>
                                        <m:sSubPr>
                                          <m:ctrlPr>
                                            <a:rPr lang="en-US" altLang="ja-JP" sz="3200" b="0" i="1" smtClean="0">
                                              <a:solidFill>
                                                <a:schemeClr val="accent6">
                                                  <a:lumMod val="75000"/>
                                                </a:schemeClr>
                                              </a:solidFill>
                                              <a:latin typeface="Cambria Math" panose="02040503050406030204" pitchFamily="18" charset="0"/>
                                            </a:rPr>
                                          </m:ctrlPr>
                                        </m:sSubPr>
                                        <m:e>
                                          <m:r>
                                            <a:rPr lang="en-US" altLang="ja-JP" sz="3200" b="0" i="1" smtClean="0">
                                              <a:solidFill>
                                                <a:schemeClr val="accent6">
                                                  <a:lumMod val="75000"/>
                                                </a:schemeClr>
                                              </a:solidFill>
                                              <a:latin typeface="Cambria Math" panose="02040503050406030204" pitchFamily="18" charset="0"/>
                                            </a:rPr>
                                            <m:t>𝜆</m:t>
                                          </m:r>
                                        </m:e>
                                        <m:sub>
                                          <m:r>
                                            <a:rPr lang="en-US" altLang="ja-JP" sz="3200" b="0" i="1" smtClean="0">
                                              <a:solidFill>
                                                <a:schemeClr val="accent6">
                                                  <a:lumMod val="75000"/>
                                                </a:schemeClr>
                                              </a:solidFill>
                                              <a:latin typeface="Cambria Math" panose="02040503050406030204" pitchFamily="18" charset="0"/>
                                            </a:rPr>
                                            <m:t>1</m:t>
                                          </m:r>
                                        </m:sub>
                                      </m:sSub>
                                      <m:sSub>
                                        <m:sSubPr>
                                          <m:ctrlPr>
                                            <a:rPr lang="en-US" altLang="ja-JP" sz="3200" b="0" i="1" smtClean="0">
                                              <a:solidFill>
                                                <a:schemeClr val="accent6">
                                                  <a:lumMod val="75000"/>
                                                </a:schemeClr>
                                              </a:solidFill>
                                              <a:latin typeface="Cambria Math" panose="02040503050406030204" pitchFamily="18" charset="0"/>
                                            </a:rPr>
                                          </m:ctrlPr>
                                        </m:sSubPr>
                                        <m:e>
                                          <m:r>
                                            <a:rPr lang="en-US" altLang="ja-JP" sz="3200" b="0" i="1" smtClean="0">
                                              <a:solidFill>
                                                <a:schemeClr val="accent6">
                                                  <a:lumMod val="75000"/>
                                                </a:schemeClr>
                                              </a:solidFill>
                                              <a:latin typeface="Cambria Math" panose="02040503050406030204" pitchFamily="18" charset="0"/>
                                            </a:rPr>
                                            <m:t>𝜑</m:t>
                                          </m:r>
                                        </m:e>
                                        <m:sub>
                                          <m:r>
                                            <a:rPr lang="en-US" altLang="ja-JP" sz="3200" b="0" i="1" smtClean="0">
                                              <a:solidFill>
                                                <a:schemeClr val="accent6">
                                                  <a:lumMod val="75000"/>
                                                </a:schemeClr>
                                              </a:solidFill>
                                              <a:latin typeface="Cambria Math" panose="02040503050406030204" pitchFamily="18" charset="0"/>
                                            </a:rPr>
                                            <m:t>11</m:t>
                                          </m:r>
                                        </m:sub>
                                      </m:sSub>
                                      <m:r>
                                        <a:rPr lang="en-US" altLang="ja-JP" sz="3200" b="0" i="1" smtClean="0">
                                          <a:solidFill>
                                            <a:schemeClr val="accent6">
                                              <a:lumMod val="75000"/>
                                            </a:schemeClr>
                                          </a:solidFill>
                                          <a:latin typeface="Cambria Math" panose="02040503050406030204" pitchFamily="18" charset="0"/>
                                        </a:rPr>
                                        <m:t>−</m:t>
                                      </m:r>
                                      <m:sSub>
                                        <m:sSubPr>
                                          <m:ctrlPr>
                                            <a:rPr lang="en-US" altLang="ja-JP" sz="3200" b="0" i="1" smtClean="0">
                                              <a:solidFill>
                                                <a:schemeClr val="accent6">
                                                  <a:lumMod val="75000"/>
                                                </a:schemeClr>
                                              </a:solidFill>
                                              <a:latin typeface="Cambria Math" panose="02040503050406030204" pitchFamily="18" charset="0"/>
                                            </a:rPr>
                                          </m:ctrlPr>
                                        </m:sSubPr>
                                        <m:e>
                                          <m:r>
                                            <a:rPr lang="en-US" altLang="ja-JP" sz="3200" b="0" i="1" smtClean="0">
                                              <a:solidFill>
                                                <a:schemeClr val="accent6">
                                                  <a:lumMod val="75000"/>
                                                </a:schemeClr>
                                              </a:solidFill>
                                              <a:latin typeface="Cambria Math" panose="02040503050406030204" pitchFamily="18" charset="0"/>
                                            </a:rPr>
                                            <m:t>𝜆</m:t>
                                          </m:r>
                                        </m:e>
                                        <m:sub>
                                          <m:r>
                                            <a:rPr lang="en-US" altLang="ja-JP" sz="3200" b="0" i="1" smtClean="0">
                                              <a:solidFill>
                                                <a:schemeClr val="accent6">
                                                  <a:lumMod val="75000"/>
                                                </a:schemeClr>
                                              </a:solidFill>
                                              <a:latin typeface="Cambria Math" panose="02040503050406030204" pitchFamily="18" charset="0"/>
                                            </a:rPr>
                                            <m:t>2</m:t>
                                          </m:r>
                                        </m:sub>
                                      </m:sSub>
                                      <m:sSub>
                                        <m:sSubPr>
                                          <m:ctrlPr>
                                            <a:rPr lang="en-US" altLang="ja-JP" sz="3200" b="0" i="1" smtClean="0">
                                              <a:solidFill>
                                                <a:schemeClr val="accent6">
                                                  <a:lumMod val="75000"/>
                                                </a:schemeClr>
                                              </a:solidFill>
                                              <a:latin typeface="Cambria Math" panose="02040503050406030204" pitchFamily="18" charset="0"/>
                                            </a:rPr>
                                          </m:ctrlPr>
                                        </m:sSubPr>
                                        <m:e>
                                          <m:r>
                                            <a:rPr lang="en-US" altLang="ja-JP" sz="3200" b="0" i="1" smtClean="0">
                                              <a:solidFill>
                                                <a:schemeClr val="accent6">
                                                  <a:lumMod val="75000"/>
                                                </a:schemeClr>
                                              </a:solidFill>
                                              <a:latin typeface="Cambria Math" panose="02040503050406030204" pitchFamily="18" charset="0"/>
                                            </a:rPr>
                                            <m:t>𝜑</m:t>
                                          </m:r>
                                        </m:e>
                                        <m:sub>
                                          <m:r>
                                            <a:rPr lang="en-US" altLang="ja-JP" sz="3200" b="0" i="1" smtClean="0">
                                              <a:solidFill>
                                                <a:schemeClr val="accent6">
                                                  <a:lumMod val="75000"/>
                                                </a:schemeClr>
                                              </a:solidFill>
                                              <a:latin typeface="Cambria Math" panose="02040503050406030204" pitchFamily="18" charset="0"/>
                                            </a:rPr>
                                            <m:t>21</m:t>
                                          </m:r>
                                        </m:sub>
                                      </m:sSub>
                                    </m:den>
                                  </m:f>
                                  <m:r>
                                    <a:rPr lang="en-US" altLang="ja-JP" sz="3200" b="0" i="1" smtClean="0">
                                      <a:solidFill>
                                        <a:srgbClr val="515151"/>
                                      </a:solidFill>
                                      <a:latin typeface="Cambria Math" panose="02040503050406030204" pitchFamily="18" charset="0"/>
                                    </a:rPr>
                                    <m:t>−</m:t>
                                  </m:r>
                                  <m:r>
                                    <a:rPr lang="en-US" altLang="ja-JP" sz="3200" b="0" i="1" smtClean="0">
                                      <a:solidFill>
                                        <a:srgbClr val="515151"/>
                                      </a:solidFill>
                                      <a:latin typeface="Cambria Math" panose="02040503050406030204" pitchFamily="18" charset="0"/>
                                    </a:rPr>
                                    <m:t>𝐷</m:t>
                                  </m:r>
                                </m:e>
                                <m:sub>
                                  <m:r>
                                    <a:rPr lang="en-US" altLang="ja-JP" sz="3200" b="0" i="1" smtClean="0">
                                      <a:solidFill>
                                        <a:srgbClr val="515151"/>
                                      </a:solidFill>
                                      <a:latin typeface="Cambria Math" panose="02040503050406030204" pitchFamily="18" charset="0"/>
                                    </a:rPr>
                                    <m:t>11</m:t>
                                  </m:r>
                                </m:sub>
                              </m:sSub>
                            </m:e>
                          </m:d>
                          <m:r>
                            <a:rPr lang="en-US" altLang="ja-JP" sz="3200" b="0" i="1" smtClean="0">
                              <a:solidFill>
                                <a:srgbClr val="515151"/>
                              </a:solidFill>
                              <a:latin typeface="Cambria Math" panose="02040503050406030204" pitchFamily="18" charset="0"/>
                            </a:rPr>
                            <m:t>+</m:t>
                          </m:r>
                          <m:d>
                            <m:dPr>
                              <m:ctrlPr>
                                <a:rPr lang="en-US" altLang="ja-JP" sz="3200" b="0" i="1">
                                  <a:solidFill>
                                    <a:srgbClr val="515151"/>
                                  </a:solidFill>
                                  <a:latin typeface="Cambria Math" panose="02040503050406030204" pitchFamily="18" charset="0"/>
                                </a:rPr>
                              </m:ctrlPr>
                            </m:dPr>
                            <m:e>
                              <m:f>
                                <m:fPr>
                                  <m:ctrlPr>
                                    <a:rPr lang="en-US" altLang="ja-JP" sz="3200" i="1" smtClean="0">
                                      <a:solidFill>
                                        <a:srgbClr val="00B050"/>
                                      </a:solidFill>
                                      <a:latin typeface="Cambria Math" panose="02040503050406030204" pitchFamily="18" charset="0"/>
                                    </a:rPr>
                                  </m:ctrlPr>
                                </m:fPr>
                                <m:num>
                                  <m:r>
                                    <a:rPr lang="en-US" altLang="ja-JP" sz="3200" i="1">
                                      <a:solidFill>
                                        <a:srgbClr val="00B050"/>
                                      </a:solidFill>
                                      <a:latin typeface="Cambria Math" panose="02040503050406030204" pitchFamily="18" charset="0"/>
                                    </a:rPr>
                                    <m:t>1</m:t>
                                  </m:r>
                                </m:num>
                                <m:den>
                                  <m:r>
                                    <a:rPr lang="en-US" altLang="ja-JP" sz="3200" i="1">
                                      <a:solidFill>
                                        <a:srgbClr val="00B050"/>
                                      </a:solidFill>
                                      <a:latin typeface="Cambria Math" panose="02040503050406030204" pitchFamily="18" charset="0"/>
                                    </a:rPr>
                                    <m:t>𝜇</m:t>
                                  </m:r>
                                  <m:r>
                                    <a:rPr lang="en-US" altLang="ja-JP" sz="3200" i="1">
                                      <a:solidFill>
                                        <a:srgbClr val="00B050"/>
                                      </a:solidFill>
                                      <a:latin typeface="Cambria Math" panose="02040503050406030204" pitchFamily="18" charset="0"/>
                                    </a:rPr>
                                    <m:t>−</m:t>
                                  </m:r>
                                  <m:sSub>
                                    <m:sSubPr>
                                      <m:ctrlPr>
                                        <a:rPr lang="en-US" altLang="ja-JP" sz="3200" i="1">
                                          <a:solidFill>
                                            <a:srgbClr val="00B050"/>
                                          </a:solidFill>
                                          <a:latin typeface="Cambria Math" panose="02040503050406030204" pitchFamily="18" charset="0"/>
                                        </a:rPr>
                                      </m:ctrlPr>
                                    </m:sSubPr>
                                    <m:e>
                                      <m:r>
                                        <a:rPr lang="en-US" altLang="ja-JP" sz="3200" i="1">
                                          <a:solidFill>
                                            <a:srgbClr val="00B050"/>
                                          </a:solidFill>
                                          <a:latin typeface="Cambria Math" panose="02040503050406030204" pitchFamily="18" charset="0"/>
                                        </a:rPr>
                                        <m:t>𝜆</m:t>
                                      </m:r>
                                    </m:e>
                                    <m:sub>
                                      <m:r>
                                        <a:rPr lang="en-US" altLang="ja-JP" sz="3200" i="1">
                                          <a:solidFill>
                                            <a:srgbClr val="00B050"/>
                                          </a:solidFill>
                                          <a:latin typeface="Cambria Math" panose="02040503050406030204" pitchFamily="18" charset="0"/>
                                        </a:rPr>
                                        <m:t>2</m:t>
                                      </m:r>
                                    </m:sub>
                                  </m:sSub>
                                  <m:sSub>
                                    <m:sSubPr>
                                      <m:ctrlPr>
                                        <a:rPr lang="en-US" altLang="ja-JP" sz="3200" i="1">
                                          <a:solidFill>
                                            <a:srgbClr val="00B050"/>
                                          </a:solidFill>
                                          <a:latin typeface="Cambria Math" panose="02040503050406030204" pitchFamily="18" charset="0"/>
                                        </a:rPr>
                                      </m:ctrlPr>
                                    </m:sSubPr>
                                    <m:e>
                                      <m:r>
                                        <a:rPr lang="en-US" altLang="ja-JP" sz="3200" i="1">
                                          <a:solidFill>
                                            <a:srgbClr val="00B050"/>
                                          </a:solidFill>
                                          <a:latin typeface="Cambria Math" panose="02040503050406030204" pitchFamily="18" charset="0"/>
                                        </a:rPr>
                                        <m:t>𝜑</m:t>
                                      </m:r>
                                    </m:e>
                                    <m:sub>
                                      <m:r>
                                        <a:rPr lang="en-US" altLang="ja-JP" sz="3200" i="1">
                                          <a:solidFill>
                                            <a:srgbClr val="00B050"/>
                                          </a:solidFill>
                                          <a:latin typeface="Cambria Math" panose="02040503050406030204" pitchFamily="18" charset="0"/>
                                        </a:rPr>
                                        <m:t>22</m:t>
                                      </m:r>
                                    </m:sub>
                                  </m:sSub>
                                  <m:r>
                                    <a:rPr lang="en-US" altLang="ja-JP" sz="3200" i="1">
                                      <a:solidFill>
                                        <a:srgbClr val="00B050"/>
                                      </a:solidFill>
                                      <a:latin typeface="Cambria Math" panose="02040503050406030204" pitchFamily="18" charset="0"/>
                                    </a:rPr>
                                    <m:t>−</m:t>
                                  </m:r>
                                  <m:sSub>
                                    <m:sSubPr>
                                      <m:ctrlPr>
                                        <a:rPr lang="en-US" altLang="ja-JP" sz="3200" i="1">
                                          <a:solidFill>
                                            <a:srgbClr val="00B050"/>
                                          </a:solidFill>
                                          <a:latin typeface="Cambria Math" panose="02040503050406030204" pitchFamily="18" charset="0"/>
                                        </a:rPr>
                                      </m:ctrlPr>
                                    </m:sSubPr>
                                    <m:e>
                                      <m:r>
                                        <a:rPr lang="en-US" altLang="ja-JP" sz="3200" i="1">
                                          <a:solidFill>
                                            <a:srgbClr val="00B050"/>
                                          </a:solidFill>
                                          <a:latin typeface="Cambria Math" panose="02040503050406030204" pitchFamily="18" charset="0"/>
                                        </a:rPr>
                                        <m:t>𝜆</m:t>
                                      </m:r>
                                    </m:e>
                                    <m:sub>
                                      <m:r>
                                        <a:rPr lang="en-US" altLang="ja-JP" sz="3200" i="1">
                                          <a:solidFill>
                                            <a:srgbClr val="00B050"/>
                                          </a:solidFill>
                                          <a:latin typeface="Cambria Math" panose="02040503050406030204" pitchFamily="18" charset="0"/>
                                        </a:rPr>
                                        <m:t>1</m:t>
                                      </m:r>
                                    </m:sub>
                                  </m:sSub>
                                  <m:sSub>
                                    <m:sSubPr>
                                      <m:ctrlPr>
                                        <a:rPr lang="en-US" altLang="ja-JP" sz="3200" i="1">
                                          <a:solidFill>
                                            <a:srgbClr val="00B050"/>
                                          </a:solidFill>
                                          <a:latin typeface="Cambria Math" panose="02040503050406030204" pitchFamily="18" charset="0"/>
                                        </a:rPr>
                                      </m:ctrlPr>
                                    </m:sSubPr>
                                    <m:e>
                                      <m:r>
                                        <a:rPr lang="en-US" altLang="ja-JP" sz="3200" i="1">
                                          <a:solidFill>
                                            <a:srgbClr val="00B050"/>
                                          </a:solidFill>
                                          <a:latin typeface="Cambria Math" panose="02040503050406030204" pitchFamily="18" charset="0"/>
                                        </a:rPr>
                                        <m:t>𝜑</m:t>
                                      </m:r>
                                    </m:e>
                                    <m:sub>
                                      <m:r>
                                        <a:rPr lang="en-US" altLang="ja-JP" sz="3200" i="1">
                                          <a:solidFill>
                                            <a:srgbClr val="00B050"/>
                                          </a:solidFill>
                                          <a:latin typeface="Cambria Math" panose="02040503050406030204" pitchFamily="18" charset="0"/>
                                        </a:rPr>
                                        <m:t>12</m:t>
                                      </m:r>
                                    </m:sub>
                                  </m:sSub>
                                </m:den>
                              </m:f>
                              <m:r>
                                <a:rPr lang="en-US" altLang="ja-JP" sz="3200" b="0" i="1" smtClean="0">
                                  <a:solidFill>
                                    <a:srgbClr val="515151"/>
                                  </a:solidFill>
                                  <a:latin typeface="Cambria Math" panose="02040503050406030204" pitchFamily="18" charset="0"/>
                                </a:rPr>
                                <m:t>+</m:t>
                              </m:r>
                              <m:sSub>
                                <m:sSubPr>
                                  <m:ctrlPr>
                                    <a:rPr lang="en-US" altLang="ja-JP" sz="3200" b="0" i="1" smtClean="0">
                                      <a:solidFill>
                                        <a:srgbClr val="515151"/>
                                      </a:solidFill>
                                      <a:latin typeface="Cambria Math" panose="02040503050406030204" pitchFamily="18" charset="0"/>
                                    </a:rPr>
                                  </m:ctrlPr>
                                </m:sSubPr>
                                <m:e>
                                  <m:r>
                                    <a:rPr lang="en-US" altLang="ja-JP" sz="3200" b="0" i="1" smtClean="0">
                                      <a:solidFill>
                                        <a:srgbClr val="515151"/>
                                      </a:solidFill>
                                      <a:latin typeface="Cambria Math" panose="02040503050406030204" pitchFamily="18" charset="0"/>
                                    </a:rPr>
                                    <m:t>𝑑</m:t>
                                  </m:r>
                                </m:e>
                                <m:sub>
                                  <m:r>
                                    <a:rPr lang="en-US" altLang="ja-JP" sz="3200" b="0" i="1" smtClean="0">
                                      <a:solidFill>
                                        <a:srgbClr val="515151"/>
                                      </a:solidFill>
                                      <a:latin typeface="Cambria Math" panose="02040503050406030204" pitchFamily="18" charset="0"/>
                                    </a:rPr>
                                    <m:t>12</m:t>
                                  </m:r>
                                </m:sub>
                              </m:sSub>
                              <m:r>
                                <a:rPr lang="en-US" altLang="ja-JP" sz="3200" i="1">
                                  <a:solidFill>
                                    <a:srgbClr val="515151"/>
                                  </a:solidFill>
                                  <a:latin typeface="Cambria Math" panose="02040503050406030204" pitchFamily="18" charset="0"/>
                                </a:rPr>
                                <m:t>−</m:t>
                              </m:r>
                              <m:sSub>
                                <m:sSubPr>
                                  <m:ctrlPr>
                                    <a:rPr lang="en-US" altLang="ja-JP" sz="3200" b="0" i="1" smtClean="0">
                                      <a:solidFill>
                                        <a:srgbClr val="515151"/>
                                      </a:solidFill>
                                      <a:latin typeface="Cambria Math" panose="02040503050406030204" pitchFamily="18" charset="0"/>
                                    </a:rPr>
                                  </m:ctrlPr>
                                </m:sSubPr>
                                <m:e>
                                  <m:r>
                                    <a:rPr lang="en-US" altLang="ja-JP" sz="3200" i="1">
                                      <a:solidFill>
                                        <a:srgbClr val="515151"/>
                                      </a:solidFill>
                                      <a:latin typeface="Cambria Math" panose="02040503050406030204" pitchFamily="18" charset="0"/>
                                    </a:rPr>
                                    <m:t>𝐷</m:t>
                                  </m:r>
                                </m:e>
                                <m:sub>
                                  <m:r>
                                    <a:rPr lang="en-US" altLang="ja-JP" sz="3200" b="0" i="1" smtClean="0">
                                      <a:solidFill>
                                        <a:srgbClr val="515151"/>
                                      </a:solidFill>
                                      <a:latin typeface="Cambria Math" panose="02040503050406030204" pitchFamily="18" charset="0"/>
                                    </a:rPr>
                                    <m:t>12</m:t>
                                  </m:r>
                                </m:sub>
                              </m:sSub>
                            </m:e>
                          </m:d>
                        </m:e>
                      </m:d>
                    </m:oMath>
                  </m:oMathPara>
                </a14:m>
                <a:endParaRPr lang="en-US" altLang="ja-JP" sz="3200" b="0" dirty="0">
                  <a:solidFill>
                    <a:srgbClr val="515151"/>
                  </a:solidFill>
                </a:endParaRPr>
              </a:p>
              <a:p>
                <a:endParaRPr lang="en-US" altLang="ja-JP" sz="1800" b="0" dirty="0">
                  <a:solidFill>
                    <a:srgbClr val="515151"/>
                  </a:solidFill>
                </a:endParaRPr>
              </a:p>
              <a:p>
                <a:pPr/>
                <a14:m>
                  <m:oMathPara xmlns:m="http://schemas.openxmlformats.org/officeDocument/2006/math">
                    <m:oMathParaPr>
                      <m:jc m:val="centerGroup"/>
                    </m:oMathParaPr>
                    <m:oMath xmlns:m="http://schemas.openxmlformats.org/officeDocument/2006/math">
                      <m:sSub>
                        <m:sSubPr>
                          <m:ctrlPr>
                            <a:rPr lang="en-US" altLang="ja-JP" sz="3200" i="1" smtClean="0">
                              <a:solidFill>
                                <a:srgbClr val="515151"/>
                              </a:solidFill>
                              <a:latin typeface="Cambria Math" panose="02040503050406030204" pitchFamily="18" charset="0"/>
                            </a:rPr>
                          </m:ctrlPr>
                        </m:sSubPr>
                        <m:e>
                          <m:r>
                            <a:rPr lang="en-US" altLang="ja-JP" sz="3200" b="0" i="1" smtClean="0">
                              <a:solidFill>
                                <a:srgbClr val="515151"/>
                              </a:solidFill>
                              <a:latin typeface="Cambria Math" panose="02040503050406030204" pitchFamily="18" charset="0"/>
                            </a:rPr>
                            <m:t>𝑈</m:t>
                          </m:r>
                        </m:e>
                        <m:sub>
                          <m:r>
                            <a:rPr lang="en-US" altLang="ja-JP" sz="3200" b="0" i="1" smtClean="0">
                              <a:solidFill>
                                <a:srgbClr val="515151"/>
                              </a:solidFill>
                              <a:latin typeface="Cambria Math" panose="02040503050406030204" pitchFamily="18" charset="0"/>
                            </a:rPr>
                            <m:t>2</m:t>
                          </m:r>
                        </m:sub>
                      </m:sSub>
                      <m:r>
                        <a:rPr lang="en-US" altLang="ja-JP" sz="3200" b="1" i="1" smtClean="0">
                          <a:solidFill>
                            <a:srgbClr val="515151"/>
                          </a:solidFill>
                          <a:latin typeface="Cambria Math" panose="02040503050406030204" pitchFamily="18" charset="0"/>
                        </a:rPr>
                        <m:t>=</m:t>
                      </m:r>
                      <m:r>
                        <a:rPr lang="en-US" altLang="ja-JP" sz="3200" b="0" i="1" smtClean="0">
                          <a:solidFill>
                            <a:srgbClr val="515151"/>
                          </a:solidFill>
                          <a:latin typeface="Cambria Math" panose="02040503050406030204" pitchFamily="18" charset="0"/>
                        </a:rPr>
                        <m:t>−</m:t>
                      </m:r>
                      <m:d>
                        <m:dPr>
                          <m:begChr m:val="{"/>
                          <m:endChr m:val="}"/>
                          <m:ctrlPr>
                            <a:rPr lang="en-US" altLang="ja-JP" sz="3200" b="0" i="1" smtClean="0">
                              <a:solidFill>
                                <a:srgbClr val="515151"/>
                              </a:solidFill>
                              <a:latin typeface="Cambria Math" panose="02040503050406030204" pitchFamily="18" charset="0"/>
                            </a:rPr>
                          </m:ctrlPr>
                        </m:dPr>
                        <m:e>
                          <m:d>
                            <m:dPr>
                              <m:ctrlPr>
                                <a:rPr lang="en-US" altLang="ja-JP" sz="3200" b="0" i="1" smtClean="0">
                                  <a:solidFill>
                                    <a:srgbClr val="515151"/>
                                  </a:solidFill>
                                  <a:latin typeface="Cambria Math" panose="02040503050406030204" pitchFamily="18" charset="0"/>
                                </a:rPr>
                              </m:ctrlPr>
                            </m:dPr>
                            <m:e>
                              <m:sSub>
                                <m:sSubPr>
                                  <m:ctrlPr>
                                    <a:rPr lang="en-US" altLang="ja-JP" sz="3200" b="0" i="1" smtClean="0">
                                      <a:solidFill>
                                        <a:srgbClr val="515151"/>
                                      </a:solidFill>
                                      <a:latin typeface="Cambria Math" panose="02040503050406030204" pitchFamily="18" charset="0"/>
                                    </a:rPr>
                                  </m:ctrlPr>
                                </m:sSubPr>
                                <m:e>
                                  <m:f>
                                    <m:fPr>
                                      <m:ctrlPr>
                                        <a:rPr lang="en-US" altLang="ja-JP" sz="3200" b="0" i="1" smtClean="0">
                                          <a:solidFill>
                                            <a:srgbClr val="00B050"/>
                                          </a:solidFill>
                                          <a:latin typeface="Cambria Math" panose="02040503050406030204" pitchFamily="18" charset="0"/>
                                        </a:rPr>
                                      </m:ctrlPr>
                                    </m:fPr>
                                    <m:num>
                                      <m:r>
                                        <a:rPr lang="en-US" altLang="ja-JP" sz="3200" b="0" i="1" smtClean="0">
                                          <a:solidFill>
                                            <a:srgbClr val="00B050"/>
                                          </a:solidFill>
                                          <a:latin typeface="Cambria Math" panose="02040503050406030204" pitchFamily="18" charset="0"/>
                                        </a:rPr>
                                        <m:t>1</m:t>
                                      </m:r>
                                    </m:num>
                                    <m:den>
                                      <m:r>
                                        <a:rPr lang="en-US" altLang="ja-JP" sz="3200" b="0" i="1" smtClean="0">
                                          <a:solidFill>
                                            <a:srgbClr val="00B050"/>
                                          </a:solidFill>
                                          <a:latin typeface="Cambria Math" panose="02040503050406030204" pitchFamily="18" charset="0"/>
                                        </a:rPr>
                                        <m:t>𝜇</m:t>
                                      </m:r>
                                      <m:r>
                                        <a:rPr lang="en-US" altLang="ja-JP" sz="3200" b="0" i="1" smtClean="0">
                                          <a:solidFill>
                                            <a:srgbClr val="00B050"/>
                                          </a:solidFill>
                                          <a:latin typeface="Cambria Math" panose="02040503050406030204" pitchFamily="18" charset="0"/>
                                        </a:rPr>
                                        <m:t>−</m:t>
                                      </m:r>
                                      <m:sSub>
                                        <m:sSubPr>
                                          <m:ctrlPr>
                                            <a:rPr lang="en-US" altLang="ja-JP" sz="3200" b="0" i="1" smtClean="0">
                                              <a:solidFill>
                                                <a:srgbClr val="00B050"/>
                                              </a:solidFill>
                                              <a:latin typeface="Cambria Math" panose="02040503050406030204" pitchFamily="18" charset="0"/>
                                            </a:rPr>
                                          </m:ctrlPr>
                                        </m:sSubPr>
                                        <m:e>
                                          <m:r>
                                            <a:rPr lang="en-US" altLang="ja-JP" sz="3200" b="0" i="1" smtClean="0">
                                              <a:solidFill>
                                                <a:srgbClr val="00B050"/>
                                              </a:solidFill>
                                              <a:latin typeface="Cambria Math" panose="02040503050406030204" pitchFamily="18" charset="0"/>
                                            </a:rPr>
                                            <m:t>𝜆</m:t>
                                          </m:r>
                                        </m:e>
                                        <m:sub>
                                          <m:r>
                                            <a:rPr lang="en-US" altLang="ja-JP" sz="3200" b="0" i="1" smtClean="0">
                                              <a:solidFill>
                                                <a:srgbClr val="00B050"/>
                                              </a:solidFill>
                                              <a:latin typeface="Cambria Math" panose="02040503050406030204" pitchFamily="18" charset="0"/>
                                            </a:rPr>
                                            <m:t>2</m:t>
                                          </m:r>
                                        </m:sub>
                                      </m:sSub>
                                      <m:sSub>
                                        <m:sSubPr>
                                          <m:ctrlPr>
                                            <a:rPr lang="en-US" altLang="ja-JP" sz="3200" b="0" i="1" smtClean="0">
                                              <a:solidFill>
                                                <a:srgbClr val="00B050"/>
                                              </a:solidFill>
                                              <a:latin typeface="Cambria Math" panose="02040503050406030204" pitchFamily="18" charset="0"/>
                                            </a:rPr>
                                          </m:ctrlPr>
                                        </m:sSubPr>
                                        <m:e>
                                          <m:r>
                                            <a:rPr lang="en-US" altLang="ja-JP" sz="3200" b="0" i="1" smtClean="0">
                                              <a:solidFill>
                                                <a:srgbClr val="00B050"/>
                                              </a:solidFill>
                                              <a:latin typeface="Cambria Math" panose="02040503050406030204" pitchFamily="18" charset="0"/>
                                            </a:rPr>
                                            <m:t>𝜑</m:t>
                                          </m:r>
                                        </m:e>
                                        <m:sub>
                                          <m:r>
                                            <a:rPr lang="en-US" altLang="ja-JP" sz="3200" b="0" i="1" smtClean="0">
                                              <a:solidFill>
                                                <a:srgbClr val="00B050"/>
                                              </a:solidFill>
                                              <a:latin typeface="Cambria Math" panose="02040503050406030204" pitchFamily="18" charset="0"/>
                                            </a:rPr>
                                            <m:t>22</m:t>
                                          </m:r>
                                        </m:sub>
                                      </m:sSub>
                                      <m:r>
                                        <a:rPr lang="en-US" altLang="ja-JP" sz="3200" b="0" i="1" smtClean="0">
                                          <a:solidFill>
                                            <a:srgbClr val="00B050"/>
                                          </a:solidFill>
                                          <a:latin typeface="Cambria Math" panose="02040503050406030204" pitchFamily="18" charset="0"/>
                                        </a:rPr>
                                        <m:t>−</m:t>
                                      </m:r>
                                      <m:sSub>
                                        <m:sSubPr>
                                          <m:ctrlPr>
                                            <a:rPr lang="en-US" altLang="ja-JP" sz="3200" b="0" i="1" smtClean="0">
                                              <a:solidFill>
                                                <a:srgbClr val="00B050"/>
                                              </a:solidFill>
                                              <a:latin typeface="Cambria Math" panose="02040503050406030204" pitchFamily="18" charset="0"/>
                                            </a:rPr>
                                          </m:ctrlPr>
                                        </m:sSubPr>
                                        <m:e>
                                          <m:r>
                                            <a:rPr lang="en-US" altLang="ja-JP" sz="3200" b="0" i="1" smtClean="0">
                                              <a:solidFill>
                                                <a:srgbClr val="00B050"/>
                                              </a:solidFill>
                                              <a:latin typeface="Cambria Math" panose="02040503050406030204" pitchFamily="18" charset="0"/>
                                            </a:rPr>
                                            <m:t>𝜆</m:t>
                                          </m:r>
                                        </m:e>
                                        <m:sub>
                                          <m:r>
                                            <a:rPr lang="en-US" altLang="ja-JP" sz="3200" b="0" i="1" smtClean="0">
                                              <a:solidFill>
                                                <a:srgbClr val="00B050"/>
                                              </a:solidFill>
                                              <a:latin typeface="Cambria Math" panose="02040503050406030204" pitchFamily="18" charset="0"/>
                                            </a:rPr>
                                            <m:t>1</m:t>
                                          </m:r>
                                        </m:sub>
                                      </m:sSub>
                                      <m:sSub>
                                        <m:sSubPr>
                                          <m:ctrlPr>
                                            <a:rPr lang="en-US" altLang="ja-JP" sz="3200" b="0" i="1" smtClean="0">
                                              <a:solidFill>
                                                <a:srgbClr val="00B050"/>
                                              </a:solidFill>
                                              <a:latin typeface="Cambria Math" panose="02040503050406030204" pitchFamily="18" charset="0"/>
                                            </a:rPr>
                                          </m:ctrlPr>
                                        </m:sSubPr>
                                        <m:e>
                                          <m:r>
                                            <a:rPr lang="en-US" altLang="ja-JP" sz="3200" b="0" i="1" smtClean="0">
                                              <a:solidFill>
                                                <a:srgbClr val="00B050"/>
                                              </a:solidFill>
                                              <a:latin typeface="Cambria Math" panose="02040503050406030204" pitchFamily="18" charset="0"/>
                                            </a:rPr>
                                            <m:t>𝜑</m:t>
                                          </m:r>
                                        </m:e>
                                        <m:sub>
                                          <m:r>
                                            <a:rPr lang="en-US" altLang="ja-JP" sz="3200" b="0" i="1" smtClean="0">
                                              <a:solidFill>
                                                <a:srgbClr val="00B050"/>
                                              </a:solidFill>
                                              <a:latin typeface="Cambria Math" panose="02040503050406030204" pitchFamily="18" charset="0"/>
                                            </a:rPr>
                                            <m:t>12</m:t>
                                          </m:r>
                                        </m:sub>
                                      </m:sSub>
                                    </m:den>
                                  </m:f>
                                  <m:r>
                                    <a:rPr lang="en-US" altLang="ja-JP" sz="3200" b="0" i="1" smtClean="0">
                                      <a:solidFill>
                                        <a:srgbClr val="515151"/>
                                      </a:solidFill>
                                      <a:latin typeface="Cambria Math" panose="02040503050406030204" pitchFamily="18" charset="0"/>
                                    </a:rPr>
                                    <m:t>−</m:t>
                                  </m:r>
                                  <m:r>
                                    <a:rPr lang="en-US" altLang="ja-JP" sz="3200" b="0" i="1" smtClean="0">
                                      <a:solidFill>
                                        <a:srgbClr val="515151"/>
                                      </a:solidFill>
                                      <a:latin typeface="Cambria Math" panose="02040503050406030204" pitchFamily="18" charset="0"/>
                                    </a:rPr>
                                    <m:t>𝐷</m:t>
                                  </m:r>
                                </m:e>
                                <m:sub>
                                  <m:r>
                                    <a:rPr lang="en-US" altLang="ja-JP" sz="3200" b="0" i="1" smtClean="0">
                                      <a:solidFill>
                                        <a:srgbClr val="515151"/>
                                      </a:solidFill>
                                      <a:latin typeface="Cambria Math" panose="02040503050406030204" pitchFamily="18" charset="0"/>
                                    </a:rPr>
                                    <m:t>22</m:t>
                                  </m:r>
                                </m:sub>
                              </m:sSub>
                            </m:e>
                          </m:d>
                          <m:r>
                            <a:rPr lang="en-US" altLang="ja-JP" sz="3200" b="0" i="1" smtClean="0">
                              <a:solidFill>
                                <a:srgbClr val="515151"/>
                              </a:solidFill>
                              <a:latin typeface="Cambria Math" panose="02040503050406030204" pitchFamily="18" charset="0"/>
                            </a:rPr>
                            <m:t>+</m:t>
                          </m:r>
                          <m:d>
                            <m:dPr>
                              <m:ctrlPr>
                                <a:rPr lang="en-US" altLang="ja-JP" sz="3200" b="0" i="1">
                                  <a:solidFill>
                                    <a:srgbClr val="515151"/>
                                  </a:solidFill>
                                  <a:latin typeface="Cambria Math" panose="02040503050406030204" pitchFamily="18" charset="0"/>
                                </a:rPr>
                              </m:ctrlPr>
                            </m:dPr>
                            <m:e>
                              <m:sSub>
                                <m:sSubPr>
                                  <m:ctrlPr>
                                    <a:rPr lang="en-US" altLang="ja-JP" sz="3200" i="1">
                                      <a:solidFill>
                                        <a:srgbClr val="515151"/>
                                      </a:solidFill>
                                      <a:latin typeface="Cambria Math" panose="02040503050406030204" pitchFamily="18" charset="0"/>
                                    </a:rPr>
                                  </m:ctrlPr>
                                </m:sSubPr>
                                <m:e>
                                  <m:f>
                                    <m:fPr>
                                      <m:ctrlPr>
                                        <a:rPr lang="en-US" altLang="ja-JP" sz="3200" b="0" i="1" smtClean="0">
                                          <a:solidFill>
                                            <a:schemeClr val="accent6">
                                              <a:lumMod val="75000"/>
                                            </a:schemeClr>
                                          </a:solidFill>
                                          <a:latin typeface="Cambria Math" panose="02040503050406030204" pitchFamily="18" charset="0"/>
                                        </a:rPr>
                                      </m:ctrlPr>
                                    </m:fPr>
                                    <m:num>
                                      <m:r>
                                        <a:rPr lang="en-US" altLang="ja-JP" sz="3200" b="0" i="1" smtClean="0">
                                          <a:solidFill>
                                            <a:schemeClr val="accent6">
                                              <a:lumMod val="75000"/>
                                            </a:schemeClr>
                                          </a:solidFill>
                                          <a:latin typeface="Cambria Math" panose="02040503050406030204" pitchFamily="18" charset="0"/>
                                        </a:rPr>
                                        <m:t>1</m:t>
                                      </m:r>
                                    </m:num>
                                    <m:den>
                                      <m:r>
                                        <a:rPr lang="en-US" altLang="ja-JP" sz="3200" b="0" i="1" smtClean="0">
                                          <a:solidFill>
                                            <a:schemeClr val="accent6">
                                              <a:lumMod val="75000"/>
                                            </a:schemeClr>
                                          </a:solidFill>
                                          <a:latin typeface="Cambria Math" panose="02040503050406030204" pitchFamily="18" charset="0"/>
                                        </a:rPr>
                                        <m:t>𝜇</m:t>
                                      </m:r>
                                      <m:r>
                                        <a:rPr lang="en-US" altLang="ja-JP" sz="3200" b="0" i="1" smtClean="0">
                                          <a:solidFill>
                                            <a:schemeClr val="accent6">
                                              <a:lumMod val="75000"/>
                                            </a:schemeClr>
                                          </a:solidFill>
                                          <a:latin typeface="Cambria Math" panose="02040503050406030204" pitchFamily="18" charset="0"/>
                                        </a:rPr>
                                        <m:t>−</m:t>
                                      </m:r>
                                      <m:sSub>
                                        <m:sSubPr>
                                          <m:ctrlPr>
                                            <a:rPr lang="en-US" altLang="ja-JP" sz="3200" b="0" i="1" smtClean="0">
                                              <a:solidFill>
                                                <a:schemeClr val="accent6">
                                                  <a:lumMod val="75000"/>
                                                </a:schemeClr>
                                              </a:solidFill>
                                              <a:latin typeface="Cambria Math" panose="02040503050406030204" pitchFamily="18" charset="0"/>
                                            </a:rPr>
                                          </m:ctrlPr>
                                        </m:sSubPr>
                                        <m:e>
                                          <m:r>
                                            <a:rPr lang="en-US" altLang="ja-JP" sz="3200" b="0" i="1" smtClean="0">
                                              <a:solidFill>
                                                <a:schemeClr val="accent6">
                                                  <a:lumMod val="75000"/>
                                                </a:schemeClr>
                                              </a:solidFill>
                                              <a:latin typeface="Cambria Math" panose="02040503050406030204" pitchFamily="18" charset="0"/>
                                            </a:rPr>
                                            <m:t>𝜆</m:t>
                                          </m:r>
                                        </m:e>
                                        <m:sub>
                                          <m:r>
                                            <a:rPr lang="en-US" altLang="ja-JP" sz="3200" b="0" i="1" smtClean="0">
                                              <a:solidFill>
                                                <a:schemeClr val="accent6">
                                                  <a:lumMod val="75000"/>
                                                </a:schemeClr>
                                              </a:solidFill>
                                              <a:latin typeface="Cambria Math" panose="02040503050406030204" pitchFamily="18" charset="0"/>
                                            </a:rPr>
                                            <m:t>1</m:t>
                                          </m:r>
                                        </m:sub>
                                      </m:sSub>
                                      <m:sSub>
                                        <m:sSubPr>
                                          <m:ctrlPr>
                                            <a:rPr lang="en-US" altLang="ja-JP" sz="3200" b="0" i="1" smtClean="0">
                                              <a:solidFill>
                                                <a:schemeClr val="accent6">
                                                  <a:lumMod val="75000"/>
                                                </a:schemeClr>
                                              </a:solidFill>
                                              <a:latin typeface="Cambria Math" panose="02040503050406030204" pitchFamily="18" charset="0"/>
                                            </a:rPr>
                                          </m:ctrlPr>
                                        </m:sSubPr>
                                        <m:e>
                                          <m:r>
                                            <a:rPr lang="en-US" altLang="ja-JP" sz="3200" b="0" i="1" smtClean="0">
                                              <a:solidFill>
                                                <a:schemeClr val="accent6">
                                                  <a:lumMod val="75000"/>
                                                </a:schemeClr>
                                              </a:solidFill>
                                              <a:latin typeface="Cambria Math" panose="02040503050406030204" pitchFamily="18" charset="0"/>
                                            </a:rPr>
                                            <m:t>𝜑</m:t>
                                          </m:r>
                                        </m:e>
                                        <m:sub>
                                          <m:r>
                                            <a:rPr lang="en-US" altLang="ja-JP" sz="3200" b="0" i="1" smtClean="0">
                                              <a:solidFill>
                                                <a:schemeClr val="accent6">
                                                  <a:lumMod val="75000"/>
                                                </a:schemeClr>
                                              </a:solidFill>
                                              <a:latin typeface="Cambria Math" panose="02040503050406030204" pitchFamily="18" charset="0"/>
                                            </a:rPr>
                                            <m:t>11</m:t>
                                          </m:r>
                                        </m:sub>
                                      </m:sSub>
                                      <m:r>
                                        <a:rPr lang="en-US" altLang="ja-JP" sz="3200" b="0" i="1" smtClean="0">
                                          <a:solidFill>
                                            <a:schemeClr val="accent6">
                                              <a:lumMod val="75000"/>
                                            </a:schemeClr>
                                          </a:solidFill>
                                          <a:latin typeface="Cambria Math" panose="02040503050406030204" pitchFamily="18" charset="0"/>
                                        </a:rPr>
                                        <m:t>−</m:t>
                                      </m:r>
                                      <m:sSub>
                                        <m:sSubPr>
                                          <m:ctrlPr>
                                            <a:rPr lang="en-US" altLang="ja-JP" sz="3200" b="0" i="1" smtClean="0">
                                              <a:solidFill>
                                                <a:schemeClr val="accent6">
                                                  <a:lumMod val="75000"/>
                                                </a:schemeClr>
                                              </a:solidFill>
                                              <a:latin typeface="Cambria Math" panose="02040503050406030204" pitchFamily="18" charset="0"/>
                                            </a:rPr>
                                          </m:ctrlPr>
                                        </m:sSubPr>
                                        <m:e>
                                          <m:r>
                                            <a:rPr lang="en-US" altLang="ja-JP" sz="3200" b="0" i="1" smtClean="0">
                                              <a:solidFill>
                                                <a:schemeClr val="accent6">
                                                  <a:lumMod val="75000"/>
                                                </a:schemeClr>
                                              </a:solidFill>
                                              <a:latin typeface="Cambria Math" panose="02040503050406030204" pitchFamily="18" charset="0"/>
                                            </a:rPr>
                                            <m:t>𝜆</m:t>
                                          </m:r>
                                        </m:e>
                                        <m:sub>
                                          <m:r>
                                            <a:rPr lang="en-US" altLang="ja-JP" sz="3200" b="0" i="1" smtClean="0">
                                              <a:solidFill>
                                                <a:schemeClr val="accent6">
                                                  <a:lumMod val="75000"/>
                                                </a:schemeClr>
                                              </a:solidFill>
                                              <a:latin typeface="Cambria Math" panose="02040503050406030204" pitchFamily="18" charset="0"/>
                                            </a:rPr>
                                            <m:t>2</m:t>
                                          </m:r>
                                        </m:sub>
                                      </m:sSub>
                                      <m:sSub>
                                        <m:sSubPr>
                                          <m:ctrlPr>
                                            <a:rPr lang="en-US" altLang="ja-JP" sz="3200" b="0" i="1" smtClean="0">
                                              <a:solidFill>
                                                <a:schemeClr val="accent6">
                                                  <a:lumMod val="75000"/>
                                                </a:schemeClr>
                                              </a:solidFill>
                                              <a:latin typeface="Cambria Math" panose="02040503050406030204" pitchFamily="18" charset="0"/>
                                            </a:rPr>
                                          </m:ctrlPr>
                                        </m:sSubPr>
                                        <m:e>
                                          <m:r>
                                            <a:rPr lang="en-US" altLang="ja-JP" sz="3200" b="0" i="1" smtClean="0">
                                              <a:solidFill>
                                                <a:schemeClr val="accent6">
                                                  <a:lumMod val="75000"/>
                                                </a:schemeClr>
                                              </a:solidFill>
                                              <a:latin typeface="Cambria Math" panose="02040503050406030204" pitchFamily="18" charset="0"/>
                                            </a:rPr>
                                            <m:t>𝜑</m:t>
                                          </m:r>
                                        </m:e>
                                        <m:sub>
                                          <m:r>
                                            <a:rPr lang="en-US" altLang="ja-JP" sz="3200" b="0" i="1" smtClean="0">
                                              <a:solidFill>
                                                <a:schemeClr val="accent6">
                                                  <a:lumMod val="75000"/>
                                                </a:schemeClr>
                                              </a:solidFill>
                                              <a:latin typeface="Cambria Math" panose="02040503050406030204" pitchFamily="18" charset="0"/>
                                            </a:rPr>
                                            <m:t>21</m:t>
                                          </m:r>
                                        </m:sub>
                                      </m:sSub>
                                    </m:den>
                                  </m:f>
                                  <m:r>
                                    <a:rPr lang="en-US" altLang="ja-JP" sz="3200" b="0" i="1" smtClean="0">
                                      <a:solidFill>
                                        <a:srgbClr val="515151"/>
                                      </a:solidFill>
                                      <a:latin typeface="Cambria Math" panose="02040503050406030204" pitchFamily="18" charset="0"/>
                                    </a:rPr>
                                    <m:t>+</m:t>
                                  </m:r>
                                  <m:sSub>
                                    <m:sSubPr>
                                      <m:ctrlPr>
                                        <a:rPr lang="en-US" altLang="ja-JP" sz="3200" b="0" i="1" smtClean="0">
                                          <a:solidFill>
                                            <a:srgbClr val="515151"/>
                                          </a:solidFill>
                                          <a:latin typeface="Cambria Math" panose="02040503050406030204" pitchFamily="18" charset="0"/>
                                        </a:rPr>
                                      </m:ctrlPr>
                                    </m:sSubPr>
                                    <m:e>
                                      <m:r>
                                        <a:rPr lang="en-US" altLang="ja-JP" sz="3200" b="0" i="1" smtClean="0">
                                          <a:solidFill>
                                            <a:srgbClr val="515151"/>
                                          </a:solidFill>
                                          <a:latin typeface="Cambria Math" panose="02040503050406030204" pitchFamily="18" charset="0"/>
                                        </a:rPr>
                                        <m:t>𝑑</m:t>
                                      </m:r>
                                    </m:e>
                                    <m:sub>
                                      <m:r>
                                        <a:rPr lang="en-US" altLang="ja-JP" sz="3200" b="0" i="1" smtClean="0">
                                          <a:solidFill>
                                            <a:srgbClr val="515151"/>
                                          </a:solidFill>
                                          <a:latin typeface="Cambria Math" panose="02040503050406030204" pitchFamily="18" charset="0"/>
                                        </a:rPr>
                                        <m:t>21</m:t>
                                      </m:r>
                                    </m:sub>
                                  </m:sSub>
                                  <m:r>
                                    <a:rPr lang="en-US" altLang="ja-JP" sz="3200" i="1">
                                      <a:solidFill>
                                        <a:srgbClr val="515151"/>
                                      </a:solidFill>
                                      <a:latin typeface="Cambria Math" panose="02040503050406030204" pitchFamily="18" charset="0"/>
                                    </a:rPr>
                                    <m:t>−</m:t>
                                  </m:r>
                                  <m:r>
                                    <a:rPr lang="en-US" altLang="ja-JP" sz="3200" i="1">
                                      <a:solidFill>
                                        <a:srgbClr val="515151"/>
                                      </a:solidFill>
                                      <a:latin typeface="Cambria Math" panose="02040503050406030204" pitchFamily="18" charset="0"/>
                                    </a:rPr>
                                    <m:t>𝐷</m:t>
                                  </m:r>
                                </m:e>
                                <m:sub>
                                  <m:r>
                                    <a:rPr lang="en-US" altLang="ja-JP" sz="3200" b="0" i="1" smtClean="0">
                                      <a:solidFill>
                                        <a:srgbClr val="515151"/>
                                      </a:solidFill>
                                      <a:latin typeface="Cambria Math" panose="02040503050406030204" pitchFamily="18" charset="0"/>
                                    </a:rPr>
                                    <m:t>21</m:t>
                                  </m:r>
                                </m:sub>
                              </m:sSub>
                            </m:e>
                          </m:d>
                        </m:e>
                      </m:d>
                    </m:oMath>
                  </m:oMathPara>
                </a14:m>
                <a:endParaRPr lang="en-US" altLang="ja-JP" sz="3200" b="0" dirty="0">
                  <a:solidFill>
                    <a:srgbClr val="515151"/>
                  </a:solidFill>
                </a:endParaRPr>
              </a:p>
              <a:p>
                <a:endParaRPr lang="en-US" altLang="ja-JP" sz="3600" dirty="0">
                  <a:solidFill>
                    <a:srgbClr val="515151"/>
                  </a:solidFill>
                </a:endParaRPr>
              </a:p>
            </p:txBody>
          </p:sp>
        </mc:Choice>
        <mc:Fallback xmlns="">
          <p:sp>
            <p:nvSpPr>
              <p:cNvPr id="222" name="テキスト ボックス 221">
                <a:extLst>
                  <a:ext uri="{FF2B5EF4-FFF2-40B4-BE49-F238E27FC236}">
                    <a16:creationId xmlns:a16="http://schemas.microsoft.com/office/drawing/2014/main" id="{82AAEC41-D9CC-9DA1-AEF0-DDD44A3F0628}"/>
                  </a:ext>
                </a:extLst>
              </p:cNvPr>
              <p:cNvSpPr txBox="1">
                <a:spLocks noRot="1" noChangeAspect="1" noMove="1" noResize="1" noEditPoints="1" noAdjustHandles="1" noChangeArrowheads="1" noChangeShapeType="1" noTextEdit="1"/>
              </p:cNvSpPr>
              <p:nvPr/>
            </p:nvSpPr>
            <p:spPr>
              <a:xfrm>
                <a:off x="15921503" y="12619286"/>
                <a:ext cx="13476068" cy="3136371"/>
              </a:xfrm>
              <a:prstGeom prst="rect">
                <a:avLst/>
              </a:prstGeom>
              <a:blipFill>
                <a:blip r:embed="rId3"/>
                <a:stretch>
                  <a:fillRect/>
                </a:stretch>
              </a:blipFill>
            </p:spPr>
            <p:txBody>
              <a:bodyPr/>
              <a:lstStyle/>
              <a:p>
                <a:r>
                  <a:rPr lang="ja-JP" altLang="en-US">
                    <a:noFill/>
                  </a:rPr>
                  <a:t> </a:t>
                </a:r>
              </a:p>
            </p:txBody>
          </p:sp>
        </mc:Fallback>
      </mc:AlternateContent>
      <p:sp>
        <p:nvSpPr>
          <p:cNvPr id="8" name="正方形/長方形 7"/>
          <p:cNvSpPr/>
          <p:nvPr/>
        </p:nvSpPr>
        <p:spPr>
          <a:xfrm>
            <a:off x="31527588" y="24683913"/>
            <a:ext cx="7200000" cy="7200000"/>
          </a:xfrm>
          <a:prstGeom prst="rect">
            <a:avLst/>
          </a:prstGeom>
          <a:noFill/>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 name="正方形/長方形 8"/>
          <p:cNvSpPr/>
          <p:nvPr/>
        </p:nvSpPr>
        <p:spPr>
          <a:xfrm>
            <a:off x="39046642" y="26558094"/>
            <a:ext cx="12745417" cy="4093428"/>
          </a:xfrm>
          <a:prstGeom prst="rect">
            <a:avLst/>
          </a:prstGeom>
        </p:spPr>
        <p:txBody>
          <a:bodyPr wrap="square">
            <a:spAutoFit/>
          </a:bodyPr>
          <a:lstStyle/>
          <a:p>
            <a:r>
              <a:rPr lang="ja-JP" altLang="en-US" sz="6500" b="1" dirty="0">
                <a:latin typeface="ＭＳ ゴシック" pitchFamily="49" charset="-128"/>
                <a:ea typeface="ＭＳ ゴシック" pitchFamily="49" charset="-128"/>
              </a:rPr>
              <a:t>ご参考）</a:t>
            </a:r>
            <a:endParaRPr lang="en-US" altLang="ja-JP" sz="6500" b="1"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←演題番号スペースを設ける</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場合に、サイズの目安として</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ご利用ください。</a:t>
            </a:r>
            <a:endParaRPr lang="en-US" altLang="ja-JP" sz="6500" dirty="0">
              <a:latin typeface="ＭＳ ゴシック" pitchFamily="49" charset="-128"/>
              <a:ea typeface="ＭＳ ゴシック" pitchFamily="49" charset="-128"/>
            </a:endParaRPr>
          </a:p>
        </p:txBody>
      </p:sp>
      <p:sp>
        <p:nvSpPr>
          <p:cNvPr id="10" name="正方形/長方形 9"/>
          <p:cNvSpPr/>
          <p:nvPr/>
        </p:nvSpPr>
        <p:spPr>
          <a:xfrm>
            <a:off x="32326788" y="27764807"/>
            <a:ext cx="5601600" cy="1169551"/>
          </a:xfrm>
          <a:prstGeom prst="rect">
            <a:avLst/>
          </a:prstGeom>
        </p:spPr>
        <p:txBody>
          <a:bodyPr>
            <a:spAutoFit/>
          </a:bodyPr>
          <a:lstStyle/>
          <a:p>
            <a:pPr algn="ctr"/>
            <a:r>
              <a:rPr lang="en-US" altLang="ja-JP" sz="7000" dirty="0">
                <a:latin typeface="ＭＳ ゴシック" pitchFamily="49" charset="-128"/>
                <a:ea typeface="ＭＳ ゴシック" pitchFamily="49" charset="-128"/>
              </a:rPr>
              <a:t>20×20cm</a:t>
            </a:r>
          </a:p>
        </p:txBody>
      </p:sp>
      <p:grpSp>
        <p:nvGrpSpPr>
          <p:cNvPr id="3" name="グループ化 2"/>
          <p:cNvGrpSpPr/>
          <p:nvPr/>
        </p:nvGrpSpPr>
        <p:grpSpPr>
          <a:xfrm>
            <a:off x="31527588" y="7583134"/>
            <a:ext cx="17816199" cy="15223825"/>
            <a:chOff x="31527588" y="7583134"/>
            <a:chExt cx="17816199" cy="15223825"/>
          </a:xfrm>
        </p:grpSpPr>
        <p:sp>
          <p:nvSpPr>
            <p:cNvPr id="27" name="テキスト ボックス 26"/>
            <p:cNvSpPr txBox="1"/>
            <p:nvPr/>
          </p:nvSpPr>
          <p:spPr>
            <a:xfrm>
              <a:off x="31527588" y="11738347"/>
              <a:ext cx="16200000" cy="1384995"/>
            </a:xfrm>
            <a:prstGeom prst="rect">
              <a:avLst/>
            </a:prstGeom>
            <a:noFill/>
          </p:spPr>
          <p:txBody>
            <a:bodyPr wrap="square" lIns="0" tIns="0" rIns="0" bIns="0" rtlCol="0">
              <a:spAutoFit/>
            </a:bodyPr>
            <a:lstStyle/>
            <a:p>
              <a:pPr algn="ctr"/>
              <a:r>
                <a:rPr lang="en-US" altLang="ja-JP" sz="9000" b="1" dirty="0">
                  <a:latin typeface="ＭＳ ゴシック" pitchFamily="49" charset="-128"/>
                  <a:ea typeface="ＭＳ ゴシック" pitchFamily="49" charset="-128"/>
                </a:rPr>
                <a:t>A0</a:t>
              </a:r>
            </a:p>
          </p:txBody>
        </p:sp>
        <p:sp>
          <p:nvSpPr>
            <p:cNvPr id="28" name="テキスト ボックス 27"/>
            <p:cNvSpPr txBox="1"/>
            <p:nvPr/>
          </p:nvSpPr>
          <p:spPr>
            <a:xfrm>
              <a:off x="31527588" y="13581617"/>
              <a:ext cx="16200000" cy="5400000"/>
            </a:xfrm>
            <a:prstGeom prst="rect">
              <a:avLst/>
            </a:prstGeom>
            <a:noFill/>
            <a:ln>
              <a:solidFill>
                <a:srgbClr val="FF0000"/>
              </a:solidFill>
            </a:ln>
          </p:spPr>
          <p:txBody>
            <a:bodyPr wrap="square" lIns="0" tIns="648000" rIns="0" bIns="648000" rtlCol="0">
              <a:spAutoFit/>
            </a:bodyPr>
            <a:lstStyle/>
            <a:p>
              <a:pPr algn="ctr"/>
              <a:r>
                <a:rPr lang="ja-JP" altLang="en-US" sz="9000">
                  <a:latin typeface="ＭＳ ゴシック" pitchFamily="49" charset="-128"/>
                  <a:ea typeface="ＭＳ ゴシック" pitchFamily="49" charset="-128"/>
                </a:rPr>
                <a:t>ページ設定</a:t>
              </a:r>
              <a:r>
                <a:rPr lang="en-US" altLang="ja-JP" sz="9000" b="1" baseline="40000">
                  <a:latin typeface="ＭＳ ゴシック" pitchFamily="49" charset="-128"/>
                  <a:ea typeface="ＭＳ ゴシック" pitchFamily="49" charset="-128"/>
                </a:rPr>
                <a:t>※</a:t>
              </a:r>
              <a:endParaRPr lang="en-US" altLang="ja-JP" sz="9000">
                <a:latin typeface="ＭＳ ゴシック" pitchFamily="49" charset="-128"/>
                <a:ea typeface="ＭＳ ゴシック" pitchFamily="49" charset="-128"/>
              </a:endParaRPr>
            </a:p>
            <a:p>
              <a:pPr algn="ctr"/>
              <a:r>
                <a:rPr lang="ja-JP" altLang="en-US" sz="9000">
                  <a:latin typeface="ＭＳ ゴシック" pitchFamily="49" charset="-128"/>
                  <a:ea typeface="ＭＳ ゴシック" pitchFamily="49" charset="-128"/>
                </a:rPr>
                <a:t>幅　  </a:t>
              </a:r>
              <a:r>
                <a:rPr lang="en-US" altLang="ja-JP" sz="9000">
                  <a:latin typeface="ＭＳ ゴシック" pitchFamily="49" charset="-128"/>
                  <a:ea typeface="ＭＳ ゴシック" pitchFamily="49" charset="-128"/>
                </a:rPr>
                <a:t>84.1cm</a:t>
              </a:r>
            </a:p>
            <a:p>
              <a:pPr algn="ctr"/>
              <a:r>
                <a:rPr lang="ja-JP" altLang="en-US" sz="9000">
                  <a:latin typeface="ＭＳ ゴシック" pitchFamily="49" charset="-128"/>
                  <a:ea typeface="ＭＳ ゴシック" pitchFamily="49" charset="-128"/>
                </a:rPr>
                <a:t>高さ </a:t>
              </a:r>
              <a:r>
                <a:rPr lang="en-US" altLang="ja-JP" sz="9000">
                  <a:latin typeface="ＭＳ ゴシック" pitchFamily="49" charset="-128"/>
                  <a:ea typeface="ＭＳ ゴシック" pitchFamily="49" charset="-128"/>
                </a:rPr>
                <a:t>118.9cm</a:t>
              </a:r>
            </a:p>
          </p:txBody>
        </p:sp>
        <p:sp>
          <p:nvSpPr>
            <p:cNvPr id="29" name="テキスト ボックス 28"/>
            <p:cNvSpPr txBox="1"/>
            <p:nvPr/>
          </p:nvSpPr>
          <p:spPr>
            <a:xfrm>
              <a:off x="31527588" y="19713805"/>
              <a:ext cx="17816199" cy="3093154"/>
            </a:xfrm>
            <a:prstGeom prst="rect">
              <a:avLst/>
            </a:prstGeom>
            <a:noFill/>
          </p:spPr>
          <p:txBody>
            <a:bodyPr wrap="square" lIns="0" tIns="0" rIns="0" bIns="0" rtlCol="0">
              <a:spAutoFit/>
            </a:bodyPr>
            <a:lstStyle/>
            <a:p>
              <a:r>
                <a:rPr lang="en-US" altLang="ja-JP" sz="6500" b="1" dirty="0">
                  <a:latin typeface="ＭＳ ゴシック" pitchFamily="49" charset="-128"/>
                  <a:ea typeface="ＭＳ ゴシック" pitchFamily="49" charset="-128"/>
                </a:rPr>
                <a:t>※</a:t>
              </a:r>
              <a:r>
                <a:rPr lang="en-US" altLang="ja-JP" sz="6500" dirty="0">
                  <a:latin typeface="ＭＳ ゴシック" pitchFamily="49" charset="-128"/>
                  <a:ea typeface="ＭＳ ゴシック" pitchFamily="49" charset="-128"/>
                </a:rPr>
                <a:t>PowerPoint</a:t>
              </a:r>
              <a:r>
                <a:rPr lang="ja-JP" altLang="en-US" sz="6500" dirty="0">
                  <a:latin typeface="ＭＳ ゴシック" pitchFamily="49" charset="-128"/>
                  <a:ea typeface="ＭＳ ゴシック" pitchFamily="49" charset="-128"/>
                </a:rPr>
                <a:t>のバージョンによっては数値に</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若干誤差が生じている場合がありますが、</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そのまま作成いただいて問題ございません。</a:t>
              </a:r>
              <a:endParaRPr lang="en-US" altLang="ja-JP" sz="6500" dirty="0">
                <a:latin typeface="ＭＳ ゴシック" pitchFamily="49" charset="-128"/>
                <a:ea typeface="ＭＳ ゴシック" pitchFamily="49" charset="-128"/>
              </a:endParaRPr>
            </a:p>
          </p:txBody>
        </p:sp>
        <p:sp>
          <p:nvSpPr>
            <p:cNvPr id="15" name="正方形/長方形 14">
              <a:extLst>
                <a:ext uri="{FF2B5EF4-FFF2-40B4-BE49-F238E27FC236}">
                  <a16:creationId xmlns:a16="http://schemas.microsoft.com/office/drawing/2014/main" id="{93B361B3-BE50-4248-9FB6-8855D0C68134}"/>
                </a:ext>
              </a:extLst>
            </p:cNvPr>
            <p:cNvSpPr/>
            <p:nvPr/>
          </p:nvSpPr>
          <p:spPr>
            <a:xfrm>
              <a:off x="39118651" y="7583134"/>
              <a:ext cx="10009627" cy="1015663"/>
            </a:xfrm>
            <a:prstGeom prst="rect">
              <a:avLst/>
            </a:prstGeom>
          </p:spPr>
          <p:txBody>
            <a:bodyPr wrap="square">
              <a:spAutoFit/>
            </a:bodyPr>
            <a:lstStyle/>
            <a:p>
              <a:r>
                <a:rPr lang="en-US" altLang="ja-JP" sz="6000" b="1" dirty="0">
                  <a:latin typeface="ＭＳ ゴシック" pitchFamily="49" charset="-128"/>
                  <a:ea typeface="ＭＳ ゴシック" pitchFamily="49" charset="-128"/>
                  <a:hlinkClick r:id="rId4"/>
                </a:rPr>
                <a:t>https://www.cybig.net/</a:t>
              </a:r>
              <a:endParaRPr lang="en-US" altLang="ja-JP" sz="6000" b="1" dirty="0">
                <a:latin typeface="ＭＳ ゴシック" pitchFamily="49" charset="-128"/>
                <a:ea typeface="ＭＳ ゴシック" pitchFamily="49" charset="-128"/>
              </a:endParaRPr>
            </a:p>
          </p:txBody>
        </p:sp>
        <p:pic>
          <p:nvPicPr>
            <p:cNvPr id="16" name="図 15">
              <a:extLst>
                <a:ext uri="{FF2B5EF4-FFF2-40B4-BE49-F238E27FC236}">
                  <a16:creationId xmlns:a16="http://schemas.microsoft.com/office/drawing/2014/main" id="{5B6FFE6A-B6C8-456B-BF6B-EF1238FE63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27589" y="7617710"/>
              <a:ext cx="7415094" cy="2780661"/>
            </a:xfrm>
            <a:prstGeom prst="rect">
              <a:avLst/>
            </a:prstGeom>
          </p:spPr>
        </p:pic>
        <p:sp>
          <p:nvSpPr>
            <p:cNvPr id="17" name="テキスト ボックス 16">
              <a:extLst>
                <a:ext uri="{FF2B5EF4-FFF2-40B4-BE49-F238E27FC236}">
                  <a16:creationId xmlns:a16="http://schemas.microsoft.com/office/drawing/2014/main" id="{A82D8F84-5D1F-456E-B820-CC5EE7A3FF42}"/>
                </a:ext>
              </a:extLst>
            </p:cNvPr>
            <p:cNvSpPr txBox="1"/>
            <p:nvPr/>
          </p:nvSpPr>
          <p:spPr>
            <a:xfrm>
              <a:off x="39191174" y="8951702"/>
              <a:ext cx="9359040" cy="1415772"/>
            </a:xfrm>
            <a:prstGeom prst="rect">
              <a:avLst/>
            </a:prstGeom>
            <a:noFill/>
          </p:spPr>
          <p:txBody>
            <a:bodyPr wrap="square" lIns="0" tIns="0" rIns="0" bIns="0" rtlCol="0">
              <a:spAutoFit/>
            </a:bodyPr>
            <a:lstStyle/>
            <a:p>
              <a:r>
                <a:rPr lang="ja-JP" altLang="en-US" sz="9200" b="1" dirty="0">
                  <a:ln w="28575">
                    <a:solidFill>
                      <a:srgbClr val="014099"/>
                    </a:solidFill>
                  </a:ln>
                  <a:solidFill>
                    <a:schemeClr val="bg1"/>
                  </a:solidFill>
                  <a:latin typeface="ＭＳ ゴシック" pitchFamily="49" charset="-128"/>
                  <a:ea typeface="ＭＳ ゴシック" pitchFamily="49" charset="-128"/>
                </a:rPr>
                <a:t>テンプレート</a:t>
              </a:r>
              <a:endParaRPr lang="en-US" altLang="ja-JP" sz="9200" b="1" dirty="0">
                <a:ln w="28575">
                  <a:solidFill>
                    <a:srgbClr val="014099"/>
                  </a:solidFill>
                </a:ln>
                <a:solidFill>
                  <a:schemeClr val="bg1"/>
                </a:solidFill>
                <a:latin typeface="ＭＳ ゴシック" pitchFamily="49" charset="-128"/>
                <a:ea typeface="ＭＳ ゴシック" pitchFamily="49" charset="-128"/>
              </a:endParaRPr>
            </a:p>
          </p:txBody>
        </p:sp>
      </p:grpSp>
      <p:sp>
        <p:nvSpPr>
          <p:cNvPr id="18" name="正方形/長方形 17">
            <a:extLst>
              <a:ext uri="{FF2B5EF4-FFF2-40B4-BE49-F238E27FC236}">
                <a16:creationId xmlns:a16="http://schemas.microsoft.com/office/drawing/2014/main" id="{32A2DD4D-2470-4DCB-B469-D33FF0C969A2}"/>
              </a:ext>
            </a:extLst>
          </p:cNvPr>
          <p:cNvSpPr/>
          <p:nvPr/>
        </p:nvSpPr>
        <p:spPr>
          <a:xfrm>
            <a:off x="31527588" y="33929209"/>
            <a:ext cx="20738304" cy="3093154"/>
          </a:xfrm>
          <a:prstGeom prst="rect">
            <a:avLst/>
          </a:prstGeom>
        </p:spPr>
        <p:txBody>
          <a:bodyPr wrap="square">
            <a:spAutoFit/>
          </a:bodyPr>
          <a:lstStyle/>
          <a:p>
            <a:r>
              <a:rPr lang="ja-JP" altLang="en-US" sz="6500" dirty="0">
                <a:latin typeface="ＭＳ ゴシック" pitchFamily="49" charset="-128"/>
                <a:ea typeface="ＭＳ ゴシック" pitchFamily="49" charset="-128"/>
              </a:rPr>
              <a:t>データ作成における注意点については、</a:t>
            </a:r>
          </a:p>
          <a:p>
            <a:r>
              <a:rPr lang="ja-JP" altLang="en-US" sz="6500" dirty="0">
                <a:latin typeface="ＭＳ ゴシック" pitchFamily="49" charset="-128"/>
                <a:ea typeface="ＭＳ ゴシック" pitchFamily="49" charset="-128"/>
                <a:hlinkClick r:id="rId6"/>
              </a:rPr>
              <a:t>ご入稿前のチェックポイント</a:t>
            </a:r>
            <a:r>
              <a:rPr lang="ja-JP" altLang="en-US" sz="6500" dirty="0">
                <a:latin typeface="ＭＳ ゴシック" pitchFamily="49" charset="-128"/>
                <a:ea typeface="ＭＳ ゴシック" pitchFamily="49" charset="-128"/>
              </a:rPr>
              <a:t>をご参照ください。</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（↑右クリックで“ハイパーリンクを開く”を選択）</a:t>
            </a:r>
            <a:endParaRPr lang="en-US" altLang="ja-JP" sz="6500" dirty="0">
              <a:latin typeface="ＭＳ ゴシック" pitchFamily="49" charset="-128"/>
              <a:ea typeface="ＭＳ ゴシック" pitchFamily="49" charset="-128"/>
            </a:endParaRPr>
          </a:p>
        </p:txBody>
      </p:sp>
      <p:sp>
        <p:nvSpPr>
          <p:cNvPr id="186" name="正方形/長方形 185">
            <a:extLst>
              <a:ext uri="{FF2B5EF4-FFF2-40B4-BE49-F238E27FC236}">
                <a16:creationId xmlns:a16="http://schemas.microsoft.com/office/drawing/2014/main" id="{CA4E023A-AA17-79F6-5E63-15D2CEA11645}"/>
              </a:ext>
            </a:extLst>
          </p:cNvPr>
          <p:cNvSpPr/>
          <p:nvPr/>
        </p:nvSpPr>
        <p:spPr>
          <a:xfrm>
            <a:off x="-1" y="0"/>
            <a:ext cx="30279975" cy="4122342"/>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6F5A56F9-FC3E-4454-0C77-CF4B7D02AF50}"/>
              </a:ext>
            </a:extLst>
          </p:cNvPr>
          <p:cNvSpPr/>
          <p:nvPr/>
        </p:nvSpPr>
        <p:spPr>
          <a:xfrm>
            <a:off x="0" y="41361308"/>
            <a:ext cx="30279974" cy="1447217"/>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角丸四角形 16">
            <a:extLst>
              <a:ext uri="{FF2B5EF4-FFF2-40B4-BE49-F238E27FC236}">
                <a16:creationId xmlns:a16="http://schemas.microsoft.com/office/drawing/2014/main" id="{6C5F9C9F-2BB2-9EC6-93E5-A2936352E800}"/>
              </a:ext>
            </a:extLst>
          </p:cNvPr>
          <p:cNvSpPr/>
          <p:nvPr/>
        </p:nvSpPr>
        <p:spPr>
          <a:xfrm>
            <a:off x="810395" y="5144135"/>
            <a:ext cx="13583219" cy="16539048"/>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テキスト ボックス 188">
            <a:extLst>
              <a:ext uri="{FF2B5EF4-FFF2-40B4-BE49-F238E27FC236}">
                <a16:creationId xmlns:a16="http://schemas.microsoft.com/office/drawing/2014/main" id="{D6D46EA8-1768-B7C8-6C89-DEFCCD508A4C}"/>
              </a:ext>
            </a:extLst>
          </p:cNvPr>
          <p:cNvSpPr txBox="1"/>
          <p:nvPr/>
        </p:nvSpPr>
        <p:spPr>
          <a:xfrm>
            <a:off x="853688" y="4787882"/>
            <a:ext cx="5893406" cy="1215717"/>
          </a:xfrm>
          <a:prstGeom prst="rect">
            <a:avLst/>
          </a:prstGeom>
          <a:solidFill>
            <a:schemeClr val="bg1"/>
          </a:solidFill>
        </p:spPr>
        <p:txBody>
          <a:bodyPr wrap="square" rtlCol="0">
            <a:spAutoFit/>
          </a:bodyPr>
          <a:lstStyle/>
          <a:p>
            <a:r>
              <a:rPr kumimoji="1" lang="ja-JP" altLang="en-US" dirty="0">
                <a:solidFill>
                  <a:schemeClr val="accent2"/>
                </a:solidFill>
              </a:rPr>
              <a:t>●背景と目的</a:t>
            </a:r>
          </a:p>
        </p:txBody>
      </p:sp>
      <p:sp>
        <p:nvSpPr>
          <p:cNvPr id="193" name="角丸四角形 17">
            <a:extLst>
              <a:ext uri="{FF2B5EF4-FFF2-40B4-BE49-F238E27FC236}">
                <a16:creationId xmlns:a16="http://schemas.microsoft.com/office/drawing/2014/main" id="{680BEE43-7D58-BECA-6959-C23E57D8C67A}"/>
              </a:ext>
            </a:extLst>
          </p:cNvPr>
          <p:cNvSpPr/>
          <p:nvPr/>
        </p:nvSpPr>
        <p:spPr>
          <a:xfrm>
            <a:off x="15625668" y="5044085"/>
            <a:ext cx="13843911" cy="17277611"/>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テキスト ボックス 193">
            <a:extLst>
              <a:ext uri="{FF2B5EF4-FFF2-40B4-BE49-F238E27FC236}">
                <a16:creationId xmlns:a16="http://schemas.microsoft.com/office/drawing/2014/main" id="{8B05919C-27F3-B047-C3BF-0A7E0FFFF907}"/>
              </a:ext>
            </a:extLst>
          </p:cNvPr>
          <p:cNvSpPr txBox="1"/>
          <p:nvPr/>
        </p:nvSpPr>
        <p:spPr>
          <a:xfrm>
            <a:off x="16013627" y="4803786"/>
            <a:ext cx="5105847" cy="1215717"/>
          </a:xfrm>
          <a:prstGeom prst="rect">
            <a:avLst/>
          </a:prstGeom>
          <a:solidFill>
            <a:schemeClr val="bg1"/>
          </a:solidFill>
        </p:spPr>
        <p:txBody>
          <a:bodyPr wrap="square" rtlCol="0">
            <a:spAutoFit/>
          </a:bodyPr>
          <a:lstStyle/>
          <a:p>
            <a:r>
              <a:rPr kumimoji="1" lang="ja-JP" altLang="en-US" dirty="0">
                <a:solidFill>
                  <a:schemeClr val="accent2"/>
                </a:solidFill>
              </a:rPr>
              <a:t>●モデル化</a:t>
            </a:r>
          </a:p>
        </p:txBody>
      </p:sp>
      <p:sp>
        <p:nvSpPr>
          <p:cNvPr id="196" name="楕円 195">
            <a:extLst>
              <a:ext uri="{FF2B5EF4-FFF2-40B4-BE49-F238E27FC236}">
                <a16:creationId xmlns:a16="http://schemas.microsoft.com/office/drawing/2014/main" id="{EE41BCA7-CA88-380F-66D3-45BE83C461A4}"/>
              </a:ext>
            </a:extLst>
          </p:cNvPr>
          <p:cNvSpPr/>
          <p:nvPr/>
        </p:nvSpPr>
        <p:spPr>
          <a:xfrm>
            <a:off x="15724983" y="6540815"/>
            <a:ext cx="13395564" cy="504176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テキスト ボックス 199">
            <a:extLst>
              <a:ext uri="{FF2B5EF4-FFF2-40B4-BE49-F238E27FC236}">
                <a16:creationId xmlns:a16="http://schemas.microsoft.com/office/drawing/2014/main" id="{5D173509-E052-D866-BDC1-67B645652FBA}"/>
              </a:ext>
            </a:extLst>
          </p:cNvPr>
          <p:cNvSpPr txBox="1"/>
          <p:nvPr/>
        </p:nvSpPr>
        <p:spPr>
          <a:xfrm>
            <a:off x="18917105" y="6983791"/>
            <a:ext cx="3206113" cy="646331"/>
          </a:xfrm>
          <a:prstGeom prst="rect">
            <a:avLst/>
          </a:prstGeom>
          <a:noFill/>
        </p:spPr>
        <p:txBody>
          <a:bodyPr wrap="square" rtlCol="0">
            <a:spAutoFit/>
          </a:bodyPr>
          <a:lstStyle/>
          <a:p>
            <a:r>
              <a:rPr lang="ja-JP" altLang="en-US" sz="3600" b="1" dirty="0">
                <a:solidFill>
                  <a:schemeClr val="accent1">
                    <a:lumMod val="75000"/>
                  </a:schemeClr>
                </a:solidFill>
              </a:rPr>
              <a:t>クラウドレット</a:t>
            </a:r>
            <a:r>
              <a:rPr lang="en-US" altLang="ja-JP" sz="3600" b="1" dirty="0">
                <a:solidFill>
                  <a:schemeClr val="accent1">
                    <a:lumMod val="75000"/>
                  </a:schemeClr>
                </a:solidFill>
              </a:rPr>
              <a:t> 1</a:t>
            </a:r>
            <a:endParaRPr kumimoji="1" lang="ja-JP" altLang="en-US" sz="3600" b="1" dirty="0">
              <a:solidFill>
                <a:schemeClr val="accent1">
                  <a:lumMod val="75000"/>
                </a:schemeClr>
              </a:solidFill>
            </a:endParaRPr>
          </a:p>
        </p:txBody>
      </p:sp>
      <p:sp>
        <p:nvSpPr>
          <p:cNvPr id="201" name="テキスト ボックス 200">
            <a:extLst>
              <a:ext uri="{FF2B5EF4-FFF2-40B4-BE49-F238E27FC236}">
                <a16:creationId xmlns:a16="http://schemas.microsoft.com/office/drawing/2014/main" id="{517ECC0C-2D6C-2252-3A31-33F1409943CD}"/>
              </a:ext>
            </a:extLst>
          </p:cNvPr>
          <p:cNvSpPr txBox="1"/>
          <p:nvPr/>
        </p:nvSpPr>
        <p:spPr>
          <a:xfrm>
            <a:off x="23408772" y="6964865"/>
            <a:ext cx="3206113" cy="646331"/>
          </a:xfrm>
          <a:prstGeom prst="rect">
            <a:avLst/>
          </a:prstGeom>
          <a:noFill/>
        </p:spPr>
        <p:txBody>
          <a:bodyPr wrap="square" rtlCol="0">
            <a:spAutoFit/>
          </a:bodyPr>
          <a:lstStyle/>
          <a:p>
            <a:r>
              <a:rPr lang="ja-JP" altLang="en-US" sz="3600" b="1" dirty="0">
                <a:solidFill>
                  <a:schemeClr val="accent1">
                    <a:lumMod val="75000"/>
                  </a:schemeClr>
                </a:solidFill>
              </a:rPr>
              <a:t>クラウドレット</a:t>
            </a:r>
            <a:r>
              <a:rPr lang="en-US" altLang="ja-JP" sz="3600" b="1" dirty="0">
                <a:solidFill>
                  <a:schemeClr val="accent1">
                    <a:lumMod val="75000"/>
                  </a:schemeClr>
                </a:solidFill>
              </a:rPr>
              <a:t> 2</a:t>
            </a:r>
            <a:endParaRPr kumimoji="1" lang="ja-JP" altLang="en-US" sz="3600"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203" name="テキスト ボックス 202">
                <a:extLst>
                  <a:ext uri="{FF2B5EF4-FFF2-40B4-BE49-F238E27FC236}">
                    <a16:creationId xmlns:a16="http://schemas.microsoft.com/office/drawing/2014/main" id="{0EC62749-929D-DA49-184C-7E51BFF71BC0}"/>
                  </a:ext>
                </a:extLst>
              </p:cNvPr>
              <p:cNvSpPr txBox="1"/>
              <p:nvPr/>
            </p:nvSpPr>
            <p:spPr>
              <a:xfrm>
                <a:off x="17767859" y="7897533"/>
                <a:ext cx="176177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solidFill>
                                <a:srgbClr val="4D4D4D"/>
                              </a:solidFill>
                              <a:latin typeface="Cambria Math" panose="02040503050406030204" pitchFamily="18" charset="0"/>
                            </a:rPr>
                          </m:ctrlPr>
                        </m:sSubPr>
                        <m:e>
                          <m:sSub>
                            <m:sSubPr>
                              <m:ctrlPr>
                                <a:rPr lang="en-US" altLang="ja-JP" sz="3600" i="1">
                                  <a:solidFill>
                                    <a:srgbClr val="4D4D4D"/>
                                  </a:solidFill>
                                  <a:latin typeface="Cambria Math" panose="02040503050406030204" pitchFamily="18" charset="0"/>
                                </a:rPr>
                              </m:ctrlPr>
                            </m:sSubPr>
                            <m:e>
                              <m:r>
                                <a:rPr lang="en-US" altLang="ja-JP" sz="3600" i="1">
                                  <a:solidFill>
                                    <a:srgbClr val="4D4D4D"/>
                                  </a:solidFill>
                                  <a:latin typeface="Cambria Math" panose="02040503050406030204" pitchFamily="18" charset="0"/>
                                </a:rPr>
                                <m:t>𝜆</m:t>
                              </m:r>
                            </m:e>
                            <m:sub>
                              <m:r>
                                <a:rPr lang="en-US" altLang="ja-JP" sz="3600" i="1">
                                  <a:solidFill>
                                    <a:srgbClr val="4D4D4D"/>
                                  </a:solidFill>
                                  <a:latin typeface="Cambria Math" panose="02040503050406030204" pitchFamily="18" charset="0"/>
                                </a:rPr>
                                <m:t>1</m:t>
                              </m:r>
                            </m:sub>
                          </m:sSub>
                          <m:r>
                            <a:rPr kumimoji="1" lang="en-US" altLang="ja-JP" sz="3600" b="0" i="1" smtClean="0">
                              <a:solidFill>
                                <a:srgbClr val="4D4D4D"/>
                              </a:solidFill>
                              <a:latin typeface="Cambria Math" panose="02040503050406030204" pitchFamily="18" charset="0"/>
                            </a:rPr>
                            <m:t>𝜑</m:t>
                          </m:r>
                        </m:e>
                        <m:sub>
                          <m:r>
                            <a:rPr kumimoji="1" lang="en-US" altLang="ja-JP" sz="3600" b="0" i="1" smtClean="0">
                              <a:solidFill>
                                <a:srgbClr val="4D4D4D"/>
                              </a:solidFill>
                              <a:latin typeface="Cambria Math" panose="02040503050406030204" pitchFamily="18" charset="0"/>
                            </a:rPr>
                            <m:t>11</m:t>
                          </m:r>
                        </m:sub>
                      </m:sSub>
                    </m:oMath>
                  </m:oMathPara>
                </a14:m>
                <a:endParaRPr kumimoji="1" lang="ja-JP" altLang="en-US" sz="3600" dirty="0">
                  <a:solidFill>
                    <a:srgbClr val="4D4D4D"/>
                  </a:solidFill>
                </a:endParaRPr>
              </a:p>
            </p:txBody>
          </p:sp>
        </mc:Choice>
        <mc:Fallback xmlns="">
          <p:sp>
            <p:nvSpPr>
              <p:cNvPr id="203" name="テキスト ボックス 202">
                <a:extLst>
                  <a:ext uri="{FF2B5EF4-FFF2-40B4-BE49-F238E27FC236}">
                    <a16:creationId xmlns:a16="http://schemas.microsoft.com/office/drawing/2014/main" id="{0EC62749-929D-DA49-184C-7E51BFF71BC0}"/>
                  </a:ext>
                </a:extLst>
              </p:cNvPr>
              <p:cNvSpPr txBox="1">
                <a:spLocks noRot="1" noChangeAspect="1" noMove="1" noResize="1" noEditPoints="1" noAdjustHandles="1" noChangeArrowheads="1" noChangeShapeType="1" noTextEdit="1"/>
              </p:cNvSpPr>
              <p:nvPr/>
            </p:nvSpPr>
            <p:spPr>
              <a:xfrm>
                <a:off x="17767859" y="7897533"/>
                <a:ext cx="1761770" cy="646331"/>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4" name="テキスト ボックス 203">
                <a:extLst>
                  <a:ext uri="{FF2B5EF4-FFF2-40B4-BE49-F238E27FC236}">
                    <a16:creationId xmlns:a16="http://schemas.microsoft.com/office/drawing/2014/main" id="{7567AC6B-A094-1A7C-A921-0136829A9D1F}"/>
                  </a:ext>
                </a:extLst>
              </p:cNvPr>
              <p:cNvSpPr txBox="1"/>
              <p:nvPr/>
            </p:nvSpPr>
            <p:spPr>
              <a:xfrm>
                <a:off x="18995522" y="9708358"/>
                <a:ext cx="176177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solidFill>
                                <a:srgbClr val="4D4D4D"/>
                              </a:solidFill>
                              <a:latin typeface="Cambria Math" panose="02040503050406030204" pitchFamily="18" charset="0"/>
                            </a:rPr>
                          </m:ctrlPr>
                        </m:sSubPr>
                        <m:e>
                          <m:sSub>
                            <m:sSubPr>
                              <m:ctrlPr>
                                <a:rPr lang="en-US" altLang="ja-JP" sz="3600" i="1">
                                  <a:solidFill>
                                    <a:srgbClr val="4D4D4D"/>
                                  </a:solidFill>
                                  <a:latin typeface="Cambria Math" panose="02040503050406030204" pitchFamily="18" charset="0"/>
                                </a:rPr>
                              </m:ctrlPr>
                            </m:sSubPr>
                            <m:e>
                              <m:r>
                                <a:rPr lang="en-US" altLang="ja-JP" sz="3600" i="1">
                                  <a:solidFill>
                                    <a:srgbClr val="4D4D4D"/>
                                  </a:solidFill>
                                  <a:latin typeface="Cambria Math" panose="02040503050406030204" pitchFamily="18" charset="0"/>
                                </a:rPr>
                                <m:t>𝜆</m:t>
                              </m:r>
                            </m:e>
                            <m:sub>
                              <m:r>
                                <a:rPr lang="en-US" altLang="ja-JP" sz="3600" i="1">
                                  <a:solidFill>
                                    <a:srgbClr val="4D4D4D"/>
                                  </a:solidFill>
                                  <a:latin typeface="Cambria Math" panose="02040503050406030204" pitchFamily="18" charset="0"/>
                                </a:rPr>
                                <m:t>1</m:t>
                              </m:r>
                            </m:sub>
                          </m:sSub>
                          <m:r>
                            <a:rPr lang="en-US" altLang="ja-JP" sz="3600" i="1">
                              <a:solidFill>
                                <a:srgbClr val="4D4D4D"/>
                              </a:solidFill>
                              <a:latin typeface="Cambria Math" panose="02040503050406030204" pitchFamily="18" charset="0"/>
                            </a:rPr>
                            <m:t>𝜑</m:t>
                          </m:r>
                        </m:e>
                        <m:sub>
                          <m:r>
                            <a:rPr kumimoji="1" lang="en-US" altLang="ja-JP" sz="3600" b="0" i="1" smtClean="0">
                              <a:solidFill>
                                <a:srgbClr val="4D4D4D"/>
                              </a:solidFill>
                              <a:latin typeface="Cambria Math" panose="02040503050406030204" pitchFamily="18" charset="0"/>
                            </a:rPr>
                            <m:t>12</m:t>
                          </m:r>
                        </m:sub>
                      </m:sSub>
                    </m:oMath>
                  </m:oMathPara>
                </a14:m>
                <a:endParaRPr kumimoji="1" lang="ja-JP" altLang="en-US" sz="3600" dirty="0">
                  <a:solidFill>
                    <a:srgbClr val="4D4D4D"/>
                  </a:solidFill>
                </a:endParaRPr>
              </a:p>
            </p:txBody>
          </p:sp>
        </mc:Choice>
        <mc:Fallback xmlns="">
          <p:sp>
            <p:nvSpPr>
              <p:cNvPr id="204" name="テキスト ボックス 203">
                <a:extLst>
                  <a:ext uri="{FF2B5EF4-FFF2-40B4-BE49-F238E27FC236}">
                    <a16:creationId xmlns:a16="http://schemas.microsoft.com/office/drawing/2014/main" id="{7567AC6B-A094-1A7C-A921-0136829A9D1F}"/>
                  </a:ext>
                </a:extLst>
              </p:cNvPr>
              <p:cNvSpPr txBox="1">
                <a:spLocks noRot="1" noChangeAspect="1" noMove="1" noResize="1" noEditPoints="1" noAdjustHandles="1" noChangeArrowheads="1" noChangeShapeType="1" noTextEdit="1"/>
              </p:cNvSpPr>
              <p:nvPr/>
            </p:nvSpPr>
            <p:spPr>
              <a:xfrm>
                <a:off x="18995522" y="9708358"/>
                <a:ext cx="1761770" cy="64633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5" name="テキスト ボックス 204">
                <a:extLst>
                  <a:ext uri="{FF2B5EF4-FFF2-40B4-BE49-F238E27FC236}">
                    <a16:creationId xmlns:a16="http://schemas.microsoft.com/office/drawing/2014/main" id="{5C442459-1F86-52E3-3E15-230348E1DE0E}"/>
                  </a:ext>
                </a:extLst>
              </p:cNvPr>
              <p:cNvSpPr txBox="1"/>
              <p:nvPr/>
            </p:nvSpPr>
            <p:spPr>
              <a:xfrm>
                <a:off x="25902765" y="7866758"/>
                <a:ext cx="126255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solidFill>
                                <a:srgbClr val="4D4D4D"/>
                              </a:solidFill>
                              <a:latin typeface="Cambria Math" panose="02040503050406030204" pitchFamily="18" charset="0"/>
                            </a:rPr>
                          </m:ctrlPr>
                        </m:sSubPr>
                        <m:e>
                          <m:sSub>
                            <m:sSubPr>
                              <m:ctrlPr>
                                <a:rPr lang="en-US" altLang="ja-JP" sz="3600" i="1">
                                  <a:solidFill>
                                    <a:srgbClr val="4D4D4D"/>
                                  </a:solidFill>
                                  <a:latin typeface="Cambria Math" panose="02040503050406030204" pitchFamily="18" charset="0"/>
                                </a:rPr>
                              </m:ctrlPr>
                            </m:sSubPr>
                            <m:e>
                              <m:r>
                                <a:rPr lang="en-US" altLang="ja-JP" sz="3600" i="1">
                                  <a:solidFill>
                                    <a:srgbClr val="4D4D4D"/>
                                  </a:solidFill>
                                  <a:latin typeface="Cambria Math" panose="02040503050406030204" pitchFamily="18" charset="0"/>
                                </a:rPr>
                                <m:t>𝜆</m:t>
                              </m:r>
                            </m:e>
                            <m:sub>
                              <m:r>
                                <a:rPr lang="en-US" altLang="ja-JP" sz="3600" b="0" i="1" smtClean="0">
                                  <a:solidFill>
                                    <a:srgbClr val="4D4D4D"/>
                                  </a:solidFill>
                                  <a:latin typeface="Cambria Math" panose="02040503050406030204" pitchFamily="18" charset="0"/>
                                </a:rPr>
                                <m:t>2</m:t>
                              </m:r>
                            </m:sub>
                          </m:sSub>
                          <m:r>
                            <a:rPr kumimoji="1" lang="en-US" altLang="ja-JP" sz="3600" b="0" i="1" smtClean="0">
                              <a:solidFill>
                                <a:srgbClr val="4D4D4D"/>
                              </a:solidFill>
                              <a:latin typeface="Cambria Math" panose="02040503050406030204" pitchFamily="18" charset="0"/>
                            </a:rPr>
                            <m:t>𝜑</m:t>
                          </m:r>
                        </m:e>
                        <m:sub>
                          <m:r>
                            <a:rPr kumimoji="1" lang="en-US" altLang="ja-JP" sz="3600" b="0" i="1" smtClean="0">
                              <a:solidFill>
                                <a:srgbClr val="4D4D4D"/>
                              </a:solidFill>
                              <a:latin typeface="Cambria Math" panose="02040503050406030204" pitchFamily="18" charset="0"/>
                            </a:rPr>
                            <m:t>22</m:t>
                          </m:r>
                        </m:sub>
                      </m:sSub>
                    </m:oMath>
                  </m:oMathPara>
                </a14:m>
                <a:endParaRPr kumimoji="1" lang="ja-JP" altLang="en-US" sz="2800" dirty="0">
                  <a:solidFill>
                    <a:srgbClr val="4D4D4D"/>
                  </a:solidFill>
                </a:endParaRPr>
              </a:p>
            </p:txBody>
          </p:sp>
        </mc:Choice>
        <mc:Fallback xmlns="">
          <p:sp>
            <p:nvSpPr>
              <p:cNvPr id="205" name="テキスト ボックス 204">
                <a:extLst>
                  <a:ext uri="{FF2B5EF4-FFF2-40B4-BE49-F238E27FC236}">
                    <a16:creationId xmlns:a16="http://schemas.microsoft.com/office/drawing/2014/main" id="{5C442459-1F86-52E3-3E15-230348E1DE0E}"/>
                  </a:ext>
                </a:extLst>
              </p:cNvPr>
              <p:cNvSpPr txBox="1">
                <a:spLocks noRot="1" noChangeAspect="1" noMove="1" noResize="1" noEditPoints="1" noAdjustHandles="1" noChangeArrowheads="1" noChangeShapeType="1" noTextEdit="1"/>
              </p:cNvSpPr>
              <p:nvPr/>
            </p:nvSpPr>
            <p:spPr>
              <a:xfrm>
                <a:off x="25902765" y="7866758"/>
                <a:ext cx="1262558" cy="64633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6" name="テキスト ボックス 205">
                <a:extLst>
                  <a:ext uri="{FF2B5EF4-FFF2-40B4-BE49-F238E27FC236}">
                    <a16:creationId xmlns:a16="http://schemas.microsoft.com/office/drawing/2014/main" id="{407EBAE0-4C96-87C6-34E6-785DF5E14835}"/>
                  </a:ext>
                </a:extLst>
              </p:cNvPr>
              <p:cNvSpPr txBox="1"/>
              <p:nvPr/>
            </p:nvSpPr>
            <p:spPr>
              <a:xfrm>
                <a:off x="24298779" y="9596691"/>
                <a:ext cx="178642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solidFill>
                                <a:srgbClr val="4D4D4D"/>
                              </a:solidFill>
                              <a:latin typeface="Cambria Math" panose="02040503050406030204" pitchFamily="18" charset="0"/>
                            </a:rPr>
                          </m:ctrlPr>
                        </m:sSubPr>
                        <m:e>
                          <m:sSub>
                            <m:sSubPr>
                              <m:ctrlPr>
                                <a:rPr lang="en-US" altLang="ja-JP" sz="3600" i="1">
                                  <a:solidFill>
                                    <a:srgbClr val="4D4D4D"/>
                                  </a:solidFill>
                                  <a:latin typeface="Cambria Math" panose="02040503050406030204" pitchFamily="18" charset="0"/>
                                </a:rPr>
                              </m:ctrlPr>
                            </m:sSubPr>
                            <m:e>
                              <m:r>
                                <a:rPr lang="en-US" altLang="ja-JP" sz="3600" i="1">
                                  <a:solidFill>
                                    <a:srgbClr val="4D4D4D"/>
                                  </a:solidFill>
                                  <a:latin typeface="Cambria Math" panose="02040503050406030204" pitchFamily="18" charset="0"/>
                                </a:rPr>
                                <m:t>𝜆</m:t>
                              </m:r>
                            </m:e>
                            <m:sub>
                              <m:r>
                                <a:rPr lang="en-US" altLang="ja-JP" sz="3600" b="0" i="1" smtClean="0">
                                  <a:solidFill>
                                    <a:srgbClr val="4D4D4D"/>
                                  </a:solidFill>
                                  <a:latin typeface="Cambria Math" panose="02040503050406030204" pitchFamily="18" charset="0"/>
                                </a:rPr>
                                <m:t>2</m:t>
                              </m:r>
                            </m:sub>
                          </m:sSub>
                          <m:r>
                            <a:rPr lang="en-US" altLang="ja-JP" sz="3600" i="1">
                              <a:solidFill>
                                <a:srgbClr val="4D4D4D"/>
                              </a:solidFill>
                              <a:latin typeface="Cambria Math" panose="02040503050406030204" pitchFamily="18" charset="0"/>
                            </a:rPr>
                            <m:t>𝜑</m:t>
                          </m:r>
                        </m:e>
                        <m:sub>
                          <m:r>
                            <a:rPr kumimoji="1" lang="en-US" altLang="ja-JP" sz="3600" b="0" i="1" smtClean="0">
                              <a:solidFill>
                                <a:srgbClr val="4D4D4D"/>
                              </a:solidFill>
                              <a:latin typeface="Cambria Math" panose="02040503050406030204" pitchFamily="18" charset="0"/>
                            </a:rPr>
                            <m:t>21</m:t>
                          </m:r>
                        </m:sub>
                      </m:sSub>
                    </m:oMath>
                  </m:oMathPara>
                </a14:m>
                <a:endParaRPr kumimoji="1" lang="ja-JP" altLang="en-US" sz="3600" dirty="0">
                  <a:solidFill>
                    <a:srgbClr val="4D4D4D"/>
                  </a:solidFill>
                </a:endParaRPr>
              </a:p>
            </p:txBody>
          </p:sp>
        </mc:Choice>
        <mc:Fallback xmlns="">
          <p:sp>
            <p:nvSpPr>
              <p:cNvPr id="206" name="テキスト ボックス 205">
                <a:extLst>
                  <a:ext uri="{FF2B5EF4-FFF2-40B4-BE49-F238E27FC236}">
                    <a16:creationId xmlns:a16="http://schemas.microsoft.com/office/drawing/2014/main" id="{407EBAE0-4C96-87C6-34E6-785DF5E14835}"/>
                  </a:ext>
                </a:extLst>
              </p:cNvPr>
              <p:cNvSpPr txBox="1">
                <a:spLocks noRot="1" noChangeAspect="1" noMove="1" noResize="1" noEditPoints="1" noAdjustHandles="1" noChangeArrowheads="1" noChangeShapeType="1" noTextEdit="1"/>
              </p:cNvSpPr>
              <p:nvPr/>
            </p:nvSpPr>
            <p:spPr>
              <a:xfrm>
                <a:off x="24298779" y="9596691"/>
                <a:ext cx="1786424" cy="646331"/>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7" name="テキスト ボックス 206">
                <a:extLst>
                  <a:ext uri="{FF2B5EF4-FFF2-40B4-BE49-F238E27FC236}">
                    <a16:creationId xmlns:a16="http://schemas.microsoft.com/office/drawing/2014/main" id="{C768DDD0-81B4-6B6A-14C5-96104FAC205C}"/>
                  </a:ext>
                </a:extLst>
              </p:cNvPr>
              <p:cNvSpPr txBox="1"/>
              <p:nvPr/>
            </p:nvSpPr>
            <p:spPr>
              <a:xfrm>
                <a:off x="15583309" y="8991266"/>
                <a:ext cx="2586083"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ja-JP" altLang="en-US" sz="3600" b="0" i="1">
                          <a:solidFill>
                            <a:srgbClr val="4D4D4D"/>
                          </a:solidFill>
                          <a:latin typeface="Cambria Math" panose="02040503050406030204" pitchFamily="18" charset="0"/>
                        </a:rPr>
                        <m:t>到着率</m:t>
                      </m:r>
                      <m:sSub>
                        <m:sSubPr>
                          <m:ctrlPr>
                            <a:rPr kumimoji="1" lang="en-US" altLang="ja-JP" sz="3600" i="1" smtClean="0">
                              <a:solidFill>
                                <a:srgbClr val="4D4D4D"/>
                              </a:solidFill>
                              <a:latin typeface="Cambria Math" panose="02040503050406030204" pitchFamily="18" charset="0"/>
                            </a:rPr>
                          </m:ctrlPr>
                        </m:sSubPr>
                        <m:e>
                          <m:r>
                            <a:rPr kumimoji="1" lang="en-US" altLang="ja-JP" sz="3600" b="0" i="1" smtClean="0">
                              <a:solidFill>
                                <a:srgbClr val="4D4D4D"/>
                              </a:solidFill>
                              <a:latin typeface="Cambria Math" panose="02040503050406030204" pitchFamily="18" charset="0"/>
                            </a:rPr>
                            <m:t>𝜆</m:t>
                          </m:r>
                        </m:e>
                        <m:sub>
                          <m:r>
                            <a:rPr kumimoji="1" lang="en-US" altLang="ja-JP" sz="3600" b="0" i="1" smtClean="0">
                              <a:solidFill>
                                <a:srgbClr val="4D4D4D"/>
                              </a:solidFill>
                              <a:latin typeface="Cambria Math" panose="02040503050406030204" pitchFamily="18" charset="0"/>
                            </a:rPr>
                            <m:t>1</m:t>
                          </m:r>
                        </m:sub>
                      </m:sSub>
                    </m:oMath>
                  </m:oMathPara>
                </a14:m>
                <a:endParaRPr kumimoji="1" lang="ja-JP" altLang="en-US" sz="3600" dirty="0">
                  <a:solidFill>
                    <a:srgbClr val="4D4D4D"/>
                  </a:solidFill>
                </a:endParaRPr>
              </a:p>
            </p:txBody>
          </p:sp>
        </mc:Choice>
        <mc:Fallback xmlns="">
          <p:sp>
            <p:nvSpPr>
              <p:cNvPr id="207" name="テキスト ボックス 206">
                <a:extLst>
                  <a:ext uri="{FF2B5EF4-FFF2-40B4-BE49-F238E27FC236}">
                    <a16:creationId xmlns:a16="http://schemas.microsoft.com/office/drawing/2014/main" id="{C768DDD0-81B4-6B6A-14C5-96104FAC205C}"/>
                  </a:ext>
                </a:extLst>
              </p:cNvPr>
              <p:cNvSpPr txBox="1">
                <a:spLocks noRot="1" noChangeAspect="1" noMove="1" noResize="1" noEditPoints="1" noAdjustHandles="1" noChangeArrowheads="1" noChangeShapeType="1" noTextEdit="1"/>
              </p:cNvSpPr>
              <p:nvPr/>
            </p:nvSpPr>
            <p:spPr>
              <a:xfrm>
                <a:off x="15583309" y="8991266"/>
                <a:ext cx="2586083" cy="646331"/>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8" name="テキスト ボックス 207">
                <a:extLst>
                  <a:ext uri="{FF2B5EF4-FFF2-40B4-BE49-F238E27FC236}">
                    <a16:creationId xmlns:a16="http://schemas.microsoft.com/office/drawing/2014/main" id="{AE845933-52B1-302D-6CC4-AFE51A3DE5F4}"/>
                  </a:ext>
                </a:extLst>
              </p:cNvPr>
              <p:cNvSpPr txBox="1"/>
              <p:nvPr/>
            </p:nvSpPr>
            <p:spPr>
              <a:xfrm>
                <a:off x="26462193" y="9107873"/>
                <a:ext cx="2586083"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ja-JP" altLang="en-US" sz="3600" b="1" i="1" smtClean="0">
                          <a:solidFill>
                            <a:srgbClr val="4D4D4D"/>
                          </a:solidFill>
                          <a:latin typeface="Cambria Math" panose="02040503050406030204" pitchFamily="18" charset="0"/>
                        </a:rPr>
                        <m:t>到着率</m:t>
                      </m:r>
                      <m:sSub>
                        <m:sSubPr>
                          <m:ctrlPr>
                            <a:rPr kumimoji="1" lang="en-US" altLang="ja-JP" sz="3600" b="1" i="1" smtClean="0">
                              <a:solidFill>
                                <a:srgbClr val="4D4D4D"/>
                              </a:solidFill>
                              <a:latin typeface="Cambria Math" panose="02040503050406030204" pitchFamily="18" charset="0"/>
                            </a:rPr>
                          </m:ctrlPr>
                        </m:sSubPr>
                        <m:e>
                          <m:r>
                            <a:rPr kumimoji="1" lang="en-US" altLang="ja-JP" sz="3600" b="1" i="1" smtClean="0">
                              <a:solidFill>
                                <a:srgbClr val="4D4D4D"/>
                              </a:solidFill>
                              <a:latin typeface="Cambria Math" panose="02040503050406030204" pitchFamily="18" charset="0"/>
                            </a:rPr>
                            <m:t>𝝀</m:t>
                          </m:r>
                        </m:e>
                        <m:sub>
                          <m:r>
                            <a:rPr kumimoji="1" lang="en-US" altLang="ja-JP" sz="3600" b="1" i="1" smtClean="0">
                              <a:solidFill>
                                <a:srgbClr val="4D4D4D"/>
                              </a:solidFill>
                              <a:latin typeface="Cambria Math" panose="02040503050406030204" pitchFamily="18" charset="0"/>
                            </a:rPr>
                            <m:t>𝟐</m:t>
                          </m:r>
                        </m:sub>
                      </m:sSub>
                    </m:oMath>
                  </m:oMathPara>
                </a14:m>
                <a:endParaRPr kumimoji="1" lang="ja-JP" altLang="en-US" sz="3600" b="1" dirty="0">
                  <a:solidFill>
                    <a:srgbClr val="4D4D4D"/>
                  </a:solidFill>
                </a:endParaRPr>
              </a:p>
            </p:txBody>
          </p:sp>
        </mc:Choice>
        <mc:Fallback xmlns="">
          <p:sp>
            <p:nvSpPr>
              <p:cNvPr id="208" name="テキスト ボックス 207">
                <a:extLst>
                  <a:ext uri="{FF2B5EF4-FFF2-40B4-BE49-F238E27FC236}">
                    <a16:creationId xmlns:a16="http://schemas.microsoft.com/office/drawing/2014/main" id="{AE845933-52B1-302D-6CC4-AFE51A3DE5F4}"/>
                  </a:ext>
                </a:extLst>
              </p:cNvPr>
              <p:cNvSpPr txBox="1">
                <a:spLocks noRot="1" noChangeAspect="1" noMove="1" noResize="1" noEditPoints="1" noAdjustHandles="1" noChangeArrowheads="1" noChangeShapeType="1" noTextEdit="1"/>
              </p:cNvSpPr>
              <p:nvPr/>
            </p:nvSpPr>
            <p:spPr>
              <a:xfrm>
                <a:off x="26462193" y="9107873"/>
                <a:ext cx="2586083" cy="646331"/>
              </a:xfrm>
              <a:prstGeom prst="rect">
                <a:avLst/>
              </a:prstGeom>
              <a:blipFill>
                <a:blip r:embed="rId12"/>
                <a:stretch>
                  <a:fillRect/>
                </a:stretch>
              </a:blipFill>
            </p:spPr>
            <p:txBody>
              <a:bodyPr/>
              <a:lstStyle/>
              <a:p>
                <a:r>
                  <a:rPr lang="ja-JP" altLang="en-US">
                    <a:noFill/>
                  </a:rPr>
                  <a:t> </a:t>
                </a:r>
              </a:p>
            </p:txBody>
          </p:sp>
        </mc:Fallback>
      </mc:AlternateContent>
      <p:sp>
        <p:nvSpPr>
          <p:cNvPr id="213" name="矢印: 左右 212">
            <a:extLst>
              <a:ext uri="{FF2B5EF4-FFF2-40B4-BE49-F238E27FC236}">
                <a16:creationId xmlns:a16="http://schemas.microsoft.com/office/drawing/2014/main" id="{F3276060-7A5B-9315-EB09-877346275C4E}"/>
              </a:ext>
            </a:extLst>
          </p:cNvPr>
          <p:cNvSpPr/>
          <p:nvPr/>
        </p:nvSpPr>
        <p:spPr>
          <a:xfrm rot="20242965">
            <a:off x="17879440" y="8695243"/>
            <a:ext cx="1794466" cy="456930"/>
          </a:xfrm>
          <a:prstGeom prst="leftRightArrow">
            <a:avLst/>
          </a:prstGeom>
          <a:solidFill>
            <a:srgbClr val="0070C0"/>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4" name="矢印: 左右 213">
            <a:extLst>
              <a:ext uri="{FF2B5EF4-FFF2-40B4-BE49-F238E27FC236}">
                <a16:creationId xmlns:a16="http://schemas.microsoft.com/office/drawing/2014/main" id="{CC0D4523-0925-673C-2E2B-E8DA16FB7466}"/>
              </a:ext>
            </a:extLst>
          </p:cNvPr>
          <p:cNvSpPr/>
          <p:nvPr/>
        </p:nvSpPr>
        <p:spPr>
          <a:xfrm rot="1471302">
            <a:off x="25323147" y="8663477"/>
            <a:ext cx="1579112" cy="394922"/>
          </a:xfrm>
          <a:prstGeom prst="leftRightArrow">
            <a:avLst/>
          </a:prstGeom>
          <a:solidFill>
            <a:srgbClr val="0070C0"/>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5" name="矢印: 左右 214">
            <a:extLst>
              <a:ext uri="{FF2B5EF4-FFF2-40B4-BE49-F238E27FC236}">
                <a16:creationId xmlns:a16="http://schemas.microsoft.com/office/drawing/2014/main" id="{B244F871-0DF6-1CD3-5911-CFDA45A9DF8F}"/>
              </a:ext>
            </a:extLst>
          </p:cNvPr>
          <p:cNvSpPr/>
          <p:nvPr/>
        </p:nvSpPr>
        <p:spPr>
          <a:xfrm rot="19402823">
            <a:off x="18209325" y="9331292"/>
            <a:ext cx="1779557" cy="480713"/>
          </a:xfrm>
          <a:prstGeom prst="leftRightArrow">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6" name="矢印: 左右 215">
            <a:extLst>
              <a:ext uri="{FF2B5EF4-FFF2-40B4-BE49-F238E27FC236}">
                <a16:creationId xmlns:a16="http://schemas.microsoft.com/office/drawing/2014/main" id="{B06BC0E8-2BDD-7BD4-5F47-F672BD45FD8D}"/>
              </a:ext>
            </a:extLst>
          </p:cNvPr>
          <p:cNvSpPr/>
          <p:nvPr/>
        </p:nvSpPr>
        <p:spPr>
          <a:xfrm rot="2696599">
            <a:off x="25057884" y="9348049"/>
            <a:ext cx="1579112" cy="394922"/>
          </a:xfrm>
          <a:prstGeom prst="leftRightArrow">
            <a:avLst/>
          </a:prstGeom>
          <a:solidFill>
            <a:schemeClr val="accent4"/>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7" name="矢印: 左右 216">
            <a:extLst>
              <a:ext uri="{FF2B5EF4-FFF2-40B4-BE49-F238E27FC236}">
                <a16:creationId xmlns:a16="http://schemas.microsoft.com/office/drawing/2014/main" id="{9A84304D-8CB1-124B-52F9-74DE27A0C668}"/>
              </a:ext>
            </a:extLst>
          </p:cNvPr>
          <p:cNvSpPr/>
          <p:nvPr/>
        </p:nvSpPr>
        <p:spPr>
          <a:xfrm>
            <a:off x="21476302" y="8294553"/>
            <a:ext cx="2337390" cy="512197"/>
          </a:xfrm>
          <a:prstGeom prst="leftRightArrow">
            <a:avLst/>
          </a:prstGeom>
          <a:solidFill>
            <a:schemeClr val="accent4"/>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8" name="矢印: 左右 217">
            <a:extLst>
              <a:ext uri="{FF2B5EF4-FFF2-40B4-BE49-F238E27FC236}">
                <a16:creationId xmlns:a16="http://schemas.microsoft.com/office/drawing/2014/main" id="{0A681465-1646-8115-AEE0-9A369469E921}"/>
              </a:ext>
            </a:extLst>
          </p:cNvPr>
          <p:cNvSpPr/>
          <p:nvPr/>
        </p:nvSpPr>
        <p:spPr>
          <a:xfrm>
            <a:off x="21457252" y="7607654"/>
            <a:ext cx="2337390" cy="512197"/>
          </a:xfrm>
          <a:prstGeom prst="leftRightArrow">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mc:AlternateContent xmlns:mc="http://schemas.openxmlformats.org/markup-compatibility/2006" xmlns:a14="http://schemas.microsoft.com/office/drawing/2010/main">
        <mc:Choice Requires="a14">
          <p:sp>
            <p:nvSpPr>
              <p:cNvPr id="219" name="コンテンツ プレースホルダー 2">
                <a:extLst>
                  <a:ext uri="{FF2B5EF4-FFF2-40B4-BE49-F238E27FC236}">
                    <a16:creationId xmlns:a16="http://schemas.microsoft.com/office/drawing/2014/main" id="{E77575AC-DEB8-8631-44D5-E92EB053DB01}"/>
                  </a:ext>
                </a:extLst>
              </p:cNvPr>
              <p:cNvSpPr txBox="1">
                <a:spLocks/>
              </p:cNvSpPr>
              <p:nvPr/>
            </p:nvSpPr>
            <p:spPr>
              <a:xfrm>
                <a:off x="15886360" y="5796698"/>
                <a:ext cx="16259186" cy="1647288"/>
              </a:xfrm>
              <a:prstGeom prst="rect">
                <a:avLst/>
              </a:prstGeom>
            </p:spPr>
            <p:txBody>
              <a:bodyPr vert="horz" lIns="259300" tIns="129651" rIns="259300" bIns="129651" rtlCol="0">
                <a:normAutofit/>
              </a:bodyPr>
              <a:lstStyle>
                <a:lvl1pPr marL="0" indent="0" algn="ctr" defTabSz="2593004" rtl="0" eaLnBrk="1" latinLnBrk="0" hangingPunct="1">
                  <a:spcBef>
                    <a:spcPct val="20000"/>
                  </a:spcBef>
                  <a:buFont typeface="Arial" pitchFamily="34" charset="0"/>
                  <a:buNone/>
                  <a:defRPr kumimoji="1" sz="9000" kern="1200">
                    <a:solidFill>
                      <a:schemeClr val="tx1">
                        <a:tint val="75000"/>
                      </a:schemeClr>
                    </a:solidFill>
                    <a:latin typeface="+mn-lt"/>
                    <a:ea typeface="+mn-ea"/>
                    <a:cs typeface="+mn-cs"/>
                  </a:defRPr>
                </a:lvl1pPr>
                <a:lvl2pPr marL="1296502" indent="0" algn="ctr" defTabSz="2593004" rtl="0" eaLnBrk="1" latinLnBrk="0" hangingPunct="1">
                  <a:spcBef>
                    <a:spcPct val="20000"/>
                  </a:spcBef>
                  <a:buFont typeface="Arial" pitchFamily="34" charset="0"/>
                  <a:buNone/>
                  <a:defRPr kumimoji="1" sz="8000" kern="1200">
                    <a:solidFill>
                      <a:schemeClr val="tx1">
                        <a:tint val="75000"/>
                      </a:schemeClr>
                    </a:solidFill>
                    <a:latin typeface="+mn-lt"/>
                    <a:ea typeface="+mn-ea"/>
                    <a:cs typeface="+mn-cs"/>
                  </a:defRPr>
                </a:lvl2pPr>
                <a:lvl3pPr marL="2593004" indent="0" algn="ctr" defTabSz="2593004" rtl="0" eaLnBrk="1" latinLnBrk="0" hangingPunct="1">
                  <a:spcBef>
                    <a:spcPct val="20000"/>
                  </a:spcBef>
                  <a:buFont typeface="Arial" pitchFamily="34" charset="0"/>
                  <a:buNone/>
                  <a:defRPr kumimoji="1" sz="6800" kern="1200">
                    <a:solidFill>
                      <a:schemeClr val="tx1">
                        <a:tint val="75000"/>
                      </a:schemeClr>
                    </a:solidFill>
                    <a:latin typeface="+mn-lt"/>
                    <a:ea typeface="+mn-ea"/>
                    <a:cs typeface="+mn-cs"/>
                  </a:defRPr>
                </a:lvl3pPr>
                <a:lvl4pPr marL="3889507"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4pPr>
                <a:lvl5pPr marL="5186009"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5pPr>
                <a:lvl6pPr marL="6482512"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6pPr>
                <a:lvl7pPr marL="7779013"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7pPr>
                <a:lvl8pPr marL="9075516"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8pPr>
                <a:lvl9pPr marL="10372018"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9pPr>
              </a:lstStyle>
              <a:p>
                <a:pPr marL="685800" indent="-685800" algn="l">
                  <a:buClr>
                    <a:schemeClr val="accent2"/>
                  </a:buClr>
                  <a:buFont typeface="Wingdings" panose="05000000000000000000" pitchFamily="2" charset="2"/>
                  <a:buChar char="l"/>
                </a:pPr>
                <a:r>
                  <a:rPr lang="ja-JP" altLang="en-US" sz="4400" dirty="0">
                    <a:solidFill>
                      <a:schemeClr val="tx1"/>
                    </a:solidFill>
                  </a:rPr>
                  <a:t>２つのサーバを</a:t>
                </a:r>
                <a14:m>
                  <m:oMath xmlns:m="http://schemas.openxmlformats.org/officeDocument/2006/math">
                    <m:r>
                      <m:rPr>
                        <m:sty m:val="p"/>
                      </m:rPr>
                      <a:rPr lang="en-US" altLang="ja-JP" sz="4400">
                        <a:solidFill>
                          <a:schemeClr val="tx1"/>
                        </a:solidFill>
                        <a:latin typeface="Cambria Math" panose="02040503050406030204" pitchFamily="18" charset="0"/>
                      </a:rPr>
                      <m:t>M</m:t>
                    </m:r>
                    <m:r>
                      <a:rPr lang="en-US" altLang="ja-JP" sz="4400" b="0" i="0" smtClean="0">
                        <a:solidFill>
                          <a:schemeClr val="tx1"/>
                        </a:solidFill>
                        <a:latin typeface="Cambria Math" panose="02040503050406030204" pitchFamily="18" charset="0"/>
                      </a:rPr>
                      <m:t>/</m:t>
                    </m:r>
                    <m:r>
                      <m:rPr>
                        <m:sty m:val="p"/>
                      </m:rPr>
                      <a:rPr lang="en-US" altLang="ja-JP" sz="4400" b="0" i="0" smtClean="0">
                        <a:solidFill>
                          <a:schemeClr val="tx1"/>
                        </a:solidFill>
                        <a:latin typeface="Cambria Math" panose="02040503050406030204" pitchFamily="18" charset="0"/>
                      </a:rPr>
                      <m:t>M</m:t>
                    </m:r>
                    <m:r>
                      <a:rPr lang="en-US" altLang="ja-JP" sz="4400" b="0" i="1" smtClean="0">
                        <a:solidFill>
                          <a:schemeClr val="tx1"/>
                        </a:solidFill>
                        <a:latin typeface="Cambria Math" panose="02040503050406030204" pitchFamily="18" charset="0"/>
                      </a:rPr>
                      <m:t>/1</m:t>
                    </m:r>
                    <m:r>
                      <a:rPr lang="ja-JP" altLang="en-US" sz="4400" i="1">
                        <a:solidFill>
                          <a:schemeClr val="tx1"/>
                        </a:solidFill>
                        <a:latin typeface="Cambria Math" panose="02040503050406030204" pitchFamily="18" charset="0"/>
                      </a:rPr>
                      <m:t>待ち行列モデル</m:t>
                    </m:r>
                  </m:oMath>
                </a14:m>
                <a:r>
                  <a:rPr lang="ja-JP" altLang="en-US" sz="4400" dirty="0">
                    <a:solidFill>
                      <a:schemeClr val="tx1"/>
                    </a:solidFill>
                  </a:rPr>
                  <a:t>でモデル化</a:t>
                </a:r>
                <a:endParaRPr lang="en-US" altLang="ja-JP" sz="4400" dirty="0">
                  <a:solidFill>
                    <a:schemeClr val="tx1"/>
                  </a:solidFill>
                </a:endParaRPr>
              </a:p>
            </p:txBody>
          </p:sp>
        </mc:Choice>
        <mc:Fallback xmlns="">
          <p:sp>
            <p:nvSpPr>
              <p:cNvPr id="219" name="コンテンツ プレースホルダー 2">
                <a:extLst>
                  <a:ext uri="{FF2B5EF4-FFF2-40B4-BE49-F238E27FC236}">
                    <a16:creationId xmlns:a16="http://schemas.microsoft.com/office/drawing/2014/main" id="{E77575AC-DEB8-8631-44D5-E92EB053DB01}"/>
                  </a:ext>
                </a:extLst>
              </p:cNvPr>
              <p:cNvSpPr txBox="1">
                <a:spLocks noRot="1" noChangeAspect="1" noMove="1" noResize="1" noEditPoints="1" noAdjustHandles="1" noChangeArrowheads="1" noChangeShapeType="1" noTextEdit="1"/>
              </p:cNvSpPr>
              <p:nvPr/>
            </p:nvSpPr>
            <p:spPr>
              <a:xfrm>
                <a:off x="15886360" y="5796698"/>
                <a:ext cx="16259186" cy="1647288"/>
              </a:xfrm>
              <a:prstGeom prst="rect">
                <a:avLst/>
              </a:prstGeom>
              <a:blipFill>
                <a:blip r:embed="rId13"/>
                <a:stretch>
                  <a:fillRect l="-337" t="-48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0" name="コンテンツ プレースホルダー 2">
                <a:extLst>
                  <a:ext uri="{FF2B5EF4-FFF2-40B4-BE49-F238E27FC236}">
                    <a16:creationId xmlns:a16="http://schemas.microsoft.com/office/drawing/2014/main" id="{0D943F6E-471D-5071-A546-C302D0BC03C6}"/>
                  </a:ext>
                </a:extLst>
              </p:cNvPr>
              <p:cNvSpPr txBox="1">
                <a:spLocks/>
              </p:cNvSpPr>
              <p:nvPr/>
            </p:nvSpPr>
            <p:spPr>
              <a:xfrm>
                <a:off x="15925273" y="16516614"/>
                <a:ext cx="12973996" cy="1647288"/>
              </a:xfrm>
              <a:prstGeom prst="rect">
                <a:avLst/>
              </a:prstGeom>
            </p:spPr>
            <p:txBody>
              <a:bodyPr vert="horz" lIns="259300" tIns="129651" rIns="259300" bIns="129651" rtlCol="0">
                <a:normAutofit/>
              </a:bodyPr>
              <a:lstStyle>
                <a:lvl1pPr marL="0" indent="0" algn="ctr" defTabSz="2593004" rtl="0" eaLnBrk="1" latinLnBrk="0" hangingPunct="1">
                  <a:spcBef>
                    <a:spcPct val="20000"/>
                  </a:spcBef>
                  <a:buFont typeface="Arial" pitchFamily="34" charset="0"/>
                  <a:buNone/>
                  <a:defRPr kumimoji="1" sz="9000" kern="1200">
                    <a:solidFill>
                      <a:schemeClr val="tx1">
                        <a:tint val="75000"/>
                      </a:schemeClr>
                    </a:solidFill>
                    <a:latin typeface="+mn-lt"/>
                    <a:ea typeface="+mn-ea"/>
                    <a:cs typeface="+mn-cs"/>
                  </a:defRPr>
                </a:lvl1pPr>
                <a:lvl2pPr marL="1296502" indent="0" algn="ctr" defTabSz="2593004" rtl="0" eaLnBrk="1" latinLnBrk="0" hangingPunct="1">
                  <a:spcBef>
                    <a:spcPct val="20000"/>
                  </a:spcBef>
                  <a:buFont typeface="Arial" pitchFamily="34" charset="0"/>
                  <a:buNone/>
                  <a:defRPr kumimoji="1" sz="8000" kern="1200">
                    <a:solidFill>
                      <a:schemeClr val="tx1">
                        <a:tint val="75000"/>
                      </a:schemeClr>
                    </a:solidFill>
                    <a:latin typeface="+mn-lt"/>
                    <a:ea typeface="+mn-ea"/>
                    <a:cs typeface="+mn-cs"/>
                  </a:defRPr>
                </a:lvl2pPr>
                <a:lvl3pPr marL="2593004" indent="0" algn="ctr" defTabSz="2593004" rtl="0" eaLnBrk="1" latinLnBrk="0" hangingPunct="1">
                  <a:spcBef>
                    <a:spcPct val="20000"/>
                  </a:spcBef>
                  <a:buFont typeface="Arial" pitchFamily="34" charset="0"/>
                  <a:buNone/>
                  <a:defRPr kumimoji="1" sz="6800" kern="1200">
                    <a:solidFill>
                      <a:schemeClr val="tx1">
                        <a:tint val="75000"/>
                      </a:schemeClr>
                    </a:solidFill>
                    <a:latin typeface="+mn-lt"/>
                    <a:ea typeface="+mn-ea"/>
                    <a:cs typeface="+mn-cs"/>
                  </a:defRPr>
                </a:lvl3pPr>
                <a:lvl4pPr marL="3889507"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4pPr>
                <a:lvl5pPr marL="5186009"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5pPr>
                <a:lvl6pPr marL="6482512"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6pPr>
                <a:lvl7pPr marL="7779013"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7pPr>
                <a:lvl8pPr marL="9075516"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8pPr>
                <a:lvl9pPr marL="10372018"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9pPr>
              </a:lstStyle>
              <a:p>
                <a:pPr marL="685800" indent="-685800" algn="l">
                  <a:buClr>
                    <a:schemeClr val="accent2"/>
                  </a:buClr>
                  <a:buFont typeface="Wingdings" panose="05000000000000000000" pitchFamily="2" charset="2"/>
                  <a:buChar char="l"/>
                </a:pPr>
                <a:r>
                  <a:rPr lang="ja-JP" altLang="en-US" sz="4400" dirty="0">
                    <a:solidFill>
                      <a:schemeClr val="tx1"/>
                    </a:solidFill>
                  </a:rPr>
                  <a:t>各クラウドレットをプレイヤー，お互いにオフロードする割合</a:t>
                </a:r>
                <a14:m>
                  <m:oMath xmlns:m="http://schemas.openxmlformats.org/officeDocument/2006/math">
                    <m:r>
                      <a:rPr lang="en-US" altLang="ja-JP" sz="4400" b="1" i="1" smtClean="0">
                        <a:solidFill>
                          <a:schemeClr val="tx1"/>
                        </a:solidFill>
                        <a:latin typeface="Cambria Math" panose="02040503050406030204" pitchFamily="18" charset="0"/>
                      </a:rPr>
                      <m:t>𝝋</m:t>
                    </m:r>
                  </m:oMath>
                </a14:m>
                <a:r>
                  <a:rPr lang="ja-JP" altLang="en-US" sz="4400" dirty="0">
                    <a:solidFill>
                      <a:schemeClr val="tx1"/>
                    </a:solidFill>
                  </a:rPr>
                  <a:t>を戦略とした非協力ゲーム理論</a:t>
                </a:r>
                <a:endParaRPr lang="en-US" altLang="ja-JP" sz="4400" dirty="0">
                  <a:solidFill>
                    <a:schemeClr val="tx1"/>
                  </a:solidFill>
                </a:endParaRPr>
              </a:p>
            </p:txBody>
          </p:sp>
        </mc:Choice>
        <mc:Fallback xmlns="">
          <p:sp>
            <p:nvSpPr>
              <p:cNvPr id="220" name="コンテンツ プレースホルダー 2">
                <a:extLst>
                  <a:ext uri="{FF2B5EF4-FFF2-40B4-BE49-F238E27FC236}">
                    <a16:creationId xmlns:a16="http://schemas.microsoft.com/office/drawing/2014/main" id="{0D943F6E-471D-5071-A546-C302D0BC03C6}"/>
                  </a:ext>
                </a:extLst>
              </p:cNvPr>
              <p:cNvSpPr txBox="1">
                <a:spLocks noRot="1" noChangeAspect="1" noMove="1" noResize="1" noEditPoints="1" noAdjustHandles="1" noChangeArrowheads="1" noChangeShapeType="1" noTextEdit="1"/>
              </p:cNvSpPr>
              <p:nvPr/>
            </p:nvSpPr>
            <p:spPr>
              <a:xfrm>
                <a:off x="15925273" y="16516614"/>
                <a:ext cx="12973996" cy="1647288"/>
              </a:xfrm>
              <a:prstGeom prst="rect">
                <a:avLst/>
              </a:prstGeom>
              <a:blipFill>
                <a:blip r:embed="rId14"/>
                <a:stretch>
                  <a:fillRect l="-423" t="-1845" b="-7380"/>
                </a:stretch>
              </a:blipFill>
            </p:spPr>
            <p:txBody>
              <a:bodyPr/>
              <a:lstStyle/>
              <a:p>
                <a:r>
                  <a:rPr lang="ja-JP" altLang="en-US">
                    <a:noFill/>
                  </a:rPr>
                  <a:t> </a:t>
                </a:r>
              </a:p>
            </p:txBody>
          </p:sp>
        </mc:Fallback>
      </mc:AlternateContent>
      <p:sp>
        <p:nvSpPr>
          <p:cNvPr id="221" name="正方形/長方形 220">
            <a:extLst>
              <a:ext uri="{FF2B5EF4-FFF2-40B4-BE49-F238E27FC236}">
                <a16:creationId xmlns:a16="http://schemas.microsoft.com/office/drawing/2014/main" id="{379D16D1-5B9B-D1AA-B990-2C52F53F48E0}"/>
              </a:ext>
            </a:extLst>
          </p:cNvPr>
          <p:cNvSpPr/>
          <p:nvPr/>
        </p:nvSpPr>
        <p:spPr>
          <a:xfrm>
            <a:off x="15836878" y="12610778"/>
            <a:ext cx="13470987" cy="2591122"/>
          </a:xfrm>
          <a:prstGeom prst="rect">
            <a:avLst/>
          </a:prstGeom>
          <a:noFill/>
          <a:ln w="28575"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2800" dirty="0">
              <a:solidFill>
                <a:schemeClr val="accent1"/>
              </a:solidFill>
            </a:endParaRPr>
          </a:p>
        </p:txBody>
      </p:sp>
      <mc:AlternateContent xmlns:mc="http://schemas.openxmlformats.org/markup-compatibility/2006" xmlns:a14="http://schemas.microsoft.com/office/drawing/2010/main">
        <mc:Choice Requires="a14">
          <p:sp>
            <p:nvSpPr>
              <p:cNvPr id="224" name="Google Shape;263;g13a936c99c6_0_94">
                <a:extLst>
                  <a:ext uri="{FF2B5EF4-FFF2-40B4-BE49-F238E27FC236}">
                    <a16:creationId xmlns:a16="http://schemas.microsoft.com/office/drawing/2014/main" id="{8F018065-FEBF-E31A-B0A0-CACFC0FF6238}"/>
                  </a:ext>
                </a:extLst>
              </p:cNvPr>
              <p:cNvSpPr/>
              <p:nvPr/>
            </p:nvSpPr>
            <p:spPr>
              <a:xfrm>
                <a:off x="16868179" y="20367178"/>
                <a:ext cx="11375764" cy="1647289"/>
              </a:xfrm>
              <a:prstGeom prst="rect">
                <a:avLst/>
              </a:prstGeom>
              <a:solidFill>
                <a:schemeClr val="accent1"/>
              </a:solidFill>
              <a:ln>
                <a:noFill/>
              </a:ln>
            </p:spPr>
            <p:txBody>
              <a:bodyPr spcFirstLastPara="1" wrap="square" lIns="91425" tIns="45700" rIns="91425" bIns="45700" anchor="ctr" anchorCtr="0">
                <a:noAutofit/>
              </a:bodyPr>
              <a:lstStyle/>
              <a:p>
                <a:pPr lvl="0" algn="ctr">
                  <a:buClr>
                    <a:srgbClr val="000000"/>
                  </a:buClr>
                  <a:buSzPts val="2500"/>
                </a:pPr>
                <a14:m>
                  <m:oMath xmlns:m="http://schemas.openxmlformats.org/officeDocument/2006/math">
                    <m:r>
                      <a:rPr lang="en-US" altLang="ja-JP" sz="4800" b="1" i="1">
                        <a:solidFill>
                          <a:schemeClr val="bg1"/>
                        </a:solidFill>
                        <a:latin typeface="Cambria Math" panose="02040503050406030204" pitchFamily="18" charset="0"/>
                      </a:rPr>
                      <m:t>𝑼</m:t>
                    </m:r>
                  </m:oMath>
                </a14:m>
                <a:r>
                  <a:rPr lang="ja-JP" altLang="en-US" sz="4800" b="1" dirty="0">
                    <a:solidFill>
                      <a:schemeClr val="bg1"/>
                    </a:solidFill>
                  </a:rPr>
                  <a:t>は上に凸なので，</a:t>
                </a:r>
                <a14:m>
                  <m:oMath xmlns:m="http://schemas.openxmlformats.org/officeDocument/2006/math">
                    <m:r>
                      <a:rPr lang="en-US" altLang="ja-JP" sz="4800" b="1" i="0" smtClean="0">
                        <a:solidFill>
                          <a:schemeClr val="bg1"/>
                        </a:solidFill>
                        <a:latin typeface="Cambria Math" panose="02040503050406030204" pitchFamily="18" charset="0"/>
                      </a:rPr>
                      <m:t>𝛁</m:t>
                    </m:r>
                    <m:r>
                      <a:rPr lang="en-US" altLang="ja-JP" sz="4800" b="1" i="1" smtClean="0">
                        <a:solidFill>
                          <a:schemeClr val="bg1"/>
                        </a:solidFill>
                        <a:latin typeface="Cambria Math" panose="02040503050406030204" pitchFamily="18" charset="0"/>
                      </a:rPr>
                      <m:t>𝑼</m:t>
                    </m:r>
                    <m:r>
                      <a:rPr lang="en-US" altLang="ja-JP" sz="4800" b="0" i="0" smtClean="0">
                        <a:solidFill>
                          <a:schemeClr val="bg1"/>
                        </a:solidFill>
                        <a:latin typeface="Cambria Math" panose="02040503050406030204" pitchFamily="18" charset="0"/>
                      </a:rPr>
                      <m:t>=</m:t>
                    </m:r>
                    <m:r>
                      <a:rPr lang="en-US" altLang="ja-JP" sz="4800" b="1" i="1" smtClean="0">
                        <a:solidFill>
                          <a:schemeClr val="bg1"/>
                        </a:solidFill>
                        <a:latin typeface="Cambria Math" panose="02040503050406030204" pitchFamily="18" charset="0"/>
                      </a:rPr>
                      <m:t>𝟎</m:t>
                    </m:r>
                  </m:oMath>
                </a14:m>
                <a:r>
                  <a:rPr lang="ja-JP" altLang="en-US" sz="4800" dirty="0">
                    <a:solidFill>
                      <a:schemeClr val="bg1"/>
                    </a:solidFill>
                    <a:latin typeface="Quattrocento Sans"/>
                    <a:ea typeface="Quattrocento Sans"/>
                    <a:cs typeface="Quattrocento Sans"/>
                    <a:sym typeface="Quattrocento Sans"/>
                  </a:rPr>
                  <a:t>となるような</a:t>
                </a:r>
                <a:endParaRPr lang="en-US" altLang="ja-JP" sz="4800" dirty="0">
                  <a:solidFill>
                    <a:schemeClr val="bg1"/>
                  </a:solidFill>
                  <a:latin typeface="Quattrocento Sans"/>
                  <a:ea typeface="Quattrocento Sans"/>
                  <a:cs typeface="Quattrocento Sans"/>
                  <a:sym typeface="Quattrocento Sans"/>
                </a:endParaRPr>
              </a:p>
              <a:p>
                <a:pPr lvl="0" algn="ctr">
                  <a:buClr>
                    <a:srgbClr val="000000"/>
                  </a:buClr>
                  <a:buSzPts val="2500"/>
                </a:pPr>
                <a:r>
                  <a:rPr lang="ja-JP" altLang="en-US" sz="4800" dirty="0">
                    <a:solidFill>
                      <a:schemeClr val="bg1"/>
                    </a:solidFill>
                    <a:latin typeface="Quattrocento Sans"/>
                    <a:ea typeface="Quattrocento Sans"/>
                    <a:cs typeface="Quattrocento Sans"/>
                    <a:sym typeface="Quattrocento Sans"/>
                  </a:rPr>
                  <a:t>最適処理割合</a:t>
                </a:r>
                <a14:m>
                  <m:oMath xmlns:m="http://schemas.openxmlformats.org/officeDocument/2006/math">
                    <m:sSup>
                      <m:sSupPr>
                        <m:ctrlPr>
                          <a:rPr lang="en-US" altLang="ja-JP" sz="4800" b="1" i="1" dirty="0" smtClean="0">
                            <a:solidFill>
                              <a:schemeClr val="bg1"/>
                            </a:solidFill>
                            <a:latin typeface="Cambria Math" panose="02040503050406030204" pitchFamily="18" charset="0"/>
                          </a:rPr>
                        </m:ctrlPr>
                      </m:sSupPr>
                      <m:e>
                        <m:r>
                          <a:rPr lang="en-US" altLang="ja-JP" sz="4800" b="1" i="1" dirty="0" smtClean="0">
                            <a:solidFill>
                              <a:schemeClr val="bg1"/>
                            </a:solidFill>
                            <a:latin typeface="Cambria Math" panose="02040503050406030204" pitchFamily="18" charset="0"/>
                          </a:rPr>
                          <m:t>𝝋</m:t>
                        </m:r>
                      </m:e>
                      <m:sup>
                        <m:r>
                          <a:rPr lang="en-US" altLang="ja-JP" sz="4800" b="1" i="1" dirty="0" smtClean="0">
                            <a:solidFill>
                              <a:schemeClr val="bg1"/>
                            </a:solidFill>
                            <a:latin typeface="Cambria Math" panose="02040503050406030204" pitchFamily="18" charset="0"/>
                          </a:rPr>
                          <m:t>∗</m:t>
                        </m:r>
                      </m:sup>
                    </m:sSup>
                  </m:oMath>
                </a14:m>
                <a:r>
                  <a:rPr lang="ja-JP" altLang="en-US" sz="4800" dirty="0">
                    <a:solidFill>
                      <a:schemeClr val="bg1"/>
                    </a:solidFill>
                    <a:latin typeface="Quattrocento Sans"/>
                    <a:ea typeface="Quattrocento Sans"/>
                    <a:cs typeface="Quattrocento Sans"/>
                    <a:sym typeface="Quattrocento Sans"/>
                  </a:rPr>
                  <a:t>を求める</a:t>
                </a:r>
                <a:endParaRPr lang="en-US" altLang="ja-JP" sz="4800" dirty="0">
                  <a:solidFill>
                    <a:schemeClr val="bg1"/>
                  </a:solidFill>
                  <a:latin typeface="Quattrocento Sans"/>
                  <a:ea typeface="Quattrocento Sans"/>
                  <a:cs typeface="Quattrocento Sans"/>
                  <a:sym typeface="Quattrocento Sans"/>
                </a:endParaRPr>
              </a:p>
            </p:txBody>
          </p:sp>
        </mc:Choice>
        <mc:Fallback xmlns="">
          <p:sp>
            <p:nvSpPr>
              <p:cNvPr id="224" name="Google Shape;263;g13a936c99c6_0_94">
                <a:extLst>
                  <a:ext uri="{FF2B5EF4-FFF2-40B4-BE49-F238E27FC236}">
                    <a16:creationId xmlns:a16="http://schemas.microsoft.com/office/drawing/2014/main" id="{8F018065-FEBF-E31A-B0A0-CACFC0FF6238}"/>
                  </a:ext>
                </a:extLst>
              </p:cNvPr>
              <p:cNvSpPr>
                <a:spLocks noRot="1" noChangeAspect="1" noMove="1" noResize="1" noEditPoints="1" noAdjustHandles="1" noChangeArrowheads="1" noChangeShapeType="1" noTextEdit="1"/>
              </p:cNvSpPr>
              <p:nvPr/>
            </p:nvSpPr>
            <p:spPr>
              <a:xfrm>
                <a:off x="16868179" y="20367178"/>
                <a:ext cx="11375764" cy="1647289"/>
              </a:xfrm>
              <a:prstGeom prst="rect">
                <a:avLst/>
              </a:prstGeom>
              <a:blipFill>
                <a:blip r:embed="rId15"/>
                <a:stretch>
                  <a:fillRect t="-8889" r="-107" b="-13704"/>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9" name="テキスト ボックス 228">
                <a:extLst>
                  <a:ext uri="{FF2B5EF4-FFF2-40B4-BE49-F238E27FC236}">
                    <a16:creationId xmlns:a16="http://schemas.microsoft.com/office/drawing/2014/main" id="{AF0B23CA-87A6-288C-0916-F8291E150266}"/>
                  </a:ext>
                </a:extLst>
              </p:cNvPr>
              <p:cNvSpPr txBox="1"/>
              <p:nvPr/>
            </p:nvSpPr>
            <p:spPr>
              <a:xfrm>
                <a:off x="19196083" y="15169704"/>
                <a:ext cx="2480872" cy="769441"/>
              </a:xfrm>
              <a:prstGeom prst="rect">
                <a:avLst/>
              </a:prstGeom>
              <a:noFill/>
            </p:spPr>
            <p:txBody>
              <a:bodyPr wrap="none" rtlCol="0">
                <a:spAutoFit/>
              </a:bodyPr>
              <a:lstStyle/>
              <a:p>
                <a14:m>
                  <m:oMath xmlns:m="http://schemas.openxmlformats.org/officeDocument/2006/math">
                    <m:r>
                      <a:rPr lang="en-US" altLang="ja-JP" sz="4400" b="0" i="1" smtClean="0">
                        <a:solidFill>
                          <a:srgbClr val="515151"/>
                        </a:solidFill>
                        <a:latin typeface="Cambria Math" panose="02040503050406030204" pitchFamily="18" charset="0"/>
                      </a:rPr>
                      <m:t>𝜇</m:t>
                    </m:r>
                  </m:oMath>
                </a14:m>
                <a:r>
                  <a:rPr lang="en-US" altLang="ja-JP" sz="4400" dirty="0">
                    <a:solidFill>
                      <a:srgbClr val="515151"/>
                    </a:solidFill>
                  </a:rPr>
                  <a:t>: </a:t>
                </a:r>
                <a:r>
                  <a:rPr lang="ja-JP" altLang="en-US" sz="4400" dirty="0">
                    <a:solidFill>
                      <a:srgbClr val="515151"/>
                    </a:solidFill>
                  </a:rPr>
                  <a:t>処理率</a:t>
                </a:r>
                <a:endParaRPr lang="en-US" altLang="ja-JP" sz="4400" dirty="0">
                  <a:solidFill>
                    <a:srgbClr val="515151"/>
                  </a:solidFill>
                </a:endParaRPr>
              </a:p>
            </p:txBody>
          </p:sp>
        </mc:Choice>
        <mc:Fallback xmlns="">
          <p:sp>
            <p:nvSpPr>
              <p:cNvPr id="229" name="テキスト ボックス 228">
                <a:extLst>
                  <a:ext uri="{FF2B5EF4-FFF2-40B4-BE49-F238E27FC236}">
                    <a16:creationId xmlns:a16="http://schemas.microsoft.com/office/drawing/2014/main" id="{AF0B23CA-87A6-288C-0916-F8291E150266}"/>
                  </a:ext>
                </a:extLst>
              </p:cNvPr>
              <p:cNvSpPr txBox="1">
                <a:spLocks noRot="1" noChangeAspect="1" noMove="1" noResize="1" noEditPoints="1" noAdjustHandles="1" noChangeArrowheads="1" noChangeShapeType="1" noTextEdit="1"/>
              </p:cNvSpPr>
              <p:nvPr/>
            </p:nvSpPr>
            <p:spPr>
              <a:xfrm>
                <a:off x="19196083" y="15169704"/>
                <a:ext cx="2480872" cy="769441"/>
              </a:xfrm>
              <a:prstGeom prst="rect">
                <a:avLst/>
              </a:prstGeom>
              <a:blipFill>
                <a:blip r:embed="rId16"/>
                <a:stretch>
                  <a:fillRect t="-20472" r="-9091" b="-377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0" name="テキスト ボックス 229">
                <a:extLst>
                  <a:ext uri="{FF2B5EF4-FFF2-40B4-BE49-F238E27FC236}">
                    <a16:creationId xmlns:a16="http://schemas.microsoft.com/office/drawing/2014/main" id="{6D245201-0743-F924-7F5A-1F749AC8C993}"/>
                  </a:ext>
                </a:extLst>
              </p:cNvPr>
              <p:cNvSpPr txBox="1"/>
              <p:nvPr/>
            </p:nvSpPr>
            <p:spPr>
              <a:xfrm>
                <a:off x="15724983" y="15185989"/>
                <a:ext cx="3460756" cy="769441"/>
              </a:xfrm>
              <a:prstGeom prst="rect">
                <a:avLst/>
              </a:prstGeom>
              <a:noFill/>
            </p:spPr>
            <p:txBody>
              <a:bodyPr wrap="none" rtlCol="0">
                <a:spAutoFit/>
              </a:bodyPr>
              <a:lstStyle/>
              <a:p>
                <a14:m>
                  <m:oMath xmlns:m="http://schemas.openxmlformats.org/officeDocument/2006/math">
                    <m:sSub>
                      <m:sSubPr>
                        <m:ctrlPr>
                          <a:rPr lang="en-US" altLang="ja-JP" sz="4400" b="0" i="1" smtClean="0">
                            <a:solidFill>
                              <a:srgbClr val="515151"/>
                            </a:solidFill>
                            <a:latin typeface="Cambria Math" panose="02040503050406030204" pitchFamily="18" charset="0"/>
                          </a:rPr>
                        </m:ctrlPr>
                      </m:sSubPr>
                      <m:e>
                        <m:r>
                          <a:rPr lang="en-US" altLang="ja-JP" sz="4400" b="0" i="1" smtClean="0">
                            <a:solidFill>
                              <a:srgbClr val="515151"/>
                            </a:solidFill>
                            <a:latin typeface="Cambria Math" panose="02040503050406030204" pitchFamily="18" charset="0"/>
                          </a:rPr>
                          <m:t>𝜆</m:t>
                        </m:r>
                      </m:e>
                      <m:sub>
                        <m:r>
                          <a:rPr lang="en-US" altLang="ja-JP" sz="4400" b="0" i="1" smtClean="0">
                            <a:solidFill>
                              <a:srgbClr val="515151"/>
                            </a:solidFill>
                            <a:latin typeface="Cambria Math" panose="02040503050406030204" pitchFamily="18" charset="0"/>
                          </a:rPr>
                          <m:t>1</m:t>
                        </m:r>
                      </m:sub>
                    </m:sSub>
                    <m:r>
                      <a:rPr lang="en-US" altLang="ja-JP" sz="4400" b="0" i="1" smtClean="0">
                        <a:solidFill>
                          <a:srgbClr val="515151"/>
                        </a:solidFill>
                        <a:latin typeface="Cambria Math" panose="02040503050406030204" pitchFamily="18" charset="0"/>
                      </a:rPr>
                      <m:t>,</m:t>
                    </m:r>
                    <m:sSub>
                      <m:sSubPr>
                        <m:ctrlPr>
                          <a:rPr lang="en-US" altLang="ja-JP" sz="4400" b="0" i="1" smtClean="0">
                            <a:solidFill>
                              <a:srgbClr val="515151"/>
                            </a:solidFill>
                            <a:latin typeface="Cambria Math" panose="02040503050406030204" pitchFamily="18" charset="0"/>
                          </a:rPr>
                        </m:ctrlPr>
                      </m:sSubPr>
                      <m:e>
                        <m:r>
                          <a:rPr lang="en-US" altLang="ja-JP" sz="4400" b="0" i="1" smtClean="0">
                            <a:solidFill>
                              <a:srgbClr val="515151"/>
                            </a:solidFill>
                            <a:latin typeface="Cambria Math" panose="02040503050406030204" pitchFamily="18" charset="0"/>
                          </a:rPr>
                          <m:t>𝜆</m:t>
                        </m:r>
                      </m:e>
                      <m:sub>
                        <m:r>
                          <a:rPr lang="en-US" altLang="ja-JP" sz="4400" b="0" i="1" smtClean="0">
                            <a:solidFill>
                              <a:srgbClr val="515151"/>
                            </a:solidFill>
                            <a:latin typeface="Cambria Math" panose="02040503050406030204" pitchFamily="18" charset="0"/>
                          </a:rPr>
                          <m:t>2</m:t>
                        </m:r>
                      </m:sub>
                    </m:sSub>
                  </m:oMath>
                </a14:m>
                <a:r>
                  <a:rPr lang="en-US" altLang="ja-JP" sz="4400" dirty="0">
                    <a:solidFill>
                      <a:srgbClr val="515151"/>
                    </a:solidFill>
                  </a:rPr>
                  <a:t>: </a:t>
                </a:r>
                <a:r>
                  <a:rPr lang="ja-JP" altLang="en-US" sz="4400" dirty="0">
                    <a:solidFill>
                      <a:srgbClr val="515151"/>
                    </a:solidFill>
                  </a:rPr>
                  <a:t>到着率</a:t>
                </a:r>
                <a:endParaRPr lang="en-US" altLang="ja-JP" sz="4400" dirty="0">
                  <a:solidFill>
                    <a:srgbClr val="515151"/>
                  </a:solidFill>
                </a:endParaRPr>
              </a:p>
            </p:txBody>
          </p:sp>
        </mc:Choice>
        <mc:Fallback xmlns="">
          <p:sp>
            <p:nvSpPr>
              <p:cNvPr id="230" name="テキスト ボックス 229">
                <a:extLst>
                  <a:ext uri="{FF2B5EF4-FFF2-40B4-BE49-F238E27FC236}">
                    <a16:creationId xmlns:a16="http://schemas.microsoft.com/office/drawing/2014/main" id="{6D245201-0743-F924-7F5A-1F749AC8C993}"/>
                  </a:ext>
                </a:extLst>
              </p:cNvPr>
              <p:cNvSpPr txBox="1">
                <a:spLocks noRot="1" noChangeAspect="1" noMove="1" noResize="1" noEditPoints="1" noAdjustHandles="1" noChangeArrowheads="1" noChangeShapeType="1" noTextEdit="1"/>
              </p:cNvSpPr>
              <p:nvPr/>
            </p:nvSpPr>
            <p:spPr>
              <a:xfrm>
                <a:off x="15724983" y="15185989"/>
                <a:ext cx="3460756" cy="769441"/>
              </a:xfrm>
              <a:prstGeom prst="rect">
                <a:avLst/>
              </a:prstGeom>
              <a:blipFill>
                <a:blip r:embed="rId17"/>
                <a:stretch>
                  <a:fillRect t="-20635" r="-6349" b="-38889"/>
                </a:stretch>
              </a:blipFill>
            </p:spPr>
            <p:txBody>
              <a:bodyPr/>
              <a:lstStyle/>
              <a:p>
                <a:r>
                  <a:rPr lang="ja-JP" altLang="en-US">
                    <a:noFill/>
                  </a:rPr>
                  <a:t> </a:t>
                </a:r>
              </a:p>
            </p:txBody>
          </p:sp>
        </mc:Fallback>
      </mc:AlternateContent>
      <p:sp>
        <p:nvSpPr>
          <p:cNvPr id="232" name="角丸四角形 5">
            <a:extLst>
              <a:ext uri="{FF2B5EF4-FFF2-40B4-BE49-F238E27FC236}">
                <a16:creationId xmlns:a16="http://schemas.microsoft.com/office/drawing/2014/main" id="{62876B5A-379F-4101-B246-ED47FC9A10F1}"/>
              </a:ext>
            </a:extLst>
          </p:cNvPr>
          <p:cNvSpPr/>
          <p:nvPr/>
        </p:nvSpPr>
        <p:spPr>
          <a:xfrm>
            <a:off x="894342" y="22630190"/>
            <a:ext cx="13582501" cy="15490078"/>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3" name="テキスト ボックス 232">
            <a:extLst>
              <a:ext uri="{FF2B5EF4-FFF2-40B4-BE49-F238E27FC236}">
                <a16:creationId xmlns:a16="http://schemas.microsoft.com/office/drawing/2014/main" id="{181CAA97-C88E-92BA-0408-31FF739F85F9}"/>
              </a:ext>
            </a:extLst>
          </p:cNvPr>
          <p:cNvSpPr txBox="1"/>
          <p:nvPr/>
        </p:nvSpPr>
        <p:spPr>
          <a:xfrm>
            <a:off x="1317100" y="21829569"/>
            <a:ext cx="4170311" cy="1215717"/>
          </a:xfrm>
          <a:prstGeom prst="rect">
            <a:avLst/>
          </a:prstGeom>
          <a:solidFill>
            <a:schemeClr val="bg1"/>
          </a:solidFill>
        </p:spPr>
        <p:txBody>
          <a:bodyPr wrap="square" rtlCol="0">
            <a:spAutoFit/>
          </a:bodyPr>
          <a:lstStyle/>
          <a:p>
            <a:r>
              <a:rPr kumimoji="1" lang="ja-JP" altLang="en-US" dirty="0">
                <a:solidFill>
                  <a:schemeClr val="accent2"/>
                </a:solidFill>
              </a:rPr>
              <a:t>●提案法</a:t>
            </a:r>
          </a:p>
        </p:txBody>
      </p:sp>
      <p:sp>
        <p:nvSpPr>
          <p:cNvPr id="253" name="吹き出し: 角を丸めた四角形 252">
            <a:extLst>
              <a:ext uri="{FF2B5EF4-FFF2-40B4-BE49-F238E27FC236}">
                <a16:creationId xmlns:a16="http://schemas.microsoft.com/office/drawing/2014/main" id="{D35D7A45-F768-ABF4-764C-4A2D776164C4}"/>
              </a:ext>
            </a:extLst>
          </p:cNvPr>
          <p:cNvSpPr/>
          <p:nvPr/>
        </p:nvSpPr>
        <p:spPr>
          <a:xfrm>
            <a:off x="265889" y="24141566"/>
            <a:ext cx="3729660" cy="1845192"/>
          </a:xfrm>
          <a:prstGeom prst="wedgeRoundRectCallout">
            <a:avLst>
              <a:gd name="adj1" fmla="val -3938"/>
              <a:gd name="adj2" fmla="val 97395"/>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3200" b="1" dirty="0">
                <a:solidFill>
                  <a:srgbClr val="4D4D4D"/>
                </a:solidFill>
              </a:rPr>
              <a:t>ジョブの到着先</a:t>
            </a:r>
            <a:r>
              <a:rPr lang="ja-JP" altLang="en-US" sz="3200" dirty="0">
                <a:solidFill>
                  <a:srgbClr val="4D4D4D"/>
                </a:solidFill>
              </a:rPr>
              <a:t>はあらかじめ決まっている</a:t>
            </a:r>
            <a:endParaRPr kumimoji="1" lang="ja-JP" altLang="en-US" sz="3200" dirty="0">
              <a:solidFill>
                <a:srgbClr val="4D4D4D"/>
              </a:solidFill>
            </a:endParaRPr>
          </a:p>
        </p:txBody>
      </p:sp>
      <p:sp>
        <p:nvSpPr>
          <p:cNvPr id="255" name="コンテンツ プレースホルダー 2">
            <a:extLst>
              <a:ext uri="{FF2B5EF4-FFF2-40B4-BE49-F238E27FC236}">
                <a16:creationId xmlns:a16="http://schemas.microsoft.com/office/drawing/2014/main" id="{E6249196-36D3-3CA4-6B6A-9699941BC41D}"/>
              </a:ext>
            </a:extLst>
          </p:cNvPr>
          <p:cNvSpPr txBox="1">
            <a:spLocks/>
          </p:cNvSpPr>
          <p:nvPr/>
        </p:nvSpPr>
        <p:spPr>
          <a:xfrm>
            <a:off x="1516536" y="29462249"/>
            <a:ext cx="11898695" cy="2887229"/>
          </a:xfrm>
          <a:prstGeom prst="rect">
            <a:avLst/>
          </a:prstGeom>
        </p:spPr>
        <p:txBody>
          <a:bodyPr vert="horz" lIns="259300" tIns="129651" rIns="259300" bIns="129651" rtlCol="0">
            <a:noAutofit/>
          </a:bodyPr>
          <a:lstStyle>
            <a:lvl1pPr marL="0" indent="0" algn="ctr" defTabSz="2593004" rtl="0" eaLnBrk="1" latinLnBrk="0" hangingPunct="1">
              <a:spcBef>
                <a:spcPct val="20000"/>
              </a:spcBef>
              <a:buFont typeface="Arial" pitchFamily="34" charset="0"/>
              <a:buNone/>
              <a:defRPr kumimoji="1" sz="9000" kern="1200">
                <a:solidFill>
                  <a:schemeClr val="tx1">
                    <a:tint val="75000"/>
                  </a:schemeClr>
                </a:solidFill>
                <a:latin typeface="+mn-lt"/>
                <a:ea typeface="+mn-ea"/>
                <a:cs typeface="+mn-cs"/>
              </a:defRPr>
            </a:lvl1pPr>
            <a:lvl2pPr marL="1296502" indent="0" algn="ctr" defTabSz="2593004" rtl="0" eaLnBrk="1" latinLnBrk="0" hangingPunct="1">
              <a:spcBef>
                <a:spcPct val="20000"/>
              </a:spcBef>
              <a:buFont typeface="Arial" pitchFamily="34" charset="0"/>
              <a:buNone/>
              <a:defRPr kumimoji="1" sz="8000" kern="1200">
                <a:solidFill>
                  <a:schemeClr val="tx1">
                    <a:tint val="75000"/>
                  </a:schemeClr>
                </a:solidFill>
                <a:latin typeface="+mn-lt"/>
                <a:ea typeface="+mn-ea"/>
                <a:cs typeface="+mn-cs"/>
              </a:defRPr>
            </a:lvl2pPr>
            <a:lvl3pPr marL="2593004" indent="0" algn="ctr" defTabSz="2593004" rtl="0" eaLnBrk="1" latinLnBrk="0" hangingPunct="1">
              <a:spcBef>
                <a:spcPct val="20000"/>
              </a:spcBef>
              <a:buFont typeface="Arial" pitchFamily="34" charset="0"/>
              <a:buNone/>
              <a:defRPr kumimoji="1" sz="6800" kern="1200">
                <a:solidFill>
                  <a:schemeClr val="tx1">
                    <a:tint val="75000"/>
                  </a:schemeClr>
                </a:solidFill>
                <a:latin typeface="+mn-lt"/>
                <a:ea typeface="+mn-ea"/>
                <a:cs typeface="+mn-cs"/>
              </a:defRPr>
            </a:lvl3pPr>
            <a:lvl4pPr marL="3889507"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4pPr>
            <a:lvl5pPr marL="5186009"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5pPr>
            <a:lvl6pPr marL="6482512"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6pPr>
            <a:lvl7pPr marL="7779013"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7pPr>
            <a:lvl8pPr marL="9075516"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8pPr>
            <a:lvl9pPr marL="10372018"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9pPr>
          </a:lstStyle>
          <a:p>
            <a:pPr marL="685800" indent="-685800" algn="l">
              <a:buClr>
                <a:schemeClr val="accent2"/>
              </a:buClr>
              <a:buFont typeface="Wingdings" panose="05000000000000000000" pitchFamily="2" charset="2"/>
              <a:buChar char="l"/>
            </a:pPr>
            <a:r>
              <a:rPr lang="ja-JP" altLang="en-US" sz="4200" dirty="0">
                <a:solidFill>
                  <a:schemeClr val="tx1"/>
                </a:solidFill>
              </a:rPr>
              <a:t>ジョブの到着先が決まったうえで、他のクラウドレットへオフロードするジョブを割合で表現</a:t>
            </a:r>
            <a:endParaRPr lang="en-US" altLang="ja-JP" sz="4200" dirty="0">
              <a:solidFill>
                <a:schemeClr val="tx1"/>
              </a:solidFill>
            </a:endParaRPr>
          </a:p>
          <a:p>
            <a:pPr algn="l"/>
            <a:r>
              <a:rPr lang="ja-JP" altLang="en-US" sz="4200" dirty="0">
                <a:solidFill>
                  <a:schemeClr val="tx1"/>
                </a:solidFill>
              </a:rPr>
              <a:t>➡　</a:t>
            </a:r>
            <a:r>
              <a:rPr lang="ja-JP" altLang="en-US" sz="4200" b="1" dirty="0">
                <a:solidFill>
                  <a:schemeClr val="tx1"/>
                </a:solidFill>
              </a:rPr>
              <a:t>待ち行列理論</a:t>
            </a:r>
            <a:r>
              <a:rPr lang="ja-JP" altLang="en-US" sz="4200" dirty="0">
                <a:solidFill>
                  <a:schemeClr val="tx1"/>
                </a:solidFill>
              </a:rPr>
              <a:t>で各クラウドレットのオフロード割合の遅延時間をそれぞれ計算</a:t>
            </a:r>
            <a:endParaRPr lang="en-US" altLang="ja-JP" sz="4200" dirty="0">
              <a:solidFill>
                <a:schemeClr val="tx1"/>
              </a:solidFill>
            </a:endParaRPr>
          </a:p>
        </p:txBody>
      </p:sp>
      <p:sp>
        <p:nvSpPr>
          <p:cNvPr id="257" name="角丸四角形 18">
            <a:extLst>
              <a:ext uri="{FF2B5EF4-FFF2-40B4-BE49-F238E27FC236}">
                <a16:creationId xmlns:a16="http://schemas.microsoft.com/office/drawing/2014/main" id="{AFD21B5D-DE7D-04C0-E0F1-7517F8749936}"/>
              </a:ext>
            </a:extLst>
          </p:cNvPr>
          <p:cNvSpPr/>
          <p:nvPr/>
        </p:nvSpPr>
        <p:spPr>
          <a:xfrm>
            <a:off x="15477355" y="23179198"/>
            <a:ext cx="13754258" cy="1089067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8" name="テキスト ボックス 257">
            <a:extLst>
              <a:ext uri="{FF2B5EF4-FFF2-40B4-BE49-F238E27FC236}">
                <a16:creationId xmlns:a16="http://schemas.microsoft.com/office/drawing/2014/main" id="{4550C00A-094D-AD21-C158-C4B92DB4BE0D}"/>
              </a:ext>
            </a:extLst>
          </p:cNvPr>
          <p:cNvSpPr txBox="1"/>
          <p:nvPr/>
        </p:nvSpPr>
        <p:spPr>
          <a:xfrm>
            <a:off x="15625668" y="22710004"/>
            <a:ext cx="3235644" cy="1215717"/>
          </a:xfrm>
          <a:prstGeom prst="rect">
            <a:avLst/>
          </a:prstGeom>
          <a:solidFill>
            <a:schemeClr val="bg1"/>
          </a:solidFill>
        </p:spPr>
        <p:txBody>
          <a:bodyPr wrap="square" rtlCol="0">
            <a:spAutoFit/>
          </a:bodyPr>
          <a:lstStyle/>
          <a:p>
            <a:r>
              <a:rPr kumimoji="1" lang="ja-JP" altLang="en-US" dirty="0">
                <a:solidFill>
                  <a:schemeClr val="accent2"/>
                </a:solidFill>
              </a:rPr>
              <a:t>●結果</a:t>
            </a:r>
          </a:p>
        </p:txBody>
      </p:sp>
      <p:sp>
        <p:nvSpPr>
          <p:cNvPr id="260" name="角丸四角形 22">
            <a:extLst>
              <a:ext uri="{FF2B5EF4-FFF2-40B4-BE49-F238E27FC236}">
                <a16:creationId xmlns:a16="http://schemas.microsoft.com/office/drawing/2014/main" id="{AF820DD1-B247-93BF-C53D-914C32A1F998}"/>
              </a:ext>
            </a:extLst>
          </p:cNvPr>
          <p:cNvSpPr/>
          <p:nvPr/>
        </p:nvSpPr>
        <p:spPr>
          <a:xfrm>
            <a:off x="995815" y="39136142"/>
            <a:ext cx="27972971" cy="2037326"/>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1" name="テキスト ボックス 260">
            <a:extLst>
              <a:ext uri="{FF2B5EF4-FFF2-40B4-BE49-F238E27FC236}">
                <a16:creationId xmlns:a16="http://schemas.microsoft.com/office/drawing/2014/main" id="{D6D984A2-DF3D-E36E-CA5B-425F45BC3716}"/>
              </a:ext>
            </a:extLst>
          </p:cNvPr>
          <p:cNvSpPr txBox="1"/>
          <p:nvPr/>
        </p:nvSpPr>
        <p:spPr>
          <a:xfrm>
            <a:off x="349241" y="38239355"/>
            <a:ext cx="4238368" cy="1015663"/>
          </a:xfrm>
          <a:prstGeom prst="rect">
            <a:avLst/>
          </a:prstGeom>
          <a:solidFill>
            <a:schemeClr val="bg1"/>
          </a:solidFill>
        </p:spPr>
        <p:txBody>
          <a:bodyPr wrap="square" rtlCol="0">
            <a:spAutoFit/>
          </a:bodyPr>
          <a:lstStyle/>
          <a:p>
            <a:r>
              <a:rPr kumimoji="1" lang="ja-JP" altLang="en-US" sz="6000" dirty="0">
                <a:solidFill>
                  <a:schemeClr val="accent2"/>
                </a:solidFill>
              </a:rPr>
              <a:t>●参考文献</a:t>
            </a:r>
          </a:p>
        </p:txBody>
      </p:sp>
      <p:sp>
        <p:nvSpPr>
          <p:cNvPr id="262" name="コンテンツ プレースホルダー 2">
            <a:extLst>
              <a:ext uri="{FF2B5EF4-FFF2-40B4-BE49-F238E27FC236}">
                <a16:creationId xmlns:a16="http://schemas.microsoft.com/office/drawing/2014/main" id="{126859BB-DBCA-4811-C157-1444C8964C44}"/>
              </a:ext>
            </a:extLst>
          </p:cNvPr>
          <p:cNvSpPr txBox="1">
            <a:spLocks/>
          </p:cNvSpPr>
          <p:nvPr/>
        </p:nvSpPr>
        <p:spPr>
          <a:xfrm>
            <a:off x="995815" y="39092923"/>
            <a:ext cx="27854983" cy="2149298"/>
          </a:xfrm>
          <a:prstGeom prst="rect">
            <a:avLst/>
          </a:prstGeom>
        </p:spPr>
        <p:txBody>
          <a:bodyPr vert="horz" lIns="259300" tIns="129651" rIns="259300" bIns="129651" rtlCol="0">
            <a:noAutofit/>
          </a:bodyPr>
          <a:lstStyle>
            <a:lvl1pPr marL="0" indent="0" algn="ctr" defTabSz="2593004" rtl="0" eaLnBrk="1" latinLnBrk="0" hangingPunct="1">
              <a:spcBef>
                <a:spcPct val="20000"/>
              </a:spcBef>
              <a:buFont typeface="Arial" pitchFamily="34" charset="0"/>
              <a:buNone/>
              <a:defRPr kumimoji="1" sz="9000" kern="1200">
                <a:solidFill>
                  <a:schemeClr val="tx1">
                    <a:tint val="75000"/>
                  </a:schemeClr>
                </a:solidFill>
                <a:latin typeface="+mn-lt"/>
                <a:ea typeface="+mn-ea"/>
                <a:cs typeface="+mn-cs"/>
              </a:defRPr>
            </a:lvl1pPr>
            <a:lvl2pPr marL="1296502" indent="0" algn="ctr" defTabSz="2593004" rtl="0" eaLnBrk="1" latinLnBrk="0" hangingPunct="1">
              <a:spcBef>
                <a:spcPct val="20000"/>
              </a:spcBef>
              <a:buFont typeface="Arial" pitchFamily="34" charset="0"/>
              <a:buNone/>
              <a:defRPr kumimoji="1" sz="8000" kern="1200">
                <a:solidFill>
                  <a:schemeClr val="tx1">
                    <a:tint val="75000"/>
                  </a:schemeClr>
                </a:solidFill>
                <a:latin typeface="+mn-lt"/>
                <a:ea typeface="+mn-ea"/>
                <a:cs typeface="+mn-cs"/>
              </a:defRPr>
            </a:lvl2pPr>
            <a:lvl3pPr marL="2593004" indent="0" algn="ctr" defTabSz="2593004" rtl="0" eaLnBrk="1" latinLnBrk="0" hangingPunct="1">
              <a:spcBef>
                <a:spcPct val="20000"/>
              </a:spcBef>
              <a:buFont typeface="Arial" pitchFamily="34" charset="0"/>
              <a:buNone/>
              <a:defRPr kumimoji="1" sz="6800" kern="1200">
                <a:solidFill>
                  <a:schemeClr val="tx1">
                    <a:tint val="75000"/>
                  </a:schemeClr>
                </a:solidFill>
                <a:latin typeface="+mn-lt"/>
                <a:ea typeface="+mn-ea"/>
                <a:cs typeface="+mn-cs"/>
              </a:defRPr>
            </a:lvl3pPr>
            <a:lvl4pPr marL="3889507"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4pPr>
            <a:lvl5pPr marL="5186009"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5pPr>
            <a:lvl6pPr marL="6482512"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6pPr>
            <a:lvl7pPr marL="7779013"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7pPr>
            <a:lvl8pPr marL="9075516"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8pPr>
            <a:lvl9pPr marL="10372018"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9pPr>
          </a:lstStyle>
          <a:p>
            <a:pPr algn="l"/>
            <a:r>
              <a:rPr lang="en-US" altLang="ja-JP" sz="3000" b="0" i="0" dirty="0">
                <a:solidFill>
                  <a:schemeClr val="tx1"/>
                </a:solidFill>
                <a:effectLst/>
                <a:latin typeface="Times New Roman" panose="02020603050405020304" pitchFamily="18" charset="0"/>
              </a:rPr>
              <a:t>[1] E. Wong, M. </a:t>
            </a:r>
            <a:r>
              <a:rPr lang="en-US" altLang="ja-JP" sz="3000" b="0" i="0" dirty="0" err="1">
                <a:solidFill>
                  <a:schemeClr val="tx1"/>
                </a:solidFill>
                <a:effectLst/>
                <a:latin typeface="Times New Roman" panose="02020603050405020304" pitchFamily="18" charset="0"/>
              </a:rPr>
              <a:t>Pubudini</a:t>
            </a:r>
            <a:r>
              <a:rPr lang="en-US" altLang="ja-JP" sz="3000" b="0" i="0" dirty="0">
                <a:solidFill>
                  <a:schemeClr val="tx1"/>
                </a:solidFill>
                <a:effectLst/>
                <a:latin typeface="Times New Roman" panose="02020603050405020304" pitchFamily="18" charset="0"/>
              </a:rPr>
              <a:t> </a:t>
            </a:r>
            <a:r>
              <a:rPr lang="en-US" altLang="ja-JP" sz="3000" b="0" i="0" dirty="0" err="1">
                <a:solidFill>
                  <a:schemeClr val="tx1"/>
                </a:solidFill>
                <a:effectLst/>
                <a:latin typeface="Times New Roman" panose="02020603050405020304" pitchFamily="18" charset="0"/>
              </a:rPr>
              <a:t>Imali</a:t>
            </a:r>
            <a:r>
              <a:rPr lang="en-US" altLang="ja-JP" sz="3000" b="0" i="0" dirty="0">
                <a:solidFill>
                  <a:schemeClr val="tx1"/>
                </a:solidFill>
                <a:effectLst/>
                <a:latin typeface="Times New Roman" panose="02020603050405020304" pitchFamily="18" charset="0"/>
              </a:rPr>
              <a:t> Dias, and L. </a:t>
            </a:r>
            <a:r>
              <a:rPr lang="en-US" altLang="ja-JP" sz="3000" b="0" i="0" dirty="0" err="1">
                <a:solidFill>
                  <a:schemeClr val="tx1"/>
                </a:solidFill>
                <a:effectLst/>
                <a:latin typeface="Times New Roman" panose="02020603050405020304" pitchFamily="18" charset="0"/>
              </a:rPr>
              <a:t>Ruan</a:t>
            </a:r>
            <a:r>
              <a:rPr lang="en-US" altLang="ja-JP" sz="3000" b="0" i="0" dirty="0">
                <a:solidFill>
                  <a:schemeClr val="tx1"/>
                </a:solidFill>
                <a:effectLst/>
                <a:latin typeface="Times New Roman" panose="02020603050405020304" pitchFamily="18" charset="0"/>
              </a:rPr>
              <a:t>, “Predictive resource</a:t>
            </a:r>
            <a:r>
              <a:rPr lang="ja-JP" altLang="en-US" sz="3000" dirty="0">
                <a:solidFill>
                  <a:schemeClr val="tx1"/>
                </a:solidFill>
                <a:latin typeface="Times New Roman" panose="02020603050405020304" pitchFamily="18" charset="0"/>
              </a:rPr>
              <a:t> </a:t>
            </a:r>
            <a:r>
              <a:rPr lang="en-US" altLang="ja-JP" sz="3000" b="0" i="0" dirty="0">
                <a:solidFill>
                  <a:schemeClr val="tx1"/>
                </a:solidFill>
                <a:effectLst/>
                <a:latin typeface="Times New Roman" panose="02020603050405020304" pitchFamily="18" charset="0"/>
              </a:rPr>
              <a:t>allocation for tactile internet capable passive optical </a:t>
            </a:r>
            <a:r>
              <a:rPr lang="en-US" altLang="ja-JP" sz="3000" b="0" i="0" dirty="0" err="1">
                <a:solidFill>
                  <a:schemeClr val="tx1"/>
                </a:solidFill>
                <a:effectLst/>
                <a:latin typeface="Times New Roman" panose="02020603050405020304" pitchFamily="18" charset="0"/>
              </a:rPr>
              <a:t>lans</a:t>
            </a:r>
            <a:r>
              <a:rPr lang="en-US" altLang="ja-JP" sz="3000" b="0" i="0" dirty="0">
                <a:solidFill>
                  <a:schemeClr val="tx1"/>
                </a:solidFill>
                <a:effectLst/>
                <a:latin typeface="Times New Roman" panose="02020603050405020304" pitchFamily="18" charset="0"/>
              </a:rPr>
              <a:t>,” </a:t>
            </a:r>
            <a:r>
              <a:rPr lang="en-US" altLang="ja-JP" sz="3000" b="0" dirty="0">
                <a:solidFill>
                  <a:schemeClr val="tx1"/>
                </a:solidFill>
                <a:effectLst/>
                <a:latin typeface="Times New Roman" panose="02020603050405020304" pitchFamily="18" charset="0"/>
              </a:rPr>
              <a:t>Journal of Lightwave Technology</a:t>
            </a:r>
            <a:r>
              <a:rPr lang="en-US" altLang="ja-JP" sz="3000" b="0" i="0" dirty="0">
                <a:solidFill>
                  <a:schemeClr val="tx1"/>
                </a:solidFill>
                <a:effectLst/>
                <a:latin typeface="Times New Roman" panose="02020603050405020304" pitchFamily="18" charset="0"/>
              </a:rPr>
              <a:t>, vol. 35, no. 13, pp. 2629–2641, 2017.</a:t>
            </a:r>
          </a:p>
          <a:p>
            <a:pPr algn="l"/>
            <a:r>
              <a:rPr lang="en-US" altLang="ja-JP" sz="3000" b="0" i="0" dirty="0">
                <a:solidFill>
                  <a:schemeClr val="tx1"/>
                </a:solidFill>
                <a:effectLst/>
                <a:latin typeface="Times New Roman" panose="02020603050405020304" pitchFamily="18" charset="0"/>
              </a:rPr>
              <a:t>[2] S. Mondal, G. Das, and E. Wong, “A game-theoretic approach for</a:t>
            </a:r>
            <a:r>
              <a:rPr lang="ja-JP" altLang="en-US" sz="3000" dirty="0">
                <a:solidFill>
                  <a:schemeClr val="tx1"/>
                </a:solidFill>
                <a:latin typeface="Times New Roman" panose="02020603050405020304" pitchFamily="18" charset="0"/>
              </a:rPr>
              <a:t> </a:t>
            </a:r>
            <a:r>
              <a:rPr lang="en-US" altLang="ja-JP" sz="3000" b="0" i="0" dirty="0">
                <a:solidFill>
                  <a:schemeClr val="tx1"/>
                </a:solidFill>
                <a:effectLst/>
                <a:latin typeface="Times New Roman" panose="02020603050405020304" pitchFamily="18" charset="0"/>
              </a:rPr>
              <a:t>non-cooperative load balancing among competing cloudlets,” </a:t>
            </a:r>
            <a:r>
              <a:rPr lang="en-US" altLang="ja-JP" sz="3000" b="0" i="1" dirty="0">
                <a:solidFill>
                  <a:schemeClr val="tx1"/>
                </a:solidFill>
                <a:effectLst/>
                <a:latin typeface="Times New Roman" panose="02020603050405020304" pitchFamily="18" charset="0"/>
              </a:rPr>
              <a:t>IEEE Open Journal of the Communications Society</a:t>
            </a:r>
            <a:r>
              <a:rPr lang="en-US" altLang="ja-JP" sz="3000" b="0" i="0" dirty="0">
                <a:solidFill>
                  <a:schemeClr val="tx1"/>
                </a:solidFill>
                <a:effectLst/>
                <a:latin typeface="Times New Roman" panose="02020603050405020304" pitchFamily="18" charset="0"/>
              </a:rPr>
              <a:t>, vol. 1, pp. 226–241, 2020.</a:t>
            </a:r>
          </a:p>
        </p:txBody>
      </p:sp>
      <p:pic>
        <p:nvPicPr>
          <p:cNvPr id="263" name="図 262">
            <a:extLst>
              <a:ext uri="{FF2B5EF4-FFF2-40B4-BE49-F238E27FC236}">
                <a16:creationId xmlns:a16="http://schemas.microsoft.com/office/drawing/2014/main" id="{21D50C3F-C810-FB96-9402-B067B59B25B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7179730" y="1246448"/>
            <a:ext cx="3473075" cy="3473075"/>
          </a:xfrm>
          <a:prstGeom prst="rect">
            <a:avLst/>
          </a:prstGeom>
        </p:spPr>
      </p:pic>
      <p:sp>
        <p:nvSpPr>
          <p:cNvPr id="264" name="テキスト ボックス 263">
            <a:extLst>
              <a:ext uri="{FF2B5EF4-FFF2-40B4-BE49-F238E27FC236}">
                <a16:creationId xmlns:a16="http://schemas.microsoft.com/office/drawing/2014/main" id="{DA5A861C-1958-82EA-DB91-ABCEEEEA95C0}"/>
              </a:ext>
            </a:extLst>
          </p:cNvPr>
          <p:cNvSpPr txBox="1"/>
          <p:nvPr/>
        </p:nvSpPr>
        <p:spPr>
          <a:xfrm>
            <a:off x="1375450" y="602536"/>
            <a:ext cx="27529071" cy="1200329"/>
          </a:xfrm>
          <a:prstGeom prst="rect">
            <a:avLst/>
          </a:prstGeom>
          <a:noFill/>
        </p:spPr>
        <p:txBody>
          <a:bodyPr wrap="square" rtlCol="0">
            <a:spAutoFit/>
          </a:bodyPr>
          <a:lstStyle/>
          <a:p>
            <a:pPr algn="ctr"/>
            <a:r>
              <a:rPr kumimoji="1" lang="ja-JP" altLang="en-US" sz="7200" b="1" dirty="0"/>
              <a:t>ゲーム理論を用いた遅延時間に基づくクラウドレットの負荷分散法</a:t>
            </a:r>
          </a:p>
        </p:txBody>
      </p:sp>
      <p:sp>
        <p:nvSpPr>
          <p:cNvPr id="265" name="テキスト ボックス 264">
            <a:extLst>
              <a:ext uri="{FF2B5EF4-FFF2-40B4-BE49-F238E27FC236}">
                <a16:creationId xmlns:a16="http://schemas.microsoft.com/office/drawing/2014/main" id="{DE5DBDAD-B197-9719-B510-8D912F3F8AC2}"/>
              </a:ext>
            </a:extLst>
          </p:cNvPr>
          <p:cNvSpPr txBox="1"/>
          <p:nvPr/>
        </p:nvSpPr>
        <p:spPr>
          <a:xfrm>
            <a:off x="19619901" y="1852618"/>
            <a:ext cx="5820824" cy="2339102"/>
          </a:xfrm>
          <a:prstGeom prst="rect">
            <a:avLst/>
          </a:prstGeom>
          <a:noFill/>
        </p:spPr>
        <p:txBody>
          <a:bodyPr wrap="none" rtlCol="0">
            <a:spAutoFit/>
          </a:bodyPr>
          <a:lstStyle/>
          <a:p>
            <a:r>
              <a:rPr lang="ja-JP" altLang="en-US" b="1" dirty="0"/>
              <a:t>芝浦工業大学</a:t>
            </a:r>
            <a:endParaRPr lang="en-US" altLang="ja-JP" b="1" dirty="0"/>
          </a:p>
          <a:p>
            <a:r>
              <a:rPr lang="ja-JP" altLang="en-US" b="1" dirty="0"/>
              <a:t>横田</a:t>
            </a:r>
            <a:r>
              <a:rPr lang="ja-JP" altLang="en-US" b="1"/>
              <a:t>侑紀</a:t>
            </a:r>
            <a:endParaRPr kumimoji="1" lang="ja-JP" altLang="en-US" b="1" dirty="0"/>
          </a:p>
        </p:txBody>
      </p:sp>
      <p:sp>
        <p:nvSpPr>
          <p:cNvPr id="266" name="テキスト ボックス 265">
            <a:extLst>
              <a:ext uri="{FF2B5EF4-FFF2-40B4-BE49-F238E27FC236}">
                <a16:creationId xmlns:a16="http://schemas.microsoft.com/office/drawing/2014/main" id="{784E8365-F88D-4A44-0703-7AB95904300F}"/>
              </a:ext>
            </a:extLst>
          </p:cNvPr>
          <p:cNvSpPr txBox="1"/>
          <p:nvPr/>
        </p:nvSpPr>
        <p:spPr>
          <a:xfrm>
            <a:off x="1089625" y="5948280"/>
            <a:ext cx="13227493" cy="4832092"/>
          </a:xfrm>
          <a:prstGeom prst="rect">
            <a:avLst/>
          </a:prstGeom>
          <a:noFill/>
        </p:spPr>
        <p:txBody>
          <a:bodyPr wrap="square" rtlCol="0">
            <a:spAutoFit/>
          </a:bodyPr>
          <a:lstStyle/>
          <a:p>
            <a:pPr marL="571500" indent="-571500">
              <a:buClr>
                <a:schemeClr val="accent2"/>
              </a:buClr>
              <a:buFont typeface="Wingdings" panose="05000000000000000000" pitchFamily="2" charset="2"/>
              <a:buChar char="l"/>
            </a:pPr>
            <a:r>
              <a:rPr kumimoji="1" lang="ja-JP" altLang="en-US" sz="4400" dirty="0"/>
              <a:t>背景</a:t>
            </a:r>
            <a:endParaRPr kumimoji="1" lang="en-US" altLang="ja-JP" sz="4400" dirty="0"/>
          </a:p>
          <a:p>
            <a:pPr>
              <a:buClr>
                <a:schemeClr val="accent2"/>
              </a:buClr>
            </a:pPr>
            <a:r>
              <a:rPr lang="ja-JP" altLang="en-US" sz="4400" dirty="0"/>
              <a:t> ・ </a:t>
            </a:r>
            <a:r>
              <a:rPr kumimoji="1" lang="ja-JP" altLang="en-US" sz="4400" dirty="0"/>
              <a:t>クラウドコンピューティングの普及</a:t>
            </a:r>
            <a:endParaRPr kumimoji="1" lang="en-US" altLang="ja-JP" sz="4400" dirty="0"/>
          </a:p>
          <a:p>
            <a:pPr>
              <a:buClr>
                <a:schemeClr val="accent2"/>
              </a:buClr>
            </a:pPr>
            <a:r>
              <a:rPr lang="ja-JP" altLang="en-US" sz="4400" dirty="0"/>
              <a:t>　　　➡　遅延削減を目的としたエッジコンピューティングへの関心の高まり </a:t>
            </a:r>
            <a:endParaRPr lang="en-US" altLang="ja-JP" sz="4400" dirty="0"/>
          </a:p>
          <a:p>
            <a:pPr>
              <a:buClr>
                <a:schemeClr val="accent2"/>
              </a:buClr>
            </a:pPr>
            <a:r>
              <a:rPr lang="en-US" altLang="ja-JP" sz="4400" dirty="0"/>
              <a:t> </a:t>
            </a:r>
            <a:r>
              <a:rPr lang="ja-JP" altLang="en-US" sz="4400" dirty="0"/>
              <a:t>・</a:t>
            </a:r>
            <a:r>
              <a:rPr lang="ja-JP" altLang="en-US" sz="4400" dirty="0">
                <a:solidFill>
                  <a:schemeClr val="accent2"/>
                </a:solidFill>
              </a:rPr>
              <a:t> </a:t>
            </a:r>
            <a:r>
              <a:rPr kumimoji="1" lang="ja-JP" altLang="en-US" sz="4400" b="1" u="sng" dirty="0">
                <a:solidFill>
                  <a:schemeClr val="accent2"/>
                </a:solidFill>
              </a:rPr>
              <a:t>クラウドレット</a:t>
            </a:r>
            <a:r>
              <a:rPr kumimoji="1" lang="ja-JP" altLang="en-US" sz="4400" dirty="0"/>
              <a:t>を利用した低遅延でのオフローディング</a:t>
            </a:r>
            <a:endParaRPr kumimoji="1" lang="en-US" altLang="ja-JP" sz="4400" dirty="0"/>
          </a:p>
          <a:p>
            <a:pPr>
              <a:buClr>
                <a:schemeClr val="accent2"/>
              </a:buClr>
            </a:pPr>
            <a:endParaRPr lang="en-US" altLang="ja-JP" sz="4400" dirty="0"/>
          </a:p>
          <a:p>
            <a:pPr>
              <a:buClr>
                <a:schemeClr val="accent2"/>
              </a:buClr>
            </a:pPr>
            <a:r>
              <a:rPr lang="ja-JP" altLang="en-US" sz="4400" dirty="0"/>
              <a:t>　　➡</a:t>
            </a:r>
            <a:r>
              <a:rPr lang="ja-JP" altLang="en-US" sz="4400" b="1" dirty="0"/>
              <a:t>　遅延に敏感なモバイルアプリケーションに有効</a:t>
            </a:r>
            <a:endParaRPr lang="en-US" altLang="ja-JP" sz="4400" b="1" dirty="0"/>
          </a:p>
        </p:txBody>
      </p:sp>
      <p:sp>
        <p:nvSpPr>
          <p:cNvPr id="267" name="テキスト ボックス 266">
            <a:extLst>
              <a:ext uri="{FF2B5EF4-FFF2-40B4-BE49-F238E27FC236}">
                <a16:creationId xmlns:a16="http://schemas.microsoft.com/office/drawing/2014/main" id="{6D94A11B-6B68-719D-9A6F-AC88E3C88515}"/>
              </a:ext>
            </a:extLst>
          </p:cNvPr>
          <p:cNvSpPr txBox="1"/>
          <p:nvPr/>
        </p:nvSpPr>
        <p:spPr>
          <a:xfrm>
            <a:off x="995815" y="10952901"/>
            <a:ext cx="13227493" cy="6186309"/>
          </a:xfrm>
          <a:prstGeom prst="rect">
            <a:avLst/>
          </a:prstGeom>
          <a:noFill/>
        </p:spPr>
        <p:txBody>
          <a:bodyPr wrap="square" rtlCol="0">
            <a:spAutoFit/>
          </a:bodyPr>
          <a:lstStyle/>
          <a:p>
            <a:pPr marL="571500" indent="-571500">
              <a:buClr>
                <a:schemeClr val="accent2"/>
              </a:buClr>
              <a:buFont typeface="Wingdings" panose="05000000000000000000" pitchFamily="2" charset="2"/>
              <a:buChar char="l"/>
            </a:pPr>
            <a:r>
              <a:rPr kumimoji="1" lang="ja-JP" altLang="en-US" sz="4400" dirty="0"/>
              <a:t>問題点</a:t>
            </a:r>
            <a:endParaRPr kumimoji="1" lang="en-US" altLang="ja-JP" sz="4400" dirty="0"/>
          </a:p>
          <a:p>
            <a:r>
              <a:rPr lang="en-US" altLang="ja-JP" sz="4400" dirty="0"/>
              <a:t> </a:t>
            </a:r>
            <a:r>
              <a:rPr kumimoji="1" lang="en-US" altLang="ja-JP" sz="4400" dirty="0"/>
              <a:t>- </a:t>
            </a:r>
            <a:r>
              <a:rPr kumimoji="1" lang="ja-JP" altLang="en-US" sz="4400" dirty="0"/>
              <a:t>規模が小さく，処理能力に限界がある</a:t>
            </a:r>
            <a:endParaRPr kumimoji="1" lang="en-US" altLang="ja-JP" sz="4400" dirty="0"/>
          </a:p>
          <a:p>
            <a:r>
              <a:rPr lang="ja-JP" altLang="en-US" sz="4400" dirty="0"/>
              <a:t>　　➡　どのサーバでジョブをどれだけ処理するかに　　注目する必要あり</a:t>
            </a:r>
            <a:endParaRPr lang="en-US" altLang="ja-JP" sz="4400" dirty="0"/>
          </a:p>
          <a:p>
            <a:endParaRPr lang="en-US" altLang="ja-JP" sz="4400" dirty="0"/>
          </a:p>
          <a:p>
            <a:pPr marL="571500" indent="-571500">
              <a:buClr>
                <a:schemeClr val="accent2"/>
              </a:buClr>
              <a:buFont typeface="Wingdings" panose="05000000000000000000" pitchFamily="2" charset="2"/>
              <a:buChar char="l"/>
            </a:pPr>
            <a:r>
              <a:rPr kumimoji="1" lang="ja-JP" altLang="en-US" sz="4400" dirty="0"/>
              <a:t>既存手法</a:t>
            </a:r>
            <a:endParaRPr kumimoji="1" lang="en-US" altLang="ja-JP" sz="4400" dirty="0"/>
          </a:p>
          <a:p>
            <a:r>
              <a:rPr kumimoji="1" lang="en-US" altLang="ja-JP" sz="4400" dirty="0"/>
              <a:t> -</a:t>
            </a:r>
            <a:r>
              <a:rPr kumimoji="1" lang="ja-JP" altLang="en-US" sz="4400" dirty="0"/>
              <a:t> 各ジョブの割合が</a:t>
            </a:r>
            <a:r>
              <a:rPr kumimoji="1" lang="ja-JP" altLang="en-US" sz="4400" b="1" dirty="0"/>
              <a:t>許容遅延</a:t>
            </a:r>
            <a:r>
              <a:rPr kumimoji="1" lang="ja-JP" altLang="en-US" sz="4400" dirty="0"/>
              <a:t>を満たす中でジョブの　　オフローディングを行い，</a:t>
            </a:r>
            <a:r>
              <a:rPr lang="ja-JP" altLang="en-US" sz="4400" dirty="0"/>
              <a:t>各クラウドレットが最もジョブを処理できるような割合</a:t>
            </a:r>
            <a:r>
              <a:rPr kumimoji="1" lang="ja-JP" altLang="en-US" sz="4400" dirty="0"/>
              <a:t>を</a:t>
            </a:r>
            <a:r>
              <a:rPr kumimoji="1" lang="ja-JP" altLang="en-US" sz="4400" b="1" dirty="0"/>
              <a:t>ゲーム理論</a:t>
            </a:r>
            <a:r>
              <a:rPr kumimoji="1" lang="ja-JP" altLang="en-US" sz="4400" dirty="0"/>
              <a:t>により</a:t>
            </a:r>
            <a:r>
              <a:rPr lang="ja-JP" altLang="en-US" sz="4400" dirty="0"/>
              <a:t>決定</a:t>
            </a:r>
            <a:endParaRPr kumimoji="1" lang="en-US" altLang="ja-JP" sz="4400" dirty="0"/>
          </a:p>
        </p:txBody>
      </p:sp>
      <p:sp>
        <p:nvSpPr>
          <p:cNvPr id="268" name="テキスト ボックス 267">
            <a:extLst>
              <a:ext uri="{FF2B5EF4-FFF2-40B4-BE49-F238E27FC236}">
                <a16:creationId xmlns:a16="http://schemas.microsoft.com/office/drawing/2014/main" id="{C4C4DBBB-DAD0-7032-D851-92C853896A2D}"/>
              </a:ext>
            </a:extLst>
          </p:cNvPr>
          <p:cNvSpPr txBox="1"/>
          <p:nvPr/>
        </p:nvSpPr>
        <p:spPr>
          <a:xfrm>
            <a:off x="1962849" y="18262147"/>
            <a:ext cx="11469953" cy="2123658"/>
          </a:xfrm>
          <a:prstGeom prst="rect">
            <a:avLst/>
          </a:prstGeom>
          <a:noFill/>
        </p:spPr>
        <p:txBody>
          <a:bodyPr wrap="square" rtlCol="0">
            <a:spAutoFit/>
          </a:bodyPr>
          <a:lstStyle/>
          <a:p>
            <a:r>
              <a:rPr lang="ja-JP" altLang="en-US" sz="4400" dirty="0"/>
              <a:t>　クラウドレット同士の</a:t>
            </a:r>
            <a:r>
              <a:rPr kumimoji="1" lang="ja-JP" altLang="en-US" sz="4400" dirty="0"/>
              <a:t>合理的な判断によって，許容遅延を満たしつつ各クラウドレットで処理するジョブの割合を分散させる</a:t>
            </a:r>
            <a:endParaRPr kumimoji="1" lang="en-US" altLang="ja-JP" sz="4400" dirty="0"/>
          </a:p>
        </p:txBody>
      </p:sp>
      <p:sp>
        <p:nvSpPr>
          <p:cNvPr id="329" name="角丸四角形 5">
            <a:extLst>
              <a:ext uri="{FF2B5EF4-FFF2-40B4-BE49-F238E27FC236}">
                <a16:creationId xmlns:a16="http://schemas.microsoft.com/office/drawing/2014/main" id="{86F71878-C801-7FA6-A0C9-22039590DAF7}"/>
              </a:ext>
            </a:extLst>
          </p:cNvPr>
          <p:cNvSpPr/>
          <p:nvPr/>
        </p:nvSpPr>
        <p:spPr>
          <a:xfrm>
            <a:off x="1644811" y="17923593"/>
            <a:ext cx="11691442" cy="2800767"/>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0" name="テキスト ボックス 329">
            <a:extLst>
              <a:ext uri="{FF2B5EF4-FFF2-40B4-BE49-F238E27FC236}">
                <a16:creationId xmlns:a16="http://schemas.microsoft.com/office/drawing/2014/main" id="{BF585069-256D-86C9-D0FF-65CB75FDCCC4}"/>
              </a:ext>
            </a:extLst>
          </p:cNvPr>
          <p:cNvSpPr txBox="1"/>
          <p:nvPr/>
        </p:nvSpPr>
        <p:spPr>
          <a:xfrm>
            <a:off x="2083856" y="17635578"/>
            <a:ext cx="2097994" cy="830997"/>
          </a:xfrm>
          <a:prstGeom prst="rect">
            <a:avLst/>
          </a:prstGeom>
          <a:solidFill>
            <a:schemeClr val="bg1"/>
          </a:solidFill>
        </p:spPr>
        <p:txBody>
          <a:bodyPr wrap="square" rtlCol="0">
            <a:spAutoFit/>
          </a:bodyPr>
          <a:lstStyle/>
          <a:p>
            <a:r>
              <a:rPr kumimoji="1" lang="ja-JP" altLang="en-US" sz="4800" dirty="0">
                <a:solidFill>
                  <a:schemeClr val="accent2"/>
                </a:solidFill>
              </a:rPr>
              <a:t>●</a:t>
            </a:r>
            <a:r>
              <a:rPr lang="ja-JP" altLang="en-US" sz="4800" dirty="0">
                <a:solidFill>
                  <a:schemeClr val="accent2"/>
                </a:solidFill>
              </a:rPr>
              <a:t>目的</a:t>
            </a:r>
            <a:endParaRPr kumimoji="1" lang="ja-JP" altLang="en-US" sz="4800" dirty="0">
              <a:solidFill>
                <a:schemeClr val="accent2"/>
              </a:solidFill>
            </a:endParaRPr>
          </a:p>
        </p:txBody>
      </p:sp>
      <p:sp>
        <p:nvSpPr>
          <p:cNvPr id="332" name="テキスト ボックス 331">
            <a:extLst>
              <a:ext uri="{FF2B5EF4-FFF2-40B4-BE49-F238E27FC236}">
                <a16:creationId xmlns:a16="http://schemas.microsoft.com/office/drawing/2014/main" id="{E607CDE4-ED30-62C3-D226-3881456455C0}"/>
              </a:ext>
            </a:extLst>
          </p:cNvPr>
          <p:cNvSpPr txBox="1"/>
          <p:nvPr/>
        </p:nvSpPr>
        <p:spPr>
          <a:xfrm>
            <a:off x="2384370" y="9203709"/>
            <a:ext cx="12326587" cy="664323"/>
          </a:xfrm>
          <a:prstGeom prst="rect">
            <a:avLst/>
          </a:prstGeom>
          <a:noFill/>
        </p:spPr>
        <p:txBody>
          <a:bodyPr wrap="square">
            <a:spAutoFit/>
          </a:bodyPr>
          <a:lstStyle/>
          <a:p>
            <a:pPr>
              <a:buClr>
                <a:schemeClr val="accent2"/>
              </a:buClr>
            </a:pPr>
            <a:r>
              <a:rPr kumimoji="1" lang="ja-JP" altLang="en-US" sz="3600" dirty="0">
                <a:solidFill>
                  <a:schemeClr val="accent2"/>
                </a:solidFill>
              </a:rPr>
              <a:t>☆</a:t>
            </a:r>
            <a:r>
              <a:rPr kumimoji="1" lang="ja-JP" altLang="en-US" sz="3600" dirty="0"/>
              <a:t> </a:t>
            </a:r>
            <a:r>
              <a:rPr kumimoji="1" lang="en-US" altLang="ja-JP" sz="3600" dirty="0"/>
              <a:t>Local Area Network</a:t>
            </a:r>
            <a:r>
              <a:rPr kumimoji="1" lang="ja-JP" altLang="en-US" sz="3600" dirty="0"/>
              <a:t>内のルータなどに設置するエッジサーバ</a:t>
            </a:r>
            <a:endParaRPr kumimoji="1" lang="en-US" altLang="ja-JP" sz="3600" dirty="0"/>
          </a:p>
        </p:txBody>
      </p:sp>
      <p:sp>
        <p:nvSpPr>
          <p:cNvPr id="333" name="角丸四角形 18">
            <a:extLst>
              <a:ext uri="{FF2B5EF4-FFF2-40B4-BE49-F238E27FC236}">
                <a16:creationId xmlns:a16="http://schemas.microsoft.com/office/drawing/2014/main" id="{9A40ED78-3FEA-C5DF-4181-9ABC711B98DB}"/>
              </a:ext>
            </a:extLst>
          </p:cNvPr>
          <p:cNvSpPr/>
          <p:nvPr/>
        </p:nvSpPr>
        <p:spPr>
          <a:xfrm>
            <a:off x="15314920" y="34741558"/>
            <a:ext cx="13754258" cy="3757877"/>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4" name="テキスト ボックス 333">
            <a:extLst>
              <a:ext uri="{FF2B5EF4-FFF2-40B4-BE49-F238E27FC236}">
                <a16:creationId xmlns:a16="http://schemas.microsoft.com/office/drawing/2014/main" id="{5596ED50-0707-9E95-1E54-FFE69A1C3D18}"/>
              </a:ext>
            </a:extLst>
          </p:cNvPr>
          <p:cNvSpPr txBox="1"/>
          <p:nvPr/>
        </p:nvSpPr>
        <p:spPr>
          <a:xfrm>
            <a:off x="15563652" y="34188959"/>
            <a:ext cx="9062699" cy="1105197"/>
          </a:xfrm>
          <a:prstGeom prst="rect">
            <a:avLst/>
          </a:prstGeom>
          <a:solidFill>
            <a:schemeClr val="bg1"/>
          </a:solidFill>
        </p:spPr>
        <p:txBody>
          <a:bodyPr wrap="square" rtlCol="0">
            <a:spAutoFit/>
          </a:bodyPr>
          <a:lstStyle/>
          <a:p>
            <a:r>
              <a:rPr kumimoji="1" lang="ja-JP" altLang="en-US" dirty="0">
                <a:solidFill>
                  <a:schemeClr val="accent2"/>
                </a:solidFill>
              </a:rPr>
              <a:t>●まとめと今後の課題</a:t>
            </a:r>
          </a:p>
        </p:txBody>
      </p:sp>
      <p:sp>
        <p:nvSpPr>
          <p:cNvPr id="343" name="テキスト ボックス 342">
            <a:extLst>
              <a:ext uri="{FF2B5EF4-FFF2-40B4-BE49-F238E27FC236}">
                <a16:creationId xmlns:a16="http://schemas.microsoft.com/office/drawing/2014/main" id="{C935A5AA-433D-80F1-B728-F38FF7CA9E79}"/>
              </a:ext>
            </a:extLst>
          </p:cNvPr>
          <p:cNvSpPr txBox="1"/>
          <p:nvPr/>
        </p:nvSpPr>
        <p:spPr>
          <a:xfrm>
            <a:off x="15652283" y="35338739"/>
            <a:ext cx="13631206" cy="3170099"/>
          </a:xfrm>
          <a:prstGeom prst="rect">
            <a:avLst/>
          </a:prstGeom>
          <a:noFill/>
        </p:spPr>
        <p:txBody>
          <a:bodyPr wrap="square" rtlCol="0">
            <a:spAutoFit/>
          </a:bodyPr>
          <a:lstStyle/>
          <a:p>
            <a:pPr marL="571500" indent="-571500">
              <a:buClr>
                <a:schemeClr val="accent2"/>
              </a:buClr>
              <a:buFont typeface="Wingdings" panose="05000000000000000000" pitchFamily="2" charset="2"/>
              <a:buChar char="l"/>
            </a:pPr>
            <a:r>
              <a:rPr kumimoji="1" lang="ja-JP" altLang="en-US" sz="4000" dirty="0"/>
              <a:t>まとめ</a:t>
            </a:r>
            <a:endParaRPr lang="en-US" altLang="ja-JP" sz="4000" dirty="0"/>
          </a:p>
          <a:p>
            <a:pPr>
              <a:buClr>
                <a:schemeClr val="accent2"/>
              </a:buClr>
            </a:pPr>
            <a:r>
              <a:rPr lang="ja-JP" altLang="en-US" sz="4000" dirty="0"/>
              <a:t>　・ ゲーム理論を用いて許容遅延を満足に満たすことができる解が２つのクラウドレット間では負荷を分散させる結果となった</a:t>
            </a:r>
            <a:endParaRPr kumimoji="1" lang="en-US" altLang="ja-JP" sz="4000" dirty="0"/>
          </a:p>
          <a:p>
            <a:pPr marL="571500" indent="-571500">
              <a:buClr>
                <a:schemeClr val="accent2"/>
              </a:buClr>
              <a:buFont typeface="Wingdings" panose="05000000000000000000" pitchFamily="2" charset="2"/>
              <a:buChar char="l"/>
            </a:pPr>
            <a:r>
              <a:rPr kumimoji="1" lang="ja-JP" altLang="en-US" sz="4000" dirty="0"/>
              <a:t>今後の課題</a:t>
            </a:r>
            <a:endParaRPr kumimoji="1" lang="en-US" altLang="ja-JP" sz="4000" dirty="0"/>
          </a:p>
          <a:p>
            <a:pPr>
              <a:buClr>
                <a:schemeClr val="accent2"/>
              </a:buClr>
            </a:pPr>
            <a:r>
              <a:rPr lang="ja-JP" altLang="en-US" sz="4000" dirty="0"/>
              <a:t>　・ 複数のクラウドレット間でのオフローディング</a:t>
            </a:r>
            <a:endParaRPr lang="en-US" altLang="ja-JP" sz="4000" dirty="0"/>
          </a:p>
        </p:txBody>
      </p:sp>
      <mc:AlternateContent xmlns:mc="http://schemas.openxmlformats.org/markup-compatibility/2006" xmlns:a14="http://schemas.microsoft.com/office/drawing/2010/main">
        <mc:Choice Requires="a14">
          <p:sp>
            <p:nvSpPr>
              <p:cNvPr id="346" name="テキスト ボックス 345">
                <a:extLst>
                  <a:ext uri="{FF2B5EF4-FFF2-40B4-BE49-F238E27FC236}">
                    <a16:creationId xmlns:a16="http://schemas.microsoft.com/office/drawing/2014/main" id="{752D2069-3A4B-39C1-31E5-382AD2921815}"/>
                  </a:ext>
                </a:extLst>
              </p:cNvPr>
              <p:cNvSpPr txBox="1"/>
              <p:nvPr/>
            </p:nvSpPr>
            <p:spPr>
              <a:xfrm>
                <a:off x="15807421" y="29824926"/>
                <a:ext cx="13261757" cy="2308324"/>
              </a:xfrm>
              <a:prstGeom prst="rect">
                <a:avLst/>
              </a:prstGeom>
              <a:noFill/>
            </p:spPr>
            <p:txBody>
              <a:bodyPr wrap="square">
                <a:spAutoFit/>
              </a:bodyPr>
              <a:lstStyle/>
              <a:p>
                <a:pPr marL="571500" indent="-571500">
                  <a:buClr>
                    <a:schemeClr val="accent2"/>
                  </a:buClr>
                  <a:buFont typeface="Wingdings" panose="05000000000000000000" pitchFamily="2" charset="2"/>
                  <a:buChar char="l"/>
                </a:pPr>
                <a:r>
                  <a:rPr lang="ja-JP" altLang="en-US" sz="3600" dirty="0"/>
                  <a:t>パラメータ設定</a:t>
                </a:r>
                <a:endParaRPr lang="en-US" altLang="ja-JP" sz="3600" dirty="0"/>
              </a:p>
              <a:p>
                <a:r>
                  <a:rPr lang="ja-JP" altLang="en-US" sz="3600" dirty="0"/>
                  <a:t>・ 処理率 </a:t>
                </a:r>
                <a14:m>
                  <m:oMath xmlns:m="http://schemas.openxmlformats.org/officeDocument/2006/math">
                    <m:r>
                      <a:rPr lang="en-US" altLang="ja-JP" sz="3600" b="0" i="1" smtClean="0">
                        <a:solidFill>
                          <a:srgbClr val="515151"/>
                        </a:solidFill>
                        <a:latin typeface="Cambria Math" panose="02040503050406030204" pitchFamily="18" charset="0"/>
                      </a:rPr>
                      <m:t>𝜇</m:t>
                    </m:r>
                    <m:r>
                      <a:rPr lang="en-US" altLang="ja-JP" sz="3600" b="0" i="1" smtClean="0">
                        <a:solidFill>
                          <a:srgbClr val="515151"/>
                        </a:solidFill>
                        <a:latin typeface="Cambria Math" panose="02040503050406030204" pitchFamily="18" charset="0"/>
                      </a:rPr>
                      <m:t>=10000 </m:t>
                    </m:r>
                    <m:r>
                      <a:rPr lang="en-US" altLang="ja-JP" sz="3600" b="0" i="1" smtClean="0">
                        <a:solidFill>
                          <a:srgbClr val="515151"/>
                        </a:solidFill>
                        <a:latin typeface="Cambria Math" panose="02040503050406030204" pitchFamily="18" charset="0"/>
                      </a:rPr>
                      <m:t>𝑗𝑜𝑏𝑠</m:t>
                    </m:r>
                    <m:r>
                      <a:rPr lang="en-US" altLang="ja-JP" sz="3600" b="0" i="1" smtClean="0">
                        <a:solidFill>
                          <a:srgbClr val="515151"/>
                        </a:solidFill>
                        <a:latin typeface="Cambria Math" panose="02040503050406030204" pitchFamily="18" charset="0"/>
                      </a:rPr>
                      <m:t>/</m:t>
                    </m:r>
                    <m:r>
                      <a:rPr lang="en-US" altLang="ja-JP" sz="3600" b="0" i="1" smtClean="0">
                        <a:solidFill>
                          <a:srgbClr val="515151"/>
                        </a:solidFill>
                        <a:latin typeface="Cambria Math" panose="02040503050406030204" pitchFamily="18" charset="0"/>
                      </a:rPr>
                      <m:t>𝑠</m:t>
                    </m:r>
                  </m:oMath>
                </a14:m>
                <a:endParaRPr lang="en-US" altLang="ja-JP" sz="3600" dirty="0"/>
              </a:p>
              <a:p>
                <a:r>
                  <a:rPr lang="en-US" altLang="ja-JP" sz="3600" dirty="0"/>
                  <a:t> </a:t>
                </a:r>
                <a:r>
                  <a:rPr lang="ja-JP" altLang="en-US" sz="3600" dirty="0"/>
                  <a:t>として，平均到着率</a:t>
                </a:r>
                <a14:m>
                  <m:oMath xmlns:m="http://schemas.openxmlformats.org/officeDocument/2006/math">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𝜆</m:t>
                        </m:r>
                      </m:e>
                      <m:sub>
                        <m:r>
                          <a:rPr lang="en-US" altLang="ja-JP" sz="3600" b="0" i="1" smtClean="0">
                            <a:latin typeface="Cambria Math" panose="02040503050406030204" pitchFamily="18" charset="0"/>
                          </a:rPr>
                          <m:t>1</m:t>
                        </m:r>
                      </m:sub>
                    </m:sSub>
                  </m:oMath>
                </a14:m>
                <a:r>
                  <a:rPr lang="ja-JP" altLang="en-US" sz="3600" dirty="0"/>
                  <a:t>を変化させたときの各最適処理割合</a:t>
                </a:r>
                <a14:m>
                  <m:oMath xmlns:m="http://schemas.openxmlformats.org/officeDocument/2006/math">
                    <m:sSup>
                      <m:sSupPr>
                        <m:ctrlPr>
                          <a:rPr lang="en-US" altLang="ja-JP" sz="3600" b="1" i="1" dirty="0" smtClean="0">
                            <a:solidFill>
                              <a:schemeClr val="tx1"/>
                            </a:solidFill>
                            <a:latin typeface="Cambria Math" panose="02040503050406030204" pitchFamily="18" charset="0"/>
                          </a:rPr>
                        </m:ctrlPr>
                      </m:sSupPr>
                      <m:e>
                        <m:r>
                          <a:rPr lang="en-US" altLang="ja-JP" sz="3600" b="1" i="1" dirty="0" smtClean="0">
                            <a:solidFill>
                              <a:schemeClr val="tx1"/>
                            </a:solidFill>
                            <a:latin typeface="Cambria Math" panose="02040503050406030204" pitchFamily="18" charset="0"/>
                          </a:rPr>
                          <m:t>𝝋</m:t>
                        </m:r>
                      </m:e>
                      <m:sup>
                        <m:r>
                          <a:rPr lang="en-US" altLang="ja-JP" sz="3600" b="1" i="1" dirty="0" smtClean="0">
                            <a:solidFill>
                              <a:schemeClr val="tx1"/>
                            </a:solidFill>
                            <a:latin typeface="Cambria Math" panose="02040503050406030204" pitchFamily="18" charset="0"/>
                          </a:rPr>
                          <m:t>∗</m:t>
                        </m:r>
                      </m:sup>
                    </m:sSup>
                  </m:oMath>
                </a14:m>
                <a:r>
                  <a:rPr lang="ja-JP" altLang="en-US" sz="3600" dirty="0">
                    <a:solidFill>
                      <a:schemeClr val="tx1"/>
                    </a:solidFill>
                  </a:rPr>
                  <a:t>によるオフローディング後のクラウドレット間の利用率の差に注目</a:t>
                </a:r>
                <a:endParaRPr lang="en-US" altLang="ja-JP" sz="3600" dirty="0"/>
              </a:p>
            </p:txBody>
          </p:sp>
        </mc:Choice>
        <mc:Fallback xmlns="">
          <p:sp>
            <p:nvSpPr>
              <p:cNvPr id="346" name="テキスト ボックス 345">
                <a:extLst>
                  <a:ext uri="{FF2B5EF4-FFF2-40B4-BE49-F238E27FC236}">
                    <a16:creationId xmlns:a16="http://schemas.microsoft.com/office/drawing/2014/main" id="{752D2069-3A4B-39C1-31E5-382AD2921815}"/>
                  </a:ext>
                </a:extLst>
              </p:cNvPr>
              <p:cNvSpPr txBox="1">
                <a:spLocks noRot="1" noChangeAspect="1" noMove="1" noResize="1" noEditPoints="1" noAdjustHandles="1" noChangeArrowheads="1" noChangeShapeType="1" noTextEdit="1"/>
              </p:cNvSpPr>
              <p:nvPr/>
            </p:nvSpPr>
            <p:spPr>
              <a:xfrm>
                <a:off x="15807421" y="29824926"/>
                <a:ext cx="13261757" cy="2308324"/>
              </a:xfrm>
              <a:prstGeom prst="rect">
                <a:avLst/>
              </a:prstGeom>
              <a:blipFill>
                <a:blip r:embed="rId23"/>
                <a:stretch>
                  <a:fillRect l="-1379" t="-5556" r="-138" b="-79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9DA752C-7E39-F41D-033B-36454BB0E3AB}"/>
                  </a:ext>
                </a:extLst>
              </p:cNvPr>
              <p:cNvSpPr txBox="1"/>
              <p:nvPr/>
            </p:nvSpPr>
            <p:spPr>
              <a:xfrm>
                <a:off x="23741733" y="15874101"/>
                <a:ext cx="4454617" cy="823944"/>
              </a:xfrm>
              <a:prstGeom prst="rect">
                <a:avLst/>
              </a:prstGeom>
              <a:noFill/>
            </p:spPr>
            <p:txBody>
              <a:bodyPr wrap="none" rtlCol="0">
                <a:spAutoFit/>
              </a:bodyPr>
              <a:lstStyle/>
              <a:p>
                <a:pPr lvl="0">
                  <a:spcBef>
                    <a:spcPts val="0"/>
                  </a:spcBef>
                </a:pPr>
                <a14:m>
                  <m:oMath xmlns:m="http://schemas.openxmlformats.org/officeDocument/2006/math">
                    <m:sSub>
                      <m:sSubPr>
                        <m:ctrlPr>
                          <a:rPr lang="en-US" altLang="ja-JP" sz="4400" b="0" i="1" smtClean="0">
                            <a:solidFill>
                              <a:srgbClr val="515151"/>
                            </a:solidFill>
                            <a:latin typeface="Cambria Math" panose="02040503050406030204" pitchFamily="18" charset="0"/>
                          </a:rPr>
                        </m:ctrlPr>
                      </m:sSubPr>
                      <m:e>
                        <m:r>
                          <a:rPr lang="en-US" altLang="ja-JP" sz="4400" b="0" i="1" smtClean="0">
                            <a:solidFill>
                              <a:srgbClr val="515151"/>
                            </a:solidFill>
                            <a:latin typeface="Cambria Math" panose="02040503050406030204" pitchFamily="18" charset="0"/>
                          </a:rPr>
                          <m:t>𝐷</m:t>
                        </m:r>
                      </m:e>
                      <m:sub>
                        <m:r>
                          <a:rPr lang="en-US" altLang="ja-JP" sz="4400" b="0" i="1" smtClean="0">
                            <a:solidFill>
                              <a:srgbClr val="515151"/>
                            </a:solidFill>
                            <a:latin typeface="Cambria Math" panose="02040503050406030204" pitchFamily="18" charset="0"/>
                          </a:rPr>
                          <m:t>𝑖𝑗</m:t>
                        </m:r>
                      </m:sub>
                    </m:sSub>
                  </m:oMath>
                </a14:m>
                <a:r>
                  <a:rPr lang="en-US" altLang="ja-JP" sz="4400" b="0" dirty="0">
                    <a:solidFill>
                      <a:srgbClr val="515151"/>
                    </a:solidFill>
                  </a:rPr>
                  <a:t>:</a:t>
                </a:r>
                <a:r>
                  <a:rPr lang="ja-JP" altLang="en-US" sz="4400" b="0" dirty="0">
                    <a:solidFill>
                      <a:srgbClr val="515151"/>
                    </a:solidFill>
                  </a:rPr>
                  <a:t>許容遅延時間</a:t>
                </a:r>
                <a:endParaRPr lang="en-US" altLang="ja-JP" sz="4400" b="0" dirty="0">
                  <a:solidFill>
                    <a:srgbClr val="515151"/>
                  </a:solidFill>
                </a:endParaRPr>
              </a:p>
            </p:txBody>
          </p:sp>
        </mc:Choice>
        <mc:Fallback xmlns="">
          <p:sp>
            <p:nvSpPr>
              <p:cNvPr id="4" name="テキスト ボックス 3">
                <a:extLst>
                  <a:ext uri="{FF2B5EF4-FFF2-40B4-BE49-F238E27FC236}">
                    <a16:creationId xmlns:a16="http://schemas.microsoft.com/office/drawing/2014/main" id="{79DA752C-7E39-F41D-033B-36454BB0E3AB}"/>
                  </a:ext>
                </a:extLst>
              </p:cNvPr>
              <p:cNvSpPr txBox="1">
                <a:spLocks noRot="1" noChangeAspect="1" noMove="1" noResize="1" noEditPoints="1" noAdjustHandles="1" noChangeArrowheads="1" noChangeShapeType="1" noTextEdit="1"/>
              </p:cNvSpPr>
              <p:nvPr/>
            </p:nvSpPr>
            <p:spPr>
              <a:xfrm>
                <a:off x="23741733" y="15874101"/>
                <a:ext cx="4454617" cy="823944"/>
              </a:xfrm>
              <a:prstGeom prst="rect">
                <a:avLst/>
              </a:prstGeom>
              <a:blipFill>
                <a:blip r:embed="rId24"/>
                <a:stretch>
                  <a:fillRect t="-18519" r="-4932" b="-30370"/>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75DA1C52-72C7-1036-99B9-2E066066ECE8}"/>
              </a:ext>
            </a:extLst>
          </p:cNvPr>
          <p:cNvSpPr txBox="1"/>
          <p:nvPr/>
        </p:nvSpPr>
        <p:spPr>
          <a:xfrm>
            <a:off x="3822031" y="14304425"/>
            <a:ext cx="816249" cy="769441"/>
          </a:xfrm>
          <a:prstGeom prst="rect">
            <a:avLst/>
          </a:prstGeom>
          <a:noFill/>
        </p:spPr>
        <p:txBody>
          <a:bodyPr wrap="none" rtlCol="0">
            <a:spAutoFit/>
          </a:bodyPr>
          <a:lstStyle/>
          <a:p>
            <a:r>
              <a:rPr kumimoji="1" lang="en-US" altLang="ja-JP" sz="4400" dirty="0"/>
              <a:t>[2]</a:t>
            </a:r>
            <a:endParaRPr kumimoji="1" lang="ja-JP" altLang="en-US" sz="4400" dirty="0"/>
          </a:p>
        </p:txBody>
      </p:sp>
      <p:sp>
        <p:nvSpPr>
          <p:cNvPr id="7" name="テキスト ボックス 6">
            <a:extLst>
              <a:ext uri="{FF2B5EF4-FFF2-40B4-BE49-F238E27FC236}">
                <a16:creationId xmlns:a16="http://schemas.microsoft.com/office/drawing/2014/main" id="{62B3DB2E-A12F-56B9-7763-AE08C8F3CCFA}"/>
              </a:ext>
            </a:extLst>
          </p:cNvPr>
          <p:cNvSpPr txBox="1"/>
          <p:nvPr/>
        </p:nvSpPr>
        <p:spPr>
          <a:xfrm>
            <a:off x="5346899" y="7916265"/>
            <a:ext cx="996301" cy="769441"/>
          </a:xfrm>
          <a:prstGeom prst="rect">
            <a:avLst/>
          </a:prstGeom>
          <a:noFill/>
        </p:spPr>
        <p:txBody>
          <a:bodyPr wrap="square">
            <a:spAutoFit/>
          </a:bodyPr>
          <a:lstStyle/>
          <a:p>
            <a:pPr>
              <a:buClr>
                <a:schemeClr val="accent2"/>
              </a:buClr>
            </a:pPr>
            <a:r>
              <a:rPr lang="en-US" altLang="ja-JP" sz="4400" dirty="0"/>
              <a:t>[1]</a:t>
            </a:r>
          </a:p>
        </p:txBody>
      </p:sp>
      <p:sp>
        <p:nvSpPr>
          <p:cNvPr id="22" name="テキスト ボックス 21">
            <a:extLst>
              <a:ext uri="{FF2B5EF4-FFF2-40B4-BE49-F238E27FC236}">
                <a16:creationId xmlns:a16="http://schemas.microsoft.com/office/drawing/2014/main" id="{77C13615-49A8-76D7-A073-738C774CE523}"/>
              </a:ext>
            </a:extLst>
          </p:cNvPr>
          <p:cNvSpPr txBox="1"/>
          <p:nvPr/>
        </p:nvSpPr>
        <p:spPr>
          <a:xfrm>
            <a:off x="15886360" y="32388050"/>
            <a:ext cx="13292825" cy="1200329"/>
          </a:xfrm>
          <a:prstGeom prst="rect">
            <a:avLst/>
          </a:prstGeom>
          <a:noFill/>
        </p:spPr>
        <p:txBody>
          <a:bodyPr wrap="square">
            <a:spAutoFit/>
          </a:bodyPr>
          <a:lstStyle/>
          <a:p>
            <a:pPr marL="571500" indent="-571500">
              <a:buClr>
                <a:schemeClr val="accent2"/>
              </a:buClr>
              <a:buFont typeface="Wingdings" panose="05000000000000000000" pitchFamily="2" charset="2"/>
              <a:buChar char="l"/>
            </a:pPr>
            <a:r>
              <a:rPr kumimoji="1" lang="ja-JP" altLang="en-US" sz="3600" dirty="0"/>
              <a:t>すべてのクラウドレットが許容遅延</a:t>
            </a:r>
            <a:r>
              <a:rPr lang="ja-JP" altLang="en-US" sz="3600" dirty="0"/>
              <a:t>を満足に満たすことができる　妥協解が負荷を分散させることがわかった</a:t>
            </a:r>
            <a:endParaRPr kumimoji="1" lang="en-US" altLang="ja-JP" sz="3600" dirty="0"/>
          </a:p>
        </p:txBody>
      </p:sp>
      <p:pic>
        <p:nvPicPr>
          <p:cNvPr id="56" name="図 55" descr="アイコン&#10;&#10;自動的に生成された説明">
            <a:extLst>
              <a:ext uri="{FF2B5EF4-FFF2-40B4-BE49-F238E27FC236}">
                <a16:creationId xmlns:a16="http://schemas.microsoft.com/office/drawing/2014/main" id="{64CC17CE-9DC8-03DD-0B0C-B7DEFB0C5D91}"/>
              </a:ext>
            </a:extLst>
          </p:cNvPr>
          <p:cNvPicPr>
            <a:picLocks noChangeAspect="1"/>
          </p:cNvPicPr>
          <p:nvPr/>
        </p:nvPicPr>
        <p:blipFill>
          <a:blip r:embed="rId25">
            <a:duotone>
              <a:schemeClr val="accent1">
                <a:shade val="45000"/>
                <a:satMod val="135000"/>
              </a:schemeClr>
              <a:prstClr val="white"/>
            </a:duotone>
          </a:blip>
          <a:stretch>
            <a:fillRect/>
          </a:stretch>
        </p:blipFill>
        <p:spPr>
          <a:xfrm flipH="1">
            <a:off x="12071529" y="28027707"/>
            <a:ext cx="898924" cy="1100716"/>
          </a:xfrm>
          <a:prstGeom prst="rect">
            <a:avLst/>
          </a:prstGeom>
        </p:spPr>
      </p:pic>
      <p:grpSp>
        <p:nvGrpSpPr>
          <p:cNvPr id="58" name="グループ化 57">
            <a:extLst>
              <a:ext uri="{FF2B5EF4-FFF2-40B4-BE49-F238E27FC236}">
                <a16:creationId xmlns:a16="http://schemas.microsoft.com/office/drawing/2014/main" id="{2B66B2E6-94DF-AB9E-172F-E07837993EE6}"/>
              </a:ext>
            </a:extLst>
          </p:cNvPr>
          <p:cNvGrpSpPr/>
          <p:nvPr/>
        </p:nvGrpSpPr>
        <p:grpSpPr>
          <a:xfrm>
            <a:off x="10243443" y="25112652"/>
            <a:ext cx="3500084" cy="3500084"/>
            <a:chOff x="1553281" y="25710326"/>
            <a:chExt cx="3500084" cy="3500084"/>
          </a:xfrm>
        </p:grpSpPr>
        <p:pic>
          <p:nvPicPr>
            <p:cNvPr id="59" name="グラフィックス 58" descr="雲 枠線">
              <a:extLst>
                <a:ext uri="{FF2B5EF4-FFF2-40B4-BE49-F238E27FC236}">
                  <a16:creationId xmlns:a16="http://schemas.microsoft.com/office/drawing/2014/main" id="{F83AB99E-E7B9-00F0-1FF2-056D49FB97D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553281" y="25710326"/>
              <a:ext cx="3500084" cy="3500084"/>
            </a:xfrm>
            <a:prstGeom prst="rect">
              <a:avLst/>
            </a:prstGeom>
          </p:spPr>
        </p:pic>
        <p:pic>
          <p:nvPicPr>
            <p:cNvPr id="60" name="図 59" descr="テキスト&#10;&#10;自動的に生成された説明">
              <a:extLst>
                <a:ext uri="{FF2B5EF4-FFF2-40B4-BE49-F238E27FC236}">
                  <a16:creationId xmlns:a16="http://schemas.microsoft.com/office/drawing/2014/main" id="{AFC910A4-8EE2-C33C-236C-9AA165B51E61}"/>
                </a:ext>
              </a:extLst>
            </p:cNvPr>
            <p:cNvPicPr>
              <a:picLocks noChangeAspect="1"/>
            </p:cNvPicPr>
            <p:nvPr/>
          </p:nvPicPr>
          <p:blipFill rotWithShape="1">
            <a:blip r:embed="rId28"/>
            <a:srcRect l="14095" t="-2239" r="14137" b="36287"/>
            <a:stretch/>
          </p:blipFill>
          <p:spPr>
            <a:xfrm>
              <a:off x="3318269" y="27170685"/>
              <a:ext cx="1557743" cy="1445050"/>
            </a:xfrm>
            <a:prstGeom prst="rect">
              <a:avLst/>
            </a:prstGeom>
            <a:solidFill>
              <a:schemeClr val="bg1"/>
            </a:solidFill>
          </p:spPr>
        </p:pic>
      </p:grpSp>
      <p:pic>
        <p:nvPicPr>
          <p:cNvPr id="61" name="図 60" descr="図形&#10;&#10;低い精度で自動的に生成された説明">
            <a:extLst>
              <a:ext uri="{FF2B5EF4-FFF2-40B4-BE49-F238E27FC236}">
                <a16:creationId xmlns:a16="http://schemas.microsoft.com/office/drawing/2014/main" id="{373A32CC-92F3-33DB-C71E-99B308595662}"/>
              </a:ext>
            </a:extLst>
          </p:cNvPr>
          <p:cNvPicPr>
            <a:picLocks noChangeAspect="1"/>
          </p:cNvPicPr>
          <p:nvPr/>
        </p:nvPicPr>
        <p:blipFill>
          <a:blip r:embed="rId29"/>
          <a:stretch>
            <a:fillRect/>
          </a:stretch>
        </p:blipFill>
        <p:spPr>
          <a:xfrm>
            <a:off x="11475808" y="27122506"/>
            <a:ext cx="597524" cy="1225681"/>
          </a:xfrm>
          <a:prstGeom prst="rect">
            <a:avLst/>
          </a:prstGeom>
          <a:noFill/>
          <a:ln>
            <a:noFill/>
          </a:ln>
        </p:spPr>
      </p:pic>
      <p:pic>
        <p:nvPicPr>
          <p:cNvPr id="62" name="図 61" descr="アイコン&#10;&#10;自動的に生成された説明">
            <a:extLst>
              <a:ext uri="{FF2B5EF4-FFF2-40B4-BE49-F238E27FC236}">
                <a16:creationId xmlns:a16="http://schemas.microsoft.com/office/drawing/2014/main" id="{26D2B61E-F738-C149-68FA-375E2BADB0D8}"/>
              </a:ext>
            </a:extLst>
          </p:cNvPr>
          <p:cNvPicPr>
            <a:picLocks noChangeAspect="1"/>
          </p:cNvPicPr>
          <p:nvPr/>
        </p:nvPicPr>
        <p:blipFill>
          <a:blip r:embed="rId25">
            <a:duotone>
              <a:schemeClr val="accent1">
                <a:shade val="45000"/>
                <a:satMod val="135000"/>
              </a:schemeClr>
              <a:prstClr val="white"/>
            </a:duotone>
          </a:blip>
          <a:stretch>
            <a:fillRect/>
          </a:stretch>
        </p:blipFill>
        <p:spPr>
          <a:xfrm flipH="1">
            <a:off x="12554417" y="28479550"/>
            <a:ext cx="898924" cy="1100716"/>
          </a:xfrm>
          <a:prstGeom prst="rect">
            <a:avLst/>
          </a:prstGeom>
        </p:spPr>
      </p:pic>
      <p:grpSp>
        <p:nvGrpSpPr>
          <p:cNvPr id="128" name="グループ化 127">
            <a:extLst>
              <a:ext uri="{FF2B5EF4-FFF2-40B4-BE49-F238E27FC236}">
                <a16:creationId xmlns:a16="http://schemas.microsoft.com/office/drawing/2014/main" id="{691E95AB-23EB-DD44-D6BA-175EA9ED42FE}"/>
              </a:ext>
            </a:extLst>
          </p:cNvPr>
          <p:cNvGrpSpPr/>
          <p:nvPr/>
        </p:nvGrpSpPr>
        <p:grpSpPr>
          <a:xfrm>
            <a:off x="1314451" y="25221686"/>
            <a:ext cx="3779244" cy="4197060"/>
            <a:chOff x="10280623" y="27164902"/>
            <a:chExt cx="3779244" cy="4197060"/>
          </a:xfrm>
        </p:grpSpPr>
        <p:pic>
          <p:nvPicPr>
            <p:cNvPr id="129" name="図 128" descr="アイコン&#10;&#10;自動的に生成された説明">
              <a:extLst>
                <a:ext uri="{FF2B5EF4-FFF2-40B4-BE49-F238E27FC236}">
                  <a16:creationId xmlns:a16="http://schemas.microsoft.com/office/drawing/2014/main" id="{02573B6B-4B2D-08DB-CF3A-08867EEA9521}"/>
                </a:ext>
              </a:extLst>
            </p:cNvPr>
            <p:cNvPicPr>
              <a:picLocks noChangeAspect="1"/>
            </p:cNvPicPr>
            <p:nvPr/>
          </p:nvPicPr>
          <p:blipFill>
            <a:blip r:embed="rId25">
              <a:duotone>
                <a:schemeClr val="accent1">
                  <a:shade val="45000"/>
                  <a:satMod val="135000"/>
                </a:schemeClr>
                <a:prstClr val="white"/>
              </a:duotone>
            </a:blip>
            <a:stretch>
              <a:fillRect/>
            </a:stretch>
          </p:blipFill>
          <p:spPr>
            <a:xfrm>
              <a:off x="10719019" y="29829198"/>
              <a:ext cx="898924" cy="1100716"/>
            </a:xfrm>
            <a:prstGeom prst="rect">
              <a:avLst/>
            </a:prstGeom>
          </p:spPr>
        </p:pic>
        <p:grpSp>
          <p:nvGrpSpPr>
            <p:cNvPr id="130" name="グループ化 129">
              <a:extLst>
                <a:ext uri="{FF2B5EF4-FFF2-40B4-BE49-F238E27FC236}">
                  <a16:creationId xmlns:a16="http://schemas.microsoft.com/office/drawing/2014/main" id="{A1923185-0FF7-B059-EF4F-AC8709C675A6}"/>
                </a:ext>
              </a:extLst>
            </p:cNvPr>
            <p:cNvGrpSpPr/>
            <p:nvPr/>
          </p:nvGrpSpPr>
          <p:grpSpPr>
            <a:xfrm>
              <a:off x="10559783" y="27164902"/>
              <a:ext cx="3500084" cy="3500084"/>
              <a:chOff x="1553281" y="25710326"/>
              <a:chExt cx="3500084" cy="3500084"/>
            </a:xfrm>
          </p:grpSpPr>
          <p:pic>
            <p:nvPicPr>
              <p:cNvPr id="133" name="グラフィックス 132" descr="雲 枠線">
                <a:extLst>
                  <a:ext uri="{FF2B5EF4-FFF2-40B4-BE49-F238E27FC236}">
                    <a16:creationId xmlns:a16="http://schemas.microsoft.com/office/drawing/2014/main" id="{92A5E2FA-F5BE-CFF0-D38F-065593EC007C}"/>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553281" y="25710326"/>
                <a:ext cx="3500084" cy="3500084"/>
              </a:xfrm>
              <a:prstGeom prst="rect">
                <a:avLst/>
              </a:prstGeom>
            </p:spPr>
          </p:pic>
          <p:pic>
            <p:nvPicPr>
              <p:cNvPr id="134" name="図 133" descr="テキスト&#10;&#10;自動的に生成された説明">
                <a:extLst>
                  <a:ext uri="{FF2B5EF4-FFF2-40B4-BE49-F238E27FC236}">
                    <a16:creationId xmlns:a16="http://schemas.microsoft.com/office/drawing/2014/main" id="{735BB2D5-B9B8-71C8-8A3F-1AA943FA2C7E}"/>
                  </a:ext>
                </a:extLst>
              </p:cNvPr>
              <p:cNvPicPr>
                <a:picLocks noChangeAspect="1"/>
              </p:cNvPicPr>
              <p:nvPr/>
            </p:nvPicPr>
            <p:blipFill rotWithShape="1">
              <a:blip r:embed="rId28"/>
              <a:srcRect l="14095" t="-2239" r="14137" b="36287"/>
              <a:stretch/>
            </p:blipFill>
            <p:spPr>
              <a:xfrm>
                <a:off x="3318269" y="27170685"/>
                <a:ext cx="1557743" cy="1445050"/>
              </a:xfrm>
              <a:prstGeom prst="rect">
                <a:avLst/>
              </a:prstGeom>
              <a:solidFill>
                <a:schemeClr val="bg1"/>
              </a:solidFill>
            </p:spPr>
          </p:pic>
        </p:grpSp>
        <p:pic>
          <p:nvPicPr>
            <p:cNvPr id="131" name="図 130" descr="図形&#10;&#10;低い精度で自動的に生成された説明">
              <a:extLst>
                <a:ext uri="{FF2B5EF4-FFF2-40B4-BE49-F238E27FC236}">
                  <a16:creationId xmlns:a16="http://schemas.microsoft.com/office/drawing/2014/main" id="{2AD4EDBC-C86A-40A3-7AA8-888A93B6399A}"/>
                </a:ext>
              </a:extLst>
            </p:cNvPr>
            <p:cNvPicPr>
              <a:picLocks noChangeAspect="1"/>
            </p:cNvPicPr>
            <p:nvPr/>
          </p:nvPicPr>
          <p:blipFill>
            <a:blip r:embed="rId29"/>
            <a:stretch>
              <a:fillRect/>
            </a:stretch>
          </p:blipFill>
          <p:spPr>
            <a:xfrm>
              <a:off x="11795295" y="29179581"/>
              <a:ext cx="597524" cy="1225681"/>
            </a:xfrm>
            <a:prstGeom prst="rect">
              <a:avLst/>
            </a:prstGeom>
            <a:noFill/>
            <a:ln>
              <a:noFill/>
            </a:ln>
          </p:spPr>
        </p:pic>
        <p:pic>
          <p:nvPicPr>
            <p:cNvPr id="132" name="図 131" descr="アイコン&#10;&#10;自動的に生成された説明">
              <a:extLst>
                <a:ext uri="{FF2B5EF4-FFF2-40B4-BE49-F238E27FC236}">
                  <a16:creationId xmlns:a16="http://schemas.microsoft.com/office/drawing/2014/main" id="{B09052F4-1054-6A76-83A6-64EC4B0A73EE}"/>
                </a:ext>
              </a:extLst>
            </p:cNvPr>
            <p:cNvPicPr>
              <a:picLocks noChangeAspect="1"/>
            </p:cNvPicPr>
            <p:nvPr/>
          </p:nvPicPr>
          <p:blipFill>
            <a:blip r:embed="rId25">
              <a:duotone>
                <a:schemeClr val="accent1">
                  <a:shade val="45000"/>
                  <a:satMod val="135000"/>
                </a:schemeClr>
                <a:prstClr val="white"/>
              </a:duotone>
            </a:blip>
            <a:stretch>
              <a:fillRect/>
            </a:stretch>
          </p:blipFill>
          <p:spPr>
            <a:xfrm>
              <a:off x="10280623" y="30261246"/>
              <a:ext cx="898924" cy="1100716"/>
            </a:xfrm>
            <a:prstGeom prst="rect">
              <a:avLst/>
            </a:prstGeom>
          </p:spPr>
        </p:pic>
      </p:grpSp>
      <p:grpSp>
        <p:nvGrpSpPr>
          <p:cNvPr id="135" name="グループ化 134">
            <a:extLst>
              <a:ext uri="{FF2B5EF4-FFF2-40B4-BE49-F238E27FC236}">
                <a16:creationId xmlns:a16="http://schemas.microsoft.com/office/drawing/2014/main" id="{D4EA48AC-6C7D-FCA4-67B9-FE7F5B361C80}"/>
              </a:ext>
            </a:extLst>
          </p:cNvPr>
          <p:cNvGrpSpPr/>
          <p:nvPr/>
        </p:nvGrpSpPr>
        <p:grpSpPr>
          <a:xfrm>
            <a:off x="6137645" y="21836310"/>
            <a:ext cx="3500084" cy="3500084"/>
            <a:chOff x="10559783" y="27164902"/>
            <a:chExt cx="3500084" cy="3500084"/>
          </a:xfrm>
        </p:grpSpPr>
        <p:grpSp>
          <p:nvGrpSpPr>
            <p:cNvPr id="137" name="グループ化 136">
              <a:extLst>
                <a:ext uri="{FF2B5EF4-FFF2-40B4-BE49-F238E27FC236}">
                  <a16:creationId xmlns:a16="http://schemas.microsoft.com/office/drawing/2014/main" id="{1DEE5E0C-530B-FCF6-6631-3522064D0C3D}"/>
                </a:ext>
              </a:extLst>
            </p:cNvPr>
            <p:cNvGrpSpPr/>
            <p:nvPr/>
          </p:nvGrpSpPr>
          <p:grpSpPr>
            <a:xfrm>
              <a:off x="10559783" y="27164902"/>
              <a:ext cx="3500084" cy="3500084"/>
              <a:chOff x="1553281" y="25710326"/>
              <a:chExt cx="3500084" cy="3500084"/>
            </a:xfrm>
          </p:grpSpPr>
          <p:pic>
            <p:nvPicPr>
              <p:cNvPr id="140" name="グラフィックス 139" descr="雲 枠線">
                <a:extLst>
                  <a:ext uri="{FF2B5EF4-FFF2-40B4-BE49-F238E27FC236}">
                    <a16:creationId xmlns:a16="http://schemas.microsoft.com/office/drawing/2014/main" id="{99AB9D57-56D5-2F37-E4FF-E056782473B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553281" y="25710326"/>
                <a:ext cx="3500084" cy="3500084"/>
              </a:xfrm>
              <a:prstGeom prst="rect">
                <a:avLst/>
              </a:prstGeom>
            </p:spPr>
          </p:pic>
          <p:pic>
            <p:nvPicPr>
              <p:cNvPr id="141" name="図 140" descr="テキスト&#10;&#10;自動的に生成された説明">
                <a:extLst>
                  <a:ext uri="{FF2B5EF4-FFF2-40B4-BE49-F238E27FC236}">
                    <a16:creationId xmlns:a16="http://schemas.microsoft.com/office/drawing/2014/main" id="{D9BE424F-1856-7835-4AFB-15CEC8E9FD7E}"/>
                  </a:ext>
                </a:extLst>
              </p:cNvPr>
              <p:cNvPicPr>
                <a:picLocks noChangeAspect="1"/>
              </p:cNvPicPr>
              <p:nvPr/>
            </p:nvPicPr>
            <p:blipFill rotWithShape="1">
              <a:blip r:embed="rId28"/>
              <a:srcRect l="14095" t="-2239" r="14137" b="36287"/>
              <a:stretch/>
            </p:blipFill>
            <p:spPr>
              <a:xfrm>
                <a:off x="3318269" y="27170685"/>
                <a:ext cx="1557743" cy="1445050"/>
              </a:xfrm>
              <a:prstGeom prst="rect">
                <a:avLst/>
              </a:prstGeom>
              <a:solidFill>
                <a:schemeClr val="bg1"/>
              </a:solidFill>
            </p:spPr>
          </p:pic>
        </p:grpSp>
        <p:pic>
          <p:nvPicPr>
            <p:cNvPr id="138" name="図 137" descr="図形&#10;&#10;低い精度で自動的に生成された説明">
              <a:extLst>
                <a:ext uri="{FF2B5EF4-FFF2-40B4-BE49-F238E27FC236}">
                  <a16:creationId xmlns:a16="http://schemas.microsoft.com/office/drawing/2014/main" id="{CB8884F3-9C93-ED2A-2400-5731BDB01BDA}"/>
                </a:ext>
              </a:extLst>
            </p:cNvPr>
            <p:cNvPicPr>
              <a:picLocks noChangeAspect="1"/>
            </p:cNvPicPr>
            <p:nvPr/>
          </p:nvPicPr>
          <p:blipFill>
            <a:blip r:embed="rId29"/>
            <a:stretch>
              <a:fillRect/>
            </a:stretch>
          </p:blipFill>
          <p:spPr>
            <a:xfrm>
              <a:off x="11795295" y="29179581"/>
              <a:ext cx="597524" cy="1225681"/>
            </a:xfrm>
            <a:prstGeom prst="rect">
              <a:avLst/>
            </a:prstGeom>
            <a:noFill/>
            <a:ln>
              <a:noFill/>
            </a:ln>
          </p:spPr>
        </p:pic>
      </p:grpSp>
      <p:sp>
        <p:nvSpPr>
          <p:cNvPr id="142" name="矢印: 左右 141">
            <a:extLst>
              <a:ext uri="{FF2B5EF4-FFF2-40B4-BE49-F238E27FC236}">
                <a16:creationId xmlns:a16="http://schemas.microsoft.com/office/drawing/2014/main" id="{98B3F242-B49D-8C7B-A8DE-6BC98CE16955}"/>
              </a:ext>
            </a:extLst>
          </p:cNvPr>
          <p:cNvSpPr/>
          <p:nvPr/>
        </p:nvSpPr>
        <p:spPr>
          <a:xfrm rot="19075002">
            <a:off x="4362003" y="25253953"/>
            <a:ext cx="2287429" cy="653741"/>
          </a:xfrm>
          <a:prstGeom prst="leftRightArrow">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43" name="矢印: 左右 142">
            <a:extLst>
              <a:ext uri="{FF2B5EF4-FFF2-40B4-BE49-F238E27FC236}">
                <a16:creationId xmlns:a16="http://schemas.microsoft.com/office/drawing/2014/main" id="{4008035E-37C1-8CBB-74DF-4210C395D57F}"/>
              </a:ext>
            </a:extLst>
          </p:cNvPr>
          <p:cNvSpPr/>
          <p:nvPr/>
        </p:nvSpPr>
        <p:spPr>
          <a:xfrm>
            <a:off x="4999022" y="27717716"/>
            <a:ext cx="5743469" cy="613820"/>
          </a:xfrm>
          <a:prstGeom prst="leftRightArrow">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44" name="矢印: 左右 143">
            <a:extLst>
              <a:ext uri="{FF2B5EF4-FFF2-40B4-BE49-F238E27FC236}">
                <a16:creationId xmlns:a16="http://schemas.microsoft.com/office/drawing/2014/main" id="{F0ED2B73-B892-8CE8-06E5-ED085F15D440}"/>
              </a:ext>
            </a:extLst>
          </p:cNvPr>
          <p:cNvSpPr/>
          <p:nvPr/>
        </p:nvSpPr>
        <p:spPr>
          <a:xfrm rot="2622521">
            <a:off x="9035872" y="25180435"/>
            <a:ext cx="2207781" cy="766586"/>
          </a:xfrm>
          <a:prstGeom prst="leftRightArrow">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pic>
        <p:nvPicPr>
          <p:cNvPr id="145" name="図 144" descr="アイコン&#10;&#10;自動的に生成された説明">
            <a:extLst>
              <a:ext uri="{FF2B5EF4-FFF2-40B4-BE49-F238E27FC236}">
                <a16:creationId xmlns:a16="http://schemas.microsoft.com/office/drawing/2014/main" id="{FAA177A0-29FE-416D-42F5-282554D9773E}"/>
              </a:ext>
            </a:extLst>
          </p:cNvPr>
          <p:cNvPicPr>
            <a:picLocks noChangeAspect="1"/>
          </p:cNvPicPr>
          <p:nvPr/>
        </p:nvPicPr>
        <p:blipFill>
          <a:blip r:embed="rId25"/>
          <a:stretch>
            <a:fillRect/>
          </a:stretch>
        </p:blipFill>
        <p:spPr>
          <a:xfrm>
            <a:off x="6680223" y="25114254"/>
            <a:ext cx="898924" cy="1100716"/>
          </a:xfrm>
          <a:prstGeom prst="rect">
            <a:avLst/>
          </a:prstGeom>
        </p:spPr>
      </p:pic>
      <p:pic>
        <p:nvPicPr>
          <p:cNvPr id="146" name="図 145" descr="アイコン&#10;&#10;自動的に生成された説明">
            <a:extLst>
              <a:ext uri="{FF2B5EF4-FFF2-40B4-BE49-F238E27FC236}">
                <a16:creationId xmlns:a16="http://schemas.microsoft.com/office/drawing/2014/main" id="{A08AB2A3-368A-CF9E-ED05-45B8B556640A}"/>
              </a:ext>
            </a:extLst>
          </p:cNvPr>
          <p:cNvPicPr>
            <a:picLocks noChangeAspect="1"/>
          </p:cNvPicPr>
          <p:nvPr/>
        </p:nvPicPr>
        <p:blipFill>
          <a:blip r:embed="rId25"/>
          <a:stretch>
            <a:fillRect/>
          </a:stretch>
        </p:blipFill>
        <p:spPr>
          <a:xfrm>
            <a:off x="6237957" y="25633138"/>
            <a:ext cx="898924" cy="1100716"/>
          </a:xfrm>
          <a:prstGeom prst="rect">
            <a:avLst/>
          </a:prstGeom>
        </p:spPr>
      </p:pic>
      <p:pic>
        <p:nvPicPr>
          <p:cNvPr id="151" name="図 150" descr="アイコン&#10;&#10;自動的に生成された説明">
            <a:extLst>
              <a:ext uri="{FF2B5EF4-FFF2-40B4-BE49-F238E27FC236}">
                <a16:creationId xmlns:a16="http://schemas.microsoft.com/office/drawing/2014/main" id="{94F2AC81-1E44-9886-CF92-F51264E9C09A}"/>
              </a:ext>
            </a:extLst>
          </p:cNvPr>
          <p:cNvPicPr>
            <a:picLocks noChangeAspect="1"/>
          </p:cNvPicPr>
          <p:nvPr/>
        </p:nvPicPr>
        <p:blipFill>
          <a:blip r:embed="rId25">
            <a:duotone>
              <a:schemeClr val="accent1">
                <a:shade val="45000"/>
                <a:satMod val="135000"/>
              </a:schemeClr>
              <a:prstClr val="white"/>
            </a:duotone>
          </a:blip>
          <a:stretch>
            <a:fillRect/>
          </a:stretch>
        </p:blipFill>
        <p:spPr>
          <a:xfrm rot="2456547" flipH="1">
            <a:off x="9774984" y="25128466"/>
            <a:ext cx="738855" cy="904715"/>
          </a:xfrm>
          <a:prstGeom prst="rect">
            <a:avLst/>
          </a:prstGeom>
        </p:spPr>
      </p:pic>
      <p:pic>
        <p:nvPicPr>
          <p:cNvPr id="152" name="図 151" descr="アイコン&#10;&#10;自動的に生成された説明">
            <a:extLst>
              <a:ext uri="{FF2B5EF4-FFF2-40B4-BE49-F238E27FC236}">
                <a16:creationId xmlns:a16="http://schemas.microsoft.com/office/drawing/2014/main" id="{BA0D17B5-53C9-C483-BCE0-36CD0755F693}"/>
              </a:ext>
            </a:extLst>
          </p:cNvPr>
          <p:cNvPicPr>
            <a:picLocks noChangeAspect="1"/>
          </p:cNvPicPr>
          <p:nvPr/>
        </p:nvPicPr>
        <p:blipFill>
          <a:blip r:embed="rId25">
            <a:duotone>
              <a:schemeClr val="accent1">
                <a:shade val="45000"/>
                <a:satMod val="135000"/>
              </a:schemeClr>
              <a:prstClr val="white"/>
            </a:duotone>
          </a:blip>
          <a:stretch>
            <a:fillRect/>
          </a:stretch>
        </p:blipFill>
        <p:spPr>
          <a:xfrm rot="18986329" flipH="1">
            <a:off x="5100553" y="25110948"/>
            <a:ext cx="738855" cy="904715"/>
          </a:xfrm>
          <a:prstGeom prst="rect">
            <a:avLst/>
          </a:prstGeom>
        </p:spPr>
      </p:pic>
      <p:sp>
        <p:nvSpPr>
          <p:cNvPr id="254" name="吹き出し: 角を丸めた四角形 253">
            <a:extLst>
              <a:ext uri="{FF2B5EF4-FFF2-40B4-BE49-F238E27FC236}">
                <a16:creationId xmlns:a16="http://schemas.microsoft.com/office/drawing/2014/main" id="{695E0413-44AF-4CFA-4543-5A4C9D20D86F}"/>
              </a:ext>
            </a:extLst>
          </p:cNvPr>
          <p:cNvSpPr/>
          <p:nvPr/>
        </p:nvSpPr>
        <p:spPr>
          <a:xfrm>
            <a:off x="10231935" y="23423308"/>
            <a:ext cx="3419851" cy="1493817"/>
          </a:xfrm>
          <a:prstGeom prst="wedgeRoundRectCallout">
            <a:avLst>
              <a:gd name="adj1" fmla="val -40104"/>
              <a:gd name="adj2" fmla="val 77279"/>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3200" dirty="0">
                <a:solidFill>
                  <a:srgbClr val="4D4D4D"/>
                </a:solidFill>
              </a:rPr>
              <a:t>遅延時間を</a:t>
            </a:r>
            <a:r>
              <a:rPr lang="ja-JP" altLang="en-US" sz="3200" b="1" dirty="0">
                <a:solidFill>
                  <a:srgbClr val="4D4D4D"/>
                </a:solidFill>
              </a:rPr>
              <a:t>許容遅延</a:t>
            </a:r>
            <a:r>
              <a:rPr lang="ja-JP" altLang="en-US" sz="3200" dirty="0">
                <a:solidFill>
                  <a:srgbClr val="4D4D4D"/>
                </a:solidFill>
              </a:rPr>
              <a:t>で制限</a:t>
            </a:r>
            <a:endParaRPr kumimoji="1" lang="ja-JP" altLang="en-US" sz="3200" dirty="0">
              <a:solidFill>
                <a:srgbClr val="4D4D4D"/>
              </a:solidFill>
            </a:endParaRPr>
          </a:p>
        </p:txBody>
      </p:sp>
      <p:pic>
        <p:nvPicPr>
          <p:cNvPr id="153" name="図 152" descr="アイコン&#10;&#10;自動的に生成された説明">
            <a:extLst>
              <a:ext uri="{FF2B5EF4-FFF2-40B4-BE49-F238E27FC236}">
                <a16:creationId xmlns:a16="http://schemas.microsoft.com/office/drawing/2014/main" id="{1627B68A-C2F1-EBE6-4363-9078D7F65847}"/>
              </a:ext>
            </a:extLst>
          </p:cNvPr>
          <p:cNvPicPr>
            <a:picLocks noChangeAspect="1"/>
          </p:cNvPicPr>
          <p:nvPr/>
        </p:nvPicPr>
        <p:blipFill>
          <a:blip r:embed="rId25">
            <a:duotone>
              <a:schemeClr val="accent1">
                <a:shade val="45000"/>
                <a:satMod val="135000"/>
              </a:schemeClr>
              <a:prstClr val="white"/>
            </a:duotone>
          </a:blip>
          <a:stretch>
            <a:fillRect/>
          </a:stretch>
        </p:blipFill>
        <p:spPr>
          <a:xfrm flipH="1">
            <a:off x="7602826" y="27618243"/>
            <a:ext cx="738855" cy="904715"/>
          </a:xfrm>
          <a:prstGeom prst="rect">
            <a:avLst/>
          </a:prstGeom>
        </p:spPr>
      </p:pic>
      <p:sp>
        <p:nvSpPr>
          <p:cNvPr id="2" name="四角形: 角を丸くする 1">
            <a:extLst>
              <a:ext uri="{FF2B5EF4-FFF2-40B4-BE49-F238E27FC236}">
                <a16:creationId xmlns:a16="http://schemas.microsoft.com/office/drawing/2014/main" id="{64A6A6BE-7B53-A5ED-539D-40D608F88ADA}"/>
              </a:ext>
            </a:extLst>
          </p:cNvPr>
          <p:cNvSpPr/>
          <p:nvPr/>
        </p:nvSpPr>
        <p:spPr>
          <a:xfrm>
            <a:off x="4902451" y="26087689"/>
            <a:ext cx="5716185" cy="87517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rPr>
              <a:t>ジョブをオフローディング</a:t>
            </a:r>
          </a:p>
        </p:txBody>
      </p:sp>
      <p:pic>
        <p:nvPicPr>
          <p:cNvPr id="235" name="図 234" descr="黒い背景と白い文字&#10;&#10;自動的に生成された説明">
            <a:extLst>
              <a:ext uri="{FF2B5EF4-FFF2-40B4-BE49-F238E27FC236}">
                <a16:creationId xmlns:a16="http://schemas.microsoft.com/office/drawing/2014/main" id="{AAFC83A7-B197-6387-2410-A491BD108F9D}"/>
              </a:ext>
            </a:extLst>
          </p:cNvPr>
          <p:cNvPicPr>
            <a:picLocks noChangeAspect="1"/>
          </p:cNvPicPr>
          <p:nvPr/>
        </p:nvPicPr>
        <p:blipFill rotWithShape="1">
          <a:blip r:embed="rId30"/>
          <a:srcRect b="34832"/>
          <a:stretch/>
        </p:blipFill>
        <p:spPr>
          <a:xfrm>
            <a:off x="19540512" y="7624626"/>
            <a:ext cx="2101711" cy="1382618"/>
          </a:xfrm>
          <a:prstGeom prst="rect">
            <a:avLst/>
          </a:prstGeom>
        </p:spPr>
      </p:pic>
      <p:pic>
        <p:nvPicPr>
          <p:cNvPr id="238" name="図 237" descr="黒い背景と白い文字&#10;&#10;自動的に生成された説明">
            <a:extLst>
              <a:ext uri="{FF2B5EF4-FFF2-40B4-BE49-F238E27FC236}">
                <a16:creationId xmlns:a16="http://schemas.microsoft.com/office/drawing/2014/main" id="{B5B460ED-9A6B-D116-41E1-2FCB9F2BF8AD}"/>
              </a:ext>
            </a:extLst>
          </p:cNvPr>
          <p:cNvPicPr>
            <a:picLocks noChangeAspect="1"/>
          </p:cNvPicPr>
          <p:nvPr/>
        </p:nvPicPr>
        <p:blipFill rotWithShape="1">
          <a:blip r:embed="rId30"/>
          <a:srcRect b="34832"/>
          <a:stretch/>
        </p:blipFill>
        <p:spPr>
          <a:xfrm>
            <a:off x="23562683" y="7585941"/>
            <a:ext cx="2101711" cy="1382618"/>
          </a:xfrm>
          <a:prstGeom prst="rect">
            <a:avLst/>
          </a:prstGeom>
        </p:spPr>
      </p:pic>
      <p:pic>
        <p:nvPicPr>
          <p:cNvPr id="251" name="図 250" descr="アイコン&#10;&#10;自動的に生成された説明">
            <a:extLst>
              <a:ext uri="{FF2B5EF4-FFF2-40B4-BE49-F238E27FC236}">
                <a16:creationId xmlns:a16="http://schemas.microsoft.com/office/drawing/2014/main" id="{4626D1F8-B8C8-15A4-8826-008A00D07D47}"/>
              </a:ext>
            </a:extLst>
          </p:cNvPr>
          <p:cNvPicPr>
            <a:picLocks noChangeAspect="1"/>
          </p:cNvPicPr>
          <p:nvPr/>
        </p:nvPicPr>
        <p:blipFill>
          <a:blip r:embed="rId31">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17641133" y="9562820"/>
            <a:ext cx="512653" cy="627734"/>
          </a:xfrm>
          <a:prstGeom prst="rect">
            <a:avLst/>
          </a:prstGeom>
          <a:noFill/>
          <a:ln>
            <a:noFill/>
          </a:ln>
        </p:spPr>
      </p:pic>
      <p:pic>
        <p:nvPicPr>
          <p:cNvPr id="259" name="図 258" descr="アイコン&#10;&#10;自動的に生成された説明">
            <a:extLst>
              <a:ext uri="{FF2B5EF4-FFF2-40B4-BE49-F238E27FC236}">
                <a16:creationId xmlns:a16="http://schemas.microsoft.com/office/drawing/2014/main" id="{725DE0D5-94C7-0723-0EF2-D46D14F9C9FD}"/>
              </a:ext>
            </a:extLst>
          </p:cNvPr>
          <p:cNvPicPr>
            <a:picLocks noChangeAspect="1"/>
          </p:cNvPicPr>
          <p:nvPr/>
        </p:nvPicPr>
        <p:blipFill>
          <a:blip r:embed="rId31">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17388018" y="9793272"/>
            <a:ext cx="512653" cy="627734"/>
          </a:xfrm>
          <a:prstGeom prst="rect">
            <a:avLst/>
          </a:prstGeom>
          <a:noFill/>
          <a:ln>
            <a:noFill/>
          </a:ln>
        </p:spPr>
      </p:pic>
      <p:pic>
        <p:nvPicPr>
          <p:cNvPr id="269" name="図 268" descr="アイコン&#10;&#10;自動的に生成された説明">
            <a:extLst>
              <a:ext uri="{FF2B5EF4-FFF2-40B4-BE49-F238E27FC236}">
                <a16:creationId xmlns:a16="http://schemas.microsoft.com/office/drawing/2014/main" id="{EEE4025C-1F3F-14D0-8592-A8111BB95B92}"/>
              </a:ext>
            </a:extLst>
          </p:cNvPr>
          <p:cNvPicPr>
            <a:picLocks noChangeAspect="1"/>
          </p:cNvPicPr>
          <p:nvPr/>
        </p:nvPicPr>
        <p:blipFill>
          <a:blip r:embed="rId31">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17389845" y="9793190"/>
            <a:ext cx="512653" cy="627734"/>
          </a:xfrm>
          <a:prstGeom prst="rect">
            <a:avLst/>
          </a:prstGeom>
          <a:noFill/>
          <a:ln>
            <a:noFill/>
          </a:ln>
        </p:spPr>
      </p:pic>
      <p:pic>
        <p:nvPicPr>
          <p:cNvPr id="270" name="図 269" descr="アイコン&#10;&#10;自動的に生成された説明">
            <a:extLst>
              <a:ext uri="{FF2B5EF4-FFF2-40B4-BE49-F238E27FC236}">
                <a16:creationId xmlns:a16="http://schemas.microsoft.com/office/drawing/2014/main" id="{A64BF1E9-4201-8746-65A5-C9A3491DE380}"/>
              </a:ext>
            </a:extLst>
          </p:cNvPr>
          <p:cNvPicPr>
            <a:picLocks noChangeAspect="1"/>
          </p:cNvPicPr>
          <p:nvPr/>
        </p:nvPicPr>
        <p:blipFill>
          <a:blip r:embed="rId31">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26805283" y="9723855"/>
            <a:ext cx="512653" cy="627734"/>
          </a:xfrm>
          <a:prstGeom prst="rect">
            <a:avLst/>
          </a:prstGeom>
          <a:noFill/>
          <a:ln>
            <a:noFill/>
          </a:ln>
        </p:spPr>
      </p:pic>
      <p:pic>
        <p:nvPicPr>
          <p:cNvPr id="271" name="図 270" descr="アイコン&#10;&#10;自動的に生成された説明">
            <a:extLst>
              <a:ext uri="{FF2B5EF4-FFF2-40B4-BE49-F238E27FC236}">
                <a16:creationId xmlns:a16="http://schemas.microsoft.com/office/drawing/2014/main" id="{77BD851E-ABC5-CDFF-D35F-3F0F76CADE5E}"/>
              </a:ext>
            </a:extLst>
          </p:cNvPr>
          <p:cNvPicPr>
            <a:picLocks noChangeAspect="1"/>
          </p:cNvPicPr>
          <p:nvPr/>
        </p:nvPicPr>
        <p:blipFill>
          <a:blip r:embed="rId31">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27077197" y="9975328"/>
            <a:ext cx="512653" cy="627734"/>
          </a:xfrm>
          <a:prstGeom prst="rect">
            <a:avLst/>
          </a:prstGeom>
          <a:noFill/>
          <a:ln>
            <a:noFill/>
          </a:ln>
        </p:spPr>
      </p:pic>
      <p:pic>
        <p:nvPicPr>
          <p:cNvPr id="274" name="図 273" descr="アイコン&#10;&#10;自動的に生成された説明">
            <a:extLst>
              <a:ext uri="{FF2B5EF4-FFF2-40B4-BE49-F238E27FC236}">
                <a16:creationId xmlns:a16="http://schemas.microsoft.com/office/drawing/2014/main" id="{4DE74037-CF52-6E7B-66DE-987FCD1EB2E0}"/>
              </a:ext>
            </a:extLst>
          </p:cNvPr>
          <p:cNvPicPr>
            <a:picLocks noChangeAspect="1"/>
          </p:cNvPicPr>
          <p:nvPr/>
        </p:nvPicPr>
        <p:blipFill>
          <a:blip r:embed="rId31">
            <a:duotone>
              <a:schemeClr val="accent1">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rot="20160384">
            <a:off x="18789062" y="8529149"/>
            <a:ext cx="512653" cy="627734"/>
          </a:xfrm>
          <a:prstGeom prst="rect">
            <a:avLst/>
          </a:prstGeom>
          <a:noFill/>
          <a:ln>
            <a:noFill/>
          </a:ln>
        </p:spPr>
      </p:pic>
      <p:pic>
        <p:nvPicPr>
          <p:cNvPr id="275" name="図 274" descr="アイコン&#10;&#10;自動的に生成された説明">
            <a:extLst>
              <a:ext uri="{FF2B5EF4-FFF2-40B4-BE49-F238E27FC236}">
                <a16:creationId xmlns:a16="http://schemas.microsoft.com/office/drawing/2014/main" id="{AB164F56-FF91-1F7F-2B67-05C6486E30CD}"/>
              </a:ext>
            </a:extLst>
          </p:cNvPr>
          <p:cNvPicPr>
            <a:picLocks noChangeAspect="1"/>
          </p:cNvPicPr>
          <p:nvPr/>
        </p:nvPicPr>
        <p:blipFill>
          <a:blip r:embed="rId31">
            <a:duotone>
              <a:schemeClr val="accent1">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rot="20160384">
            <a:off x="18268885" y="8757855"/>
            <a:ext cx="512653" cy="627734"/>
          </a:xfrm>
          <a:prstGeom prst="rect">
            <a:avLst/>
          </a:prstGeom>
          <a:noFill/>
          <a:ln>
            <a:noFill/>
          </a:ln>
        </p:spPr>
      </p:pic>
      <p:pic>
        <p:nvPicPr>
          <p:cNvPr id="278" name="図 277" descr="アイコン&#10;&#10;自動的に生成された説明">
            <a:extLst>
              <a:ext uri="{FF2B5EF4-FFF2-40B4-BE49-F238E27FC236}">
                <a16:creationId xmlns:a16="http://schemas.microsoft.com/office/drawing/2014/main" id="{9FD7148E-0F1E-5B61-A3BC-91547A5E6119}"/>
              </a:ext>
            </a:extLst>
          </p:cNvPr>
          <p:cNvPicPr>
            <a:picLocks noChangeAspect="1"/>
          </p:cNvPicPr>
          <p:nvPr/>
        </p:nvPicPr>
        <p:blipFill>
          <a:blip r:embed="rId31">
            <a:duotone>
              <a:schemeClr val="accent2">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22739245" y="7579307"/>
            <a:ext cx="512653" cy="627734"/>
          </a:xfrm>
          <a:prstGeom prst="rect">
            <a:avLst/>
          </a:prstGeom>
          <a:noFill/>
          <a:ln>
            <a:noFill/>
          </a:ln>
        </p:spPr>
      </p:pic>
      <p:pic>
        <p:nvPicPr>
          <p:cNvPr id="279" name="図 278" descr="アイコン&#10;&#10;自動的に生成された説明">
            <a:extLst>
              <a:ext uri="{FF2B5EF4-FFF2-40B4-BE49-F238E27FC236}">
                <a16:creationId xmlns:a16="http://schemas.microsoft.com/office/drawing/2014/main" id="{A24C8F9B-21F5-313A-5FAC-A3480ED2DA0B}"/>
              </a:ext>
            </a:extLst>
          </p:cNvPr>
          <p:cNvPicPr>
            <a:picLocks noChangeAspect="1"/>
          </p:cNvPicPr>
          <p:nvPr/>
        </p:nvPicPr>
        <p:blipFill>
          <a:blip r:embed="rId31">
            <a:duotone>
              <a:schemeClr val="accent4">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22000496" y="8277884"/>
            <a:ext cx="512653" cy="627734"/>
          </a:xfrm>
          <a:prstGeom prst="rect">
            <a:avLst/>
          </a:prstGeom>
          <a:noFill/>
          <a:ln>
            <a:noFill/>
          </a:ln>
        </p:spPr>
      </p:pic>
      <p:pic>
        <p:nvPicPr>
          <p:cNvPr id="280" name="図 279" descr="アイコン&#10;&#10;自動的に生成された説明">
            <a:extLst>
              <a:ext uri="{FF2B5EF4-FFF2-40B4-BE49-F238E27FC236}">
                <a16:creationId xmlns:a16="http://schemas.microsoft.com/office/drawing/2014/main" id="{F1188571-98DD-CEA5-EC3B-1D89AAAAEE0A}"/>
              </a:ext>
            </a:extLst>
          </p:cNvPr>
          <p:cNvPicPr>
            <a:picLocks noChangeAspect="1"/>
          </p:cNvPicPr>
          <p:nvPr/>
        </p:nvPicPr>
        <p:blipFill>
          <a:blip r:embed="rId31">
            <a:duotone>
              <a:schemeClr val="accent1">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rot="1716075">
            <a:off x="25899882" y="8530629"/>
            <a:ext cx="512653" cy="627734"/>
          </a:xfrm>
          <a:prstGeom prst="rect">
            <a:avLst/>
          </a:prstGeom>
          <a:noFill/>
          <a:ln>
            <a:noFill/>
          </a:ln>
        </p:spPr>
      </p:pic>
      <p:pic>
        <p:nvPicPr>
          <p:cNvPr id="281" name="図 280" descr="アイコン&#10;&#10;自動的に生成された説明">
            <a:extLst>
              <a:ext uri="{FF2B5EF4-FFF2-40B4-BE49-F238E27FC236}">
                <a16:creationId xmlns:a16="http://schemas.microsoft.com/office/drawing/2014/main" id="{F5086F93-417C-C664-0378-7EB582C42895}"/>
              </a:ext>
            </a:extLst>
          </p:cNvPr>
          <p:cNvPicPr>
            <a:picLocks noChangeAspect="1"/>
          </p:cNvPicPr>
          <p:nvPr/>
        </p:nvPicPr>
        <p:blipFill>
          <a:blip r:embed="rId31">
            <a:duotone>
              <a:schemeClr val="accent4">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rot="2769131">
            <a:off x="25411728" y="9025203"/>
            <a:ext cx="512653" cy="627734"/>
          </a:xfrm>
          <a:prstGeom prst="rect">
            <a:avLst/>
          </a:prstGeom>
          <a:noFill/>
          <a:ln>
            <a:noFill/>
          </a:ln>
        </p:spPr>
      </p:pic>
      <p:pic>
        <p:nvPicPr>
          <p:cNvPr id="282" name="図 281" descr="アイコン&#10;&#10;自動的に生成された説明">
            <a:extLst>
              <a:ext uri="{FF2B5EF4-FFF2-40B4-BE49-F238E27FC236}">
                <a16:creationId xmlns:a16="http://schemas.microsoft.com/office/drawing/2014/main" id="{116603C4-CF06-C9F4-F218-DF9225CB8C00}"/>
              </a:ext>
            </a:extLst>
          </p:cNvPr>
          <p:cNvPicPr>
            <a:picLocks noChangeAspect="1"/>
          </p:cNvPicPr>
          <p:nvPr/>
        </p:nvPicPr>
        <p:blipFill>
          <a:blip r:embed="rId31">
            <a:duotone>
              <a:schemeClr val="accent4">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rot="2718420">
            <a:off x="25766321" y="9434115"/>
            <a:ext cx="512653" cy="627734"/>
          </a:xfrm>
          <a:prstGeom prst="rect">
            <a:avLst/>
          </a:prstGeom>
          <a:noFill/>
          <a:ln>
            <a:noFill/>
          </a:ln>
        </p:spPr>
      </p:pic>
      <p:pic>
        <p:nvPicPr>
          <p:cNvPr id="283" name="図 282" descr="アイコン&#10;&#10;自動的に生成された説明">
            <a:extLst>
              <a:ext uri="{FF2B5EF4-FFF2-40B4-BE49-F238E27FC236}">
                <a16:creationId xmlns:a16="http://schemas.microsoft.com/office/drawing/2014/main" id="{F83AA86A-48EE-A821-853C-F9C6DD849CAE}"/>
              </a:ext>
            </a:extLst>
          </p:cNvPr>
          <p:cNvPicPr>
            <a:picLocks noChangeAspect="1"/>
          </p:cNvPicPr>
          <p:nvPr/>
        </p:nvPicPr>
        <p:blipFill>
          <a:blip r:embed="rId31">
            <a:duotone>
              <a:schemeClr val="accent2">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rot="19461079">
            <a:off x="19100954" y="9109460"/>
            <a:ext cx="512653" cy="627734"/>
          </a:xfrm>
          <a:prstGeom prst="rect">
            <a:avLst/>
          </a:prstGeom>
          <a:noFill/>
          <a:ln>
            <a:noFill/>
          </a:ln>
        </p:spPr>
      </p:pic>
      <p:pic>
        <p:nvPicPr>
          <p:cNvPr id="285" name="図 284" descr="アイコン&#10;&#10;自動的に生成された説明">
            <a:extLst>
              <a:ext uri="{FF2B5EF4-FFF2-40B4-BE49-F238E27FC236}">
                <a16:creationId xmlns:a16="http://schemas.microsoft.com/office/drawing/2014/main" id="{B090C00F-4E72-89FB-EBA1-5E21E9FDC417}"/>
              </a:ext>
            </a:extLst>
          </p:cNvPr>
          <p:cNvPicPr>
            <a:picLocks noChangeAspect="1"/>
          </p:cNvPicPr>
          <p:nvPr/>
        </p:nvPicPr>
        <p:blipFill>
          <a:blip r:embed="rId31">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17683492" y="9984012"/>
            <a:ext cx="512653" cy="627734"/>
          </a:xfrm>
          <a:prstGeom prst="rect">
            <a:avLst/>
          </a:prstGeom>
          <a:noFill/>
          <a:ln>
            <a:noFill/>
          </a:ln>
        </p:spPr>
      </p:pic>
      <p:pic>
        <p:nvPicPr>
          <p:cNvPr id="286" name="図 285" descr="アイコン&#10;&#10;自動的に生成された説明">
            <a:extLst>
              <a:ext uri="{FF2B5EF4-FFF2-40B4-BE49-F238E27FC236}">
                <a16:creationId xmlns:a16="http://schemas.microsoft.com/office/drawing/2014/main" id="{AEC7AE6C-4E4C-C1B1-0ED0-EB73B9C237F8}"/>
              </a:ext>
            </a:extLst>
          </p:cNvPr>
          <p:cNvPicPr>
            <a:picLocks noChangeAspect="1"/>
          </p:cNvPicPr>
          <p:nvPr/>
        </p:nvPicPr>
        <p:blipFill>
          <a:blip r:embed="rId31">
            <a:duotone>
              <a:schemeClr val="accent2">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21934407" y="7586977"/>
            <a:ext cx="512653" cy="627734"/>
          </a:xfrm>
          <a:prstGeom prst="rect">
            <a:avLst/>
          </a:prstGeom>
          <a:noFill/>
          <a:ln>
            <a:noFill/>
          </a:ln>
        </p:spPr>
      </p:pic>
      <p:pic>
        <p:nvPicPr>
          <p:cNvPr id="287" name="図 286" descr="アイコン&#10;&#10;自動的に生成された説明">
            <a:extLst>
              <a:ext uri="{FF2B5EF4-FFF2-40B4-BE49-F238E27FC236}">
                <a16:creationId xmlns:a16="http://schemas.microsoft.com/office/drawing/2014/main" id="{80332995-CD30-F26F-E908-A91FFA879376}"/>
              </a:ext>
            </a:extLst>
          </p:cNvPr>
          <p:cNvPicPr>
            <a:picLocks noChangeAspect="1"/>
          </p:cNvPicPr>
          <p:nvPr/>
        </p:nvPicPr>
        <p:blipFill>
          <a:blip r:embed="rId31">
            <a:duotone>
              <a:schemeClr val="accent4">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22874062" y="8265056"/>
            <a:ext cx="512653" cy="627734"/>
          </a:xfrm>
          <a:prstGeom prst="rect">
            <a:avLst/>
          </a:prstGeom>
          <a:noFill/>
          <a:ln>
            <a:noFill/>
          </a:ln>
        </p:spPr>
      </p:pic>
      <p:pic>
        <p:nvPicPr>
          <p:cNvPr id="288" name="図 287" descr="アイコン&#10;&#10;自動的に生成された説明">
            <a:extLst>
              <a:ext uri="{FF2B5EF4-FFF2-40B4-BE49-F238E27FC236}">
                <a16:creationId xmlns:a16="http://schemas.microsoft.com/office/drawing/2014/main" id="{66DD9BE8-91C8-695A-BDE2-A0DE3973AB1B}"/>
              </a:ext>
            </a:extLst>
          </p:cNvPr>
          <p:cNvPicPr>
            <a:picLocks noChangeAspect="1"/>
          </p:cNvPicPr>
          <p:nvPr/>
        </p:nvPicPr>
        <p:blipFill>
          <a:blip r:embed="rId31">
            <a:duotone>
              <a:schemeClr val="accent2">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rot="19461079">
            <a:off x="18599947" y="9440006"/>
            <a:ext cx="512653" cy="627734"/>
          </a:xfrm>
          <a:prstGeom prst="rect">
            <a:avLst/>
          </a:prstGeom>
          <a:noFill/>
          <a:ln>
            <a:noFill/>
          </a:ln>
        </p:spPr>
      </p:pic>
      <mc:AlternateContent xmlns:mc="http://schemas.openxmlformats.org/markup-compatibility/2006" xmlns:a14="http://schemas.microsoft.com/office/drawing/2010/main">
        <mc:Choice Requires="a14">
          <p:sp>
            <p:nvSpPr>
              <p:cNvPr id="289" name="テキスト ボックス 288">
                <a:extLst>
                  <a:ext uri="{FF2B5EF4-FFF2-40B4-BE49-F238E27FC236}">
                    <a16:creationId xmlns:a16="http://schemas.microsoft.com/office/drawing/2014/main" id="{98F1DC8D-36AD-3BF3-D235-4538C1488353}"/>
                  </a:ext>
                </a:extLst>
              </p:cNvPr>
              <p:cNvSpPr txBox="1"/>
              <p:nvPr/>
            </p:nvSpPr>
            <p:spPr>
              <a:xfrm>
                <a:off x="15752094" y="15897329"/>
                <a:ext cx="8134150" cy="769441"/>
              </a:xfrm>
              <a:prstGeom prst="rect">
                <a:avLst/>
              </a:prstGeom>
              <a:noFill/>
            </p:spPr>
            <p:txBody>
              <a:bodyPr wrap="none" rtlCol="0">
                <a:spAutoFit/>
              </a:bodyPr>
              <a:lstStyle/>
              <a:p>
                <a14:m>
                  <m:oMath xmlns:m="http://schemas.openxmlformats.org/officeDocument/2006/math">
                    <m:sSub>
                      <m:sSubPr>
                        <m:ctrlPr>
                          <a:rPr lang="en-US" altLang="ja-JP" sz="4400" b="0" i="1" smtClean="0">
                            <a:solidFill>
                              <a:srgbClr val="515151"/>
                            </a:solidFill>
                            <a:latin typeface="Cambria Math" panose="02040503050406030204" pitchFamily="18" charset="0"/>
                          </a:rPr>
                        </m:ctrlPr>
                      </m:sSubPr>
                      <m:e>
                        <m:r>
                          <a:rPr lang="en-US" altLang="ja-JP" sz="4400" b="0" i="1" smtClean="0">
                            <a:solidFill>
                              <a:srgbClr val="515151"/>
                            </a:solidFill>
                            <a:latin typeface="Cambria Math" panose="02040503050406030204" pitchFamily="18" charset="0"/>
                          </a:rPr>
                          <m:t>𝜑</m:t>
                        </m:r>
                      </m:e>
                      <m:sub>
                        <m:r>
                          <a:rPr lang="en-US" altLang="ja-JP" sz="4400" b="0" i="1" smtClean="0">
                            <a:solidFill>
                              <a:srgbClr val="515151"/>
                            </a:solidFill>
                            <a:latin typeface="Cambria Math" panose="02040503050406030204" pitchFamily="18" charset="0"/>
                          </a:rPr>
                          <m:t>11</m:t>
                        </m:r>
                      </m:sub>
                    </m:sSub>
                    <m:r>
                      <a:rPr lang="en-US" altLang="ja-JP" sz="4400" b="0" i="1" smtClean="0">
                        <a:solidFill>
                          <a:srgbClr val="515151"/>
                        </a:solidFill>
                        <a:latin typeface="Cambria Math" panose="02040503050406030204" pitchFamily="18" charset="0"/>
                      </a:rPr>
                      <m:t>,</m:t>
                    </m:r>
                    <m:sSub>
                      <m:sSubPr>
                        <m:ctrlPr>
                          <a:rPr lang="en-US" altLang="ja-JP" sz="4400" b="0" i="1" smtClean="0">
                            <a:solidFill>
                              <a:srgbClr val="515151"/>
                            </a:solidFill>
                            <a:latin typeface="Cambria Math" panose="02040503050406030204" pitchFamily="18" charset="0"/>
                          </a:rPr>
                        </m:ctrlPr>
                      </m:sSubPr>
                      <m:e>
                        <m:r>
                          <a:rPr lang="en-US" altLang="ja-JP" sz="4400" b="0" i="1" smtClean="0">
                            <a:solidFill>
                              <a:srgbClr val="515151"/>
                            </a:solidFill>
                            <a:latin typeface="Cambria Math" panose="02040503050406030204" pitchFamily="18" charset="0"/>
                          </a:rPr>
                          <m:t>𝜑</m:t>
                        </m:r>
                      </m:e>
                      <m:sub>
                        <m:r>
                          <a:rPr lang="en-US" altLang="ja-JP" sz="4400" b="0" i="1" smtClean="0">
                            <a:solidFill>
                              <a:srgbClr val="515151"/>
                            </a:solidFill>
                            <a:latin typeface="Cambria Math" panose="02040503050406030204" pitchFamily="18" charset="0"/>
                          </a:rPr>
                          <m:t>12</m:t>
                        </m:r>
                      </m:sub>
                    </m:sSub>
                    <m:r>
                      <a:rPr lang="en-US" altLang="ja-JP" sz="4400" b="0" i="1" smtClean="0">
                        <a:solidFill>
                          <a:srgbClr val="515151"/>
                        </a:solidFill>
                        <a:latin typeface="Cambria Math" panose="02040503050406030204" pitchFamily="18" charset="0"/>
                      </a:rPr>
                      <m:t>,</m:t>
                    </m:r>
                    <m:sSub>
                      <m:sSubPr>
                        <m:ctrlPr>
                          <a:rPr lang="en-US" altLang="ja-JP" sz="4400" b="0" i="1" smtClean="0">
                            <a:solidFill>
                              <a:srgbClr val="515151"/>
                            </a:solidFill>
                            <a:latin typeface="Cambria Math" panose="02040503050406030204" pitchFamily="18" charset="0"/>
                          </a:rPr>
                        </m:ctrlPr>
                      </m:sSubPr>
                      <m:e>
                        <m:r>
                          <a:rPr lang="en-US" altLang="ja-JP" sz="4400" b="0" i="1" smtClean="0">
                            <a:solidFill>
                              <a:srgbClr val="515151"/>
                            </a:solidFill>
                            <a:latin typeface="Cambria Math" panose="02040503050406030204" pitchFamily="18" charset="0"/>
                          </a:rPr>
                          <m:t>𝜑</m:t>
                        </m:r>
                      </m:e>
                      <m:sub>
                        <m:r>
                          <a:rPr lang="en-US" altLang="ja-JP" sz="4400" b="0" i="1" smtClean="0">
                            <a:solidFill>
                              <a:srgbClr val="515151"/>
                            </a:solidFill>
                            <a:latin typeface="Cambria Math" panose="02040503050406030204" pitchFamily="18" charset="0"/>
                          </a:rPr>
                          <m:t>21</m:t>
                        </m:r>
                      </m:sub>
                    </m:sSub>
                    <m:r>
                      <a:rPr lang="en-US" altLang="ja-JP" sz="4400" b="0" i="1" smtClean="0">
                        <a:solidFill>
                          <a:srgbClr val="515151"/>
                        </a:solidFill>
                        <a:latin typeface="Cambria Math" panose="02040503050406030204" pitchFamily="18" charset="0"/>
                      </a:rPr>
                      <m:t>, </m:t>
                    </m:r>
                    <m:sSub>
                      <m:sSubPr>
                        <m:ctrlPr>
                          <a:rPr lang="en-US" altLang="ja-JP" sz="4400" b="0" i="1" smtClean="0">
                            <a:solidFill>
                              <a:srgbClr val="515151"/>
                            </a:solidFill>
                            <a:latin typeface="Cambria Math" panose="02040503050406030204" pitchFamily="18" charset="0"/>
                          </a:rPr>
                        </m:ctrlPr>
                      </m:sSubPr>
                      <m:e>
                        <m:r>
                          <a:rPr lang="en-US" altLang="ja-JP" sz="4400" b="0" i="1" smtClean="0">
                            <a:solidFill>
                              <a:srgbClr val="515151"/>
                            </a:solidFill>
                            <a:latin typeface="Cambria Math" panose="02040503050406030204" pitchFamily="18" charset="0"/>
                          </a:rPr>
                          <m:t>𝜑</m:t>
                        </m:r>
                      </m:e>
                      <m:sub>
                        <m:r>
                          <a:rPr lang="en-US" altLang="ja-JP" sz="4400" b="0" i="1" smtClean="0">
                            <a:solidFill>
                              <a:srgbClr val="515151"/>
                            </a:solidFill>
                            <a:latin typeface="Cambria Math" panose="02040503050406030204" pitchFamily="18" charset="0"/>
                          </a:rPr>
                          <m:t>22</m:t>
                        </m:r>
                      </m:sub>
                    </m:sSub>
                  </m:oMath>
                </a14:m>
                <a:r>
                  <a:rPr lang="en-US" altLang="ja-JP" sz="4400" dirty="0">
                    <a:solidFill>
                      <a:srgbClr val="515151"/>
                    </a:solidFill>
                  </a:rPr>
                  <a:t>: </a:t>
                </a:r>
                <a:r>
                  <a:rPr lang="ja-JP" altLang="en-US" sz="4400" dirty="0">
                    <a:solidFill>
                      <a:srgbClr val="515151"/>
                    </a:solidFill>
                  </a:rPr>
                  <a:t>オフロード割合</a:t>
                </a:r>
                <a:endParaRPr lang="en-US" altLang="ja-JP" sz="4400" dirty="0">
                  <a:solidFill>
                    <a:srgbClr val="515151"/>
                  </a:solidFill>
                </a:endParaRPr>
              </a:p>
            </p:txBody>
          </p:sp>
        </mc:Choice>
        <mc:Fallback xmlns="">
          <p:sp>
            <p:nvSpPr>
              <p:cNvPr id="289" name="テキスト ボックス 288">
                <a:extLst>
                  <a:ext uri="{FF2B5EF4-FFF2-40B4-BE49-F238E27FC236}">
                    <a16:creationId xmlns:a16="http://schemas.microsoft.com/office/drawing/2014/main" id="{98F1DC8D-36AD-3BF3-D235-4538C1488353}"/>
                  </a:ext>
                </a:extLst>
              </p:cNvPr>
              <p:cNvSpPr txBox="1">
                <a:spLocks noRot="1" noChangeAspect="1" noMove="1" noResize="1" noEditPoints="1" noAdjustHandles="1" noChangeArrowheads="1" noChangeShapeType="1" noTextEdit="1"/>
              </p:cNvSpPr>
              <p:nvPr/>
            </p:nvSpPr>
            <p:spPr>
              <a:xfrm>
                <a:off x="15752094" y="15897329"/>
                <a:ext cx="8134150" cy="769441"/>
              </a:xfrm>
              <a:prstGeom prst="rect">
                <a:avLst/>
              </a:prstGeom>
              <a:blipFill>
                <a:blip r:embed="rId33"/>
                <a:stretch>
                  <a:fillRect t="-21429" r="-2174" b="-38889"/>
                </a:stretch>
              </a:blipFill>
            </p:spPr>
            <p:txBody>
              <a:bodyPr/>
              <a:lstStyle/>
              <a:p>
                <a:r>
                  <a:rPr lang="ja-JP" altLang="en-US">
                    <a:noFill/>
                  </a:rPr>
                  <a:t> </a:t>
                </a:r>
              </a:p>
            </p:txBody>
          </p:sp>
        </mc:Fallback>
      </mc:AlternateContent>
      <p:sp>
        <p:nvSpPr>
          <p:cNvPr id="290" name="コンテンツ プレースホルダー 2">
            <a:extLst>
              <a:ext uri="{FF2B5EF4-FFF2-40B4-BE49-F238E27FC236}">
                <a16:creationId xmlns:a16="http://schemas.microsoft.com/office/drawing/2014/main" id="{B084EDB0-96DE-04D6-CF66-F0B510AFA43A}"/>
              </a:ext>
            </a:extLst>
          </p:cNvPr>
          <p:cNvSpPr txBox="1">
            <a:spLocks/>
          </p:cNvSpPr>
          <p:nvPr/>
        </p:nvSpPr>
        <p:spPr>
          <a:xfrm>
            <a:off x="15572035" y="11620070"/>
            <a:ext cx="16259186" cy="1647288"/>
          </a:xfrm>
          <a:prstGeom prst="rect">
            <a:avLst/>
          </a:prstGeom>
        </p:spPr>
        <p:txBody>
          <a:bodyPr vert="horz" lIns="259300" tIns="129651" rIns="259300" bIns="129651" rtlCol="0">
            <a:normAutofit/>
          </a:bodyPr>
          <a:lstStyle>
            <a:lvl1pPr marL="0" indent="0" algn="ctr" defTabSz="2593004" rtl="0" eaLnBrk="1" latinLnBrk="0" hangingPunct="1">
              <a:spcBef>
                <a:spcPct val="20000"/>
              </a:spcBef>
              <a:buFont typeface="Arial" pitchFamily="34" charset="0"/>
              <a:buNone/>
              <a:defRPr kumimoji="1" sz="9000" kern="1200">
                <a:solidFill>
                  <a:schemeClr val="tx1">
                    <a:tint val="75000"/>
                  </a:schemeClr>
                </a:solidFill>
                <a:latin typeface="+mn-lt"/>
                <a:ea typeface="+mn-ea"/>
                <a:cs typeface="+mn-cs"/>
              </a:defRPr>
            </a:lvl1pPr>
            <a:lvl2pPr marL="1296502" indent="0" algn="ctr" defTabSz="2593004" rtl="0" eaLnBrk="1" latinLnBrk="0" hangingPunct="1">
              <a:spcBef>
                <a:spcPct val="20000"/>
              </a:spcBef>
              <a:buFont typeface="Arial" pitchFamily="34" charset="0"/>
              <a:buNone/>
              <a:defRPr kumimoji="1" sz="8000" kern="1200">
                <a:solidFill>
                  <a:schemeClr val="tx1">
                    <a:tint val="75000"/>
                  </a:schemeClr>
                </a:solidFill>
                <a:latin typeface="+mn-lt"/>
                <a:ea typeface="+mn-ea"/>
                <a:cs typeface="+mn-cs"/>
              </a:defRPr>
            </a:lvl2pPr>
            <a:lvl3pPr marL="2593004" indent="0" algn="ctr" defTabSz="2593004" rtl="0" eaLnBrk="1" latinLnBrk="0" hangingPunct="1">
              <a:spcBef>
                <a:spcPct val="20000"/>
              </a:spcBef>
              <a:buFont typeface="Arial" pitchFamily="34" charset="0"/>
              <a:buNone/>
              <a:defRPr kumimoji="1" sz="6800" kern="1200">
                <a:solidFill>
                  <a:schemeClr val="tx1">
                    <a:tint val="75000"/>
                  </a:schemeClr>
                </a:solidFill>
                <a:latin typeface="+mn-lt"/>
                <a:ea typeface="+mn-ea"/>
                <a:cs typeface="+mn-cs"/>
              </a:defRPr>
            </a:lvl3pPr>
            <a:lvl4pPr marL="3889507"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4pPr>
            <a:lvl5pPr marL="5186009"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5pPr>
            <a:lvl6pPr marL="6482512"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6pPr>
            <a:lvl7pPr marL="7779013"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7pPr>
            <a:lvl8pPr marL="9075516"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8pPr>
            <a:lvl9pPr marL="10372018"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9pPr>
          </a:lstStyle>
          <a:p>
            <a:pPr algn="l">
              <a:buClr>
                <a:schemeClr val="accent2"/>
              </a:buClr>
            </a:pPr>
            <a:r>
              <a:rPr lang="ja-JP" altLang="en-US" sz="4400" dirty="0">
                <a:solidFill>
                  <a:schemeClr val="tx1"/>
                </a:solidFill>
              </a:rPr>
              <a:t>リトルの公式を用いて遅延時間を導出し、利得関数を定義</a:t>
            </a:r>
            <a:endParaRPr lang="en-US" altLang="ja-JP" sz="4400" dirty="0">
              <a:solidFill>
                <a:schemeClr val="tx1"/>
              </a:solidFill>
            </a:endParaRPr>
          </a:p>
        </p:txBody>
      </p:sp>
      <mc:AlternateContent xmlns:mc="http://schemas.openxmlformats.org/markup-compatibility/2006" xmlns:a14="http://schemas.microsoft.com/office/drawing/2010/main">
        <mc:Choice Requires="a14">
          <p:sp>
            <p:nvSpPr>
              <p:cNvPr id="291" name="テキスト ボックス 290">
                <a:extLst>
                  <a:ext uri="{FF2B5EF4-FFF2-40B4-BE49-F238E27FC236}">
                    <a16:creationId xmlns:a16="http://schemas.microsoft.com/office/drawing/2014/main" id="{1A904BAE-A5B8-1B3E-4D47-0A2FA205382D}"/>
                  </a:ext>
                </a:extLst>
              </p:cNvPr>
              <p:cNvSpPr txBox="1"/>
              <p:nvPr/>
            </p:nvSpPr>
            <p:spPr>
              <a:xfrm>
                <a:off x="19762313" y="8881184"/>
                <a:ext cx="2586083" cy="646331"/>
              </a:xfrm>
              <a:prstGeom prst="rect">
                <a:avLst/>
              </a:prstGeom>
              <a:noFill/>
            </p:spPr>
            <p:txBody>
              <a:bodyPr wrap="square" rtlCol="0">
                <a:spAutoFit/>
              </a:bodyPr>
              <a:lstStyle/>
              <a:p>
                <a:r>
                  <a:rPr kumimoji="1" lang="ja-JP" altLang="en-US" sz="3600" b="1" dirty="0">
                    <a:solidFill>
                      <a:srgbClr val="4D4D4D"/>
                    </a:solidFill>
                  </a:rPr>
                  <a:t>利用率</a:t>
                </a:r>
                <a14:m>
                  <m:oMath xmlns:m="http://schemas.openxmlformats.org/officeDocument/2006/math">
                    <m:r>
                      <a:rPr kumimoji="1" lang="en-US" altLang="ja-JP" sz="3600" b="1" i="1" smtClean="0">
                        <a:solidFill>
                          <a:srgbClr val="4D4D4D"/>
                        </a:solidFill>
                        <a:latin typeface="Cambria Math" panose="02040503050406030204" pitchFamily="18" charset="0"/>
                      </a:rPr>
                      <m:t>𝝁</m:t>
                    </m:r>
                  </m:oMath>
                </a14:m>
                <a:endParaRPr kumimoji="1" lang="ja-JP" altLang="en-US" sz="3600" b="1" dirty="0">
                  <a:solidFill>
                    <a:srgbClr val="4D4D4D"/>
                  </a:solidFill>
                </a:endParaRPr>
              </a:p>
            </p:txBody>
          </p:sp>
        </mc:Choice>
        <mc:Fallback xmlns="">
          <p:sp>
            <p:nvSpPr>
              <p:cNvPr id="291" name="テキスト ボックス 290">
                <a:extLst>
                  <a:ext uri="{FF2B5EF4-FFF2-40B4-BE49-F238E27FC236}">
                    <a16:creationId xmlns:a16="http://schemas.microsoft.com/office/drawing/2014/main" id="{1A904BAE-A5B8-1B3E-4D47-0A2FA205382D}"/>
                  </a:ext>
                </a:extLst>
              </p:cNvPr>
              <p:cNvSpPr txBox="1">
                <a:spLocks noRot="1" noChangeAspect="1" noMove="1" noResize="1" noEditPoints="1" noAdjustHandles="1" noChangeArrowheads="1" noChangeShapeType="1" noTextEdit="1"/>
              </p:cNvSpPr>
              <p:nvPr/>
            </p:nvSpPr>
            <p:spPr>
              <a:xfrm>
                <a:off x="19762313" y="8881184"/>
                <a:ext cx="2586083" cy="646331"/>
              </a:xfrm>
              <a:prstGeom prst="rect">
                <a:avLst/>
              </a:prstGeom>
              <a:blipFill>
                <a:blip r:embed="rId44"/>
                <a:stretch>
                  <a:fillRect l="-7311" t="-19811" b="-301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2" name="テキスト ボックス 291">
                <a:extLst>
                  <a:ext uri="{FF2B5EF4-FFF2-40B4-BE49-F238E27FC236}">
                    <a16:creationId xmlns:a16="http://schemas.microsoft.com/office/drawing/2014/main" id="{1E5CE583-9C88-E995-02FB-198D9C4FD34D}"/>
                  </a:ext>
                </a:extLst>
              </p:cNvPr>
              <p:cNvSpPr txBox="1"/>
              <p:nvPr/>
            </p:nvSpPr>
            <p:spPr>
              <a:xfrm>
                <a:off x="23427112" y="8837701"/>
                <a:ext cx="2586083" cy="646331"/>
              </a:xfrm>
              <a:prstGeom prst="rect">
                <a:avLst/>
              </a:prstGeom>
              <a:noFill/>
            </p:spPr>
            <p:txBody>
              <a:bodyPr wrap="square" rtlCol="0">
                <a:spAutoFit/>
              </a:bodyPr>
              <a:lstStyle/>
              <a:p>
                <a:r>
                  <a:rPr kumimoji="1" lang="ja-JP" altLang="en-US" sz="3600" b="1" dirty="0">
                    <a:solidFill>
                      <a:srgbClr val="4D4D4D"/>
                    </a:solidFill>
                  </a:rPr>
                  <a:t>利用率</a:t>
                </a:r>
                <a14:m>
                  <m:oMath xmlns:m="http://schemas.openxmlformats.org/officeDocument/2006/math">
                    <m:r>
                      <a:rPr kumimoji="1" lang="en-US" altLang="ja-JP" sz="3600" b="1" i="1" smtClean="0">
                        <a:solidFill>
                          <a:srgbClr val="4D4D4D"/>
                        </a:solidFill>
                        <a:latin typeface="Cambria Math" panose="02040503050406030204" pitchFamily="18" charset="0"/>
                      </a:rPr>
                      <m:t>𝝁</m:t>
                    </m:r>
                  </m:oMath>
                </a14:m>
                <a:endParaRPr kumimoji="1" lang="ja-JP" altLang="en-US" sz="3600" b="1" dirty="0">
                  <a:solidFill>
                    <a:srgbClr val="4D4D4D"/>
                  </a:solidFill>
                </a:endParaRPr>
              </a:p>
            </p:txBody>
          </p:sp>
        </mc:Choice>
        <mc:Fallback xmlns="">
          <p:sp>
            <p:nvSpPr>
              <p:cNvPr id="292" name="テキスト ボックス 291">
                <a:extLst>
                  <a:ext uri="{FF2B5EF4-FFF2-40B4-BE49-F238E27FC236}">
                    <a16:creationId xmlns:a16="http://schemas.microsoft.com/office/drawing/2014/main" id="{1E5CE583-9C88-E995-02FB-198D9C4FD34D}"/>
                  </a:ext>
                </a:extLst>
              </p:cNvPr>
              <p:cNvSpPr txBox="1">
                <a:spLocks noRot="1" noChangeAspect="1" noMove="1" noResize="1" noEditPoints="1" noAdjustHandles="1" noChangeArrowheads="1" noChangeShapeType="1" noTextEdit="1"/>
              </p:cNvSpPr>
              <p:nvPr/>
            </p:nvSpPr>
            <p:spPr>
              <a:xfrm>
                <a:off x="23427112" y="8837701"/>
                <a:ext cx="2586083" cy="646331"/>
              </a:xfrm>
              <a:prstGeom prst="rect">
                <a:avLst/>
              </a:prstGeom>
              <a:blipFill>
                <a:blip r:embed="rId45"/>
                <a:stretch>
                  <a:fillRect l="-7075" t="-19811" b="-301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4" name="テキスト ボックス 293">
                <a:extLst>
                  <a:ext uri="{FF2B5EF4-FFF2-40B4-BE49-F238E27FC236}">
                    <a16:creationId xmlns:a16="http://schemas.microsoft.com/office/drawing/2014/main" id="{4DEAD74C-29A9-8996-B006-6B8BCFD52661}"/>
                  </a:ext>
                </a:extLst>
              </p:cNvPr>
              <p:cNvSpPr txBox="1"/>
              <p:nvPr/>
            </p:nvSpPr>
            <p:spPr>
              <a:xfrm>
                <a:off x="17850498" y="18061232"/>
                <a:ext cx="9588998" cy="11389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5400" b="0" i="0" smtClean="0">
                          <a:solidFill>
                            <a:srgbClr val="515151"/>
                          </a:solidFill>
                          <a:latin typeface="Cambria Math" panose="02040503050406030204" pitchFamily="18" charset="0"/>
                        </a:rPr>
                        <m:t>Γ</m:t>
                      </m:r>
                      <m:r>
                        <a:rPr lang="en-US" altLang="ja-JP" sz="5400" b="0" i="0" smtClean="0">
                          <a:solidFill>
                            <a:srgbClr val="515151"/>
                          </a:solidFill>
                          <a:latin typeface="Cambria Math" panose="02040503050406030204" pitchFamily="18" charset="0"/>
                        </a:rPr>
                        <m:t>=(2,</m:t>
                      </m:r>
                      <m:sSub>
                        <m:sSubPr>
                          <m:ctrlPr>
                            <a:rPr lang="en-US" altLang="ja-JP" sz="5400" i="1">
                              <a:solidFill>
                                <a:srgbClr val="515151"/>
                              </a:solidFill>
                              <a:latin typeface="Cambria Math" panose="02040503050406030204" pitchFamily="18" charset="0"/>
                            </a:rPr>
                          </m:ctrlPr>
                        </m:sSubPr>
                        <m:e>
                          <m:d>
                            <m:dPr>
                              <m:begChr m:val="{"/>
                              <m:endChr m:val="}"/>
                              <m:ctrlPr>
                                <a:rPr lang="en-US" altLang="ja-JP" sz="5400" i="1">
                                  <a:solidFill>
                                    <a:srgbClr val="515151"/>
                                  </a:solidFill>
                                  <a:latin typeface="Cambria Math" panose="02040503050406030204" pitchFamily="18" charset="0"/>
                                </a:rPr>
                              </m:ctrlPr>
                            </m:dPr>
                            <m:e>
                              <m:sSub>
                                <m:sSubPr>
                                  <m:ctrlPr>
                                    <a:rPr lang="en-US" altLang="ja-JP" sz="5400" b="1" i="1">
                                      <a:solidFill>
                                        <a:srgbClr val="515151"/>
                                      </a:solidFill>
                                      <a:latin typeface="Cambria Math" panose="02040503050406030204" pitchFamily="18" charset="0"/>
                                    </a:rPr>
                                  </m:ctrlPr>
                                </m:sSubPr>
                                <m:e>
                                  <m:r>
                                    <a:rPr lang="en-US" altLang="ja-JP" sz="5400" b="1" i="1">
                                      <a:solidFill>
                                        <a:srgbClr val="515151"/>
                                      </a:solidFill>
                                      <a:latin typeface="Cambria Math" panose="02040503050406030204" pitchFamily="18" charset="0"/>
                                    </a:rPr>
                                    <m:t>𝝋</m:t>
                                  </m:r>
                                </m:e>
                                <m:sub>
                                  <m:r>
                                    <a:rPr lang="en-US" altLang="ja-JP" sz="5400" b="1" i="1" smtClean="0">
                                      <a:solidFill>
                                        <a:srgbClr val="515151"/>
                                      </a:solidFill>
                                      <a:latin typeface="Cambria Math" panose="02040503050406030204" pitchFamily="18" charset="0"/>
                                    </a:rPr>
                                    <m:t>𝒊</m:t>
                                  </m:r>
                                </m:sub>
                              </m:sSub>
                              <m:r>
                                <a:rPr lang="en-US" altLang="ja-JP" sz="5400">
                                  <a:solidFill>
                                    <a:srgbClr val="515151"/>
                                  </a:solidFill>
                                  <a:latin typeface="Cambria Math" panose="02040503050406030204" pitchFamily="18" charset="0"/>
                                </a:rPr>
                                <m:t>:</m:t>
                              </m:r>
                              <m:sSub>
                                <m:sSubPr>
                                  <m:ctrlPr>
                                    <a:rPr lang="en-US" altLang="ja-JP" sz="5400" i="1">
                                      <a:solidFill>
                                        <a:srgbClr val="515151"/>
                                      </a:solidFill>
                                      <a:latin typeface="Cambria Math" panose="02040503050406030204" pitchFamily="18" charset="0"/>
                                    </a:rPr>
                                  </m:ctrlPr>
                                </m:sSubPr>
                                <m:e>
                                  <m:r>
                                    <a:rPr lang="en-US" altLang="ja-JP" sz="5400" i="1">
                                      <a:solidFill>
                                        <a:srgbClr val="515151"/>
                                      </a:solidFill>
                                      <a:latin typeface="Cambria Math" panose="02040503050406030204" pitchFamily="18" charset="0"/>
                                    </a:rPr>
                                    <m:t>𝑈</m:t>
                                  </m:r>
                                </m:e>
                                <m:sub>
                                  <m:r>
                                    <m:rPr>
                                      <m:sty m:val="p"/>
                                    </m:rPr>
                                    <a:rPr lang="en-US" altLang="ja-JP" sz="5400">
                                      <a:solidFill>
                                        <a:srgbClr val="515151"/>
                                      </a:solidFill>
                                      <a:latin typeface="Cambria Math" panose="02040503050406030204" pitchFamily="18" charset="0"/>
                                    </a:rPr>
                                    <m:t>i</m:t>
                                  </m:r>
                                </m:sub>
                              </m:sSub>
                              <m:r>
                                <a:rPr lang="en-US" altLang="ja-JP" sz="5400">
                                  <a:solidFill>
                                    <a:srgbClr val="515151"/>
                                  </a:solidFill>
                                  <a:latin typeface="Cambria Math" panose="02040503050406030204" pitchFamily="18" charset="0"/>
                                </a:rPr>
                                <m:t>≥</m:t>
                              </m:r>
                              <m:sSubSup>
                                <m:sSubSupPr>
                                  <m:ctrlPr>
                                    <a:rPr lang="en-US" altLang="ja-JP" sz="5400" i="1">
                                      <a:solidFill>
                                        <a:srgbClr val="515151"/>
                                      </a:solidFill>
                                      <a:latin typeface="Cambria Math" panose="02040503050406030204" pitchFamily="18" charset="0"/>
                                    </a:rPr>
                                  </m:ctrlPr>
                                </m:sSubSupPr>
                                <m:e>
                                  <m:r>
                                    <a:rPr lang="en-US" altLang="ja-JP" sz="5400" i="1">
                                      <a:solidFill>
                                        <a:srgbClr val="515151"/>
                                      </a:solidFill>
                                      <a:latin typeface="Cambria Math" panose="02040503050406030204" pitchFamily="18" charset="0"/>
                                    </a:rPr>
                                    <m:t>𝑈</m:t>
                                  </m:r>
                                </m:e>
                                <m:sub>
                                  <m:r>
                                    <m:rPr>
                                      <m:sty m:val="p"/>
                                    </m:rPr>
                                    <a:rPr lang="en-US" altLang="ja-JP" sz="5400">
                                      <a:solidFill>
                                        <a:srgbClr val="515151"/>
                                      </a:solidFill>
                                      <a:latin typeface="Cambria Math" panose="02040503050406030204" pitchFamily="18" charset="0"/>
                                    </a:rPr>
                                    <m:t>i</m:t>
                                  </m:r>
                                </m:sub>
                                <m:sup>
                                  <m:r>
                                    <a:rPr lang="en-US" altLang="ja-JP" sz="5400">
                                      <a:solidFill>
                                        <a:srgbClr val="515151"/>
                                      </a:solidFill>
                                      <a:latin typeface="Cambria Math" panose="02040503050406030204" pitchFamily="18" charset="0"/>
                                    </a:rPr>
                                    <m:t>0</m:t>
                                  </m:r>
                                </m:sup>
                              </m:sSubSup>
                            </m:e>
                          </m:d>
                        </m:e>
                        <m:sub>
                          <m:r>
                            <a:rPr lang="en-US" altLang="ja-JP" sz="5400" i="1">
                              <a:solidFill>
                                <a:srgbClr val="515151"/>
                              </a:solidFill>
                              <a:latin typeface="Cambria Math" panose="02040503050406030204" pitchFamily="18" charset="0"/>
                            </a:rPr>
                            <m:t>𝑖</m:t>
                          </m:r>
                          <m:r>
                            <a:rPr lang="en-US" altLang="ja-JP" sz="5400" i="1">
                              <a:solidFill>
                                <a:srgbClr val="515151"/>
                              </a:solidFill>
                              <a:latin typeface="Cambria Math" panose="02040503050406030204" pitchFamily="18" charset="0"/>
                            </a:rPr>
                            <m:t>∈2</m:t>
                          </m:r>
                        </m:sub>
                      </m:sSub>
                      <m:r>
                        <a:rPr lang="en-US" altLang="ja-JP" sz="5400" i="1">
                          <a:solidFill>
                            <a:srgbClr val="515151"/>
                          </a:solidFill>
                          <a:latin typeface="Cambria Math" panose="02040503050406030204" pitchFamily="18" charset="0"/>
                        </a:rPr>
                        <m:t>,</m:t>
                      </m:r>
                      <m:sSub>
                        <m:sSubPr>
                          <m:ctrlPr>
                            <a:rPr lang="en-US" altLang="ja-JP" sz="5400" b="0" i="1" smtClean="0">
                              <a:solidFill>
                                <a:srgbClr val="515151"/>
                              </a:solidFill>
                              <a:latin typeface="Cambria Math" panose="02040503050406030204" pitchFamily="18" charset="0"/>
                            </a:rPr>
                          </m:ctrlPr>
                        </m:sSubPr>
                        <m:e>
                          <m:d>
                            <m:dPr>
                              <m:begChr m:val="{"/>
                              <m:endChr m:val="}"/>
                              <m:ctrlPr>
                                <a:rPr lang="en-US" altLang="ja-JP" sz="5400" i="1">
                                  <a:solidFill>
                                    <a:srgbClr val="515151"/>
                                  </a:solidFill>
                                  <a:latin typeface="Cambria Math" panose="02040503050406030204" pitchFamily="18" charset="0"/>
                                </a:rPr>
                              </m:ctrlPr>
                            </m:dPr>
                            <m:e>
                              <m:sSub>
                                <m:sSubPr>
                                  <m:ctrlPr>
                                    <a:rPr lang="en-US" altLang="ja-JP" sz="5400" i="1">
                                      <a:solidFill>
                                        <a:srgbClr val="515151"/>
                                      </a:solidFill>
                                      <a:latin typeface="Cambria Math" panose="02040503050406030204" pitchFamily="18" charset="0"/>
                                    </a:rPr>
                                  </m:ctrlPr>
                                </m:sSubPr>
                                <m:e>
                                  <m:r>
                                    <a:rPr lang="en-US" altLang="ja-JP" sz="5400" i="1">
                                      <a:solidFill>
                                        <a:srgbClr val="515151"/>
                                      </a:solidFill>
                                      <a:latin typeface="Cambria Math" panose="02040503050406030204" pitchFamily="18" charset="0"/>
                                    </a:rPr>
                                    <m:t>𝑈</m:t>
                                  </m:r>
                                </m:e>
                                <m:sub>
                                  <m:r>
                                    <m:rPr>
                                      <m:sty m:val="p"/>
                                    </m:rPr>
                                    <a:rPr lang="en-US" altLang="ja-JP" sz="5400">
                                      <a:solidFill>
                                        <a:srgbClr val="515151"/>
                                      </a:solidFill>
                                      <a:latin typeface="Cambria Math" panose="02040503050406030204" pitchFamily="18" charset="0"/>
                                    </a:rPr>
                                    <m:t>i</m:t>
                                  </m:r>
                                </m:sub>
                              </m:sSub>
                            </m:e>
                          </m:d>
                        </m:e>
                        <m:sub>
                          <m:r>
                            <m:rPr>
                              <m:sty m:val="p"/>
                            </m:rPr>
                            <a:rPr lang="en-US" altLang="ja-JP" sz="5400" b="0" i="0" smtClean="0">
                              <a:solidFill>
                                <a:srgbClr val="515151"/>
                              </a:solidFill>
                              <a:latin typeface="Cambria Math" panose="02040503050406030204" pitchFamily="18" charset="0"/>
                            </a:rPr>
                            <m:t>i</m:t>
                          </m:r>
                          <m:r>
                            <a:rPr lang="en-US" altLang="ja-JP" sz="5400" b="0" i="1" smtClean="0">
                              <a:solidFill>
                                <a:srgbClr val="515151"/>
                              </a:solidFill>
                              <a:latin typeface="Cambria Math" panose="02040503050406030204" pitchFamily="18" charset="0"/>
                            </a:rPr>
                            <m:t>∈</m:t>
                          </m:r>
                          <m:r>
                            <a:rPr lang="en-US" altLang="ja-JP" sz="5400" b="0" i="0" smtClean="0">
                              <a:solidFill>
                                <a:srgbClr val="515151"/>
                              </a:solidFill>
                              <a:latin typeface="Cambria Math" panose="02040503050406030204" pitchFamily="18" charset="0"/>
                            </a:rPr>
                            <m:t>2</m:t>
                          </m:r>
                        </m:sub>
                      </m:sSub>
                      <m:r>
                        <a:rPr lang="en-US" altLang="ja-JP" sz="5400" b="0" i="0" smtClean="0">
                          <a:solidFill>
                            <a:srgbClr val="515151"/>
                          </a:solidFill>
                          <a:latin typeface="Cambria Math" panose="02040503050406030204" pitchFamily="18" charset="0"/>
                        </a:rPr>
                        <m:t>)</m:t>
                      </m:r>
                    </m:oMath>
                  </m:oMathPara>
                </a14:m>
                <a:endParaRPr lang="en-US" altLang="ja-JP" sz="5400" b="0" dirty="0">
                  <a:solidFill>
                    <a:srgbClr val="515151"/>
                  </a:solidFill>
                </a:endParaRPr>
              </a:p>
            </p:txBody>
          </p:sp>
        </mc:Choice>
        <mc:Fallback xmlns="">
          <p:sp>
            <p:nvSpPr>
              <p:cNvPr id="294" name="テキスト ボックス 293">
                <a:extLst>
                  <a:ext uri="{FF2B5EF4-FFF2-40B4-BE49-F238E27FC236}">
                    <a16:creationId xmlns:a16="http://schemas.microsoft.com/office/drawing/2014/main" id="{4DEAD74C-29A9-8996-B006-6B8BCFD52661}"/>
                  </a:ext>
                </a:extLst>
              </p:cNvPr>
              <p:cNvSpPr txBox="1">
                <a:spLocks noRot="1" noChangeAspect="1" noMove="1" noResize="1" noEditPoints="1" noAdjustHandles="1" noChangeArrowheads="1" noChangeShapeType="1" noTextEdit="1"/>
              </p:cNvSpPr>
              <p:nvPr/>
            </p:nvSpPr>
            <p:spPr>
              <a:xfrm>
                <a:off x="17850498" y="18061232"/>
                <a:ext cx="9588998" cy="1138966"/>
              </a:xfrm>
              <a:prstGeom prst="rect">
                <a:avLst/>
              </a:prstGeom>
              <a:blipFill>
                <a:blip r:embed="rId46"/>
                <a:stretch>
                  <a:fillRect/>
                </a:stretch>
              </a:blipFill>
            </p:spPr>
            <p:txBody>
              <a:bodyPr/>
              <a:lstStyle/>
              <a:p>
                <a:r>
                  <a:rPr lang="ja-JP" altLang="en-US">
                    <a:noFill/>
                  </a:rPr>
                  <a:t> </a:t>
                </a:r>
              </a:p>
            </p:txBody>
          </p:sp>
        </mc:Fallback>
      </mc:AlternateContent>
      <p:sp>
        <p:nvSpPr>
          <p:cNvPr id="295" name="正方形/長方形 294">
            <a:extLst>
              <a:ext uri="{FF2B5EF4-FFF2-40B4-BE49-F238E27FC236}">
                <a16:creationId xmlns:a16="http://schemas.microsoft.com/office/drawing/2014/main" id="{4A38CBE2-8E54-5EA6-36D4-EC1F23146165}"/>
              </a:ext>
            </a:extLst>
          </p:cNvPr>
          <p:cNvSpPr/>
          <p:nvPr/>
        </p:nvSpPr>
        <p:spPr>
          <a:xfrm>
            <a:off x="17508688" y="17993038"/>
            <a:ext cx="10155304" cy="1251561"/>
          </a:xfrm>
          <a:prstGeom prst="rect">
            <a:avLst/>
          </a:prstGeom>
          <a:noFill/>
          <a:ln w="28575"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2800" dirty="0">
              <a:solidFill>
                <a:schemeClr val="accent1"/>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2D13A34-390D-2F77-0B12-BD222FCABCBB}"/>
                  </a:ext>
                </a:extLst>
              </p:cNvPr>
              <p:cNvSpPr txBox="1"/>
              <p:nvPr/>
            </p:nvSpPr>
            <p:spPr>
              <a:xfrm>
                <a:off x="16125667" y="19388038"/>
                <a:ext cx="12445458" cy="810350"/>
              </a:xfrm>
              <a:prstGeom prst="rect">
                <a:avLst/>
              </a:prstGeom>
              <a:noFill/>
            </p:spPr>
            <p:txBody>
              <a:bodyPr wrap="none" rtlCol="0">
                <a:spAutoFit/>
              </a:bodyPr>
              <a:lstStyle/>
              <a:p>
                <a14:m>
                  <m:oMath xmlns:m="http://schemas.openxmlformats.org/officeDocument/2006/math">
                    <m:sSubSup>
                      <m:sSubSupPr>
                        <m:ctrlPr>
                          <a:rPr lang="en-US" altLang="ja-JP" sz="4400" i="1" smtClean="0">
                            <a:solidFill>
                              <a:srgbClr val="515151"/>
                            </a:solidFill>
                            <a:latin typeface="Cambria Math" panose="02040503050406030204" pitchFamily="18" charset="0"/>
                          </a:rPr>
                        </m:ctrlPr>
                      </m:sSubSupPr>
                      <m:e>
                        <m:r>
                          <a:rPr lang="en-US" altLang="ja-JP" sz="4400" i="1">
                            <a:solidFill>
                              <a:srgbClr val="515151"/>
                            </a:solidFill>
                            <a:latin typeface="Cambria Math" panose="02040503050406030204" pitchFamily="18" charset="0"/>
                          </a:rPr>
                          <m:t>𝑈</m:t>
                        </m:r>
                      </m:e>
                      <m:sub>
                        <m:r>
                          <a:rPr lang="en-US" altLang="ja-JP" sz="4400" i="1">
                            <a:solidFill>
                              <a:srgbClr val="515151"/>
                            </a:solidFill>
                            <a:latin typeface="Cambria Math" panose="02040503050406030204" pitchFamily="18" charset="0"/>
                          </a:rPr>
                          <m:t>𝑖</m:t>
                        </m:r>
                      </m:sub>
                      <m:sup>
                        <m:r>
                          <a:rPr lang="en-US" altLang="ja-JP" sz="4400" i="1">
                            <a:solidFill>
                              <a:srgbClr val="515151"/>
                            </a:solidFill>
                            <a:latin typeface="Cambria Math" panose="02040503050406030204" pitchFamily="18" charset="0"/>
                          </a:rPr>
                          <m:t>0</m:t>
                        </m:r>
                      </m:sup>
                    </m:sSubSup>
                  </m:oMath>
                </a14:m>
                <a:r>
                  <a:rPr lang="en-US" altLang="ja-JP" sz="4400" dirty="0">
                    <a:solidFill>
                      <a:srgbClr val="515151"/>
                    </a:solidFill>
                  </a:rPr>
                  <a:t>: </a:t>
                </a:r>
                <a:r>
                  <a:rPr lang="ja-JP" altLang="en-US" sz="4400" dirty="0">
                    <a:solidFill>
                      <a:srgbClr val="515151"/>
                    </a:solidFill>
                  </a:rPr>
                  <a:t>全くオフロードしないときのクラウドレット</a:t>
                </a:r>
                <a14:m>
                  <m:oMath xmlns:m="http://schemas.openxmlformats.org/officeDocument/2006/math">
                    <m:r>
                      <a:rPr lang="en-US" altLang="ja-JP" sz="4400" b="0" i="1" smtClean="0">
                        <a:solidFill>
                          <a:srgbClr val="515151"/>
                        </a:solidFill>
                        <a:latin typeface="Cambria Math" panose="02040503050406030204" pitchFamily="18" charset="0"/>
                      </a:rPr>
                      <m:t>𝑖</m:t>
                    </m:r>
                  </m:oMath>
                </a14:m>
                <a:r>
                  <a:rPr lang="ja-JP" altLang="en-US" sz="4400" b="0" dirty="0">
                    <a:solidFill>
                      <a:srgbClr val="515151"/>
                    </a:solidFill>
                  </a:rPr>
                  <a:t>の利得</a:t>
                </a:r>
                <a:endParaRPr lang="en-US" altLang="ja-JP" sz="4400" b="0" dirty="0">
                  <a:solidFill>
                    <a:srgbClr val="515151"/>
                  </a:solidFill>
                </a:endParaRPr>
              </a:p>
            </p:txBody>
          </p:sp>
        </mc:Choice>
        <mc:Fallback xmlns="">
          <p:sp>
            <p:nvSpPr>
              <p:cNvPr id="6" name="テキスト ボックス 5">
                <a:extLst>
                  <a:ext uri="{FF2B5EF4-FFF2-40B4-BE49-F238E27FC236}">
                    <a16:creationId xmlns:a16="http://schemas.microsoft.com/office/drawing/2014/main" id="{22D13A34-390D-2F77-0B12-BD222FCABCBB}"/>
                  </a:ext>
                </a:extLst>
              </p:cNvPr>
              <p:cNvSpPr txBox="1">
                <a:spLocks noRot="1" noChangeAspect="1" noMove="1" noResize="1" noEditPoints="1" noAdjustHandles="1" noChangeArrowheads="1" noChangeShapeType="1" noTextEdit="1"/>
              </p:cNvSpPr>
              <p:nvPr/>
            </p:nvSpPr>
            <p:spPr>
              <a:xfrm>
                <a:off x="16125667" y="19388038"/>
                <a:ext cx="12445458" cy="810350"/>
              </a:xfrm>
              <a:prstGeom prst="rect">
                <a:avLst/>
              </a:prstGeom>
              <a:blipFill>
                <a:blip r:embed="rId47"/>
                <a:stretch>
                  <a:fillRect t="-15789" r="-686" b="-35338"/>
                </a:stretch>
              </a:blipFill>
            </p:spPr>
            <p:txBody>
              <a:bodyPr/>
              <a:lstStyle/>
              <a:p>
                <a:r>
                  <a:rPr lang="ja-JP" altLang="en-US">
                    <a:noFill/>
                  </a:rPr>
                  <a:t> </a:t>
                </a:r>
              </a:p>
            </p:txBody>
          </p:sp>
        </mc:Fallback>
      </mc:AlternateContent>
      <p:pic>
        <p:nvPicPr>
          <p:cNvPr id="12" name="図 11">
            <a:extLst>
              <a:ext uri="{FF2B5EF4-FFF2-40B4-BE49-F238E27FC236}">
                <a16:creationId xmlns:a16="http://schemas.microsoft.com/office/drawing/2014/main" id="{FB19E979-BD53-D892-458F-302F24032305}"/>
              </a:ext>
            </a:extLst>
          </p:cNvPr>
          <p:cNvPicPr>
            <a:picLocks noChangeAspect="1"/>
          </p:cNvPicPr>
          <p:nvPr/>
        </p:nvPicPr>
        <p:blipFill>
          <a:blip r:embed="rId48"/>
          <a:stretch>
            <a:fillRect/>
          </a:stretch>
        </p:blipFill>
        <p:spPr>
          <a:xfrm>
            <a:off x="15932075" y="23863176"/>
            <a:ext cx="6594695" cy="5359360"/>
          </a:xfrm>
          <a:prstGeom prst="rect">
            <a:avLst/>
          </a:prstGeom>
        </p:spPr>
      </p:pic>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C857C834-7F76-5D7E-3E16-26C265D501E4}"/>
                  </a:ext>
                </a:extLst>
              </p:cNvPr>
              <p:cNvSpPr/>
              <p:nvPr/>
            </p:nvSpPr>
            <p:spPr>
              <a:xfrm>
                <a:off x="17729101" y="28935429"/>
                <a:ext cx="2955502" cy="3462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クラウドレット１の負荷</a:t>
                </a:r>
                <a14:m>
                  <m:oMath xmlns:m="http://schemas.openxmlformats.org/officeDocument/2006/math">
                    <m:f>
                      <m:fPr>
                        <m:ctrlPr>
                          <a:rPr lang="en-US" altLang="ja-JP" sz="2000" b="1" i="1" smtClean="0">
                            <a:solidFill>
                              <a:schemeClr val="tx1"/>
                            </a:solidFill>
                            <a:latin typeface="Cambria Math" panose="02040503050406030204" pitchFamily="18" charset="0"/>
                          </a:rPr>
                        </m:ctrlPr>
                      </m:fPr>
                      <m:num>
                        <m:sSub>
                          <m:sSubPr>
                            <m:ctrlPr>
                              <a:rPr lang="en-US" altLang="ja-JP" sz="2000" b="1" i="1" smtClean="0">
                                <a:solidFill>
                                  <a:schemeClr val="tx1"/>
                                </a:solidFill>
                                <a:latin typeface="Cambria Math" panose="02040503050406030204" pitchFamily="18" charset="0"/>
                              </a:rPr>
                            </m:ctrlPr>
                          </m:sSubPr>
                          <m:e>
                            <m:r>
                              <a:rPr lang="en-US" altLang="ja-JP" sz="2000" b="1" i="1" smtClean="0">
                                <a:solidFill>
                                  <a:schemeClr val="tx1"/>
                                </a:solidFill>
                                <a:latin typeface="Cambria Math" panose="02040503050406030204" pitchFamily="18" charset="0"/>
                              </a:rPr>
                              <m:t>𝝀</m:t>
                            </m:r>
                          </m:e>
                          <m:sub>
                            <m:r>
                              <a:rPr lang="en-US" altLang="ja-JP" sz="2000" b="1" i="1" smtClean="0">
                                <a:solidFill>
                                  <a:schemeClr val="tx1"/>
                                </a:solidFill>
                                <a:latin typeface="Cambria Math" panose="02040503050406030204" pitchFamily="18" charset="0"/>
                              </a:rPr>
                              <m:t>𝟏</m:t>
                            </m:r>
                          </m:sub>
                        </m:sSub>
                      </m:num>
                      <m:den>
                        <m:r>
                          <a:rPr lang="en-US" altLang="ja-JP" sz="2000" b="1" i="1" smtClean="0">
                            <a:solidFill>
                              <a:schemeClr val="tx1"/>
                            </a:solidFill>
                            <a:latin typeface="Cambria Math" panose="02040503050406030204" pitchFamily="18" charset="0"/>
                          </a:rPr>
                          <m:t>𝝁</m:t>
                        </m:r>
                      </m:den>
                    </m:f>
                  </m:oMath>
                </a14:m>
                <a:endParaRPr lang="en-US" altLang="ja-JP" sz="2000" b="1" dirty="0">
                  <a:solidFill>
                    <a:schemeClr val="tx1"/>
                  </a:solidFill>
                </a:endParaRPr>
              </a:p>
            </p:txBody>
          </p:sp>
        </mc:Choice>
        <mc:Fallback xmlns="">
          <p:sp>
            <p:nvSpPr>
              <p:cNvPr id="19" name="正方形/長方形 18">
                <a:extLst>
                  <a:ext uri="{FF2B5EF4-FFF2-40B4-BE49-F238E27FC236}">
                    <a16:creationId xmlns:a16="http://schemas.microsoft.com/office/drawing/2014/main" id="{C857C834-7F76-5D7E-3E16-26C265D501E4}"/>
                  </a:ext>
                </a:extLst>
              </p:cNvPr>
              <p:cNvSpPr>
                <a:spLocks noRot="1" noChangeAspect="1" noMove="1" noResize="1" noEditPoints="1" noAdjustHandles="1" noChangeArrowheads="1" noChangeShapeType="1" noTextEdit="1"/>
              </p:cNvSpPr>
              <p:nvPr/>
            </p:nvSpPr>
            <p:spPr>
              <a:xfrm>
                <a:off x="17729101" y="28935429"/>
                <a:ext cx="2955502" cy="346293"/>
              </a:xfrm>
              <a:prstGeom prst="rect">
                <a:avLst/>
              </a:prstGeom>
              <a:blipFill>
                <a:blip r:embed="rId49"/>
                <a:stretch>
                  <a:fillRect t="-21667" b="-25000"/>
                </a:stretch>
              </a:blipFill>
              <a:ln>
                <a:solidFill>
                  <a:schemeClr val="bg1"/>
                </a:solidFill>
              </a:ln>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2AADB17C-20F5-EA3F-81D6-8BB3A46AACA8}"/>
              </a:ext>
            </a:extLst>
          </p:cNvPr>
          <p:cNvSpPr/>
          <p:nvPr/>
        </p:nvSpPr>
        <p:spPr>
          <a:xfrm rot="16200000">
            <a:off x="13754450" y="26423328"/>
            <a:ext cx="4263824" cy="5623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オフローディング後のクラウドレット間の利用率の差</a:t>
            </a:r>
            <a:endParaRPr lang="en-US" altLang="ja-JP" sz="2000" b="1" dirty="0">
              <a:solidFill>
                <a:schemeClr val="tx1"/>
              </a:solidFill>
            </a:endParaRPr>
          </a:p>
        </p:txBody>
      </p:sp>
      <p:sp>
        <p:nvSpPr>
          <p:cNvPr id="21" name="正方形/長方形 20">
            <a:extLst>
              <a:ext uri="{FF2B5EF4-FFF2-40B4-BE49-F238E27FC236}">
                <a16:creationId xmlns:a16="http://schemas.microsoft.com/office/drawing/2014/main" id="{31E7765C-17FD-DEEF-421F-264FF6AC58E7}"/>
              </a:ext>
            </a:extLst>
          </p:cNvPr>
          <p:cNvSpPr/>
          <p:nvPr/>
        </p:nvSpPr>
        <p:spPr>
          <a:xfrm>
            <a:off x="21872098" y="24256877"/>
            <a:ext cx="243140" cy="2637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ja-JP" sz="2000" dirty="0">
              <a:solidFill>
                <a:schemeClr val="tx1"/>
              </a:solidFill>
            </a:endParaRPr>
          </a:p>
        </p:txBody>
      </p:sp>
      <p:pic>
        <p:nvPicPr>
          <p:cNvPr id="24" name="図 23">
            <a:extLst>
              <a:ext uri="{FF2B5EF4-FFF2-40B4-BE49-F238E27FC236}">
                <a16:creationId xmlns:a16="http://schemas.microsoft.com/office/drawing/2014/main" id="{4CAABF50-2787-D5F9-7278-C7D18D431F06}"/>
              </a:ext>
            </a:extLst>
          </p:cNvPr>
          <p:cNvPicPr>
            <a:picLocks noChangeAspect="1"/>
          </p:cNvPicPr>
          <p:nvPr/>
        </p:nvPicPr>
        <p:blipFill>
          <a:blip r:embed="rId50"/>
          <a:stretch>
            <a:fillRect/>
          </a:stretch>
        </p:blipFill>
        <p:spPr>
          <a:xfrm>
            <a:off x="23227520" y="23209265"/>
            <a:ext cx="4447536" cy="3527212"/>
          </a:xfrm>
          <a:prstGeom prst="rect">
            <a:avLst/>
          </a:prstGeom>
        </p:spPr>
      </p:pic>
      <p:pic>
        <p:nvPicPr>
          <p:cNvPr id="26" name="図 25">
            <a:extLst>
              <a:ext uri="{FF2B5EF4-FFF2-40B4-BE49-F238E27FC236}">
                <a16:creationId xmlns:a16="http://schemas.microsoft.com/office/drawing/2014/main" id="{2A71C37E-6A74-14F1-A29E-B0B77FB80C9A}"/>
              </a:ext>
            </a:extLst>
          </p:cNvPr>
          <p:cNvPicPr>
            <a:picLocks noChangeAspect="1"/>
          </p:cNvPicPr>
          <p:nvPr/>
        </p:nvPicPr>
        <p:blipFill>
          <a:blip r:embed="rId51"/>
          <a:stretch>
            <a:fillRect/>
          </a:stretch>
        </p:blipFill>
        <p:spPr>
          <a:xfrm>
            <a:off x="23214429" y="26781750"/>
            <a:ext cx="4447536" cy="3552198"/>
          </a:xfrm>
          <a:prstGeom prst="rect">
            <a:avLst/>
          </a:prstGeom>
        </p:spPr>
      </p:pic>
      <p:sp>
        <p:nvSpPr>
          <p:cNvPr id="30" name="正方形/長方形 29">
            <a:extLst>
              <a:ext uri="{FF2B5EF4-FFF2-40B4-BE49-F238E27FC236}">
                <a16:creationId xmlns:a16="http://schemas.microsoft.com/office/drawing/2014/main" id="{9BECB277-A953-463B-7B57-1077C714C2A3}"/>
              </a:ext>
            </a:extLst>
          </p:cNvPr>
          <p:cNvSpPr/>
          <p:nvPr/>
        </p:nvSpPr>
        <p:spPr>
          <a:xfrm>
            <a:off x="27237331" y="23442124"/>
            <a:ext cx="144016" cy="2344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ja-JP" sz="2000" dirty="0">
              <a:solidFill>
                <a:schemeClr val="tx1"/>
              </a:solidFill>
            </a:endParaRPr>
          </a:p>
        </p:txBody>
      </p:sp>
      <p:sp>
        <p:nvSpPr>
          <p:cNvPr id="31" name="正方形/長方形 30">
            <a:extLst>
              <a:ext uri="{FF2B5EF4-FFF2-40B4-BE49-F238E27FC236}">
                <a16:creationId xmlns:a16="http://schemas.microsoft.com/office/drawing/2014/main" id="{15168627-5298-22F2-821A-7711C2C10639}"/>
              </a:ext>
            </a:extLst>
          </p:cNvPr>
          <p:cNvSpPr/>
          <p:nvPr/>
        </p:nvSpPr>
        <p:spPr>
          <a:xfrm>
            <a:off x="27237331" y="27023673"/>
            <a:ext cx="169394" cy="2344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ja-JP" sz="2000" dirty="0">
              <a:solidFill>
                <a:schemeClr val="tx1"/>
              </a:solidFill>
            </a:endParaRPr>
          </a:p>
        </p:txBody>
      </p:sp>
      <p:sp>
        <p:nvSpPr>
          <p:cNvPr id="32" name="テキスト ボックス 31">
            <a:extLst>
              <a:ext uri="{FF2B5EF4-FFF2-40B4-BE49-F238E27FC236}">
                <a16:creationId xmlns:a16="http://schemas.microsoft.com/office/drawing/2014/main" id="{CA6B4B61-D347-632D-8FCF-69119448CF5B}"/>
              </a:ext>
            </a:extLst>
          </p:cNvPr>
          <p:cNvSpPr txBox="1"/>
          <p:nvPr/>
        </p:nvSpPr>
        <p:spPr>
          <a:xfrm>
            <a:off x="21764723" y="24212574"/>
            <a:ext cx="343364" cy="261610"/>
          </a:xfrm>
          <a:prstGeom prst="rect">
            <a:avLst/>
          </a:prstGeom>
          <a:noFill/>
        </p:spPr>
        <p:txBody>
          <a:bodyPr wrap="none" rtlCol="0">
            <a:spAutoFit/>
          </a:bodyPr>
          <a:lstStyle/>
          <a:p>
            <a:r>
              <a:rPr kumimoji="1" lang="en-US" altLang="ja-JP" sz="1100" dirty="0"/>
              <a:t>[2]</a:t>
            </a:r>
            <a:endParaRPr kumimoji="1" lang="ja-JP" altLang="en-US" sz="1100" dirty="0"/>
          </a:p>
        </p:txBody>
      </p:sp>
      <p:sp>
        <p:nvSpPr>
          <p:cNvPr id="34" name="テキスト ボックス 33">
            <a:extLst>
              <a:ext uri="{FF2B5EF4-FFF2-40B4-BE49-F238E27FC236}">
                <a16:creationId xmlns:a16="http://schemas.microsoft.com/office/drawing/2014/main" id="{5A521758-563C-7BB7-932C-AD8ABBF9E0CA}"/>
              </a:ext>
            </a:extLst>
          </p:cNvPr>
          <p:cNvSpPr txBox="1"/>
          <p:nvPr/>
        </p:nvSpPr>
        <p:spPr>
          <a:xfrm>
            <a:off x="27137765" y="23381678"/>
            <a:ext cx="452085" cy="230832"/>
          </a:xfrm>
          <a:prstGeom prst="rect">
            <a:avLst/>
          </a:prstGeom>
          <a:noFill/>
        </p:spPr>
        <p:txBody>
          <a:bodyPr wrap="square">
            <a:spAutoFit/>
          </a:bodyPr>
          <a:lstStyle/>
          <a:p>
            <a:r>
              <a:rPr kumimoji="1" lang="en-US" altLang="ja-JP" sz="900" dirty="0"/>
              <a:t>[2]</a:t>
            </a:r>
            <a:endParaRPr kumimoji="1" lang="ja-JP" altLang="en-US" sz="900" dirty="0"/>
          </a:p>
        </p:txBody>
      </p:sp>
      <p:sp>
        <p:nvSpPr>
          <p:cNvPr id="36" name="テキスト ボックス 35">
            <a:extLst>
              <a:ext uri="{FF2B5EF4-FFF2-40B4-BE49-F238E27FC236}">
                <a16:creationId xmlns:a16="http://schemas.microsoft.com/office/drawing/2014/main" id="{05FAA585-9414-5438-D3A4-6E218EE3AB27}"/>
              </a:ext>
            </a:extLst>
          </p:cNvPr>
          <p:cNvSpPr txBox="1"/>
          <p:nvPr/>
        </p:nvSpPr>
        <p:spPr>
          <a:xfrm>
            <a:off x="27134998" y="26954920"/>
            <a:ext cx="509003" cy="230832"/>
          </a:xfrm>
          <a:prstGeom prst="rect">
            <a:avLst/>
          </a:prstGeom>
          <a:noFill/>
        </p:spPr>
        <p:txBody>
          <a:bodyPr wrap="square">
            <a:spAutoFit/>
          </a:bodyPr>
          <a:lstStyle/>
          <a:p>
            <a:r>
              <a:rPr kumimoji="1" lang="en-US" altLang="ja-JP" sz="900" dirty="0"/>
              <a:t>[2]</a:t>
            </a:r>
            <a:endParaRPr kumimoji="1" lang="ja-JP" altLang="en-US" sz="900" dirty="0"/>
          </a:p>
        </p:txBody>
      </p:sp>
      <mc:AlternateContent xmlns:mc="http://schemas.openxmlformats.org/markup-compatibility/2006" xmlns:a14="http://schemas.microsoft.com/office/drawing/2010/main">
        <mc:Choice Requires="a14">
          <p:sp>
            <p:nvSpPr>
              <p:cNvPr id="37" name="正方形/長方形 36">
                <a:extLst>
                  <a:ext uri="{FF2B5EF4-FFF2-40B4-BE49-F238E27FC236}">
                    <a16:creationId xmlns:a16="http://schemas.microsoft.com/office/drawing/2014/main" id="{4333D45C-9AE3-5FDF-508A-1C7EE821629D}"/>
                  </a:ext>
                </a:extLst>
              </p:cNvPr>
              <p:cNvSpPr/>
              <p:nvPr/>
            </p:nvSpPr>
            <p:spPr>
              <a:xfrm>
                <a:off x="24140987" y="26576457"/>
                <a:ext cx="2955502" cy="2411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クラウドレット１の負荷</a:t>
                </a:r>
                <a14:m>
                  <m:oMath xmlns:m="http://schemas.openxmlformats.org/officeDocument/2006/math">
                    <m:f>
                      <m:fPr>
                        <m:ctrlPr>
                          <a:rPr lang="en-US" altLang="ja-JP" sz="1600" b="1" i="1" smtClean="0">
                            <a:solidFill>
                              <a:schemeClr val="tx1"/>
                            </a:solidFill>
                            <a:latin typeface="Cambria Math" panose="02040503050406030204" pitchFamily="18" charset="0"/>
                          </a:rPr>
                        </m:ctrlPr>
                      </m:fPr>
                      <m:num>
                        <m:sSub>
                          <m:sSubPr>
                            <m:ctrlPr>
                              <a:rPr lang="en-US" altLang="ja-JP" sz="1600" b="1" i="1" smtClean="0">
                                <a:solidFill>
                                  <a:schemeClr val="tx1"/>
                                </a:solidFill>
                                <a:latin typeface="Cambria Math" panose="02040503050406030204" pitchFamily="18" charset="0"/>
                              </a:rPr>
                            </m:ctrlPr>
                          </m:sSubPr>
                          <m:e>
                            <m:r>
                              <a:rPr lang="en-US" altLang="ja-JP" sz="1600" b="1" i="1" smtClean="0">
                                <a:solidFill>
                                  <a:schemeClr val="tx1"/>
                                </a:solidFill>
                                <a:latin typeface="Cambria Math" panose="02040503050406030204" pitchFamily="18" charset="0"/>
                              </a:rPr>
                              <m:t>𝝀</m:t>
                            </m:r>
                          </m:e>
                          <m:sub>
                            <m:r>
                              <a:rPr lang="en-US" altLang="ja-JP" sz="1600" b="1" i="1" smtClean="0">
                                <a:solidFill>
                                  <a:schemeClr val="tx1"/>
                                </a:solidFill>
                                <a:latin typeface="Cambria Math" panose="02040503050406030204" pitchFamily="18" charset="0"/>
                              </a:rPr>
                              <m:t>𝟏</m:t>
                            </m:r>
                          </m:sub>
                        </m:sSub>
                      </m:num>
                      <m:den>
                        <m:r>
                          <a:rPr lang="en-US" altLang="ja-JP" sz="1600" b="1" i="1" smtClean="0">
                            <a:solidFill>
                              <a:schemeClr val="tx1"/>
                            </a:solidFill>
                            <a:latin typeface="Cambria Math" panose="02040503050406030204" pitchFamily="18" charset="0"/>
                          </a:rPr>
                          <m:t>𝝁</m:t>
                        </m:r>
                      </m:den>
                    </m:f>
                  </m:oMath>
                </a14:m>
                <a:endParaRPr lang="en-US" altLang="ja-JP" sz="1600" b="1" dirty="0">
                  <a:solidFill>
                    <a:schemeClr val="tx1"/>
                  </a:solidFill>
                </a:endParaRPr>
              </a:p>
            </p:txBody>
          </p:sp>
        </mc:Choice>
        <mc:Fallback xmlns="">
          <p:sp>
            <p:nvSpPr>
              <p:cNvPr id="37" name="正方形/長方形 36">
                <a:extLst>
                  <a:ext uri="{FF2B5EF4-FFF2-40B4-BE49-F238E27FC236}">
                    <a16:creationId xmlns:a16="http://schemas.microsoft.com/office/drawing/2014/main" id="{4333D45C-9AE3-5FDF-508A-1C7EE821629D}"/>
                  </a:ext>
                </a:extLst>
              </p:cNvPr>
              <p:cNvSpPr>
                <a:spLocks noRot="1" noChangeAspect="1" noMove="1" noResize="1" noEditPoints="1" noAdjustHandles="1" noChangeArrowheads="1" noChangeShapeType="1" noTextEdit="1"/>
              </p:cNvSpPr>
              <p:nvPr/>
            </p:nvSpPr>
            <p:spPr>
              <a:xfrm>
                <a:off x="24140987" y="26576457"/>
                <a:ext cx="2955502" cy="241146"/>
              </a:xfrm>
              <a:prstGeom prst="rect">
                <a:avLst/>
              </a:prstGeom>
              <a:blipFill>
                <a:blip r:embed="rId52"/>
                <a:stretch>
                  <a:fillRect t="-30233" b="-46512"/>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D1A2D40C-66C6-C86F-E4CC-802767FD2CB1}"/>
                  </a:ext>
                </a:extLst>
              </p:cNvPr>
              <p:cNvSpPr/>
              <p:nvPr/>
            </p:nvSpPr>
            <p:spPr>
              <a:xfrm>
                <a:off x="24008334" y="30152346"/>
                <a:ext cx="2955502" cy="2411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クラウドレット１の負荷</a:t>
                </a:r>
                <a14:m>
                  <m:oMath xmlns:m="http://schemas.openxmlformats.org/officeDocument/2006/math">
                    <m:f>
                      <m:fPr>
                        <m:ctrlPr>
                          <a:rPr lang="en-US" altLang="ja-JP" sz="1600" b="1" i="1" smtClean="0">
                            <a:solidFill>
                              <a:schemeClr val="tx1"/>
                            </a:solidFill>
                            <a:latin typeface="Cambria Math" panose="02040503050406030204" pitchFamily="18" charset="0"/>
                          </a:rPr>
                        </m:ctrlPr>
                      </m:fPr>
                      <m:num>
                        <m:sSub>
                          <m:sSubPr>
                            <m:ctrlPr>
                              <a:rPr lang="en-US" altLang="ja-JP" sz="1600" b="1" i="1" smtClean="0">
                                <a:solidFill>
                                  <a:schemeClr val="tx1"/>
                                </a:solidFill>
                                <a:latin typeface="Cambria Math" panose="02040503050406030204" pitchFamily="18" charset="0"/>
                              </a:rPr>
                            </m:ctrlPr>
                          </m:sSubPr>
                          <m:e>
                            <m:r>
                              <a:rPr lang="en-US" altLang="ja-JP" sz="1600" b="1" i="1" smtClean="0">
                                <a:solidFill>
                                  <a:schemeClr val="tx1"/>
                                </a:solidFill>
                                <a:latin typeface="Cambria Math" panose="02040503050406030204" pitchFamily="18" charset="0"/>
                              </a:rPr>
                              <m:t>𝝀</m:t>
                            </m:r>
                          </m:e>
                          <m:sub>
                            <m:r>
                              <a:rPr lang="en-US" altLang="ja-JP" sz="1600" b="1" i="1" smtClean="0">
                                <a:solidFill>
                                  <a:schemeClr val="tx1"/>
                                </a:solidFill>
                                <a:latin typeface="Cambria Math" panose="02040503050406030204" pitchFamily="18" charset="0"/>
                              </a:rPr>
                              <m:t>𝟏</m:t>
                            </m:r>
                          </m:sub>
                        </m:sSub>
                      </m:num>
                      <m:den>
                        <m:r>
                          <a:rPr lang="en-US" altLang="ja-JP" sz="1600" b="1" i="1" smtClean="0">
                            <a:solidFill>
                              <a:schemeClr val="tx1"/>
                            </a:solidFill>
                            <a:latin typeface="Cambria Math" panose="02040503050406030204" pitchFamily="18" charset="0"/>
                          </a:rPr>
                          <m:t>𝝁</m:t>
                        </m:r>
                      </m:den>
                    </m:f>
                  </m:oMath>
                </a14:m>
                <a:endParaRPr lang="en-US" altLang="ja-JP" sz="1600" b="1" dirty="0">
                  <a:solidFill>
                    <a:schemeClr val="tx1"/>
                  </a:solidFill>
                </a:endParaRPr>
              </a:p>
            </p:txBody>
          </p:sp>
        </mc:Choice>
        <mc:Fallback xmlns="">
          <p:sp>
            <p:nvSpPr>
              <p:cNvPr id="38" name="正方形/長方形 37">
                <a:extLst>
                  <a:ext uri="{FF2B5EF4-FFF2-40B4-BE49-F238E27FC236}">
                    <a16:creationId xmlns:a16="http://schemas.microsoft.com/office/drawing/2014/main" id="{D1A2D40C-66C6-C86F-E4CC-802767FD2CB1}"/>
                  </a:ext>
                </a:extLst>
              </p:cNvPr>
              <p:cNvSpPr>
                <a:spLocks noRot="1" noChangeAspect="1" noMove="1" noResize="1" noEditPoints="1" noAdjustHandles="1" noChangeArrowheads="1" noChangeShapeType="1" noTextEdit="1"/>
              </p:cNvSpPr>
              <p:nvPr/>
            </p:nvSpPr>
            <p:spPr>
              <a:xfrm>
                <a:off x="24008334" y="30152346"/>
                <a:ext cx="2955502" cy="241146"/>
              </a:xfrm>
              <a:prstGeom prst="rect">
                <a:avLst/>
              </a:prstGeom>
              <a:blipFill>
                <a:blip r:embed="rId53"/>
                <a:stretch>
                  <a:fillRect t="-27273" b="-45455"/>
                </a:stretch>
              </a:blipFill>
              <a:ln>
                <a:solidFill>
                  <a:schemeClr val="bg1"/>
                </a:solidFill>
              </a:ln>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F2FEFB8D-0442-8C63-81AD-51C754AC7C44}"/>
              </a:ext>
            </a:extLst>
          </p:cNvPr>
          <p:cNvSpPr/>
          <p:nvPr/>
        </p:nvSpPr>
        <p:spPr>
          <a:xfrm rot="16200000">
            <a:off x="21561094" y="24818854"/>
            <a:ext cx="3349647" cy="38830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クラウドレット１の最適オフロード割合</a:t>
            </a:r>
            <a:endParaRPr lang="en-US" altLang="ja-JP" sz="1600" b="1" dirty="0">
              <a:solidFill>
                <a:schemeClr val="tx1"/>
              </a:solidFill>
            </a:endParaRPr>
          </a:p>
        </p:txBody>
      </p:sp>
      <p:sp>
        <p:nvSpPr>
          <p:cNvPr id="40" name="正方形/長方形 39">
            <a:extLst>
              <a:ext uri="{FF2B5EF4-FFF2-40B4-BE49-F238E27FC236}">
                <a16:creationId xmlns:a16="http://schemas.microsoft.com/office/drawing/2014/main" id="{3CF2218F-083F-D30E-7145-6204527218A8}"/>
              </a:ext>
            </a:extLst>
          </p:cNvPr>
          <p:cNvSpPr/>
          <p:nvPr/>
        </p:nvSpPr>
        <p:spPr>
          <a:xfrm rot="16200000">
            <a:off x="21571262" y="28254472"/>
            <a:ext cx="3349647" cy="38830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クラウドレット</a:t>
            </a:r>
            <a:r>
              <a:rPr lang="en-US" altLang="ja-JP" sz="1600" b="1" dirty="0">
                <a:solidFill>
                  <a:schemeClr val="tx1"/>
                </a:solidFill>
              </a:rPr>
              <a:t>2</a:t>
            </a:r>
            <a:r>
              <a:rPr lang="ja-JP" altLang="en-US" sz="1600" b="1" dirty="0">
                <a:solidFill>
                  <a:schemeClr val="tx1"/>
                </a:solidFill>
              </a:rPr>
              <a:t>の最適オフロード割合</a:t>
            </a:r>
            <a:endParaRPr lang="en-US" altLang="ja-JP" sz="1600" b="1" dirty="0">
              <a:solidFill>
                <a:schemeClr val="tx1"/>
              </a:solidFill>
            </a:endParaRPr>
          </a:p>
        </p:txBody>
      </p:sp>
      <p:sp>
        <p:nvSpPr>
          <p:cNvPr id="11" name="左中かっこ 10">
            <a:extLst>
              <a:ext uri="{FF2B5EF4-FFF2-40B4-BE49-F238E27FC236}">
                <a16:creationId xmlns:a16="http://schemas.microsoft.com/office/drawing/2014/main" id="{8E5B5607-6686-1EE9-5D02-EE973A0CECAE}"/>
              </a:ext>
            </a:extLst>
          </p:cNvPr>
          <p:cNvSpPr/>
          <p:nvPr/>
        </p:nvSpPr>
        <p:spPr>
          <a:xfrm rot="16200000">
            <a:off x="19424895" y="12169845"/>
            <a:ext cx="266105" cy="3236260"/>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6887C71-5710-D0DD-3422-570DA8F0A5B6}"/>
              </a:ext>
            </a:extLst>
          </p:cNvPr>
          <p:cNvSpPr txBox="1"/>
          <p:nvPr/>
        </p:nvSpPr>
        <p:spPr>
          <a:xfrm>
            <a:off x="19430326" y="13743174"/>
            <a:ext cx="3308919" cy="400110"/>
          </a:xfrm>
          <a:prstGeom prst="rect">
            <a:avLst/>
          </a:prstGeom>
          <a:noFill/>
        </p:spPr>
        <p:txBody>
          <a:bodyPr wrap="none" rtlCol="0">
            <a:spAutoFit/>
          </a:bodyPr>
          <a:lstStyle/>
          <a:p>
            <a:r>
              <a:rPr lang="ja-JP" altLang="en-US" sz="2000" dirty="0"/>
              <a:t>☆</a:t>
            </a:r>
            <a:r>
              <a:rPr kumimoji="1" lang="ja-JP" altLang="en-US" sz="2000" dirty="0"/>
              <a:t>クラウドレット１の処理遅延</a:t>
            </a:r>
            <a:endParaRPr kumimoji="1" lang="ja-JP" altLang="en-US" sz="7200" dirty="0"/>
          </a:p>
        </p:txBody>
      </p:sp>
      <p:sp>
        <p:nvSpPr>
          <p:cNvPr id="14" name="テキスト ボックス 13">
            <a:extLst>
              <a:ext uri="{FF2B5EF4-FFF2-40B4-BE49-F238E27FC236}">
                <a16:creationId xmlns:a16="http://schemas.microsoft.com/office/drawing/2014/main" id="{9F30943C-942B-DBB6-78F7-EC7F682C65E5}"/>
              </a:ext>
            </a:extLst>
          </p:cNvPr>
          <p:cNvSpPr txBox="1"/>
          <p:nvPr/>
        </p:nvSpPr>
        <p:spPr>
          <a:xfrm>
            <a:off x="24771587" y="13712106"/>
            <a:ext cx="3264035" cy="400110"/>
          </a:xfrm>
          <a:prstGeom prst="rect">
            <a:avLst/>
          </a:prstGeom>
          <a:noFill/>
        </p:spPr>
        <p:txBody>
          <a:bodyPr wrap="none" rtlCol="0">
            <a:spAutoFit/>
          </a:bodyPr>
          <a:lstStyle/>
          <a:p>
            <a:r>
              <a:rPr kumimoji="1" lang="ja-JP" altLang="en-US" sz="2000" dirty="0"/>
              <a:t>☆クラウドレット</a:t>
            </a:r>
            <a:r>
              <a:rPr kumimoji="1" lang="en-US" altLang="ja-JP" sz="2000" dirty="0"/>
              <a:t>2</a:t>
            </a:r>
            <a:r>
              <a:rPr kumimoji="1" lang="ja-JP" altLang="en-US" sz="2000" dirty="0"/>
              <a:t>の処理遅延</a:t>
            </a:r>
            <a:endParaRPr kumimoji="1" lang="ja-JP" altLang="en-US" sz="7200" dirty="0"/>
          </a:p>
        </p:txBody>
      </p:sp>
      <p:sp>
        <p:nvSpPr>
          <p:cNvPr id="23" name="左中かっこ 22">
            <a:extLst>
              <a:ext uri="{FF2B5EF4-FFF2-40B4-BE49-F238E27FC236}">
                <a16:creationId xmlns:a16="http://schemas.microsoft.com/office/drawing/2014/main" id="{E425BAF9-2346-B16C-629C-6BA913AA5AAA}"/>
              </a:ext>
            </a:extLst>
          </p:cNvPr>
          <p:cNvSpPr/>
          <p:nvPr/>
        </p:nvSpPr>
        <p:spPr>
          <a:xfrm rot="16200000">
            <a:off x="24737311" y="12100465"/>
            <a:ext cx="290974" cy="3297420"/>
          </a:xfrm>
          <a:prstGeom prst="lef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1FBD1C7C-EC38-B829-BA1D-A09573253AA6}"/>
                  </a:ext>
                </a:extLst>
              </p:cNvPr>
              <p:cNvSpPr txBox="1"/>
              <p:nvPr/>
            </p:nvSpPr>
            <p:spPr>
              <a:xfrm>
                <a:off x="21702594" y="15113144"/>
                <a:ext cx="6128152" cy="823944"/>
              </a:xfrm>
              <a:prstGeom prst="rect">
                <a:avLst/>
              </a:prstGeom>
              <a:noFill/>
            </p:spPr>
            <p:txBody>
              <a:bodyPr wrap="none" rtlCol="0">
                <a:spAutoFit/>
              </a:bodyPr>
              <a:lstStyle/>
              <a:p>
                <a:pPr lvl="0">
                  <a:spcBef>
                    <a:spcPts val="0"/>
                  </a:spcBef>
                </a:pPr>
                <a14:m>
                  <m:oMath xmlns:m="http://schemas.openxmlformats.org/officeDocument/2006/math">
                    <m:sSub>
                      <m:sSubPr>
                        <m:ctrlPr>
                          <a:rPr lang="en-US" altLang="ja-JP" sz="4400" b="0" i="1" smtClean="0">
                            <a:solidFill>
                              <a:srgbClr val="515151"/>
                            </a:solidFill>
                            <a:latin typeface="Cambria Math" panose="02040503050406030204" pitchFamily="18" charset="0"/>
                          </a:rPr>
                        </m:ctrlPr>
                      </m:sSubPr>
                      <m:e>
                        <m:r>
                          <a:rPr lang="en-US" altLang="ja-JP" sz="4400" b="0" i="1" smtClean="0">
                            <a:solidFill>
                              <a:srgbClr val="515151"/>
                            </a:solidFill>
                            <a:latin typeface="Cambria Math" panose="02040503050406030204" pitchFamily="18" charset="0"/>
                          </a:rPr>
                          <m:t>𝑑</m:t>
                        </m:r>
                      </m:e>
                      <m:sub>
                        <m:r>
                          <a:rPr lang="en-US" altLang="ja-JP" sz="4400" b="0" i="1" smtClean="0">
                            <a:solidFill>
                              <a:srgbClr val="515151"/>
                            </a:solidFill>
                            <a:latin typeface="Cambria Math" panose="02040503050406030204" pitchFamily="18" charset="0"/>
                          </a:rPr>
                          <m:t>𝑖𝑗</m:t>
                        </m:r>
                      </m:sub>
                    </m:sSub>
                  </m:oMath>
                </a14:m>
                <a:r>
                  <a:rPr lang="en-US" altLang="ja-JP" sz="4400" b="0" dirty="0">
                    <a:solidFill>
                      <a:srgbClr val="515151"/>
                    </a:solidFill>
                  </a:rPr>
                  <a:t>:</a:t>
                </a:r>
                <a:r>
                  <a:rPr lang="ja-JP" altLang="en-US" sz="4400" b="0" dirty="0">
                    <a:solidFill>
                      <a:srgbClr val="515151"/>
                    </a:solidFill>
                  </a:rPr>
                  <a:t>クラウドレット間の</a:t>
                </a:r>
                <a:r>
                  <a:rPr lang="en-US" altLang="ja-JP" sz="4400" dirty="0">
                    <a:solidFill>
                      <a:srgbClr val="515151"/>
                    </a:solidFill>
                  </a:rPr>
                  <a:t>RTT</a:t>
                </a:r>
                <a:endParaRPr lang="en-US" altLang="ja-JP" sz="4400" b="0" dirty="0">
                  <a:solidFill>
                    <a:srgbClr val="515151"/>
                  </a:solidFill>
                </a:endParaRPr>
              </a:p>
            </p:txBody>
          </p:sp>
        </mc:Choice>
        <mc:Fallback xmlns="">
          <p:sp>
            <p:nvSpPr>
              <p:cNvPr id="25" name="テキスト ボックス 24">
                <a:extLst>
                  <a:ext uri="{FF2B5EF4-FFF2-40B4-BE49-F238E27FC236}">
                    <a16:creationId xmlns:a16="http://schemas.microsoft.com/office/drawing/2014/main" id="{1FBD1C7C-EC38-B829-BA1D-A09573253AA6}"/>
                  </a:ext>
                </a:extLst>
              </p:cNvPr>
              <p:cNvSpPr txBox="1">
                <a:spLocks noRot="1" noChangeAspect="1" noMove="1" noResize="1" noEditPoints="1" noAdjustHandles="1" noChangeArrowheads="1" noChangeShapeType="1" noTextEdit="1"/>
              </p:cNvSpPr>
              <p:nvPr/>
            </p:nvSpPr>
            <p:spPr>
              <a:xfrm>
                <a:off x="21702594" y="15113144"/>
                <a:ext cx="6128152" cy="823944"/>
              </a:xfrm>
              <a:prstGeom prst="rect">
                <a:avLst/>
              </a:prstGeom>
              <a:blipFill>
                <a:blip r:embed="rId54"/>
                <a:stretch>
                  <a:fillRect t="-18519" r="-3383" b="-30370"/>
                </a:stretch>
              </a:blipFill>
            </p:spPr>
            <p:txBody>
              <a:bodyPr/>
              <a:lstStyle/>
              <a:p>
                <a:r>
                  <a:rPr lang="ja-JP" altLang="en-US">
                    <a:noFill/>
                  </a:rPr>
                  <a:t> </a:t>
                </a:r>
              </a:p>
            </p:txBody>
          </p:sp>
        </mc:Fallback>
      </mc:AlternateContent>
      <p:sp>
        <p:nvSpPr>
          <p:cNvPr id="236" name="矢印: 右 235">
            <a:extLst>
              <a:ext uri="{FF2B5EF4-FFF2-40B4-BE49-F238E27FC236}">
                <a16:creationId xmlns:a16="http://schemas.microsoft.com/office/drawing/2014/main" id="{D2F29DF8-2144-0CF0-4750-B5D34F1690C6}"/>
              </a:ext>
            </a:extLst>
          </p:cNvPr>
          <p:cNvSpPr/>
          <p:nvPr/>
        </p:nvSpPr>
        <p:spPr>
          <a:xfrm rot="16200000">
            <a:off x="6823194" y="33032818"/>
            <a:ext cx="2116336" cy="1654562"/>
          </a:xfrm>
          <a:prstGeom prst="rightArrow">
            <a:avLst>
              <a:gd name="adj1" fmla="val 50000"/>
              <a:gd name="adj2" fmla="val 52418"/>
            </a:avLst>
          </a:prstGeom>
          <a:solidFill>
            <a:schemeClr val="accent3">
              <a:lumMod val="75000"/>
            </a:schemeClr>
          </a:solidFill>
          <a:ln w="22225" cap="flat">
            <a:solidFill>
              <a:schemeClr val="accent1"/>
            </a:solidFill>
            <a:prstDash val="solid"/>
            <a:miter/>
          </a:ln>
        </p:spPr>
        <p:txBody>
          <a:bodyPr rtlCol="0" anchor="ctr"/>
          <a:lstStyle/>
          <a:p>
            <a:pPr algn="l"/>
            <a:endParaRPr kumimoji="1" lang="ja-JP" altLang="en-US" dirty="0"/>
          </a:p>
        </p:txBody>
      </p:sp>
      <p:pic>
        <p:nvPicPr>
          <p:cNvPr id="237" name="図 236" descr="アイコン&#10;&#10;自動的に生成された説明">
            <a:extLst>
              <a:ext uri="{FF2B5EF4-FFF2-40B4-BE49-F238E27FC236}">
                <a16:creationId xmlns:a16="http://schemas.microsoft.com/office/drawing/2014/main" id="{804ED00E-419F-265A-7FE4-C30702A2A974}"/>
              </a:ext>
            </a:extLst>
          </p:cNvPr>
          <p:cNvPicPr>
            <a:picLocks noChangeAspect="1"/>
          </p:cNvPicPr>
          <p:nvPr/>
        </p:nvPicPr>
        <p:blipFill>
          <a:blip r:embed="rId31">
            <a:duotone>
              <a:schemeClr val="accent2">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7475464" y="32609566"/>
            <a:ext cx="814382" cy="919650"/>
          </a:xfrm>
          <a:prstGeom prst="rect">
            <a:avLst/>
          </a:prstGeom>
          <a:noFill/>
          <a:ln>
            <a:noFill/>
          </a:ln>
        </p:spPr>
      </p:pic>
      <p:pic>
        <p:nvPicPr>
          <p:cNvPr id="239" name="図 238" descr="アイコン&#10;&#10;自動的に生成された説明">
            <a:extLst>
              <a:ext uri="{FF2B5EF4-FFF2-40B4-BE49-F238E27FC236}">
                <a16:creationId xmlns:a16="http://schemas.microsoft.com/office/drawing/2014/main" id="{50B29ED1-3051-6456-8ED3-AAA5649E8A5E}"/>
              </a:ext>
            </a:extLst>
          </p:cNvPr>
          <p:cNvPicPr>
            <a:picLocks noChangeAspect="1"/>
          </p:cNvPicPr>
          <p:nvPr/>
        </p:nvPicPr>
        <p:blipFill>
          <a:blip r:embed="rId31">
            <a:duotone>
              <a:schemeClr val="accent1">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7436652" y="36308781"/>
            <a:ext cx="814382" cy="919650"/>
          </a:xfrm>
          <a:prstGeom prst="rect">
            <a:avLst/>
          </a:prstGeom>
          <a:noFill/>
          <a:ln>
            <a:noFill/>
          </a:ln>
        </p:spPr>
      </p:pic>
      <p:sp>
        <p:nvSpPr>
          <p:cNvPr id="240" name="角丸四角形 5">
            <a:extLst>
              <a:ext uri="{FF2B5EF4-FFF2-40B4-BE49-F238E27FC236}">
                <a16:creationId xmlns:a16="http://schemas.microsoft.com/office/drawing/2014/main" id="{804E4FA6-CE2D-04CA-5245-1183A4FEFBA7}"/>
              </a:ext>
            </a:extLst>
          </p:cNvPr>
          <p:cNvSpPr/>
          <p:nvPr/>
        </p:nvSpPr>
        <p:spPr>
          <a:xfrm>
            <a:off x="1556431" y="35185067"/>
            <a:ext cx="5086612" cy="1583833"/>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1" name="テキスト ボックス 240">
            <a:extLst>
              <a:ext uri="{FF2B5EF4-FFF2-40B4-BE49-F238E27FC236}">
                <a16:creationId xmlns:a16="http://schemas.microsoft.com/office/drawing/2014/main" id="{06BBF320-99D7-F4EE-935D-99C61285E1BA}"/>
              </a:ext>
            </a:extLst>
          </p:cNvPr>
          <p:cNvSpPr txBox="1"/>
          <p:nvPr/>
        </p:nvSpPr>
        <p:spPr>
          <a:xfrm>
            <a:off x="2059764" y="34466451"/>
            <a:ext cx="3431151" cy="1200329"/>
          </a:xfrm>
          <a:prstGeom prst="rect">
            <a:avLst/>
          </a:prstGeom>
          <a:solidFill>
            <a:schemeClr val="bg1"/>
          </a:solidFill>
        </p:spPr>
        <p:txBody>
          <a:bodyPr wrap="square" rtlCol="0">
            <a:spAutoFit/>
          </a:bodyPr>
          <a:lstStyle/>
          <a:p>
            <a:r>
              <a:rPr lang="ja-JP" altLang="en-US" sz="3600" b="1" dirty="0">
                <a:solidFill>
                  <a:schemeClr val="tx1">
                    <a:lumMod val="65000"/>
                    <a:lumOff val="35000"/>
                  </a:schemeClr>
                </a:solidFill>
              </a:rPr>
              <a:t>オフロードされていないジョブ</a:t>
            </a:r>
            <a:endParaRPr kumimoji="1" lang="ja-JP" altLang="en-US" sz="3600" b="1" dirty="0">
              <a:solidFill>
                <a:schemeClr val="tx1">
                  <a:lumMod val="65000"/>
                  <a:lumOff val="35000"/>
                </a:schemeClr>
              </a:solidFill>
            </a:endParaRPr>
          </a:p>
        </p:txBody>
      </p:sp>
      <p:sp>
        <p:nvSpPr>
          <p:cNvPr id="242" name="角丸四角形 5">
            <a:extLst>
              <a:ext uri="{FF2B5EF4-FFF2-40B4-BE49-F238E27FC236}">
                <a16:creationId xmlns:a16="http://schemas.microsoft.com/office/drawing/2014/main" id="{ABC4660E-7563-0333-1C7F-1AB9B643D76C}"/>
              </a:ext>
            </a:extLst>
          </p:cNvPr>
          <p:cNvSpPr/>
          <p:nvPr/>
        </p:nvSpPr>
        <p:spPr>
          <a:xfrm>
            <a:off x="9097314" y="35210400"/>
            <a:ext cx="5086612" cy="1583833"/>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テキスト ボックス 242">
            <a:extLst>
              <a:ext uri="{FF2B5EF4-FFF2-40B4-BE49-F238E27FC236}">
                <a16:creationId xmlns:a16="http://schemas.microsoft.com/office/drawing/2014/main" id="{6B0AE9E3-945A-CF09-5291-21760B27477A}"/>
              </a:ext>
            </a:extLst>
          </p:cNvPr>
          <p:cNvSpPr txBox="1"/>
          <p:nvPr/>
        </p:nvSpPr>
        <p:spPr>
          <a:xfrm>
            <a:off x="9986481" y="34898499"/>
            <a:ext cx="3308277" cy="707886"/>
          </a:xfrm>
          <a:prstGeom prst="rect">
            <a:avLst/>
          </a:prstGeom>
          <a:solidFill>
            <a:schemeClr val="bg1"/>
          </a:solidFill>
        </p:spPr>
        <p:txBody>
          <a:bodyPr wrap="square" rtlCol="0">
            <a:spAutoFit/>
          </a:bodyPr>
          <a:lstStyle/>
          <a:p>
            <a:r>
              <a:rPr lang="en-US" altLang="ja-JP" sz="4000" b="1" dirty="0">
                <a:solidFill>
                  <a:schemeClr val="tx1">
                    <a:lumMod val="65000"/>
                    <a:lumOff val="35000"/>
                  </a:schemeClr>
                </a:solidFill>
              </a:rPr>
              <a:t>Offloaded jobs</a:t>
            </a:r>
            <a:endParaRPr kumimoji="1" lang="ja-JP" altLang="en-US" sz="4000" b="1" dirty="0">
              <a:solidFill>
                <a:schemeClr val="tx1">
                  <a:lumMod val="65000"/>
                  <a:lumOff val="35000"/>
                </a:schemeClr>
              </a:solidFill>
            </a:endParaRPr>
          </a:p>
        </p:txBody>
      </p:sp>
      <p:sp>
        <p:nvSpPr>
          <p:cNvPr id="244" name="矢印: 右 243">
            <a:extLst>
              <a:ext uri="{FF2B5EF4-FFF2-40B4-BE49-F238E27FC236}">
                <a16:creationId xmlns:a16="http://schemas.microsoft.com/office/drawing/2014/main" id="{47E9CE7A-6062-1A47-9C9A-5DAC28FB0715}"/>
              </a:ext>
            </a:extLst>
          </p:cNvPr>
          <p:cNvSpPr/>
          <p:nvPr/>
        </p:nvSpPr>
        <p:spPr>
          <a:xfrm>
            <a:off x="1685920" y="35927345"/>
            <a:ext cx="4750323" cy="585425"/>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矢印: 右 244">
            <a:extLst>
              <a:ext uri="{FF2B5EF4-FFF2-40B4-BE49-F238E27FC236}">
                <a16:creationId xmlns:a16="http://schemas.microsoft.com/office/drawing/2014/main" id="{5093B604-4B97-2457-4D23-7D0BF44B5F61}"/>
              </a:ext>
            </a:extLst>
          </p:cNvPr>
          <p:cNvSpPr/>
          <p:nvPr/>
        </p:nvSpPr>
        <p:spPr>
          <a:xfrm rot="10800000">
            <a:off x="9361347" y="35926449"/>
            <a:ext cx="4693087" cy="585425"/>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46" name="図 245" descr="アイコン&#10;&#10;自動的に生成された説明">
            <a:extLst>
              <a:ext uri="{FF2B5EF4-FFF2-40B4-BE49-F238E27FC236}">
                <a16:creationId xmlns:a16="http://schemas.microsoft.com/office/drawing/2014/main" id="{06D61CB0-2C8F-B25F-9EDD-CE9607C91BA0}"/>
              </a:ext>
            </a:extLst>
          </p:cNvPr>
          <p:cNvPicPr>
            <a:picLocks noChangeAspect="1"/>
          </p:cNvPicPr>
          <p:nvPr/>
        </p:nvPicPr>
        <p:blipFill>
          <a:blip r:embed="rId31">
            <a:alphaModFix/>
            <a:duotone>
              <a:schemeClr val="accent1">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1809464" y="35600446"/>
            <a:ext cx="814382" cy="919650"/>
          </a:xfrm>
          <a:prstGeom prst="rect">
            <a:avLst/>
          </a:prstGeom>
          <a:noFill/>
          <a:ln>
            <a:noFill/>
          </a:ln>
        </p:spPr>
      </p:pic>
      <p:pic>
        <p:nvPicPr>
          <p:cNvPr id="247" name="図 246" descr="アイコン&#10;&#10;自動的に生成された説明">
            <a:extLst>
              <a:ext uri="{FF2B5EF4-FFF2-40B4-BE49-F238E27FC236}">
                <a16:creationId xmlns:a16="http://schemas.microsoft.com/office/drawing/2014/main" id="{470CFA55-46B7-17DF-DD6B-292965185ACF}"/>
              </a:ext>
            </a:extLst>
          </p:cNvPr>
          <p:cNvPicPr>
            <a:picLocks noChangeAspect="1"/>
          </p:cNvPicPr>
          <p:nvPr/>
        </p:nvPicPr>
        <p:blipFill>
          <a:blip r:embed="rId31">
            <a:duotone>
              <a:schemeClr val="accent2">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7484845" y="33242315"/>
            <a:ext cx="814382" cy="919650"/>
          </a:xfrm>
          <a:prstGeom prst="rect">
            <a:avLst/>
          </a:prstGeom>
          <a:noFill/>
          <a:ln>
            <a:noFill/>
          </a:ln>
        </p:spPr>
      </p:pic>
      <p:pic>
        <p:nvPicPr>
          <p:cNvPr id="248" name="図 247" descr="アイコン&#10;&#10;自動的に生成された説明">
            <a:extLst>
              <a:ext uri="{FF2B5EF4-FFF2-40B4-BE49-F238E27FC236}">
                <a16:creationId xmlns:a16="http://schemas.microsoft.com/office/drawing/2014/main" id="{22504243-6E9F-7D14-E14D-E703A84CBFEA}"/>
              </a:ext>
            </a:extLst>
          </p:cNvPr>
          <p:cNvPicPr>
            <a:picLocks noChangeAspect="1"/>
          </p:cNvPicPr>
          <p:nvPr/>
        </p:nvPicPr>
        <p:blipFill>
          <a:blip r:embed="rId31">
            <a:duotone>
              <a:schemeClr val="accent2">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7484845" y="33906841"/>
            <a:ext cx="814382" cy="919650"/>
          </a:xfrm>
          <a:prstGeom prst="rect">
            <a:avLst/>
          </a:prstGeom>
          <a:noFill/>
          <a:ln>
            <a:noFill/>
          </a:ln>
        </p:spPr>
      </p:pic>
      <p:pic>
        <p:nvPicPr>
          <p:cNvPr id="249" name="図 248" descr="アイコン&#10;&#10;自動的に生成された説明">
            <a:extLst>
              <a:ext uri="{FF2B5EF4-FFF2-40B4-BE49-F238E27FC236}">
                <a16:creationId xmlns:a16="http://schemas.microsoft.com/office/drawing/2014/main" id="{8EF6882B-1C7A-B8A0-DFFE-BF46D8A01836}"/>
              </a:ext>
            </a:extLst>
          </p:cNvPr>
          <p:cNvPicPr>
            <a:picLocks noChangeAspect="1"/>
          </p:cNvPicPr>
          <p:nvPr/>
        </p:nvPicPr>
        <p:blipFill>
          <a:blip r:embed="rId31">
            <a:alphaModFix/>
            <a:duotone>
              <a:schemeClr val="accent1">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2335741" y="35587008"/>
            <a:ext cx="814382" cy="919650"/>
          </a:xfrm>
          <a:prstGeom prst="rect">
            <a:avLst/>
          </a:prstGeom>
          <a:noFill/>
          <a:ln>
            <a:noFill/>
          </a:ln>
        </p:spPr>
      </p:pic>
      <p:pic>
        <p:nvPicPr>
          <p:cNvPr id="250" name="図 249" descr="アイコン&#10;&#10;自動的に生成された説明">
            <a:extLst>
              <a:ext uri="{FF2B5EF4-FFF2-40B4-BE49-F238E27FC236}">
                <a16:creationId xmlns:a16="http://schemas.microsoft.com/office/drawing/2014/main" id="{247B188B-1BDE-EB49-BA34-CA3FABB4D048}"/>
              </a:ext>
            </a:extLst>
          </p:cNvPr>
          <p:cNvPicPr>
            <a:picLocks noChangeAspect="1"/>
          </p:cNvPicPr>
          <p:nvPr/>
        </p:nvPicPr>
        <p:blipFill>
          <a:blip r:embed="rId31">
            <a:alphaModFix/>
            <a:duotone>
              <a:schemeClr val="accent1">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2866896" y="35573570"/>
            <a:ext cx="814382" cy="919650"/>
          </a:xfrm>
          <a:prstGeom prst="rect">
            <a:avLst/>
          </a:prstGeom>
          <a:noFill/>
          <a:ln>
            <a:noFill/>
          </a:ln>
        </p:spPr>
      </p:pic>
      <p:pic>
        <p:nvPicPr>
          <p:cNvPr id="252" name="図 251" descr="アイコン&#10;&#10;自動的に生成された説明">
            <a:extLst>
              <a:ext uri="{FF2B5EF4-FFF2-40B4-BE49-F238E27FC236}">
                <a16:creationId xmlns:a16="http://schemas.microsoft.com/office/drawing/2014/main" id="{0E6CB4CA-9DF3-F381-F786-DD0BEECEF555}"/>
              </a:ext>
            </a:extLst>
          </p:cNvPr>
          <p:cNvPicPr>
            <a:picLocks noChangeAspect="1"/>
          </p:cNvPicPr>
          <p:nvPr/>
        </p:nvPicPr>
        <p:blipFill>
          <a:blip r:embed="rId31">
            <a:duotone>
              <a:schemeClr val="accent1">
                <a:shade val="45000"/>
                <a:satMod val="135000"/>
              </a:schemeClr>
              <a:prstClr val="white"/>
            </a:duotone>
            <a:alphaModFix/>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3417811" y="35573570"/>
            <a:ext cx="814382" cy="919650"/>
          </a:xfrm>
          <a:prstGeom prst="rect">
            <a:avLst/>
          </a:prstGeom>
          <a:noFill/>
          <a:ln>
            <a:noFill/>
          </a:ln>
        </p:spPr>
      </p:pic>
      <p:pic>
        <p:nvPicPr>
          <p:cNvPr id="272" name="図 271" descr="アイコン&#10;&#10;自動的に生成された説明">
            <a:extLst>
              <a:ext uri="{FF2B5EF4-FFF2-40B4-BE49-F238E27FC236}">
                <a16:creationId xmlns:a16="http://schemas.microsoft.com/office/drawing/2014/main" id="{858F312F-FDF5-4402-35BD-43C96AC2CBE1}"/>
              </a:ext>
            </a:extLst>
          </p:cNvPr>
          <p:cNvPicPr>
            <a:picLocks noChangeAspect="1"/>
          </p:cNvPicPr>
          <p:nvPr/>
        </p:nvPicPr>
        <p:blipFill>
          <a:blip r:embed="rId31">
            <a:duotone>
              <a:schemeClr val="accent1">
                <a:shade val="45000"/>
                <a:satMod val="135000"/>
              </a:schemeClr>
              <a:prstClr val="white"/>
            </a:duotone>
            <a:alphaModFix/>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3989337" y="35582546"/>
            <a:ext cx="814382" cy="919650"/>
          </a:xfrm>
          <a:prstGeom prst="rect">
            <a:avLst/>
          </a:prstGeom>
          <a:noFill/>
          <a:ln>
            <a:noFill/>
          </a:ln>
        </p:spPr>
      </p:pic>
      <p:pic>
        <p:nvPicPr>
          <p:cNvPr id="273" name="図 272" descr="アイコン&#10;&#10;自動的に生成された説明">
            <a:extLst>
              <a:ext uri="{FF2B5EF4-FFF2-40B4-BE49-F238E27FC236}">
                <a16:creationId xmlns:a16="http://schemas.microsoft.com/office/drawing/2014/main" id="{5E0C031B-19DC-7EC5-22D0-10C9F5316F6B}"/>
              </a:ext>
            </a:extLst>
          </p:cNvPr>
          <p:cNvPicPr>
            <a:picLocks noChangeAspect="1"/>
          </p:cNvPicPr>
          <p:nvPr/>
        </p:nvPicPr>
        <p:blipFill>
          <a:blip r:embed="rId31">
            <a:alphaModFix/>
            <a:duotone>
              <a:schemeClr val="accent1">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4540252" y="35584145"/>
            <a:ext cx="814382" cy="919650"/>
          </a:xfrm>
          <a:prstGeom prst="rect">
            <a:avLst/>
          </a:prstGeom>
          <a:noFill/>
          <a:ln>
            <a:noFill/>
          </a:ln>
        </p:spPr>
      </p:pic>
      <p:pic>
        <p:nvPicPr>
          <p:cNvPr id="276" name="図 275" descr="アイコン&#10;&#10;自動的に生成された説明">
            <a:extLst>
              <a:ext uri="{FF2B5EF4-FFF2-40B4-BE49-F238E27FC236}">
                <a16:creationId xmlns:a16="http://schemas.microsoft.com/office/drawing/2014/main" id="{381403E1-6841-1B9F-3DF9-BE4AC77C7BE7}"/>
              </a:ext>
            </a:extLst>
          </p:cNvPr>
          <p:cNvPicPr>
            <a:picLocks noChangeAspect="1"/>
          </p:cNvPicPr>
          <p:nvPr/>
        </p:nvPicPr>
        <p:blipFill>
          <a:blip r:embed="rId31">
            <a:duotone>
              <a:schemeClr val="accent1">
                <a:shade val="45000"/>
                <a:satMod val="135000"/>
              </a:schemeClr>
              <a:prstClr val="white"/>
            </a:duotone>
            <a:alphaModFix/>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5091167" y="35584145"/>
            <a:ext cx="814382" cy="919650"/>
          </a:xfrm>
          <a:prstGeom prst="rect">
            <a:avLst/>
          </a:prstGeom>
          <a:noFill/>
          <a:ln>
            <a:noFill/>
          </a:ln>
        </p:spPr>
      </p:pic>
      <p:pic>
        <p:nvPicPr>
          <p:cNvPr id="277" name="図 276" descr="アイコン&#10;&#10;自動的に生成された説明">
            <a:extLst>
              <a:ext uri="{FF2B5EF4-FFF2-40B4-BE49-F238E27FC236}">
                <a16:creationId xmlns:a16="http://schemas.microsoft.com/office/drawing/2014/main" id="{AEFAC1A0-4EAB-FEC1-5ADF-370C67A94E11}"/>
              </a:ext>
            </a:extLst>
          </p:cNvPr>
          <p:cNvPicPr>
            <a:picLocks noChangeAspect="1"/>
          </p:cNvPicPr>
          <p:nvPr/>
        </p:nvPicPr>
        <p:blipFill>
          <a:blip r:embed="rId31">
            <a:alphaModFix/>
            <a:duotone>
              <a:schemeClr val="accent2">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13101675" y="35616302"/>
            <a:ext cx="814382" cy="919650"/>
          </a:xfrm>
          <a:prstGeom prst="rect">
            <a:avLst/>
          </a:prstGeom>
          <a:noFill/>
          <a:ln>
            <a:noFill/>
          </a:ln>
        </p:spPr>
      </p:pic>
      <p:pic>
        <p:nvPicPr>
          <p:cNvPr id="284" name="図 283" descr="アイコン&#10;&#10;自動的に生成された説明">
            <a:extLst>
              <a:ext uri="{FF2B5EF4-FFF2-40B4-BE49-F238E27FC236}">
                <a16:creationId xmlns:a16="http://schemas.microsoft.com/office/drawing/2014/main" id="{1C0445C0-8CA7-8857-E844-D78C7AF83BE0}"/>
              </a:ext>
            </a:extLst>
          </p:cNvPr>
          <p:cNvPicPr>
            <a:picLocks noChangeAspect="1"/>
          </p:cNvPicPr>
          <p:nvPr/>
        </p:nvPicPr>
        <p:blipFill>
          <a:blip r:embed="rId31">
            <a:alphaModFix/>
            <a:duotone>
              <a:schemeClr val="accent2">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12530149" y="35607326"/>
            <a:ext cx="814382" cy="919650"/>
          </a:xfrm>
          <a:prstGeom prst="rect">
            <a:avLst/>
          </a:prstGeom>
          <a:noFill/>
          <a:ln>
            <a:noFill/>
          </a:ln>
        </p:spPr>
      </p:pic>
      <p:pic>
        <p:nvPicPr>
          <p:cNvPr id="293" name="図 292" descr="アイコン&#10;&#10;自動的に生成された説明">
            <a:extLst>
              <a:ext uri="{FF2B5EF4-FFF2-40B4-BE49-F238E27FC236}">
                <a16:creationId xmlns:a16="http://schemas.microsoft.com/office/drawing/2014/main" id="{37356EC3-F4BC-E29E-8823-17024F1664B8}"/>
              </a:ext>
            </a:extLst>
          </p:cNvPr>
          <p:cNvPicPr>
            <a:picLocks noChangeAspect="1"/>
          </p:cNvPicPr>
          <p:nvPr/>
        </p:nvPicPr>
        <p:blipFill>
          <a:blip r:embed="rId31">
            <a:duotone>
              <a:schemeClr val="accent2">
                <a:shade val="45000"/>
                <a:satMod val="135000"/>
              </a:schemeClr>
              <a:prstClr val="white"/>
            </a:duotone>
            <a:alphaModFix/>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11979234" y="35607326"/>
            <a:ext cx="814382" cy="919650"/>
          </a:xfrm>
          <a:prstGeom prst="rect">
            <a:avLst/>
          </a:prstGeom>
          <a:noFill/>
          <a:ln>
            <a:noFill/>
          </a:ln>
        </p:spPr>
      </p:pic>
      <p:pic>
        <p:nvPicPr>
          <p:cNvPr id="296" name="図 295" descr="アイコン&#10;&#10;自動的に生成された説明">
            <a:extLst>
              <a:ext uri="{FF2B5EF4-FFF2-40B4-BE49-F238E27FC236}">
                <a16:creationId xmlns:a16="http://schemas.microsoft.com/office/drawing/2014/main" id="{52C63D10-E9F4-CEF1-AB25-8B1ADBE311D1}"/>
              </a:ext>
            </a:extLst>
          </p:cNvPr>
          <p:cNvPicPr>
            <a:picLocks noChangeAspect="1"/>
          </p:cNvPicPr>
          <p:nvPr/>
        </p:nvPicPr>
        <p:blipFill>
          <a:blip r:embed="rId31">
            <a:alphaModFix/>
            <a:duotone>
              <a:schemeClr val="accent2">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11428319" y="35605727"/>
            <a:ext cx="814382" cy="919650"/>
          </a:xfrm>
          <a:prstGeom prst="rect">
            <a:avLst/>
          </a:prstGeom>
          <a:noFill/>
          <a:ln>
            <a:noFill/>
          </a:ln>
        </p:spPr>
      </p:pic>
      <p:pic>
        <p:nvPicPr>
          <p:cNvPr id="297" name="図 296" descr="アイコン&#10;&#10;自動的に生成された説明">
            <a:extLst>
              <a:ext uri="{FF2B5EF4-FFF2-40B4-BE49-F238E27FC236}">
                <a16:creationId xmlns:a16="http://schemas.microsoft.com/office/drawing/2014/main" id="{D4AD9900-550D-ABBE-F308-F45A3882FE7D}"/>
              </a:ext>
            </a:extLst>
          </p:cNvPr>
          <p:cNvPicPr>
            <a:picLocks noChangeAspect="1"/>
          </p:cNvPicPr>
          <p:nvPr/>
        </p:nvPicPr>
        <p:blipFill>
          <a:blip r:embed="rId31">
            <a:alphaModFix/>
            <a:duotone>
              <a:schemeClr val="accent2">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10856793" y="35596751"/>
            <a:ext cx="814382" cy="919650"/>
          </a:xfrm>
          <a:prstGeom prst="rect">
            <a:avLst/>
          </a:prstGeom>
          <a:noFill/>
          <a:ln>
            <a:noFill/>
          </a:ln>
        </p:spPr>
      </p:pic>
      <p:pic>
        <p:nvPicPr>
          <p:cNvPr id="298" name="図 297" descr="アイコン&#10;&#10;自動的に生成された説明">
            <a:extLst>
              <a:ext uri="{FF2B5EF4-FFF2-40B4-BE49-F238E27FC236}">
                <a16:creationId xmlns:a16="http://schemas.microsoft.com/office/drawing/2014/main" id="{FCB4872F-CF24-6342-12E9-82DE9773D32F}"/>
              </a:ext>
            </a:extLst>
          </p:cNvPr>
          <p:cNvPicPr>
            <a:picLocks noChangeAspect="1"/>
          </p:cNvPicPr>
          <p:nvPr/>
        </p:nvPicPr>
        <p:blipFill>
          <a:blip r:embed="rId31">
            <a:duotone>
              <a:schemeClr val="accent2">
                <a:shade val="45000"/>
                <a:satMod val="135000"/>
              </a:schemeClr>
              <a:prstClr val="white"/>
            </a:duotone>
            <a:alphaModFix/>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10305878" y="35596751"/>
            <a:ext cx="814382" cy="919650"/>
          </a:xfrm>
          <a:prstGeom prst="rect">
            <a:avLst/>
          </a:prstGeom>
          <a:noFill/>
          <a:ln>
            <a:noFill/>
          </a:ln>
        </p:spPr>
      </p:pic>
      <p:pic>
        <p:nvPicPr>
          <p:cNvPr id="299" name="図 298" descr="アイコン&#10;&#10;自動的に生成された説明">
            <a:extLst>
              <a:ext uri="{FF2B5EF4-FFF2-40B4-BE49-F238E27FC236}">
                <a16:creationId xmlns:a16="http://schemas.microsoft.com/office/drawing/2014/main" id="{F315EE6B-B4A0-06E8-4684-2F52788B29F7}"/>
              </a:ext>
            </a:extLst>
          </p:cNvPr>
          <p:cNvPicPr>
            <a:picLocks noChangeAspect="1"/>
          </p:cNvPicPr>
          <p:nvPr/>
        </p:nvPicPr>
        <p:blipFill>
          <a:blip r:embed="rId31">
            <a:duotone>
              <a:schemeClr val="accent2">
                <a:shade val="45000"/>
                <a:satMod val="135000"/>
              </a:schemeClr>
              <a:prstClr val="white"/>
            </a:duotone>
            <a:alphaModFix/>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9774723" y="35610189"/>
            <a:ext cx="814382" cy="919650"/>
          </a:xfrm>
          <a:prstGeom prst="rect">
            <a:avLst/>
          </a:prstGeom>
          <a:noFill/>
          <a:ln>
            <a:noFill/>
          </a:ln>
        </p:spPr>
      </p:pic>
      <p:sp>
        <p:nvSpPr>
          <p:cNvPr id="300" name="矢印: 右 299">
            <a:extLst>
              <a:ext uri="{FF2B5EF4-FFF2-40B4-BE49-F238E27FC236}">
                <a16:creationId xmlns:a16="http://schemas.microsoft.com/office/drawing/2014/main" id="{DD13FA2D-BC59-827A-065C-93CCB03A2D78}"/>
              </a:ext>
            </a:extLst>
          </p:cNvPr>
          <p:cNvSpPr/>
          <p:nvPr/>
        </p:nvSpPr>
        <p:spPr>
          <a:xfrm rot="2286414">
            <a:off x="6092322" y="36827222"/>
            <a:ext cx="1300045" cy="531128"/>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1" name="矢印: 右 300">
            <a:extLst>
              <a:ext uri="{FF2B5EF4-FFF2-40B4-BE49-F238E27FC236}">
                <a16:creationId xmlns:a16="http://schemas.microsoft.com/office/drawing/2014/main" id="{2B96FDBA-8AC1-7B34-87E1-B8B60D2B3321}"/>
              </a:ext>
            </a:extLst>
          </p:cNvPr>
          <p:cNvSpPr/>
          <p:nvPr/>
        </p:nvSpPr>
        <p:spPr>
          <a:xfrm rot="13500000">
            <a:off x="7979870" y="34957485"/>
            <a:ext cx="1398501" cy="531128"/>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2" name="楕円 301">
            <a:extLst>
              <a:ext uri="{FF2B5EF4-FFF2-40B4-BE49-F238E27FC236}">
                <a16:creationId xmlns:a16="http://schemas.microsoft.com/office/drawing/2014/main" id="{A1B59D16-18E7-2D27-DEF6-F8527D2431E6}"/>
              </a:ext>
            </a:extLst>
          </p:cNvPr>
          <p:cNvSpPr/>
          <p:nvPr/>
        </p:nvSpPr>
        <p:spPr>
          <a:xfrm>
            <a:off x="7823717" y="35178542"/>
            <a:ext cx="102771" cy="102771"/>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3" name="楕円 302">
            <a:extLst>
              <a:ext uri="{FF2B5EF4-FFF2-40B4-BE49-F238E27FC236}">
                <a16:creationId xmlns:a16="http://schemas.microsoft.com/office/drawing/2014/main" id="{1BE88C7E-F88E-661D-1148-08AE0B40D1F2}"/>
              </a:ext>
            </a:extLst>
          </p:cNvPr>
          <p:cNvSpPr/>
          <p:nvPr/>
        </p:nvSpPr>
        <p:spPr>
          <a:xfrm>
            <a:off x="7823716" y="35544362"/>
            <a:ext cx="102771" cy="102771"/>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4" name="楕円 303">
            <a:extLst>
              <a:ext uri="{FF2B5EF4-FFF2-40B4-BE49-F238E27FC236}">
                <a16:creationId xmlns:a16="http://schemas.microsoft.com/office/drawing/2014/main" id="{68DD508A-EC2E-C658-64D9-9D61D8A55CCA}"/>
              </a:ext>
            </a:extLst>
          </p:cNvPr>
          <p:cNvSpPr/>
          <p:nvPr/>
        </p:nvSpPr>
        <p:spPr>
          <a:xfrm>
            <a:off x="7828224" y="35947856"/>
            <a:ext cx="102771" cy="102771"/>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05" name="図 304" descr="アイコン&#10;&#10;自動的に生成された説明">
            <a:extLst>
              <a:ext uri="{FF2B5EF4-FFF2-40B4-BE49-F238E27FC236}">
                <a16:creationId xmlns:a16="http://schemas.microsoft.com/office/drawing/2014/main" id="{7FF3684D-71D4-CAB2-6FA2-3BE7BF373109}"/>
              </a:ext>
            </a:extLst>
          </p:cNvPr>
          <p:cNvPicPr>
            <a:picLocks noChangeAspect="1"/>
          </p:cNvPicPr>
          <p:nvPr/>
        </p:nvPicPr>
        <p:blipFill>
          <a:blip r:embed="rId31">
            <a:duotone>
              <a:schemeClr val="accent1">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6324658" y="36641145"/>
            <a:ext cx="733795" cy="828646"/>
          </a:xfrm>
          <a:prstGeom prst="rect">
            <a:avLst/>
          </a:prstGeom>
          <a:noFill/>
          <a:ln>
            <a:noFill/>
          </a:ln>
        </p:spPr>
      </p:pic>
      <p:pic>
        <p:nvPicPr>
          <p:cNvPr id="306" name="図 305" descr="アイコン&#10;&#10;自動的に生成された説明">
            <a:extLst>
              <a:ext uri="{FF2B5EF4-FFF2-40B4-BE49-F238E27FC236}">
                <a16:creationId xmlns:a16="http://schemas.microsoft.com/office/drawing/2014/main" id="{EB8D302D-0C29-CF71-8091-8A0A59F1E52E}"/>
              </a:ext>
            </a:extLst>
          </p:cNvPr>
          <p:cNvPicPr>
            <a:picLocks noChangeAspect="1"/>
          </p:cNvPicPr>
          <p:nvPr/>
        </p:nvPicPr>
        <p:blipFill>
          <a:blip r:embed="rId31">
            <a:duotone>
              <a:schemeClr val="accent2">
                <a:shade val="45000"/>
                <a:satMod val="135000"/>
              </a:schemeClr>
              <a:prstClr val="white"/>
            </a:duotone>
            <a:alphaModFix/>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8331374" y="34829530"/>
            <a:ext cx="765939" cy="864945"/>
          </a:xfrm>
          <a:prstGeom prst="rect">
            <a:avLst/>
          </a:prstGeom>
          <a:noFill/>
          <a:ln>
            <a:noFill/>
          </a:ln>
        </p:spPr>
      </p:pic>
      <p:pic>
        <p:nvPicPr>
          <p:cNvPr id="307" name="図 306" descr="アイコン&#10;&#10;自動的に生成された説明">
            <a:extLst>
              <a:ext uri="{FF2B5EF4-FFF2-40B4-BE49-F238E27FC236}">
                <a16:creationId xmlns:a16="http://schemas.microsoft.com/office/drawing/2014/main" id="{06CB18D6-89C9-6950-148F-14DCB2C1779E}"/>
              </a:ext>
            </a:extLst>
          </p:cNvPr>
          <p:cNvPicPr>
            <a:picLocks noChangeAspect="1"/>
          </p:cNvPicPr>
          <p:nvPr/>
        </p:nvPicPr>
        <p:blipFill>
          <a:blip r:embed="rId31">
            <a:duotone>
              <a:schemeClr val="accent1">
                <a:shade val="45000"/>
                <a:satMod val="135000"/>
              </a:schemeClr>
              <a:prstClr val="white"/>
            </a:duotone>
            <a:extLst>
              <a:ext uri="{BEBA8EAE-BF5A-486C-A8C5-ECC9F3942E4B}">
                <a14:imgProps xmlns:a14="http://schemas.microsoft.com/office/drawing/2010/main">
                  <a14:imgLayer r:embed="rId32">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7388610" y="36931177"/>
            <a:ext cx="814382" cy="919650"/>
          </a:xfrm>
          <a:prstGeom prst="rect">
            <a:avLst/>
          </a:prstGeom>
          <a:noFill/>
          <a:ln>
            <a:noFill/>
          </a:ln>
        </p:spPr>
      </p:pic>
      <p:sp>
        <p:nvSpPr>
          <p:cNvPr id="308" name="吹き出し: 角を丸めた四角形 307">
            <a:extLst>
              <a:ext uri="{FF2B5EF4-FFF2-40B4-BE49-F238E27FC236}">
                <a16:creationId xmlns:a16="http://schemas.microsoft.com/office/drawing/2014/main" id="{EED9A153-7BFA-5001-890A-A24D0E83EE96}"/>
              </a:ext>
            </a:extLst>
          </p:cNvPr>
          <p:cNvSpPr/>
          <p:nvPr/>
        </p:nvSpPr>
        <p:spPr>
          <a:xfrm>
            <a:off x="8957375" y="32203712"/>
            <a:ext cx="2969762" cy="741181"/>
          </a:xfrm>
          <a:prstGeom prst="wedgeRoundRectCallout">
            <a:avLst>
              <a:gd name="adj1" fmla="val -71996"/>
              <a:gd name="adj2" fmla="val 55196"/>
              <a:gd name="adj3" fmla="val 16667"/>
            </a:avLst>
          </a:prstGeom>
          <a:ln w="412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a:solidFill>
                  <a:schemeClr val="tx1">
                    <a:lumMod val="65000"/>
                    <a:lumOff val="35000"/>
                  </a:schemeClr>
                </a:solidFill>
              </a:rPr>
              <a:t>高優先度</a:t>
            </a:r>
            <a:endParaRPr kumimoji="1" lang="ja-JP" altLang="en-US" sz="4000" dirty="0">
              <a:solidFill>
                <a:schemeClr val="tx1">
                  <a:lumMod val="65000"/>
                  <a:lumOff val="35000"/>
                </a:schemeClr>
              </a:solidFill>
            </a:endParaRPr>
          </a:p>
        </p:txBody>
      </p:sp>
      <p:sp>
        <p:nvSpPr>
          <p:cNvPr id="309" name="吹き出し: 角を丸めた四角形 308">
            <a:extLst>
              <a:ext uri="{FF2B5EF4-FFF2-40B4-BE49-F238E27FC236}">
                <a16:creationId xmlns:a16="http://schemas.microsoft.com/office/drawing/2014/main" id="{080F4948-93C7-C636-EB7D-E3FEAB849807}"/>
              </a:ext>
            </a:extLst>
          </p:cNvPr>
          <p:cNvSpPr/>
          <p:nvPr/>
        </p:nvSpPr>
        <p:spPr>
          <a:xfrm>
            <a:off x="3985864" y="33670016"/>
            <a:ext cx="2969762" cy="741181"/>
          </a:xfrm>
          <a:prstGeom prst="wedgeRoundRectCallout">
            <a:avLst>
              <a:gd name="adj1" fmla="val 60993"/>
              <a:gd name="adj2" fmla="val 228441"/>
              <a:gd name="adj3" fmla="val 16667"/>
            </a:avLst>
          </a:prstGeom>
          <a:ln w="412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a:solidFill>
                  <a:schemeClr val="tx1">
                    <a:lumMod val="65000"/>
                    <a:lumOff val="35000"/>
                  </a:schemeClr>
                </a:solidFill>
              </a:rPr>
              <a:t>低優先度</a:t>
            </a:r>
            <a:endParaRPr kumimoji="1" lang="ja-JP" altLang="en-US" sz="4000" dirty="0">
              <a:solidFill>
                <a:schemeClr val="tx1">
                  <a:lumMod val="65000"/>
                  <a:lumOff val="35000"/>
                </a:schemeClr>
              </a:solidFill>
            </a:endParaRPr>
          </a:p>
        </p:txBody>
      </p:sp>
      <p:sp>
        <p:nvSpPr>
          <p:cNvPr id="310" name="吹き出し: 角を丸めた四角形 309">
            <a:extLst>
              <a:ext uri="{FF2B5EF4-FFF2-40B4-BE49-F238E27FC236}">
                <a16:creationId xmlns:a16="http://schemas.microsoft.com/office/drawing/2014/main" id="{BC7018A1-7F24-0B6E-A74C-1147E47DFDAF}"/>
              </a:ext>
            </a:extLst>
          </p:cNvPr>
          <p:cNvSpPr/>
          <p:nvPr/>
        </p:nvSpPr>
        <p:spPr>
          <a:xfrm>
            <a:off x="9176862" y="33496995"/>
            <a:ext cx="4972581" cy="1233340"/>
          </a:xfrm>
          <a:prstGeom prst="wedgeRoundRectCallout">
            <a:avLst>
              <a:gd name="adj1" fmla="val -61433"/>
              <a:gd name="adj2" fmla="val 53263"/>
              <a:gd name="adj3" fmla="val 16667"/>
            </a:avLst>
          </a:prstGeom>
          <a:ln w="412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solidFill>
                  <a:schemeClr val="tx1">
                    <a:lumMod val="65000"/>
                    <a:lumOff val="35000"/>
                  </a:schemeClr>
                </a:solidFill>
              </a:rPr>
              <a:t>優先されたジョブは処理の待ち列を割り込む</a:t>
            </a: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3286</TotalTime>
  <Words>740</Words>
  <Application>Microsoft Office PowerPoint</Application>
  <PresentationFormat>ユーザー設定</PresentationFormat>
  <Paragraphs>100</Paragraphs>
  <Slides>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ＭＳ ゴシック</vt:lpstr>
      <vt:lpstr>游ゴシック</vt:lpstr>
      <vt:lpstr>Arial</vt:lpstr>
      <vt:lpstr>Calibri</vt:lpstr>
      <vt:lpstr>Cambria Math</vt:lpstr>
      <vt:lpstr>Quattrocento Sans</vt:lpstr>
      <vt:lpstr>Times New Roman</vt:lpstr>
      <vt:lpstr>Wingdings</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横田　侑紀</cp:lastModifiedBy>
  <cp:revision>156</cp:revision>
  <dcterms:created xsi:type="dcterms:W3CDTF">2013-06-11T08:36:10Z</dcterms:created>
  <dcterms:modified xsi:type="dcterms:W3CDTF">2025-01-08T11:05:58Z</dcterms:modified>
</cp:coreProperties>
</file>