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23"/>
  </p:notesMasterIdLst>
  <p:handoutMasterIdLst>
    <p:handoutMasterId r:id="rId24"/>
  </p:handoutMasterIdLst>
  <p:sldIdLst>
    <p:sldId id="362" r:id="rId2"/>
    <p:sldId id="363" r:id="rId3"/>
    <p:sldId id="437" r:id="rId4"/>
    <p:sldId id="442" r:id="rId5"/>
    <p:sldId id="365" r:id="rId6"/>
    <p:sldId id="309" r:id="rId7"/>
    <p:sldId id="260" r:id="rId8"/>
    <p:sldId id="452" r:id="rId9"/>
    <p:sldId id="435" r:id="rId10"/>
    <p:sldId id="446" r:id="rId11"/>
    <p:sldId id="447" r:id="rId12"/>
    <p:sldId id="450" r:id="rId13"/>
    <p:sldId id="436" r:id="rId14"/>
    <p:sldId id="451" r:id="rId15"/>
    <p:sldId id="454" r:id="rId16"/>
    <p:sldId id="453" r:id="rId17"/>
    <p:sldId id="449" r:id="rId18"/>
    <p:sldId id="434" r:id="rId19"/>
    <p:sldId id="394" r:id="rId20"/>
    <p:sldId id="381" r:id="rId21"/>
    <p:sldId id="374" r:id="rId2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252"/>
    <a:srgbClr val="515151"/>
    <a:srgbClr val="F2F2F2"/>
    <a:srgbClr val="0070C0"/>
    <a:srgbClr val="333333"/>
    <a:srgbClr val="0084B4"/>
    <a:srgbClr val="4D4D4D"/>
    <a:srgbClr val="79BBD3"/>
    <a:srgbClr val="2929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32" autoAdjust="0"/>
    <p:restoredTop sz="94049" autoAdjust="0"/>
  </p:normalViewPr>
  <p:slideViewPr>
    <p:cSldViewPr>
      <p:cViewPr varScale="1">
        <p:scale>
          <a:sx n="65" d="100"/>
          <a:sy n="65" d="100"/>
        </p:scale>
        <p:origin x="1332" y="48"/>
      </p:cViewPr>
      <p:guideLst>
        <p:guide orient="horz" pos="2160"/>
        <p:guide pos="2880"/>
      </p:guideLst>
    </p:cSldViewPr>
  </p:slideViewPr>
  <p:outlineViewPr>
    <p:cViewPr>
      <p:scale>
        <a:sx n="33" d="100"/>
        <a:sy n="33" d="100"/>
      </p:scale>
      <p:origin x="0" y="432"/>
    </p:cViewPr>
  </p:outlineViewPr>
  <p:notesTextViewPr>
    <p:cViewPr>
      <p:scale>
        <a:sx n="125" d="100"/>
        <a:sy n="125" d="100"/>
      </p:scale>
      <p:origin x="0" y="0"/>
    </p:cViewPr>
  </p:notesTextViewPr>
  <p:sorterViewPr>
    <p:cViewPr>
      <p:scale>
        <a:sx n="100" d="100"/>
        <a:sy n="100" d="100"/>
      </p:scale>
      <p:origin x="0" y="1290"/>
    </p:cViewPr>
  </p:sorterViewPr>
  <p:notesViewPr>
    <p:cSldViewPr>
      <p:cViewPr varScale="1">
        <p:scale>
          <a:sx n="59" d="100"/>
          <a:sy n="59" d="100"/>
        </p:scale>
        <p:origin x="-259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C31F5C4-6B49-4C86-A2DE-32A66D840886}" type="datetimeFigureOut">
              <a:rPr kumimoji="1" lang="ja-JP" altLang="en-US" smtClean="0"/>
              <a:pPr/>
              <a:t>2024/3/26</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96840A-D37F-4926-8E05-396A9738F0A7}" type="slidenum">
              <a:rPr kumimoji="1" lang="ja-JP" altLang="en-US" smtClean="0"/>
              <a:pPr/>
              <a:t>‹#›</a:t>
            </a:fld>
            <a:endParaRPr kumimoji="1" lang="ja-JP" altLang="en-US"/>
          </a:p>
        </p:txBody>
      </p:sp>
    </p:spTree>
    <p:extLst>
      <p:ext uri="{BB962C8B-B14F-4D97-AF65-F5344CB8AC3E}">
        <p14:creationId xmlns:p14="http://schemas.microsoft.com/office/powerpoint/2010/main" val="20836909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A31E89-D484-4C32-AED5-D0DBDAB35374}" type="datetimeFigureOut">
              <a:rPr kumimoji="1" lang="ja-JP" altLang="en-US" smtClean="0"/>
              <a:pPr/>
              <a:t>2024/3/26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D82345-0678-4811-8ABF-8721649F7B14}" type="slidenum">
              <a:rPr kumimoji="1" lang="ja-JP" altLang="en-US" smtClean="0"/>
              <a:pPr/>
              <a:t>‹#›</a:t>
            </a:fld>
            <a:endParaRPr kumimoji="1" lang="ja-JP" altLang="en-US"/>
          </a:p>
        </p:txBody>
      </p:sp>
    </p:spTree>
    <p:extLst>
      <p:ext uri="{BB962C8B-B14F-4D97-AF65-F5344CB8AC3E}">
        <p14:creationId xmlns:p14="http://schemas.microsoft.com/office/powerpoint/2010/main" val="33944326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ltLang="en-US" dirty="0"/>
              <a:t>ご紹介にあずかりました芝浦工業大学の横田侑紀が、「スマートシティにおけるクラウドレットの優先順位付けジョブオフローディングシステムの提案」というタイトルで発表を始めます。</a:t>
            </a:r>
            <a:endParaRPr dirty="0"/>
          </a:p>
        </p:txBody>
      </p:sp>
      <p:sp>
        <p:nvSpPr>
          <p:cNvPr id="109" name="Google Shape;109;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0</a:t>
            </a:fld>
            <a:endParaRPr/>
          </a:p>
        </p:txBody>
      </p:sp>
    </p:spTree>
    <p:extLst>
      <p:ext uri="{BB962C8B-B14F-4D97-AF65-F5344CB8AC3E}">
        <p14:creationId xmlns:p14="http://schemas.microsoft.com/office/powerpoint/2010/main" val="1337875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2a7b4c4eb1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g12a7b4c4eb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ltLang="en-US" dirty="0"/>
              <a:t>クラウドレット</a:t>
            </a:r>
            <a:r>
              <a:rPr lang="en-US" altLang="ja-JP" dirty="0" err="1"/>
              <a:t>i</a:t>
            </a:r>
            <a:r>
              <a:rPr lang="ja-JP" altLang="en-US" dirty="0"/>
              <a:t>に到着するジョブの種類が</a:t>
            </a:r>
            <a:r>
              <a:rPr lang="en-US" altLang="ja-JP" dirty="0"/>
              <a:t>M</a:t>
            </a:r>
            <a:r>
              <a:rPr lang="ja-JP" altLang="en-US" dirty="0"/>
              <a:t>種類であるとすると、それぞれを</a:t>
            </a:r>
            <a:r>
              <a:rPr lang="en-US" altLang="ja-JP" dirty="0" err="1"/>
              <a:t>λi</a:t>
            </a:r>
            <a:r>
              <a:rPr lang="en-US" altLang="ja-JP" dirty="0"/>
              <a:t>, 1</a:t>
            </a:r>
            <a:r>
              <a:rPr lang="ja-JP" altLang="en-US" dirty="0"/>
              <a:t>、</a:t>
            </a:r>
            <a:r>
              <a:rPr lang="en-US" altLang="ja-JP" dirty="0" err="1"/>
              <a:t>λi</a:t>
            </a:r>
            <a:r>
              <a:rPr lang="en-US" altLang="ja-JP" dirty="0"/>
              <a:t>, 2…</a:t>
            </a:r>
            <a:r>
              <a:rPr lang="en-US" altLang="ja-JP" dirty="0" err="1"/>
              <a:t>λi</a:t>
            </a:r>
            <a:r>
              <a:rPr lang="en-US" altLang="ja-JP" dirty="0"/>
              <a:t>, M</a:t>
            </a:r>
            <a:r>
              <a:rPr lang="ja-JP" altLang="en-US" dirty="0"/>
              <a:t>と定義します。</a:t>
            </a:r>
            <a:endParaRPr lang="en-US" altLang="ja-JP" dirty="0"/>
          </a:p>
          <a:p>
            <a:pPr marL="0" lvl="0" indent="0" algn="l" rtl="0">
              <a:lnSpc>
                <a:spcPct val="100000"/>
              </a:lnSpc>
              <a:spcBef>
                <a:spcPts val="0"/>
              </a:spcBef>
              <a:spcAft>
                <a:spcPts val="0"/>
              </a:spcAft>
              <a:buSzPts val="1400"/>
              <a:buNone/>
            </a:pPr>
            <a:r>
              <a:rPr lang="ja-JP" altLang="en-US" dirty="0"/>
              <a:t>このとき、到着流の重畳によって求められる各クラウドレットの合計到着率は</a:t>
            </a:r>
            <a:r>
              <a:rPr lang="en-US" altLang="ja-JP" dirty="0" err="1"/>
              <a:t>λi</a:t>
            </a:r>
            <a:r>
              <a:rPr lang="ja-JP" altLang="en-US" dirty="0"/>
              <a:t>として、次のように求められます。</a:t>
            </a:r>
            <a:endParaRPr lang="en-US" altLang="ja-JP" dirty="0"/>
          </a:p>
          <a:p>
            <a:pPr marL="0" lvl="0" indent="0" algn="l" rtl="0">
              <a:lnSpc>
                <a:spcPct val="100000"/>
              </a:lnSpc>
              <a:spcBef>
                <a:spcPts val="0"/>
              </a:spcBef>
              <a:spcAft>
                <a:spcPts val="0"/>
              </a:spcAft>
              <a:buSzPts val="1400"/>
              <a:buNone/>
            </a:pPr>
            <a:r>
              <a:rPr lang="ja-JP" altLang="en-US" dirty="0"/>
              <a:t>また、クラウドレット</a:t>
            </a:r>
            <a:r>
              <a:rPr lang="en-US" altLang="ja-JP" dirty="0" err="1"/>
              <a:t>i</a:t>
            </a:r>
            <a:r>
              <a:rPr lang="ja-JP" altLang="en-US" dirty="0"/>
              <a:t>が他のクラウドレットへとオフロードするジョブの割合</a:t>
            </a:r>
            <a:r>
              <a:rPr lang="en-US" altLang="ja-JP" dirty="0" err="1"/>
              <a:t>φi</a:t>
            </a:r>
            <a:r>
              <a:rPr lang="ja-JP" altLang="en-US" dirty="0"/>
              <a:t>に注目すると、</a:t>
            </a:r>
            <a:r>
              <a:rPr lang="en-US" altLang="ja-JP" dirty="0" err="1"/>
              <a:t>φi</a:t>
            </a:r>
            <a:r>
              <a:rPr lang="ja-JP" altLang="en-US" dirty="0"/>
              <a:t>を用いれば、クラウドレット</a:t>
            </a:r>
            <a:r>
              <a:rPr lang="en-US" altLang="ja-JP" dirty="0" err="1"/>
              <a:t>i</a:t>
            </a:r>
            <a:r>
              <a:rPr lang="ja-JP" altLang="en-US" dirty="0"/>
              <a:t>からクラウドレット</a:t>
            </a:r>
            <a:r>
              <a:rPr lang="en-US" altLang="ja-JP" dirty="0"/>
              <a:t>j</a:t>
            </a:r>
            <a:r>
              <a:rPr lang="ja-JP" altLang="en-US" dirty="0"/>
              <a:t>へとオフロードされるジョブと、オフロードされずクラウドレット</a:t>
            </a:r>
            <a:r>
              <a:rPr lang="en-US" altLang="ja-JP" dirty="0" err="1"/>
              <a:t>i</a:t>
            </a:r>
            <a:r>
              <a:rPr lang="ja-JP" altLang="en-US" dirty="0"/>
              <a:t>に到着してクラウドレット</a:t>
            </a:r>
            <a:r>
              <a:rPr lang="en-US" altLang="ja-JP" dirty="0" err="1"/>
              <a:t>i</a:t>
            </a:r>
            <a:r>
              <a:rPr lang="ja-JP" altLang="en-US" dirty="0"/>
              <a:t>で処理されるジョブは図のようにあらわすことができます。</a:t>
            </a:r>
            <a:endParaRPr lang="en-US" altLang="ja-JP" dirty="0"/>
          </a:p>
          <a:p>
            <a:pPr marL="0" lvl="0" indent="0" algn="l" rtl="0">
              <a:lnSpc>
                <a:spcPct val="100000"/>
              </a:lnSpc>
              <a:spcBef>
                <a:spcPts val="0"/>
              </a:spcBef>
              <a:spcAft>
                <a:spcPts val="0"/>
              </a:spcAft>
              <a:buSzPts val="1400"/>
              <a:buNone/>
            </a:pPr>
            <a:endParaRPr lang="en-US" altLang="ja-JP" dirty="0"/>
          </a:p>
        </p:txBody>
      </p:sp>
      <p:sp>
        <p:nvSpPr>
          <p:cNvPr id="118" name="Google Shape;118;g12a7b4c4eb1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9</a:t>
            </a:fld>
            <a:endParaRPr/>
          </a:p>
        </p:txBody>
      </p:sp>
    </p:spTree>
    <p:extLst>
      <p:ext uri="{BB962C8B-B14F-4D97-AF65-F5344CB8AC3E}">
        <p14:creationId xmlns:p14="http://schemas.microsoft.com/office/powerpoint/2010/main" val="1220299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2a7b4c4eb1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g12a7b4c4eb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ltLang="en-US" dirty="0"/>
              <a:t>各ジョブの平均処理時間は、</a:t>
            </a:r>
            <a:r>
              <a:rPr lang="en-US" altLang="ja-JP" dirty="0"/>
              <a:t>b=b1</a:t>
            </a:r>
            <a:r>
              <a:rPr lang="ja-JP" altLang="en-US" dirty="0"/>
              <a:t>、</a:t>
            </a:r>
            <a:r>
              <a:rPr lang="en-US" altLang="ja-JP" dirty="0"/>
              <a:t>b2,…</a:t>
            </a:r>
            <a:r>
              <a:rPr lang="ja-JP" altLang="en-US" dirty="0"/>
              <a:t>のように設定します。</a:t>
            </a:r>
            <a:endParaRPr lang="en-US" altLang="ja-JP"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ja-JP" altLang="en-US" dirty="0"/>
              <a:t>異なるジョブの到着流の重畳を考えると、到着率と同様にクラウドレット</a:t>
            </a:r>
            <a:r>
              <a:rPr lang="en-US" altLang="ja-JP" dirty="0" err="1"/>
              <a:t>i</a:t>
            </a:r>
            <a:r>
              <a:rPr lang="ja-JP" altLang="en-US" dirty="0"/>
              <a:t>の重畳後の処理時間も変化します。</a:t>
            </a:r>
            <a:endParaRPr lang="en-US" altLang="ja-JP" dirty="0"/>
          </a:p>
          <a:p>
            <a:pPr marL="0" marR="0" lvl="0" indent="0" algn="l" defTabSz="914400" rtl="0" eaLnBrk="1" fontAlgn="auto" latinLnBrk="0" hangingPunct="1">
              <a:lnSpc>
                <a:spcPct val="100000"/>
              </a:lnSpc>
              <a:spcBef>
                <a:spcPts val="0"/>
              </a:spcBef>
              <a:spcAft>
                <a:spcPts val="0"/>
              </a:spcAft>
              <a:buClrTx/>
              <a:buSzPts val="1400"/>
              <a:buFontTx/>
              <a:buNone/>
              <a:tabLst/>
              <a:defRPr/>
            </a:pPr>
            <a:r>
              <a:rPr lang="ja-JP" altLang="en-US" dirty="0"/>
              <a:t>オフロード後の到着流の重畳によって得られる処理時間は、</a:t>
            </a:r>
            <a:r>
              <a:rPr lang="en-US" altLang="ja-JP" dirty="0"/>
              <a:t>φ</a:t>
            </a:r>
            <a:r>
              <a:rPr lang="ja-JP" altLang="en-US" dirty="0"/>
              <a:t>と</a:t>
            </a:r>
            <a:r>
              <a:rPr lang="en-US" altLang="ja-JP" dirty="0"/>
              <a:t>λ</a:t>
            </a:r>
            <a:r>
              <a:rPr lang="ja-JP" altLang="en-US" dirty="0"/>
              <a:t>で計算されるオフロード後の到着率の重み付き平均値であり、以下のようにあらわされます。</a:t>
            </a:r>
            <a:endParaRPr lang="en-US" altLang="ja-JP" dirty="0"/>
          </a:p>
          <a:p>
            <a:pPr marL="0" lvl="0" indent="0" algn="l" rtl="0">
              <a:lnSpc>
                <a:spcPct val="100000"/>
              </a:lnSpc>
              <a:spcBef>
                <a:spcPts val="0"/>
              </a:spcBef>
              <a:spcAft>
                <a:spcPts val="0"/>
              </a:spcAft>
              <a:buSzPts val="1400"/>
              <a:buNone/>
            </a:pPr>
            <a:r>
              <a:rPr lang="ja-JP" altLang="en-US" dirty="0"/>
              <a:t>また、このときの到着率の</a:t>
            </a:r>
            <a:r>
              <a:rPr lang="en-US" altLang="ja-JP" dirty="0"/>
              <a:t>2</a:t>
            </a:r>
            <a:r>
              <a:rPr lang="ja-JP" altLang="en-US" dirty="0"/>
              <a:t>次積率も同様にして求めることができます。</a:t>
            </a:r>
            <a:endParaRPr lang="en-US" altLang="ja-JP" dirty="0"/>
          </a:p>
          <a:p>
            <a:pPr marL="0" lvl="0" indent="0" algn="l" rtl="0">
              <a:lnSpc>
                <a:spcPct val="100000"/>
              </a:lnSpc>
              <a:spcBef>
                <a:spcPts val="0"/>
              </a:spcBef>
              <a:spcAft>
                <a:spcPts val="0"/>
              </a:spcAft>
              <a:buSzPts val="1400"/>
              <a:buNone/>
            </a:pPr>
            <a:r>
              <a:rPr lang="ja-JP" altLang="en-US" dirty="0"/>
              <a:t>以上のパラメータを用いれば、オフロード後のクラウドレット</a:t>
            </a:r>
            <a:r>
              <a:rPr lang="en-US" altLang="ja-JP" dirty="0" err="1"/>
              <a:t>i</a:t>
            </a:r>
            <a:r>
              <a:rPr lang="ja-JP" altLang="en-US" dirty="0"/>
              <a:t>の平均遅延時間は次の</a:t>
            </a:r>
            <a:r>
              <a:rPr lang="en-US" altLang="ja-JP" dirty="0"/>
              <a:t>Ti</a:t>
            </a:r>
            <a:r>
              <a:rPr lang="ja-JP" altLang="en-US" dirty="0"/>
              <a:t>として求められます。これは、任意のジョブがシステムに到着した時点で、ジョブの処理が行われている残り時間と、あらかじめ待っていたジョブの処理にかかる時間の合計で求めることができます。</a:t>
            </a:r>
            <a:endParaRPr lang="en-US" altLang="ja-JP" dirty="0"/>
          </a:p>
        </p:txBody>
      </p:sp>
      <p:sp>
        <p:nvSpPr>
          <p:cNvPr id="118" name="Google Shape;118;g12a7b4c4eb1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10</a:t>
            </a:fld>
            <a:endParaRPr/>
          </a:p>
        </p:txBody>
      </p:sp>
    </p:spTree>
    <p:extLst>
      <p:ext uri="{BB962C8B-B14F-4D97-AF65-F5344CB8AC3E}">
        <p14:creationId xmlns:p14="http://schemas.microsoft.com/office/powerpoint/2010/main" val="669676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次に、ジョブの優先順位を考慮して改めて平均遅延時間を計算します。</a:t>
            </a:r>
            <a:endParaRPr lang="en-US" altLang="ja-JP" dirty="0"/>
          </a:p>
        </p:txBody>
      </p:sp>
      <p:sp>
        <p:nvSpPr>
          <p:cNvPr id="148" name="Google Shape;14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7304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a:extLst>
            <a:ext uri="{FF2B5EF4-FFF2-40B4-BE49-F238E27FC236}">
              <a16:creationId xmlns:a16="http://schemas.microsoft.com/office/drawing/2014/main" id="{C3AE4A21-D513-48B2-FB66-7DD154D720E8}"/>
            </a:ext>
          </a:extLst>
        </p:cNvPr>
        <p:cNvGrpSpPr/>
        <p:nvPr/>
      </p:nvGrpSpPr>
      <p:grpSpPr>
        <a:xfrm>
          <a:off x="0" y="0"/>
          <a:ext cx="0" cy="0"/>
          <a:chOff x="0" y="0"/>
          <a:chExt cx="0" cy="0"/>
        </a:xfrm>
      </p:grpSpPr>
      <p:sp>
        <p:nvSpPr>
          <p:cNvPr id="116" name="Google Shape;116;g12a7b4c4eb1_0_0:notes">
            <a:extLst>
              <a:ext uri="{FF2B5EF4-FFF2-40B4-BE49-F238E27FC236}">
                <a16:creationId xmlns:a16="http://schemas.microsoft.com/office/drawing/2014/main" id="{33801D04-ECEA-6A6A-AE19-EA34A087B690}"/>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g12a7b4c4eb1_0_0:notes">
            <a:extLst>
              <a:ext uri="{FF2B5EF4-FFF2-40B4-BE49-F238E27FC236}">
                <a16:creationId xmlns:a16="http://schemas.microsoft.com/office/drawing/2014/main" id="{39733023-B9BF-C576-C7D3-98F925F2B9E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ltLang="en-US" dirty="0"/>
              <a:t>ジョブの処理の優先度を考慮するため、ここではオフロード後のあるクラウドレットに注目しています。</a:t>
            </a:r>
            <a:endParaRPr lang="en-US" altLang="ja-JP" dirty="0"/>
          </a:p>
          <a:p>
            <a:pPr marL="0" lvl="0" indent="0" algn="l" rtl="0">
              <a:lnSpc>
                <a:spcPct val="100000"/>
              </a:lnSpc>
              <a:spcBef>
                <a:spcPts val="0"/>
              </a:spcBef>
              <a:spcAft>
                <a:spcPts val="0"/>
              </a:spcAft>
              <a:buSzPts val="1400"/>
              <a:buNone/>
            </a:pPr>
            <a:r>
              <a:rPr lang="ja-JP" altLang="en-US" dirty="0"/>
              <a:t>図で示されたジョブの優先度は右上のとおりです。赤い色のジョブは最も優先度が高く、緑色のジョブの優先度が最も低くなっています。</a:t>
            </a:r>
            <a:endParaRPr lang="en-US" altLang="ja-JP" dirty="0"/>
          </a:p>
          <a:p>
            <a:pPr marL="0" lvl="0" indent="0" algn="l" rtl="0">
              <a:lnSpc>
                <a:spcPct val="100000"/>
              </a:lnSpc>
              <a:spcBef>
                <a:spcPts val="0"/>
              </a:spcBef>
              <a:spcAft>
                <a:spcPts val="0"/>
              </a:spcAft>
              <a:buSzPts val="1400"/>
              <a:buNone/>
            </a:pPr>
            <a:r>
              <a:rPr lang="ja-JP" altLang="en-US" dirty="0"/>
              <a:t>オフロードによって到着したジョブ群は、それぞれクラウドレットの処理の待ち列に入りますが、優先度の高いジョブは列を割りこむことができ、</a:t>
            </a:r>
            <a:endParaRPr lang="en-US" altLang="ja-JP" dirty="0"/>
          </a:p>
          <a:p>
            <a:pPr marL="0" lvl="0" indent="0" algn="l" rtl="0">
              <a:lnSpc>
                <a:spcPct val="100000"/>
              </a:lnSpc>
              <a:spcBef>
                <a:spcPts val="0"/>
              </a:spcBef>
              <a:spcAft>
                <a:spcPts val="0"/>
              </a:spcAft>
              <a:buSzPts val="1400"/>
              <a:buNone/>
            </a:pPr>
            <a:r>
              <a:rPr lang="ja-JP" altLang="en-US" dirty="0"/>
              <a:t>待ち時間がそれだけ短くなります。</a:t>
            </a:r>
            <a:endParaRPr lang="en-US" altLang="ja-JP" dirty="0"/>
          </a:p>
          <a:p>
            <a:pPr marL="0" lvl="0" indent="0" algn="l" rtl="0">
              <a:lnSpc>
                <a:spcPct val="100000"/>
              </a:lnSpc>
              <a:spcBef>
                <a:spcPts val="0"/>
              </a:spcBef>
              <a:spcAft>
                <a:spcPts val="0"/>
              </a:spcAft>
              <a:buSzPts val="1400"/>
              <a:buNone/>
            </a:pPr>
            <a:r>
              <a:rPr lang="ja-JP" altLang="en-US" dirty="0"/>
              <a:t>逆に、優先度の低いジョブは待ち列の一番最後に並ぶことになり、必然的に待ち時間が長くなります。</a:t>
            </a:r>
            <a:endParaRPr lang="en-US" altLang="ja-JP" dirty="0"/>
          </a:p>
          <a:p>
            <a:pPr marL="0" lvl="0" indent="0" algn="l" rtl="0">
              <a:lnSpc>
                <a:spcPct val="100000"/>
              </a:lnSpc>
              <a:spcBef>
                <a:spcPts val="0"/>
              </a:spcBef>
              <a:spcAft>
                <a:spcPts val="0"/>
              </a:spcAft>
              <a:buSzPts val="1400"/>
              <a:buNone/>
            </a:pPr>
            <a:r>
              <a:rPr lang="ja-JP" altLang="en-US" dirty="0"/>
              <a:t>よって、このような優先度の設定によって重要度の高いジョブを優先的に処理することで、これらのジョブが他の処理を待つ時間を短縮することができます。</a:t>
            </a:r>
            <a:endParaRPr lang="en-US" altLang="ja-JP" dirty="0"/>
          </a:p>
        </p:txBody>
      </p:sp>
      <p:sp>
        <p:nvSpPr>
          <p:cNvPr id="118" name="Google Shape;118;g12a7b4c4eb1_0_0:notes">
            <a:extLst>
              <a:ext uri="{FF2B5EF4-FFF2-40B4-BE49-F238E27FC236}">
                <a16:creationId xmlns:a16="http://schemas.microsoft.com/office/drawing/2014/main" id="{0B80AC87-C1B5-F185-47E3-17515ED9B3B1}"/>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12</a:t>
            </a:fld>
            <a:endParaRPr/>
          </a:p>
        </p:txBody>
      </p:sp>
    </p:spTree>
    <p:extLst>
      <p:ext uri="{BB962C8B-B14F-4D97-AF65-F5344CB8AC3E}">
        <p14:creationId xmlns:p14="http://schemas.microsoft.com/office/powerpoint/2010/main" val="1453585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a:extLst>
            <a:ext uri="{FF2B5EF4-FFF2-40B4-BE49-F238E27FC236}">
              <a16:creationId xmlns:a16="http://schemas.microsoft.com/office/drawing/2014/main" id="{C3AE4A21-D513-48B2-FB66-7DD154D720E8}"/>
            </a:ext>
          </a:extLst>
        </p:cNvPr>
        <p:cNvGrpSpPr/>
        <p:nvPr/>
      </p:nvGrpSpPr>
      <p:grpSpPr>
        <a:xfrm>
          <a:off x="0" y="0"/>
          <a:ext cx="0" cy="0"/>
          <a:chOff x="0" y="0"/>
          <a:chExt cx="0" cy="0"/>
        </a:xfrm>
      </p:grpSpPr>
      <p:sp>
        <p:nvSpPr>
          <p:cNvPr id="116" name="Google Shape;116;g12a7b4c4eb1_0_0:notes">
            <a:extLst>
              <a:ext uri="{FF2B5EF4-FFF2-40B4-BE49-F238E27FC236}">
                <a16:creationId xmlns:a16="http://schemas.microsoft.com/office/drawing/2014/main" id="{33801D04-ECEA-6A6A-AE19-EA34A087B690}"/>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g12a7b4c4eb1_0_0:notes">
            <a:extLst>
              <a:ext uri="{FF2B5EF4-FFF2-40B4-BE49-F238E27FC236}">
                <a16:creationId xmlns:a16="http://schemas.microsoft.com/office/drawing/2014/main" id="{39733023-B9BF-C576-C7D3-98F925F2B9E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ltLang="en-US" dirty="0"/>
              <a:t>先ほど説明した優先度を取り入れ、改めてジョブごとに平均遅延時間を計算します。</a:t>
            </a:r>
            <a:endParaRPr lang="en-US" altLang="ja-JP" dirty="0"/>
          </a:p>
          <a:p>
            <a:pPr marL="0" lvl="0" indent="0" algn="l" rtl="0">
              <a:lnSpc>
                <a:spcPct val="100000"/>
              </a:lnSpc>
              <a:spcBef>
                <a:spcPts val="0"/>
              </a:spcBef>
              <a:spcAft>
                <a:spcPts val="0"/>
              </a:spcAft>
              <a:buSzPts val="1400"/>
              <a:buNone/>
            </a:pPr>
            <a:r>
              <a:rPr lang="ja-JP" altLang="en-US" dirty="0"/>
              <a:t>オフロード後のクラウドレット</a:t>
            </a:r>
            <a:r>
              <a:rPr lang="en-US" altLang="ja-JP" dirty="0" err="1"/>
              <a:t>i</a:t>
            </a:r>
            <a:r>
              <a:rPr lang="ja-JP" altLang="en-US" dirty="0"/>
              <a:t>のジョブ</a:t>
            </a:r>
            <a:r>
              <a:rPr lang="en-US" altLang="ja-JP" dirty="0"/>
              <a:t>m</a:t>
            </a:r>
            <a:r>
              <a:rPr lang="ja-JP" altLang="en-US" dirty="0"/>
              <a:t>の利用率はオフロード割合</a:t>
            </a:r>
            <a:r>
              <a:rPr lang="en-US" altLang="ja-JP" dirty="0"/>
              <a:t>φ</a:t>
            </a:r>
            <a:r>
              <a:rPr lang="ja-JP" altLang="en-US" dirty="0"/>
              <a:t>、到着率</a:t>
            </a:r>
            <a:r>
              <a:rPr lang="en-US" altLang="ja-JP" dirty="0"/>
              <a:t>λ</a:t>
            </a:r>
            <a:r>
              <a:rPr lang="ja-JP" altLang="en-US" dirty="0"/>
              <a:t>、処理時間ｂを用いて次のように表されます。</a:t>
            </a:r>
            <a:endParaRPr lang="en-US" altLang="ja-JP" dirty="0"/>
          </a:p>
          <a:p>
            <a:pPr marL="0" lvl="0" indent="0" algn="l" rtl="0">
              <a:lnSpc>
                <a:spcPct val="100000"/>
              </a:lnSpc>
              <a:spcBef>
                <a:spcPts val="0"/>
              </a:spcBef>
              <a:spcAft>
                <a:spcPts val="0"/>
              </a:spcAft>
              <a:buSzPts val="1400"/>
              <a:buNone/>
            </a:pPr>
            <a:r>
              <a:rPr lang="ja-JP" altLang="en-US" dirty="0"/>
              <a:t>このとき最も優先されるジョブを</a:t>
            </a:r>
            <a:r>
              <a:rPr lang="en-US" altLang="ja-JP" dirty="0"/>
              <a:t>α</a:t>
            </a:r>
            <a:r>
              <a:rPr lang="ja-JP" altLang="en-US" dirty="0"/>
              <a:t>とすると、ジョブ</a:t>
            </a:r>
            <a:r>
              <a:rPr lang="en-US" altLang="ja-JP" dirty="0"/>
              <a:t>α</a:t>
            </a:r>
            <a:r>
              <a:rPr lang="ja-JP" altLang="en-US" dirty="0"/>
              <a:t>の平均遅延時間は到着時に処理を待っているジョブ</a:t>
            </a:r>
            <a:r>
              <a:rPr lang="en-US" altLang="ja-JP" dirty="0"/>
              <a:t>α</a:t>
            </a:r>
            <a:r>
              <a:rPr lang="ja-JP" altLang="en-US" dirty="0"/>
              <a:t>の処理にかかる時間と、到着時に処理しているジョブの平均残余寿命、つまりは処理の残り時間の和として計算されます。</a:t>
            </a:r>
            <a:endParaRPr lang="en-US" altLang="ja-JP" dirty="0"/>
          </a:p>
          <a:p>
            <a:pPr marL="0" lvl="0" indent="0" algn="l" rtl="0">
              <a:lnSpc>
                <a:spcPct val="100000"/>
              </a:lnSpc>
              <a:spcBef>
                <a:spcPts val="0"/>
              </a:spcBef>
              <a:spcAft>
                <a:spcPts val="0"/>
              </a:spcAft>
              <a:buSzPts val="1400"/>
              <a:buNone/>
            </a:pPr>
            <a:r>
              <a:rPr lang="ja-JP" altLang="en-US" dirty="0"/>
              <a:t>これを計算すると次のような式になります。</a:t>
            </a:r>
            <a:endParaRPr lang="en-US" altLang="ja-JP" dirty="0"/>
          </a:p>
        </p:txBody>
      </p:sp>
      <p:sp>
        <p:nvSpPr>
          <p:cNvPr id="118" name="Google Shape;118;g12a7b4c4eb1_0_0:notes">
            <a:extLst>
              <a:ext uri="{FF2B5EF4-FFF2-40B4-BE49-F238E27FC236}">
                <a16:creationId xmlns:a16="http://schemas.microsoft.com/office/drawing/2014/main" id="{0B80AC87-C1B5-F185-47E3-17515ED9B3B1}"/>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13</a:t>
            </a:fld>
            <a:endParaRPr/>
          </a:p>
        </p:txBody>
      </p:sp>
    </p:spTree>
    <p:extLst>
      <p:ext uri="{BB962C8B-B14F-4D97-AF65-F5344CB8AC3E}">
        <p14:creationId xmlns:p14="http://schemas.microsoft.com/office/powerpoint/2010/main" val="1705869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a:extLst>
            <a:ext uri="{FF2B5EF4-FFF2-40B4-BE49-F238E27FC236}">
              <a16:creationId xmlns:a16="http://schemas.microsoft.com/office/drawing/2014/main" id="{C3AE4A21-D513-48B2-FB66-7DD154D720E8}"/>
            </a:ext>
          </a:extLst>
        </p:cNvPr>
        <p:cNvGrpSpPr/>
        <p:nvPr/>
      </p:nvGrpSpPr>
      <p:grpSpPr>
        <a:xfrm>
          <a:off x="0" y="0"/>
          <a:ext cx="0" cy="0"/>
          <a:chOff x="0" y="0"/>
          <a:chExt cx="0" cy="0"/>
        </a:xfrm>
      </p:grpSpPr>
      <p:sp>
        <p:nvSpPr>
          <p:cNvPr id="116" name="Google Shape;116;g12a7b4c4eb1_0_0:notes">
            <a:extLst>
              <a:ext uri="{FF2B5EF4-FFF2-40B4-BE49-F238E27FC236}">
                <a16:creationId xmlns:a16="http://schemas.microsoft.com/office/drawing/2014/main" id="{33801D04-ECEA-6A6A-AE19-EA34A087B690}"/>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g12a7b4c4eb1_0_0:notes">
            <a:extLst>
              <a:ext uri="{FF2B5EF4-FFF2-40B4-BE49-F238E27FC236}">
                <a16:creationId xmlns:a16="http://schemas.microsoft.com/office/drawing/2014/main" id="{39733023-B9BF-C576-C7D3-98F925F2B9E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ltLang="en-US" dirty="0"/>
              <a:t>つづいて、最も優先されるジョブ</a:t>
            </a:r>
            <a:r>
              <a:rPr lang="en-US" altLang="ja-JP" dirty="0"/>
              <a:t>α</a:t>
            </a:r>
            <a:r>
              <a:rPr lang="ja-JP" altLang="en-US" dirty="0"/>
              <a:t>の次に優先されるジョブ</a:t>
            </a:r>
            <a:r>
              <a:rPr lang="en-US" altLang="ja-JP" dirty="0"/>
              <a:t>β</a:t>
            </a:r>
            <a:r>
              <a:rPr lang="ja-JP" altLang="en-US" dirty="0"/>
              <a:t>の処理時間は、到着時に処理を待っているジョブ</a:t>
            </a:r>
            <a:r>
              <a:rPr lang="en-US" altLang="ja-JP" dirty="0"/>
              <a:t>α</a:t>
            </a:r>
            <a:r>
              <a:rPr lang="ja-JP" altLang="en-US" dirty="0"/>
              <a:t>とジョブ</a:t>
            </a:r>
            <a:r>
              <a:rPr lang="en-US" altLang="ja-JP" dirty="0"/>
              <a:t>β</a:t>
            </a:r>
            <a:r>
              <a:rPr lang="ja-JP" altLang="en-US" dirty="0"/>
              <a:t>の処理にかかる時間と、到着時に処理しているジョブの平均残余寿命の和で計算されます。</a:t>
            </a:r>
            <a:endParaRPr lang="en-US" altLang="ja-JP" dirty="0"/>
          </a:p>
          <a:p>
            <a:pPr marL="0" lvl="0" indent="0" algn="l" rtl="0">
              <a:lnSpc>
                <a:spcPct val="100000"/>
              </a:lnSpc>
              <a:spcBef>
                <a:spcPts val="0"/>
              </a:spcBef>
              <a:spcAft>
                <a:spcPts val="0"/>
              </a:spcAft>
              <a:buSzPts val="1400"/>
              <a:buNone/>
            </a:pPr>
            <a:r>
              <a:rPr lang="ja-JP" altLang="en-US" dirty="0"/>
              <a:t>それが、</a:t>
            </a:r>
            <a:r>
              <a:rPr lang="en-US" altLang="ja-JP" dirty="0"/>
              <a:t>Ti,β</a:t>
            </a:r>
            <a:r>
              <a:rPr lang="ja-JP" altLang="en-US" dirty="0"/>
              <a:t>で表されます。</a:t>
            </a:r>
            <a:endParaRPr lang="en-US" altLang="ja-JP" dirty="0"/>
          </a:p>
          <a:p>
            <a:pPr marL="0" lvl="0" indent="0" algn="l" rtl="0">
              <a:lnSpc>
                <a:spcPct val="100000"/>
              </a:lnSpc>
              <a:spcBef>
                <a:spcPts val="0"/>
              </a:spcBef>
              <a:spcAft>
                <a:spcPts val="0"/>
              </a:spcAft>
              <a:buSzPts val="1400"/>
              <a:buNone/>
            </a:pPr>
            <a:r>
              <a:rPr lang="ja-JP" altLang="en-US" dirty="0"/>
              <a:t>ジョブ</a:t>
            </a:r>
            <a:r>
              <a:rPr lang="en-US" altLang="ja-JP" dirty="0"/>
              <a:t>β</a:t>
            </a:r>
            <a:r>
              <a:rPr lang="ja-JP" altLang="en-US" dirty="0"/>
              <a:t>以降のジョブに関しては、ジョブ</a:t>
            </a:r>
            <a:r>
              <a:rPr lang="en-US" altLang="ja-JP" dirty="0"/>
              <a:t>β</a:t>
            </a:r>
            <a:r>
              <a:rPr lang="ja-JP" altLang="en-US" dirty="0"/>
              <a:t>と同様に考えると、到着時に処理を待っているジョブ</a:t>
            </a:r>
            <a:r>
              <a:rPr lang="en-US" altLang="ja-JP" dirty="0"/>
              <a:t>α</a:t>
            </a:r>
            <a:r>
              <a:rPr lang="ja-JP" altLang="en-US" dirty="0"/>
              <a:t>からジョブ</a:t>
            </a:r>
            <a:r>
              <a:rPr lang="en-US" altLang="ja-JP" dirty="0"/>
              <a:t>m’</a:t>
            </a:r>
            <a:r>
              <a:rPr lang="ja-JP" altLang="en-US" dirty="0"/>
              <a:t>までの処理にかかる時間と、到着時に処理しているジョブの平均残余寿命の和で計算することができます。</a:t>
            </a:r>
            <a:endParaRPr lang="en-US" altLang="ja-JP" dirty="0"/>
          </a:p>
        </p:txBody>
      </p:sp>
      <p:sp>
        <p:nvSpPr>
          <p:cNvPr id="118" name="Google Shape;118;g12a7b4c4eb1_0_0:notes">
            <a:extLst>
              <a:ext uri="{FF2B5EF4-FFF2-40B4-BE49-F238E27FC236}">
                <a16:creationId xmlns:a16="http://schemas.microsoft.com/office/drawing/2014/main" id="{0B80AC87-C1B5-F185-47E3-17515ED9B3B1}"/>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14</a:t>
            </a:fld>
            <a:endParaRPr/>
          </a:p>
        </p:txBody>
      </p:sp>
    </p:spTree>
    <p:extLst>
      <p:ext uri="{BB962C8B-B14F-4D97-AF65-F5344CB8AC3E}">
        <p14:creationId xmlns:p14="http://schemas.microsoft.com/office/powerpoint/2010/main" val="39365712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最後に、平均遅延時間が最も小さくなるような最適オフロード割合を求める流れを説明します。</a:t>
            </a:r>
            <a:endParaRPr lang="en-US" dirty="0"/>
          </a:p>
        </p:txBody>
      </p:sp>
      <p:sp>
        <p:nvSpPr>
          <p:cNvPr id="148" name="Google Shape;14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1860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a:extLst>
            <a:ext uri="{FF2B5EF4-FFF2-40B4-BE49-F238E27FC236}">
              <a16:creationId xmlns:a16="http://schemas.microsoft.com/office/drawing/2014/main" id="{C3AE4A21-D513-48B2-FB66-7DD154D720E8}"/>
            </a:ext>
          </a:extLst>
        </p:cNvPr>
        <p:cNvGrpSpPr/>
        <p:nvPr/>
      </p:nvGrpSpPr>
      <p:grpSpPr>
        <a:xfrm>
          <a:off x="0" y="0"/>
          <a:ext cx="0" cy="0"/>
          <a:chOff x="0" y="0"/>
          <a:chExt cx="0" cy="0"/>
        </a:xfrm>
      </p:grpSpPr>
      <p:sp>
        <p:nvSpPr>
          <p:cNvPr id="116" name="Google Shape;116;g12a7b4c4eb1_0_0:notes">
            <a:extLst>
              <a:ext uri="{FF2B5EF4-FFF2-40B4-BE49-F238E27FC236}">
                <a16:creationId xmlns:a16="http://schemas.microsoft.com/office/drawing/2014/main" id="{33801D04-ECEA-6A6A-AE19-EA34A087B690}"/>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g12a7b4c4eb1_0_0:notes">
            <a:extLst>
              <a:ext uri="{FF2B5EF4-FFF2-40B4-BE49-F238E27FC236}">
                <a16:creationId xmlns:a16="http://schemas.microsoft.com/office/drawing/2014/main" id="{39733023-B9BF-C576-C7D3-98F925F2B9E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ltLang="en-US" dirty="0"/>
              <a:t>本研究では、クラウドレット全体の平均遅延時間が最も小さくなるようなオフロード割合</a:t>
            </a:r>
            <a:r>
              <a:rPr lang="en-US" altLang="ja-JP" dirty="0"/>
              <a:t>φ*</a:t>
            </a:r>
            <a:r>
              <a:rPr lang="ja-JP" altLang="en-US" dirty="0"/>
              <a:t>が最適であるとします。</a:t>
            </a:r>
            <a:endParaRPr lang="en-US" altLang="ja-JP" dirty="0"/>
          </a:p>
          <a:p>
            <a:pPr marL="0" lvl="0" indent="0" algn="l" rtl="0">
              <a:lnSpc>
                <a:spcPct val="100000"/>
              </a:lnSpc>
              <a:spcBef>
                <a:spcPts val="0"/>
              </a:spcBef>
              <a:spcAft>
                <a:spcPts val="0"/>
              </a:spcAft>
              <a:buSzPts val="1400"/>
              <a:buNone/>
            </a:pPr>
            <a:r>
              <a:rPr lang="ja-JP" altLang="en-US" dirty="0"/>
              <a:t>システム全体の平均遅延時間を求める際に、到着率の偏りによる実際の遅延時間と単純平均による遅延時間の差が懸念されるため、</a:t>
            </a:r>
            <a:endParaRPr lang="en-US" altLang="ja-JP" dirty="0"/>
          </a:p>
          <a:p>
            <a:pPr marL="0" lvl="0" indent="0" algn="l" rtl="0">
              <a:lnSpc>
                <a:spcPct val="100000"/>
              </a:lnSpc>
              <a:spcBef>
                <a:spcPts val="0"/>
              </a:spcBef>
              <a:spcAft>
                <a:spcPts val="0"/>
              </a:spcAft>
              <a:buSzPts val="1400"/>
              <a:buNone/>
            </a:pPr>
            <a:r>
              <a:rPr lang="ja-JP" altLang="en-US" dirty="0"/>
              <a:t>オフロード後の各ジョブの割合の基づく重み付き平均で最終的なシステム全体の平均遅延時間を計算します。</a:t>
            </a:r>
            <a:endParaRPr lang="en-US" altLang="ja-JP" dirty="0"/>
          </a:p>
          <a:p>
            <a:pPr marL="0" lvl="0" indent="0" algn="l" rtl="0">
              <a:lnSpc>
                <a:spcPct val="100000"/>
              </a:lnSpc>
              <a:spcBef>
                <a:spcPts val="0"/>
              </a:spcBef>
              <a:spcAft>
                <a:spcPts val="0"/>
              </a:spcAft>
              <a:buSzPts val="1400"/>
              <a:buNone/>
            </a:pPr>
            <a:r>
              <a:rPr lang="ja-JP" altLang="en-US" dirty="0"/>
              <a:t>以下の</a:t>
            </a:r>
            <a:r>
              <a:rPr lang="en-US" altLang="ja-JP" dirty="0" err="1"/>
              <a:t>T_priority</a:t>
            </a:r>
            <a:r>
              <a:rPr lang="ja-JP" altLang="en-US" dirty="0"/>
              <a:t>が重み付き平均遅延時間の計算式になります。</a:t>
            </a:r>
            <a:endParaRPr lang="en-US" altLang="ja-JP" dirty="0"/>
          </a:p>
          <a:p>
            <a:pPr marL="0" lvl="0" indent="0" algn="l" rtl="0">
              <a:lnSpc>
                <a:spcPct val="100000"/>
              </a:lnSpc>
              <a:spcBef>
                <a:spcPts val="0"/>
              </a:spcBef>
              <a:spcAft>
                <a:spcPts val="0"/>
              </a:spcAft>
              <a:buSzPts val="1400"/>
              <a:buNone/>
            </a:pPr>
            <a:r>
              <a:rPr lang="ja-JP" altLang="en-US" dirty="0"/>
              <a:t>このようにして求めた</a:t>
            </a:r>
            <a:r>
              <a:rPr lang="en-US" altLang="ja-JP" dirty="0" err="1"/>
              <a:t>T_priority</a:t>
            </a:r>
            <a:r>
              <a:rPr lang="ja-JP" altLang="en-US" dirty="0"/>
              <a:t>が最も小さくなるようなオフロード割合を最適な</a:t>
            </a:r>
            <a:r>
              <a:rPr lang="en-US" altLang="ja-JP" dirty="0"/>
              <a:t>φ*</a:t>
            </a:r>
            <a:r>
              <a:rPr lang="ja-JP" altLang="en-US" dirty="0"/>
              <a:t>として求めます。</a:t>
            </a:r>
            <a:endParaRPr lang="en-US" altLang="ja-JP" dirty="0"/>
          </a:p>
        </p:txBody>
      </p:sp>
      <p:sp>
        <p:nvSpPr>
          <p:cNvPr id="118" name="Google Shape;118;g12a7b4c4eb1_0_0:notes">
            <a:extLst>
              <a:ext uri="{FF2B5EF4-FFF2-40B4-BE49-F238E27FC236}">
                <a16:creationId xmlns:a16="http://schemas.microsoft.com/office/drawing/2014/main" id="{0B80AC87-C1B5-F185-47E3-17515ED9B3B1}"/>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16</a:t>
            </a:fld>
            <a:endParaRPr/>
          </a:p>
        </p:txBody>
      </p:sp>
    </p:spTree>
    <p:extLst>
      <p:ext uri="{BB962C8B-B14F-4D97-AF65-F5344CB8AC3E}">
        <p14:creationId xmlns:p14="http://schemas.microsoft.com/office/powerpoint/2010/main" val="23749594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続いて、数値解析の概要について説明します。</a:t>
            </a:r>
            <a:endParaRPr kumimoji="1" lang="en-US" altLang="ja-JP" dirty="0"/>
          </a:p>
          <a:p>
            <a:r>
              <a:rPr kumimoji="1" lang="ja-JP" altLang="en-US" dirty="0"/>
              <a:t>本解析では、２つのクラウドレット間での２種類のジョブのオフロードについて計算を行いました。</a:t>
            </a:r>
            <a:endParaRPr kumimoji="1" lang="en-US" altLang="ja-JP" dirty="0"/>
          </a:p>
          <a:p>
            <a:r>
              <a:rPr kumimoji="1" lang="ja-JP" altLang="en-US" dirty="0"/>
              <a:t>優先順位については、ジョブの平均処理時間が小さいジョブを重要なものとして設定し、優先的に処理を行うものとしました。</a:t>
            </a:r>
            <a:endParaRPr kumimoji="1" lang="en-US" altLang="ja-JP" dirty="0"/>
          </a:p>
          <a:p>
            <a:r>
              <a:rPr kumimoji="1" lang="ja-JP" altLang="en-US" dirty="0"/>
              <a:t>以上の設定で、以下のオフロードなし・優先度なしの場合、オフロードあり・優先度なしの場合、オフロードあり・優先度ありの場合の３つで、</a:t>
            </a:r>
            <a:endParaRPr kumimoji="1" lang="en-US" altLang="ja-JP" dirty="0"/>
          </a:p>
          <a:p>
            <a:r>
              <a:rPr kumimoji="1" lang="ja-JP" altLang="en-US" dirty="0"/>
              <a:t>優先度の高いジョブの到着率を変えたときの重み付き平均遅延時間を比較しました。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17</a:t>
            </a:fld>
            <a:endParaRPr kumimoji="1" lang="ja-JP" altLang="en-US"/>
          </a:p>
        </p:txBody>
      </p:sp>
    </p:spTree>
    <p:extLst>
      <p:ext uri="{BB962C8B-B14F-4D97-AF65-F5344CB8AC3E}">
        <p14:creationId xmlns:p14="http://schemas.microsoft.com/office/powerpoint/2010/main" val="40651207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ltLang="en-US" dirty="0"/>
              <a:t>パラメータ設定は次の通りです。</a:t>
            </a:r>
            <a:endParaRPr lang="en-US" altLang="ja-JP" dirty="0"/>
          </a:p>
          <a:p>
            <a:pPr marL="0" lvl="0" indent="0" algn="l" rtl="0">
              <a:lnSpc>
                <a:spcPct val="100000"/>
              </a:lnSpc>
              <a:spcBef>
                <a:spcPts val="0"/>
              </a:spcBef>
              <a:spcAft>
                <a:spcPts val="0"/>
              </a:spcAft>
              <a:buSzPts val="1400"/>
              <a:buNone/>
            </a:pPr>
            <a:r>
              <a:rPr lang="ja-JP" altLang="en-US" dirty="0"/>
              <a:t>今回変数として用いているのは１つのクラウドレットに到着する優先度が高いのジョブの到着率です。</a:t>
            </a:r>
            <a:endParaRPr lang="en-US" altLang="ja-JP" dirty="0"/>
          </a:p>
          <a:p>
            <a:pPr marL="0" lvl="0" indent="0" algn="l" rtl="0">
              <a:lnSpc>
                <a:spcPct val="100000"/>
              </a:lnSpc>
              <a:spcBef>
                <a:spcPts val="0"/>
              </a:spcBef>
              <a:spcAft>
                <a:spcPts val="0"/>
              </a:spcAft>
              <a:buSzPts val="1400"/>
              <a:buNone/>
            </a:pPr>
            <a:r>
              <a:rPr lang="ja-JP" altLang="en-US" dirty="0"/>
              <a:t>これらを用いて、優先度高いジョブの到着率が増えた場合における遅延の影響というのを調査します。</a:t>
            </a:r>
            <a:endParaRPr dirty="0"/>
          </a:p>
        </p:txBody>
      </p:sp>
      <p:sp>
        <p:nvSpPr>
          <p:cNvPr id="285" name="Google Shape;28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79173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2a7b4c4eb1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g12a7b4c4eb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ltLang="en-US" dirty="0"/>
              <a:t>まずは、研究の背景について説明します。</a:t>
            </a:r>
            <a:endParaRPr lang="en-US" altLang="ja-JP" dirty="0"/>
          </a:p>
          <a:p>
            <a:pPr marL="0" lvl="0" indent="0" algn="l" rtl="0">
              <a:lnSpc>
                <a:spcPct val="100000"/>
              </a:lnSpc>
              <a:spcBef>
                <a:spcPts val="0"/>
              </a:spcBef>
              <a:spcAft>
                <a:spcPts val="0"/>
              </a:spcAft>
              <a:buSzPts val="1400"/>
              <a:buNone/>
            </a:pPr>
            <a:r>
              <a:rPr lang="ja-JP" altLang="en-US" dirty="0"/>
              <a:t>近年、</a:t>
            </a:r>
            <a:r>
              <a:rPr lang="en-US" altLang="ja-JP" dirty="0"/>
              <a:t>IoT</a:t>
            </a:r>
            <a:r>
              <a:rPr lang="ja-JP" altLang="en-US" dirty="0"/>
              <a:t>技術の発展とともに、街の交通やサービスなどあらゆるインフラを</a:t>
            </a:r>
            <a:r>
              <a:rPr lang="en-US" altLang="ja-JP" dirty="0"/>
              <a:t>IoT</a:t>
            </a:r>
            <a:r>
              <a:rPr lang="ja-JP" altLang="en-US" dirty="0"/>
              <a:t>化する考え方として、スマートシティが考えられています。</a:t>
            </a:r>
            <a:endParaRPr lang="en-US" altLang="ja-JP" dirty="0"/>
          </a:p>
          <a:p>
            <a:pPr marL="0" lvl="0" indent="0" algn="l" rtl="0">
              <a:lnSpc>
                <a:spcPct val="100000"/>
              </a:lnSpc>
              <a:spcBef>
                <a:spcPts val="0"/>
              </a:spcBef>
              <a:spcAft>
                <a:spcPts val="0"/>
              </a:spcAft>
              <a:buSzPts val="1400"/>
              <a:buNone/>
            </a:pPr>
            <a:r>
              <a:rPr lang="ja-JP" altLang="en-US" dirty="0"/>
              <a:t>スマートシティでの特徴の一つとして、数ある街のデータの種類ごとに特徴が異なるという点が挙げられます。例えば、データ量や処理時間、そして、要求される緊急性の高いデータなど、様々なデータがスマートシティでは混在してます。</a:t>
            </a:r>
            <a:endParaRPr lang="en-US" altLang="ja-JP" dirty="0"/>
          </a:p>
          <a:p>
            <a:pPr marL="0" lvl="0" indent="0" algn="l" rtl="0">
              <a:lnSpc>
                <a:spcPct val="100000"/>
              </a:lnSpc>
              <a:spcBef>
                <a:spcPts val="0"/>
              </a:spcBef>
              <a:spcAft>
                <a:spcPts val="0"/>
              </a:spcAft>
              <a:buSzPts val="1400"/>
              <a:buNone/>
            </a:pPr>
            <a:endParaRPr lang="en-US" altLang="ja-JP" dirty="0"/>
          </a:p>
          <a:p>
            <a:pPr marL="0" lvl="0" indent="0" algn="l" rtl="0">
              <a:lnSpc>
                <a:spcPct val="100000"/>
              </a:lnSpc>
              <a:spcBef>
                <a:spcPts val="0"/>
              </a:spcBef>
              <a:spcAft>
                <a:spcPts val="0"/>
              </a:spcAft>
              <a:buSzPts val="1400"/>
              <a:buNone/>
            </a:pPr>
            <a:r>
              <a:rPr lang="ja-JP" altLang="en-US" dirty="0"/>
              <a:t>また、様々なデバイスがネットワーク上で情報のやり取りを行うため、遅延を少なくするためには大容量のデータの円滑な処理が必要となり、</a:t>
            </a:r>
            <a:endParaRPr lang="en-US" altLang="ja-JP" dirty="0"/>
          </a:p>
          <a:p>
            <a:pPr marL="0" lvl="0" indent="0" algn="l" rtl="0">
              <a:lnSpc>
                <a:spcPct val="100000"/>
              </a:lnSpc>
              <a:spcBef>
                <a:spcPts val="0"/>
              </a:spcBef>
              <a:spcAft>
                <a:spcPts val="0"/>
              </a:spcAft>
              <a:buSzPts val="1400"/>
              <a:buNone/>
            </a:pPr>
            <a:r>
              <a:rPr lang="ja-JP" altLang="en-US" dirty="0"/>
              <a:t>そのための手段として１つの大きなサーバを利用するような中央集権型ではなく、データを分散させて処理を行うことが大前提として考えられています。</a:t>
            </a:r>
            <a:endParaRPr lang="en-US" altLang="ja-JP" dirty="0"/>
          </a:p>
          <a:p>
            <a:pPr marL="0" lvl="0" indent="0" algn="l" rtl="0">
              <a:lnSpc>
                <a:spcPct val="100000"/>
              </a:lnSpc>
              <a:spcBef>
                <a:spcPts val="0"/>
              </a:spcBef>
              <a:spcAft>
                <a:spcPts val="0"/>
              </a:spcAft>
              <a:buSzPts val="1400"/>
              <a:buNone/>
            </a:pPr>
            <a:r>
              <a:rPr lang="ja-JP" altLang="en-US" dirty="0"/>
              <a:t>本研究では、そのようなスマートシティ環境における低遅延の分散型コンピューティングの利用に注目します。</a:t>
            </a:r>
            <a:endParaRPr lang="en-US" altLang="ja-JP" dirty="0"/>
          </a:p>
        </p:txBody>
      </p:sp>
      <p:sp>
        <p:nvSpPr>
          <p:cNvPr id="118" name="Google Shape;118;g12a7b4c4eb1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a:t>
            </a:fld>
            <a:endParaRPr/>
          </a:p>
        </p:txBody>
      </p:sp>
    </p:spTree>
    <p:extLst>
      <p:ext uri="{BB962C8B-B14F-4D97-AF65-F5344CB8AC3E}">
        <p14:creationId xmlns:p14="http://schemas.microsoft.com/office/powerpoint/2010/main" val="42853739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結果がこのようになりました。</a:t>
            </a:r>
            <a:endParaRPr kumimoji="1" lang="en-US" altLang="ja-JP" dirty="0"/>
          </a:p>
          <a:p>
            <a:r>
              <a:rPr kumimoji="1" lang="ja-JP" altLang="en-US" dirty="0"/>
              <a:t>横軸が優先度の高いジョブの到着率、縦軸がシステム全体の重み付き平均遅延時間です。</a:t>
            </a:r>
            <a:endParaRPr kumimoji="1" lang="en-US" altLang="ja-JP" dirty="0"/>
          </a:p>
          <a:p>
            <a:r>
              <a:rPr kumimoji="1" lang="ja-JP" altLang="en-US" dirty="0"/>
              <a:t>青い点がオフロードなし、優先度なしの遅延時間、黄色の点がオフロードあり、優先度なし、赤い点がオフロードあり、優先度あり、で今回の提案手法の結果となっています。</a:t>
            </a:r>
            <a:endParaRPr kumimoji="1" lang="en-US" altLang="ja-JP" dirty="0"/>
          </a:p>
          <a:p>
            <a:r>
              <a:rPr kumimoji="1" lang="ja-JP" altLang="en-US" dirty="0"/>
              <a:t>オフロードと優先度がどちらもない場合においては、平均遅延時間は右肩あがりになっていますが、それと比べるとオフロードによって負荷が分散し、黄色と赤の点は比較的全体的な遅延時間が抑えられているという結果になりました。</a:t>
            </a:r>
            <a:endParaRPr kumimoji="1" lang="en-US" altLang="ja-JP" dirty="0"/>
          </a:p>
          <a:p>
            <a:r>
              <a:rPr kumimoji="1" lang="ja-JP" altLang="en-US" dirty="0"/>
              <a:t>そして、優先度を考慮することで、システム全体としてさらに遅延時間が減少していることもわかります。</a:t>
            </a:r>
            <a:endParaRPr kumimoji="1" lang="en-US" altLang="ja-JP" dirty="0"/>
          </a:p>
          <a:p>
            <a:r>
              <a:rPr kumimoji="1" lang="ja-JP" altLang="en-US" dirty="0"/>
              <a:t>これは、緑の点で示された優先度の高いジョブの遅延時間と、ピンクの点で示された優先度の低いジョブの遅延時間を比べるとわかるのですが、</a:t>
            </a:r>
            <a:endParaRPr kumimoji="1" lang="en-US" altLang="ja-JP" dirty="0"/>
          </a:p>
          <a:p>
            <a:r>
              <a:rPr kumimoji="1" lang="ja-JP" altLang="en-US" dirty="0"/>
              <a:t>優先度の高いジョブの遅延時間が十分に小さい値で維持されていることから、優先度をつけることで全体的な遅延時間が減少しているということが確認できます。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19</a:t>
            </a:fld>
            <a:endParaRPr kumimoji="1" lang="ja-JP" altLang="en-US"/>
          </a:p>
        </p:txBody>
      </p:sp>
    </p:spTree>
    <p:extLst>
      <p:ext uri="{BB962C8B-B14F-4D97-AF65-F5344CB8AC3E}">
        <p14:creationId xmlns:p14="http://schemas.microsoft.com/office/powerpoint/2010/main" val="16921572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ltLang="en-US" dirty="0"/>
              <a:t>まとめと課題です。</a:t>
            </a:r>
            <a:endParaRPr lang="en-US" altLang="ja-JP" dirty="0"/>
          </a:p>
          <a:p>
            <a:pPr marL="0" lvl="0" indent="0" algn="l" rtl="0">
              <a:lnSpc>
                <a:spcPct val="100000"/>
              </a:lnSpc>
              <a:spcBef>
                <a:spcPts val="0"/>
              </a:spcBef>
              <a:spcAft>
                <a:spcPts val="0"/>
              </a:spcAft>
              <a:buSzPts val="1400"/>
              <a:buNone/>
            </a:pPr>
            <a:r>
              <a:rPr lang="ja-JP" altLang="en-US" dirty="0"/>
              <a:t>今回、スマートシティの環境におけるジョブの特徴を考慮し、クラウドレット間のオフロードにより負荷を分散させる手法を提案しました。</a:t>
            </a:r>
            <a:endParaRPr lang="en-US" altLang="ja-JP" dirty="0"/>
          </a:p>
          <a:p>
            <a:pPr marL="0" lvl="0" indent="0" algn="l" rtl="0">
              <a:lnSpc>
                <a:spcPct val="100000"/>
              </a:lnSpc>
              <a:spcBef>
                <a:spcPts val="0"/>
              </a:spcBef>
              <a:spcAft>
                <a:spcPts val="0"/>
              </a:spcAft>
              <a:buSzPts val="1400"/>
              <a:buNone/>
            </a:pPr>
            <a:r>
              <a:rPr lang="ja-JP" altLang="en-US" dirty="0"/>
              <a:t>結果として、ジョブの優先度をとりいれることで　全体の重みつき平均遅延時間を小さくすることが可能となりました。</a:t>
            </a:r>
            <a:endParaRPr lang="en-US" altLang="ja-JP" dirty="0"/>
          </a:p>
          <a:p>
            <a:pPr marL="0" lvl="0" indent="0" algn="l" rtl="0">
              <a:lnSpc>
                <a:spcPct val="100000"/>
              </a:lnSpc>
              <a:spcBef>
                <a:spcPts val="0"/>
              </a:spcBef>
              <a:spcAft>
                <a:spcPts val="0"/>
              </a:spcAft>
              <a:buSzPts val="1400"/>
              <a:buNone/>
            </a:pPr>
            <a:r>
              <a:rPr lang="ja-JP" altLang="en-US" dirty="0"/>
              <a:t>今後の課題として、クラウドレットやジョブの種類を増やした場合における遅延時間を見ることで提案手法の拡張性の調査を行う必要があると考えています。</a:t>
            </a:r>
            <a:endParaRPr lang="en-US" altLang="ja-JP" dirty="0"/>
          </a:p>
          <a:p>
            <a:pPr marL="0" lvl="0" indent="0" algn="l" rtl="0">
              <a:lnSpc>
                <a:spcPct val="100000"/>
              </a:lnSpc>
              <a:spcBef>
                <a:spcPts val="0"/>
              </a:spcBef>
              <a:spcAft>
                <a:spcPts val="0"/>
              </a:spcAft>
              <a:buSzPts val="1400"/>
              <a:buNone/>
            </a:pPr>
            <a:r>
              <a:rPr lang="ja-JP" altLang="en-US" dirty="0"/>
              <a:t>また、それに伴いオフロード割合の最適化手法の検討も行います。</a:t>
            </a:r>
            <a:endParaRPr dirty="0"/>
          </a:p>
        </p:txBody>
      </p:sp>
      <p:sp>
        <p:nvSpPr>
          <p:cNvPr id="285" name="Google Shape;28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86303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2a7b4c4eb1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g12a7b4c4eb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ltLang="en-US" dirty="0"/>
              <a:t>分散型コンピューティングの考え方は、遠方に設置されたクラウドサーバとユーザが直接接続するのではなく、</a:t>
            </a:r>
            <a:endParaRPr lang="en-US" altLang="ja-JP" dirty="0"/>
          </a:p>
          <a:p>
            <a:pPr marL="0" lvl="0" indent="0" algn="l" rtl="0">
              <a:lnSpc>
                <a:spcPct val="100000"/>
              </a:lnSpc>
              <a:spcBef>
                <a:spcPts val="0"/>
              </a:spcBef>
              <a:spcAft>
                <a:spcPts val="0"/>
              </a:spcAft>
              <a:buSzPts val="1400"/>
              <a:buNone/>
            </a:pPr>
            <a:r>
              <a:rPr lang="ja-JP" altLang="en-US" dirty="0"/>
              <a:t>ユーザからより近い位置に複数サーバを設置し、</a:t>
            </a:r>
            <a:endParaRPr lang="en-US" altLang="ja-JP" dirty="0"/>
          </a:p>
          <a:p>
            <a:pPr marL="0" lvl="0" indent="0" algn="l" rtl="0">
              <a:lnSpc>
                <a:spcPct val="100000"/>
              </a:lnSpc>
              <a:spcBef>
                <a:spcPts val="0"/>
              </a:spcBef>
              <a:spcAft>
                <a:spcPts val="0"/>
              </a:spcAft>
              <a:buSzPts val="1400"/>
              <a:buNone/>
            </a:pPr>
            <a:r>
              <a:rPr lang="ja-JP" altLang="en-US" dirty="0"/>
              <a:t>ある程度処理を行ったうえでクラウドサーバと必要最低限のやり取りを行うというものです。</a:t>
            </a:r>
            <a:endParaRPr lang="en-US" altLang="ja-JP" dirty="0"/>
          </a:p>
          <a:p>
            <a:pPr marL="0" lvl="0" indent="0" algn="l" rtl="0">
              <a:lnSpc>
                <a:spcPct val="100000"/>
              </a:lnSpc>
              <a:spcBef>
                <a:spcPts val="0"/>
              </a:spcBef>
              <a:spcAft>
                <a:spcPts val="0"/>
              </a:spcAft>
              <a:buSzPts val="1400"/>
              <a:buNone/>
            </a:pPr>
            <a:r>
              <a:rPr lang="ja-JP" altLang="en-US" dirty="0"/>
              <a:t>図の黄色い枠で囲われた、ネットワークの端に設置されるサーバをエッジサーバと呼びます。</a:t>
            </a:r>
            <a:endParaRPr lang="en-US" altLang="ja-JP" dirty="0"/>
          </a:p>
          <a:p>
            <a:pPr marL="0" lvl="0" indent="0" algn="l" rtl="0">
              <a:lnSpc>
                <a:spcPct val="100000"/>
              </a:lnSpc>
              <a:spcBef>
                <a:spcPts val="0"/>
              </a:spcBef>
              <a:spcAft>
                <a:spcPts val="0"/>
              </a:spcAft>
              <a:buSzPts val="1400"/>
              <a:buNone/>
            </a:pPr>
            <a:r>
              <a:rPr lang="ja-JP" altLang="en-US" dirty="0"/>
              <a:t>街のインフラとして想定されているエッジサーバの種類として、基地局に置かれる大規模なものや、道路上に設置されるロードサイドユニット、</a:t>
            </a:r>
            <a:endParaRPr lang="en-US" altLang="ja-JP" dirty="0"/>
          </a:p>
          <a:p>
            <a:pPr marL="0" lvl="0" indent="0" algn="l" rtl="0">
              <a:lnSpc>
                <a:spcPct val="100000"/>
              </a:lnSpc>
              <a:spcBef>
                <a:spcPts val="0"/>
              </a:spcBef>
              <a:spcAft>
                <a:spcPts val="0"/>
              </a:spcAft>
              <a:buSzPts val="1400"/>
              <a:buNone/>
            </a:pPr>
            <a:r>
              <a:rPr lang="ja-JP" altLang="en-US" dirty="0"/>
              <a:t>そしてローカルなネットワーク内で利用されるクラウドレットと呼ばれるものがあります。</a:t>
            </a:r>
            <a:endParaRPr lang="en-US" altLang="ja-JP" dirty="0"/>
          </a:p>
          <a:p>
            <a:pPr marL="0" lvl="0" indent="0" algn="l" rtl="0">
              <a:lnSpc>
                <a:spcPct val="100000"/>
              </a:lnSpc>
              <a:spcBef>
                <a:spcPts val="0"/>
              </a:spcBef>
              <a:spcAft>
                <a:spcPts val="0"/>
              </a:spcAft>
              <a:buSzPts val="1400"/>
              <a:buNone/>
            </a:pPr>
            <a:r>
              <a:rPr lang="ja-JP" altLang="en-US" dirty="0"/>
              <a:t>本研究の目的は、これらの中でも特に低遅延で処理が可能であるクラウドレットを利用したスマートシティ環境における分散処理の提案です。</a:t>
            </a:r>
            <a:endParaRPr lang="en-US" altLang="ja-JP" dirty="0"/>
          </a:p>
          <a:p>
            <a:pPr marL="0" lvl="0" indent="0" algn="l" rtl="0">
              <a:lnSpc>
                <a:spcPct val="100000"/>
              </a:lnSpc>
              <a:spcBef>
                <a:spcPts val="0"/>
              </a:spcBef>
              <a:spcAft>
                <a:spcPts val="0"/>
              </a:spcAft>
              <a:buSzPts val="1400"/>
              <a:buNone/>
            </a:pPr>
            <a:endParaRPr lang="en-US" altLang="ja-JP" dirty="0"/>
          </a:p>
          <a:p>
            <a:pPr marL="0" lvl="0" indent="0" algn="l" rtl="0">
              <a:lnSpc>
                <a:spcPct val="100000"/>
              </a:lnSpc>
              <a:spcBef>
                <a:spcPts val="0"/>
              </a:spcBef>
              <a:spcAft>
                <a:spcPts val="0"/>
              </a:spcAft>
              <a:buSzPts val="1400"/>
              <a:buNone/>
            </a:pPr>
            <a:endParaRPr lang="en-US" altLang="ja-JP" dirty="0"/>
          </a:p>
        </p:txBody>
      </p:sp>
      <p:sp>
        <p:nvSpPr>
          <p:cNvPr id="118" name="Google Shape;118;g12a7b4c4eb1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2</a:t>
            </a:fld>
            <a:endParaRPr/>
          </a:p>
        </p:txBody>
      </p:sp>
    </p:spTree>
    <p:extLst>
      <p:ext uri="{BB962C8B-B14F-4D97-AF65-F5344CB8AC3E}">
        <p14:creationId xmlns:p14="http://schemas.microsoft.com/office/powerpoint/2010/main" val="4198673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2a7b4c4eb1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g12a7b4c4eb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ltLang="en-US" dirty="0"/>
              <a:t>次に、クラウドレットについて詳しく説明します。</a:t>
            </a:r>
            <a:endParaRPr lang="en-US" altLang="ja-JP" dirty="0"/>
          </a:p>
          <a:p>
            <a:pPr marL="0" lvl="0" indent="0" algn="l" rtl="0">
              <a:lnSpc>
                <a:spcPct val="100000"/>
              </a:lnSpc>
              <a:spcBef>
                <a:spcPts val="0"/>
              </a:spcBef>
              <a:spcAft>
                <a:spcPts val="0"/>
              </a:spcAft>
              <a:buSzPts val="1400"/>
              <a:buNone/>
            </a:pPr>
            <a:r>
              <a:rPr lang="ja-JP" altLang="en-US" dirty="0"/>
              <a:t>クラウドレットとはおもに</a:t>
            </a:r>
            <a:r>
              <a:rPr lang="en-US" altLang="ja-JP" dirty="0"/>
              <a:t>Local Area Network</a:t>
            </a:r>
            <a:r>
              <a:rPr lang="ja-JP" altLang="en-US" dirty="0"/>
              <a:t>内のルータごとに設置されるサーバの一種であり、</a:t>
            </a:r>
            <a:endParaRPr lang="en-US" altLang="ja-JP" dirty="0"/>
          </a:p>
          <a:p>
            <a:pPr marL="0" lvl="0" indent="0" algn="l" rtl="0">
              <a:lnSpc>
                <a:spcPct val="100000"/>
              </a:lnSpc>
              <a:spcBef>
                <a:spcPts val="0"/>
              </a:spcBef>
              <a:spcAft>
                <a:spcPts val="0"/>
              </a:spcAft>
              <a:buSzPts val="1400"/>
              <a:buNone/>
            </a:pPr>
            <a:r>
              <a:rPr lang="ja-JP" altLang="en-US" dirty="0"/>
              <a:t>ユーザから最も近い位置で低遅延の処理が可能となります。</a:t>
            </a:r>
            <a:endParaRPr lang="en-US" altLang="ja-JP" dirty="0"/>
          </a:p>
          <a:p>
            <a:pPr marL="0" lvl="0" indent="0" algn="l" rtl="0">
              <a:lnSpc>
                <a:spcPct val="100000"/>
              </a:lnSpc>
              <a:spcBef>
                <a:spcPts val="0"/>
              </a:spcBef>
              <a:spcAft>
                <a:spcPts val="0"/>
              </a:spcAft>
              <a:buSzPts val="1400"/>
              <a:buNone/>
            </a:pPr>
            <a:r>
              <a:rPr lang="ja-JP" altLang="en-US" dirty="0"/>
              <a:t>一方で、基地局に置かれるような大規模なものと比べると個々のクラウドレットの規模は小さく、処理能力に限界があるため、負荷の高さによって容易に処理遅延が増加します。</a:t>
            </a:r>
            <a:endParaRPr lang="en-US" altLang="ja-JP" dirty="0"/>
          </a:p>
          <a:p>
            <a:pPr marL="0" lvl="0" indent="0" algn="l" rtl="0">
              <a:lnSpc>
                <a:spcPct val="100000"/>
              </a:lnSpc>
              <a:spcBef>
                <a:spcPts val="0"/>
              </a:spcBef>
              <a:spcAft>
                <a:spcPts val="0"/>
              </a:spcAft>
              <a:buSzPts val="1400"/>
              <a:buNone/>
            </a:pPr>
            <a:r>
              <a:rPr lang="ja-JP" altLang="en-US" dirty="0"/>
              <a:t>したがって、クラウドレットの負荷はクラウドレット間で可能な限り分散しておくことが重要だと考えられます。</a:t>
            </a:r>
            <a:endParaRPr lang="en-US" altLang="ja-JP" dirty="0"/>
          </a:p>
          <a:p>
            <a:pPr marL="0" lvl="0" indent="0" algn="l" rtl="0">
              <a:lnSpc>
                <a:spcPct val="100000"/>
              </a:lnSpc>
              <a:spcBef>
                <a:spcPts val="0"/>
              </a:spcBef>
              <a:spcAft>
                <a:spcPts val="0"/>
              </a:spcAft>
              <a:buSzPts val="1400"/>
              <a:buNone/>
            </a:pPr>
            <a:endParaRPr lang="en-US" altLang="ja-JP" dirty="0"/>
          </a:p>
        </p:txBody>
      </p:sp>
      <p:sp>
        <p:nvSpPr>
          <p:cNvPr id="118" name="Google Shape;118;g12a7b4c4eb1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3</a:t>
            </a:fld>
            <a:endParaRPr/>
          </a:p>
        </p:txBody>
      </p:sp>
    </p:spTree>
    <p:extLst>
      <p:ext uri="{BB962C8B-B14F-4D97-AF65-F5344CB8AC3E}">
        <p14:creationId xmlns:p14="http://schemas.microsoft.com/office/powerpoint/2010/main" val="2049785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2a7b4c4eb1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g12a7b4c4eb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ltLang="en-US" dirty="0"/>
              <a:t>クラウドレットの負荷を分散させる既存の手法として、非協力ゲーム理論を用いたクラウドレット間のオフローディングによる負荷分散法が提案されています。</a:t>
            </a:r>
            <a:endParaRPr lang="en-US" altLang="ja-JP" dirty="0"/>
          </a:p>
          <a:p>
            <a:pPr marL="0" lvl="0" indent="0" algn="l" rtl="0">
              <a:lnSpc>
                <a:spcPct val="100000"/>
              </a:lnSpc>
              <a:spcBef>
                <a:spcPts val="0"/>
              </a:spcBef>
              <a:spcAft>
                <a:spcPts val="0"/>
              </a:spcAft>
              <a:buSzPts val="1400"/>
              <a:buNone/>
            </a:pPr>
            <a:r>
              <a:rPr lang="ja-JP" altLang="en-US" dirty="0"/>
              <a:t>この手法では、到着率に応じてクラウドレット間でジョブの受け渡しを行い、負荷を分散させています。そのため、理論解析の方法として</a:t>
            </a:r>
            <a:r>
              <a:rPr lang="en-US" altLang="ja-JP" dirty="0"/>
              <a:t>M/M/1</a:t>
            </a:r>
            <a:r>
              <a:rPr lang="ja-JP" altLang="en-US" dirty="0"/>
              <a:t>待ち行列モデルを用いており、ユーザから到着するジョブをまとめてひとつとして考えています。</a:t>
            </a:r>
            <a:endParaRPr lang="en-US" altLang="ja-JP" dirty="0"/>
          </a:p>
          <a:p>
            <a:pPr marL="0" lvl="0" indent="0" algn="l" rtl="0">
              <a:lnSpc>
                <a:spcPct val="100000"/>
              </a:lnSpc>
              <a:spcBef>
                <a:spcPts val="0"/>
              </a:spcBef>
              <a:spcAft>
                <a:spcPts val="0"/>
              </a:spcAft>
              <a:buSzPts val="1400"/>
              <a:buNone/>
            </a:pPr>
            <a:r>
              <a:rPr lang="ja-JP" altLang="en-US" dirty="0"/>
              <a:t>しかし、先ほど説明したスマートシティにおける状況を加味すると、ジョブの種類はユーザによって異なり、処理時間や重要度などの特徴が考慮されていません。</a:t>
            </a:r>
            <a:endParaRPr lang="en-US" altLang="ja-JP" dirty="0"/>
          </a:p>
        </p:txBody>
      </p:sp>
      <p:sp>
        <p:nvSpPr>
          <p:cNvPr id="118" name="Google Shape;118;g12a7b4c4eb1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4</a:t>
            </a:fld>
            <a:endParaRPr/>
          </a:p>
        </p:txBody>
      </p:sp>
    </p:spTree>
    <p:extLst>
      <p:ext uri="{BB962C8B-B14F-4D97-AF65-F5344CB8AC3E}">
        <p14:creationId xmlns:p14="http://schemas.microsoft.com/office/powerpoint/2010/main" val="2041662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ltLang="en-US" dirty="0"/>
              <a:t>そこで、本研究のキーアイデアとして、クラウドレットの負荷を可能な限り分散させるという従来の考え方を取り入れつつ、</a:t>
            </a:r>
            <a:endParaRPr lang="en-US" altLang="ja-JP" dirty="0"/>
          </a:p>
          <a:p>
            <a:pPr marL="0" lvl="0" indent="0" algn="l" rtl="0">
              <a:lnSpc>
                <a:spcPct val="100000"/>
              </a:lnSpc>
              <a:spcBef>
                <a:spcPts val="0"/>
              </a:spcBef>
              <a:spcAft>
                <a:spcPts val="0"/>
              </a:spcAft>
              <a:buSzPts val="1400"/>
              <a:buNone/>
            </a:pPr>
            <a:r>
              <a:rPr lang="ja-JP" altLang="en-US" dirty="0"/>
              <a:t>スマートシティで利用するために異なるジョブの特徴を考慮して全体的な遅延を削減することを目指します。</a:t>
            </a:r>
            <a:endParaRPr lang="en-US" altLang="ja-JP" dirty="0"/>
          </a:p>
          <a:p>
            <a:pPr marL="0" lvl="0" indent="0" algn="l" rtl="0">
              <a:lnSpc>
                <a:spcPct val="100000"/>
              </a:lnSpc>
              <a:spcBef>
                <a:spcPts val="0"/>
              </a:spcBef>
              <a:spcAft>
                <a:spcPts val="0"/>
              </a:spcAft>
              <a:buSzPts val="1400"/>
              <a:buNone/>
            </a:pPr>
            <a:r>
              <a:rPr lang="ja-JP" altLang="en-US" dirty="0"/>
              <a:t>具体的な方法としては、従来の</a:t>
            </a:r>
            <a:r>
              <a:rPr lang="en-US" altLang="ja-JP" dirty="0"/>
              <a:t>MM1</a:t>
            </a:r>
            <a:r>
              <a:rPr lang="ja-JP" altLang="en-US" dirty="0"/>
              <a:t>待ち行列モデルではなく処理時間を一般化した</a:t>
            </a:r>
            <a:r>
              <a:rPr lang="en-US" altLang="ja-JP" dirty="0"/>
              <a:t>MG1</a:t>
            </a:r>
            <a:r>
              <a:rPr lang="ja-JP" altLang="en-US" dirty="0"/>
              <a:t>モデルを用いてシステムのモデル化を行い、</a:t>
            </a:r>
            <a:endParaRPr lang="en-US" altLang="ja-JP" dirty="0"/>
          </a:p>
          <a:p>
            <a:pPr marL="0" lvl="0" indent="0" algn="l" rtl="0">
              <a:lnSpc>
                <a:spcPct val="100000"/>
              </a:lnSpc>
              <a:spcBef>
                <a:spcPts val="0"/>
              </a:spcBef>
              <a:spcAft>
                <a:spcPts val="0"/>
              </a:spcAft>
              <a:buSzPts val="1400"/>
              <a:buNone/>
            </a:pPr>
            <a:r>
              <a:rPr lang="ja-JP" altLang="en-US" dirty="0"/>
              <a:t>ジョブの処理時間の違いを考慮します。</a:t>
            </a:r>
            <a:endParaRPr lang="en-US" altLang="ja-JP" dirty="0"/>
          </a:p>
          <a:p>
            <a:pPr marL="0" lvl="0" indent="0" algn="l" rtl="0">
              <a:lnSpc>
                <a:spcPct val="100000"/>
              </a:lnSpc>
              <a:spcBef>
                <a:spcPts val="0"/>
              </a:spcBef>
              <a:spcAft>
                <a:spcPts val="0"/>
              </a:spcAft>
              <a:buSzPts val="1400"/>
              <a:buNone/>
            </a:pPr>
            <a:r>
              <a:rPr lang="ja-JP" altLang="en-US" dirty="0"/>
              <a:t>また、そのうえでジョブの重要度に応じて処理を行う優先順位を決めることで、全体として平均遅延時間を短くします。</a:t>
            </a:r>
            <a:endParaRPr lang="en-US" altLang="ja-JP" dirty="0"/>
          </a:p>
          <a:p>
            <a:pPr marL="0" lvl="0" indent="0" algn="l" rtl="0">
              <a:lnSpc>
                <a:spcPct val="100000"/>
              </a:lnSpc>
              <a:spcBef>
                <a:spcPts val="0"/>
              </a:spcBef>
              <a:spcAft>
                <a:spcPts val="0"/>
              </a:spcAft>
              <a:buSzPts val="1400"/>
              <a:buNone/>
            </a:pPr>
            <a:r>
              <a:rPr lang="ja-JP" altLang="en-US" dirty="0"/>
              <a:t>したがってまとめると、本研究ではスマートシティのためのジョブの優先度を考慮したクラウドレット間のオフローディングによる遅延削減を提案します。</a:t>
            </a:r>
            <a:endParaRPr lang="en-US" altLang="ja-JP" dirty="0"/>
          </a:p>
        </p:txBody>
      </p:sp>
      <p:sp>
        <p:nvSpPr>
          <p:cNvPr id="182" name="Google Shape;182;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5</a:t>
            </a:fld>
            <a:endParaRPr/>
          </a:p>
        </p:txBody>
      </p:sp>
    </p:spTree>
    <p:extLst>
      <p:ext uri="{BB962C8B-B14F-4D97-AF65-F5344CB8AC3E}">
        <p14:creationId xmlns:p14="http://schemas.microsoft.com/office/powerpoint/2010/main" val="3561875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提案手法の処理の流れは以下の通りです。</a:t>
            </a:r>
            <a:endParaRPr lang="en-US" altLang="ja-JP" dirty="0"/>
          </a:p>
        </p:txBody>
      </p:sp>
      <p:sp>
        <p:nvSpPr>
          <p:cNvPr id="148" name="Google Shape;14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dirty="0"/>
              <a:t>提案手法の処理の流れは以下の通りです。</a:t>
            </a:r>
            <a:endParaRPr lang="en-US" altLang="ja-JP" dirty="0"/>
          </a:p>
          <a:p>
            <a:pPr marL="0" lvl="0" indent="0" algn="l" rtl="0">
              <a:spcBef>
                <a:spcPts val="0"/>
              </a:spcBef>
              <a:spcAft>
                <a:spcPts val="0"/>
              </a:spcAft>
              <a:buNone/>
            </a:pPr>
            <a:r>
              <a:rPr lang="ja-JP" altLang="en-US" dirty="0"/>
              <a:t>まず、各クラウドレットがジョブを受け渡す量を示すオフロード割合</a:t>
            </a:r>
            <a:r>
              <a:rPr lang="en-US" altLang="ja-JP" dirty="0"/>
              <a:t>φ</a:t>
            </a:r>
            <a:r>
              <a:rPr lang="ja-JP" altLang="en-US" dirty="0"/>
              <a:t>を定義し、それを用いた各クラウドレットのオフロード後の平均遅延時間を導出します。ここで、待ち行列理論を用いて本システムを</a:t>
            </a:r>
            <a:r>
              <a:rPr lang="en-US" altLang="ja-JP" dirty="0"/>
              <a:t>MG1</a:t>
            </a:r>
            <a:r>
              <a:rPr lang="ja-JP" altLang="en-US" dirty="0"/>
              <a:t>でモデル化します。</a:t>
            </a:r>
            <a:endParaRPr lang="en-US" altLang="ja-JP" dirty="0"/>
          </a:p>
        </p:txBody>
      </p:sp>
      <p:sp>
        <p:nvSpPr>
          <p:cNvPr id="148" name="Google Shape;14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347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2a7b4c4eb1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g12a7b4c4eb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ja-JP" altLang="en-US" dirty="0"/>
              <a:t>まず、提案手法の想定環境について説明します。</a:t>
            </a:r>
            <a:endParaRPr lang="en-US" altLang="ja-JP" dirty="0"/>
          </a:p>
          <a:p>
            <a:pPr marL="0" lvl="0" indent="0" algn="l" rtl="0">
              <a:lnSpc>
                <a:spcPct val="100000"/>
              </a:lnSpc>
              <a:spcBef>
                <a:spcPts val="0"/>
              </a:spcBef>
              <a:spcAft>
                <a:spcPts val="0"/>
              </a:spcAft>
              <a:buSzPts val="1400"/>
              <a:buNone/>
            </a:pPr>
            <a:r>
              <a:rPr lang="ja-JP" altLang="en-US" dirty="0"/>
              <a:t>本研究では、</a:t>
            </a:r>
            <a:r>
              <a:rPr lang="en-US" altLang="ja-JP" dirty="0"/>
              <a:t>MWAN</a:t>
            </a:r>
            <a:r>
              <a:rPr lang="ja-JP" altLang="en-US" dirty="0"/>
              <a:t>と呼ばれる、街単位でのローカルネットワーク内で、異なるいくつかの種類のジョブが到着する、</a:t>
            </a:r>
            <a:r>
              <a:rPr lang="en-US" altLang="ja-JP" dirty="0"/>
              <a:t>N</a:t>
            </a:r>
            <a:r>
              <a:rPr lang="ja-JP" altLang="en-US" dirty="0"/>
              <a:t>個のクラウドレット間でのオフローディングについて考えます。</a:t>
            </a:r>
            <a:endParaRPr lang="en-US" altLang="ja-JP" dirty="0"/>
          </a:p>
          <a:p>
            <a:pPr marL="0" lvl="0" indent="0" algn="l" rtl="0">
              <a:lnSpc>
                <a:spcPct val="100000"/>
              </a:lnSpc>
              <a:spcBef>
                <a:spcPts val="0"/>
              </a:spcBef>
              <a:spcAft>
                <a:spcPts val="0"/>
              </a:spcAft>
              <a:buSzPts val="1400"/>
              <a:buNone/>
            </a:pPr>
            <a:endParaRPr lang="en-US" altLang="ja-JP" dirty="0"/>
          </a:p>
          <a:p>
            <a:pPr marL="0" lvl="0" indent="0" algn="l" rtl="0">
              <a:lnSpc>
                <a:spcPct val="100000"/>
              </a:lnSpc>
              <a:spcBef>
                <a:spcPts val="0"/>
              </a:spcBef>
              <a:spcAft>
                <a:spcPts val="0"/>
              </a:spcAft>
              <a:buSzPts val="1400"/>
              <a:buNone/>
            </a:pPr>
            <a:r>
              <a:rPr lang="ja-JP" altLang="en-US" dirty="0"/>
              <a:t>図の矢印で示すジョブの到着がポアソン分布に従うと仮定し、このときのクラウドレット全体の到着率を求めます。</a:t>
            </a:r>
            <a:endParaRPr lang="en-US" altLang="ja-JP" dirty="0"/>
          </a:p>
          <a:p>
            <a:pPr marL="0" lvl="0" indent="0" algn="l" rtl="0">
              <a:lnSpc>
                <a:spcPct val="100000"/>
              </a:lnSpc>
              <a:spcBef>
                <a:spcPts val="0"/>
              </a:spcBef>
              <a:spcAft>
                <a:spcPts val="0"/>
              </a:spcAft>
              <a:buSzPts val="1400"/>
              <a:buNone/>
            </a:pPr>
            <a:r>
              <a:rPr lang="ja-JP" altLang="en-US" dirty="0"/>
              <a:t>このとき、独立なポアソン流の重畳は同様にポアソン流であると考えられるため、１つのクラウドレットのジョブの到着率は、異なるすべてのジョブの到着率の合計として計算できます。</a:t>
            </a:r>
            <a:endParaRPr lang="en-US" altLang="ja-JP" dirty="0"/>
          </a:p>
          <a:p>
            <a:pPr marL="0" lvl="0" indent="0" algn="l" rtl="0">
              <a:lnSpc>
                <a:spcPct val="100000"/>
              </a:lnSpc>
              <a:spcBef>
                <a:spcPts val="0"/>
              </a:spcBef>
              <a:spcAft>
                <a:spcPts val="0"/>
              </a:spcAft>
              <a:buSzPts val="1400"/>
              <a:buNone/>
            </a:pPr>
            <a:endParaRPr lang="en-US" altLang="ja-JP" dirty="0"/>
          </a:p>
          <a:p>
            <a:pPr marL="0" lvl="0" indent="0" algn="l" rtl="0">
              <a:lnSpc>
                <a:spcPct val="100000"/>
              </a:lnSpc>
              <a:spcBef>
                <a:spcPts val="0"/>
              </a:spcBef>
              <a:spcAft>
                <a:spcPts val="0"/>
              </a:spcAft>
              <a:buSzPts val="1400"/>
              <a:buNone/>
            </a:pPr>
            <a:r>
              <a:rPr lang="ja-JP" altLang="en-US" dirty="0"/>
              <a:t>ジョブの種類ごとに平均処理時間を定めれば、クラウドレット１つ１つは</a:t>
            </a:r>
            <a:r>
              <a:rPr lang="en-US" altLang="ja-JP" dirty="0"/>
              <a:t>M/G/1</a:t>
            </a:r>
            <a:r>
              <a:rPr lang="ja-JP" altLang="en-US" dirty="0"/>
              <a:t>待ち行列モデルでモデル化可能となります。</a:t>
            </a:r>
            <a:endParaRPr lang="en-US" altLang="ja-JP" dirty="0"/>
          </a:p>
          <a:p>
            <a:pPr marL="0" lvl="0" indent="0" algn="l" rtl="0">
              <a:lnSpc>
                <a:spcPct val="100000"/>
              </a:lnSpc>
              <a:spcBef>
                <a:spcPts val="0"/>
              </a:spcBef>
              <a:spcAft>
                <a:spcPts val="0"/>
              </a:spcAft>
              <a:buSzPts val="1400"/>
              <a:buNone/>
            </a:pPr>
            <a:endParaRPr lang="en-US" altLang="ja-JP" dirty="0"/>
          </a:p>
          <a:p>
            <a:pPr marL="0" lvl="0" indent="0" algn="l" rtl="0">
              <a:lnSpc>
                <a:spcPct val="100000"/>
              </a:lnSpc>
              <a:spcBef>
                <a:spcPts val="0"/>
              </a:spcBef>
              <a:spcAft>
                <a:spcPts val="0"/>
              </a:spcAft>
              <a:buSzPts val="1400"/>
              <a:buNone/>
            </a:pPr>
            <a:r>
              <a:rPr lang="en-US" altLang="ja-JP" dirty="0"/>
              <a:t>MG1</a:t>
            </a:r>
            <a:r>
              <a:rPr lang="ja-JP" altLang="en-US" dirty="0"/>
              <a:t>でモデル化することの意味：</a:t>
            </a:r>
            <a:r>
              <a:rPr lang="en-US" altLang="ja-JP" dirty="0"/>
              <a:t>MM1</a:t>
            </a:r>
            <a:r>
              <a:rPr lang="ja-JP" altLang="en-US" dirty="0"/>
              <a:t>との違いはサービス時間の分布のみ。インフラとして機能するスマートシティにおいて、各アプリケーションの処理時間は平均して求めることが可能</a:t>
            </a:r>
            <a:endParaRPr lang="en-US" altLang="ja-JP" dirty="0"/>
          </a:p>
        </p:txBody>
      </p:sp>
      <p:sp>
        <p:nvSpPr>
          <p:cNvPr id="118" name="Google Shape;118;g12a7b4c4eb1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8</a:t>
            </a:fld>
            <a:endParaRPr/>
          </a:p>
        </p:txBody>
      </p:sp>
    </p:spTree>
    <p:extLst>
      <p:ext uri="{BB962C8B-B14F-4D97-AF65-F5344CB8AC3E}">
        <p14:creationId xmlns:p14="http://schemas.microsoft.com/office/powerpoint/2010/main" val="3954304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51520" y="1844824"/>
            <a:ext cx="8640960" cy="1470025"/>
          </a:xfrm>
        </p:spPr>
        <p:txBody>
          <a:bodyPr anchor="b"/>
          <a:lstStyle>
            <a:lvl1pPr>
              <a:defRPr>
                <a:solidFill>
                  <a:schemeClr val="accent1"/>
                </a:solidFill>
                <a:latin typeface="+mj-lt"/>
                <a:ea typeface="+mj-ea"/>
              </a:defRPr>
            </a:lvl1pPr>
          </a:lstStyle>
          <a:p>
            <a:r>
              <a:rPr kumimoji="1" lang="ja-JP" altLang="en-US" dirty="0"/>
              <a:t>マスター タイトルの書式設定</a:t>
            </a:r>
          </a:p>
        </p:txBody>
      </p:sp>
      <p:sp>
        <p:nvSpPr>
          <p:cNvPr id="3" name="サブタイトル 2"/>
          <p:cNvSpPr>
            <a:spLocks noGrp="1"/>
          </p:cNvSpPr>
          <p:nvPr>
            <p:ph type="subTitle" idx="1"/>
          </p:nvPr>
        </p:nvSpPr>
        <p:spPr>
          <a:xfrm>
            <a:off x="251521" y="3789039"/>
            <a:ext cx="8640958" cy="1800201"/>
          </a:xfrm>
        </p:spPr>
        <p:txBody>
          <a:bodyPr/>
          <a:lstStyle>
            <a:lvl1pPr marL="0" indent="0" algn="r">
              <a:buNone/>
              <a:defRPr>
                <a:solidFill>
                  <a:schemeClr val="tx1">
                    <a:lumMod val="85000"/>
                    <a:lumOff val="15000"/>
                  </a:schemeClr>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a:t>マスター サブタイトルの書式設定</a:t>
            </a:r>
          </a:p>
        </p:txBody>
      </p:sp>
      <p:sp>
        <p:nvSpPr>
          <p:cNvPr id="4" name="日付プレースホルダー 3"/>
          <p:cNvSpPr>
            <a:spLocks noGrp="1"/>
          </p:cNvSpPr>
          <p:nvPr>
            <p:ph type="dt" sz="half" idx="10"/>
          </p:nvPr>
        </p:nvSpPr>
        <p:spPr/>
        <p:txBody>
          <a:bodyPr/>
          <a:lstStyle/>
          <a:p>
            <a:fld id="{55808FAB-E52A-4291-9F4A-CE31BF020C13}" type="datetime1">
              <a:rPr kumimoji="1" lang="ja-JP" altLang="en-US" smtClean="0"/>
              <a:t>2024/3/26</a:t>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発表番号</a:t>
            </a:r>
            <a:r>
              <a:rPr kumimoji="1" lang="en-US" altLang="ja-JP"/>
              <a:t>(11) - </a:t>
            </a:r>
            <a:r>
              <a:rPr kumimoji="1" lang="ja-JP" altLang="en-US"/>
              <a:t>横田侑紀・宮田純子</a:t>
            </a:r>
            <a:r>
              <a:rPr kumimoji="1" lang="en-US" altLang="ja-JP"/>
              <a:t>(</a:t>
            </a:r>
            <a:r>
              <a:rPr kumimoji="1" lang="ja-JP" altLang="en-US"/>
              <a:t>芝浦工大</a:t>
            </a:r>
            <a:r>
              <a:rPr kumimoji="1" lang="en-US" altLang="ja-JP"/>
              <a:t>)</a:t>
            </a:r>
            <a:endParaRPr kumimoji="1" lang="ja-JP" altLang="en-US"/>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
        <p:nvSpPr>
          <p:cNvPr id="9" name="正方形/長方形 8"/>
          <p:cNvSpPr/>
          <p:nvPr userDrawn="1"/>
        </p:nvSpPr>
        <p:spPr>
          <a:xfrm>
            <a:off x="4572000" y="3314849"/>
            <a:ext cx="4320479" cy="189810"/>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251520" y="3312388"/>
            <a:ext cx="4320481" cy="192271"/>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522859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9AF98EA2-388D-42BB-822D-9B1D400019C5}" type="datetime1">
              <a:rPr kumimoji="1" lang="ja-JP" altLang="en-US" smtClean="0"/>
              <a:t>2024/3/26</a:t>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発表番号</a:t>
            </a:r>
            <a:r>
              <a:rPr kumimoji="1" lang="en-US" altLang="ja-JP"/>
              <a:t>(11) - </a:t>
            </a:r>
            <a:r>
              <a:rPr kumimoji="1" lang="ja-JP" altLang="en-US"/>
              <a:t>横田侑紀・宮田純子</a:t>
            </a:r>
            <a:r>
              <a:rPr kumimoji="1" lang="en-US" altLang="ja-JP"/>
              <a:t>(</a:t>
            </a:r>
            <a:r>
              <a:rPr kumimoji="1" lang="ja-JP" altLang="en-US"/>
              <a:t>芝浦工大</a:t>
            </a:r>
            <a:r>
              <a:rPr kumimoji="1" lang="en-US" altLang="ja-JP"/>
              <a:t>)</a:t>
            </a:r>
            <a:endParaRPr kumimoji="1" lang="ja-JP" altLang="en-US"/>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400980212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7F91D89-6595-4C17-B878-1EE12606FF8A}" type="datetime1">
              <a:rPr kumimoji="1" lang="ja-JP" altLang="en-US" smtClean="0"/>
              <a:t>2024/3/26</a:t>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発表番号</a:t>
            </a:r>
            <a:r>
              <a:rPr kumimoji="1" lang="en-US" altLang="ja-JP"/>
              <a:t>(11) - </a:t>
            </a:r>
            <a:r>
              <a:rPr kumimoji="1" lang="ja-JP" altLang="en-US"/>
              <a:t>横田侑紀・宮田純子</a:t>
            </a:r>
            <a:r>
              <a:rPr kumimoji="1" lang="en-US" altLang="ja-JP"/>
              <a:t>(</a:t>
            </a:r>
            <a:r>
              <a:rPr kumimoji="1" lang="ja-JP" altLang="en-US"/>
              <a:t>芝浦工大</a:t>
            </a:r>
            <a:r>
              <a:rPr kumimoji="1" lang="en-US" altLang="ja-JP"/>
              <a:t>)</a:t>
            </a:r>
            <a:endParaRPr kumimoji="1" lang="ja-JP" altLang="en-US"/>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89904598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115616" y="44624"/>
            <a:ext cx="8028384" cy="1143000"/>
          </a:xfrm>
        </p:spPr>
        <p:txBody>
          <a:bodyPr>
            <a:normAutofit/>
          </a:bodyPr>
          <a:lstStyle>
            <a:lvl1pPr algn="l">
              <a:defRPr sz="3600"/>
            </a:lvl1pPr>
          </a:lstStyle>
          <a:p>
            <a:r>
              <a:rPr kumimoji="1" lang="ja-JP" altLang="en-US" dirty="0"/>
              <a:t>マスター タイトルの書式設定</a:t>
            </a:r>
          </a:p>
        </p:txBody>
      </p:sp>
      <p:sp>
        <p:nvSpPr>
          <p:cNvPr id="3" name="コンテンツ プレースホルダー 2"/>
          <p:cNvSpPr>
            <a:spLocks noGrp="1"/>
          </p:cNvSpPr>
          <p:nvPr>
            <p:ph idx="1"/>
          </p:nvPr>
        </p:nvSpPr>
        <p:spPr>
          <a:xfrm>
            <a:off x="683618" y="1412776"/>
            <a:ext cx="8363222" cy="4752528"/>
          </a:xfrm>
        </p:spPr>
        <p:txBody>
          <a:bodyPr/>
          <a:lstStyle>
            <a:lvl1pPr marL="449263" indent="-449263">
              <a:spcBef>
                <a:spcPts val="1200"/>
              </a:spcBef>
              <a:buClr>
                <a:schemeClr val="accent1"/>
              </a:buClr>
              <a:buFont typeface="Wingdings" panose="05000000000000000000" pitchFamily="2" charset="2"/>
              <a:buChar char="l"/>
              <a:defRPr/>
            </a:lvl1pPr>
            <a:lvl2pPr>
              <a:spcBef>
                <a:spcPts val="1200"/>
              </a:spcBef>
              <a:defRPr/>
            </a:lvl2pPr>
            <a:lvl3pPr>
              <a:spcBef>
                <a:spcPts val="1200"/>
              </a:spcBef>
              <a:buClr>
                <a:schemeClr val="accent1"/>
              </a:buClr>
              <a:defRPr/>
            </a:lvl3pPr>
            <a:lvl4pPr>
              <a:spcBef>
                <a:spcPts val="1200"/>
              </a:spcBef>
              <a:defRPr/>
            </a:lvl4pPr>
            <a:lvl5pPr>
              <a:spcBef>
                <a:spcPts val="1200"/>
              </a:spcBef>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4EF0945E-98CA-401B-B451-D4F006EBB642}" type="datetime1">
              <a:rPr kumimoji="1" lang="ja-JP" altLang="en-US" smtClean="0"/>
              <a:t>2024/3/26</a:t>
            </a:fld>
            <a:endParaRPr kumimoji="1" lang="ja-JP" altLang="en-US"/>
          </a:p>
        </p:txBody>
      </p:sp>
      <p:sp>
        <p:nvSpPr>
          <p:cNvPr id="5" name="フッター プレースホルダー 4"/>
          <p:cNvSpPr>
            <a:spLocks noGrp="1"/>
          </p:cNvSpPr>
          <p:nvPr>
            <p:ph type="ftr" sz="quarter" idx="11"/>
          </p:nvPr>
        </p:nvSpPr>
        <p:spPr>
          <a:xfrm>
            <a:off x="1083809" y="6492875"/>
            <a:ext cx="6976382" cy="365125"/>
          </a:xfrm>
        </p:spPr>
        <p:txBody>
          <a:bodyPr/>
          <a:lstStyle/>
          <a:p>
            <a:r>
              <a:rPr kumimoji="1" lang="ja-JP" altLang="en-US"/>
              <a:t>発表番号</a:t>
            </a:r>
            <a:r>
              <a:rPr kumimoji="1" lang="en-US" altLang="ja-JP"/>
              <a:t>(11) - </a:t>
            </a:r>
            <a:r>
              <a:rPr kumimoji="1" lang="ja-JP" altLang="en-US"/>
              <a:t>横田侑紀・宮田純子</a:t>
            </a:r>
            <a:r>
              <a:rPr kumimoji="1" lang="en-US" altLang="ja-JP"/>
              <a:t>(</a:t>
            </a:r>
            <a:r>
              <a:rPr kumimoji="1" lang="ja-JP" altLang="en-US"/>
              <a:t>芝浦工大</a:t>
            </a:r>
            <a:r>
              <a:rPr kumimoji="1" lang="en-US" altLang="ja-JP"/>
              <a:t>)</a:t>
            </a:r>
            <a:endParaRPr kumimoji="1" lang="ja-JP" altLang="en-US" dirty="0"/>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a:t>
            </a:fld>
            <a:endParaRPr kumimoji="1" lang="ja-JP" altLang="en-US" dirty="0"/>
          </a:p>
        </p:txBody>
      </p:sp>
      <p:grpSp>
        <p:nvGrpSpPr>
          <p:cNvPr id="7" name="グループ化 6"/>
          <p:cNvGrpSpPr/>
          <p:nvPr userDrawn="1"/>
        </p:nvGrpSpPr>
        <p:grpSpPr>
          <a:xfrm>
            <a:off x="323528" y="299163"/>
            <a:ext cx="648122" cy="633921"/>
            <a:chOff x="251470" y="270235"/>
            <a:chExt cx="648122" cy="633921"/>
          </a:xfrm>
          <a:solidFill>
            <a:schemeClr val="accent6"/>
          </a:solidFill>
        </p:grpSpPr>
        <p:sp>
          <p:nvSpPr>
            <p:cNvPr id="8" name="正方形/長方形 7"/>
            <p:cNvSpPr/>
            <p:nvPr userDrawn="1"/>
          </p:nvSpPr>
          <p:spPr>
            <a:xfrm>
              <a:off x="611560" y="270235"/>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251470" y="270235"/>
              <a:ext cx="288032" cy="288032"/>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61156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正方形/長方形 10"/>
            <p:cNvSpPr/>
            <p:nvPr userDrawn="1"/>
          </p:nvSpPr>
          <p:spPr>
            <a:xfrm>
              <a:off x="25147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05514183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1232711" y="2747961"/>
            <a:ext cx="7659769" cy="1362075"/>
          </a:xfrm>
        </p:spPr>
        <p:txBody>
          <a:bodyPr anchor="ctr">
            <a:normAutofit/>
          </a:bodyPr>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1232710" y="4149080"/>
            <a:ext cx="7659769" cy="720080"/>
          </a:xfrm>
        </p:spPr>
        <p:txBody>
          <a:bodyPr anchor="t"/>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663670DD-3E1E-4333-A483-F305EF6AE495}" type="datetime1">
              <a:rPr kumimoji="1" lang="ja-JP" altLang="en-US" smtClean="0"/>
              <a:t>2024/3/26</a:t>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発表番号</a:t>
            </a:r>
            <a:r>
              <a:rPr kumimoji="1" lang="en-US" altLang="ja-JP"/>
              <a:t>(11) - </a:t>
            </a:r>
            <a:r>
              <a:rPr kumimoji="1" lang="ja-JP" altLang="en-US"/>
              <a:t>横田侑紀・宮田純子</a:t>
            </a:r>
            <a:r>
              <a:rPr kumimoji="1" lang="en-US" altLang="ja-JP"/>
              <a:t>(</a:t>
            </a:r>
            <a:r>
              <a:rPr kumimoji="1" lang="ja-JP" altLang="en-US"/>
              <a:t>芝浦工大</a:t>
            </a:r>
            <a:r>
              <a:rPr kumimoji="1" lang="en-US" altLang="ja-JP"/>
              <a:t>)</a:t>
            </a:r>
            <a:endParaRPr kumimoji="1" lang="ja-JP" altLang="en-US"/>
          </a:p>
        </p:txBody>
      </p:sp>
      <p:sp>
        <p:nvSpPr>
          <p:cNvPr id="6" name="スライド番号プレースホルダー 5"/>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grpSp>
        <p:nvGrpSpPr>
          <p:cNvPr id="11" name="グループ化 10"/>
          <p:cNvGrpSpPr/>
          <p:nvPr userDrawn="1"/>
        </p:nvGrpSpPr>
        <p:grpSpPr>
          <a:xfrm>
            <a:off x="588682" y="3104962"/>
            <a:ext cx="644029" cy="648072"/>
            <a:chOff x="296920" y="2919016"/>
            <a:chExt cx="936154" cy="942031"/>
          </a:xfrm>
          <a:solidFill>
            <a:schemeClr val="accent6"/>
          </a:solidFill>
        </p:grpSpPr>
        <p:sp>
          <p:nvSpPr>
            <p:cNvPr id="7" name="正方形/長方形 6"/>
            <p:cNvSpPr/>
            <p:nvPr userDrawn="1"/>
          </p:nvSpPr>
          <p:spPr>
            <a:xfrm>
              <a:off x="801026" y="2919016"/>
              <a:ext cx="432048" cy="432048"/>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296920" y="2919016"/>
              <a:ext cx="432048" cy="432048"/>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801026" y="3428999"/>
              <a:ext cx="432048" cy="432048"/>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296920" y="3428999"/>
              <a:ext cx="432048" cy="432048"/>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26354984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marL="342900" indent="-342900">
              <a:buClr>
                <a:schemeClr val="accent1"/>
              </a:buClr>
              <a:buFont typeface="Wingdings" panose="05000000000000000000" pitchFamily="2" charset="2"/>
              <a:buChar char="l"/>
              <a:defRPr sz="2800"/>
            </a:lvl1pPr>
            <a:lvl2pPr>
              <a:defRPr sz="2400"/>
            </a:lvl2pPr>
            <a:lvl3pPr>
              <a:buClr>
                <a:schemeClr val="accent1"/>
              </a:buCl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marL="342900" indent="-342900">
              <a:buClr>
                <a:schemeClr val="accent1"/>
              </a:buClr>
              <a:buFont typeface="Wingdings" panose="05000000000000000000" pitchFamily="2" charset="2"/>
              <a:buChar char="l"/>
              <a:defRPr sz="2800"/>
            </a:lvl1pPr>
            <a:lvl2pPr>
              <a:defRPr sz="2400"/>
            </a:lvl2pPr>
            <a:lvl3pPr>
              <a:buClr>
                <a:schemeClr val="accent1"/>
              </a:buCl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日付プレースホルダー 4"/>
          <p:cNvSpPr>
            <a:spLocks noGrp="1"/>
          </p:cNvSpPr>
          <p:nvPr>
            <p:ph type="dt" sz="half" idx="10"/>
          </p:nvPr>
        </p:nvSpPr>
        <p:spPr/>
        <p:txBody>
          <a:bodyPr/>
          <a:lstStyle/>
          <a:p>
            <a:fld id="{3779557E-9806-4C45-A832-49FB16F6A142}" type="datetime1">
              <a:rPr kumimoji="1" lang="ja-JP" altLang="en-US" smtClean="0"/>
              <a:t>2024/3/26</a:t>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a:t>発表番号</a:t>
            </a:r>
            <a:r>
              <a:rPr kumimoji="1" lang="en-US" altLang="ja-JP"/>
              <a:t>(11) - </a:t>
            </a:r>
            <a:r>
              <a:rPr kumimoji="1" lang="ja-JP" altLang="en-US"/>
              <a:t>横田侑紀・宮田純子</a:t>
            </a:r>
            <a:r>
              <a:rPr kumimoji="1" lang="en-US" altLang="ja-JP"/>
              <a:t>(</a:t>
            </a:r>
            <a:r>
              <a:rPr kumimoji="1" lang="ja-JP" altLang="en-US"/>
              <a:t>芝浦工大</a:t>
            </a:r>
            <a:r>
              <a:rPr kumimoji="1" lang="en-US" altLang="ja-JP"/>
              <a:t>)</a:t>
            </a:r>
            <a:endParaRPr kumimoji="1" lang="ja-JP" altLang="en-US"/>
          </a:p>
        </p:txBody>
      </p:sp>
      <p:sp>
        <p:nvSpPr>
          <p:cNvPr id="7" name="スライド番号プレースホルダー 6"/>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318945903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115617" y="44624"/>
            <a:ext cx="7947658" cy="1152128"/>
          </a:xfrm>
        </p:spPr>
        <p:txBody>
          <a:bodyPr>
            <a:normAutofit/>
          </a:bodyPr>
          <a:lstStyle>
            <a:lvl1pPr algn="l">
              <a:defRPr sz="36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323528" y="1535113"/>
            <a:ext cx="4104456" cy="639762"/>
          </a:xfrm>
          <a:solidFill>
            <a:schemeClr val="accent1"/>
          </a:solidFill>
          <a:ln>
            <a:solidFill>
              <a:schemeClr val="accent1"/>
            </a:solidFill>
          </a:ln>
        </p:spPr>
        <p:txBody>
          <a:bodyPr anchor="ctr">
            <a:normAutofit/>
          </a:bodyPr>
          <a:lstStyle>
            <a:lvl1pPr marL="0" indent="0" algn="ctr">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a:t>マスター テキストの書式設定</a:t>
            </a:r>
          </a:p>
        </p:txBody>
      </p:sp>
      <p:sp>
        <p:nvSpPr>
          <p:cNvPr id="4" name="コンテンツ プレースホルダー 3"/>
          <p:cNvSpPr>
            <a:spLocks noGrp="1"/>
          </p:cNvSpPr>
          <p:nvPr>
            <p:ph sz="half" idx="2"/>
          </p:nvPr>
        </p:nvSpPr>
        <p:spPr>
          <a:xfrm>
            <a:off x="323528" y="2174875"/>
            <a:ext cx="4104456" cy="3951288"/>
          </a:xfrm>
          <a:solidFill>
            <a:schemeClr val="bg2"/>
          </a:solidFill>
        </p:spPr>
        <p:txBody>
          <a:bodyPr/>
          <a:lstStyle>
            <a:lvl1pPr marL="342900" indent="-342900">
              <a:spcBef>
                <a:spcPts val="600"/>
              </a:spcBef>
              <a:spcAft>
                <a:spcPts val="600"/>
              </a:spcAft>
              <a:buClr>
                <a:schemeClr val="accent1"/>
              </a:buClr>
              <a:buFont typeface="Wingdings" panose="05000000000000000000" pitchFamily="2" charset="2"/>
              <a:buChar char="l"/>
              <a:defRPr sz="2400"/>
            </a:lvl1pPr>
            <a:lvl2pPr>
              <a:spcBef>
                <a:spcPts val="600"/>
              </a:spcBef>
              <a:spcAft>
                <a:spcPts val="600"/>
              </a:spcAft>
              <a:defRPr sz="2000"/>
            </a:lvl2pPr>
            <a:lvl3pPr>
              <a:spcBef>
                <a:spcPts val="600"/>
              </a:spcBef>
              <a:spcAft>
                <a:spcPts val="600"/>
              </a:spcAft>
              <a:defRPr sz="1800"/>
            </a:lvl3pPr>
            <a:lvl4pPr>
              <a:spcBef>
                <a:spcPts val="600"/>
              </a:spcBef>
              <a:spcAft>
                <a:spcPts val="600"/>
              </a:spcAft>
              <a:defRPr sz="1600"/>
            </a:lvl4pPr>
            <a:lvl5pPr>
              <a:spcBef>
                <a:spcPts val="600"/>
              </a:spcBef>
              <a:spcAft>
                <a:spcPts val="600"/>
              </a:spcAft>
              <a:defRPr sz="1600"/>
            </a:lvl5pPr>
            <a:lvl6pPr>
              <a:defRPr sz="1600"/>
            </a:lvl6pPr>
            <a:lvl7pPr>
              <a:defRPr sz="1600"/>
            </a:lvl7pPr>
            <a:lvl8pPr>
              <a:defRPr sz="1600"/>
            </a:lvl8pPr>
            <a:lvl9pPr>
              <a:defRPr sz="16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テキスト プレースホルダー 4"/>
          <p:cNvSpPr>
            <a:spLocks noGrp="1"/>
          </p:cNvSpPr>
          <p:nvPr>
            <p:ph type="body" sz="quarter" idx="3"/>
          </p:nvPr>
        </p:nvSpPr>
        <p:spPr>
          <a:xfrm>
            <a:off x="4716016" y="1535113"/>
            <a:ext cx="4104456" cy="639762"/>
          </a:xfrm>
          <a:solidFill>
            <a:schemeClr val="accent3">
              <a:lumMod val="75000"/>
            </a:schemeClr>
          </a:solidFill>
          <a:ln>
            <a:solidFill>
              <a:schemeClr val="accent3">
                <a:lumMod val="75000"/>
              </a:schemeClr>
            </a:solidFill>
          </a:ln>
        </p:spPr>
        <p:txBody>
          <a:bodyPr anchor="ctr">
            <a:normAutofit/>
          </a:bodyPr>
          <a:lstStyle>
            <a:lvl1pPr marL="0" indent="0" algn="ctr">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a:t>マスター テキストの書式設定</a:t>
            </a:r>
          </a:p>
        </p:txBody>
      </p:sp>
      <p:sp>
        <p:nvSpPr>
          <p:cNvPr id="6" name="コンテンツ プレースホルダー 5"/>
          <p:cNvSpPr>
            <a:spLocks noGrp="1"/>
          </p:cNvSpPr>
          <p:nvPr>
            <p:ph sz="quarter" idx="4"/>
          </p:nvPr>
        </p:nvSpPr>
        <p:spPr>
          <a:xfrm>
            <a:off x="4716016" y="2174875"/>
            <a:ext cx="4104456" cy="3951288"/>
          </a:xfrm>
          <a:solidFill>
            <a:schemeClr val="bg2"/>
          </a:solidFill>
        </p:spPr>
        <p:txBody>
          <a:bodyPr/>
          <a:lstStyle>
            <a:lvl1pPr marL="342900" indent="-342900">
              <a:spcBef>
                <a:spcPts val="600"/>
              </a:spcBef>
              <a:spcAft>
                <a:spcPts val="600"/>
              </a:spcAft>
              <a:buClr>
                <a:schemeClr val="accent3">
                  <a:lumMod val="75000"/>
                </a:schemeClr>
              </a:buClr>
              <a:buFont typeface="Wingdings" panose="05000000000000000000" pitchFamily="2" charset="2"/>
              <a:buChar char="l"/>
              <a:defRPr sz="2400"/>
            </a:lvl1pPr>
            <a:lvl2pPr>
              <a:spcBef>
                <a:spcPts val="600"/>
              </a:spcBef>
              <a:spcAft>
                <a:spcPts val="600"/>
              </a:spcAft>
              <a:defRPr sz="2000"/>
            </a:lvl2pPr>
            <a:lvl3pPr>
              <a:spcBef>
                <a:spcPts val="600"/>
              </a:spcBef>
              <a:spcAft>
                <a:spcPts val="600"/>
              </a:spcAft>
              <a:defRPr sz="1800"/>
            </a:lvl3pPr>
            <a:lvl4pPr>
              <a:spcBef>
                <a:spcPts val="600"/>
              </a:spcBef>
              <a:spcAft>
                <a:spcPts val="600"/>
              </a:spcAft>
              <a:defRPr sz="1600"/>
            </a:lvl4pPr>
            <a:lvl5pPr>
              <a:spcBef>
                <a:spcPts val="600"/>
              </a:spcBef>
              <a:spcAft>
                <a:spcPts val="600"/>
              </a:spcAft>
              <a:defRPr sz="1600"/>
            </a:lvl5pPr>
            <a:lvl6pPr>
              <a:defRPr sz="1600"/>
            </a:lvl6pPr>
            <a:lvl7pPr>
              <a:defRPr sz="1600"/>
            </a:lvl7pPr>
            <a:lvl8pPr>
              <a:defRPr sz="1600"/>
            </a:lvl8pPr>
            <a:lvl9pPr>
              <a:defRPr sz="16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7" name="日付プレースホルダー 6"/>
          <p:cNvSpPr>
            <a:spLocks noGrp="1"/>
          </p:cNvSpPr>
          <p:nvPr>
            <p:ph type="dt" sz="half" idx="10"/>
          </p:nvPr>
        </p:nvSpPr>
        <p:spPr/>
        <p:txBody>
          <a:bodyPr/>
          <a:lstStyle/>
          <a:p>
            <a:fld id="{5C41C93F-C877-4ED5-A04D-FAEC94ABDC99}" type="datetime1">
              <a:rPr kumimoji="1" lang="ja-JP" altLang="en-US" smtClean="0"/>
              <a:t>2024/3/26</a:t>
            </a:fld>
            <a:endParaRPr kumimoji="1" lang="ja-JP" altLang="en-US"/>
          </a:p>
        </p:txBody>
      </p:sp>
      <p:sp>
        <p:nvSpPr>
          <p:cNvPr id="8" name="フッター プレースホルダー 7"/>
          <p:cNvSpPr>
            <a:spLocks noGrp="1"/>
          </p:cNvSpPr>
          <p:nvPr>
            <p:ph type="ftr" sz="quarter" idx="11"/>
          </p:nvPr>
        </p:nvSpPr>
        <p:spPr/>
        <p:txBody>
          <a:bodyPr/>
          <a:lstStyle/>
          <a:p>
            <a:r>
              <a:rPr kumimoji="1" lang="ja-JP" altLang="en-US"/>
              <a:t>発表番号</a:t>
            </a:r>
            <a:r>
              <a:rPr kumimoji="1" lang="en-US" altLang="ja-JP"/>
              <a:t>(11) - </a:t>
            </a:r>
            <a:r>
              <a:rPr kumimoji="1" lang="ja-JP" altLang="en-US"/>
              <a:t>横田侑紀・宮田純子</a:t>
            </a:r>
            <a:r>
              <a:rPr kumimoji="1" lang="en-US" altLang="ja-JP"/>
              <a:t>(</a:t>
            </a:r>
            <a:r>
              <a:rPr kumimoji="1" lang="ja-JP" altLang="en-US"/>
              <a:t>芝浦工大</a:t>
            </a:r>
            <a:r>
              <a:rPr kumimoji="1" lang="en-US" altLang="ja-JP"/>
              <a:t>)</a:t>
            </a:r>
            <a:endParaRPr kumimoji="1" lang="ja-JP" altLang="en-US"/>
          </a:p>
        </p:txBody>
      </p:sp>
      <p:sp>
        <p:nvSpPr>
          <p:cNvPr id="9" name="スライド番号プレースホルダー 8"/>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grpSp>
        <p:nvGrpSpPr>
          <p:cNvPr id="15" name="グループ化 14"/>
          <p:cNvGrpSpPr/>
          <p:nvPr userDrawn="1"/>
        </p:nvGrpSpPr>
        <p:grpSpPr>
          <a:xfrm>
            <a:off x="323528" y="299163"/>
            <a:ext cx="648122" cy="633921"/>
            <a:chOff x="251470" y="270235"/>
            <a:chExt cx="648122" cy="633921"/>
          </a:xfrm>
          <a:solidFill>
            <a:schemeClr val="accent6"/>
          </a:solidFill>
        </p:grpSpPr>
        <p:sp>
          <p:nvSpPr>
            <p:cNvPr id="16" name="正方形/長方形 15"/>
            <p:cNvSpPr/>
            <p:nvPr userDrawn="1"/>
          </p:nvSpPr>
          <p:spPr>
            <a:xfrm>
              <a:off x="611560" y="270235"/>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7" name="正方形/長方形 16"/>
            <p:cNvSpPr/>
            <p:nvPr userDrawn="1"/>
          </p:nvSpPr>
          <p:spPr>
            <a:xfrm>
              <a:off x="251470" y="270235"/>
              <a:ext cx="288032" cy="288032"/>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8" name="正方形/長方形 17"/>
            <p:cNvSpPr/>
            <p:nvPr userDrawn="1"/>
          </p:nvSpPr>
          <p:spPr>
            <a:xfrm>
              <a:off x="61156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9" name="正方形/長方形 18"/>
            <p:cNvSpPr/>
            <p:nvPr userDrawn="1"/>
          </p:nvSpPr>
          <p:spPr>
            <a:xfrm>
              <a:off x="25147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29721458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1115616" y="44624"/>
            <a:ext cx="7931224" cy="1166588"/>
          </a:xfrm>
        </p:spPr>
        <p:txBody>
          <a:bodyPr>
            <a:normAutofit/>
          </a:bodyPr>
          <a:lstStyle>
            <a:lvl1pPr algn="l">
              <a:defRPr sz="3600"/>
            </a:lvl1p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3452BE43-2F9F-4B47-868B-9040199285EF}" type="datetime1">
              <a:rPr kumimoji="1" lang="ja-JP" altLang="en-US" smtClean="0"/>
              <a:t>2024/3/26</a:t>
            </a:fld>
            <a:endParaRPr kumimoji="1" lang="ja-JP" altLang="en-US"/>
          </a:p>
        </p:txBody>
      </p:sp>
      <p:sp>
        <p:nvSpPr>
          <p:cNvPr id="4" name="フッター プレースホルダー 3"/>
          <p:cNvSpPr>
            <a:spLocks noGrp="1"/>
          </p:cNvSpPr>
          <p:nvPr>
            <p:ph type="ftr" sz="quarter" idx="11"/>
          </p:nvPr>
        </p:nvSpPr>
        <p:spPr/>
        <p:txBody>
          <a:bodyPr/>
          <a:lstStyle/>
          <a:p>
            <a:r>
              <a:rPr kumimoji="1" lang="ja-JP" altLang="en-US"/>
              <a:t>発表番号</a:t>
            </a:r>
            <a:r>
              <a:rPr kumimoji="1" lang="en-US" altLang="ja-JP"/>
              <a:t>(11) - </a:t>
            </a:r>
            <a:r>
              <a:rPr kumimoji="1" lang="ja-JP" altLang="en-US"/>
              <a:t>横田侑紀・宮田純子</a:t>
            </a:r>
            <a:r>
              <a:rPr kumimoji="1" lang="en-US" altLang="ja-JP"/>
              <a:t>(</a:t>
            </a:r>
            <a:r>
              <a:rPr kumimoji="1" lang="ja-JP" altLang="en-US"/>
              <a:t>芝浦工大</a:t>
            </a:r>
            <a:r>
              <a:rPr kumimoji="1" lang="en-US" altLang="ja-JP"/>
              <a:t>)</a:t>
            </a:r>
            <a:endParaRPr kumimoji="1" lang="ja-JP" altLang="en-US"/>
          </a:p>
        </p:txBody>
      </p:sp>
      <p:sp>
        <p:nvSpPr>
          <p:cNvPr id="5" name="スライド番号プレースホルダー 4"/>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grpSp>
        <p:nvGrpSpPr>
          <p:cNvPr id="6" name="グループ化 5"/>
          <p:cNvGrpSpPr/>
          <p:nvPr userDrawn="1"/>
        </p:nvGrpSpPr>
        <p:grpSpPr>
          <a:xfrm>
            <a:off x="323528" y="299163"/>
            <a:ext cx="648122" cy="633921"/>
            <a:chOff x="251470" y="270235"/>
            <a:chExt cx="648122" cy="633921"/>
          </a:xfrm>
          <a:solidFill>
            <a:schemeClr val="accent6"/>
          </a:solidFill>
        </p:grpSpPr>
        <p:sp>
          <p:nvSpPr>
            <p:cNvPr id="7" name="正方形/長方形 6"/>
            <p:cNvSpPr/>
            <p:nvPr userDrawn="1"/>
          </p:nvSpPr>
          <p:spPr>
            <a:xfrm>
              <a:off x="611560" y="270235"/>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8" name="正方形/長方形 7"/>
            <p:cNvSpPr/>
            <p:nvPr userDrawn="1"/>
          </p:nvSpPr>
          <p:spPr>
            <a:xfrm>
              <a:off x="251470" y="270235"/>
              <a:ext cx="288032" cy="288032"/>
            </a:xfrm>
            <a:prstGeom prst="rect">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正方形/長方形 8"/>
            <p:cNvSpPr/>
            <p:nvPr userDrawn="1"/>
          </p:nvSpPr>
          <p:spPr>
            <a:xfrm>
              <a:off x="61156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251470" y="616124"/>
              <a:ext cx="288032" cy="288032"/>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82437649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87D9ACE-FAFF-4A5C-95CF-D4E1B94555C7}" type="datetime1">
              <a:rPr kumimoji="1" lang="ja-JP" altLang="en-US" smtClean="0"/>
              <a:t>2024/3/26</a:t>
            </a:fld>
            <a:endParaRPr kumimoji="1" lang="ja-JP" altLang="en-US"/>
          </a:p>
        </p:txBody>
      </p:sp>
      <p:sp>
        <p:nvSpPr>
          <p:cNvPr id="3" name="フッター プレースホルダー 2"/>
          <p:cNvSpPr>
            <a:spLocks noGrp="1"/>
          </p:cNvSpPr>
          <p:nvPr>
            <p:ph type="ftr" sz="quarter" idx="11"/>
          </p:nvPr>
        </p:nvSpPr>
        <p:spPr/>
        <p:txBody>
          <a:bodyPr/>
          <a:lstStyle/>
          <a:p>
            <a:r>
              <a:rPr kumimoji="1" lang="ja-JP" altLang="en-US"/>
              <a:t>発表番号</a:t>
            </a:r>
            <a:r>
              <a:rPr kumimoji="1" lang="en-US" altLang="ja-JP"/>
              <a:t>(11) - </a:t>
            </a:r>
            <a:r>
              <a:rPr kumimoji="1" lang="ja-JP" altLang="en-US"/>
              <a:t>横田侑紀・宮田純子</a:t>
            </a:r>
            <a:r>
              <a:rPr kumimoji="1" lang="en-US" altLang="ja-JP"/>
              <a:t>(</a:t>
            </a:r>
            <a:r>
              <a:rPr kumimoji="1" lang="ja-JP" altLang="en-US"/>
              <a:t>芝浦工大</a:t>
            </a:r>
            <a:r>
              <a:rPr kumimoji="1" lang="en-US" altLang="ja-JP"/>
              <a:t>)</a:t>
            </a:r>
            <a:endParaRPr kumimoji="1" lang="ja-JP" altLang="en-US"/>
          </a:p>
        </p:txBody>
      </p:sp>
      <p:sp>
        <p:nvSpPr>
          <p:cNvPr id="4" name="スライド番号プレースホルダー 3"/>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86515874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435AB65-75E4-4FBB-AC6F-1ED767665751}" type="datetime1">
              <a:rPr kumimoji="1" lang="ja-JP" altLang="en-US" smtClean="0"/>
              <a:t>2024/3/26</a:t>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a:t>発表番号</a:t>
            </a:r>
            <a:r>
              <a:rPr kumimoji="1" lang="en-US" altLang="ja-JP"/>
              <a:t>(11) - </a:t>
            </a:r>
            <a:r>
              <a:rPr kumimoji="1" lang="ja-JP" altLang="en-US"/>
              <a:t>横田侑紀・宮田純子</a:t>
            </a:r>
            <a:r>
              <a:rPr kumimoji="1" lang="en-US" altLang="ja-JP"/>
              <a:t>(</a:t>
            </a:r>
            <a:r>
              <a:rPr kumimoji="1" lang="ja-JP" altLang="en-US"/>
              <a:t>芝浦工大</a:t>
            </a:r>
            <a:r>
              <a:rPr kumimoji="1" lang="en-US" altLang="ja-JP"/>
              <a:t>)</a:t>
            </a:r>
            <a:endParaRPr kumimoji="1" lang="ja-JP" altLang="en-US"/>
          </a:p>
        </p:txBody>
      </p:sp>
      <p:sp>
        <p:nvSpPr>
          <p:cNvPr id="7" name="スライド番号プレースホルダー 6"/>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56526001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23AA38F-3482-470E-9705-1E5E52A672CC}" type="datetime1">
              <a:rPr kumimoji="1" lang="ja-JP" altLang="en-US" smtClean="0"/>
              <a:t>2024/3/26</a:t>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a:t>発表番号</a:t>
            </a:r>
            <a:r>
              <a:rPr kumimoji="1" lang="en-US" altLang="ja-JP"/>
              <a:t>(11) - </a:t>
            </a:r>
            <a:r>
              <a:rPr kumimoji="1" lang="ja-JP" altLang="en-US"/>
              <a:t>横田侑紀・宮田純子</a:t>
            </a:r>
            <a:r>
              <a:rPr kumimoji="1" lang="en-US" altLang="ja-JP"/>
              <a:t>(</a:t>
            </a:r>
            <a:r>
              <a:rPr kumimoji="1" lang="ja-JP" altLang="en-US"/>
              <a:t>芝浦工大</a:t>
            </a:r>
            <a:r>
              <a:rPr kumimoji="1" lang="en-US" altLang="ja-JP"/>
              <a:t>)</a:t>
            </a:r>
            <a:endParaRPr kumimoji="1" lang="ja-JP" altLang="en-US"/>
          </a:p>
        </p:txBody>
      </p:sp>
      <p:sp>
        <p:nvSpPr>
          <p:cNvPr id="7" name="スライド番号プレースホルダー 6"/>
          <p:cNvSpPr>
            <a:spLocks noGrp="1"/>
          </p:cNvSpPr>
          <p:nvPr>
            <p:ph type="sldNum" sz="quarter" idx="12"/>
          </p:nvPr>
        </p:nvSpPr>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96762987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0" y="6492875"/>
            <a:ext cx="1700074" cy="365125"/>
          </a:xfrm>
          <a:prstGeom prst="rect">
            <a:avLst/>
          </a:prstGeom>
        </p:spPr>
        <p:txBody>
          <a:bodyPr vert="horz" lIns="91440" tIns="45720" rIns="91440" bIns="45720" rtlCol="0" anchor="ctr"/>
          <a:lstStyle>
            <a:lvl1pPr algn="l">
              <a:defRPr sz="1800">
                <a:solidFill>
                  <a:schemeClr val="tx1">
                    <a:tint val="75000"/>
                  </a:schemeClr>
                </a:solidFill>
              </a:defRPr>
            </a:lvl1pPr>
          </a:lstStyle>
          <a:p>
            <a:fld id="{03A3FDC9-83CB-4252-AE06-3D96ED922A93}" type="datetime1">
              <a:rPr lang="ja-JP" altLang="en-US" smtClean="0"/>
              <a:t>2024/3/26</a:t>
            </a:fld>
            <a:endParaRPr lang="ja-JP" altLang="en-US"/>
          </a:p>
        </p:txBody>
      </p:sp>
      <p:sp>
        <p:nvSpPr>
          <p:cNvPr id="5" name="フッター プレースホルダー 4"/>
          <p:cNvSpPr>
            <a:spLocks noGrp="1"/>
          </p:cNvSpPr>
          <p:nvPr>
            <p:ph type="ftr" sz="quarter" idx="3"/>
          </p:nvPr>
        </p:nvSpPr>
        <p:spPr>
          <a:xfrm>
            <a:off x="1700074" y="6489354"/>
            <a:ext cx="5752246" cy="365125"/>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ja-JP" altLang="en-US"/>
              <a:t>発表番号</a:t>
            </a:r>
            <a:r>
              <a:rPr lang="en-US" altLang="ja-JP"/>
              <a:t>(11) - </a:t>
            </a:r>
            <a:r>
              <a:rPr lang="ja-JP" altLang="en-US"/>
              <a:t>横田侑紀・宮田純子</a:t>
            </a:r>
            <a:r>
              <a:rPr lang="en-US" altLang="ja-JP"/>
              <a:t>(</a:t>
            </a:r>
            <a:r>
              <a:rPr lang="ja-JP" altLang="en-US"/>
              <a:t>芝浦工大</a:t>
            </a:r>
            <a:r>
              <a:rPr lang="en-US" altLang="ja-JP"/>
              <a:t>)</a:t>
            </a:r>
            <a:endParaRPr lang="ja-JP" altLang="en-US" dirty="0"/>
          </a:p>
        </p:txBody>
      </p:sp>
      <p:sp>
        <p:nvSpPr>
          <p:cNvPr id="6" name="スライド番号プレースホルダー 5"/>
          <p:cNvSpPr>
            <a:spLocks noGrp="1"/>
          </p:cNvSpPr>
          <p:nvPr>
            <p:ph type="sldNum" sz="quarter" idx="4"/>
          </p:nvPr>
        </p:nvSpPr>
        <p:spPr>
          <a:xfrm>
            <a:off x="8605926" y="6309320"/>
            <a:ext cx="440914" cy="432049"/>
          </a:xfrm>
          <a:prstGeom prst="rect">
            <a:avLst/>
          </a:prstGeom>
          <a:solidFill>
            <a:schemeClr val="tx1">
              <a:lumMod val="85000"/>
              <a:lumOff val="15000"/>
            </a:schemeClr>
          </a:solidFill>
        </p:spPr>
        <p:txBody>
          <a:bodyPr vert="horz" lIns="91440" tIns="45720" rIns="91440" bIns="45720" rtlCol="0" anchor="ctr"/>
          <a:lstStyle>
            <a:lvl1pPr algn="ctr">
              <a:defRPr sz="1800">
                <a:solidFill>
                  <a:schemeClr val="bg1"/>
                </a:solidFill>
              </a:defRPr>
            </a:lvl1pPr>
          </a:lstStyle>
          <a:p>
            <a:fld id="{8B45D110-FD8E-48BD-8825-CDFBF9D22CA3}" type="slidenum">
              <a:rPr lang="ja-JP" altLang="en-US" smtClean="0"/>
              <a:pPr/>
              <a:t>‹#›</a:t>
            </a:fld>
            <a:endParaRPr lang="ja-JP" altLang="en-US"/>
          </a:p>
        </p:txBody>
      </p:sp>
    </p:spTree>
    <p:extLst>
      <p:ext uri="{BB962C8B-B14F-4D97-AF65-F5344CB8AC3E}">
        <p14:creationId xmlns:p14="http://schemas.microsoft.com/office/powerpoint/2010/main" val="3237343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dt="0"/>
  <p:txStyles>
    <p:titleStyle>
      <a:lvl1pPr algn="ctr" defTabSz="914400" rtl="0" eaLnBrk="1" latinLnBrk="0" hangingPunct="1">
        <a:spcBef>
          <a:spcPct val="0"/>
        </a:spcBef>
        <a:buNone/>
        <a:defRPr kumimoji="1" sz="4000" b="1" kern="1200">
          <a:solidFill>
            <a:schemeClr val="tx1">
              <a:lumMod val="85000"/>
              <a:lumOff val="15000"/>
            </a:schemeClr>
          </a:solidFill>
          <a:latin typeface="+mj-lt"/>
          <a:ea typeface="+mj-ea"/>
          <a:cs typeface="+mj-cs"/>
        </a:defRPr>
      </a:lvl1pPr>
    </p:titleStyle>
    <p:bodyStyle>
      <a:lvl1pPr marL="342900" indent="-342900" algn="l" defTabSz="914400" rtl="0" eaLnBrk="1" latinLnBrk="0" hangingPunct="1">
        <a:spcBef>
          <a:spcPct val="200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24.png"/><Relationship Id="rId3" Type="http://schemas.openxmlformats.org/officeDocument/2006/relationships/image" Target="../media/image23.png"/><Relationship Id="rId7" Type="http://schemas.openxmlformats.org/officeDocument/2006/relationships/image" Target="../media/image13.svg"/><Relationship Id="rId12" Type="http://schemas.openxmlformats.org/officeDocument/2006/relationships/image" Target="../media/image22.png"/><Relationship Id="rId2" Type="http://schemas.openxmlformats.org/officeDocument/2006/relationships/notesSlide" Target="../notesSlides/notesSlide10.xml"/><Relationship Id="rId16"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210.png"/><Relationship Id="rId5" Type="http://schemas.openxmlformats.org/officeDocument/2006/relationships/image" Target="../media/image22.svg"/><Relationship Id="rId15" Type="http://schemas.openxmlformats.org/officeDocument/2006/relationships/image" Target="../media/image26.png"/><Relationship Id="rId10" Type="http://schemas.openxmlformats.org/officeDocument/2006/relationships/image" Target="../media/image11.svg"/><Relationship Id="rId4" Type="http://schemas.openxmlformats.org/officeDocument/2006/relationships/image" Target="../media/image21.png"/><Relationship Id="rId9" Type="http://schemas.openxmlformats.org/officeDocument/2006/relationships/image" Target="../media/image10.png"/><Relationship Id="rId1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3.png"/><Relationship Id="rId7" Type="http://schemas.microsoft.com/office/2007/relationships/hdphoto" Target="../media/hdphoto2.wdp"/><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8.png"/><Relationship Id="rId5" Type="http://schemas.microsoft.com/office/2007/relationships/hdphoto" Target="../media/hdphoto2.wdp"/><Relationship Id="rId4" Type="http://schemas.openxmlformats.org/officeDocument/2006/relationships/image" Target="../media/image32.png"/><Relationship Id="rId9"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10.pn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9.svg"/><Relationship Id="rId5" Type="http://schemas.openxmlformats.org/officeDocument/2006/relationships/image" Target="../media/image4.sv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0.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10" Type="http://schemas.microsoft.com/office/2007/relationships/hdphoto" Target="../media/hdphoto2.wdp"/><Relationship Id="rId4" Type="http://schemas.openxmlformats.org/officeDocument/2006/relationships/image" Target="../media/image11.sv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5.png"/><Relationship Id="rId7" Type="http://schemas.microsoft.com/office/2007/relationships/hdphoto" Target="../media/hdphoto2.wdp"/><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3.svg"/><Relationship Id="rId5" Type="http://schemas.openxmlformats.org/officeDocument/2006/relationships/image" Target="../media/image6.png"/><Relationship Id="rId10"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1.svg"/><Relationship Id="rId3" Type="http://schemas.openxmlformats.org/officeDocument/2006/relationships/image" Target="../media/image19.png"/><Relationship Id="rId7" Type="http://schemas.openxmlformats.org/officeDocument/2006/relationships/image" Target="../media/image12.png"/><Relationship Id="rId12"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svg"/><Relationship Id="rId11" Type="http://schemas.microsoft.com/office/2007/relationships/hdphoto" Target="../media/hdphoto2.wdp"/><Relationship Id="rId5" Type="http://schemas.openxmlformats.org/officeDocument/2006/relationships/image" Target="../media/image21.png"/><Relationship Id="rId15" Type="http://schemas.openxmlformats.org/officeDocument/2006/relationships/image" Target="../media/image22.png"/><Relationship Id="rId10" Type="http://schemas.openxmlformats.org/officeDocument/2006/relationships/image" Target="../media/image14.png"/><Relationship Id="rId4" Type="http://schemas.openxmlformats.org/officeDocument/2006/relationships/image" Target="../media/image20.png"/><Relationship Id="rId9" Type="http://schemas.openxmlformats.org/officeDocument/2006/relationships/image" Target="../media/image6.png"/><Relationship Id="rId14" Type="http://schemas.openxmlformats.org/officeDocument/2006/relationships/image" Target="../media/image2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
          <p:cNvSpPr txBox="1">
            <a:spLocks noGrp="1"/>
          </p:cNvSpPr>
          <p:nvPr>
            <p:ph type="ctrTitle"/>
          </p:nvPr>
        </p:nvSpPr>
        <p:spPr>
          <a:xfrm>
            <a:off x="529444" y="1844824"/>
            <a:ext cx="8085112" cy="1470025"/>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accent1"/>
              </a:buClr>
              <a:buSzPts val="4000"/>
              <a:buFont typeface="Quattrocento Sans"/>
              <a:buNone/>
            </a:pPr>
            <a:r>
              <a:rPr lang="ja-JP" altLang="en-US" sz="3600" dirty="0"/>
              <a:t>スマートシティにおける</a:t>
            </a:r>
            <a:br>
              <a:rPr lang="en-US" altLang="ja-JP" sz="3600" dirty="0"/>
            </a:br>
            <a:r>
              <a:rPr lang="ja-JP" altLang="en-US" sz="3600" dirty="0"/>
              <a:t>クラウドレットの優先順位付けジョブオフローディングシステムの提案</a:t>
            </a:r>
            <a:endParaRPr lang="en-US" sz="3600" dirty="0"/>
          </a:p>
        </p:txBody>
      </p:sp>
      <p:sp>
        <p:nvSpPr>
          <p:cNvPr id="112" name="Google Shape;112;p1"/>
          <p:cNvSpPr txBox="1">
            <a:spLocks noGrp="1"/>
          </p:cNvSpPr>
          <p:nvPr>
            <p:ph type="subTitle" idx="1"/>
          </p:nvPr>
        </p:nvSpPr>
        <p:spPr>
          <a:xfrm>
            <a:off x="251521" y="3789039"/>
            <a:ext cx="8640958" cy="1800201"/>
          </a:xfrm>
          <a:prstGeom prst="rect">
            <a:avLst/>
          </a:prstGeom>
          <a:noFill/>
          <a:ln>
            <a:noFill/>
          </a:ln>
        </p:spPr>
        <p:txBody>
          <a:bodyPr spcFirstLastPara="1" wrap="square" lIns="91425" tIns="45700" rIns="91425" bIns="45700" anchor="t" anchorCtr="0">
            <a:normAutofit/>
          </a:bodyPr>
          <a:lstStyle/>
          <a:p>
            <a:pPr marL="0" lvl="0" indent="0" algn="r" rtl="0">
              <a:lnSpc>
                <a:spcPct val="100000"/>
              </a:lnSpc>
              <a:spcBef>
                <a:spcPts val="0"/>
              </a:spcBef>
              <a:spcAft>
                <a:spcPts val="0"/>
              </a:spcAft>
              <a:buSzPts val="3200"/>
              <a:buNone/>
            </a:pPr>
            <a:r>
              <a:rPr lang="ja-JP" altLang="en-US" b="1" dirty="0"/>
              <a:t>芝浦工業大学　横田 侑紀</a:t>
            </a:r>
            <a:endParaRPr lang="en-US" altLang="ja-JP" b="1" dirty="0"/>
          </a:p>
          <a:p>
            <a:pPr marL="0" lvl="0" indent="0" algn="r" rtl="0">
              <a:lnSpc>
                <a:spcPct val="100000"/>
              </a:lnSpc>
              <a:spcBef>
                <a:spcPts val="0"/>
              </a:spcBef>
              <a:spcAft>
                <a:spcPts val="0"/>
              </a:spcAft>
              <a:buSzPts val="3200"/>
              <a:buNone/>
            </a:pPr>
            <a:r>
              <a:rPr lang="ja-JP" altLang="en-US" b="1" dirty="0"/>
              <a:t>宮田 純子</a:t>
            </a:r>
            <a:endParaRPr b="1" dirty="0"/>
          </a:p>
        </p:txBody>
      </p:sp>
      <p:sp>
        <p:nvSpPr>
          <p:cNvPr id="113" name="Google Shape;113;p1"/>
          <p:cNvSpPr txBox="1"/>
          <p:nvPr/>
        </p:nvSpPr>
        <p:spPr>
          <a:xfrm>
            <a:off x="5580112" y="5570883"/>
            <a:ext cx="3153651" cy="95406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2800"/>
              <a:buFont typeface="Arial"/>
              <a:buNone/>
            </a:pPr>
            <a:r>
              <a:rPr lang="en-US" altLang="ja-JP" sz="2800" b="0" i="0" u="none" strike="noStrike" cap="none" dirty="0">
                <a:solidFill>
                  <a:srgbClr val="4D4D4D"/>
                </a:solidFill>
                <a:latin typeface="Quattrocento Sans"/>
                <a:ea typeface="Quattrocento Sans"/>
                <a:cs typeface="Quattrocento Sans"/>
                <a:sym typeface="Quattrocento Sans"/>
              </a:rPr>
              <a:t>Shibaura Institute of Technology</a:t>
            </a:r>
            <a:endParaRPr sz="2800" b="0" i="0" u="none" strike="noStrike" cap="none" dirty="0">
              <a:solidFill>
                <a:srgbClr val="4D4D4D"/>
              </a:solidFill>
              <a:latin typeface="Quattrocento Sans"/>
              <a:ea typeface="Quattrocento Sans"/>
              <a:cs typeface="Quattrocento Sans"/>
              <a:sym typeface="Quattrocento Sans"/>
            </a:endParaRPr>
          </a:p>
        </p:txBody>
      </p:sp>
      <p:pic>
        <p:nvPicPr>
          <p:cNvPr id="114" name="Google Shape;114;p1"/>
          <p:cNvPicPr preferRelativeResize="0"/>
          <p:nvPr/>
        </p:nvPicPr>
        <p:blipFill rotWithShape="1">
          <a:blip r:embed="rId3">
            <a:alphaModFix/>
          </a:blip>
          <a:srcRect/>
          <a:stretch/>
        </p:blipFill>
        <p:spPr>
          <a:xfrm>
            <a:off x="4734492" y="5417840"/>
            <a:ext cx="1440160" cy="1440160"/>
          </a:xfrm>
          <a:prstGeom prst="rect">
            <a:avLst/>
          </a:prstGeom>
          <a:noFill/>
          <a:ln>
            <a:noFill/>
          </a:ln>
        </p:spPr>
      </p:pic>
      <p:sp>
        <p:nvSpPr>
          <p:cNvPr id="2" name="テキスト ボックス 1">
            <a:extLst>
              <a:ext uri="{FF2B5EF4-FFF2-40B4-BE49-F238E27FC236}">
                <a16:creationId xmlns:a16="http://schemas.microsoft.com/office/drawing/2014/main" id="{AA7D191B-161C-1237-FC15-23A0AC012455}"/>
              </a:ext>
            </a:extLst>
          </p:cNvPr>
          <p:cNvSpPr txBox="1"/>
          <p:nvPr/>
        </p:nvSpPr>
        <p:spPr>
          <a:xfrm>
            <a:off x="212451" y="4941168"/>
            <a:ext cx="4044904" cy="1754326"/>
          </a:xfrm>
          <a:prstGeom prst="rect">
            <a:avLst/>
          </a:prstGeom>
          <a:noFill/>
        </p:spPr>
        <p:txBody>
          <a:bodyPr wrap="square" rtlCol="0">
            <a:spAutoFit/>
          </a:bodyPr>
          <a:lstStyle/>
          <a:p>
            <a:r>
              <a:rPr kumimoji="1" lang="ja-JP" altLang="en-US" dirty="0">
                <a:solidFill>
                  <a:srgbClr val="4D4D4D"/>
                </a:solidFill>
              </a:rPr>
              <a:t>本研究結果は，国立研究開発法人情報通信研究機構の委託研究</a:t>
            </a:r>
            <a:r>
              <a:rPr kumimoji="1" lang="en-US" altLang="ja-JP" dirty="0">
                <a:solidFill>
                  <a:srgbClr val="4D4D4D"/>
                </a:solidFill>
              </a:rPr>
              <a:t>(</a:t>
            </a:r>
            <a:r>
              <a:rPr kumimoji="1" lang="ja-JP" altLang="en-US" dirty="0">
                <a:solidFill>
                  <a:srgbClr val="4D4D4D"/>
                </a:solidFill>
              </a:rPr>
              <a:t>採択番号 </a:t>
            </a:r>
            <a:r>
              <a:rPr kumimoji="1" lang="en-US" altLang="ja-JP" dirty="0">
                <a:solidFill>
                  <a:srgbClr val="4D4D4D"/>
                </a:solidFill>
              </a:rPr>
              <a:t>No.JPJ012368C05601)</a:t>
            </a:r>
            <a:r>
              <a:rPr kumimoji="1" lang="ja-JP" altLang="en-US" dirty="0">
                <a:solidFill>
                  <a:srgbClr val="4D4D4D"/>
                </a:solidFill>
              </a:rPr>
              <a:t>により得られたものである．また、本研究は科研費</a:t>
            </a:r>
            <a:r>
              <a:rPr kumimoji="1" lang="en-US" altLang="ja-JP" dirty="0">
                <a:solidFill>
                  <a:srgbClr val="4D4D4D"/>
                </a:solidFill>
              </a:rPr>
              <a:t>(19K11947</a:t>
            </a:r>
            <a:r>
              <a:rPr kumimoji="1" lang="ja-JP" altLang="en-US" dirty="0">
                <a:solidFill>
                  <a:srgbClr val="4D4D4D"/>
                </a:solidFill>
              </a:rPr>
              <a:t>，</a:t>
            </a:r>
            <a:r>
              <a:rPr kumimoji="1" lang="en-US" altLang="ja-JP" dirty="0">
                <a:solidFill>
                  <a:srgbClr val="4D4D4D"/>
                </a:solidFill>
              </a:rPr>
              <a:t>22K12015</a:t>
            </a:r>
            <a:r>
              <a:rPr kumimoji="1" lang="ja-JP" altLang="en-US" dirty="0">
                <a:solidFill>
                  <a:srgbClr val="4D4D4D"/>
                </a:solidFill>
              </a:rPr>
              <a:t>，</a:t>
            </a:r>
            <a:r>
              <a:rPr kumimoji="1" lang="en-US" altLang="ja-JP" dirty="0">
                <a:solidFill>
                  <a:srgbClr val="4D4D4D"/>
                </a:solidFill>
              </a:rPr>
              <a:t>22H00247)</a:t>
            </a:r>
            <a:r>
              <a:rPr kumimoji="1" lang="ja-JP" altLang="en-US" dirty="0">
                <a:solidFill>
                  <a:srgbClr val="4D4D4D"/>
                </a:solidFill>
              </a:rPr>
              <a:t>の助成を受けたものである．</a:t>
            </a:r>
          </a:p>
        </p:txBody>
      </p:sp>
    </p:spTree>
    <p:extLst>
      <p:ext uri="{BB962C8B-B14F-4D97-AF65-F5344CB8AC3E}">
        <p14:creationId xmlns:p14="http://schemas.microsoft.com/office/powerpoint/2010/main" val="382340905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20" name="Google Shape;120;g12a7b4c4eb1_0_0"/>
              <p:cNvSpPr txBox="1">
                <a:spLocks noGrp="1"/>
              </p:cNvSpPr>
              <p:nvPr>
                <p:ph type="body" idx="1"/>
              </p:nvPr>
            </p:nvSpPr>
            <p:spPr>
              <a:xfrm>
                <a:off x="380604" y="3987092"/>
                <a:ext cx="8509792" cy="2527384"/>
              </a:xfrm>
              <a:prstGeom prst="rect">
                <a:avLst/>
              </a:prstGeom>
              <a:noFill/>
              <a:ln>
                <a:noFill/>
              </a:ln>
            </p:spPr>
            <p:txBody>
              <a:bodyPr spcFirstLastPara="1" wrap="square" lIns="91425" tIns="45700" rIns="91425" bIns="45700" anchor="t" anchorCtr="0">
                <a:normAutofit/>
              </a:bodyPr>
              <a:lstStyle/>
              <a:p>
                <a:pPr marL="482600" indent="-457200">
                  <a:buSzPct val="100000"/>
                </a:pPr>
                <a:r>
                  <a:rPr lang="ja-JP" altLang="en-US" sz="2400" dirty="0"/>
                  <a:t>クラウドレット</a:t>
                </a:r>
                <a14:m>
                  <m:oMath xmlns:m="http://schemas.openxmlformats.org/officeDocument/2006/math">
                    <m:r>
                      <a:rPr lang="en-US" altLang="ja-JP" sz="2400" b="0" i="1" smtClean="0">
                        <a:latin typeface="Cambria Math" panose="02040503050406030204" pitchFamily="18" charset="0"/>
                      </a:rPr>
                      <m:t>𝑖</m:t>
                    </m:r>
                  </m:oMath>
                </a14:m>
                <a:r>
                  <a:rPr lang="ja-JP" altLang="en-US" sz="2400" dirty="0"/>
                  <a:t>に到着する</a:t>
                </a:r>
                <a14:m>
                  <m:oMath xmlns:m="http://schemas.openxmlformats.org/officeDocument/2006/math">
                    <m:r>
                      <a:rPr lang="en-US" altLang="ja-JP" sz="2400" i="1">
                        <a:latin typeface="Cambria Math" panose="02040503050406030204" pitchFamily="18" charset="0"/>
                      </a:rPr>
                      <m:t>𝑀</m:t>
                    </m:r>
                  </m:oMath>
                </a14:m>
                <a:r>
                  <a:rPr lang="ja-JP" altLang="en-US" sz="2400" dirty="0"/>
                  <a:t>種類のジョブの到着率：</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𝜆</m:t>
                        </m:r>
                      </m:e>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 </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𝜆</m:t>
                        </m:r>
                      </m:e>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,2</m:t>
                        </m:r>
                      </m:sub>
                    </m:sSub>
                    <m:r>
                      <a:rPr lang="en-US" altLang="ja-JP" sz="2400" b="0" i="1" smtClean="0">
                        <a:latin typeface="Cambria Math" panose="02040503050406030204" pitchFamily="18" charset="0"/>
                      </a:rPr>
                      <m:t>, …, </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𝜆</m:t>
                        </m:r>
                      </m:e>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𝑀</m:t>
                        </m:r>
                      </m:sub>
                    </m:sSub>
                  </m:oMath>
                </a14:m>
                <a:endParaRPr lang="en-US" altLang="ja-JP" sz="2400" dirty="0"/>
              </a:p>
              <a:p>
                <a:pPr marL="482600" lvl="0" indent="-457200">
                  <a:buSzPct val="100000"/>
                </a:pPr>
                <a:r>
                  <a:rPr lang="ja-JP" altLang="en-US" sz="2400" dirty="0"/>
                  <a:t>クラウドレット</a:t>
                </a:r>
                <a14:m>
                  <m:oMath xmlns:m="http://schemas.openxmlformats.org/officeDocument/2006/math">
                    <m:r>
                      <a:rPr lang="en-US" altLang="ja-JP" sz="2400" i="1">
                        <a:latin typeface="Cambria Math" panose="02040503050406030204" pitchFamily="18" charset="0"/>
                      </a:rPr>
                      <m:t>𝑖</m:t>
                    </m:r>
                  </m:oMath>
                </a14:m>
                <a:r>
                  <a:rPr lang="ja-JP" altLang="en-US" sz="2400" dirty="0"/>
                  <a:t>の到着率：</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𝜆</m:t>
                        </m:r>
                      </m:e>
                      <m:sub>
                        <m:r>
                          <a:rPr lang="en-US" altLang="ja-JP" sz="2400" b="0" i="1" smtClean="0">
                            <a:latin typeface="Cambria Math" panose="02040503050406030204" pitchFamily="18" charset="0"/>
                          </a:rPr>
                          <m:t>𝑖</m:t>
                        </m:r>
                      </m:sub>
                    </m:sSub>
                    <m:r>
                      <a:rPr lang="en-US" altLang="ja-JP" sz="2400" b="0" i="0" smtClean="0">
                        <a:latin typeface="Cambria Math" panose="02040503050406030204" pitchFamily="18" charset="0"/>
                      </a:rPr>
                      <m:t>=</m:t>
                    </m:r>
                    <m:nary>
                      <m:naryPr>
                        <m:chr m:val="∑"/>
                        <m:limLoc m:val="subSup"/>
                        <m:ctrlPr>
                          <a:rPr lang="en-US" altLang="ja-JP" sz="2400" b="0" i="1" smtClean="0">
                            <a:latin typeface="Cambria Math" panose="02040503050406030204" pitchFamily="18" charset="0"/>
                          </a:rPr>
                        </m:ctrlPr>
                      </m:naryPr>
                      <m:sub>
                        <m:r>
                          <m:rPr>
                            <m:brk m:alnAt="25"/>
                          </m:rPr>
                          <a:rPr lang="en-US" altLang="ja-JP" sz="2400" b="0" i="1" smtClean="0">
                            <a:latin typeface="Cambria Math" panose="02040503050406030204" pitchFamily="18" charset="0"/>
                          </a:rPr>
                          <m:t>𝑚</m:t>
                        </m:r>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𝑀</m:t>
                        </m:r>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𝜆</m:t>
                            </m:r>
                          </m:e>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𝑚</m:t>
                            </m:r>
                          </m:sub>
                        </m:sSub>
                      </m:e>
                    </m:nary>
                  </m:oMath>
                </a14:m>
                <a:endParaRPr lang="en-US" altLang="ja-JP" sz="2400" dirty="0"/>
              </a:p>
              <a:p>
                <a:pPr marL="482600" lvl="0" indent="-457200">
                  <a:buSzPct val="100000"/>
                </a:pPr>
                <a:r>
                  <a:rPr lang="ja-JP" altLang="en-US" sz="2400" dirty="0"/>
                  <a:t>オフロード割合：</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1" i="1" smtClean="0">
                            <a:latin typeface="Cambria Math" panose="02040503050406030204" pitchFamily="18" charset="0"/>
                          </a:rPr>
                          <m:t>𝝋</m:t>
                        </m:r>
                      </m:e>
                      <m:sub>
                        <m:r>
                          <a:rPr lang="en-US" altLang="ja-JP" sz="2400" b="0" i="1" smtClean="0">
                            <a:latin typeface="Cambria Math" panose="02040503050406030204" pitchFamily="18" charset="0"/>
                          </a:rPr>
                          <m:t>𝑖</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𝜑</m:t>
                        </m:r>
                      </m:e>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 </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𝜑</m:t>
                        </m:r>
                      </m:e>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2</m:t>
                        </m:r>
                      </m:sub>
                    </m:sSub>
                    <m:r>
                      <a:rPr lang="en-US" altLang="ja-JP" sz="2400" b="0" i="1" smtClean="0">
                        <a:latin typeface="Cambria Math" panose="02040503050406030204" pitchFamily="18" charset="0"/>
                      </a:rPr>
                      <m:t>…, </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𝜑</m:t>
                        </m:r>
                      </m:e>
                      <m:sub>
                        <m:r>
                          <a:rPr lang="en-US" altLang="ja-JP" sz="2400" b="0" i="1" smtClean="0">
                            <a:latin typeface="Cambria Math" panose="02040503050406030204" pitchFamily="18" charset="0"/>
                          </a:rPr>
                          <m:t>𝑖𝑁</m:t>
                        </m:r>
                      </m:sub>
                    </m:sSub>
                    <m:r>
                      <a:rPr lang="en-US" altLang="ja-JP" sz="2400" b="0" i="1" smtClean="0">
                        <a:latin typeface="Cambria Math" panose="02040503050406030204" pitchFamily="18" charset="0"/>
                      </a:rPr>
                      <m:t>]</m:t>
                    </m:r>
                  </m:oMath>
                </a14:m>
                <a:endParaRPr lang="en-US" altLang="ja-JP" sz="2400" dirty="0"/>
              </a:p>
              <a:p>
                <a:pPr marL="482600" lvl="0" indent="-457200">
                  <a:buSzPct val="100000"/>
                </a:pPr>
                <a:endParaRPr lang="en-US" altLang="ja-JP" sz="2400" dirty="0"/>
              </a:p>
              <a:p>
                <a:pPr marL="25400" lvl="0" indent="0" algn="l" rtl="0">
                  <a:spcBef>
                    <a:spcPts val="1200"/>
                  </a:spcBef>
                  <a:spcAft>
                    <a:spcPts val="0"/>
                  </a:spcAft>
                  <a:buSzPct val="100000"/>
                  <a:buNone/>
                </a:pPr>
                <a:endParaRPr lang="en-US" altLang="ja-JP" sz="2400" dirty="0"/>
              </a:p>
              <a:p>
                <a:pPr marL="25400" lvl="0" indent="0" algn="l" rtl="0">
                  <a:spcBef>
                    <a:spcPts val="1200"/>
                  </a:spcBef>
                  <a:spcAft>
                    <a:spcPts val="0"/>
                  </a:spcAft>
                  <a:buSzPct val="100000"/>
                  <a:buNone/>
                </a:pPr>
                <a:endParaRPr lang="en-US" altLang="ja-JP" sz="1100" dirty="0"/>
              </a:p>
            </p:txBody>
          </p:sp>
        </mc:Choice>
        <mc:Fallback>
          <p:sp>
            <p:nvSpPr>
              <p:cNvPr id="120" name="Google Shape;120;g12a7b4c4eb1_0_0"/>
              <p:cNvSpPr txBox="1">
                <a:spLocks noGrp="1" noRot="1" noChangeAspect="1" noMove="1" noResize="1" noEditPoints="1" noAdjustHandles="1" noChangeArrowheads="1" noChangeShapeType="1" noTextEdit="1"/>
              </p:cNvSpPr>
              <p:nvPr>
                <p:ph type="body" idx="1"/>
              </p:nvPr>
            </p:nvSpPr>
            <p:spPr>
              <a:xfrm>
                <a:off x="380604" y="3987092"/>
                <a:ext cx="8509792" cy="2527384"/>
              </a:xfrm>
              <a:prstGeom prst="rect">
                <a:avLst/>
              </a:prstGeom>
              <a:blipFill>
                <a:blip r:embed="rId3"/>
                <a:stretch>
                  <a:fillRect l="-645"/>
                </a:stretch>
              </a:blipFill>
              <a:ln>
                <a:noFill/>
              </a:ln>
            </p:spPr>
            <p:txBody>
              <a:bodyPr/>
              <a:lstStyle/>
              <a:p>
                <a:r>
                  <a:rPr lang="ja-JP" altLang="en-US">
                    <a:noFill/>
                  </a:rPr>
                  <a:t> </a:t>
                </a:r>
              </a:p>
            </p:txBody>
          </p:sp>
        </mc:Fallback>
      </mc:AlternateContent>
      <p:sp>
        <p:nvSpPr>
          <p:cNvPr id="121" name="Google Shape;121;g12a7b4c4eb1_0_0"/>
          <p:cNvSpPr txBox="1">
            <a:spLocks noGrp="1"/>
          </p:cNvSpPr>
          <p:nvPr>
            <p:ph type="title"/>
          </p:nvPr>
        </p:nvSpPr>
        <p:spPr>
          <a:xfrm>
            <a:off x="1115616" y="44624"/>
            <a:ext cx="80283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15151"/>
              </a:buClr>
              <a:buSzPts val="3600"/>
              <a:buFont typeface="Quattrocento Sans"/>
              <a:buNone/>
            </a:pPr>
            <a:r>
              <a:rPr lang="ja-JP" altLang="en-US" dirty="0"/>
              <a:t>提案手法</a:t>
            </a:r>
            <a:r>
              <a:rPr lang="en-US" altLang="ja-JP" dirty="0"/>
              <a:t> - </a:t>
            </a:r>
            <a:r>
              <a:rPr lang="ja-JP" altLang="en-US" dirty="0"/>
              <a:t>オフロード割合</a:t>
            </a:r>
            <a:endParaRPr dirty="0"/>
          </a:p>
        </p:txBody>
      </p:sp>
      <p:sp>
        <p:nvSpPr>
          <p:cNvPr id="10" name="フッター プレースホルダー 9">
            <a:extLst>
              <a:ext uri="{FF2B5EF4-FFF2-40B4-BE49-F238E27FC236}">
                <a16:creationId xmlns:a16="http://schemas.microsoft.com/office/drawing/2014/main" id="{076F7049-B7F3-6004-86C8-13C4D1806DE5}"/>
              </a:ext>
            </a:extLst>
          </p:cNvPr>
          <p:cNvSpPr>
            <a:spLocks noGrp="1"/>
          </p:cNvSpPr>
          <p:nvPr>
            <p:ph type="ftr" sz="quarter" idx="11"/>
          </p:nvPr>
        </p:nvSpPr>
        <p:spPr/>
        <p:txBody>
          <a:bodyPr/>
          <a:lstStyle/>
          <a:p>
            <a:r>
              <a:rPr kumimoji="1" lang="ja-JP" altLang="en-US"/>
              <a:t>発表番号</a:t>
            </a:r>
            <a:r>
              <a:rPr kumimoji="1" lang="en-US" altLang="ja-JP"/>
              <a:t>(11) - </a:t>
            </a:r>
            <a:r>
              <a:rPr kumimoji="1" lang="ja-JP" altLang="en-US"/>
              <a:t>横田侑紀・宮田純子</a:t>
            </a:r>
            <a:r>
              <a:rPr kumimoji="1" lang="en-US" altLang="ja-JP"/>
              <a:t>(</a:t>
            </a:r>
            <a:r>
              <a:rPr kumimoji="1" lang="ja-JP" altLang="en-US"/>
              <a:t>芝浦工大</a:t>
            </a:r>
            <a:r>
              <a:rPr kumimoji="1" lang="en-US" altLang="ja-JP"/>
              <a:t>)</a:t>
            </a:r>
            <a:endParaRPr kumimoji="1" lang="ja-JP" altLang="en-US" dirty="0"/>
          </a:p>
        </p:txBody>
      </p:sp>
      <p:sp>
        <p:nvSpPr>
          <p:cNvPr id="11" name="スライド番号プレースホルダー 10">
            <a:extLst>
              <a:ext uri="{FF2B5EF4-FFF2-40B4-BE49-F238E27FC236}">
                <a16:creationId xmlns:a16="http://schemas.microsoft.com/office/drawing/2014/main" id="{2BEB93A8-FC2C-C8B5-91F8-5EF85C8EC8C9}"/>
              </a:ext>
            </a:extLst>
          </p:cNvPr>
          <p:cNvSpPr>
            <a:spLocks noGrp="1"/>
          </p:cNvSpPr>
          <p:nvPr>
            <p:ph type="sldNum" sz="quarter" idx="12"/>
          </p:nvPr>
        </p:nvSpPr>
        <p:spPr/>
        <p:txBody>
          <a:bodyPr/>
          <a:lstStyle/>
          <a:p>
            <a:fld id="{8B45D110-FD8E-48BD-8825-CDFBF9D22CA3}" type="slidenum">
              <a:rPr kumimoji="1" lang="ja-JP" altLang="en-US" smtClean="0"/>
              <a:pPr/>
              <a:t>9</a:t>
            </a:fld>
            <a:endParaRPr kumimoji="1" lang="ja-JP" altLang="en-US" dirty="0"/>
          </a:p>
        </p:txBody>
      </p:sp>
      <p:sp>
        <p:nvSpPr>
          <p:cNvPr id="124" name="楕円 123">
            <a:extLst>
              <a:ext uri="{FF2B5EF4-FFF2-40B4-BE49-F238E27FC236}">
                <a16:creationId xmlns:a16="http://schemas.microsoft.com/office/drawing/2014/main" id="{3C4BCF05-1CB2-D1FF-1E17-5708FC163C80}"/>
              </a:ext>
            </a:extLst>
          </p:cNvPr>
          <p:cNvSpPr/>
          <p:nvPr/>
        </p:nvSpPr>
        <p:spPr>
          <a:xfrm>
            <a:off x="673433" y="1052736"/>
            <a:ext cx="7885620" cy="302433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35" name="グラフィックス 134" descr="ユーザー 単色塗りつぶし">
            <a:extLst>
              <a:ext uri="{FF2B5EF4-FFF2-40B4-BE49-F238E27FC236}">
                <a16:creationId xmlns:a16="http://schemas.microsoft.com/office/drawing/2014/main" id="{B453E72C-598E-6366-70B6-379192F4C1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58532" y="3181182"/>
            <a:ext cx="754295" cy="754295"/>
          </a:xfrm>
          <a:prstGeom prst="rect">
            <a:avLst/>
          </a:prstGeom>
        </p:spPr>
      </p:pic>
      <p:pic>
        <p:nvPicPr>
          <p:cNvPr id="136" name="グラフィックス 135" descr="ユーザー 単色塗りつぶし">
            <a:extLst>
              <a:ext uri="{FF2B5EF4-FFF2-40B4-BE49-F238E27FC236}">
                <a16:creationId xmlns:a16="http://schemas.microsoft.com/office/drawing/2014/main" id="{10194C33-7B99-17C9-EDAC-DAFA4D2A7FC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81839" y="3128641"/>
            <a:ext cx="754295" cy="754295"/>
          </a:xfrm>
          <a:prstGeom prst="rect">
            <a:avLst/>
          </a:prstGeom>
        </p:spPr>
      </p:pic>
      <p:grpSp>
        <p:nvGrpSpPr>
          <p:cNvPr id="142" name="グループ化 141">
            <a:extLst>
              <a:ext uri="{FF2B5EF4-FFF2-40B4-BE49-F238E27FC236}">
                <a16:creationId xmlns:a16="http://schemas.microsoft.com/office/drawing/2014/main" id="{66E7999E-08EE-3A6A-94B9-C4E16CB45A5F}"/>
              </a:ext>
            </a:extLst>
          </p:cNvPr>
          <p:cNvGrpSpPr/>
          <p:nvPr/>
        </p:nvGrpSpPr>
        <p:grpSpPr>
          <a:xfrm>
            <a:off x="3436853" y="3147571"/>
            <a:ext cx="905833" cy="905833"/>
            <a:chOff x="-1338242" y="1930727"/>
            <a:chExt cx="905833" cy="905833"/>
          </a:xfrm>
        </p:grpSpPr>
        <p:sp>
          <p:nvSpPr>
            <p:cNvPr id="143" name="正方形/長方形 142">
              <a:extLst>
                <a:ext uri="{FF2B5EF4-FFF2-40B4-BE49-F238E27FC236}">
                  <a16:creationId xmlns:a16="http://schemas.microsoft.com/office/drawing/2014/main" id="{7590FDE3-BA2C-72A4-402C-904FE4B53ECB}"/>
                </a:ext>
              </a:extLst>
            </p:cNvPr>
            <p:cNvSpPr/>
            <p:nvPr/>
          </p:nvSpPr>
          <p:spPr>
            <a:xfrm>
              <a:off x="-689554" y="2139975"/>
              <a:ext cx="216024" cy="486997"/>
            </a:xfrm>
            <a:prstGeom prst="rect">
              <a:avLst/>
            </a:prstGeom>
            <a:solidFill>
              <a:schemeClr val="bg1"/>
            </a:solidFill>
            <a:ln w="36413" cap="flat">
              <a:noFill/>
              <a:prstDash val="solid"/>
              <a:miter/>
            </a:ln>
          </p:spPr>
          <p:txBody>
            <a:bodyPr rtlCol="0" anchor="ctr"/>
            <a:lstStyle/>
            <a:p>
              <a:pPr algn="l"/>
              <a:endParaRPr kumimoji="1" lang="ja-JP" altLang="en-US" dirty="0"/>
            </a:p>
          </p:txBody>
        </p:sp>
        <p:grpSp>
          <p:nvGrpSpPr>
            <p:cNvPr id="144" name="グループ化 143">
              <a:extLst>
                <a:ext uri="{FF2B5EF4-FFF2-40B4-BE49-F238E27FC236}">
                  <a16:creationId xmlns:a16="http://schemas.microsoft.com/office/drawing/2014/main" id="{1441DA6C-A9D7-9109-707E-4FB16017F44D}"/>
                </a:ext>
              </a:extLst>
            </p:cNvPr>
            <p:cNvGrpSpPr/>
            <p:nvPr/>
          </p:nvGrpSpPr>
          <p:grpSpPr>
            <a:xfrm>
              <a:off x="-1338242" y="1930727"/>
              <a:ext cx="905833" cy="905833"/>
              <a:chOff x="-1338242" y="1930727"/>
              <a:chExt cx="905833" cy="905833"/>
            </a:xfrm>
          </p:grpSpPr>
          <p:sp>
            <p:nvSpPr>
              <p:cNvPr id="145" name="正方形/長方形 144">
                <a:extLst>
                  <a:ext uri="{FF2B5EF4-FFF2-40B4-BE49-F238E27FC236}">
                    <a16:creationId xmlns:a16="http://schemas.microsoft.com/office/drawing/2014/main" id="{8B651A18-16BD-AE87-0091-F65E7E7DAC25}"/>
                  </a:ext>
                </a:extLst>
              </p:cNvPr>
              <p:cNvSpPr/>
              <p:nvPr/>
            </p:nvSpPr>
            <p:spPr>
              <a:xfrm>
                <a:off x="-1285498" y="2149915"/>
                <a:ext cx="504056" cy="342982"/>
              </a:xfrm>
              <a:prstGeom prst="rect">
                <a:avLst/>
              </a:prstGeom>
              <a:solidFill>
                <a:schemeClr val="bg1"/>
              </a:solidFill>
              <a:ln w="36413" cap="flat">
                <a:noFill/>
                <a:prstDash val="solid"/>
                <a:miter/>
              </a:ln>
            </p:spPr>
            <p:txBody>
              <a:bodyPr rtlCol="0" anchor="ctr"/>
              <a:lstStyle/>
              <a:p>
                <a:pPr algn="l"/>
                <a:endParaRPr kumimoji="1" lang="ja-JP" altLang="en-US" dirty="0"/>
              </a:p>
            </p:txBody>
          </p:sp>
          <p:pic>
            <p:nvPicPr>
              <p:cNvPr id="146" name="グラフィックス 145" descr="コンピューター 単色塗りつぶし">
                <a:extLst>
                  <a:ext uri="{FF2B5EF4-FFF2-40B4-BE49-F238E27FC236}">
                    <a16:creationId xmlns:a16="http://schemas.microsoft.com/office/drawing/2014/main" id="{DA0ECFF0-753D-C645-608E-A52F14B9A5B1}"/>
                  </a:ext>
                </a:extLst>
              </p:cNvPr>
              <p:cNvPicPr>
                <a:picLocks noChangeAspect="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38242" y="1930727"/>
                <a:ext cx="905833" cy="905833"/>
              </a:xfrm>
              <a:prstGeom prst="rect">
                <a:avLst/>
              </a:prstGeom>
            </p:spPr>
          </p:pic>
        </p:grpSp>
      </p:grpSp>
      <p:grpSp>
        <p:nvGrpSpPr>
          <p:cNvPr id="147" name="グループ化 146">
            <a:extLst>
              <a:ext uri="{FF2B5EF4-FFF2-40B4-BE49-F238E27FC236}">
                <a16:creationId xmlns:a16="http://schemas.microsoft.com/office/drawing/2014/main" id="{31A45C51-72AE-DD49-C813-1626763CC90E}"/>
              </a:ext>
            </a:extLst>
          </p:cNvPr>
          <p:cNvGrpSpPr/>
          <p:nvPr/>
        </p:nvGrpSpPr>
        <p:grpSpPr>
          <a:xfrm>
            <a:off x="2767559" y="1577443"/>
            <a:ext cx="995142" cy="720678"/>
            <a:chOff x="-1060621" y="1844824"/>
            <a:chExt cx="995142" cy="720678"/>
          </a:xfrm>
        </p:grpSpPr>
        <p:sp>
          <p:nvSpPr>
            <p:cNvPr id="148" name="正方形/長方形 147">
              <a:extLst>
                <a:ext uri="{FF2B5EF4-FFF2-40B4-BE49-F238E27FC236}">
                  <a16:creationId xmlns:a16="http://schemas.microsoft.com/office/drawing/2014/main" id="{5B20A967-2B11-CF19-9742-74B8B00C7089}"/>
                </a:ext>
              </a:extLst>
            </p:cNvPr>
            <p:cNvSpPr/>
            <p:nvPr/>
          </p:nvSpPr>
          <p:spPr>
            <a:xfrm>
              <a:off x="-886137" y="1852576"/>
              <a:ext cx="646389" cy="176511"/>
            </a:xfrm>
            <a:prstGeom prst="rect">
              <a:avLst/>
            </a:prstGeom>
            <a:solidFill>
              <a:schemeClr val="bg1"/>
            </a:solidFill>
            <a:ln w="36413" cap="flat">
              <a:noFill/>
              <a:prstDash val="solid"/>
              <a:miter/>
            </a:ln>
          </p:spPr>
          <p:txBody>
            <a:bodyPr rtlCol="0" anchor="ctr"/>
            <a:lstStyle/>
            <a:p>
              <a:pPr algn="l"/>
              <a:endParaRPr kumimoji="1" lang="ja-JP" altLang="en-US" dirty="0"/>
            </a:p>
          </p:txBody>
        </p:sp>
        <p:sp>
          <p:nvSpPr>
            <p:cNvPr id="149" name="正方形/長方形 148">
              <a:extLst>
                <a:ext uri="{FF2B5EF4-FFF2-40B4-BE49-F238E27FC236}">
                  <a16:creationId xmlns:a16="http://schemas.microsoft.com/office/drawing/2014/main" id="{B0840D58-3065-EFF1-3F9C-440795E90DF2}"/>
                </a:ext>
              </a:extLst>
            </p:cNvPr>
            <p:cNvSpPr/>
            <p:nvPr/>
          </p:nvSpPr>
          <p:spPr>
            <a:xfrm>
              <a:off x="-884454" y="2103880"/>
              <a:ext cx="646389" cy="176511"/>
            </a:xfrm>
            <a:prstGeom prst="rect">
              <a:avLst/>
            </a:prstGeom>
            <a:solidFill>
              <a:schemeClr val="bg1"/>
            </a:solidFill>
            <a:ln w="36413" cap="flat">
              <a:noFill/>
              <a:prstDash val="solid"/>
              <a:miter/>
            </a:ln>
          </p:spPr>
          <p:txBody>
            <a:bodyPr rtlCol="0" anchor="ctr"/>
            <a:lstStyle/>
            <a:p>
              <a:pPr algn="l"/>
              <a:endParaRPr kumimoji="1" lang="ja-JP" altLang="en-US" dirty="0"/>
            </a:p>
          </p:txBody>
        </p:sp>
        <p:sp>
          <p:nvSpPr>
            <p:cNvPr id="150" name="正方形/長方形 149">
              <a:extLst>
                <a:ext uri="{FF2B5EF4-FFF2-40B4-BE49-F238E27FC236}">
                  <a16:creationId xmlns:a16="http://schemas.microsoft.com/office/drawing/2014/main" id="{9D6B3DA6-895B-0ABC-3136-BB40524B3F29}"/>
                </a:ext>
              </a:extLst>
            </p:cNvPr>
            <p:cNvSpPr/>
            <p:nvPr/>
          </p:nvSpPr>
          <p:spPr>
            <a:xfrm>
              <a:off x="-881904" y="2349582"/>
              <a:ext cx="646389" cy="176511"/>
            </a:xfrm>
            <a:prstGeom prst="rect">
              <a:avLst/>
            </a:prstGeom>
            <a:solidFill>
              <a:schemeClr val="bg1"/>
            </a:solidFill>
            <a:ln w="36413" cap="flat">
              <a:noFill/>
              <a:prstDash val="solid"/>
              <a:miter/>
            </a:ln>
          </p:spPr>
          <p:txBody>
            <a:bodyPr rtlCol="0" anchor="ctr"/>
            <a:lstStyle/>
            <a:p>
              <a:pPr algn="l"/>
              <a:endParaRPr kumimoji="1" lang="ja-JP" altLang="en-US" dirty="0"/>
            </a:p>
          </p:txBody>
        </p:sp>
        <p:pic>
          <p:nvPicPr>
            <p:cNvPr id="151" name="図 150" descr="黒い背景と白い文字&#10;&#10;自動的に生成された説明">
              <a:extLst>
                <a:ext uri="{FF2B5EF4-FFF2-40B4-BE49-F238E27FC236}">
                  <a16:creationId xmlns:a16="http://schemas.microsoft.com/office/drawing/2014/main" id="{A9FE1311-926B-C407-9BDC-A28B1245D1C4}"/>
                </a:ext>
              </a:extLst>
            </p:cNvPr>
            <p:cNvPicPr>
              <a:picLocks noChangeAspect="1"/>
            </p:cNvPicPr>
            <p:nvPr/>
          </p:nvPicPr>
          <p:blipFill rotWithShape="1">
            <a:blip r:embed="rId8"/>
            <a:srcRect b="34832"/>
            <a:stretch/>
          </p:blipFill>
          <p:spPr>
            <a:xfrm>
              <a:off x="-1060621" y="1844824"/>
              <a:ext cx="995142" cy="720678"/>
            </a:xfrm>
            <a:prstGeom prst="rect">
              <a:avLst/>
            </a:prstGeom>
          </p:spPr>
        </p:pic>
      </p:grpSp>
      <p:grpSp>
        <p:nvGrpSpPr>
          <p:cNvPr id="152" name="グループ化 151">
            <a:extLst>
              <a:ext uri="{FF2B5EF4-FFF2-40B4-BE49-F238E27FC236}">
                <a16:creationId xmlns:a16="http://schemas.microsoft.com/office/drawing/2014/main" id="{F6AC90A2-972C-24CE-7184-760797A9C1A1}"/>
              </a:ext>
            </a:extLst>
          </p:cNvPr>
          <p:cNvGrpSpPr/>
          <p:nvPr/>
        </p:nvGrpSpPr>
        <p:grpSpPr>
          <a:xfrm>
            <a:off x="5760593" y="1591402"/>
            <a:ext cx="995142" cy="720678"/>
            <a:chOff x="-1060621" y="1844824"/>
            <a:chExt cx="995142" cy="720678"/>
          </a:xfrm>
        </p:grpSpPr>
        <p:sp>
          <p:nvSpPr>
            <p:cNvPr id="153" name="正方形/長方形 152">
              <a:extLst>
                <a:ext uri="{FF2B5EF4-FFF2-40B4-BE49-F238E27FC236}">
                  <a16:creationId xmlns:a16="http://schemas.microsoft.com/office/drawing/2014/main" id="{3A1A2D1C-A80C-4297-56A3-2C07D8351339}"/>
                </a:ext>
              </a:extLst>
            </p:cNvPr>
            <p:cNvSpPr/>
            <p:nvPr/>
          </p:nvSpPr>
          <p:spPr>
            <a:xfrm>
              <a:off x="-886137" y="1852576"/>
              <a:ext cx="646389" cy="176511"/>
            </a:xfrm>
            <a:prstGeom prst="rect">
              <a:avLst/>
            </a:prstGeom>
            <a:solidFill>
              <a:schemeClr val="bg1"/>
            </a:solidFill>
            <a:ln w="36413" cap="flat">
              <a:noFill/>
              <a:prstDash val="solid"/>
              <a:miter/>
            </a:ln>
          </p:spPr>
          <p:txBody>
            <a:bodyPr rtlCol="0" anchor="ctr"/>
            <a:lstStyle/>
            <a:p>
              <a:pPr algn="l"/>
              <a:endParaRPr kumimoji="1" lang="ja-JP" altLang="en-US" dirty="0"/>
            </a:p>
          </p:txBody>
        </p:sp>
        <p:sp>
          <p:nvSpPr>
            <p:cNvPr id="154" name="正方形/長方形 153">
              <a:extLst>
                <a:ext uri="{FF2B5EF4-FFF2-40B4-BE49-F238E27FC236}">
                  <a16:creationId xmlns:a16="http://schemas.microsoft.com/office/drawing/2014/main" id="{EE49B28C-DDDC-7197-C086-ECBF85E547D8}"/>
                </a:ext>
              </a:extLst>
            </p:cNvPr>
            <p:cNvSpPr/>
            <p:nvPr/>
          </p:nvSpPr>
          <p:spPr>
            <a:xfrm>
              <a:off x="-884454" y="2103880"/>
              <a:ext cx="646389" cy="176511"/>
            </a:xfrm>
            <a:prstGeom prst="rect">
              <a:avLst/>
            </a:prstGeom>
            <a:solidFill>
              <a:schemeClr val="bg1"/>
            </a:solidFill>
            <a:ln w="36413" cap="flat">
              <a:noFill/>
              <a:prstDash val="solid"/>
              <a:miter/>
            </a:ln>
          </p:spPr>
          <p:txBody>
            <a:bodyPr rtlCol="0" anchor="ctr"/>
            <a:lstStyle/>
            <a:p>
              <a:pPr algn="l"/>
              <a:endParaRPr kumimoji="1" lang="ja-JP" altLang="en-US" dirty="0"/>
            </a:p>
          </p:txBody>
        </p:sp>
        <p:sp>
          <p:nvSpPr>
            <p:cNvPr id="155" name="正方形/長方形 154">
              <a:extLst>
                <a:ext uri="{FF2B5EF4-FFF2-40B4-BE49-F238E27FC236}">
                  <a16:creationId xmlns:a16="http://schemas.microsoft.com/office/drawing/2014/main" id="{E8BC3433-B033-70A8-28DF-924A640907C2}"/>
                </a:ext>
              </a:extLst>
            </p:cNvPr>
            <p:cNvSpPr/>
            <p:nvPr/>
          </p:nvSpPr>
          <p:spPr>
            <a:xfrm>
              <a:off x="-881904" y="2349582"/>
              <a:ext cx="646389" cy="176511"/>
            </a:xfrm>
            <a:prstGeom prst="rect">
              <a:avLst/>
            </a:prstGeom>
            <a:solidFill>
              <a:schemeClr val="bg1"/>
            </a:solidFill>
            <a:ln w="36413" cap="flat">
              <a:noFill/>
              <a:prstDash val="solid"/>
              <a:miter/>
            </a:ln>
          </p:spPr>
          <p:txBody>
            <a:bodyPr rtlCol="0" anchor="ctr"/>
            <a:lstStyle/>
            <a:p>
              <a:pPr algn="l"/>
              <a:endParaRPr kumimoji="1" lang="ja-JP" altLang="en-US" dirty="0"/>
            </a:p>
          </p:txBody>
        </p:sp>
        <p:pic>
          <p:nvPicPr>
            <p:cNvPr id="156" name="図 155" descr="黒い背景と白い文字&#10;&#10;自動的に生成された説明">
              <a:extLst>
                <a:ext uri="{FF2B5EF4-FFF2-40B4-BE49-F238E27FC236}">
                  <a16:creationId xmlns:a16="http://schemas.microsoft.com/office/drawing/2014/main" id="{9019938C-D2A5-1DF0-2017-B8EC0429BFD2}"/>
                </a:ext>
              </a:extLst>
            </p:cNvPr>
            <p:cNvPicPr>
              <a:picLocks noChangeAspect="1"/>
            </p:cNvPicPr>
            <p:nvPr/>
          </p:nvPicPr>
          <p:blipFill rotWithShape="1">
            <a:blip r:embed="rId8"/>
            <a:srcRect b="34832"/>
            <a:stretch/>
          </p:blipFill>
          <p:spPr>
            <a:xfrm>
              <a:off x="-1060621" y="1844824"/>
              <a:ext cx="995142" cy="720678"/>
            </a:xfrm>
            <a:prstGeom prst="rect">
              <a:avLst/>
            </a:prstGeom>
          </p:spPr>
        </p:pic>
      </p:grpSp>
      <p:pic>
        <p:nvPicPr>
          <p:cNvPr id="162" name="グラフィックス 161" descr="ユーザー 単色塗りつぶし">
            <a:extLst>
              <a:ext uri="{FF2B5EF4-FFF2-40B4-BE49-F238E27FC236}">
                <a16:creationId xmlns:a16="http://schemas.microsoft.com/office/drawing/2014/main" id="{B66DDFCB-2181-174E-AFB5-FDF8DE079305}"/>
              </a:ext>
            </a:extLst>
          </p:cNvPr>
          <p:cNvPicPr>
            <a:picLocks noChangeAspect="1"/>
          </p:cNvPicPr>
          <p:nvPr/>
        </p:nvPicPr>
        <p:blipFill>
          <a:blip r:embed="rId9">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04720" y="3139409"/>
            <a:ext cx="754295" cy="754295"/>
          </a:xfrm>
          <a:prstGeom prst="rect">
            <a:avLst/>
          </a:prstGeom>
        </p:spPr>
      </p:pic>
      <p:grpSp>
        <p:nvGrpSpPr>
          <p:cNvPr id="165" name="グループ化 164">
            <a:extLst>
              <a:ext uri="{FF2B5EF4-FFF2-40B4-BE49-F238E27FC236}">
                <a16:creationId xmlns:a16="http://schemas.microsoft.com/office/drawing/2014/main" id="{2C59AE61-0026-C124-BECD-4077F858C612}"/>
              </a:ext>
            </a:extLst>
          </p:cNvPr>
          <p:cNvGrpSpPr/>
          <p:nvPr/>
        </p:nvGrpSpPr>
        <p:grpSpPr>
          <a:xfrm>
            <a:off x="5799887" y="3209785"/>
            <a:ext cx="380229" cy="697087"/>
            <a:chOff x="-678727" y="1983201"/>
            <a:chExt cx="380229" cy="697087"/>
          </a:xfrm>
        </p:grpSpPr>
        <p:sp>
          <p:nvSpPr>
            <p:cNvPr id="166" name="正方形/長方形 165">
              <a:extLst>
                <a:ext uri="{FF2B5EF4-FFF2-40B4-BE49-F238E27FC236}">
                  <a16:creationId xmlns:a16="http://schemas.microsoft.com/office/drawing/2014/main" id="{E52351F6-6C07-046B-39EB-C40EA1B19DEE}"/>
                </a:ext>
              </a:extLst>
            </p:cNvPr>
            <p:cNvSpPr/>
            <p:nvPr/>
          </p:nvSpPr>
          <p:spPr>
            <a:xfrm>
              <a:off x="-654401" y="1983201"/>
              <a:ext cx="335514" cy="687751"/>
            </a:xfrm>
            <a:prstGeom prst="rect">
              <a:avLst/>
            </a:prstGeom>
            <a:solidFill>
              <a:schemeClr val="bg1"/>
            </a:solidFill>
            <a:ln w="36413" cap="flat">
              <a:noFill/>
              <a:prstDash val="solid"/>
              <a:miter/>
            </a:ln>
          </p:spPr>
          <p:txBody>
            <a:bodyPr rtlCol="0" anchor="ctr"/>
            <a:lstStyle/>
            <a:p>
              <a:pPr algn="l"/>
              <a:endParaRPr kumimoji="1" lang="ja-JP" altLang="en-US" dirty="0"/>
            </a:p>
          </p:txBody>
        </p:sp>
        <p:sp>
          <p:nvSpPr>
            <p:cNvPr id="167" name="グラフィックス 88" descr="スマート フォン 単色塗りつぶし">
              <a:extLst>
                <a:ext uri="{FF2B5EF4-FFF2-40B4-BE49-F238E27FC236}">
                  <a16:creationId xmlns:a16="http://schemas.microsoft.com/office/drawing/2014/main" id="{4CF77DEA-95BB-B275-85B5-2442FC51CF10}"/>
                </a:ext>
              </a:extLst>
            </p:cNvPr>
            <p:cNvSpPr/>
            <p:nvPr/>
          </p:nvSpPr>
          <p:spPr>
            <a:xfrm>
              <a:off x="-678727" y="1983202"/>
              <a:ext cx="380229" cy="697086"/>
            </a:xfrm>
            <a:custGeom>
              <a:avLst/>
              <a:gdLst>
                <a:gd name="connsiteX0" fmla="*/ 332700 w 380229"/>
                <a:gd name="connsiteY0" fmla="*/ 602029 h 697086"/>
                <a:gd name="connsiteX1" fmla="*/ 47529 w 380229"/>
                <a:gd name="connsiteY1" fmla="*/ 602029 h 697086"/>
                <a:gd name="connsiteX2" fmla="*/ 47529 w 380229"/>
                <a:gd name="connsiteY2" fmla="*/ 95057 h 697086"/>
                <a:gd name="connsiteX3" fmla="*/ 332700 w 380229"/>
                <a:gd name="connsiteY3" fmla="*/ 95057 h 697086"/>
                <a:gd name="connsiteX4" fmla="*/ 332700 w 380229"/>
                <a:gd name="connsiteY4" fmla="*/ 602029 h 697086"/>
                <a:gd name="connsiteX5" fmla="*/ 158429 w 380229"/>
                <a:gd name="connsiteY5" fmla="*/ 31686 h 697086"/>
                <a:gd name="connsiteX6" fmla="*/ 221800 w 380229"/>
                <a:gd name="connsiteY6" fmla="*/ 31686 h 697086"/>
                <a:gd name="connsiteX7" fmla="*/ 237643 w 380229"/>
                <a:gd name="connsiteY7" fmla="*/ 47529 h 697086"/>
                <a:gd name="connsiteX8" fmla="*/ 221800 w 380229"/>
                <a:gd name="connsiteY8" fmla="*/ 63372 h 697086"/>
                <a:gd name="connsiteX9" fmla="*/ 158429 w 380229"/>
                <a:gd name="connsiteY9" fmla="*/ 63372 h 697086"/>
                <a:gd name="connsiteX10" fmla="*/ 142586 w 380229"/>
                <a:gd name="connsiteY10" fmla="*/ 47529 h 697086"/>
                <a:gd name="connsiteX11" fmla="*/ 158429 w 380229"/>
                <a:gd name="connsiteY11" fmla="*/ 31686 h 697086"/>
                <a:gd name="connsiteX12" fmla="*/ 364386 w 380229"/>
                <a:gd name="connsiteY12" fmla="*/ 0 h 697086"/>
                <a:gd name="connsiteX13" fmla="*/ 15843 w 380229"/>
                <a:gd name="connsiteY13" fmla="*/ 0 h 697086"/>
                <a:gd name="connsiteX14" fmla="*/ 0 w 380229"/>
                <a:gd name="connsiteY14" fmla="*/ 15843 h 697086"/>
                <a:gd name="connsiteX15" fmla="*/ 0 w 380229"/>
                <a:gd name="connsiteY15" fmla="*/ 681244 h 697086"/>
                <a:gd name="connsiteX16" fmla="*/ 15843 w 380229"/>
                <a:gd name="connsiteY16" fmla="*/ 697087 h 697086"/>
                <a:gd name="connsiteX17" fmla="*/ 364386 w 380229"/>
                <a:gd name="connsiteY17" fmla="*/ 697087 h 697086"/>
                <a:gd name="connsiteX18" fmla="*/ 380229 w 380229"/>
                <a:gd name="connsiteY18" fmla="*/ 681244 h 697086"/>
                <a:gd name="connsiteX19" fmla="*/ 380229 w 380229"/>
                <a:gd name="connsiteY19" fmla="*/ 15843 h 697086"/>
                <a:gd name="connsiteX20" fmla="*/ 364386 w 380229"/>
                <a:gd name="connsiteY20" fmla="*/ 0 h 697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80229" h="697086">
                  <a:moveTo>
                    <a:pt x="332700" y="602029"/>
                  </a:moveTo>
                  <a:lnTo>
                    <a:pt x="47529" y="602029"/>
                  </a:lnTo>
                  <a:lnTo>
                    <a:pt x="47529" y="95057"/>
                  </a:lnTo>
                  <a:lnTo>
                    <a:pt x="332700" y="95057"/>
                  </a:lnTo>
                  <a:lnTo>
                    <a:pt x="332700" y="602029"/>
                  </a:lnTo>
                  <a:close/>
                  <a:moveTo>
                    <a:pt x="158429" y="31686"/>
                  </a:moveTo>
                  <a:lnTo>
                    <a:pt x="221800" y="31686"/>
                  </a:lnTo>
                  <a:cubicBezTo>
                    <a:pt x="230514" y="31686"/>
                    <a:pt x="237643" y="38815"/>
                    <a:pt x="237643" y="47529"/>
                  </a:cubicBezTo>
                  <a:cubicBezTo>
                    <a:pt x="237643" y="56242"/>
                    <a:pt x="230514" y="63372"/>
                    <a:pt x="221800" y="63372"/>
                  </a:cubicBezTo>
                  <a:lnTo>
                    <a:pt x="158429" y="63372"/>
                  </a:lnTo>
                  <a:cubicBezTo>
                    <a:pt x="149715" y="63372"/>
                    <a:pt x="142586" y="56242"/>
                    <a:pt x="142586" y="47529"/>
                  </a:cubicBezTo>
                  <a:cubicBezTo>
                    <a:pt x="142586" y="38815"/>
                    <a:pt x="149715" y="31686"/>
                    <a:pt x="158429" y="31686"/>
                  </a:cubicBezTo>
                  <a:close/>
                  <a:moveTo>
                    <a:pt x="364386" y="0"/>
                  </a:moveTo>
                  <a:lnTo>
                    <a:pt x="15843" y="0"/>
                  </a:lnTo>
                  <a:cubicBezTo>
                    <a:pt x="7129" y="0"/>
                    <a:pt x="0" y="7129"/>
                    <a:pt x="0" y="15843"/>
                  </a:cubicBezTo>
                  <a:lnTo>
                    <a:pt x="0" y="681244"/>
                  </a:lnTo>
                  <a:cubicBezTo>
                    <a:pt x="0" y="689957"/>
                    <a:pt x="7129" y="697087"/>
                    <a:pt x="15843" y="697087"/>
                  </a:cubicBezTo>
                  <a:lnTo>
                    <a:pt x="364386" y="697087"/>
                  </a:lnTo>
                  <a:cubicBezTo>
                    <a:pt x="373100" y="697087"/>
                    <a:pt x="380229" y="689957"/>
                    <a:pt x="380229" y="681244"/>
                  </a:cubicBezTo>
                  <a:lnTo>
                    <a:pt x="380229" y="15843"/>
                  </a:lnTo>
                  <a:cubicBezTo>
                    <a:pt x="380229" y="7129"/>
                    <a:pt x="373100" y="0"/>
                    <a:pt x="364386" y="0"/>
                  </a:cubicBezTo>
                  <a:close/>
                </a:path>
              </a:pathLst>
            </a:custGeom>
            <a:solidFill>
              <a:schemeClr val="accent2">
                <a:lumMod val="75000"/>
              </a:schemeClr>
            </a:solidFill>
            <a:ln w="7838" cap="flat">
              <a:noFill/>
              <a:prstDash val="solid"/>
              <a:miter/>
            </a:ln>
          </p:spPr>
          <p:txBody>
            <a:bodyPr rtlCol="0" anchor="ctr"/>
            <a:lstStyle/>
            <a:p>
              <a:endParaRPr lang="ja-JP" altLang="en-US" dirty="0"/>
            </a:p>
          </p:txBody>
        </p:sp>
      </p:grpSp>
      <mc:AlternateContent xmlns:mc="http://schemas.openxmlformats.org/markup-compatibility/2006" xmlns:a14="http://schemas.microsoft.com/office/drawing/2010/main">
        <mc:Choice Requires="a14">
          <p:sp>
            <p:nvSpPr>
              <p:cNvPr id="168" name="テキスト ボックス 167">
                <a:extLst>
                  <a:ext uri="{FF2B5EF4-FFF2-40B4-BE49-F238E27FC236}">
                    <a16:creationId xmlns:a16="http://schemas.microsoft.com/office/drawing/2014/main" id="{45ADEEB7-7DFE-789E-2245-A781D71A88AC}"/>
                  </a:ext>
                </a:extLst>
              </p:cNvPr>
              <p:cNvSpPr txBox="1"/>
              <p:nvPr/>
            </p:nvSpPr>
            <p:spPr>
              <a:xfrm>
                <a:off x="2315558" y="1286424"/>
                <a:ext cx="1954381" cy="369332"/>
              </a:xfrm>
              <a:prstGeom prst="rect">
                <a:avLst/>
              </a:prstGeom>
              <a:noFill/>
            </p:spPr>
            <p:txBody>
              <a:bodyPr wrap="square" rtlCol="0">
                <a:spAutoFit/>
              </a:bodyPr>
              <a:lstStyle/>
              <a:p>
                <a:r>
                  <a:rPr lang="ja-JP" altLang="en-US" b="1" dirty="0">
                    <a:solidFill>
                      <a:schemeClr val="accent1">
                        <a:lumMod val="75000"/>
                      </a:schemeClr>
                    </a:solidFill>
                  </a:rPr>
                  <a:t>クラウドレット</a:t>
                </a:r>
                <a:r>
                  <a:rPr lang="en-US" altLang="ja-JP" b="1" dirty="0">
                    <a:solidFill>
                      <a:schemeClr val="accent1">
                        <a:lumMod val="75000"/>
                      </a:schemeClr>
                    </a:solidFill>
                  </a:rPr>
                  <a:t> </a:t>
                </a:r>
                <a14:m>
                  <m:oMath xmlns:m="http://schemas.openxmlformats.org/officeDocument/2006/math">
                    <m:r>
                      <a:rPr lang="en-US" altLang="ja-JP" b="1" i="1" smtClean="0">
                        <a:solidFill>
                          <a:schemeClr val="accent1">
                            <a:lumMod val="75000"/>
                          </a:schemeClr>
                        </a:solidFill>
                        <a:latin typeface="Cambria Math" panose="02040503050406030204" pitchFamily="18" charset="0"/>
                      </a:rPr>
                      <m:t>𝒊</m:t>
                    </m:r>
                  </m:oMath>
                </a14:m>
                <a:endParaRPr kumimoji="1" lang="ja-JP" altLang="en-US" b="1" dirty="0">
                  <a:solidFill>
                    <a:schemeClr val="accent1">
                      <a:lumMod val="75000"/>
                    </a:schemeClr>
                  </a:solidFill>
                </a:endParaRPr>
              </a:p>
            </p:txBody>
          </p:sp>
        </mc:Choice>
        <mc:Fallback xmlns="">
          <p:sp>
            <p:nvSpPr>
              <p:cNvPr id="168" name="テキスト ボックス 167">
                <a:extLst>
                  <a:ext uri="{FF2B5EF4-FFF2-40B4-BE49-F238E27FC236}">
                    <a16:creationId xmlns:a16="http://schemas.microsoft.com/office/drawing/2014/main" id="{45ADEEB7-7DFE-789E-2245-A781D71A88AC}"/>
                  </a:ext>
                </a:extLst>
              </p:cNvPr>
              <p:cNvSpPr txBox="1">
                <a:spLocks noRot="1" noChangeAspect="1" noMove="1" noResize="1" noEditPoints="1" noAdjustHandles="1" noChangeArrowheads="1" noChangeShapeType="1" noTextEdit="1"/>
              </p:cNvSpPr>
              <p:nvPr/>
            </p:nvSpPr>
            <p:spPr>
              <a:xfrm>
                <a:off x="2315558" y="1286424"/>
                <a:ext cx="1954381" cy="369332"/>
              </a:xfrm>
              <a:prstGeom prst="rect">
                <a:avLst/>
              </a:prstGeom>
              <a:blipFill>
                <a:blip r:embed="rId11"/>
                <a:stretch>
                  <a:fillRect l="-2813" t="-4918"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9" name="テキスト ボックス 168">
                <a:extLst>
                  <a:ext uri="{FF2B5EF4-FFF2-40B4-BE49-F238E27FC236}">
                    <a16:creationId xmlns:a16="http://schemas.microsoft.com/office/drawing/2014/main" id="{20B55C18-197E-8CE0-4573-CAC7E7F98D8A}"/>
                  </a:ext>
                </a:extLst>
              </p:cNvPr>
              <p:cNvSpPr txBox="1"/>
              <p:nvPr/>
            </p:nvSpPr>
            <p:spPr>
              <a:xfrm>
                <a:off x="5121569" y="1266718"/>
                <a:ext cx="1954381" cy="369332"/>
              </a:xfrm>
              <a:prstGeom prst="rect">
                <a:avLst/>
              </a:prstGeom>
              <a:noFill/>
            </p:spPr>
            <p:txBody>
              <a:bodyPr wrap="square" rtlCol="0">
                <a:spAutoFit/>
              </a:bodyPr>
              <a:lstStyle/>
              <a:p>
                <a:r>
                  <a:rPr lang="ja-JP" altLang="en-US" b="1" dirty="0">
                    <a:solidFill>
                      <a:schemeClr val="accent1">
                        <a:lumMod val="75000"/>
                      </a:schemeClr>
                    </a:solidFill>
                  </a:rPr>
                  <a:t>クラウドレット</a:t>
                </a:r>
                <a:r>
                  <a:rPr lang="en-US" altLang="ja-JP" b="1" dirty="0">
                    <a:solidFill>
                      <a:schemeClr val="accent1">
                        <a:lumMod val="75000"/>
                      </a:schemeClr>
                    </a:solidFill>
                  </a:rPr>
                  <a:t> </a:t>
                </a:r>
                <a14:m>
                  <m:oMath xmlns:m="http://schemas.openxmlformats.org/officeDocument/2006/math">
                    <m:r>
                      <a:rPr lang="en-US" altLang="ja-JP" b="1" i="1" smtClean="0">
                        <a:solidFill>
                          <a:schemeClr val="accent1">
                            <a:lumMod val="75000"/>
                          </a:schemeClr>
                        </a:solidFill>
                        <a:latin typeface="Cambria Math" panose="02040503050406030204" pitchFamily="18" charset="0"/>
                      </a:rPr>
                      <m:t>𝒋</m:t>
                    </m:r>
                  </m:oMath>
                </a14:m>
                <a:endParaRPr kumimoji="1" lang="ja-JP" altLang="en-US" b="1" dirty="0">
                  <a:solidFill>
                    <a:schemeClr val="accent1">
                      <a:lumMod val="75000"/>
                    </a:schemeClr>
                  </a:solidFill>
                </a:endParaRPr>
              </a:p>
            </p:txBody>
          </p:sp>
        </mc:Choice>
        <mc:Fallback xmlns="">
          <p:sp>
            <p:nvSpPr>
              <p:cNvPr id="169" name="テキスト ボックス 168">
                <a:extLst>
                  <a:ext uri="{FF2B5EF4-FFF2-40B4-BE49-F238E27FC236}">
                    <a16:creationId xmlns:a16="http://schemas.microsoft.com/office/drawing/2014/main" id="{20B55C18-197E-8CE0-4573-CAC7E7F98D8A}"/>
                  </a:ext>
                </a:extLst>
              </p:cNvPr>
              <p:cNvSpPr txBox="1">
                <a:spLocks noRot="1" noChangeAspect="1" noMove="1" noResize="1" noEditPoints="1" noAdjustHandles="1" noChangeArrowheads="1" noChangeShapeType="1" noTextEdit="1"/>
              </p:cNvSpPr>
              <p:nvPr/>
            </p:nvSpPr>
            <p:spPr>
              <a:xfrm>
                <a:off x="5121569" y="1266718"/>
                <a:ext cx="1954381" cy="369332"/>
              </a:xfrm>
              <a:prstGeom prst="rect">
                <a:avLst/>
              </a:prstGeom>
              <a:blipFill>
                <a:blip r:embed="rId12"/>
                <a:stretch>
                  <a:fillRect l="-2492" t="-6667" r="-623" b="-30000"/>
                </a:stretch>
              </a:blipFill>
            </p:spPr>
            <p:txBody>
              <a:bodyPr/>
              <a:lstStyle/>
              <a:p>
                <a:r>
                  <a:rPr lang="ja-JP" altLang="en-US">
                    <a:noFill/>
                  </a:rPr>
                  <a:t> </a:t>
                </a:r>
              </a:p>
            </p:txBody>
          </p:sp>
        </mc:Fallback>
      </mc:AlternateContent>
      <p:sp>
        <p:nvSpPr>
          <p:cNvPr id="46" name="矢印: 下カーブ 45">
            <a:extLst>
              <a:ext uri="{FF2B5EF4-FFF2-40B4-BE49-F238E27FC236}">
                <a16:creationId xmlns:a16="http://schemas.microsoft.com/office/drawing/2014/main" id="{524B53F9-3406-9204-A1F7-53D297E21260}"/>
              </a:ext>
            </a:extLst>
          </p:cNvPr>
          <p:cNvSpPr/>
          <p:nvPr/>
        </p:nvSpPr>
        <p:spPr>
          <a:xfrm>
            <a:off x="3354518" y="1507492"/>
            <a:ext cx="2819928" cy="629732"/>
          </a:xfrm>
          <a:prstGeom prst="curvedDownArrow">
            <a:avLst/>
          </a:prstGeom>
          <a:solidFill>
            <a:schemeClr val="accent2"/>
          </a:solidFill>
          <a:ln w="22225" cap="flat">
            <a:solidFill>
              <a:schemeClr val="accent2">
                <a:lumMod val="50000"/>
              </a:schemeClr>
            </a:solidFill>
            <a:prstDash val="solid"/>
            <a:miter/>
          </a:ln>
        </p:spPr>
        <p:txBody>
          <a:bodyPr rtlCol="0" anchor="ctr"/>
          <a:lstStyle/>
          <a:p>
            <a:pPr algn="l"/>
            <a:endParaRPr kumimoji="1" lang="ja-JP" altLang="en-US" dirty="0"/>
          </a:p>
        </p:txBody>
      </p:sp>
      <mc:AlternateContent xmlns:mc="http://schemas.openxmlformats.org/markup-compatibility/2006" xmlns:a14="http://schemas.microsoft.com/office/drawing/2010/main">
        <mc:Choice Requires="a14">
          <p:sp>
            <p:nvSpPr>
              <p:cNvPr id="97" name="四角形: 角を丸くする 96">
                <a:extLst>
                  <a:ext uri="{FF2B5EF4-FFF2-40B4-BE49-F238E27FC236}">
                    <a16:creationId xmlns:a16="http://schemas.microsoft.com/office/drawing/2014/main" id="{4E7A0206-4348-2770-AF35-4565E4FE8A37}"/>
                  </a:ext>
                </a:extLst>
              </p:cNvPr>
              <p:cNvSpPr/>
              <p:nvPr/>
            </p:nvSpPr>
            <p:spPr>
              <a:xfrm>
                <a:off x="4208730" y="1268760"/>
                <a:ext cx="956120" cy="484572"/>
              </a:xfrm>
              <a:prstGeom prst="roundRect">
                <a:avLst/>
              </a:prstGeom>
              <a:solidFill>
                <a:schemeClr val="bg1">
                  <a:lumMod val="95000"/>
                </a:schemeClr>
              </a:solidFill>
              <a:ln w="19050" cap="sq">
                <a:solidFill>
                  <a:schemeClr val="accent2">
                    <a:lumMod val="75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left"/>
                    </m:oMathParaPr>
                    <m:oMath xmlns:m="http://schemas.openxmlformats.org/officeDocument/2006/math">
                      <m:sSub>
                        <m:sSubPr>
                          <m:ctrlPr>
                            <a:rPr kumimoji="1" lang="en-US" altLang="ja-JP" sz="2800" b="0" i="1" smtClean="0">
                              <a:solidFill>
                                <a:schemeClr val="accent2">
                                  <a:lumMod val="75000"/>
                                </a:schemeClr>
                              </a:solidFill>
                              <a:latin typeface="Cambria Math" panose="02040503050406030204" pitchFamily="18" charset="0"/>
                            </a:rPr>
                          </m:ctrlPr>
                        </m:sSubPr>
                        <m:e>
                          <m:sSub>
                            <m:sSubPr>
                              <m:ctrlPr>
                                <a:rPr kumimoji="1" lang="en-US" altLang="ja-JP" sz="2800" b="0" i="1" smtClean="0">
                                  <a:solidFill>
                                    <a:schemeClr val="accent2">
                                      <a:lumMod val="75000"/>
                                    </a:schemeClr>
                                  </a:solidFill>
                                  <a:latin typeface="Cambria Math" panose="02040503050406030204" pitchFamily="18" charset="0"/>
                                </a:rPr>
                              </m:ctrlPr>
                            </m:sSubPr>
                            <m:e>
                              <m:r>
                                <a:rPr kumimoji="1" lang="en-US" altLang="ja-JP" sz="2800" b="0" i="1" smtClean="0">
                                  <a:solidFill>
                                    <a:schemeClr val="accent2">
                                      <a:lumMod val="75000"/>
                                    </a:schemeClr>
                                  </a:solidFill>
                                  <a:latin typeface="Cambria Math" panose="02040503050406030204" pitchFamily="18" charset="0"/>
                                </a:rPr>
                                <m:t>𝜑</m:t>
                              </m:r>
                            </m:e>
                            <m:sub>
                              <m:r>
                                <a:rPr kumimoji="1" lang="en-US" altLang="ja-JP" sz="2800" b="0" i="1" smtClean="0">
                                  <a:solidFill>
                                    <a:schemeClr val="accent2">
                                      <a:lumMod val="75000"/>
                                    </a:schemeClr>
                                  </a:solidFill>
                                  <a:latin typeface="Cambria Math" panose="02040503050406030204" pitchFamily="18" charset="0"/>
                                </a:rPr>
                                <m:t>𝑖𝑗</m:t>
                              </m:r>
                            </m:sub>
                          </m:sSub>
                          <m:r>
                            <a:rPr kumimoji="1" lang="en-US" altLang="ja-JP" sz="2800" b="0" i="1" smtClean="0">
                              <a:solidFill>
                                <a:schemeClr val="accent2">
                                  <a:lumMod val="75000"/>
                                </a:schemeClr>
                              </a:solidFill>
                              <a:latin typeface="Cambria Math" panose="02040503050406030204" pitchFamily="18" charset="0"/>
                            </a:rPr>
                            <m:t>𝜆</m:t>
                          </m:r>
                        </m:e>
                        <m:sub>
                          <m:r>
                            <a:rPr kumimoji="1" lang="en-US" altLang="ja-JP" sz="2800" b="0" i="1" smtClean="0">
                              <a:solidFill>
                                <a:schemeClr val="accent2">
                                  <a:lumMod val="75000"/>
                                </a:schemeClr>
                              </a:solidFill>
                              <a:latin typeface="Cambria Math" panose="02040503050406030204" pitchFamily="18" charset="0"/>
                            </a:rPr>
                            <m:t>𝑖</m:t>
                          </m:r>
                        </m:sub>
                      </m:sSub>
                    </m:oMath>
                  </m:oMathPara>
                </a14:m>
                <a:endParaRPr kumimoji="1" lang="ja-JP" altLang="en-US" sz="2800" dirty="0">
                  <a:solidFill>
                    <a:schemeClr val="accent2">
                      <a:lumMod val="75000"/>
                    </a:schemeClr>
                  </a:solidFill>
                </a:endParaRPr>
              </a:p>
            </p:txBody>
          </p:sp>
        </mc:Choice>
        <mc:Fallback xmlns="">
          <p:sp>
            <p:nvSpPr>
              <p:cNvPr id="97" name="四角形: 角を丸くする 96">
                <a:extLst>
                  <a:ext uri="{FF2B5EF4-FFF2-40B4-BE49-F238E27FC236}">
                    <a16:creationId xmlns:a16="http://schemas.microsoft.com/office/drawing/2014/main" id="{4E7A0206-4348-2770-AF35-4565E4FE8A37}"/>
                  </a:ext>
                </a:extLst>
              </p:cNvPr>
              <p:cNvSpPr>
                <a:spLocks noRot="1" noChangeAspect="1" noMove="1" noResize="1" noEditPoints="1" noAdjustHandles="1" noChangeArrowheads="1" noChangeShapeType="1" noTextEdit="1"/>
              </p:cNvSpPr>
              <p:nvPr/>
            </p:nvSpPr>
            <p:spPr>
              <a:xfrm>
                <a:off x="4208730" y="1268760"/>
                <a:ext cx="956120" cy="484572"/>
              </a:xfrm>
              <a:prstGeom prst="roundRect">
                <a:avLst/>
              </a:prstGeom>
              <a:blipFill>
                <a:blip r:embed="rId13"/>
                <a:stretch>
                  <a:fillRect/>
                </a:stretch>
              </a:blipFill>
              <a:ln w="19050" cap="sq">
                <a:solidFill>
                  <a:schemeClr val="accent2">
                    <a:lumMod val="75000"/>
                  </a:schemeClr>
                </a:solidFill>
                <a:miter lim="800000"/>
                <a:headEnd type="none" w="med" len="med"/>
                <a:tailEnd type="none" w="med" len="med"/>
              </a:ln>
            </p:spPr>
            <p:txBody>
              <a:bodyPr/>
              <a:lstStyle/>
              <a:p>
                <a:r>
                  <a:rPr lang="ja-JP" altLang="en-US">
                    <a:noFill/>
                  </a:rPr>
                  <a:t> </a:t>
                </a:r>
              </a:p>
            </p:txBody>
          </p:sp>
        </mc:Fallback>
      </mc:AlternateContent>
      <p:sp>
        <p:nvSpPr>
          <p:cNvPr id="36" name="矢印: 右 35">
            <a:extLst>
              <a:ext uri="{FF2B5EF4-FFF2-40B4-BE49-F238E27FC236}">
                <a16:creationId xmlns:a16="http://schemas.microsoft.com/office/drawing/2014/main" id="{D5EB6EC6-6285-C42D-BAB7-0113FC4858F8}"/>
              </a:ext>
            </a:extLst>
          </p:cNvPr>
          <p:cNvSpPr/>
          <p:nvPr/>
        </p:nvSpPr>
        <p:spPr>
          <a:xfrm rot="16200000">
            <a:off x="2814410" y="2431528"/>
            <a:ext cx="905832" cy="696942"/>
          </a:xfrm>
          <a:prstGeom prst="rightArrow">
            <a:avLst/>
          </a:prstGeom>
          <a:solidFill>
            <a:srgbClr val="0070C0"/>
          </a:solidFill>
          <a:ln w="22225" cap="flat">
            <a:solidFill>
              <a:schemeClr val="accent1"/>
            </a:solidFill>
            <a:prstDash val="solid"/>
            <a:miter/>
          </a:ln>
        </p:spPr>
        <p:txBody>
          <a:bodyPr rtlCol="0" anchor="ctr"/>
          <a:lstStyle/>
          <a:p>
            <a:pPr algn="l"/>
            <a:endParaRPr kumimoji="1" lang="ja-JP" altLang="en-US" dirty="0"/>
          </a:p>
        </p:txBody>
      </p:sp>
      <mc:AlternateContent xmlns:mc="http://schemas.openxmlformats.org/markup-compatibility/2006" xmlns:a14="http://schemas.microsoft.com/office/drawing/2010/main">
        <mc:Choice Requires="a14">
          <p:sp>
            <p:nvSpPr>
              <p:cNvPr id="93" name="四角形: 角を丸くする 92">
                <a:extLst>
                  <a:ext uri="{FF2B5EF4-FFF2-40B4-BE49-F238E27FC236}">
                    <a16:creationId xmlns:a16="http://schemas.microsoft.com/office/drawing/2014/main" id="{D7062A92-8010-0810-08F8-79981DEFFDC4}"/>
                  </a:ext>
                </a:extLst>
              </p:cNvPr>
              <p:cNvSpPr/>
              <p:nvPr/>
            </p:nvSpPr>
            <p:spPr>
              <a:xfrm>
                <a:off x="2984762" y="2535380"/>
                <a:ext cx="550886" cy="484572"/>
              </a:xfrm>
              <a:prstGeom prst="roundRect">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left"/>
                    </m:oMathParaPr>
                    <m:oMath xmlns:m="http://schemas.openxmlformats.org/officeDocument/2006/math">
                      <m:sSub>
                        <m:sSubPr>
                          <m:ctrlPr>
                            <a:rPr kumimoji="1" lang="en-US" altLang="ja-JP" sz="2800" b="0" i="1" smtClean="0">
                              <a:solidFill>
                                <a:schemeClr val="accent1"/>
                              </a:solidFill>
                              <a:latin typeface="Cambria Math" panose="02040503050406030204" pitchFamily="18" charset="0"/>
                            </a:rPr>
                          </m:ctrlPr>
                        </m:sSubPr>
                        <m:e>
                          <m:r>
                            <a:rPr kumimoji="1" lang="en-US" altLang="ja-JP" sz="2800" b="0" i="1" smtClean="0">
                              <a:solidFill>
                                <a:schemeClr val="accent1"/>
                              </a:solidFill>
                              <a:latin typeface="Cambria Math" panose="02040503050406030204" pitchFamily="18" charset="0"/>
                            </a:rPr>
                            <m:t>𝜆</m:t>
                          </m:r>
                        </m:e>
                        <m:sub>
                          <m:r>
                            <a:rPr kumimoji="1" lang="en-US" altLang="ja-JP" sz="2800" b="0" i="1" smtClean="0">
                              <a:solidFill>
                                <a:schemeClr val="accent1"/>
                              </a:solidFill>
                              <a:latin typeface="Cambria Math" panose="02040503050406030204" pitchFamily="18" charset="0"/>
                            </a:rPr>
                            <m:t>𝑖</m:t>
                          </m:r>
                        </m:sub>
                      </m:sSub>
                    </m:oMath>
                  </m:oMathPara>
                </a14:m>
                <a:endParaRPr kumimoji="1" lang="ja-JP" altLang="en-US" sz="2800" dirty="0">
                  <a:solidFill>
                    <a:schemeClr val="accent1"/>
                  </a:solidFill>
                </a:endParaRPr>
              </a:p>
            </p:txBody>
          </p:sp>
        </mc:Choice>
        <mc:Fallback xmlns="">
          <p:sp>
            <p:nvSpPr>
              <p:cNvPr id="93" name="四角形: 角を丸くする 92">
                <a:extLst>
                  <a:ext uri="{FF2B5EF4-FFF2-40B4-BE49-F238E27FC236}">
                    <a16:creationId xmlns:a16="http://schemas.microsoft.com/office/drawing/2014/main" id="{D7062A92-8010-0810-08F8-79981DEFFDC4}"/>
                  </a:ext>
                </a:extLst>
              </p:cNvPr>
              <p:cNvSpPr>
                <a:spLocks noRot="1" noChangeAspect="1" noMove="1" noResize="1" noEditPoints="1" noAdjustHandles="1" noChangeArrowheads="1" noChangeShapeType="1" noTextEdit="1"/>
              </p:cNvSpPr>
              <p:nvPr/>
            </p:nvSpPr>
            <p:spPr>
              <a:xfrm>
                <a:off x="2984762" y="2535380"/>
                <a:ext cx="550886" cy="484572"/>
              </a:xfrm>
              <a:prstGeom prst="roundRect">
                <a:avLst/>
              </a:prstGeom>
              <a:blipFill>
                <a:blip r:embed="rId14"/>
                <a:stretch>
                  <a:fillRect/>
                </a:stretch>
              </a:blipFill>
              <a:ln w="19050" cap="sq">
                <a:solidFill>
                  <a:schemeClr val="accent1"/>
                </a:solidFill>
                <a:miter lim="800000"/>
                <a:headEnd type="none" w="med" len="med"/>
                <a:tailEnd type="none" w="med" len="med"/>
              </a:ln>
            </p:spPr>
            <p:txBody>
              <a:bodyPr/>
              <a:lstStyle/>
              <a:p>
                <a:r>
                  <a:rPr lang="ja-JP" altLang="en-US">
                    <a:noFill/>
                  </a:rPr>
                  <a:t> </a:t>
                </a:r>
              </a:p>
            </p:txBody>
          </p:sp>
        </mc:Fallback>
      </mc:AlternateContent>
      <p:sp>
        <p:nvSpPr>
          <p:cNvPr id="88" name="矢印: 右 87">
            <a:extLst>
              <a:ext uri="{FF2B5EF4-FFF2-40B4-BE49-F238E27FC236}">
                <a16:creationId xmlns:a16="http://schemas.microsoft.com/office/drawing/2014/main" id="{FF3638D7-6DD6-2958-7AC9-C9BC91B4D4CF}"/>
              </a:ext>
            </a:extLst>
          </p:cNvPr>
          <p:cNvSpPr/>
          <p:nvPr/>
        </p:nvSpPr>
        <p:spPr>
          <a:xfrm rot="16200000">
            <a:off x="5828821" y="2389262"/>
            <a:ext cx="914751" cy="696942"/>
          </a:xfrm>
          <a:prstGeom prst="rightArrow">
            <a:avLst/>
          </a:prstGeom>
          <a:solidFill>
            <a:srgbClr val="0070C0"/>
          </a:solidFill>
          <a:ln w="22225" cap="flat">
            <a:solidFill>
              <a:schemeClr val="accent1"/>
            </a:solidFill>
            <a:prstDash val="solid"/>
            <a:miter/>
          </a:ln>
        </p:spPr>
        <p:txBody>
          <a:bodyPr rtlCol="0" anchor="ctr"/>
          <a:lstStyle/>
          <a:p>
            <a:pPr algn="l"/>
            <a:endParaRPr kumimoji="1" lang="ja-JP" altLang="en-US" dirty="0"/>
          </a:p>
        </p:txBody>
      </p:sp>
      <mc:AlternateContent xmlns:mc="http://schemas.openxmlformats.org/markup-compatibility/2006" xmlns:a14="http://schemas.microsoft.com/office/drawing/2010/main">
        <mc:Choice Requires="a14">
          <p:sp>
            <p:nvSpPr>
              <p:cNvPr id="94" name="四角形: 角を丸くする 93">
                <a:extLst>
                  <a:ext uri="{FF2B5EF4-FFF2-40B4-BE49-F238E27FC236}">
                    <a16:creationId xmlns:a16="http://schemas.microsoft.com/office/drawing/2014/main" id="{92A44999-CB38-2EB8-A638-BB279B9C368A}"/>
                  </a:ext>
                </a:extLst>
              </p:cNvPr>
              <p:cNvSpPr/>
              <p:nvPr/>
            </p:nvSpPr>
            <p:spPr>
              <a:xfrm>
                <a:off x="6008123" y="2495089"/>
                <a:ext cx="550886" cy="484572"/>
              </a:xfrm>
              <a:prstGeom prst="roundRect">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left"/>
                    </m:oMathParaPr>
                    <m:oMath xmlns:m="http://schemas.openxmlformats.org/officeDocument/2006/math">
                      <m:sSub>
                        <m:sSubPr>
                          <m:ctrlPr>
                            <a:rPr kumimoji="1" lang="en-US" altLang="ja-JP" sz="2800" b="0" i="1" smtClean="0">
                              <a:solidFill>
                                <a:schemeClr val="accent1"/>
                              </a:solidFill>
                              <a:latin typeface="Cambria Math" panose="02040503050406030204" pitchFamily="18" charset="0"/>
                            </a:rPr>
                          </m:ctrlPr>
                        </m:sSubPr>
                        <m:e>
                          <m:r>
                            <a:rPr kumimoji="1" lang="en-US" altLang="ja-JP" sz="2800" b="0" i="1" smtClean="0">
                              <a:solidFill>
                                <a:schemeClr val="accent1"/>
                              </a:solidFill>
                              <a:latin typeface="Cambria Math" panose="02040503050406030204" pitchFamily="18" charset="0"/>
                            </a:rPr>
                            <m:t>𝜆</m:t>
                          </m:r>
                        </m:e>
                        <m:sub>
                          <m:r>
                            <a:rPr kumimoji="1" lang="en-US" altLang="ja-JP" sz="2800" b="0" i="1" smtClean="0">
                              <a:solidFill>
                                <a:schemeClr val="accent1"/>
                              </a:solidFill>
                              <a:latin typeface="Cambria Math" panose="02040503050406030204" pitchFamily="18" charset="0"/>
                            </a:rPr>
                            <m:t>𝑗</m:t>
                          </m:r>
                        </m:sub>
                      </m:sSub>
                    </m:oMath>
                  </m:oMathPara>
                </a14:m>
                <a:endParaRPr kumimoji="1" lang="ja-JP" altLang="en-US" sz="2800" dirty="0">
                  <a:solidFill>
                    <a:schemeClr val="accent1"/>
                  </a:solidFill>
                </a:endParaRPr>
              </a:p>
            </p:txBody>
          </p:sp>
        </mc:Choice>
        <mc:Fallback xmlns="">
          <p:sp>
            <p:nvSpPr>
              <p:cNvPr id="94" name="四角形: 角を丸くする 93">
                <a:extLst>
                  <a:ext uri="{FF2B5EF4-FFF2-40B4-BE49-F238E27FC236}">
                    <a16:creationId xmlns:a16="http://schemas.microsoft.com/office/drawing/2014/main" id="{92A44999-CB38-2EB8-A638-BB279B9C368A}"/>
                  </a:ext>
                </a:extLst>
              </p:cNvPr>
              <p:cNvSpPr>
                <a:spLocks noRot="1" noChangeAspect="1" noMove="1" noResize="1" noEditPoints="1" noAdjustHandles="1" noChangeArrowheads="1" noChangeShapeType="1" noTextEdit="1"/>
              </p:cNvSpPr>
              <p:nvPr/>
            </p:nvSpPr>
            <p:spPr>
              <a:xfrm>
                <a:off x="6008123" y="2495089"/>
                <a:ext cx="550886" cy="484572"/>
              </a:xfrm>
              <a:prstGeom prst="roundRect">
                <a:avLst/>
              </a:prstGeom>
              <a:blipFill>
                <a:blip r:embed="rId15"/>
                <a:stretch>
                  <a:fillRect/>
                </a:stretch>
              </a:blipFill>
              <a:ln w="19050" cap="sq">
                <a:solidFill>
                  <a:schemeClr val="accent1"/>
                </a:solidFill>
                <a:miter lim="800000"/>
                <a:headEnd type="none" w="med" len="med"/>
                <a:tailEnd type="none" w="med" len="med"/>
              </a:ln>
            </p:spPr>
            <p:txBody>
              <a:bodyPr/>
              <a:lstStyle/>
              <a:p>
                <a:r>
                  <a:rPr lang="ja-JP" altLang="en-US">
                    <a:noFill/>
                  </a:rPr>
                  <a:t> </a:t>
                </a:r>
              </a:p>
            </p:txBody>
          </p:sp>
        </mc:Fallback>
      </mc:AlternateContent>
      <p:sp>
        <p:nvSpPr>
          <p:cNvPr id="98" name="矢印: 下カーブ 97">
            <a:extLst>
              <a:ext uri="{FF2B5EF4-FFF2-40B4-BE49-F238E27FC236}">
                <a16:creationId xmlns:a16="http://schemas.microsoft.com/office/drawing/2014/main" id="{3A9F21EB-AD77-6DA3-E06A-041F30F57A07}"/>
              </a:ext>
            </a:extLst>
          </p:cNvPr>
          <p:cNvSpPr/>
          <p:nvPr/>
        </p:nvSpPr>
        <p:spPr>
          <a:xfrm rot="16200000" flipH="1">
            <a:off x="2058330" y="2163627"/>
            <a:ext cx="1071010" cy="538702"/>
          </a:xfrm>
          <a:prstGeom prst="curvedDownArrow">
            <a:avLst/>
          </a:prstGeom>
          <a:solidFill>
            <a:schemeClr val="accent6">
              <a:lumMod val="75000"/>
            </a:schemeClr>
          </a:solidFill>
          <a:ln w="22225" cap="flat">
            <a:solidFill>
              <a:schemeClr val="accent6">
                <a:lumMod val="50000"/>
              </a:schemeClr>
            </a:solidFill>
            <a:prstDash val="solid"/>
            <a:miter/>
          </a:ln>
        </p:spPr>
        <p:txBody>
          <a:bodyPr rtlCol="0" anchor="ctr"/>
          <a:lstStyle/>
          <a:p>
            <a:pPr algn="l"/>
            <a:endParaRPr kumimoji="1" lang="ja-JP" altLang="en-US" dirty="0"/>
          </a:p>
        </p:txBody>
      </p:sp>
      <mc:AlternateContent xmlns:mc="http://schemas.openxmlformats.org/markup-compatibility/2006">
        <mc:Choice xmlns:a14="http://schemas.microsoft.com/office/drawing/2010/main" Requires="a14">
          <p:sp>
            <p:nvSpPr>
              <p:cNvPr id="99" name="四角形: 角を丸くする 98">
                <a:extLst>
                  <a:ext uri="{FF2B5EF4-FFF2-40B4-BE49-F238E27FC236}">
                    <a16:creationId xmlns:a16="http://schemas.microsoft.com/office/drawing/2014/main" id="{40736E66-6E2B-8DA0-D2B0-52CB65A3C0E2}"/>
                  </a:ext>
                </a:extLst>
              </p:cNvPr>
              <p:cNvSpPr/>
              <p:nvPr/>
            </p:nvSpPr>
            <p:spPr>
              <a:xfrm>
                <a:off x="1632642" y="2060848"/>
                <a:ext cx="995142" cy="593665"/>
              </a:xfrm>
              <a:prstGeom prst="roundRect">
                <a:avLst/>
              </a:prstGeom>
              <a:solidFill>
                <a:schemeClr val="bg1">
                  <a:lumMod val="95000"/>
                </a:schemeClr>
              </a:solidFill>
              <a:ln w="19050" cap="sq">
                <a:solidFill>
                  <a:schemeClr val="accent6">
                    <a:lumMod val="75000"/>
                  </a:schemeClr>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kumimoji="1" lang="en-US" altLang="ja-JP" sz="2800" i="1" smtClean="0">
                              <a:solidFill>
                                <a:schemeClr val="accent1"/>
                              </a:solidFill>
                              <a:latin typeface="Cambria Math" panose="02040503050406030204" pitchFamily="18" charset="0"/>
                            </a:rPr>
                          </m:ctrlPr>
                        </m:sSubPr>
                        <m:e>
                          <m:sSub>
                            <m:sSubPr>
                              <m:ctrlPr>
                                <a:rPr kumimoji="1" lang="en-US" altLang="ja-JP" sz="2800" b="0" i="1" smtClean="0">
                                  <a:solidFill>
                                    <a:schemeClr val="accent1"/>
                                  </a:solidFill>
                                  <a:latin typeface="Cambria Math" panose="02040503050406030204" pitchFamily="18" charset="0"/>
                                </a:rPr>
                              </m:ctrlPr>
                            </m:sSubPr>
                            <m:e>
                              <m:r>
                                <a:rPr kumimoji="1" lang="en-US" altLang="ja-JP" sz="2800" b="0" i="1" smtClean="0">
                                  <a:solidFill>
                                    <a:schemeClr val="accent1"/>
                                  </a:solidFill>
                                  <a:latin typeface="Cambria Math" panose="02040503050406030204" pitchFamily="18" charset="0"/>
                                </a:rPr>
                                <m:t>𝜑</m:t>
                              </m:r>
                            </m:e>
                            <m:sub>
                              <m:r>
                                <a:rPr kumimoji="1" lang="en-US" altLang="ja-JP" sz="2800" b="0" i="1" smtClean="0">
                                  <a:solidFill>
                                    <a:schemeClr val="accent1"/>
                                  </a:solidFill>
                                  <a:latin typeface="Cambria Math" panose="02040503050406030204" pitchFamily="18" charset="0"/>
                                </a:rPr>
                                <m:t>𝑖𝑖</m:t>
                              </m:r>
                            </m:sub>
                          </m:sSub>
                          <m:r>
                            <a:rPr kumimoji="1" lang="en-US" altLang="ja-JP" sz="2800" b="0" i="1" smtClean="0">
                              <a:solidFill>
                                <a:schemeClr val="accent1"/>
                              </a:solidFill>
                              <a:latin typeface="Cambria Math" panose="02040503050406030204" pitchFamily="18" charset="0"/>
                            </a:rPr>
                            <m:t>𝜆</m:t>
                          </m:r>
                        </m:e>
                        <m:sub>
                          <m:r>
                            <a:rPr kumimoji="1" lang="en-US" altLang="ja-JP" sz="2800" b="0" i="1" smtClean="0">
                              <a:solidFill>
                                <a:schemeClr val="accent1"/>
                              </a:solidFill>
                              <a:latin typeface="Cambria Math" panose="02040503050406030204" pitchFamily="18" charset="0"/>
                            </a:rPr>
                            <m:t>𝑖</m:t>
                          </m:r>
                        </m:sub>
                      </m:sSub>
                    </m:oMath>
                  </m:oMathPara>
                </a14:m>
                <a:endParaRPr kumimoji="1" lang="ja-JP" altLang="en-US" sz="2800" dirty="0">
                  <a:solidFill>
                    <a:schemeClr val="accent1"/>
                  </a:solidFill>
                </a:endParaRPr>
              </a:p>
            </p:txBody>
          </p:sp>
        </mc:Choice>
        <mc:Fallback>
          <p:sp>
            <p:nvSpPr>
              <p:cNvPr id="99" name="四角形: 角を丸くする 98">
                <a:extLst>
                  <a:ext uri="{FF2B5EF4-FFF2-40B4-BE49-F238E27FC236}">
                    <a16:creationId xmlns:a16="http://schemas.microsoft.com/office/drawing/2014/main" id="{40736E66-6E2B-8DA0-D2B0-52CB65A3C0E2}"/>
                  </a:ext>
                </a:extLst>
              </p:cNvPr>
              <p:cNvSpPr>
                <a:spLocks noRot="1" noChangeAspect="1" noMove="1" noResize="1" noEditPoints="1" noAdjustHandles="1" noChangeArrowheads="1" noChangeShapeType="1" noTextEdit="1"/>
              </p:cNvSpPr>
              <p:nvPr/>
            </p:nvSpPr>
            <p:spPr>
              <a:xfrm>
                <a:off x="1632642" y="2060848"/>
                <a:ext cx="995142" cy="593665"/>
              </a:xfrm>
              <a:prstGeom prst="roundRect">
                <a:avLst/>
              </a:prstGeom>
              <a:blipFill>
                <a:blip r:embed="rId16"/>
                <a:stretch>
                  <a:fillRect/>
                </a:stretch>
              </a:blipFill>
              <a:ln w="19050" cap="sq">
                <a:solidFill>
                  <a:schemeClr val="accent6">
                    <a:lumMod val="75000"/>
                  </a:schemeClr>
                </a:solidFill>
                <a:miter lim="800000"/>
                <a:headEnd type="none" w="med" len="med"/>
                <a:tailEnd type="none" w="med" len="med"/>
              </a:ln>
            </p:spPr>
            <p:txBody>
              <a:bodyPr/>
              <a:lstStyle/>
              <a:p>
                <a:r>
                  <a:rPr lang="ja-JP" altLang="en-US">
                    <a:noFill/>
                  </a:rPr>
                  <a:t> </a:t>
                </a:r>
              </a:p>
            </p:txBody>
          </p:sp>
        </mc:Fallback>
      </mc:AlternateContent>
    </p:spTree>
    <p:extLst>
      <p:ext uri="{BB962C8B-B14F-4D97-AF65-F5344CB8AC3E}">
        <p14:creationId xmlns:p14="http://schemas.microsoft.com/office/powerpoint/2010/main" val="21773569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0" name="Google Shape;120;g12a7b4c4eb1_0_0"/>
              <p:cNvSpPr txBox="1">
                <a:spLocks noGrp="1"/>
              </p:cNvSpPr>
              <p:nvPr>
                <p:ph type="body" idx="1"/>
              </p:nvPr>
            </p:nvSpPr>
            <p:spPr>
              <a:xfrm>
                <a:off x="390442" y="1062261"/>
                <a:ext cx="8509792" cy="5400600"/>
              </a:xfrm>
              <a:prstGeom prst="rect">
                <a:avLst/>
              </a:prstGeom>
              <a:noFill/>
              <a:ln>
                <a:noFill/>
              </a:ln>
            </p:spPr>
            <p:txBody>
              <a:bodyPr spcFirstLastPara="1" wrap="square" lIns="91425" tIns="45700" rIns="91425" bIns="45700" anchor="t" anchorCtr="0">
                <a:normAutofit/>
              </a:bodyPr>
              <a:lstStyle/>
              <a:p>
                <a:pPr marL="482600" indent="-457200">
                  <a:buSzPct val="100000"/>
                </a:pPr>
                <a14:m>
                  <m:oMath xmlns:m="http://schemas.openxmlformats.org/officeDocument/2006/math">
                    <m:r>
                      <a:rPr lang="en-US" altLang="ja-JP" sz="2400" b="0" i="1" smtClean="0">
                        <a:latin typeface="Cambria Math" panose="02040503050406030204" pitchFamily="18" charset="0"/>
                      </a:rPr>
                      <m:t>𝑀</m:t>
                    </m:r>
                  </m:oMath>
                </a14:m>
                <a:r>
                  <a:rPr lang="ja-JP" altLang="en-US" sz="2400" dirty="0"/>
                  <a:t>種類のジョブの平均処理時間：</a:t>
                </a:r>
                <a14:m>
                  <m:oMath xmlns:m="http://schemas.openxmlformats.org/officeDocument/2006/math">
                    <m:r>
                      <a:rPr lang="en-US" altLang="ja-JP" sz="2400" b="1" i="1" smtClean="0">
                        <a:latin typeface="Cambria Math" panose="02040503050406030204" pitchFamily="18" charset="0"/>
                      </a:rPr>
                      <m:t>𝒃</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 </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2</m:t>
                        </m:r>
                      </m:sub>
                    </m:sSub>
                    <m:r>
                      <a:rPr lang="en-US" altLang="ja-JP" sz="2400" b="0" i="1" smtClean="0">
                        <a:latin typeface="Cambria Math" panose="02040503050406030204" pitchFamily="18" charset="0"/>
                      </a:rPr>
                      <m:t>, …, </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𝑀</m:t>
                        </m:r>
                      </m:sub>
                    </m:sSub>
                    <m:r>
                      <a:rPr lang="en-US" altLang="ja-JP" sz="2400" b="0" i="1" smtClean="0">
                        <a:latin typeface="Cambria Math" panose="02040503050406030204" pitchFamily="18" charset="0"/>
                      </a:rPr>
                      <m:t>]</m:t>
                    </m:r>
                  </m:oMath>
                </a14:m>
                <a:endParaRPr lang="en-US" altLang="ja-JP" sz="2400" dirty="0"/>
              </a:p>
              <a:p>
                <a:pPr marL="482600" lvl="0" indent="-457200">
                  <a:buSzPct val="100000"/>
                </a:pPr>
                <a:r>
                  <a:rPr lang="ja-JP" altLang="en-US" sz="2400" b="1" dirty="0"/>
                  <a:t>オフロード後</a:t>
                </a:r>
                <a:r>
                  <a:rPr lang="ja-JP" altLang="en-US" sz="2400" dirty="0"/>
                  <a:t>の到着流の重畳によりクラウドレット</a:t>
                </a:r>
                <a14:m>
                  <m:oMath xmlns:m="http://schemas.openxmlformats.org/officeDocument/2006/math">
                    <m:r>
                      <a:rPr lang="en-US" altLang="ja-JP" sz="2400" b="0" i="1" smtClean="0">
                        <a:latin typeface="Cambria Math" panose="02040503050406030204" pitchFamily="18" charset="0"/>
                      </a:rPr>
                      <m:t>𝑖</m:t>
                    </m:r>
                  </m:oMath>
                </a14:m>
                <a:r>
                  <a:rPr lang="ja-JP" altLang="en-US" sz="2400" dirty="0"/>
                  <a:t>の　処理時間</a:t>
                </a:r>
                <a14:m>
                  <m:oMath xmlns:m="http://schemas.openxmlformats.org/officeDocument/2006/math">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𝑖</m:t>
                        </m:r>
                      </m:sub>
                      <m:sup>
                        <m:r>
                          <m:rPr>
                            <m:sty m:val="p"/>
                          </m:rPr>
                          <a:rPr lang="en-US" altLang="ja-JP" sz="2400" b="0" i="0" smtClean="0">
                            <a:latin typeface="Cambria Math" panose="02040503050406030204" pitchFamily="18" charset="0"/>
                          </a:rPr>
                          <m:t>offload</m:t>
                        </m:r>
                      </m:sup>
                    </m:sSubSup>
                  </m:oMath>
                </a14:m>
                <a:r>
                  <a:rPr lang="ja-JP" altLang="en-US" sz="2400" dirty="0"/>
                  <a:t>と</a:t>
                </a:r>
                <a:r>
                  <a:rPr lang="en-US" altLang="ja-JP" sz="2400" dirty="0"/>
                  <a:t>2</a:t>
                </a:r>
                <a:r>
                  <a:rPr lang="ja-JP" altLang="en-US" sz="2400" dirty="0"/>
                  <a:t>次積率</a:t>
                </a:r>
                <a14:m>
                  <m:oMath xmlns:m="http://schemas.openxmlformats.org/officeDocument/2006/math">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𝑖</m:t>
                        </m:r>
                      </m:sub>
                      <m:sup>
                        <m:r>
                          <m:rPr>
                            <m:sty m:val="p"/>
                          </m:rPr>
                          <a:rPr lang="en-US" altLang="ja-JP" sz="2400" b="0" i="0" smtClean="0">
                            <a:latin typeface="Cambria Math" panose="02040503050406030204" pitchFamily="18" charset="0"/>
                          </a:rPr>
                          <m:t>offload</m:t>
                        </m:r>
                        <m:r>
                          <a:rPr lang="en-US" altLang="ja-JP" sz="2400" b="0" i="1" smtClean="0">
                            <a:latin typeface="Cambria Math" panose="02040503050406030204" pitchFamily="18" charset="0"/>
                          </a:rPr>
                          <m:t>(2)</m:t>
                        </m:r>
                      </m:sup>
                    </m:sSubSup>
                  </m:oMath>
                </a14:m>
                <a:r>
                  <a:rPr lang="ja-JP" altLang="en-US" sz="2400" dirty="0"/>
                  <a:t>は</a:t>
                </a:r>
                <a:endParaRPr lang="en-US" altLang="ja-JP" sz="2400" dirty="0"/>
              </a:p>
              <a:p>
                <a:pPr marL="25400" lvl="0" indent="0">
                  <a:buSzPct val="100000"/>
                  <a:buNone/>
                </a:pPr>
                <a:endParaRPr lang="en-US" altLang="ja-JP" sz="2400" dirty="0"/>
              </a:p>
              <a:p>
                <a:pPr marL="25400" lvl="0" indent="0">
                  <a:buSzPct val="100000"/>
                  <a:buNone/>
                </a:pPr>
                <a:endParaRPr lang="en-US" altLang="ja-JP" sz="1600" dirty="0"/>
              </a:p>
              <a:p>
                <a:pPr marL="25400" lvl="0" indent="0">
                  <a:buSzPct val="100000"/>
                  <a:buNone/>
                </a:pPr>
                <a:endParaRPr lang="en-US" altLang="ja-JP" sz="2400" dirty="0"/>
              </a:p>
              <a:p>
                <a:pPr marL="25400" lvl="0" indent="0">
                  <a:buSzPct val="100000"/>
                  <a:buNone/>
                </a:pPr>
                <a:endParaRPr lang="en-US" altLang="ja-JP" sz="2400" dirty="0"/>
              </a:p>
              <a:p>
                <a:pPr marL="25400" lvl="0" indent="0">
                  <a:buSzPct val="100000"/>
                  <a:buNone/>
                </a:pPr>
                <a:r>
                  <a:rPr lang="ja-JP" altLang="en-US" sz="2400" dirty="0"/>
                  <a:t>　これらを用いるとクラウドレット</a:t>
                </a:r>
                <a14:m>
                  <m:oMath xmlns:m="http://schemas.openxmlformats.org/officeDocument/2006/math">
                    <m:r>
                      <a:rPr lang="en-US" altLang="ja-JP" sz="2400" b="0" i="1" smtClean="0">
                        <a:latin typeface="Cambria Math" panose="02040503050406030204" pitchFamily="18" charset="0"/>
                      </a:rPr>
                      <m:t>𝑖</m:t>
                    </m:r>
                  </m:oMath>
                </a14:m>
                <a:r>
                  <a:rPr lang="ja-JP" altLang="en-US" sz="2400" dirty="0"/>
                  <a:t>の平均遅延時間</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𝑇</m:t>
                        </m:r>
                      </m:e>
                      <m:sub>
                        <m:r>
                          <a:rPr lang="en-US" altLang="ja-JP" sz="2400" i="1">
                            <a:latin typeface="Cambria Math" panose="02040503050406030204" pitchFamily="18" charset="0"/>
                          </a:rPr>
                          <m:t>𝑖</m:t>
                        </m:r>
                      </m:sub>
                    </m:sSub>
                  </m:oMath>
                </a14:m>
                <a:r>
                  <a:rPr lang="ja-JP" altLang="en-US" sz="2400" dirty="0"/>
                  <a:t>は　　リトルの公式より</a:t>
                </a:r>
                <a:endParaRPr lang="en-US" altLang="ja-JP" sz="2400" dirty="0"/>
              </a:p>
              <a:p>
                <a:pPr marL="482600" lvl="0" indent="-457200">
                  <a:buSzPct val="100000"/>
                </a:pPr>
                <a:endParaRPr lang="en-US" altLang="ja-JP" sz="2400" dirty="0"/>
              </a:p>
            </p:txBody>
          </p:sp>
        </mc:Choice>
        <mc:Fallback xmlns="">
          <p:sp>
            <p:nvSpPr>
              <p:cNvPr id="120" name="Google Shape;120;g12a7b4c4eb1_0_0"/>
              <p:cNvSpPr txBox="1">
                <a:spLocks noGrp="1" noRot="1" noChangeAspect="1" noMove="1" noResize="1" noEditPoints="1" noAdjustHandles="1" noChangeArrowheads="1" noChangeShapeType="1" noTextEdit="1"/>
              </p:cNvSpPr>
              <p:nvPr>
                <p:ph type="body" idx="1"/>
              </p:nvPr>
            </p:nvSpPr>
            <p:spPr>
              <a:xfrm>
                <a:off x="390442" y="1062261"/>
                <a:ext cx="8509792" cy="5400600"/>
              </a:xfrm>
              <a:prstGeom prst="rect">
                <a:avLst/>
              </a:prstGeom>
              <a:blipFill>
                <a:blip r:embed="rId3"/>
                <a:stretch>
                  <a:fillRect l="-788"/>
                </a:stretch>
              </a:blipFill>
              <a:ln>
                <a:noFill/>
              </a:ln>
            </p:spPr>
            <p:txBody>
              <a:bodyPr/>
              <a:lstStyle/>
              <a:p>
                <a:r>
                  <a:rPr lang="ja-JP" altLang="en-US">
                    <a:noFill/>
                  </a:rPr>
                  <a:t> </a:t>
                </a:r>
              </a:p>
            </p:txBody>
          </p:sp>
        </mc:Fallback>
      </mc:AlternateContent>
      <p:sp>
        <p:nvSpPr>
          <p:cNvPr id="121" name="Google Shape;121;g12a7b4c4eb1_0_0"/>
          <p:cNvSpPr txBox="1">
            <a:spLocks noGrp="1"/>
          </p:cNvSpPr>
          <p:nvPr>
            <p:ph type="title"/>
          </p:nvPr>
        </p:nvSpPr>
        <p:spPr>
          <a:xfrm>
            <a:off x="1115616" y="44624"/>
            <a:ext cx="80283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15151"/>
              </a:buClr>
              <a:buSzPts val="3600"/>
              <a:buFont typeface="Quattrocento Sans"/>
              <a:buNone/>
            </a:pPr>
            <a:r>
              <a:rPr lang="ja-JP" altLang="en-US" dirty="0"/>
              <a:t>提案手法</a:t>
            </a:r>
            <a:r>
              <a:rPr lang="en-US" altLang="ja-JP" dirty="0"/>
              <a:t> - </a:t>
            </a:r>
            <a:r>
              <a:rPr lang="ja-JP" altLang="en-US" dirty="0"/>
              <a:t>平均処理遅延</a:t>
            </a:r>
            <a:endParaRPr dirty="0"/>
          </a:p>
        </p:txBody>
      </p:sp>
      <p:sp>
        <p:nvSpPr>
          <p:cNvPr id="10" name="フッター プレースホルダー 9">
            <a:extLst>
              <a:ext uri="{FF2B5EF4-FFF2-40B4-BE49-F238E27FC236}">
                <a16:creationId xmlns:a16="http://schemas.microsoft.com/office/drawing/2014/main" id="{076F7049-B7F3-6004-86C8-13C4D1806DE5}"/>
              </a:ext>
            </a:extLst>
          </p:cNvPr>
          <p:cNvSpPr>
            <a:spLocks noGrp="1"/>
          </p:cNvSpPr>
          <p:nvPr>
            <p:ph type="ftr" sz="quarter" idx="11"/>
          </p:nvPr>
        </p:nvSpPr>
        <p:spPr/>
        <p:txBody>
          <a:bodyPr/>
          <a:lstStyle/>
          <a:p>
            <a:r>
              <a:rPr kumimoji="1" lang="ja-JP" altLang="en-US"/>
              <a:t>発表番号</a:t>
            </a:r>
            <a:r>
              <a:rPr kumimoji="1" lang="en-US" altLang="ja-JP"/>
              <a:t>(11) - </a:t>
            </a:r>
            <a:r>
              <a:rPr kumimoji="1" lang="ja-JP" altLang="en-US"/>
              <a:t>横田侑紀・宮田純子</a:t>
            </a:r>
            <a:r>
              <a:rPr kumimoji="1" lang="en-US" altLang="ja-JP"/>
              <a:t>(</a:t>
            </a:r>
            <a:r>
              <a:rPr kumimoji="1" lang="ja-JP" altLang="en-US"/>
              <a:t>芝浦工大</a:t>
            </a:r>
            <a:r>
              <a:rPr kumimoji="1" lang="en-US" altLang="ja-JP"/>
              <a:t>)</a:t>
            </a:r>
            <a:endParaRPr kumimoji="1" lang="ja-JP" altLang="en-US" dirty="0"/>
          </a:p>
        </p:txBody>
      </p:sp>
      <p:sp>
        <p:nvSpPr>
          <p:cNvPr id="11" name="スライド番号プレースホルダー 10">
            <a:extLst>
              <a:ext uri="{FF2B5EF4-FFF2-40B4-BE49-F238E27FC236}">
                <a16:creationId xmlns:a16="http://schemas.microsoft.com/office/drawing/2014/main" id="{2BEB93A8-FC2C-C8B5-91F8-5EF85C8EC8C9}"/>
              </a:ext>
            </a:extLst>
          </p:cNvPr>
          <p:cNvSpPr>
            <a:spLocks noGrp="1"/>
          </p:cNvSpPr>
          <p:nvPr>
            <p:ph type="sldNum" sz="quarter" idx="12"/>
          </p:nvPr>
        </p:nvSpPr>
        <p:spPr/>
        <p:txBody>
          <a:bodyPr/>
          <a:lstStyle/>
          <a:p>
            <a:fld id="{8B45D110-FD8E-48BD-8825-CDFBF9D22CA3}" type="slidenum">
              <a:rPr kumimoji="1" lang="ja-JP" altLang="en-US" smtClean="0"/>
              <a:pPr/>
              <a:t>10</a:t>
            </a:fld>
            <a:endParaRPr kumimoji="1" lang="ja-JP" altLang="en-US" dirty="0"/>
          </a:p>
        </p:txBody>
      </p:sp>
      <mc:AlternateContent xmlns:mc="http://schemas.openxmlformats.org/markup-compatibility/2006">
        <mc:Choice xmlns:a14="http://schemas.microsoft.com/office/drawing/2010/main" Requires="a14">
          <p:sp>
            <p:nvSpPr>
              <p:cNvPr id="6" name="四角形: 角を丸くする 5">
                <a:extLst>
                  <a:ext uri="{FF2B5EF4-FFF2-40B4-BE49-F238E27FC236}">
                    <a16:creationId xmlns:a16="http://schemas.microsoft.com/office/drawing/2014/main" id="{2B315D4D-CD79-50F9-1A3E-AE8010F3F146}"/>
                  </a:ext>
                </a:extLst>
              </p:cNvPr>
              <p:cNvSpPr/>
              <p:nvPr/>
            </p:nvSpPr>
            <p:spPr>
              <a:xfrm>
                <a:off x="2069508" y="5402898"/>
                <a:ext cx="5004982" cy="1109746"/>
              </a:xfrm>
              <a:prstGeom prst="roundRect">
                <a:avLst/>
              </a:prstGeom>
              <a:noFill/>
              <a:ln w="36413" cap="flat">
                <a:solidFill>
                  <a:schemeClr val="accent6"/>
                </a:solidFill>
                <a:prstDash val="solid"/>
                <a:miter/>
              </a:ln>
            </p:spPr>
            <p:txBody>
              <a:bodyPr rtlCol="0" anchor="ct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 </m:t>
                          </m:r>
                          <m:nary>
                            <m:naryPr>
                              <m:chr m:val="∑"/>
                              <m:limLoc m:val="subSup"/>
                              <m:ctrlPr>
                                <a:rPr kumimoji="1" lang="en-US" altLang="ja-JP" sz="2400" b="0" i="1" smtClean="0">
                                  <a:latin typeface="Cambria Math" panose="02040503050406030204" pitchFamily="18" charset="0"/>
                                </a:rPr>
                              </m:ctrlPr>
                            </m:naryPr>
                            <m:sub>
                              <m:r>
                                <m:rPr>
                                  <m:brk m:alnAt="25"/>
                                </m:rPr>
                                <a:rPr kumimoji="1" lang="en-US" altLang="ja-JP" sz="2400" b="0" i="1" smtClean="0">
                                  <a:latin typeface="Cambria Math" panose="02040503050406030204" pitchFamily="18" charset="0"/>
                                </a:rPr>
                                <m:t>𝑗</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𝑁</m:t>
                              </m:r>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𝜑</m:t>
                                  </m:r>
                                </m:e>
                                <m:sub>
                                  <m:r>
                                    <a:rPr lang="en-US" altLang="ja-JP" sz="2400" i="1">
                                      <a:latin typeface="Cambria Math" panose="02040503050406030204" pitchFamily="18" charset="0"/>
                                    </a:rPr>
                                    <m:t>𝑗𝑖</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𝜆</m:t>
                                  </m:r>
                                </m:e>
                                <m:sub>
                                  <m:r>
                                    <a:rPr lang="en-US" altLang="ja-JP" sz="2400" b="0" i="1" smtClean="0">
                                      <a:latin typeface="Cambria Math" panose="02040503050406030204" pitchFamily="18" charset="0"/>
                                    </a:rPr>
                                    <m:t>𝑗</m:t>
                                  </m:r>
                                </m:sub>
                              </m:sSub>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𝑖</m:t>
                                  </m:r>
                                </m:sub>
                                <m:sup>
                                  <m:r>
                                    <m:rPr>
                                      <m:sty m:val="p"/>
                                    </m:rPr>
                                    <a:rPr lang="en-US" altLang="ja-JP" sz="2400" b="0" i="0" smtClean="0">
                                      <a:latin typeface="Cambria Math" panose="02040503050406030204" pitchFamily="18" charset="0"/>
                                    </a:rPr>
                                    <m:t>offload</m:t>
                                  </m:r>
                                  <m:r>
                                    <a:rPr lang="en-US" altLang="ja-JP" sz="2400" b="0" i="0" smtClean="0">
                                      <a:latin typeface="Cambria Math" panose="02040503050406030204" pitchFamily="18" charset="0"/>
                                    </a:rPr>
                                    <m:t>(2)</m:t>
                                  </m:r>
                                </m:sup>
                              </m:sSubSup>
                            </m:e>
                          </m:nary>
                        </m:num>
                        <m:den>
                          <m:r>
                            <a:rPr kumimoji="1" lang="en-US" altLang="ja-JP" sz="2400" b="0" i="1" smtClean="0">
                              <a:latin typeface="Cambria Math" panose="02040503050406030204" pitchFamily="18" charset="0"/>
                            </a:rPr>
                            <m:t>2 (1−</m:t>
                          </m:r>
                          <m:nary>
                            <m:naryPr>
                              <m:chr m:val="∑"/>
                              <m:limLoc m:val="subSup"/>
                              <m:ctrlPr>
                                <a:rPr lang="en-US" altLang="ja-JP" sz="2400" i="1">
                                  <a:latin typeface="Cambria Math" panose="02040503050406030204" pitchFamily="18" charset="0"/>
                                </a:rPr>
                              </m:ctrlPr>
                            </m:naryPr>
                            <m:sub>
                              <m:r>
                                <m:rPr>
                                  <m:brk m:alnAt="25"/>
                                </m:rPr>
                                <a:rPr lang="en-US" altLang="ja-JP" sz="2400" i="1">
                                  <a:latin typeface="Cambria Math" panose="02040503050406030204" pitchFamily="18" charset="0"/>
                                </a:rPr>
                                <m:t>𝑗</m:t>
                              </m:r>
                              <m:r>
                                <a:rPr lang="en-US" altLang="ja-JP" sz="2400" i="1">
                                  <a:latin typeface="Cambria Math" panose="02040503050406030204" pitchFamily="18" charset="0"/>
                                </a:rPr>
                                <m:t>=1</m:t>
                              </m:r>
                            </m:sub>
                            <m:sup>
                              <m:r>
                                <a:rPr lang="en-US" altLang="ja-JP" sz="2400" i="1">
                                  <a:latin typeface="Cambria Math" panose="02040503050406030204" pitchFamily="18" charset="0"/>
                                </a:rPr>
                                <m:t>𝑁</m:t>
                              </m:r>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𝜑</m:t>
                                  </m:r>
                                </m:e>
                                <m:sub>
                                  <m:r>
                                    <a:rPr lang="en-US" altLang="ja-JP" sz="2400" i="1">
                                      <a:latin typeface="Cambria Math" panose="02040503050406030204" pitchFamily="18" charset="0"/>
                                    </a:rPr>
                                    <m:t>𝑗𝑖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𝜆</m:t>
                                  </m:r>
                                </m:e>
                                <m:sub>
                                  <m:r>
                                    <a:rPr lang="en-US" altLang="ja-JP" sz="2400" i="1">
                                      <a:latin typeface="Cambria Math" panose="02040503050406030204" pitchFamily="18" charset="0"/>
                                    </a:rPr>
                                    <m:t>𝑗</m:t>
                                  </m:r>
                                </m:sub>
                              </m:sSub>
                              <m:sSubSup>
                                <m:sSubSupPr>
                                  <m:ctrlPr>
                                    <a:rPr lang="en-US" altLang="ja-JP" sz="2400" b="0" i="1" smtClean="0">
                                      <a:latin typeface="Cambria Math" panose="02040503050406030204" pitchFamily="18" charset="0"/>
                                    </a:rPr>
                                  </m:ctrlPr>
                                </m:sSubSupPr>
                                <m:e>
                                  <m:r>
                                    <a:rPr lang="en-US" altLang="ja-JP" sz="2400" i="1">
                                      <a:latin typeface="Cambria Math" panose="02040503050406030204" pitchFamily="18" charset="0"/>
                                    </a:rPr>
                                    <m:t>𝑏</m:t>
                                  </m:r>
                                </m:e>
                                <m:sub>
                                  <m:r>
                                    <a:rPr lang="en-US" altLang="ja-JP" sz="2400" i="1">
                                      <a:latin typeface="Cambria Math" panose="02040503050406030204" pitchFamily="18" charset="0"/>
                                    </a:rPr>
                                    <m:t>𝑖</m:t>
                                  </m:r>
                                </m:sub>
                                <m:sup>
                                  <m:r>
                                    <m:rPr>
                                      <m:sty m:val="p"/>
                                    </m:rPr>
                                    <a:rPr lang="en-US" altLang="ja-JP" sz="2400" b="0" i="0" smtClean="0">
                                      <a:latin typeface="Cambria Math" panose="02040503050406030204" pitchFamily="18" charset="0"/>
                                    </a:rPr>
                                    <m:t>offload</m:t>
                                  </m:r>
                                </m:sup>
                              </m:sSubSup>
                            </m:e>
                          </m:nary>
                          <m:r>
                            <a:rPr kumimoji="1" lang="en-US" altLang="ja-JP" sz="2400" b="0" i="1" smtClean="0">
                              <a:latin typeface="Cambria Math" panose="02040503050406030204" pitchFamily="18" charset="0"/>
                            </a:rPr>
                            <m:t>)</m:t>
                          </m:r>
                        </m:den>
                      </m:f>
                    </m:oMath>
                  </m:oMathPara>
                </a14:m>
                <a:endParaRPr kumimoji="1" lang="ja-JP" altLang="en-US" sz="2400" dirty="0"/>
              </a:p>
            </p:txBody>
          </p:sp>
        </mc:Choice>
        <mc:Fallback>
          <p:sp>
            <p:nvSpPr>
              <p:cNvPr id="6" name="四角形: 角を丸くする 5">
                <a:extLst>
                  <a:ext uri="{FF2B5EF4-FFF2-40B4-BE49-F238E27FC236}">
                    <a16:creationId xmlns:a16="http://schemas.microsoft.com/office/drawing/2014/main" id="{2B315D4D-CD79-50F9-1A3E-AE8010F3F146}"/>
                  </a:ext>
                </a:extLst>
              </p:cNvPr>
              <p:cNvSpPr>
                <a:spLocks noRot="1" noChangeAspect="1" noMove="1" noResize="1" noEditPoints="1" noAdjustHandles="1" noChangeArrowheads="1" noChangeShapeType="1" noTextEdit="1"/>
              </p:cNvSpPr>
              <p:nvPr/>
            </p:nvSpPr>
            <p:spPr>
              <a:xfrm>
                <a:off x="2069508" y="5402898"/>
                <a:ext cx="5004982" cy="1109746"/>
              </a:xfrm>
              <a:prstGeom prst="roundRect">
                <a:avLst/>
              </a:prstGeom>
              <a:blipFill>
                <a:blip r:embed="rId4"/>
                <a:stretch>
                  <a:fillRect/>
                </a:stretch>
              </a:blipFill>
              <a:ln w="36413" cap="flat">
                <a:solidFill>
                  <a:schemeClr val="accent6"/>
                </a:solidFill>
                <a:prstDash val="solid"/>
                <a:miter/>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正方形/長方形 1">
                <a:extLst>
                  <a:ext uri="{FF2B5EF4-FFF2-40B4-BE49-F238E27FC236}">
                    <a16:creationId xmlns:a16="http://schemas.microsoft.com/office/drawing/2014/main" id="{2655B045-0837-5AE3-A1E7-1C893312ECA0}"/>
                  </a:ext>
                </a:extLst>
              </p:cNvPr>
              <p:cNvSpPr/>
              <p:nvPr/>
            </p:nvSpPr>
            <p:spPr>
              <a:xfrm>
                <a:off x="1925983" y="2708921"/>
                <a:ext cx="5292033" cy="1872208"/>
              </a:xfrm>
              <a:prstGeom prst="rect">
                <a:avLst/>
              </a:prstGeom>
              <a:noFill/>
              <a:ln w="36413" cap="flat">
                <a:solidFill>
                  <a:schemeClr val="accent6"/>
                </a:solidFill>
                <a:prstDash val="solid"/>
                <a:miter/>
              </a:ln>
            </p:spPr>
            <p:txBody>
              <a:bodyPr rtlCol="0" anchor="ctr"/>
              <a:lstStyle/>
              <a:p>
                <a:pPr marL="25400" lvl="0" indent="0">
                  <a:buSzPct val="100000"/>
                  <a:buNone/>
                </a:pPr>
                <a14:m>
                  <m:oMathPara xmlns:m="http://schemas.openxmlformats.org/officeDocument/2006/math">
                    <m:oMathParaPr>
                      <m:jc m:val="center"/>
                    </m:oMathParaPr>
                    <m:oMath xmlns:m="http://schemas.openxmlformats.org/officeDocument/2006/math">
                      <m:sSubSup>
                        <m:sSubSupPr>
                          <m:ctrlPr>
                            <a:rPr kumimoji="1" lang="en-US" altLang="ja-JP" sz="20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SupPr>
                        <m:e>
                          <m: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t>𝑏</m:t>
                          </m:r>
                        </m:e>
                        <m:sub>
                          <m: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t>𝑖</m:t>
                          </m:r>
                        </m:sub>
                        <m:sup>
                          <m:r>
                            <m:rPr>
                              <m:sty m:val="p"/>
                            </m:rPr>
                            <a:rPr kumimoji="1" lang="en-US" altLang="ja-JP" sz="2000" b="0" i="0" u="none" strike="noStrike" kern="1200" cap="none" spc="0" normalizeH="0" baseline="0" noProof="0">
                              <a:ln>
                                <a:noFill/>
                              </a:ln>
                              <a:solidFill>
                                <a:schemeClr val="tx1"/>
                              </a:solidFill>
                              <a:effectLst/>
                              <a:uLnTx/>
                              <a:uFillTx/>
                              <a:latin typeface="Cambria Math" panose="02040503050406030204" pitchFamily="18" charset="0"/>
                              <a:cs typeface="+mn-cs"/>
                            </a:rPr>
                            <m:t>offload</m:t>
                          </m:r>
                        </m:sup>
                      </m:sSubSup>
                      <m: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t>=</m:t>
                      </m:r>
                      <m:nary>
                        <m:naryPr>
                          <m:chr m:val="∑"/>
                          <m:ctrlP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ctrlPr>
                        </m:naryPr>
                        <m:sub>
                          <m:r>
                            <m:rPr>
                              <m:brk m:alnAt="23"/>
                            </m:rP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t>𝑗</m:t>
                          </m:r>
                          <m: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t>=1</m:t>
                          </m:r>
                        </m:sub>
                        <m:sup>
                          <m: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t>𝑁</m:t>
                          </m:r>
                        </m:sup>
                        <m:e>
                          <m:nary>
                            <m:naryPr>
                              <m:chr m:val="∑"/>
                              <m:ctrlP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ctrlPr>
                            </m:naryPr>
                            <m:sub>
                              <m:r>
                                <m:rPr>
                                  <m:brk m:alnAt="23"/>
                                </m:rP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t>𝑚</m:t>
                              </m:r>
                              <m: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t>=1</m:t>
                              </m:r>
                            </m:sub>
                            <m:sup>
                              <m: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t>𝑀</m:t>
                              </m:r>
                            </m:sup>
                            <m:e>
                              <m:f>
                                <m:fPr>
                                  <m:ctrlP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ctrlPr>
                                </m:fPr>
                                <m:num>
                                  <m:sSub>
                                    <m:sSubPr>
                                      <m:ctrlP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sSub>
                                        <m:sSubPr>
                                          <m:ctrlP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t>𝜑</m:t>
                                          </m:r>
                                        </m:e>
                                        <m:sub>
                                          <m: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t>𝑗𝑖</m:t>
                                          </m:r>
                                        </m:sub>
                                      </m:sSub>
                                      <m: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t>𝜆</m:t>
                                      </m:r>
                                    </m:e>
                                    <m:sub>
                                      <m: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t>𝑗</m:t>
                                      </m:r>
                                      <m: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t>𝑚</m:t>
                                      </m:r>
                                    </m:sub>
                                  </m:sSub>
                                </m:num>
                                <m:den>
                                  <m:sSub>
                                    <m:sSubPr>
                                      <m:ctrlP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t>𝜆</m:t>
                                      </m:r>
                                    </m:e>
                                    <m:sub>
                                      <m: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t>𝑖</m:t>
                                      </m:r>
                                    </m:sub>
                                  </m:sSub>
                                </m:den>
                              </m:f>
                              <m:sSub>
                                <m:sSubPr>
                                  <m:ctrlP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t>𝑏</m:t>
                                  </m:r>
                                </m:e>
                                <m:sub>
                                  <m: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t>𝑚</m:t>
                                  </m:r>
                                </m:sub>
                              </m:sSub>
                            </m:e>
                          </m:nary>
                        </m:e>
                      </m:nary>
                    </m:oMath>
                  </m:oMathPara>
                </a14:m>
                <a:endParaRPr kumimoji="1" lang="en-US" altLang="ja-JP" sz="2000" b="0" i="1" u="none" strike="noStrike" kern="1200" cap="none" spc="0" normalizeH="0" baseline="0" noProof="0" dirty="0">
                  <a:ln>
                    <a:noFill/>
                  </a:ln>
                  <a:solidFill>
                    <a:schemeClr val="tx1"/>
                  </a:solidFill>
                  <a:effectLst/>
                  <a:uLnTx/>
                  <a:uFillTx/>
                  <a:latin typeface="Cambria Math" panose="02040503050406030204" pitchFamily="18" charset="0"/>
                  <a:ea typeface="メイリオ"/>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Sup>
                        <m:sSubSupPr>
                          <m:ctrlP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ctrlPr>
                        </m:sSubSupPr>
                        <m:e>
                          <m: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t>𝑏</m:t>
                          </m:r>
                        </m:e>
                        <m:sub>
                          <m: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t>𝑖</m:t>
                          </m:r>
                        </m:sub>
                        <m:sup>
                          <m:r>
                            <m:rPr>
                              <m:sty m:val="p"/>
                            </m:rPr>
                            <a:rPr kumimoji="1" lang="en-US" altLang="ja-JP" sz="2000" b="0" i="0" u="none" strike="noStrike" kern="1200" cap="none" spc="0" normalizeH="0" baseline="0" noProof="0">
                              <a:ln>
                                <a:noFill/>
                              </a:ln>
                              <a:solidFill>
                                <a:schemeClr val="tx1"/>
                              </a:solidFill>
                              <a:effectLst/>
                              <a:uLnTx/>
                              <a:uFillTx/>
                              <a:latin typeface="Cambria Math" panose="02040503050406030204" pitchFamily="18" charset="0"/>
                              <a:cs typeface="+mn-cs"/>
                            </a:rPr>
                            <m:t>offload</m:t>
                          </m:r>
                          <m:r>
                            <a:rPr kumimoji="1" lang="en-US" altLang="ja-JP" sz="2000" b="0" i="0" u="none" strike="noStrike" kern="1200" cap="none" spc="0" normalizeH="0" baseline="0" noProof="0">
                              <a:ln>
                                <a:noFill/>
                              </a:ln>
                              <a:solidFill>
                                <a:schemeClr val="tx1"/>
                              </a:solidFill>
                              <a:effectLst/>
                              <a:uLnTx/>
                              <a:uFillTx/>
                              <a:latin typeface="Cambria Math" panose="02040503050406030204" pitchFamily="18" charset="0"/>
                              <a:cs typeface="+mn-cs"/>
                            </a:rPr>
                            <m:t>(2)</m:t>
                          </m:r>
                        </m:sup>
                      </m:sSubSup>
                      <m: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t>=</m:t>
                      </m:r>
                      <m:nary>
                        <m:naryPr>
                          <m:chr m:val="∑"/>
                          <m:ctrlP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ctrlPr>
                        </m:naryPr>
                        <m:sub>
                          <m:r>
                            <m:rPr>
                              <m:brk m:alnAt="23"/>
                            </m:rP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t>𝑗</m:t>
                          </m:r>
                          <m: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t>=1</m:t>
                          </m:r>
                        </m:sub>
                        <m:sup>
                          <m: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t>𝑁</m:t>
                          </m:r>
                        </m:sup>
                        <m:e>
                          <m:nary>
                            <m:naryPr>
                              <m:chr m:val="∑"/>
                              <m:ctrlP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ctrlPr>
                            </m:naryPr>
                            <m:sub>
                              <m:r>
                                <m:rPr>
                                  <m:brk m:alnAt="23"/>
                                </m:rP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t>𝑚</m:t>
                              </m:r>
                              <m: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t>=1</m:t>
                              </m:r>
                            </m:sub>
                            <m:sup>
                              <m: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t>𝑀</m:t>
                              </m:r>
                            </m:sup>
                            <m:e>
                              <m:f>
                                <m:fPr>
                                  <m:ctrlP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ctrlPr>
                                </m:fPr>
                                <m:num>
                                  <m:sSub>
                                    <m:sSubPr>
                                      <m:ctrlP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sSub>
                                        <m:sSubPr>
                                          <m:ctrlP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t>𝜑</m:t>
                                          </m:r>
                                        </m:e>
                                        <m:sub>
                                          <m: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t>𝑗𝑖</m:t>
                                          </m:r>
                                        </m:sub>
                                      </m:sSub>
                                      <m: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t>𝜆</m:t>
                                      </m:r>
                                    </m:e>
                                    <m:sub>
                                      <m: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t>𝑗</m:t>
                                      </m:r>
                                      <m: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t>,</m:t>
                                      </m:r>
                                      <m: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t>𝑚</m:t>
                                      </m:r>
                                    </m:sub>
                                  </m:sSub>
                                </m:num>
                                <m:den>
                                  <m:sSub>
                                    <m:sSubPr>
                                      <m:ctrlP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ctrlPr>
                                    </m:sSubPr>
                                    <m:e>
                                      <m: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t>𝜆</m:t>
                                      </m:r>
                                    </m:e>
                                    <m:sub>
                                      <m: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t>𝑖</m:t>
                                      </m:r>
                                    </m:sub>
                                  </m:sSub>
                                </m:den>
                              </m:f>
                              <m:sSubSup>
                                <m:sSubSupPr>
                                  <m:ctrlP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ctrlPr>
                                </m:sSubSupPr>
                                <m:e>
                                  <m: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t>𝑏</m:t>
                                  </m:r>
                                </m:e>
                                <m:sub>
                                  <m: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t>𝑚</m:t>
                                  </m:r>
                                </m:sub>
                                <m:sup>
                                  <m:r>
                                    <a:rPr kumimoji="1" lang="en-US" altLang="ja-JP" sz="2000" b="0" i="1" u="none" strike="noStrike" kern="1200" cap="none" spc="0" normalizeH="0" baseline="0" noProof="0">
                                      <a:ln>
                                        <a:noFill/>
                                      </a:ln>
                                      <a:solidFill>
                                        <a:schemeClr val="tx1"/>
                                      </a:solidFill>
                                      <a:effectLst/>
                                      <a:uLnTx/>
                                      <a:uFillTx/>
                                      <a:latin typeface="Cambria Math" panose="02040503050406030204" pitchFamily="18" charset="0"/>
                                      <a:cs typeface="+mn-cs"/>
                                    </a:rPr>
                                    <m:t>(2)</m:t>
                                  </m:r>
                                </m:sup>
                              </m:sSubSup>
                            </m:e>
                          </m:nary>
                        </m:e>
                      </m:nary>
                    </m:oMath>
                  </m:oMathPara>
                </a14:m>
                <a:endParaRPr kumimoji="1" lang="en-US" altLang="ja-JP" b="0" dirty="0">
                  <a:solidFill>
                    <a:schemeClr val="bg1"/>
                  </a:solidFill>
                </a:endParaRPr>
              </a:p>
            </p:txBody>
          </p:sp>
        </mc:Choice>
        <mc:Fallback xmlns="">
          <p:sp>
            <p:nvSpPr>
              <p:cNvPr id="2" name="正方形/長方形 1">
                <a:extLst>
                  <a:ext uri="{FF2B5EF4-FFF2-40B4-BE49-F238E27FC236}">
                    <a16:creationId xmlns:a16="http://schemas.microsoft.com/office/drawing/2014/main" id="{2655B045-0837-5AE3-A1E7-1C893312ECA0}"/>
                  </a:ext>
                </a:extLst>
              </p:cNvPr>
              <p:cNvSpPr>
                <a:spLocks noRot="1" noChangeAspect="1" noMove="1" noResize="1" noEditPoints="1" noAdjustHandles="1" noChangeArrowheads="1" noChangeShapeType="1" noTextEdit="1"/>
              </p:cNvSpPr>
              <p:nvPr/>
            </p:nvSpPr>
            <p:spPr>
              <a:xfrm>
                <a:off x="1925983" y="2708921"/>
                <a:ext cx="5292033" cy="1872208"/>
              </a:xfrm>
              <a:prstGeom prst="rect">
                <a:avLst/>
              </a:prstGeom>
              <a:blipFill>
                <a:blip r:embed="rId5"/>
                <a:stretch>
                  <a:fillRect/>
                </a:stretch>
              </a:blipFill>
              <a:ln w="36413" cap="flat">
                <a:solidFill>
                  <a:schemeClr val="accent6"/>
                </a:solidFill>
                <a:prstDash val="solid"/>
                <a:miter/>
              </a:ln>
            </p:spPr>
            <p:txBody>
              <a:bodyPr/>
              <a:lstStyle/>
              <a:p>
                <a:r>
                  <a:rPr lang="ja-JP" altLang="en-US">
                    <a:noFill/>
                  </a:rPr>
                  <a:t> </a:t>
                </a:r>
              </a:p>
            </p:txBody>
          </p:sp>
        </mc:Fallback>
      </mc:AlternateContent>
    </p:spTree>
    <p:extLst>
      <p:ext uri="{BB962C8B-B14F-4D97-AF65-F5344CB8AC3E}">
        <p14:creationId xmlns:p14="http://schemas.microsoft.com/office/powerpoint/2010/main" val="347882975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5"/>
          <p:cNvSpPr txBox="1">
            <a:spLocks noGrp="1"/>
          </p:cNvSpPr>
          <p:nvPr>
            <p:ph type="title"/>
          </p:nvPr>
        </p:nvSpPr>
        <p:spPr>
          <a:xfrm>
            <a:off x="1115616" y="44624"/>
            <a:ext cx="8028384"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15151"/>
              </a:buClr>
              <a:buSzPts val="3600"/>
              <a:buFont typeface="Quattrocento Sans"/>
              <a:buNone/>
            </a:pPr>
            <a:r>
              <a:rPr lang="ja-JP" dirty="0"/>
              <a:t>提案手法 </a:t>
            </a:r>
            <a:r>
              <a:rPr lang="en-US" altLang="ja-JP" dirty="0"/>
              <a:t>‐</a:t>
            </a:r>
            <a:r>
              <a:rPr lang="ja-JP" dirty="0"/>
              <a:t> 処理の流れ</a:t>
            </a:r>
            <a:endParaRPr dirty="0"/>
          </a:p>
        </p:txBody>
      </p:sp>
      <p:sp>
        <p:nvSpPr>
          <p:cNvPr id="154" name="Google Shape;154;p5"/>
          <p:cNvSpPr/>
          <p:nvPr/>
        </p:nvSpPr>
        <p:spPr>
          <a:xfrm>
            <a:off x="2267744" y="2464064"/>
            <a:ext cx="576064" cy="3557224"/>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Quattrocento Sans"/>
              <a:ea typeface="Quattrocento Sans"/>
              <a:cs typeface="Quattrocento Sans"/>
              <a:sym typeface="Quattrocento Sans"/>
            </a:endParaRPr>
          </a:p>
        </p:txBody>
      </p:sp>
      <mc:AlternateContent xmlns:mc="http://schemas.openxmlformats.org/markup-compatibility/2006" xmlns:a14="http://schemas.microsoft.com/office/drawing/2010/main">
        <mc:Choice Requires="a14">
          <p:sp>
            <p:nvSpPr>
              <p:cNvPr id="155" name="Google Shape;155;p5"/>
              <p:cNvSpPr/>
              <p:nvPr/>
            </p:nvSpPr>
            <p:spPr>
              <a:xfrm>
                <a:off x="683568" y="1527960"/>
                <a:ext cx="3744416" cy="936104"/>
              </a:xfrm>
              <a:prstGeom prst="rect">
                <a:avLst/>
              </a:prstGeom>
              <a:solidFill>
                <a:schemeClr val="accent1">
                  <a:alpha val="3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altLang="en-US" sz="2800" dirty="0">
                    <a:solidFill>
                      <a:schemeClr val="lt1"/>
                    </a:solidFill>
                    <a:latin typeface="Quattrocento Sans"/>
                    <a:ea typeface="Quattrocento Sans"/>
                    <a:cs typeface="Quattrocento Sans"/>
                    <a:sym typeface="Quattrocento Sans"/>
                  </a:rPr>
                  <a:t>各オフロード</a:t>
                </a:r>
                <a14:m>
                  <m:oMath xmlns:m="http://schemas.openxmlformats.org/officeDocument/2006/math">
                    <m:r>
                      <a:rPr lang="ja-JP" altLang="en-US" sz="2800" b="1" i="1" dirty="0">
                        <a:solidFill>
                          <a:schemeClr val="lt1"/>
                        </a:solidFill>
                        <a:latin typeface="Cambria Math" panose="02040503050406030204" pitchFamily="18" charset="0"/>
                        <a:ea typeface="Quattrocento Sans"/>
                        <a:cs typeface="Quattrocento Sans"/>
                        <a:sym typeface="Quattrocento Sans"/>
                      </a:rPr>
                      <m:t>割合</m:t>
                    </m:r>
                    <m:r>
                      <a:rPr lang="en-US" altLang="ja-JP" sz="2800" b="1" i="1" smtClean="0">
                        <a:solidFill>
                          <a:schemeClr val="lt1"/>
                        </a:solidFill>
                        <a:latin typeface="Cambria Math" panose="02040503050406030204" pitchFamily="18" charset="0"/>
                        <a:ea typeface="Quattrocento Sans"/>
                        <a:cs typeface="Quattrocento Sans"/>
                        <a:sym typeface="Quattrocento Sans"/>
                      </a:rPr>
                      <m:t>𝝋</m:t>
                    </m:r>
                  </m:oMath>
                </a14:m>
                <a:r>
                  <a:rPr lang="ja-JP" altLang="en-US" sz="2800" dirty="0">
                    <a:solidFill>
                      <a:schemeClr val="lt1"/>
                    </a:solidFill>
                    <a:latin typeface="Quattrocento Sans"/>
                    <a:ea typeface="Quattrocento Sans"/>
                    <a:cs typeface="Quattrocento Sans"/>
                    <a:sym typeface="Quattrocento Sans"/>
                  </a:rPr>
                  <a:t>の平均遅延時間を定式化</a:t>
                </a:r>
                <a:endParaRPr sz="2800" b="0" i="0" u="none" strike="noStrike" cap="none" dirty="0">
                  <a:solidFill>
                    <a:schemeClr val="lt1"/>
                  </a:solidFill>
                  <a:latin typeface="Quattrocento Sans"/>
                  <a:ea typeface="Quattrocento Sans"/>
                  <a:cs typeface="Quattrocento Sans"/>
                  <a:sym typeface="Quattrocento Sans"/>
                </a:endParaRPr>
              </a:p>
            </p:txBody>
          </p:sp>
        </mc:Choice>
        <mc:Fallback xmlns="">
          <p:sp>
            <p:nvSpPr>
              <p:cNvPr id="155" name="Google Shape;155;p5"/>
              <p:cNvSpPr>
                <a:spLocks noRot="1" noChangeAspect="1" noMove="1" noResize="1" noEditPoints="1" noAdjustHandles="1" noChangeArrowheads="1" noChangeShapeType="1" noTextEdit="1"/>
              </p:cNvSpPr>
              <p:nvPr/>
            </p:nvSpPr>
            <p:spPr>
              <a:xfrm>
                <a:off x="683568" y="1527960"/>
                <a:ext cx="3744416" cy="936104"/>
              </a:xfrm>
              <a:prstGeom prst="rect">
                <a:avLst/>
              </a:prstGeom>
              <a:blipFill>
                <a:blip r:embed="rId3"/>
                <a:stretch>
                  <a:fillRect l="-3257" t="-9150" r="-3257" b="-15686"/>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7" name="Google Shape;157;p5"/>
              <p:cNvSpPr/>
              <p:nvPr/>
            </p:nvSpPr>
            <p:spPr>
              <a:xfrm>
                <a:off x="161510" y="4160034"/>
                <a:ext cx="4788532" cy="1305258"/>
              </a:xfrm>
              <a:prstGeom prst="rect">
                <a:avLst/>
              </a:prstGeom>
              <a:solidFill>
                <a:schemeClr val="accent1">
                  <a:alpha val="30000"/>
                </a:schemeClr>
              </a:solidFill>
              <a:ln>
                <a:noFill/>
              </a:ln>
            </p:spPr>
            <p:txBody>
              <a:bodyPr spcFirstLastPara="1" wrap="square" lIns="91425" tIns="45700" rIns="91425" bIns="45700" anchor="ctr" anchorCtr="0">
                <a:noAutofit/>
              </a:bodyPr>
              <a:lstStyle/>
              <a:p>
                <a:pPr lvl="0" algn="ctr"/>
                <a:r>
                  <a:rPr lang="ja-JP" altLang="en-US" sz="2800" dirty="0">
                    <a:solidFill>
                      <a:schemeClr val="lt1"/>
                    </a:solidFill>
                    <a:latin typeface="Quattrocento Sans"/>
                    <a:ea typeface="Quattrocento Sans"/>
                    <a:cs typeface="Quattrocento Sans"/>
                    <a:sym typeface="Quattrocento Sans"/>
                  </a:rPr>
                  <a:t>平均遅延時間が最も小さくなるような</a:t>
                </a:r>
                <a:r>
                  <a:rPr lang="ja-JP" altLang="en-US" sz="2800" b="0" i="0" u="none" strike="noStrike" cap="none" dirty="0">
                    <a:solidFill>
                      <a:schemeClr val="lt1"/>
                    </a:solidFill>
                    <a:latin typeface="Quattrocento Sans"/>
                    <a:ea typeface="Quattrocento Sans"/>
                    <a:cs typeface="Quattrocento Sans"/>
                    <a:sym typeface="Quattrocento Sans"/>
                  </a:rPr>
                  <a:t>最適オフロード割合</a:t>
                </a:r>
                <a14:m>
                  <m:oMath xmlns:m="http://schemas.openxmlformats.org/officeDocument/2006/math">
                    <m:sSup>
                      <m:sSupPr>
                        <m:ctrlPr>
                          <a:rPr lang="en-US" altLang="ja-JP" sz="2800" b="0" i="1" smtClean="0">
                            <a:solidFill>
                              <a:schemeClr val="lt1"/>
                            </a:solidFill>
                            <a:latin typeface="Cambria Math" panose="02040503050406030204" pitchFamily="18" charset="0"/>
                            <a:ea typeface="Quattrocento Sans"/>
                            <a:cs typeface="Quattrocento Sans"/>
                            <a:sym typeface="Quattrocento Sans"/>
                          </a:rPr>
                        </m:ctrlPr>
                      </m:sSupPr>
                      <m:e>
                        <m:r>
                          <a:rPr lang="en-US" altLang="ja-JP" sz="2800" b="0" i="1" smtClean="0">
                            <a:solidFill>
                              <a:schemeClr val="lt1"/>
                            </a:solidFill>
                            <a:latin typeface="Cambria Math" panose="02040503050406030204" pitchFamily="18" charset="0"/>
                            <a:ea typeface="Quattrocento Sans"/>
                            <a:cs typeface="Quattrocento Sans"/>
                            <a:sym typeface="Quattrocento Sans"/>
                          </a:rPr>
                          <m:t>𝜑</m:t>
                        </m:r>
                      </m:e>
                      <m:sup>
                        <m:r>
                          <a:rPr lang="en-US" altLang="ja-JP" sz="2800" b="0" i="1" smtClean="0">
                            <a:solidFill>
                              <a:schemeClr val="lt1"/>
                            </a:solidFill>
                            <a:latin typeface="Cambria Math" panose="02040503050406030204" pitchFamily="18" charset="0"/>
                            <a:ea typeface="Quattrocento Sans"/>
                            <a:cs typeface="Quattrocento Sans"/>
                            <a:sym typeface="Quattrocento Sans"/>
                          </a:rPr>
                          <m:t>∗</m:t>
                        </m:r>
                      </m:sup>
                    </m:sSup>
                    <m:r>
                      <a:rPr lang="ja-JP" altLang="en-US" sz="2800" i="1">
                        <a:solidFill>
                          <a:schemeClr val="lt1"/>
                        </a:solidFill>
                        <a:latin typeface="Cambria Math" panose="02040503050406030204" pitchFamily="18" charset="0"/>
                        <a:ea typeface="Quattrocento Sans"/>
                        <a:cs typeface="Quattrocento Sans"/>
                        <a:sym typeface="Quattrocento Sans"/>
                      </a:rPr>
                      <m:t>を</m:t>
                    </m:r>
                  </m:oMath>
                </a14:m>
                <a:r>
                  <a:rPr lang="ja-JP" altLang="en-US" sz="2800" b="0" i="0" u="none" strike="noStrike" cap="none" dirty="0">
                    <a:solidFill>
                      <a:schemeClr val="lt1"/>
                    </a:solidFill>
                    <a:latin typeface="Quattrocento Sans"/>
                    <a:ea typeface="Quattrocento Sans"/>
                    <a:cs typeface="Quattrocento Sans"/>
                    <a:sym typeface="Quattrocento Sans"/>
                  </a:rPr>
                  <a:t>求める</a:t>
                </a:r>
                <a:endParaRPr sz="2800" b="0" i="0" u="none" strike="noStrike" cap="none" dirty="0">
                  <a:solidFill>
                    <a:schemeClr val="lt1"/>
                  </a:solidFill>
                  <a:latin typeface="Quattrocento Sans"/>
                  <a:ea typeface="Quattrocento Sans"/>
                  <a:cs typeface="Quattrocento Sans"/>
                  <a:sym typeface="Quattrocento Sans"/>
                </a:endParaRPr>
              </a:p>
            </p:txBody>
          </p:sp>
        </mc:Choice>
        <mc:Fallback xmlns="">
          <p:sp>
            <p:nvSpPr>
              <p:cNvPr id="157" name="Google Shape;157;p5"/>
              <p:cNvSpPr>
                <a:spLocks noRot="1" noChangeAspect="1" noMove="1" noResize="1" noEditPoints="1" noAdjustHandles="1" noChangeArrowheads="1" noChangeShapeType="1" noTextEdit="1"/>
              </p:cNvSpPr>
              <p:nvPr/>
            </p:nvSpPr>
            <p:spPr>
              <a:xfrm>
                <a:off x="161510" y="4160034"/>
                <a:ext cx="4788532" cy="1305258"/>
              </a:xfrm>
              <a:prstGeom prst="rect">
                <a:avLst/>
              </a:prstGeom>
              <a:blipFill>
                <a:blip r:embed="rId4"/>
                <a:stretch>
                  <a:fillRect t="-7442" b="-13023"/>
                </a:stretch>
              </a:blipFill>
              <a:ln>
                <a:noFill/>
              </a:ln>
            </p:spPr>
            <p:txBody>
              <a:bodyPr/>
              <a:lstStyle/>
              <a:p>
                <a:r>
                  <a:rPr lang="ja-JP" altLang="en-US">
                    <a:noFill/>
                  </a:rPr>
                  <a:t> </a:t>
                </a:r>
              </a:p>
            </p:txBody>
          </p:sp>
        </mc:Fallback>
      </mc:AlternateContent>
      <p:sp>
        <p:nvSpPr>
          <p:cNvPr id="3" name="吹き出し: 角を丸めた四角形 2">
            <a:extLst>
              <a:ext uri="{FF2B5EF4-FFF2-40B4-BE49-F238E27FC236}">
                <a16:creationId xmlns:a16="http://schemas.microsoft.com/office/drawing/2014/main" id="{3DEBB05C-A4CF-331A-352A-B848FE78B6B2}"/>
              </a:ext>
            </a:extLst>
          </p:cNvPr>
          <p:cNvSpPr/>
          <p:nvPr/>
        </p:nvSpPr>
        <p:spPr>
          <a:xfrm>
            <a:off x="4716018" y="1658917"/>
            <a:ext cx="3344173" cy="1080120"/>
          </a:xfrm>
          <a:prstGeom prst="wedgeRoundRectCallout">
            <a:avLst>
              <a:gd name="adj1" fmla="val -63012"/>
              <a:gd name="adj2" fmla="val -23334"/>
              <a:gd name="adj3" fmla="val 16667"/>
            </a:avLst>
          </a:prstGeom>
          <a:solidFill>
            <a:schemeClr val="bg1">
              <a:lumMod val="95000"/>
              <a:alpha val="50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400" dirty="0">
                <a:solidFill>
                  <a:schemeClr val="bg1">
                    <a:lumMod val="75000"/>
                  </a:schemeClr>
                </a:solidFill>
              </a:rPr>
              <a:t>待ち行列理論を用いて</a:t>
            </a:r>
            <a:r>
              <a:rPr lang="en-US" altLang="ja-JP" sz="2400" b="1" dirty="0">
                <a:solidFill>
                  <a:schemeClr val="bg1">
                    <a:lumMod val="75000"/>
                  </a:schemeClr>
                </a:solidFill>
              </a:rPr>
              <a:t>M/G/1</a:t>
            </a:r>
            <a:r>
              <a:rPr lang="ja-JP" altLang="en-US" sz="2400" dirty="0">
                <a:solidFill>
                  <a:schemeClr val="bg1">
                    <a:lumMod val="75000"/>
                  </a:schemeClr>
                </a:solidFill>
              </a:rPr>
              <a:t>でモデル化</a:t>
            </a:r>
            <a:endParaRPr kumimoji="1" lang="ja-JP" altLang="en-US" sz="2400" dirty="0">
              <a:solidFill>
                <a:schemeClr val="bg1">
                  <a:lumMod val="75000"/>
                </a:schemeClr>
              </a:solidFill>
            </a:endParaRPr>
          </a:p>
        </p:txBody>
      </p:sp>
      <p:sp>
        <p:nvSpPr>
          <p:cNvPr id="4" name="Google Shape;156;p5">
            <a:extLst>
              <a:ext uri="{FF2B5EF4-FFF2-40B4-BE49-F238E27FC236}">
                <a16:creationId xmlns:a16="http://schemas.microsoft.com/office/drawing/2014/main" id="{51976DFD-07E5-8CDA-EFB2-EF49099DF5B3}"/>
              </a:ext>
            </a:extLst>
          </p:cNvPr>
          <p:cNvSpPr/>
          <p:nvPr/>
        </p:nvSpPr>
        <p:spPr>
          <a:xfrm>
            <a:off x="161510" y="2830516"/>
            <a:ext cx="4788532" cy="936104"/>
          </a:xfrm>
          <a:prstGeom prst="rect">
            <a:avLst/>
          </a:prstGeom>
          <a:solidFill>
            <a:schemeClr val="accent1"/>
          </a:solidFill>
          <a:ln w="31750">
            <a:solidFill>
              <a:schemeClr val="accent1">
                <a:lumMod val="75000"/>
              </a:schemeClr>
            </a:solidFill>
          </a:ln>
        </p:spPr>
        <p:txBody>
          <a:bodyPr spcFirstLastPara="1" wrap="square" lIns="91425" tIns="45700" rIns="91425" bIns="45700" anchor="ctr" anchorCtr="0">
            <a:noAutofit/>
          </a:bodyPr>
          <a:lstStyle/>
          <a:p>
            <a:pPr lvl="0" algn="ctr"/>
            <a:r>
              <a:rPr lang="ja-JP" altLang="en-US" sz="2800" dirty="0">
                <a:solidFill>
                  <a:schemeClr val="lt1"/>
                </a:solidFill>
                <a:latin typeface="Quattrocento Sans"/>
                <a:ea typeface="Quattrocento Sans"/>
                <a:cs typeface="Quattrocento Sans"/>
                <a:sym typeface="Quattrocento Sans"/>
              </a:rPr>
              <a:t>優先順位を考慮してジョブごとの平均遅延時間を計算</a:t>
            </a:r>
            <a:endParaRPr lang="en-US" altLang="ja-JP" sz="2800" dirty="0">
              <a:solidFill>
                <a:schemeClr val="lt1"/>
              </a:solidFill>
              <a:latin typeface="Quattrocento Sans"/>
              <a:ea typeface="Quattrocento Sans"/>
              <a:cs typeface="Quattrocento Sans"/>
              <a:sym typeface="Quattrocento Sans"/>
            </a:endParaRPr>
          </a:p>
        </p:txBody>
      </p:sp>
      <p:sp>
        <p:nvSpPr>
          <p:cNvPr id="6" name="フッター プレースホルダー 5">
            <a:extLst>
              <a:ext uri="{FF2B5EF4-FFF2-40B4-BE49-F238E27FC236}">
                <a16:creationId xmlns:a16="http://schemas.microsoft.com/office/drawing/2014/main" id="{7290325A-203A-6A02-662C-A84D5F4D1CD4}"/>
              </a:ext>
            </a:extLst>
          </p:cNvPr>
          <p:cNvSpPr>
            <a:spLocks noGrp="1"/>
          </p:cNvSpPr>
          <p:nvPr>
            <p:ph type="ftr" sz="quarter" idx="11"/>
          </p:nvPr>
        </p:nvSpPr>
        <p:spPr/>
        <p:txBody>
          <a:bodyPr/>
          <a:lstStyle/>
          <a:p>
            <a:r>
              <a:rPr kumimoji="1" lang="ja-JP" altLang="en-US"/>
              <a:t>発表番号</a:t>
            </a:r>
            <a:r>
              <a:rPr kumimoji="1" lang="en-US" altLang="ja-JP"/>
              <a:t>(11) - </a:t>
            </a:r>
            <a:r>
              <a:rPr kumimoji="1" lang="ja-JP" altLang="en-US"/>
              <a:t>横田侑紀・宮田純子</a:t>
            </a:r>
            <a:r>
              <a:rPr kumimoji="1" lang="en-US" altLang="ja-JP"/>
              <a:t>(</a:t>
            </a:r>
            <a:r>
              <a:rPr kumimoji="1" lang="ja-JP" altLang="en-US"/>
              <a:t>芝浦工大</a:t>
            </a:r>
            <a:r>
              <a:rPr kumimoji="1" lang="en-US" altLang="ja-JP"/>
              <a:t>)</a:t>
            </a:r>
            <a:endParaRPr kumimoji="1" lang="ja-JP" altLang="en-US" dirty="0"/>
          </a:p>
        </p:txBody>
      </p:sp>
      <p:sp>
        <p:nvSpPr>
          <p:cNvPr id="7" name="スライド番号プレースホルダー 6">
            <a:extLst>
              <a:ext uri="{FF2B5EF4-FFF2-40B4-BE49-F238E27FC236}">
                <a16:creationId xmlns:a16="http://schemas.microsoft.com/office/drawing/2014/main" id="{70BD7C63-8B7D-7E61-ECFE-0509DF403AA5}"/>
              </a:ext>
            </a:extLst>
          </p:cNvPr>
          <p:cNvSpPr>
            <a:spLocks noGrp="1"/>
          </p:cNvSpPr>
          <p:nvPr>
            <p:ph type="sldNum" sz="quarter" idx="12"/>
          </p:nvPr>
        </p:nvSpPr>
        <p:spPr/>
        <p:txBody>
          <a:bodyPr/>
          <a:lstStyle/>
          <a:p>
            <a:fld id="{8B45D110-FD8E-48BD-8825-CDFBF9D22CA3}" type="slidenum">
              <a:rPr kumimoji="1" lang="ja-JP" altLang="en-US" smtClean="0"/>
              <a:pPr/>
              <a:t>11</a:t>
            </a:fld>
            <a:endParaRPr kumimoji="1" lang="ja-JP" altLang="en-US" dirty="0"/>
          </a:p>
        </p:txBody>
      </p:sp>
    </p:spTree>
    <p:extLst>
      <p:ext uri="{BB962C8B-B14F-4D97-AF65-F5344CB8AC3E}">
        <p14:creationId xmlns:p14="http://schemas.microsoft.com/office/powerpoint/2010/main" val="375863211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0F664983-0468-56DF-19C4-0B45B95A140A}"/>
            </a:ext>
          </a:extLst>
        </p:cNvPr>
        <p:cNvGrpSpPr/>
        <p:nvPr/>
      </p:nvGrpSpPr>
      <p:grpSpPr>
        <a:xfrm>
          <a:off x="0" y="0"/>
          <a:ext cx="0" cy="0"/>
          <a:chOff x="0" y="0"/>
          <a:chExt cx="0" cy="0"/>
        </a:xfrm>
      </p:grpSpPr>
      <p:sp>
        <p:nvSpPr>
          <p:cNvPr id="9" name="Google Shape;120;g12a7b4c4eb1_0_0">
            <a:extLst>
              <a:ext uri="{FF2B5EF4-FFF2-40B4-BE49-F238E27FC236}">
                <a16:creationId xmlns:a16="http://schemas.microsoft.com/office/drawing/2014/main" id="{413CB787-74B8-E572-35FD-286F64D40551}"/>
              </a:ext>
            </a:extLst>
          </p:cNvPr>
          <p:cNvSpPr txBox="1">
            <a:spLocks/>
          </p:cNvSpPr>
          <p:nvPr/>
        </p:nvSpPr>
        <p:spPr>
          <a:xfrm>
            <a:off x="155579" y="1048172"/>
            <a:ext cx="8509792" cy="5400600"/>
          </a:xfrm>
          <a:prstGeom prst="rect">
            <a:avLst/>
          </a:prstGeom>
          <a:noFill/>
          <a:ln>
            <a:noFill/>
          </a:ln>
        </p:spPr>
        <p:txBody>
          <a:bodyPr spcFirstLastPara="1" vert="horz" wrap="square" lIns="91425" tIns="45700" rIns="91425" bIns="45700" rtlCol="0" anchor="t" anchorCtr="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482600" indent="-457200">
              <a:buSzPct val="100000"/>
            </a:pPr>
            <a:r>
              <a:rPr lang="ja-JP" altLang="en-US" sz="2400" b="1" u="sng" dirty="0"/>
              <a:t>オフロード後</a:t>
            </a:r>
            <a:r>
              <a:rPr lang="ja-JP" altLang="en-US" sz="2400" dirty="0"/>
              <a:t>のクラウド</a:t>
            </a:r>
            <a:endParaRPr lang="en-US" altLang="ja-JP" sz="2400" dirty="0"/>
          </a:p>
          <a:p>
            <a:pPr marL="25400" indent="0">
              <a:buSzPct val="100000"/>
              <a:buNone/>
            </a:pPr>
            <a:r>
              <a:rPr lang="ja-JP" altLang="en-US" sz="2400" dirty="0"/>
              <a:t>レットの到着流に注目</a:t>
            </a:r>
            <a:endParaRPr lang="en-US" altLang="ja-JP" sz="2400" dirty="0"/>
          </a:p>
        </p:txBody>
      </p:sp>
      <p:sp>
        <p:nvSpPr>
          <p:cNvPr id="121" name="Google Shape;121;g12a7b4c4eb1_0_0">
            <a:extLst>
              <a:ext uri="{FF2B5EF4-FFF2-40B4-BE49-F238E27FC236}">
                <a16:creationId xmlns:a16="http://schemas.microsoft.com/office/drawing/2014/main" id="{F1EA865C-2139-0587-3A6E-3DF3AB5BF1F5}"/>
              </a:ext>
            </a:extLst>
          </p:cNvPr>
          <p:cNvSpPr txBox="1">
            <a:spLocks noGrp="1"/>
          </p:cNvSpPr>
          <p:nvPr>
            <p:ph type="title"/>
          </p:nvPr>
        </p:nvSpPr>
        <p:spPr>
          <a:xfrm>
            <a:off x="1115616" y="44624"/>
            <a:ext cx="80283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15151"/>
              </a:buClr>
              <a:buSzPts val="3600"/>
              <a:buFont typeface="Quattrocento Sans"/>
              <a:buNone/>
            </a:pPr>
            <a:r>
              <a:rPr lang="ja-JP" altLang="en-US" dirty="0"/>
              <a:t>提案手法 </a:t>
            </a:r>
            <a:r>
              <a:rPr lang="en-US" altLang="ja-JP" dirty="0"/>
              <a:t>-</a:t>
            </a:r>
            <a:r>
              <a:rPr lang="ja-JP" altLang="en-US" dirty="0"/>
              <a:t> ジョブの優先度</a:t>
            </a:r>
            <a:endParaRPr dirty="0"/>
          </a:p>
        </p:txBody>
      </p:sp>
      <p:sp>
        <p:nvSpPr>
          <p:cNvPr id="6" name="スライド番号プレースホルダー 5">
            <a:extLst>
              <a:ext uri="{FF2B5EF4-FFF2-40B4-BE49-F238E27FC236}">
                <a16:creationId xmlns:a16="http://schemas.microsoft.com/office/drawing/2014/main" id="{2293CE19-42CB-373F-5C26-5F56BFAE86B6}"/>
              </a:ext>
            </a:extLst>
          </p:cNvPr>
          <p:cNvSpPr>
            <a:spLocks noGrp="1"/>
          </p:cNvSpPr>
          <p:nvPr>
            <p:ph type="sldNum" sz="quarter" idx="12"/>
          </p:nvPr>
        </p:nvSpPr>
        <p:spPr/>
        <p:txBody>
          <a:bodyPr/>
          <a:lstStyle/>
          <a:p>
            <a:fld id="{8B45D110-FD8E-48BD-8825-CDFBF9D22CA3}" type="slidenum">
              <a:rPr kumimoji="1" lang="ja-JP" altLang="en-US" smtClean="0"/>
              <a:pPr/>
              <a:t>12</a:t>
            </a:fld>
            <a:endParaRPr kumimoji="1" lang="ja-JP" altLang="en-US" dirty="0"/>
          </a:p>
        </p:txBody>
      </p:sp>
      <p:sp>
        <p:nvSpPr>
          <p:cNvPr id="3" name="フッター プレースホルダー 2">
            <a:extLst>
              <a:ext uri="{FF2B5EF4-FFF2-40B4-BE49-F238E27FC236}">
                <a16:creationId xmlns:a16="http://schemas.microsoft.com/office/drawing/2014/main" id="{0A902B24-BE22-A8BB-5C82-69CAFF565FAF}"/>
              </a:ext>
            </a:extLst>
          </p:cNvPr>
          <p:cNvSpPr>
            <a:spLocks noGrp="1"/>
          </p:cNvSpPr>
          <p:nvPr>
            <p:ph type="ftr" sz="quarter" idx="11"/>
          </p:nvPr>
        </p:nvSpPr>
        <p:spPr/>
        <p:txBody>
          <a:bodyPr/>
          <a:lstStyle/>
          <a:p>
            <a:r>
              <a:rPr kumimoji="1" lang="ja-JP" altLang="en-US"/>
              <a:t>発表番号</a:t>
            </a:r>
            <a:r>
              <a:rPr kumimoji="1" lang="en-US" altLang="ja-JP"/>
              <a:t>(11) - </a:t>
            </a:r>
            <a:r>
              <a:rPr kumimoji="1" lang="ja-JP" altLang="en-US"/>
              <a:t>横田侑紀・宮田純子</a:t>
            </a:r>
            <a:r>
              <a:rPr kumimoji="1" lang="en-US" altLang="ja-JP"/>
              <a:t>(</a:t>
            </a:r>
            <a:r>
              <a:rPr kumimoji="1" lang="ja-JP" altLang="en-US"/>
              <a:t>芝浦工大</a:t>
            </a:r>
            <a:r>
              <a:rPr kumimoji="1" lang="en-US" altLang="ja-JP"/>
              <a:t>)</a:t>
            </a:r>
            <a:endParaRPr kumimoji="1" lang="ja-JP" altLang="en-US" dirty="0"/>
          </a:p>
        </p:txBody>
      </p:sp>
      <p:sp>
        <p:nvSpPr>
          <p:cNvPr id="4" name="矢印: 右 3">
            <a:extLst>
              <a:ext uri="{FF2B5EF4-FFF2-40B4-BE49-F238E27FC236}">
                <a16:creationId xmlns:a16="http://schemas.microsoft.com/office/drawing/2014/main" id="{EFBF90C4-E3FA-CFBF-550C-2EE99205BDB3}"/>
              </a:ext>
            </a:extLst>
          </p:cNvPr>
          <p:cNvSpPr/>
          <p:nvPr/>
        </p:nvSpPr>
        <p:spPr>
          <a:xfrm rot="16200000">
            <a:off x="3650208" y="2191413"/>
            <a:ext cx="1843586" cy="1358209"/>
          </a:xfrm>
          <a:prstGeom prst="rightArrow">
            <a:avLst>
              <a:gd name="adj1" fmla="val 50000"/>
              <a:gd name="adj2" fmla="val 52418"/>
            </a:avLst>
          </a:prstGeom>
          <a:solidFill>
            <a:schemeClr val="accent3">
              <a:lumMod val="75000"/>
            </a:schemeClr>
          </a:solidFill>
          <a:ln w="22225" cap="flat">
            <a:solidFill>
              <a:schemeClr val="accent1"/>
            </a:solidFill>
            <a:prstDash val="solid"/>
            <a:miter/>
          </a:ln>
        </p:spPr>
        <p:txBody>
          <a:bodyPr rtlCol="0" anchor="ctr"/>
          <a:lstStyle/>
          <a:p>
            <a:pPr algn="l"/>
            <a:endParaRPr kumimoji="1" lang="ja-JP" altLang="en-US" dirty="0"/>
          </a:p>
        </p:txBody>
      </p:sp>
      <p:pic>
        <p:nvPicPr>
          <p:cNvPr id="5" name="図 4" descr="アイコン&#10;&#10;自動的に生成された説明">
            <a:extLst>
              <a:ext uri="{FF2B5EF4-FFF2-40B4-BE49-F238E27FC236}">
                <a16:creationId xmlns:a16="http://schemas.microsoft.com/office/drawing/2014/main" id="{BBB093E4-F52E-1CF9-1D46-56CCBB2D834A}"/>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4251252" y="2179394"/>
            <a:ext cx="641496" cy="724416"/>
          </a:xfrm>
          <a:prstGeom prst="rect">
            <a:avLst/>
          </a:prstGeom>
          <a:noFill/>
          <a:ln>
            <a:noFill/>
          </a:ln>
        </p:spPr>
      </p:pic>
      <p:sp>
        <p:nvSpPr>
          <p:cNvPr id="79" name="楕円 78">
            <a:extLst>
              <a:ext uri="{FF2B5EF4-FFF2-40B4-BE49-F238E27FC236}">
                <a16:creationId xmlns:a16="http://schemas.microsoft.com/office/drawing/2014/main" id="{1E624D89-4279-B4B3-2605-233CDA18CB96}"/>
              </a:ext>
            </a:extLst>
          </p:cNvPr>
          <p:cNvSpPr/>
          <p:nvPr/>
        </p:nvSpPr>
        <p:spPr>
          <a:xfrm>
            <a:off x="4534893" y="3883273"/>
            <a:ext cx="102771" cy="102771"/>
          </a:xfrm>
          <a:prstGeom prst="ellipse">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楕円 79">
            <a:extLst>
              <a:ext uri="{FF2B5EF4-FFF2-40B4-BE49-F238E27FC236}">
                <a16:creationId xmlns:a16="http://schemas.microsoft.com/office/drawing/2014/main" id="{30D0D848-5072-B10E-F853-0A412C18B0DF}"/>
              </a:ext>
            </a:extLst>
          </p:cNvPr>
          <p:cNvSpPr/>
          <p:nvPr/>
        </p:nvSpPr>
        <p:spPr>
          <a:xfrm>
            <a:off x="4534892" y="4156814"/>
            <a:ext cx="102771" cy="102771"/>
          </a:xfrm>
          <a:prstGeom prst="ellipse">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楕円 80">
            <a:extLst>
              <a:ext uri="{FF2B5EF4-FFF2-40B4-BE49-F238E27FC236}">
                <a16:creationId xmlns:a16="http://schemas.microsoft.com/office/drawing/2014/main" id="{7DE67047-5F02-E17D-F207-2A27F627DFF7}"/>
              </a:ext>
            </a:extLst>
          </p:cNvPr>
          <p:cNvSpPr/>
          <p:nvPr/>
        </p:nvSpPr>
        <p:spPr>
          <a:xfrm>
            <a:off x="4539400" y="4418092"/>
            <a:ext cx="102771" cy="102771"/>
          </a:xfrm>
          <a:prstGeom prst="ellipse">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a:p>
            <a:pPr algn="ctr"/>
            <a:endParaRPr lang="en-US" altLang="ja-JP" dirty="0"/>
          </a:p>
          <a:p>
            <a:pPr algn="ctr"/>
            <a:endParaRPr kumimoji="1" lang="ja-JP" altLang="en-US" dirty="0"/>
          </a:p>
        </p:txBody>
      </p:sp>
      <p:sp>
        <p:nvSpPr>
          <p:cNvPr id="85" name="吹き出し: 角を丸めた四角形 84">
            <a:extLst>
              <a:ext uri="{FF2B5EF4-FFF2-40B4-BE49-F238E27FC236}">
                <a16:creationId xmlns:a16="http://schemas.microsoft.com/office/drawing/2014/main" id="{9166FF75-E9C3-7C2C-BE4C-43598B3BA786}"/>
              </a:ext>
            </a:extLst>
          </p:cNvPr>
          <p:cNvSpPr/>
          <p:nvPr/>
        </p:nvSpPr>
        <p:spPr>
          <a:xfrm>
            <a:off x="5337803" y="1256108"/>
            <a:ext cx="3244942" cy="943157"/>
          </a:xfrm>
          <a:prstGeom prst="wedgeRoundRectCallout">
            <a:avLst>
              <a:gd name="adj1" fmla="val -62115"/>
              <a:gd name="adj2" fmla="val 50914"/>
              <a:gd name="adj3" fmla="val 16667"/>
            </a:avLst>
          </a:prstGeom>
          <a:ln w="41275">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b="1" dirty="0">
                <a:solidFill>
                  <a:srgbClr val="515151"/>
                </a:solidFill>
              </a:rPr>
              <a:t>優先度の最も高いジョブ</a:t>
            </a:r>
            <a:endParaRPr kumimoji="1" lang="ja-JP" altLang="en-US" sz="2400" b="1" dirty="0">
              <a:solidFill>
                <a:srgbClr val="515151"/>
              </a:solidFill>
            </a:endParaRPr>
          </a:p>
        </p:txBody>
      </p:sp>
      <p:pic>
        <p:nvPicPr>
          <p:cNvPr id="88" name="図 87" descr="アイコン&#10;&#10;自動的に生成された説明">
            <a:extLst>
              <a:ext uri="{FF2B5EF4-FFF2-40B4-BE49-F238E27FC236}">
                <a16:creationId xmlns:a16="http://schemas.microsoft.com/office/drawing/2014/main" id="{0316EFF1-5023-DFFF-5B51-841709E319BA}"/>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4251252" y="2623644"/>
            <a:ext cx="641496" cy="724416"/>
          </a:xfrm>
          <a:prstGeom prst="rect">
            <a:avLst/>
          </a:prstGeom>
          <a:noFill/>
          <a:ln>
            <a:noFill/>
          </a:ln>
        </p:spPr>
      </p:pic>
      <p:pic>
        <p:nvPicPr>
          <p:cNvPr id="89" name="図 88" descr="アイコン&#10;&#10;自動的に生成された説明">
            <a:extLst>
              <a:ext uri="{FF2B5EF4-FFF2-40B4-BE49-F238E27FC236}">
                <a16:creationId xmlns:a16="http://schemas.microsoft.com/office/drawing/2014/main" id="{A38412A4-A8C4-3BC6-A076-BF8D16927A8E}"/>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4251252" y="3066343"/>
            <a:ext cx="641496" cy="724416"/>
          </a:xfrm>
          <a:prstGeom prst="rect">
            <a:avLst/>
          </a:prstGeom>
          <a:noFill/>
          <a:ln>
            <a:noFill/>
          </a:ln>
        </p:spPr>
      </p:pic>
      <p:pic>
        <p:nvPicPr>
          <p:cNvPr id="90" name="図 89" descr="アイコン&#10;&#10;自動的に生成された説明">
            <a:extLst>
              <a:ext uri="{FF2B5EF4-FFF2-40B4-BE49-F238E27FC236}">
                <a16:creationId xmlns:a16="http://schemas.microsoft.com/office/drawing/2014/main" id="{006BE516-6390-79CE-CF34-3663377C633E}"/>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4139952" y="4606529"/>
            <a:ext cx="641496" cy="724416"/>
          </a:xfrm>
          <a:prstGeom prst="rect">
            <a:avLst/>
          </a:prstGeom>
          <a:noFill/>
          <a:ln>
            <a:noFill/>
          </a:ln>
        </p:spPr>
      </p:pic>
      <p:pic>
        <p:nvPicPr>
          <p:cNvPr id="91" name="図 90" descr="アイコン&#10;&#10;自動的に生成された説明">
            <a:extLst>
              <a:ext uri="{FF2B5EF4-FFF2-40B4-BE49-F238E27FC236}">
                <a16:creationId xmlns:a16="http://schemas.microsoft.com/office/drawing/2014/main" id="{9ED9F233-0BE9-32CE-EF9A-F124D4855AB5}"/>
              </a:ext>
            </a:extLst>
          </p:cNvPr>
          <p:cNvPicPr>
            <a:picLocks noChangeAspect="1"/>
          </p:cNvPicPr>
          <p:nvPr/>
        </p:nvPicPr>
        <p:blipFill>
          <a:blip r:embed="rId3">
            <a:duotone>
              <a:schemeClr val="accent4">
                <a:shade val="45000"/>
                <a:satMod val="135000"/>
              </a:schemeClr>
              <a:prstClr val="white"/>
            </a:duotone>
            <a:extLst>
              <a:ext uri="{BEBA8EAE-BF5A-486C-A8C5-ECC9F3942E4B}">
                <a14:imgProps xmlns:a14="http://schemas.microsoft.com/office/drawing/2010/main">
                  <a14:imgLayer r:embed="rId4">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3819204" y="4927949"/>
            <a:ext cx="641496" cy="724416"/>
          </a:xfrm>
          <a:prstGeom prst="rect">
            <a:avLst/>
          </a:prstGeom>
          <a:noFill/>
          <a:ln>
            <a:noFill/>
          </a:ln>
        </p:spPr>
      </p:pic>
      <p:sp>
        <p:nvSpPr>
          <p:cNvPr id="102" name="角丸四角形 5">
            <a:extLst>
              <a:ext uri="{FF2B5EF4-FFF2-40B4-BE49-F238E27FC236}">
                <a16:creationId xmlns:a16="http://schemas.microsoft.com/office/drawing/2014/main" id="{0898AED0-A085-1ED6-3527-07B225ADC8C9}"/>
              </a:ext>
            </a:extLst>
          </p:cNvPr>
          <p:cNvSpPr/>
          <p:nvPr/>
        </p:nvSpPr>
        <p:spPr>
          <a:xfrm>
            <a:off x="107504" y="3651082"/>
            <a:ext cx="3470331" cy="1047308"/>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矢印: 右 102">
            <a:extLst>
              <a:ext uri="{FF2B5EF4-FFF2-40B4-BE49-F238E27FC236}">
                <a16:creationId xmlns:a16="http://schemas.microsoft.com/office/drawing/2014/main" id="{365604CA-ECB1-D7EA-80C1-CA0F28855035}"/>
              </a:ext>
            </a:extLst>
          </p:cNvPr>
          <p:cNvSpPr/>
          <p:nvPr/>
        </p:nvSpPr>
        <p:spPr>
          <a:xfrm>
            <a:off x="231021" y="4117646"/>
            <a:ext cx="3120961" cy="441309"/>
          </a:xfrm>
          <a:prstGeom prst="rightArrow">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矢印: 右 103">
            <a:extLst>
              <a:ext uri="{FF2B5EF4-FFF2-40B4-BE49-F238E27FC236}">
                <a16:creationId xmlns:a16="http://schemas.microsoft.com/office/drawing/2014/main" id="{0200AD2A-0D71-430B-B552-E0CFA0DB4F9A}"/>
              </a:ext>
            </a:extLst>
          </p:cNvPr>
          <p:cNvSpPr/>
          <p:nvPr/>
        </p:nvSpPr>
        <p:spPr>
          <a:xfrm rot="3092560">
            <a:off x="2840804" y="4920349"/>
            <a:ext cx="1036199" cy="352713"/>
          </a:xfrm>
          <a:prstGeom prst="rightArrow">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5" name="図 104" descr="アイコン&#10;&#10;自動的に生成された説明">
            <a:extLst>
              <a:ext uri="{FF2B5EF4-FFF2-40B4-BE49-F238E27FC236}">
                <a16:creationId xmlns:a16="http://schemas.microsoft.com/office/drawing/2014/main" id="{25DD6AD5-4E7E-85AD-ECF7-0857EAE10D09}"/>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286844" y="3890732"/>
            <a:ext cx="641496" cy="724416"/>
          </a:xfrm>
          <a:prstGeom prst="rect">
            <a:avLst/>
          </a:prstGeom>
          <a:noFill/>
          <a:ln>
            <a:noFill/>
          </a:ln>
        </p:spPr>
      </p:pic>
      <p:pic>
        <p:nvPicPr>
          <p:cNvPr id="106" name="図 105" descr="アイコン&#10;&#10;自動的に生成された説明">
            <a:extLst>
              <a:ext uri="{FF2B5EF4-FFF2-40B4-BE49-F238E27FC236}">
                <a16:creationId xmlns:a16="http://schemas.microsoft.com/office/drawing/2014/main" id="{769ED9CD-71DC-0B24-FCAC-DBD30F6DA300}"/>
              </a:ext>
            </a:extLst>
          </p:cNvPr>
          <p:cNvPicPr>
            <a:picLocks noChangeAspect="1"/>
          </p:cNvPicPr>
          <p:nvPr/>
        </p:nvPicPr>
        <p:blipFill>
          <a:blip r:embed="rId3">
            <a:duotone>
              <a:schemeClr val="accent4">
                <a:shade val="45000"/>
                <a:satMod val="135000"/>
              </a:schemeClr>
              <a:prstClr val="white"/>
            </a:duotone>
            <a:extLst>
              <a:ext uri="{BEBA8EAE-BF5A-486C-A8C5-ECC9F3942E4B}">
                <a14:imgProps xmlns:a14="http://schemas.microsoft.com/office/drawing/2010/main">
                  <a14:imgLayer r:embed="rId4">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718781" y="3894488"/>
            <a:ext cx="641496" cy="724416"/>
          </a:xfrm>
          <a:prstGeom prst="rect">
            <a:avLst/>
          </a:prstGeom>
          <a:noFill/>
          <a:ln>
            <a:noFill/>
          </a:ln>
        </p:spPr>
      </p:pic>
      <p:pic>
        <p:nvPicPr>
          <p:cNvPr id="108" name="図 107" descr="アイコン&#10;&#10;自動的に生成された説明">
            <a:extLst>
              <a:ext uri="{FF2B5EF4-FFF2-40B4-BE49-F238E27FC236}">
                <a16:creationId xmlns:a16="http://schemas.microsoft.com/office/drawing/2014/main" id="{EC3E30D8-6FC7-F983-0C86-CBE1E9845E2F}"/>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1155207" y="3898244"/>
            <a:ext cx="641496" cy="724416"/>
          </a:xfrm>
          <a:prstGeom prst="rect">
            <a:avLst/>
          </a:prstGeom>
          <a:noFill/>
          <a:ln>
            <a:noFill/>
          </a:ln>
        </p:spPr>
      </p:pic>
      <p:pic>
        <p:nvPicPr>
          <p:cNvPr id="109" name="図 108" descr="アイコン&#10;&#10;自動的に生成された説明">
            <a:extLst>
              <a:ext uri="{FF2B5EF4-FFF2-40B4-BE49-F238E27FC236}">
                <a16:creationId xmlns:a16="http://schemas.microsoft.com/office/drawing/2014/main" id="{EC93DA7F-0D40-1B76-8258-9BBE0D4BF614}"/>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1591633" y="3898244"/>
            <a:ext cx="641496" cy="724416"/>
          </a:xfrm>
          <a:prstGeom prst="rect">
            <a:avLst/>
          </a:prstGeom>
          <a:noFill/>
          <a:ln>
            <a:noFill/>
          </a:ln>
        </p:spPr>
      </p:pic>
      <p:pic>
        <p:nvPicPr>
          <p:cNvPr id="110" name="図 109" descr="アイコン&#10;&#10;自動的に生成された説明">
            <a:extLst>
              <a:ext uri="{FF2B5EF4-FFF2-40B4-BE49-F238E27FC236}">
                <a16:creationId xmlns:a16="http://schemas.microsoft.com/office/drawing/2014/main" id="{2442ED35-ED2E-5139-C467-19C453BE9250}"/>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2018134" y="3898244"/>
            <a:ext cx="641496" cy="724416"/>
          </a:xfrm>
          <a:prstGeom prst="rect">
            <a:avLst/>
          </a:prstGeom>
          <a:noFill/>
          <a:ln>
            <a:noFill/>
          </a:ln>
        </p:spPr>
      </p:pic>
      <p:pic>
        <p:nvPicPr>
          <p:cNvPr id="111" name="図 110" descr="アイコン&#10;&#10;自動的に生成された説明">
            <a:extLst>
              <a:ext uri="{FF2B5EF4-FFF2-40B4-BE49-F238E27FC236}">
                <a16:creationId xmlns:a16="http://schemas.microsoft.com/office/drawing/2014/main" id="{BBF224C2-CE58-6F9F-0AEF-96F80CC200C5}"/>
              </a:ext>
            </a:extLst>
          </p:cNvPr>
          <p:cNvPicPr>
            <a:picLocks noChangeAspect="1"/>
          </p:cNvPicPr>
          <p:nvPr/>
        </p:nvPicPr>
        <p:blipFill>
          <a:blip r:embed="rId3">
            <a:duotone>
              <a:schemeClr val="accent4">
                <a:shade val="45000"/>
                <a:satMod val="135000"/>
              </a:schemeClr>
              <a:prstClr val="white"/>
            </a:duotone>
            <a:extLst>
              <a:ext uri="{BEBA8EAE-BF5A-486C-A8C5-ECC9F3942E4B}">
                <a14:imgProps xmlns:a14="http://schemas.microsoft.com/office/drawing/2010/main">
                  <a14:imgLayer r:embed="rId4">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2442282" y="3898244"/>
            <a:ext cx="641496" cy="724416"/>
          </a:xfrm>
          <a:prstGeom prst="rect">
            <a:avLst/>
          </a:prstGeom>
          <a:noFill/>
          <a:ln>
            <a:noFill/>
          </a:ln>
        </p:spPr>
      </p:pic>
      <p:pic>
        <p:nvPicPr>
          <p:cNvPr id="112" name="図 111" descr="アイコン&#10;&#10;自動的に生成された説明">
            <a:extLst>
              <a:ext uri="{FF2B5EF4-FFF2-40B4-BE49-F238E27FC236}">
                <a16:creationId xmlns:a16="http://schemas.microsoft.com/office/drawing/2014/main" id="{E90093C3-F6DF-4BC0-2B84-BD1C40BD20A7}"/>
              </a:ext>
            </a:extLst>
          </p:cNvPr>
          <p:cNvPicPr>
            <a:picLocks noChangeAspect="1"/>
          </p:cNvPicPr>
          <p:nvPr/>
        </p:nvPicPr>
        <p:blipFill>
          <a:blip r:embed="rId3">
            <a:duotone>
              <a:schemeClr val="accent4">
                <a:shade val="45000"/>
                <a:satMod val="135000"/>
              </a:schemeClr>
              <a:prstClr val="white"/>
            </a:duotone>
            <a:extLst>
              <a:ext uri="{BEBA8EAE-BF5A-486C-A8C5-ECC9F3942E4B}">
                <a14:imgProps xmlns:a14="http://schemas.microsoft.com/office/drawing/2010/main">
                  <a14:imgLayer r:embed="rId4">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2993165" y="4640966"/>
            <a:ext cx="641496" cy="724416"/>
          </a:xfrm>
          <a:prstGeom prst="rect">
            <a:avLst/>
          </a:prstGeom>
          <a:noFill/>
          <a:ln>
            <a:noFill/>
          </a:ln>
        </p:spPr>
      </p:pic>
      <p:sp>
        <p:nvSpPr>
          <p:cNvPr id="113" name="角丸四角形 5">
            <a:extLst>
              <a:ext uri="{FF2B5EF4-FFF2-40B4-BE49-F238E27FC236}">
                <a16:creationId xmlns:a16="http://schemas.microsoft.com/office/drawing/2014/main" id="{0C761105-E4F6-A873-A8D1-DA9FD42F2477}"/>
              </a:ext>
            </a:extLst>
          </p:cNvPr>
          <p:cNvSpPr/>
          <p:nvPr/>
        </p:nvSpPr>
        <p:spPr>
          <a:xfrm flipH="1">
            <a:off x="5580112" y="3677114"/>
            <a:ext cx="3470331" cy="1047308"/>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矢印: 右 113">
            <a:extLst>
              <a:ext uri="{FF2B5EF4-FFF2-40B4-BE49-F238E27FC236}">
                <a16:creationId xmlns:a16="http://schemas.microsoft.com/office/drawing/2014/main" id="{8DC5036F-47FC-F3F4-B4DE-2AC8ADC9B6EB}"/>
              </a:ext>
            </a:extLst>
          </p:cNvPr>
          <p:cNvSpPr/>
          <p:nvPr/>
        </p:nvSpPr>
        <p:spPr>
          <a:xfrm flipH="1">
            <a:off x="5807967" y="4143678"/>
            <a:ext cx="3120961" cy="441309"/>
          </a:xfrm>
          <a:prstGeom prst="rightArrow">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6" name="図 115" descr="アイコン&#10;&#10;自動的に生成された説明">
            <a:extLst>
              <a:ext uri="{FF2B5EF4-FFF2-40B4-BE49-F238E27FC236}">
                <a16:creationId xmlns:a16="http://schemas.microsoft.com/office/drawing/2014/main" id="{4CB9A451-5700-CFA4-40AC-737AA6A0A60C}"/>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flipH="1">
            <a:off x="8256418" y="3893138"/>
            <a:ext cx="641496" cy="724416"/>
          </a:xfrm>
          <a:prstGeom prst="rect">
            <a:avLst/>
          </a:prstGeom>
          <a:noFill/>
          <a:ln>
            <a:noFill/>
          </a:ln>
        </p:spPr>
      </p:pic>
      <p:pic>
        <p:nvPicPr>
          <p:cNvPr id="117" name="図 116" descr="アイコン&#10;&#10;自動的に生成された説明">
            <a:extLst>
              <a:ext uri="{FF2B5EF4-FFF2-40B4-BE49-F238E27FC236}">
                <a16:creationId xmlns:a16="http://schemas.microsoft.com/office/drawing/2014/main" id="{EBE01A5D-1B2A-E8AB-BB62-3D5CE50A4100}"/>
              </a:ext>
            </a:extLst>
          </p:cNvPr>
          <p:cNvPicPr>
            <a:picLocks noChangeAspect="1"/>
          </p:cNvPicPr>
          <p:nvPr/>
        </p:nvPicPr>
        <p:blipFill>
          <a:blip r:embed="rId3">
            <a:duotone>
              <a:schemeClr val="accent4">
                <a:shade val="45000"/>
                <a:satMod val="135000"/>
              </a:schemeClr>
              <a:prstClr val="white"/>
            </a:duotone>
            <a:extLst>
              <a:ext uri="{BEBA8EAE-BF5A-486C-A8C5-ECC9F3942E4B}">
                <a14:imgProps xmlns:a14="http://schemas.microsoft.com/office/drawing/2010/main">
                  <a14:imgLayer r:embed="rId4">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flipH="1">
            <a:off x="7824370" y="3896894"/>
            <a:ext cx="641496" cy="724416"/>
          </a:xfrm>
          <a:prstGeom prst="rect">
            <a:avLst/>
          </a:prstGeom>
          <a:noFill/>
          <a:ln>
            <a:noFill/>
          </a:ln>
        </p:spPr>
      </p:pic>
      <p:pic>
        <p:nvPicPr>
          <p:cNvPr id="118" name="図 117" descr="アイコン&#10;&#10;自動的に生成された説明">
            <a:extLst>
              <a:ext uri="{FF2B5EF4-FFF2-40B4-BE49-F238E27FC236}">
                <a16:creationId xmlns:a16="http://schemas.microsoft.com/office/drawing/2014/main" id="{95DB9E04-C01A-DF16-0784-9B4586479696}"/>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flipH="1">
            <a:off x="7392322" y="3900650"/>
            <a:ext cx="641496" cy="724416"/>
          </a:xfrm>
          <a:prstGeom prst="rect">
            <a:avLst/>
          </a:prstGeom>
          <a:noFill/>
          <a:ln>
            <a:noFill/>
          </a:ln>
        </p:spPr>
      </p:pic>
      <p:pic>
        <p:nvPicPr>
          <p:cNvPr id="119" name="図 118" descr="アイコン&#10;&#10;自動的に生成された説明">
            <a:extLst>
              <a:ext uri="{FF2B5EF4-FFF2-40B4-BE49-F238E27FC236}">
                <a16:creationId xmlns:a16="http://schemas.microsoft.com/office/drawing/2014/main" id="{CF7FEB15-09D6-FE6A-BE38-EF693C77A2D4}"/>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flipH="1">
            <a:off x="6960274" y="3900650"/>
            <a:ext cx="641496" cy="724416"/>
          </a:xfrm>
          <a:prstGeom prst="rect">
            <a:avLst/>
          </a:prstGeom>
          <a:noFill/>
          <a:ln>
            <a:noFill/>
          </a:ln>
        </p:spPr>
      </p:pic>
      <p:pic>
        <p:nvPicPr>
          <p:cNvPr id="120" name="図 119" descr="アイコン&#10;&#10;自動的に生成された説明">
            <a:extLst>
              <a:ext uri="{FF2B5EF4-FFF2-40B4-BE49-F238E27FC236}">
                <a16:creationId xmlns:a16="http://schemas.microsoft.com/office/drawing/2014/main" id="{53B039D8-6E38-5594-09D4-7667AF953D22}"/>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flipH="1">
            <a:off x="6528226" y="3900650"/>
            <a:ext cx="641496" cy="724416"/>
          </a:xfrm>
          <a:prstGeom prst="rect">
            <a:avLst/>
          </a:prstGeom>
          <a:noFill/>
          <a:ln>
            <a:noFill/>
          </a:ln>
        </p:spPr>
      </p:pic>
      <p:pic>
        <p:nvPicPr>
          <p:cNvPr id="122" name="図 121" descr="アイコン&#10;&#10;自動的に生成された説明">
            <a:extLst>
              <a:ext uri="{FF2B5EF4-FFF2-40B4-BE49-F238E27FC236}">
                <a16:creationId xmlns:a16="http://schemas.microsoft.com/office/drawing/2014/main" id="{DCF5CCE4-470E-4565-E864-6B51DBAC1BC2}"/>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flipH="1">
            <a:off x="6096178" y="3900650"/>
            <a:ext cx="641496" cy="724416"/>
          </a:xfrm>
          <a:prstGeom prst="rect">
            <a:avLst/>
          </a:prstGeom>
          <a:noFill/>
          <a:ln>
            <a:noFill/>
          </a:ln>
        </p:spPr>
      </p:pic>
      <p:sp>
        <p:nvSpPr>
          <p:cNvPr id="124" name="矢印: 右 123">
            <a:extLst>
              <a:ext uri="{FF2B5EF4-FFF2-40B4-BE49-F238E27FC236}">
                <a16:creationId xmlns:a16="http://schemas.microsoft.com/office/drawing/2014/main" id="{1509E24D-62A6-DCFA-A9B3-CA806D0DD55D}"/>
              </a:ext>
            </a:extLst>
          </p:cNvPr>
          <p:cNvSpPr/>
          <p:nvPr/>
        </p:nvSpPr>
        <p:spPr>
          <a:xfrm rot="13457443">
            <a:off x="4916711" y="3566189"/>
            <a:ext cx="1036199" cy="352713"/>
          </a:xfrm>
          <a:prstGeom prst="rightArrow">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5" name="図 124" descr="アイコン&#10;&#10;自動的に生成された説明">
            <a:extLst>
              <a:ext uri="{FF2B5EF4-FFF2-40B4-BE49-F238E27FC236}">
                <a16:creationId xmlns:a16="http://schemas.microsoft.com/office/drawing/2014/main" id="{5DFF5E25-DEC2-4C23-78C0-EFF62C75E5FF}"/>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flipH="1">
            <a:off x="5150463" y="3393889"/>
            <a:ext cx="641496" cy="724416"/>
          </a:xfrm>
          <a:prstGeom prst="rect">
            <a:avLst/>
          </a:prstGeom>
          <a:noFill/>
          <a:ln>
            <a:noFill/>
          </a:ln>
        </p:spPr>
      </p:pic>
      <p:sp>
        <p:nvSpPr>
          <p:cNvPr id="86" name="吹き出し: 角を丸めた四角形 85">
            <a:extLst>
              <a:ext uri="{FF2B5EF4-FFF2-40B4-BE49-F238E27FC236}">
                <a16:creationId xmlns:a16="http://schemas.microsoft.com/office/drawing/2014/main" id="{F9326266-F857-35BD-3792-4C7F13F768F6}"/>
              </a:ext>
            </a:extLst>
          </p:cNvPr>
          <p:cNvSpPr/>
          <p:nvPr/>
        </p:nvSpPr>
        <p:spPr>
          <a:xfrm>
            <a:off x="407858" y="2564905"/>
            <a:ext cx="3156032" cy="870676"/>
          </a:xfrm>
          <a:prstGeom prst="wedgeRoundRectCallout">
            <a:avLst>
              <a:gd name="adj1" fmla="val 26674"/>
              <a:gd name="adj2" fmla="val 99609"/>
              <a:gd name="adj3" fmla="val 16667"/>
            </a:avLst>
          </a:prstGeom>
          <a:ln w="4127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b="1" dirty="0">
                <a:solidFill>
                  <a:srgbClr val="515151"/>
                </a:solidFill>
              </a:rPr>
              <a:t>優先度の最も低いジョブ</a:t>
            </a:r>
          </a:p>
        </p:txBody>
      </p:sp>
      <p:sp>
        <p:nvSpPr>
          <p:cNvPr id="87" name="吹き出し: 角を丸めた四角形 86">
            <a:extLst>
              <a:ext uri="{FF2B5EF4-FFF2-40B4-BE49-F238E27FC236}">
                <a16:creationId xmlns:a16="http://schemas.microsoft.com/office/drawing/2014/main" id="{2B05ACBD-6839-6910-F817-7D3A515B6550}"/>
              </a:ext>
            </a:extLst>
          </p:cNvPr>
          <p:cNvSpPr/>
          <p:nvPr/>
        </p:nvSpPr>
        <p:spPr>
          <a:xfrm>
            <a:off x="5336163" y="2276872"/>
            <a:ext cx="3710677" cy="909163"/>
          </a:xfrm>
          <a:prstGeom prst="wedgeRoundRectCallout">
            <a:avLst>
              <a:gd name="adj1" fmla="val -38028"/>
              <a:gd name="adj2" fmla="val 83306"/>
              <a:gd name="adj3" fmla="val 16667"/>
            </a:avLst>
          </a:prstGeom>
          <a:ln w="412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b="1" dirty="0">
                <a:solidFill>
                  <a:srgbClr val="515151"/>
                </a:solidFill>
              </a:rPr>
              <a:t>優先度の高いジョブは</a:t>
            </a:r>
            <a:r>
              <a:rPr lang="ja-JP" altLang="en-US" sz="2000" b="1" dirty="0">
                <a:solidFill>
                  <a:srgbClr val="515151"/>
                </a:solidFill>
              </a:rPr>
              <a:t>待ち</a:t>
            </a:r>
            <a:r>
              <a:rPr kumimoji="1" lang="ja-JP" altLang="en-US" sz="2000" b="1" dirty="0">
                <a:solidFill>
                  <a:srgbClr val="515151"/>
                </a:solidFill>
              </a:rPr>
              <a:t>列を割り込むことができる</a:t>
            </a:r>
          </a:p>
        </p:txBody>
      </p:sp>
      <p:grpSp>
        <p:nvGrpSpPr>
          <p:cNvPr id="131" name="グループ化 130">
            <a:extLst>
              <a:ext uri="{FF2B5EF4-FFF2-40B4-BE49-F238E27FC236}">
                <a16:creationId xmlns:a16="http://schemas.microsoft.com/office/drawing/2014/main" id="{651206F2-CEE8-0C07-01CB-66F3B208E4ED}"/>
              </a:ext>
            </a:extLst>
          </p:cNvPr>
          <p:cNvGrpSpPr/>
          <p:nvPr/>
        </p:nvGrpSpPr>
        <p:grpSpPr>
          <a:xfrm>
            <a:off x="3946404" y="965240"/>
            <a:ext cx="1251191" cy="906108"/>
            <a:chOff x="-1060621" y="1844824"/>
            <a:chExt cx="995142" cy="720678"/>
          </a:xfrm>
        </p:grpSpPr>
        <p:sp>
          <p:nvSpPr>
            <p:cNvPr id="132" name="正方形/長方形 131">
              <a:extLst>
                <a:ext uri="{FF2B5EF4-FFF2-40B4-BE49-F238E27FC236}">
                  <a16:creationId xmlns:a16="http://schemas.microsoft.com/office/drawing/2014/main" id="{1196238F-A197-51B1-110A-BDBBCFD6B0FA}"/>
                </a:ext>
              </a:extLst>
            </p:cNvPr>
            <p:cNvSpPr/>
            <p:nvPr/>
          </p:nvSpPr>
          <p:spPr>
            <a:xfrm>
              <a:off x="-886137" y="1852576"/>
              <a:ext cx="646389" cy="176511"/>
            </a:xfrm>
            <a:prstGeom prst="rect">
              <a:avLst/>
            </a:prstGeom>
            <a:solidFill>
              <a:schemeClr val="bg1"/>
            </a:solidFill>
            <a:ln w="36413" cap="flat">
              <a:noFill/>
              <a:prstDash val="solid"/>
              <a:miter/>
            </a:ln>
          </p:spPr>
          <p:txBody>
            <a:bodyPr rtlCol="0" anchor="ctr"/>
            <a:lstStyle/>
            <a:p>
              <a:pPr algn="l"/>
              <a:endParaRPr kumimoji="1" lang="ja-JP" altLang="en-US" dirty="0"/>
            </a:p>
          </p:txBody>
        </p:sp>
        <p:sp>
          <p:nvSpPr>
            <p:cNvPr id="133" name="正方形/長方形 132">
              <a:extLst>
                <a:ext uri="{FF2B5EF4-FFF2-40B4-BE49-F238E27FC236}">
                  <a16:creationId xmlns:a16="http://schemas.microsoft.com/office/drawing/2014/main" id="{FEB57283-9567-4534-374D-24EA6FBAA310}"/>
                </a:ext>
              </a:extLst>
            </p:cNvPr>
            <p:cNvSpPr/>
            <p:nvPr/>
          </p:nvSpPr>
          <p:spPr>
            <a:xfrm>
              <a:off x="-884454" y="2103880"/>
              <a:ext cx="646389" cy="176511"/>
            </a:xfrm>
            <a:prstGeom prst="rect">
              <a:avLst/>
            </a:prstGeom>
            <a:solidFill>
              <a:schemeClr val="bg1"/>
            </a:solidFill>
            <a:ln w="36413" cap="flat">
              <a:noFill/>
              <a:prstDash val="solid"/>
              <a:miter/>
            </a:ln>
          </p:spPr>
          <p:txBody>
            <a:bodyPr rtlCol="0" anchor="ctr"/>
            <a:lstStyle/>
            <a:p>
              <a:pPr algn="l"/>
              <a:endParaRPr kumimoji="1" lang="ja-JP" altLang="en-US" dirty="0"/>
            </a:p>
          </p:txBody>
        </p:sp>
        <p:sp>
          <p:nvSpPr>
            <p:cNvPr id="134" name="正方形/長方形 133">
              <a:extLst>
                <a:ext uri="{FF2B5EF4-FFF2-40B4-BE49-F238E27FC236}">
                  <a16:creationId xmlns:a16="http://schemas.microsoft.com/office/drawing/2014/main" id="{EF1500D0-14FA-4F8E-C2EC-FD82DFC56B53}"/>
                </a:ext>
              </a:extLst>
            </p:cNvPr>
            <p:cNvSpPr/>
            <p:nvPr/>
          </p:nvSpPr>
          <p:spPr>
            <a:xfrm>
              <a:off x="-881904" y="2349582"/>
              <a:ext cx="646389" cy="176511"/>
            </a:xfrm>
            <a:prstGeom prst="rect">
              <a:avLst/>
            </a:prstGeom>
            <a:solidFill>
              <a:schemeClr val="bg1"/>
            </a:solidFill>
            <a:ln w="36413" cap="flat">
              <a:noFill/>
              <a:prstDash val="solid"/>
              <a:miter/>
            </a:ln>
          </p:spPr>
          <p:txBody>
            <a:bodyPr rtlCol="0" anchor="ctr"/>
            <a:lstStyle/>
            <a:p>
              <a:pPr algn="l"/>
              <a:endParaRPr kumimoji="1" lang="ja-JP" altLang="en-US" dirty="0"/>
            </a:p>
          </p:txBody>
        </p:sp>
        <p:pic>
          <p:nvPicPr>
            <p:cNvPr id="135" name="図 134" descr="黒い背景と白い文字&#10;&#10;自動的に生成された説明">
              <a:extLst>
                <a:ext uri="{FF2B5EF4-FFF2-40B4-BE49-F238E27FC236}">
                  <a16:creationId xmlns:a16="http://schemas.microsoft.com/office/drawing/2014/main" id="{E453BA4B-6960-C5F0-F674-217CB3AAB90A}"/>
                </a:ext>
              </a:extLst>
            </p:cNvPr>
            <p:cNvPicPr>
              <a:picLocks noChangeAspect="1"/>
            </p:cNvPicPr>
            <p:nvPr/>
          </p:nvPicPr>
          <p:blipFill rotWithShape="1">
            <a:blip r:embed="rId5"/>
            <a:srcRect b="34832"/>
            <a:stretch/>
          </p:blipFill>
          <p:spPr>
            <a:xfrm>
              <a:off x="-1060621" y="1844824"/>
              <a:ext cx="995142" cy="720678"/>
            </a:xfrm>
            <a:prstGeom prst="rect">
              <a:avLst/>
            </a:prstGeom>
          </p:spPr>
        </p:pic>
      </p:grpSp>
      <p:sp>
        <p:nvSpPr>
          <p:cNvPr id="138" name="四角形: 角を丸くする 137">
            <a:extLst>
              <a:ext uri="{FF2B5EF4-FFF2-40B4-BE49-F238E27FC236}">
                <a16:creationId xmlns:a16="http://schemas.microsoft.com/office/drawing/2014/main" id="{B3F23476-9F68-CC41-1038-66AFDB2FFC88}"/>
              </a:ext>
            </a:extLst>
          </p:cNvPr>
          <p:cNvSpPr/>
          <p:nvPr/>
        </p:nvSpPr>
        <p:spPr>
          <a:xfrm>
            <a:off x="1181818" y="5668135"/>
            <a:ext cx="6780362" cy="826118"/>
          </a:xfrm>
          <a:prstGeom prst="roundRect">
            <a:avLst/>
          </a:prstGeom>
          <a:solidFill>
            <a:schemeClr val="accent6">
              <a:lumMod val="7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lvl="0" algn="ctr">
              <a:buClr>
                <a:srgbClr val="000000"/>
              </a:buClr>
              <a:buSzPts val="2500"/>
            </a:pPr>
            <a:r>
              <a:rPr lang="ja-JP" altLang="en-US" sz="2800" b="1" dirty="0">
                <a:solidFill>
                  <a:schemeClr val="bg1"/>
                </a:solidFill>
                <a:latin typeface="Quattrocento Sans"/>
                <a:ea typeface="Quattrocento Sans"/>
                <a:cs typeface="Quattrocento Sans"/>
                <a:sym typeface="Quattrocento Sans"/>
              </a:rPr>
              <a:t>優先度の設定により重要度の高いジョブが他の処理を待つ時間を短縮</a:t>
            </a:r>
            <a:endParaRPr lang="en-US" altLang="ja-JP" sz="2800" b="1" dirty="0">
              <a:solidFill>
                <a:schemeClr val="bg1"/>
              </a:solidFill>
              <a:latin typeface="Quattrocento Sans"/>
              <a:ea typeface="Quattrocento Sans"/>
              <a:cs typeface="Quattrocento Sans"/>
              <a:sym typeface="Quattrocento Sans"/>
            </a:endParaRPr>
          </a:p>
        </p:txBody>
      </p:sp>
      <p:pic>
        <p:nvPicPr>
          <p:cNvPr id="2" name="図 1" descr="アイコン&#10;&#10;自動的に生成された説明">
            <a:extLst>
              <a:ext uri="{FF2B5EF4-FFF2-40B4-BE49-F238E27FC236}">
                <a16:creationId xmlns:a16="http://schemas.microsoft.com/office/drawing/2014/main" id="{7EA8DBE0-3B4E-09D8-82F3-FC7A007BC341}"/>
              </a:ext>
            </a:extLst>
          </p:cNvPr>
          <p:cNvPicPr>
            <a:picLocks noChangeAspect="1"/>
          </p:cNvPicPr>
          <p:nvPr/>
        </p:nvPicPr>
        <p:blipFill>
          <a:blip r:embed="rId3">
            <a:duotone>
              <a:schemeClr val="accent4">
                <a:shade val="45000"/>
                <a:satMod val="135000"/>
              </a:schemeClr>
              <a:prstClr val="white"/>
            </a:duotone>
            <a:extLst>
              <a:ext uri="{BEBA8EAE-BF5A-486C-A8C5-ECC9F3942E4B}">
                <a14:imgProps xmlns:a14="http://schemas.microsoft.com/office/drawing/2010/main">
                  <a14:imgLayer r:embed="rId4">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7152526" y="291313"/>
            <a:ext cx="393587" cy="444462"/>
          </a:xfrm>
          <a:prstGeom prst="rect">
            <a:avLst/>
          </a:prstGeom>
          <a:noFill/>
          <a:ln>
            <a:noFill/>
          </a:ln>
        </p:spPr>
      </p:pic>
      <p:pic>
        <p:nvPicPr>
          <p:cNvPr id="8" name="図 7" descr="アイコン&#10;&#10;自動的に生成された説明">
            <a:extLst>
              <a:ext uri="{FF2B5EF4-FFF2-40B4-BE49-F238E27FC236}">
                <a16:creationId xmlns:a16="http://schemas.microsoft.com/office/drawing/2014/main" id="{CFDCA829-3432-A008-8092-BC708362BCD7}"/>
              </a:ext>
            </a:extLst>
          </p:cNvPr>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8536875" y="287072"/>
            <a:ext cx="393588" cy="444463"/>
          </a:xfrm>
          <a:prstGeom prst="rect">
            <a:avLst/>
          </a:prstGeom>
          <a:noFill/>
          <a:ln>
            <a:noFill/>
          </a:ln>
        </p:spPr>
      </p:pic>
      <p:pic>
        <p:nvPicPr>
          <p:cNvPr id="10" name="図 9" descr="アイコン&#10;&#10;自動的に生成された説明">
            <a:extLst>
              <a:ext uri="{FF2B5EF4-FFF2-40B4-BE49-F238E27FC236}">
                <a16:creationId xmlns:a16="http://schemas.microsoft.com/office/drawing/2014/main" id="{6837C081-C15E-E6E9-B31C-0C55C8EE4D45}"/>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7844699" y="291312"/>
            <a:ext cx="393589" cy="444464"/>
          </a:xfrm>
          <a:prstGeom prst="rect">
            <a:avLst/>
          </a:prstGeom>
          <a:noFill/>
          <a:ln>
            <a:noFill/>
          </a:ln>
        </p:spPr>
      </p:pic>
      <p:sp>
        <p:nvSpPr>
          <p:cNvPr id="11" name="テキスト ボックス 10">
            <a:extLst>
              <a:ext uri="{FF2B5EF4-FFF2-40B4-BE49-F238E27FC236}">
                <a16:creationId xmlns:a16="http://schemas.microsoft.com/office/drawing/2014/main" id="{F4A7A750-D453-E079-7DDB-56FE81B26C3F}"/>
              </a:ext>
            </a:extLst>
          </p:cNvPr>
          <p:cNvSpPr txBox="1"/>
          <p:nvPr/>
        </p:nvSpPr>
        <p:spPr>
          <a:xfrm>
            <a:off x="7460620" y="331425"/>
            <a:ext cx="441146" cy="400110"/>
          </a:xfrm>
          <a:prstGeom prst="rect">
            <a:avLst/>
          </a:prstGeom>
          <a:noFill/>
        </p:spPr>
        <p:txBody>
          <a:bodyPr wrap="none" rtlCol="0">
            <a:spAutoFit/>
          </a:bodyPr>
          <a:lstStyle/>
          <a:p>
            <a:r>
              <a:rPr kumimoji="1" lang="ja-JP" altLang="en-US" sz="2000" dirty="0">
                <a:solidFill>
                  <a:srgbClr val="4D4D4D"/>
                </a:solidFill>
              </a:rPr>
              <a:t>＜</a:t>
            </a:r>
          </a:p>
        </p:txBody>
      </p:sp>
      <p:sp>
        <p:nvSpPr>
          <p:cNvPr id="12" name="テキスト ボックス 11">
            <a:extLst>
              <a:ext uri="{FF2B5EF4-FFF2-40B4-BE49-F238E27FC236}">
                <a16:creationId xmlns:a16="http://schemas.microsoft.com/office/drawing/2014/main" id="{2F7530A5-677F-8107-754A-956385750892}"/>
              </a:ext>
            </a:extLst>
          </p:cNvPr>
          <p:cNvSpPr txBox="1"/>
          <p:nvPr/>
        </p:nvSpPr>
        <p:spPr>
          <a:xfrm>
            <a:off x="8147792" y="315139"/>
            <a:ext cx="441146" cy="400110"/>
          </a:xfrm>
          <a:prstGeom prst="rect">
            <a:avLst/>
          </a:prstGeom>
          <a:noFill/>
        </p:spPr>
        <p:txBody>
          <a:bodyPr wrap="none" rtlCol="0">
            <a:spAutoFit/>
          </a:bodyPr>
          <a:lstStyle/>
          <a:p>
            <a:r>
              <a:rPr kumimoji="1" lang="ja-JP" altLang="en-US" sz="2000" dirty="0">
                <a:solidFill>
                  <a:srgbClr val="4D4D4D"/>
                </a:solidFill>
              </a:rPr>
              <a:t>＜</a:t>
            </a:r>
          </a:p>
        </p:txBody>
      </p:sp>
      <p:sp>
        <p:nvSpPr>
          <p:cNvPr id="13" name="四角形: 角を丸くする 12">
            <a:extLst>
              <a:ext uri="{FF2B5EF4-FFF2-40B4-BE49-F238E27FC236}">
                <a16:creationId xmlns:a16="http://schemas.microsoft.com/office/drawing/2014/main" id="{62FF06E8-D911-AD15-4913-6513FBE36F1E}"/>
              </a:ext>
            </a:extLst>
          </p:cNvPr>
          <p:cNvSpPr/>
          <p:nvPr/>
        </p:nvSpPr>
        <p:spPr>
          <a:xfrm>
            <a:off x="7020272" y="188640"/>
            <a:ext cx="2026568" cy="648072"/>
          </a:xfrm>
          <a:prstGeom prst="roundRect">
            <a:avLst/>
          </a:prstGeom>
          <a:noFill/>
          <a:ln w="36413" cap="flat">
            <a:solidFill>
              <a:schemeClr val="accent3"/>
            </a:solidFill>
            <a:prstDash val="solid"/>
            <a:miter/>
          </a:ln>
        </p:spPr>
        <p:txBody>
          <a:bodyPr rtlCol="0" anchor="ctr"/>
          <a:lstStyle/>
          <a:p>
            <a:pPr algn="l"/>
            <a:endParaRPr kumimoji="1" lang="ja-JP" altLang="en-US" dirty="0"/>
          </a:p>
        </p:txBody>
      </p:sp>
    </p:spTree>
    <p:extLst>
      <p:ext uri="{BB962C8B-B14F-4D97-AF65-F5344CB8AC3E}">
        <p14:creationId xmlns:p14="http://schemas.microsoft.com/office/powerpoint/2010/main" val="121535461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0F664983-0468-56DF-19C4-0B45B95A140A}"/>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Google Shape;120;g12a7b4c4eb1_0_0">
                <a:extLst>
                  <a:ext uri="{FF2B5EF4-FFF2-40B4-BE49-F238E27FC236}">
                    <a16:creationId xmlns:a16="http://schemas.microsoft.com/office/drawing/2014/main" id="{69A0C43F-0349-2C96-D0DC-BC87E317F4D5}"/>
                  </a:ext>
                </a:extLst>
              </p:cNvPr>
              <p:cNvSpPr txBox="1">
                <a:spLocks/>
              </p:cNvSpPr>
              <p:nvPr/>
            </p:nvSpPr>
            <p:spPr>
              <a:xfrm>
                <a:off x="390442" y="1062261"/>
                <a:ext cx="8509792" cy="5400600"/>
              </a:xfrm>
              <a:prstGeom prst="rect">
                <a:avLst/>
              </a:prstGeom>
              <a:noFill/>
              <a:ln>
                <a:noFill/>
              </a:ln>
            </p:spPr>
            <p:txBody>
              <a:bodyPr spcFirstLastPara="1" vert="horz" wrap="square" lIns="91425" tIns="45700" rIns="91425" bIns="45700" rtlCol="0" anchor="t" anchorCtr="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482600" indent="-457200">
                  <a:buSzPct val="100000"/>
                </a:pPr>
                <a:r>
                  <a:rPr lang="ja-JP" altLang="en-US" sz="2400" dirty="0"/>
                  <a:t>オフロード後のクラウドレット</a:t>
                </a:r>
                <a14:m>
                  <m:oMath xmlns:m="http://schemas.openxmlformats.org/officeDocument/2006/math">
                    <m:r>
                      <a:rPr lang="en-US" altLang="ja-JP" sz="2400" b="0" i="1" smtClean="0">
                        <a:latin typeface="Cambria Math" panose="02040503050406030204" pitchFamily="18" charset="0"/>
                      </a:rPr>
                      <m:t>𝑖</m:t>
                    </m:r>
                  </m:oMath>
                </a14:m>
                <a:r>
                  <a:rPr lang="ja-JP" altLang="en-US" sz="2400" dirty="0"/>
                  <a:t>におけるジョブ</a:t>
                </a:r>
                <a14:m>
                  <m:oMath xmlns:m="http://schemas.openxmlformats.org/officeDocument/2006/math">
                    <m:r>
                      <a:rPr lang="en-US" altLang="ja-JP" sz="2400" b="0" i="1" smtClean="0">
                        <a:latin typeface="Cambria Math" panose="02040503050406030204" pitchFamily="18" charset="0"/>
                      </a:rPr>
                      <m:t>𝑚</m:t>
                    </m:r>
                  </m:oMath>
                </a14:m>
                <a:r>
                  <a:rPr lang="ja-JP" altLang="en-US" sz="2400" dirty="0"/>
                  <a:t>の　　利用率は</a:t>
                </a:r>
                <a:endParaRPr lang="en-US" altLang="ja-JP" sz="2400" dirty="0"/>
              </a:p>
              <a:p>
                <a:pPr marL="482600" indent="-457200">
                  <a:buSzPct val="100000"/>
                </a:pPr>
                <a:endParaRPr lang="en-US" altLang="ja-JP" sz="2400" dirty="0"/>
              </a:p>
              <a:p>
                <a:pPr marL="482600" indent="-457200">
                  <a:buSzPct val="100000"/>
                </a:pPr>
                <a:endParaRPr lang="en-US" altLang="ja-JP" sz="2400" dirty="0"/>
              </a:p>
              <a:p>
                <a:pPr marL="25400" indent="0">
                  <a:buSzPct val="100000"/>
                  <a:buNone/>
                </a:pPr>
                <a:r>
                  <a:rPr lang="ja-JP" altLang="en-US" sz="2400" dirty="0"/>
                  <a:t>このとき</a:t>
                </a:r>
                <a:r>
                  <a:rPr lang="ja-JP" altLang="en-US" sz="2400" b="1" dirty="0"/>
                  <a:t>最も優先されるジョブ</a:t>
                </a:r>
                <a:r>
                  <a:rPr lang="ja-JP" altLang="en-US" sz="2400" dirty="0"/>
                  <a:t>を</a:t>
                </a:r>
                <a14:m>
                  <m:oMath xmlns:m="http://schemas.openxmlformats.org/officeDocument/2006/math">
                    <m:r>
                      <a:rPr lang="en-US" altLang="ja-JP" sz="2400" b="0" i="1" smtClean="0">
                        <a:latin typeface="Cambria Math" panose="02040503050406030204" pitchFamily="18" charset="0"/>
                      </a:rPr>
                      <m:t>𝛼</m:t>
                    </m:r>
                  </m:oMath>
                </a14:m>
                <a:r>
                  <a:rPr lang="ja-JP" altLang="en-US" sz="2400" dirty="0"/>
                  <a:t>とするとジョブ</a:t>
                </a:r>
                <a14:m>
                  <m:oMath xmlns:m="http://schemas.openxmlformats.org/officeDocument/2006/math">
                    <m:r>
                      <a:rPr lang="en-US" altLang="ja-JP" sz="2400" b="0" i="1" smtClean="0">
                        <a:latin typeface="Cambria Math" panose="02040503050406030204" pitchFamily="18" charset="0"/>
                      </a:rPr>
                      <m:t>𝛼</m:t>
                    </m:r>
                  </m:oMath>
                </a14:m>
                <a:r>
                  <a:rPr lang="ja-JP" altLang="en-US" sz="2400" dirty="0"/>
                  <a:t>の平均遅延時間は</a:t>
                </a:r>
                <a:endParaRPr lang="en-US" altLang="ja-JP" sz="2400" dirty="0"/>
              </a:p>
            </p:txBody>
          </p:sp>
        </mc:Choice>
        <mc:Fallback xmlns="">
          <p:sp>
            <p:nvSpPr>
              <p:cNvPr id="2" name="Google Shape;120;g12a7b4c4eb1_0_0">
                <a:extLst>
                  <a:ext uri="{FF2B5EF4-FFF2-40B4-BE49-F238E27FC236}">
                    <a16:creationId xmlns:a16="http://schemas.microsoft.com/office/drawing/2014/main" id="{69A0C43F-0349-2C96-D0DC-BC87E317F4D5}"/>
                  </a:ext>
                </a:extLst>
              </p:cNvPr>
              <p:cNvSpPr txBox="1">
                <a:spLocks noRot="1" noChangeAspect="1" noMove="1" noResize="1" noEditPoints="1" noAdjustHandles="1" noChangeArrowheads="1" noChangeShapeType="1" noTextEdit="1"/>
              </p:cNvSpPr>
              <p:nvPr/>
            </p:nvSpPr>
            <p:spPr>
              <a:xfrm>
                <a:off x="390442" y="1062261"/>
                <a:ext cx="8509792" cy="5400600"/>
              </a:xfrm>
              <a:prstGeom prst="rect">
                <a:avLst/>
              </a:prstGeom>
              <a:blipFill>
                <a:blip r:embed="rId3"/>
                <a:stretch>
                  <a:fillRect l="-788"/>
                </a:stretch>
              </a:blipFill>
              <a:ln>
                <a:noFill/>
              </a:ln>
            </p:spPr>
            <p:txBody>
              <a:bodyPr/>
              <a:lstStyle/>
              <a:p>
                <a:r>
                  <a:rPr lang="ja-JP" altLang="en-US">
                    <a:noFill/>
                  </a:rPr>
                  <a:t> </a:t>
                </a:r>
              </a:p>
            </p:txBody>
          </p:sp>
        </mc:Fallback>
      </mc:AlternateContent>
      <p:sp>
        <p:nvSpPr>
          <p:cNvPr id="121" name="Google Shape;121;g12a7b4c4eb1_0_0">
            <a:extLst>
              <a:ext uri="{FF2B5EF4-FFF2-40B4-BE49-F238E27FC236}">
                <a16:creationId xmlns:a16="http://schemas.microsoft.com/office/drawing/2014/main" id="{F1EA865C-2139-0587-3A6E-3DF3AB5BF1F5}"/>
              </a:ext>
            </a:extLst>
          </p:cNvPr>
          <p:cNvSpPr txBox="1">
            <a:spLocks noGrp="1"/>
          </p:cNvSpPr>
          <p:nvPr>
            <p:ph type="title"/>
          </p:nvPr>
        </p:nvSpPr>
        <p:spPr>
          <a:xfrm>
            <a:off x="1115616" y="44624"/>
            <a:ext cx="80283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15151"/>
              </a:buClr>
              <a:buSzPts val="3600"/>
              <a:buFont typeface="Quattrocento Sans"/>
              <a:buNone/>
            </a:pPr>
            <a:r>
              <a:rPr lang="ja-JP" altLang="en-US" sz="2800" dirty="0"/>
              <a:t>優先度を考慮したジョブごとの平均遅延時間</a:t>
            </a:r>
            <a:endParaRPr sz="2800" dirty="0"/>
          </a:p>
        </p:txBody>
      </p:sp>
      <p:sp>
        <p:nvSpPr>
          <p:cNvPr id="6" name="スライド番号プレースホルダー 5">
            <a:extLst>
              <a:ext uri="{FF2B5EF4-FFF2-40B4-BE49-F238E27FC236}">
                <a16:creationId xmlns:a16="http://schemas.microsoft.com/office/drawing/2014/main" id="{2293CE19-42CB-373F-5C26-5F56BFAE86B6}"/>
              </a:ext>
            </a:extLst>
          </p:cNvPr>
          <p:cNvSpPr>
            <a:spLocks noGrp="1"/>
          </p:cNvSpPr>
          <p:nvPr>
            <p:ph type="sldNum" sz="quarter" idx="12"/>
          </p:nvPr>
        </p:nvSpPr>
        <p:spPr/>
        <p:txBody>
          <a:bodyPr/>
          <a:lstStyle/>
          <a:p>
            <a:fld id="{8B45D110-FD8E-48BD-8825-CDFBF9D22CA3}" type="slidenum">
              <a:rPr kumimoji="1" lang="ja-JP" altLang="en-US" smtClean="0"/>
              <a:pPr/>
              <a:t>13</a:t>
            </a:fld>
            <a:endParaRPr kumimoji="1" lang="ja-JP" altLang="en-US" dirty="0"/>
          </a:p>
        </p:txBody>
      </p:sp>
      <p:sp>
        <p:nvSpPr>
          <p:cNvPr id="3" name="フッター プレースホルダー 2">
            <a:extLst>
              <a:ext uri="{FF2B5EF4-FFF2-40B4-BE49-F238E27FC236}">
                <a16:creationId xmlns:a16="http://schemas.microsoft.com/office/drawing/2014/main" id="{0A902B24-BE22-A8BB-5C82-69CAFF565FAF}"/>
              </a:ext>
            </a:extLst>
          </p:cNvPr>
          <p:cNvSpPr>
            <a:spLocks noGrp="1"/>
          </p:cNvSpPr>
          <p:nvPr>
            <p:ph type="ftr" sz="quarter" idx="11"/>
          </p:nvPr>
        </p:nvSpPr>
        <p:spPr/>
        <p:txBody>
          <a:bodyPr/>
          <a:lstStyle/>
          <a:p>
            <a:r>
              <a:rPr kumimoji="1" lang="ja-JP" altLang="en-US"/>
              <a:t>発表番号</a:t>
            </a:r>
            <a:r>
              <a:rPr kumimoji="1" lang="en-US" altLang="ja-JP"/>
              <a:t>(11) - </a:t>
            </a:r>
            <a:r>
              <a:rPr kumimoji="1" lang="ja-JP" altLang="en-US"/>
              <a:t>横田侑紀・宮田純子</a:t>
            </a:r>
            <a:r>
              <a:rPr kumimoji="1" lang="en-US" altLang="ja-JP"/>
              <a:t>(</a:t>
            </a:r>
            <a:r>
              <a:rPr kumimoji="1" lang="ja-JP" altLang="en-US"/>
              <a:t>芝浦工大</a:t>
            </a:r>
            <a:r>
              <a:rPr kumimoji="1" lang="en-US" altLang="ja-JP"/>
              <a:t>)</a:t>
            </a:r>
            <a:endParaRPr kumimoji="1" lang="ja-JP" altLang="en-US" dirty="0"/>
          </a:p>
        </p:txBody>
      </p:sp>
      <mc:AlternateContent xmlns:mc="http://schemas.openxmlformats.org/markup-compatibility/2006">
        <mc:Choice xmlns:a14="http://schemas.microsoft.com/office/drawing/2010/main" Requires="a14">
          <p:sp>
            <p:nvSpPr>
              <p:cNvPr id="7" name="正方形/長方形 6">
                <a:extLst>
                  <a:ext uri="{FF2B5EF4-FFF2-40B4-BE49-F238E27FC236}">
                    <a16:creationId xmlns:a16="http://schemas.microsoft.com/office/drawing/2014/main" id="{733AC9CE-7ED6-23FA-2BB7-10602C952762}"/>
                  </a:ext>
                </a:extLst>
              </p:cNvPr>
              <p:cNvSpPr/>
              <p:nvPr/>
            </p:nvSpPr>
            <p:spPr>
              <a:xfrm>
                <a:off x="2794372" y="1798373"/>
                <a:ext cx="3555256" cy="1152128"/>
              </a:xfrm>
              <a:prstGeom prst="rect">
                <a:avLst/>
              </a:prstGeom>
              <a:noFill/>
              <a:ln w="36413" cap="flat">
                <a:solidFill>
                  <a:schemeClr val="accent6"/>
                </a:solidFill>
                <a:prstDash val="solid"/>
                <a:miter/>
              </a:ln>
            </p:spPr>
            <p:txBody>
              <a:bodyPr rtlCol="0" anchor="ctr"/>
              <a:lstStyle/>
              <a:p>
                <a:pPr marL="25400" lvl="0" indent="0">
                  <a:buSzPct val="100000"/>
                  <a:buNone/>
                </a:pPr>
                <a14:m>
                  <m:oMathPara xmlns:m="http://schemas.openxmlformats.org/officeDocument/2006/math">
                    <m:oMathParaPr>
                      <m:jc m:val="center"/>
                    </m:oMathParaPr>
                    <m:oMath xmlns:m="http://schemas.openxmlformats.org/officeDocument/2006/math">
                      <m:sSub>
                        <m:sSubPr>
                          <m:ctrlPr>
                            <a:rPr kumimoji="1" lang="en-US" altLang="ja-JP"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1" lang="en-US" altLang="ja-JP"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𝜌</m:t>
                          </m:r>
                        </m:e>
                        <m:sub>
                          <m:r>
                            <a:rPr kumimoji="1" lang="en-US" altLang="ja-JP"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𝑖</m:t>
                          </m:r>
                          <m:r>
                            <a:rPr kumimoji="1" lang="en-US" altLang="ja-JP"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r>
                            <a:rPr kumimoji="1" lang="en-US" altLang="ja-JP"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𝑚</m:t>
                          </m:r>
                        </m:sub>
                      </m:sSub>
                      <m:r>
                        <a:rPr kumimoji="1" lang="en-US" altLang="ja-JP"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m:t>
                      </m:r>
                      <m:nary>
                        <m:naryPr>
                          <m:chr m:val="∑"/>
                          <m:ctrlPr>
                            <a:rPr kumimoji="1" lang="en-US" altLang="ja-JP"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naryPr>
                        <m:sub>
                          <m:r>
                            <m:rPr>
                              <m:brk m:alnAt="23"/>
                            </m:rPr>
                            <a:rPr kumimoji="1" lang="en-US" altLang="ja-JP"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1" lang="en-US" altLang="ja-JP"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=1</m:t>
                          </m:r>
                        </m:sub>
                        <m:sup>
                          <m:r>
                            <a:rPr kumimoji="1" lang="en-US" altLang="ja-JP"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𝑁</m:t>
                          </m:r>
                        </m:sup>
                        <m:e>
                          <m:sSub>
                            <m:sSubPr>
                              <m:ctrlPr>
                                <a:rPr kumimoji="1" lang="en-US" altLang="ja-JP"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1" lang="en-US" altLang="ja-JP"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𝜑</m:t>
                              </m:r>
                            </m:e>
                            <m:sub>
                              <m:r>
                                <a:rPr kumimoji="1" lang="en-US" altLang="ja-JP"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𝑗𝑖</m:t>
                              </m:r>
                            </m:sub>
                          </m:sSub>
                          <m:sSub>
                            <m:sSubPr>
                              <m:ctrlPr>
                                <a:rPr kumimoji="1" lang="en-US" altLang="ja-JP"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1" lang="en-US" altLang="ja-JP"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𝜆</m:t>
                              </m:r>
                            </m:e>
                            <m:sub>
                              <m:r>
                                <a:rPr kumimoji="1" lang="en-US" altLang="ja-JP"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𝑗</m:t>
                              </m:r>
                              <m:r>
                                <a:rPr kumimoji="1" lang="en-US" altLang="ja-JP"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r>
                                <a:rPr kumimoji="1" lang="en-US" altLang="ja-JP"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𝛼</m:t>
                              </m:r>
                            </m:sub>
                          </m:sSub>
                          <m:sSub>
                            <m:sSubPr>
                              <m:ctrlPr>
                                <a:rPr kumimoji="1" lang="en-US" altLang="ja-JP"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ctrlPr>
                            </m:sSubPr>
                            <m:e>
                              <m:r>
                                <a:rPr kumimoji="1" lang="en-US" altLang="ja-JP"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𝑏</m:t>
                              </m:r>
                            </m:e>
                            <m:sub>
                              <m:r>
                                <a:rPr kumimoji="1" lang="en-US" altLang="ja-JP"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𝑚</m:t>
                              </m:r>
                            </m:sub>
                          </m:sSub>
                          <m:r>
                            <a:rPr kumimoji="1" lang="en-US" altLang="ja-JP" sz="2400" b="0" i="1" u="none" strike="noStrike" kern="1200" cap="none" spc="0" normalizeH="0" baseline="0" noProof="0" smtClean="0">
                              <a:ln>
                                <a:noFill/>
                              </a:ln>
                              <a:solidFill>
                                <a:schemeClr val="tx1"/>
                              </a:solidFill>
                              <a:effectLst/>
                              <a:uLnTx/>
                              <a:uFillTx/>
                              <a:latin typeface="Cambria Math" panose="02040503050406030204" pitchFamily="18" charset="0"/>
                              <a:cs typeface="+mn-cs"/>
                            </a:rPr>
                            <m:t> </m:t>
                          </m:r>
                        </m:e>
                      </m:nary>
                    </m:oMath>
                  </m:oMathPara>
                </a14:m>
                <a:endParaRPr kumimoji="1" lang="en-US" altLang="ja-JP" sz="2000" b="0" dirty="0">
                  <a:solidFill>
                    <a:schemeClr val="bg1"/>
                  </a:solidFill>
                </a:endParaRPr>
              </a:p>
            </p:txBody>
          </p:sp>
        </mc:Choice>
        <mc:Fallback>
          <p:sp>
            <p:nvSpPr>
              <p:cNvPr id="7" name="正方形/長方形 6">
                <a:extLst>
                  <a:ext uri="{FF2B5EF4-FFF2-40B4-BE49-F238E27FC236}">
                    <a16:creationId xmlns:a16="http://schemas.microsoft.com/office/drawing/2014/main" id="{733AC9CE-7ED6-23FA-2BB7-10602C952762}"/>
                  </a:ext>
                </a:extLst>
              </p:cNvPr>
              <p:cNvSpPr>
                <a:spLocks noRot="1" noChangeAspect="1" noMove="1" noResize="1" noEditPoints="1" noAdjustHandles="1" noChangeArrowheads="1" noChangeShapeType="1" noTextEdit="1"/>
              </p:cNvSpPr>
              <p:nvPr/>
            </p:nvSpPr>
            <p:spPr>
              <a:xfrm>
                <a:off x="2794372" y="1798373"/>
                <a:ext cx="3555256" cy="1152128"/>
              </a:xfrm>
              <a:prstGeom prst="rect">
                <a:avLst/>
              </a:prstGeom>
              <a:blipFill>
                <a:blip r:embed="rId4"/>
                <a:stretch>
                  <a:fillRect/>
                </a:stretch>
              </a:blipFill>
              <a:ln w="36413" cap="flat">
                <a:solidFill>
                  <a:schemeClr val="accent6"/>
                </a:solidFill>
                <a:prstDash val="solid"/>
                <a:miter/>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四角形: 角を丸くする 7">
                <a:extLst>
                  <a:ext uri="{FF2B5EF4-FFF2-40B4-BE49-F238E27FC236}">
                    <a16:creationId xmlns:a16="http://schemas.microsoft.com/office/drawing/2014/main" id="{8779E284-6806-1626-FE4F-EC757A405403}"/>
                  </a:ext>
                </a:extLst>
              </p:cNvPr>
              <p:cNvSpPr/>
              <p:nvPr/>
            </p:nvSpPr>
            <p:spPr>
              <a:xfrm>
                <a:off x="1223225" y="3902008"/>
                <a:ext cx="4068855" cy="1399200"/>
              </a:xfrm>
              <a:prstGeom prst="roundRect">
                <a:avLst/>
              </a:prstGeom>
              <a:noFill/>
              <a:ln w="36413" cap="flat">
                <a:solidFill>
                  <a:schemeClr val="accent6"/>
                </a:solidFill>
                <a:prstDash val="solid"/>
                <a:miter/>
              </a:ln>
            </p:spPr>
            <p:txBody>
              <a:bodyPr rtlCol="0" anchor="ctr"/>
              <a:lstStyle/>
              <a:p>
                <a:pPr/>
                <a14:m>
                  <m:oMathPara xmlns:m="http://schemas.openxmlformats.org/officeDocument/2006/math">
                    <m:oMathParaPr>
                      <m:jc m:val="right"/>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𝛼</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 </m:t>
                          </m:r>
                          <m:nary>
                            <m:naryPr>
                              <m:chr m:val="∑"/>
                              <m:limLoc m:val="subSup"/>
                              <m:ctrlPr>
                                <a:rPr kumimoji="1" lang="en-US" altLang="ja-JP" sz="2400" b="0" i="1" smtClean="0">
                                  <a:latin typeface="Cambria Math" panose="02040503050406030204" pitchFamily="18" charset="0"/>
                                </a:rPr>
                              </m:ctrlPr>
                            </m:naryPr>
                            <m:sub>
                              <m:r>
                                <m:rPr>
                                  <m:brk m:alnAt="1"/>
                                </m:rPr>
                                <a:rPr kumimoji="1" lang="en-US" altLang="ja-JP" sz="2400" b="0" i="1" smtClean="0">
                                  <a:latin typeface="Cambria Math" panose="02040503050406030204" pitchFamily="18" charset="0"/>
                                </a:rPr>
                                <m:t>𝑚</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𝑀</m:t>
                              </m:r>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𝜌</m:t>
                                  </m:r>
                                </m:e>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𝑚</m:t>
                                  </m:r>
                                </m:sub>
                              </m:sSub>
                              <m:f>
                                <m:fPr>
                                  <m:ctrlPr>
                                    <a:rPr kumimoji="1" lang="en-US" altLang="ja-JP" sz="2400" b="0" i="1" smtClean="0">
                                      <a:latin typeface="Cambria Math" panose="02040503050406030204" pitchFamily="18" charset="0"/>
                                    </a:rPr>
                                  </m:ctrlPr>
                                </m:fPr>
                                <m:num>
                                  <m:sSubSup>
                                    <m:sSubSupPr>
                                      <m:ctrlPr>
                                        <a:rPr lang="en-US" altLang="ja-JP" sz="2400" i="1" smtClean="0">
                                          <a:latin typeface="Cambria Math" panose="02040503050406030204" pitchFamily="18" charset="0"/>
                                        </a:rPr>
                                      </m:ctrlPr>
                                    </m:sSubSupPr>
                                    <m:e>
                                      <m:r>
                                        <a:rPr lang="en-US" altLang="ja-JP" sz="2400" i="1">
                                          <a:latin typeface="Cambria Math" panose="02040503050406030204" pitchFamily="18" charset="0"/>
                                        </a:rPr>
                                        <m:t>𝑏</m:t>
                                      </m:r>
                                    </m:e>
                                    <m:sub>
                                      <m:r>
                                        <a:rPr lang="en-US" altLang="ja-JP" sz="2400" b="0" i="1" smtClean="0">
                                          <a:latin typeface="Cambria Math" panose="02040503050406030204" pitchFamily="18" charset="0"/>
                                        </a:rPr>
                                        <m:t>𝑚</m:t>
                                      </m:r>
                                    </m:sub>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2</m:t>
                                          </m:r>
                                        </m:e>
                                      </m:d>
                                    </m:sup>
                                  </m:sSubSup>
                                </m:num>
                                <m:den>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𝑚</m:t>
                                      </m:r>
                                    </m:sub>
                                  </m:sSub>
                                </m:den>
                              </m:f>
                            </m:e>
                          </m:nary>
                        </m:num>
                        <m:den>
                          <m:r>
                            <a:rPr kumimoji="1" lang="en-US" altLang="ja-JP" sz="2400" b="0" i="1" smtClean="0">
                              <a:latin typeface="Cambria Math" panose="02040503050406030204" pitchFamily="18" charset="0"/>
                            </a:rPr>
                            <m:t> (1−</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𝜌</m:t>
                              </m:r>
                            </m:e>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𝛼</m:t>
                              </m:r>
                            </m:sub>
                          </m:sSub>
                          <m:r>
                            <a:rPr kumimoji="1" lang="en-US" altLang="ja-JP" sz="2400" b="0" i="1" smtClean="0">
                              <a:latin typeface="Cambria Math" panose="02040503050406030204" pitchFamily="18" charset="0"/>
                            </a:rPr>
                            <m:t>)</m:t>
                          </m:r>
                        </m:den>
                      </m:f>
                    </m:oMath>
                  </m:oMathPara>
                </a14:m>
                <a:endParaRPr kumimoji="1" lang="ja-JP" altLang="en-US" sz="2400" dirty="0"/>
              </a:p>
            </p:txBody>
          </p:sp>
        </mc:Choice>
        <mc:Fallback xmlns="">
          <p:sp>
            <p:nvSpPr>
              <p:cNvPr id="8" name="四角形: 角を丸くする 7">
                <a:extLst>
                  <a:ext uri="{FF2B5EF4-FFF2-40B4-BE49-F238E27FC236}">
                    <a16:creationId xmlns:a16="http://schemas.microsoft.com/office/drawing/2014/main" id="{8779E284-6806-1626-FE4F-EC757A405403}"/>
                  </a:ext>
                </a:extLst>
              </p:cNvPr>
              <p:cNvSpPr>
                <a:spLocks noRot="1" noChangeAspect="1" noMove="1" noResize="1" noEditPoints="1" noAdjustHandles="1" noChangeArrowheads="1" noChangeShapeType="1" noTextEdit="1"/>
              </p:cNvSpPr>
              <p:nvPr/>
            </p:nvSpPr>
            <p:spPr>
              <a:xfrm>
                <a:off x="1223225" y="3902008"/>
                <a:ext cx="4068855" cy="1399200"/>
              </a:xfrm>
              <a:prstGeom prst="roundRect">
                <a:avLst/>
              </a:prstGeom>
              <a:blipFill>
                <a:blip r:embed="rId5"/>
                <a:stretch>
                  <a:fillRect/>
                </a:stretch>
              </a:blipFill>
              <a:ln w="36413" cap="flat">
                <a:solidFill>
                  <a:schemeClr val="accent6"/>
                </a:solidFill>
                <a:prstDash val="solid"/>
                <a:miter/>
              </a:ln>
            </p:spPr>
            <p:txBody>
              <a:bodyPr/>
              <a:lstStyle/>
              <a:p>
                <a:r>
                  <a:rPr lang="ja-JP" altLang="en-US">
                    <a:noFill/>
                  </a:rPr>
                  <a:t> </a:t>
                </a:r>
              </a:p>
            </p:txBody>
          </p:sp>
        </mc:Fallback>
      </mc:AlternateContent>
      <p:pic>
        <p:nvPicPr>
          <p:cNvPr id="10" name="図 9" descr="アイコン&#10;&#10;自動的に生成された説明">
            <a:extLst>
              <a:ext uri="{FF2B5EF4-FFF2-40B4-BE49-F238E27FC236}">
                <a16:creationId xmlns:a16="http://schemas.microsoft.com/office/drawing/2014/main" id="{62272CED-22B8-95BA-20F3-E561AFA7A5DE}"/>
              </a:ext>
            </a:extLst>
          </p:cNvPr>
          <p:cNvPicPr>
            <a:picLocks noChangeAspect="1"/>
          </p:cNvPicPr>
          <p:nvPr/>
        </p:nvPicPr>
        <p:blipFill>
          <a:blip r:embed="rId6">
            <a:duotone>
              <a:schemeClr val="accent2">
                <a:shade val="45000"/>
                <a:satMod val="135000"/>
              </a:schemeClr>
              <a:prstClr val="white"/>
            </a:duotone>
            <a:extLst>
              <a:ext uri="{BEBA8EAE-BF5A-486C-A8C5-ECC9F3942E4B}">
                <a14:imgProps xmlns:a14="http://schemas.microsoft.com/office/drawing/2010/main">
                  <a14:imgLayer r:embed="rId7">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1520232" y="4298974"/>
            <a:ext cx="641496" cy="724416"/>
          </a:xfrm>
          <a:prstGeom prst="rect">
            <a:avLst/>
          </a:prstGeom>
          <a:noFill/>
          <a:ln>
            <a:noFill/>
          </a:ln>
        </p:spPr>
      </p:pic>
      <p:sp>
        <p:nvSpPr>
          <p:cNvPr id="52" name="吹き出し: 角を丸めた四角形 51">
            <a:extLst>
              <a:ext uri="{FF2B5EF4-FFF2-40B4-BE49-F238E27FC236}">
                <a16:creationId xmlns:a16="http://schemas.microsoft.com/office/drawing/2014/main" id="{B956FAC0-D0C0-5D8F-D804-4A4255C14221}"/>
              </a:ext>
            </a:extLst>
          </p:cNvPr>
          <p:cNvSpPr/>
          <p:nvPr/>
        </p:nvSpPr>
        <p:spPr>
          <a:xfrm>
            <a:off x="478054" y="5085184"/>
            <a:ext cx="7478322" cy="1229325"/>
          </a:xfrm>
          <a:custGeom>
            <a:avLst/>
            <a:gdLst>
              <a:gd name="connsiteX0" fmla="*/ 0 w 8393660"/>
              <a:gd name="connsiteY0" fmla="*/ 124335 h 745994"/>
              <a:gd name="connsiteX1" fmla="*/ 124335 w 8393660"/>
              <a:gd name="connsiteY1" fmla="*/ 0 h 745994"/>
              <a:gd name="connsiteX2" fmla="*/ 1398943 w 8393660"/>
              <a:gd name="connsiteY2" fmla="*/ 0 h 745994"/>
              <a:gd name="connsiteX3" fmla="*/ 2218360 w 8393660"/>
              <a:gd name="connsiteY3" fmla="*/ -434862 h 745994"/>
              <a:gd name="connsiteX4" fmla="*/ 3497358 w 8393660"/>
              <a:gd name="connsiteY4" fmla="*/ 0 h 745994"/>
              <a:gd name="connsiteX5" fmla="*/ 8269325 w 8393660"/>
              <a:gd name="connsiteY5" fmla="*/ 0 h 745994"/>
              <a:gd name="connsiteX6" fmla="*/ 8393660 w 8393660"/>
              <a:gd name="connsiteY6" fmla="*/ 124335 h 745994"/>
              <a:gd name="connsiteX7" fmla="*/ 8393660 w 8393660"/>
              <a:gd name="connsiteY7" fmla="*/ 124332 h 745994"/>
              <a:gd name="connsiteX8" fmla="*/ 8393660 w 8393660"/>
              <a:gd name="connsiteY8" fmla="*/ 124332 h 745994"/>
              <a:gd name="connsiteX9" fmla="*/ 8393660 w 8393660"/>
              <a:gd name="connsiteY9" fmla="*/ 310831 h 745994"/>
              <a:gd name="connsiteX10" fmla="*/ 8393660 w 8393660"/>
              <a:gd name="connsiteY10" fmla="*/ 621659 h 745994"/>
              <a:gd name="connsiteX11" fmla="*/ 8269325 w 8393660"/>
              <a:gd name="connsiteY11" fmla="*/ 745994 h 745994"/>
              <a:gd name="connsiteX12" fmla="*/ 3497358 w 8393660"/>
              <a:gd name="connsiteY12" fmla="*/ 745994 h 745994"/>
              <a:gd name="connsiteX13" fmla="*/ 1398943 w 8393660"/>
              <a:gd name="connsiteY13" fmla="*/ 745994 h 745994"/>
              <a:gd name="connsiteX14" fmla="*/ 1398943 w 8393660"/>
              <a:gd name="connsiteY14" fmla="*/ 745994 h 745994"/>
              <a:gd name="connsiteX15" fmla="*/ 124335 w 8393660"/>
              <a:gd name="connsiteY15" fmla="*/ 745994 h 745994"/>
              <a:gd name="connsiteX16" fmla="*/ 0 w 8393660"/>
              <a:gd name="connsiteY16" fmla="*/ 621659 h 745994"/>
              <a:gd name="connsiteX17" fmla="*/ 0 w 8393660"/>
              <a:gd name="connsiteY17" fmla="*/ 310831 h 745994"/>
              <a:gd name="connsiteX18" fmla="*/ 0 w 8393660"/>
              <a:gd name="connsiteY18" fmla="*/ 124332 h 745994"/>
              <a:gd name="connsiteX19" fmla="*/ 0 w 8393660"/>
              <a:gd name="connsiteY19" fmla="*/ 124332 h 745994"/>
              <a:gd name="connsiteX20" fmla="*/ 0 w 8393660"/>
              <a:gd name="connsiteY20" fmla="*/ 124335 h 745994"/>
              <a:gd name="connsiteX0" fmla="*/ 0 w 8393660"/>
              <a:gd name="connsiteY0" fmla="*/ 559197 h 1180856"/>
              <a:gd name="connsiteX1" fmla="*/ 124335 w 8393660"/>
              <a:gd name="connsiteY1" fmla="*/ 434862 h 1180856"/>
              <a:gd name="connsiteX2" fmla="*/ 1398943 w 8393660"/>
              <a:gd name="connsiteY2" fmla="*/ 434862 h 1180856"/>
              <a:gd name="connsiteX3" fmla="*/ 2218360 w 8393660"/>
              <a:gd name="connsiteY3" fmla="*/ 0 h 1180856"/>
              <a:gd name="connsiteX4" fmla="*/ 2372751 w 8393660"/>
              <a:gd name="connsiteY4" fmla="*/ 424351 h 1180856"/>
              <a:gd name="connsiteX5" fmla="*/ 8269325 w 8393660"/>
              <a:gd name="connsiteY5" fmla="*/ 434862 h 1180856"/>
              <a:gd name="connsiteX6" fmla="*/ 8393660 w 8393660"/>
              <a:gd name="connsiteY6" fmla="*/ 559197 h 1180856"/>
              <a:gd name="connsiteX7" fmla="*/ 8393660 w 8393660"/>
              <a:gd name="connsiteY7" fmla="*/ 559194 h 1180856"/>
              <a:gd name="connsiteX8" fmla="*/ 8393660 w 8393660"/>
              <a:gd name="connsiteY8" fmla="*/ 559194 h 1180856"/>
              <a:gd name="connsiteX9" fmla="*/ 8393660 w 8393660"/>
              <a:gd name="connsiteY9" fmla="*/ 745693 h 1180856"/>
              <a:gd name="connsiteX10" fmla="*/ 8393660 w 8393660"/>
              <a:gd name="connsiteY10" fmla="*/ 1056521 h 1180856"/>
              <a:gd name="connsiteX11" fmla="*/ 8269325 w 8393660"/>
              <a:gd name="connsiteY11" fmla="*/ 1180856 h 1180856"/>
              <a:gd name="connsiteX12" fmla="*/ 3497358 w 8393660"/>
              <a:gd name="connsiteY12" fmla="*/ 1180856 h 1180856"/>
              <a:gd name="connsiteX13" fmla="*/ 1398943 w 8393660"/>
              <a:gd name="connsiteY13" fmla="*/ 1180856 h 1180856"/>
              <a:gd name="connsiteX14" fmla="*/ 1398943 w 8393660"/>
              <a:gd name="connsiteY14" fmla="*/ 1180856 h 1180856"/>
              <a:gd name="connsiteX15" fmla="*/ 124335 w 8393660"/>
              <a:gd name="connsiteY15" fmla="*/ 1180856 h 1180856"/>
              <a:gd name="connsiteX16" fmla="*/ 0 w 8393660"/>
              <a:gd name="connsiteY16" fmla="*/ 1056521 h 1180856"/>
              <a:gd name="connsiteX17" fmla="*/ 0 w 8393660"/>
              <a:gd name="connsiteY17" fmla="*/ 745693 h 1180856"/>
              <a:gd name="connsiteX18" fmla="*/ 0 w 8393660"/>
              <a:gd name="connsiteY18" fmla="*/ 559194 h 1180856"/>
              <a:gd name="connsiteX19" fmla="*/ 0 w 8393660"/>
              <a:gd name="connsiteY19" fmla="*/ 559194 h 1180856"/>
              <a:gd name="connsiteX20" fmla="*/ 0 w 8393660"/>
              <a:gd name="connsiteY20" fmla="*/ 559197 h 1180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393660" h="1180856">
                <a:moveTo>
                  <a:pt x="0" y="559197"/>
                </a:moveTo>
                <a:cubicBezTo>
                  <a:pt x="0" y="490529"/>
                  <a:pt x="55667" y="434862"/>
                  <a:pt x="124335" y="434862"/>
                </a:cubicBezTo>
                <a:lnTo>
                  <a:pt x="1398943" y="434862"/>
                </a:lnTo>
                <a:lnTo>
                  <a:pt x="2218360" y="0"/>
                </a:lnTo>
                <a:lnTo>
                  <a:pt x="2372751" y="424351"/>
                </a:lnTo>
                <a:lnTo>
                  <a:pt x="8269325" y="434862"/>
                </a:lnTo>
                <a:cubicBezTo>
                  <a:pt x="8337993" y="434862"/>
                  <a:pt x="8393660" y="490529"/>
                  <a:pt x="8393660" y="559197"/>
                </a:cubicBezTo>
                <a:lnTo>
                  <a:pt x="8393660" y="559194"/>
                </a:lnTo>
                <a:lnTo>
                  <a:pt x="8393660" y="559194"/>
                </a:lnTo>
                <a:lnTo>
                  <a:pt x="8393660" y="745693"/>
                </a:lnTo>
                <a:lnTo>
                  <a:pt x="8393660" y="1056521"/>
                </a:lnTo>
                <a:cubicBezTo>
                  <a:pt x="8393660" y="1125189"/>
                  <a:pt x="8337993" y="1180856"/>
                  <a:pt x="8269325" y="1180856"/>
                </a:cubicBezTo>
                <a:lnTo>
                  <a:pt x="3497358" y="1180856"/>
                </a:lnTo>
                <a:lnTo>
                  <a:pt x="1398943" y="1180856"/>
                </a:lnTo>
                <a:lnTo>
                  <a:pt x="1398943" y="1180856"/>
                </a:lnTo>
                <a:lnTo>
                  <a:pt x="124335" y="1180856"/>
                </a:lnTo>
                <a:cubicBezTo>
                  <a:pt x="55667" y="1180856"/>
                  <a:pt x="0" y="1125189"/>
                  <a:pt x="0" y="1056521"/>
                </a:cubicBezTo>
                <a:lnTo>
                  <a:pt x="0" y="745693"/>
                </a:lnTo>
                <a:lnTo>
                  <a:pt x="0" y="559194"/>
                </a:lnTo>
                <a:lnTo>
                  <a:pt x="0" y="559194"/>
                </a:lnTo>
                <a:lnTo>
                  <a:pt x="0" y="559197"/>
                </a:lnTo>
                <a:close/>
              </a:path>
            </a:pathLst>
          </a:custGeom>
          <a:ln w="1905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dirty="0">
              <a:solidFill>
                <a:schemeClr val="tx1"/>
              </a:solidFill>
            </a:endParaRPr>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C6AADEC3-6A11-1B0D-52B6-6342EED5B973}"/>
                  </a:ext>
                </a:extLst>
              </p:cNvPr>
              <p:cNvSpPr txBox="1"/>
              <p:nvPr/>
            </p:nvSpPr>
            <p:spPr>
              <a:xfrm>
                <a:off x="589696" y="5591846"/>
                <a:ext cx="7758527" cy="721288"/>
              </a:xfrm>
              <a:prstGeom prst="rect">
                <a:avLst/>
              </a:prstGeom>
              <a:noFill/>
            </p:spPr>
            <p:txBody>
              <a:bodyPr wrap="square">
                <a:spAutoFit/>
              </a:bodyPr>
              <a:lstStyle/>
              <a:p>
                <a14:m>
                  <m:oMath xmlns:m="http://schemas.openxmlformats.org/officeDocument/2006/math">
                    <m:sSub>
                      <m:sSubPr>
                        <m:ctrlPr>
                          <a:rPr lang="en-US" altLang="ja-JP" sz="2000" b="0" i="1" dirty="0" smtClean="0">
                            <a:latin typeface="Cambria Math" panose="02040503050406030204" pitchFamily="18" charset="0"/>
                          </a:rPr>
                        </m:ctrlPr>
                      </m:sSubPr>
                      <m:e>
                        <m:r>
                          <a:rPr lang="en-US" altLang="ja-JP" sz="2000" b="0" i="1" dirty="0" smtClean="0">
                            <a:latin typeface="Cambria Math" panose="02040503050406030204" pitchFamily="18" charset="0"/>
                          </a:rPr>
                          <m:t>𝑇</m:t>
                        </m:r>
                      </m:e>
                      <m:sub>
                        <m:r>
                          <a:rPr lang="en-US" altLang="ja-JP" sz="2000" b="0" i="1" dirty="0" smtClean="0">
                            <a:latin typeface="Cambria Math" panose="02040503050406030204" pitchFamily="18" charset="0"/>
                          </a:rPr>
                          <m:t>𝑖</m:t>
                        </m:r>
                        <m:r>
                          <a:rPr lang="en-US" altLang="ja-JP" sz="2000" b="0" i="1" dirty="0" smtClean="0">
                            <a:latin typeface="Cambria Math" panose="02040503050406030204" pitchFamily="18" charset="0"/>
                          </a:rPr>
                          <m:t>,</m:t>
                        </m:r>
                        <m:r>
                          <a:rPr lang="en-US" altLang="ja-JP" sz="2000" b="0" i="1" dirty="0" smtClean="0">
                            <a:latin typeface="Cambria Math" panose="02040503050406030204" pitchFamily="18" charset="0"/>
                          </a:rPr>
                          <m:t>𝛼</m:t>
                        </m:r>
                      </m:sub>
                    </m:sSub>
                  </m:oMath>
                </a14:m>
                <a:r>
                  <a:rPr lang="en-US" altLang="ja-JP" sz="2000" dirty="0"/>
                  <a:t> </a:t>
                </a:r>
                <a:r>
                  <a:rPr lang="en-US" altLang="ja-JP" sz="2000" b="1" dirty="0"/>
                  <a:t>=</a:t>
                </a:r>
                <a:r>
                  <a:rPr lang="en-US" altLang="ja-JP" sz="2000" dirty="0"/>
                  <a:t> </a:t>
                </a:r>
                <a:r>
                  <a:rPr lang="en-US" altLang="ja-JP" sz="2000" b="1" dirty="0"/>
                  <a:t>(</a:t>
                </a:r>
                <a:r>
                  <a:rPr lang="ja-JP" altLang="en-US" sz="2000" dirty="0"/>
                  <a:t>到着時に処理を待っている</a:t>
                </a:r>
                <a:r>
                  <a:rPr lang="ja-JP" altLang="en-US" sz="2000" b="1" dirty="0"/>
                  <a:t>ジョブ𝛼</a:t>
                </a:r>
                <a:r>
                  <a:rPr lang="ja-JP" altLang="en-US" sz="2000" dirty="0"/>
                  <a:t>の処理にかかる時間</a:t>
                </a:r>
                <a:r>
                  <a:rPr lang="en-US" altLang="ja-JP" sz="2000" b="1" dirty="0"/>
                  <a:t>)</a:t>
                </a:r>
              </a:p>
              <a:p>
                <a:r>
                  <a:rPr lang="ja-JP" altLang="en-US" sz="2000" dirty="0"/>
                  <a:t>　  </a:t>
                </a:r>
                <a:r>
                  <a:rPr lang="en-US" altLang="ja-JP" sz="2000" dirty="0"/>
                  <a:t> </a:t>
                </a:r>
                <a:r>
                  <a:rPr lang="en-US" altLang="ja-JP" sz="2000" b="1" dirty="0"/>
                  <a:t>+</a:t>
                </a:r>
                <a:r>
                  <a:rPr lang="en-US" altLang="ja-JP" sz="2000" dirty="0"/>
                  <a:t> </a:t>
                </a:r>
                <a:r>
                  <a:rPr lang="en-US" altLang="ja-JP" sz="2000" b="1" dirty="0"/>
                  <a:t>(</a:t>
                </a:r>
                <a:r>
                  <a:rPr lang="ja-JP" altLang="en-US" sz="2000" dirty="0"/>
                  <a:t>到着時に処理しているジョブの</a:t>
                </a:r>
                <a:r>
                  <a:rPr lang="ja-JP" altLang="en-US" sz="2000" b="1" dirty="0"/>
                  <a:t>平均残余寿命の和</a:t>
                </a:r>
                <a:r>
                  <a:rPr lang="en-US" altLang="ja-JP" sz="2000" b="1" dirty="0"/>
                  <a:t>)</a:t>
                </a:r>
              </a:p>
            </p:txBody>
          </p:sp>
        </mc:Choice>
        <mc:Fallback xmlns="">
          <p:sp>
            <p:nvSpPr>
              <p:cNvPr id="56" name="テキスト ボックス 55">
                <a:extLst>
                  <a:ext uri="{FF2B5EF4-FFF2-40B4-BE49-F238E27FC236}">
                    <a16:creationId xmlns:a16="http://schemas.microsoft.com/office/drawing/2014/main" id="{C6AADEC3-6A11-1B0D-52B6-6342EED5B973}"/>
                  </a:ext>
                </a:extLst>
              </p:cNvPr>
              <p:cNvSpPr txBox="1">
                <a:spLocks noRot="1" noChangeAspect="1" noMove="1" noResize="1" noEditPoints="1" noAdjustHandles="1" noChangeArrowheads="1" noChangeShapeType="1" noTextEdit="1"/>
              </p:cNvSpPr>
              <p:nvPr/>
            </p:nvSpPr>
            <p:spPr>
              <a:xfrm>
                <a:off x="589696" y="5591846"/>
                <a:ext cx="7758527" cy="721288"/>
              </a:xfrm>
              <a:prstGeom prst="rect">
                <a:avLst/>
              </a:prstGeom>
              <a:blipFill>
                <a:blip r:embed="rId8"/>
                <a:stretch>
                  <a:fillRect t="-6723" b="-1428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7562259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0F664983-0468-56DF-19C4-0B45B95A140A}"/>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Google Shape;120;g12a7b4c4eb1_0_0">
                <a:extLst>
                  <a:ext uri="{FF2B5EF4-FFF2-40B4-BE49-F238E27FC236}">
                    <a16:creationId xmlns:a16="http://schemas.microsoft.com/office/drawing/2014/main" id="{69A0C43F-0349-2C96-D0DC-BC87E317F4D5}"/>
                  </a:ext>
                </a:extLst>
              </p:cNvPr>
              <p:cNvSpPr txBox="1">
                <a:spLocks/>
              </p:cNvSpPr>
              <p:nvPr/>
            </p:nvSpPr>
            <p:spPr>
              <a:xfrm>
                <a:off x="390442" y="1062261"/>
                <a:ext cx="8509792" cy="5400600"/>
              </a:xfrm>
              <a:prstGeom prst="rect">
                <a:avLst/>
              </a:prstGeom>
              <a:noFill/>
              <a:ln>
                <a:noFill/>
              </a:ln>
            </p:spPr>
            <p:txBody>
              <a:bodyPr spcFirstLastPara="1" vert="horz" wrap="square" lIns="91425" tIns="45700" rIns="91425" bIns="45700" rtlCol="0" anchor="t" anchorCtr="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482600" indent="-457200">
                  <a:buSzPct val="100000"/>
                </a:pPr>
                <a:r>
                  <a:rPr lang="ja-JP" altLang="en-US" sz="2400" dirty="0"/>
                  <a:t>次に優先されるジョブを</a:t>
                </a:r>
                <a14:m>
                  <m:oMath xmlns:m="http://schemas.openxmlformats.org/officeDocument/2006/math">
                    <m:r>
                      <a:rPr lang="en-US" altLang="ja-JP" sz="2400" b="0" i="1" smtClean="0">
                        <a:latin typeface="Cambria Math" panose="02040503050406030204" pitchFamily="18" charset="0"/>
                      </a:rPr>
                      <m:t>𝛽</m:t>
                    </m:r>
                  </m:oMath>
                </a14:m>
                <a:r>
                  <a:rPr lang="ja-JP" altLang="en-US" sz="2400" dirty="0"/>
                  <a:t>とすると</a:t>
                </a:r>
                <a:endParaRPr lang="en-US" altLang="ja-JP" sz="2400" dirty="0"/>
              </a:p>
              <a:p>
                <a:pPr marL="482600" indent="-457200">
                  <a:buSzPct val="100000"/>
                </a:pPr>
                <a:endParaRPr lang="en-US" altLang="ja-JP" sz="2400" dirty="0"/>
              </a:p>
              <a:p>
                <a:pPr marL="482600" indent="-457200">
                  <a:buSzPct val="100000"/>
                </a:pPr>
                <a:endParaRPr lang="en-US" altLang="ja-JP" sz="2400" dirty="0"/>
              </a:p>
              <a:p>
                <a:pPr marL="482600" indent="-457200">
                  <a:buSzPct val="100000"/>
                </a:pPr>
                <a:endParaRPr lang="en-US" altLang="ja-JP" sz="2400" dirty="0"/>
              </a:p>
              <a:p>
                <a:pPr marL="25400" indent="0">
                  <a:buSzPct val="100000"/>
                  <a:buNone/>
                </a:pPr>
                <a:endParaRPr lang="en-US" altLang="ja-JP" sz="2400" dirty="0"/>
              </a:p>
              <a:p>
                <a:pPr marL="482600" indent="-457200">
                  <a:buSzPct val="100000"/>
                </a:pPr>
                <a:r>
                  <a:rPr lang="ja-JP" altLang="en-US" sz="2400" dirty="0"/>
                  <a:t>ジョブ</a:t>
                </a:r>
                <a14:m>
                  <m:oMath xmlns:m="http://schemas.openxmlformats.org/officeDocument/2006/math">
                    <m:r>
                      <a:rPr lang="en-US" altLang="ja-JP" sz="2400" b="0" i="1" smtClean="0">
                        <a:latin typeface="Cambria Math" panose="02040503050406030204" pitchFamily="18" charset="0"/>
                      </a:rPr>
                      <m:t>𝛽</m:t>
                    </m:r>
                  </m:oMath>
                </a14:m>
                <a:r>
                  <a:rPr lang="ja-JP" altLang="en-US" sz="2400" dirty="0"/>
                  <a:t>以降に優先されるジョブ</a:t>
                </a:r>
                <a14:m>
                  <m:oMath xmlns:m="http://schemas.openxmlformats.org/officeDocument/2006/math">
                    <m:r>
                      <a:rPr lang="en-US" altLang="ja-JP" sz="2400" b="0" i="1" smtClean="0">
                        <a:latin typeface="Cambria Math" panose="02040503050406030204" pitchFamily="18" charset="0"/>
                      </a:rPr>
                      <m:t>𝑚</m:t>
                    </m:r>
                    <m:r>
                      <a:rPr lang="en-US" altLang="ja-JP" sz="2400" b="0" i="1" smtClean="0">
                        <a:latin typeface="Cambria Math" panose="02040503050406030204" pitchFamily="18" charset="0"/>
                      </a:rPr>
                      <m:t>′</m:t>
                    </m:r>
                  </m:oMath>
                </a14:m>
                <a:r>
                  <a:rPr lang="ja-JP" altLang="en-US" sz="2400" dirty="0"/>
                  <a:t>の平均遅延時間は</a:t>
                </a:r>
                <a:endParaRPr lang="en-US" altLang="ja-JP" sz="2400" dirty="0"/>
              </a:p>
              <a:p>
                <a:pPr marL="25400" indent="0">
                  <a:buSzPct val="100000"/>
                  <a:buNone/>
                </a:pPr>
                <a:endParaRPr lang="en-US" altLang="ja-JP" sz="2400" dirty="0"/>
              </a:p>
            </p:txBody>
          </p:sp>
        </mc:Choice>
        <mc:Fallback>
          <p:sp>
            <p:nvSpPr>
              <p:cNvPr id="2" name="Google Shape;120;g12a7b4c4eb1_0_0">
                <a:extLst>
                  <a:ext uri="{FF2B5EF4-FFF2-40B4-BE49-F238E27FC236}">
                    <a16:creationId xmlns:a16="http://schemas.microsoft.com/office/drawing/2014/main" id="{69A0C43F-0349-2C96-D0DC-BC87E317F4D5}"/>
                  </a:ext>
                </a:extLst>
              </p:cNvPr>
              <p:cNvSpPr txBox="1">
                <a:spLocks noRot="1" noChangeAspect="1" noMove="1" noResize="1" noEditPoints="1" noAdjustHandles="1" noChangeArrowheads="1" noChangeShapeType="1" noTextEdit="1"/>
              </p:cNvSpPr>
              <p:nvPr/>
            </p:nvSpPr>
            <p:spPr>
              <a:xfrm>
                <a:off x="390442" y="1062261"/>
                <a:ext cx="8509792" cy="5400600"/>
              </a:xfrm>
              <a:prstGeom prst="rect">
                <a:avLst/>
              </a:prstGeom>
              <a:blipFill>
                <a:blip r:embed="rId3"/>
                <a:stretch>
                  <a:fillRect l="-645"/>
                </a:stretch>
              </a:blipFill>
              <a:ln>
                <a:noFill/>
              </a:ln>
            </p:spPr>
            <p:txBody>
              <a:bodyPr/>
              <a:lstStyle/>
              <a:p>
                <a:r>
                  <a:rPr lang="ja-JP" altLang="en-US">
                    <a:noFill/>
                  </a:rPr>
                  <a:t> </a:t>
                </a:r>
              </a:p>
            </p:txBody>
          </p:sp>
        </mc:Fallback>
      </mc:AlternateContent>
      <p:sp>
        <p:nvSpPr>
          <p:cNvPr id="121" name="Google Shape;121;g12a7b4c4eb1_0_0">
            <a:extLst>
              <a:ext uri="{FF2B5EF4-FFF2-40B4-BE49-F238E27FC236}">
                <a16:creationId xmlns:a16="http://schemas.microsoft.com/office/drawing/2014/main" id="{F1EA865C-2139-0587-3A6E-3DF3AB5BF1F5}"/>
              </a:ext>
            </a:extLst>
          </p:cNvPr>
          <p:cNvSpPr txBox="1">
            <a:spLocks noGrp="1"/>
          </p:cNvSpPr>
          <p:nvPr>
            <p:ph type="title"/>
          </p:nvPr>
        </p:nvSpPr>
        <p:spPr>
          <a:xfrm>
            <a:off x="1115616" y="44624"/>
            <a:ext cx="80283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15151"/>
              </a:buClr>
              <a:buSzPts val="3600"/>
              <a:buFont typeface="Quattrocento Sans"/>
              <a:buNone/>
            </a:pPr>
            <a:r>
              <a:rPr lang="ja-JP" altLang="en-US" dirty="0"/>
              <a:t>優先度を考慮した平均遅延時間</a:t>
            </a:r>
            <a:endParaRPr dirty="0"/>
          </a:p>
        </p:txBody>
      </p:sp>
      <p:sp>
        <p:nvSpPr>
          <p:cNvPr id="6" name="スライド番号プレースホルダー 5">
            <a:extLst>
              <a:ext uri="{FF2B5EF4-FFF2-40B4-BE49-F238E27FC236}">
                <a16:creationId xmlns:a16="http://schemas.microsoft.com/office/drawing/2014/main" id="{2293CE19-42CB-373F-5C26-5F56BFAE86B6}"/>
              </a:ext>
            </a:extLst>
          </p:cNvPr>
          <p:cNvSpPr>
            <a:spLocks noGrp="1"/>
          </p:cNvSpPr>
          <p:nvPr>
            <p:ph type="sldNum" sz="quarter" idx="12"/>
          </p:nvPr>
        </p:nvSpPr>
        <p:spPr/>
        <p:txBody>
          <a:bodyPr/>
          <a:lstStyle/>
          <a:p>
            <a:fld id="{8B45D110-FD8E-48BD-8825-CDFBF9D22CA3}" type="slidenum">
              <a:rPr kumimoji="1" lang="ja-JP" altLang="en-US" smtClean="0"/>
              <a:pPr/>
              <a:t>14</a:t>
            </a:fld>
            <a:endParaRPr kumimoji="1" lang="ja-JP" altLang="en-US" dirty="0"/>
          </a:p>
        </p:txBody>
      </p:sp>
      <p:sp>
        <p:nvSpPr>
          <p:cNvPr id="3" name="フッター プレースホルダー 2">
            <a:extLst>
              <a:ext uri="{FF2B5EF4-FFF2-40B4-BE49-F238E27FC236}">
                <a16:creationId xmlns:a16="http://schemas.microsoft.com/office/drawing/2014/main" id="{0A902B24-BE22-A8BB-5C82-69CAFF565FAF}"/>
              </a:ext>
            </a:extLst>
          </p:cNvPr>
          <p:cNvSpPr>
            <a:spLocks noGrp="1"/>
          </p:cNvSpPr>
          <p:nvPr>
            <p:ph type="ftr" sz="quarter" idx="11"/>
          </p:nvPr>
        </p:nvSpPr>
        <p:spPr/>
        <p:txBody>
          <a:bodyPr/>
          <a:lstStyle/>
          <a:p>
            <a:r>
              <a:rPr kumimoji="1" lang="ja-JP" altLang="en-US"/>
              <a:t>発表番号</a:t>
            </a:r>
            <a:r>
              <a:rPr kumimoji="1" lang="en-US" altLang="ja-JP"/>
              <a:t>(11) - </a:t>
            </a:r>
            <a:r>
              <a:rPr kumimoji="1" lang="ja-JP" altLang="en-US"/>
              <a:t>横田侑紀・宮田純子</a:t>
            </a:r>
            <a:r>
              <a:rPr kumimoji="1" lang="en-US" altLang="ja-JP"/>
              <a:t>(</a:t>
            </a:r>
            <a:r>
              <a:rPr kumimoji="1" lang="ja-JP" altLang="en-US"/>
              <a:t>芝浦工大</a:t>
            </a:r>
            <a:r>
              <a:rPr kumimoji="1" lang="en-US" altLang="ja-JP"/>
              <a:t>)</a:t>
            </a:r>
            <a:endParaRPr kumimoji="1" lang="ja-JP" altLang="en-US" dirty="0"/>
          </a:p>
        </p:txBody>
      </p:sp>
      <p:pic>
        <p:nvPicPr>
          <p:cNvPr id="11" name="図 10" descr="アイコン&#10;&#10;自動的に生成された説明">
            <a:extLst>
              <a:ext uri="{FF2B5EF4-FFF2-40B4-BE49-F238E27FC236}">
                <a16:creationId xmlns:a16="http://schemas.microsoft.com/office/drawing/2014/main" id="{680B9E70-FEFA-D08E-EC9C-6F1EACD3E85B}"/>
              </a:ext>
            </a:extLst>
          </p:cNvPr>
          <p:cNvPicPr>
            <a:picLocks noChangeAspect="1"/>
          </p:cNvPicPr>
          <p:nvPr/>
        </p:nvPicPr>
        <p:blipFill>
          <a:blip r:embed="rId4">
            <a:duotone>
              <a:schemeClr val="accent4">
                <a:shade val="45000"/>
                <a:satMod val="135000"/>
              </a:schemeClr>
              <a:prstClr val="white"/>
            </a:duotone>
            <a:extLst>
              <a:ext uri="{BEBA8EAE-BF5A-486C-A8C5-ECC9F3942E4B}">
                <a14:imgProps xmlns:a14="http://schemas.microsoft.com/office/drawing/2010/main">
                  <a14:imgLayer r:embed="rId5">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755576" y="4586582"/>
            <a:ext cx="641496" cy="724416"/>
          </a:xfrm>
          <a:prstGeom prst="rect">
            <a:avLst/>
          </a:prstGeom>
          <a:noFill/>
          <a:ln>
            <a:noFill/>
          </a:ln>
        </p:spPr>
      </p:pic>
      <mc:AlternateContent xmlns:mc="http://schemas.openxmlformats.org/markup-compatibility/2006">
        <mc:Choice xmlns:a14="http://schemas.microsoft.com/office/drawing/2010/main" Requires="a14">
          <p:sp>
            <p:nvSpPr>
              <p:cNvPr id="12" name="四角形: 角を丸くする 11">
                <a:extLst>
                  <a:ext uri="{FF2B5EF4-FFF2-40B4-BE49-F238E27FC236}">
                    <a16:creationId xmlns:a16="http://schemas.microsoft.com/office/drawing/2014/main" id="{5AF7AC3A-3440-FB93-3036-95743DC3EC11}"/>
                  </a:ext>
                </a:extLst>
              </p:cNvPr>
              <p:cNvSpPr/>
              <p:nvPr/>
            </p:nvSpPr>
            <p:spPr>
              <a:xfrm>
                <a:off x="467544" y="4263469"/>
                <a:ext cx="6912768" cy="1469787"/>
              </a:xfrm>
              <a:prstGeom prst="roundRect">
                <a:avLst/>
              </a:prstGeom>
              <a:noFill/>
              <a:ln w="36413" cap="flat">
                <a:solidFill>
                  <a:schemeClr val="accent6"/>
                </a:solidFill>
                <a:prstDash val="solid"/>
                <a:miter/>
              </a:ln>
            </p:spPr>
            <p:txBody>
              <a:bodyPr rtlCol="0" anchor="ctr"/>
              <a:lstStyle/>
              <a:p>
                <a:pPr/>
                <a14:m>
                  <m:oMathPara xmlns:m="http://schemas.openxmlformats.org/officeDocument/2006/math">
                    <m:oMathParaPr>
                      <m:jc m:val="right"/>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 </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𝑚</m:t>
                              </m:r>
                            </m:e>
                            <m:sup>
                              <m:r>
                                <a:rPr kumimoji="1" lang="en-US" altLang="ja-JP" sz="2400" b="0" i="1" smtClean="0">
                                  <a:latin typeface="Cambria Math" panose="02040503050406030204" pitchFamily="18" charset="0"/>
                                </a:rPr>
                                <m:t>′</m:t>
                              </m:r>
                            </m:sup>
                          </m:sSup>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 </m:t>
                          </m:r>
                          <m:nary>
                            <m:naryPr>
                              <m:chr m:val="∑"/>
                              <m:limLoc m:val="subSup"/>
                              <m:ctrlPr>
                                <a:rPr kumimoji="1" lang="en-US" altLang="ja-JP" sz="2400" b="0" i="1" smtClean="0">
                                  <a:latin typeface="Cambria Math" panose="02040503050406030204" pitchFamily="18" charset="0"/>
                                </a:rPr>
                              </m:ctrlPr>
                            </m:naryPr>
                            <m:sub>
                              <m:r>
                                <m:rPr>
                                  <m:brk m:alnAt="1"/>
                                </m:rPr>
                                <a:rPr kumimoji="1" lang="en-US" altLang="ja-JP" sz="2400" b="0" i="1" smtClean="0">
                                  <a:latin typeface="Cambria Math" panose="02040503050406030204" pitchFamily="18" charset="0"/>
                                </a:rPr>
                                <m:t>𝑚</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𝑀</m:t>
                              </m:r>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𝜌</m:t>
                                  </m:r>
                                </m:e>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𝑚</m:t>
                                  </m:r>
                                </m:sub>
                              </m:sSub>
                              <m:f>
                                <m:fPr>
                                  <m:ctrlPr>
                                    <a:rPr lang="en-US" altLang="ja-JP" sz="2400" i="1">
                                      <a:latin typeface="Cambria Math" panose="02040503050406030204" pitchFamily="18" charset="0"/>
                                    </a:rPr>
                                  </m:ctrlPr>
                                </m:fPr>
                                <m:num>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𝑏</m:t>
                                      </m:r>
                                    </m:e>
                                    <m:sub>
                                      <m:r>
                                        <a:rPr lang="en-US" altLang="ja-JP" sz="2400" i="1">
                                          <a:latin typeface="Cambria Math" panose="02040503050406030204" pitchFamily="18" charset="0"/>
                                        </a:rPr>
                                        <m:t>𝑚</m:t>
                                      </m:r>
                                    </m:sub>
                                    <m:sup>
                                      <m:d>
                                        <m:dPr>
                                          <m:ctrlPr>
                                            <a:rPr lang="en-US" altLang="ja-JP" sz="2400" i="1">
                                              <a:latin typeface="Cambria Math" panose="02040503050406030204" pitchFamily="18" charset="0"/>
                                            </a:rPr>
                                          </m:ctrlPr>
                                        </m:dPr>
                                        <m:e>
                                          <m:r>
                                            <a:rPr lang="en-US" altLang="ja-JP" sz="2400" i="1">
                                              <a:latin typeface="Cambria Math" panose="02040503050406030204" pitchFamily="18" charset="0"/>
                                            </a:rPr>
                                            <m:t>2</m:t>
                                          </m:r>
                                        </m:e>
                                      </m:d>
                                    </m:sup>
                                  </m:sSubSup>
                                </m:num>
                                <m:den>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𝛽</m:t>
                                      </m:r>
                                    </m:sub>
                                  </m:sSub>
                                </m:den>
                              </m:f>
                            </m:e>
                          </m:nary>
                        </m:num>
                        <m:den>
                          <m:r>
                            <a:rPr kumimoji="1" lang="en-US" altLang="ja-JP" sz="2400" b="0" i="1" smtClean="0">
                              <a:latin typeface="Cambria Math" panose="02040503050406030204" pitchFamily="18" charset="0"/>
                            </a:rPr>
                            <m:t> (1−</m:t>
                          </m:r>
                          <m:nary>
                            <m:naryPr>
                              <m:chr m:val="∑"/>
                              <m:limLoc m:val="subSup"/>
                              <m:ctrlPr>
                                <a:rPr kumimoji="1" lang="en-US" altLang="ja-JP" sz="2400" b="0" i="1" smtClean="0">
                                  <a:latin typeface="Cambria Math" panose="02040503050406030204" pitchFamily="18" charset="0"/>
                                </a:rPr>
                              </m:ctrlPr>
                            </m:naryPr>
                            <m:sub>
                              <m:r>
                                <m:rPr>
                                  <m:brk m:alnAt="25"/>
                                </m:rPr>
                                <a:rPr kumimoji="1" lang="en-US" altLang="ja-JP" sz="2400" b="0" i="1" smtClean="0">
                                  <a:latin typeface="Cambria Math" panose="02040503050406030204" pitchFamily="18" charset="0"/>
                                </a:rPr>
                                <m:t>𝑚</m:t>
                              </m:r>
                              <m:r>
                                <a:rPr kumimoji="1" lang="en-US" altLang="ja-JP" sz="2400" b="0" i="1" smtClean="0">
                                  <a:latin typeface="Cambria Math" panose="02040503050406030204" pitchFamily="18" charset="0"/>
                                </a:rPr>
                                <m:t>=1</m:t>
                              </m:r>
                            </m:sub>
                            <m:sup>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𝑚</m:t>
                                  </m:r>
                                </m:e>
                                <m:sup>
                                  <m:r>
                                    <a:rPr kumimoji="1" lang="en-US" altLang="ja-JP" sz="2400" b="0" i="1" smtClean="0">
                                      <a:latin typeface="Cambria Math" panose="02040503050406030204" pitchFamily="18" charset="0"/>
                                    </a:rPr>
                                    <m:t>′</m:t>
                                  </m:r>
                                </m:sup>
                              </m:sSup>
                              <m:r>
                                <a:rPr kumimoji="1" lang="en-US" altLang="ja-JP" sz="2400" b="0" i="1" smtClean="0">
                                  <a:latin typeface="Cambria Math" panose="02040503050406030204" pitchFamily="18" charset="0"/>
                                </a:rPr>
                                <m:t>−1</m:t>
                              </m:r>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𝜌</m:t>
                                  </m:r>
                                </m:e>
                                <m:sub>
                                  <m:r>
                                    <a:rPr lang="en-US" altLang="ja-JP" sz="2400" i="1">
                                      <a:latin typeface="Cambria Math" panose="02040503050406030204" pitchFamily="18" charset="0"/>
                                    </a:rPr>
                                    <m:t>𝑖</m:t>
                                  </m:r>
                                  <m:r>
                                    <a:rPr lang="en-US" altLang="ja-JP" sz="2400" i="1">
                                      <a:latin typeface="Cambria Math" panose="02040503050406030204" pitchFamily="18" charset="0"/>
                                    </a:rPr>
                                    <m:t>, </m:t>
                                  </m:r>
                                  <m:r>
                                    <a:rPr lang="en-US" altLang="ja-JP" sz="2400" b="0" i="1" smtClean="0">
                                      <a:latin typeface="Cambria Math" panose="02040503050406030204" pitchFamily="18" charset="0"/>
                                    </a:rPr>
                                    <m:t>𝑚</m:t>
                                  </m:r>
                                </m:sub>
                              </m:sSub>
                            </m:e>
                          </m:nary>
                          <m:r>
                            <a:rPr kumimoji="1" lang="en-US" altLang="ja-JP" sz="2400" b="0" i="1" smtClean="0">
                              <a:latin typeface="Cambria Math" panose="02040503050406030204" pitchFamily="18" charset="0"/>
                            </a:rPr>
                            <m:t>)</m:t>
                          </m:r>
                          <m:r>
                            <a:rPr lang="en-US" altLang="ja-JP" sz="2400" i="1">
                              <a:latin typeface="Cambria Math" panose="02040503050406030204" pitchFamily="18" charset="0"/>
                            </a:rPr>
                            <m:t>(1−</m:t>
                          </m:r>
                          <m:nary>
                            <m:naryPr>
                              <m:chr m:val="∑"/>
                              <m:limLoc m:val="subSup"/>
                              <m:ctrlPr>
                                <a:rPr lang="en-US" altLang="ja-JP" sz="2400" i="1">
                                  <a:latin typeface="Cambria Math" panose="02040503050406030204" pitchFamily="18" charset="0"/>
                                </a:rPr>
                              </m:ctrlPr>
                            </m:naryPr>
                            <m:sub>
                              <m:r>
                                <m:rPr>
                                  <m:brk m:alnAt="25"/>
                                </m:rPr>
                                <a:rPr lang="en-US" altLang="ja-JP" sz="2400" i="1">
                                  <a:latin typeface="Cambria Math" panose="02040503050406030204" pitchFamily="18" charset="0"/>
                                </a:rPr>
                                <m:t>𝑚</m:t>
                              </m:r>
                              <m:r>
                                <a:rPr lang="en-US" altLang="ja-JP" sz="2400" i="1">
                                  <a:latin typeface="Cambria Math" panose="02040503050406030204" pitchFamily="18" charset="0"/>
                                </a:rPr>
                                <m:t>=1</m:t>
                              </m:r>
                            </m:sub>
                            <m:sup>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𝑚</m:t>
                                  </m:r>
                                </m:e>
                                <m:sup>
                                  <m:r>
                                    <a:rPr lang="en-US" altLang="ja-JP" sz="2400" b="0" i="1" smtClean="0">
                                      <a:latin typeface="Cambria Math" panose="02040503050406030204" pitchFamily="18" charset="0"/>
                                    </a:rPr>
                                    <m:t>′</m:t>
                                  </m:r>
                                </m:sup>
                              </m:sSup>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𝜌</m:t>
                                  </m:r>
                                </m:e>
                                <m:sub>
                                  <m:r>
                                    <a:rPr lang="en-US" altLang="ja-JP" sz="2400" i="1">
                                      <a:latin typeface="Cambria Math" panose="02040503050406030204" pitchFamily="18" charset="0"/>
                                    </a:rPr>
                                    <m:t>𝑖</m:t>
                                  </m:r>
                                  <m:r>
                                    <a:rPr lang="en-US" altLang="ja-JP" sz="2400" i="1">
                                      <a:latin typeface="Cambria Math" panose="02040503050406030204" pitchFamily="18" charset="0"/>
                                    </a:rPr>
                                    <m:t>, </m:t>
                                  </m:r>
                                  <m:r>
                                    <a:rPr lang="en-US" altLang="ja-JP" sz="2400" i="1">
                                      <a:latin typeface="Cambria Math" panose="02040503050406030204" pitchFamily="18" charset="0"/>
                                    </a:rPr>
                                    <m:t>𝑚</m:t>
                                  </m:r>
                                </m:sub>
                              </m:sSub>
                            </m:e>
                          </m:nary>
                          <m:r>
                            <a:rPr lang="en-US" altLang="ja-JP" sz="2400" i="1">
                              <a:latin typeface="Cambria Math" panose="02040503050406030204" pitchFamily="18" charset="0"/>
                            </a:rPr>
                            <m:t>)</m:t>
                          </m:r>
                        </m:den>
                      </m:f>
                    </m:oMath>
                  </m:oMathPara>
                </a14:m>
                <a:endParaRPr kumimoji="1" lang="ja-JP" altLang="en-US" sz="2400" dirty="0"/>
              </a:p>
            </p:txBody>
          </p:sp>
        </mc:Choice>
        <mc:Fallback>
          <p:sp>
            <p:nvSpPr>
              <p:cNvPr id="12" name="四角形: 角を丸くする 11">
                <a:extLst>
                  <a:ext uri="{FF2B5EF4-FFF2-40B4-BE49-F238E27FC236}">
                    <a16:creationId xmlns:a16="http://schemas.microsoft.com/office/drawing/2014/main" id="{5AF7AC3A-3440-FB93-3036-95743DC3EC11}"/>
                  </a:ext>
                </a:extLst>
              </p:cNvPr>
              <p:cNvSpPr>
                <a:spLocks noRot="1" noChangeAspect="1" noMove="1" noResize="1" noEditPoints="1" noAdjustHandles="1" noChangeArrowheads="1" noChangeShapeType="1" noTextEdit="1"/>
              </p:cNvSpPr>
              <p:nvPr/>
            </p:nvSpPr>
            <p:spPr>
              <a:xfrm>
                <a:off x="467544" y="4263469"/>
                <a:ext cx="6912768" cy="1469787"/>
              </a:xfrm>
              <a:prstGeom prst="roundRect">
                <a:avLst/>
              </a:prstGeom>
              <a:blipFill>
                <a:blip r:embed="rId6"/>
                <a:stretch>
                  <a:fillRect/>
                </a:stretch>
              </a:blipFill>
              <a:ln w="36413" cap="flat">
                <a:solidFill>
                  <a:schemeClr val="accent6"/>
                </a:solidFill>
                <a:prstDash val="solid"/>
                <a:miter/>
              </a:ln>
            </p:spPr>
            <p:txBody>
              <a:bodyPr/>
              <a:lstStyle/>
              <a:p>
                <a:r>
                  <a:rPr lang="ja-JP" altLang="en-US">
                    <a:noFill/>
                  </a:rPr>
                  <a:t> </a:t>
                </a:r>
              </a:p>
            </p:txBody>
          </p:sp>
        </mc:Fallback>
      </mc:AlternateContent>
      <p:pic>
        <p:nvPicPr>
          <p:cNvPr id="4" name="図 3" descr="アイコン&#10;&#10;自動的に生成された説明">
            <a:extLst>
              <a:ext uri="{FF2B5EF4-FFF2-40B4-BE49-F238E27FC236}">
                <a16:creationId xmlns:a16="http://schemas.microsoft.com/office/drawing/2014/main" id="{B37D1DB2-92FD-7613-4198-789644A58F16}"/>
              </a:ext>
            </a:extLst>
          </p:cNvPr>
          <p:cNvPicPr>
            <a:picLocks noChangeAspect="1"/>
          </p:cNvPicPr>
          <p:nvPr/>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Removal>
                    </a14:imgEffect>
                  </a14:imgLayer>
                </a14:imgProps>
              </a:ext>
            </a:extLst>
          </a:blip>
          <a:stretch>
            <a:fillRect/>
          </a:stretch>
        </p:blipFill>
        <p:spPr>
          <a:xfrm>
            <a:off x="1097827" y="1912495"/>
            <a:ext cx="641496" cy="724416"/>
          </a:xfrm>
          <a:prstGeom prst="rect">
            <a:avLst/>
          </a:prstGeom>
          <a:noFill/>
          <a:ln>
            <a:noFill/>
          </a:ln>
        </p:spPr>
      </p:pic>
      <mc:AlternateContent xmlns:mc="http://schemas.openxmlformats.org/markup-compatibility/2006" xmlns:a14="http://schemas.microsoft.com/office/drawing/2010/main">
        <mc:Choice Requires="a14">
          <p:sp>
            <p:nvSpPr>
              <p:cNvPr id="5" name="四角形: 角を丸くする 4">
                <a:extLst>
                  <a:ext uri="{FF2B5EF4-FFF2-40B4-BE49-F238E27FC236}">
                    <a16:creationId xmlns:a16="http://schemas.microsoft.com/office/drawing/2014/main" id="{F02B7C6D-C782-027C-6196-5E676007BEF1}"/>
                  </a:ext>
                </a:extLst>
              </p:cNvPr>
              <p:cNvSpPr/>
              <p:nvPr/>
            </p:nvSpPr>
            <p:spPr>
              <a:xfrm>
                <a:off x="827584" y="1628800"/>
                <a:ext cx="5184576" cy="1368151"/>
              </a:xfrm>
              <a:prstGeom prst="roundRect">
                <a:avLst/>
              </a:prstGeom>
              <a:noFill/>
              <a:ln w="36413" cap="flat">
                <a:solidFill>
                  <a:schemeClr val="accent6"/>
                </a:solidFill>
                <a:prstDash val="solid"/>
                <a:miter/>
              </a:ln>
            </p:spPr>
            <p:txBody>
              <a:bodyPr rtlCol="0" anchor="ctr"/>
              <a:lstStyle/>
              <a:p>
                <a:pPr/>
                <a14:m>
                  <m:oMathPara xmlns:m="http://schemas.openxmlformats.org/officeDocument/2006/math">
                    <m:oMathParaPr>
                      <m:jc m:val="right"/>
                    </m:oMathParaPr>
                    <m:oMath xmlns:m="http://schemas.openxmlformats.org/officeDocument/2006/math">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𝑇</m:t>
                          </m:r>
                        </m:e>
                        <m:sub>
                          <m:r>
                            <a:rPr kumimoji="1" lang="en-US" altLang="ja-JP" sz="2200" b="0" i="1" smtClean="0">
                              <a:latin typeface="Cambria Math" panose="02040503050406030204" pitchFamily="18" charset="0"/>
                            </a:rPr>
                            <m:t>𝑖</m:t>
                          </m:r>
                          <m:r>
                            <a:rPr kumimoji="1" lang="en-US" altLang="ja-JP" sz="2200" b="0" i="1" smtClean="0">
                              <a:latin typeface="Cambria Math" panose="02040503050406030204" pitchFamily="18" charset="0"/>
                            </a:rPr>
                            <m:t>, </m:t>
                          </m:r>
                          <m:r>
                            <a:rPr kumimoji="1" lang="en-US" altLang="ja-JP" sz="2200" b="0" i="1" smtClean="0">
                              <a:latin typeface="Cambria Math" panose="02040503050406030204" pitchFamily="18" charset="0"/>
                            </a:rPr>
                            <m:t>𝛽</m:t>
                          </m:r>
                        </m:sub>
                      </m:sSub>
                      <m:r>
                        <a:rPr kumimoji="1" lang="en-US" altLang="ja-JP" sz="2200" b="0" i="1" smtClean="0">
                          <a:latin typeface="Cambria Math" panose="02040503050406030204" pitchFamily="18" charset="0"/>
                        </a:rPr>
                        <m:t>=</m:t>
                      </m:r>
                      <m:f>
                        <m:fPr>
                          <m:ctrlPr>
                            <a:rPr kumimoji="1" lang="en-US" altLang="ja-JP" sz="2200" b="0" i="1" smtClean="0">
                              <a:latin typeface="Cambria Math" panose="02040503050406030204" pitchFamily="18" charset="0"/>
                            </a:rPr>
                          </m:ctrlPr>
                        </m:fPr>
                        <m:num>
                          <m:r>
                            <a:rPr kumimoji="1" lang="en-US" altLang="ja-JP" sz="2200" b="0" i="1" smtClean="0">
                              <a:latin typeface="Cambria Math" panose="02040503050406030204" pitchFamily="18" charset="0"/>
                            </a:rPr>
                            <m:t> </m:t>
                          </m:r>
                          <m:nary>
                            <m:naryPr>
                              <m:chr m:val="∑"/>
                              <m:limLoc m:val="subSup"/>
                              <m:ctrlPr>
                                <a:rPr kumimoji="1" lang="en-US" altLang="ja-JP" sz="2200" b="0" i="1" smtClean="0">
                                  <a:latin typeface="Cambria Math" panose="02040503050406030204" pitchFamily="18" charset="0"/>
                                </a:rPr>
                              </m:ctrlPr>
                            </m:naryPr>
                            <m:sub>
                              <m:r>
                                <m:rPr>
                                  <m:brk m:alnAt="1"/>
                                </m:rPr>
                                <a:rPr kumimoji="1" lang="en-US" altLang="ja-JP" sz="2200" b="0" i="1" smtClean="0">
                                  <a:latin typeface="Cambria Math" panose="02040503050406030204" pitchFamily="18" charset="0"/>
                                </a:rPr>
                                <m:t>𝑚</m:t>
                              </m:r>
                              <m:r>
                                <a:rPr kumimoji="1" lang="en-US" altLang="ja-JP" sz="2200" b="0" i="1" smtClean="0">
                                  <a:latin typeface="Cambria Math" panose="02040503050406030204" pitchFamily="18" charset="0"/>
                                </a:rPr>
                                <m:t>=1</m:t>
                              </m:r>
                            </m:sub>
                            <m:sup>
                              <m:r>
                                <a:rPr kumimoji="1" lang="en-US" altLang="ja-JP" sz="2200" b="0" i="1" smtClean="0">
                                  <a:latin typeface="Cambria Math" panose="02040503050406030204" pitchFamily="18" charset="0"/>
                                </a:rPr>
                                <m:t>𝑀</m:t>
                              </m:r>
                            </m:sup>
                            <m:e>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𝜌</m:t>
                                  </m:r>
                                </m:e>
                                <m:sub>
                                  <m:r>
                                    <a:rPr kumimoji="1" lang="en-US" altLang="ja-JP" sz="2200" b="0" i="1" smtClean="0">
                                      <a:latin typeface="Cambria Math" panose="02040503050406030204" pitchFamily="18" charset="0"/>
                                    </a:rPr>
                                    <m:t>𝑖</m:t>
                                  </m:r>
                                  <m:r>
                                    <a:rPr kumimoji="1" lang="en-US" altLang="ja-JP" sz="2200" b="0" i="1" smtClean="0">
                                      <a:latin typeface="Cambria Math" panose="02040503050406030204" pitchFamily="18" charset="0"/>
                                    </a:rPr>
                                    <m:t>, </m:t>
                                  </m:r>
                                  <m:r>
                                    <a:rPr kumimoji="1" lang="en-US" altLang="ja-JP" sz="2200" b="0" i="1" smtClean="0">
                                      <a:latin typeface="Cambria Math" panose="02040503050406030204" pitchFamily="18" charset="0"/>
                                    </a:rPr>
                                    <m:t>𝑚</m:t>
                                  </m:r>
                                </m:sub>
                              </m:sSub>
                              <m:f>
                                <m:fPr>
                                  <m:ctrlPr>
                                    <a:rPr kumimoji="1" lang="en-US" altLang="ja-JP" sz="2200" b="0" i="1" smtClean="0">
                                      <a:latin typeface="Cambria Math" panose="02040503050406030204" pitchFamily="18" charset="0"/>
                                    </a:rPr>
                                  </m:ctrlPr>
                                </m:fPr>
                                <m:num>
                                  <m:sSubSup>
                                    <m:sSubSupPr>
                                      <m:ctrlPr>
                                        <a:rPr lang="en-US" altLang="ja-JP" sz="2200" i="1">
                                          <a:latin typeface="Cambria Math" panose="02040503050406030204" pitchFamily="18" charset="0"/>
                                        </a:rPr>
                                      </m:ctrlPr>
                                    </m:sSubSupPr>
                                    <m:e>
                                      <m:r>
                                        <a:rPr lang="en-US" altLang="ja-JP" sz="2200" i="1">
                                          <a:latin typeface="Cambria Math" panose="02040503050406030204" pitchFamily="18" charset="0"/>
                                        </a:rPr>
                                        <m:t>𝑏</m:t>
                                      </m:r>
                                    </m:e>
                                    <m:sub>
                                      <m:r>
                                        <a:rPr lang="en-US" altLang="ja-JP" sz="2200" b="0" i="1" smtClean="0">
                                          <a:latin typeface="Cambria Math" panose="02040503050406030204" pitchFamily="18" charset="0"/>
                                        </a:rPr>
                                        <m:t>𝑚</m:t>
                                      </m:r>
                                    </m:sub>
                                    <m:sup>
                                      <m:d>
                                        <m:dPr>
                                          <m:ctrlPr>
                                            <a:rPr lang="en-US" altLang="ja-JP" sz="2200" i="1">
                                              <a:latin typeface="Cambria Math" panose="02040503050406030204" pitchFamily="18" charset="0"/>
                                            </a:rPr>
                                          </m:ctrlPr>
                                        </m:dPr>
                                        <m:e>
                                          <m:r>
                                            <a:rPr lang="en-US" altLang="ja-JP" sz="2200" i="1">
                                              <a:latin typeface="Cambria Math" panose="02040503050406030204" pitchFamily="18" charset="0"/>
                                            </a:rPr>
                                            <m:t>2</m:t>
                                          </m:r>
                                        </m:e>
                                      </m:d>
                                    </m:sup>
                                  </m:sSubSup>
                                </m:num>
                                <m:den>
                                  <m:r>
                                    <a:rPr lang="en-US" altLang="ja-JP" sz="2200" i="1">
                                      <a:latin typeface="Cambria Math" panose="02040503050406030204" pitchFamily="18" charset="0"/>
                                    </a:rPr>
                                    <m:t>2</m:t>
                                  </m:r>
                                  <m:sSub>
                                    <m:sSubPr>
                                      <m:ctrlPr>
                                        <a:rPr lang="en-US" altLang="ja-JP" sz="2200" i="1">
                                          <a:latin typeface="Cambria Math" panose="02040503050406030204" pitchFamily="18" charset="0"/>
                                        </a:rPr>
                                      </m:ctrlPr>
                                    </m:sSubPr>
                                    <m:e>
                                      <m:r>
                                        <a:rPr lang="en-US" altLang="ja-JP" sz="2200" i="1">
                                          <a:latin typeface="Cambria Math" panose="02040503050406030204" pitchFamily="18" charset="0"/>
                                        </a:rPr>
                                        <m:t>𝑏</m:t>
                                      </m:r>
                                    </m:e>
                                    <m:sub>
                                      <m:r>
                                        <a:rPr lang="en-US" altLang="ja-JP" sz="2200" i="1">
                                          <a:latin typeface="Cambria Math" panose="02040503050406030204" pitchFamily="18" charset="0"/>
                                        </a:rPr>
                                        <m:t>𝛽</m:t>
                                      </m:r>
                                    </m:sub>
                                  </m:sSub>
                                </m:den>
                              </m:f>
                            </m:e>
                          </m:nary>
                        </m:num>
                        <m:den>
                          <m:r>
                            <a:rPr kumimoji="1" lang="en-US" altLang="ja-JP" sz="2200" b="0" i="1" smtClean="0">
                              <a:latin typeface="Cambria Math" panose="02040503050406030204" pitchFamily="18" charset="0"/>
                            </a:rPr>
                            <m:t> (1−</m:t>
                          </m:r>
                          <m:sSub>
                            <m:sSubPr>
                              <m:ctrlPr>
                                <a:rPr kumimoji="1" lang="en-US" altLang="ja-JP" sz="2200" b="0" i="1" smtClean="0">
                                  <a:latin typeface="Cambria Math" panose="02040503050406030204" pitchFamily="18" charset="0"/>
                                </a:rPr>
                              </m:ctrlPr>
                            </m:sSubPr>
                            <m:e>
                              <m:r>
                                <a:rPr kumimoji="1" lang="en-US" altLang="ja-JP" sz="2200" b="0" i="1" smtClean="0">
                                  <a:latin typeface="Cambria Math" panose="02040503050406030204" pitchFamily="18" charset="0"/>
                                </a:rPr>
                                <m:t>𝜌</m:t>
                              </m:r>
                            </m:e>
                            <m:sub>
                              <m:r>
                                <a:rPr kumimoji="1" lang="en-US" altLang="ja-JP" sz="2200" b="0" i="1" smtClean="0">
                                  <a:latin typeface="Cambria Math" panose="02040503050406030204" pitchFamily="18" charset="0"/>
                                </a:rPr>
                                <m:t>𝑖</m:t>
                              </m:r>
                              <m:r>
                                <a:rPr kumimoji="1" lang="en-US" altLang="ja-JP" sz="2200" b="0" i="1" smtClean="0">
                                  <a:latin typeface="Cambria Math" panose="02040503050406030204" pitchFamily="18" charset="0"/>
                                </a:rPr>
                                <m:t>, </m:t>
                              </m:r>
                              <m:r>
                                <a:rPr kumimoji="1" lang="en-US" altLang="ja-JP" sz="2200" b="0" i="1" smtClean="0">
                                  <a:latin typeface="Cambria Math" panose="02040503050406030204" pitchFamily="18" charset="0"/>
                                </a:rPr>
                                <m:t>𝛼</m:t>
                              </m:r>
                            </m:sub>
                          </m:sSub>
                          <m:r>
                            <a:rPr kumimoji="1" lang="en-US" altLang="ja-JP" sz="2200" b="0" i="1" smtClean="0">
                              <a:latin typeface="Cambria Math" panose="02040503050406030204" pitchFamily="18" charset="0"/>
                            </a:rPr>
                            <m:t>)</m:t>
                          </m:r>
                          <m:r>
                            <a:rPr lang="en-US" altLang="ja-JP" sz="2200" i="1">
                              <a:latin typeface="Cambria Math" panose="02040503050406030204" pitchFamily="18" charset="0"/>
                            </a:rPr>
                            <m:t>(1−</m:t>
                          </m:r>
                          <m:sSub>
                            <m:sSubPr>
                              <m:ctrlPr>
                                <a:rPr lang="en-US" altLang="ja-JP" sz="2200" i="1" smtClean="0">
                                  <a:latin typeface="Cambria Math" panose="02040503050406030204" pitchFamily="18" charset="0"/>
                                </a:rPr>
                              </m:ctrlPr>
                            </m:sSubPr>
                            <m:e>
                              <m:r>
                                <a:rPr lang="en-US" altLang="ja-JP" sz="2200" i="1">
                                  <a:latin typeface="Cambria Math" panose="02040503050406030204" pitchFamily="18" charset="0"/>
                                </a:rPr>
                                <m:t>𝜌</m:t>
                              </m:r>
                            </m:e>
                            <m:sub>
                              <m:r>
                                <a:rPr lang="en-US" altLang="ja-JP" sz="2200" i="1">
                                  <a:latin typeface="Cambria Math" panose="02040503050406030204" pitchFamily="18" charset="0"/>
                                </a:rPr>
                                <m:t>𝑖</m:t>
                              </m:r>
                              <m:r>
                                <a:rPr lang="en-US" altLang="ja-JP" sz="2200" i="1">
                                  <a:latin typeface="Cambria Math" panose="02040503050406030204" pitchFamily="18" charset="0"/>
                                </a:rPr>
                                <m:t>, </m:t>
                              </m:r>
                              <m:r>
                                <a:rPr lang="en-US" altLang="ja-JP" sz="2200" i="1">
                                  <a:latin typeface="Cambria Math" panose="02040503050406030204" pitchFamily="18" charset="0"/>
                                </a:rPr>
                                <m:t>𝛼</m:t>
                              </m:r>
                            </m:sub>
                          </m:sSub>
                          <m:r>
                            <a:rPr lang="en-US" altLang="ja-JP" sz="2200" b="0" i="1" smtClean="0">
                              <a:latin typeface="Cambria Math" panose="02040503050406030204" pitchFamily="18" charset="0"/>
                            </a:rPr>
                            <m:t>−</m:t>
                          </m:r>
                          <m:sSub>
                            <m:sSubPr>
                              <m:ctrlPr>
                                <a:rPr lang="en-US" altLang="ja-JP" sz="2200" i="1">
                                  <a:latin typeface="Cambria Math" panose="02040503050406030204" pitchFamily="18" charset="0"/>
                                </a:rPr>
                              </m:ctrlPr>
                            </m:sSubPr>
                            <m:e>
                              <m:r>
                                <a:rPr lang="en-US" altLang="ja-JP" sz="2200" i="1">
                                  <a:latin typeface="Cambria Math" panose="02040503050406030204" pitchFamily="18" charset="0"/>
                                </a:rPr>
                                <m:t>𝜌</m:t>
                              </m:r>
                            </m:e>
                            <m:sub>
                              <m:r>
                                <a:rPr lang="en-US" altLang="ja-JP" sz="2200" i="1">
                                  <a:latin typeface="Cambria Math" panose="02040503050406030204" pitchFamily="18" charset="0"/>
                                </a:rPr>
                                <m:t>𝑖</m:t>
                              </m:r>
                              <m:r>
                                <a:rPr lang="en-US" altLang="ja-JP" sz="2200" i="1">
                                  <a:latin typeface="Cambria Math" panose="02040503050406030204" pitchFamily="18" charset="0"/>
                                </a:rPr>
                                <m:t>, </m:t>
                              </m:r>
                              <m:r>
                                <a:rPr lang="en-US" altLang="ja-JP" sz="2200" b="0" i="1" smtClean="0">
                                  <a:latin typeface="Cambria Math" panose="02040503050406030204" pitchFamily="18" charset="0"/>
                                </a:rPr>
                                <m:t>𝛽</m:t>
                              </m:r>
                            </m:sub>
                          </m:sSub>
                          <m:r>
                            <a:rPr lang="en-US" altLang="ja-JP" sz="2200" i="1">
                              <a:latin typeface="Cambria Math" panose="02040503050406030204" pitchFamily="18" charset="0"/>
                            </a:rPr>
                            <m:t>)</m:t>
                          </m:r>
                        </m:den>
                      </m:f>
                    </m:oMath>
                  </m:oMathPara>
                </a14:m>
                <a:endParaRPr kumimoji="1" lang="ja-JP" altLang="en-US" sz="2200" dirty="0"/>
              </a:p>
            </p:txBody>
          </p:sp>
        </mc:Choice>
        <mc:Fallback xmlns="">
          <p:sp>
            <p:nvSpPr>
              <p:cNvPr id="5" name="四角形: 角を丸くする 4">
                <a:extLst>
                  <a:ext uri="{FF2B5EF4-FFF2-40B4-BE49-F238E27FC236}">
                    <a16:creationId xmlns:a16="http://schemas.microsoft.com/office/drawing/2014/main" id="{F02B7C6D-C782-027C-6196-5E676007BEF1}"/>
                  </a:ext>
                </a:extLst>
              </p:cNvPr>
              <p:cNvSpPr>
                <a:spLocks noRot="1" noChangeAspect="1" noMove="1" noResize="1" noEditPoints="1" noAdjustHandles="1" noChangeArrowheads="1" noChangeShapeType="1" noTextEdit="1"/>
              </p:cNvSpPr>
              <p:nvPr/>
            </p:nvSpPr>
            <p:spPr>
              <a:xfrm>
                <a:off x="827584" y="1628800"/>
                <a:ext cx="5184576" cy="1368151"/>
              </a:xfrm>
              <a:prstGeom prst="roundRect">
                <a:avLst/>
              </a:prstGeom>
              <a:blipFill>
                <a:blip r:embed="rId7"/>
                <a:stretch>
                  <a:fillRect/>
                </a:stretch>
              </a:blipFill>
              <a:ln w="36413" cap="flat">
                <a:solidFill>
                  <a:schemeClr val="accent6"/>
                </a:solidFill>
                <a:prstDash val="solid"/>
                <a:miter/>
              </a:ln>
            </p:spPr>
            <p:txBody>
              <a:bodyPr/>
              <a:lstStyle/>
              <a:p>
                <a:r>
                  <a:rPr lang="ja-JP" altLang="en-US">
                    <a:noFill/>
                  </a:rPr>
                  <a:t> </a:t>
                </a:r>
              </a:p>
            </p:txBody>
          </p:sp>
        </mc:Fallback>
      </mc:AlternateContent>
      <p:sp>
        <p:nvSpPr>
          <p:cNvPr id="14" name="吹き出し: 角を丸めた四角形 51">
            <a:extLst>
              <a:ext uri="{FF2B5EF4-FFF2-40B4-BE49-F238E27FC236}">
                <a16:creationId xmlns:a16="http://schemas.microsoft.com/office/drawing/2014/main" id="{2699356E-C5A7-1A9A-6D66-3A0DA0E48918}"/>
              </a:ext>
            </a:extLst>
          </p:cNvPr>
          <p:cNvSpPr/>
          <p:nvPr/>
        </p:nvSpPr>
        <p:spPr>
          <a:xfrm>
            <a:off x="309198" y="2729939"/>
            <a:ext cx="8444360" cy="1040140"/>
          </a:xfrm>
          <a:custGeom>
            <a:avLst/>
            <a:gdLst>
              <a:gd name="connsiteX0" fmla="*/ 0 w 8393660"/>
              <a:gd name="connsiteY0" fmla="*/ 124335 h 745994"/>
              <a:gd name="connsiteX1" fmla="*/ 124335 w 8393660"/>
              <a:gd name="connsiteY1" fmla="*/ 0 h 745994"/>
              <a:gd name="connsiteX2" fmla="*/ 1398943 w 8393660"/>
              <a:gd name="connsiteY2" fmla="*/ 0 h 745994"/>
              <a:gd name="connsiteX3" fmla="*/ 2218360 w 8393660"/>
              <a:gd name="connsiteY3" fmla="*/ -434862 h 745994"/>
              <a:gd name="connsiteX4" fmla="*/ 3497358 w 8393660"/>
              <a:gd name="connsiteY4" fmla="*/ 0 h 745994"/>
              <a:gd name="connsiteX5" fmla="*/ 8269325 w 8393660"/>
              <a:gd name="connsiteY5" fmla="*/ 0 h 745994"/>
              <a:gd name="connsiteX6" fmla="*/ 8393660 w 8393660"/>
              <a:gd name="connsiteY6" fmla="*/ 124335 h 745994"/>
              <a:gd name="connsiteX7" fmla="*/ 8393660 w 8393660"/>
              <a:gd name="connsiteY7" fmla="*/ 124332 h 745994"/>
              <a:gd name="connsiteX8" fmla="*/ 8393660 w 8393660"/>
              <a:gd name="connsiteY8" fmla="*/ 124332 h 745994"/>
              <a:gd name="connsiteX9" fmla="*/ 8393660 w 8393660"/>
              <a:gd name="connsiteY9" fmla="*/ 310831 h 745994"/>
              <a:gd name="connsiteX10" fmla="*/ 8393660 w 8393660"/>
              <a:gd name="connsiteY10" fmla="*/ 621659 h 745994"/>
              <a:gd name="connsiteX11" fmla="*/ 8269325 w 8393660"/>
              <a:gd name="connsiteY11" fmla="*/ 745994 h 745994"/>
              <a:gd name="connsiteX12" fmla="*/ 3497358 w 8393660"/>
              <a:gd name="connsiteY12" fmla="*/ 745994 h 745994"/>
              <a:gd name="connsiteX13" fmla="*/ 1398943 w 8393660"/>
              <a:gd name="connsiteY13" fmla="*/ 745994 h 745994"/>
              <a:gd name="connsiteX14" fmla="*/ 1398943 w 8393660"/>
              <a:gd name="connsiteY14" fmla="*/ 745994 h 745994"/>
              <a:gd name="connsiteX15" fmla="*/ 124335 w 8393660"/>
              <a:gd name="connsiteY15" fmla="*/ 745994 h 745994"/>
              <a:gd name="connsiteX16" fmla="*/ 0 w 8393660"/>
              <a:gd name="connsiteY16" fmla="*/ 621659 h 745994"/>
              <a:gd name="connsiteX17" fmla="*/ 0 w 8393660"/>
              <a:gd name="connsiteY17" fmla="*/ 310831 h 745994"/>
              <a:gd name="connsiteX18" fmla="*/ 0 w 8393660"/>
              <a:gd name="connsiteY18" fmla="*/ 124332 h 745994"/>
              <a:gd name="connsiteX19" fmla="*/ 0 w 8393660"/>
              <a:gd name="connsiteY19" fmla="*/ 124332 h 745994"/>
              <a:gd name="connsiteX20" fmla="*/ 0 w 8393660"/>
              <a:gd name="connsiteY20" fmla="*/ 124335 h 745994"/>
              <a:gd name="connsiteX0" fmla="*/ 0 w 8393660"/>
              <a:gd name="connsiteY0" fmla="*/ 559197 h 1180856"/>
              <a:gd name="connsiteX1" fmla="*/ 124335 w 8393660"/>
              <a:gd name="connsiteY1" fmla="*/ 434862 h 1180856"/>
              <a:gd name="connsiteX2" fmla="*/ 1398943 w 8393660"/>
              <a:gd name="connsiteY2" fmla="*/ 434862 h 1180856"/>
              <a:gd name="connsiteX3" fmla="*/ 2218360 w 8393660"/>
              <a:gd name="connsiteY3" fmla="*/ 0 h 1180856"/>
              <a:gd name="connsiteX4" fmla="*/ 2372751 w 8393660"/>
              <a:gd name="connsiteY4" fmla="*/ 424351 h 1180856"/>
              <a:gd name="connsiteX5" fmla="*/ 8269325 w 8393660"/>
              <a:gd name="connsiteY5" fmla="*/ 434862 h 1180856"/>
              <a:gd name="connsiteX6" fmla="*/ 8393660 w 8393660"/>
              <a:gd name="connsiteY6" fmla="*/ 559197 h 1180856"/>
              <a:gd name="connsiteX7" fmla="*/ 8393660 w 8393660"/>
              <a:gd name="connsiteY7" fmla="*/ 559194 h 1180856"/>
              <a:gd name="connsiteX8" fmla="*/ 8393660 w 8393660"/>
              <a:gd name="connsiteY8" fmla="*/ 559194 h 1180856"/>
              <a:gd name="connsiteX9" fmla="*/ 8393660 w 8393660"/>
              <a:gd name="connsiteY9" fmla="*/ 745693 h 1180856"/>
              <a:gd name="connsiteX10" fmla="*/ 8393660 w 8393660"/>
              <a:gd name="connsiteY10" fmla="*/ 1056521 h 1180856"/>
              <a:gd name="connsiteX11" fmla="*/ 8269325 w 8393660"/>
              <a:gd name="connsiteY11" fmla="*/ 1180856 h 1180856"/>
              <a:gd name="connsiteX12" fmla="*/ 3497358 w 8393660"/>
              <a:gd name="connsiteY12" fmla="*/ 1180856 h 1180856"/>
              <a:gd name="connsiteX13" fmla="*/ 1398943 w 8393660"/>
              <a:gd name="connsiteY13" fmla="*/ 1180856 h 1180856"/>
              <a:gd name="connsiteX14" fmla="*/ 1398943 w 8393660"/>
              <a:gd name="connsiteY14" fmla="*/ 1180856 h 1180856"/>
              <a:gd name="connsiteX15" fmla="*/ 124335 w 8393660"/>
              <a:gd name="connsiteY15" fmla="*/ 1180856 h 1180856"/>
              <a:gd name="connsiteX16" fmla="*/ 0 w 8393660"/>
              <a:gd name="connsiteY16" fmla="*/ 1056521 h 1180856"/>
              <a:gd name="connsiteX17" fmla="*/ 0 w 8393660"/>
              <a:gd name="connsiteY17" fmla="*/ 745693 h 1180856"/>
              <a:gd name="connsiteX18" fmla="*/ 0 w 8393660"/>
              <a:gd name="connsiteY18" fmla="*/ 559194 h 1180856"/>
              <a:gd name="connsiteX19" fmla="*/ 0 w 8393660"/>
              <a:gd name="connsiteY19" fmla="*/ 559194 h 1180856"/>
              <a:gd name="connsiteX20" fmla="*/ 0 w 8393660"/>
              <a:gd name="connsiteY20" fmla="*/ 559197 h 1180856"/>
              <a:gd name="connsiteX0" fmla="*/ 0 w 8393660"/>
              <a:gd name="connsiteY0" fmla="*/ 468334 h 1089993"/>
              <a:gd name="connsiteX1" fmla="*/ 124335 w 8393660"/>
              <a:gd name="connsiteY1" fmla="*/ 343999 h 1089993"/>
              <a:gd name="connsiteX2" fmla="*/ 1398943 w 8393660"/>
              <a:gd name="connsiteY2" fmla="*/ 343999 h 1089993"/>
              <a:gd name="connsiteX3" fmla="*/ 2171173 w 8393660"/>
              <a:gd name="connsiteY3" fmla="*/ 0 h 1089993"/>
              <a:gd name="connsiteX4" fmla="*/ 2372751 w 8393660"/>
              <a:gd name="connsiteY4" fmla="*/ 333488 h 1089993"/>
              <a:gd name="connsiteX5" fmla="*/ 8269325 w 8393660"/>
              <a:gd name="connsiteY5" fmla="*/ 343999 h 1089993"/>
              <a:gd name="connsiteX6" fmla="*/ 8393660 w 8393660"/>
              <a:gd name="connsiteY6" fmla="*/ 468334 h 1089993"/>
              <a:gd name="connsiteX7" fmla="*/ 8393660 w 8393660"/>
              <a:gd name="connsiteY7" fmla="*/ 468331 h 1089993"/>
              <a:gd name="connsiteX8" fmla="*/ 8393660 w 8393660"/>
              <a:gd name="connsiteY8" fmla="*/ 468331 h 1089993"/>
              <a:gd name="connsiteX9" fmla="*/ 8393660 w 8393660"/>
              <a:gd name="connsiteY9" fmla="*/ 654830 h 1089993"/>
              <a:gd name="connsiteX10" fmla="*/ 8393660 w 8393660"/>
              <a:gd name="connsiteY10" fmla="*/ 965658 h 1089993"/>
              <a:gd name="connsiteX11" fmla="*/ 8269325 w 8393660"/>
              <a:gd name="connsiteY11" fmla="*/ 1089993 h 1089993"/>
              <a:gd name="connsiteX12" fmla="*/ 3497358 w 8393660"/>
              <a:gd name="connsiteY12" fmla="*/ 1089993 h 1089993"/>
              <a:gd name="connsiteX13" fmla="*/ 1398943 w 8393660"/>
              <a:gd name="connsiteY13" fmla="*/ 1089993 h 1089993"/>
              <a:gd name="connsiteX14" fmla="*/ 1398943 w 8393660"/>
              <a:gd name="connsiteY14" fmla="*/ 1089993 h 1089993"/>
              <a:gd name="connsiteX15" fmla="*/ 124335 w 8393660"/>
              <a:gd name="connsiteY15" fmla="*/ 1089993 h 1089993"/>
              <a:gd name="connsiteX16" fmla="*/ 0 w 8393660"/>
              <a:gd name="connsiteY16" fmla="*/ 965658 h 1089993"/>
              <a:gd name="connsiteX17" fmla="*/ 0 w 8393660"/>
              <a:gd name="connsiteY17" fmla="*/ 654830 h 1089993"/>
              <a:gd name="connsiteX18" fmla="*/ 0 w 8393660"/>
              <a:gd name="connsiteY18" fmla="*/ 468331 h 1089993"/>
              <a:gd name="connsiteX19" fmla="*/ 0 w 8393660"/>
              <a:gd name="connsiteY19" fmla="*/ 468331 h 1089993"/>
              <a:gd name="connsiteX20" fmla="*/ 0 w 8393660"/>
              <a:gd name="connsiteY20" fmla="*/ 468334 h 1089993"/>
              <a:gd name="connsiteX0" fmla="*/ 0 w 8393660"/>
              <a:gd name="connsiteY0" fmla="*/ 468334 h 1089993"/>
              <a:gd name="connsiteX1" fmla="*/ 124335 w 8393660"/>
              <a:gd name="connsiteY1" fmla="*/ 343999 h 1089993"/>
              <a:gd name="connsiteX2" fmla="*/ 1398943 w 8393660"/>
              <a:gd name="connsiteY2" fmla="*/ 343999 h 1089993"/>
              <a:gd name="connsiteX3" fmla="*/ 2041409 w 8393660"/>
              <a:gd name="connsiteY3" fmla="*/ 0 h 1089993"/>
              <a:gd name="connsiteX4" fmla="*/ 2372751 w 8393660"/>
              <a:gd name="connsiteY4" fmla="*/ 333488 h 1089993"/>
              <a:gd name="connsiteX5" fmla="*/ 8269325 w 8393660"/>
              <a:gd name="connsiteY5" fmla="*/ 343999 h 1089993"/>
              <a:gd name="connsiteX6" fmla="*/ 8393660 w 8393660"/>
              <a:gd name="connsiteY6" fmla="*/ 468334 h 1089993"/>
              <a:gd name="connsiteX7" fmla="*/ 8393660 w 8393660"/>
              <a:gd name="connsiteY7" fmla="*/ 468331 h 1089993"/>
              <a:gd name="connsiteX8" fmla="*/ 8393660 w 8393660"/>
              <a:gd name="connsiteY8" fmla="*/ 468331 h 1089993"/>
              <a:gd name="connsiteX9" fmla="*/ 8393660 w 8393660"/>
              <a:gd name="connsiteY9" fmla="*/ 654830 h 1089993"/>
              <a:gd name="connsiteX10" fmla="*/ 8393660 w 8393660"/>
              <a:gd name="connsiteY10" fmla="*/ 965658 h 1089993"/>
              <a:gd name="connsiteX11" fmla="*/ 8269325 w 8393660"/>
              <a:gd name="connsiteY11" fmla="*/ 1089993 h 1089993"/>
              <a:gd name="connsiteX12" fmla="*/ 3497358 w 8393660"/>
              <a:gd name="connsiteY12" fmla="*/ 1089993 h 1089993"/>
              <a:gd name="connsiteX13" fmla="*/ 1398943 w 8393660"/>
              <a:gd name="connsiteY13" fmla="*/ 1089993 h 1089993"/>
              <a:gd name="connsiteX14" fmla="*/ 1398943 w 8393660"/>
              <a:gd name="connsiteY14" fmla="*/ 1089993 h 1089993"/>
              <a:gd name="connsiteX15" fmla="*/ 124335 w 8393660"/>
              <a:gd name="connsiteY15" fmla="*/ 1089993 h 1089993"/>
              <a:gd name="connsiteX16" fmla="*/ 0 w 8393660"/>
              <a:gd name="connsiteY16" fmla="*/ 965658 h 1089993"/>
              <a:gd name="connsiteX17" fmla="*/ 0 w 8393660"/>
              <a:gd name="connsiteY17" fmla="*/ 654830 h 1089993"/>
              <a:gd name="connsiteX18" fmla="*/ 0 w 8393660"/>
              <a:gd name="connsiteY18" fmla="*/ 468331 h 1089993"/>
              <a:gd name="connsiteX19" fmla="*/ 0 w 8393660"/>
              <a:gd name="connsiteY19" fmla="*/ 468331 h 1089993"/>
              <a:gd name="connsiteX20" fmla="*/ 0 w 8393660"/>
              <a:gd name="connsiteY20" fmla="*/ 468334 h 1089993"/>
              <a:gd name="connsiteX0" fmla="*/ 0 w 8393660"/>
              <a:gd name="connsiteY0" fmla="*/ 397663 h 1019322"/>
              <a:gd name="connsiteX1" fmla="*/ 124335 w 8393660"/>
              <a:gd name="connsiteY1" fmla="*/ 273328 h 1019322"/>
              <a:gd name="connsiteX2" fmla="*/ 1398943 w 8393660"/>
              <a:gd name="connsiteY2" fmla="*/ 273328 h 1019322"/>
              <a:gd name="connsiteX3" fmla="*/ 2076799 w 8393660"/>
              <a:gd name="connsiteY3" fmla="*/ 0 h 1019322"/>
              <a:gd name="connsiteX4" fmla="*/ 2372751 w 8393660"/>
              <a:gd name="connsiteY4" fmla="*/ 262817 h 1019322"/>
              <a:gd name="connsiteX5" fmla="*/ 8269325 w 8393660"/>
              <a:gd name="connsiteY5" fmla="*/ 273328 h 1019322"/>
              <a:gd name="connsiteX6" fmla="*/ 8393660 w 8393660"/>
              <a:gd name="connsiteY6" fmla="*/ 397663 h 1019322"/>
              <a:gd name="connsiteX7" fmla="*/ 8393660 w 8393660"/>
              <a:gd name="connsiteY7" fmla="*/ 397660 h 1019322"/>
              <a:gd name="connsiteX8" fmla="*/ 8393660 w 8393660"/>
              <a:gd name="connsiteY8" fmla="*/ 397660 h 1019322"/>
              <a:gd name="connsiteX9" fmla="*/ 8393660 w 8393660"/>
              <a:gd name="connsiteY9" fmla="*/ 584159 h 1019322"/>
              <a:gd name="connsiteX10" fmla="*/ 8393660 w 8393660"/>
              <a:gd name="connsiteY10" fmla="*/ 894987 h 1019322"/>
              <a:gd name="connsiteX11" fmla="*/ 8269325 w 8393660"/>
              <a:gd name="connsiteY11" fmla="*/ 1019322 h 1019322"/>
              <a:gd name="connsiteX12" fmla="*/ 3497358 w 8393660"/>
              <a:gd name="connsiteY12" fmla="*/ 1019322 h 1019322"/>
              <a:gd name="connsiteX13" fmla="*/ 1398943 w 8393660"/>
              <a:gd name="connsiteY13" fmla="*/ 1019322 h 1019322"/>
              <a:gd name="connsiteX14" fmla="*/ 1398943 w 8393660"/>
              <a:gd name="connsiteY14" fmla="*/ 1019322 h 1019322"/>
              <a:gd name="connsiteX15" fmla="*/ 124335 w 8393660"/>
              <a:gd name="connsiteY15" fmla="*/ 1019322 h 1019322"/>
              <a:gd name="connsiteX16" fmla="*/ 0 w 8393660"/>
              <a:gd name="connsiteY16" fmla="*/ 894987 h 1019322"/>
              <a:gd name="connsiteX17" fmla="*/ 0 w 8393660"/>
              <a:gd name="connsiteY17" fmla="*/ 584159 h 1019322"/>
              <a:gd name="connsiteX18" fmla="*/ 0 w 8393660"/>
              <a:gd name="connsiteY18" fmla="*/ 397660 h 1019322"/>
              <a:gd name="connsiteX19" fmla="*/ 0 w 8393660"/>
              <a:gd name="connsiteY19" fmla="*/ 397660 h 1019322"/>
              <a:gd name="connsiteX20" fmla="*/ 0 w 8393660"/>
              <a:gd name="connsiteY20" fmla="*/ 397663 h 1019322"/>
              <a:gd name="connsiteX0" fmla="*/ 0 w 8393660"/>
              <a:gd name="connsiteY0" fmla="*/ 377472 h 999131"/>
              <a:gd name="connsiteX1" fmla="*/ 124335 w 8393660"/>
              <a:gd name="connsiteY1" fmla="*/ 253137 h 999131"/>
              <a:gd name="connsiteX2" fmla="*/ 1398943 w 8393660"/>
              <a:gd name="connsiteY2" fmla="*/ 253137 h 999131"/>
              <a:gd name="connsiteX3" fmla="*/ 1867854 w 8393660"/>
              <a:gd name="connsiteY3" fmla="*/ 0 h 999131"/>
              <a:gd name="connsiteX4" fmla="*/ 2372751 w 8393660"/>
              <a:gd name="connsiteY4" fmla="*/ 242626 h 999131"/>
              <a:gd name="connsiteX5" fmla="*/ 8269325 w 8393660"/>
              <a:gd name="connsiteY5" fmla="*/ 253137 h 999131"/>
              <a:gd name="connsiteX6" fmla="*/ 8393660 w 8393660"/>
              <a:gd name="connsiteY6" fmla="*/ 377472 h 999131"/>
              <a:gd name="connsiteX7" fmla="*/ 8393660 w 8393660"/>
              <a:gd name="connsiteY7" fmla="*/ 377469 h 999131"/>
              <a:gd name="connsiteX8" fmla="*/ 8393660 w 8393660"/>
              <a:gd name="connsiteY8" fmla="*/ 377469 h 999131"/>
              <a:gd name="connsiteX9" fmla="*/ 8393660 w 8393660"/>
              <a:gd name="connsiteY9" fmla="*/ 563968 h 999131"/>
              <a:gd name="connsiteX10" fmla="*/ 8393660 w 8393660"/>
              <a:gd name="connsiteY10" fmla="*/ 874796 h 999131"/>
              <a:gd name="connsiteX11" fmla="*/ 8269325 w 8393660"/>
              <a:gd name="connsiteY11" fmla="*/ 999131 h 999131"/>
              <a:gd name="connsiteX12" fmla="*/ 3497358 w 8393660"/>
              <a:gd name="connsiteY12" fmla="*/ 999131 h 999131"/>
              <a:gd name="connsiteX13" fmla="*/ 1398943 w 8393660"/>
              <a:gd name="connsiteY13" fmla="*/ 999131 h 999131"/>
              <a:gd name="connsiteX14" fmla="*/ 1398943 w 8393660"/>
              <a:gd name="connsiteY14" fmla="*/ 999131 h 999131"/>
              <a:gd name="connsiteX15" fmla="*/ 124335 w 8393660"/>
              <a:gd name="connsiteY15" fmla="*/ 999131 h 999131"/>
              <a:gd name="connsiteX16" fmla="*/ 0 w 8393660"/>
              <a:gd name="connsiteY16" fmla="*/ 874796 h 999131"/>
              <a:gd name="connsiteX17" fmla="*/ 0 w 8393660"/>
              <a:gd name="connsiteY17" fmla="*/ 563968 h 999131"/>
              <a:gd name="connsiteX18" fmla="*/ 0 w 8393660"/>
              <a:gd name="connsiteY18" fmla="*/ 377469 h 999131"/>
              <a:gd name="connsiteX19" fmla="*/ 0 w 8393660"/>
              <a:gd name="connsiteY19" fmla="*/ 377469 h 999131"/>
              <a:gd name="connsiteX20" fmla="*/ 0 w 8393660"/>
              <a:gd name="connsiteY20" fmla="*/ 377472 h 99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393660" h="999131">
                <a:moveTo>
                  <a:pt x="0" y="377472"/>
                </a:moveTo>
                <a:cubicBezTo>
                  <a:pt x="0" y="308804"/>
                  <a:pt x="55667" y="253137"/>
                  <a:pt x="124335" y="253137"/>
                </a:cubicBezTo>
                <a:lnTo>
                  <a:pt x="1398943" y="253137"/>
                </a:lnTo>
                <a:lnTo>
                  <a:pt x="1867854" y="0"/>
                </a:lnTo>
                <a:lnTo>
                  <a:pt x="2372751" y="242626"/>
                </a:lnTo>
                <a:lnTo>
                  <a:pt x="8269325" y="253137"/>
                </a:lnTo>
                <a:cubicBezTo>
                  <a:pt x="8337993" y="253137"/>
                  <a:pt x="8393660" y="308804"/>
                  <a:pt x="8393660" y="377472"/>
                </a:cubicBezTo>
                <a:lnTo>
                  <a:pt x="8393660" y="377469"/>
                </a:lnTo>
                <a:lnTo>
                  <a:pt x="8393660" y="377469"/>
                </a:lnTo>
                <a:lnTo>
                  <a:pt x="8393660" y="563968"/>
                </a:lnTo>
                <a:lnTo>
                  <a:pt x="8393660" y="874796"/>
                </a:lnTo>
                <a:cubicBezTo>
                  <a:pt x="8393660" y="943464"/>
                  <a:pt x="8337993" y="999131"/>
                  <a:pt x="8269325" y="999131"/>
                </a:cubicBezTo>
                <a:lnTo>
                  <a:pt x="3497358" y="999131"/>
                </a:lnTo>
                <a:lnTo>
                  <a:pt x="1398943" y="999131"/>
                </a:lnTo>
                <a:lnTo>
                  <a:pt x="1398943" y="999131"/>
                </a:lnTo>
                <a:lnTo>
                  <a:pt x="124335" y="999131"/>
                </a:lnTo>
                <a:cubicBezTo>
                  <a:pt x="55667" y="999131"/>
                  <a:pt x="0" y="943464"/>
                  <a:pt x="0" y="874796"/>
                </a:cubicBezTo>
                <a:lnTo>
                  <a:pt x="0" y="563968"/>
                </a:lnTo>
                <a:lnTo>
                  <a:pt x="0" y="377469"/>
                </a:lnTo>
                <a:lnTo>
                  <a:pt x="0" y="377469"/>
                </a:lnTo>
                <a:lnTo>
                  <a:pt x="0" y="377472"/>
                </a:lnTo>
                <a:close/>
              </a:path>
            </a:pathLst>
          </a:custGeom>
          <a:ln w="1905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dirty="0">
              <a:solidFill>
                <a:schemeClr val="tx1"/>
              </a:solidFill>
            </a:endParaRP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5212E3D5-164F-56E9-A3E0-7B5B7FB3CDDD}"/>
                  </a:ext>
                </a:extLst>
              </p:cNvPr>
              <p:cNvSpPr txBox="1"/>
              <p:nvPr/>
            </p:nvSpPr>
            <p:spPr>
              <a:xfrm>
                <a:off x="315942" y="3068959"/>
                <a:ext cx="8584292" cy="735201"/>
              </a:xfrm>
              <a:prstGeom prst="rect">
                <a:avLst/>
              </a:prstGeom>
              <a:noFill/>
            </p:spPr>
            <p:txBody>
              <a:bodyPr wrap="square">
                <a:spAutoFit/>
              </a:bodyPr>
              <a:lstStyle/>
              <a:p>
                <a14:m>
                  <m:oMath xmlns:m="http://schemas.openxmlformats.org/officeDocument/2006/math">
                    <m:sSub>
                      <m:sSubPr>
                        <m:ctrlPr>
                          <a:rPr lang="en-US" altLang="ja-JP" sz="2000" b="0" i="1" dirty="0" smtClean="0">
                            <a:latin typeface="Cambria Math" panose="02040503050406030204" pitchFamily="18" charset="0"/>
                          </a:rPr>
                        </m:ctrlPr>
                      </m:sSubPr>
                      <m:e>
                        <m:r>
                          <a:rPr lang="en-US" altLang="ja-JP" sz="2000" b="0" i="1" dirty="0" smtClean="0">
                            <a:latin typeface="Cambria Math" panose="02040503050406030204" pitchFamily="18" charset="0"/>
                          </a:rPr>
                          <m:t>𝑇</m:t>
                        </m:r>
                      </m:e>
                      <m:sub>
                        <m:r>
                          <a:rPr lang="en-US" altLang="ja-JP" sz="2000" b="0" i="1" dirty="0" smtClean="0">
                            <a:latin typeface="Cambria Math" panose="02040503050406030204" pitchFamily="18" charset="0"/>
                          </a:rPr>
                          <m:t>𝑖</m:t>
                        </m:r>
                        <m:r>
                          <a:rPr lang="en-US" altLang="ja-JP" sz="2000" b="0" i="1" dirty="0" smtClean="0">
                            <a:latin typeface="Cambria Math" panose="02040503050406030204" pitchFamily="18" charset="0"/>
                          </a:rPr>
                          <m:t>,</m:t>
                        </m:r>
                        <m:r>
                          <a:rPr lang="en-US" altLang="ja-JP" sz="2000" b="0" i="1" dirty="0" smtClean="0">
                            <a:latin typeface="Cambria Math" panose="02040503050406030204" pitchFamily="18" charset="0"/>
                          </a:rPr>
                          <m:t>𝛽</m:t>
                        </m:r>
                      </m:sub>
                    </m:sSub>
                  </m:oMath>
                </a14:m>
                <a:r>
                  <a:rPr lang="en-US" altLang="ja-JP" sz="2000" dirty="0"/>
                  <a:t> </a:t>
                </a:r>
                <a:r>
                  <a:rPr lang="en-US" altLang="ja-JP" sz="2000" b="1" dirty="0"/>
                  <a:t>=</a:t>
                </a:r>
                <a:r>
                  <a:rPr lang="en-US" altLang="ja-JP" sz="2000" dirty="0"/>
                  <a:t> </a:t>
                </a:r>
                <a:r>
                  <a:rPr lang="en-US" altLang="ja-JP" sz="2000" b="1" dirty="0"/>
                  <a:t>(</a:t>
                </a:r>
                <a:r>
                  <a:rPr lang="ja-JP" altLang="en-US" sz="2000" dirty="0"/>
                  <a:t>到着時に処理を待っている</a:t>
                </a:r>
                <a:r>
                  <a:rPr lang="ja-JP" altLang="en-US" sz="2000" b="1" dirty="0"/>
                  <a:t>ジョブ𝛼</a:t>
                </a:r>
                <a:r>
                  <a:rPr lang="ja-JP" altLang="en-US" sz="2000" dirty="0"/>
                  <a:t>と</a:t>
                </a:r>
                <a:r>
                  <a:rPr lang="ja-JP" altLang="en-US" sz="2000" b="1" dirty="0"/>
                  <a:t>ジョブ</a:t>
                </a:r>
                <a14:m>
                  <m:oMath xmlns:m="http://schemas.openxmlformats.org/officeDocument/2006/math">
                    <m:r>
                      <a:rPr lang="en-US" altLang="ja-JP" sz="2000" b="1" i="1" smtClean="0">
                        <a:latin typeface="Cambria Math" panose="02040503050406030204" pitchFamily="18" charset="0"/>
                      </a:rPr>
                      <m:t>𝜷</m:t>
                    </m:r>
                  </m:oMath>
                </a14:m>
                <a:r>
                  <a:rPr lang="ja-JP" altLang="en-US" sz="2000" dirty="0"/>
                  <a:t>の処理にかかる時間</a:t>
                </a:r>
                <a:r>
                  <a:rPr lang="en-US" altLang="ja-JP" sz="2000" b="1" dirty="0"/>
                  <a:t>) </a:t>
                </a:r>
                <a:r>
                  <a:rPr lang="ja-JP" altLang="en-US" sz="2000" b="1" dirty="0"/>
                  <a:t>　　 </a:t>
                </a:r>
                <a:endParaRPr lang="en-US" altLang="ja-JP" sz="2000" b="1" dirty="0"/>
              </a:p>
              <a:p>
                <a:r>
                  <a:rPr lang="ja-JP" altLang="en-US" sz="2000" b="1" dirty="0"/>
                  <a:t>　   </a:t>
                </a:r>
                <a:r>
                  <a:rPr lang="en-US" altLang="ja-JP" sz="2000" b="1" dirty="0"/>
                  <a:t>+</a:t>
                </a:r>
                <a:r>
                  <a:rPr lang="en-US" altLang="ja-JP" sz="2000" dirty="0"/>
                  <a:t> </a:t>
                </a:r>
                <a:r>
                  <a:rPr lang="en-US" altLang="ja-JP" sz="2000" b="1" dirty="0"/>
                  <a:t>(</a:t>
                </a:r>
                <a:r>
                  <a:rPr lang="ja-JP" altLang="en-US" sz="2000" dirty="0"/>
                  <a:t>到着時に処理しているジョブの</a:t>
                </a:r>
                <a:r>
                  <a:rPr lang="ja-JP" altLang="en-US" sz="2000" b="1" dirty="0"/>
                  <a:t>平均残余寿命の和</a:t>
                </a:r>
                <a:r>
                  <a:rPr lang="en-US" altLang="ja-JP" sz="2000" b="1" dirty="0"/>
                  <a:t>)</a:t>
                </a:r>
              </a:p>
            </p:txBody>
          </p:sp>
        </mc:Choice>
        <mc:Fallback xmlns="">
          <p:sp>
            <p:nvSpPr>
              <p:cNvPr id="15" name="テキスト ボックス 14">
                <a:extLst>
                  <a:ext uri="{FF2B5EF4-FFF2-40B4-BE49-F238E27FC236}">
                    <a16:creationId xmlns:a16="http://schemas.microsoft.com/office/drawing/2014/main" id="{5212E3D5-164F-56E9-A3E0-7B5B7FB3CDDD}"/>
                  </a:ext>
                </a:extLst>
              </p:cNvPr>
              <p:cNvSpPr txBox="1">
                <a:spLocks noRot="1" noChangeAspect="1" noMove="1" noResize="1" noEditPoints="1" noAdjustHandles="1" noChangeArrowheads="1" noChangeShapeType="1" noTextEdit="1"/>
              </p:cNvSpPr>
              <p:nvPr/>
            </p:nvSpPr>
            <p:spPr>
              <a:xfrm>
                <a:off x="315942" y="3068959"/>
                <a:ext cx="8584292" cy="735201"/>
              </a:xfrm>
              <a:prstGeom prst="rect">
                <a:avLst/>
              </a:prstGeom>
              <a:blipFill>
                <a:blip r:embed="rId8"/>
                <a:stretch>
                  <a:fillRect t="-4959" r="-568" b="-14050"/>
                </a:stretch>
              </a:blipFill>
            </p:spPr>
            <p:txBody>
              <a:bodyPr/>
              <a:lstStyle/>
              <a:p>
                <a:r>
                  <a:rPr lang="ja-JP" altLang="en-US">
                    <a:noFill/>
                  </a:rPr>
                  <a:t> </a:t>
                </a:r>
              </a:p>
            </p:txBody>
          </p:sp>
        </mc:Fallback>
      </mc:AlternateContent>
      <p:sp>
        <p:nvSpPr>
          <p:cNvPr id="7" name="吹き出し: 角を丸めた四角形 51">
            <a:extLst>
              <a:ext uri="{FF2B5EF4-FFF2-40B4-BE49-F238E27FC236}">
                <a16:creationId xmlns:a16="http://schemas.microsoft.com/office/drawing/2014/main" id="{46D717B2-B7E7-4A3E-EEB6-340E4730ED01}"/>
              </a:ext>
            </a:extLst>
          </p:cNvPr>
          <p:cNvSpPr/>
          <p:nvPr/>
        </p:nvSpPr>
        <p:spPr>
          <a:xfrm>
            <a:off x="107504" y="5445224"/>
            <a:ext cx="8444360" cy="1040140"/>
          </a:xfrm>
          <a:custGeom>
            <a:avLst/>
            <a:gdLst>
              <a:gd name="connsiteX0" fmla="*/ 0 w 8393660"/>
              <a:gd name="connsiteY0" fmla="*/ 124335 h 745994"/>
              <a:gd name="connsiteX1" fmla="*/ 124335 w 8393660"/>
              <a:gd name="connsiteY1" fmla="*/ 0 h 745994"/>
              <a:gd name="connsiteX2" fmla="*/ 1398943 w 8393660"/>
              <a:gd name="connsiteY2" fmla="*/ 0 h 745994"/>
              <a:gd name="connsiteX3" fmla="*/ 2218360 w 8393660"/>
              <a:gd name="connsiteY3" fmla="*/ -434862 h 745994"/>
              <a:gd name="connsiteX4" fmla="*/ 3497358 w 8393660"/>
              <a:gd name="connsiteY4" fmla="*/ 0 h 745994"/>
              <a:gd name="connsiteX5" fmla="*/ 8269325 w 8393660"/>
              <a:gd name="connsiteY5" fmla="*/ 0 h 745994"/>
              <a:gd name="connsiteX6" fmla="*/ 8393660 w 8393660"/>
              <a:gd name="connsiteY6" fmla="*/ 124335 h 745994"/>
              <a:gd name="connsiteX7" fmla="*/ 8393660 w 8393660"/>
              <a:gd name="connsiteY7" fmla="*/ 124332 h 745994"/>
              <a:gd name="connsiteX8" fmla="*/ 8393660 w 8393660"/>
              <a:gd name="connsiteY8" fmla="*/ 124332 h 745994"/>
              <a:gd name="connsiteX9" fmla="*/ 8393660 w 8393660"/>
              <a:gd name="connsiteY9" fmla="*/ 310831 h 745994"/>
              <a:gd name="connsiteX10" fmla="*/ 8393660 w 8393660"/>
              <a:gd name="connsiteY10" fmla="*/ 621659 h 745994"/>
              <a:gd name="connsiteX11" fmla="*/ 8269325 w 8393660"/>
              <a:gd name="connsiteY11" fmla="*/ 745994 h 745994"/>
              <a:gd name="connsiteX12" fmla="*/ 3497358 w 8393660"/>
              <a:gd name="connsiteY12" fmla="*/ 745994 h 745994"/>
              <a:gd name="connsiteX13" fmla="*/ 1398943 w 8393660"/>
              <a:gd name="connsiteY13" fmla="*/ 745994 h 745994"/>
              <a:gd name="connsiteX14" fmla="*/ 1398943 w 8393660"/>
              <a:gd name="connsiteY14" fmla="*/ 745994 h 745994"/>
              <a:gd name="connsiteX15" fmla="*/ 124335 w 8393660"/>
              <a:gd name="connsiteY15" fmla="*/ 745994 h 745994"/>
              <a:gd name="connsiteX16" fmla="*/ 0 w 8393660"/>
              <a:gd name="connsiteY16" fmla="*/ 621659 h 745994"/>
              <a:gd name="connsiteX17" fmla="*/ 0 w 8393660"/>
              <a:gd name="connsiteY17" fmla="*/ 310831 h 745994"/>
              <a:gd name="connsiteX18" fmla="*/ 0 w 8393660"/>
              <a:gd name="connsiteY18" fmla="*/ 124332 h 745994"/>
              <a:gd name="connsiteX19" fmla="*/ 0 w 8393660"/>
              <a:gd name="connsiteY19" fmla="*/ 124332 h 745994"/>
              <a:gd name="connsiteX20" fmla="*/ 0 w 8393660"/>
              <a:gd name="connsiteY20" fmla="*/ 124335 h 745994"/>
              <a:gd name="connsiteX0" fmla="*/ 0 w 8393660"/>
              <a:gd name="connsiteY0" fmla="*/ 559197 h 1180856"/>
              <a:gd name="connsiteX1" fmla="*/ 124335 w 8393660"/>
              <a:gd name="connsiteY1" fmla="*/ 434862 h 1180856"/>
              <a:gd name="connsiteX2" fmla="*/ 1398943 w 8393660"/>
              <a:gd name="connsiteY2" fmla="*/ 434862 h 1180856"/>
              <a:gd name="connsiteX3" fmla="*/ 2218360 w 8393660"/>
              <a:gd name="connsiteY3" fmla="*/ 0 h 1180856"/>
              <a:gd name="connsiteX4" fmla="*/ 2372751 w 8393660"/>
              <a:gd name="connsiteY4" fmla="*/ 424351 h 1180856"/>
              <a:gd name="connsiteX5" fmla="*/ 8269325 w 8393660"/>
              <a:gd name="connsiteY5" fmla="*/ 434862 h 1180856"/>
              <a:gd name="connsiteX6" fmla="*/ 8393660 w 8393660"/>
              <a:gd name="connsiteY6" fmla="*/ 559197 h 1180856"/>
              <a:gd name="connsiteX7" fmla="*/ 8393660 w 8393660"/>
              <a:gd name="connsiteY7" fmla="*/ 559194 h 1180856"/>
              <a:gd name="connsiteX8" fmla="*/ 8393660 w 8393660"/>
              <a:gd name="connsiteY8" fmla="*/ 559194 h 1180856"/>
              <a:gd name="connsiteX9" fmla="*/ 8393660 w 8393660"/>
              <a:gd name="connsiteY9" fmla="*/ 745693 h 1180856"/>
              <a:gd name="connsiteX10" fmla="*/ 8393660 w 8393660"/>
              <a:gd name="connsiteY10" fmla="*/ 1056521 h 1180856"/>
              <a:gd name="connsiteX11" fmla="*/ 8269325 w 8393660"/>
              <a:gd name="connsiteY11" fmla="*/ 1180856 h 1180856"/>
              <a:gd name="connsiteX12" fmla="*/ 3497358 w 8393660"/>
              <a:gd name="connsiteY12" fmla="*/ 1180856 h 1180856"/>
              <a:gd name="connsiteX13" fmla="*/ 1398943 w 8393660"/>
              <a:gd name="connsiteY13" fmla="*/ 1180856 h 1180856"/>
              <a:gd name="connsiteX14" fmla="*/ 1398943 w 8393660"/>
              <a:gd name="connsiteY14" fmla="*/ 1180856 h 1180856"/>
              <a:gd name="connsiteX15" fmla="*/ 124335 w 8393660"/>
              <a:gd name="connsiteY15" fmla="*/ 1180856 h 1180856"/>
              <a:gd name="connsiteX16" fmla="*/ 0 w 8393660"/>
              <a:gd name="connsiteY16" fmla="*/ 1056521 h 1180856"/>
              <a:gd name="connsiteX17" fmla="*/ 0 w 8393660"/>
              <a:gd name="connsiteY17" fmla="*/ 745693 h 1180856"/>
              <a:gd name="connsiteX18" fmla="*/ 0 w 8393660"/>
              <a:gd name="connsiteY18" fmla="*/ 559194 h 1180856"/>
              <a:gd name="connsiteX19" fmla="*/ 0 w 8393660"/>
              <a:gd name="connsiteY19" fmla="*/ 559194 h 1180856"/>
              <a:gd name="connsiteX20" fmla="*/ 0 w 8393660"/>
              <a:gd name="connsiteY20" fmla="*/ 559197 h 1180856"/>
              <a:gd name="connsiteX0" fmla="*/ 0 w 8393660"/>
              <a:gd name="connsiteY0" fmla="*/ 468334 h 1089993"/>
              <a:gd name="connsiteX1" fmla="*/ 124335 w 8393660"/>
              <a:gd name="connsiteY1" fmla="*/ 343999 h 1089993"/>
              <a:gd name="connsiteX2" fmla="*/ 1398943 w 8393660"/>
              <a:gd name="connsiteY2" fmla="*/ 343999 h 1089993"/>
              <a:gd name="connsiteX3" fmla="*/ 2171173 w 8393660"/>
              <a:gd name="connsiteY3" fmla="*/ 0 h 1089993"/>
              <a:gd name="connsiteX4" fmla="*/ 2372751 w 8393660"/>
              <a:gd name="connsiteY4" fmla="*/ 333488 h 1089993"/>
              <a:gd name="connsiteX5" fmla="*/ 8269325 w 8393660"/>
              <a:gd name="connsiteY5" fmla="*/ 343999 h 1089993"/>
              <a:gd name="connsiteX6" fmla="*/ 8393660 w 8393660"/>
              <a:gd name="connsiteY6" fmla="*/ 468334 h 1089993"/>
              <a:gd name="connsiteX7" fmla="*/ 8393660 w 8393660"/>
              <a:gd name="connsiteY7" fmla="*/ 468331 h 1089993"/>
              <a:gd name="connsiteX8" fmla="*/ 8393660 w 8393660"/>
              <a:gd name="connsiteY8" fmla="*/ 468331 h 1089993"/>
              <a:gd name="connsiteX9" fmla="*/ 8393660 w 8393660"/>
              <a:gd name="connsiteY9" fmla="*/ 654830 h 1089993"/>
              <a:gd name="connsiteX10" fmla="*/ 8393660 w 8393660"/>
              <a:gd name="connsiteY10" fmla="*/ 965658 h 1089993"/>
              <a:gd name="connsiteX11" fmla="*/ 8269325 w 8393660"/>
              <a:gd name="connsiteY11" fmla="*/ 1089993 h 1089993"/>
              <a:gd name="connsiteX12" fmla="*/ 3497358 w 8393660"/>
              <a:gd name="connsiteY12" fmla="*/ 1089993 h 1089993"/>
              <a:gd name="connsiteX13" fmla="*/ 1398943 w 8393660"/>
              <a:gd name="connsiteY13" fmla="*/ 1089993 h 1089993"/>
              <a:gd name="connsiteX14" fmla="*/ 1398943 w 8393660"/>
              <a:gd name="connsiteY14" fmla="*/ 1089993 h 1089993"/>
              <a:gd name="connsiteX15" fmla="*/ 124335 w 8393660"/>
              <a:gd name="connsiteY15" fmla="*/ 1089993 h 1089993"/>
              <a:gd name="connsiteX16" fmla="*/ 0 w 8393660"/>
              <a:gd name="connsiteY16" fmla="*/ 965658 h 1089993"/>
              <a:gd name="connsiteX17" fmla="*/ 0 w 8393660"/>
              <a:gd name="connsiteY17" fmla="*/ 654830 h 1089993"/>
              <a:gd name="connsiteX18" fmla="*/ 0 w 8393660"/>
              <a:gd name="connsiteY18" fmla="*/ 468331 h 1089993"/>
              <a:gd name="connsiteX19" fmla="*/ 0 w 8393660"/>
              <a:gd name="connsiteY19" fmla="*/ 468331 h 1089993"/>
              <a:gd name="connsiteX20" fmla="*/ 0 w 8393660"/>
              <a:gd name="connsiteY20" fmla="*/ 468334 h 1089993"/>
              <a:gd name="connsiteX0" fmla="*/ 0 w 8393660"/>
              <a:gd name="connsiteY0" fmla="*/ 468334 h 1089993"/>
              <a:gd name="connsiteX1" fmla="*/ 124335 w 8393660"/>
              <a:gd name="connsiteY1" fmla="*/ 343999 h 1089993"/>
              <a:gd name="connsiteX2" fmla="*/ 1398943 w 8393660"/>
              <a:gd name="connsiteY2" fmla="*/ 343999 h 1089993"/>
              <a:gd name="connsiteX3" fmla="*/ 2041409 w 8393660"/>
              <a:gd name="connsiteY3" fmla="*/ 0 h 1089993"/>
              <a:gd name="connsiteX4" fmla="*/ 2372751 w 8393660"/>
              <a:gd name="connsiteY4" fmla="*/ 333488 h 1089993"/>
              <a:gd name="connsiteX5" fmla="*/ 8269325 w 8393660"/>
              <a:gd name="connsiteY5" fmla="*/ 343999 h 1089993"/>
              <a:gd name="connsiteX6" fmla="*/ 8393660 w 8393660"/>
              <a:gd name="connsiteY6" fmla="*/ 468334 h 1089993"/>
              <a:gd name="connsiteX7" fmla="*/ 8393660 w 8393660"/>
              <a:gd name="connsiteY7" fmla="*/ 468331 h 1089993"/>
              <a:gd name="connsiteX8" fmla="*/ 8393660 w 8393660"/>
              <a:gd name="connsiteY8" fmla="*/ 468331 h 1089993"/>
              <a:gd name="connsiteX9" fmla="*/ 8393660 w 8393660"/>
              <a:gd name="connsiteY9" fmla="*/ 654830 h 1089993"/>
              <a:gd name="connsiteX10" fmla="*/ 8393660 w 8393660"/>
              <a:gd name="connsiteY10" fmla="*/ 965658 h 1089993"/>
              <a:gd name="connsiteX11" fmla="*/ 8269325 w 8393660"/>
              <a:gd name="connsiteY11" fmla="*/ 1089993 h 1089993"/>
              <a:gd name="connsiteX12" fmla="*/ 3497358 w 8393660"/>
              <a:gd name="connsiteY12" fmla="*/ 1089993 h 1089993"/>
              <a:gd name="connsiteX13" fmla="*/ 1398943 w 8393660"/>
              <a:gd name="connsiteY13" fmla="*/ 1089993 h 1089993"/>
              <a:gd name="connsiteX14" fmla="*/ 1398943 w 8393660"/>
              <a:gd name="connsiteY14" fmla="*/ 1089993 h 1089993"/>
              <a:gd name="connsiteX15" fmla="*/ 124335 w 8393660"/>
              <a:gd name="connsiteY15" fmla="*/ 1089993 h 1089993"/>
              <a:gd name="connsiteX16" fmla="*/ 0 w 8393660"/>
              <a:gd name="connsiteY16" fmla="*/ 965658 h 1089993"/>
              <a:gd name="connsiteX17" fmla="*/ 0 w 8393660"/>
              <a:gd name="connsiteY17" fmla="*/ 654830 h 1089993"/>
              <a:gd name="connsiteX18" fmla="*/ 0 w 8393660"/>
              <a:gd name="connsiteY18" fmla="*/ 468331 h 1089993"/>
              <a:gd name="connsiteX19" fmla="*/ 0 w 8393660"/>
              <a:gd name="connsiteY19" fmla="*/ 468331 h 1089993"/>
              <a:gd name="connsiteX20" fmla="*/ 0 w 8393660"/>
              <a:gd name="connsiteY20" fmla="*/ 468334 h 1089993"/>
              <a:gd name="connsiteX0" fmla="*/ 0 w 8393660"/>
              <a:gd name="connsiteY0" fmla="*/ 397663 h 1019322"/>
              <a:gd name="connsiteX1" fmla="*/ 124335 w 8393660"/>
              <a:gd name="connsiteY1" fmla="*/ 273328 h 1019322"/>
              <a:gd name="connsiteX2" fmla="*/ 1398943 w 8393660"/>
              <a:gd name="connsiteY2" fmla="*/ 273328 h 1019322"/>
              <a:gd name="connsiteX3" fmla="*/ 2076799 w 8393660"/>
              <a:gd name="connsiteY3" fmla="*/ 0 h 1019322"/>
              <a:gd name="connsiteX4" fmla="*/ 2372751 w 8393660"/>
              <a:gd name="connsiteY4" fmla="*/ 262817 h 1019322"/>
              <a:gd name="connsiteX5" fmla="*/ 8269325 w 8393660"/>
              <a:gd name="connsiteY5" fmla="*/ 273328 h 1019322"/>
              <a:gd name="connsiteX6" fmla="*/ 8393660 w 8393660"/>
              <a:gd name="connsiteY6" fmla="*/ 397663 h 1019322"/>
              <a:gd name="connsiteX7" fmla="*/ 8393660 w 8393660"/>
              <a:gd name="connsiteY7" fmla="*/ 397660 h 1019322"/>
              <a:gd name="connsiteX8" fmla="*/ 8393660 w 8393660"/>
              <a:gd name="connsiteY8" fmla="*/ 397660 h 1019322"/>
              <a:gd name="connsiteX9" fmla="*/ 8393660 w 8393660"/>
              <a:gd name="connsiteY9" fmla="*/ 584159 h 1019322"/>
              <a:gd name="connsiteX10" fmla="*/ 8393660 w 8393660"/>
              <a:gd name="connsiteY10" fmla="*/ 894987 h 1019322"/>
              <a:gd name="connsiteX11" fmla="*/ 8269325 w 8393660"/>
              <a:gd name="connsiteY11" fmla="*/ 1019322 h 1019322"/>
              <a:gd name="connsiteX12" fmla="*/ 3497358 w 8393660"/>
              <a:gd name="connsiteY12" fmla="*/ 1019322 h 1019322"/>
              <a:gd name="connsiteX13" fmla="*/ 1398943 w 8393660"/>
              <a:gd name="connsiteY13" fmla="*/ 1019322 h 1019322"/>
              <a:gd name="connsiteX14" fmla="*/ 1398943 w 8393660"/>
              <a:gd name="connsiteY14" fmla="*/ 1019322 h 1019322"/>
              <a:gd name="connsiteX15" fmla="*/ 124335 w 8393660"/>
              <a:gd name="connsiteY15" fmla="*/ 1019322 h 1019322"/>
              <a:gd name="connsiteX16" fmla="*/ 0 w 8393660"/>
              <a:gd name="connsiteY16" fmla="*/ 894987 h 1019322"/>
              <a:gd name="connsiteX17" fmla="*/ 0 w 8393660"/>
              <a:gd name="connsiteY17" fmla="*/ 584159 h 1019322"/>
              <a:gd name="connsiteX18" fmla="*/ 0 w 8393660"/>
              <a:gd name="connsiteY18" fmla="*/ 397660 h 1019322"/>
              <a:gd name="connsiteX19" fmla="*/ 0 w 8393660"/>
              <a:gd name="connsiteY19" fmla="*/ 397660 h 1019322"/>
              <a:gd name="connsiteX20" fmla="*/ 0 w 8393660"/>
              <a:gd name="connsiteY20" fmla="*/ 397663 h 1019322"/>
              <a:gd name="connsiteX0" fmla="*/ 0 w 8393660"/>
              <a:gd name="connsiteY0" fmla="*/ 377472 h 999131"/>
              <a:gd name="connsiteX1" fmla="*/ 124335 w 8393660"/>
              <a:gd name="connsiteY1" fmla="*/ 253137 h 999131"/>
              <a:gd name="connsiteX2" fmla="*/ 1398943 w 8393660"/>
              <a:gd name="connsiteY2" fmla="*/ 253137 h 999131"/>
              <a:gd name="connsiteX3" fmla="*/ 1867854 w 8393660"/>
              <a:gd name="connsiteY3" fmla="*/ 0 h 999131"/>
              <a:gd name="connsiteX4" fmla="*/ 2372751 w 8393660"/>
              <a:gd name="connsiteY4" fmla="*/ 242626 h 999131"/>
              <a:gd name="connsiteX5" fmla="*/ 8269325 w 8393660"/>
              <a:gd name="connsiteY5" fmla="*/ 253137 h 999131"/>
              <a:gd name="connsiteX6" fmla="*/ 8393660 w 8393660"/>
              <a:gd name="connsiteY6" fmla="*/ 377472 h 999131"/>
              <a:gd name="connsiteX7" fmla="*/ 8393660 w 8393660"/>
              <a:gd name="connsiteY7" fmla="*/ 377469 h 999131"/>
              <a:gd name="connsiteX8" fmla="*/ 8393660 w 8393660"/>
              <a:gd name="connsiteY8" fmla="*/ 377469 h 999131"/>
              <a:gd name="connsiteX9" fmla="*/ 8393660 w 8393660"/>
              <a:gd name="connsiteY9" fmla="*/ 563968 h 999131"/>
              <a:gd name="connsiteX10" fmla="*/ 8393660 w 8393660"/>
              <a:gd name="connsiteY10" fmla="*/ 874796 h 999131"/>
              <a:gd name="connsiteX11" fmla="*/ 8269325 w 8393660"/>
              <a:gd name="connsiteY11" fmla="*/ 999131 h 999131"/>
              <a:gd name="connsiteX12" fmla="*/ 3497358 w 8393660"/>
              <a:gd name="connsiteY12" fmla="*/ 999131 h 999131"/>
              <a:gd name="connsiteX13" fmla="*/ 1398943 w 8393660"/>
              <a:gd name="connsiteY13" fmla="*/ 999131 h 999131"/>
              <a:gd name="connsiteX14" fmla="*/ 1398943 w 8393660"/>
              <a:gd name="connsiteY14" fmla="*/ 999131 h 999131"/>
              <a:gd name="connsiteX15" fmla="*/ 124335 w 8393660"/>
              <a:gd name="connsiteY15" fmla="*/ 999131 h 999131"/>
              <a:gd name="connsiteX16" fmla="*/ 0 w 8393660"/>
              <a:gd name="connsiteY16" fmla="*/ 874796 h 999131"/>
              <a:gd name="connsiteX17" fmla="*/ 0 w 8393660"/>
              <a:gd name="connsiteY17" fmla="*/ 563968 h 999131"/>
              <a:gd name="connsiteX18" fmla="*/ 0 w 8393660"/>
              <a:gd name="connsiteY18" fmla="*/ 377469 h 999131"/>
              <a:gd name="connsiteX19" fmla="*/ 0 w 8393660"/>
              <a:gd name="connsiteY19" fmla="*/ 377469 h 999131"/>
              <a:gd name="connsiteX20" fmla="*/ 0 w 8393660"/>
              <a:gd name="connsiteY20" fmla="*/ 377472 h 99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393660" h="999131">
                <a:moveTo>
                  <a:pt x="0" y="377472"/>
                </a:moveTo>
                <a:cubicBezTo>
                  <a:pt x="0" y="308804"/>
                  <a:pt x="55667" y="253137"/>
                  <a:pt x="124335" y="253137"/>
                </a:cubicBezTo>
                <a:lnTo>
                  <a:pt x="1398943" y="253137"/>
                </a:lnTo>
                <a:lnTo>
                  <a:pt x="1867854" y="0"/>
                </a:lnTo>
                <a:lnTo>
                  <a:pt x="2372751" y="242626"/>
                </a:lnTo>
                <a:lnTo>
                  <a:pt x="8269325" y="253137"/>
                </a:lnTo>
                <a:cubicBezTo>
                  <a:pt x="8337993" y="253137"/>
                  <a:pt x="8393660" y="308804"/>
                  <a:pt x="8393660" y="377472"/>
                </a:cubicBezTo>
                <a:lnTo>
                  <a:pt x="8393660" y="377469"/>
                </a:lnTo>
                <a:lnTo>
                  <a:pt x="8393660" y="377469"/>
                </a:lnTo>
                <a:lnTo>
                  <a:pt x="8393660" y="563968"/>
                </a:lnTo>
                <a:lnTo>
                  <a:pt x="8393660" y="874796"/>
                </a:lnTo>
                <a:cubicBezTo>
                  <a:pt x="8393660" y="943464"/>
                  <a:pt x="8337993" y="999131"/>
                  <a:pt x="8269325" y="999131"/>
                </a:cubicBezTo>
                <a:lnTo>
                  <a:pt x="3497358" y="999131"/>
                </a:lnTo>
                <a:lnTo>
                  <a:pt x="1398943" y="999131"/>
                </a:lnTo>
                <a:lnTo>
                  <a:pt x="1398943" y="999131"/>
                </a:lnTo>
                <a:lnTo>
                  <a:pt x="124335" y="999131"/>
                </a:lnTo>
                <a:cubicBezTo>
                  <a:pt x="55667" y="999131"/>
                  <a:pt x="0" y="943464"/>
                  <a:pt x="0" y="874796"/>
                </a:cubicBezTo>
                <a:lnTo>
                  <a:pt x="0" y="563968"/>
                </a:lnTo>
                <a:lnTo>
                  <a:pt x="0" y="377469"/>
                </a:lnTo>
                <a:lnTo>
                  <a:pt x="0" y="377469"/>
                </a:lnTo>
                <a:lnTo>
                  <a:pt x="0" y="377472"/>
                </a:lnTo>
                <a:close/>
              </a:path>
            </a:pathLst>
          </a:custGeom>
          <a:ln w="1905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2000" dirty="0">
              <a:solidFill>
                <a:schemeClr val="tx1"/>
              </a:solidFill>
            </a:endParaRPr>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E0B2317A-0A5C-DA86-2F83-289D1D0BE8B2}"/>
                  </a:ext>
                </a:extLst>
              </p:cNvPr>
              <p:cNvSpPr txBox="1"/>
              <p:nvPr/>
            </p:nvSpPr>
            <p:spPr>
              <a:xfrm>
                <a:off x="114248" y="5784244"/>
                <a:ext cx="8279270" cy="735201"/>
              </a:xfrm>
              <a:prstGeom prst="rect">
                <a:avLst/>
              </a:prstGeom>
              <a:noFill/>
            </p:spPr>
            <p:txBody>
              <a:bodyPr wrap="square">
                <a:spAutoFit/>
              </a:bodyPr>
              <a:lstStyle/>
              <a:p>
                <a14:m>
                  <m:oMath xmlns:m="http://schemas.openxmlformats.org/officeDocument/2006/math">
                    <m:sSub>
                      <m:sSubPr>
                        <m:ctrlPr>
                          <a:rPr lang="en-US" altLang="ja-JP" sz="2000" b="0" i="1" dirty="0" smtClean="0">
                            <a:latin typeface="Cambria Math" panose="02040503050406030204" pitchFamily="18" charset="0"/>
                          </a:rPr>
                        </m:ctrlPr>
                      </m:sSubPr>
                      <m:e>
                        <m:r>
                          <a:rPr lang="en-US" altLang="ja-JP" sz="2000" b="0" i="1" dirty="0" smtClean="0">
                            <a:latin typeface="Cambria Math" panose="02040503050406030204" pitchFamily="18" charset="0"/>
                          </a:rPr>
                          <m:t>𝑇</m:t>
                        </m:r>
                      </m:e>
                      <m:sub>
                        <m:r>
                          <a:rPr lang="en-US" altLang="ja-JP" sz="2000" b="0" i="1" dirty="0" smtClean="0">
                            <a:latin typeface="Cambria Math" panose="02040503050406030204" pitchFamily="18" charset="0"/>
                          </a:rPr>
                          <m:t>𝑖</m:t>
                        </m:r>
                        <m:r>
                          <a:rPr lang="en-US" altLang="ja-JP" sz="2000" b="0" i="1" dirty="0" smtClean="0">
                            <a:latin typeface="Cambria Math" panose="02040503050406030204" pitchFamily="18" charset="0"/>
                          </a:rPr>
                          <m:t>,</m:t>
                        </m:r>
                        <m:r>
                          <a:rPr lang="en-US" altLang="ja-JP" sz="2000" b="0" i="1" dirty="0" smtClean="0">
                            <a:latin typeface="Cambria Math" panose="02040503050406030204" pitchFamily="18" charset="0"/>
                          </a:rPr>
                          <m:t>𝛽</m:t>
                        </m:r>
                      </m:sub>
                    </m:sSub>
                  </m:oMath>
                </a14:m>
                <a:r>
                  <a:rPr lang="en-US" altLang="ja-JP" sz="2000" dirty="0"/>
                  <a:t> </a:t>
                </a:r>
                <a:r>
                  <a:rPr lang="en-US" altLang="ja-JP" sz="2000" b="1" dirty="0"/>
                  <a:t>=</a:t>
                </a:r>
                <a:r>
                  <a:rPr lang="en-US" altLang="ja-JP" sz="2000" dirty="0"/>
                  <a:t> </a:t>
                </a:r>
                <a:r>
                  <a:rPr lang="en-US" altLang="ja-JP" sz="2000" b="1" dirty="0"/>
                  <a:t>(</a:t>
                </a:r>
                <a:r>
                  <a:rPr lang="ja-JP" altLang="en-US" sz="2000" dirty="0"/>
                  <a:t>到着時に処理を待っている</a:t>
                </a:r>
                <a:r>
                  <a:rPr lang="ja-JP" altLang="en-US" sz="2000" b="1" dirty="0"/>
                  <a:t>ジョブ𝛼からジョブ</a:t>
                </a:r>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i="1" smtClean="0">
                            <a:latin typeface="Cambria Math" panose="02040503050406030204" pitchFamily="18" charset="0"/>
                          </a:rPr>
                          <m:t>𝒎</m:t>
                        </m:r>
                      </m:e>
                      <m:sup>
                        <m:r>
                          <a:rPr lang="en-US" altLang="ja-JP" sz="2000" b="1" i="1" smtClean="0">
                            <a:latin typeface="Cambria Math" panose="02040503050406030204" pitchFamily="18" charset="0"/>
                          </a:rPr>
                          <m:t>′</m:t>
                        </m:r>
                      </m:sup>
                    </m:sSup>
                  </m:oMath>
                </a14:m>
                <a:r>
                  <a:rPr lang="ja-JP" altLang="en-US" sz="2000" dirty="0"/>
                  <a:t>までの処理にかかる時間</a:t>
                </a:r>
                <a:r>
                  <a:rPr lang="en-US" altLang="ja-JP" sz="2000" b="1" dirty="0"/>
                  <a:t>)</a:t>
                </a:r>
                <a:r>
                  <a:rPr lang="ja-JP" altLang="en-US" sz="2000" b="1" dirty="0"/>
                  <a:t> </a:t>
                </a:r>
                <a:r>
                  <a:rPr lang="en-US" altLang="ja-JP" sz="2000" b="1" dirty="0"/>
                  <a:t>+</a:t>
                </a:r>
                <a:r>
                  <a:rPr lang="en-US" altLang="ja-JP" sz="2000" dirty="0"/>
                  <a:t> </a:t>
                </a:r>
                <a:r>
                  <a:rPr lang="en-US" altLang="ja-JP" sz="2000" b="1" dirty="0"/>
                  <a:t>(</a:t>
                </a:r>
                <a:r>
                  <a:rPr lang="ja-JP" altLang="en-US" sz="2000" dirty="0"/>
                  <a:t>到着時に処理しているジョブの</a:t>
                </a:r>
                <a:r>
                  <a:rPr lang="ja-JP" altLang="en-US" sz="2000" b="1" dirty="0"/>
                  <a:t>平均残余寿命の和</a:t>
                </a:r>
                <a:r>
                  <a:rPr lang="en-US" altLang="ja-JP" sz="2000" b="1" dirty="0"/>
                  <a:t>)</a:t>
                </a:r>
              </a:p>
            </p:txBody>
          </p:sp>
        </mc:Choice>
        <mc:Fallback>
          <p:sp>
            <p:nvSpPr>
              <p:cNvPr id="8" name="テキスト ボックス 7">
                <a:extLst>
                  <a:ext uri="{FF2B5EF4-FFF2-40B4-BE49-F238E27FC236}">
                    <a16:creationId xmlns:a16="http://schemas.microsoft.com/office/drawing/2014/main" id="{E0B2317A-0A5C-DA86-2F83-289D1D0BE8B2}"/>
                  </a:ext>
                </a:extLst>
              </p:cNvPr>
              <p:cNvSpPr txBox="1">
                <a:spLocks noRot="1" noChangeAspect="1" noMove="1" noResize="1" noEditPoints="1" noAdjustHandles="1" noChangeArrowheads="1" noChangeShapeType="1" noTextEdit="1"/>
              </p:cNvSpPr>
              <p:nvPr/>
            </p:nvSpPr>
            <p:spPr>
              <a:xfrm>
                <a:off x="114248" y="5784244"/>
                <a:ext cx="8279270" cy="735201"/>
              </a:xfrm>
              <a:prstGeom prst="rect">
                <a:avLst/>
              </a:prstGeom>
              <a:blipFill>
                <a:blip r:embed="rId9"/>
                <a:stretch>
                  <a:fillRect l="-810" t="-5833" b="-1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1403720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5"/>
          <p:cNvSpPr txBox="1">
            <a:spLocks noGrp="1"/>
          </p:cNvSpPr>
          <p:nvPr>
            <p:ph type="title"/>
          </p:nvPr>
        </p:nvSpPr>
        <p:spPr>
          <a:xfrm>
            <a:off x="1115616" y="44624"/>
            <a:ext cx="8028384"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15151"/>
              </a:buClr>
              <a:buSzPts val="3600"/>
              <a:buFont typeface="Quattrocento Sans"/>
              <a:buNone/>
            </a:pPr>
            <a:r>
              <a:rPr lang="ja-JP" dirty="0"/>
              <a:t>提案手法 </a:t>
            </a:r>
            <a:r>
              <a:rPr lang="en-US" altLang="ja-JP" dirty="0"/>
              <a:t>-</a:t>
            </a:r>
            <a:r>
              <a:rPr lang="ja-JP" dirty="0"/>
              <a:t> 処理の流れ</a:t>
            </a:r>
            <a:endParaRPr dirty="0"/>
          </a:p>
        </p:txBody>
      </p:sp>
      <p:sp>
        <p:nvSpPr>
          <p:cNvPr id="154" name="Google Shape;154;p5"/>
          <p:cNvSpPr/>
          <p:nvPr/>
        </p:nvSpPr>
        <p:spPr>
          <a:xfrm>
            <a:off x="2267744" y="2464064"/>
            <a:ext cx="576064" cy="3557224"/>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Quattrocento Sans"/>
              <a:ea typeface="Quattrocento Sans"/>
              <a:cs typeface="Quattrocento Sans"/>
              <a:sym typeface="Quattrocento Sans"/>
            </a:endParaRPr>
          </a:p>
        </p:txBody>
      </p:sp>
      <mc:AlternateContent xmlns:mc="http://schemas.openxmlformats.org/markup-compatibility/2006" xmlns:a14="http://schemas.microsoft.com/office/drawing/2010/main">
        <mc:Choice Requires="a14">
          <p:sp>
            <p:nvSpPr>
              <p:cNvPr id="155" name="Google Shape;155;p5"/>
              <p:cNvSpPr/>
              <p:nvPr/>
            </p:nvSpPr>
            <p:spPr>
              <a:xfrm>
                <a:off x="683568" y="1527960"/>
                <a:ext cx="3744416" cy="936104"/>
              </a:xfrm>
              <a:prstGeom prst="rect">
                <a:avLst/>
              </a:prstGeom>
              <a:solidFill>
                <a:schemeClr val="accent1">
                  <a:alpha val="3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altLang="en-US" sz="2800" dirty="0">
                    <a:solidFill>
                      <a:schemeClr val="lt1"/>
                    </a:solidFill>
                    <a:latin typeface="Quattrocento Sans"/>
                    <a:ea typeface="Quattrocento Sans"/>
                    <a:cs typeface="Quattrocento Sans"/>
                    <a:sym typeface="Quattrocento Sans"/>
                  </a:rPr>
                  <a:t>各オフロード</a:t>
                </a:r>
                <a14:m>
                  <m:oMath xmlns:m="http://schemas.openxmlformats.org/officeDocument/2006/math">
                    <m:r>
                      <a:rPr lang="ja-JP" altLang="en-US" sz="2800" b="1" i="1" dirty="0">
                        <a:solidFill>
                          <a:schemeClr val="lt1"/>
                        </a:solidFill>
                        <a:latin typeface="Cambria Math" panose="02040503050406030204" pitchFamily="18" charset="0"/>
                        <a:ea typeface="Quattrocento Sans"/>
                        <a:cs typeface="Quattrocento Sans"/>
                        <a:sym typeface="Quattrocento Sans"/>
                      </a:rPr>
                      <m:t>割合</m:t>
                    </m:r>
                    <m:r>
                      <a:rPr lang="en-US" altLang="ja-JP" sz="2800" b="1" i="1" smtClean="0">
                        <a:solidFill>
                          <a:schemeClr val="lt1"/>
                        </a:solidFill>
                        <a:latin typeface="Cambria Math" panose="02040503050406030204" pitchFamily="18" charset="0"/>
                        <a:ea typeface="Quattrocento Sans"/>
                        <a:cs typeface="Quattrocento Sans"/>
                        <a:sym typeface="Quattrocento Sans"/>
                      </a:rPr>
                      <m:t>𝝋</m:t>
                    </m:r>
                  </m:oMath>
                </a14:m>
                <a:r>
                  <a:rPr lang="ja-JP" altLang="en-US" sz="2800" dirty="0">
                    <a:solidFill>
                      <a:schemeClr val="lt1"/>
                    </a:solidFill>
                    <a:latin typeface="Quattrocento Sans"/>
                    <a:ea typeface="Quattrocento Sans"/>
                    <a:cs typeface="Quattrocento Sans"/>
                    <a:sym typeface="Quattrocento Sans"/>
                  </a:rPr>
                  <a:t>の平均遅延時間を定式化</a:t>
                </a:r>
                <a:endParaRPr sz="2800" b="0" i="0" u="none" strike="noStrike" cap="none" dirty="0">
                  <a:solidFill>
                    <a:schemeClr val="lt1"/>
                  </a:solidFill>
                  <a:latin typeface="Quattrocento Sans"/>
                  <a:ea typeface="Quattrocento Sans"/>
                  <a:cs typeface="Quattrocento Sans"/>
                  <a:sym typeface="Quattrocento Sans"/>
                </a:endParaRPr>
              </a:p>
            </p:txBody>
          </p:sp>
        </mc:Choice>
        <mc:Fallback xmlns="">
          <p:sp>
            <p:nvSpPr>
              <p:cNvPr id="155" name="Google Shape;155;p5"/>
              <p:cNvSpPr>
                <a:spLocks noRot="1" noChangeAspect="1" noMove="1" noResize="1" noEditPoints="1" noAdjustHandles="1" noChangeArrowheads="1" noChangeShapeType="1" noTextEdit="1"/>
              </p:cNvSpPr>
              <p:nvPr/>
            </p:nvSpPr>
            <p:spPr>
              <a:xfrm>
                <a:off x="683568" y="1527960"/>
                <a:ext cx="3744416" cy="936104"/>
              </a:xfrm>
              <a:prstGeom prst="rect">
                <a:avLst/>
              </a:prstGeom>
              <a:blipFill>
                <a:blip r:embed="rId3"/>
                <a:stretch>
                  <a:fillRect l="-3257" t="-9150" r="-3257" b="-15686"/>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7" name="Google Shape;157;p5"/>
              <p:cNvSpPr/>
              <p:nvPr/>
            </p:nvSpPr>
            <p:spPr>
              <a:xfrm>
                <a:off x="161510" y="4160034"/>
                <a:ext cx="4788532" cy="1305258"/>
              </a:xfrm>
              <a:prstGeom prst="rect">
                <a:avLst/>
              </a:prstGeom>
              <a:solidFill>
                <a:schemeClr val="accent1"/>
              </a:solidFill>
              <a:ln w="31750">
                <a:solidFill>
                  <a:schemeClr val="accent1">
                    <a:lumMod val="75000"/>
                  </a:schemeClr>
                </a:solidFill>
              </a:ln>
            </p:spPr>
            <p:txBody>
              <a:bodyPr spcFirstLastPara="1" wrap="square" lIns="91425" tIns="45700" rIns="91425" bIns="45700" anchor="ctr" anchorCtr="0">
                <a:noAutofit/>
              </a:bodyPr>
              <a:lstStyle/>
              <a:p>
                <a:pPr lvl="0" algn="ctr"/>
                <a:r>
                  <a:rPr lang="ja-JP" altLang="en-US" sz="2800" dirty="0">
                    <a:solidFill>
                      <a:schemeClr val="lt1"/>
                    </a:solidFill>
                    <a:latin typeface="Quattrocento Sans"/>
                    <a:ea typeface="Quattrocento Sans"/>
                    <a:cs typeface="Quattrocento Sans"/>
                    <a:sym typeface="Quattrocento Sans"/>
                  </a:rPr>
                  <a:t>平均遅延時間が最も小さくなるような</a:t>
                </a:r>
                <a:r>
                  <a:rPr lang="ja-JP" altLang="en-US" sz="2800" b="0" i="0" u="none" strike="noStrike" cap="none" dirty="0">
                    <a:solidFill>
                      <a:schemeClr val="lt1"/>
                    </a:solidFill>
                    <a:latin typeface="Quattrocento Sans"/>
                    <a:ea typeface="Quattrocento Sans"/>
                    <a:cs typeface="Quattrocento Sans"/>
                    <a:sym typeface="Quattrocento Sans"/>
                  </a:rPr>
                  <a:t>最適オフロード割合</a:t>
                </a:r>
                <a14:m>
                  <m:oMath xmlns:m="http://schemas.openxmlformats.org/officeDocument/2006/math">
                    <m:sSup>
                      <m:sSupPr>
                        <m:ctrlPr>
                          <a:rPr lang="en-US" altLang="ja-JP" sz="2800" b="0" i="1" smtClean="0">
                            <a:solidFill>
                              <a:schemeClr val="lt1"/>
                            </a:solidFill>
                            <a:latin typeface="Cambria Math" panose="02040503050406030204" pitchFamily="18" charset="0"/>
                            <a:ea typeface="Quattrocento Sans"/>
                            <a:cs typeface="Quattrocento Sans"/>
                            <a:sym typeface="Quattrocento Sans"/>
                          </a:rPr>
                        </m:ctrlPr>
                      </m:sSupPr>
                      <m:e>
                        <m:r>
                          <a:rPr lang="en-US" altLang="ja-JP" sz="2800" b="0" i="1" smtClean="0">
                            <a:solidFill>
                              <a:schemeClr val="lt1"/>
                            </a:solidFill>
                            <a:latin typeface="Cambria Math" panose="02040503050406030204" pitchFamily="18" charset="0"/>
                            <a:ea typeface="Quattrocento Sans"/>
                            <a:cs typeface="Quattrocento Sans"/>
                            <a:sym typeface="Quattrocento Sans"/>
                          </a:rPr>
                          <m:t>𝜑</m:t>
                        </m:r>
                      </m:e>
                      <m:sup>
                        <m:r>
                          <a:rPr lang="en-US" altLang="ja-JP" sz="2800" b="0" i="1" smtClean="0">
                            <a:solidFill>
                              <a:schemeClr val="lt1"/>
                            </a:solidFill>
                            <a:latin typeface="Cambria Math" panose="02040503050406030204" pitchFamily="18" charset="0"/>
                            <a:ea typeface="Quattrocento Sans"/>
                            <a:cs typeface="Quattrocento Sans"/>
                            <a:sym typeface="Quattrocento Sans"/>
                          </a:rPr>
                          <m:t>∗</m:t>
                        </m:r>
                      </m:sup>
                    </m:sSup>
                    <m:r>
                      <a:rPr lang="ja-JP" altLang="en-US" sz="2800" i="1">
                        <a:solidFill>
                          <a:schemeClr val="lt1"/>
                        </a:solidFill>
                        <a:latin typeface="Cambria Math" panose="02040503050406030204" pitchFamily="18" charset="0"/>
                        <a:ea typeface="Quattrocento Sans"/>
                        <a:cs typeface="Quattrocento Sans"/>
                        <a:sym typeface="Quattrocento Sans"/>
                      </a:rPr>
                      <m:t>を</m:t>
                    </m:r>
                  </m:oMath>
                </a14:m>
                <a:r>
                  <a:rPr lang="ja-JP" altLang="en-US" sz="2800" b="0" i="0" u="none" strike="noStrike" cap="none" dirty="0">
                    <a:solidFill>
                      <a:schemeClr val="lt1"/>
                    </a:solidFill>
                    <a:latin typeface="Quattrocento Sans"/>
                    <a:ea typeface="Quattrocento Sans"/>
                    <a:cs typeface="Quattrocento Sans"/>
                    <a:sym typeface="Quattrocento Sans"/>
                  </a:rPr>
                  <a:t>求める</a:t>
                </a:r>
                <a:endParaRPr sz="2800" b="0" i="0" u="none" strike="noStrike" cap="none" dirty="0">
                  <a:solidFill>
                    <a:schemeClr val="lt1"/>
                  </a:solidFill>
                  <a:latin typeface="Quattrocento Sans"/>
                  <a:ea typeface="Quattrocento Sans"/>
                  <a:cs typeface="Quattrocento Sans"/>
                  <a:sym typeface="Quattrocento Sans"/>
                </a:endParaRPr>
              </a:p>
            </p:txBody>
          </p:sp>
        </mc:Choice>
        <mc:Fallback xmlns="">
          <p:sp>
            <p:nvSpPr>
              <p:cNvPr id="157" name="Google Shape;157;p5"/>
              <p:cNvSpPr>
                <a:spLocks noRot="1" noChangeAspect="1" noMove="1" noResize="1" noEditPoints="1" noAdjustHandles="1" noChangeArrowheads="1" noChangeShapeType="1" noTextEdit="1"/>
              </p:cNvSpPr>
              <p:nvPr/>
            </p:nvSpPr>
            <p:spPr>
              <a:xfrm>
                <a:off x="161510" y="4160034"/>
                <a:ext cx="4788532" cy="1305258"/>
              </a:xfrm>
              <a:prstGeom prst="rect">
                <a:avLst/>
              </a:prstGeom>
              <a:blipFill>
                <a:blip r:embed="rId4"/>
                <a:stretch>
                  <a:fillRect t="-6364" b="-11364"/>
                </a:stretch>
              </a:blipFill>
              <a:ln w="31750">
                <a:solidFill>
                  <a:schemeClr val="accent1">
                    <a:lumMod val="75000"/>
                  </a:schemeClr>
                </a:solidFill>
              </a:ln>
            </p:spPr>
            <p:txBody>
              <a:bodyPr/>
              <a:lstStyle/>
              <a:p>
                <a:r>
                  <a:rPr lang="ja-JP" altLang="en-US">
                    <a:noFill/>
                  </a:rPr>
                  <a:t> </a:t>
                </a:r>
              </a:p>
            </p:txBody>
          </p:sp>
        </mc:Fallback>
      </mc:AlternateContent>
      <p:sp>
        <p:nvSpPr>
          <p:cNvPr id="3" name="吹き出し: 角を丸めた四角形 2">
            <a:extLst>
              <a:ext uri="{FF2B5EF4-FFF2-40B4-BE49-F238E27FC236}">
                <a16:creationId xmlns:a16="http://schemas.microsoft.com/office/drawing/2014/main" id="{3DEBB05C-A4CF-331A-352A-B848FE78B6B2}"/>
              </a:ext>
            </a:extLst>
          </p:cNvPr>
          <p:cNvSpPr/>
          <p:nvPr/>
        </p:nvSpPr>
        <p:spPr>
          <a:xfrm>
            <a:off x="4716018" y="1658917"/>
            <a:ext cx="3344173" cy="1080120"/>
          </a:xfrm>
          <a:prstGeom prst="wedgeRoundRectCallout">
            <a:avLst>
              <a:gd name="adj1" fmla="val -63012"/>
              <a:gd name="adj2" fmla="val -23334"/>
              <a:gd name="adj3" fmla="val 16667"/>
            </a:avLst>
          </a:prstGeom>
          <a:solidFill>
            <a:schemeClr val="bg1">
              <a:lumMod val="95000"/>
              <a:alpha val="50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400" dirty="0">
                <a:solidFill>
                  <a:schemeClr val="bg1">
                    <a:lumMod val="75000"/>
                  </a:schemeClr>
                </a:solidFill>
              </a:rPr>
              <a:t>待ち行列理論を用いて</a:t>
            </a:r>
            <a:r>
              <a:rPr lang="en-US" altLang="ja-JP" sz="2400" b="1" dirty="0">
                <a:solidFill>
                  <a:schemeClr val="bg1">
                    <a:lumMod val="75000"/>
                  </a:schemeClr>
                </a:solidFill>
              </a:rPr>
              <a:t>M/G/1</a:t>
            </a:r>
            <a:r>
              <a:rPr lang="ja-JP" altLang="en-US" sz="2400" dirty="0">
                <a:solidFill>
                  <a:schemeClr val="bg1">
                    <a:lumMod val="75000"/>
                  </a:schemeClr>
                </a:solidFill>
              </a:rPr>
              <a:t>でモデル化</a:t>
            </a:r>
            <a:endParaRPr kumimoji="1" lang="ja-JP" altLang="en-US" sz="2400" dirty="0">
              <a:solidFill>
                <a:schemeClr val="bg1">
                  <a:lumMod val="75000"/>
                </a:schemeClr>
              </a:solidFill>
            </a:endParaRPr>
          </a:p>
        </p:txBody>
      </p:sp>
      <p:sp>
        <p:nvSpPr>
          <p:cNvPr id="4" name="Google Shape;156;p5">
            <a:extLst>
              <a:ext uri="{FF2B5EF4-FFF2-40B4-BE49-F238E27FC236}">
                <a16:creationId xmlns:a16="http://schemas.microsoft.com/office/drawing/2014/main" id="{51976DFD-07E5-8CDA-EFB2-EF49099DF5B3}"/>
              </a:ext>
            </a:extLst>
          </p:cNvPr>
          <p:cNvSpPr/>
          <p:nvPr/>
        </p:nvSpPr>
        <p:spPr>
          <a:xfrm>
            <a:off x="161510" y="2830516"/>
            <a:ext cx="4788532" cy="936104"/>
          </a:xfrm>
          <a:prstGeom prst="rect">
            <a:avLst/>
          </a:prstGeom>
          <a:solidFill>
            <a:schemeClr val="accent1">
              <a:alpha val="30000"/>
            </a:schemeClr>
          </a:solidFill>
          <a:ln>
            <a:noFill/>
          </a:ln>
        </p:spPr>
        <p:txBody>
          <a:bodyPr spcFirstLastPara="1" wrap="square" lIns="91425" tIns="45700" rIns="91425" bIns="45700" anchor="ctr" anchorCtr="0">
            <a:noAutofit/>
          </a:bodyPr>
          <a:lstStyle/>
          <a:p>
            <a:pPr lvl="0" algn="ctr"/>
            <a:r>
              <a:rPr lang="ja-JP" altLang="en-US" sz="2800" dirty="0">
                <a:solidFill>
                  <a:schemeClr val="lt1"/>
                </a:solidFill>
                <a:latin typeface="Quattrocento Sans"/>
                <a:ea typeface="Quattrocento Sans"/>
                <a:cs typeface="Quattrocento Sans"/>
                <a:sym typeface="Quattrocento Sans"/>
              </a:rPr>
              <a:t>優先順位を考慮してジョブごとの平均遅延時間を計算</a:t>
            </a:r>
            <a:endParaRPr lang="en-US" altLang="ja-JP" sz="2800" dirty="0">
              <a:solidFill>
                <a:schemeClr val="lt1"/>
              </a:solidFill>
              <a:latin typeface="Quattrocento Sans"/>
              <a:ea typeface="Quattrocento Sans"/>
              <a:cs typeface="Quattrocento Sans"/>
              <a:sym typeface="Quattrocento Sans"/>
            </a:endParaRPr>
          </a:p>
        </p:txBody>
      </p:sp>
      <p:sp>
        <p:nvSpPr>
          <p:cNvPr id="6" name="フッター プレースホルダー 5">
            <a:extLst>
              <a:ext uri="{FF2B5EF4-FFF2-40B4-BE49-F238E27FC236}">
                <a16:creationId xmlns:a16="http://schemas.microsoft.com/office/drawing/2014/main" id="{7290325A-203A-6A02-662C-A84D5F4D1CD4}"/>
              </a:ext>
            </a:extLst>
          </p:cNvPr>
          <p:cNvSpPr>
            <a:spLocks noGrp="1"/>
          </p:cNvSpPr>
          <p:nvPr>
            <p:ph type="ftr" sz="quarter" idx="11"/>
          </p:nvPr>
        </p:nvSpPr>
        <p:spPr/>
        <p:txBody>
          <a:bodyPr/>
          <a:lstStyle/>
          <a:p>
            <a:r>
              <a:rPr kumimoji="1" lang="ja-JP" altLang="en-US"/>
              <a:t>発表番号</a:t>
            </a:r>
            <a:r>
              <a:rPr kumimoji="1" lang="en-US" altLang="ja-JP"/>
              <a:t>(11) - </a:t>
            </a:r>
            <a:r>
              <a:rPr kumimoji="1" lang="ja-JP" altLang="en-US"/>
              <a:t>横田侑紀・宮田純子</a:t>
            </a:r>
            <a:r>
              <a:rPr kumimoji="1" lang="en-US" altLang="ja-JP"/>
              <a:t>(</a:t>
            </a:r>
            <a:r>
              <a:rPr kumimoji="1" lang="ja-JP" altLang="en-US"/>
              <a:t>芝浦工大</a:t>
            </a:r>
            <a:r>
              <a:rPr kumimoji="1" lang="en-US" altLang="ja-JP"/>
              <a:t>)</a:t>
            </a:r>
            <a:endParaRPr kumimoji="1" lang="ja-JP" altLang="en-US" dirty="0"/>
          </a:p>
        </p:txBody>
      </p:sp>
      <p:sp>
        <p:nvSpPr>
          <p:cNvPr id="7" name="スライド番号プレースホルダー 6">
            <a:extLst>
              <a:ext uri="{FF2B5EF4-FFF2-40B4-BE49-F238E27FC236}">
                <a16:creationId xmlns:a16="http://schemas.microsoft.com/office/drawing/2014/main" id="{70BD7C63-8B7D-7E61-ECFE-0509DF403AA5}"/>
              </a:ext>
            </a:extLst>
          </p:cNvPr>
          <p:cNvSpPr>
            <a:spLocks noGrp="1"/>
          </p:cNvSpPr>
          <p:nvPr>
            <p:ph type="sldNum" sz="quarter" idx="12"/>
          </p:nvPr>
        </p:nvSpPr>
        <p:spPr/>
        <p:txBody>
          <a:bodyPr/>
          <a:lstStyle/>
          <a:p>
            <a:fld id="{8B45D110-FD8E-48BD-8825-CDFBF9D22CA3}" type="slidenum">
              <a:rPr kumimoji="1" lang="ja-JP" altLang="en-US" smtClean="0"/>
              <a:pPr/>
              <a:t>15</a:t>
            </a:fld>
            <a:endParaRPr kumimoji="1" lang="ja-JP" altLang="en-US" dirty="0"/>
          </a:p>
        </p:txBody>
      </p:sp>
    </p:spTree>
    <p:extLst>
      <p:ext uri="{BB962C8B-B14F-4D97-AF65-F5344CB8AC3E}">
        <p14:creationId xmlns:p14="http://schemas.microsoft.com/office/powerpoint/2010/main" val="268132905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0F664983-0468-56DF-19C4-0B45B95A140A}"/>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1" name="Google Shape;121;g12a7b4c4eb1_0_0">
                <a:extLst>
                  <a:ext uri="{FF2B5EF4-FFF2-40B4-BE49-F238E27FC236}">
                    <a16:creationId xmlns:a16="http://schemas.microsoft.com/office/drawing/2014/main" id="{F1EA865C-2139-0587-3A6E-3DF3AB5BF1F5}"/>
                  </a:ext>
                </a:extLst>
              </p:cNvPr>
              <p:cNvSpPr txBox="1">
                <a:spLocks noGrp="1"/>
              </p:cNvSpPr>
              <p:nvPr>
                <p:ph type="title"/>
              </p:nvPr>
            </p:nvSpPr>
            <p:spPr>
              <a:xfrm>
                <a:off x="1115616" y="44624"/>
                <a:ext cx="80283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15151"/>
                  </a:buClr>
                  <a:buSzPts val="3600"/>
                  <a:buFont typeface="Quattrocento Sans"/>
                  <a:buNone/>
                </a:pPr>
                <a:r>
                  <a:rPr lang="ja-JP" altLang="en-US" dirty="0"/>
                  <a:t>最適オフロード割合</a:t>
                </a:r>
                <a14:m>
                  <m:oMath xmlns:m="http://schemas.openxmlformats.org/officeDocument/2006/math">
                    <m:sSup>
                      <m:sSupPr>
                        <m:ctrlPr>
                          <a:rPr lang="en-US" altLang="ja-JP" b="1" i="1" smtClean="0">
                            <a:latin typeface="Cambria Math" panose="02040503050406030204" pitchFamily="18" charset="0"/>
                          </a:rPr>
                        </m:ctrlPr>
                      </m:sSupPr>
                      <m:e>
                        <m:r>
                          <a:rPr lang="en-US" altLang="ja-JP" b="1" i="1" smtClean="0">
                            <a:latin typeface="Cambria Math" panose="02040503050406030204" pitchFamily="18" charset="0"/>
                          </a:rPr>
                          <m:t>𝝋</m:t>
                        </m:r>
                      </m:e>
                      <m:sup>
                        <m:r>
                          <a:rPr lang="en-US" altLang="ja-JP" b="1" i="1" smtClean="0">
                            <a:latin typeface="Cambria Math" panose="02040503050406030204" pitchFamily="18" charset="0"/>
                          </a:rPr>
                          <m:t>∗</m:t>
                        </m:r>
                      </m:sup>
                    </m:sSup>
                  </m:oMath>
                </a14:m>
                <a:endParaRPr dirty="0"/>
              </a:p>
            </p:txBody>
          </p:sp>
        </mc:Choice>
        <mc:Fallback xmlns="">
          <p:sp>
            <p:nvSpPr>
              <p:cNvPr id="121" name="Google Shape;121;g12a7b4c4eb1_0_0">
                <a:extLst>
                  <a:ext uri="{FF2B5EF4-FFF2-40B4-BE49-F238E27FC236}">
                    <a16:creationId xmlns:a16="http://schemas.microsoft.com/office/drawing/2014/main" id="{F1EA865C-2139-0587-3A6E-3DF3AB5BF1F5}"/>
                  </a:ext>
                </a:extLst>
              </p:cNvPr>
              <p:cNvSpPr txBox="1">
                <a:spLocks noGrp="1" noRot="1" noChangeAspect="1" noMove="1" noResize="1" noEditPoints="1" noAdjustHandles="1" noChangeArrowheads="1" noChangeShapeType="1" noTextEdit="1"/>
              </p:cNvSpPr>
              <p:nvPr>
                <p:ph type="title"/>
              </p:nvPr>
            </p:nvSpPr>
            <p:spPr>
              <a:xfrm>
                <a:off x="1115616" y="44624"/>
                <a:ext cx="8028300" cy="1143000"/>
              </a:xfrm>
              <a:prstGeom prst="rect">
                <a:avLst/>
              </a:prstGeom>
              <a:blipFill>
                <a:blip r:embed="rId3"/>
                <a:stretch>
                  <a:fillRect l="-2278"/>
                </a:stretch>
              </a:blipFill>
              <a:ln>
                <a:noFill/>
              </a:ln>
            </p:spPr>
            <p:txBody>
              <a:bodyPr/>
              <a:lstStyle/>
              <a:p>
                <a:r>
                  <a:rPr lang="ja-JP" altLang="en-US">
                    <a:noFill/>
                  </a:rPr>
                  <a:t> </a:t>
                </a:r>
              </a:p>
            </p:txBody>
          </p:sp>
        </mc:Fallback>
      </mc:AlternateContent>
      <p:sp>
        <p:nvSpPr>
          <p:cNvPr id="6" name="スライド番号プレースホルダー 5">
            <a:extLst>
              <a:ext uri="{FF2B5EF4-FFF2-40B4-BE49-F238E27FC236}">
                <a16:creationId xmlns:a16="http://schemas.microsoft.com/office/drawing/2014/main" id="{2293CE19-42CB-373F-5C26-5F56BFAE86B6}"/>
              </a:ext>
            </a:extLst>
          </p:cNvPr>
          <p:cNvSpPr>
            <a:spLocks noGrp="1"/>
          </p:cNvSpPr>
          <p:nvPr>
            <p:ph type="sldNum" sz="quarter" idx="12"/>
          </p:nvPr>
        </p:nvSpPr>
        <p:spPr/>
        <p:txBody>
          <a:bodyPr/>
          <a:lstStyle/>
          <a:p>
            <a:fld id="{8B45D110-FD8E-48BD-8825-CDFBF9D22CA3}" type="slidenum">
              <a:rPr kumimoji="1" lang="ja-JP" altLang="en-US" smtClean="0"/>
              <a:pPr/>
              <a:t>16</a:t>
            </a:fld>
            <a:endParaRPr kumimoji="1" lang="ja-JP" altLang="en-US" dirty="0"/>
          </a:p>
        </p:txBody>
      </p:sp>
      <p:sp>
        <p:nvSpPr>
          <p:cNvPr id="3" name="フッター プレースホルダー 2">
            <a:extLst>
              <a:ext uri="{FF2B5EF4-FFF2-40B4-BE49-F238E27FC236}">
                <a16:creationId xmlns:a16="http://schemas.microsoft.com/office/drawing/2014/main" id="{0A902B24-BE22-A8BB-5C82-69CAFF565FAF}"/>
              </a:ext>
            </a:extLst>
          </p:cNvPr>
          <p:cNvSpPr>
            <a:spLocks noGrp="1"/>
          </p:cNvSpPr>
          <p:nvPr>
            <p:ph type="ftr" sz="quarter" idx="11"/>
          </p:nvPr>
        </p:nvSpPr>
        <p:spPr/>
        <p:txBody>
          <a:bodyPr/>
          <a:lstStyle/>
          <a:p>
            <a:r>
              <a:rPr kumimoji="1" lang="ja-JP" altLang="en-US"/>
              <a:t>発表番号</a:t>
            </a:r>
            <a:r>
              <a:rPr kumimoji="1" lang="en-US" altLang="ja-JP"/>
              <a:t>(11) - </a:t>
            </a:r>
            <a:r>
              <a:rPr kumimoji="1" lang="ja-JP" altLang="en-US"/>
              <a:t>横田侑紀・宮田純子</a:t>
            </a:r>
            <a:r>
              <a:rPr kumimoji="1" lang="en-US" altLang="ja-JP"/>
              <a:t>(</a:t>
            </a:r>
            <a:r>
              <a:rPr kumimoji="1" lang="ja-JP" altLang="en-US"/>
              <a:t>芝浦工大</a:t>
            </a:r>
            <a:r>
              <a:rPr kumimoji="1" lang="en-US" altLang="ja-JP"/>
              <a:t>)</a:t>
            </a:r>
            <a:endParaRPr kumimoji="1" lang="ja-JP" altLang="en-US" dirty="0"/>
          </a:p>
        </p:txBody>
      </p:sp>
      <mc:AlternateContent xmlns:mc="http://schemas.openxmlformats.org/markup-compatibility/2006">
        <mc:Choice xmlns:a14="http://schemas.microsoft.com/office/drawing/2010/main" Requires="a14">
          <p:sp>
            <p:nvSpPr>
              <p:cNvPr id="138" name="四角形: 角を丸くする 137">
                <a:extLst>
                  <a:ext uri="{FF2B5EF4-FFF2-40B4-BE49-F238E27FC236}">
                    <a16:creationId xmlns:a16="http://schemas.microsoft.com/office/drawing/2014/main" id="{B3F23476-9F68-CC41-1038-66AFDB2FFC88}"/>
                  </a:ext>
                </a:extLst>
              </p:cNvPr>
              <p:cNvSpPr/>
              <p:nvPr/>
            </p:nvSpPr>
            <p:spPr>
              <a:xfrm>
                <a:off x="1688777" y="5331183"/>
                <a:ext cx="5766445" cy="987699"/>
              </a:xfrm>
              <a:prstGeom prst="roundRect">
                <a:avLst/>
              </a:prstGeom>
              <a:solidFill>
                <a:schemeClr val="accent6">
                  <a:lumMod val="7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lvl="0" algn="ctr">
                  <a:buClr>
                    <a:srgbClr val="000000"/>
                  </a:buClr>
                  <a:buSzPts val="2500"/>
                </a:pPr>
                <a14:m>
                  <m:oMath xmlns:m="http://schemas.openxmlformats.org/officeDocument/2006/math">
                    <m:sSub>
                      <m:sSubPr>
                        <m:ctrlPr>
                          <a:rPr lang="en-US" altLang="ja-JP" sz="2800" b="1" i="1" smtClean="0">
                            <a:solidFill>
                              <a:schemeClr val="bg1"/>
                            </a:solidFill>
                            <a:latin typeface="Cambria Math" panose="02040503050406030204" pitchFamily="18" charset="0"/>
                            <a:ea typeface="Quattrocento Sans"/>
                            <a:cs typeface="Quattrocento Sans"/>
                            <a:sym typeface="Quattrocento Sans"/>
                          </a:rPr>
                        </m:ctrlPr>
                      </m:sSubPr>
                      <m:e>
                        <m:r>
                          <a:rPr lang="en-US" altLang="ja-JP" sz="2800" b="1" i="1" smtClean="0">
                            <a:solidFill>
                              <a:schemeClr val="bg1"/>
                            </a:solidFill>
                            <a:latin typeface="Cambria Math" panose="02040503050406030204" pitchFamily="18" charset="0"/>
                            <a:ea typeface="Quattrocento Sans"/>
                            <a:cs typeface="Quattrocento Sans"/>
                            <a:sym typeface="Quattrocento Sans"/>
                          </a:rPr>
                          <m:t>𝑻</m:t>
                        </m:r>
                      </m:e>
                      <m:sub>
                        <m:r>
                          <a:rPr lang="en-US" altLang="ja-JP" sz="2800" b="1" i="0" smtClean="0">
                            <a:solidFill>
                              <a:schemeClr val="bg1"/>
                            </a:solidFill>
                            <a:latin typeface="Cambria Math" panose="02040503050406030204" pitchFamily="18" charset="0"/>
                            <a:ea typeface="Quattrocento Sans"/>
                            <a:cs typeface="Quattrocento Sans"/>
                            <a:sym typeface="Quattrocento Sans"/>
                          </a:rPr>
                          <m:t>𝐩𝐫𝐢𝐨𝐫𝐢𝐭𝐲</m:t>
                        </m:r>
                      </m:sub>
                    </m:sSub>
                  </m:oMath>
                </a14:m>
                <a:r>
                  <a:rPr lang="ja-JP" altLang="en-US" sz="2800" b="1" dirty="0">
                    <a:solidFill>
                      <a:schemeClr val="bg1"/>
                    </a:solidFill>
                    <a:latin typeface="Quattrocento Sans"/>
                    <a:ea typeface="Quattrocento Sans"/>
                    <a:cs typeface="Quattrocento Sans"/>
                    <a:sym typeface="Quattrocento Sans"/>
                  </a:rPr>
                  <a:t>が最も小さくなるようなオフロード割合</a:t>
                </a:r>
                <a14:m>
                  <m:oMath xmlns:m="http://schemas.openxmlformats.org/officeDocument/2006/math">
                    <m:sSup>
                      <m:sSupPr>
                        <m:ctrlPr>
                          <a:rPr lang="en-US" altLang="ja-JP" sz="2800" b="1" i="1" smtClean="0">
                            <a:solidFill>
                              <a:schemeClr val="bg1"/>
                            </a:solidFill>
                            <a:latin typeface="Cambria Math" panose="02040503050406030204" pitchFamily="18" charset="0"/>
                            <a:ea typeface="Quattrocento Sans"/>
                            <a:cs typeface="Quattrocento Sans"/>
                            <a:sym typeface="Quattrocento Sans"/>
                          </a:rPr>
                        </m:ctrlPr>
                      </m:sSupPr>
                      <m:e>
                        <m:r>
                          <a:rPr lang="en-US" altLang="ja-JP" sz="2800" b="1" i="1" smtClean="0">
                            <a:solidFill>
                              <a:schemeClr val="bg1"/>
                            </a:solidFill>
                            <a:latin typeface="Cambria Math" panose="02040503050406030204" pitchFamily="18" charset="0"/>
                            <a:ea typeface="Quattrocento Sans"/>
                            <a:cs typeface="Quattrocento Sans"/>
                            <a:sym typeface="Quattrocento Sans"/>
                          </a:rPr>
                          <m:t>𝝋</m:t>
                        </m:r>
                      </m:e>
                      <m:sup>
                        <m:r>
                          <a:rPr lang="en-US" altLang="ja-JP" sz="2800" b="1" i="1" smtClean="0">
                            <a:solidFill>
                              <a:schemeClr val="bg1"/>
                            </a:solidFill>
                            <a:latin typeface="Cambria Math" panose="02040503050406030204" pitchFamily="18" charset="0"/>
                            <a:ea typeface="Quattrocento Sans"/>
                            <a:cs typeface="Quattrocento Sans"/>
                            <a:sym typeface="Quattrocento Sans"/>
                          </a:rPr>
                          <m:t>∗</m:t>
                        </m:r>
                      </m:sup>
                    </m:sSup>
                  </m:oMath>
                </a14:m>
                <a:r>
                  <a:rPr lang="ja-JP" altLang="en-US" sz="2800" b="1" dirty="0">
                    <a:solidFill>
                      <a:schemeClr val="bg1"/>
                    </a:solidFill>
                    <a:latin typeface="Quattrocento Sans"/>
                    <a:ea typeface="Quattrocento Sans"/>
                    <a:cs typeface="Quattrocento Sans"/>
                    <a:sym typeface="Quattrocento Sans"/>
                  </a:rPr>
                  <a:t>が最適となる</a:t>
                </a:r>
                <a:endParaRPr lang="en-US" altLang="ja-JP" sz="2800" b="1" dirty="0">
                  <a:solidFill>
                    <a:schemeClr val="bg1"/>
                  </a:solidFill>
                  <a:latin typeface="Quattrocento Sans"/>
                  <a:ea typeface="Quattrocento Sans"/>
                  <a:cs typeface="Quattrocento Sans"/>
                  <a:sym typeface="Quattrocento Sans"/>
                </a:endParaRPr>
              </a:p>
            </p:txBody>
          </p:sp>
        </mc:Choice>
        <mc:Fallback>
          <p:sp>
            <p:nvSpPr>
              <p:cNvPr id="138" name="四角形: 角を丸くする 137">
                <a:extLst>
                  <a:ext uri="{FF2B5EF4-FFF2-40B4-BE49-F238E27FC236}">
                    <a16:creationId xmlns:a16="http://schemas.microsoft.com/office/drawing/2014/main" id="{B3F23476-9F68-CC41-1038-66AFDB2FFC88}"/>
                  </a:ext>
                </a:extLst>
              </p:cNvPr>
              <p:cNvSpPr>
                <a:spLocks noRot="1" noChangeAspect="1" noMove="1" noResize="1" noEditPoints="1" noAdjustHandles="1" noChangeArrowheads="1" noChangeShapeType="1" noTextEdit="1"/>
              </p:cNvSpPr>
              <p:nvPr/>
            </p:nvSpPr>
            <p:spPr>
              <a:xfrm>
                <a:off x="1688777" y="5331183"/>
                <a:ext cx="5766445" cy="987699"/>
              </a:xfrm>
              <a:prstGeom prst="roundRect">
                <a:avLst/>
              </a:prstGeom>
              <a:blipFill>
                <a:blip r:embed="rId4"/>
                <a:stretch>
                  <a:fillRect t="-7879" b="-12121"/>
                </a:stretch>
              </a:blipFill>
              <a:ln w="19050" cap="sq">
                <a:solidFill>
                  <a:schemeClr val="accent1"/>
                </a:solidFill>
                <a:miter lim="800000"/>
                <a:headEnd type="none" w="med" len="med"/>
                <a:tailEnd type="none" w="med" len="med"/>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Google Shape;120;g12a7b4c4eb1_0_0">
                <a:extLst>
                  <a:ext uri="{FF2B5EF4-FFF2-40B4-BE49-F238E27FC236}">
                    <a16:creationId xmlns:a16="http://schemas.microsoft.com/office/drawing/2014/main" id="{E9D2FBE2-5758-88CC-7A2D-94DAB94F7846}"/>
                  </a:ext>
                </a:extLst>
              </p:cNvPr>
              <p:cNvSpPr txBox="1">
                <a:spLocks/>
              </p:cNvSpPr>
              <p:nvPr/>
            </p:nvSpPr>
            <p:spPr>
              <a:xfrm>
                <a:off x="390442" y="1062261"/>
                <a:ext cx="8509792" cy="2870795"/>
              </a:xfrm>
              <a:prstGeom prst="rect">
                <a:avLst/>
              </a:prstGeom>
              <a:noFill/>
              <a:ln>
                <a:noFill/>
              </a:ln>
            </p:spPr>
            <p:txBody>
              <a:bodyPr spcFirstLastPara="1" vert="horz" wrap="square" lIns="91425" tIns="45700" rIns="91425" bIns="45700" rtlCol="0" anchor="t" anchorCtr="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482600" indent="-457200">
                  <a:buSzPct val="100000"/>
                </a:pPr>
                <a:r>
                  <a:rPr lang="ja-JP" altLang="en-US" sz="2800" dirty="0"/>
                  <a:t>クラウドレット全体の平均遅延時間が</a:t>
                </a:r>
                <a:r>
                  <a:rPr lang="ja-JP" altLang="en-US" sz="2800" b="1" dirty="0"/>
                  <a:t>最も小さく</a:t>
                </a:r>
                <a:r>
                  <a:rPr lang="ja-JP" altLang="en-US" sz="2800" dirty="0"/>
                  <a:t>なるようなオフロード割合</a:t>
                </a:r>
                <a14:m>
                  <m:oMath xmlns:m="http://schemas.openxmlformats.org/officeDocument/2006/math">
                    <m:sSup>
                      <m:sSupPr>
                        <m:ctrlPr>
                          <a:rPr lang="en-US" altLang="ja-JP" sz="3200" b="1" i="1" smtClean="0">
                            <a:latin typeface="Cambria Math" panose="02040503050406030204" pitchFamily="18" charset="0"/>
                          </a:rPr>
                        </m:ctrlPr>
                      </m:sSupPr>
                      <m:e>
                        <m:r>
                          <a:rPr lang="en-US" altLang="ja-JP" sz="3200" b="1" i="1" smtClean="0">
                            <a:latin typeface="Cambria Math" panose="02040503050406030204" pitchFamily="18" charset="0"/>
                          </a:rPr>
                          <m:t>𝝋</m:t>
                        </m:r>
                      </m:e>
                      <m:sup>
                        <m:r>
                          <a:rPr lang="en-US" altLang="ja-JP" sz="3200" b="1" i="1" smtClean="0">
                            <a:latin typeface="Cambria Math" panose="02040503050406030204" pitchFamily="18" charset="0"/>
                          </a:rPr>
                          <m:t>∗</m:t>
                        </m:r>
                      </m:sup>
                    </m:sSup>
                  </m:oMath>
                </a14:m>
                <a:r>
                  <a:rPr lang="ja-JP" altLang="en-US" sz="2800" dirty="0"/>
                  <a:t>が最適</a:t>
                </a:r>
                <a:endParaRPr lang="en-US" altLang="ja-JP" sz="2400" dirty="0"/>
              </a:p>
              <a:p>
                <a:pPr marL="482600" indent="-457200">
                  <a:buSzPct val="100000"/>
                </a:pPr>
                <a:r>
                  <a:rPr lang="ja-JP" altLang="en-US" sz="2800" dirty="0"/>
                  <a:t>到着率の偏りによる平均遅延時間への影響が懸念</a:t>
                </a:r>
                <a:endParaRPr lang="en-US" altLang="ja-JP" sz="2800" dirty="0"/>
              </a:p>
              <a:p>
                <a:pPr marL="25400" indent="0">
                  <a:buSzPct val="100000"/>
                  <a:buNone/>
                </a:pPr>
                <a:r>
                  <a:rPr lang="ja-JP" altLang="en-US" sz="2800" dirty="0"/>
                  <a:t>　　オフロード後の各ジョブの割合に基づく重みつき平均で遅延時間を計算</a:t>
                </a:r>
                <a:endParaRPr lang="en-US" altLang="ja-JP" sz="2800" dirty="0"/>
              </a:p>
            </p:txBody>
          </p:sp>
        </mc:Choice>
        <mc:Fallback xmlns="">
          <p:sp>
            <p:nvSpPr>
              <p:cNvPr id="2" name="Google Shape;120;g12a7b4c4eb1_0_0">
                <a:extLst>
                  <a:ext uri="{FF2B5EF4-FFF2-40B4-BE49-F238E27FC236}">
                    <a16:creationId xmlns:a16="http://schemas.microsoft.com/office/drawing/2014/main" id="{E9D2FBE2-5758-88CC-7A2D-94DAB94F7846}"/>
                  </a:ext>
                </a:extLst>
              </p:cNvPr>
              <p:cNvSpPr txBox="1">
                <a:spLocks noRot="1" noChangeAspect="1" noMove="1" noResize="1" noEditPoints="1" noAdjustHandles="1" noChangeArrowheads="1" noChangeShapeType="1" noTextEdit="1"/>
              </p:cNvSpPr>
              <p:nvPr/>
            </p:nvSpPr>
            <p:spPr>
              <a:xfrm>
                <a:off x="390442" y="1062261"/>
                <a:ext cx="8509792" cy="2870795"/>
              </a:xfrm>
              <a:prstGeom prst="rect">
                <a:avLst/>
              </a:prstGeom>
              <a:blipFill>
                <a:blip r:embed="rId5"/>
                <a:stretch>
                  <a:fillRect l="-1146" r="-860" b="-1699"/>
                </a:stretch>
              </a:blipFill>
              <a:ln>
                <a:noFill/>
              </a:ln>
            </p:spPr>
            <p:txBody>
              <a:bodyPr/>
              <a:lstStyle/>
              <a:p>
                <a:r>
                  <a:rPr lang="ja-JP" altLang="en-US">
                    <a:noFill/>
                  </a:rPr>
                  <a:t> </a:t>
                </a:r>
              </a:p>
            </p:txBody>
          </p:sp>
        </mc:Fallback>
      </mc:AlternateContent>
      <p:sp>
        <p:nvSpPr>
          <p:cNvPr id="7" name="矢印: 右 6">
            <a:extLst>
              <a:ext uri="{FF2B5EF4-FFF2-40B4-BE49-F238E27FC236}">
                <a16:creationId xmlns:a16="http://schemas.microsoft.com/office/drawing/2014/main" id="{FB0AEAA6-5C20-E028-1348-E424C7337E70}"/>
              </a:ext>
            </a:extLst>
          </p:cNvPr>
          <p:cNvSpPr/>
          <p:nvPr/>
        </p:nvSpPr>
        <p:spPr>
          <a:xfrm>
            <a:off x="243766" y="2852936"/>
            <a:ext cx="900945" cy="432048"/>
          </a:xfrm>
          <a:prstGeom prst="rightArrow">
            <a:avLst/>
          </a:prstGeom>
          <a:solidFill>
            <a:srgbClr val="0084B4"/>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mc:AlternateContent xmlns:mc="http://schemas.openxmlformats.org/markup-compatibility/2006" xmlns:a14="http://schemas.microsoft.com/office/drawing/2010/main">
        <mc:Choice Requires="a14">
          <p:sp>
            <p:nvSpPr>
              <p:cNvPr id="8" name="四角形: 角を丸くする 7">
                <a:extLst>
                  <a:ext uri="{FF2B5EF4-FFF2-40B4-BE49-F238E27FC236}">
                    <a16:creationId xmlns:a16="http://schemas.microsoft.com/office/drawing/2014/main" id="{A9502B0E-A468-88AE-19C1-772DCA2890D8}"/>
                  </a:ext>
                </a:extLst>
              </p:cNvPr>
              <p:cNvSpPr/>
              <p:nvPr/>
            </p:nvSpPr>
            <p:spPr>
              <a:xfrm>
                <a:off x="2142847" y="4017358"/>
                <a:ext cx="5004982" cy="1139833"/>
              </a:xfrm>
              <a:prstGeom prst="roundRect">
                <a:avLst/>
              </a:prstGeom>
              <a:noFill/>
              <a:ln w="36413" cap="flat">
                <a:solidFill>
                  <a:schemeClr val="accent6"/>
                </a:solidFill>
                <a:prstDash val="solid"/>
                <a:miter/>
              </a:ln>
            </p:spPr>
            <p:txBody>
              <a:bodyPr rtlCol="0" anchor="ct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solidFill>
                                <a:schemeClr val="accent2">
                                  <a:lumMod val="75000"/>
                                </a:schemeClr>
                              </a:solidFill>
                              <a:latin typeface="Cambria Math" panose="02040503050406030204" pitchFamily="18" charset="0"/>
                            </a:rPr>
                          </m:ctrlPr>
                        </m:sSubPr>
                        <m:e>
                          <m:r>
                            <a:rPr kumimoji="1" lang="en-US" altLang="ja-JP" sz="2400" b="0" i="1" smtClean="0">
                              <a:solidFill>
                                <a:schemeClr val="accent2">
                                  <a:lumMod val="75000"/>
                                </a:schemeClr>
                              </a:solidFill>
                              <a:latin typeface="Cambria Math" panose="02040503050406030204" pitchFamily="18" charset="0"/>
                            </a:rPr>
                            <m:t>𝑇</m:t>
                          </m:r>
                        </m:e>
                        <m:sub>
                          <m:r>
                            <m:rPr>
                              <m:sty m:val="p"/>
                            </m:rPr>
                            <a:rPr kumimoji="1" lang="en-US" altLang="ja-JP" sz="2400" b="0" i="0" smtClean="0">
                              <a:solidFill>
                                <a:schemeClr val="accent2">
                                  <a:lumMod val="75000"/>
                                </a:schemeClr>
                              </a:solidFill>
                              <a:latin typeface="Cambria Math" panose="02040503050406030204" pitchFamily="18" charset="0"/>
                            </a:rPr>
                            <m:t>priority</m:t>
                          </m:r>
                        </m:sub>
                      </m:sSub>
                      <m:r>
                        <a:rPr kumimoji="1" lang="en-US" altLang="ja-JP" sz="2400" b="0" i="1" smtClean="0">
                          <a:solidFill>
                            <a:schemeClr val="accent2">
                              <a:lumMod val="75000"/>
                            </a:schemeClr>
                          </a:solidFill>
                          <a:latin typeface="Cambria Math" panose="02040503050406030204" pitchFamily="18" charset="0"/>
                        </a:rPr>
                        <m:t>=</m:t>
                      </m:r>
                      <m:nary>
                        <m:naryPr>
                          <m:chr m:val="∑"/>
                          <m:ctrlPr>
                            <a:rPr kumimoji="1" lang="en-US" altLang="ja-JP" sz="2400" b="0" i="1" smtClean="0">
                              <a:solidFill>
                                <a:schemeClr val="accent2">
                                  <a:lumMod val="75000"/>
                                </a:schemeClr>
                              </a:solidFill>
                              <a:latin typeface="Cambria Math" panose="02040503050406030204" pitchFamily="18" charset="0"/>
                            </a:rPr>
                          </m:ctrlPr>
                        </m:naryPr>
                        <m:sub>
                          <m:r>
                            <m:rPr>
                              <m:brk m:alnAt="23"/>
                            </m:rPr>
                            <a:rPr kumimoji="1" lang="en-US" altLang="ja-JP" sz="2400" b="0" i="1" smtClean="0">
                              <a:solidFill>
                                <a:schemeClr val="accent2">
                                  <a:lumMod val="75000"/>
                                </a:schemeClr>
                              </a:solidFill>
                              <a:latin typeface="Cambria Math" panose="02040503050406030204" pitchFamily="18" charset="0"/>
                            </a:rPr>
                            <m:t>𝑖</m:t>
                          </m:r>
                          <m:r>
                            <a:rPr kumimoji="1" lang="en-US" altLang="ja-JP" sz="2400" b="0" i="1" smtClean="0">
                              <a:solidFill>
                                <a:schemeClr val="accent2">
                                  <a:lumMod val="75000"/>
                                </a:schemeClr>
                              </a:solidFill>
                              <a:latin typeface="Cambria Math" panose="02040503050406030204" pitchFamily="18" charset="0"/>
                            </a:rPr>
                            <m:t>=1</m:t>
                          </m:r>
                        </m:sub>
                        <m:sup>
                          <m:r>
                            <a:rPr kumimoji="1" lang="en-US" altLang="ja-JP" sz="2400" b="0" i="1" smtClean="0">
                              <a:solidFill>
                                <a:schemeClr val="accent2">
                                  <a:lumMod val="75000"/>
                                </a:schemeClr>
                              </a:solidFill>
                              <a:latin typeface="Cambria Math" panose="02040503050406030204" pitchFamily="18" charset="0"/>
                            </a:rPr>
                            <m:t>𝑁</m:t>
                          </m:r>
                        </m:sup>
                        <m:e>
                          <m:nary>
                            <m:naryPr>
                              <m:chr m:val="∑"/>
                              <m:ctrlPr>
                                <a:rPr lang="en-US" altLang="ja-JP" sz="2400" i="1">
                                  <a:solidFill>
                                    <a:schemeClr val="accent2">
                                      <a:lumMod val="75000"/>
                                    </a:schemeClr>
                                  </a:solidFill>
                                  <a:latin typeface="Cambria Math" panose="02040503050406030204" pitchFamily="18" charset="0"/>
                                </a:rPr>
                              </m:ctrlPr>
                            </m:naryPr>
                            <m:sub>
                              <m:r>
                                <a:rPr lang="en-US" altLang="ja-JP" sz="2400" b="0" i="1" smtClean="0">
                                  <a:solidFill>
                                    <a:schemeClr val="accent2">
                                      <a:lumMod val="75000"/>
                                    </a:schemeClr>
                                  </a:solidFill>
                                  <a:latin typeface="Cambria Math" panose="02040503050406030204" pitchFamily="18" charset="0"/>
                                </a:rPr>
                                <m:t>𝑗</m:t>
                              </m:r>
                              <m:r>
                                <a:rPr lang="en-US" altLang="ja-JP" sz="2400" i="1">
                                  <a:solidFill>
                                    <a:schemeClr val="accent2">
                                      <a:lumMod val="75000"/>
                                    </a:schemeClr>
                                  </a:solidFill>
                                  <a:latin typeface="Cambria Math" panose="02040503050406030204" pitchFamily="18" charset="0"/>
                                </a:rPr>
                                <m:t>=1</m:t>
                              </m:r>
                            </m:sub>
                            <m:sup>
                              <m:r>
                                <a:rPr lang="en-US" altLang="ja-JP" sz="2400" b="0" i="1" smtClean="0">
                                  <a:solidFill>
                                    <a:schemeClr val="accent2">
                                      <a:lumMod val="75000"/>
                                    </a:schemeClr>
                                  </a:solidFill>
                                  <a:latin typeface="Cambria Math" panose="02040503050406030204" pitchFamily="18" charset="0"/>
                                </a:rPr>
                                <m:t>𝑁</m:t>
                              </m:r>
                            </m:sup>
                            <m:e>
                              <m:nary>
                                <m:naryPr>
                                  <m:chr m:val="∑"/>
                                  <m:ctrlPr>
                                    <a:rPr lang="en-US" altLang="ja-JP" sz="2400" b="0" i="1" smtClean="0">
                                      <a:solidFill>
                                        <a:schemeClr val="accent2">
                                          <a:lumMod val="75000"/>
                                        </a:schemeClr>
                                      </a:solidFill>
                                      <a:latin typeface="Cambria Math" panose="02040503050406030204" pitchFamily="18" charset="0"/>
                                    </a:rPr>
                                  </m:ctrlPr>
                                </m:naryPr>
                                <m:sub>
                                  <m:r>
                                    <m:rPr>
                                      <m:brk m:alnAt="23"/>
                                    </m:rPr>
                                    <a:rPr lang="en-US" altLang="ja-JP" sz="2400" b="0" i="1" smtClean="0">
                                      <a:solidFill>
                                        <a:schemeClr val="accent2">
                                          <a:lumMod val="75000"/>
                                        </a:schemeClr>
                                      </a:solidFill>
                                      <a:latin typeface="Cambria Math" panose="02040503050406030204" pitchFamily="18" charset="0"/>
                                    </a:rPr>
                                    <m:t>𝑚</m:t>
                                  </m:r>
                                  <m:r>
                                    <a:rPr lang="en-US" altLang="ja-JP" sz="2400" b="0" i="1" smtClean="0">
                                      <a:solidFill>
                                        <a:schemeClr val="accent2">
                                          <a:lumMod val="75000"/>
                                        </a:schemeClr>
                                      </a:solidFill>
                                      <a:latin typeface="Cambria Math" panose="02040503050406030204" pitchFamily="18" charset="0"/>
                                    </a:rPr>
                                    <m:t>=1</m:t>
                                  </m:r>
                                </m:sub>
                                <m:sup>
                                  <m:r>
                                    <a:rPr lang="en-US" altLang="ja-JP" sz="2400" b="0" i="1" smtClean="0">
                                      <a:solidFill>
                                        <a:schemeClr val="accent2">
                                          <a:lumMod val="75000"/>
                                        </a:schemeClr>
                                      </a:solidFill>
                                      <a:latin typeface="Cambria Math" panose="02040503050406030204" pitchFamily="18" charset="0"/>
                                    </a:rPr>
                                    <m:t>𝑀</m:t>
                                  </m:r>
                                </m:sup>
                                <m:e>
                                  <m:sSub>
                                    <m:sSubPr>
                                      <m:ctrlPr>
                                        <a:rPr lang="en-US" altLang="ja-JP" sz="2400" i="1">
                                          <a:solidFill>
                                            <a:schemeClr val="accent2">
                                              <a:lumMod val="75000"/>
                                            </a:schemeClr>
                                          </a:solidFill>
                                          <a:latin typeface="Cambria Math" panose="02040503050406030204" pitchFamily="18" charset="0"/>
                                        </a:rPr>
                                      </m:ctrlPr>
                                    </m:sSubPr>
                                    <m:e>
                                      <m:r>
                                        <a:rPr lang="en-US" altLang="ja-JP" sz="2400" i="1">
                                          <a:solidFill>
                                            <a:schemeClr val="accent2">
                                              <a:lumMod val="75000"/>
                                            </a:schemeClr>
                                          </a:solidFill>
                                          <a:latin typeface="Cambria Math" panose="02040503050406030204" pitchFamily="18" charset="0"/>
                                        </a:rPr>
                                        <m:t>𝜑</m:t>
                                      </m:r>
                                    </m:e>
                                    <m:sub>
                                      <m:r>
                                        <a:rPr lang="en-US" altLang="ja-JP" sz="2400" i="1">
                                          <a:solidFill>
                                            <a:schemeClr val="accent2">
                                              <a:lumMod val="75000"/>
                                            </a:schemeClr>
                                          </a:solidFill>
                                          <a:latin typeface="Cambria Math" panose="02040503050406030204" pitchFamily="18" charset="0"/>
                                        </a:rPr>
                                        <m:t>𝑗𝑖</m:t>
                                      </m:r>
                                    </m:sub>
                                  </m:sSub>
                                  <m:f>
                                    <m:fPr>
                                      <m:ctrlPr>
                                        <a:rPr lang="en-US" altLang="ja-JP" sz="2400" i="1">
                                          <a:solidFill>
                                            <a:schemeClr val="accent2">
                                              <a:lumMod val="75000"/>
                                            </a:schemeClr>
                                          </a:solidFill>
                                          <a:latin typeface="Cambria Math" panose="02040503050406030204" pitchFamily="18" charset="0"/>
                                        </a:rPr>
                                      </m:ctrlPr>
                                    </m:fPr>
                                    <m:num>
                                      <m:sSub>
                                        <m:sSubPr>
                                          <m:ctrlPr>
                                            <a:rPr lang="en-US" altLang="ja-JP" sz="2400" i="1">
                                              <a:solidFill>
                                                <a:schemeClr val="accent2">
                                                  <a:lumMod val="75000"/>
                                                </a:schemeClr>
                                              </a:solidFill>
                                              <a:latin typeface="Cambria Math" panose="02040503050406030204" pitchFamily="18" charset="0"/>
                                            </a:rPr>
                                          </m:ctrlPr>
                                        </m:sSubPr>
                                        <m:e>
                                          <m:r>
                                            <a:rPr lang="en-US" altLang="ja-JP" sz="2400" i="1">
                                              <a:solidFill>
                                                <a:schemeClr val="accent2">
                                                  <a:lumMod val="75000"/>
                                                </a:schemeClr>
                                              </a:solidFill>
                                              <a:latin typeface="Cambria Math" panose="02040503050406030204" pitchFamily="18" charset="0"/>
                                            </a:rPr>
                                            <m:t>𝜆</m:t>
                                          </m:r>
                                        </m:e>
                                        <m:sub>
                                          <m:r>
                                            <a:rPr lang="en-US" altLang="ja-JP" sz="2400" i="1">
                                              <a:solidFill>
                                                <a:schemeClr val="accent2">
                                                  <a:lumMod val="75000"/>
                                                </a:schemeClr>
                                              </a:solidFill>
                                              <a:latin typeface="Cambria Math" panose="02040503050406030204" pitchFamily="18" charset="0"/>
                                            </a:rPr>
                                            <m:t>𝑖</m:t>
                                          </m:r>
                                          <m:r>
                                            <a:rPr lang="en-US" altLang="ja-JP" sz="2400" i="1">
                                              <a:solidFill>
                                                <a:schemeClr val="accent2">
                                                  <a:lumMod val="75000"/>
                                                </a:schemeClr>
                                              </a:solidFill>
                                              <a:latin typeface="Cambria Math" panose="02040503050406030204" pitchFamily="18" charset="0"/>
                                            </a:rPr>
                                            <m:t>, </m:t>
                                          </m:r>
                                          <m:r>
                                            <a:rPr lang="en-US" altLang="ja-JP" sz="2400" i="1">
                                              <a:solidFill>
                                                <a:schemeClr val="accent2">
                                                  <a:lumMod val="75000"/>
                                                </a:schemeClr>
                                              </a:solidFill>
                                              <a:latin typeface="Cambria Math" panose="02040503050406030204" pitchFamily="18" charset="0"/>
                                            </a:rPr>
                                            <m:t>𝑚</m:t>
                                          </m:r>
                                        </m:sub>
                                      </m:sSub>
                                    </m:num>
                                    <m:den>
                                      <m:sSub>
                                        <m:sSubPr>
                                          <m:ctrlPr>
                                            <a:rPr lang="en-US" altLang="ja-JP" sz="2400" i="1">
                                              <a:solidFill>
                                                <a:schemeClr val="accent2">
                                                  <a:lumMod val="75000"/>
                                                </a:schemeClr>
                                              </a:solidFill>
                                              <a:latin typeface="Cambria Math" panose="02040503050406030204" pitchFamily="18" charset="0"/>
                                            </a:rPr>
                                          </m:ctrlPr>
                                        </m:sSubPr>
                                        <m:e>
                                          <m:r>
                                            <a:rPr lang="en-US" altLang="ja-JP" sz="2400" i="1">
                                              <a:solidFill>
                                                <a:schemeClr val="accent2">
                                                  <a:lumMod val="75000"/>
                                                </a:schemeClr>
                                              </a:solidFill>
                                              <a:latin typeface="Cambria Math" panose="02040503050406030204" pitchFamily="18" charset="0"/>
                                            </a:rPr>
                                            <m:t>𝜆</m:t>
                                          </m:r>
                                        </m:e>
                                        <m:sub>
                                          <m:r>
                                            <a:rPr lang="en-US" altLang="ja-JP" sz="2400" i="1">
                                              <a:solidFill>
                                                <a:schemeClr val="accent2">
                                                  <a:lumMod val="75000"/>
                                                </a:schemeClr>
                                              </a:solidFill>
                                              <a:latin typeface="Cambria Math" panose="02040503050406030204" pitchFamily="18" charset="0"/>
                                            </a:rPr>
                                            <m:t>𝑖</m:t>
                                          </m:r>
                                        </m:sub>
                                      </m:sSub>
                                    </m:den>
                                  </m:f>
                                  <m:sSub>
                                    <m:sSubPr>
                                      <m:ctrlPr>
                                        <a:rPr lang="en-US" altLang="ja-JP" sz="2400" i="1">
                                          <a:solidFill>
                                            <a:schemeClr val="accent2">
                                              <a:lumMod val="75000"/>
                                            </a:schemeClr>
                                          </a:solidFill>
                                          <a:latin typeface="Cambria Math" panose="02040503050406030204" pitchFamily="18" charset="0"/>
                                        </a:rPr>
                                      </m:ctrlPr>
                                    </m:sSubPr>
                                    <m:e>
                                      <m:r>
                                        <a:rPr lang="en-US" altLang="ja-JP" sz="2400" i="1">
                                          <a:solidFill>
                                            <a:schemeClr val="accent2">
                                              <a:lumMod val="75000"/>
                                            </a:schemeClr>
                                          </a:solidFill>
                                          <a:latin typeface="Cambria Math" panose="02040503050406030204" pitchFamily="18" charset="0"/>
                                        </a:rPr>
                                        <m:t>𝑇</m:t>
                                      </m:r>
                                    </m:e>
                                    <m:sub>
                                      <m:r>
                                        <a:rPr lang="en-US" altLang="ja-JP" sz="2400" i="1">
                                          <a:solidFill>
                                            <a:schemeClr val="accent2">
                                              <a:lumMod val="75000"/>
                                            </a:schemeClr>
                                          </a:solidFill>
                                          <a:latin typeface="Cambria Math" panose="02040503050406030204" pitchFamily="18" charset="0"/>
                                        </a:rPr>
                                        <m:t>𝑖</m:t>
                                      </m:r>
                                      <m:r>
                                        <a:rPr lang="en-US" altLang="ja-JP" sz="2400" i="1">
                                          <a:solidFill>
                                            <a:schemeClr val="accent2">
                                              <a:lumMod val="75000"/>
                                            </a:schemeClr>
                                          </a:solidFill>
                                          <a:latin typeface="Cambria Math" panose="02040503050406030204" pitchFamily="18" charset="0"/>
                                        </a:rPr>
                                        <m:t>, </m:t>
                                      </m:r>
                                      <m:r>
                                        <a:rPr lang="en-US" altLang="ja-JP" sz="2400" i="1">
                                          <a:solidFill>
                                            <a:schemeClr val="accent2">
                                              <a:lumMod val="75000"/>
                                            </a:schemeClr>
                                          </a:solidFill>
                                          <a:latin typeface="Cambria Math" panose="02040503050406030204" pitchFamily="18" charset="0"/>
                                        </a:rPr>
                                        <m:t>𝑚</m:t>
                                      </m:r>
                                    </m:sub>
                                  </m:sSub>
                                </m:e>
                              </m:nary>
                            </m:e>
                          </m:nary>
                        </m:e>
                      </m:nary>
                    </m:oMath>
                  </m:oMathPara>
                </a14:m>
                <a:endParaRPr kumimoji="1" lang="ja-JP" altLang="en-US" sz="2400" dirty="0">
                  <a:solidFill>
                    <a:schemeClr val="accent2">
                      <a:lumMod val="75000"/>
                    </a:schemeClr>
                  </a:solidFill>
                </a:endParaRPr>
              </a:p>
            </p:txBody>
          </p:sp>
        </mc:Choice>
        <mc:Fallback xmlns="">
          <p:sp>
            <p:nvSpPr>
              <p:cNvPr id="8" name="四角形: 角を丸くする 7">
                <a:extLst>
                  <a:ext uri="{FF2B5EF4-FFF2-40B4-BE49-F238E27FC236}">
                    <a16:creationId xmlns:a16="http://schemas.microsoft.com/office/drawing/2014/main" id="{A9502B0E-A468-88AE-19C1-772DCA2890D8}"/>
                  </a:ext>
                </a:extLst>
              </p:cNvPr>
              <p:cNvSpPr>
                <a:spLocks noRot="1" noChangeAspect="1" noMove="1" noResize="1" noEditPoints="1" noAdjustHandles="1" noChangeArrowheads="1" noChangeShapeType="1" noTextEdit="1"/>
              </p:cNvSpPr>
              <p:nvPr/>
            </p:nvSpPr>
            <p:spPr>
              <a:xfrm>
                <a:off x="2142847" y="4017358"/>
                <a:ext cx="5004982" cy="1139833"/>
              </a:xfrm>
              <a:prstGeom prst="roundRect">
                <a:avLst/>
              </a:prstGeom>
              <a:blipFill>
                <a:blip r:embed="rId6"/>
                <a:stretch>
                  <a:fillRect/>
                </a:stretch>
              </a:blipFill>
              <a:ln w="36413" cap="flat">
                <a:solidFill>
                  <a:schemeClr val="accent6"/>
                </a:solidFill>
                <a:prstDash val="solid"/>
                <a:miter/>
              </a:ln>
            </p:spPr>
            <p:txBody>
              <a:bodyPr/>
              <a:lstStyle/>
              <a:p>
                <a:r>
                  <a:rPr lang="ja-JP" altLang="en-US">
                    <a:noFill/>
                  </a:rPr>
                  <a:t> </a:t>
                </a:r>
              </a:p>
            </p:txBody>
          </p:sp>
        </mc:Fallback>
      </mc:AlternateContent>
    </p:spTree>
    <p:extLst>
      <p:ext uri="{BB962C8B-B14F-4D97-AF65-F5344CB8AC3E}">
        <p14:creationId xmlns:p14="http://schemas.microsoft.com/office/powerpoint/2010/main" val="320563364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コンテンツ プレースホルダー 2">
            <a:extLst>
              <a:ext uri="{FF2B5EF4-FFF2-40B4-BE49-F238E27FC236}">
                <a16:creationId xmlns:a16="http://schemas.microsoft.com/office/drawing/2014/main" id="{A750534B-18B1-96BC-88BB-9F3D4D65EEF4}"/>
              </a:ext>
            </a:extLst>
          </p:cNvPr>
          <p:cNvSpPr>
            <a:spLocks noGrp="1"/>
          </p:cNvSpPr>
          <p:nvPr>
            <p:ph idx="1"/>
          </p:nvPr>
        </p:nvSpPr>
        <p:spPr>
          <a:xfrm>
            <a:off x="355930" y="1006594"/>
            <a:ext cx="8249996" cy="5302725"/>
          </a:xfrm>
        </p:spPr>
        <p:txBody>
          <a:bodyPr>
            <a:normAutofit/>
          </a:bodyPr>
          <a:lstStyle/>
          <a:p>
            <a:r>
              <a:rPr lang="ja-JP" altLang="en-US" sz="2800" dirty="0"/>
              <a:t>２つのクラウドレット間での２種類のジョブのオフロード</a:t>
            </a:r>
            <a:endParaRPr lang="en-US" altLang="ja-JP" sz="2800" dirty="0"/>
          </a:p>
          <a:p>
            <a:r>
              <a:rPr lang="ja-JP" altLang="en-US" sz="2800" dirty="0"/>
              <a:t>各ジョブの平均処理時間が小さいジョブの処理を優先的に行う</a:t>
            </a:r>
            <a:endParaRPr lang="en-US" altLang="ja-JP" sz="2800" dirty="0"/>
          </a:p>
          <a:p>
            <a:r>
              <a:rPr lang="ja-JP" altLang="en-US" sz="2800" dirty="0"/>
              <a:t>以下の</a:t>
            </a:r>
            <a:r>
              <a:rPr lang="en-US" altLang="ja-JP" sz="2800" dirty="0"/>
              <a:t>3</a:t>
            </a:r>
            <a:r>
              <a:rPr lang="ja-JP" altLang="en-US" sz="2800" dirty="0"/>
              <a:t>つについて優先度の高いジョブの到着率を変えたときの重みつき平均遅延時間を比較</a:t>
            </a:r>
            <a:endParaRPr lang="en-US" altLang="ja-JP" sz="2800" dirty="0"/>
          </a:p>
          <a:p>
            <a:pPr lvl="1"/>
            <a:r>
              <a:rPr lang="ja-JP" altLang="en-US" sz="2800" b="1" dirty="0"/>
              <a:t>オフロード</a:t>
            </a:r>
            <a:r>
              <a:rPr lang="ja-JP" altLang="en-US" sz="2800" b="1" dirty="0">
                <a:solidFill>
                  <a:schemeClr val="accent1">
                    <a:lumMod val="75000"/>
                  </a:schemeClr>
                </a:solidFill>
              </a:rPr>
              <a:t>なし</a:t>
            </a:r>
            <a:r>
              <a:rPr lang="ja-JP" altLang="en-US" sz="2800" b="1" dirty="0"/>
              <a:t>・優先度</a:t>
            </a:r>
            <a:r>
              <a:rPr lang="ja-JP" altLang="en-US" sz="2800" b="1" dirty="0">
                <a:solidFill>
                  <a:schemeClr val="accent1">
                    <a:lumMod val="75000"/>
                  </a:schemeClr>
                </a:solidFill>
              </a:rPr>
              <a:t>なし</a:t>
            </a:r>
            <a:endParaRPr lang="en-US" altLang="ja-JP" sz="2800" b="1" dirty="0">
              <a:solidFill>
                <a:schemeClr val="accent1">
                  <a:lumMod val="75000"/>
                </a:schemeClr>
              </a:solidFill>
            </a:endParaRPr>
          </a:p>
          <a:p>
            <a:pPr lvl="1"/>
            <a:r>
              <a:rPr lang="ja-JP" altLang="en-US" sz="2800" b="1" dirty="0"/>
              <a:t>オフロード</a:t>
            </a:r>
            <a:r>
              <a:rPr lang="ja-JP" altLang="en-US" sz="2800" b="1" dirty="0">
                <a:solidFill>
                  <a:schemeClr val="accent2">
                    <a:lumMod val="75000"/>
                  </a:schemeClr>
                </a:solidFill>
              </a:rPr>
              <a:t>あり</a:t>
            </a:r>
            <a:r>
              <a:rPr lang="ja-JP" altLang="en-US" sz="2800" b="1" dirty="0"/>
              <a:t>・優先度</a:t>
            </a:r>
            <a:r>
              <a:rPr lang="ja-JP" altLang="en-US" sz="2800" b="1" dirty="0">
                <a:solidFill>
                  <a:schemeClr val="accent1">
                    <a:lumMod val="75000"/>
                  </a:schemeClr>
                </a:solidFill>
              </a:rPr>
              <a:t>なし</a:t>
            </a:r>
            <a:endParaRPr lang="en-US" altLang="ja-JP" sz="2800" b="1" dirty="0">
              <a:solidFill>
                <a:schemeClr val="accent1">
                  <a:lumMod val="75000"/>
                </a:schemeClr>
              </a:solidFill>
            </a:endParaRPr>
          </a:p>
          <a:p>
            <a:pPr lvl="1"/>
            <a:r>
              <a:rPr lang="ja-JP" altLang="en-US" sz="2800" b="1" dirty="0"/>
              <a:t>オフロード</a:t>
            </a:r>
            <a:r>
              <a:rPr lang="ja-JP" altLang="en-US" sz="2800" b="1" dirty="0">
                <a:solidFill>
                  <a:schemeClr val="accent2">
                    <a:lumMod val="75000"/>
                  </a:schemeClr>
                </a:solidFill>
              </a:rPr>
              <a:t>あり</a:t>
            </a:r>
            <a:r>
              <a:rPr lang="ja-JP" altLang="en-US" sz="2800" b="1" dirty="0"/>
              <a:t>・優先度</a:t>
            </a:r>
            <a:r>
              <a:rPr lang="ja-JP" altLang="en-US" sz="2800" b="1" dirty="0">
                <a:solidFill>
                  <a:schemeClr val="accent2">
                    <a:lumMod val="75000"/>
                  </a:schemeClr>
                </a:solidFill>
              </a:rPr>
              <a:t>あり</a:t>
            </a:r>
            <a:endParaRPr lang="en-US" altLang="ja-JP" sz="2800" dirty="0"/>
          </a:p>
        </p:txBody>
      </p:sp>
      <p:sp>
        <p:nvSpPr>
          <p:cNvPr id="2" name="タイトル 1">
            <a:extLst>
              <a:ext uri="{FF2B5EF4-FFF2-40B4-BE49-F238E27FC236}">
                <a16:creationId xmlns:a16="http://schemas.microsoft.com/office/drawing/2014/main" id="{8326AD81-8F61-3576-3D88-A450C3BA4D6C}"/>
              </a:ext>
            </a:extLst>
          </p:cNvPr>
          <p:cNvSpPr>
            <a:spLocks noGrp="1"/>
          </p:cNvSpPr>
          <p:nvPr>
            <p:ph type="title"/>
          </p:nvPr>
        </p:nvSpPr>
        <p:spPr/>
        <p:txBody>
          <a:bodyPr/>
          <a:lstStyle/>
          <a:p>
            <a:r>
              <a:rPr lang="ja-JP" altLang="en-US" dirty="0"/>
              <a:t>数値解析 </a:t>
            </a:r>
            <a:r>
              <a:rPr lang="en-US" altLang="ja-JP" dirty="0"/>
              <a:t>- </a:t>
            </a:r>
            <a:r>
              <a:rPr lang="ja-JP" altLang="en-US" dirty="0"/>
              <a:t>概要</a:t>
            </a:r>
            <a:endParaRPr kumimoji="1" lang="ja-JP" altLang="en-US" dirty="0"/>
          </a:p>
        </p:txBody>
      </p:sp>
      <p:sp>
        <p:nvSpPr>
          <p:cNvPr id="4" name="フッター プレースホルダー 3">
            <a:extLst>
              <a:ext uri="{FF2B5EF4-FFF2-40B4-BE49-F238E27FC236}">
                <a16:creationId xmlns:a16="http://schemas.microsoft.com/office/drawing/2014/main" id="{4F908D7A-8F42-3BFE-AEA2-EC1582BE3F5A}"/>
              </a:ext>
            </a:extLst>
          </p:cNvPr>
          <p:cNvSpPr>
            <a:spLocks noGrp="1"/>
          </p:cNvSpPr>
          <p:nvPr>
            <p:ph type="ftr" sz="quarter" idx="11"/>
          </p:nvPr>
        </p:nvSpPr>
        <p:spPr>
          <a:xfrm>
            <a:off x="899592" y="6489354"/>
            <a:ext cx="7706334" cy="365125"/>
          </a:xfrm>
        </p:spPr>
        <p:txBody>
          <a:bodyPr/>
          <a:lstStyle/>
          <a:p>
            <a:r>
              <a:rPr kumimoji="1" lang="ja-JP" altLang="en-US"/>
              <a:t>発表番号</a:t>
            </a:r>
            <a:r>
              <a:rPr kumimoji="1" lang="en-US" altLang="ja-JP"/>
              <a:t>(11) - </a:t>
            </a:r>
            <a:r>
              <a:rPr kumimoji="1" lang="ja-JP" altLang="en-US"/>
              <a:t>横田侑紀・宮田純子</a:t>
            </a:r>
            <a:r>
              <a:rPr kumimoji="1" lang="en-US" altLang="ja-JP"/>
              <a:t>(</a:t>
            </a:r>
            <a:r>
              <a:rPr kumimoji="1" lang="ja-JP" altLang="en-US"/>
              <a:t>芝浦工大</a:t>
            </a:r>
            <a:r>
              <a:rPr kumimoji="1" lang="en-US" altLang="ja-JP"/>
              <a:t>)</a:t>
            </a:r>
            <a:endParaRPr kumimoji="1" lang="ja-JP" altLang="en-US" dirty="0"/>
          </a:p>
        </p:txBody>
      </p:sp>
      <p:sp>
        <p:nvSpPr>
          <p:cNvPr id="5" name="スライド番号プレースホルダー 4">
            <a:extLst>
              <a:ext uri="{FF2B5EF4-FFF2-40B4-BE49-F238E27FC236}">
                <a16:creationId xmlns:a16="http://schemas.microsoft.com/office/drawing/2014/main" id="{92BF0DDA-AE36-82FF-0497-68980E845DB1}"/>
              </a:ext>
            </a:extLst>
          </p:cNvPr>
          <p:cNvSpPr>
            <a:spLocks noGrp="1"/>
          </p:cNvSpPr>
          <p:nvPr>
            <p:ph type="sldNum" sz="quarter" idx="12"/>
          </p:nvPr>
        </p:nvSpPr>
        <p:spPr/>
        <p:txBody>
          <a:bodyPr/>
          <a:lstStyle/>
          <a:p>
            <a:fld id="{8B45D110-FD8E-48BD-8825-CDFBF9D22CA3}" type="slidenum">
              <a:rPr kumimoji="1" lang="ja-JP" altLang="en-US" smtClean="0"/>
              <a:pPr/>
              <a:t>17</a:t>
            </a:fld>
            <a:endParaRPr kumimoji="1" lang="ja-JP" altLang="en-US" dirty="0"/>
          </a:p>
        </p:txBody>
      </p:sp>
    </p:spTree>
    <p:extLst>
      <p:ext uri="{BB962C8B-B14F-4D97-AF65-F5344CB8AC3E}">
        <p14:creationId xmlns:p14="http://schemas.microsoft.com/office/powerpoint/2010/main" val="333312392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3"/>
          <p:cNvSpPr txBox="1">
            <a:spLocks noGrp="1"/>
          </p:cNvSpPr>
          <p:nvPr>
            <p:ph type="title"/>
          </p:nvPr>
        </p:nvSpPr>
        <p:spPr>
          <a:xfrm>
            <a:off x="1115616" y="44624"/>
            <a:ext cx="8028384"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15151"/>
              </a:buClr>
              <a:buSzPts val="3600"/>
              <a:buFont typeface="Quattrocento Sans"/>
              <a:buNone/>
            </a:pPr>
            <a:r>
              <a:rPr lang="ja-JP" altLang="en-US" dirty="0"/>
              <a:t>数値解析</a:t>
            </a:r>
            <a:r>
              <a:rPr lang="en-US" altLang="ja-JP" dirty="0"/>
              <a:t> - </a:t>
            </a:r>
            <a:r>
              <a:rPr lang="ja-JP" altLang="en-US" dirty="0"/>
              <a:t>パラメータ設定</a:t>
            </a:r>
            <a:endParaRPr dirty="0"/>
          </a:p>
        </p:txBody>
      </p:sp>
      <p:sp>
        <p:nvSpPr>
          <p:cNvPr id="7" name="フッター プレースホルダー 6">
            <a:extLst>
              <a:ext uri="{FF2B5EF4-FFF2-40B4-BE49-F238E27FC236}">
                <a16:creationId xmlns:a16="http://schemas.microsoft.com/office/drawing/2014/main" id="{3F250110-B55E-D57C-391E-A7FF7402CBE2}"/>
              </a:ext>
            </a:extLst>
          </p:cNvPr>
          <p:cNvSpPr>
            <a:spLocks noGrp="1"/>
          </p:cNvSpPr>
          <p:nvPr>
            <p:ph type="ftr" sz="quarter" idx="11"/>
          </p:nvPr>
        </p:nvSpPr>
        <p:spPr/>
        <p:txBody>
          <a:bodyPr/>
          <a:lstStyle/>
          <a:p>
            <a:r>
              <a:rPr kumimoji="1" lang="ja-JP" altLang="en-US"/>
              <a:t>発表番号</a:t>
            </a:r>
            <a:r>
              <a:rPr kumimoji="1" lang="en-US" altLang="ja-JP"/>
              <a:t>(11) - </a:t>
            </a:r>
            <a:r>
              <a:rPr kumimoji="1" lang="ja-JP" altLang="en-US"/>
              <a:t>横田侑紀・宮田純子</a:t>
            </a:r>
            <a:r>
              <a:rPr kumimoji="1" lang="en-US" altLang="ja-JP"/>
              <a:t>(</a:t>
            </a:r>
            <a:r>
              <a:rPr kumimoji="1" lang="ja-JP" altLang="en-US"/>
              <a:t>芝浦工大</a:t>
            </a:r>
            <a:r>
              <a:rPr kumimoji="1" lang="en-US" altLang="ja-JP"/>
              <a:t>)</a:t>
            </a:r>
            <a:endParaRPr kumimoji="1" lang="ja-JP" altLang="en-US" dirty="0"/>
          </a:p>
        </p:txBody>
      </p:sp>
      <p:sp>
        <p:nvSpPr>
          <p:cNvPr id="8" name="スライド番号プレースホルダー 7">
            <a:extLst>
              <a:ext uri="{FF2B5EF4-FFF2-40B4-BE49-F238E27FC236}">
                <a16:creationId xmlns:a16="http://schemas.microsoft.com/office/drawing/2014/main" id="{C7DA384E-694D-FC24-6677-0B8F13C87FB8}"/>
              </a:ext>
            </a:extLst>
          </p:cNvPr>
          <p:cNvSpPr>
            <a:spLocks noGrp="1"/>
          </p:cNvSpPr>
          <p:nvPr>
            <p:ph type="sldNum" sz="quarter" idx="12"/>
          </p:nvPr>
        </p:nvSpPr>
        <p:spPr/>
        <p:txBody>
          <a:bodyPr/>
          <a:lstStyle/>
          <a:p>
            <a:fld id="{8B45D110-FD8E-48BD-8825-CDFBF9D22CA3}" type="slidenum">
              <a:rPr kumimoji="1" lang="ja-JP" altLang="en-US" smtClean="0"/>
              <a:pPr/>
              <a:t>18</a:t>
            </a:fld>
            <a:endParaRPr kumimoji="1" lang="ja-JP" altLang="en-US" dirty="0"/>
          </a:p>
        </p:txBody>
      </p:sp>
      <mc:AlternateContent xmlns:mc="http://schemas.openxmlformats.org/markup-compatibility/2006">
        <mc:Choice xmlns:a14="http://schemas.microsoft.com/office/drawing/2010/main" Requires="a14">
          <p:sp>
            <p:nvSpPr>
              <p:cNvPr id="11" name="コンテンツ プレースホルダー 2">
                <a:extLst>
                  <a:ext uri="{FF2B5EF4-FFF2-40B4-BE49-F238E27FC236}">
                    <a16:creationId xmlns:a16="http://schemas.microsoft.com/office/drawing/2014/main" id="{00BC3037-DE5F-6525-C552-E6A3A6964CD7}"/>
                  </a:ext>
                </a:extLst>
              </p:cNvPr>
              <p:cNvSpPr txBox="1">
                <a:spLocks/>
              </p:cNvSpPr>
              <p:nvPr/>
            </p:nvSpPr>
            <p:spPr>
              <a:xfrm>
                <a:off x="355930" y="1187624"/>
                <a:ext cx="8363222" cy="4571499"/>
              </a:xfrm>
              <a:prstGeom prst="rect">
                <a:avLst/>
              </a:prstGeom>
            </p:spPr>
            <p:txBody>
              <a:bodyPr vert="horz" lIns="91440" tIns="45720" rIns="91440" bIns="45720" rtlCol="0">
                <a:normAutofit lnSpcReduction="10000"/>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2800" dirty="0"/>
                  <a:t>クラウドレットの個数</a:t>
                </a:r>
                <a:r>
                  <a:rPr lang="en-US" altLang="ja-JP" sz="2800" dirty="0"/>
                  <a:t> </a:t>
                </a:r>
                <a14:m>
                  <m:oMath xmlns:m="http://schemas.openxmlformats.org/officeDocument/2006/math">
                    <m:r>
                      <a:rPr lang="en-US" altLang="ja-JP" sz="2800" b="0" i="1" smtClean="0">
                        <a:latin typeface="Cambria Math" panose="02040503050406030204" pitchFamily="18" charset="0"/>
                      </a:rPr>
                      <m:t>𝑁</m:t>
                    </m:r>
                    <m:r>
                      <a:rPr lang="en-US" altLang="ja-JP" sz="2800" b="0" i="1" smtClean="0">
                        <a:latin typeface="Cambria Math" panose="02040503050406030204" pitchFamily="18" charset="0"/>
                      </a:rPr>
                      <m:t>=2</m:t>
                    </m:r>
                  </m:oMath>
                </a14:m>
                <a:endParaRPr lang="en-US" altLang="ja-JP" sz="2800" dirty="0"/>
              </a:p>
              <a:p>
                <a:r>
                  <a:rPr lang="ja-JP" altLang="en-US" sz="2800" dirty="0"/>
                  <a:t>ジョブの種類</a:t>
                </a:r>
                <a:r>
                  <a:rPr lang="en-US" altLang="ja-JP" sz="2800" dirty="0"/>
                  <a:t> </a:t>
                </a:r>
                <a14:m>
                  <m:oMath xmlns:m="http://schemas.openxmlformats.org/officeDocument/2006/math">
                    <m:r>
                      <m:rPr>
                        <m:sty m:val="p"/>
                      </m:rPr>
                      <a:rPr lang="en-US" altLang="ja-JP" sz="2800" b="0" i="0" smtClean="0">
                        <a:latin typeface="Cambria Math" panose="02040503050406030204" pitchFamily="18" charset="0"/>
                      </a:rPr>
                      <m:t>M</m:t>
                    </m:r>
                    <m:r>
                      <a:rPr lang="en-US" altLang="ja-JP" sz="2800" b="0" i="1" smtClean="0">
                        <a:latin typeface="Cambria Math" panose="02040503050406030204" pitchFamily="18" charset="0"/>
                      </a:rPr>
                      <m:t>=2</m:t>
                    </m:r>
                  </m:oMath>
                </a14:m>
                <a:endParaRPr lang="en-US" altLang="ja-JP" sz="2800" dirty="0"/>
              </a:p>
              <a:p>
                <a:r>
                  <a:rPr lang="ja-JP" altLang="en-US" sz="2800" dirty="0"/>
                  <a:t>処理時間 </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𝑏</m:t>
                        </m:r>
                      </m:e>
                      <m:sub>
                        <m:r>
                          <a:rPr lang="en-US" altLang="ja-JP" sz="2800" b="0" i="1" smtClean="0">
                            <a:latin typeface="Cambria Math" panose="02040503050406030204" pitchFamily="18" charset="0"/>
                          </a:rPr>
                          <m:t>1</m:t>
                        </m:r>
                      </m:sub>
                    </m:sSub>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1.2</m:t>
                    </m:r>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10</m:t>
                        </m:r>
                      </m:e>
                      <m:sup>
                        <m:r>
                          <a:rPr lang="en-US" altLang="ja-JP" sz="2800" b="0" i="1" smtClean="0">
                            <a:latin typeface="Cambria Math" panose="02040503050406030204" pitchFamily="18" charset="0"/>
                          </a:rPr>
                          <m:t>−4</m:t>
                        </m:r>
                      </m:sup>
                    </m:sSup>
                  </m:oMath>
                </a14:m>
                <a:r>
                  <a:rPr lang="en-US" altLang="ja-JP" sz="2800" dirty="0"/>
                  <a:t> [s/job]</a:t>
                </a:r>
              </a:p>
              <a:p>
                <a:r>
                  <a:rPr lang="ja-JP" altLang="en-US" sz="2800" dirty="0"/>
                  <a:t>処理時間 </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𝑏</m:t>
                        </m:r>
                      </m:e>
                      <m:sub>
                        <m:r>
                          <a:rPr lang="en-US" altLang="ja-JP" sz="2800" b="0" i="1" smtClean="0">
                            <a:latin typeface="Cambria Math" panose="02040503050406030204" pitchFamily="18" charset="0"/>
                          </a:rPr>
                          <m:t>2</m:t>
                        </m:r>
                      </m:sub>
                    </m:sSub>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0.6</m:t>
                    </m:r>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10</m:t>
                        </m:r>
                      </m:e>
                      <m:sup>
                        <m:r>
                          <a:rPr lang="en-US" altLang="ja-JP" sz="2800" b="0" i="1" smtClean="0">
                            <a:latin typeface="Cambria Math" panose="02040503050406030204" pitchFamily="18" charset="0"/>
                          </a:rPr>
                          <m:t>−4</m:t>
                        </m:r>
                      </m:sup>
                    </m:sSup>
                  </m:oMath>
                </a14:m>
                <a:r>
                  <a:rPr lang="en-US" altLang="ja-JP" sz="2800" dirty="0"/>
                  <a:t> [s/job]</a:t>
                </a:r>
              </a:p>
              <a:p>
                <a:r>
                  <a:rPr lang="ja-JP" altLang="en-US" sz="2800" dirty="0"/>
                  <a:t>到着率 </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𝜆</m:t>
                        </m:r>
                      </m:e>
                      <m:sub>
                        <m:r>
                          <a:rPr lang="en-US" altLang="ja-JP" sz="2800" b="0" i="1" smtClean="0">
                            <a:latin typeface="Cambria Math" panose="02040503050406030204" pitchFamily="18" charset="0"/>
                          </a:rPr>
                          <m:t>11</m:t>
                        </m:r>
                      </m:sub>
                    </m:sSub>
                    <m:r>
                      <a:rPr lang="en-US" altLang="ja-JP" sz="2800" b="0" i="1" smtClean="0">
                        <a:latin typeface="Cambria Math" panose="02040503050406030204" pitchFamily="18" charset="0"/>
                      </a:rPr>
                      <m:t>=6000</m:t>
                    </m:r>
                  </m:oMath>
                </a14:m>
                <a:r>
                  <a:rPr lang="en-US" altLang="ja-JP" sz="2800" dirty="0"/>
                  <a:t> [jobs/s]</a:t>
                </a:r>
              </a:p>
              <a:p>
                <a:r>
                  <a:rPr lang="ja-JP" altLang="en-US" sz="2800" dirty="0"/>
                  <a:t>到着率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𝜆</m:t>
                        </m:r>
                      </m:e>
                      <m:sub>
                        <m:r>
                          <a:rPr lang="en-US" altLang="ja-JP" sz="2800" b="0" i="1" smtClean="0">
                            <a:latin typeface="Cambria Math" panose="02040503050406030204" pitchFamily="18" charset="0"/>
                          </a:rPr>
                          <m:t>21</m:t>
                        </m:r>
                      </m:sub>
                    </m:sSub>
                    <m:r>
                      <a:rPr lang="en-US" altLang="ja-JP" sz="2800" i="1">
                        <a:latin typeface="Cambria Math" panose="02040503050406030204" pitchFamily="18" charset="0"/>
                      </a:rPr>
                      <m:t>=</m:t>
                    </m:r>
                    <m:r>
                      <a:rPr lang="en-US" altLang="ja-JP" sz="2800" b="0" i="1" smtClean="0">
                        <a:latin typeface="Cambria Math" panose="02040503050406030204" pitchFamily="18" charset="0"/>
                      </a:rPr>
                      <m:t>2</m:t>
                    </m:r>
                    <m:r>
                      <a:rPr lang="en-US" altLang="ja-JP" sz="2800" i="1">
                        <a:latin typeface="Cambria Math" panose="02040503050406030204" pitchFamily="18" charset="0"/>
                      </a:rPr>
                      <m:t>000</m:t>
                    </m:r>
                  </m:oMath>
                </a14:m>
                <a:r>
                  <a:rPr lang="en-US" altLang="ja-JP" sz="2800" dirty="0"/>
                  <a:t> [job/s]</a:t>
                </a:r>
              </a:p>
              <a:p>
                <a:r>
                  <a:rPr lang="ja-JP" altLang="en-US" sz="2800" dirty="0"/>
                  <a:t>到着率 </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𝜆</m:t>
                        </m:r>
                      </m:e>
                      <m:sub>
                        <m:r>
                          <a:rPr lang="en-US" altLang="ja-JP" sz="2800" b="0" i="1" smtClean="0">
                            <a:latin typeface="Cambria Math" panose="02040503050406030204" pitchFamily="18" charset="0"/>
                          </a:rPr>
                          <m:t>22</m:t>
                        </m:r>
                      </m:sub>
                    </m:sSub>
                    <m:r>
                      <a:rPr lang="en-US" altLang="ja-JP" sz="2800" b="0" i="1" smtClean="0">
                        <a:latin typeface="Cambria Math" panose="02040503050406030204" pitchFamily="18" charset="0"/>
                      </a:rPr>
                      <m:t>=2000</m:t>
                    </m:r>
                  </m:oMath>
                </a14:m>
                <a:r>
                  <a:rPr lang="en-US" altLang="ja-JP" sz="2800" dirty="0"/>
                  <a:t> [job/s]</a:t>
                </a:r>
              </a:p>
              <a:p>
                <a:r>
                  <a:rPr lang="ja-JP" altLang="en-US" sz="2800" dirty="0"/>
                  <a:t>到着率 </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𝜆</m:t>
                        </m:r>
                      </m:e>
                      <m:sub>
                        <m:r>
                          <a:rPr lang="en-US" altLang="ja-JP" sz="2800" b="0" i="1" smtClean="0">
                            <a:latin typeface="Cambria Math" panose="02040503050406030204" pitchFamily="18" charset="0"/>
                          </a:rPr>
                          <m:t>12</m:t>
                        </m:r>
                      </m:sub>
                    </m:sSub>
                    <m:r>
                      <a:rPr lang="en-US" altLang="ja-JP" sz="2800" b="0" i="1" smtClean="0">
                        <a:latin typeface="Cambria Math" panose="02040503050406030204" pitchFamily="18" charset="0"/>
                      </a:rPr>
                      <m:t>=</m:t>
                    </m:r>
                    <m:r>
                      <a:rPr lang="en-US" altLang="ja-JP" sz="2800" b="0" i="0" smtClean="0">
                        <a:solidFill>
                          <a:schemeClr val="accent2"/>
                        </a:solidFill>
                        <a:latin typeface="Cambria Math" panose="02040503050406030204" pitchFamily="18" charset="0"/>
                      </a:rPr>
                      <m:t>0−9000</m:t>
                    </m:r>
                  </m:oMath>
                </a14:m>
                <a:r>
                  <a:rPr lang="en-US" altLang="ja-JP" sz="2800" dirty="0"/>
                  <a:t> [job/s]</a:t>
                </a:r>
              </a:p>
              <a:p>
                <a:endParaRPr lang="en-US" altLang="ja-JP" sz="2800" dirty="0"/>
              </a:p>
              <a:p>
                <a:endParaRPr lang="en-US" altLang="ja-JP" sz="2800" dirty="0"/>
              </a:p>
            </p:txBody>
          </p:sp>
        </mc:Choice>
        <mc:Fallback>
          <p:sp>
            <p:nvSpPr>
              <p:cNvPr id="11" name="コンテンツ プレースホルダー 2">
                <a:extLst>
                  <a:ext uri="{FF2B5EF4-FFF2-40B4-BE49-F238E27FC236}">
                    <a16:creationId xmlns:a16="http://schemas.microsoft.com/office/drawing/2014/main" id="{00BC3037-DE5F-6525-C552-E6A3A6964CD7}"/>
                  </a:ext>
                </a:extLst>
              </p:cNvPr>
              <p:cNvSpPr txBox="1">
                <a:spLocks noRot="1" noChangeAspect="1" noMove="1" noResize="1" noEditPoints="1" noAdjustHandles="1" noChangeArrowheads="1" noChangeShapeType="1" noTextEdit="1"/>
              </p:cNvSpPr>
              <p:nvPr/>
            </p:nvSpPr>
            <p:spPr>
              <a:xfrm>
                <a:off x="355930" y="1187624"/>
                <a:ext cx="8363222" cy="4571499"/>
              </a:xfrm>
              <a:prstGeom prst="rect">
                <a:avLst/>
              </a:prstGeom>
              <a:blipFill>
                <a:blip r:embed="rId3"/>
                <a:stretch>
                  <a:fillRect l="-1239" t="-2000"/>
                </a:stretch>
              </a:blipFill>
            </p:spPr>
            <p:txBody>
              <a:bodyPr/>
              <a:lstStyle/>
              <a:p>
                <a:r>
                  <a:rPr lang="ja-JP" altLang="en-US">
                    <a:noFill/>
                  </a:rPr>
                  <a:t> </a:t>
                </a:r>
              </a:p>
            </p:txBody>
          </p:sp>
        </mc:Fallback>
      </mc:AlternateContent>
      <p:sp>
        <p:nvSpPr>
          <p:cNvPr id="2" name="四角形: 角を丸くする 1">
            <a:extLst>
              <a:ext uri="{FF2B5EF4-FFF2-40B4-BE49-F238E27FC236}">
                <a16:creationId xmlns:a16="http://schemas.microsoft.com/office/drawing/2014/main" id="{C908D0EE-E06A-A56E-6DEC-EF8959FD1DDE}"/>
              </a:ext>
            </a:extLst>
          </p:cNvPr>
          <p:cNvSpPr/>
          <p:nvPr/>
        </p:nvSpPr>
        <p:spPr>
          <a:xfrm>
            <a:off x="1181819" y="5505176"/>
            <a:ext cx="6780362" cy="987699"/>
          </a:xfrm>
          <a:prstGeom prst="roundRect">
            <a:avLst/>
          </a:prstGeom>
          <a:solidFill>
            <a:schemeClr val="accent6">
              <a:lumMod val="7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lvl="0" algn="ctr">
              <a:buClr>
                <a:srgbClr val="000000"/>
              </a:buClr>
              <a:buSzPts val="2500"/>
            </a:pPr>
            <a:r>
              <a:rPr lang="ja-JP" altLang="en-US" sz="2800" b="1" dirty="0">
                <a:solidFill>
                  <a:schemeClr val="bg1"/>
                </a:solidFill>
                <a:latin typeface="Quattrocento Sans"/>
                <a:ea typeface="Quattrocento Sans"/>
                <a:cs typeface="Quattrocento Sans"/>
                <a:sym typeface="Quattrocento Sans"/>
              </a:rPr>
              <a:t>優先度の高いジョブを増やすことによる遅延の影響を調査</a:t>
            </a:r>
            <a:endParaRPr lang="en-US" altLang="ja-JP" sz="2800" b="1" dirty="0">
              <a:solidFill>
                <a:schemeClr val="bg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33060203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12a7b4c4eb1_0_0"/>
          <p:cNvSpPr txBox="1">
            <a:spLocks noGrp="1"/>
          </p:cNvSpPr>
          <p:nvPr>
            <p:ph type="body" idx="1"/>
          </p:nvPr>
        </p:nvSpPr>
        <p:spPr>
          <a:xfrm>
            <a:off x="390442" y="1062261"/>
            <a:ext cx="8509792" cy="5400600"/>
          </a:xfrm>
          <a:prstGeom prst="rect">
            <a:avLst/>
          </a:prstGeom>
          <a:noFill/>
          <a:ln>
            <a:noFill/>
          </a:ln>
        </p:spPr>
        <p:txBody>
          <a:bodyPr spcFirstLastPara="1" wrap="square" lIns="91425" tIns="45700" rIns="91425" bIns="45700" anchor="t" anchorCtr="0">
            <a:normAutofit/>
          </a:bodyPr>
          <a:lstStyle/>
          <a:p>
            <a:pPr marL="482600" lvl="0" indent="-457200" algn="l" rtl="0">
              <a:spcBef>
                <a:spcPts val="1200"/>
              </a:spcBef>
              <a:spcAft>
                <a:spcPts val="0"/>
              </a:spcAft>
              <a:buSzPct val="100000"/>
            </a:pPr>
            <a:r>
              <a:rPr lang="ja-JP" altLang="en-US" sz="2800" dirty="0"/>
              <a:t>街の交通やサービスなどのインフラを</a:t>
            </a:r>
            <a:r>
              <a:rPr lang="en-US" altLang="ja-JP" sz="2800" dirty="0"/>
              <a:t>IoT</a:t>
            </a:r>
            <a:r>
              <a:rPr lang="ja-JP" altLang="en-US" sz="2800" dirty="0"/>
              <a:t>化したスマートシティ</a:t>
            </a:r>
            <a:endParaRPr lang="en-US" altLang="ja-JP" sz="2800" dirty="0"/>
          </a:p>
          <a:p>
            <a:pPr marL="25400" lvl="0" indent="0" algn="l" rtl="0">
              <a:spcBef>
                <a:spcPts val="1200"/>
              </a:spcBef>
              <a:spcAft>
                <a:spcPts val="0"/>
              </a:spcAft>
              <a:buSzPct val="100000"/>
              <a:buNone/>
            </a:pPr>
            <a:r>
              <a:rPr lang="ja-JP" altLang="en-US" sz="2800" dirty="0"/>
              <a:t>　　街のデータの種類ごとに</a:t>
            </a:r>
            <a:r>
              <a:rPr lang="ja-JP" altLang="en-US" sz="2800" b="1" dirty="0"/>
              <a:t>特徴</a:t>
            </a:r>
            <a:r>
              <a:rPr lang="ja-JP" altLang="en-US" sz="2800" dirty="0"/>
              <a:t>が異なる</a:t>
            </a:r>
            <a:endParaRPr lang="en-US" altLang="ja-JP" sz="2800" dirty="0"/>
          </a:p>
          <a:p>
            <a:pPr marL="482600" lvl="0" indent="-457200" algn="l" rtl="0">
              <a:spcBef>
                <a:spcPts val="1200"/>
              </a:spcBef>
              <a:spcAft>
                <a:spcPts val="0"/>
              </a:spcAft>
              <a:buSzPct val="100000"/>
            </a:pPr>
            <a:endParaRPr lang="en-US" altLang="ja-JP" sz="2800" dirty="0"/>
          </a:p>
          <a:p>
            <a:pPr marL="482600" lvl="0" indent="-457200" algn="l" rtl="0">
              <a:spcBef>
                <a:spcPts val="1200"/>
              </a:spcBef>
              <a:spcAft>
                <a:spcPts val="0"/>
              </a:spcAft>
              <a:buSzPct val="100000"/>
            </a:pPr>
            <a:endParaRPr lang="en-US" altLang="ja-JP" sz="2800" dirty="0"/>
          </a:p>
          <a:p>
            <a:pPr marL="482600" lvl="0" indent="-457200" algn="l" rtl="0">
              <a:spcBef>
                <a:spcPts val="1200"/>
              </a:spcBef>
              <a:spcAft>
                <a:spcPts val="0"/>
              </a:spcAft>
              <a:buSzPct val="100000"/>
            </a:pPr>
            <a:endParaRPr lang="en-US" altLang="ja-JP" sz="1600" dirty="0"/>
          </a:p>
          <a:p>
            <a:pPr marL="482600" lvl="0" indent="-457200" algn="l" rtl="0">
              <a:spcBef>
                <a:spcPts val="1200"/>
              </a:spcBef>
              <a:spcAft>
                <a:spcPts val="0"/>
              </a:spcAft>
              <a:buSzPct val="100000"/>
            </a:pPr>
            <a:r>
              <a:rPr lang="ja-JP" altLang="en-US" sz="2800" dirty="0"/>
              <a:t>大容量データの円滑な処理が必要</a:t>
            </a:r>
          </a:p>
          <a:p>
            <a:pPr marL="319087" lvl="1" indent="0">
              <a:buSzPct val="100000"/>
              <a:buNone/>
            </a:pPr>
            <a:r>
              <a:rPr lang="ja-JP" altLang="en-US" b="1" dirty="0"/>
              <a:t>　</a:t>
            </a:r>
            <a:r>
              <a:rPr lang="ja-JP" altLang="en-US" dirty="0"/>
              <a:t>ユーザから近い位置でデータを</a:t>
            </a:r>
            <a:r>
              <a:rPr lang="ja-JP" altLang="en-US" b="1" dirty="0"/>
              <a:t>分散</a:t>
            </a:r>
            <a:r>
              <a:rPr lang="ja-JP" altLang="en-US" dirty="0"/>
              <a:t>させて処理</a:t>
            </a:r>
            <a:endParaRPr lang="en-US" altLang="ja-JP" dirty="0"/>
          </a:p>
        </p:txBody>
      </p:sp>
      <p:sp>
        <p:nvSpPr>
          <p:cNvPr id="121" name="Google Shape;121;g12a7b4c4eb1_0_0"/>
          <p:cNvSpPr txBox="1">
            <a:spLocks noGrp="1"/>
          </p:cNvSpPr>
          <p:nvPr>
            <p:ph type="title"/>
          </p:nvPr>
        </p:nvSpPr>
        <p:spPr>
          <a:xfrm>
            <a:off x="1115616" y="44624"/>
            <a:ext cx="80283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15151"/>
              </a:buClr>
              <a:buSzPts val="3600"/>
              <a:buFont typeface="Quattrocento Sans"/>
              <a:buNone/>
            </a:pPr>
            <a:r>
              <a:rPr lang="ja-JP" altLang="en-US" dirty="0"/>
              <a:t>研究の背景</a:t>
            </a:r>
            <a:endParaRPr dirty="0"/>
          </a:p>
        </p:txBody>
      </p:sp>
      <p:sp>
        <p:nvSpPr>
          <p:cNvPr id="20" name="Google Shape;167;p3">
            <a:extLst>
              <a:ext uri="{FF2B5EF4-FFF2-40B4-BE49-F238E27FC236}">
                <a16:creationId xmlns:a16="http://schemas.microsoft.com/office/drawing/2014/main" id="{A80BE8F7-232A-9B0E-EA65-22FCC4D85BE7}"/>
              </a:ext>
            </a:extLst>
          </p:cNvPr>
          <p:cNvSpPr txBox="1"/>
          <p:nvPr/>
        </p:nvSpPr>
        <p:spPr>
          <a:xfrm>
            <a:off x="3379113" y="1515248"/>
            <a:ext cx="3550867" cy="646300"/>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en-US" altLang="ja-JP" sz="2000" dirty="0">
                <a:solidFill>
                  <a:srgbClr val="515151"/>
                </a:solidFill>
                <a:latin typeface="Quattrocento Sans"/>
                <a:ea typeface="Quattrocento Sans"/>
                <a:cs typeface="Quattrocento Sans"/>
                <a:sym typeface="Quattrocento Sans"/>
              </a:rPr>
              <a:t>[D. </a:t>
            </a:r>
            <a:r>
              <a:rPr lang="en-US" altLang="ja-JP" sz="2000" dirty="0" err="1">
                <a:solidFill>
                  <a:srgbClr val="515151"/>
                </a:solidFill>
                <a:latin typeface="Quattrocento Sans"/>
                <a:ea typeface="Quattrocento Sans"/>
                <a:cs typeface="Quattrocento Sans"/>
                <a:sym typeface="Quattrocento Sans"/>
              </a:rPr>
              <a:t>Puiu</a:t>
            </a:r>
            <a:r>
              <a:rPr lang="ja-JP" sz="2000" dirty="0">
                <a:solidFill>
                  <a:srgbClr val="515151"/>
                </a:solidFill>
                <a:latin typeface="Quattrocento Sans"/>
                <a:ea typeface="Quattrocento Sans"/>
                <a:cs typeface="Quattrocento Sans"/>
                <a:sym typeface="Quattrocento Sans"/>
              </a:rPr>
              <a:t>+, IEEE </a:t>
            </a:r>
            <a:r>
              <a:rPr lang="en-US" altLang="ja-JP" sz="2000" dirty="0">
                <a:solidFill>
                  <a:srgbClr val="515151"/>
                </a:solidFill>
                <a:latin typeface="Quattrocento Sans"/>
                <a:ea typeface="Quattrocento Sans"/>
                <a:cs typeface="Quattrocento Sans"/>
                <a:sym typeface="Quattrocento Sans"/>
              </a:rPr>
              <a:t>Access,</a:t>
            </a:r>
            <a:r>
              <a:rPr lang="ja-JP" sz="2000" dirty="0">
                <a:solidFill>
                  <a:srgbClr val="515151"/>
                </a:solidFill>
                <a:latin typeface="Quattrocento Sans"/>
                <a:ea typeface="Quattrocento Sans"/>
                <a:cs typeface="Quattrocento Sans"/>
                <a:sym typeface="Quattrocento Sans"/>
              </a:rPr>
              <a:t> 20</a:t>
            </a:r>
            <a:r>
              <a:rPr lang="en-US" altLang="ja-JP" sz="2000" dirty="0">
                <a:solidFill>
                  <a:srgbClr val="515151"/>
                </a:solidFill>
                <a:latin typeface="Quattrocento Sans"/>
                <a:ea typeface="Quattrocento Sans"/>
                <a:cs typeface="Quattrocento Sans"/>
                <a:sym typeface="Quattrocento Sans"/>
              </a:rPr>
              <a:t>16]</a:t>
            </a:r>
            <a:endParaRPr sz="1100" dirty="0">
              <a:latin typeface="Quattrocento Sans"/>
              <a:ea typeface="Quattrocento Sans"/>
              <a:cs typeface="Quattrocento Sans"/>
              <a:sym typeface="Quattrocento Sans"/>
            </a:endParaRPr>
          </a:p>
        </p:txBody>
      </p:sp>
      <p:sp>
        <p:nvSpPr>
          <p:cNvPr id="4" name="矢印: 右 3">
            <a:extLst>
              <a:ext uri="{FF2B5EF4-FFF2-40B4-BE49-F238E27FC236}">
                <a16:creationId xmlns:a16="http://schemas.microsoft.com/office/drawing/2014/main" id="{4BB48F88-CFE3-9D24-C8A4-1999946ED28A}"/>
              </a:ext>
            </a:extLst>
          </p:cNvPr>
          <p:cNvSpPr/>
          <p:nvPr/>
        </p:nvSpPr>
        <p:spPr>
          <a:xfrm>
            <a:off x="122851" y="4941168"/>
            <a:ext cx="1008112" cy="432048"/>
          </a:xfrm>
          <a:prstGeom prst="rightArrow">
            <a:avLst/>
          </a:prstGeom>
          <a:solidFill>
            <a:srgbClr val="0084B4"/>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 name="スライド番号プレースホルダー 5">
            <a:extLst>
              <a:ext uri="{FF2B5EF4-FFF2-40B4-BE49-F238E27FC236}">
                <a16:creationId xmlns:a16="http://schemas.microsoft.com/office/drawing/2014/main" id="{8BD05693-170A-AF31-E008-ECBDE2D03F63}"/>
              </a:ext>
            </a:extLst>
          </p:cNvPr>
          <p:cNvSpPr>
            <a:spLocks noGrp="1"/>
          </p:cNvSpPr>
          <p:nvPr>
            <p:ph type="sldNum" sz="quarter" idx="12"/>
          </p:nvPr>
        </p:nvSpPr>
        <p:spPr/>
        <p:txBody>
          <a:bodyPr/>
          <a:lstStyle/>
          <a:p>
            <a:fld id="{8B45D110-FD8E-48BD-8825-CDFBF9D22CA3}" type="slidenum">
              <a:rPr kumimoji="1" lang="ja-JP" altLang="en-US" smtClean="0"/>
              <a:pPr/>
              <a:t>1</a:t>
            </a:fld>
            <a:endParaRPr kumimoji="1" lang="ja-JP" altLang="en-US" dirty="0"/>
          </a:p>
        </p:txBody>
      </p:sp>
      <p:sp>
        <p:nvSpPr>
          <p:cNvPr id="3" name="フッター プレースホルダー 2">
            <a:extLst>
              <a:ext uri="{FF2B5EF4-FFF2-40B4-BE49-F238E27FC236}">
                <a16:creationId xmlns:a16="http://schemas.microsoft.com/office/drawing/2014/main" id="{3F8429B7-48E9-4610-D0E3-C9938335A5FA}"/>
              </a:ext>
            </a:extLst>
          </p:cNvPr>
          <p:cNvSpPr>
            <a:spLocks noGrp="1"/>
          </p:cNvSpPr>
          <p:nvPr>
            <p:ph type="ftr" sz="quarter" idx="11"/>
          </p:nvPr>
        </p:nvSpPr>
        <p:spPr/>
        <p:txBody>
          <a:bodyPr/>
          <a:lstStyle/>
          <a:p>
            <a:r>
              <a:rPr kumimoji="1" lang="ja-JP" altLang="en-US" dirty="0"/>
              <a:t>発表番号</a:t>
            </a:r>
            <a:r>
              <a:rPr kumimoji="1" lang="en-US" altLang="ja-JP" dirty="0"/>
              <a:t>(11) - </a:t>
            </a:r>
            <a:r>
              <a:rPr kumimoji="1" lang="ja-JP" altLang="en-US" dirty="0"/>
              <a:t>横田侑紀・宮田純子</a:t>
            </a:r>
            <a:r>
              <a:rPr kumimoji="1" lang="en-US" altLang="ja-JP" dirty="0"/>
              <a:t>(</a:t>
            </a:r>
            <a:r>
              <a:rPr kumimoji="1" lang="ja-JP" altLang="en-US" dirty="0"/>
              <a:t>芝浦工大</a:t>
            </a:r>
            <a:r>
              <a:rPr kumimoji="1" lang="en-US" altLang="ja-JP" dirty="0"/>
              <a:t>)</a:t>
            </a:r>
            <a:endParaRPr kumimoji="1" lang="ja-JP" altLang="en-US" dirty="0"/>
          </a:p>
        </p:txBody>
      </p:sp>
      <p:sp>
        <p:nvSpPr>
          <p:cNvPr id="2" name="四角形: 角を丸くする 1">
            <a:extLst>
              <a:ext uri="{FF2B5EF4-FFF2-40B4-BE49-F238E27FC236}">
                <a16:creationId xmlns:a16="http://schemas.microsoft.com/office/drawing/2014/main" id="{4EF27A9D-AB8F-8369-7CD2-160E944E9087}"/>
              </a:ext>
            </a:extLst>
          </p:cNvPr>
          <p:cNvSpPr/>
          <p:nvPr/>
        </p:nvSpPr>
        <p:spPr>
          <a:xfrm>
            <a:off x="1157147" y="5598250"/>
            <a:ext cx="6976381" cy="864611"/>
          </a:xfrm>
          <a:prstGeom prst="roundRect">
            <a:avLst/>
          </a:prstGeom>
          <a:solidFill>
            <a:schemeClr val="accent6">
              <a:lumMod val="7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800" b="1" dirty="0">
                <a:solidFill>
                  <a:schemeClr val="lt1"/>
                </a:solidFill>
                <a:latin typeface="Quattrocento Sans"/>
                <a:ea typeface="Quattrocento Sans"/>
                <a:cs typeface="Quattrocento Sans"/>
                <a:sym typeface="Quattrocento Sans"/>
              </a:rPr>
              <a:t>スマートシティ環境における低遅延の</a:t>
            </a:r>
            <a:endParaRPr lang="en-US" altLang="ja-JP" sz="2800" b="1" dirty="0">
              <a:solidFill>
                <a:schemeClr val="lt1"/>
              </a:solidFill>
              <a:latin typeface="Quattrocento Sans"/>
              <a:ea typeface="Quattrocento Sans"/>
              <a:cs typeface="Quattrocento Sans"/>
              <a:sym typeface="Quattrocento Sans"/>
            </a:endParaRPr>
          </a:p>
          <a:p>
            <a:pPr algn="ctr"/>
            <a:r>
              <a:rPr lang="ja-JP" altLang="en-US" sz="2800" b="1" dirty="0">
                <a:solidFill>
                  <a:schemeClr val="lt1"/>
                </a:solidFill>
                <a:latin typeface="Quattrocento Sans"/>
                <a:ea typeface="Quattrocento Sans"/>
                <a:cs typeface="Quattrocento Sans"/>
                <a:sym typeface="Quattrocento Sans"/>
              </a:rPr>
              <a:t>分散型コンピューティングの利用</a:t>
            </a:r>
            <a:endParaRPr lang="ja-JP" altLang="en-US" sz="2800" b="1" i="0" u="none" strike="noStrike" cap="none" dirty="0">
              <a:solidFill>
                <a:srgbClr val="FF0000"/>
              </a:solidFill>
              <a:latin typeface="Quattrocento Sans"/>
              <a:ea typeface="Quattrocento Sans"/>
              <a:cs typeface="Quattrocento Sans"/>
              <a:sym typeface="Quattrocento Sans"/>
            </a:endParaRPr>
          </a:p>
        </p:txBody>
      </p:sp>
      <p:grpSp>
        <p:nvGrpSpPr>
          <p:cNvPr id="7" name="グループ化 6">
            <a:extLst>
              <a:ext uri="{FF2B5EF4-FFF2-40B4-BE49-F238E27FC236}">
                <a16:creationId xmlns:a16="http://schemas.microsoft.com/office/drawing/2014/main" id="{05B8C90E-8801-8D66-3C14-74D32D742DB3}"/>
              </a:ext>
            </a:extLst>
          </p:cNvPr>
          <p:cNvGrpSpPr/>
          <p:nvPr/>
        </p:nvGrpSpPr>
        <p:grpSpPr>
          <a:xfrm>
            <a:off x="1169112" y="2564313"/>
            <a:ext cx="6976381" cy="1657248"/>
            <a:chOff x="1206173" y="7885387"/>
            <a:chExt cx="13329165" cy="2916239"/>
          </a:xfrm>
        </p:grpSpPr>
        <p:pic>
          <p:nvPicPr>
            <p:cNvPr id="8" name="図 7">
              <a:extLst>
                <a:ext uri="{FF2B5EF4-FFF2-40B4-BE49-F238E27FC236}">
                  <a16:creationId xmlns:a16="http://schemas.microsoft.com/office/drawing/2014/main" id="{BBE4B4E2-BD2B-786E-BBB4-5998526018E8}"/>
                </a:ext>
              </a:extLst>
            </p:cNvPr>
            <p:cNvPicPr>
              <a:picLocks noChangeAspect="1"/>
            </p:cNvPicPr>
            <p:nvPr/>
          </p:nvPicPr>
          <p:blipFill>
            <a:blip r:embed="rId3"/>
            <a:stretch>
              <a:fillRect/>
            </a:stretch>
          </p:blipFill>
          <p:spPr>
            <a:xfrm>
              <a:off x="1206173" y="8124813"/>
              <a:ext cx="13329165" cy="2676813"/>
            </a:xfrm>
            <a:prstGeom prst="rect">
              <a:avLst/>
            </a:prstGeom>
          </p:spPr>
        </p:pic>
        <p:pic>
          <p:nvPicPr>
            <p:cNvPr id="9" name="グラフィックス 8" descr="クワッドコプター 単色塗りつぶし">
              <a:extLst>
                <a:ext uri="{FF2B5EF4-FFF2-40B4-BE49-F238E27FC236}">
                  <a16:creationId xmlns:a16="http://schemas.microsoft.com/office/drawing/2014/main" id="{BB743BB2-1CA7-B458-FE02-DE9A536A8A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57725" y="7987301"/>
              <a:ext cx="1010393" cy="936407"/>
            </a:xfrm>
            <a:prstGeom prst="rect">
              <a:avLst/>
            </a:prstGeom>
          </p:spPr>
        </p:pic>
        <p:pic>
          <p:nvPicPr>
            <p:cNvPr id="10" name="グラフィックス 9" descr="クワッドコプター 単色塗りつぶし">
              <a:extLst>
                <a:ext uri="{FF2B5EF4-FFF2-40B4-BE49-F238E27FC236}">
                  <a16:creationId xmlns:a16="http://schemas.microsoft.com/office/drawing/2014/main" id="{CD1D0FA1-386D-CF5B-D9C2-2E155F4680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27360" y="7885387"/>
              <a:ext cx="1010393" cy="936407"/>
            </a:xfrm>
            <a:prstGeom prst="rect">
              <a:avLst/>
            </a:prstGeom>
          </p:spPr>
        </p:pic>
      </p:grpSp>
      <p:sp>
        <p:nvSpPr>
          <p:cNvPr id="5" name="矢印: 右 4">
            <a:extLst>
              <a:ext uri="{FF2B5EF4-FFF2-40B4-BE49-F238E27FC236}">
                <a16:creationId xmlns:a16="http://schemas.microsoft.com/office/drawing/2014/main" id="{8A312584-8A74-775F-136A-98A8D37549C1}"/>
              </a:ext>
            </a:extLst>
          </p:cNvPr>
          <p:cNvSpPr/>
          <p:nvPr/>
        </p:nvSpPr>
        <p:spPr>
          <a:xfrm>
            <a:off x="161000" y="2240930"/>
            <a:ext cx="1008112" cy="432048"/>
          </a:xfrm>
          <a:prstGeom prst="rightArrow">
            <a:avLst/>
          </a:prstGeom>
          <a:solidFill>
            <a:srgbClr val="0084B4"/>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1" name="Google Shape;167;p3">
            <a:extLst>
              <a:ext uri="{FF2B5EF4-FFF2-40B4-BE49-F238E27FC236}">
                <a16:creationId xmlns:a16="http://schemas.microsoft.com/office/drawing/2014/main" id="{670EA0A2-21D6-B416-4BA6-CBD15FD5D9B3}"/>
              </a:ext>
            </a:extLst>
          </p:cNvPr>
          <p:cNvSpPr txBox="1"/>
          <p:nvPr/>
        </p:nvSpPr>
        <p:spPr>
          <a:xfrm>
            <a:off x="5202691" y="4449555"/>
            <a:ext cx="3965134" cy="646300"/>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en-US" altLang="ja-JP" sz="2000" dirty="0">
                <a:solidFill>
                  <a:srgbClr val="515151"/>
                </a:solidFill>
                <a:latin typeface="Quattrocento Sans"/>
                <a:ea typeface="Quattrocento Sans"/>
                <a:cs typeface="Quattrocento Sans"/>
                <a:sym typeface="Quattrocento Sans"/>
              </a:rPr>
              <a:t>[</a:t>
            </a:r>
            <a:r>
              <a:rPr lang="en-US" altLang="ja-JP" sz="2000" dirty="0" err="1">
                <a:solidFill>
                  <a:srgbClr val="515151"/>
                </a:solidFill>
                <a:latin typeface="Quattrocento Sans"/>
                <a:ea typeface="Quattrocento Sans"/>
                <a:cs typeface="Quattrocento Sans"/>
                <a:sym typeface="Quattrocento Sans"/>
              </a:rPr>
              <a:t>N.Tcholtchev</a:t>
            </a:r>
            <a:r>
              <a:rPr lang="ja-JP" sz="2000" dirty="0">
                <a:solidFill>
                  <a:srgbClr val="515151"/>
                </a:solidFill>
                <a:latin typeface="Quattrocento Sans"/>
                <a:ea typeface="Quattrocento Sans"/>
                <a:cs typeface="Quattrocento Sans"/>
                <a:sym typeface="Quattrocento Sans"/>
              </a:rPr>
              <a:t>+,</a:t>
            </a:r>
            <a:r>
              <a:rPr lang="en-US" altLang="ja-JP" sz="2000" dirty="0">
                <a:solidFill>
                  <a:srgbClr val="515151"/>
                </a:solidFill>
                <a:latin typeface="Quattrocento Sans"/>
                <a:ea typeface="Quattrocento Sans"/>
                <a:cs typeface="Quattrocento Sans"/>
                <a:sym typeface="Quattrocento Sans"/>
              </a:rPr>
              <a:t> Smart Cities,</a:t>
            </a:r>
            <a:r>
              <a:rPr lang="ja-JP" sz="2000" dirty="0">
                <a:solidFill>
                  <a:srgbClr val="515151"/>
                </a:solidFill>
                <a:latin typeface="Quattrocento Sans"/>
                <a:ea typeface="Quattrocento Sans"/>
                <a:cs typeface="Quattrocento Sans"/>
                <a:sym typeface="Quattrocento Sans"/>
              </a:rPr>
              <a:t> 20</a:t>
            </a:r>
            <a:r>
              <a:rPr lang="en-US" altLang="ja-JP" sz="2000" dirty="0">
                <a:solidFill>
                  <a:srgbClr val="515151"/>
                </a:solidFill>
                <a:latin typeface="Quattrocento Sans"/>
                <a:ea typeface="Quattrocento Sans"/>
                <a:cs typeface="Quattrocento Sans"/>
                <a:sym typeface="Quattrocento Sans"/>
              </a:rPr>
              <a:t>21]</a:t>
            </a:r>
            <a:endParaRPr sz="1100" dirty="0">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33460560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6C803E-BF70-76BE-9D5F-386584364B86}"/>
              </a:ext>
            </a:extLst>
          </p:cNvPr>
          <p:cNvSpPr>
            <a:spLocks noGrp="1"/>
          </p:cNvSpPr>
          <p:nvPr>
            <p:ph type="title"/>
          </p:nvPr>
        </p:nvSpPr>
        <p:spPr/>
        <p:txBody>
          <a:bodyPr>
            <a:normAutofit/>
          </a:bodyPr>
          <a:lstStyle/>
          <a:p>
            <a:r>
              <a:rPr lang="ja-JP" altLang="en-US" dirty="0"/>
              <a:t>結果 </a:t>
            </a:r>
            <a:r>
              <a:rPr lang="en-US" altLang="ja-JP" dirty="0"/>
              <a:t>- </a:t>
            </a:r>
            <a:r>
              <a:rPr lang="ja-JP" altLang="en-US" dirty="0"/>
              <a:t>平均遅延時間</a:t>
            </a:r>
            <a:endParaRPr kumimoji="1" lang="ja-JP" altLang="en-US" dirty="0"/>
          </a:p>
        </p:txBody>
      </p:sp>
      <p:sp>
        <p:nvSpPr>
          <p:cNvPr id="4" name="フッター プレースホルダー 3">
            <a:extLst>
              <a:ext uri="{FF2B5EF4-FFF2-40B4-BE49-F238E27FC236}">
                <a16:creationId xmlns:a16="http://schemas.microsoft.com/office/drawing/2014/main" id="{A8349A95-85F7-9EEE-B5F9-4B865CB7A33C}"/>
              </a:ext>
            </a:extLst>
          </p:cNvPr>
          <p:cNvSpPr>
            <a:spLocks noGrp="1"/>
          </p:cNvSpPr>
          <p:nvPr>
            <p:ph type="ftr" sz="quarter" idx="11"/>
          </p:nvPr>
        </p:nvSpPr>
        <p:spPr/>
        <p:txBody>
          <a:bodyPr/>
          <a:lstStyle/>
          <a:p>
            <a:r>
              <a:rPr kumimoji="1" lang="ja-JP" altLang="en-US"/>
              <a:t>発表番号</a:t>
            </a:r>
            <a:r>
              <a:rPr kumimoji="1" lang="en-US" altLang="ja-JP"/>
              <a:t>(11) - </a:t>
            </a:r>
            <a:r>
              <a:rPr kumimoji="1" lang="ja-JP" altLang="en-US"/>
              <a:t>横田侑紀・宮田純子</a:t>
            </a:r>
            <a:r>
              <a:rPr kumimoji="1" lang="en-US" altLang="ja-JP"/>
              <a:t>(</a:t>
            </a:r>
            <a:r>
              <a:rPr kumimoji="1" lang="ja-JP" altLang="en-US"/>
              <a:t>芝浦工大</a:t>
            </a:r>
            <a:r>
              <a:rPr kumimoji="1" lang="en-US" altLang="ja-JP"/>
              <a:t>)</a:t>
            </a:r>
            <a:endParaRPr kumimoji="1" lang="ja-JP" altLang="en-US" dirty="0"/>
          </a:p>
        </p:txBody>
      </p:sp>
      <p:sp>
        <p:nvSpPr>
          <p:cNvPr id="5" name="スライド番号プレースホルダー 4">
            <a:extLst>
              <a:ext uri="{FF2B5EF4-FFF2-40B4-BE49-F238E27FC236}">
                <a16:creationId xmlns:a16="http://schemas.microsoft.com/office/drawing/2014/main" id="{CA2D3EE6-52C0-5450-E0A8-55CB68189E48}"/>
              </a:ext>
            </a:extLst>
          </p:cNvPr>
          <p:cNvSpPr>
            <a:spLocks noGrp="1"/>
          </p:cNvSpPr>
          <p:nvPr>
            <p:ph type="sldNum" sz="quarter" idx="12"/>
          </p:nvPr>
        </p:nvSpPr>
        <p:spPr/>
        <p:txBody>
          <a:bodyPr/>
          <a:lstStyle/>
          <a:p>
            <a:fld id="{8B45D110-FD8E-48BD-8825-CDFBF9D22CA3}" type="slidenum">
              <a:rPr kumimoji="1" lang="ja-JP" altLang="en-US" smtClean="0"/>
              <a:pPr/>
              <a:t>19</a:t>
            </a:fld>
            <a:endParaRPr kumimoji="1" lang="ja-JP" altLang="en-US" dirty="0"/>
          </a:p>
        </p:txBody>
      </p:sp>
      <p:sp>
        <p:nvSpPr>
          <p:cNvPr id="10" name="矢印: 右 9">
            <a:extLst>
              <a:ext uri="{FF2B5EF4-FFF2-40B4-BE49-F238E27FC236}">
                <a16:creationId xmlns:a16="http://schemas.microsoft.com/office/drawing/2014/main" id="{F5AC8B61-1295-9739-C667-23BC82014D3F}"/>
              </a:ext>
            </a:extLst>
          </p:cNvPr>
          <p:cNvSpPr/>
          <p:nvPr/>
        </p:nvSpPr>
        <p:spPr>
          <a:xfrm>
            <a:off x="1043608" y="5661248"/>
            <a:ext cx="832289" cy="432048"/>
          </a:xfrm>
          <a:prstGeom prst="rightArrow">
            <a:avLst/>
          </a:prstGeom>
          <a:solidFill>
            <a:srgbClr val="0084B4"/>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1" name="テキスト ボックス 10">
            <a:extLst>
              <a:ext uri="{FF2B5EF4-FFF2-40B4-BE49-F238E27FC236}">
                <a16:creationId xmlns:a16="http://schemas.microsoft.com/office/drawing/2014/main" id="{6B525301-A5CC-F357-E374-61B50B9D013E}"/>
              </a:ext>
            </a:extLst>
          </p:cNvPr>
          <p:cNvSpPr txBox="1"/>
          <p:nvPr/>
        </p:nvSpPr>
        <p:spPr>
          <a:xfrm>
            <a:off x="1147565" y="5685278"/>
            <a:ext cx="6664795" cy="954107"/>
          </a:xfrm>
          <a:prstGeom prst="rect">
            <a:avLst/>
          </a:prstGeom>
          <a:noFill/>
        </p:spPr>
        <p:txBody>
          <a:bodyPr wrap="square" rtlCol="0">
            <a:spAutoFit/>
          </a:bodyPr>
          <a:lstStyle/>
          <a:p>
            <a:r>
              <a:rPr kumimoji="1" lang="ja-JP" altLang="en-US" sz="2800" dirty="0">
                <a:solidFill>
                  <a:srgbClr val="4D4D4D"/>
                </a:solidFill>
              </a:rPr>
              <a:t>　　優先度を考慮したことで全体の平均遅延時間は減少</a:t>
            </a:r>
          </a:p>
        </p:txBody>
      </p:sp>
      <p:pic>
        <p:nvPicPr>
          <p:cNvPr id="7" name="図 6" descr="グラフ, 散布図&#10;&#10;自動的に生成された説明">
            <a:extLst>
              <a:ext uri="{FF2B5EF4-FFF2-40B4-BE49-F238E27FC236}">
                <a16:creationId xmlns:a16="http://schemas.microsoft.com/office/drawing/2014/main" id="{9515B236-05A9-76DF-AC34-5C7C2D08BA55}"/>
              </a:ext>
            </a:extLst>
          </p:cNvPr>
          <p:cNvPicPr>
            <a:picLocks noChangeAspect="1"/>
          </p:cNvPicPr>
          <p:nvPr/>
        </p:nvPicPr>
        <p:blipFill rotWithShape="1">
          <a:blip r:embed="rId3">
            <a:extLst>
              <a:ext uri="{28A0092B-C50C-407E-A947-70E740481C1C}">
                <a14:useLocalDpi xmlns:a14="http://schemas.microsoft.com/office/drawing/2010/main" val="0"/>
              </a:ext>
            </a:extLst>
          </a:blip>
          <a:srcRect l="4050" t="327" r="890" b="1650"/>
          <a:stretch/>
        </p:blipFill>
        <p:spPr>
          <a:xfrm>
            <a:off x="1726086" y="840370"/>
            <a:ext cx="5691828" cy="4401870"/>
          </a:xfrm>
          <a:prstGeom prst="rect">
            <a:avLst/>
          </a:prstGeom>
        </p:spPr>
      </p:pic>
      <p:sp>
        <p:nvSpPr>
          <p:cNvPr id="9" name="テキスト ボックス 8">
            <a:extLst>
              <a:ext uri="{FF2B5EF4-FFF2-40B4-BE49-F238E27FC236}">
                <a16:creationId xmlns:a16="http://schemas.microsoft.com/office/drawing/2014/main" id="{D2B50C18-35A6-6BE5-487B-FE6512B8E7A7}"/>
              </a:ext>
            </a:extLst>
          </p:cNvPr>
          <p:cNvSpPr txBox="1"/>
          <p:nvPr/>
        </p:nvSpPr>
        <p:spPr>
          <a:xfrm rot="16200000">
            <a:off x="479591" y="2768200"/>
            <a:ext cx="2031325" cy="461665"/>
          </a:xfrm>
          <a:prstGeom prst="rect">
            <a:avLst/>
          </a:prstGeom>
          <a:noFill/>
        </p:spPr>
        <p:txBody>
          <a:bodyPr wrap="square" rtlCol="0">
            <a:spAutoFit/>
          </a:bodyPr>
          <a:lstStyle/>
          <a:p>
            <a:r>
              <a:rPr kumimoji="1" lang="ja-JP" altLang="en-US" sz="2400" dirty="0">
                <a:solidFill>
                  <a:srgbClr val="4D4D4D"/>
                </a:solidFill>
                <a:highlight>
                  <a:srgbClr val="F2F2F2"/>
                </a:highlight>
              </a:rPr>
              <a:t>平均遅延時間</a:t>
            </a:r>
          </a:p>
        </p:txBody>
      </p:sp>
      <p:sp>
        <p:nvSpPr>
          <p:cNvPr id="12" name="テキスト ボックス 11">
            <a:extLst>
              <a:ext uri="{FF2B5EF4-FFF2-40B4-BE49-F238E27FC236}">
                <a16:creationId xmlns:a16="http://schemas.microsoft.com/office/drawing/2014/main" id="{3D7F8A13-C4ED-D3D9-0605-3446DF9274BC}"/>
              </a:ext>
            </a:extLst>
          </p:cNvPr>
          <p:cNvSpPr txBox="1"/>
          <p:nvPr/>
        </p:nvSpPr>
        <p:spPr>
          <a:xfrm>
            <a:off x="2627784" y="5287114"/>
            <a:ext cx="3570208" cy="461665"/>
          </a:xfrm>
          <a:prstGeom prst="rect">
            <a:avLst/>
          </a:prstGeom>
          <a:noFill/>
        </p:spPr>
        <p:txBody>
          <a:bodyPr wrap="none" rtlCol="0">
            <a:spAutoFit/>
          </a:bodyPr>
          <a:lstStyle/>
          <a:p>
            <a:r>
              <a:rPr kumimoji="1" lang="ja-JP" altLang="en-US" sz="2400" dirty="0">
                <a:solidFill>
                  <a:srgbClr val="4D4D4D"/>
                </a:solidFill>
                <a:highlight>
                  <a:srgbClr val="F2F2F2"/>
                </a:highlight>
              </a:rPr>
              <a:t>優先度の高いジョブの量</a:t>
            </a:r>
          </a:p>
        </p:txBody>
      </p:sp>
    </p:spTree>
    <p:extLst>
      <p:ext uri="{BB962C8B-B14F-4D97-AF65-F5344CB8AC3E}">
        <p14:creationId xmlns:p14="http://schemas.microsoft.com/office/powerpoint/2010/main" val="304678369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3"/>
          <p:cNvSpPr txBox="1">
            <a:spLocks noGrp="1"/>
          </p:cNvSpPr>
          <p:nvPr>
            <p:ph type="title"/>
          </p:nvPr>
        </p:nvSpPr>
        <p:spPr>
          <a:xfrm>
            <a:off x="1115616" y="44624"/>
            <a:ext cx="8028384"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15151"/>
              </a:buClr>
              <a:buSzPts val="3600"/>
              <a:buFont typeface="Quattrocento Sans"/>
              <a:buNone/>
            </a:pPr>
            <a:r>
              <a:rPr lang="ja-JP" altLang="en-US" dirty="0"/>
              <a:t>まとめと課題</a:t>
            </a:r>
            <a:endParaRPr dirty="0"/>
          </a:p>
        </p:txBody>
      </p:sp>
      <p:sp>
        <p:nvSpPr>
          <p:cNvPr id="290" name="Google Shape;290;p13"/>
          <p:cNvSpPr txBox="1">
            <a:spLocks noGrp="1"/>
          </p:cNvSpPr>
          <p:nvPr>
            <p:ph type="body" idx="1"/>
          </p:nvPr>
        </p:nvSpPr>
        <p:spPr>
          <a:xfrm>
            <a:off x="690273" y="1116645"/>
            <a:ext cx="8130182" cy="5080099"/>
          </a:xfrm>
          <a:prstGeom prst="rect">
            <a:avLst/>
          </a:prstGeom>
          <a:noFill/>
          <a:ln>
            <a:noFill/>
          </a:ln>
        </p:spPr>
        <p:txBody>
          <a:bodyPr spcFirstLastPara="1" wrap="square" lIns="91425" tIns="45700" rIns="91425" bIns="45700" anchor="t" anchorCtr="0">
            <a:normAutofit/>
          </a:bodyPr>
          <a:lstStyle/>
          <a:p>
            <a:pPr marL="449262" lvl="0" indent="-449262" algn="l" rtl="0">
              <a:lnSpc>
                <a:spcPct val="100000"/>
              </a:lnSpc>
              <a:spcBef>
                <a:spcPts val="1200"/>
              </a:spcBef>
              <a:spcAft>
                <a:spcPts val="0"/>
              </a:spcAft>
              <a:buClr>
                <a:schemeClr val="accent1"/>
              </a:buClr>
              <a:buSzPts val="3200"/>
              <a:buFont typeface="Noto Sans Symbols"/>
              <a:buChar char="●"/>
            </a:pPr>
            <a:r>
              <a:rPr lang="ja-JP" altLang="en-US" dirty="0"/>
              <a:t>まとめ</a:t>
            </a:r>
            <a:endParaRPr lang="en-US" altLang="ja-JP" dirty="0"/>
          </a:p>
          <a:p>
            <a:pPr marL="750887" lvl="1" indent="-457200">
              <a:buClr>
                <a:schemeClr val="accent1"/>
              </a:buClr>
              <a:buSzPts val="3200"/>
              <a:buFont typeface="メイリオ" panose="020B0604030504040204" pitchFamily="50" charset="-128"/>
              <a:buChar char="-"/>
            </a:pPr>
            <a:r>
              <a:rPr lang="ja-JP" altLang="en-US" dirty="0"/>
              <a:t>スマートシティの環境におけるジョブの特徴を考慮し、クラウドレット間のオフロードにより負荷を分散させた</a:t>
            </a:r>
            <a:endParaRPr lang="en-US" altLang="ja-JP" dirty="0"/>
          </a:p>
          <a:p>
            <a:pPr marL="750887" lvl="1" indent="-457200">
              <a:buClr>
                <a:schemeClr val="accent1"/>
              </a:buClr>
              <a:buSzPts val="3200"/>
              <a:buFont typeface="メイリオ" panose="020B0604030504040204" pitchFamily="50" charset="-128"/>
              <a:buChar char="-"/>
            </a:pPr>
            <a:r>
              <a:rPr lang="ja-JP" altLang="en-US" b="1" dirty="0"/>
              <a:t>ジョブの優先度</a:t>
            </a:r>
            <a:r>
              <a:rPr lang="ja-JP" altLang="en-US" dirty="0"/>
              <a:t>を取り入れることで全体の　重みつき平均遅延を</a:t>
            </a:r>
            <a:r>
              <a:rPr lang="ja-JP" altLang="en-US" b="1" dirty="0"/>
              <a:t>小さく</a:t>
            </a:r>
            <a:r>
              <a:rPr lang="ja-JP" altLang="en-US" dirty="0"/>
              <a:t>することが可能</a:t>
            </a:r>
            <a:endParaRPr lang="en-US" altLang="ja-JP" dirty="0"/>
          </a:p>
          <a:p>
            <a:pPr marL="449262" lvl="0" indent="-449262" algn="l" rtl="0">
              <a:lnSpc>
                <a:spcPct val="100000"/>
              </a:lnSpc>
              <a:spcBef>
                <a:spcPts val="1200"/>
              </a:spcBef>
              <a:spcAft>
                <a:spcPts val="0"/>
              </a:spcAft>
              <a:buClr>
                <a:schemeClr val="accent1"/>
              </a:buClr>
              <a:buSzPts val="3200"/>
              <a:buFont typeface="Noto Sans Symbols"/>
              <a:buChar char="●"/>
            </a:pPr>
            <a:r>
              <a:rPr lang="ja-JP" altLang="en-US" dirty="0"/>
              <a:t>課題</a:t>
            </a:r>
            <a:endParaRPr lang="en-US" altLang="ja-JP" dirty="0"/>
          </a:p>
          <a:p>
            <a:pPr marL="750887" lvl="1" indent="-457200">
              <a:buClr>
                <a:schemeClr val="accent1"/>
              </a:buClr>
              <a:buSzPts val="3200"/>
              <a:buFont typeface="メイリオ" panose="020B0604030504040204" pitchFamily="50" charset="-128"/>
              <a:buChar char="-"/>
            </a:pPr>
            <a:r>
              <a:rPr lang="ja-JP" altLang="en-US" dirty="0"/>
              <a:t>提案手法の拡張性</a:t>
            </a:r>
            <a:endParaRPr lang="en-US" altLang="ja-JP" dirty="0"/>
          </a:p>
          <a:p>
            <a:pPr marL="750887" lvl="1" indent="-457200">
              <a:buClr>
                <a:schemeClr val="accent1"/>
              </a:buClr>
              <a:buSzPts val="3200"/>
              <a:buFont typeface="メイリオ" panose="020B0604030504040204" pitchFamily="50" charset="-128"/>
              <a:buChar char="-"/>
            </a:pPr>
            <a:r>
              <a:rPr lang="ja-JP" altLang="en-US" dirty="0"/>
              <a:t>オフロード割合の最適化手法の検討</a:t>
            </a:r>
            <a:endParaRPr lang="en-US" altLang="ja-JP" dirty="0"/>
          </a:p>
        </p:txBody>
      </p:sp>
      <p:sp>
        <p:nvSpPr>
          <p:cNvPr id="3" name="フッター プレースホルダー 2">
            <a:extLst>
              <a:ext uri="{FF2B5EF4-FFF2-40B4-BE49-F238E27FC236}">
                <a16:creationId xmlns:a16="http://schemas.microsoft.com/office/drawing/2014/main" id="{9F953612-5CC2-5A15-BAEC-8C87168C36F6}"/>
              </a:ext>
            </a:extLst>
          </p:cNvPr>
          <p:cNvSpPr>
            <a:spLocks noGrp="1"/>
          </p:cNvSpPr>
          <p:nvPr>
            <p:ph type="ftr" sz="quarter" idx="11"/>
          </p:nvPr>
        </p:nvSpPr>
        <p:spPr/>
        <p:txBody>
          <a:bodyPr/>
          <a:lstStyle/>
          <a:p>
            <a:r>
              <a:rPr kumimoji="1" lang="ja-JP" altLang="en-US"/>
              <a:t>発表番号</a:t>
            </a:r>
            <a:r>
              <a:rPr kumimoji="1" lang="en-US" altLang="ja-JP"/>
              <a:t>(11) - </a:t>
            </a:r>
            <a:r>
              <a:rPr kumimoji="1" lang="ja-JP" altLang="en-US"/>
              <a:t>横田侑紀・宮田純子</a:t>
            </a:r>
            <a:r>
              <a:rPr kumimoji="1" lang="en-US" altLang="ja-JP"/>
              <a:t>(</a:t>
            </a:r>
            <a:r>
              <a:rPr kumimoji="1" lang="ja-JP" altLang="en-US"/>
              <a:t>芝浦工大</a:t>
            </a:r>
            <a:r>
              <a:rPr kumimoji="1" lang="en-US" altLang="ja-JP"/>
              <a:t>)</a:t>
            </a:r>
            <a:endParaRPr kumimoji="1" lang="ja-JP" altLang="en-US" dirty="0"/>
          </a:p>
        </p:txBody>
      </p:sp>
      <p:sp>
        <p:nvSpPr>
          <p:cNvPr id="2" name="スライド番号プレースホルダー 1">
            <a:extLst>
              <a:ext uri="{FF2B5EF4-FFF2-40B4-BE49-F238E27FC236}">
                <a16:creationId xmlns:a16="http://schemas.microsoft.com/office/drawing/2014/main" id="{A163E68D-6A42-2154-4F3B-9730B02C5306}"/>
              </a:ext>
            </a:extLst>
          </p:cNvPr>
          <p:cNvSpPr>
            <a:spLocks noGrp="1"/>
          </p:cNvSpPr>
          <p:nvPr>
            <p:ph type="sldNum" sz="quarter" idx="12"/>
          </p:nvPr>
        </p:nvSpPr>
        <p:spPr/>
        <p:txBody>
          <a:bodyPr/>
          <a:lstStyle/>
          <a:p>
            <a:fld id="{8B45D110-FD8E-48BD-8825-CDFBF9D22CA3}" type="slidenum">
              <a:rPr kumimoji="1" lang="ja-JP" altLang="en-US" smtClean="0"/>
              <a:pPr/>
              <a:t>20</a:t>
            </a:fld>
            <a:endParaRPr kumimoji="1" lang="ja-JP" altLang="en-US" dirty="0"/>
          </a:p>
        </p:txBody>
      </p:sp>
    </p:spTree>
    <p:extLst>
      <p:ext uri="{BB962C8B-B14F-4D97-AF65-F5344CB8AC3E}">
        <p14:creationId xmlns:p14="http://schemas.microsoft.com/office/powerpoint/2010/main" val="232605823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Shape 119"/>
        <p:cNvGrpSpPr/>
        <p:nvPr/>
      </p:nvGrpSpPr>
      <p:grpSpPr>
        <a:xfrm>
          <a:off x="0" y="0"/>
          <a:ext cx="0" cy="0"/>
          <a:chOff x="0" y="0"/>
          <a:chExt cx="0" cy="0"/>
        </a:xfrm>
      </p:grpSpPr>
      <p:sp>
        <p:nvSpPr>
          <p:cNvPr id="13" name="四角形: 角を丸くする 12">
            <a:extLst>
              <a:ext uri="{FF2B5EF4-FFF2-40B4-BE49-F238E27FC236}">
                <a16:creationId xmlns:a16="http://schemas.microsoft.com/office/drawing/2014/main" id="{C5DFB820-C1AC-5BA9-A34A-059F960DEDAE}"/>
              </a:ext>
            </a:extLst>
          </p:cNvPr>
          <p:cNvSpPr/>
          <p:nvPr/>
        </p:nvSpPr>
        <p:spPr>
          <a:xfrm>
            <a:off x="626651" y="3162290"/>
            <a:ext cx="7675792" cy="1420301"/>
          </a:xfrm>
          <a:prstGeom prst="roundRect">
            <a:avLst/>
          </a:prstGeom>
          <a:solidFill>
            <a:schemeClr val="accent3">
              <a:lumMod val="60000"/>
              <a:lumOff val="40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2800" b="1" i="0" u="none" strike="noStrike" cap="none" dirty="0">
              <a:solidFill>
                <a:srgbClr val="FF0000"/>
              </a:solidFill>
              <a:latin typeface="Quattrocento Sans"/>
              <a:ea typeface="Quattrocento Sans"/>
              <a:cs typeface="Quattrocento Sans"/>
              <a:sym typeface="Quattrocento Sans"/>
            </a:endParaRPr>
          </a:p>
        </p:txBody>
      </p:sp>
      <p:sp>
        <p:nvSpPr>
          <p:cNvPr id="120" name="Google Shape;120;g12a7b4c4eb1_0_0"/>
          <p:cNvSpPr txBox="1">
            <a:spLocks noGrp="1"/>
          </p:cNvSpPr>
          <p:nvPr>
            <p:ph type="body" idx="1"/>
          </p:nvPr>
        </p:nvSpPr>
        <p:spPr>
          <a:xfrm>
            <a:off x="390442" y="1062261"/>
            <a:ext cx="8509792" cy="5400600"/>
          </a:xfrm>
          <a:prstGeom prst="rect">
            <a:avLst/>
          </a:prstGeom>
          <a:noFill/>
          <a:ln>
            <a:noFill/>
          </a:ln>
        </p:spPr>
        <p:txBody>
          <a:bodyPr spcFirstLastPara="1" wrap="square" lIns="91425" tIns="45700" rIns="91425" bIns="45700" anchor="t" anchorCtr="0">
            <a:normAutofit/>
          </a:bodyPr>
          <a:lstStyle/>
          <a:p>
            <a:pPr marL="482600" lvl="0" indent="-457200" algn="l" rtl="0">
              <a:spcBef>
                <a:spcPts val="1200"/>
              </a:spcBef>
              <a:spcAft>
                <a:spcPts val="0"/>
              </a:spcAft>
              <a:buSzPct val="100000"/>
            </a:pPr>
            <a:r>
              <a:rPr lang="ja-JP" altLang="en-US" sz="2800" dirty="0"/>
              <a:t>ユーザからより近い位置に複数のサーバを設置</a:t>
            </a:r>
            <a:endParaRPr lang="en-US" altLang="ja-JP" sz="2800" dirty="0"/>
          </a:p>
        </p:txBody>
      </p:sp>
      <p:sp>
        <p:nvSpPr>
          <p:cNvPr id="121" name="Google Shape;121;g12a7b4c4eb1_0_0"/>
          <p:cNvSpPr txBox="1">
            <a:spLocks noGrp="1"/>
          </p:cNvSpPr>
          <p:nvPr>
            <p:ph type="title"/>
          </p:nvPr>
        </p:nvSpPr>
        <p:spPr>
          <a:xfrm>
            <a:off x="1115616" y="44624"/>
            <a:ext cx="80283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15151"/>
              </a:buClr>
              <a:buSzPts val="3600"/>
              <a:buFont typeface="Quattrocento Sans"/>
              <a:buNone/>
            </a:pPr>
            <a:r>
              <a:rPr lang="ja-JP" altLang="en-US" dirty="0"/>
              <a:t>分散型コンピューティング</a:t>
            </a:r>
            <a:endParaRPr dirty="0"/>
          </a:p>
        </p:txBody>
      </p:sp>
      <p:sp>
        <p:nvSpPr>
          <p:cNvPr id="6" name="スライド番号プレースホルダー 5">
            <a:extLst>
              <a:ext uri="{FF2B5EF4-FFF2-40B4-BE49-F238E27FC236}">
                <a16:creationId xmlns:a16="http://schemas.microsoft.com/office/drawing/2014/main" id="{8BD05693-170A-AF31-E008-ECBDE2D03F63}"/>
              </a:ext>
            </a:extLst>
          </p:cNvPr>
          <p:cNvSpPr>
            <a:spLocks noGrp="1"/>
          </p:cNvSpPr>
          <p:nvPr>
            <p:ph type="sldNum" sz="quarter" idx="12"/>
          </p:nvPr>
        </p:nvSpPr>
        <p:spPr/>
        <p:txBody>
          <a:bodyPr/>
          <a:lstStyle/>
          <a:p>
            <a:fld id="{8B45D110-FD8E-48BD-8825-CDFBF9D22CA3}" type="slidenum">
              <a:rPr kumimoji="1" lang="ja-JP" altLang="en-US" smtClean="0"/>
              <a:pPr/>
              <a:t>2</a:t>
            </a:fld>
            <a:endParaRPr kumimoji="1" lang="ja-JP" altLang="en-US" dirty="0"/>
          </a:p>
        </p:txBody>
      </p:sp>
      <p:sp>
        <p:nvSpPr>
          <p:cNvPr id="3" name="フッター プレースホルダー 2">
            <a:extLst>
              <a:ext uri="{FF2B5EF4-FFF2-40B4-BE49-F238E27FC236}">
                <a16:creationId xmlns:a16="http://schemas.microsoft.com/office/drawing/2014/main" id="{3F8429B7-48E9-4610-D0E3-C9938335A5FA}"/>
              </a:ext>
            </a:extLst>
          </p:cNvPr>
          <p:cNvSpPr>
            <a:spLocks noGrp="1"/>
          </p:cNvSpPr>
          <p:nvPr>
            <p:ph type="ftr" sz="quarter" idx="11"/>
          </p:nvPr>
        </p:nvSpPr>
        <p:spPr/>
        <p:txBody>
          <a:bodyPr/>
          <a:lstStyle/>
          <a:p>
            <a:r>
              <a:rPr kumimoji="1" lang="ja-JP" altLang="en-US"/>
              <a:t>発表番号</a:t>
            </a:r>
            <a:r>
              <a:rPr kumimoji="1" lang="en-US" altLang="ja-JP"/>
              <a:t>(11) - </a:t>
            </a:r>
            <a:r>
              <a:rPr kumimoji="1" lang="ja-JP" altLang="en-US"/>
              <a:t>横田侑紀・宮田純子</a:t>
            </a:r>
            <a:r>
              <a:rPr kumimoji="1" lang="en-US" altLang="ja-JP"/>
              <a:t>(</a:t>
            </a:r>
            <a:r>
              <a:rPr kumimoji="1" lang="ja-JP" altLang="en-US"/>
              <a:t>芝浦工大</a:t>
            </a:r>
            <a:r>
              <a:rPr kumimoji="1" lang="en-US" altLang="ja-JP"/>
              <a:t>)</a:t>
            </a:r>
            <a:endParaRPr kumimoji="1" lang="ja-JP" altLang="en-US" dirty="0"/>
          </a:p>
        </p:txBody>
      </p:sp>
      <p:grpSp>
        <p:nvGrpSpPr>
          <p:cNvPr id="7" name="グループ化 6">
            <a:extLst>
              <a:ext uri="{FF2B5EF4-FFF2-40B4-BE49-F238E27FC236}">
                <a16:creationId xmlns:a16="http://schemas.microsoft.com/office/drawing/2014/main" id="{5572083F-D30D-400D-8FB0-C2010BDCA1D0}"/>
              </a:ext>
            </a:extLst>
          </p:cNvPr>
          <p:cNvGrpSpPr/>
          <p:nvPr/>
        </p:nvGrpSpPr>
        <p:grpSpPr>
          <a:xfrm>
            <a:off x="72328" y="3105101"/>
            <a:ext cx="8941647" cy="2124099"/>
            <a:chOff x="1206173" y="7885387"/>
            <a:chExt cx="13329165" cy="2916239"/>
          </a:xfrm>
        </p:grpSpPr>
        <p:pic>
          <p:nvPicPr>
            <p:cNvPr id="8" name="図 7">
              <a:extLst>
                <a:ext uri="{FF2B5EF4-FFF2-40B4-BE49-F238E27FC236}">
                  <a16:creationId xmlns:a16="http://schemas.microsoft.com/office/drawing/2014/main" id="{9A97E4D9-5F1F-1D25-A3E0-55E28F8188DA}"/>
                </a:ext>
              </a:extLst>
            </p:cNvPr>
            <p:cNvPicPr>
              <a:picLocks noChangeAspect="1"/>
            </p:cNvPicPr>
            <p:nvPr/>
          </p:nvPicPr>
          <p:blipFill>
            <a:blip r:embed="rId3">
              <a:alphaModFix amt="25000"/>
            </a:blip>
            <a:stretch>
              <a:fillRect/>
            </a:stretch>
          </p:blipFill>
          <p:spPr>
            <a:xfrm>
              <a:off x="1206173" y="8124813"/>
              <a:ext cx="13329165" cy="2676813"/>
            </a:xfrm>
            <a:prstGeom prst="rect">
              <a:avLst/>
            </a:prstGeom>
          </p:spPr>
        </p:pic>
        <p:pic>
          <p:nvPicPr>
            <p:cNvPr id="9" name="グラフィックス 8" descr="クワッドコプター 単色塗りつぶし">
              <a:extLst>
                <a:ext uri="{FF2B5EF4-FFF2-40B4-BE49-F238E27FC236}">
                  <a16:creationId xmlns:a16="http://schemas.microsoft.com/office/drawing/2014/main" id="{DF055A1B-EFAA-15D3-225F-DFE3CB126680}"/>
                </a:ext>
              </a:extLst>
            </p:cNvPr>
            <p:cNvPicPr>
              <a:picLocks noChangeAspect="1"/>
            </p:cNvPicPr>
            <p:nvPr/>
          </p:nvPicPr>
          <p:blipFill>
            <a:blip r:embed="rId4">
              <a:alphaModFix amt="3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57725" y="7987301"/>
              <a:ext cx="1010393" cy="936407"/>
            </a:xfrm>
            <a:prstGeom prst="rect">
              <a:avLst/>
            </a:prstGeom>
          </p:spPr>
        </p:pic>
        <p:pic>
          <p:nvPicPr>
            <p:cNvPr id="10" name="グラフィックス 9" descr="クワッドコプター 単色塗りつぶし">
              <a:extLst>
                <a:ext uri="{FF2B5EF4-FFF2-40B4-BE49-F238E27FC236}">
                  <a16:creationId xmlns:a16="http://schemas.microsoft.com/office/drawing/2014/main" id="{320CE086-3D6D-D5B9-9FC8-5EFAEB4C229F}"/>
                </a:ext>
              </a:extLst>
            </p:cNvPr>
            <p:cNvPicPr>
              <a:picLocks noChangeAspect="1"/>
            </p:cNvPicPr>
            <p:nvPr/>
          </p:nvPicPr>
          <p:blipFill>
            <a:blip r:embed="rId4">
              <a:alphaModFix amt="3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27360" y="7885387"/>
              <a:ext cx="1010393" cy="936407"/>
            </a:xfrm>
            <a:prstGeom prst="rect">
              <a:avLst/>
            </a:prstGeom>
          </p:spPr>
        </p:pic>
      </p:grpSp>
      <p:sp>
        <p:nvSpPr>
          <p:cNvPr id="11" name="四角形: 角を丸くする 10">
            <a:extLst>
              <a:ext uri="{FF2B5EF4-FFF2-40B4-BE49-F238E27FC236}">
                <a16:creationId xmlns:a16="http://schemas.microsoft.com/office/drawing/2014/main" id="{573AD281-46C1-D093-A325-18F3DA7D79F6}"/>
              </a:ext>
            </a:extLst>
          </p:cNvPr>
          <p:cNvSpPr/>
          <p:nvPr/>
        </p:nvSpPr>
        <p:spPr>
          <a:xfrm>
            <a:off x="3563888" y="1903248"/>
            <a:ext cx="2016224" cy="1143001"/>
          </a:xfrm>
          <a:prstGeom prst="roundRect">
            <a:avLst/>
          </a:prstGeom>
          <a:solidFill>
            <a:schemeClr val="accent6">
              <a:lumMod val="20000"/>
              <a:lumOff val="80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2800" b="1" i="0" u="none" strike="noStrike" cap="none" dirty="0">
              <a:solidFill>
                <a:srgbClr val="FF0000"/>
              </a:solidFill>
              <a:latin typeface="Quattrocento Sans"/>
              <a:ea typeface="Quattrocento Sans"/>
              <a:cs typeface="Quattrocento Sans"/>
              <a:sym typeface="Quattrocento Sans"/>
            </a:endParaRPr>
          </a:p>
        </p:txBody>
      </p:sp>
      <p:pic>
        <p:nvPicPr>
          <p:cNvPr id="15" name="図 14" descr="ハンガー, 光 が含まれている画像&#10;&#10;自動的に生成された説明">
            <a:extLst>
              <a:ext uri="{FF2B5EF4-FFF2-40B4-BE49-F238E27FC236}">
                <a16:creationId xmlns:a16="http://schemas.microsoft.com/office/drawing/2014/main" id="{6F78A867-20C3-DE1B-2324-D1B65F89C00E}"/>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10000" b="90000" l="10000" r="90000">
                        <a14:foregroundMark x1="33333" y1="48450" x2="23582" y2="56008"/>
                        <a14:foregroundMark x1="23582" y1="56008" x2="41667" y2="56977"/>
                        <a14:foregroundMark x1="41667" y1="56977" x2="50532" y2="56008"/>
                        <a14:foregroundMark x1="50532" y1="56008" x2="67376" y2="58333"/>
                        <a14:foregroundMark x1="23227" y1="53682" x2="36348" y2="47674"/>
                        <a14:foregroundMark x1="36348" y1="47674" x2="42021" y2="35659"/>
                        <a14:foregroundMark x1="42021" y1="35659" x2="35993" y2="44767"/>
                        <a14:foregroundMark x1="35993" y1="44767" x2="35284" y2="46899"/>
                        <a14:foregroundMark x1="35284" y1="41473" x2="49291" y2="37984"/>
                        <a14:foregroundMark x1="49291" y1="37984" x2="52837" y2="45543"/>
                        <a14:foregroundMark x1="53723" y1="43411" x2="67730" y2="48643"/>
                        <a14:foregroundMark x1="67730" y1="48643" x2="65957" y2="51357"/>
                        <a14:backgroundMark x1="18440" y1="18411" x2="13830" y2="51938"/>
                        <a14:backgroundMark x1="13830" y1="51938" x2="29255" y2="72674"/>
                        <a14:backgroundMark x1="29255" y1="72674" x2="51418" y2="74612"/>
                        <a14:backgroundMark x1="51418" y1="74612" x2="85106" y2="62403"/>
                        <a14:backgroundMark x1="85106" y1="62403" x2="82979" y2="39922"/>
                        <a14:backgroundMark x1="82979" y1="39922" x2="61348" y2="19574"/>
                        <a14:backgroundMark x1="61348" y1="19574" x2="31383" y2="20930"/>
                        <a14:backgroundMark x1="31383" y1="20930" x2="15071" y2="27326"/>
                        <a14:backgroundMark x1="15071" y1="27326" x2="13652" y2="28488"/>
                        <a14:backgroundMark x1="14184" y1="15698" x2="24645" y2="14341"/>
                        <a14:backgroundMark x1="24645" y1="14341" x2="22872" y2="19961"/>
                      </a14:backgroundRemoval>
                    </a14:imgEffect>
                  </a14:imgLayer>
                </a14:imgProps>
              </a:ext>
              <a:ext uri="{28A0092B-C50C-407E-A947-70E740481C1C}">
                <a14:useLocalDpi xmlns:a14="http://schemas.microsoft.com/office/drawing/2010/main" val="0"/>
              </a:ext>
            </a:extLst>
          </a:blip>
          <a:srcRect l="15727" t="25059" r="20670" b="29295"/>
          <a:stretch/>
        </p:blipFill>
        <p:spPr>
          <a:xfrm>
            <a:off x="3812863" y="1859074"/>
            <a:ext cx="1481756" cy="1037257"/>
          </a:xfrm>
          <a:prstGeom prst="rect">
            <a:avLst/>
          </a:prstGeom>
        </p:spPr>
      </p:pic>
      <p:grpSp>
        <p:nvGrpSpPr>
          <p:cNvPr id="17" name="グループ化 16">
            <a:extLst>
              <a:ext uri="{FF2B5EF4-FFF2-40B4-BE49-F238E27FC236}">
                <a16:creationId xmlns:a16="http://schemas.microsoft.com/office/drawing/2014/main" id="{63F622BD-6A45-FCE6-2091-E87304AD9D4C}"/>
              </a:ext>
            </a:extLst>
          </p:cNvPr>
          <p:cNvGrpSpPr/>
          <p:nvPr/>
        </p:nvGrpSpPr>
        <p:grpSpPr>
          <a:xfrm>
            <a:off x="4440954" y="2281696"/>
            <a:ext cx="995142" cy="720678"/>
            <a:chOff x="-1060621" y="1844824"/>
            <a:chExt cx="995142" cy="720678"/>
          </a:xfrm>
        </p:grpSpPr>
        <p:sp>
          <p:nvSpPr>
            <p:cNvPr id="18" name="正方形/長方形 17">
              <a:extLst>
                <a:ext uri="{FF2B5EF4-FFF2-40B4-BE49-F238E27FC236}">
                  <a16:creationId xmlns:a16="http://schemas.microsoft.com/office/drawing/2014/main" id="{447AF382-C40E-C172-DED8-EEF71D43436D}"/>
                </a:ext>
              </a:extLst>
            </p:cNvPr>
            <p:cNvSpPr/>
            <p:nvPr/>
          </p:nvSpPr>
          <p:spPr>
            <a:xfrm>
              <a:off x="-886137" y="1852576"/>
              <a:ext cx="646389" cy="176511"/>
            </a:xfrm>
            <a:prstGeom prst="rect">
              <a:avLst/>
            </a:prstGeom>
            <a:solidFill>
              <a:schemeClr val="bg1"/>
            </a:solidFill>
            <a:ln w="36413" cap="flat">
              <a:noFill/>
              <a:prstDash val="solid"/>
              <a:miter/>
            </a:ln>
          </p:spPr>
          <p:txBody>
            <a:bodyPr rtlCol="0" anchor="ctr"/>
            <a:lstStyle/>
            <a:p>
              <a:pPr algn="l"/>
              <a:endParaRPr kumimoji="1" lang="ja-JP" altLang="en-US" dirty="0"/>
            </a:p>
          </p:txBody>
        </p:sp>
        <p:sp>
          <p:nvSpPr>
            <p:cNvPr id="19" name="正方形/長方形 18">
              <a:extLst>
                <a:ext uri="{FF2B5EF4-FFF2-40B4-BE49-F238E27FC236}">
                  <a16:creationId xmlns:a16="http://schemas.microsoft.com/office/drawing/2014/main" id="{A1797D97-2E1F-C579-13D5-95F2FAFA2E5E}"/>
                </a:ext>
              </a:extLst>
            </p:cNvPr>
            <p:cNvSpPr/>
            <p:nvPr/>
          </p:nvSpPr>
          <p:spPr>
            <a:xfrm>
              <a:off x="-884454" y="2103880"/>
              <a:ext cx="646389" cy="176511"/>
            </a:xfrm>
            <a:prstGeom prst="rect">
              <a:avLst/>
            </a:prstGeom>
            <a:solidFill>
              <a:schemeClr val="bg1"/>
            </a:solidFill>
            <a:ln w="36413" cap="flat">
              <a:noFill/>
              <a:prstDash val="solid"/>
              <a:miter/>
            </a:ln>
          </p:spPr>
          <p:txBody>
            <a:bodyPr rtlCol="0" anchor="ctr"/>
            <a:lstStyle/>
            <a:p>
              <a:pPr algn="l"/>
              <a:endParaRPr kumimoji="1" lang="ja-JP" altLang="en-US" dirty="0"/>
            </a:p>
          </p:txBody>
        </p:sp>
        <p:sp>
          <p:nvSpPr>
            <p:cNvPr id="21" name="正方形/長方形 20">
              <a:extLst>
                <a:ext uri="{FF2B5EF4-FFF2-40B4-BE49-F238E27FC236}">
                  <a16:creationId xmlns:a16="http://schemas.microsoft.com/office/drawing/2014/main" id="{D95C1AA1-D7B7-1F9C-44BE-E765A373272F}"/>
                </a:ext>
              </a:extLst>
            </p:cNvPr>
            <p:cNvSpPr/>
            <p:nvPr/>
          </p:nvSpPr>
          <p:spPr>
            <a:xfrm>
              <a:off x="-881904" y="2349582"/>
              <a:ext cx="646389" cy="176511"/>
            </a:xfrm>
            <a:prstGeom prst="rect">
              <a:avLst/>
            </a:prstGeom>
            <a:solidFill>
              <a:schemeClr val="bg1"/>
            </a:solidFill>
            <a:ln w="36413" cap="flat">
              <a:noFill/>
              <a:prstDash val="solid"/>
              <a:miter/>
            </a:ln>
          </p:spPr>
          <p:txBody>
            <a:bodyPr rtlCol="0" anchor="ctr"/>
            <a:lstStyle/>
            <a:p>
              <a:pPr algn="l"/>
              <a:endParaRPr kumimoji="1" lang="ja-JP" altLang="en-US" dirty="0"/>
            </a:p>
          </p:txBody>
        </p:sp>
        <p:pic>
          <p:nvPicPr>
            <p:cNvPr id="22" name="図 21" descr="黒い背景と白い文字&#10;&#10;自動的に生成された説明">
              <a:extLst>
                <a:ext uri="{FF2B5EF4-FFF2-40B4-BE49-F238E27FC236}">
                  <a16:creationId xmlns:a16="http://schemas.microsoft.com/office/drawing/2014/main" id="{038532F7-3884-4A72-7227-546DC34CAF70}"/>
                </a:ext>
              </a:extLst>
            </p:cNvPr>
            <p:cNvPicPr>
              <a:picLocks noChangeAspect="1"/>
            </p:cNvPicPr>
            <p:nvPr/>
          </p:nvPicPr>
          <p:blipFill rotWithShape="1">
            <a:blip r:embed="rId8"/>
            <a:srcRect b="34832"/>
            <a:stretch/>
          </p:blipFill>
          <p:spPr>
            <a:xfrm>
              <a:off x="-1060621" y="1844824"/>
              <a:ext cx="995142" cy="720678"/>
            </a:xfrm>
            <a:prstGeom prst="rect">
              <a:avLst/>
            </a:prstGeom>
          </p:spPr>
        </p:pic>
      </p:grpSp>
      <p:grpSp>
        <p:nvGrpSpPr>
          <p:cNvPr id="35" name="グループ化 34">
            <a:extLst>
              <a:ext uri="{FF2B5EF4-FFF2-40B4-BE49-F238E27FC236}">
                <a16:creationId xmlns:a16="http://schemas.microsoft.com/office/drawing/2014/main" id="{B8706835-8217-3A7E-9F29-D6ABECA8C636}"/>
              </a:ext>
            </a:extLst>
          </p:cNvPr>
          <p:cNvGrpSpPr/>
          <p:nvPr/>
        </p:nvGrpSpPr>
        <p:grpSpPr>
          <a:xfrm>
            <a:off x="1252202" y="3885856"/>
            <a:ext cx="608952" cy="441001"/>
            <a:chOff x="-1060621" y="1844824"/>
            <a:chExt cx="995142" cy="720678"/>
          </a:xfrm>
        </p:grpSpPr>
        <p:sp>
          <p:nvSpPr>
            <p:cNvPr id="36" name="正方形/長方形 35">
              <a:extLst>
                <a:ext uri="{FF2B5EF4-FFF2-40B4-BE49-F238E27FC236}">
                  <a16:creationId xmlns:a16="http://schemas.microsoft.com/office/drawing/2014/main" id="{2B3A9A9B-1674-FCC7-7E5F-481C13B6CF3F}"/>
                </a:ext>
              </a:extLst>
            </p:cNvPr>
            <p:cNvSpPr/>
            <p:nvPr/>
          </p:nvSpPr>
          <p:spPr>
            <a:xfrm>
              <a:off x="-886137" y="1852576"/>
              <a:ext cx="646389" cy="176511"/>
            </a:xfrm>
            <a:prstGeom prst="rect">
              <a:avLst/>
            </a:prstGeom>
            <a:solidFill>
              <a:schemeClr val="bg1"/>
            </a:solidFill>
            <a:ln w="36413" cap="flat">
              <a:noFill/>
              <a:prstDash val="solid"/>
              <a:miter/>
            </a:ln>
          </p:spPr>
          <p:txBody>
            <a:bodyPr rtlCol="0" anchor="ctr"/>
            <a:lstStyle/>
            <a:p>
              <a:pPr algn="l"/>
              <a:endParaRPr kumimoji="1" lang="ja-JP" altLang="en-US" dirty="0"/>
            </a:p>
          </p:txBody>
        </p:sp>
        <p:sp>
          <p:nvSpPr>
            <p:cNvPr id="37" name="正方形/長方形 36">
              <a:extLst>
                <a:ext uri="{FF2B5EF4-FFF2-40B4-BE49-F238E27FC236}">
                  <a16:creationId xmlns:a16="http://schemas.microsoft.com/office/drawing/2014/main" id="{1D6900ED-6655-3A8B-BA82-CE642A9BFD17}"/>
                </a:ext>
              </a:extLst>
            </p:cNvPr>
            <p:cNvSpPr/>
            <p:nvPr/>
          </p:nvSpPr>
          <p:spPr>
            <a:xfrm>
              <a:off x="-884454" y="2103880"/>
              <a:ext cx="646389" cy="176511"/>
            </a:xfrm>
            <a:prstGeom prst="rect">
              <a:avLst/>
            </a:prstGeom>
            <a:solidFill>
              <a:schemeClr val="bg1"/>
            </a:solidFill>
            <a:ln w="36413" cap="flat">
              <a:noFill/>
              <a:prstDash val="solid"/>
              <a:miter/>
            </a:ln>
          </p:spPr>
          <p:txBody>
            <a:bodyPr rtlCol="0" anchor="ctr"/>
            <a:lstStyle/>
            <a:p>
              <a:pPr algn="l"/>
              <a:endParaRPr kumimoji="1" lang="ja-JP" altLang="en-US" dirty="0"/>
            </a:p>
          </p:txBody>
        </p:sp>
        <p:sp>
          <p:nvSpPr>
            <p:cNvPr id="38" name="正方形/長方形 37">
              <a:extLst>
                <a:ext uri="{FF2B5EF4-FFF2-40B4-BE49-F238E27FC236}">
                  <a16:creationId xmlns:a16="http://schemas.microsoft.com/office/drawing/2014/main" id="{15CBD003-62ED-F246-956B-0B9BA973F1E2}"/>
                </a:ext>
              </a:extLst>
            </p:cNvPr>
            <p:cNvSpPr/>
            <p:nvPr/>
          </p:nvSpPr>
          <p:spPr>
            <a:xfrm>
              <a:off x="-881904" y="2349582"/>
              <a:ext cx="646389" cy="176511"/>
            </a:xfrm>
            <a:prstGeom prst="rect">
              <a:avLst/>
            </a:prstGeom>
            <a:solidFill>
              <a:schemeClr val="bg1"/>
            </a:solidFill>
            <a:ln w="36413" cap="flat">
              <a:noFill/>
              <a:prstDash val="solid"/>
              <a:miter/>
            </a:ln>
          </p:spPr>
          <p:txBody>
            <a:bodyPr rtlCol="0" anchor="ctr"/>
            <a:lstStyle/>
            <a:p>
              <a:pPr algn="l"/>
              <a:endParaRPr kumimoji="1" lang="ja-JP" altLang="en-US" dirty="0"/>
            </a:p>
          </p:txBody>
        </p:sp>
        <p:pic>
          <p:nvPicPr>
            <p:cNvPr id="39" name="図 38" descr="黒い背景と白い文字&#10;&#10;自動的に生成された説明">
              <a:extLst>
                <a:ext uri="{FF2B5EF4-FFF2-40B4-BE49-F238E27FC236}">
                  <a16:creationId xmlns:a16="http://schemas.microsoft.com/office/drawing/2014/main" id="{6E35D4B2-8FAD-533F-C4B2-7DDF49B37EF2}"/>
                </a:ext>
              </a:extLst>
            </p:cNvPr>
            <p:cNvPicPr>
              <a:picLocks noChangeAspect="1"/>
            </p:cNvPicPr>
            <p:nvPr/>
          </p:nvPicPr>
          <p:blipFill rotWithShape="1">
            <a:blip r:embed="rId8"/>
            <a:srcRect b="34832"/>
            <a:stretch/>
          </p:blipFill>
          <p:spPr>
            <a:xfrm>
              <a:off x="-1060621" y="1844824"/>
              <a:ext cx="995142" cy="720678"/>
            </a:xfrm>
            <a:prstGeom prst="rect">
              <a:avLst/>
            </a:prstGeom>
          </p:spPr>
        </p:pic>
      </p:grpSp>
      <p:pic>
        <p:nvPicPr>
          <p:cNvPr id="50" name="図 49" descr="図形&#10;&#10;低い精度で自動的に生成された説明">
            <a:extLst>
              <a:ext uri="{FF2B5EF4-FFF2-40B4-BE49-F238E27FC236}">
                <a16:creationId xmlns:a16="http://schemas.microsoft.com/office/drawing/2014/main" id="{5A3AC7B2-140C-5666-BFE3-BA958B191131}"/>
              </a:ext>
            </a:extLst>
          </p:cNvPr>
          <p:cNvPicPr>
            <a:picLocks noChangeAspect="1"/>
          </p:cNvPicPr>
          <p:nvPr/>
        </p:nvPicPr>
        <p:blipFill>
          <a:blip r:embed="rId9"/>
          <a:stretch>
            <a:fillRect/>
          </a:stretch>
        </p:blipFill>
        <p:spPr>
          <a:xfrm>
            <a:off x="1710641" y="3993287"/>
            <a:ext cx="191797" cy="419439"/>
          </a:xfrm>
          <a:prstGeom prst="rect">
            <a:avLst/>
          </a:prstGeom>
          <a:noFill/>
          <a:ln>
            <a:noFill/>
          </a:ln>
        </p:spPr>
      </p:pic>
      <p:sp>
        <p:nvSpPr>
          <p:cNvPr id="2" name="四角形: 角を丸くする 1">
            <a:extLst>
              <a:ext uri="{FF2B5EF4-FFF2-40B4-BE49-F238E27FC236}">
                <a16:creationId xmlns:a16="http://schemas.microsoft.com/office/drawing/2014/main" id="{4EF27A9D-AB8F-8369-7CD2-160E944E9087}"/>
              </a:ext>
            </a:extLst>
          </p:cNvPr>
          <p:cNvSpPr/>
          <p:nvPr/>
        </p:nvSpPr>
        <p:spPr>
          <a:xfrm>
            <a:off x="1648535" y="5458298"/>
            <a:ext cx="5846930" cy="952407"/>
          </a:xfrm>
          <a:prstGeom prst="roundRect">
            <a:avLst/>
          </a:prstGeom>
          <a:solidFill>
            <a:schemeClr val="accent6">
              <a:lumMod val="7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800" b="1" dirty="0">
                <a:solidFill>
                  <a:schemeClr val="lt1"/>
                </a:solidFill>
                <a:latin typeface="Quattrocento Sans"/>
                <a:ea typeface="Quattrocento Sans"/>
                <a:cs typeface="Quattrocento Sans"/>
                <a:sym typeface="Quattrocento Sans"/>
              </a:rPr>
              <a:t>スマートシティ環境に適用させたクラウドレットの分散処理</a:t>
            </a:r>
            <a:endParaRPr lang="ja-JP" altLang="en-US" sz="2800" b="1" i="0" u="none" strike="noStrike" cap="none" dirty="0">
              <a:solidFill>
                <a:srgbClr val="FF0000"/>
              </a:solidFill>
              <a:latin typeface="Quattrocento Sans"/>
              <a:ea typeface="Quattrocento Sans"/>
              <a:cs typeface="Quattrocento Sans"/>
              <a:sym typeface="Quattrocento Sans"/>
            </a:endParaRPr>
          </a:p>
        </p:txBody>
      </p:sp>
      <p:grpSp>
        <p:nvGrpSpPr>
          <p:cNvPr id="53" name="グループ化 52">
            <a:extLst>
              <a:ext uri="{FF2B5EF4-FFF2-40B4-BE49-F238E27FC236}">
                <a16:creationId xmlns:a16="http://schemas.microsoft.com/office/drawing/2014/main" id="{A36649F2-7739-84C6-18D1-3B472CD48A89}"/>
              </a:ext>
            </a:extLst>
          </p:cNvPr>
          <p:cNvGrpSpPr/>
          <p:nvPr/>
        </p:nvGrpSpPr>
        <p:grpSpPr>
          <a:xfrm>
            <a:off x="3783940" y="3623129"/>
            <a:ext cx="608952" cy="441001"/>
            <a:chOff x="-1060621" y="1844824"/>
            <a:chExt cx="995142" cy="720678"/>
          </a:xfrm>
        </p:grpSpPr>
        <p:sp>
          <p:nvSpPr>
            <p:cNvPr id="54" name="正方形/長方形 53">
              <a:extLst>
                <a:ext uri="{FF2B5EF4-FFF2-40B4-BE49-F238E27FC236}">
                  <a16:creationId xmlns:a16="http://schemas.microsoft.com/office/drawing/2014/main" id="{719F034F-ABDF-7D64-C3B0-BA586F29D749}"/>
                </a:ext>
              </a:extLst>
            </p:cNvPr>
            <p:cNvSpPr/>
            <p:nvPr/>
          </p:nvSpPr>
          <p:spPr>
            <a:xfrm>
              <a:off x="-886137" y="1852576"/>
              <a:ext cx="646389" cy="176511"/>
            </a:xfrm>
            <a:prstGeom prst="rect">
              <a:avLst/>
            </a:prstGeom>
            <a:solidFill>
              <a:schemeClr val="bg1"/>
            </a:solidFill>
            <a:ln w="36413" cap="flat">
              <a:noFill/>
              <a:prstDash val="solid"/>
              <a:miter/>
            </a:ln>
          </p:spPr>
          <p:txBody>
            <a:bodyPr rtlCol="0" anchor="ctr"/>
            <a:lstStyle/>
            <a:p>
              <a:pPr algn="l"/>
              <a:endParaRPr kumimoji="1" lang="ja-JP" altLang="en-US" dirty="0"/>
            </a:p>
          </p:txBody>
        </p:sp>
        <p:sp>
          <p:nvSpPr>
            <p:cNvPr id="55" name="正方形/長方形 54">
              <a:extLst>
                <a:ext uri="{FF2B5EF4-FFF2-40B4-BE49-F238E27FC236}">
                  <a16:creationId xmlns:a16="http://schemas.microsoft.com/office/drawing/2014/main" id="{8A90360E-5F17-7B71-506B-34B24C2F2B25}"/>
                </a:ext>
              </a:extLst>
            </p:cNvPr>
            <p:cNvSpPr/>
            <p:nvPr/>
          </p:nvSpPr>
          <p:spPr>
            <a:xfrm>
              <a:off x="-884454" y="2103880"/>
              <a:ext cx="646389" cy="176511"/>
            </a:xfrm>
            <a:prstGeom prst="rect">
              <a:avLst/>
            </a:prstGeom>
            <a:solidFill>
              <a:schemeClr val="bg1"/>
            </a:solidFill>
            <a:ln w="36413" cap="flat">
              <a:noFill/>
              <a:prstDash val="solid"/>
              <a:miter/>
            </a:ln>
          </p:spPr>
          <p:txBody>
            <a:bodyPr rtlCol="0" anchor="ctr"/>
            <a:lstStyle/>
            <a:p>
              <a:pPr algn="l"/>
              <a:endParaRPr kumimoji="1" lang="ja-JP" altLang="en-US" dirty="0"/>
            </a:p>
          </p:txBody>
        </p:sp>
        <p:sp>
          <p:nvSpPr>
            <p:cNvPr id="56" name="正方形/長方形 55">
              <a:extLst>
                <a:ext uri="{FF2B5EF4-FFF2-40B4-BE49-F238E27FC236}">
                  <a16:creationId xmlns:a16="http://schemas.microsoft.com/office/drawing/2014/main" id="{2AFB1A41-A9B1-6FC5-5D73-2A441FF6B4F6}"/>
                </a:ext>
              </a:extLst>
            </p:cNvPr>
            <p:cNvSpPr/>
            <p:nvPr/>
          </p:nvSpPr>
          <p:spPr>
            <a:xfrm>
              <a:off x="-881904" y="2349582"/>
              <a:ext cx="646389" cy="176511"/>
            </a:xfrm>
            <a:prstGeom prst="rect">
              <a:avLst/>
            </a:prstGeom>
            <a:solidFill>
              <a:schemeClr val="bg1"/>
            </a:solidFill>
            <a:ln w="36413" cap="flat">
              <a:noFill/>
              <a:prstDash val="solid"/>
              <a:miter/>
            </a:ln>
          </p:spPr>
          <p:txBody>
            <a:bodyPr rtlCol="0" anchor="ctr"/>
            <a:lstStyle/>
            <a:p>
              <a:pPr algn="l"/>
              <a:endParaRPr kumimoji="1" lang="ja-JP" altLang="en-US" dirty="0"/>
            </a:p>
          </p:txBody>
        </p:sp>
        <p:pic>
          <p:nvPicPr>
            <p:cNvPr id="57" name="図 56" descr="黒い背景と白い文字&#10;&#10;自動的に生成された説明">
              <a:extLst>
                <a:ext uri="{FF2B5EF4-FFF2-40B4-BE49-F238E27FC236}">
                  <a16:creationId xmlns:a16="http://schemas.microsoft.com/office/drawing/2014/main" id="{F356FD09-3DD3-3AFD-8187-7A66B9F18E8B}"/>
                </a:ext>
              </a:extLst>
            </p:cNvPr>
            <p:cNvPicPr>
              <a:picLocks noChangeAspect="1"/>
            </p:cNvPicPr>
            <p:nvPr/>
          </p:nvPicPr>
          <p:blipFill rotWithShape="1">
            <a:blip r:embed="rId8"/>
            <a:srcRect b="34832"/>
            <a:stretch/>
          </p:blipFill>
          <p:spPr>
            <a:xfrm>
              <a:off x="-1060621" y="1844824"/>
              <a:ext cx="995142" cy="720678"/>
            </a:xfrm>
            <a:prstGeom prst="rect">
              <a:avLst/>
            </a:prstGeom>
          </p:spPr>
        </p:pic>
      </p:grpSp>
      <p:pic>
        <p:nvPicPr>
          <p:cNvPr id="58" name="図 57" descr="図形&#10;&#10;低い精度で自動的に生成された説明">
            <a:extLst>
              <a:ext uri="{FF2B5EF4-FFF2-40B4-BE49-F238E27FC236}">
                <a16:creationId xmlns:a16="http://schemas.microsoft.com/office/drawing/2014/main" id="{CD65551E-A5C0-9016-9D75-19D7EC09650A}"/>
              </a:ext>
            </a:extLst>
          </p:cNvPr>
          <p:cNvPicPr>
            <a:picLocks noChangeAspect="1"/>
          </p:cNvPicPr>
          <p:nvPr/>
        </p:nvPicPr>
        <p:blipFill>
          <a:blip r:embed="rId9"/>
          <a:stretch>
            <a:fillRect/>
          </a:stretch>
        </p:blipFill>
        <p:spPr>
          <a:xfrm>
            <a:off x="4242379" y="3730560"/>
            <a:ext cx="191797" cy="419439"/>
          </a:xfrm>
          <a:prstGeom prst="rect">
            <a:avLst/>
          </a:prstGeom>
          <a:noFill/>
          <a:ln>
            <a:noFill/>
          </a:ln>
        </p:spPr>
      </p:pic>
      <p:grpSp>
        <p:nvGrpSpPr>
          <p:cNvPr id="59" name="グループ化 58">
            <a:extLst>
              <a:ext uri="{FF2B5EF4-FFF2-40B4-BE49-F238E27FC236}">
                <a16:creationId xmlns:a16="http://schemas.microsoft.com/office/drawing/2014/main" id="{951E1EDD-80C3-DD91-7BB2-D339A3F2BC7F}"/>
              </a:ext>
            </a:extLst>
          </p:cNvPr>
          <p:cNvGrpSpPr/>
          <p:nvPr/>
        </p:nvGrpSpPr>
        <p:grpSpPr>
          <a:xfrm>
            <a:off x="7018108" y="3910242"/>
            <a:ext cx="608952" cy="441001"/>
            <a:chOff x="-1060621" y="1844824"/>
            <a:chExt cx="995142" cy="720678"/>
          </a:xfrm>
        </p:grpSpPr>
        <p:sp>
          <p:nvSpPr>
            <p:cNvPr id="60" name="正方形/長方形 59">
              <a:extLst>
                <a:ext uri="{FF2B5EF4-FFF2-40B4-BE49-F238E27FC236}">
                  <a16:creationId xmlns:a16="http://schemas.microsoft.com/office/drawing/2014/main" id="{CED28DFA-F163-A2A3-B35B-28A3367FED74}"/>
                </a:ext>
              </a:extLst>
            </p:cNvPr>
            <p:cNvSpPr/>
            <p:nvPr/>
          </p:nvSpPr>
          <p:spPr>
            <a:xfrm>
              <a:off x="-886137" y="1852576"/>
              <a:ext cx="646389" cy="176511"/>
            </a:xfrm>
            <a:prstGeom prst="rect">
              <a:avLst/>
            </a:prstGeom>
            <a:solidFill>
              <a:schemeClr val="bg1"/>
            </a:solidFill>
            <a:ln w="36413" cap="flat">
              <a:noFill/>
              <a:prstDash val="solid"/>
              <a:miter/>
            </a:ln>
          </p:spPr>
          <p:txBody>
            <a:bodyPr rtlCol="0" anchor="ctr"/>
            <a:lstStyle/>
            <a:p>
              <a:pPr algn="l"/>
              <a:endParaRPr kumimoji="1" lang="ja-JP" altLang="en-US" dirty="0"/>
            </a:p>
          </p:txBody>
        </p:sp>
        <p:sp>
          <p:nvSpPr>
            <p:cNvPr id="61" name="正方形/長方形 60">
              <a:extLst>
                <a:ext uri="{FF2B5EF4-FFF2-40B4-BE49-F238E27FC236}">
                  <a16:creationId xmlns:a16="http://schemas.microsoft.com/office/drawing/2014/main" id="{65C5BC02-D943-3BAF-0077-F726766B9F6D}"/>
                </a:ext>
              </a:extLst>
            </p:cNvPr>
            <p:cNvSpPr/>
            <p:nvPr/>
          </p:nvSpPr>
          <p:spPr>
            <a:xfrm>
              <a:off x="-884454" y="2103880"/>
              <a:ext cx="646389" cy="176511"/>
            </a:xfrm>
            <a:prstGeom prst="rect">
              <a:avLst/>
            </a:prstGeom>
            <a:solidFill>
              <a:schemeClr val="bg1"/>
            </a:solidFill>
            <a:ln w="36413" cap="flat">
              <a:noFill/>
              <a:prstDash val="solid"/>
              <a:miter/>
            </a:ln>
          </p:spPr>
          <p:txBody>
            <a:bodyPr rtlCol="0" anchor="ctr"/>
            <a:lstStyle/>
            <a:p>
              <a:pPr algn="l"/>
              <a:endParaRPr kumimoji="1" lang="ja-JP" altLang="en-US" dirty="0"/>
            </a:p>
          </p:txBody>
        </p:sp>
        <p:sp>
          <p:nvSpPr>
            <p:cNvPr id="62" name="正方形/長方形 61">
              <a:extLst>
                <a:ext uri="{FF2B5EF4-FFF2-40B4-BE49-F238E27FC236}">
                  <a16:creationId xmlns:a16="http://schemas.microsoft.com/office/drawing/2014/main" id="{6284C8D2-933E-D959-F3BC-49E497E7A263}"/>
                </a:ext>
              </a:extLst>
            </p:cNvPr>
            <p:cNvSpPr/>
            <p:nvPr/>
          </p:nvSpPr>
          <p:spPr>
            <a:xfrm>
              <a:off x="-881904" y="2349582"/>
              <a:ext cx="646389" cy="176511"/>
            </a:xfrm>
            <a:prstGeom prst="rect">
              <a:avLst/>
            </a:prstGeom>
            <a:solidFill>
              <a:schemeClr val="bg1"/>
            </a:solidFill>
            <a:ln w="36413" cap="flat">
              <a:noFill/>
              <a:prstDash val="solid"/>
              <a:miter/>
            </a:ln>
          </p:spPr>
          <p:txBody>
            <a:bodyPr rtlCol="0" anchor="ctr"/>
            <a:lstStyle/>
            <a:p>
              <a:pPr algn="l"/>
              <a:endParaRPr kumimoji="1" lang="ja-JP" altLang="en-US" dirty="0"/>
            </a:p>
          </p:txBody>
        </p:sp>
        <p:pic>
          <p:nvPicPr>
            <p:cNvPr id="63" name="図 62" descr="黒い背景と白い文字&#10;&#10;自動的に生成された説明">
              <a:extLst>
                <a:ext uri="{FF2B5EF4-FFF2-40B4-BE49-F238E27FC236}">
                  <a16:creationId xmlns:a16="http://schemas.microsoft.com/office/drawing/2014/main" id="{742DDDD7-F19B-3AF7-2D6E-1A558CF1A9EB}"/>
                </a:ext>
              </a:extLst>
            </p:cNvPr>
            <p:cNvPicPr>
              <a:picLocks noChangeAspect="1"/>
            </p:cNvPicPr>
            <p:nvPr/>
          </p:nvPicPr>
          <p:blipFill rotWithShape="1">
            <a:blip r:embed="rId8"/>
            <a:srcRect b="34832"/>
            <a:stretch/>
          </p:blipFill>
          <p:spPr>
            <a:xfrm>
              <a:off x="-1060621" y="1844824"/>
              <a:ext cx="995142" cy="720678"/>
            </a:xfrm>
            <a:prstGeom prst="rect">
              <a:avLst/>
            </a:prstGeom>
          </p:spPr>
        </p:pic>
      </p:grpSp>
      <p:pic>
        <p:nvPicPr>
          <p:cNvPr id="64" name="図 63" descr="図形&#10;&#10;低い精度で自動的に生成された説明">
            <a:extLst>
              <a:ext uri="{FF2B5EF4-FFF2-40B4-BE49-F238E27FC236}">
                <a16:creationId xmlns:a16="http://schemas.microsoft.com/office/drawing/2014/main" id="{F9EB07CC-BA5B-C40B-809A-286E9548AC0E}"/>
              </a:ext>
            </a:extLst>
          </p:cNvPr>
          <p:cNvPicPr>
            <a:picLocks noChangeAspect="1"/>
          </p:cNvPicPr>
          <p:nvPr/>
        </p:nvPicPr>
        <p:blipFill>
          <a:blip r:embed="rId9"/>
          <a:stretch>
            <a:fillRect/>
          </a:stretch>
        </p:blipFill>
        <p:spPr>
          <a:xfrm>
            <a:off x="7476547" y="4017673"/>
            <a:ext cx="191797" cy="419439"/>
          </a:xfrm>
          <a:prstGeom prst="rect">
            <a:avLst/>
          </a:prstGeom>
          <a:noFill/>
          <a:ln>
            <a:noFill/>
          </a:ln>
        </p:spPr>
      </p:pic>
      <p:grpSp>
        <p:nvGrpSpPr>
          <p:cNvPr id="77" name="グループ化 76">
            <a:extLst>
              <a:ext uri="{FF2B5EF4-FFF2-40B4-BE49-F238E27FC236}">
                <a16:creationId xmlns:a16="http://schemas.microsoft.com/office/drawing/2014/main" id="{A909DE98-3025-0855-54C0-FB33795B85F0}"/>
              </a:ext>
            </a:extLst>
          </p:cNvPr>
          <p:cNvGrpSpPr/>
          <p:nvPr/>
        </p:nvGrpSpPr>
        <p:grpSpPr>
          <a:xfrm>
            <a:off x="5076056" y="4380285"/>
            <a:ext cx="3995616" cy="1420685"/>
            <a:chOff x="4359488" y="4750382"/>
            <a:chExt cx="4601020" cy="1420685"/>
          </a:xfrm>
        </p:grpSpPr>
        <p:sp>
          <p:nvSpPr>
            <p:cNvPr id="75" name="吹き出し: 角を丸めた四角形 74">
              <a:extLst>
                <a:ext uri="{FF2B5EF4-FFF2-40B4-BE49-F238E27FC236}">
                  <a16:creationId xmlns:a16="http://schemas.microsoft.com/office/drawing/2014/main" id="{356EC408-FA4F-6D39-1471-F06D6552AD7F}"/>
                </a:ext>
              </a:extLst>
            </p:cNvPr>
            <p:cNvSpPr/>
            <p:nvPr/>
          </p:nvSpPr>
          <p:spPr>
            <a:xfrm>
              <a:off x="4359488" y="4750382"/>
              <a:ext cx="4531674" cy="709139"/>
            </a:xfrm>
            <a:custGeom>
              <a:avLst/>
              <a:gdLst>
                <a:gd name="connsiteX0" fmla="*/ 0 w 4531675"/>
                <a:gd name="connsiteY0" fmla="*/ 101518 h 609095"/>
                <a:gd name="connsiteX1" fmla="*/ 101518 w 4531675"/>
                <a:gd name="connsiteY1" fmla="*/ 0 h 609095"/>
                <a:gd name="connsiteX2" fmla="*/ 2643477 w 4531675"/>
                <a:gd name="connsiteY2" fmla="*/ 0 h 609095"/>
                <a:gd name="connsiteX3" fmla="*/ 2851103 w 4531675"/>
                <a:gd name="connsiteY3" fmla="*/ -351302 h 609095"/>
                <a:gd name="connsiteX4" fmla="*/ 3776396 w 4531675"/>
                <a:gd name="connsiteY4" fmla="*/ 0 h 609095"/>
                <a:gd name="connsiteX5" fmla="*/ 4430157 w 4531675"/>
                <a:gd name="connsiteY5" fmla="*/ 0 h 609095"/>
                <a:gd name="connsiteX6" fmla="*/ 4531675 w 4531675"/>
                <a:gd name="connsiteY6" fmla="*/ 101518 h 609095"/>
                <a:gd name="connsiteX7" fmla="*/ 4531675 w 4531675"/>
                <a:gd name="connsiteY7" fmla="*/ 101516 h 609095"/>
                <a:gd name="connsiteX8" fmla="*/ 4531675 w 4531675"/>
                <a:gd name="connsiteY8" fmla="*/ 101516 h 609095"/>
                <a:gd name="connsiteX9" fmla="*/ 4531675 w 4531675"/>
                <a:gd name="connsiteY9" fmla="*/ 253790 h 609095"/>
                <a:gd name="connsiteX10" fmla="*/ 4531675 w 4531675"/>
                <a:gd name="connsiteY10" fmla="*/ 507577 h 609095"/>
                <a:gd name="connsiteX11" fmla="*/ 4430157 w 4531675"/>
                <a:gd name="connsiteY11" fmla="*/ 609095 h 609095"/>
                <a:gd name="connsiteX12" fmla="*/ 3776396 w 4531675"/>
                <a:gd name="connsiteY12" fmla="*/ 609095 h 609095"/>
                <a:gd name="connsiteX13" fmla="*/ 2643477 w 4531675"/>
                <a:gd name="connsiteY13" fmla="*/ 609095 h 609095"/>
                <a:gd name="connsiteX14" fmla="*/ 2643477 w 4531675"/>
                <a:gd name="connsiteY14" fmla="*/ 609095 h 609095"/>
                <a:gd name="connsiteX15" fmla="*/ 101518 w 4531675"/>
                <a:gd name="connsiteY15" fmla="*/ 609095 h 609095"/>
                <a:gd name="connsiteX16" fmla="*/ 0 w 4531675"/>
                <a:gd name="connsiteY16" fmla="*/ 507577 h 609095"/>
                <a:gd name="connsiteX17" fmla="*/ 0 w 4531675"/>
                <a:gd name="connsiteY17" fmla="*/ 253790 h 609095"/>
                <a:gd name="connsiteX18" fmla="*/ 0 w 4531675"/>
                <a:gd name="connsiteY18" fmla="*/ 101516 h 609095"/>
                <a:gd name="connsiteX19" fmla="*/ 0 w 4531675"/>
                <a:gd name="connsiteY19" fmla="*/ 101516 h 609095"/>
                <a:gd name="connsiteX20" fmla="*/ 0 w 4531675"/>
                <a:gd name="connsiteY20" fmla="*/ 101518 h 609095"/>
                <a:gd name="connsiteX0" fmla="*/ 0 w 4531675"/>
                <a:gd name="connsiteY0" fmla="*/ 452820 h 960397"/>
                <a:gd name="connsiteX1" fmla="*/ 101518 w 4531675"/>
                <a:gd name="connsiteY1" fmla="*/ 351302 h 960397"/>
                <a:gd name="connsiteX2" fmla="*/ 2643477 w 4531675"/>
                <a:gd name="connsiteY2" fmla="*/ 351302 h 960397"/>
                <a:gd name="connsiteX3" fmla="*/ 2851103 w 4531675"/>
                <a:gd name="connsiteY3" fmla="*/ 0 h 960397"/>
                <a:gd name="connsiteX4" fmla="*/ 2968676 w 4531675"/>
                <a:gd name="connsiteY4" fmla="*/ 351302 h 960397"/>
                <a:gd name="connsiteX5" fmla="*/ 4430157 w 4531675"/>
                <a:gd name="connsiteY5" fmla="*/ 351302 h 960397"/>
                <a:gd name="connsiteX6" fmla="*/ 4531675 w 4531675"/>
                <a:gd name="connsiteY6" fmla="*/ 452820 h 960397"/>
                <a:gd name="connsiteX7" fmla="*/ 4531675 w 4531675"/>
                <a:gd name="connsiteY7" fmla="*/ 452818 h 960397"/>
                <a:gd name="connsiteX8" fmla="*/ 4531675 w 4531675"/>
                <a:gd name="connsiteY8" fmla="*/ 452818 h 960397"/>
                <a:gd name="connsiteX9" fmla="*/ 4531675 w 4531675"/>
                <a:gd name="connsiteY9" fmla="*/ 605092 h 960397"/>
                <a:gd name="connsiteX10" fmla="*/ 4531675 w 4531675"/>
                <a:gd name="connsiteY10" fmla="*/ 858879 h 960397"/>
                <a:gd name="connsiteX11" fmla="*/ 4430157 w 4531675"/>
                <a:gd name="connsiteY11" fmla="*/ 960397 h 960397"/>
                <a:gd name="connsiteX12" fmla="*/ 3776396 w 4531675"/>
                <a:gd name="connsiteY12" fmla="*/ 960397 h 960397"/>
                <a:gd name="connsiteX13" fmla="*/ 2643477 w 4531675"/>
                <a:gd name="connsiteY13" fmla="*/ 960397 h 960397"/>
                <a:gd name="connsiteX14" fmla="*/ 2643477 w 4531675"/>
                <a:gd name="connsiteY14" fmla="*/ 960397 h 960397"/>
                <a:gd name="connsiteX15" fmla="*/ 101518 w 4531675"/>
                <a:gd name="connsiteY15" fmla="*/ 960397 h 960397"/>
                <a:gd name="connsiteX16" fmla="*/ 0 w 4531675"/>
                <a:gd name="connsiteY16" fmla="*/ 858879 h 960397"/>
                <a:gd name="connsiteX17" fmla="*/ 0 w 4531675"/>
                <a:gd name="connsiteY17" fmla="*/ 605092 h 960397"/>
                <a:gd name="connsiteX18" fmla="*/ 0 w 4531675"/>
                <a:gd name="connsiteY18" fmla="*/ 452818 h 960397"/>
                <a:gd name="connsiteX19" fmla="*/ 0 w 4531675"/>
                <a:gd name="connsiteY19" fmla="*/ 452818 h 960397"/>
                <a:gd name="connsiteX20" fmla="*/ 0 w 4531675"/>
                <a:gd name="connsiteY20" fmla="*/ 452820 h 960397"/>
                <a:gd name="connsiteX0" fmla="*/ 0 w 4531675"/>
                <a:gd name="connsiteY0" fmla="*/ 463330 h 970907"/>
                <a:gd name="connsiteX1" fmla="*/ 101518 w 4531675"/>
                <a:gd name="connsiteY1" fmla="*/ 361812 h 970907"/>
                <a:gd name="connsiteX2" fmla="*/ 2643477 w 4531675"/>
                <a:gd name="connsiteY2" fmla="*/ 361812 h 970907"/>
                <a:gd name="connsiteX3" fmla="*/ 2254953 w 4531675"/>
                <a:gd name="connsiteY3" fmla="*/ 0 h 970907"/>
                <a:gd name="connsiteX4" fmla="*/ 2968676 w 4531675"/>
                <a:gd name="connsiteY4" fmla="*/ 361812 h 970907"/>
                <a:gd name="connsiteX5" fmla="*/ 4430157 w 4531675"/>
                <a:gd name="connsiteY5" fmla="*/ 361812 h 970907"/>
                <a:gd name="connsiteX6" fmla="*/ 4531675 w 4531675"/>
                <a:gd name="connsiteY6" fmla="*/ 463330 h 970907"/>
                <a:gd name="connsiteX7" fmla="*/ 4531675 w 4531675"/>
                <a:gd name="connsiteY7" fmla="*/ 463328 h 970907"/>
                <a:gd name="connsiteX8" fmla="*/ 4531675 w 4531675"/>
                <a:gd name="connsiteY8" fmla="*/ 463328 h 970907"/>
                <a:gd name="connsiteX9" fmla="*/ 4531675 w 4531675"/>
                <a:gd name="connsiteY9" fmla="*/ 615602 h 970907"/>
                <a:gd name="connsiteX10" fmla="*/ 4531675 w 4531675"/>
                <a:gd name="connsiteY10" fmla="*/ 869389 h 970907"/>
                <a:gd name="connsiteX11" fmla="*/ 4430157 w 4531675"/>
                <a:gd name="connsiteY11" fmla="*/ 970907 h 970907"/>
                <a:gd name="connsiteX12" fmla="*/ 3776396 w 4531675"/>
                <a:gd name="connsiteY12" fmla="*/ 970907 h 970907"/>
                <a:gd name="connsiteX13" fmla="*/ 2643477 w 4531675"/>
                <a:gd name="connsiteY13" fmla="*/ 970907 h 970907"/>
                <a:gd name="connsiteX14" fmla="*/ 2643477 w 4531675"/>
                <a:gd name="connsiteY14" fmla="*/ 970907 h 970907"/>
                <a:gd name="connsiteX15" fmla="*/ 101518 w 4531675"/>
                <a:gd name="connsiteY15" fmla="*/ 970907 h 970907"/>
                <a:gd name="connsiteX16" fmla="*/ 0 w 4531675"/>
                <a:gd name="connsiteY16" fmla="*/ 869389 h 970907"/>
                <a:gd name="connsiteX17" fmla="*/ 0 w 4531675"/>
                <a:gd name="connsiteY17" fmla="*/ 615602 h 970907"/>
                <a:gd name="connsiteX18" fmla="*/ 0 w 4531675"/>
                <a:gd name="connsiteY18" fmla="*/ 463328 h 970907"/>
                <a:gd name="connsiteX19" fmla="*/ 0 w 4531675"/>
                <a:gd name="connsiteY19" fmla="*/ 463328 h 970907"/>
                <a:gd name="connsiteX20" fmla="*/ 0 w 4531675"/>
                <a:gd name="connsiteY20" fmla="*/ 463330 h 970907"/>
                <a:gd name="connsiteX0" fmla="*/ 0 w 4531675"/>
                <a:gd name="connsiteY0" fmla="*/ 463330 h 970907"/>
                <a:gd name="connsiteX1" fmla="*/ 101518 w 4531675"/>
                <a:gd name="connsiteY1" fmla="*/ 361812 h 970907"/>
                <a:gd name="connsiteX2" fmla="*/ 2378522 w 4531675"/>
                <a:gd name="connsiteY2" fmla="*/ 372322 h 970907"/>
                <a:gd name="connsiteX3" fmla="*/ 2254953 w 4531675"/>
                <a:gd name="connsiteY3" fmla="*/ 0 h 970907"/>
                <a:gd name="connsiteX4" fmla="*/ 2968676 w 4531675"/>
                <a:gd name="connsiteY4" fmla="*/ 361812 h 970907"/>
                <a:gd name="connsiteX5" fmla="*/ 4430157 w 4531675"/>
                <a:gd name="connsiteY5" fmla="*/ 361812 h 970907"/>
                <a:gd name="connsiteX6" fmla="*/ 4531675 w 4531675"/>
                <a:gd name="connsiteY6" fmla="*/ 463330 h 970907"/>
                <a:gd name="connsiteX7" fmla="*/ 4531675 w 4531675"/>
                <a:gd name="connsiteY7" fmla="*/ 463328 h 970907"/>
                <a:gd name="connsiteX8" fmla="*/ 4531675 w 4531675"/>
                <a:gd name="connsiteY8" fmla="*/ 463328 h 970907"/>
                <a:gd name="connsiteX9" fmla="*/ 4531675 w 4531675"/>
                <a:gd name="connsiteY9" fmla="*/ 615602 h 970907"/>
                <a:gd name="connsiteX10" fmla="*/ 4531675 w 4531675"/>
                <a:gd name="connsiteY10" fmla="*/ 869389 h 970907"/>
                <a:gd name="connsiteX11" fmla="*/ 4430157 w 4531675"/>
                <a:gd name="connsiteY11" fmla="*/ 970907 h 970907"/>
                <a:gd name="connsiteX12" fmla="*/ 3776396 w 4531675"/>
                <a:gd name="connsiteY12" fmla="*/ 970907 h 970907"/>
                <a:gd name="connsiteX13" fmla="*/ 2643477 w 4531675"/>
                <a:gd name="connsiteY13" fmla="*/ 970907 h 970907"/>
                <a:gd name="connsiteX14" fmla="*/ 2643477 w 4531675"/>
                <a:gd name="connsiteY14" fmla="*/ 970907 h 970907"/>
                <a:gd name="connsiteX15" fmla="*/ 101518 w 4531675"/>
                <a:gd name="connsiteY15" fmla="*/ 970907 h 970907"/>
                <a:gd name="connsiteX16" fmla="*/ 0 w 4531675"/>
                <a:gd name="connsiteY16" fmla="*/ 869389 h 970907"/>
                <a:gd name="connsiteX17" fmla="*/ 0 w 4531675"/>
                <a:gd name="connsiteY17" fmla="*/ 615602 h 970907"/>
                <a:gd name="connsiteX18" fmla="*/ 0 w 4531675"/>
                <a:gd name="connsiteY18" fmla="*/ 463328 h 970907"/>
                <a:gd name="connsiteX19" fmla="*/ 0 w 4531675"/>
                <a:gd name="connsiteY19" fmla="*/ 463328 h 970907"/>
                <a:gd name="connsiteX20" fmla="*/ 0 w 4531675"/>
                <a:gd name="connsiteY20" fmla="*/ 463330 h 970907"/>
                <a:gd name="connsiteX0" fmla="*/ 0 w 4531675"/>
                <a:gd name="connsiteY0" fmla="*/ 328785 h 836362"/>
                <a:gd name="connsiteX1" fmla="*/ 101518 w 4531675"/>
                <a:gd name="connsiteY1" fmla="*/ 227267 h 836362"/>
                <a:gd name="connsiteX2" fmla="*/ 2378522 w 4531675"/>
                <a:gd name="connsiteY2" fmla="*/ 237777 h 836362"/>
                <a:gd name="connsiteX3" fmla="*/ 2395020 w 4531675"/>
                <a:gd name="connsiteY3" fmla="*/ 0 h 836362"/>
                <a:gd name="connsiteX4" fmla="*/ 2968676 w 4531675"/>
                <a:gd name="connsiteY4" fmla="*/ 227267 h 836362"/>
                <a:gd name="connsiteX5" fmla="*/ 4430157 w 4531675"/>
                <a:gd name="connsiteY5" fmla="*/ 227267 h 836362"/>
                <a:gd name="connsiteX6" fmla="*/ 4531675 w 4531675"/>
                <a:gd name="connsiteY6" fmla="*/ 328785 h 836362"/>
                <a:gd name="connsiteX7" fmla="*/ 4531675 w 4531675"/>
                <a:gd name="connsiteY7" fmla="*/ 328783 h 836362"/>
                <a:gd name="connsiteX8" fmla="*/ 4531675 w 4531675"/>
                <a:gd name="connsiteY8" fmla="*/ 328783 h 836362"/>
                <a:gd name="connsiteX9" fmla="*/ 4531675 w 4531675"/>
                <a:gd name="connsiteY9" fmla="*/ 481057 h 836362"/>
                <a:gd name="connsiteX10" fmla="*/ 4531675 w 4531675"/>
                <a:gd name="connsiteY10" fmla="*/ 734844 h 836362"/>
                <a:gd name="connsiteX11" fmla="*/ 4430157 w 4531675"/>
                <a:gd name="connsiteY11" fmla="*/ 836362 h 836362"/>
                <a:gd name="connsiteX12" fmla="*/ 3776396 w 4531675"/>
                <a:gd name="connsiteY12" fmla="*/ 836362 h 836362"/>
                <a:gd name="connsiteX13" fmla="*/ 2643477 w 4531675"/>
                <a:gd name="connsiteY13" fmla="*/ 836362 h 836362"/>
                <a:gd name="connsiteX14" fmla="*/ 2643477 w 4531675"/>
                <a:gd name="connsiteY14" fmla="*/ 836362 h 836362"/>
                <a:gd name="connsiteX15" fmla="*/ 101518 w 4531675"/>
                <a:gd name="connsiteY15" fmla="*/ 836362 h 836362"/>
                <a:gd name="connsiteX16" fmla="*/ 0 w 4531675"/>
                <a:gd name="connsiteY16" fmla="*/ 734844 h 836362"/>
                <a:gd name="connsiteX17" fmla="*/ 0 w 4531675"/>
                <a:gd name="connsiteY17" fmla="*/ 481057 h 836362"/>
                <a:gd name="connsiteX18" fmla="*/ 0 w 4531675"/>
                <a:gd name="connsiteY18" fmla="*/ 328783 h 836362"/>
                <a:gd name="connsiteX19" fmla="*/ 0 w 4531675"/>
                <a:gd name="connsiteY19" fmla="*/ 328783 h 836362"/>
                <a:gd name="connsiteX20" fmla="*/ 0 w 4531675"/>
                <a:gd name="connsiteY20" fmla="*/ 328785 h 836362"/>
                <a:gd name="connsiteX0" fmla="*/ 0 w 4531675"/>
                <a:gd name="connsiteY0" fmla="*/ 352528 h 860105"/>
                <a:gd name="connsiteX1" fmla="*/ 101518 w 4531675"/>
                <a:gd name="connsiteY1" fmla="*/ 251010 h 860105"/>
                <a:gd name="connsiteX2" fmla="*/ 2378522 w 4531675"/>
                <a:gd name="connsiteY2" fmla="*/ 261520 h 860105"/>
                <a:gd name="connsiteX3" fmla="*/ 2515670 w 4531675"/>
                <a:gd name="connsiteY3" fmla="*/ 0 h 860105"/>
                <a:gd name="connsiteX4" fmla="*/ 2968676 w 4531675"/>
                <a:gd name="connsiteY4" fmla="*/ 251010 h 860105"/>
                <a:gd name="connsiteX5" fmla="*/ 4430157 w 4531675"/>
                <a:gd name="connsiteY5" fmla="*/ 251010 h 860105"/>
                <a:gd name="connsiteX6" fmla="*/ 4531675 w 4531675"/>
                <a:gd name="connsiteY6" fmla="*/ 352528 h 860105"/>
                <a:gd name="connsiteX7" fmla="*/ 4531675 w 4531675"/>
                <a:gd name="connsiteY7" fmla="*/ 352526 h 860105"/>
                <a:gd name="connsiteX8" fmla="*/ 4531675 w 4531675"/>
                <a:gd name="connsiteY8" fmla="*/ 352526 h 860105"/>
                <a:gd name="connsiteX9" fmla="*/ 4531675 w 4531675"/>
                <a:gd name="connsiteY9" fmla="*/ 504800 h 860105"/>
                <a:gd name="connsiteX10" fmla="*/ 4531675 w 4531675"/>
                <a:gd name="connsiteY10" fmla="*/ 758587 h 860105"/>
                <a:gd name="connsiteX11" fmla="*/ 4430157 w 4531675"/>
                <a:gd name="connsiteY11" fmla="*/ 860105 h 860105"/>
                <a:gd name="connsiteX12" fmla="*/ 3776396 w 4531675"/>
                <a:gd name="connsiteY12" fmla="*/ 860105 h 860105"/>
                <a:gd name="connsiteX13" fmla="*/ 2643477 w 4531675"/>
                <a:gd name="connsiteY13" fmla="*/ 860105 h 860105"/>
                <a:gd name="connsiteX14" fmla="*/ 2643477 w 4531675"/>
                <a:gd name="connsiteY14" fmla="*/ 860105 h 860105"/>
                <a:gd name="connsiteX15" fmla="*/ 101518 w 4531675"/>
                <a:gd name="connsiteY15" fmla="*/ 860105 h 860105"/>
                <a:gd name="connsiteX16" fmla="*/ 0 w 4531675"/>
                <a:gd name="connsiteY16" fmla="*/ 758587 h 860105"/>
                <a:gd name="connsiteX17" fmla="*/ 0 w 4531675"/>
                <a:gd name="connsiteY17" fmla="*/ 504800 h 860105"/>
                <a:gd name="connsiteX18" fmla="*/ 0 w 4531675"/>
                <a:gd name="connsiteY18" fmla="*/ 352526 h 860105"/>
                <a:gd name="connsiteX19" fmla="*/ 0 w 4531675"/>
                <a:gd name="connsiteY19" fmla="*/ 352526 h 860105"/>
                <a:gd name="connsiteX20" fmla="*/ 0 w 4531675"/>
                <a:gd name="connsiteY20" fmla="*/ 352528 h 860105"/>
                <a:gd name="connsiteX0" fmla="*/ 0 w 4531675"/>
                <a:gd name="connsiteY0" fmla="*/ 376271 h 883848"/>
                <a:gd name="connsiteX1" fmla="*/ 101518 w 4531675"/>
                <a:gd name="connsiteY1" fmla="*/ 274753 h 883848"/>
                <a:gd name="connsiteX2" fmla="*/ 2378522 w 4531675"/>
                <a:gd name="connsiteY2" fmla="*/ 285263 h 883848"/>
                <a:gd name="connsiteX3" fmla="*/ 2548575 w 4531675"/>
                <a:gd name="connsiteY3" fmla="*/ 0 h 883848"/>
                <a:gd name="connsiteX4" fmla="*/ 2968676 w 4531675"/>
                <a:gd name="connsiteY4" fmla="*/ 274753 h 883848"/>
                <a:gd name="connsiteX5" fmla="*/ 4430157 w 4531675"/>
                <a:gd name="connsiteY5" fmla="*/ 274753 h 883848"/>
                <a:gd name="connsiteX6" fmla="*/ 4531675 w 4531675"/>
                <a:gd name="connsiteY6" fmla="*/ 376271 h 883848"/>
                <a:gd name="connsiteX7" fmla="*/ 4531675 w 4531675"/>
                <a:gd name="connsiteY7" fmla="*/ 376269 h 883848"/>
                <a:gd name="connsiteX8" fmla="*/ 4531675 w 4531675"/>
                <a:gd name="connsiteY8" fmla="*/ 376269 h 883848"/>
                <a:gd name="connsiteX9" fmla="*/ 4531675 w 4531675"/>
                <a:gd name="connsiteY9" fmla="*/ 528543 h 883848"/>
                <a:gd name="connsiteX10" fmla="*/ 4531675 w 4531675"/>
                <a:gd name="connsiteY10" fmla="*/ 782330 h 883848"/>
                <a:gd name="connsiteX11" fmla="*/ 4430157 w 4531675"/>
                <a:gd name="connsiteY11" fmla="*/ 883848 h 883848"/>
                <a:gd name="connsiteX12" fmla="*/ 3776396 w 4531675"/>
                <a:gd name="connsiteY12" fmla="*/ 883848 h 883848"/>
                <a:gd name="connsiteX13" fmla="*/ 2643477 w 4531675"/>
                <a:gd name="connsiteY13" fmla="*/ 883848 h 883848"/>
                <a:gd name="connsiteX14" fmla="*/ 2643477 w 4531675"/>
                <a:gd name="connsiteY14" fmla="*/ 883848 h 883848"/>
                <a:gd name="connsiteX15" fmla="*/ 101518 w 4531675"/>
                <a:gd name="connsiteY15" fmla="*/ 883848 h 883848"/>
                <a:gd name="connsiteX16" fmla="*/ 0 w 4531675"/>
                <a:gd name="connsiteY16" fmla="*/ 782330 h 883848"/>
                <a:gd name="connsiteX17" fmla="*/ 0 w 4531675"/>
                <a:gd name="connsiteY17" fmla="*/ 528543 h 883848"/>
                <a:gd name="connsiteX18" fmla="*/ 0 w 4531675"/>
                <a:gd name="connsiteY18" fmla="*/ 376269 h 883848"/>
                <a:gd name="connsiteX19" fmla="*/ 0 w 4531675"/>
                <a:gd name="connsiteY19" fmla="*/ 376269 h 883848"/>
                <a:gd name="connsiteX20" fmla="*/ 0 w 4531675"/>
                <a:gd name="connsiteY20" fmla="*/ 376271 h 883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31675" h="883848">
                  <a:moveTo>
                    <a:pt x="0" y="376271"/>
                  </a:moveTo>
                  <a:cubicBezTo>
                    <a:pt x="0" y="320204"/>
                    <a:pt x="45451" y="274753"/>
                    <a:pt x="101518" y="274753"/>
                  </a:cubicBezTo>
                  <a:lnTo>
                    <a:pt x="2378522" y="285263"/>
                  </a:lnTo>
                  <a:lnTo>
                    <a:pt x="2548575" y="0"/>
                  </a:lnTo>
                  <a:lnTo>
                    <a:pt x="2968676" y="274753"/>
                  </a:lnTo>
                  <a:lnTo>
                    <a:pt x="4430157" y="274753"/>
                  </a:lnTo>
                  <a:cubicBezTo>
                    <a:pt x="4486224" y="274753"/>
                    <a:pt x="4531675" y="320204"/>
                    <a:pt x="4531675" y="376271"/>
                  </a:cubicBezTo>
                  <a:lnTo>
                    <a:pt x="4531675" y="376269"/>
                  </a:lnTo>
                  <a:lnTo>
                    <a:pt x="4531675" y="376269"/>
                  </a:lnTo>
                  <a:lnTo>
                    <a:pt x="4531675" y="528543"/>
                  </a:lnTo>
                  <a:lnTo>
                    <a:pt x="4531675" y="782330"/>
                  </a:lnTo>
                  <a:cubicBezTo>
                    <a:pt x="4531675" y="838397"/>
                    <a:pt x="4486224" y="883848"/>
                    <a:pt x="4430157" y="883848"/>
                  </a:cubicBezTo>
                  <a:lnTo>
                    <a:pt x="3776396" y="883848"/>
                  </a:lnTo>
                  <a:lnTo>
                    <a:pt x="2643477" y="883848"/>
                  </a:lnTo>
                  <a:lnTo>
                    <a:pt x="2643477" y="883848"/>
                  </a:lnTo>
                  <a:lnTo>
                    <a:pt x="101518" y="883848"/>
                  </a:lnTo>
                  <a:cubicBezTo>
                    <a:pt x="45451" y="883848"/>
                    <a:pt x="0" y="838397"/>
                    <a:pt x="0" y="782330"/>
                  </a:cubicBezTo>
                  <a:lnTo>
                    <a:pt x="0" y="528543"/>
                  </a:lnTo>
                  <a:lnTo>
                    <a:pt x="0" y="376269"/>
                  </a:lnTo>
                  <a:lnTo>
                    <a:pt x="0" y="376269"/>
                  </a:lnTo>
                  <a:lnTo>
                    <a:pt x="0" y="376271"/>
                  </a:lnTo>
                  <a:close/>
                </a:path>
              </a:pathLst>
            </a:custGeom>
            <a:solidFill>
              <a:schemeClr val="accent2">
                <a:lumMod val="60000"/>
                <a:lumOff val="40000"/>
              </a:schemeClr>
            </a:solidFill>
            <a:ln w="19050" cap="flat">
              <a:solidFill>
                <a:schemeClr val="accent6"/>
              </a:solidFill>
              <a:prstDash val="solid"/>
              <a:miter/>
            </a:ln>
          </p:spPr>
          <p:txBody>
            <a:bodyPr rtlCol="0" anchor="ctr"/>
            <a:lstStyle/>
            <a:p>
              <a:pPr algn="l"/>
              <a:endParaRPr lang="en-US" altLang="ja-JP" sz="2000" b="1" dirty="0"/>
            </a:p>
          </p:txBody>
        </p:sp>
        <p:sp>
          <p:nvSpPr>
            <p:cNvPr id="76" name="テキスト ボックス 75">
              <a:extLst>
                <a:ext uri="{FF2B5EF4-FFF2-40B4-BE49-F238E27FC236}">
                  <a16:creationId xmlns:a16="http://schemas.microsoft.com/office/drawing/2014/main" id="{A10EF53D-9565-1E6B-929E-EDF0E5BBEF51}"/>
                </a:ext>
              </a:extLst>
            </p:cNvPr>
            <p:cNvSpPr txBox="1"/>
            <p:nvPr/>
          </p:nvSpPr>
          <p:spPr>
            <a:xfrm>
              <a:off x="4501481" y="5032294"/>
              <a:ext cx="4459027" cy="1138773"/>
            </a:xfrm>
            <a:prstGeom prst="rect">
              <a:avLst/>
            </a:prstGeom>
            <a:noFill/>
          </p:spPr>
          <p:txBody>
            <a:bodyPr wrap="square" rtlCol="0">
              <a:spAutoFit/>
            </a:bodyPr>
            <a:lstStyle/>
            <a:p>
              <a:r>
                <a:rPr lang="en-US" altLang="ja-JP" sz="2000" dirty="0"/>
                <a:t>Roadside Unit</a:t>
              </a:r>
              <a:r>
                <a:rPr lang="ja-JP" altLang="en-US" sz="2000" dirty="0"/>
                <a:t>、</a:t>
              </a:r>
              <a:r>
                <a:rPr lang="ja-JP" altLang="en-US" sz="2000" b="1" dirty="0"/>
                <a:t>クラウドレット</a:t>
              </a:r>
              <a:endParaRPr lang="en-US" altLang="ja-JP" sz="2000" b="1" dirty="0"/>
            </a:p>
            <a:p>
              <a:endParaRPr kumimoji="1" lang="ja-JP" altLang="en-US" sz="2800" dirty="0">
                <a:solidFill>
                  <a:srgbClr val="4D4D4D"/>
                </a:solidFill>
              </a:endParaRPr>
            </a:p>
          </p:txBody>
        </p:sp>
      </p:grpSp>
      <p:pic>
        <p:nvPicPr>
          <p:cNvPr id="82" name="グラフィックス 81" descr="基地局 単色塗りつぶし">
            <a:extLst>
              <a:ext uri="{FF2B5EF4-FFF2-40B4-BE49-F238E27FC236}">
                <a16:creationId xmlns:a16="http://schemas.microsoft.com/office/drawing/2014/main" id="{88CF4A75-38B3-6D41-2FE5-A323987365C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09910" y="3278685"/>
            <a:ext cx="914400" cy="914400"/>
          </a:xfrm>
          <a:prstGeom prst="rect">
            <a:avLst/>
          </a:prstGeom>
        </p:spPr>
      </p:pic>
      <p:pic>
        <p:nvPicPr>
          <p:cNvPr id="83" name="グラフィックス 82" descr="基地局 単色塗りつぶし">
            <a:extLst>
              <a:ext uri="{FF2B5EF4-FFF2-40B4-BE49-F238E27FC236}">
                <a16:creationId xmlns:a16="http://schemas.microsoft.com/office/drawing/2014/main" id="{07DEB33C-21E4-CE71-2046-6ADF1D5E3A2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281043" y="3278685"/>
            <a:ext cx="914400" cy="914400"/>
          </a:xfrm>
          <a:prstGeom prst="rect">
            <a:avLst/>
          </a:prstGeom>
        </p:spPr>
      </p:pic>
      <p:grpSp>
        <p:nvGrpSpPr>
          <p:cNvPr id="89" name="グループ化 88">
            <a:extLst>
              <a:ext uri="{FF2B5EF4-FFF2-40B4-BE49-F238E27FC236}">
                <a16:creationId xmlns:a16="http://schemas.microsoft.com/office/drawing/2014/main" id="{5055BA36-AC8B-7310-E3D0-6765698EFAA0}"/>
              </a:ext>
            </a:extLst>
          </p:cNvPr>
          <p:cNvGrpSpPr/>
          <p:nvPr/>
        </p:nvGrpSpPr>
        <p:grpSpPr>
          <a:xfrm>
            <a:off x="5709753" y="3832121"/>
            <a:ext cx="608952" cy="441001"/>
            <a:chOff x="-1060621" y="1844824"/>
            <a:chExt cx="995142" cy="720678"/>
          </a:xfrm>
        </p:grpSpPr>
        <p:sp>
          <p:nvSpPr>
            <p:cNvPr id="90" name="正方形/長方形 89">
              <a:extLst>
                <a:ext uri="{FF2B5EF4-FFF2-40B4-BE49-F238E27FC236}">
                  <a16:creationId xmlns:a16="http://schemas.microsoft.com/office/drawing/2014/main" id="{48C1D97D-34C2-BDDD-E23C-1ACBCC7EE53F}"/>
                </a:ext>
              </a:extLst>
            </p:cNvPr>
            <p:cNvSpPr/>
            <p:nvPr/>
          </p:nvSpPr>
          <p:spPr>
            <a:xfrm>
              <a:off x="-886137" y="1852576"/>
              <a:ext cx="646389" cy="176511"/>
            </a:xfrm>
            <a:prstGeom prst="rect">
              <a:avLst/>
            </a:prstGeom>
            <a:solidFill>
              <a:schemeClr val="bg1"/>
            </a:solidFill>
            <a:ln w="36413" cap="flat">
              <a:noFill/>
              <a:prstDash val="solid"/>
              <a:miter/>
            </a:ln>
          </p:spPr>
          <p:txBody>
            <a:bodyPr rtlCol="0" anchor="ctr"/>
            <a:lstStyle/>
            <a:p>
              <a:pPr algn="l"/>
              <a:endParaRPr kumimoji="1" lang="ja-JP" altLang="en-US" dirty="0"/>
            </a:p>
          </p:txBody>
        </p:sp>
        <p:sp>
          <p:nvSpPr>
            <p:cNvPr id="91" name="正方形/長方形 90">
              <a:extLst>
                <a:ext uri="{FF2B5EF4-FFF2-40B4-BE49-F238E27FC236}">
                  <a16:creationId xmlns:a16="http://schemas.microsoft.com/office/drawing/2014/main" id="{4EC5DA24-8005-94EF-CE26-64D9B2C08575}"/>
                </a:ext>
              </a:extLst>
            </p:cNvPr>
            <p:cNvSpPr/>
            <p:nvPr/>
          </p:nvSpPr>
          <p:spPr>
            <a:xfrm>
              <a:off x="-884454" y="2103880"/>
              <a:ext cx="646389" cy="176511"/>
            </a:xfrm>
            <a:prstGeom prst="rect">
              <a:avLst/>
            </a:prstGeom>
            <a:solidFill>
              <a:schemeClr val="bg1"/>
            </a:solidFill>
            <a:ln w="36413" cap="flat">
              <a:noFill/>
              <a:prstDash val="solid"/>
              <a:miter/>
            </a:ln>
          </p:spPr>
          <p:txBody>
            <a:bodyPr rtlCol="0" anchor="ctr"/>
            <a:lstStyle/>
            <a:p>
              <a:pPr algn="l"/>
              <a:endParaRPr kumimoji="1" lang="ja-JP" altLang="en-US" dirty="0"/>
            </a:p>
          </p:txBody>
        </p:sp>
        <p:sp>
          <p:nvSpPr>
            <p:cNvPr id="92" name="正方形/長方形 91">
              <a:extLst>
                <a:ext uri="{FF2B5EF4-FFF2-40B4-BE49-F238E27FC236}">
                  <a16:creationId xmlns:a16="http://schemas.microsoft.com/office/drawing/2014/main" id="{3403B9C6-6A8C-4756-5A8E-30B73D2873F6}"/>
                </a:ext>
              </a:extLst>
            </p:cNvPr>
            <p:cNvSpPr/>
            <p:nvPr/>
          </p:nvSpPr>
          <p:spPr>
            <a:xfrm>
              <a:off x="-881904" y="2349582"/>
              <a:ext cx="646389" cy="176511"/>
            </a:xfrm>
            <a:prstGeom prst="rect">
              <a:avLst/>
            </a:prstGeom>
            <a:solidFill>
              <a:schemeClr val="bg1"/>
            </a:solidFill>
            <a:ln w="36413" cap="flat">
              <a:noFill/>
              <a:prstDash val="solid"/>
              <a:miter/>
            </a:ln>
          </p:spPr>
          <p:txBody>
            <a:bodyPr rtlCol="0" anchor="ctr"/>
            <a:lstStyle/>
            <a:p>
              <a:pPr algn="l"/>
              <a:endParaRPr kumimoji="1" lang="ja-JP" altLang="en-US" dirty="0"/>
            </a:p>
          </p:txBody>
        </p:sp>
        <p:pic>
          <p:nvPicPr>
            <p:cNvPr id="93" name="図 92" descr="黒い背景と白い文字&#10;&#10;自動的に生成された説明">
              <a:extLst>
                <a:ext uri="{FF2B5EF4-FFF2-40B4-BE49-F238E27FC236}">
                  <a16:creationId xmlns:a16="http://schemas.microsoft.com/office/drawing/2014/main" id="{15E36ED0-7503-4BC7-CEB9-4FF30EAB6F68}"/>
                </a:ext>
              </a:extLst>
            </p:cNvPr>
            <p:cNvPicPr>
              <a:picLocks noChangeAspect="1"/>
            </p:cNvPicPr>
            <p:nvPr/>
          </p:nvPicPr>
          <p:blipFill rotWithShape="1">
            <a:blip r:embed="rId8"/>
            <a:srcRect b="34832"/>
            <a:stretch/>
          </p:blipFill>
          <p:spPr>
            <a:xfrm>
              <a:off x="-1060621" y="1844824"/>
              <a:ext cx="995142" cy="720678"/>
            </a:xfrm>
            <a:prstGeom prst="rect">
              <a:avLst/>
            </a:prstGeom>
          </p:spPr>
        </p:pic>
      </p:grpSp>
      <p:sp>
        <p:nvSpPr>
          <p:cNvPr id="4" name="矢印: 右 3">
            <a:extLst>
              <a:ext uri="{FF2B5EF4-FFF2-40B4-BE49-F238E27FC236}">
                <a16:creationId xmlns:a16="http://schemas.microsoft.com/office/drawing/2014/main" id="{0BD26E8E-FADA-B420-6FCC-DEC3E3002492}"/>
              </a:ext>
            </a:extLst>
          </p:cNvPr>
          <p:cNvSpPr/>
          <p:nvPr/>
        </p:nvSpPr>
        <p:spPr>
          <a:xfrm rot="19409713">
            <a:off x="3031622" y="3047769"/>
            <a:ext cx="1072163" cy="283225"/>
          </a:xfrm>
          <a:prstGeom prst="rightArrow">
            <a:avLst/>
          </a:prstGeom>
          <a:solidFill>
            <a:schemeClr val="accent6">
              <a:lumMod val="50000"/>
            </a:schemeClr>
          </a:solidFill>
          <a:ln w="36413" cap="flat">
            <a:noFill/>
            <a:prstDash val="solid"/>
            <a:miter/>
          </a:ln>
        </p:spPr>
        <p:txBody>
          <a:bodyPr rtlCol="0" anchor="ctr"/>
          <a:lstStyle/>
          <a:p>
            <a:pPr algn="l"/>
            <a:endParaRPr kumimoji="1" lang="ja-JP" altLang="en-US" dirty="0"/>
          </a:p>
        </p:txBody>
      </p:sp>
      <p:sp>
        <p:nvSpPr>
          <p:cNvPr id="5" name="矢印: 右 4">
            <a:extLst>
              <a:ext uri="{FF2B5EF4-FFF2-40B4-BE49-F238E27FC236}">
                <a16:creationId xmlns:a16="http://schemas.microsoft.com/office/drawing/2014/main" id="{8DA189A9-9C3E-4F85-9FEE-C2AA80D980DA}"/>
              </a:ext>
            </a:extLst>
          </p:cNvPr>
          <p:cNvSpPr/>
          <p:nvPr/>
        </p:nvSpPr>
        <p:spPr>
          <a:xfrm rot="18178901">
            <a:off x="4239091" y="3206202"/>
            <a:ext cx="514110" cy="252692"/>
          </a:xfrm>
          <a:prstGeom prst="rightArrow">
            <a:avLst/>
          </a:prstGeom>
          <a:solidFill>
            <a:schemeClr val="accent6">
              <a:lumMod val="50000"/>
            </a:schemeClr>
          </a:solidFill>
          <a:ln w="36413" cap="flat">
            <a:noFill/>
            <a:prstDash val="solid"/>
            <a:miter/>
          </a:ln>
        </p:spPr>
        <p:txBody>
          <a:bodyPr rtlCol="0" anchor="ctr"/>
          <a:lstStyle/>
          <a:p>
            <a:pPr algn="l"/>
            <a:endParaRPr kumimoji="1" lang="ja-JP" altLang="en-US" dirty="0"/>
          </a:p>
        </p:txBody>
      </p:sp>
      <p:sp>
        <p:nvSpPr>
          <p:cNvPr id="12" name="矢印: 右 11">
            <a:extLst>
              <a:ext uri="{FF2B5EF4-FFF2-40B4-BE49-F238E27FC236}">
                <a16:creationId xmlns:a16="http://schemas.microsoft.com/office/drawing/2014/main" id="{3A00323A-4307-7212-FF4D-EDF948A169DB}"/>
              </a:ext>
            </a:extLst>
          </p:cNvPr>
          <p:cNvSpPr/>
          <p:nvPr/>
        </p:nvSpPr>
        <p:spPr>
          <a:xfrm rot="13419919">
            <a:off x="5323057" y="3056037"/>
            <a:ext cx="514110" cy="252692"/>
          </a:xfrm>
          <a:prstGeom prst="rightArrow">
            <a:avLst/>
          </a:prstGeom>
          <a:solidFill>
            <a:schemeClr val="accent6">
              <a:lumMod val="50000"/>
            </a:schemeClr>
          </a:solidFill>
          <a:ln w="36413" cap="flat">
            <a:noFill/>
            <a:prstDash val="solid"/>
            <a:miter/>
          </a:ln>
        </p:spPr>
        <p:txBody>
          <a:bodyPr rtlCol="0" anchor="ctr"/>
          <a:lstStyle/>
          <a:p>
            <a:pPr algn="l"/>
            <a:endParaRPr kumimoji="1" lang="ja-JP" altLang="en-US" dirty="0"/>
          </a:p>
        </p:txBody>
      </p:sp>
      <p:sp>
        <p:nvSpPr>
          <p:cNvPr id="14" name="四角形: 角を丸くする 13">
            <a:extLst>
              <a:ext uri="{FF2B5EF4-FFF2-40B4-BE49-F238E27FC236}">
                <a16:creationId xmlns:a16="http://schemas.microsoft.com/office/drawing/2014/main" id="{176E13A9-BF8C-1AB2-ADBB-A325123BFE5B}"/>
              </a:ext>
            </a:extLst>
          </p:cNvPr>
          <p:cNvSpPr/>
          <p:nvPr/>
        </p:nvSpPr>
        <p:spPr>
          <a:xfrm>
            <a:off x="2333370" y="1691165"/>
            <a:ext cx="1884150" cy="348375"/>
          </a:xfrm>
          <a:prstGeom prst="roundRect">
            <a:avLst/>
          </a:prstGeom>
          <a:solidFill>
            <a:schemeClr val="accent4">
              <a:lumMod val="60000"/>
              <a:lumOff val="40000"/>
            </a:schemeClr>
          </a:solidFill>
          <a:ln w="6350" cap="flat">
            <a:solidFill>
              <a:schemeClr val="accent5">
                <a:lumMod val="50000"/>
              </a:schemeClr>
            </a:solidFill>
            <a:prstDash val="solid"/>
            <a:miter/>
          </a:ln>
        </p:spPr>
        <p:txBody>
          <a:bodyPr rtlCol="0" anchor="ctr"/>
          <a:lstStyle/>
          <a:p>
            <a:pPr algn="ctr"/>
            <a:r>
              <a:rPr kumimoji="1" lang="ja-JP" altLang="en-US" dirty="0"/>
              <a:t>クラウドサーバ</a:t>
            </a:r>
          </a:p>
        </p:txBody>
      </p:sp>
      <p:sp>
        <p:nvSpPr>
          <p:cNvPr id="16" name="四角形: 角を丸くする 15">
            <a:extLst>
              <a:ext uri="{FF2B5EF4-FFF2-40B4-BE49-F238E27FC236}">
                <a16:creationId xmlns:a16="http://schemas.microsoft.com/office/drawing/2014/main" id="{51432678-2342-1B05-C432-E5D1037241A0}"/>
              </a:ext>
            </a:extLst>
          </p:cNvPr>
          <p:cNvSpPr/>
          <p:nvPr/>
        </p:nvSpPr>
        <p:spPr>
          <a:xfrm>
            <a:off x="158610" y="2913502"/>
            <a:ext cx="1709154" cy="374483"/>
          </a:xfrm>
          <a:prstGeom prst="roundRect">
            <a:avLst/>
          </a:prstGeom>
          <a:solidFill>
            <a:schemeClr val="accent4">
              <a:lumMod val="60000"/>
              <a:lumOff val="40000"/>
            </a:schemeClr>
          </a:solidFill>
          <a:ln w="6350" cap="flat">
            <a:solidFill>
              <a:schemeClr val="accent5">
                <a:lumMod val="50000"/>
              </a:schemeClr>
            </a:solidFill>
            <a:prstDash val="solid"/>
            <a:miter/>
          </a:ln>
        </p:spPr>
        <p:txBody>
          <a:bodyPr rtlCol="0" anchor="ctr"/>
          <a:lstStyle/>
          <a:p>
            <a:pPr algn="ctr"/>
            <a:r>
              <a:rPr lang="ja-JP" altLang="en-US" dirty="0"/>
              <a:t>エッジサーバ</a:t>
            </a:r>
            <a:endParaRPr kumimoji="1" lang="ja-JP" altLang="en-US" dirty="0"/>
          </a:p>
        </p:txBody>
      </p:sp>
      <p:grpSp>
        <p:nvGrpSpPr>
          <p:cNvPr id="84" name="グループ化 83">
            <a:extLst>
              <a:ext uri="{FF2B5EF4-FFF2-40B4-BE49-F238E27FC236}">
                <a16:creationId xmlns:a16="http://schemas.microsoft.com/office/drawing/2014/main" id="{5EAB991B-6B01-DFCB-603B-EDF58751DE79}"/>
              </a:ext>
            </a:extLst>
          </p:cNvPr>
          <p:cNvGrpSpPr/>
          <p:nvPr/>
        </p:nvGrpSpPr>
        <p:grpSpPr>
          <a:xfrm>
            <a:off x="2640668" y="3832121"/>
            <a:ext cx="608952" cy="441001"/>
            <a:chOff x="-1060621" y="1844824"/>
            <a:chExt cx="995142" cy="720678"/>
          </a:xfrm>
        </p:grpSpPr>
        <p:sp>
          <p:nvSpPr>
            <p:cNvPr id="85" name="正方形/長方形 84">
              <a:extLst>
                <a:ext uri="{FF2B5EF4-FFF2-40B4-BE49-F238E27FC236}">
                  <a16:creationId xmlns:a16="http://schemas.microsoft.com/office/drawing/2014/main" id="{DA8A3A37-C565-384B-5436-3B08D12B6025}"/>
                </a:ext>
              </a:extLst>
            </p:cNvPr>
            <p:cNvSpPr/>
            <p:nvPr/>
          </p:nvSpPr>
          <p:spPr>
            <a:xfrm>
              <a:off x="-886137" y="1852576"/>
              <a:ext cx="646389" cy="176511"/>
            </a:xfrm>
            <a:prstGeom prst="rect">
              <a:avLst/>
            </a:prstGeom>
            <a:solidFill>
              <a:schemeClr val="bg1"/>
            </a:solidFill>
            <a:ln w="36413" cap="flat">
              <a:noFill/>
              <a:prstDash val="solid"/>
              <a:miter/>
            </a:ln>
          </p:spPr>
          <p:txBody>
            <a:bodyPr rtlCol="0" anchor="ctr"/>
            <a:lstStyle/>
            <a:p>
              <a:pPr algn="l"/>
              <a:endParaRPr kumimoji="1" lang="ja-JP" altLang="en-US" dirty="0"/>
            </a:p>
          </p:txBody>
        </p:sp>
        <p:sp>
          <p:nvSpPr>
            <p:cNvPr id="86" name="正方形/長方形 85">
              <a:extLst>
                <a:ext uri="{FF2B5EF4-FFF2-40B4-BE49-F238E27FC236}">
                  <a16:creationId xmlns:a16="http://schemas.microsoft.com/office/drawing/2014/main" id="{97279F2E-FD31-8CB4-4481-AAC6767415F2}"/>
                </a:ext>
              </a:extLst>
            </p:cNvPr>
            <p:cNvSpPr/>
            <p:nvPr/>
          </p:nvSpPr>
          <p:spPr>
            <a:xfrm>
              <a:off x="-884454" y="2103880"/>
              <a:ext cx="646389" cy="176511"/>
            </a:xfrm>
            <a:prstGeom prst="rect">
              <a:avLst/>
            </a:prstGeom>
            <a:solidFill>
              <a:schemeClr val="bg1"/>
            </a:solidFill>
            <a:ln w="36413" cap="flat">
              <a:noFill/>
              <a:prstDash val="solid"/>
              <a:miter/>
            </a:ln>
          </p:spPr>
          <p:txBody>
            <a:bodyPr rtlCol="0" anchor="ctr"/>
            <a:lstStyle/>
            <a:p>
              <a:pPr algn="l"/>
              <a:endParaRPr kumimoji="1" lang="ja-JP" altLang="en-US" dirty="0"/>
            </a:p>
          </p:txBody>
        </p:sp>
        <p:sp>
          <p:nvSpPr>
            <p:cNvPr id="87" name="正方形/長方形 86">
              <a:extLst>
                <a:ext uri="{FF2B5EF4-FFF2-40B4-BE49-F238E27FC236}">
                  <a16:creationId xmlns:a16="http://schemas.microsoft.com/office/drawing/2014/main" id="{E232343A-081E-CFA7-C66D-4D5B910D95CE}"/>
                </a:ext>
              </a:extLst>
            </p:cNvPr>
            <p:cNvSpPr/>
            <p:nvPr/>
          </p:nvSpPr>
          <p:spPr>
            <a:xfrm>
              <a:off x="-881904" y="2349582"/>
              <a:ext cx="646389" cy="176511"/>
            </a:xfrm>
            <a:prstGeom prst="rect">
              <a:avLst/>
            </a:prstGeom>
            <a:solidFill>
              <a:schemeClr val="bg1"/>
            </a:solidFill>
            <a:ln w="36413" cap="flat">
              <a:noFill/>
              <a:prstDash val="solid"/>
              <a:miter/>
            </a:ln>
          </p:spPr>
          <p:txBody>
            <a:bodyPr rtlCol="0" anchor="ctr"/>
            <a:lstStyle/>
            <a:p>
              <a:pPr algn="l"/>
              <a:endParaRPr kumimoji="1" lang="ja-JP" altLang="en-US" dirty="0"/>
            </a:p>
          </p:txBody>
        </p:sp>
        <p:pic>
          <p:nvPicPr>
            <p:cNvPr id="88" name="図 87" descr="黒い背景と白い文字&#10;&#10;自動的に生成された説明">
              <a:extLst>
                <a:ext uri="{FF2B5EF4-FFF2-40B4-BE49-F238E27FC236}">
                  <a16:creationId xmlns:a16="http://schemas.microsoft.com/office/drawing/2014/main" id="{34F9B24B-CEA7-C688-7357-06F15A74EABE}"/>
                </a:ext>
              </a:extLst>
            </p:cNvPr>
            <p:cNvPicPr>
              <a:picLocks noChangeAspect="1"/>
            </p:cNvPicPr>
            <p:nvPr/>
          </p:nvPicPr>
          <p:blipFill rotWithShape="1">
            <a:blip r:embed="rId8"/>
            <a:srcRect b="34832"/>
            <a:stretch/>
          </p:blipFill>
          <p:spPr>
            <a:xfrm>
              <a:off x="-1060621" y="1844824"/>
              <a:ext cx="995142" cy="720678"/>
            </a:xfrm>
            <a:prstGeom prst="rect">
              <a:avLst/>
            </a:prstGeom>
          </p:spPr>
        </p:pic>
      </p:grpSp>
      <p:sp>
        <p:nvSpPr>
          <p:cNvPr id="20" name="矢印: 右 19">
            <a:extLst>
              <a:ext uri="{FF2B5EF4-FFF2-40B4-BE49-F238E27FC236}">
                <a16:creationId xmlns:a16="http://schemas.microsoft.com/office/drawing/2014/main" id="{14B2D308-6728-10FD-0549-73024024CFDD}"/>
              </a:ext>
            </a:extLst>
          </p:cNvPr>
          <p:cNvSpPr/>
          <p:nvPr/>
        </p:nvSpPr>
        <p:spPr>
          <a:xfrm rot="11561186">
            <a:off x="6436340" y="3915013"/>
            <a:ext cx="514110" cy="252692"/>
          </a:xfrm>
          <a:prstGeom prst="rightArrow">
            <a:avLst/>
          </a:prstGeom>
          <a:solidFill>
            <a:schemeClr val="accent6">
              <a:lumMod val="50000"/>
            </a:schemeClr>
          </a:solidFill>
          <a:ln w="36413" cap="flat">
            <a:noFill/>
            <a:prstDash val="solid"/>
            <a:miter/>
          </a:ln>
        </p:spPr>
        <p:txBody>
          <a:bodyPr rtlCol="0" anchor="ctr"/>
          <a:lstStyle/>
          <a:p>
            <a:pPr algn="l"/>
            <a:endParaRPr kumimoji="1" lang="ja-JP" altLang="en-US" dirty="0"/>
          </a:p>
        </p:txBody>
      </p:sp>
    </p:spTree>
    <p:extLst>
      <p:ext uri="{BB962C8B-B14F-4D97-AF65-F5344CB8AC3E}">
        <p14:creationId xmlns:p14="http://schemas.microsoft.com/office/powerpoint/2010/main" val="213645166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6" name="Google Shape;120;g12a7b4c4eb1_0_0">
            <a:extLst>
              <a:ext uri="{FF2B5EF4-FFF2-40B4-BE49-F238E27FC236}">
                <a16:creationId xmlns:a16="http://schemas.microsoft.com/office/drawing/2014/main" id="{16285194-09CA-91F1-6747-EC5BE0C90D0F}"/>
              </a:ext>
            </a:extLst>
          </p:cNvPr>
          <p:cNvSpPr txBox="1">
            <a:spLocks/>
          </p:cNvSpPr>
          <p:nvPr/>
        </p:nvSpPr>
        <p:spPr>
          <a:xfrm>
            <a:off x="312312" y="3732002"/>
            <a:ext cx="8734527" cy="3198102"/>
          </a:xfrm>
          <a:prstGeom prst="rect">
            <a:avLst/>
          </a:prstGeom>
          <a:noFill/>
          <a:ln>
            <a:noFill/>
          </a:ln>
        </p:spPr>
        <p:txBody>
          <a:bodyPr spcFirstLastPara="1" vert="horz" wrap="square" lIns="91425" tIns="45700" rIns="91425" bIns="45700" rtlCol="0" anchor="t" anchorCtr="0">
            <a:normAutofit/>
          </a:bodyPr>
          <a:lstStyle>
            <a:lvl1pPr marL="449263" indent="-449263" algn="l" defTabSz="914400" rtl="0" eaLnBrk="1" latinLnBrk="0" hangingPunct="1">
              <a:spcBef>
                <a:spcPts val="1200"/>
              </a:spcBef>
              <a:buClr>
                <a:schemeClr val="accent1"/>
              </a:buClr>
              <a:buFont typeface="Wingdings" panose="05000000000000000000" pitchFamily="2" charset="2"/>
              <a:buChar char="l"/>
              <a:defRPr kumimoji="1" sz="3200" kern="1200">
                <a:solidFill>
                  <a:schemeClr val="tx1">
                    <a:lumMod val="85000"/>
                    <a:lumOff val="15000"/>
                  </a:schemeClr>
                </a:solidFill>
                <a:latin typeface="+mn-lt"/>
                <a:ea typeface="+mn-ea"/>
                <a:cs typeface="+mn-cs"/>
              </a:defRPr>
            </a:lvl1pPr>
            <a:lvl2pPr marL="742950" indent="-285750" algn="l" defTabSz="914400" rtl="0" eaLnBrk="1" latinLnBrk="0" hangingPunct="1">
              <a:spcBef>
                <a:spcPts val="1200"/>
              </a:spcBef>
              <a:buFont typeface="Arial" panose="020B0604020202020204" pitchFamily="34" charset="0"/>
              <a:buChar char="–"/>
              <a:defRPr kumimoji="1" sz="2800" kern="1200">
                <a:solidFill>
                  <a:schemeClr val="tx1">
                    <a:lumMod val="85000"/>
                    <a:lumOff val="15000"/>
                  </a:schemeClr>
                </a:solidFill>
                <a:latin typeface="+mn-lt"/>
                <a:ea typeface="+mn-ea"/>
                <a:cs typeface="+mn-cs"/>
              </a:defRPr>
            </a:lvl2pPr>
            <a:lvl3pPr marL="1143000" indent="-228600" algn="l" defTabSz="914400" rtl="0" eaLnBrk="1" latinLnBrk="0" hangingPunct="1">
              <a:spcBef>
                <a:spcPts val="1200"/>
              </a:spcBef>
              <a:buClr>
                <a:schemeClr val="accent1"/>
              </a:buClr>
              <a:buFont typeface="Arial" panose="020B0604020202020204" pitchFamily="34" charset="0"/>
              <a:buChar char="•"/>
              <a:defRPr kumimoji="1" sz="2400" kern="1200">
                <a:solidFill>
                  <a:schemeClr val="tx1">
                    <a:lumMod val="85000"/>
                    <a:lumOff val="15000"/>
                  </a:schemeClr>
                </a:solidFill>
                <a:latin typeface="+mn-lt"/>
                <a:ea typeface="+mn-ea"/>
                <a:cs typeface="+mn-cs"/>
              </a:defRPr>
            </a:lvl3pPr>
            <a:lvl4pPr marL="16002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4pPr>
            <a:lvl5pPr marL="2057400" indent="-228600" algn="l" defTabSz="914400" rtl="0" eaLnBrk="1" latinLnBrk="0" hangingPunct="1">
              <a:spcBef>
                <a:spcPts val="1200"/>
              </a:spcBef>
              <a:buFont typeface="Arial" panose="020B0604020202020204" pitchFamily="34" charset="0"/>
              <a:buChar char="»"/>
              <a:defRPr kumimoji="1" sz="20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482600" indent="-457200">
              <a:buSzPct val="100000"/>
            </a:pPr>
            <a:r>
              <a:rPr lang="ja-JP" altLang="en-US" sz="2800" dirty="0"/>
              <a:t>ルータごとに設置されるようなサーバ</a:t>
            </a:r>
            <a:endParaRPr lang="en-US" altLang="ja-JP" sz="2800" dirty="0"/>
          </a:p>
          <a:p>
            <a:pPr marL="482600" indent="-457200">
              <a:buSzPct val="100000"/>
            </a:pPr>
            <a:r>
              <a:rPr lang="ja-JP" altLang="en-US" sz="2800" dirty="0"/>
              <a:t>個々のクラウドレットの規模が小さい</a:t>
            </a:r>
            <a:endParaRPr lang="en-US" altLang="ja-JP" sz="2800" dirty="0"/>
          </a:p>
          <a:p>
            <a:pPr marL="25400" indent="0">
              <a:buSzPct val="100000"/>
              <a:buNone/>
            </a:pPr>
            <a:r>
              <a:rPr lang="ja-JP" altLang="en-US" sz="2800" dirty="0"/>
              <a:t>　　負荷が高いと処理遅延が増加</a:t>
            </a:r>
            <a:endParaRPr lang="en-US" altLang="ja-JP" sz="2800" dirty="0"/>
          </a:p>
        </p:txBody>
      </p:sp>
      <p:sp>
        <p:nvSpPr>
          <p:cNvPr id="121" name="Google Shape;121;g12a7b4c4eb1_0_0"/>
          <p:cNvSpPr txBox="1">
            <a:spLocks noGrp="1"/>
          </p:cNvSpPr>
          <p:nvPr>
            <p:ph type="title"/>
          </p:nvPr>
        </p:nvSpPr>
        <p:spPr>
          <a:xfrm>
            <a:off x="1115616" y="44624"/>
            <a:ext cx="80283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15151"/>
              </a:buClr>
              <a:buSzPts val="3600"/>
              <a:buFont typeface="Quattrocento Sans"/>
              <a:buNone/>
            </a:pPr>
            <a:r>
              <a:rPr lang="ja-JP" altLang="en-US" dirty="0"/>
              <a:t>クラウドレットとは</a:t>
            </a:r>
            <a:endParaRPr dirty="0"/>
          </a:p>
        </p:txBody>
      </p:sp>
      <p:sp>
        <p:nvSpPr>
          <p:cNvPr id="49" name="四角形: 角を丸くする 48">
            <a:extLst>
              <a:ext uri="{FF2B5EF4-FFF2-40B4-BE49-F238E27FC236}">
                <a16:creationId xmlns:a16="http://schemas.microsoft.com/office/drawing/2014/main" id="{DC373582-57E1-7D37-1308-2ED4B9DF3826}"/>
              </a:ext>
            </a:extLst>
          </p:cNvPr>
          <p:cNvSpPr/>
          <p:nvPr/>
        </p:nvSpPr>
        <p:spPr>
          <a:xfrm>
            <a:off x="1191384" y="5539425"/>
            <a:ext cx="6976381" cy="844669"/>
          </a:xfrm>
          <a:prstGeom prst="roundRect">
            <a:avLst/>
          </a:prstGeom>
          <a:solidFill>
            <a:schemeClr val="accent6">
              <a:lumMod val="7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800" b="1" dirty="0">
                <a:solidFill>
                  <a:schemeClr val="lt1"/>
                </a:solidFill>
                <a:latin typeface="Quattrocento Sans"/>
                <a:ea typeface="Quattrocento Sans"/>
                <a:cs typeface="Quattrocento Sans"/>
                <a:sym typeface="Quattrocento Sans"/>
              </a:rPr>
              <a:t>クラウドレットの負荷を可能な限り分散しておくことが重要</a:t>
            </a:r>
            <a:endParaRPr lang="ja-JP" altLang="en-US" sz="2800" b="1" i="0" u="none" strike="noStrike" cap="none" dirty="0">
              <a:solidFill>
                <a:srgbClr val="FF0000"/>
              </a:solidFill>
              <a:latin typeface="Quattrocento Sans"/>
              <a:ea typeface="Quattrocento Sans"/>
              <a:cs typeface="Quattrocento Sans"/>
              <a:sym typeface="Quattrocento Sans"/>
            </a:endParaRPr>
          </a:p>
        </p:txBody>
      </p:sp>
      <p:sp>
        <p:nvSpPr>
          <p:cNvPr id="3" name="スライド番号プレースホルダー 2">
            <a:extLst>
              <a:ext uri="{FF2B5EF4-FFF2-40B4-BE49-F238E27FC236}">
                <a16:creationId xmlns:a16="http://schemas.microsoft.com/office/drawing/2014/main" id="{CBCEF9B6-93E4-406E-DE2C-29D8690E197C}"/>
              </a:ext>
            </a:extLst>
          </p:cNvPr>
          <p:cNvSpPr>
            <a:spLocks noGrp="1"/>
          </p:cNvSpPr>
          <p:nvPr>
            <p:ph type="sldNum" sz="quarter" idx="12"/>
          </p:nvPr>
        </p:nvSpPr>
        <p:spPr/>
        <p:txBody>
          <a:bodyPr/>
          <a:lstStyle/>
          <a:p>
            <a:fld id="{8B45D110-FD8E-48BD-8825-CDFBF9D22CA3}" type="slidenum">
              <a:rPr kumimoji="1" lang="ja-JP" altLang="en-US" smtClean="0"/>
              <a:pPr/>
              <a:t>3</a:t>
            </a:fld>
            <a:endParaRPr kumimoji="1" lang="ja-JP" altLang="en-US" dirty="0"/>
          </a:p>
        </p:txBody>
      </p:sp>
      <p:sp>
        <p:nvSpPr>
          <p:cNvPr id="4" name="フッター プレースホルダー 3">
            <a:extLst>
              <a:ext uri="{FF2B5EF4-FFF2-40B4-BE49-F238E27FC236}">
                <a16:creationId xmlns:a16="http://schemas.microsoft.com/office/drawing/2014/main" id="{3A3DD4FF-7686-B9CA-1E23-5328B58D63C6}"/>
              </a:ext>
            </a:extLst>
          </p:cNvPr>
          <p:cNvSpPr>
            <a:spLocks noGrp="1"/>
          </p:cNvSpPr>
          <p:nvPr>
            <p:ph type="ftr" sz="quarter" idx="11"/>
          </p:nvPr>
        </p:nvSpPr>
        <p:spPr/>
        <p:txBody>
          <a:bodyPr/>
          <a:lstStyle/>
          <a:p>
            <a:r>
              <a:rPr kumimoji="1" lang="ja-JP" altLang="en-US"/>
              <a:t>発表番号</a:t>
            </a:r>
            <a:r>
              <a:rPr kumimoji="1" lang="en-US" altLang="ja-JP"/>
              <a:t>(11) - </a:t>
            </a:r>
            <a:r>
              <a:rPr kumimoji="1" lang="ja-JP" altLang="en-US"/>
              <a:t>横田侑紀・宮田純子</a:t>
            </a:r>
            <a:r>
              <a:rPr kumimoji="1" lang="en-US" altLang="ja-JP"/>
              <a:t>(</a:t>
            </a:r>
            <a:r>
              <a:rPr kumimoji="1" lang="ja-JP" altLang="en-US"/>
              <a:t>芝浦工大</a:t>
            </a:r>
            <a:r>
              <a:rPr kumimoji="1" lang="en-US" altLang="ja-JP"/>
              <a:t>)</a:t>
            </a:r>
            <a:endParaRPr kumimoji="1" lang="ja-JP" altLang="en-US" dirty="0"/>
          </a:p>
        </p:txBody>
      </p:sp>
      <p:sp>
        <p:nvSpPr>
          <p:cNvPr id="2" name="矢印: 右 1">
            <a:extLst>
              <a:ext uri="{FF2B5EF4-FFF2-40B4-BE49-F238E27FC236}">
                <a16:creationId xmlns:a16="http://schemas.microsoft.com/office/drawing/2014/main" id="{98847B0A-DBED-A16B-8C1B-6FA0EA29342E}"/>
              </a:ext>
            </a:extLst>
          </p:cNvPr>
          <p:cNvSpPr/>
          <p:nvPr/>
        </p:nvSpPr>
        <p:spPr>
          <a:xfrm>
            <a:off x="397592" y="5065050"/>
            <a:ext cx="686217" cy="432048"/>
          </a:xfrm>
          <a:prstGeom prst="rightArrow">
            <a:avLst/>
          </a:prstGeom>
          <a:solidFill>
            <a:srgbClr val="0084B4"/>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18" name="楕円 17">
            <a:extLst>
              <a:ext uri="{FF2B5EF4-FFF2-40B4-BE49-F238E27FC236}">
                <a16:creationId xmlns:a16="http://schemas.microsoft.com/office/drawing/2014/main" id="{46B01998-CB67-2660-C521-3F0D32D3D6F8}"/>
              </a:ext>
            </a:extLst>
          </p:cNvPr>
          <p:cNvSpPr/>
          <p:nvPr/>
        </p:nvSpPr>
        <p:spPr>
          <a:xfrm>
            <a:off x="627295" y="1052735"/>
            <a:ext cx="7885620" cy="280831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id="{02261E50-F550-5253-E34D-750527FDCDA0}"/>
              </a:ext>
            </a:extLst>
          </p:cNvPr>
          <p:cNvSpPr/>
          <p:nvPr/>
        </p:nvSpPr>
        <p:spPr>
          <a:xfrm>
            <a:off x="6778037" y="938606"/>
            <a:ext cx="2001840" cy="445919"/>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Local Area Network</a:t>
            </a:r>
            <a:endParaRPr kumimoji="1" lang="ja-JP" altLang="en-US" sz="1600" dirty="0"/>
          </a:p>
        </p:txBody>
      </p:sp>
      <p:pic>
        <p:nvPicPr>
          <p:cNvPr id="84" name="グラフィックス 83" descr="ユーザー 単色塗りつぶし">
            <a:extLst>
              <a:ext uri="{FF2B5EF4-FFF2-40B4-BE49-F238E27FC236}">
                <a16:creationId xmlns:a16="http://schemas.microsoft.com/office/drawing/2014/main" id="{0F6A9AAA-EF31-3562-4BDF-3B45CC2B180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50573" y="2674026"/>
            <a:ext cx="754295" cy="754295"/>
          </a:xfrm>
          <a:prstGeom prst="rect">
            <a:avLst/>
          </a:prstGeom>
        </p:spPr>
      </p:pic>
      <p:pic>
        <p:nvPicPr>
          <p:cNvPr id="5" name="グラフィックス 4" descr="ユーザー 単色塗りつぶし">
            <a:extLst>
              <a:ext uri="{FF2B5EF4-FFF2-40B4-BE49-F238E27FC236}">
                <a16:creationId xmlns:a16="http://schemas.microsoft.com/office/drawing/2014/main" id="{11D569CB-947F-307C-D60F-C0539AA4F9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76349" y="2727041"/>
            <a:ext cx="754295" cy="754295"/>
          </a:xfrm>
          <a:prstGeom prst="rect">
            <a:avLst/>
          </a:prstGeom>
        </p:spPr>
      </p:pic>
      <p:sp>
        <p:nvSpPr>
          <p:cNvPr id="7" name="矢印: 右 6">
            <a:extLst>
              <a:ext uri="{FF2B5EF4-FFF2-40B4-BE49-F238E27FC236}">
                <a16:creationId xmlns:a16="http://schemas.microsoft.com/office/drawing/2014/main" id="{8799BC40-8A90-EC3F-055B-808335F6A0F3}"/>
              </a:ext>
            </a:extLst>
          </p:cNvPr>
          <p:cNvSpPr/>
          <p:nvPr/>
        </p:nvSpPr>
        <p:spPr>
          <a:xfrm rot="18563792">
            <a:off x="2114384" y="2302190"/>
            <a:ext cx="801954" cy="277333"/>
          </a:xfrm>
          <a:prstGeom prst="rightArrow">
            <a:avLst/>
          </a:prstGeom>
          <a:solidFill>
            <a:srgbClr val="0070C0"/>
          </a:solidFill>
          <a:ln w="22225" cap="flat">
            <a:solidFill>
              <a:schemeClr val="accent1"/>
            </a:solidFill>
            <a:prstDash val="solid"/>
            <a:miter/>
          </a:ln>
        </p:spPr>
        <p:txBody>
          <a:bodyPr rtlCol="0" anchor="ctr"/>
          <a:lstStyle/>
          <a:p>
            <a:pPr algn="l"/>
            <a:endParaRPr kumimoji="1" lang="ja-JP" altLang="en-US" dirty="0"/>
          </a:p>
        </p:txBody>
      </p:sp>
      <p:sp>
        <p:nvSpPr>
          <p:cNvPr id="8" name="矢印: 右 7">
            <a:extLst>
              <a:ext uri="{FF2B5EF4-FFF2-40B4-BE49-F238E27FC236}">
                <a16:creationId xmlns:a16="http://schemas.microsoft.com/office/drawing/2014/main" id="{888E3FBE-8094-FA55-2DF1-DD81BDC0828B}"/>
              </a:ext>
            </a:extLst>
          </p:cNvPr>
          <p:cNvSpPr/>
          <p:nvPr/>
        </p:nvSpPr>
        <p:spPr>
          <a:xfrm rot="14198066">
            <a:off x="2934370" y="2381850"/>
            <a:ext cx="801954" cy="277333"/>
          </a:xfrm>
          <a:prstGeom prst="rightArrow">
            <a:avLst/>
          </a:prstGeom>
          <a:solidFill>
            <a:srgbClr val="0070C0"/>
          </a:solidFill>
          <a:ln w="22225" cap="flat">
            <a:solidFill>
              <a:schemeClr val="accent1"/>
            </a:solidFill>
            <a:prstDash val="solid"/>
            <a:miter/>
          </a:ln>
        </p:spPr>
        <p:txBody>
          <a:bodyPr rtlCol="0" anchor="ctr"/>
          <a:lstStyle/>
          <a:p>
            <a:pPr algn="l"/>
            <a:endParaRPr kumimoji="1" lang="ja-JP" altLang="en-US" dirty="0"/>
          </a:p>
        </p:txBody>
      </p:sp>
      <p:sp>
        <p:nvSpPr>
          <p:cNvPr id="10" name="矢印: 右 9">
            <a:extLst>
              <a:ext uri="{FF2B5EF4-FFF2-40B4-BE49-F238E27FC236}">
                <a16:creationId xmlns:a16="http://schemas.microsoft.com/office/drawing/2014/main" id="{B07215A6-C667-7C4A-0E86-1F7EF823F704}"/>
              </a:ext>
            </a:extLst>
          </p:cNvPr>
          <p:cNvSpPr/>
          <p:nvPr/>
        </p:nvSpPr>
        <p:spPr>
          <a:xfrm rot="18508699">
            <a:off x="4942225" y="2342413"/>
            <a:ext cx="801954" cy="277333"/>
          </a:xfrm>
          <a:prstGeom prst="rightArrow">
            <a:avLst/>
          </a:prstGeom>
          <a:solidFill>
            <a:srgbClr val="0070C0"/>
          </a:solidFill>
          <a:ln w="22225" cap="flat">
            <a:solidFill>
              <a:schemeClr val="accent1"/>
            </a:solidFill>
            <a:prstDash val="solid"/>
            <a:miter/>
          </a:ln>
        </p:spPr>
        <p:txBody>
          <a:bodyPr rtlCol="0" anchor="ctr"/>
          <a:lstStyle/>
          <a:p>
            <a:pPr algn="l"/>
            <a:endParaRPr kumimoji="1" lang="ja-JP" altLang="en-US" dirty="0"/>
          </a:p>
        </p:txBody>
      </p:sp>
      <p:sp>
        <p:nvSpPr>
          <p:cNvPr id="11" name="矢印: 右 10">
            <a:extLst>
              <a:ext uri="{FF2B5EF4-FFF2-40B4-BE49-F238E27FC236}">
                <a16:creationId xmlns:a16="http://schemas.microsoft.com/office/drawing/2014/main" id="{B4CEB9F5-D0AE-5C09-CB97-2F4876B9D88E}"/>
              </a:ext>
            </a:extLst>
          </p:cNvPr>
          <p:cNvSpPr/>
          <p:nvPr/>
        </p:nvSpPr>
        <p:spPr>
          <a:xfrm rot="13390845">
            <a:off x="5860019" y="2322388"/>
            <a:ext cx="801954" cy="277333"/>
          </a:xfrm>
          <a:prstGeom prst="rightArrow">
            <a:avLst/>
          </a:prstGeom>
          <a:solidFill>
            <a:srgbClr val="0070C0"/>
          </a:solidFill>
          <a:ln w="22225" cap="flat">
            <a:solidFill>
              <a:schemeClr val="accent1"/>
            </a:solidFill>
            <a:prstDash val="solid"/>
            <a:miter/>
          </a:ln>
        </p:spPr>
        <p:txBody>
          <a:bodyPr rtlCol="0" anchor="ctr"/>
          <a:lstStyle/>
          <a:p>
            <a:pPr algn="l"/>
            <a:endParaRPr kumimoji="1" lang="ja-JP" altLang="en-US" dirty="0"/>
          </a:p>
        </p:txBody>
      </p:sp>
      <p:grpSp>
        <p:nvGrpSpPr>
          <p:cNvPr id="17" name="グループ化 16">
            <a:extLst>
              <a:ext uri="{FF2B5EF4-FFF2-40B4-BE49-F238E27FC236}">
                <a16:creationId xmlns:a16="http://schemas.microsoft.com/office/drawing/2014/main" id="{DC0B3EE2-1AB1-35C9-86F3-3B9F9F2B7485}"/>
              </a:ext>
            </a:extLst>
          </p:cNvPr>
          <p:cNvGrpSpPr/>
          <p:nvPr/>
        </p:nvGrpSpPr>
        <p:grpSpPr>
          <a:xfrm>
            <a:off x="4729621" y="2923551"/>
            <a:ext cx="380229" cy="697087"/>
            <a:chOff x="-678727" y="1983201"/>
            <a:chExt cx="380229" cy="697087"/>
          </a:xfrm>
        </p:grpSpPr>
        <p:sp>
          <p:nvSpPr>
            <p:cNvPr id="15" name="正方形/長方形 14">
              <a:extLst>
                <a:ext uri="{FF2B5EF4-FFF2-40B4-BE49-F238E27FC236}">
                  <a16:creationId xmlns:a16="http://schemas.microsoft.com/office/drawing/2014/main" id="{37562DE2-837C-2F7A-8DAF-93744B0F3AAF}"/>
                </a:ext>
              </a:extLst>
            </p:cNvPr>
            <p:cNvSpPr/>
            <p:nvPr/>
          </p:nvSpPr>
          <p:spPr>
            <a:xfrm>
              <a:off x="-654401" y="1983201"/>
              <a:ext cx="335514" cy="687751"/>
            </a:xfrm>
            <a:prstGeom prst="rect">
              <a:avLst/>
            </a:prstGeom>
            <a:solidFill>
              <a:schemeClr val="bg1"/>
            </a:solidFill>
            <a:ln w="36413" cap="flat">
              <a:noFill/>
              <a:prstDash val="solid"/>
              <a:miter/>
            </a:ln>
          </p:spPr>
          <p:txBody>
            <a:bodyPr rtlCol="0" anchor="ctr"/>
            <a:lstStyle/>
            <a:p>
              <a:pPr algn="l"/>
              <a:endParaRPr kumimoji="1" lang="ja-JP" altLang="en-US" dirty="0"/>
            </a:p>
          </p:txBody>
        </p:sp>
        <p:sp>
          <p:nvSpPr>
            <p:cNvPr id="12" name="グラフィックス 88" descr="スマート フォン 単色塗りつぶし">
              <a:extLst>
                <a:ext uri="{FF2B5EF4-FFF2-40B4-BE49-F238E27FC236}">
                  <a16:creationId xmlns:a16="http://schemas.microsoft.com/office/drawing/2014/main" id="{EF352A0C-0369-7CCD-2927-6C04C32DFA40}"/>
                </a:ext>
              </a:extLst>
            </p:cNvPr>
            <p:cNvSpPr/>
            <p:nvPr/>
          </p:nvSpPr>
          <p:spPr>
            <a:xfrm>
              <a:off x="-678727" y="1983202"/>
              <a:ext cx="380229" cy="697086"/>
            </a:xfrm>
            <a:custGeom>
              <a:avLst/>
              <a:gdLst>
                <a:gd name="connsiteX0" fmla="*/ 332700 w 380229"/>
                <a:gd name="connsiteY0" fmla="*/ 602029 h 697086"/>
                <a:gd name="connsiteX1" fmla="*/ 47529 w 380229"/>
                <a:gd name="connsiteY1" fmla="*/ 602029 h 697086"/>
                <a:gd name="connsiteX2" fmla="*/ 47529 w 380229"/>
                <a:gd name="connsiteY2" fmla="*/ 95057 h 697086"/>
                <a:gd name="connsiteX3" fmla="*/ 332700 w 380229"/>
                <a:gd name="connsiteY3" fmla="*/ 95057 h 697086"/>
                <a:gd name="connsiteX4" fmla="*/ 332700 w 380229"/>
                <a:gd name="connsiteY4" fmla="*/ 602029 h 697086"/>
                <a:gd name="connsiteX5" fmla="*/ 158429 w 380229"/>
                <a:gd name="connsiteY5" fmla="*/ 31686 h 697086"/>
                <a:gd name="connsiteX6" fmla="*/ 221800 w 380229"/>
                <a:gd name="connsiteY6" fmla="*/ 31686 h 697086"/>
                <a:gd name="connsiteX7" fmla="*/ 237643 w 380229"/>
                <a:gd name="connsiteY7" fmla="*/ 47529 h 697086"/>
                <a:gd name="connsiteX8" fmla="*/ 221800 w 380229"/>
                <a:gd name="connsiteY8" fmla="*/ 63372 h 697086"/>
                <a:gd name="connsiteX9" fmla="*/ 158429 w 380229"/>
                <a:gd name="connsiteY9" fmla="*/ 63372 h 697086"/>
                <a:gd name="connsiteX10" fmla="*/ 142586 w 380229"/>
                <a:gd name="connsiteY10" fmla="*/ 47529 h 697086"/>
                <a:gd name="connsiteX11" fmla="*/ 158429 w 380229"/>
                <a:gd name="connsiteY11" fmla="*/ 31686 h 697086"/>
                <a:gd name="connsiteX12" fmla="*/ 364386 w 380229"/>
                <a:gd name="connsiteY12" fmla="*/ 0 h 697086"/>
                <a:gd name="connsiteX13" fmla="*/ 15843 w 380229"/>
                <a:gd name="connsiteY13" fmla="*/ 0 h 697086"/>
                <a:gd name="connsiteX14" fmla="*/ 0 w 380229"/>
                <a:gd name="connsiteY14" fmla="*/ 15843 h 697086"/>
                <a:gd name="connsiteX15" fmla="*/ 0 w 380229"/>
                <a:gd name="connsiteY15" fmla="*/ 681244 h 697086"/>
                <a:gd name="connsiteX16" fmla="*/ 15843 w 380229"/>
                <a:gd name="connsiteY16" fmla="*/ 697087 h 697086"/>
                <a:gd name="connsiteX17" fmla="*/ 364386 w 380229"/>
                <a:gd name="connsiteY17" fmla="*/ 697087 h 697086"/>
                <a:gd name="connsiteX18" fmla="*/ 380229 w 380229"/>
                <a:gd name="connsiteY18" fmla="*/ 681244 h 697086"/>
                <a:gd name="connsiteX19" fmla="*/ 380229 w 380229"/>
                <a:gd name="connsiteY19" fmla="*/ 15843 h 697086"/>
                <a:gd name="connsiteX20" fmla="*/ 364386 w 380229"/>
                <a:gd name="connsiteY20" fmla="*/ 0 h 697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80229" h="697086">
                  <a:moveTo>
                    <a:pt x="332700" y="602029"/>
                  </a:moveTo>
                  <a:lnTo>
                    <a:pt x="47529" y="602029"/>
                  </a:lnTo>
                  <a:lnTo>
                    <a:pt x="47529" y="95057"/>
                  </a:lnTo>
                  <a:lnTo>
                    <a:pt x="332700" y="95057"/>
                  </a:lnTo>
                  <a:lnTo>
                    <a:pt x="332700" y="602029"/>
                  </a:lnTo>
                  <a:close/>
                  <a:moveTo>
                    <a:pt x="158429" y="31686"/>
                  </a:moveTo>
                  <a:lnTo>
                    <a:pt x="221800" y="31686"/>
                  </a:lnTo>
                  <a:cubicBezTo>
                    <a:pt x="230514" y="31686"/>
                    <a:pt x="237643" y="38815"/>
                    <a:pt x="237643" y="47529"/>
                  </a:cubicBezTo>
                  <a:cubicBezTo>
                    <a:pt x="237643" y="56242"/>
                    <a:pt x="230514" y="63372"/>
                    <a:pt x="221800" y="63372"/>
                  </a:cubicBezTo>
                  <a:lnTo>
                    <a:pt x="158429" y="63372"/>
                  </a:lnTo>
                  <a:cubicBezTo>
                    <a:pt x="149715" y="63372"/>
                    <a:pt x="142586" y="56242"/>
                    <a:pt x="142586" y="47529"/>
                  </a:cubicBezTo>
                  <a:cubicBezTo>
                    <a:pt x="142586" y="38815"/>
                    <a:pt x="149715" y="31686"/>
                    <a:pt x="158429" y="31686"/>
                  </a:cubicBezTo>
                  <a:close/>
                  <a:moveTo>
                    <a:pt x="364386" y="0"/>
                  </a:moveTo>
                  <a:lnTo>
                    <a:pt x="15843" y="0"/>
                  </a:lnTo>
                  <a:cubicBezTo>
                    <a:pt x="7129" y="0"/>
                    <a:pt x="0" y="7129"/>
                    <a:pt x="0" y="15843"/>
                  </a:cubicBezTo>
                  <a:lnTo>
                    <a:pt x="0" y="681244"/>
                  </a:lnTo>
                  <a:cubicBezTo>
                    <a:pt x="0" y="689957"/>
                    <a:pt x="7129" y="697087"/>
                    <a:pt x="15843" y="697087"/>
                  </a:cubicBezTo>
                  <a:lnTo>
                    <a:pt x="364386" y="697087"/>
                  </a:lnTo>
                  <a:cubicBezTo>
                    <a:pt x="373100" y="697087"/>
                    <a:pt x="380229" y="689957"/>
                    <a:pt x="380229" y="681244"/>
                  </a:cubicBezTo>
                  <a:lnTo>
                    <a:pt x="380229" y="15843"/>
                  </a:lnTo>
                  <a:cubicBezTo>
                    <a:pt x="380229" y="7129"/>
                    <a:pt x="373100" y="0"/>
                    <a:pt x="364386" y="0"/>
                  </a:cubicBezTo>
                  <a:close/>
                </a:path>
              </a:pathLst>
            </a:custGeom>
            <a:solidFill>
              <a:srgbClr val="000000"/>
            </a:solidFill>
            <a:ln w="7838" cap="flat">
              <a:noFill/>
              <a:prstDash val="solid"/>
              <a:miter/>
            </a:ln>
          </p:spPr>
          <p:txBody>
            <a:bodyPr rtlCol="0" anchor="ctr"/>
            <a:lstStyle/>
            <a:p>
              <a:endParaRPr lang="ja-JP" altLang="en-US" dirty="0"/>
            </a:p>
          </p:txBody>
        </p:sp>
      </p:grpSp>
      <p:grpSp>
        <p:nvGrpSpPr>
          <p:cNvPr id="24" name="グループ化 23">
            <a:extLst>
              <a:ext uri="{FF2B5EF4-FFF2-40B4-BE49-F238E27FC236}">
                <a16:creationId xmlns:a16="http://schemas.microsoft.com/office/drawing/2014/main" id="{91CFD624-D7A5-7923-2345-B8BCB709A857}"/>
              </a:ext>
            </a:extLst>
          </p:cNvPr>
          <p:cNvGrpSpPr/>
          <p:nvPr/>
        </p:nvGrpSpPr>
        <p:grpSpPr>
          <a:xfrm>
            <a:off x="3049475" y="2739097"/>
            <a:ext cx="905833" cy="905833"/>
            <a:chOff x="-1338242" y="1930727"/>
            <a:chExt cx="905833" cy="905833"/>
          </a:xfrm>
        </p:grpSpPr>
        <p:sp>
          <p:nvSpPr>
            <p:cNvPr id="23" name="正方形/長方形 22">
              <a:extLst>
                <a:ext uri="{FF2B5EF4-FFF2-40B4-BE49-F238E27FC236}">
                  <a16:creationId xmlns:a16="http://schemas.microsoft.com/office/drawing/2014/main" id="{8FCC1209-2C4A-B9B0-EAC8-168024C0C5CE}"/>
                </a:ext>
              </a:extLst>
            </p:cNvPr>
            <p:cNvSpPr/>
            <p:nvPr/>
          </p:nvSpPr>
          <p:spPr>
            <a:xfrm>
              <a:off x="-689554" y="2139975"/>
              <a:ext cx="216024" cy="486997"/>
            </a:xfrm>
            <a:prstGeom prst="rect">
              <a:avLst/>
            </a:prstGeom>
            <a:solidFill>
              <a:schemeClr val="bg1"/>
            </a:solidFill>
            <a:ln w="36413" cap="flat">
              <a:noFill/>
              <a:prstDash val="solid"/>
              <a:miter/>
            </a:ln>
          </p:spPr>
          <p:txBody>
            <a:bodyPr rtlCol="0" anchor="ctr"/>
            <a:lstStyle/>
            <a:p>
              <a:pPr algn="l"/>
              <a:endParaRPr kumimoji="1" lang="ja-JP" altLang="en-US" dirty="0"/>
            </a:p>
          </p:txBody>
        </p:sp>
        <p:grpSp>
          <p:nvGrpSpPr>
            <p:cNvPr id="20" name="グループ化 19">
              <a:extLst>
                <a:ext uri="{FF2B5EF4-FFF2-40B4-BE49-F238E27FC236}">
                  <a16:creationId xmlns:a16="http://schemas.microsoft.com/office/drawing/2014/main" id="{C077671F-676B-3F07-79F1-3F8641643BE2}"/>
                </a:ext>
              </a:extLst>
            </p:cNvPr>
            <p:cNvGrpSpPr/>
            <p:nvPr/>
          </p:nvGrpSpPr>
          <p:grpSpPr>
            <a:xfrm>
              <a:off x="-1338242" y="1930727"/>
              <a:ext cx="905833" cy="905833"/>
              <a:chOff x="-1338242" y="1930727"/>
              <a:chExt cx="905833" cy="905833"/>
            </a:xfrm>
          </p:grpSpPr>
          <p:sp>
            <p:nvSpPr>
              <p:cNvPr id="19" name="正方形/長方形 18">
                <a:extLst>
                  <a:ext uri="{FF2B5EF4-FFF2-40B4-BE49-F238E27FC236}">
                    <a16:creationId xmlns:a16="http://schemas.microsoft.com/office/drawing/2014/main" id="{B4FE528B-3C7A-D649-BB81-B45EB5A46FDA}"/>
                  </a:ext>
                </a:extLst>
              </p:cNvPr>
              <p:cNvSpPr/>
              <p:nvPr/>
            </p:nvSpPr>
            <p:spPr>
              <a:xfrm>
                <a:off x="-1285498" y="2149915"/>
                <a:ext cx="504056" cy="342982"/>
              </a:xfrm>
              <a:prstGeom prst="rect">
                <a:avLst/>
              </a:prstGeom>
              <a:solidFill>
                <a:schemeClr val="bg1"/>
              </a:solidFill>
              <a:ln w="36413" cap="flat">
                <a:noFill/>
                <a:prstDash val="solid"/>
                <a:miter/>
              </a:ln>
            </p:spPr>
            <p:txBody>
              <a:bodyPr rtlCol="0" anchor="ctr"/>
              <a:lstStyle/>
              <a:p>
                <a:pPr algn="l"/>
                <a:endParaRPr kumimoji="1" lang="ja-JP" altLang="en-US" dirty="0"/>
              </a:p>
            </p:txBody>
          </p:sp>
          <p:pic>
            <p:nvPicPr>
              <p:cNvPr id="86" name="グラフィックス 85" descr="コンピューター 単色塗りつぶし">
                <a:extLst>
                  <a:ext uri="{FF2B5EF4-FFF2-40B4-BE49-F238E27FC236}">
                    <a16:creationId xmlns:a16="http://schemas.microsoft.com/office/drawing/2014/main" id="{4CE22204-CBB5-44E9-25F6-097DBB1500D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38242" y="1930727"/>
                <a:ext cx="905833" cy="905833"/>
              </a:xfrm>
              <a:prstGeom prst="rect">
                <a:avLst/>
              </a:prstGeom>
            </p:spPr>
          </p:pic>
        </p:grpSp>
      </p:grpSp>
      <p:grpSp>
        <p:nvGrpSpPr>
          <p:cNvPr id="32" name="グループ化 31">
            <a:extLst>
              <a:ext uri="{FF2B5EF4-FFF2-40B4-BE49-F238E27FC236}">
                <a16:creationId xmlns:a16="http://schemas.microsoft.com/office/drawing/2014/main" id="{18C45169-C03F-EF53-8637-F8F04728D985}"/>
              </a:ext>
            </a:extLst>
          </p:cNvPr>
          <p:cNvGrpSpPr/>
          <p:nvPr/>
        </p:nvGrpSpPr>
        <p:grpSpPr>
          <a:xfrm>
            <a:off x="2782759" y="1375379"/>
            <a:ext cx="1195992" cy="755234"/>
            <a:chOff x="2782759" y="1375379"/>
            <a:chExt cx="1195992" cy="755234"/>
          </a:xfrm>
        </p:grpSpPr>
        <p:grpSp>
          <p:nvGrpSpPr>
            <p:cNvPr id="26" name="グループ化 25">
              <a:extLst>
                <a:ext uri="{FF2B5EF4-FFF2-40B4-BE49-F238E27FC236}">
                  <a16:creationId xmlns:a16="http://schemas.microsoft.com/office/drawing/2014/main" id="{0814DC40-01A4-1EA9-CBE5-4299FD7F83EA}"/>
                </a:ext>
              </a:extLst>
            </p:cNvPr>
            <p:cNvGrpSpPr/>
            <p:nvPr/>
          </p:nvGrpSpPr>
          <p:grpSpPr>
            <a:xfrm>
              <a:off x="2782759" y="1445271"/>
              <a:ext cx="313387" cy="685342"/>
              <a:chOff x="-828600" y="1926116"/>
              <a:chExt cx="313387" cy="685342"/>
            </a:xfrm>
          </p:grpSpPr>
          <p:sp>
            <p:nvSpPr>
              <p:cNvPr id="25" name="正方形/長方形 24">
                <a:extLst>
                  <a:ext uri="{FF2B5EF4-FFF2-40B4-BE49-F238E27FC236}">
                    <a16:creationId xmlns:a16="http://schemas.microsoft.com/office/drawing/2014/main" id="{C2B863EA-A02D-AAD9-92C0-19CD756F4B43}"/>
                  </a:ext>
                </a:extLst>
              </p:cNvPr>
              <p:cNvSpPr/>
              <p:nvPr/>
            </p:nvSpPr>
            <p:spPr>
              <a:xfrm>
                <a:off x="-710406" y="2207796"/>
                <a:ext cx="76998" cy="294384"/>
              </a:xfrm>
              <a:prstGeom prst="rect">
                <a:avLst/>
              </a:prstGeom>
              <a:solidFill>
                <a:schemeClr val="bg1"/>
              </a:solidFill>
              <a:ln w="36413" cap="flat">
                <a:noFill/>
                <a:prstDash val="solid"/>
                <a:miter/>
              </a:ln>
            </p:spPr>
            <p:txBody>
              <a:bodyPr rtlCol="0" anchor="ctr"/>
              <a:lstStyle/>
              <a:p>
                <a:pPr algn="l"/>
                <a:endParaRPr kumimoji="1" lang="ja-JP" altLang="en-US" dirty="0"/>
              </a:p>
            </p:txBody>
          </p:sp>
          <p:pic>
            <p:nvPicPr>
              <p:cNvPr id="63" name="図 62" descr="図形&#10;&#10;低い精度で自動的に生成された説明">
                <a:extLst>
                  <a:ext uri="{FF2B5EF4-FFF2-40B4-BE49-F238E27FC236}">
                    <a16:creationId xmlns:a16="http://schemas.microsoft.com/office/drawing/2014/main" id="{EBF7F784-9444-F3CE-BD02-445C588EE5D0}"/>
                  </a:ext>
                </a:extLst>
              </p:cNvPr>
              <p:cNvPicPr>
                <a:picLocks noChangeAspect="1"/>
              </p:cNvPicPr>
              <p:nvPr/>
            </p:nvPicPr>
            <p:blipFill>
              <a:blip r:embed="rId7"/>
              <a:stretch>
                <a:fillRect/>
              </a:stretch>
            </p:blipFill>
            <p:spPr>
              <a:xfrm>
                <a:off x="-828600" y="1926116"/>
                <a:ext cx="313387" cy="685342"/>
              </a:xfrm>
              <a:prstGeom prst="rect">
                <a:avLst/>
              </a:prstGeom>
              <a:noFill/>
              <a:ln>
                <a:noFill/>
              </a:ln>
            </p:spPr>
          </p:pic>
        </p:grpSp>
        <p:grpSp>
          <p:nvGrpSpPr>
            <p:cNvPr id="31" name="グループ化 30">
              <a:extLst>
                <a:ext uri="{FF2B5EF4-FFF2-40B4-BE49-F238E27FC236}">
                  <a16:creationId xmlns:a16="http://schemas.microsoft.com/office/drawing/2014/main" id="{8FCD9456-C3F9-52DF-DA5B-77D4CC7B7770}"/>
                </a:ext>
              </a:extLst>
            </p:cNvPr>
            <p:cNvGrpSpPr/>
            <p:nvPr/>
          </p:nvGrpSpPr>
          <p:grpSpPr>
            <a:xfrm>
              <a:off x="2983609" y="1375379"/>
              <a:ext cx="995142" cy="720678"/>
              <a:chOff x="-1060621" y="1844824"/>
              <a:chExt cx="995142" cy="720678"/>
            </a:xfrm>
          </p:grpSpPr>
          <p:sp>
            <p:nvSpPr>
              <p:cNvPr id="27" name="正方形/長方形 26">
                <a:extLst>
                  <a:ext uri="{FF2B5EF4-FFF2-40B4-BE49-F238E27FC236}">
                    <a16:creationId xmlns:a16="http://schemas.microsoft.com/office/drawing/2014/main" id="{4C2BC0EF-A14C-452E-30AB-143BB6842C0D}"/>
                  </a:ext>
                </a:extLst>
              </p:cNvPr>
              <p:cNvSpPr/>
              <p:nvPr/>
            </p:nvSpPr>
            <p:spPr>
              <a:xfrm>
                <a:off x="-886137" y="1852576"/>
                <a:ext cx="646389" cy="176511"/>
              </a:xfrm>
              <a:prstGeom prst="rect">
                <a:avLst/>
              </a:prstGeom>
              <a:solidFill>
                <a:schemeClr val="bg1"/>
              </a:solidFill>
              <a:ln w="36413" cap="flat">
                <a:noFill/>
                <a:prstDash val="solid"/>
                <a:miter/>
              </a:ln>
            </p:spPr>
            <p:txBody>
              <a:bodyPr rtlCol="0" anchor="ctr"/>
              <a:lstStyle/>
              <a:p>
                <a:pPr algn="l"/>
                <a:endParaRPr kumimoji="1" lang="ja-JP" altLang="en-US" dirty="0"/>
              </a:p>
            </p:txBody>
          </p:sp>
          <p:sp>
            <p:nvSpPr>
              <p:cNvPr id="28" name="正方形/長方形 27">
                <a:extLst>
                  <a:ext uri="{FF2B5EF4-FFF2-40B4-BE49-F238E27FC236}">
                    <a16:creationId xmlns:a16="http://schemas.microsoft.com/office/drawing/2014/main" id="{E51617E9-5425-F460-CAD5-4665EF18BA03}"/>
                  </a:ext>
                </a:extLst>
              </p:cNvPr>
              <p:cNvSpPr/>
              <p:nvPr/>
            </p:nvSpPr>
            <p:spPr>
              <a:xfrm>
                <a:off x="-884454" y="2103880"/>
                <a:ext cx="646389" cy="176511"/>
              </a:xfrm>
              <a:prstGeom prst="rect">
                <a:avLst/>
              </a:prstGeom>
              <a:solidFill>
                <a:schemeClr val="bg1"/>
              </a:solidFill>
              <a:ln w="36413" cap="flat">
                <a:noFill/>
                <a:prstDash val="solid"/>
                <a:miter/>
              </a:ln>
            </p:spPr>
            <p:txBody>
              <a:bodyPr rtlCol="0" anchor="ctr"/>
              <a:lstStyle/>
              <a:p>
                <a:pPr algn="l"/>
                <a:endParaRPr kumimoji="1" lang="ja-JP" altLang="en-US" dirty="0"/>
              </a:p>
            </p:txBody>
          </p:sp>
          <p:sp>
            <p:nvSpPr>
              <p:cNvPr id="29" name="正方形/長方形 28">
                <a:extLst>
                  <a:ext uri="{FF2B5EF4-FFF2-40B4-BE49-F238E27FC236}">
                    <a16:creationId xmlns:a16="http://schemas.microsoft.com/office/drawing/2014/main" id="{1E78EF21-9E92-0520-B732-8AB61FEE01E0}"/>
                  </a:ext>
                </a:extLst>
              </p:cNvPr>
              <p:cNvSpPr/>
              <p:nvPr/>
            </p:nvSpPr>
            <p:spPr>
              <a:xfrm>
                <a:off x="-881904" y="2349582"/>
                <a:ext cx="646389" cy="176511"/>
              </a:xfrm>
              <a:prstGeom prst="rect">
                <a:avLst/>
              </a:prstGeom>
              <a:solidFill>
                <a:schemeClr val="bg1"/>
              </a:solidFill>
              <a:ln w="36413" cap="flat">
                <a:noFill/>
                <a:prstDash val="solid"/>
                <a:miter/>
              </a:ln>
            </p:spPr>
            <p:txBody>
              <a:bodyPr rtlCol="0" anchor="ctr"/>
              <a:lstStyle/>
              <a:p>
                <a:pPr algn="l"/>
                <a:endParaRPr kumimoji="1" lang="ja-JP" altLang="en-US" dirty="0"/>
              </a:p>
            </p:txBody>
          </p:sp>
          <p:pic>
            <p:nvPicPr>
              <p:cNvPr id="67" name="図 66" descr="黒い背景と白い文字&#10;&#10;自動的に生成された説明">
                <a:extLst>
                  <a:ext uri="{FF2B5EF4-FFF2-40B4-BE49-F238E27FC236}">
                    <a16:creationId xmlns:a16="http://schemas.microsoft.com/office/drawing/2014/main" id="{77B4B946-9B32-56D5-7F57-13E8FA44F647}"/>
                  </a:ext>
                </a:extLst>
              </p:cNvPr>
              <p:cNvPicPr>
                <a:picLocks noChangeAspect="1"/>
              </p:cNvPicPr>
              <p:nvPr/>
            </p:nvPicPr>
            <p:blipFill rotWithShape="1">
              <a:blip r:embed="rId8"/>
              <a:srcRect b="34832"/>
              <a:stretch/>
            </p:blipFill>
            <p:spPr>
              <a:xfrm>
                <a:off x="-1060621" y="1844824"/>
                <a:ext cx="995142" cy="720678"/>
              </a:xfrm>
              <a:prstGeom prst="rect">
                <a:avLst/>
              </a:prstGeom>
            </p:spPr>
          </p:pic>
        </p:grpSp>
      </p:grpSp>
      <p:grpSp>
        <p:nvGrpSpPr>
          <p:cNvPr id="33" name="グループ化 32">
            <a:extLst>
              <a:ext uri="{FF2B5EF4-FFF2-40B4-BE49-F238E27FC236}">
                <a16:creationId xmlns:a16="http://schemas.microsoft.com/office/drawing/2014/main" id="{32860A9D-FE83-E295-6308-E65176A9ECDB}"/>
              </a:ext>
            </a:extLst>
          </p:cNvPr>
          <p:cNvGrpSpPr/>
          <p:nvPr/>
        </p:nvGrpSpPr>
        <p:grpSpPr>
          <a:xfrm>
            <a:off x="5632020" y="1375379"/>
            <a:ext cx="1195992" cy="755234"/>
            <a:chOff x="2782759" y="1375379"/>
            <a:chExt cx="1195992" cy="755234"/>
          </a:xfrm>
        </p:grpSpPr>
        <p:grpSp>
          <p:nvGrpSpPr>
            <p:cNvPr id="35" name="グループ化 34">
              <a:extLst>
                <a:ext uri="{FF2B5EF4-FFF2-40B4-BE49-F238E27FC236}">
                  <a16:creationId xmlns:a16="http://schemas.microsoft.com/office/drawing/2014/main" id="{CC48A0F7-3BAD-A0DD-59DC-5DB52CB0A3B6}"/>
                </a:ext>
              </a:extLst>
            </p:cNvPr>
            <p:cNvGrpSpPr/>
            <p:nvPr/>
          </p:nvGrpSpPr>
          <p:grpSpPr>
            <a:xfrm>
              <a:off x="2782759" y="1445271"/>
              <a:ext cx="313387" cy="685342"/>
              <a:chOff x="-828600" y="1926116"/>
              <a:chExt cx="313387" cy="685342"/>
            </a:xfrm>
          </p:grpSpPr>
          <p:sp>
            <p:nvSpPr>
              <p:cNvPr id="41" name="正方形/長方形 40">
                <a:extLst>
                  <a:ext uri="{FF2B5EF4-FFF2-40B4-BE49-F238E27FC236}">
                    <a16:creationId xmlns:a16="http://schemas.microsoft.com/office/drawing/2014/main" id="{A8EACCC6-C450-01EC-E9A0-C23A5CF352A5}"/>
                  </a:ext>
                </a:extLst>
              </p:cNvPr>
              <p:cNvSpPr/>
              <p:nvPr/>
            </p:nvSpPr>
            <p:spPr>
              <a:xfrm>
                <a:off x="-710406" y="2207796"/>
                <a:ext cx="76998" cy="294384"/>
              </a:xfrm>
              <a:prstGeom prst="rect">
                <a:avLst/>
              </a:prstGeom>
              <a:solidFill>
                <a:schemeClr val="bg1"/>
              </a:solidFill>
              <a:ln w="36413" cap="flat">
                <a:noFill/>
                <a:prstDash val="solid"/>
                <a:miter/>
              </a:ln>
            </p:spPr>
            <p:txBody>
              <a:bodyPr rtlCol="0" anchor="ctr"/>
              <a:lstStyle/>
              <a:p>
                <a:pPr algn="l"/>
                <a:endParaRPr kumimoji="1" lang="ja-JP" altLang="en-US" dirty="0"/>
              </a:p>
            </p:txBody>
          </p:sp>
          <p:pic>
            <p:nvPicPr>
              <p:cNvPr id="42" name="図 41" descr="図形&#10;&#10;低い精度で自動的に生成された説明">
                <a:extLst>
                  <a:ext uri="{FF2B5EF4-FFF2-40B4-BE49-F238E27FC236}">
                    <a16:creationId xmlns:a16="http://schemas.microsoft.com/office/drawing/2014/main" id="{99804F04-85BC-C1A9-D094-F2226A18F778}"/>
                  </a:ext>
                </a:extLst>
              </p:cNvPr>
              <p:cNvPicPr>
                <a:picLocks noChangeAspect="1"/>
              </p:cNvPicPr>
              <p:nvPr/>
            </p:nvPicPr>
            <p:blipFill>
              <a:blip r:embed="rId7"/>
              <a:stretch>
                <a:fillRect/>
              </a:stretch>
            </p:blipFill>
            <p:spPr>
              <a:xfrm>
                <a:off x="-828600" y="1926116"/>
                <a:ext cx="313387" cy="685342"/>
              </a:xfrm>
              <a:prstGeom prst="rect">
                <a:avLst/>
              </a:prstGeom>
              <a:noFill/>
              <a:ln>
                <a:noFill/>
              </a:ln>
            </p:spPr>
          </p:pic>
        </p:grpSp>
        <p:grpSp>
          <p:nvGrpSpPr>
            <p:cNvPr id="36" name="グループ化 35">
              <a:extLst>
                <a:ext uri="{FF2B5EF4-FFF2-40B4-BE49-F238E27FC236}">
                  <a16:creationId xmlns:a16="http://schemas.microsoft.com/office/drawing/2014/main" id="{28AEAA84-3655-8843-089F-81329BB32FFF}"/>
                </a:ext>
              </a:extLst>
            </p:cNvPr>
            <p:cNvGrpSpPr/>
            <p:nvPr/>
          </p:nvGrpSpPr>
          <p:grpSpPr>
            <a:xfrm>
              <a:off x="2983609" y="1375379"/>
              <a:ext cx="995142" cy="720678"/>
              <a:chOff x="-1060621" y="1844824"/>
              <a:chExt cx="995142" cy="720678"/>
            </a:xfrm>
          </p:grpSpPr>
          <p:sp>
            <p:nvSpPr>
              <p:cNvPr id="37" name="正方形/長方形 36">
                <a:extLst>
                  <a:ext uri="{FF2B5EF4-FFF2-40B4-BE49-F238E27FC236}">
                    <a16:creationId xmlns:a16="http://schemas.microsoft.com/office/drawing/2014/main" id="{99A2D238-0C17-7A79-04E6-895C4DCFBB01}"/>
                  </a:ext>
                </a:extLst>
              </p:cNvPr>
              <p:cNvSpPr/>
              <p:nvPr/>
            </p:nvSpPr>
            <p:spPr>
              <a:xfrm>
                <a:off x="-886137" y="1852576"/>
                <a:ext cx="646389" cy="176511"/>
              </a:xfrm>
              <a:prstGeom prst="rect">
                <a:avLst/>
              </a:prstGeom>
              <a:solidFill>
                <a:schemeClr val="bg1"/>
              </a:solidFill>
              <a:ln w="36413" cap="flat">
                <a:noFill/>
                <a:prstDash val="solid"/>
                <a:miter/>
              </a:ln>
            </p:spPr>
            <p:txBody>
              <a:bodyPr rtlCol="0" anchor="ctr"/>
              <a:lstStyle/>
              <a:p>
                <a:pPr algn="l"/>
                <a:endParaRPr kumimoji="1" lang="ja-JP" altLang="en-US" dirty="0"/>
              </a:p>
            </p:txBody>
          </p:sp>
          <p:sp>
            <p:nvSpPr>
              <p:cNvPr id="38" name="正方形/長方形 37">
                <a:extLst>
                  <a:ext uri="{FF2B5EF4-FFF2-40B4-BE49-F238E27FC236}">
                    <a16:creationId xmlns:a16="http://schemas.microsoft.com/office/drawing/2014/main" id="{21DBD1C7-91B9-6A1F-29BA-A63DDE2525A0}"/>
                  </a:ext>
                </a:extLst>
              </p:cNvPr>
              <p:cNvSpPr/>
              <p:nvPr/>
            </p:nvSpPr>
            <p:spPr>
              <a:xfrm>
                <a:off x="-884454" y="2103880"/>
                <a:ext cx="646389" cy="176511"/>
              </a:xfrm>
              <a:prstGeom prst="rect">
                <a:avLst/>
              </a:prstGeom>
              <a:solidFill>
                <a:schemeClr val="bg1"/>
              </a:solidFill>
              <a:ln w="36413" cap="flat">
                <a:noFill/>
                <a:prstDash val="solid"/>
                <a:miter/>
              </a:ln>
            </p:spPr>
            <p:txBody>
              <a:bodyPr rtlCol="0" anchor="ctr"/>
              <a:lstStyle/>
              <a:p>
                <a:pPr algn="l"/>
                <a:endParaRPr kumimoji="1" lang="ja-JP" altLang="en-US" dirty="0"/>
              </a:p>
            </p:txBody>
          </p:sp>
          <p:sp>
            <p:nvSpPr>
              <p:cNvPr id="39" name="正方形/長方形 38">
                <a:extLst>
                  <a:ext uri="{FF2B5EF4-FFF2-40B4-BE49-F238E27FC236}">
                    <a16:creationId xmlns:a16="http://schemas.microsoft.com/office/drawing/2014/main" id="{5FD5FE70-A2C1-4878-7266-B0B726B2A811}"/>
                  </a:ext>
                </a:extLst>
              </p:cNvPr>
              <p:cNvSpPr/>
              <p:nvPr/>
            </p:nvSpPr>
            <p:spPr>
              <a:xfrm>
                <a:off x="-881904" y="2349582"/>
                <a:ext cx="646389" cy="176511"/>
              </a:xfrm>
              <a:prstGeom prst="rect">
                <a:avLst/>
              </a:prstGeom>
              <a:solidFill>
                <a:schemeClr val="bg1"/>
              </a:solidFill>
              <a:ln w="36413" cap="flat">
                <a:noFill/>
                <a:prstDash val="solid"/>
                <a:miter/>
              </a:ln>
            </p:spPr>
            <p:txBody>
              <a:bodyPr rtlCol="0" anchor="ctr"/>
              <a:lstStyle/>
              <a:p>
                <a:pPr algn="l"/>
                <a:endParaRPr kumimoji="1" lang="ja-JP" altLang="en-US" dirty="0"/>
              </a:p>
            </p:txBody>
          </p:sp>
          <p:pic>
            <p:nvPicPr>
              <p:cNvPr id="40" name="図 39" descr="黒い背景と白い文字&#10;&#10;自動的に生成された説明">
                <a:extLst>
                  <a:ext uri="{FF2B5EF4-FFF2-40B4-BE49-F238E27FC236}">
                    <a16:creationId xmlns:a16="http://schemas.microsoft.com/office/drawing/2014/main" id="{C4058C62-75C7-5B05-7EE2-B36889B92623}"/>
                  </a:ext>
                </a:extLst>
              </p:cNvPr>
              <p:cNvPicPr>
                <a:picLocks noChangeAspect="1"/>
              </p:cNvPicPr>
              <p:nvPr/>
            </p:nvPicPr>
            <p:blipFill rotWithShape="1">
              <a:blip r:embed="rId8"/>
              <a:srcRect b="34832"/>
              <a:stretch/>
            </p:blipFill>
            <p:spPr>
              <a:xfrm>
                <a:off x="-1060621" y="1844824"/>
                <a:ext cx="995142" cy="720678"/>
              </a:xfrm>
              <a:prstGeom prst="rect">
                <a:avLst/>
              </a:prstGeom>
            </p:spPr>
          </p:pic>
        </p:grpSp>
      </p:grpSp>
      <p:pic>
        <p:nvPicPr>
          <p:cNvPr id="6" name="図 5" descr="アイコン&#10;&#10;自動的に生成された説明">
            <a:extLst>
              <a:ext uri="{FF2B5EF4-FFF2-40B4-BE49-F238E27FC236}">
                <a16:creationId xmlns:a16="http://schemas.microsoft.com/office/drawing/2014/main" id="{A17BBAA5-C7E0-808A-220B-FD5B2AB08714}"/>
              </a:ext>
            </a:extLst>
          </p:cNvPr>
          <p:cNvPicPr>
            <a:picLocks noChangeAspect="1"/>
          </p:cNvPicPr>
          <p:nvPr/>
        </p:nvPicPr>
        <p:blipFill>
          <a:blip r:embed="rId9">
            <a:duotone>
              <a:srgbClr val="0084B4">
                <a:shade val="45000"/>
                <a:satMod val="135000"/>
              </a:srgbClr>
              <a:prstClr val="white"/>
            </a:duotone>
            <a:extLst>
              <a:ext uri="{BEBA8EAE-BF5A-486C-A8C5-ECC9F3942E4B}">
                <a14:imgProps xmlns:a14="http://schemas.microsoft.com/office/drawing/2010/main">
                  <a14:imgLayer r:embed="rId10">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Mark x1="2961" y1="99856" x2="1989" y2="96572"/>
                        <a14:backgroundMark x1="75563" y1="83508" x2="98056" y2="83508"/>
                      </a14:backgroundRemoval>
                    </a14:imgEffect>
                  </a14:imgLayer>
                </a14:imgProps>
              </a:ext>
            </a:extLst>
          </a:blip>
          <a:stretch>
            <a:fillRect/>
          </a:stretch>
        </p:blipFill>
        <p:spPr>
          <a:xfrm>
            <a:off x="2323909" y="2255690"/>
            <a:ext cx="317233" cy="388446"/>
          </a:xfrm>
          <a:prstGeom prst="rect">
            <a:avLst/>
          </a:prstGeom>
          <a:noFill/>
          <a:ln>
            <a:noFill/>
          </a:ln>
        </p:spPr>
      </p:pic>
      <p:pic>
        <p:nvPicPr>
          <p:cNvPr id="13" name="図 12" descr="アイコン&#10;&#10;自動的に生成された説明">
            <a:extLst>
              <a:ext uri="{FF2B5EF4-FFF2-40B4-BE49-F238E27FC236}">
                <a16:creationId xmlns:a16="http://schemas.microsoft.com/office/drawing/2014/main" id="{A62C39CD-DF22-5D2D-C183-3B81EB915614}"/>
              </a:ext>
            </a:extLst>
          </p:cNvPr>
          <p:cNvPicPr>
            <a:picLocks noChangeAspect="1"/>
          </p:cNvPicPr>
          <p:nvPr/>
        </p:nvPicPr>
        <p:blipFill>
          <a:blip r:embed="rId9">
            <a:duotone>
              <a:srgbClr val="0084B4">
                <a:shade val="45000"/>
                <a:satMod val="135000"/>
              </a:srgbClr>
              <a:prstClr val="white"/>
            </a:duotone>
            <a:extLst>
              <a:ext uri="{BEBA8EAE-BF5A-486C-A8C5-ECC9F3942E4B}">
                <a14:imgProps xmlns:a14="http://schemas.microsoft.com/office/drawing/2010/main">
                  <a14:imgLayer r:embed="rId10">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Mark x1="2961" y1="99856" x2="1989" y2="96572"/>
                        <a14:backgroundMark x1="75563" y1="83508" x2="98056" y2="83508"/>
                      </a14:backgroundRemoval>
                    </a14:imgEffect>
                  </a14:imgLayer>
                </a14:imgProps>
              </a:ext>
            </a:extLst>
          </a:blip>
          <a:stretch>
            <a:fillRect/>
          </a:stretch>
        </p:blipFill>
        <p:spPr>
          <a:xfrm flipH="1">
            <a:off x="3094211" y="2273239"/>
            <a:ext cx="317233" cy="388446"/>
          </a:xfrm>
          <a:prstGeom prst="rect">
            <a:avLst/>
          </a:prstGeom>
          <a:noFill/>
          <a:ln>
            <a:noFill/>
          </a:ln>
        </p:spPr>
      </p:pic>
      <p:pic>
        <p:nvPicPr>
          <p:cNvPr id="21" name="図 20" descr="アイコン&#10;&#10;自動的に生成された説明">
            <a:extLst>
              <a:ext uri="{FF2B5EF4-FFF2-40B4-BE49-F238E27FC236}">
                <a16:creationId xmlns:a16="http://schemas.microsoft.com/office/drawing/2014/main" id="{F8D956AE-B0CB-ADDB-512F-2F034CDE873B}"/>
              </a:ext>
            </a:extLst>
          </p:cNvPr>
          <p:cNvPicPr>
            <a:picLocks noChangeAspect="1"/>
          </p:cNvPicPr>
          <p:nvPr/>
        </p:nvPicPr>
        <p:blipFill>
          <a:blip r:embed="rId9">
            <a:duotone>
              <a:srgbClr val="0084B4">
                <a:shade val="45000"/>
                <a:satMod val="135000"/>
              </a:srgbClr>
              <a:prstClr val="white"/>
            </a:duotone>
            <a:extLst>
              <a:ext uri="{BEBA8EAE-BF5A-486C-A8C5-ECC9F3942E4B}">
                <a14:imgProps xmlns:a14="http://schemas.microsoft.com/office/drawing/2010/main">
                  <a14:imgLayer r:embed="rId10">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Mark x1="2961" y1="99856" x2="1989" y2="96572"/>
                        <a14:backgroundMark x1="75563" y1="83508" x2="98056" y2="83508"/>
                      </a14:backgroundRemoval>
                    </a14:imgEffect>
                  </a14:imgLayer>
                </a14:imgProps>
              </a:ext>
            </a:extLst>
          </a:blip>
          <a:stretch>
            <a:fillRect/>
          </a:stretch>
        </p:blipFill>
        <p:spPr>
          <a:xfrm flipH="1">
            <a:off x="3246611" y="2425639"/>
            <a:ext cx="317233" cy="388446"/>
          </a:xfrm>
          <a:prstGeom prst="rect">
            <a:avLst/>
          </a:prstGeom>
          <a:noFill/>
          <a:ln>
            <a:noFill/>
          </a:ln>
        </p:spPr>
      </p:pic>
      <p:pic>
        <p:nvPicPr>
          <p:cNvPr id="22" name="図 21" descr="アイコン&#10;&#10;自動的に生成された説明">
            <a:extLst>
              <a:ext uri="{FF2B5EF4-FFF2-40B4-BE49-F238E27FC236}">
                <a16:creationId xmlns:a16="http://schemas.microsoft.com/office/drawing/2014/main" id="{68AC3BE2-35BF-F264-856A-BFBA6C14788D}"/>
              </a:ext>
            </a:extLst>
          </p:cNvPr>
          <p:cNvPicPr>
            <a:picLocks noChangeAspect="1"/>
          </p:cNvPicPr>
          <p:nvPr/>
        </p:nvPicPr>
        <p:blipFill>
          <a:blip r:embed="rId9">
            <a:duotone>
              <a:srgbClr val="0084B4">
                <a:shade val="45000"/>
                <a:satMod val="135000"/>
              </a:srgbClr>
              <a:prstClr val="white"/>
            </a:duotone>
            <a:extLst>
              <a:ext uri="{BEBA8EAE-BF5A-486C-A8C5-ECC9F3942E4B}">
                <a14:imgProps xmlns:a14="http://schemas.microsoft.com/office/drawing/2010/main">
                  <a14:imgLayer r:embed="rId10">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Mark x1="2961" y1="99856" x2="1989" y2="96572"/>
                        <a14:backgroundMark x1="75563" y1="83508" x2="98056" y2="83508"/>
                      </a14:backgroundRemoval>
                    </a14:imgEffect>
                  </a14:imgLayer>
                </a14:imgProps>
              </a:ext>
            </a:extLst>
          </a:blip>
          <a:stretch>
            <a:fillRect/>
          </a:stretch>
        </p:blipFill>
        <p:spPr>
          <a:xfrm flipH="1">
            <a:off x="6102379" y="2282152"/>
            <a:ext cx="317233" cy="388446"/>
          </a:xfrm>
          <a:prstGeom prst="rect">
            <a:avLst/>
          </a:prstGeom>
          <a:noFill/>
          <a:ln>
            <a:noFill/>
          </a:ln>
        </p:spPr>
      </p:pic>
      <p:pic>
        <p:nvPicPr>
          <p:cNvPr id="43" name="図 42" descr="アイコン&#10;&#10;自動的に生成された説明">
            <a:extLst>
              <a:ext uri="{FF2B5EF4-FFF2-40B4-BE49-F238E27FC236}">
                <a16:creationId xmlns:a16="http://schemas.microsoft.com/office/drawing/2014/main" id="{9D121242-EFF4-F868-6939-10302BF6D6D2}"/>
              </a:ext>
            </a:extLst>
          </p:cNvPr>
          <p:cNvPicPr>
            <a:picLocks noChangeAspect="1"/>
          </p:cNvPicPr>
          <p:nvPr/>
        </p:nvPicPr>
        <p:blipFill>
          <a:blip r:embed="rId9">
            <a:duotone>
              <a:srgbClr val="0084B4">
                <a:shade val="45000"/>
                <a:satMod val="135000"/>
              </a:srgbClr>
              <a:prstClr val="white"/>
            </a:duotone>
            <a:extLst>
              <a:ext uri="{BEBA8EAE-BF5A-486C-A8C5-ECC9F3942E4B}">
                <a14:imgProps xmlns:a14="http://schemas.microsoft.com/office/drawing/2010/main">
                  <a14:imgLayer r:embed="rId10">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Mark x1="2961" y1="99856" x2="1989" y2="96572"/>
                        <a14:backgroundMark x1="75563" y1="83508" x2="98056" y2="83508"/>
                      </a14:backgroundRemoval>
                    </a14:imgEffect>
                  </a14:imgLayer>
                </a14:imgProps>
              </a:ext>
            </a:extLst>
          </a:blip>
          <a:stretch>
            <a:fillRect/>
          </a:stretch>
        </p:blipFill>
        <p:spPr>
          <a:xfrm>
            <a:off x="5154145" y="2308211"/>
            <a:ext cx="317233" cy="388446"/>
          </a:xfrm>
          <a:prstGeom prst="rect">
            <a:avLst/>
          </a:prstGeom>
          <a:noFill/>
          <a:ln>
            <a:noFill/>
          </a:ln>
        </p:spPr>
      </p:pic>
    </p:spTree>
    <p:extLst>
      <p:ext uri="{BB962C8B-B14F-4D97-AF65-F5344CB8AC3E}">
        <p14:creationId xmlns:p14="http://schemas.microsoft.com/office/powerpoint/2010/main" val="334387547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20" name="Google Shape;120;g12a7b4c4eb1_0_0"/>
              <p:cNvSpPr txBox="1">
                <a:spLocks noGrp="1"/>
              </p:cNvSpPr>
              <p:nvPr>
                <p:ph type="body" idx="1"/>
              </p:nvPr>
            </p:nvSpPr>
            <p:spPr>
              <a:xfrm>
                <a:off x="310828" y="3741776"/>
                <a:ext cx="8358022" cy="2670285"/>
              </a:xfrm>
              <a:prstGeom prst="rect">
                <a:avLst/>
              </a:prstGeom>
              <a:noFill/>
              <a:ln>
                <a:noFill/>
              </a:ln>
            </p:spPr>
            <p:txBody>
              <a:bodyPr spcFirstLastPara="1" wrap="square" lIns="91425" tIns="45700" rIns="91425" bIns="45700" anchor="t" anchorCtr="0">
                <a:noAutofit/>
              </a:bodyPr>
              <a:lstStyle/>
              <a:p>
                <a:pPr marL="482600" lvl="0" indent="-457200" algn="l" rtl="0">
                  <a:spcBef>
                    <a:spcPts val="1200"/>
                  </a:spcBef>
                  <a:spcAft>
                    <a:spcPts val="0"/>
                  </a:spcAft>
                  <a:buSzPct val="100000"/>
                </a:pPr>
                <a:r>
                  <a:rPr lang="ja-JP" altLang="en-US" sz="2800" dirty="0"/>
                  <a:t>非協力ゲーム理論を用いたクラウドレット間のオフローディングによる負荷分散法</a:t>
                </a:r>
                <a:endParaRPr lang="en-US" altLang="ja-JP" sz="2800" dirty="0"/>
              </a:p>
              <a:p>
                <a:pPr marL="368300" indent="-342900">
                  <a:buSzPct val="100000"/>
                  <a:buFontTx/>
                  <a:buChar char="-"/>
                </a:pPr>
                <a14:m>
                  <m:oMath xmlns:m="http://schemas.openxmlformats.org/officeDocument/2006/math">
                    <m:r>
                      <a:rPr lang="en-US" altLang="ja-JP" sz="2400" i="1">
                        <a:latin typeface="Cambria Math" panose="02040503050406030204" pitchFamily="18" charset="0"/>
                      </a:rPr>
                      <m:t>𝑀</m:t>
                    </m:r>
                    <m:r>
                      <a:rPr lang="en-US" altLang="ja-JP" sz="2400" i="1">
                        <a:latin typeface="Cambria Math" panose="02040503050406030204" pitchFamily="18" charset="0"/>
                      </a:rPr>
                      <m:t>/</m:t>
                    </m:r>
                    <m:r>
                      <a:rPr lang="en-US" altLang="ja-JP" sz="2400" i="1">
                        <a:latin typeface="Cambria Math" panose="02040503050406030204" pitchFamily="18" charset="0"/>
                      </a:rPr>
                      <m:t>𝑀</m:t>
                    </m:r>
                    <m:r>
                      <a:rPr lang="en-US" altLang="ja-JP" sz="2400" i="1">
                        <a:latin typeface="Cambria Math" panose="02040503050406030204" pitchFamily="18" charset="0"/>
                      </a:rPr>
                      <m:t>/1</m:t>
                    </m:r>
                  </m:oMath>
                </a14:m>
                <a:r>
                  <a:rPr lang="ja-JP" altLang="en-US" sz="2400" dirty="0"/>
                  <a:t>待ち行列モデルを用いてモデル化</a:t>
                </a:r>
                <a:endParaRPr lang="en-US" altLang="ja-JP" sz="2400" b="0" i="1" dirty="0">
                  <a:latin typeface="Cambria Math" panose="02040503050406030204" pitchFamily="18" charset="0"/>
                </a:endParaRPr>
              </a:p>
              <a:p>
                <a:pPr marL="25400" lvl="0" indent="0" algn="l" rtl="0">
                  <a:spcBef>
                    <a:spcPts val="1200"/>
                  </a:spcBef>
                  <a:spcAft>
                    <a:spcPts val="0"/>
                  </a:spcAft>
                  <a:buSzPct val="100000"/>
                  <a:buNone/>
                </a:pPr>
                <a:r>
                  <a:rPr lang="ja-JP" altLang="en-US" sz="2800" dirty="0"/>
                  <a:t>　　異なるジョブの</a:t>
                </a:r>
                <a:r>
                  <a:rPr lang="ja-JP" altLang="en-US" sz="2800" b="1" dirty="0"/>
                  <a:t>特徴</a:t>
                </a:r>
                <a:r>
                  <a:rPr lang="ja-JP" altLang="en-US" sz="2800" dirty="0"/>
                  <a:t>が考慮されていない</a:t>
                </a:r>
                <a:endParaRPr lang="en-US" altLang="ja-JP" sz="2800" dirty="0"/>
              </a:p>
            </p:txBody>
          </p:sp>
        </mc:Choice>
        <mc:Fallback>
          <p:sp>
            <p:nvSpPr>
              <p:cNvPr id="120" name="Google Shape;120;g12a7b4c4eb1_0_0"/>
              <p:cNvSpPr txBox="1">
                <a:spLocks noGrp="1" noRot="1" noChangeAspect="1" noMove="1" noResize="1" noEditPoints="1" noAdjustHandles="1" noChangeArrowheads="1" noChangeShapeType="1" noTextEdit="1"/>
              </p:cNvSpPr>
              <p:nvPr>
                <p:ph type="body" idx="1"/>
              </p:nvPr>
            </p:nvSpPr>
            <p:spPr>
              <a:xfrm>
                <a:off x="310828" y="3741776"/>
                <a:ext cx="8358022" cy="2670285"/>
              </a:xfrm>
              <a:prstGeom prst="rect">
                <a:avLst/>
              </a:prstGeom>
              <a:blipFill>
                <a:blip r:embed="rId3"/>
                <a:stretch>
                  <a:fillRect l="-1021"/>
                </a:stretch>
              </a:blipFill>
              <a:ln>
                <a:noFill/>
              </a:ln>
            </p:spPr>
            <p:txBody>
              <a:bodyPr/>
              <a:lstStyle/>
              <a:p>
                <a:r>
                  <a:rPr lang="ja-JP" altLang="en-US">
                    <a:noFill/>
                  </a:rPr>
                  <a:t> </a:t>
                </a:r>
              </a:p>
            </p:txBody>
          </p:sp>
        </mc:Fallback>
      </mc:AlternateContent>
      <p:sp>
        <p:nvSpPr>
          <p:cNvPr id="54" name="Google Shape;167;p3">
            <a:extLst>
              <a:ext uri="{FF2B5EF4-FFF2-40B4-BE49-F238E27FC236}">
                <a16:creationId xmlns:a16="http://schemas.microsoft.com/office/drawing/2014/main" id="{59990C02-3D3E-4B36-ACF6-643F13C37315}"/>
              </a:ext>
            </a:extLst>
          </p:cNvPr>
          <p:cNvSpPr txBox="1"/>
          <p:nvPr/>
        </p:nvSpPr>
        <p:spPr>
          <a:xfrm>
            <a:off x="4948038" y="4427135"/>
            <a:ext cx="4195878" cy="584745"/>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en-US" altLang="ja-JP" sz="1600" dirty="0">
                <a:solidFill>
                  <a:srgbClr val="515151"/>
                </a:solidFill>
                <a:latin typeface="Quattrocento Sans"/>
                <a:ea typeface="Quattrocento Sans"/>
                <a:cs typeface="Quattrocento Sans"/>
                <a:sym typeface="Quattrocento Sans"/>
              </a:rPr>
              <a:t>[</a:t>
            </a:r>
            <a:r>
              <a:rPr lang="en-US" altLang="ja-JP" sz="1600" dirty="0" err="1">
                <a:solidFill>
                  <a:srgbClr val="515151"/>
                </a:solidFill>
                <a:latin typeface="Quattrocento Sans"/>
                <a:ea typeface="Quattrocento Sans"/>
                <a:cs typeface="Quattrocento Sans"/>
                <a:sym typeface="Quattrocento Sans"/>
              </a:rPr>
              <a:t>Y.Yokota</a:t>
            </a:r>
            <a:r>
              <a:rPr lang="ja-JP" sz="1600" dirty="0">
                <a:solidFill>
                  <a:srgbClr val="515151"/>
                </a:solidFill>
                <a:latin typeface="Quattrocento Sans"/>
                <a:ea typeface="Quattrocento Sans"/>
                <a:cs typeface="Quattrocento Sans"/>
                <a:sym typeface="Quattrocento Sans"/>
              </a:rPr>
              <a:t>+, </a:t>
            </a:r>
            <a:r>
              <a:rPr lang="en-US" altLang="ja-JP" sz="1600" dirty="0">
                <a:solidFill>
                  <a:srgbClr val="515151"/>
                </a:solidFill>
                <a:latin typeface="Quattrocento Sans"/>
                <a:ea typeface="Quattrocento Sans"/>
                <a:cs typeface="Quattrocento Sans"/>
                <a:sym typeface="Quattrocento Sans"/>
              </a:rPr>
              <a:t>NOLTA Journal,</a:t>
            </a:r>
            <a:r>
              <a:rPr lang="ja-JP" sz="1600" dirty="0">
                <a:solidFill>
                  <a:srgbClr val="515151"/>
                </a:solidFill>
                <a:latin typeface="Quattrocento Sans"/>
                <a:ea typeface="Quattrocento Sans"/>
                <a:cs typeface="Quattrocento Sans"/>
                <a:sym typeface="Quattrocento Sans"/>
              </a:rPr>
              <a:t> 20</a:t>
            </a:r>
            <a:r>
              <a:rPr lang="en-US" altLang="ja-JP" sz="1600" dirty="0">
                <a:solidFill>
                  <a:srgbClr val="515151"/>
                </a:solidFill>
                <a:latin typeface="Quattrocento Sans"/>
                <a:ea typeface="Quattrocento Sans"/>
                <a:cs typeface="Quattrocento Sans"/>
                <a:sym typeface="Quattrocento Sans"/>
              </a:rPr>
              <a:t>24 (to appear)]</a:t>
            </a:r>
            <a:endParaRPr sz="1000" dirty="0">
              <a:latin typeface="Quattrocento Sans"/>
              <a:ea typeface="Quattrocento Sans"/>
              <a:cs typeface="Quattrocento Sans"/>
              <a:sym typeface="Quattrocento Sans"/>
            </a:endParaRPr>
          </a:p>
        </p:txBody>
      </p:sp>
      <p:sp>
        <p:nvSpPr>
          <p:cNvPr id="121" name="Google Shape;121;g12a7b4c4eb1_0_0"/>
          <p:cNvSpPr txBox="1">
            <a:spLocks noGrp="1"/>
          </p:cNvSpPr>
          <p:nvPr>
            <p:ph type="title"/>
          </p:nvPr>
        </p:nvSpPr>
        <p:spPr>
          <a:xfrm>
            <a:off x="1115616" y="44624"/>
            <a:ext cx="80283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15151"/>
              </a:buClr>
              <a:buSzPts val="3600"/>
              <a:buFont typeface="Quattrocento Sans"/>
              <a:buNone/>
            </a:pPr>
            <a:r>
              <a:rPr lang="ja-JP" altLang="en-US" dirty="0"/>
              <a:t>既存研究の問題点</a:t>
            </a:r>
            <a:endParaRPr dirty="0"/>
          </a:p>
        </p:txBody>
      </p:sp>
      <p:sp>
        <p:nvSpPr>
          <p:cNvPr id="5" name="フッター プレースホルダー 4">
            <a:extLst>
              <a:ext uri="{FF2B5EF4-FFF2-40B4-BE49-F238E27FC236}">
                <a16:creationId xmlns:a16="http://schemas.microsoft.com/office/drawing/2014/main" id="{BF0CA621-6170-384A-7E98-D692238C58D3}"/>
              </a:ext>
            </a:extLst>
          </p:cNvPr>
          <p:cNvSpPr>
            <a:spLocks noGrp="1"/>
          </p:cNvSpPr>
          <p:nvPr>
            <p:ph type="ftr" sz="quarter" idx="11"/>
          </p:nvPr>
        </p:nvSpPr>
        <p:spPr/>
        <p:txBody>
          <a:bodyPr/>
          <a:lstStyle/>
          <a:p>
            <a:r>
              <a:rPr kumimoji="1" lang="ja-JP" altLang="en-US"/>
              <a:t>発表番号</a:t>
            </a:r>
            <a:r>
              <a:rPr kumimoji="1" lang="en-US" altLang="ja-JP"/>
              <a:t>(11) - </a:t>
            </a:r>
            <a:r>
              <a:rPr kumimoji="1" lang="ja-JP" altLang="en-US"/>
              <a:t>横田侑紀・宮田純子</a:t>
            </a:r>
            <a:r>
              <a:rPr kumimoji="1" lang="en-US" altLang="ja-JP"/>
              <a:t>(</a:t>
            </a:r>
            <a:r>
              <a:rPr kumimoji="1" lang="ja-JP" altLang="en-US"/>
              <a:t>芝浦工大</a:t>
            </a:r>
            <a:r>
              <a:rPr kumimoji="1" lang="en-US" altLang="ja-JP"/>
              <a:t>)</a:t>
            </a:r>
            <a:endParaRPr kumimoji="1" lang="ja-JP" altLang="en-US" dirty="0"/>
          </a:p>
        </p:txBody>
      </p:sp>
      <p:sp>
        <p:nvSpPr>
          <p:cNvPr id="7" name="スライド番号プレースホルダー 6">
            <a:extLst>
              <a:ext uri="{FF2B5EF4-FFF2-40B4-BE49-F238E27FC236}">
                <a16:creationId xmlns:a16="http://schemas.microsoft.com/office/drawing/2014/main" id="{A6ECC5BC-C2DB-DAAE-0565-FF04F8985D52}"/>
              </a:ext>
            </a:extLst>
          </p:cNvPr>
          <p:cNvSpPr>
            <a:spLocks noGrp="1"/>
          </p:cNvSpPr>
          <p:nvPr>
            <p:ph type="sldNum" sz="quarter" idx="12"/>
          </p:nvPr>
        </p:nvSpPr>
        <p:spPr/>
        <p:txBody>
          <a:bodyPr/>
          <a:lstStyle/>
          <a:p>
            <a:fld id="{8B45D110-FD8E-48BD-8825-CDFBF9D22CA3}" type="slidenum">
              <a:rPr kumimoji="1" lang="ja-JP" altLang="en-US" smtClean="0"/>
              <a:pPr/>
              <a:t>4</a:t>
            </a:fld>
            <a:endParaRPr kumimoji="1" lang="ja-JP" altLang="en-US" dirty="0"/>
          </a:p>
        </p:txBody>
      </p:sp>
      <p:sp>
        <p:nvSpPr>
          <p:cNvPr id="2" name="楕円 1">
            <a:extLst>
              <a:ext uri="{FF2B5EF4-FFF2-40B4-BE49-F238E27FC236}">
                <a16:creationId xmlns:a16="http://schemas.microsoft.com/office/drawing/2014/main" id="{2DE1775D-8164-22AF-88D4-1F76646B04C5}"/>
              </a:ext>
            </a:extLst>
          </p:cNvPr>
          <p:cNvSpPr/>
          <p:nvPr/>
        </p:nvSpPr>
        <p:spPr>
          <a:xfrm>
            <a:off x="627295" y="1052737"/>
            <a:ext cx="7885620" cy="280831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四角形: 角を丸くする 2">
            <a:extLst>
              <a:ext uri="{FF2B5EF4-FFF2-40B4-BE49-F238E27FC236}">
                <a16:creationId xmlns:a16="http://schemas.microsoft.com/office/drawing/2014/main" id="{9BECFBE8-1994-0EC9-E8BF-7B89C450A54E}"/>
              </a:ext>
            </a:extLst>
          </p:cNvPr>
          <p:cNvSpPr/>
          <p:nvPr/>
        </p:nvSpPr>
        <p:spPr>
          <a:xfrm>
            <a:off x="6778037" y="938606"/>
            <a:ext cx="2001840" cy="445919"/>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Local Area Network</a:t>
            </a:r>
            <a:endParaRPr kumimoji="1" lang="ja-JP" altLang="en-US" sz="1600" dirty="0"/>
          </a:p>
        </p:txBody>
      </p:sp>
      <p:grpSp>
        <p:nvGrpSpPr>
          <p:cNvPr id="20" name="グループ化 19">
            <a:extLst>
              <a:ext uri="{FF2B5EF4-FFF2-40B4-BE49-F238E27FC236}">
                <a16:creationId xmlns:a16="http://schemas.microsoft.com/office/drawing/2014/main" id="{C7E46F26-43E2-B14B-4185-FEAC6992DE29}"/>
              </a:ext>
            </a:extLst>
          </p:cNvPr>
          <p:cNvGrpSpPr/>
          <p:nvPr/>
        </p:nvGrpSpPr>
        <p:grpSpPr>
          <a:xfrm>
            <a:off x="2782759" y="1375379"/>
            <a:ext cx="1195992" cy="755234"/>
            <a:chOff x="2782759" y="1375379"/>
            <a:chExt cx="1195992" cy="755234"/>
          </a:xfrm>
        </p:grpSpPr>
        <p:grpSp>
          <p:nvGrpSpPr>
            <p:cNvPr id="22" name="グループ化 21">
              <a:extLst>
                <a:ext uri="{FF2B5EF4-FFF2-40B4-BE49-F238E27FC236}">
                  <a16:creationId xmlns:a16="http://schemas.microsoft.com/office/drawing/2014/main" id="{EA926DF9-FAEA-2432-4086-3F45482CDD9B}"/>
                </a:ext>
              </a:extLst>
            </p:cNvPr>
            <p:cNvGrpSpPr/>
            <p:nvPr/>
          </p:nvGrpSpPr>
          <p:grpSpPr>
            <a:xfrm>
              <a:off x="2782759" y="1445271"/>
              <a:ext cx="313387" cy="685342"/>
              <a:chOff x="-828600" y="1926116"/>
              <a:chExt cx="313387" cy="685342"/>
            </a:xfrm>
          </p:grpSpPr>
          <p:sp>
            <p:nvSpPr>
              <p:cNvPr id="28" name="正方形/長方形 27">
                <a:extLst>
                  <a:ext uri="{FF2B5EF4-FFF2-40B4-BE49-F238E27FC236}">
                    <a16:creationId xmlns:a16="http://schemas.microsoft.com/office/drawing/2014/main" id="{D536D211-E10A-9358-C493-C0978F0E9564}"/>
                  </a:ext>
                </a:extLst>
              </p:cNvPr>
              <p:cNvSpPr/>
              <p:nvPr/>
            </p:nvSpPr>
            <p:spPr>
              <a:xfrm>
                <a:off x="-710406" y="2207796"/>
                <a:ext cx="76998" cy="294384"/>
              </a:xfrm>
              <a:prstGeom prst="rect">
                <a:avLst/>
              </a:prstGeom>
              <a:solidFill>
                <a:schemeClr val="bg1"/>
              </a:solidFill>
              <a:ln w="36413" cap="flat">
                <a:noFill/>
                <a:prstDash val="solid"/>
                <a:miter/>
              </a:ln>
            </p:spPr>
            <p:txBody>
              <a:bodyPr rtlCol="0" anchor="ctr"/>
              <a:lstStyle/>
              <a:p>
                <a:pPr algn="l"/>
                <a:endParaRPr kumimoji="1" lang="ja-JP" altLang="en-US" dirty="0"/>
              </a:p>
            </p:txBody>
          </p:sp>
          <p:pic>
            <p:nvPicPr>
              <p:cNvPr id="29" name="図 28" descr="図形&#10;&#10;低い精度で自動的に生成された説明">
                <a:extLst>
                  <a:ext uri="{FF2B5EF4-FFF2-40B4-BE49-F238E27FC236}">
                    <a16:creationId xmlns:a16="http://schemas.microsoft.com/office/drawing/2014/main" id="{57307D4D-315A-20B7-A270-C40BFE02259B}"/>
                  </a:ext>
                </a:extLst>
              </p:cNvPr>
              <p:cNvPicPr>
                <a:picLocks noChangeAspect="1"/>
              </p:cNvPicPr>
              <p:nvPr/>
            </p:nvPicPr>
            <p:blipFill>
              <a:blip r:embed="rId4"/>
              <a:stretch>
                <a:fillRect/>
              </a:stretch>
            </p:blipFill>
            <p:spPr>
              <a:xfrm>
                <a:off x="-828600" y="1926116"/>
                <a:ext cx="313387" cy="685342"/>
              </a:xfrm>
              <a:prstGeom prst="rect">
                <a:avLst/>
              </a:prstGeom>
              <a:noFill/>
              <a:ln>
                <a:noFill/>
              </a:ln>
            </p:spPr>
          </p:pic>
        </p:grpSp>
        <p:grpSp>
          <p:nvGrpSpPr>
            <p:cNvPr id="23" name="グループ化 22">
              <a:extLst>
                <a:ext uri="{FF2B5EF4-FFF2-40B4-BE49-F238E27FC236}">
                  <a16:creationId xmlns:a16="http://schemas.microsoft.com/office/drawing/2014/main" id="{2203210B-43D3-CC7C-6536-0443DCD50FE6}"/>
                </a:ext>
              </a:extLst>
            </p:cNvPr>
            <p:cNvGrpSpPr/>
            <p:nvPr/>
          </p:nvGrpSpPr>
          <p:grpSpPr>
            <a:xfrm>
              <a:off x="2983609" y="1375379"/>
              <a:ext cx="995142" cy="720678"/>
              <a:chOff x="-1060621" y="1844824"/>
              <a:chExt cx="995142" cy="720678"/>
            </a:xfrm>
          </p:grpSpPr>
          <p:sp>
            <p:nvSpPr>
              <p:cNvPr id="24" name="正方形/長方形 23">
                <a:extLst>
                  <a:ext uri="{FF2B5EF4-FFF2-40B4-BE49-F238E27FC236}">
                    <a16:creationId xmlns:a16="http://schemas.microsoft.com/office/drawing/2014/main" id="{195F2DE5-7F33-3CE4-81CB-6BCEA5348776}"/>
                  </a:ext>
                </a:extLst>
              </p:cNvPr>
              <p:cNvSpPr/>
              <p:nvPr/>
            </p:nvSpPr>
            <p:spPr>
              <a:xfrm>
                <a:off x="-886137" y="1852576"/>
                <a:ext cx="646389" cy="176511"/>
              </a:xfrm>
              <a:prstGeom prst="rect">
                <a:avLst/>
              </a:prstGeom>
              <a:solidFill>
                <a:schemeClr val="bg1"/>
              </a:solidFill>
              <a:ln w="36413" cap="flat">
                <a:noFill/>
                <a:prstDash val="solid"/>
                <a:miter/>
              </a:ln>
            </p:spPr>
            <p:txBody>
              <a:bodyPr rtlCol="0" anchor="ctr"/>
              <a:lstStyle/>
              <a:p>
                <a:pPr algn="l"/>
                <a:endParaRPr kumimoji="1" lang="ja-JP" altLang="en-US" dirty="0"/>
              </a:p>
            </p:txBody>
          </p:sp>
          <p:sp>
            <p:nvSpPr>
              <p:cNvPr id="25" name="正方形/長方形 24">
                <a:extLst>
                  <a:ext uri="{FF2B5EF4-FFF2-40B4-BE49-F238E27FC236}">
                    <a16:creationId xmlns:a16="http://schemas.microsoft.com/office/drawing/2014/main" id="{7D02DD1B-14E1-20B0-0A01-B2E572383802}"/>
                  </a:ext>
                </a:extLst>
              </p:cNvPr>
              <p:cNvSpPr/>
              <p:nvPr/>
            </p:nvSpPr>
            <p:spPr>
              <a:xfrm>
                <a:off x="-884454" y="2103880"/>
                <a:ext cx="646389" cy="176511"/>
              </a:xfrm>
              <a:prstGeom prst="rect">
                <a:avLst/>
              </a:prstGeom>
              <a:solidFill>
                <a:schemeClr val="bg1"/>
              </a:solidFill>
              <a:ln w="36413" cap="flat">
                <a:noFill/>
                <a:prstDash val="solid"/>
                <a:miter/>
              </a:ln>
            </p:spPr>
            <p:txBody>
              <a:bodyPr rtlCol="0" anchor="ctr"/>
              <a:lstStyle/>
              <a:p>
                <a:pPr algn="l"/>
                <a:endParaRPr kumimoji="1" lang="ja-JP" altLang="en-US" dirty="0"/>
              </a:p>
            </p:txBody>
          </p:sp>
          <p:sp>
            <p:nvSpPr>
              <p:cNvPr id="26" name="正方形/長方形 25">
                <a:extLst>
                  <a:ext uri="{FF2B5EF4-FFF2-40B4-BE49-F238E27FC236}">
                    <a16:creationId xmlns:a16="http://schemas.microsoft.com/office/drawing/2014/main" id="{17531FF9-E0B7-F230-215C-739E29FF98AE}"/>
                  </a:ext>
                </a:extLst>
              </p:cNvPr>
              <p:cNvSpPr/>
              <p:nvPr/>
            </p:nvSpPr>
            <p:spPr>
              <a:xfrm>
                <a:off x="-881904" y="2349582"/>
                <a:ext cx="646389" cy="176511"/>
              </a:xfrm>
              <a:prstGeom prst="rect">
                <a:avLst/>
              </a:prstGeom>
              <a:solidFill>
                <a:schemeClr val="bg1"/>
              </a:solidFill>
              <a:ln w="36413" cap="flat">
                <a:noFill/>
                <a:prstDash val="solid"/>
                <a:miter/>
              </a:ln>
            </p:spPr>
            <p:txBody>
              <a:bodyPr rtlCol="0" anchor="ctr"/>
              <a:lstStyle/>
              <a:p>
                <a:pPr algn="l"/>
                <a:endParaRPr kumimoji="1" lang="ja-JP" altLang="en-US" dirty="0"/>
              </a:p>
            </p:txBody>
          </p:sp>
          <p:pic>
            <p:nvPicPr>
              <p:cNvPr id="27" name="図 26" descr="黒い背景と白い文字&#10;&#10;自動的に生成された説明">
                <a:extLst>
                  <a:ext uri="{FF2B5EF4-FFF2-40B4-BE49-F238E27FC236}">
                    <a16:creationId xmlns:a16="http://schemas.microsoft.com/office/drawing/2014/main" id="{9A26973F-A472-FBCE-EA2E-DB1ADCCD6912}"/>
                  </a:ext>
                </a:extLst>
              </p:cNvPr>
              <p:cNvPicPr>
                <a:picLocks noChangeAspect="1"/>
              </p:cNvPicPr>
              <p:nvPr/>
            </p:nvPicPr>
            <p:blipFill rotWithShape="1">
              <a:blip r:embed="rId5"/>
              <a:srcRect b="34832"/>
              <a:stretch/>
            </p:blipFill>
            <p:spPr>
              <a:xfrm>
                <a:off x="-1060621" y="1844824"/>
                <a:ext cx="995142" cy="720678"/>
              </a:xfrm>
              <a:prstGeom prst="rect">
                <a:avLst/>
              </a:prstGeom>
            </p:spPr>
          </p:pic>
        </p:grpSp>
      </p:grpSp>
      <p:grpSp>
        <p:nvGrpSpPr>
          <p:cNvPr id="30" name="グループ化 29">
            <a:extLst>
              <a:ext uri="{FF2B5EF4-FFF2-40B4-BE49-F238E27FC236}">
                <a16:creationId xmlns:a16="http://schemas.microsoft.com/office/drawing/2014/main" id="{DF7A17FA-C7B0-3B3B-0F04-83C02697EB98}"/>
              </a:ext>
            </a:extLst>
          </p:cNvPr>
          <p:cNvGrpSpPr/>
          <p:nvPr/>
        </p:nvGrpSpPr>
        <p:grpSpPr>
          <a:xfrm>
            <a:off x="5632020" y="1375379"/>
            <a:ext cx="1195992" cy="755234"/>
            <a:chOff x="2782759" y="1375379"/>
            <a:chExt cx="1195992" cy="755234"/>
          </a:xfrm>
        </p:grpSpPr>
        <p:grpSp>
          <p:nvGrpSpPr>
            <p:cNvPr id="32" name="グループ化 31">
              <a:extLst>
                <a:ext uri="{FF2B5EF4-FFF2-40B4-BE49-F238E27FC236}">
                  <a16:creationId xmlns:a16="http://schemas.microsoft.com/office/drawing/2014/main" id="{D1609241-A5C6-6E04-02A1-51AC1608A31D}"/>
                </a:ext>
              </a:extLst>
            </p:cNvPr>
            <p:cNvGrpSpPr/>
            <p:nvPr/>
          </p:nvGrpSpPr>
          <p:grpSpPr>
            <a:xfrm>
              <a:off x="2782759" y="1445271"/>
              <a:ext cx="313387" cy="685342"/>
              <a:chOff x="-828600" y="1926116"/>
              <a:chExt cx="313387" cy="685342"/>
            </a:xfrm>
          </p:grpSpPr>
          <p:sp>
            <p:nvSpPr>
              <p:cNvPr id="38" name="正方形/長方形 37">
                <a:extLst>
                  <a:ext uri="{FF2B5EF4-FFF2-40B4-BE49-F238E27FC236}">
                    <a16:creationId xmlns:a16="http://schemas.microsoft.com/office/drawing/2014/main" id="{C7CC0B24-D586-E904-4611-6AB78C51FCC0}"/>
                  </a:ext>
                </a:extLst>
              </p:cNvPr>
              <p:cNvSpPr/>
              <p:nvPr/>
            </p:nvSpPr>
            <p:spPr>
              <a:xfrm>
                <a:off x="-710406" y="2207796"/>
                <a:ext cx="76998" cy="294384"/>
              </a:xfrm>
              <a:prstGeom prst="rect">
                <a:avLst/>
              </a:prstGeom>
              <a:solidFill>
                <a:schemeClr val="bg1"/>
              </a:solidFill>
              <a:ln w="36413" cap="flat">
                <a:noFill/>
                <a:prstDash val="solid"/>
                <a:miter/>
              </a:ln>
            </p:spPr>
            <p:txBody>
              <a:bodyPr rtlCol="0" anchor="ctr"/>
              <a:lstStyle/>
              <a:p>
                <a:pPr algn="l"/>
                <a:endParaRPr kumimoji="1" lang="ja-JP" altLang="en-US" dirty="0"/>
              </a:p>
            </p:txBody>
          </p:sp>
          <p:pic>
            <p:nvPicPr>
              <p:cNvPr id="39" name="図 38" descr="図形&#10;&#10;低い精度で自動的に生成された説明">
                <a:extLst>
                  <a:ext uri="{FF2B5EF4-FFF2-40B4-BE49-F238E27FC236}">
                    <a16:creationId xmlns:a16="http://schemas.microsoft.com/office/drawing/2014/main" id="{8FD9EB70-26A8-22A8-CE6B-FD6D01025B0F}"/>
                  </a:ext>
                </a:extLst>
              </p:cNvPr>
              <p:cNvPicPr>
                <a:picLocks noChangeAspect="1"/>
              </p:cNvPicPr>
              <p:nvPr/>
            </p:nvPicPr>
            <p:blipFill>
              <a:blip r:embed="rId4"/>
              <a:stretch>
                <a:fillRect/>
              </a:stretch>
            </p:blipFill>
            <p:spPr>
              <a:xfrm>
                <a:off x="-828600" y="1926116"/>
                <a:ext cx="313387" cy="685342"/>
              </a:xfrm>
              <a:prstGeom prst="rect">
                <a:avLst/>
              </a:prstGeom>
              <a:noFill/>
              <a:ln>
                <a:noFill/>
              </a:ln>
            </p:spPr>
          </p:pic>
        </p:grpSp>
        <p:grpSp>
          <p:nvGrpSpPr>
            <p:cNvPr id="33" name="グループ化 32">
              <a:extLst>
                <a:ext uri="{FF2B5EF4-FFF2-40B4-BE49-F238E27FC236}">
                  <a16:creationId xmlns:a16="http://schemas.microsoft.com/office/drawing/2014/main" id="{6FC13A37-1DAF-969A-ABD1-1BC1D37252C6}"/>
                </a:ext>
              </a:extLst>
            </p:cNvPr>
            <p:cNvGrpSpPr/>
            <p:nvPr/>
          </p:nvGrpSpPr>
          <p:grpSpPr>
            <a:xfrm>
              <a:off x="2983609" y="1375379"/>
              <a:ext cx="995142" cy="720678"/>
              <a:chOff x="-1060621" y="1844824"/>
              <a:chExt cx="995142" cy="720678"/>
            </a:xfrm>
          </p:grpSpPr>
          <p:sp>
            <p:nvSpPr>
              <p:cNvPr id="34" name="正方形/長方形 33">
                <a:extLst>
                  <a:ext uri="{FF2B5EF4-FFF2-40B4-BE49-F238E27FC236}">
                    <a16:creationId xmlns:a16="http://schemas.microsoft.com/office/drawing/2014/main" id="{44EF0511-CBD9-84A0-CB7E-A7925FCF5F05}"/>
                  </a:ext>
                </a:extLst>
              </p:cNvPr>
              <p:cNvSpPr/>
              <p:nvPr/>
            </p:nvSpPr>
            <p:spPr>
              <a:xfrm>
                <a:off x="-886137" y="1852576"/>
                <a:ext cx="646389" cy="176511"/>
              </a:xfrm>
              <a:prstGeom prst="rect">
                <a:avLst/>
              </a:prstGeom>
              <a:solidFill>
                <a:schemeClr val="bg1"/>
              </a:solidFill>
              <a:ln w="36413" cap="flat">
                <a:noFill/>
                <a:prstDash val="solid"/>
                <a:miter/>
              </a:ln>
            </p:spPr>
            <p:txBody>
              <a:bodyPr rtlCol="0" anchor="ctr"/>
              <a:lstStyle/>
              <a:p>
                <a:pPr algn="l"/>
                <a:endParaRPr kumimoji="1" lang="ja-JP" altLang="en-US" dirty="0"/>
              </a:p>
            </p:txBody>
          </p:sp>
          <p:sp>
            <p:nvSpPr>
              <p:cNvPr id="35" name="正方形/長方形 34">
                <a:extLst>
                  <a:ext uri="{FF2B5EF4-FFF2-40B4-BE49-F238E27FC236}">
                    <a16:creationId xmlns:a16="http://schemas.microsoft.com/office/drawing/2014/main" id="{91772D37-5B87-0C23-66E9-6F8F9C2DE926}"/>
                  </a:ext>
                </a:extLst>
              </p:cNvPr>
              <p:cNvSpPr/>
              <p:nvPr/>
            </p:nvSpPr>
            <p:spPr>
              <a:xfrm>
                <a:off x="-884454" y="2103880"/>
                <a:ext cx="646389" cy="176511"/>
              </a:xfrm>
              <a:prstGeom prst="rect">
                <a:avLst/>
              </a:prstGeom>
              <a:solidFill>
                <a:schemeClr val="bg1"/>
              </a:solidFill>
              <a:ln w="36413" cap="flat">
                <a:noFill/>
                <a:prstDash val="solid"/>
                <a:miter/>
              </a:ln>
            </p:spPr>
            <p:txBody>
              <a:bodyPr rtlCol="0" anchor="ctr"/>
              <a:lstStyle/>
              <a:p>
                <a:pPr algn="l"/>
                <a:endParaRPr kumimoji="1" lang="ja-JP" altLang="en-US" dirty="0"/>
              </a:p>
            </p:txBody>
          </p:sp>
          <p:sp>
            <p:nvSpPr>
              <p:cNvPr id="36" name="正方形/長方形 35">
                <a:extLst>
                  <a:ext uri="{FF2B5EF4-FFF2-40B4-BE49-F238E27FC236}">
                    <a16:creationId xmlns:a16="http://schemas.microsoft.com/office/drawing/2014/main" id="{4085994D-28DD-266B-512C-18EA947144E8}"/>
                  </a:ext>
                </a:extLst>
              </p:cNvPr>
              <p:cNvSpPr/>
              <p:nvPr/>
            </p:nvSpPr>
            <p:spPr>
              <a:xfrm>
                <a:off x="-881904" y="2349582"/>
                <a:ext cx="646389" cy="176511"/>
              </a:xfrm>
              <a:prstGeom prst="rect">
                <a:avLst/>
              </a:prstGeom>
              <a:solidFill>
                <a:schemeClr val="bg1"/>
              </a:solidFill>
              <a:ln w="36413" cap="flat">
                <a:noFill/>
                <a:prstDash val="solid"/>
                <a:miter/>
              </a:ln>
            </p:spPr>
            <p:txBody>
              <a:bodyPr rtlCol="0" anchor="ctr"/>
              <a:lstStyle/>
              <a:p>
                <a:pPr algn="l"/>
                <a:endParaRPr kumimoji="1" lang="ja-JP" altLang="en-US" dirty="0"/>
              </a:p>
            </p:txBody>
          </p:sp>
          <p:pic>
            <p:nvPicPr>
              <p:cNvPr id="37" name="図 36" descr="黒い背景と白い文字&#10;&#10;自動的に生成された説明">
                <a:extLst>
                  <a:ext uri="{FF2B5EF4-FFF2-40B4-BE49-F238E27FC236}">
                    <a16:creationId xmlns:a16="http://schemas.microsoft.com/office/drawing/2014/main" id="{77628949-413D-7BCF-823C-C37FA1962C7C}"/>
                  </a:ext>
                </a:extLst>
              </p:cNvPr>
              <p:cNvPicPr>
                <a:picLocks noChangeAspect="1"/>
              </p:cNvPicPr>
              <p:nvPr/>
            </p:nvPicPr>
            <p:blipFill rotWithShape="1">
              <a:blip r:embed="rId5"/>
              <a:srcRect b="34832"/>
              <a:stretch/>
            </p:blipFill>
            <p:spPr>
              <a:xfrm>
                <a:off x="-1060621" y="1844824"/>
                <a:ext cx="995142" cy="720678"/>
              </a:xfrm>
              <a:prstGeom prst="rect">
                <a:avLst/>
              </a:prstGeom>
            </p:spPr>
          </p:pic>
        </p:grpSp>
      </p:grpSp>
      <p:sp>
        <p:nvSpPr>
          <p:cNvPr id="45" name="矢印: 右 44">
            <a:extLst>
              <a:ext uri="{FF2B5EF4-FFF2-40B4-BE49-F238E27FC236}">
                <a16:creationId xmlns:a16="http://schemas.microsoft.com/office/drawing/2014/main" id="{3A8C3D82-8DAA-F204-BCD0-E0CDFC702921}"/>
              </a:ext>
            </a:extLst>
          </p:cNvPr>
          <p:cNvSpPr/>
          <p:nvPr/>
        </p:nvSpPr>
        <p:spPr>
          <a:xfrm>
            <a:off x="364487" y="5445224"/>
            <a:ext cx="686217" cy="432048"/>
          </a:xfrm>
          <a:prstGeom prst="rightArrow">
            <a:avLst/>
          </a:prstGeom>
          <a:solidFill>
            <a:srgbClr val="0084B4"/>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21" name="矢印: 左右 20">
            <a:extLst>
              <a:ext uri="{FF2B5EF4-FFF2-40B4-BE49-F238E27FC236}">
                <a16:creationId xmlns:a16="http://schemas.microsoft.com/office/drawing/2014/main" id="{2F341A21-6B57-991C-5ADA-DEDBEEC1B40C}"/>
              </a:ext>
            </a:extLst>
          </p:cNvPr>
          <p:cNvSpPr/>
          <p:nvPr/>
        </p:nvSpPr>
        <p:spPr>
          <a:xfrm>
            <a:off x="3999428" y="1559642"/>
            <a:ext cx="1386307" cy="438090"/>
          </a:xfrm>
          <a:prstGeom prst="leftRightArrow">
            <a:avLst/>
          </a:prstGeom>
          <a:solidFill>
            <a:schemeClr val="accent2"/>
          </a:solidFill>
          <a:ln w="36413" cap="flat">
            <a:noFill/>
            <a:prstDash val="solid"/>
            <a:miter/>
          </a:ln>
        </p:spPr>
        <p:txBody>
          <a:bodyPr rtlCol="0" anchor="ctr"/>
          <a:lstStyle/>
          <a:p>
            <a:pPr algn="l"/>
            <a:endParaRPr kumimoji="1" lang="ja-JP" altLang="en-US" dirty="0"/>
          </a:p>
        </p:txBody>
      </p:sp>
      <p:pic>
        <p:nvPicPr>
          <p:cNvPr id="31" name="図 30" descr="アイコン&#10;&#10;自動的に生成された説明">
            <a:extLst>
              <a:ext uri="{FF2B5EF4-FFF2-40B4-BE49-F238E27FC236}">
                <a16:creationId xmlns:a16="http://schemas.microsoft.com/office/drawing/2014/main" id="{A3DA53C6-F68F-CA70-2083-8E74DCC21758}"/>
              </a:ext>
            </a:extLst>
          </p:cNvPr>
          <p:cNvPicPr>
            <a:picLocks noChangeAspect="1"/>
          </p:cNvPicPr>
          <p:nvPr/>
        </p:nvPicPr>
        <p:blipFill>
          <a:blip r:embed="rId6">
            <a:duotone>
              <a:schemeClr val="accent1">
                <a:shade val="45000"/>
                <a:satMod val="135000"/>
              </a:schemeClr>
              <a:prstClr val="white"/>
            </a:duotone>
            <a:extLst>
              <a:ext uri="{BEBA8EAE-BF5A-486C-A8C5-ECC9F3942E4B}">
                <a14:imgProps xmlns:a14="http://schemas.microsoft.com/office/drawing/2010/main">
                  <a14:imgLayer r:embed="rId7">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Mark x1="2961" y1="99856" x2="1989" y2="96572"/>
                        <a14:backgroundMark x1="75563" y1="83508" x2="98056" y2="83508"/>
                      </a14:backgroundRemoval>
                    </a14:imgEffect>
                  </a14:imgLayer>
                </a14:imgProps>
              </a:ext>
            </a:extLst>
          </a:blip>
          <a:stretch>
            <a:fillRect/>
          </a:stretch>
        </p:blipFill>
        <p:spPr>
          <a:xfrm>
            <a:off x="4902839" y="1383131"/>
            <a:ext cx="317233" cy="388446"/>
          </a:xfrm>
          <a:prstGeom prst="rect">
            <a:avLst/>
          </a:prstGeom>
          <a:noFill/>
          <a:ln>
            <a:noFill/>
          </a:ln>
        </p:spPr>
      </p:pic>
      <p:pic>
        <p:nvPicPr>
          <p:cNvPr id="47" name="図 46" descr="アイコン&#10;&#10;自動的に生成された説明">
            <a:extLst>
              <a:ext uri="{FF2B5EF4-FFF2-40B4-BE49-F238E27FC236}">
                <a16:creationId xmlns:a16="http://schemas.microsoft.com/office/drawing/2014/main" id="{315DD2A6-2A9B-AE02-0654-D15470780CB1}"/>
              </a:ext>
            </a:extLst>
          </p:cNvPr>
          <p:cNvPicPr>
            <a:picLocks noChangeAspect="1"/>
          </p:cNvPicPr>
          <p:nvPr/>
        </p:nvPicPr>
        <p:blipFill>
          <a:blip r:embed="rId6">
            <a:duotone>
              <a:schemeClr val="accent1">
                <a:shade val="45000"/>
                <a:satMod val="135000"/>
              </a:schemeClr>
              <a:prstClr val="white"/>
            </a:duotone>
            <a:extLst>
              <a:ext uri="{BEBA8EAE-BF5A-486C-A8C5-ECC9F3942E4B}">
                <a14:imgProps xmlns:a14="http://schemas.microsoft.com/office/drawing/2010/main">
                  <a14:imgLayer r:embed="rId7">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Mark x1="2961" y1="99856" x2="1989" y2="96572"/>
                        <a14:backgroundMark x1="75563" y1="83508" x2="98056" y2="83508"/>
                      </a14:backgroundRemoval>
                    </a14:imgEffect>
                  </a14:imgLayer>
                </a14:imgProps>
              </a:ext>
            </a:extLst>
          </a:blip>
          <a:stretch>
            <a:fillRect/>
          </a:stretch>
        </p:blipFill>
        <p:spPr>
          <a:xfrm flipH="1">
            <a:off x="4435150" y="1761231"/>
            <a:ext cx="317233" cy="388446"/>
          </a:xfrm>
          <a:prstGeom prst="rect">
            <a:avLst/>
          </a:prstGeom>
          <a:noFill/>
          <a:ln>
            <a:noFill/>
          </a:ln>
        </p:spPr>
      </p:pic>
      <p:pic>
        <p:nvPicPr>
          <p:cNvPr id="46" name="図 45" descr="アイコン&#10;&#10;自動的に生成された説明">
            <a:extLst>
              <a:ext uri="{FF2B5EF4-FFF2-40B4-BE49-F238E27FC236}">
                <a16:creationId xmlns:a16="http://schemas.microsoft.com/office/drawing/2014/main" id="{BF782CDA-27F1-BE3E-C7B6-8B9161E21111}"/>
              </a:ext>
            </a:extLst>
          </p:cNvPr>
          <p:cNvPicPr>
            <a:picLocks noChangeAspect="1"/>
          </p:cNvPicPr>
          <p:nvPr/>
        </p:nvPicPr>
        <p:blipFill>
          <a:blip r:embed="rId6">
            <a:duotone>
              <a:srgbClr val="0084B4">
                <a:shade val="45000"/>
                <a:satMod val="135000"/>
              </a:srgbClr>
              <a:prstClr val="white"/>
            </a:duotone>
            <a:extLst>
              <a:ext uri="{BEBA8EAE-BF5A-486C-A8C5-ECC9F3942E4B}">
                <a14:imgProps xmlns:a14="http://schemas.microsoft.com/office/drawing/2010/main">
                  <a14:imgLayer r:embed="rId7">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Mark x1="2961" y1="99856" x2="1989" y2="96572"/>
                        <a14:backgroundMark x1="75563" y1="83508" x2="98056" y2="83508"/>
                      </a14:backgroundRemoval>
                    </a14:imgEffect>
                  </a14:imgLayer>
                </a14:imgProps>
              </a:ext>
            </a:extLst>
          </a:blip>
          <a:stretch>
            <a:fillRect/>
          </a:stretch>
        </p:blipFill>
        <p:spPr>
          <a:xfrm flipH="1">
            <a:off x="4211960" y="1766808"/>
            <a:ext cx="317233" cy="388446"/>
          </a:xfrm>
          <a:prstGeom prst="rect">
            <a:avLst/>
          </a:prstGeom>
          <a:noFill/>
          <a:ln>
            <a:noFill/>
          </a:ln>
        </p:spPr>
      </p:pic>
      <p:sp>
        <p:nvSpPr>
          <p:cNvPr id="56" name="矢印: 右 55">
            <a:extLst>
              <a:ext uri="{FF2B5EF4-FFF2-40B4-BE49-F238E27FC236}">
                <a16:creationId xmlns:a16="http://schemas.microsoft.com/office/drawing/2014/main" id="{D320B87A-5AC4-4B1F-2CF6-0F850713603B}"/>
              </a:ext>
            </a:extLst>
          </p:cNvPr>
          <p:cNvSpPr/>
          <p:nvPr/>
        </p:nvSpPr>
        <p:spPr>
          <a:xfrm rot="16200000">
            <a:off x="5361506" y="2204291"/>
            <a:ext cx="933613" cy="754296"/>
          </a:xfrm>
          <a:prstGeom prst="rightArrow">
            <a:avLst/>
          </a:prstGeom>
          <a:solidFill>
            <a:srgbClr val="0070C0"/>
          </a:solidFill>
          <a:ln w="22225" cap="flat">
            <a:solidFill>
              <a:schemeClr val="accent1"/>
            </a:solidFill>
            <a:prstDash val="solid"/>
            <a:miter/>
          </a:ln>
        </p:spPr>
        <p:txBody>
          <a:bodyPr rtlCol="0" anchor="ctr"/>
          <a:lstStyle/>
          <a:p>
            <a:pPr algn="l"/>
            <a:endParaRPr kumimoji="1" lang="ja-JP" altLang="en-US" dirty="0"/>
          </a:p>
        </p:txBody>
      </p:sp>
      <p:pic>
        <p:nvPicPr>
          <p:cNvPr id="57" name="図 56" descr="アイコン&#10;&#10;自動的に生成された説明">
            <a:extLst>
              <a:ext uri="{FF2B5EF4-FFF2-40B4-BE49-F238E27FC236}">
                <a16:creationId xmlns:a16="http://schemas.microsoft.com/office/drawing/2014/main" id="{EB8924BC-ECC4-8C69-77F7-6560F9EEF864}"/>
              </a:ext>
            </a:extLst>
          </p:cNvPr>
          <p:cNvPicPr>
            <a:picLocks noChangeAspect="1"/>
          </p:cNvPicPr>
          <p:nvPr/>
        </p:nvPicPr>
        <p:blipFill>
          <a:blip r:embed="rId6">
            <a:duotone>
              <a:schemeClr val="accent1">
                <a:shade val="45000"/>
                <a:satMod val="135000"/>
              </a:schemeClr>
              <a:prstClr val="white"/>
            </a:duotone>
            <a:extLst>
              <a:ext uri="{BEBA8EAE-BF5A-486C-A8C5-ECC9F3942E4B}">
                <a14:imgProps xmlns:a14="http://schemas.microsoft.com/office/drawing/2010/main">
                  <a14:imgLayer r:embed="rId7">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Mark x1="2961" y1="99856" x2="1989" y2="96572"/>
                        <a14:backgroundMark x1="75563" y1="83508" x2="98056" y2="83508"/>
                      </a14:backgroundRemoval>
                    </a14:imgEffect>
                  </a14:imgLayer>
                </a14:imgProps>
              </a:ext>
            </a:extLst>
          </a:blip>
          <a:stretch>
            <a:fillRect/>
          </a:stretch>
        </p:blipFill>
        <p:spPr>
          <a:xfrm flipH="1">
            <a:off x="5669695" y="2442809"/>
            <a:ext cx="317233" cy="388446"/>
          </a:xfrm>
          <a:prstGeom prst="rect">
            <a:avLst/>
          </a:prstGeom>
          <a:noFill/>
          <a:ln>
            <a:noFill/>
          </a:ln>
        </p:spPr>
      </p:pic>
      <p:pic>
        <p:nvPicPr>
          <p:cNvPr id="58" name="図 57" descr="アイコン&#10;&#10;自動的に生成された説明">
            <a:extLst>
              <a:ext uri="{FF2B5EF4-FFF2-40B4-BE49-F238E27FC236}">
                <a16:creationId xmlns:a16="http://schemas.microsoft.com/office/drawing/2014/main" id="{8B0A6EE1-E127-DE60-6DCA-CF92AB7A7C60}"/>
              </a:ext>
            </a:extLst>
          </p:cNvPr>
          <p:cNvPicPr>
            <a:picLocks noChangeAspect="1"/>
          </p:cNvPicPr>
          <p:nvPr/>
        </p:nvPicPr>
        <p:blipFill>
          <a:blip r:embed="rId6">
            <a:duotone>
              <a:srgbClr val="0084B4">
                <a:shade val="45000"/>
                <a:satMod val="135000"/>
              </a:srgbClr>
              <a:prstClr val="white"/>
            </a:duotone>
            <a:extLst>
              <a:ext uri="{BEBA8EAE-BF5A-486C-A8C5-ECC9F3942E4B}">
                <a14:imgProps xmlns:a14="http://schemas.microsoft.com/office/drawing/2010/main">
                  <a14:imgLayer r:embed="rId7">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Mark x1="2961" y1="99856" x2="1989" y2="96572"/>
                        <a14:backgroundMark x1="75563" y1="83508" x2="98056" y2="83508"/>
                      </a14:backgroundRemoval>
                    </a14:imgEffect>
                  </a14:imgLayer>
                </a14:imgProps>
              </a:ext>
            </a:extLst>
          </a:blip>
          <a:stretch>
            <a:fillRect/>
          </a:stretch>
        </p:blipFill>
        <p:spPr>
          <a:xfrm flipH="1">
            <a:off x="5680300" y="2640173"/>
            <a:ext cx="317233" cy="388446"/>
          </a:xfrm>
          <a:prstGeom prst="rect">
            <a:avLst/>
          </a:prstGeom>
          <a:noFill/>
          <a:ln>
            <a:noFill/>
          </a:ln>
        </p:spPr>
      </p:pic>
      <p:sp>
        <p:nvSpPr>
          <p:cNvPr id="61" name="矢印: 右 60">
            <a:extLst>
              <a:ext uri="{FF2B5EF4-FFF2-40B4-BE49-F238E27FC236}">
                <a16:creationId xmlns:a16="http://schemas.microsoft.com/office/drawing/2014/main" id="{371A56B3-F09A-C1EB-7A15-10FE3F70CA51}"/>
              </a:ext>
            </a:extLst>
          </p:cNvPr>
          <p:cNvSpPr/>
          <p:nvPr/>
        </p:nvSpPr>
        <p:spPr>
          <a:xfrm rot="18563792">
            <a:off x="2114384" y="2302190"/>
            <a:ext cx="801954" cy="277333"/>
          </a:xfrm>
          <a:prstGeom prst="rightArrow">
            <a:avLst/>
          </a:prstGeom>
          <a:solidFill>
            <a:srgbClr val="0070C0"/>
          </a:solidFill>
          <a:ln w="22225" cap="flat">
            <a:solidFill>
              <a:schemeClr val="accent1"/>
            </a:solidFill>
            <a:prstDash val="solid"/>
            <a:miter/>
          </a:ln>
        </p:spPr>
        <p:txBody>
          <a:bodyPr rtlCol="0" anchor="ctr"/>
          <a:lstStyle/>
          <a:p>
            <a:pPr algn="l"/>
            <a:endParaRPr kumimoji="1" lang="ja-JP" altLang="en-US" dirty="0"/>
          </a:p>
        </p:txBody>
      </p:sp>
      <p:sp>
        <p:nvSpPr>
          <p:cNvPr id="62" name="矢印: 右 61">
            <a:extLst>
              <a:ext uri="{FF2B5EF4-FFF2-40B4-BE49-F238E27FC236}">
                <a16:creationId xmlns:a16="http://schemas.microsoft.com/office/drawing/2014/main" id="{9508F03E-D0AC-7CF3-9AE0-F258D8DF74EA}"/>
              </a:ext>
            </a:extLst>
          </p:cNvPr>
          <p:cNvSpPr/>
          <p:nvPr/>
        </p:nvSpPr>
        <p:spPr>
          <a:xfrm rot="14198066">
            <a:off x="2934370" y="2381850"/>
            <a:ext cx="801954" cy="277333"/>
          </a:xfrm>
          <a:prstGeom prst="rightArrow">
            <a:avLst/>
          </a:prstGeom>
          <a:solidFill>
            <a:srgbClr val="0070C0"/>
          </a:solidFill>
          <a:ln w="22225" cap="flat">
            <a:solidFill>
              <a:schemeClr val="accent1"/>
            </a:solidFill>
            <a:prstDash val="solid"/>
            <a:miter/>
          </a:ln>
        </p:spPr>
        <p:txBody>
          <a:bodyPr rtlCol="0" anchor="ctr"/>
          <a:lstStyle/>
          <a:p>
            <a:pPr algn="l"/>
            <a:endParaRPr kumimoji="1" lang="ja-JP" altLang="en-US" dirty="0"/>
          </a:p>
        </p:txBody>
      </p:sp>
      <p:sp>
        <p:nvSpPr>
          <p:cNvPr id="63" name="矢印: 右 62">
            <a:extLst>
              <a:ext uri="{FF2B5EF4-FFF2-40B4-BE49-F238E27FC236}">
                <a16:creationId xmlns:a16="http://schemas.microsoft.com/office/drawing/2014/main" id="{354B0E6E-8B15-FC70-9404-7AE8DDAC262C}"/>
              </a:ext>
            </a:extLst>
          </p:cNvPr>
          <p:cNvSpPr/>
          <p:nvPr/>
        </p:nvSpPr>
        <p:spPr>
          <a:xfrm rot="18508699">
            <a:off x="4942225" y="2342413"/>
            <a:ext cx="801954" cy="277333"/>
          </a:xfrm>
          <a:prstGeom prst="rightArrow">
            <a:avLst/>
          </a:prstGeom>
          <a:solidFill>
            <a:srgbClr val="0070C0"/>
          </a:solidFill>
          <a:ln w="22225" cap="flat">
            <a:solidFill>
              <a:schemeClr val="accent1"/>
            </a:solidFill>
            <a:prstDash val="solid"/>
            <a:miter/>
          </a:ln>
        </p:spPr>
        <p:txBody>
          <a:bodyPr rtlCol="0" anchor="ctr"/>
          <a:lstStyle/>
          <a:p>
            <a:pPr algn="l"/>
            <a:endParaRPr kumimoji="1" lang="ja-JP" altLang="en-US" dirty="0"/>
          </a:p>
        </p:txBody>
      </p:sp>
      <p:sp>
        <p:nvSpPr>
          <p:cNvPr id="64" name="矢印: 右 63">
            <a:extLst>
              <a:ext uri="{FF2B5EF4-FFF2-40B4-BE49-F238E27FC236}">
                <a16:creationId xmlns:a16="http://schemas.microsoft.com/office/drawing/2014/main" id="{05EC0CBF-15BF-1096-4C3A-7D4DE2AB4EC9}"/>
              </a:ext>
            </a:extLst>
          </p:cNvPr>
          <p:cNvSpPr/>
          <p:nvPr/>
        </p:nvSpPr>
        <p:spPr>
          <a:xfrm rot="13390845">
            <a:off x="5860019" y="2322388"/>
            <a:ext cx="801954" cy="277333"/>
          </a:xfrm>
          <a:prstGeom prst="rightArrow">
            <a:avLst/>
          </a:prstGeom>
          <a:solidFill>
            <a:srgbClr val="0070C0"/>
          </a:solidFill>
          <a:ln w="22225" cap="flat">
            <a:solidFill>
              <a:schemeClr val="accent1"/>
            </a:solidFill>
            <a:prstDash val="solid"/>
            <a:miter/>
          </a:ln>
        </p:spPr>
        <p:txBody>
          <a:bodyPr rtlCol="0" anchor="ctr"/>
          <a:lstStyle/>
          <a:p>
            <a:pPr algn="l"/>
            <a:endParaRPr kumimoji="1" lang="ja-JP" altLang="en-US" dirty="0"/>
          </a:p>
        </p:txBody>
      </p:sp>
      <p:pic>
        <p:nvPicPr>
          <p:cNvPr id="65" name="図 64" descr="アイコン&#10;&#10;自動的に生成された説明">
            <a:extLst>
              <a:ext uri="{FF2B5EF4-FFF2-40B4-BE49-F238E27FC236}">
                <a16:creationId xmlns:a16="http://schemas.microsoft.com/office/drawing/2014/main" id="{E56F0DBA-C39A-D706-FEA2-0F32BB5993C5}"/>
              </a:ext>
            </a:extLst>
          </p:cNvPr>
          <p:cNvPicPr>
            <a:picLocks noChangeAspect="1"/>
          </p:cNvPicPr>
          <p:nvPr/>
        </p:nvPicPr>
        <p:blipFill>
          <a:blip r:embed="rId6">
            <a:duotone>
              <a:schemeClr val="accent2">
                <a:shade val="45000"/>
                <a:satMod val="135000"/>
              </a:schemeClr>
              <a:prstClr val="white"/>
            </a:duotone>
            <a:extLst>
              <a:ext uri="{BEBA8EAE-BF5A-486C-A8C5-ECC9F3942E4B}">
                <a14:imgProps xmlns:a14="http://schemas.microsoft.com/office/drawing/2010/main">
                  <a14:imgLayer r:embed="rId7">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Mark x1="2961" y1="99856" x2="1989" y2="96572"/>
                        <a14:backgroundMark x1="75563" y1="83508" x2="98056" y2="83508"/>
                      </a14:backgroundRemoval>
                    </a14:imgEffect>
                  </a14:imgLayer>
                </a14:imgProps>
              </a:ext>
            </a:extLst>
          </a:blip>
          <a:stretch>
            <a:fillRect/>
          </a:stretch>
        </p:blipFill>
        <p:spPr>
          <a:xfrm>
            <a:off x="2323909" y="2255690"/>
            <a:ext cx="317233" cy="388446"/>
          </a:xfrm>
          <a:prstGeom prst="rect">
            <a:avLst/>
          </a:prstGeom>
          <a:noFill/>
          <a:ln>
            <a:noFill/>
          </a:ln>
        </p:spPr>
      </p:pic>
      <p:pic>
        <p:nvPicPr>
          <p:cNvPr id="66" name="図 65" descr="アイコン&#10;&#10;自動的に生成された説明">
            <a:extLst>
              <a:ext uri="{FF2B5EF4-FFF2-40B4-BE49-F238E27FC236}">
                <a16:creationId xmlns:a16="http://schemas.microsoft.com/office/drawing/2014/main" id="{94511BA7-44E1-2762-00B8-8A227014105B}"/>
              </a:ext>
            </a:extLst>
          </p:cNvPr>
          <p:cNvPicPr>
            <a:picLocks noChangeAspect="1"/>
          </p:cNvPicPr>
          <p:nvPr/>
        </p:nvPicPr>
        <p:blipFill>
          <a:blip r:embed="rId6">
            <a:duotone>
              <a:srgbClr val="0084B4">
                <a:shade val="45000"/>
                <a:satMod val="135000"/>
              </a:srgbClr>
              <a:prstClr val="white"/>
            </a:duotone>
            <a:extLst>
              <a:ext uri="{BEBA8EAE-BF5A-486C-A8C5-ECC9F3942E4B}">
                <a14:imgProps xmlns:a14="http://schemas.microsoft.com/office/drawing/2010/main">
                  <a14:imgLayer r:embed="rId7">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Mark x1="2961" y1="99856" x2="1989" y2="96572"/>
                        <a14:backgroundMark x1="75563" y1="83508" x2="98056" y2="83508"/>
                      </a14:backgroundRemoval>
                    </a14:imgEffect>
                  </a14:imgLayer>
                </a14:imgProps>
              </a:ext>
            </a:extLst>
          </a:blip>
          <a:stretch>
            <a:fillRect/>
          </a:stretch>
        </p:blipFill>
        <p:spPr>
          <a:xfrm flipH="1">
            <a:off x="3094211" y="2273239"/>
            <a:ext cx="317233" cy="388446"/>
          </a:xfrm>
          <a:prstGeom prst="rect">
            <a:avLst/>
          </a:prstGeom>
          <a:noFill/>
          <a:ln>
            <a:noFill/>
          </a:ln>
        </p:spPr>
      </p:pic>
      <p:pic>
        <p:nvPicPr>
          <p:cNvPr id="67" name="図 66" descr="アイコン&#10;&#10;自動的に生成された説明">
            <a:extLst>
              <a:ext uri="{FF2B5EF4-FFF2-40B4-BE49-F238E27FC236}">
                <a16:creationId xmlns:a16="http://schemas.microsoft.com/office/drawing/2014/main" id="{294AC606-1340-FAB4-78AA-845C4CFBBF6E}"/>
              </a:ext>
            </a:extLst>
          </p:cNvPr>
          <p:cNvPicPr>
            <a:picLocks noChangeAspect="1"/>
          </p:cNvPicPr>
          <p:nvPr/>
        </p:nvPicPr>
        <p:blipFill>
          <a:blip r:embed="rId6">
            <a:duotone>
              <a:srgbClr val="0084B4">
                <a:shade val="45000"/>
                <a:satMod val="135000"/>
              </a:srgbClr>
              <a:prstClr val="white"/>
            </a:duotone>
            <a:extLst>
              <a:ext uri="{BEBA8EAE-BF5A-486C-A8C5-ECC9F3942E4B}">
                <a14:imgProps xmlns:a14="http://schemas.microsoft.com/office/drawing/2010/main">
                  <a14:imgLayer r:embed="rId7">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Mark x1="2961" y1="99856" x2="1989" y2="96572"/>
                        <a14:backgroundMark x1="75563" y1="83508" x2="98056" y2="83508"/>
                      </a14:backgroundRemoval>
                    </a14:imgEffect>
                  </a14:imgLayer>
                </a14:imgProps>
              </a:ext>
            </a:extLst>
          </a:blip>
          <a:stretch>
            <a:fillRect/>
          </a:stretch>
        </p:blipFill>
        <p:spPr>
          <a:xfrm flipH="1">
            <a:off x="3246611" y="2425639"/>
            <a:ext cx="317233" cy="388446"/>
          </a:xfrm>
          <a:prstGeom prst="rect">
            <a:avLst/>
          </a:prstGeom>
          <a:noFill/>
          <a:ln>
            <a:noFill/>
          </a:ln>
        </p:spPr>
      </p:pic>
      <p:pic>
        <p:nvPicPr>
          <p:cNvPr id="68" name="図 67" descr="アイコン&#10;&#10;自動的に生成された説明">
            <a:extLst>
              <a:ext uri="{FF2B5EF4-FFF2-40B4-BE49-F238E27FC236}">
                <a16:creationId xmlns:a16="http://schemas.microsoft.com/office/drawing/2014/main" id="{8257543D-D9EC-72E9-269D-86436BD35DFF}"/>
              </a:ext>
            </a:extLst>
          </p:cNvPr>
          <p:cNvPicPr>
            <a:picLocks noChangeAspect="1"/>
          </p:cNvPicPr>
          <p:nvPr/>
        </p:nvPicPr>
        <p:blipFill>
          <a:blip r:embed="rId6">
            <a:duotone>
              <a:schemeClr val="accent2">
                <a:shade val="45000"/>
                <a:satMod val="135000"/>
              </a:schemeClr>
              <a:prstClr val="white"/>
            </a:duotone>
            <a:extLst>
              <a:ext uri="{BEBA8EAE-BF5A-486C-A8C5-ECC9F3942E4B}">
                <a14:imgProps xmlns:a14="http://schemas.microsoft.com/office/drawing/2010/main">
                  <a14:imgLayer r:embed="rId7">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Mark x1="2961" y1="99856" x2="1989" y2="96572"/>
                        <a14:backgroundMark x1="75563" y1="83508" x2="98056" y2="83508"/>
                      </a14:backgroundRemoval>
                    </a14:imgEffect>
                  </a14:imgLayer>
                </a14:imgProps>
              </a:ext>
            </a:extLst>
          </a:blip>
          <a:stretch>
            <a:fillRect/>
          </a:stretch>
        </p:blipFill>
        <p:spPr>
          <a:xfrm flipH="1">
            <a:off x="6102379" y="2282152"/>
            <a:ext cx="317233" cy="388446"/>
          </a:xfrm>
          <a:prstGeom prst="rect">
            <a:avLst/>
          </a:prstGeom>
          <a:noFill/>
          <a:ln>
            <a:noFill/>
          </a:ln>
        </p:spPr>
      </p:pic>
      <p:pic>
        <p:nvPicPr>
          <p:cNvPr id="69" name="図 68" descr="アイコン&#10;&#10;自動的に生成された説明">
            <a:extLst>
              <a:ext uri="{FF2B5EF4-FFF2-40B4-BE49-F238E27FC236}">
                <a16:creationId xmlns:a16="http://schemas.microsoft.com/office/drawing/2014/main" id="{AD3A7D24-60B3-D5E6-59E2-922E85F2D84C}"/>
              </a:ext>
            </a:extLst>
          </p:cNvPr>
          <p:cNvPicPr>
            <a:picLocks noChangeAspect="1"/>
          </p:cNvPicPr>
          <p:nvPr/>
        </p:nvPicPr>
        <p:blipFill>
          <a:blip r:embed="rId6">
            <a:duotone>
              <a:schemeClr val="accent4">
                <a:shade val="45000"/>
                <a:satMod val="135000"/>
              </a:schemeClr>
              <a:prstClr val="white"/>
            </a:duotone>
            <a:extLst>
              <a:ext uri="{BEBA8EAE-BF5A-486C-A8C5-ECC9F3942E4B}">
                <a14:imgProps xmlns:a14="http://schemas.microsoft.com/office/drawing/2010/main">
                  <a14:imgLayer r:embed="rId7">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Mark x1="2961" y1="99856" x2="1989" y2="96572"/>
                        <a14:backgroundMark x1="75563" y1="83508" x2="98056" y2="83508"/>
                      </a14:backgroundRemoval>
                    </a14:imgEffect>
                  </a14:imgLayer>
                </a14:imgProps>
              </a:ext>
            </a:extLst>
          </a:blip>
          <a:stretch>
            <a:fillRect/>
          </a:stretch>
        </p:blipFill>
        <p:spPr>
          <a:xfrm>
            <a:off x="5154145" y="2308211"/>
            <a:ext cx="317233" cy="388446"/>
          </a:xfrm>
          <a:prstGeom prst="rect">
            <a:avLst/>
          </a:prstGeom>
          <a:noFill/>
          <a:ln>
            <a:noFill/>
          </a:ln>
        </p:spPr>
      </p:pic>
      <p:pic>
        <p:nvPicPr>
          <p:cNvPr id="70" name="グラフィックス 69" descr="ユーザー 単色塗りつぶし">
            <a:extLst>
              <a:ext uri="{FF2B5EF4-FFF2-40B4-BE49-F238E27FC236}">
                <a16:creationId xmlns:a16="http://schemas.microsoft.com/office/drawing/2014/main" id="{3CB9DDAB-7E98-4EE0-1CFC-1B183F9C1D0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750573" y="2674026"/>
            <a:ext cx="754295" cy="754295"/>
          </a:xfrm>
          <a:prstGeom prst="rect">
            <a:avLst/>
          </a:prstGeom>
        </p:spPr>
      </p:pic>
      <p:pic>
        <p:nvPicPr>
          <p:cNvPr id="71" name="グラフィックス 70" descr="ユーザー 単色塗りつぶし">
            <a:extLst>
              <a:ext uri="{FF2B5EF4-FFF2-40B4-BE49-F238E27FC236}">
                <a16:creationId xmlns:a16="http://schemas.microsoft.com/office/drawing/2014/main" id="{113E7481-E340-E949-4A7C-BF044D33C1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376349" y="2727041"/>
            <a:ext cx="754295" cy="754295"/>
          </a:xfrm>
          <a:prstGeom prst="rect">
            <a:avLst/>
          </a:prstGeom>
        </p:spPr>
      </p:pic>
      <p:grpSp>
        <p:nvGrpSpPr>
          <p:cNvPr id="72" name="グループ化 71">
            <a:extLst>
              <a:ext uri="{FF2B5EF4-FFF2-40B4-BE49-F238E27FC236}">
                <a16:creationId xmlns:a16="http://schemas.microsoft.com/office/drawing/2014/main" id="{1C44D781-34A9-6762-9BF0-A119F982CFDF}"/>
              </a:ext>
            </a:extLst>
          </p:cNvPr>
          <p:cNvGrpSpPr/>
          <p:nvPr/>
        </p:nvGrpSpPr>
        <p:grpSpPr>
          <a:xfrm>
            <a:off x="4729621" y="2923551"/>
            <a:ext cx="380229" cy="697087"/>
            <a:chOff x="-678727" y="1983201"/>
            <a:chExt cx="380229" cy="697087"/>
          </a:xfrm>
        </p:grpSpPr>
        <p:sp>
          <p:nvSpPr>
            <p:cNvPr id="73" name="正方形/長方形 72">
              <a:extLst>
                <a:ext uri="{FF2B5EF4-FFF2-40B4-BE49-F238E27FC236}">
                  <a16:creationId xmlns:a16="http://schemas.microsoft.com/office/drawing/2014/main" id="{EB3DE620-1409-14C1-33D9-E8549246904C}"/>
                </a:ext>
              </a:extLst>
            </p:cNvPr>
            <p:cNvSpPr/>
            <p:nvPr/>
          </p:nvSpPr>
          <p:spPr>
            <a:xfrm>
              <a:off x="-654401" y="1983201"/>
              <a:ext cx="335514" cy="687751"/>
            </a:xfrm>
            <a:prstGeom prst="rect">
              <a:avLst/>
            </a:prstGeom>
            <a:solidFill>
              <a:schemeClr val="bg1"/>
            </a:solidFill>
            <a:ln w="36413" cap="flat">
              <a:noFill/>
              <a:prstDash val="solid"/>
              <a:miter/>
            </a:ln>
          </p:spPr>
          <p:txBody>
            <a:bodyPr rtlCol="0" anchor="ctr"/>
            <a:lstStyle/>
            <a:p>
              <a:pPr algn="l"/>
              <a:endParaRPr kumimoji="1" lang="ja-JP" altLang="en-US" dirty="0"/>
            </a:p>
          </p:txBody>
        </p:sp>
        <p:sp>
          <p:nvSpPr>
            <p:cNvPr id="74" name="グラフィックス 88" descr="スマート フォン 単色塗りつぶし">
              <a:extLst>
                <a:ext uri="{FF2B5EF4-FFF2-40B4-BE49-F238E27FC236}">
                  <a16:creationId xmlns:a16="http://schemas.microsoft.com/office/drawing/2014/main" id="{A2A7EAAE-EF14-F189-4239-CB3DF04B3D3A}"/>
                </a:ext>
              </a:extLst>
            </p:cNvPr>
            <p:cNvSpPr/>
            <p:nvPr/>
          </p:nvSpPr>
          <p:spPr>
            <a:xfrm>
              <a:off x="-678727" y="1983202"/>
              <a:ext cx="380229" cy="697086"/>
            </a:xfrm>
            <a:custGeom>
              <a:avLst/>
              <a:gdLst>
                <a:gd name="connsiteX0" fmla="*/ 332700 w 380229"/>
                <a:gd name="connsiteY0" fmla="*/ 602029 h 697086"/>
                <a:gd name="connsiteX1" fmla="*/ 47529 w 380229"/>
                <a:gd name="connsiteY1" fmla="*/ 602029 h 697086"/>
                <a:gd name="connsiteX2" fmla="*/ 47529 w 380229"/>
                <a:gd name="connsiteY2" fmla="*/ 95057 h 697086"/>
                <a:gd name="connsiteX3" fmla="*/ 332700 w 380229"/>
                <a:gd name="connsiteY3" fmla="*/ 95057 h 697086"/>
                <a:gd name="connsiteX4" fmla="*/ 332700 w 380229"/>
                <a:gd name="connsiteY4" fmla="*/ 602029 h 697086"/>
                <a:gd name="connsiteX5" fmla="*/ 158429 w 380229"/>
                <a:gd name="connsiteY5" fmla="*/ 31686 h 697086"/>
                <a:gd name="connsiteX6" fmla="*/ 221800 w 380229"/>
                <a:gd name="connsiteY6" fmla="*/ 31686 h 697086"/>
                <a:gd name="connsiteX7" fmla="*/ 237643 w 380229"/>
                <a:gd name="connsiteY7" fmla="*/ 47529 h 697086"/>
                <a:gd name="connsiteX8" fmla="*/ 221800 w 380229"/>
                <a:gd name="connsiteY8" fmla="*/ 63372 h 697086"/>
                <a:gd name="connsiteX9" fmla="*/ 158429 w 380229"/>
                <a:gd name="connsiteY9" fmla="*/ 63372 h 697086"/>
                <a:gd name="connsiteX10" fmla="*/ 142586 w 380229"/>
                <a:gd name="connsiteY10" fmla="*/ 47529 h 697086"/>
                <a:gd name="connsiteX11" fmla="*/ 158429 w 380229"/>
                <a:gd name="connsiteY11" fmla="*/ 31686 h 697086"/>
                <a:gd name="connsiteX12" fmla="*/ 364386 w 380229"/>
                <a:gd name="connsiteY12" fmla="*/ 0 h 697086"/>
                <a:gd name="connsiteX13" fmla="*/ 15843 w 380229"/>
                <a:gd name="connsiteY13" fmla="*/ 0 h 697086"/>
                <a:gd name="connsiteX14" fmla="*/ 0 w 380229"/>
                <a:gd name="connsiteY14" fmla="*/ 15843 h 697086"/>
                <a:gd name="connsiteX15" fmla="*/ 0 w 380229"/>
                <a:gd name="connsiteY15" fmla="*/ 681244 h 697086"/>
                <a:gd name="connsiteX16" fmla="*/ 15843 w 380229"/>
                <a:gd name="connsiteY16" fmla="*/ 697087 h 697086"/>
                <a:gd name="connsiteX17" fmla="*/ 364386 w 380229"/>
                <a:gd name="connsiteY17" fmla="*/ 697087 h 697086"/>
                <a:gd name="connsiteX18" fmla="*/ 380229 w 380229"/>
                <a:gd name="connsiteY18" fmla="*/ 681244 h 697086"/>
                <a:gd name="connsiteX19" fmla="*/ 380229 w 380229"/>
                <a:gd name="connsiteY19" fmla="*/ 15843 h 697086"/>
                <a:gd name="connsiteX20" fmla="*/ 364386 w 380229"/>
                <a:gd name="connsiteY20" fmla="*/ 0 h 697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80229" h="697086">
                  <a:moveTo>
                    <a:pt x="332700" y="602029"/>
                  </a:moveTo>
                  <a:lnTo>
                    <a:pt x="47529" y="602029"/>
                  </a:lnTo>
                  <a:lnTo>
                    <a:pt x="47529" y="95057"/>
                  </a:lnTo>
                  <a:lnTo>
                    <a:pt x="332700" y="95057"/>
                  </a:lnTo>
                  <a:lnTo>
                    <a:pt x="332700" y="602029"/>
                  </a:lnTo>
                  <a:close/>
                  <a:moveTo>
                    <a:pt x="158429" y="31686"/>
                  </a:moveTo>
                  <a:lnTo>
                    <a:pt x="221800" y="31686"/>
                  </a:lnTo>
                  <a:cubicBezTo>
                    <a:pt x="230514" y="31686"/>
                    <a:pt x="237643" y="38815"/>
                    <a:pt x="237643" y="47529"/>
                  </a:cubicBezTo>
                  <a:cubicBezTo>
                    <a:pt x="237643" y="56242"/>
                    <a:pt x="230514" y="63372"/>
                    <a:pt x="221800" y="63372"/>
                  </a:cubicBezTo>
                  <a:lnTo>
                    <a:pt x="158429" y="63372"/>
                  </a:lnTo>
                  <a:cubicBezTo>
                    <a:pt x="149715" y="63372"/>
                    <a:pt x="142586" y="56242"/>
                    <a:pt x="142586" y="47529"/>
                  </a:cubicBezTo>
                  <a:cubicBezTo>
                    <a:pt x="142586" y="38815"/>
                    <a:pt x="149715" y="31686"/>
                    <a:pt x="158429" y="31686"/>
                  </a:cubicBezTo>
                  <a:close/>
                  <a:moveTo>
                    <a:pt x="364386" y="0"/>
                  </a:moveTo>
                  <a:lnTo>
                    <a:pt x="15843" y="0"/>
                  </a:lnTo>
                  <a:cubicBezTo>
                    <a:pt x="7129" y="0"/>
                    <a:pt x="0" y="7129"/>
                    <a:pt x="0" y="15843"/>
                  </a:cubicBezTo>
                  <a:lnTo>
                    <a:pt x="0" y="681244"/>
                  </a:lnTo>
                  <a:cubicBezTo>
                    <a:pt x="0" y="689957"/>
                    <a:pt x="7129" y="697087"/>
                    <a:pt x="15843" y="697087"/>
                  </a:cubicBezTo>
                  <a:lnTo>
                    <a:pt x="364386" y="697087"/>
                  </a:lnTo>
                  <a:cubicBezTo>
                    <a:pt x="373100" y="697087"/>
                    <a:pt x="380229" y="689957"/>
                    <a:pt x="380229" y="681244"/>
                  </a:cubicBezTo>
                  <a:lnTo>
                    <a:pt x="380229" y="15843"/>
                  </a:lnTo>
                  <a:cubicBezTo>
                    <a:pt x="380229" y="7129"/>
                    <a:pt x="373100" y="0"/>
                    <a:pt x="364386" y="0"/>
                  </a:cubicBezTo>
                  <a:close/>
                </a:path>
              </a:pathLst>
            </a:custGeom>
            <a:solidFill>
              <a:srgbClr val="000000"/>
            </a:solidFill>
            <a:ln w="7838" cap="flat">
              <a:noFill/>
              <a:prstDash val="solid"/>
              <a:miter/>
            </a:ln>
          </p:spPr>
          <p:txBody>
            <a:bodyPr rtlCol="0" anchor="ctr"/>
            <a:lstStyle/>
            <a:p>
              <a:endParaRPr lang="ja-JP" altLang="en-US" dirty="0"/>
            </a:p>
          </p:txBody>
        </p:sp>
      </p:grpSp>
      <p:grpSp>
        <p:nvGrpSpPr>
          <p:cNvPr id="75" name="グループ化 74">
            <a:extLst>
              <a:ext uri="{FF2B5EF4-FFF2-40B4-BE49-F238E27FC236}">
                <a16:creationId xmlns:a16="http://schemas.microsoft.com/office/drawing/2014/main" id="{5FD95594-56B6-D42C-520C-E438B1405562}"/>
              </a:ext>
            </a:extLst>
          </p:cNvPr>
          <p:cNvGrpSpPr/>
          <p:nvPr/>
        </p:nvGrpSpPr>
        <p:grpSpPr>
          <a:xfrm>
            <a:off x="3049475" y="2739097"/>
            <a:ext cx="905833" cy="905833"/>
            <a:chOff x="-1338242" y="1930727"/>
            <a:chExt cx="905833" cy="905833"/>
          </a:xfrm>
        </p:grpSpPr>
        <p:sp>
          <p:nvSpPr>
            <p:cNvPr id="76" name="正方形/長方形 75">
              <a:extLst>
                <a:ext uri="{FF2B5EF4-FFF2-40B4-BE49-F238E27FC236}">
                  <a16:creationId xmlns:a16="http://schemas.microsoft.com/office/drawing/2014/main" id="{1EEA5AC1-46CB-4885-39A4-44F57D75E1E1}"/>
                </a:ext>
              </a:extLst>
            </p:cNvPr>
            <p:cNvSpPr/>
            <p:nvPr/>
          </p:nvSpPr>
          <p:spPr>
            <a:xfrm>
              <a:off x="-689554" y="2139975"/>
              <a:ext cx="216024" cy="486997"/>
            </a:xfrm>
            <a:prstGeom prst="rect">
              <a:avLst/>
            </a:prstGeom>
            <a:solidFill>
              <a:schemeClr val="bg1"/>
            </a:solidFill>
            <a:ln w="36413" cap="flat">
              <a:noFill/>
              <a:prstDash val="solid"/>
              <a:miter/>
            </a:ln>
          </p:spPr>
          <p:txBody>
            <a:bodyPr rtlCol="0" anchor="ctr"/>
            <a:lstStyle/>
            <a:p>
              <a:pPr algn="l"/>
              <a:endParaRPr kumimoji="1" lang="ja-JP" altLang="en-US" dirty="0"/>
            </a:p>
          </p:txBody>
        </p:sp>
        <p:grpSp>
          <p:nvGrpSpPr>
            <p:cNvPr id="77" name="グループ化 76">
              <a:extLst>
                <a:ext uri="{FF2B5EF4-FFF2-40B4-BE49-F238E27FC236}">
                  <a16:creationId xmlns:a16="http://schemas.microsoft.com/office/drawing/2014/main" id="{33B54B3F-B48A-FE62-8DE0-C685BCEA6C9F}"/>
                </a:ext>
              </a:extLst>
            </p:cNvPr>
            <p:cNvGrpSpPr/>
            <p:nvPr/>
          </p:nvGrpSpPr>
          <p:grpSpPr>
            <a:xfrm>
              <a:off x="-1338242" y="1930727"/>
              <a:ext cx="905833" cy="905833"/>
              <a:chOff x="-1338242" y="1930727"/>
              <a:chExt cx="905833" cy="905833"/>
            </a:xfrm>
          </p:grpSpPr>
          <p:sp>
            <p:nvSpPr>
              <p:cNvPr id="78" name="正方形/長方形 77">
                <a:extLst>
                  <a:ext uri="{FF2B5EF4-FFF2-40B4-BE49-F238E27FC236}">
                    <a16:creationId xmlns:a16="http://schemas.microsoft.com/office/drawing/2014/main" id="{F1E2BD69-AB7E-C217-7021-F0FD5946F38B}"/>
                  </a:ext>
                </a:extLst>
              </p:cNvPr>
              <p:cNvSpPr/>
              <p:nvPr/>
            </p:nvSpPr>
            <p:spPr>
              <a:xfrm>
                <a:off x="-1285498" y="2149915"/>
                <a:ext cx="504056" cy="342982"/>
              </a:xfrm>
              <a:prstGeom prst="rect">
                <a:avLst/>
              </a:prstGeom>
              <a:solidFill>
                <a:schemeClr val="bg1"/>
              </a:solidFill>
              <a:ln w="36413" cap="flat">
                <a:noFill/>
                <a:prstDash val="solid"/>
                <a:miter/>
              </a:ln>
            </p:spPr>
            <p:txBody>
              <a:bodyPr rtlCol="0" anchor="ctr"/>
              <a:lstStyle/>
              <a:p>
                <a:pPr algn="l"/>
                <a:endParaRPr kumimoji="1" lang="ja-JP" altLang="en-US" dirty="0"/>
              </a:p>
            </p:txBody>
          </p:sp>
          <p:pic>
            <p:nvPicPr>
              <p:cNvPr id="79" name="グラフィックス 78" descr="コンピューター 単色塗りつぶし">
                <a:extLst>
                  <a:ext uri="{FF2B5EF4-FFF2-40B4-BE49-F238E27FC236}">
                    <a16:creationId xmlns:a16="http://schemas.microsoft.com/office/drawing/2014/main" id="{1B48B9D1-C1CF-69BC-74FA-B884EA420AF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338242" y="1930727"/>
                <a:ext cx="905833" cy="905833"/>
              </a:xfrm>
              <a:prstGeom prst="rect">
                <a:avLst/>
              </a:prstGeom>
            </p:spPr>
          </p:pic>
        </p:grpSp>
      </p:grpSp>
      <p:sp>
        <p:nvSpPr>
          <p:cNvPr id="8" name="矢印: 右 7">
            <a:extLst>
              <a:ext uri="{FF2B5EF4-FFF2-40B4-BE49-F238E27FC236}">
                <a16:creationId xmlns:a16="http://schemas.microsoft.com/office/drawing/2014/main" id="{F4D792C3-9F3D-2BD2-2DCB-EC5CA9EE6DD7}"/>
              </a:ext>
            </a:extLst>
          </p:cNvPr>
          <p:cNvSpPr/>
          <p:nvPr/>
        </p:nvSpPr>
        <p:spPr>
          <a:xfrm rot="16200000">
            <a:off x="2371201" y="2154059"/>
            <a:ext cx="933613" cy="754296"/>
          </a:xfrm>
          <a:prstGeom prst="rightArrow">
            <a:avLst/>
          </a:prstGeom>
          <a:solidFill>
            <a:srgbClr val="0070C0"/>
          </a:solidFill>
          <a:ln w="22225" cap="flat">
            <a:solidFill>
              <a:schemeClr val="accent1"/>
            </a:solidFill>
            <a:prstDash val="solid"/>
            <a:miter/>
          </a:ln>
        </p:spPr>
        <p:txBody>
          <a:bodyPr rtlCol="0" anchor="ctr"/>
          <a:lstStyle/>
          <a:p>
            <a:pPr algn="l"/>
            <a:endParaRPr kumimoji="1" lang="ja-JP" altLang="en-US" dirty="0"/>
          </a:p>
        </p:txBody>
      </p:sp>
      <p:pic>
        <p:nvPicPr>
          <p:cNvPr id="52" name="図 51" descr="アイコン&#10;&#10;自動的に生成された説明">
            <a:extLst>
              <a:ext uri="{FF2B5EF4-FFF2-40B4-BE49-F238E27FC236}">
                <a16:creationId xmlns:a16="http://schemas.microsoft.com/office/drawing/2014/main" id="{DD044158-8E03-B5E7-FDA4-4CB19FA9A343}"/>
              </a:ext>
            </a:extLst>
          </p:cNvPr>
          <p:cNvPicPr>
            <a:picLocks noChangeAspect="1"/>
          </p:cNvPicPr>
          <p:nvPr/>
        </p:nvPicPr>
        <p:blipFill>
          <a:blip r:embed="rId6">
            <a:duotone>
              <a:schemeClr val="accent1">
                <a:shade val="45000"/>
                <a:satMod val="135000"/>
              </a:schemeClr>
              <a:prstClr val="white"/>
            </a:duotone>
            <a:extLst>
              <a:ext uri="{BEBA8EAE-BF5A-486C-A8C5-ECC9F3942E4B}">
                <a14:imgProps xmlns:a14="http://schemas.microsoft.com/office/drawing/2010/main">
                  <a14:imgLayer r:embed="rId7">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Mark x1="2961" y1="99856" x2="1989" y2="96572"/>
                        <a14:backgroundMark x1="75563" y1="83508" x2="98056" y2="83508"/>
                      </a14:backgroundRemoval>
                    </a14:imgEffect>
                  </a14:imgLayer>
                </a14:imgProps>
              </a:ext>
            </a:extLst>
          </a:blip>
          <a:stretch>
            <a:fillRect/>
          </a:stretch>
        </p:blipFill>
        <p:spPr>
          <a:xfrm>
            <a:off x="2684178" y="2406416"/>
            <a:ext cx="317233" cy="388446"/>
          </a:xfrm>
          <a:prstGeom prst="rect">
            <a:avLst/>
          </a:prstGeom>
          <a:noFill/>
          <a:ln>
            <a:noFill/>
          </a:ln>
        </p:spPr>
      </p:pic>
      <p:pic>
        <p:nvPicPr>
          <p:cNvPr id="53" name="図 52" descr="アイコン&#10;&#10;自動的に生成された説明">
            <a:extLst>
              <a:ext uri="{FF2B5EF4-FFF2-40B4-BE49-F238E27FC236}">
                <a16:creationId xmlns:a16="http://schemas.microsoft.com/office/drawing/2014/main" id="{45209CC1-4EEF-859D-A73A-8E1B9E237FFD}"/>
              </a:ext>
            </a:extLst>
          </p:cNvPr>
          <p:cNvPicPr>
            <a:picLocks noChangeAspect="1"/>
          </p:cNvPicPr>
          <p:nvPr/>
        </p:nvPicPr>
        <p:blipFill>
          <a:blip r:embed="rId6">
            <a:duotone>
              <a:schemeClr val="accent1">
                <a:shade val="45000"/>
                <a:satMod val="135000"/>
              </a:schemeClr>
              <a:prstClr val="white"/>
            </a:duotone>
            <a:extLst>
              <a:ext uri="{BEBA8EAE-BF5A-486C-A8C5-ECC9F3942E4B}">
                <a14:imgProps xmlns:a14="http://schemas.microsoft.com/office/drawing/2010/main">
                  <a14:imgLayer r:embed="rId7">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Mark x1="2961" y1="99856" x2="1989" y2="96572"/>
                        <a14:backgroundMark x1="75563" y1="83508" x2="98056" y2="83508"/>
                      </a14:backgroundRemoval>
                    </a14:imgEffect>
                  </a14:imgLayer>
                </a14:imgProps>
              </a:ext>
            </a:extLst>
          </a:blip>
          <a:stretch>
            <a:fillRect/>
          </a:stretch>
        </p:blipFill>
        <p:spPr>
          <a:xfrm>
            <a:off x="2680999" y="2595148"/>
            <a:ext cx="317233" cy="388446"/>
          </a:xfrm>
          <a:prstGeom prst="rect">
            <a:avLst/>
          </a:prstGeom>
          <a:noFill/>
          <a:ln>
            <a:noFill/>
          </a:ln>
        </p:spPr>
      </p:pic>
      <p:pic>
        <p:nvPicPr>
          <p:cNvPr id="55" name="図 54" descr="アイコン&#10;&#10;自動的に生成された説明">
            <a:extLst>
              <a:ext uri="{FF2B5EF4-FFF2-40B4-BE49-F238E27FC236}">
                <a16:creationId xmlns:a16="http://schemas.microsoft.com/office/drawing/2014/main" id="{12DF07C2-512A-46EF-B848-7826C512FCA2}"/>
              </a:ext>
            </a:extLst>
          </p:cNvPr>
          <p:cNvPicPr>
            <a:picLocks noChangeAspect="1"/>
          </p:cNvPicPr>
          <p:nvPr/>
        </p:nvPicPr>
        <p:blipFill>
          <a:blip r:embed="rId6">
            <a:duotone>
              <a:srgbClr val="0084B4">
                <a:shade val="45000"/>
                <a:satMod val="135000"/>
              </a:srgbClr>
              <a:prstClr val="white"/>
            </a:duotone>
            <a:extLst>
              <a:ext uri="{BEBA8EAE-BF5A-486C-A8C5-ECC9F3942E4B}">
                <a14:imgProps xmlns:a14="http://schemas.microsoft.com/office/drawing/2010/main">
                  <a14:imgLayer r:embed="rId7">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Mark x1="2961" y1="99856" x2="1989" y2="96572"/>
                        <a14:backgroundMark x1="75563" y1="83508" x2="98056" y2="83508"/>
                      </a14:backgroundRemoval>
                    </a14:imgEffect>
                  </a14:imgLayer>
                </a14:imgProps>
              </a:ext>
            </a:extLst>
          </a:blip>
          <a:stretch>
            <a:fillRect/>
          </a:stretch>
        </p:blipFill>
        <p:spPr>
          <a:xfrm>
            <a:off x="2684178" y="2789371"/>
            <a:ext cx="317233" cy="388446"/>
          </a:xfrm>
          <a:prstGeom prst="rect">
            <a:avLst/>
          </a:prstGeom>
          <a:noFill/>
          <a:ln>
            <a:noFill/>
          </a:ln>
        </p:spPr>
      </p:pic>
      <p:pic>
        <p:nvPicPr>
          <p:cNvPr id="59" name="図 58" descr="アイコン&#10;&#10;自動的に生成された説明">
            <a:extLst>
              <a:ext uri="{FF2B5EF4-FFF2-40B4-BE49-F238E27FC236}">
                <a16:creationId xmlns:a16="http://schemas.microsoft.com/office/drawing/2014/main" id="{107B9E43-D61A-3808-F69F-CC76828F2903}"/>
              </a:ext>
            </a:extLst>
          </p:cNvPr>
          <p:cNvPicPr>
            <a:picLocks noChangeAspect="1"/>
          </p:cNvPicPr>
          <p:nvPr/>
        </p:nvPicPr>
        <p:blipFill>
          <a:blip r:embed="rId6">
            <a:duotone>
              <a:schemeClr val="accent1">
                <a:shade val="45000"/>
                <a:satMod val="135000"/>
              </a:schemeClr>
              <a:prstClr val="white"/>
            </a:duotone>
            <a:extLst>
              <a:ext uri="{BEBA8EAE-BF5A-486C-A8C5-ECC9F3942E4B}">
                <a14:imgProps xmlns:a14="http://schemas.microsoft.com/office/drawing/2010/main">
                  <a14:imgLayer r:embed="rId7">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Mark x1="2961" y1="99856" x2="1989" y2="96572"/>
                        <a14:backgroundMark x1="75563" y1="83508" x2="98056" y2="83508"/>
                      </a14:backgroundRemoval>
                    </a14:imgEffect>
                  </a14:imgLayer>
                </a14:imgProps>
              </a:ext>
            </a:extLst>
          </a:blip>
          <a:stretch>
            <a:fillRect/>
          </a:stretch>
        </p:blipFill>
        <p:spPr>
          <a:xfrm>
            <a:off x="2680598" y="2962347"/>
            <a:ext cx="317233" cy="388446"/>
          </a:xfrm>
          <a:prstGeom prst="rect">
            <a:avLst/>
          </a:prstGeom>
          <a:noFill/>
          <a:ln>
            <a:noFill/>
          </a:ln>
        </p:spPr>
      </p:pic>
    </p:spTree>
    <p:extLst>
      <p:ext uri="{BB962C8B-B14F-4D97-AF65-F5344CB8AC3E}">
        <p14:creationId xmlns:p14="http://schemas.microsoft.com/office/powerpoint/2010/main" val="5014636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2"/>
                                        </p:tgtEl>
                                      </p:cBhvr>
                                    </p:animEffect>
                                    <p:set>
                                      <p:cBhvr>
                                        <p:cTn id="7" dur="1" fill="hold">
                                          <p:stCondLst>
                                            <p:cond delay="499"/>
                                          </p:stCondLst>
                                        </p:cTn>
                                        <p:tgtEl>
                                          <p:spTgt spid="52"/>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53"/>
                                        </p:tgtEl>
                                      </p:cBhvr>
                                    </p:animEffect>
                                    <p:set>
                                      <p:cBhvr>
                                        <p:cTn id="10" dur="1" fill="hold">
                                          <p:stCondLst>
                                            <p:cond delay="499"/>
                                          </p:stCondLst>
                                        </p:cTn>
                                        <p:tgtEl>
                                          <p:spTgt spid="5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59"/>
                                        </p:tgtEl>
                                      </p:cBhvr>
                                    </p:animEffect>
                                    <p:set>
                                      <p:cBhvr>
                                        <p:cTn id="16" dur="1" fill="hold">
                                          <p:stCondLst>
                                            <p:cond delay="499"/>
                                          </p:stCondLst>
                                        </p:cTn>
                                        <p:tgtEl>
                                          <p:spTgt spid="59"/>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55"/>
                                        </p:tgtEl>
                                      </p:cBhvr>
                                    </p:animEffect>
                                    <p:set>
                                      <p:cBhvr>
                                        <p:cTn id="19" dur="1" fill="hold">
                                          <p:stCondLst>
                                            <p:cond delay="499"/>
                                          </p:stCondLst>
                                        </p:cTn>
                                        <p:tgtEl>
                                          <p:spTgt spid="55"/>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56"/>
                                        </p:tgtEl>
                                      </p:cBhvr>
                                    </p:animEffect>
                                    <p:set>
                                      <p:cBhvr>
                                        <p:cTn id="22" dur="1" fill="hold">
                                          <p:stCondLst>
                                            <p:cond delay="499"/>
                                          </p:stCondLst>
                                        </p:cTn>
                                        <p:tgtEl>
                                          <p:spTgt spid="56"/>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57"/>
                                        </p:tgtEl>
                                      </p:cBhvr>
                                    </p:animEffect>
                                    <p:set>
                                      <p:cBhvr>
                                        <p:cTn id="25" dur="1" fill="hold">
                                          <p:stCondLst>
                                            <p:cond delay="499"/>
                                          </p:stCondLst>
                                        </p:cTn>
                                        <p:tgtEl>
                                          <p:spTgt spid="57"/>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58"/>
                                        </p:tgtEl>
                                      </p:cBhvr>
                                    </p:animEffect>
                                    <p:set>
                                      <p:cBhvr>
                                        <p:cTn id="28" dur="1" fill="hold">
                                          <p:stCondLst>
                                            <p:cond delay="499"/>
                                          </p:stCondLst>
                                        </p:cTn>
                                        <p:tgtEl>
                                          <p:spTgt spid="5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1"/>
                                        </p:tgtEl>
                                        <p:attrNameLst>
                                          <p:attrName>style.visibility</p:attrName>
                                        </p:attrNameLst>
                                      </p:cBhvr>
                                      <p:to>
                                        <p:strVal val="visible"/>
                                      </p:to>
                                    </p:set>
                                    <p:animEffect transition="in" filter="fade">
                                      <p:cBhvr>
                                        <p:cTn id="33" dur="500"/>
                                        <p:tgtEl>
                                          <p:spTgt spid="61"/>
                                        </p:tgtEl>
                                      </p:cBhvr>
                                    </p:animEffect>
                                  </p:childTnLst>
                                </p:cTn>
                              </p:par>
                              <p:par>
                                <p:cTn id="34" presetID="10" presetClass="entr" presetSubtype="0" fill="hold" nodeType="with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fade">
                                      <p:cBhvr>
                                        <p:cTn id="36" dur="500"/>
                                        <p:tgtEl>
                                          <p:spTgt spid="6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animEffect transition="in" filter="fade">
                                      <p:cBhvr>
                                        <p:cTn id="39" dur="500"/>
                                        <p:tgtEl>
                                          <p:spTgt spid="62"/>
                                        </p:tgtEl>
                                      </p:cBhvr>
                                    </p:animEffect>
                                  </p:childTnLst>
                                </p:cTn>
                              </p:par>
                              <p:par>
                                <p:cTn id="40" presetID="10" presetClass="entr" presetSubtype="0" fill="hold" nodeType="withEffect">
                                  <p:stCondLst>
                                    <p:cond delay="0"/>
                                  </p:stCondLst>
                                  <p:childTnLst>
                                    <p:set>
                                      <p:cBhvr>
                                        <p:cTn id="41" dur="1" fill="hold">
                                          <p:stCondLst>
                                            <p:cond delay="0"/>
                                          </p:stCondLst>
                                        </p:cTn>
                                        <p:tgtEl>
                                          <p:spTgt spid="66"/>
                                        </p:tgtEl>
                                        <p:attrNameLst>
                                          <p:attrName>style.visibility</p:attrName>
                                        </p:attrNameLst>
                                      </p:cBhvr>
                                      <p:to>
                                        <p:strVal val="visible"/>
                                      </p:to>
                                    </p:set>
                                    <p:animEffect transition="in" filter="fade">
                                      <p:cBhvr>
                                        <p:cTn id="42" dur="500"/>
                                        <p:tgtEl>
                                          <p:spTgt spid="66"/>
                                        </p:tgtEl>
                                      </p:cBhvr>
                                    </p:animEffect>
                                  </p:childTnLst>
                                </p:cTn>
                              </p:par>
                              <p:par>
                                <p:cTn id="43" presetID="10" presetClass="entr" presetSubtype="0" fill="hold" nodeType="withEffect">
                                  <p:stCondLst>
                                    <p:cond delay="0"/>
                                  </p:stCondLst>
                                  <p:childTnLst>
                                    <p:set>
                                      <p:cBhvr>
                                        <p:cTn id="44" dur="1" fill="hold">
                                          <p:stCondLst>
                                            <p:cond delay="0"/>
                                          </p:stCondLst>
                                        </p:cTn>
                                        <p:tgtEl>
                                          <p:spTgt spid="67"/>
                                        </p:tgtEl>
                                        <p:attrNameLst>
                                          <p:attrName>style.visibility</p:attrName>
                                        </p:attrNameLst>
                                      </p:cBhvr>
                                      <p:to>
                                        <p:strVal val="visible"/>
                                      </p:to>
                                    </p:set>
                                    <p:animEffect transition="in" filter="fade">
                                      <p:cBhvr>
                                        <p:cTn id="45" dur="500"/>
                                        <p:tgtEl>
                                          <p:spTgt spid="6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500"/>
                                        <p:tgtEl>
                                          <p:spTgt spid="63"/>
                                        </p:tgtEl>
                                      </p:cBhvr>
                                    </p:animEffect>
                                  </p:childTnLst>
                                </p:cTn>
                              </p:par>
                              <p:par>
                                <p:cTn id="49" presetID="10" presetClass="entr" presetSubtype="0"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animEffect transition="in" filter="fade">
                                      <p:cBhvr>
                                        <p:cTn id="51" dur="500"/>
                                        <p:tgtEl>
                                          <p:spTgt spid="6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childTnLst>
                                </p:cTn>
                              </p:par>
                              <p:par>
                                <p:cTn id="55" presetID="10" presetClass="entr" presetSubtype="0" fill="hold" nodeType="withEffect">
                                  <p:stCondLst>
                                    <p:cond delay="0"/>
                                  </p:stCondLst>
                                  <p:childTnLst>
                                    <p:set>
                                      <p:cBhvr>
                                        <p:cTn id="56" dur="1" fill="hold">
                                          <p:stCondLst>
                                            <p:cond delay="0"/>
                                          </p:stCondLst>
                                        </p:cTn>
                                        <p:tgtEl>
                                          <p:spTgt spid="68"/>
                                        </p:tgtEl>
                                        <p:attrNameLst>
                                          <p:attrName>style.visibility</p:attrName>
                                        </p:attrNameLst>
                                      </p:cBhvr>
                                      <p:to>
                                        <p:strVal val="visible"/>
                                      </p:to>
                                    </p:set>
                                    <p:animEffect transition="in" filter="fade">
                                      <p:cBhvr>
                                        <p:cTn id="57" dur="500"/>
                                        <p:tgtEl>
                                          <p:spTgt spid="6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20">
                                            <p:txEl>
                                              <p:pRg st="2" end="2"/>
                                            </p:txEl>
                                          </p:spTgt>
                                        </p:tgtEl>
                                        <p:attrNameLst>
                                          <p:attrName>style.visibility</p:attrName>
                                        </p:attrNameLst>
                                      </p:cBhvr>
                                      <p:to>
                                        <p:strVal val="visible"/>
                                      </p:to>
                                    </p:set>
                                    <p:animEffect transition="in" filter="fade">
                                      <p:cBhvr>
                                        <p:cTn id="62" dur="500"/>
                                        <p:tgtEl>
                                          <p:spTgt spid="120">
                                            <p:txEl>
                                              <p:pRg st="2" end="2"/>
                                            </p:tx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build="p"/>
      <p:bldP spid="45" grpId="0" animBg="1"/>
      <p:bldP spid="56" grpId="0" animBg="1"/>
      <p:bldP spid="61" grpId="0" animBg="1"/>
      <p:bldP spid="62" grpId="0" animBg="1"/>
      <p:bldP spid="63" grpId="0" animBg="1"/>
      <p:bldP spid="64"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9" name="Google Shape;189;p10"/>
              <p:cNvSpPr txBox="1">
                <a:spLocks noGrp="1"/>
              </p:cNvSpPr>
              <p:nvPr>
                <p:ph type="body" idx="1"/>
              </p:nvPr>
            </p:nvSpPr>
            <p:spPr>
              <a:xfrm>
                <a:off x="394642" y="1088758"/>
                <a:ext cx="8425830" cy="5400600"/>
              </a:xfrm>
              <a:prstGeom prst="rect">
                <a:avLst/>
              </a:prstGeom>
              <a:noFill/>
              <a:ln>
                <a:noFill/>
              </a:ln>
            </p:spPr>
            <p:txBody>
              <a:bodyPr spcFirstLastPara="1" wrap="square" lIns="91425" tIns="45700" rIns="91425" bIns="45700" anchor="t" anchorCtr="0">
                <a:normAutofit/>
              </a:bodyPr>
              <a:lstStyle/>
              <a:p>
                <a:pPr marL="25400" indent="0">
                  <a:buSzPct val="100000"/>
                  <a:buNone/>
                </a:pPr>
                <a:r>
                  <a:rPr lang="ja-JP" altLang="en-US" sz="2800" dirty="0"/>
                  <a:t>　　　クラウドレットの負荷を可能な限り分散</a:t>
                </a:r>
                <a:endParaRPr lang="en-US" altLang="ja-JP" sz="2800" dirty="0"/>
              </a:p>
              <a:p>
                <a:pPr marL="25400" indent="0">
                  <a:buSzPct val="100000"/>
                  <a:buNone/>
                </a:pPr>
                <a:r>
                  <a:rPr lang="ja-JP" altLang="en-US" sz="2800" dirty="0"/>
                  <a:t>　　　スマートシティにおける異なるジョブの特徴を考慮する</a:t>
                </a:r>
                <a:endParaRPr lang="en-US" altLang="ja-JP" sz="2800" dirty="0"/>
              </a:p>
              <a:p>
                <a:pPr marL="25400" indent="0">
                  <a:buSzPct val="100000"/>
                  <a:buNone/>
                </a:pPr>
                <a:r>
                  <a:rPr lang="ja-JP" altLang="en-US" sz="2800" dirty="0"/>
                  <a:t>　　</a:t>
                </a:r>
                <a14:m>
                  <m:oMath xmlns:m="http://schemas.openxmlformats.org/officeDocument/2006/math">
                    <m:r>
                      <a:rPr lang="en-US" altLang="ja-JP" sz="2800" b="0" i="1" smtClean="0">
                        <a:latin typeface="Cambria Math" panose="02040503050406030204" pitchFamily="18" charset="0"/>
                      </a:rPr>
                      <m:t>𝑀</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𝐺</m:t>
                    </m:r>
                    <m:r>
                      <a:rPr lang="en-US" altLang="ja-JP" sz="2800" b="0" i="1" smtClean="0">
                        <a:latin typeface="Cambria Math" panose="02040503050406030204" pitchFamily="18" charset="0"/>
                      </a:rPr>
                      <m:t>/1</m:t>
                    </m:r>
                  </m:oMath>
                </a14:m>
                <a:r>
                  <a:rPr lang="ja-JP" altLang="en-US" sz="2800" dirty="0"/>
                  <a:t>待ち行列モデルを用いてジョブの処理時間を具体化</a:t>
                </a:r>
                <a:endParaRPr lang="en-US" altLang="ja-JP" sz="2800" dirty="0"/>
              </a:p>
              <a:p>
                <a:pPr marL="25400" indent="0">
                  <a:buSzPct val="100000"/>
                  <a:buNone/>
                </a:pPr>
                <a:r>
                  <a:rPr lang="ja-JP" altLang="en-US" sz="2800" dirty="0"/>
                  <a:t>　　重要度に応じて平均処理時間の異なるジョブの優先度を考慮することで平均遅延時間を短く</a:t>
                </a:r>
                <a:endParaRPr lang="en-US" altLang="ja-JP" sz="2800" dirty="0"/>
              </a:p>
            </p:txBody>
          </p:sp>
        </mc:Choice>
        <mc:Fallback xmlns="">
          <p:sp>
            <p:nvSpPr>
              <p:cNvPr id="189" name="Google Shape;189;p10"/>
              <p:cNvSpPr txBox="1">
                <a:spLocks noGrp="1" noRot="1" noChangeAspect="1" noMove="1" noResize="1" noEditPoints="1" noAdjustHandles="1" noChangeArrowheads="1" noChangeShapeType="1" noTextEdit="1"/>
              </p:cNvSpPr>
              <p:nvPr>
                <p:ph type="body" idx="1"/>
              </p:nvPr>
            </p:nvSpPr>
            <p:spPr>
              <a:xfrm>
                <a:off x="394642" y="1088758"/>
                <a:ext cx="8425830" cy="5400600"/>
              </a:xfrm>
              <a:prstGeom prst="rect">
                <a:avLst/>
              </a:prstGeom>
              <a:blipFill>
                <a:blip r:embed="rId3"/>
                <a:stretch>
                  <a:fillRect l="-1230" r="-1013"/>
                </a:stretch>
              </a:blipFill>
              <a:ln>
                <a:noFill/>
              </a:ln>
            </p:spPr>
            <p:txBody>
              <a:bodyPr/>
              <a:lstStyle/>
              <a:p>
                <a:r>
                  <a:rPr lang="ja-JP" altLang="en-US">
                    <a:noFill/>
                  </a:rPr>
                  <a:t> </a:t>
                </a:r>
              </a:p>
            </p:txBody>
          </p:sp>
        </mc:Fallback>
      </mc:AlternateContent>
      <p:sp>
        <p:nvSpPr>
          <p:cNvPr id="184" name="Google Shape;184;p10"/>
          <p:cNvSpPr txBox="1">
            <a:spLocks noGrp="1"/>
          </p:cNvSpPr>
          <p:nvPr>
            <p:ph type="title"/>
          </p:nvPr>
        </p:nvSpPr>
        <p:spPr>
          <a:xfrm>
            <a:off x="1115616" y="44624"/>
            <a:ext cx="8028384"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15151"/>
              </a:buClr>
              <a:buSzPts val="3600"/>
              <a:buFont typeface="Quattrocento Sans"/>
              <a:buNone/>
            </a:pPr>
            <a:r>
              <a:rPr lang="ja-JP" altLang="en-US" dirty="0"/>
              <a:t>キーアイデア</a:t>
            </a:r>
            <a:r>
              <a:rPr lang="en-US" altLang="ja-JP" dirty="0"/>
              <a:t> </a:t>
            </a:r>
            <a:endParaRPr dirty="0"/>
          </a:p>
        </p:txBody>
      </p:sp>
      <p:sp>
        <p:nvSpPr>
          <p:cNvPr id="187" name="Google Shape;187;p10"/>
          <p:cNvSpPr/>
          <p:nvPr/>
        </p:nvSpPr>
        <p:spPr>
          <a:xfrm>
            <a:off x="776886" y="4868619"/>
            <a:ext cx="7661341" cy="1440701"/>
          </a:xfrm>
          <a:prstGeom prst="rect">
            <a:avLst/>
          </a:prstGeom>
          <a:solidFill>
            <a:srgbClr val="BF9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ja-JP" altLang="en-US" sz="2800" b="0" i="0" u="none" strike="noStrike" cap="none" dirty="0">
                <a:solidFill>
                  <a:schemeClr val="lt1"/>
                </a:solidFill>
                <a:latin typeface="Quattrocento Sans"/>
                <a:ea typeface="Quattrocento Sans"/>
                <a:cs typeface="Quattrocento Sans"/>
                <a:sym typeface="Quattrocento Sans"/>
              </a:rPr>
              <a:t>スマートシティのためのジョブの優先度</a:t>
            </a:r>
            <a:r>
              <a:rPr lang="ja-JP" altLang="en-US" sz="2800" dirty="0">
                <a:solidFill>
                  <a:schemeClr val="lt1"/>
                </a:solidFill>
                <a:latin typeface="Quattrocento Sans"/>
                <a:ea typeface="Quattrocento Sans"/>
                <a:cs typeface="Quattrocento Sans"/>
                <a:sym typeface="Quattrocento Sans"/>
              </a:rPr>
              <a:t>を</a:t>
            </a:r>
            <a:endParaRPr lang="en-US" altLang="ja-JP" sz="2800" dirty="0">
              <a:solidFill>
                <a:schemeClr val="lt1"/>
              </a:solidFill>
              <a:latin typeface="Quattrocento Sans"/>
              <a:ea typeface="Quattrocento Sans"/>
              <a:cs typeface="Quattrocento Sans"/>
              <a:sym typeface="Quattrocento Sans"/>
            </a:endParaRPr>
          </a:p>
          <a:p>
            <a:pPr marL="0" marR="0" lvl="0" indent="0" algn="ctr" rtl="0">
              <a:lnSpc>
                <a:spcPct val="100000"/>
              </a:lnSpc>
              <a:spcBef>
                <a:spcPts val="0"/>
              </a:spcBef>
              <a:spcAft>
                <a:spcPts val="0"/>
              </a:spcAft>
              <a:buClr>
                <a:srgbClr val="000000"/>
              </a:buClr>
              <a:buSzPts val="2800"/>
              <a:buFont typeface="Arial"/>
              <a:buNone/>
            </a:pPr>
            <a:r>
              <a:rPr lang="ja-JP" altLang="en-US" sz="2800" dirty="0">
                <a:solidFill>
                  <a:schemeClr val="lt1"/>
                </a:solidFill>
                <a:latin typeface="Quattrocento Sans"/>
                <a:ea typeface="Quattrocento Sans"/>
                <a:cs typeface="Quattrocento Sans"/>
                <a:sym typeface="Quattrocento Sans"/>
              </a:rPr>
              <a:t>考慮したクラウドレット間のオフローディングによる遅延削減</a:t>
            </a:r>
            <a:endParaRPr sz="2800" b="0" i="0" u="none" strike="noStrike" cap="none" dirty="0">
              <a:solidFill>
                <a:schemeClr val="lt1"/>
              </a:solidFill>
              <a:latin typeface="Quattrocento Sans"/>
              <a:ea typeface="Quattrocento Sans"/>
              <a:cs typeface="Quattrocento Sans"/>
              <a:sym typeface="Quattrocento Sans"/>
            </a:endParaRPr>
          </a:p>
        </p:txBody>
      </p:sp>
      <p:sp>
        <p:nvSpPr>
          <p:cNvPr id="4" name="フッター プレースホルダー 3">
            <a:extLst>
              <a:ext uri="{FF2B5EF4-FFF2-40B4-BE49-F238E27FC236}">
                <a16:creationId xmlns:a16="http://schemas.microsoft.com/office/drawing/2014/main" id="{3606ACF9-7CE5-60DE-A62F-3F423C30425D}"/>
              </a:ext>
            </a:extLst>
          </p:cNvPr>
          <p:cNvSpPr>
            <a:spLocks noGrp="1"/>
          </p:cNvSpPr>
          <p:nvPr>
            <p:ph type="ftr" sz="quarter" idx="11"/>
          </p:nvPr>
        </p:nvSpPr>
        <p:spPr/>
        <p:txBody>
          <a:bodyPr/>
          <a:lstStyle/>
          <a:p>
            <a:r>
              <a:rPr kumimoji="1" lang="ja-JP" altLang="en-US"/>
              <a:t>発表番号</a:t>
            </a:r>
            <a:r>
              <a:rPr kumimoji="1" lang="en-US" altLang="ja-JP"/>
              <a:t>(11) - </a:t>
            </a:r>
            <a:r>
              <a:rPr kumimoji="1" lang="ja-JP" altLang="en-US"/>
              <a:t>横田侑紀・宮田純子</a:t>
            </a:r>
            <a:r>
              <a:rPr kumimoji="1" lang="en-US" altLang="ja-JP"/>
              <a:t>(</a:t>
            </a:r>
            <a:r>
              <a:rPr kumimoji="1" lang="ja-JP" altLang="en-US"/>
              <a:t>芝浦工大</a:t>
            </a:r>
            <a:r>
              <a:rPr kumimoji="1" lang="en-US" altLang="ja-JP"/>
              <a:t>)</a:t>
            </a:r>
            <a:endParaRPr kumimoji="1" lang="ja-JP" altLang="en-US" dirty="0"/>
          </a:p>
        </p:txBody>
      </p:sp>
      <p:sp>
        <p:nvSpPr>
          <p:cNvPr id="2" name="スライド番号プレースホルダー 1">
            <a:extLst>
              <a:ext uri="{FF2B5EF4-FFF2-40B4-BE49-F238E27FC236}">
                <a16:creationId xmlns:a16="http://schemas.microsoft.com/office/drawing/2014/main" id="{8BD704E6-53B2-678B-C473-AF111E1B4702}"/>
              </a:ext>
            </a:extLst>
          </p:cNvPr>
          <p:cNvSpPr>
            <a:spLocks noGrp="1"/>
          </p:cNvSpPr>
          <p:nvPr>
            <p:ph type="sldNum" sz="quarter" idx="12"/>
          </p:nvPr>
        </p:nvSpPr>
        <p:spPr/>
        <p:txBody>
          <a:bodyPr/>
          <a:lstStyle/>
          <a:p>
            <a:fld id="{8B45D110-FD8E-48BD-8825-CDFBF9D22CA3}" type="slidenum">
              <a:rPr kumimoji="1" lang="ja-JP" altLang="en-US" smtClean="0"/>
              <a:pPr/>
              <a:t>5</a:t>
            </a:fld>
            <a:endParaRPr kumimoji="1" lang="ja-JP" altLang="en-US" dirty="0"/>
          </a:p>
        </p:txBody>
      </p:sp>
      <p:sp>
        <p:nvSpPr>
          <p:cNvPr id="5" name="矢印: 右 4">
            <a:extLst>
              <a:ext uri="{FF2B5EF4-FFF2-40B4-BE49-F238E27FC236}">
                <a16:creationId xmlns:a16="http://schemas.microsoft.com/office/drawing/2014/main" id="{923385C4-4E4A-C911-889B-C2BD23DFF792}"/>
              </a:ext>
            </a:extLst>
          </p:cNvPr>
          <p:cNvSpPr/>
          <p:nvPr/>
        </p:nvSpPr>
        <p:spPr>
          <a:xfrm>
            <a:off x="200082" y="2852936"/>
            <a:ext cx="915534" cy="432048"/>
          </a:xfrm>
          <a:prstGeom prst="rightArrow">
            <a:avLst/>
          </a:prstGeom>
          <a:solidFill>
            <a:srgbClr val="0084B4"/>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3" name="矢印: 右 2">
            <a:extLst>
              <a:ext uri="{FF2B5EF4-FFF2-40B4-BE49-F238E27FC236}">
                <a16:creationId xmlns:a16="http://schemas.microsoft.com/office/drawing/2014/main" id="{F552E490-55D4-2A9D-6696-541C56E30C85}"/>
              </a:ext>
            </a:extLst>
          </p:cNvPr>
          <p:cNvSpPr/>
          <p:nvPr/>
        </p:nvSpPr>
        <p:spPr>
          <a:xfrm>
            <a:off x="200082" y="3828964"/>
            <a:ext cx="915534" cy="432048"/>
          </a:xfrm>
          <a:prstGeom prst="rightArrow">
            <a:avLst/>
          </a:prstGeom>
          <a:solidFill>
            <a:srgbClr val="0084B4"/>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6" name="四角形: 角を丸くする 5">
            <a:extLst>
              <a:ext uri="{FF2B5EF4-FFF2-40B4-BE49-F238E27FC236}">
                <a16:creationId xmlns:a16="http://schemas.microsoft.com/office/drawing/2014/main" id="{53C0B2A5-6804-16C1-A7BD-851896E54BFA}"/>
              </a:ext>
            </a:extLst>
          </p:cNvPr>
          <p:cNvSpPr/>
          <p:nvPr/>
        </p:nvSpPr>
        <p:spPr>
          <a:xfrm>
            <a:off x="92810" y="1266809"/>
            <a:ext cx="1368152" cy="432048"/>
          </a:xfrm>
          <a:prstGeom prst="roundRect">
            <a:avLst/>
          </a:prstGeom>
          <a:solidFill>
            <a:schemeClr val="accent6">
              <a:lumMod val="50000"/>
            </a:schemeClr>
          </a:solidFill>
          <a:ln w="25400" cap="flat">
            <a:solidFill>
              <a:schemeClr val="accent6">
                <a:lumMod val="75000"/>
              </a:schemeClr>
            </a:solidFill>
            <a:prstDash val="solid"/>
            <a:miter/>
          </a:ln>
        </p:spPr>
        <p:txBody>
          <a:bodyPr rtlCol="0" anchor="ctr"/>
          <a:lstStyle/>
          <a:p>
            <a:pPr algn="l"/>
            <a:r>
              <a:rPr kumimoji="1" lang="ja-JP" altLang="en-US" b="1" dirty="0">
                <a:solidFill>
                  <a:schemeClr val="bg1"/>
                </a:solidFill>
              </a:rPr>
              <a:t>従来の考え</a:t>
            </a:r>
          </a:p>
        </p:txBody>
      </p:sp>
      <p:sp>
        <p:nvSpPr>
          <p:cNvPr id="7" name="四角形: 角を丸くする 6">
            <a:extLst>
              <a:ext uri="{FF2B5EF4-FFF2-40B4-BE49-F238E27FC236}">
                <a16:creationId xmlns:a16="http://schemas.microsoft.com/office/drawing/2014/main" id="{8E0A0B58-ADEE-7264-D017-68CFC5E3E578}"/>
              </a:ext>
            </a:extLst>
          </p:cNvPr>
          <p:cNvSpPr/>
          <p:nvPr/>
        </p:nvSpPr>
        <p:spPr>
          <a:xfrm>
            <a:off x="545428" y="1810789"/>
            <a:ext cx="915534" cy="432048"/>
          </a:xfrm>
          <a:prstGeom prst="roundRect">
            <a:avLst/>
          </a:prstGeom>
          <a:solidFill>
            <a:schemeClr val="accent3">
              <a:lumMod val="50000"/>
            </a:schemeClr>
          </a:solidFill>
          <a:ln w="28575" cap="flat">
            <a:solidFill>
              <a:schemeClr val="accent6">
                <a:lumMod val="75000"/>
              </a:schemeClr>
            </a:solidFill>
            <a:prstDash val="solid"/>
            <a:miter/>
          </a:ln>
        </p:spPr>
        <p:txBody>
          <a:bodyPr rtlCol="0" anchor="ctr"/>
          <a:lstStyle/>
          <a:p>
            <a:pPr algn="l"/>
            <a:r>
              <a:rPr kumimoji="1" lang="ja-JP" altLang="en-US" b="1" dirty="0">
                <a:solidFill>
                  <a:schemeClr val="bg1"/>
                </a:solidFill>
              </a:rPr>
              <a:t>新規性</a:t>
            </a:r>
          </a:p>
        </p:txBody>
      </p:sp>
    </p:spTree>
    <p:extLst>
      <p:ext uri="{BB962C8B-B14F-4D97-AF65-F5344CB8AC3E}">
        <p14:creationId xmlns:p14="http://schemas.microsoft.com/office/powerpoint/2010/main" val="369023276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5"/>
          <p:cNvSpPr txBox="1">
            <a:spLocks noGrp="1"/>
          </p:cNvSpPr>
          <p:nvPr>
            <p:ph type="title"/>
          </p:nvPr>
        </p:nvSpPr>
        <p:spPr>
          <a:xfrm>
            <a:off x="1115616" y="44624"/>
            <a:ext cx="8028384"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15151"/>
              </a:buClr>
              <a:buSzPts val="3600"/>
              <a:buFont typeface="Quattrocento Sans"/>
              <a:buNone/>
            </a:pPr>
            <a:r>
              <a:rPr lang="ja-JP" dirty="0"/>
              <a:t>提案手法 </a:t>
            </a:r>
            <a:r>
              <a:rPr lang="en-US" altLang="ja-JP" dirty="0"/>
              <a:t>-</a:t>
            </a:r>
            <a:r>
              <a:rPr lang="ja-JP" dirty="0"/>
              <a:t> 処理の流れ</a:t>
            </a:r>
            <a:endParaRPr dirty="0"/>
          </a:p>
        </p:txBody>
      </p:sp>
      <p:sp>
        <p:nvSpPr>
          <p:cNvPr id="154" name="Google Shape;154;p5"/>
          <p:cNvSpPr/>
          <p:nvPr/>
        </p:nvSpPr>
        <p:spPr>
          <a:xfrm>
            <a:off x="2267744" y="2464064"/>
            <a:ext cx="576064" cy="3557224"/>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Quattrocento Sans"/>
              <a:ea typeface="Quattrocento Sans"/>
              <a:cs typeface="Quattrocento Sans"/>
              <a:sym typeface="Quattrocento Sans"/>
            </a:endParaRPr>
          </a:p>
        </p:txBody>
      </p:sp>
      <mc:AlternateContent xmlns:mc="http://schemas.openxmlformats.org/markup-compatibility/2006" xmlns:a14="http://schemas.microsoft.com/office/drawing/2010/main">
        <mc:Choice Requires="a14">
          <p:sp>
            <p:nvSpPr>
              <p:cNvPr id="155" name="Google Shape;155;p5"/>
              <p:cNvSpPr/>
              <p:nvPr/>
            </p:nvSpPr>
            <p:spPr>
              <a:xfrm>
                <a:off x="683568" y="1527960"/>
                <a:ext cx="3744416" cy="93610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altLang="en-US" sz="2800" dirty="0">
                    <a:solidFill>
                      <a:schemeClr val="lt1"/>
                    </a:solidFill>
                    <a:latin typeface="Quattrocento Sans"/>
                    <a:ea typeface="Quattrocento Sans"/>
                    <a:cs typeface="Quattrocento Sans"/>
                    <a:sym typeface="Quattrocento Sans"/>
                  </a:rPr>
                  <a:t>各オフロード</a:t>
                </a:r>
                <a14:m>
                  <m:oMath xmlns:m="http://schemas.openxmlformats.org/officeDocument/2006/math">
                    <m:r>
                      <a:rPr lang="ja-JP" altLang="en-US" sz="2800" b="1" i="1" dirty="0">
                        <a:solidFill>
                          <a:schemeClr val="lt1"/>
                        </a:solidFill>
                        <a:latin typeface="Cambria Math" panose="02040503050406030204" pitchFamily="18" charset="0"/>
                        <a:ea typeface="Quattrocento Sans"/>
                        <a:cs typeface="Quattrocento Sans"/>
                        <a:sym typeface="Quattrocento Sans"/>
                      </a:rPr>
                      <m:t>割合</m:t>
                    </m:r>
                    <m:r>
                      <a:rPr lang="en-US" altLang="ja-JP" sz="2800" b="1" i="1" smtClean="0">
                        <a:solidFill>
                          <a:schemeClr val="lt1"/>
                        </a:solidFill>
                        <a:latin typeface="Cambria Math" panose="02040503050406030204" pitchFamily="18" charset="0"/>
                        <a:ea typeface="Quattrocento Sans"/>
                        <a:cs typeface="Quattrocento Sans"/>
                        <a:sym typeface="Quattrocento Sans"/>
                      </a:rPr>
                      <m:t>𝝋</m:t>
                    </m:r>
                  </m:oMath>
                </a14:m>
                <a:r>
                  <a:rPr lang="ja-JP" altLang="en-US" sz="2800" dirty="0">
                    <a:solidFill>
                      <a:schemeClr val="lt1"/>
                    </a:solidFill>
                    <a:latin typeface="Quattrocento Sans"/>
                    <a:ea typeface="Quattrocento Sans"/>
                    <a:cs typeface="Quattrocento Sans"/>
                    <a:sym typeface="Quattrocento Sans"/>
                  </a:rPr>
                  <a:t>の平均遅延時間を定式化</a:t>
                </a:r>
                <a:endParaRPr sz="2800" b="0" i="0" u="none" strike="noStrike" cap="none" dirty="0">
                  <a:solidFill>
                    <a:schemeClr val="lt1"/>
                  </a:solidFill>
                  <a:latin typeface="Quattrocento Sans"/>
                  <a:ea typeface="Quattrocento Sans"/>
                  <a:cs typeface="Quattrocento Sans"/>
                  <a:sym typeface="Quattrocento Sans"/>
                </a:endParaRPr>
              </a:p>
            </p:txBody>
          </p:sp>
        </mc:Choice>
        <mc:Fallback xmlns="">
          <p:sp>
            <p:nvSpPr>
              <p:cNvPr id="155" name="Google Shape;155;p5"/>
              <p:cNvSpPr>
                <a:spLocks noRot="1" noChangeAspect="1" noMove="1" noResize="1" noEditPoints="1" noAdjustHandles="1" noChangeArrowheads="1" noChangeShapeType="1" noTextEdit="1"/>
              </p:cNvSpPr>
              <p:nvPr/>
            </p:nvSpPr>
            <p:spPr>
              <a:xfrm>
                <a:off x="683568" y="1527960"/>
                <a:ext cx="3744416" cy="936104"/>
              </a:xfrm>
              <a:prstGeom prst="rect">
                <a:avLst/>
              </a:prstGeom>
              <a:blipFill>
                <a:blip r:embed="rId3"/>
                <a:stretch>
                  <a:fillRect l="-3257" t="-9150" r="-3257" b="-15686"/>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7" name="Google Shape;157;p5"/>
              <p:cNvSpPr/>
              <p:nvPr/>
            </p:nvSpPr>
            <p:spPr>
              <a:xfrm>
                <a:off x="161510" y="4160034"/>
                <a:ext cx="4788532" cy="1305258"/>
              </a:xfrm>
              <a:prstGeom prst="rect">
                <a:avLst/>
              </a:prstGeom>
              <a:solidFill>
                <a:schemeClr val="accent1"/>
              </a:solidFill>
              <a:ln>
                <a:noFill/>
              </a:ln>
            </p:spPr>
            <p:txBody>
              <a:bodyPr spcFirstLastPara="1" wrap="square" lIns="91425" tIns="45700" rIns="91425" bIns="45700" anchor="ctr" anchorCtr="0">
                <a:noAutofit/>
              </a:bodyPr>
              <a:lstStyle/>
              <a:p>
                <a:pPr lvl="0" algn="ctr"/>
                <a:r>
                  <a:rPr lang="ja-JP" altLang="en-US" sz="2800" dirty="0">
                    <a:solidFill>
                      <a:schemeClr val="lt1"/>
                    </a:solidFill>
                    <a:latin typeface="Quattrocento Sans"/>
                    <a:ea typeface="Quattrocento Sans"/>
                    <a:cs typeface="Quattrocento Sans"/>
                    <a:sym typeface="Quattrocento Sans"/>
                  </a:rPr>
                  <a:t>平均遅延時間が最も小さくなるような</a:t>
                </a:r>
                <a:r>
                  <a:rPr lang="ja-JP" altLang="en-US" sz="2800" b="0" i="0" u="none" strike="noStrike" cap="none" dirty="0">
                    <a:solidFill>
                      <a:schemeClr val="lt1"/>
                    </a:solidFill>
                    <a:latin typeface="Quattrocento Sans"/>
                    <a:ea typeface="Quattrocento Sans"/>
                    <a:cs typeface="Quattrocento Sans"/>
                    <a:sym typeface="Quattrocento Sans"/>
                  </a:rPr>
                  <a:t>最適オフロード割合</a:t>
                </a:r>
                <a14:m>
                  <m:oMath xmlns:m="http://schemas.openxmlformats.org/officeDocument/2006/math">
                    <m:sSup>
                      <m:sSupPr>
                        <m:ctrlPr>
                          <a:rPr lang="en-US" altLang="ja-JP" sz="2800" b="0" i="1" smtClean="0">
                            <a:solidFill>
                              <a:schemeClr val="lt1"/>
                            </a:solidFill>
                            <a:latin typeface="Cambria Math" panose="02040503050406030204" pitchFamily="18" charset="0"/>
                            <a:ea typeface="Quattrocento Sans"/>
                            <a:cs typeface="Quattrocento Sans"/>
                            <a:sym typeface="Quattrocento Sans"/>
                          </a:rPr>
                        </m:ctrlPr>
                      </m:sSupPr>
                      <m:e>
                        <m:r>
                          <a:rPr lang="en-US" altLang="ja-JP" sz="2800" b="0" i="1" smtClean="0">
                            <a:solidFill>
                              <a:schemeClr val="lt1"/>
                            </a:solidFill>
                            <a:latin typeface="Cambria Math" panose="02040503050406030204" pitchFamily="18" charset="0"/>
                            <a:ea typeface="Quattrocento Sans"/>
                            <a:cs typeface="Quattrocento Sans"/>
                            <a:sym typeface="Quattrocento Sans"/>
                          </a:rPr>
                          <m:t>𝜑</m:t>
                        </m:r>
                      </m:e>
                      <m:sup>
                        <m:r>
                          <a:rPr lang="en-US" altLang="ja-JP" sz="2800" b="0" i="1" smtClean="0">
                            <a:solidFill>
                              <a:schemeClr val="lt1"/>
                            </a:solidFill>
                            <a:latin typeface="Cambria Math" panose="02040503050406030204" pitchFamily="18" charset="0"/>
                            <a:ea typeface="Quattrocento Sans"/>
                            <a:cs typeface="Quattrocento Sans"/>
                            <a:sym typeface="Quattrocento Sans"/>
                          </a:rPr>
                          <m:t>∗</m:t>
                        </m:r>
                      </m:sup>
                    </m:sSup>
                    <m:r>
                      <a:rPr lang="ja-JP" altLang="en-US" sz="2800" i="1">
                        <a:solidFill>
                          <a:schemeClr val="lt1"/>
                        </a:solidFill>
                        <a:latin typeface="Cambria Math" panose="02040503050406030204" pitchFamily="18" charset="0"/>
                        <a:ea typeface="Quattrocento Sans"/>
                        <a:cs typeface="Quattrocento Sans"/>
                        <a:sym typeface="Quattrocento Sans"/>
                      </a:rPr>
                      <m:t>を</m:t>
                    </m:r>
                  </m:oMath>
                </a14:m>
                <a:r>
                  <a:rPr lang="ja-JP" altLang="en-US" sz="2800" b="0" i="0" u="none" strike="noStrike" cap="none" dirty="0">
                    <a:solidFill>
                      <a:schemeClr val="lt1"/>
                    </a:solidFill>
                    <a:latin typeface="Quattrocento Sans"/>
                    <a:ea typeface="Quattrocento Sans"/>
                    <a:cs typeface="Quattrocento Sans"/>
                    <a:sym typeface="Quattrocento Sans"/>
                  </a:rPr>
                  <a:t>求める</a:t>
                </a:r>
                <a:endParaRPr sz="2800" b="0" i="0" u="none" strike="noStrike" cap="none" dirty="0">
                  <a:solidFill>
                    <a:schemeClr val="lt1"/>
                  </a:solidFill>
                  <a:latin typeface="Quattrocento Sans"/>
                  <a:ea typeface="Quattrocento Sans"/>
                  <a:cs typeface="Quattrocento Sans"/>
                  <a:sym typeface="Quattrocento Sans"/>
                </a:endParaRPr>
              </a:p>
            </p:txBody>
          </p:sp>
        </mc:Choice>
        <mc:Fallback xmlns="">
          <p:sp>
            <p:nvSpPr>
              <p:cNvPr id="157" name="Google Shape;157;p5"/>
              <p:cNvSpPr>
                <a:spLocks noRot="1" noChangeAspect="1" noMove="1" noResize="1" noEditPoints="1" noAdjustHandles="1" noChangeArrowheads="1" noChangeShapeType="1" noTextEdit="1"/>
              </p:cNvSpPr>
              <p:nvPr/>
            </p:nvSpPr>
            <p:spPr>
              <a:xfrm>
                <a:off x="161510" y="4160034"/>
                <a:ext cx="4788532" cy="1305258"/>
              </a:xfrm>
              <a:prstGeom prst="rect">
                <a:avLst/>
              </a:prstGeom>
              <a:blipFill>
                <a:blip r:embed="rId4"/>
                <a:stretch>
                  <a:fillRect t="-7442" b="-13023"/>
                </a:stretch>
              </a:blipFill>
              <a:ln>
                <a:noFill/>
              </a:ln>
            </p:spPr>
            <p:txBody>
              <a:bodyPr/>
              <a:lstStyle/>
              <a:p>
                <a:r>
                  <a:rPr lang="ja-JP" altLang="en-US">
                    <a:noFill/>
                  </a:rPr>
                  <a:t> </a:t>
                </a:r>
              </a:p>
            </p:txBody>
          </p:sp>
        </mc:Fallback>
      </mc:AlternateContent>
      <p:sp>
        <p:nvSpPr>
          <p:cNvPr id="3" name="吹き出し: 角を丸めた四角形 2">
            <a:extLst>
              <a:ext uri="{FF2B5EF4-FFF2-40B4-BE49-F238E27FC236}">
                <a16:creationId xmlns:a16="http://schemas.microsoft.com/office/drawing/2014/main" id="{3DEBB05C-A4CF-331A-352A-B848FE78B6B2}"/>
              </a:ext>
            </a:extLst>
          </p:cNvPr>
          <p:cNvSpPr/>
          <p:nvPr/>
        </p:nvSpPr>
        <p:spPr>
          <a:xfrm>
            <a:off x="4716018" y="1658917"/>
            <a:ext cx="3344173" cy="1080120"/>
          </a:xfrm>
          <a:prstGeom prst="wedgeRoundRectCallout">
            <a:avLst>
              <a:gd name="adj1" fmla="val -63012"/>
              <a:gd name="adj2" fmla="val -23334"/>
              <a:gd name="adj3" fmla="val 16667"/>
            </a:avLst>
          </a:prstGeom>
          <a:solidFill>
            <a:schemeClr val="bg1">
              <a:lumMod val="9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400" dirty="0">
                <a:solidFill>
                  <a:srgbClr val="4D4D4D"/>
                </a:solidFill>
              </a:rPr>
              <a:t>待ち行列理論を用いて</a:t>
            </a:r>
            <a:r>
              <a:rPr lang="en-US" altLang="ja-JP" sz="2400" b="1" dirty="0">
                <a:solidFill>
                  <a:srgbClr val="4D4D4D"/>
                </a:solidFill>
              </a:rPr>
              <a:t>M/G/1</a:t>
            </a:r>
            <a:r>
              <a:rPr lang="ja-JP" altLang="en-US" sz="2400" dirty="0">
                <a:solidFill>
                  <a:srgbClr val="4D4D4D"/>
                </a:solidFill>
              </a:rPr>
              <a:t>でモデル化</a:t>
            </a:r>
            <a:endParaRPr kumimoji="1" lang="ja-JP" altLang="en-US" sz="2400" dirty="0">
              <a:solidFill>
                <a:srgbClr val="4D4D4D"/>
              </a:solidFill>
            </a:endParaRPr>
          </a:p>
        </p:txBody>
      </p:sp>
      <p:sp>
        <p:nvSpPr>
          <p:cNvPr id="4" name="Google Shape;156;p5">
            <a:extLst>
              <a:ext uri="{FF2B5EF4-FFF2-40B4-BE49-F238E27FC236}">
                <a16:creationId xmlns:a16="http://schemas.microsoft.com/office/drawing/2014/main" id="{51976DFD-07E5-8CDA-EFB2-EF49099DF5B3}"/>
              </a:ext>
            </a:extLst>
          </p:cNvPr>
          <p:cNvSpPr/>
          <p:nvPr/>
        </p:nvSpPr>
        <p:spPr>
          <a:xfrm>
            <a:off x="161510" y="2830516"/>
            <a:ext cx="4788532" cy="936104"/>
          </a:xfrm>
          <a:prstGeom prst="rect">
            <a:avLst/>
          </a:prstGeom>
          <a:solidFill>
            <a:schemeClr val="accent1"/>
          </a:solidFill>
          <a:ln>
            <a:noFill/>
          </a:ln>
        </p:spPr>
        <p:txBody>
          <a:bodyPr spcFirstLastPara="1" wrap="square" lIns="91425" tIns="45700" rIns="91425" bIns="45700" anchor="ctr" anchorCtr="0">
            <a:noAutofit/>
          </a:bodyPr>
          <a:lstStyle/>
          <a:p>
            <a:pPr lvl="0" algn="ctr"/>
            <a:r>
              <a:rPr lang="ja-JP" altLang="en-US" sz="2800" dirty="0">
                <a:solidFill>
                  <a:schemeClr val="lt1"/>
                </a:solidFill>
                <a:latin typeface="Quattrocento Sans"/>
                <a:ea typeface="Quattrocento Sans"/>
                <a:cs typeface="Quattrocento Sans"/>
                <a:sym typeface="Quattrocento Sans"/>
              </a:rPr>
              <a:t>優先順位を考慮してジョブごとの平均遅延時間を計算</a:t>
            </a:r>
            <a:endParaRPr lang="en-US" altLang="ja-JP" sz="2800" dirty="0">
              <a:solidFill>
                <a:schemeClr val="lt1"/>
              </a:solidFill>
              <a:latin typeface="Quattrocento Sans"/>
              <a:ea typeface="Quattrocento Sans"/>
              <a:cs typeface="Quattrocento Sans"/>
              <a:sym typeface="Quattrocento Sans"/>
            </a:endParaRPr>
          </a:p>
        </p:txBody>
      </p:sp>
      <p:sp>
        <p:nvSpPr>
          <p:cNvPr id="6" name="フッター プレースホルダー 5">
            <a:extLst>
              <a:ext uri="{FF2B5EF4-FFF2-40B4-BE49-F238E27FC236}">
                <a16:creationId xmlns:a16="http://schemas.microsoft.com/office/drawing/2014/main" id="{7290325A-203A-6A02-662C-A84D5F4D1CD4}"/>
              </a:ext>
            </a:extLst>
          </p:cNvPr>
          <p:cNvSpPr>
            <a:spLocks noGrp="1"/>
          </p:cNvSpPr>
          <p:nvPr>
            <p:ph type="ftr" sz="quarter" idx="11"/>
          </p:nvPr>
        </p:nvSpPr>
        <p:spPr/>
        <p:txBody>
          <a:bodyPr/>
          <a:lstStyle/>
          <a:p>
            <a:r>
              <a:rPr kumimoji="1" lang="ja-JP" altLang="en-US"/>
              <a:t>発表番号</a:t>
            </a:r>
            <a:r>
              <a:rPr kumimoji="1" lang="en-US" altLang="ja-JP"/>
              <a:t>(11) - </a:t>
            </a:r>
            <a:r>
              <a:rPr kumimoji="1" lang="ja-JP" altLang="en-US"/>
              <a:t>横田侑紀・宮田純子</a:t>
            </a:r>
            <a:r>
              <a:rPr kumimoji="1" lang="en-US" altLang="ja-JP"/>
              <a:t>(</a:t>
            </a:r>
            <a:r>
              <a:rPr kumimoji="1" lang="ja-JP" altLang="en-US"/>
              <a:t>芝浦工大</a:t>
            </a:r>
            <a:r>
              <a:rPr kumimoji="1" lang="en-US" altLang="ja-JP"/>
              <a:t>)</a:t>
            </a:r>
            <a:endParaRPr kumimoji="1" lang="ja-JP" altLang="en-US" dirty="0"/>
          </a:p>
        </p:txBody>
      </p:sp>
      <p:sp>
        <p:nvSpPr>
          <p:cNvPr id="7" name="スライド番号プレースホルダー 6">
            <a:extLst>
              <a:ext uri="{FF2B5EF4-FFF2-40B4-BE49-F238E27FC236}">
                <a16:creationId xmlns:a16="http://schemas.microsoft.com/office/drawing/2014/main" id="{70BD7C63-8B7D-7E61-ECFE-0509DF403AA5}"/>
              </a:ext>
            </a:extLst>
          </p:cNvPr>
          <p:cNvSpPr>
            <a:spLocks noGrp="1"/>
          </p:cNvSpPr>
          <p:nvPr>
            <p:ph type="sldNum" sz="quarter" idx="12"/>
          </p:nvPr>
        </p:nvSpPr>
        <p:spPr/>
        <p:txBody>
          <a:bodyPr/>
          <a:lstStyle/>
          <a:p>
            <a:fld id="{8B45D110-FD8E-48BD-8825-CDFBF9D22CA3}" type="slidenum">
              <a:rPr kumimoji="1" lang="ja-JP" altLang="en-US" smtClean="0"/>
              <a:pPr/>
              <a:t>6</a:t>
            </a:fld>
            <a:endParaRPr kumimoji="1" lang="ja-JP" alt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5"/>
          <p:cNvSpPr txBox="1">
            <a:spLocks noGrp="1"/>
          </p:cNvSpPr>
          <p:nvPr>
            <p:ph type="title"/>
          </p:nvPr>
        </p:nvSpPr>
        <p:spPr>
          <a:xfrm>
            <a:off x="1115616" y="44624"/>
            <a:ext cx="8028384"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15151"/>
              </a:buClr>
              <a:buSzPts val="3600"/>
              <a:buFont typeface="Quattrocento Sans"/>
              <a:buNone/>
            </a:pPr>
            <a:r>
              <a:rPr lang="ja-JP" dirty="0"/>
              <a:t>提案手法 </a:t>
            </a:r>
            <a:r>
              <a:rPr lang="en-US" altLang="ja-JP" dirty="0"/>
              <a:t>-</a:t>
            </a:r>
            <a:r>
              <a:rPr lang="ja-JP" dirty="0"/>
              <a:t> 処理の流れ</a:t>
            </a:r>
            <a:endParaRPr dirty="0"/>
          </a:p>
        </p:txBody>
      </p:sp>
      <p:sp>
        <p:nvSpPr>
          <p:cNvPr id="154" name="Google Shape;154;p5"/>
          <p:cNvSpPr/>
          <p:nvPr/>
        </p:nvSpPr>
        <p:spPr>
          <a:xfrm>
            <a:off x="2267744" y="2464064"/>
            <a:ext cx="576064" cy="3557224"/>
          </a:xfrm>
          <a:prstGeom prst="downArrow">
            <a:avLst>
              <a:gd name="adj1" fmla="val 50000"/>
              <a:gd name="adj2" fmla="val 50000"/>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Quattrocento Sans"/>
              <a:ea typeface="Quattrocento Sans"/>
              <a:cs typeface="Quattrocento Sans"/>
              <a:sym typeface="Quattrocento Sans"/>
            </a:endParaRPr>
          </a:p>
        </p:txBody>
      </p:sp>
      <mc:AlternateContent xmlns:mc="http://schemas.openxmlformats.org/markup-compatibility/2006" xmlns:a14="http://schemas.microsoft.com/office/drawing/2010/main">
        <mc:Choice Requires="a14">
          <p:sp>
            <p:nvSpPr>
              <p:cNvPr id="155" name="Google Shape;155;p5"/>
              <p:cNvSpPr/>
              <p:nvPr/>
            </p:nvSpPr>
            <p:spPr>
              <a:xfrm>
                <a:off x="683568" y="1527960"/>
                <a:ext cx="3744416" cy="936104"/>
              </a:xfrm>
              <a:prstGeom prst="rect">
                <a:avLst/>
              </a:prstGeom>
              <a:solidFill>
                <a:schemeClr val="accent1"/>
              </a:solidFill>
              <a:ln w="31750">
                <a:solidFill>
                  <a:schemeClr val="accent1">
                    <a:lumMod val="75000"/>
                  </a:schemeClr>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ja-JP" altLang="en-US" sz="2800" dirty="0">
                    <a:solidFill>
                      <a:schemeClr val="lt1"/>
                    </a:solidFill>
                    <a:latin typeface="Quattrocento Sans"/>
                    <a:ea typeface="Quattrocento Sans"/>
                    <a:cs typeface="Quattrocento Sans"/>
                    <a:sym typeface="Quattrocento Sans"/>
                  </a:rPr>
                  <a:t>各オフロード</a:t>
                </a:r>
                <a14:m>
                  <m:oMath xmlns:m="http://schemas.openxmlformats.org/officeDocument/2006/math">
                    <m:r>
                      <a:rPr lang="ja-JP" altLang="en-US" sz="2800" b="1" i="1" dirty="0">
                        <a:solidFill>
                          <a:schemeClr val="lt1"/>
                        </a:solidFill>
                        <a:latin typeface="Cambria Math" panose="02040503050406030204" pitchFamily="18" charset="0"/>
                        <a:ea typeface="Quattrocento Sans"/>
                        <a:cs typeface="Quattrocento Sans"/>
                        <a:sym typeface="Quattrocento Sans"/>
                      </a:rPr>
                      <m:t>割合</m:t>
                    </m:r>
                    <m:r>
                      <a:rPr lang="en-US" altLang="ja-JP" sz="2800" b="1" i="1" smtClean="0">
                        <a:solidFill>
                          <a:schemeClr val="lt1"/>
                        </a:solidFill>
                        <a:latin typeface="Cambria Math" panose="02040503050406030204" pitchFamily="18" charset="0"/>
                        <a:ea typeface="Quattrocento Sans"/>
                        <a:cs typeface="Quattrocento Sans"/>
                        <a:sym typeface="Quattrocento Sans"/>
                      </a:rPr>
                      <m:t>𝝋</m:t>
                    </m:r>
                  </m:oMath>
                </a14:m>
                <a:r>
                  <a:rPr lang="ja-JP" altLang="en-US" sz="2800" dirty="0">
                    <a:solidFill>
                      <a:schemeClr val="lt1"/>
                    </a:solidFill>
                    <a:latin typeface="Quattrocento Sans"/>
                    <a:ea typeface="Quattrocento Sans"/>
                    <a:cs typeface="Quattrocento Sans"/>
                    <a:sym typeface="Quattrocento Sans"/>
                  </a:rPr>
                  <a:t>の平均遅延時間を定式化</a:t>
                </a:r>
                <a:endParaRPr sz="2800" b="0" i="0" u="none" strike="noStrike" cap="none" dirty="0">
                  <a:solidFill>
                    <a:schemeClr val="lt1"/>
                  </a:solidFill>
                  <a:latin typeface="Quattrocento Sans"/>
                  <a:ea typeface="Quattrocento Sans"/>
                  <a:cs typeface="Quattrocento Sans"/>
                  <a:sym typeface="Quattrocento Sans"/>
                </a:endParaRPr>
              </a:p>
            </p:txBody>
          </p:sp>
        </mc:Choice>
        <mc:Fallback xmlns="">
          <p:sp>
            <p:nvSpPr>
              <p:cNvPr id="155" name="Google Shape;155;p5"/>
              <p:cNvSpPr>
                <a:spLocks noRot="1" noChangeAspect="1" noMove="1" noResize="1" noEditPoints="1" noAdjustHandles="1" noChangeArrowheads="1" noChangeShapeType="1" noTextEdit="1"/>
              </p:cNvSpPr>
              <p:nvPr/>
            </p:nvSpPr>
            <p:spPr>
              <a:xfrm>
                <a:off x="683568" y="1527960"/>
                <a:ext cx="3744416" cy="936104"/>
              </a:xfrm>
              <a:prstGeom prst="rect">
                <a:avLst/>
              </a:prstGeom>
              <a:blipFill>
                <a:blip r:embed="rId3"/>
                <a:stretch>
                  <a:fillRect l="-2908" t="-7595" r="-2746" b="-13291"/>
                </a:stretch>
              </a:blipFill>
              <a:ln w="31750">
                <a:solidFill>
                  <a:schemeClr val="accent1">
                    <a:lumMod val="75000"/>
                  </a:scheme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7" name="Google Shape;157;p5"/>
              <p:cNvSpPr/>
              <p:nvPr/>
            </p:nvSpPr>
            <p:spPr>
              <a:xfrm>
                <a:off x="161510" y="4160034"/>
                <a:ext cx="4788532" cy="1305258"/>
              </a:xfrm>
              <a:prstGeom prst="rect">
                <a:avLst/>
              </a:prstGeom>
              <a:solidFill>
                <a:schemeClr val="accent1">
                  <a:alpha val="30000"/>
                </a:schemeClr>
              </a:solidFill>
              <a:ln>
                <a:noFill/>
              </a:ln>
            </p:spPr>
            <p:txBody>
              <a:bodyPr spcFirstLastPara="1" wrap="square" lIns="91425" tIns="45700" rIns="91425" bIns="45700" anchor="ctr" anchorCtr="0">
                <a:noAutofit/>
              </a:bodyPr>
              <a:lstStyle/>
              <a:p>
                <a:pPr lvl="0" algn="ctr"/>
                <a:r>
                  <a:rPr lang="ja-JP" altLang="en-US" sz="2800" dirty="0">
                    <a:solidFill>
                      <a:schemeClr val="lt1"/>
                    </a:solidFill>
                    <a:latin typeface="Quattrocento Sans"/>
                    <a:ea typeface="Quattrocento Sans"/>
                    <a:cs typeface="Quattrocento Sans"/>
                    <a:sym typeface="Quattrocento Sans"/>
                  </a:rPr>
                  <a:t>平均遅延時間が最も小さくなるような</a:t>
                </a:r>
                <a:r>
                  <a:rPr lang="ja-JP" altLang="en-US" sz="2800" b="0" i="0" u="none" strike="noStrike" cap="none" dirty="0">
                    <a:solidFill>
                      <a:schemeClr val="lt1"/>
                    </a:solidFill>
                    <a:latin typeface="Quattrocento Sans"/>
                    <a:ea typeface="Quattrocento Sans"/>
                    <a:cs typeface="Quattrocento Sans"/>
                    <a:sym typeface="Quattrocento Sans"/>
                  </a:rPr>
                  <a:t>最適オフロード割合</a:t>
                </a:r>
                <a14:m>
                  <m:oMath xmlns:m="http://schemas.openxmlformats.org/officeDocument/2006/math">
                    <m:sSup>
                      <m:sSupPr>
                        <m:ctrlPr>
                          <a:rPr lang="en-US" altLang="ja-JP" sz="2800" b="0" i="1" smtClean="0">
                            <a:solidFill>
                              <a:schemeClr val="lt1"/>
                            </a:solidFill>
                            <a:latin typeface="Cambria Math" panose="02040503050406030204" pitchFamily="18" charset="0"/>
                            <a:ea typeface="Quattrocento Sans"/>
                            <a:cs typeface="Quattrocento Sans"/>
                            <a:sym typeface="Quattrocento Sans"/>
                          </a:rPr>
                        </m:ctrlPr>
                      </m:sSupPr>
                      <m:e>
                        <m:r>
                          <a:rPr lang="en-US" altLang="ja-JP" sz="2800" b="0" i="1" smtClean="0">
                            <a:solidFill>
                              <a:schemeClr val="lt1"/>
                            </a:solidFill>
                            <a:latin typeface="Cambria Math" panose="02040503050406030204" pitchFamily="18" charset="0"/>
                            <a:ea typeface="Quattrocento Sans"/>
                            <a:cs typeface="Quattrocento Sans"/>
                            <a:sym typeface="Quattrocento Sans"/>
                          </a:rPr>
                          <m:t>𝜑</m:t>
                        </m:r>
                      </m:e>
                      <m:sup>
                        <m:r>
                          <a:rPr lang="en-US" altLang="ja-JP" sz="2800" b="0" i="1" smtClean="0">
                            <a:solidFill>
                              <a:schemeClr val="lt1"/>
                            </a:solidFill>
                            <a:latin typeface="Cambria Math" panose="02040503050406030204" pitchFamily="18" charset="0"/>
                            <a:ea typeface="Quattrocento Sans"/>
                            <a:cs typeface="Quattrocento Sans"/>
                            <a:sym typeface="Quattrocento Sans"/>
                          </a:rPr>
                          <m:t>∗</m:t>
                        </m:r>
                      </m:sup>
                    </m:sSup>
                    <m:r>
                      <a:rPr lang="ja-JP" altLang="en-US" sz="2800" i="1">
                        <a:solidFill>
                          <a:schemeClr val="lt1"/>
                        </a:solidFill>
                        <a:latin typeface="Cambria Math" panose="02040503050406030204" pitchFamily="18" charset="0"/>
                        <a:ea typeface="Quattrocento Sans"/>
                        <a:cs typeface="Quattrocento Sans"/>
                        <a:sym typeface="Quattrocento Sans"/>
                      </a:rPr>
                      <m:t>を</m:t>
                    </m:r>
                  </m:oMath>
                </a14:m>
                <a:r>
                  <a:rPr lang="ja-JP" altLang="en-US" sz="2800" b="0" i="0" u="none" strike="noStrike" cap="none" dirty="0">
                    <a:solidFill>
                      <a:schemeClr val="lt1"/>
                    </a:solidFill>
                    <a:latin typeface="Quattrocento Sans"/>
                    <a:ea typeface="Quattrocento Sans"/>
                    <a:cs typeface="Quattrocento Sans"/>
                    <a:sym typeface="Quattrocento Sans"/>
                  </a:rPr>
                  <a:t>求める</a:t>
                </a:r>
                <a:endParaRPr sz="2800" b="0" i="0" u="none" strike="noStrike" cap="none" dirty="0">
                  <a:solidFill>
                    <a:schemeClr val="lt1"/>
                  </a:solidFill>
                  <a:latin typeface="Quattrocento Sans"/>
                  <a:ea typeface="Quattrocento Sans"/>
                  <a:cs typeface="Quattrocento Sans"/>
                  <a:sym typeface="Quattrocento Sans"/>
                </a:endParaRPr>
              </a:p>
            </p:txBody>
          </p:sp>
        </mc:Choice>
        <mc:Fallback xmlns="">
          <p:sp>
            <p:nvSpPr>
              <p:cNvPr id="157" name="Google Shape;157;p5"/>
              <p:cNvSpPr>
                <a:spLocks noRot="1" noChangeAspect="1" noMove="1" noResize="1" noEditPoints="1" noAdjustHandles="1" noChangeArrowheads="1" noChangeShapeType="1" noTextEdit="1"/>
              </p:cNvSpPr>
              <p:nvPr/>
            </p:nvSpPr>
            <p:spPr>
              <a:xfrm>
                <a:off x="161510" y="4160034"/>
                <a:ext cx="4788532" cy="1305258"/>
              </a:xfrm>
              <a:prstGeom prst="rect">
                <a:avLst/>
              </a:prstGeom>
              <a:blipFill>
                <a:blip r:embed="rId4"/>
                <a:stretch>
                  <a:fillRect t="-7442" b="-13023"/>
                </a:stretch>
              </a:blipFill>
              <a:ln>
                <a:noFill/>
              </a:ln>
            </p:spPr>
            <p:txBody>
              <a:bodyPr/>
              <a:lstStyle/>
              <a:p>
                <a:r>
                  <a:rPr lang="ja-JP" altLang="en-US">
                    <a:noFill/>
                  </a:rPr>
                  <a:t> </a:t>
                </a:r>
              </a:p>
            </p:txBody>
          </p:sp>
        </mc:Fallback>
      </mc:AlternateContent>
      <p:sp>
        <p:nvSpPr>
          <p:cNvPr id="3" name="吹き出し: 角を丸めた四角形 2">
            <a:extLst>
              <a:ext uri="{FF2B5EF4-FFF2-40B4-BE49-F238E27FC236}">
                <a16:creationId xmlns:a16="http://schemas.microsoft.com/office/drawing/2014/main" id="{3DEBB05C-A4CF-331A-352A-B848FE78B6B2}"/>
              </a:ext>
            </a:extLst>
          </p:cNvPr>
          <p:cNvSpPr/>
          <p:nvPr/>
        </p:nvSpPr>
        <p:spPr>
          <a:xfrm>
            <a:off x="4716018" y="1658917"/>
            <a:ext cx="3344173" cy="1080120"/>
          </a:xfrm>
          <a:prstGeom prst="wedgeRoundRectCallout">
            <a:avLst>
              <a:gd name="adj1" fmla="val -63012"/>
              <a:gd name="adj2" fmla="val -23334"/>
              <a:gd name="adj3" fmla="val 16667"/>
            </a:avLst>
          </a:prstGeom>
          <a:solidFill>
            <a:schemeClr val="bg1">
              <a:lumMod val="95000"/>
            </a:schemeClr>
          </a:solidFill>
          <a:ln w="317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2400" dirty="0">
                <a:solidFill>
                  <a:srgbClr val="4D4D4D"/>
                </a:solidFill>
              </a:rPr>
              <a:t>待ち行列理論を用いて</a:t>
            </a:r>
            <a:r>
              <a:rPr lang="en-US" altLang="ja-JP" sz="2400" b="1" dirty="0">
                <a:solidFill>
                  <a:srgbClr val="4D4D4D"/>
                </a:solidFill>
              </a:rPr>
              <a:t>M/G/1</a:t>
            </a:r>
            <a:r>
              <a:rPr lang="ja-JP" altLang="en-US" sz="2400" dirty="0">
                <a:solidFill>
                  <a:srgbClr val="4D4D4D"/>
                </a:solidFill>
              </a:rPr>
              <a:t>でモデル化</a:t>
            </a:r>
            <a:endParaRPr kumimoji="1" lang="ja-JP" altLang="en-US" sz="2400" dirty="0">
              <a:solidFill>
                <a:srgbClr val="4D4D4D"/>
              </a:solidFill>
            </a:endParaRPr>
          </a:p>
        </p:txBody>
      </p:sp>
      <p:sp>
        <p:nvSpPr>
          <p:cNvPr id="4" name="Google Shape;156;p5">
            <a:extLst>
              <a:ext uri="{FF2B5EF4-FFF2-40B4-BE49-F238E27FC236}">
                <a16:creationId xmlns:a16="http://schemas.microsoft.com/office/drawing/2014/main" id="{51976DFD-07E5-8CDA-EFB2-EF49099DF5B3}"/>
              </a:ext>
            </a:extLst>
          </p:cNvPr>
          <p:cNvSpPr/>
          <p:nvPr/>
        </p:nvSpPr>
        <p:spPr>
          <a:xfrm>
            <a:off x="161510" y="2830516"/>
            <a:ext cx="4788532" cy="936104"/>
          </a:xfrm>
          <a:prstGeom prst="rect">
            <a:avLst/>
          </a:prstGeom>
          <a:solidFill>
            <a:schemeClr val="accent1">
              <a:alpha val="30000"/>
            </a:schemeClr>
          </a:solidFill>
          <a:ln>
            <a:noFill/>
          </a:ln>
        </p:spPr>
        <p:txBody>
          <a:bodyPr spcFirstLastPara="1" wrap="square" lIns="91425" tIns="45700" rIns="91425" bIns="45700" anchor="ctr" anchorCtr="0">
            <a:noAutofit/>
          </a:bodyPr>
          <a:lstStyle/>
          <a:p>
            <a:pPr lvl="0" algn="ctr"/>
            <a:r>
              <a:rPr lang="ja-JP" altLang="en-US" sz="2800" dirty="0">
                <a:solidFill>
                  <a:schemeClr val="lt1"/>
                </a:solidFill>
                <a:latin typeface="Quattrocento Sans"/>
                <a:ea typeface="Quattrocento Sans"/>
                <a:cs typeface="Quattrocento Sans"/>
                <a:sym typeface="Quattrocento Sans"/>
              </a:rPr>
              <a:t>優先順位を考慮してジョブごとの平均遅延時間を計算</a:t>
            </a:r>
            <a:endParaRPr lang="en-US" altLang="ja-JP" sz="2800" dirty="0">
              <a:solidFill>
                <a:schemeClr val="lt1"/>
              </a:solidFill>
              <a:latin typeface="Quattrocento Sans"/>
              <a:ea typeface="Quattrocento Sans"/>
              <a:cs typeface="Quattrocento Sans"/>
              <a:sym typeface="Quattrocento Sans"/>
            </a:endParaRPr>
          </a:p>
        </p:txBody>
      </p:sp>
      <p:sp>
        <p:nvSpPr>
          <p:cNvPr id="6" name="フッター プレースホルダー 5">
            <a:extLst>
              <a:ext uri="{FF2B5EF4-FFF2-40B4-BE49-F238E27FC236}">
                <a16:creationId xmlns:a16="http://schemas.microsoft.com/office/drawing/2014/main" id="{7290325A-203A-6A02-662C-A84D5F4D1CD4}"/>
              </a:ext>
            </a:extLst>
          </p:cNvPr>
          <p:cNvSpPr>
            <a:spLocks noGrp="1"/>
          </p:cNvSpPr>
          <p:nvPr>
            <p:ph type="ftr" sz="quarter" idx="11"/>
          </p:nvPr>
        </p:nvSpPr>
        <p:spPr/>
        <p:txBody>
          <a:bodyPr/>
          <a:lstStyle/>
          <a:p>
            <a:r>
              <a:rPr kumimoji="1" lang="ja-JP" altLang="en-US"/>
              <a:t>発表番号</a:t>
            </a:r>
            <a:r>
              <a:rPr kumimoji="1" lang="en-US" altLang="ja-JP"/>
              <a:t>(11) - </a:t>
            </a:r>
            <a:r>
              <a:rPr kumimoji="1" lang="ja-JP" altLang="en-US"/>
              <a:t>横田侑紀・宮田純子</a:t>
            </a:r>
            <a:r>
              <a:rPr kumimoji="1" lang="en-US" altLang="ja-JP"/>
              <a:t>(</a:t>
            </a:r>
            <a:r>
              <a:rPr kumimoji="1" lang="ja-JP" altLang="en-US"/>
              <a:t>芝浦工大</a:t>
            </a:r>
            <a:r>
              <a:rPr kumimoji="1" lang="en-US" altLang="ja-JP"/>
              <a:t>)</a:t>
            </a:r>
            <a:endParaRPr kumimoji="1" lang="ja-JP" altLang="en-US" dirty="0"/>
          </a:p>
        </p:txBody>
      </p:sp>
      <p:sp>
        <p:nvSpPr>
          <p:cNvPr id="7" name="スライド番号プレースホルダー 6">
            <a:extLst>
              <a:ext uri="{FF2B5EF4-FFF2-40B4-BE49-F238E27FC236}">
                <a16:creationId xmlns:a16="http://schemas.microsoft.com/office/drawing/2014/main" id="{70BD7C63-8B7D-7E61-ECFE-0509DF403AA5}"/>
              </a:ext>
            </a:extLst>
          </p:cNvPr>
          <p:cNvSpPr>
            <a:spLocks noGrp="1"/>
          </p:cNvSpPr>
          <p:nvPr>
            <p:ph type="sldNum" sz="quarter" idx="12"/>
          </p:nvPr>
        </p:nvSpPr>
        <p:spPr/>
        <p:txBody>
          <a:bodyPr/>
          <a:lstStyle/>
          <a:p>
            <a:fld id="{8B45D110-FD8E-48BD-8825-CDFBF9D22CA3}" type="slidenum">
              <a:rPr kumimoji="1" lang="ja-JP" altLang="en-US" smtClean="0"/>
              <a:pPr/>
              <a:t>7</a:t>
            </a:fld>
            <a:endParaRPr kumimoji="1" lang="ja-JP" altLang="en-US" dirty="0"/>
          </a:p>
        </p:txBody>
      </p:sp>
    </p:spTree>
    <p:extLst>
      <p:ext uri="{BB962C8B-B14F-4D97-AF65-F5344CB8AC3E}">
        <p14:creationId xmlns:p14="http://schemas.microsoft.com/office/powerpoint/2010/main" val="373951985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20" name="Google Shape;120;g12a7b4c4eb1_0_0"/>
              <p:cNvSpPr txBox="1">
                <a:spLocks noGrp="1"/>
              </p:cNvSpPr>
              <p:nvPr>
                <p:ph type="body" idx="1"/>
              </p:nvPr>
            </p:nvSpPr>
            <p:spPr>
              <a:xfrm>
                <a:off x="390442" y="4031631"/>
                <a:ext cx="8509792" cy="2431230"/>
              </a:xfrm>
              <a:prstGeom prst="rect">
                <a:avLst/>
              </a:prstGeom>
              <a:noFill/>
              <a:ln>
                <a:noFill/>
              </a:ln>
            </p:spPr>
            <p:txBody>
              <a:bodyPr spcFirstLastPara="1" wrap="square" lIns="91425" tIns="45700" rIns="91425" bIns="45700" anchor="t" anchorCtr="0">
                <a:normAutofit/>
              </a:bodyPr>
              <a:lstStyle/>
              <a:p>
                <a:pPr marL="482600" lvl="0" indent="-457200">
                  <a:buSzPct val="100000"/>
                </a:pPr>
                <a:r>
                  <a:rPr lang="ja-JP" altLang="en-US" sz="2400" dirty="0"/>
                  <a:t>異なる種類のジョブが到着する</a:t>
                </a:r>
                <a14:m>
                  <m:oMath xmlns:m="http://schemas.openxmlformats.org/officeDocument/2006/math">
                    <m:r>
                      <a:rPr lang="en-US" altLang="ja-JP" sz="2400" b="1" i="1">
                        <a:latin typeface="Cambria Math" panose="02040503050406030204" pitchFamily="18" charset="0"/>
                      </a:rPr>
                      <m:t>𝑵</m:t>
                    </m:r>
                  </m:oMath>
                </a14:m>
                <a:r>
                  <a:rPr lang="ja-JP" altLang="en-US" sz="2400" b="1" dirty="0"/>
                  <a:t>個のクラウドレット間</a:t>
                </a:r>
                <a:r>
                  <a:rPr lang="ja-JP" altLang="en-US" sz="2400" dirty="0"/>
                  <a:t>でのオフローディング</a:t>
                </a:r>
                <a:endParaRPr lang="en-US" altLang="ja-JP" sz="2400" dirty="0"/>
              </a:p>
              <a:p>
                <a:pPr marL="25400" lvl="0" indent="0">
                  <a:buSzPct val="100000"/>
                  <a:buNone/>
                </a:pPr>
                <a:r>
                  <a:rPr lang="ja-JP" altLang="en-US" sz="2400" dirty="0"/>
                  <a:t>　　</a:t>
                </a:r>
                <a:r>
                  <a:rPr lang="ja-JP" altLang="en-US" sz="2400" b="1" dirty="0"/>
                  <a:t>独立したポアソン流</a:t>
                </a:r>
                <a:r>
                  <a:rPr lang="ja-JP" altLang="en-US" sz="2400" dirty="0"/>
                  <a:t>の重畳は同様に</a:t>
                </a:r>
                <a:r>
                  <a:rPr lang="ja-JP" altLang="en-US" sz="2400" b="1" dirty="0"/>
                  <a:t>ポアソン流</a:t>
                </a:r>
                <a:r>
                  <a:rPr lang="ja-JP" altLang="en-US" sz="2400" dirty="0"/>
                  <a:t>となる</a:t>
                </a:r>
                <a:endParaRPr lang="en-US" altLang="ja-JP" sz="2400" dirty="0"/>
              </a:p>
              <a:p>
                <a:pPr marL="25400" lvl="0" indent="0" algn="l" rtl="0">
                  <a:spcBef>
                    <a:spcPts val="1200"/>
                  </a:spcBef>
                  <a:spcAft>
                    <a:spcPts val="0"/>
                  </a:spcAft>
                  <a:buSzPct val="100000"/>
                  <a:buNone/>
                </a:pPr>
                <a:endParaRPr lang="en-US" altLang="ja-JP" sz="1100" dirty="0"/>
              </a:p>
            </p:txBody>
          </p:sp>
        </mc:Choice>
        <mc:Fallback>
          <p:sp>
            <p:nvSpPr>
              <p:cNvPr id="120" name="Google Shape;120;g12a7b4c4eb1_0_0"/>
              <p:cNvSpPr txBox="1">
                <a:spLocks noGrp="1" noRot="1" noChangeAspect="1" noMove="1" noResize="1" noEditPoints="1" noAdjustHandles="1" noChangeArrowheads="1" noChangeShapeType="1" noTextEdit="1"/>
              </p:cNvSpPr>
              <p:nvPr>
                <p:ph type="body" idx="1"/>
              </p:nvPr>
            </p:nvSpPr>
            <p:spPr>
              <a:xfrm>
                <a:off x="390442" y="4031631"/>
                <a:ext cx="8509792" cy="2431230"/>
              </a:xfrm>
              <a:prstGeom prst="rect">
                <a:avLst/>
              </a:prstGeom>
              <a:blipFill>
                <a:blip r:embed="rId3"/>
                <a:stretch>
                  <a:fillRect l="-645"/>
                </a:stretch>
              </a:blipFill>
              <a:ln>
                <a:noFill/>
              </a:ln>
            </p:spPr>
            <p:txBody>
              <a:bodyPr/>
              <a:lstStyle/>
              <a:p>
                <a:r>
                  <a:rPr lang="ja-JP" altLang="en-US">
                    <a:noFill/>
                  </a:rPr>
                  <a:t> </a:t>
                </a:r>
              </a:p>
            </p:txBody>
          </p:sp>
        </mc:Fallback>
      </mc:AlternateContent>
      <p:sp>
        <p:nvSpPr>
          <p:cNvPr id="121" name="Google Shape;121;g12a7b4c4eb1_0_0"/>
          <p:cNvSpPr txBox="1">
            <a:spLocks noGrp="1"/>
          </p:cNvSpPr>
          <p:nvPr>
            <p:ph type="title"/>
          </p:nvPr>
        </p:nvSpPr>
        <p:spPr>
          <a:xfrm>
            <a:off x="1115616" y="44624"/>
            <a:ext cx="80283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15151"/>
              </a:buClr>
              <a:buSzPts val="3600"/>
              <a:buFont typeface="Quattrocento Sans"/>
              <a:buNone/>
            </a:pPr>
            <a:r>
              <a:rPr lang="ja-JP" altLang="en-US" dirty="0"/>
              <a:t>提案手法</a:t>
            </a:r>
            <a:r>
              <a:rPr lang="en-US" altLang="ja-JP" dirty="0"/>
              <a:t> - </a:t>
            </a:r>
            <a:r>
              <a:rPr lang="ja-JP" altLang="en-US" dirty="0"/>
              <a:t>想定環境</a:t>
            </a:r>
            <a:endParaRPr dirty="0"/>
          </a:p>
        </p:txBody>
      </p:sp>
      <p:sp>
        <p:nvSpPr>
          <p:cNvPr id="10" name="フッター プレースホルダー 9">
            <a:extLst>
              <a:ext uri="{FF2B5EF4-FFF2-40B4-BE49-F238E27FC236}">
                <a16:creationId xmlns:a16="http://schemas.microsoft.com/office/drawing/2014/main" id="{076F7049-B7F3-6004-86C8-13C4D1806DE5}"/>
              </a:ext>
            </a:extLst>
          </p:cNvPr>
          <p:cNvSpPr>
            <a:spLocks noGrp="1"/>
          </p:cNvSpPr>
          <p:nvPr>
            <p:ph type="ftr" sz="quarter" idx="11"/>
          </p:nvPr>
        </p:nvSpPr>
        <p:spPr/>
        <p:txBody>
          <a:bodyPr/>
          <a:lstStyle/>
          <a:p>
            <a:r>
              <a:rPr kumimoji="1" lang="ja-JP" altLang="en-US"/>
              <a:t>発表番号</a:t>
            </a:r>
            <a:r>
              <a:rPr kumimoji="1" lang="en-US" altLang="ja-JP"/>
              <a:t>(11) - </a:t>
            </a:r>
            <a:r>
              <a:rPr kumimoji="1" lang="ja-JP" altLang="en-US"/>
              <a:t>横田侑紀・宮田純子</a:t>
            </a:r>
            <a:r>
              <a:rPr kumimoji="1" lang="en-US" altLang="ja-JP"/>
              <a:t>(</a:t>
            </a:r>
            <a:r>
              <a:rPr kumimoji="1" lang="ja-JP" altLang="en-US"/>
              <a:t>芝浦工大</a:t>
            </a:r>
            <a:r>
              <a:rPr kumimoji="1" lang="en-US" altLang="ja-JP"/>
              <a:t>)</a:t>
            </a:r>
            <a:endParaRPr kumimoji="1" lang="ja-JP" altLang="en-US" dirty="0"/>
          </a:p>
        </p:txBody>
      </p:sp>
      <p:sp>
        <p:nvSpPr>
          <p:cNvPr id="11" name="スライド番号プレースホルダー 10">
            <a:extLst>
              <a:ext uri="{FF2B5EF4-FFF2-40B4-BE49-F238E27FC236}">
                <a16:creationId xmlns:a16="http://schemas.microsoft.com/office/drawing/2014/main" id="{2BEB93A8-FC2C-C8B5-91F8-5EF85C8EC8C9}"/>
              </a:ext>
            </a:extLst>
          </p:cNvPr>
          <p:cNvSpPr>
            <a:spLocks noGrp="1"/>
          </p:cNvSpPr>
          <p:nvPr>
            <p:ph type="sldNum" sz="quarter" idx="12"/>
          </p:nvPr>
        </p:nvSpPr>
        <p:spPr/>
        <p:txBody>
          <a:bodyPr/>
          <a:lstStyle/>
          <a:p>
            <a:fld id="{8B45D110-FD8E-48BD-8825-CDFBF9D22CA3}" type="slidenum">
              <a:rPr kumimoji="1" lang="ja-JP" altLang="en-US" smtClean="0"/>
              <a:pPr/>
              <a:t>8</a:t>
            </a:fld>
            <a:endParaRPr kumimoji="1" lang="ja-JP" altLang="en-US" dirty="0"/>
          </a:p>
        </p:txBody>
      </p:sp>
      <mc:AlternateContent xmlns:mc="http://schemas.openxmlformats.org/markup-compatibility/2006" xmlns:a14="http://schemas.microsoft.com/office/drawing/2010/main">
        <mc:Choice Requires="a14">
          <p:sp>
            <p:nvSpPr>
              <p:cNvPr id="103" name="四角形: 角を丸くする 102">
                <a:extLst>
                  <a:ext uri="{FF2B5EF4-FFF2-40B4-BE49-F238E27FC236}">
                    <a16:creationId xmlns:a16="http://schemas.microsoft.com/office/drawing/2014/main" id="{10085FD8-2A43-F365-6F5F-1031EE510253}"/>
                  </a:ext>
                </a:extLst>
              </p:cNvPr>
              <p:cNvSpPr/>
              <p:nvPr/>
            </p:nvSpPr>
            <p:spPr>
              <a:xfrm>
                <a:off x="923715" y="5517232"/>
                <a:ext cx="7296569" cy="958363"/>
              </a:xfrm>
              <a:prstGeom prst="roundRect">
                <a:avLst/>
              </a:prstGeom>
              <a:solidFill>
                <a:schemeClr val="accent6">
                  <a:lumMod val="75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14:m>
                  <m:oMath xmlns:m="http://schemas.openxmlformats.org/officeDocument/2006/math">
                    <m:r>
                      <a:rPr lang="en-US" altLang="ja-JP" sz="2800" b="1" i="1" smtClean="0">
                        <a:solidFill>
                          <a:schemeClr val="bg1"/>
                        </a:solidFill>
                        <a:latin typeface="Cambria Math" panose="02040503050406030204" pitchFamily="18" charset="0"/>
                      </a:rPr>
                      <m:t>𝑵</m:t>
                    </m:r>
                  </m:oMath>
                </a14:m>
                <a:r>
                  <a:rPr lang="ja-JP" altLang="en-US" sz="2800" b="1" dirty="0">
                    <a:solidFill>
                      <a:schemeClr val="bg1"/>
                    </a:solidFill>
                  </a:rPr>
                  <a:t>個のクラウドレットをそれぞれ</a:t>
                </a:r>
                <a14:m>
                  <m:oMath xmlns:m="http://schemas.openxmlformats.org/officeDocument/2006/math">
                    <m:r>
                      <a:rPr lang="en-US" altLang="ja-JP" sz="2800" b="1" i="1" smtClean="0">
                        <a:solidFill>
                          <a:schemeClr val="bg1"/>
                        </a:solidFill>
                        <a:latin typeface="Cambria Math" panose="02040503050406030204" pitchFamily="18" charset="0"/>
                      </a:rPr>
                      <m:t>𝑴</m:t>
                    </m:r>
                    <m:r>
                      <a:rPr lang="en-US" altLang="ja-JP" sz="2800" b="1" i="1" smtClean="0">
                        <a:solidFill>
                          <a:schemeClr val="bg1"/>
                        </a:solidFill>
                        <a:latin typeface="Cambria Math" panose="02040503050406030204" pitchFamily="18" charset="0"/>
                      </a:rPr>
                      <m:t>/</m:t>
                    </m:r>
                    <m:r>
                      <a:rPr lang="en-US" altLang="ja-JP" sz="2800" b="1" i="1" smtClean="0">
                        <a:solidFill>
                          <a:schemeClr val="bg1"/>
                        </a:solidFill>
                        <a:latin typeface="Cambria Math" panose="02040503050406030204" pitchFamily="18" charset="0"/>
                      </a:rPr>
                      <m:t>𝑮</m:t>
                    </m:r>
                    <m:r>
                      <a:rPr lang="en-US" altLang="ja-JP" sz="2800" b="1" i="1" smtClean="0">
                        <a:solidFill>
                          <a:schemeClr val="bg1"/>
                        </a:solidFill>
                        <a:latin typeface="Cambria Math" panose="02040503050406030204" pitchFamily="18" charset="0"/>
                      </a:rPr>
                      <m:t>/</m:t>
                    </m:r>
                    <m:r>
                      <a:rPr lang="en-US" altLang="ja-JP" sz="2800" b="1" i="1" smtClean="0">
                        <a:solidFill>
                          <a:schemeClr val="bg1"/>
                        </a:solidFill>
                        <a:latin typeface="Cambria Math" panose="02040503050406030204" pitchFamily="18" charset="0"/>
                      </a:rPr>
                      <m:t>𝟏</m:t>
                    </m:r>
                  </m:oMath>
                </a14:m>
                <a:r>
                  <a:rPr lang="ja-JP" altLang="en-US" sz="2800" b="1" dirty="0">
                    <a:solidFill>
                      <a:schemeClr val="bg1"/>
                    </a:solidFill>
                  </a:rPr>
                  <a:t>　待ち行列モデルでモデル化</a:t>
                </a:r>
              </a:p>
            </p:txBody>
          </p:sp>
        </mc:Choice>
        <mc:Fallback xmlns="">
          <p:sp>
            <p:nvSpPr>
              <p:cNvPr id="103" name="四角形: 角を丸くする 102">
                <a:extLst>
                  <a:ext uri="{FF2B5EF4-FFF2-40B4-BE49-F238E27FC236}">
                    <a16:creationId xmlns:a16="http://schemas.microsoft.com/office/drawing/2014/main" id="{10085FD8-2A43-F365-6F5F-1031EE510253}"/>
                  </a:ext>
                </a:extLst>
              </p:cNvPr>
              <p:cNvSpPr>
                <a:spLocks noRot="1" noChangeAspect="1" noMove="1" noResize="1" noEditPoints="1" noAdjustHandles="1" noChangeArrowheads="1" noChangeShapeType="1" noTextEdit="1"/>
              </p:cNvSpPr>
              <p:nvPr/>
            </p:nvSpPr>
            <p:spPr>
              <a:xfrm>
                <a:off x="923715" y="5517232"/>
                <a:ext cx="7296569" cy="958363"/>
              </a:xfrm>
              <a:prstGeom prst="roundRect">
                <a:avLst/>
              </a:prstGeom>
              <a:blipFill>
                <a:blip r:embed="rId4"/>
                <a:stretch>
                  <a:fillRect t="-3750" b="-16875"/>
                </a:stretch>
              </a:blipFill>
              <a:ln w="19050" cap="sq">
                <a:solidFill>
                  <a:schemeClr val="accent1"/>
                </a:solidFill>
                <a:miter lim="800000"/>
                <a:headEnd type="none" w="med" len="med"/>
                <a:tailEnd type="none" w="med" len="med"/>
              </a:ln>
            </p:spPr>
            <p:txBody>
              <a:bodyPr/>
              <a:lstStyle/>
              <a:p>
                <a:r>
                  <a:rPr lang="ja-JP" altLang="en-US">
                    <a:noFill/>
                  </a:rPr>
                  <a:t> </a:t>
                </a:r>
              </a:p>
            </p:txBody>
          </p:sp>
        </mc:Fallback>
      </mc:AlternateContent>
      <p:sp>
        <p:nvSpPr>
          <p:cNvPr id="57" name="楕円 56">
            <a:extLst>
              <a:ext uri="{FF2B5EF4-FFF2-40B4-BE49-F238E27FC236}">
                <a16:creationId xmlns:a16="http://schemas.microsoft.com/office/drawing/2014/main" id="{BC218403-B10D-366E-6555-4EF2875958DC}"/>
              </a:ext>
            </a:extLst>
          </p:cNvPr>
          <p:cNvSpPr/>
          <p:nvPr/>
        </p:nvSpPr>
        <p:spPr>
          <a:xfrm>
            <a:off x="673433" y="1052736"/>
            <a:ext cx="7885620" cy="302433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58" name="グラフィックス 57" descr="ユーザー 単色塗りつぶし">
            <a:extLst>
              <a:ext uri="{FF2B5EF4-FFF2-40B4-BE49-F238E27FC236}">
                <a16:creationId xmlns:a16="http://schemas.microsoft.com/office/drawing/2014/main" id="{F1200F36-4604-5DA0-4543-6A92AC6C786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89310" y="3055607"/>
            <a:ext cx="754295" cy="754295"/>
          </a:xfrm>
          <a:prstGeom prst="rect">
            <a:avLst/>
          </a:prstGeom>
        </p:spPr>
      </p:pic>
      <p:pic>
        <p:nvPicPr>
          <p:cNvPr id="59" name="グラフィックス 58" descr="ユーザー 単色塗りつぶし">
            <a:extLst>
              <a:ext uri="{FF2B5EF4-FFF2-40B4-BE49-F238E27FC236}">
                <a16:creationId xmlns:a16="http://schemas.microsoft.com/office/drawing/2014/main" id="{0540749F-B268-8147-C647-4CF6E3A9F7F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82671" y="2862731"/>
            <a:ext cx="754295" cy="754295"/>
          </a:xfrm>
          <a:prstGeom prst="rect">
            <a:avLst/>
          </a:prstGeom>
        </p:spPr>
      </p:pic>
      <p:sp>
        <p:nvSpPr>
          <p:cNvPr id="60" name="矢印: 右 59">
            <a:extLst>
              <a:ext uri="{FF2B5EF4-FFF2-40B4-BE49-F238E27FC236}">
                <a16:creationId xmlns:a16="http://schemas.microsoft.com/office/drawing/2014/main" id="{9E29E2B2-8FD4-58A0-82B0-57AF4260FD29}"/>
              </a:ext>
            </a:extLst>
          </p:cNvPr>
          <p:cNvSpPr/>
          <p:nvPr/>
        </p:nvSpPr>
        <p:spPr>
          <a:xfrm rot="16200000">
            <a:off x="2724829" y="2580534"/>
            <a:ext cx="801954" cy="277333"/>
          </a:xfrm>
          <a:prstGeom prst="rightArrow">
            <a:avLst/>
          </a:prstGeom>
          <a:solidFill>
            <a:srgbClr val="0070C0"/>
          </a:solidFill>
          <a:ln w="22225" cap="flat">
            <a:solidFill>
              <a:schemeClr val="accent1"/>
            </a:solidFill>
            <a:prstDash val="solid"/>
            <a:miter/>
          </a:ln>
        </p:spPr>
        <p:txBody>
          <a:bodyPr rtlCol="0" anchor="ctr"/>
          <a:lstStyle/>
          <a:p>
            <a:pPr algn="l"/>
            <a:endParaRPr kumimoji="1" lang="ja-JP" altLang="en-US" dirty="0"/>
          </a:p>
        </p:txBody>
      </p:sp>
      <p:sp>
        <p:nvSpPr>
          <p:cNvPr id="61" name="矢印: 右 60">
            <a:extLst>
              <a:ext uri="{FF2B5EF4-FFF2-40B4-BE49-F238E27FC236}">
                <a16:creationId xmlns:a16="http://schemas.microsoft.com/office/drawing/2014/main" id="{46F02C2D-BAE9-FB40-0888-42C31C3EE9ED}"/>
              </a:ext>
            </a:extLst>
          </p:cNvPr>
          <p:cNvSpPr/>
          <p:nvPr/>
        </p:nvSpPr>
        <p:spPr>
          <a:xfrm rot="14198066">
            <a:off x="3590061" y="2559303"/>
            <a:ext cx="801954" cy="277333"/>
          </a:xfrm>
          <a:prstGeom prst="rightArrow">
            <a:avLst/>
          </a:prstGeom>
          <a:solidFill>
            <a:schemeClr val="accent4">
              <a:lumMod val="75000"/>
            </a:schemeClr>
          </a:solidFill>
          <a:ln w="22225" cap="flat">
            <a:solidFill>
              <a:schemeClr val="accent1"/>
            </a:solidFill>
            <a:prstDash val="solid"/>
            <a:miter/>
          </a:ln>
        </p:spPr>
        <p:txBody>
          <a:bodyPr rtlCol="0" anchor="ctr"/>
          <a:lstStyle/>
          <a:p>
            <a:pPr algn="l"/>
            <a:endParaRPr kumimoji="1" lang="ja-JP" altLang="en-US" dirty="0"/>
          </a:p>
        </p:txBody>
      </p:sp>
      <p:sp>
        <p:nvSpPr>
          <p:cNvPr id="62" name="矢印: 右 61">
            <a:extLst>
              <a:ext uri="{FF2B5EF4-FFF2-40B4-BE49-F238E27FC236}">
                <a16:creationId xmlns:a16="http://schemas.microsoft.com/office/drawing/2014/main" id="{09F741F6-1BCA-88F4-F05C-537CA0AAC926}"/>
              </a:ext>
            </a:extLst>
          </p:cNvPr>
          <p:cNvSpPr/>
          <p:nvPr/>
        </p:nvSpPr>
        <p:spPr>
          <a:xfrm rot="18508699">
            <a:off x="5378822" y="2558436"/>
            <a:ext cx="801954" cy="277333"/>
          </a:xfrm>
          <a:prstGeom prst="rightArrow">
            <a:avLst/>
          </a:prstGeom>
          <a:solidFill>
            <a:schemeClr val="accent2"/>
          </a:solidFill>
          <a:ln w="22225" cap="flat">
            <a:solidFill>
              <a:schemeClr val="accent1"/>
            </a:solidFill>
            <a:prstDash val="solid"/>
            <a:miter/>
          </a:ln>
        </p:spPr>
        <p:txBody>
          <a:bodyPr rtlCol="0" anchor="ctr"/>
          <a:lstStyle/>
          <a:p>
            <a:pPr algn="l"/>
            <a:endParaRPr kumimoji="1" lang="ja-JP" altLang="en-US" dirty="0"/>
          </a:p>
        </p:txBody>
      </p:sp>
      <p:sp>
        <p:nvSpPr>
          <p:cNvPr id="63" name="矢印: 右 62">
            <a:extLst>
              <a:ext uri="{FF2B5EF4-FFF2-40B4-BE49-F238E27FC236}">
                <a16:creationId xmlns:a16="http://schemas.microsoft.com/office/drawing/2014/main" id="{79432A42-BE16-BBEC-3DE5-A4BD052677B6}"/>
              </a:ext>
            </a:extLst>
          </p:cNvPr>
          <p:cNvSpPr/>
          <p:nvPr/>
        </p:nvSpPr>
        <p:spPr>
          <a:xfrm rot="13390845">
            <a:off x="6296616" y="2538411"/>
            <a:ext cx="801954" cy="277333"/>
          </a:xfrm>
          <a:prstGeom prst="rightArrow">
            <a:avLst/>
          </a:prstGeom>
          <a:solidFill>
            <a:srgbClr val="0070C0"/>
          </a:solidFill>
          <a:ln w="22225" cap="flat">
            <a:solidFill>
              <a:schemeClr val="accent1"/>
            </a:solidFill>
            <a:prstDash val="solid"/>
            <a:miter/>
          </a:ln>
        </p:spPr>
        <p:txBody>
          <a:bodyPr rtlCol="0" anchor="ctr"/>
          <a:lstStyle/>
          <a:p>
            <a:pPr algn="l"/>
            <a:endParaRPr kumimoji="1" lang="ja-JP" altLang="en-US" dirty="0"/>
          </a:p>
        </p:txBody>
      </p:sp>
      <p:grpSp>
        <p:nvGrpSpPr>
          <p:cNvPr id="72" name="グループ化 71">
            <a:extLst>
              <a:ext uri="{FF2B5EF4-FFF2-40B4-BE49-F238E27FC236}">
                <a16:creationId xmlns:a16="http://schemas.microsoft.com/office/drawing/2014/main" id="{A2805B07-E671-95F6-77FC-88E49653527A}"/>
              </a:ext>
            </a:extLst>
          </p:cNvPr>
          <p:cNvGrpSpPr/>
          <p:nvPr/>
        </p:nvGrpSpPr>
        <p:grpSpPr>
          <a:xfrm>
            <a:off x="3705166" y="2916550"/>
            <a:ext cx="905833" cy="905833"/>
            <a:chOff x="-1338242" y="1930727"/>
            <a:chExt cx="905833" cy="905833"/>
          </a:xfrm>
        </p:grpSpPr>
        <p:sp>
          <p:nvSpPr>
            <p:cNvPr id="73" name="正方形/長方形 72">
              <a:extLst>
                <a:ext uri="{FF2B5EF4-FFF2-40B4-BE49-F238E27FC236}">
                  <a16:creationId xmlns:a16="http://schemas.microsoft.com/office/drawing/2014/main" id="{259BB1E8-5860-F1C0-22AF-99839F541708}"/>
                </a:ext>
              </a:extLst>
            </p:cNvPr>
            <p:cNvSpPr/>
            <p:nvPr/>
          </p:nvSpPr>
          <p:spPr>
            <a:xfrm>
              <a:off x="-689554" y="2139975"/>
              <a:ext cx="216024" cy="486997"/>
            </a:xfrm>
            <a:prstGeom prst="rect">
              <a:avLst/>
            </a:prstGeom>
            <a:solidFill>
              <a:schemeClr val="bg1"/>
            </a:solidFill>
            <a:ln w="36413" cap="flat">
              <a:noFill/>
              <a:prstDash val="solid"/>
              <a:miter/>
            </a:ln>
          </p:spPr>
          <p:txBody>
            <a:bodyPr rtlCol="0" anchor="ctr"/>
            <a:lstStyle/>
            <a:p>
              <a:pPr algn="l"/>
              <a:endParaRPr kumimoji="1" lang="ja-JP" altLang="en-US" dirty="0"/>
            </a:p>
          </p:txBody>
        </p:sp>
        <p:grpSp>
          <p:nvGrpSpPr>
            <p:cNvPr id="74" name="グループ化 73">
              <a:extLst>
                <a:ext uri="{FF2B5EF4-FFF2-40B4-BE49-F238E27FC236}">
                  <a16:creationId xmlns:a16="http://schemas.microsoft.com/office/drawing/2014/main" id="{AB4526B9-5088-19A4-E189-9B9D629051BD}"/>
                </a:ext>
              </a:extLst>
            </p:cNvPr>
            <p:cNvGrpSpPr/>
            <p:nvPr/>
          </p:nvGrpSpPr>
          <p:grpSpPr>
            <a:xfrm>
              <a:off x="-1338242" y="1930727"/>
              <a:ext cx="905833" cy="905833"/>
              <a:chOff x="-1338242" y="1930727"/>
              <a:chExt cx="905833" cy="905833"/>
            </a:xfrm>
          </p:grpSpPr>
          <p:sp>
            <p:nvSpPr>
              <p:cNvPr id="80" name="正方形/長方形 79">
                <a:extLst>
                  <a:ext uri="{FF2B5EF4-FFF2-40B4-BE49-F238E27FC236}">
                    <a16:creationId xmlns:a16="http://schemas.microsoft.com/office/drawing/2014/main" id="{75F4F0F3-25DB-9A02-3A68-9DDA2CFDE031}"/>
                  </a:ext>
                </a:extLst>
              </p:cNvPr>
              <p:cNvSpPr/>
              <p:nvPr/>
            </p:nvSpPr>
            <p:spPr>
              <a:xfrm>
                <a:off x="-1285498" y="2149915"/>
                <a:ext cx="504056" cy="342982"/>
              </a:xfrm>
              <a:prstGeom prst="rect">
                <a:avLst/>
              </a:prstGeom>
              <a:solidFill>
                <a:schemeClr val="bg1"/>
              </a:solidFill>
              <a:ln w="36413" cap="flat">
                <a:noFill/>
                <a:prstDash val="solid"/>
                <a:miter/>
              </a:ln>
            </p:spPr>
            <p:txBody>
              <a:bodyPr rtlCol="0" anchor="ctr"/>
              <a:lstStyle/>
              <a:p>
                <a:pPr algn="l"/>
                <a:endParaRPr kumimoji="1" lang="ja-JP" altLang="en-US" dirty="0"/>
              </a:p>
            </p:txBody>
          </p:sp>
          <p:pic>
            <p:nvPicPr>
              <p:cNvPr id="81" name="グラフィックス 80" descr="コンピューター 単色塗りつぶし">
                <a:extLst>
                  <a:ext uri="{FF2B5EF4-FFF2-40B4-BE49-F238E27FC236}">
                    <a16:creationId xmlns:a16="http://schemas.microsoft.com/office/drawing/2014/main" id="{08D4ED6A-CC9B-1EF2-3887-8F56A5B46204}"/>
                  </a:ext>
                </a:extLst>
              </p:cNvPr>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38242" y="1930727"/>
                <a:ext cx="905833" cy="905833"/>
              </a:xfrm>
              <a:prstGeom prst="rect">
                <a:avLst/>
              </a:prstGeom>
            </p:spPr>
          </p:pic>
        </p:grpSp>
      </p:grpSp>
      <p:grpSp>
        <p:nvGrpSpPr>
          <p:cNvPr id="106" name="グループ化 105">
            <a:extLst>
              <a:ext uri="{FF2B5EF4-FFF2-40B4-BE49-F238E27FC236}">
                <a16:creationId xmlns:a16="http://schemas.microsoft.com/office/drawing/2014/main" id="{861A421A-820F-2818-550A-EF60C87B685D}"/>
              </a:ext>
            </a:extLst>
          </p:cNvPr>
          <p:cNvGrpSpPr/>
          <p:nvPr/>
        </p:nvGrpSpPr>
        <p:grpSpPr>
          <a:xfrm>
            <a:off x="2767559" y="1577443"/>
            <a:ext cx="995142" cy="720678"/>
            <a:chOff x="-1060621" y="1844824"/>
            <a:chExt cx="995142" cy="720678"/>
          </a:xfrm>
        </p:grpSpPr>
        <p:sp>
          <p:nvSpPr>
            <p:cNvPr id="107" name="正方形/長方形 106">
              <a:extLst>
                <a:ext uri="{FF2B5EF4-FFF2-40B4-BE49-F238E27FC236}">
                  <a16:creationId xmlns:a16="http://schemas.microsoft.com/office/drawing/2014/main" id="{FD1994A1-B2E6-AD08-AA6D-F543EA47B0E5}"/>
                </a:ext>
              </a:extLst>
            </p:cNvPr>
            <p:cNvSpPr/>
            <p:nvPr/>
          </p:nvSpPr>
          <p:spPr>
            <a:xfrm>
              <a:off x="-886137" y="1852576"/>
              <a:ext cx="646389" cy="176511"/>
            </a:xfrm>
            <a:prstGeom prst="rect">
              <a:avLst/>
            </a:prstGeom>
            <a:solidFill>
              <a:schemeClr val="bg1"/>
            </a:solidFill>
            <a:ln w="36413" cap="flat">
              <a:noFill/>
              <a:prstDash val="solid"/>
              <a:miter/>
            </a:ln>
          </p:spPr>
          <p:txBody>
            <a:bodyPr rtlCol="0" anchor="ctr"/>
            <a:lstStyle/>
            <a:p>
              <a:pPr algn="l"/>
              <a:endParaRPr kumimoji="1" lang="ja-JP" altLang="en-US" dirty="0"/>
            </a:p>
          </p:txBody>
        </p:sp>
        <p:sp>
          <p:nvSpPr>
            <p:cNvPr id="108" name="正方形/長方形 107">
              <a:extLst>
                <a:ext uri="{FF2B5EF4-FFF2-40B4-BE49-F238E27FC236}">
                  <a16:creationId xmlns:a16="http://schemas.microsoft.com/office/drawing/2014/main" id="{B1826392-6754-E1DA-4D89-6CBF28BE1EDE}"/>
                </a:ext>
              </a:extLst>
            </p:cNvPr>
            <p:cNvSpPr/>
            <p:nvPr/>
          </p:nvSpPr>
          <p:spPr>
            <a:xfrm>
              <a:off x="-884454" y="2103880"/>
              <a:ext cx="646389" cy="176511"/>
            </a:xfrm>
            <a:prstGeom prst="rect">
              <a:avLst/>
            </a:prstGeom>
            <a:solidFill>
              <a:schemeClr val="bg1"/>
            </a:solidFill>
            <a:ln w="36413" cap="flat">
              <a:noFill/>
              <a:prstDash val="solid"/>
              <a:miter/>
            </a:ln>
          </p:spPr>
          <p:txBody>
            <a:bodyPr rtlCol="0" anchor="ctr"/>
            <a:lstStyle/>
            <a:p>
              <a:pPr algn="l"/>
              <a:endParaRPr kumimoji="1" lang="ja-JP" altLang="en-US" dirty="0"/>
            </a:p>
          </p:txBody>
        </p:sp>
        <p:sp>
          <p:nvSpPr>
            <p:cNvPr id="109" name="正方形/長方形 108">
              <a:extLst>
                <a:ext uri="{FF2B5EF4-FFF2-40B4-BE49-F238E27FC236}">
                  <a16:creationId xmlns:a16="http://schemas.microsoft.com/office/drawing/2014/main" id="{CA51270C-12C2-88D4-1B81-09DE3B1FC6C2}"/>
                </a:ext>
              </a:extLst>
            </p:cNvPr>
            <p:cNvSpPr/>
            <p:nvPr/>
          </p:nvSpPr>
          <p:spPr>
            <a:xfrm>
              <a:off x="-881904" y="2349582"/>
              <a:ext cx="646389" cy="176511"/>
            </a:xfrm>
            <a:prstGeom prst="rect">
              <a:avLst/>
            </a:prstGeom>
            <a:solidFill>
              <a:schemeClr val="bg1"/>
            </a:solidFill>
            <a:ln w="36413" cap="flat">
              <a:noFill/>
              <a:prstDash val="solid"/>
              <a:miter/>
            </a:ln>
          </p:spPr>
          <p:txBody>
            <a:bodyPr rtlCol="0" anchor="ctr"/>
            <a:lstStyle/>
            <a:p>
              <a:pPr algn="l"/>
              <a:endParaRPr kumimoji="1" lang="ja-JP" altLang="en-US" dirty="0"/>
            </a:p>
          </p:txBody>
        </p:sp>
        <p:pic>
          <p:nvPicPr>
            <p:cNvPr id="110" name="図 109" descr="黒い背景と白い文字&#10;&#10;自動的に生成された説明">
              <a:extLst>
                <a:ext uri="{FF2B5EF4-FFF2-40B4-BE49-F238E27FC236}">
                  <a16:creationId xmlns:a16="http://schemas.microsoft.com/office/drawing/2014/main" id="{CC25ED24-1F71-CCFB-C9B0-3B34FDABAE33}"/>
                </a:ext>
              </a:extLst>
            </p:cNvPr>
            <p:cNvPicPr>
              <a:picLocks noChangeAspect="1"/>
            </p:cNvPicPr>
            <p:nvPr/>
          </p:nvPicPr>
          <p:blipFill rotWithShape="1">
            <a:blip r:embed="rId9"/>
            <a:srcRect b="34832"/>
            <a:stretch/>
          </p:blipFill>
          <p:spPr>
            <a:xfrm>
              <a:off x="-1060621" y="1844824"/>
              <a:ext cx="995142" cy="720678"/>
            </a:xfrm>
            <a:prstGeom prst="rect">
              <a:avLst/>
            </a:prstGeom>
          </p:spPr>
        </p:pic>
      </p:grpSp>
      <p:grpSp>
        <p:nvGrpSpPr>
          <p:cNvPr id="116" name="グループ化 115">
            <a:extLst>
              <a:ext uri="{FF2B5EF4-FFF2-40B4-BE49-F238E27FC236}">
                <a16:creationId xmlns:a16="http://schemas.microsoft.com/office/drawing/2014/main" id="{CF521A68-7DD2-5638-0D39-9979F1ED4428}"/>
              </a:ext>
            </a:extLst>
          </p:cNvPr>
          <p:cNvGrpSpPr/>
          <p:nvPr/>
        </p:nvGrpSpPr>
        <p:grpSpPr>
          <a:xfrm>
            <a:off x="5760593" y="1591402"/>
            <a:ext cx="995142" cy="720678"/>
            <a:chOff x="-1060621" y="1844824"/>
            <a:chExt cx="995142" cy="720678"/>
          </a:xfrm>
        </p:grpSpPr>
        <p:sp>
          <p:nvSpPr>
            <p:cNvPr id="117" name="正方形/長方形 116">
              <a:extLst>
                <a:ext uri="{FF2B5EF4-FFF2-40B4-BE49-F238E27FC236}">
                  <a16:creationId xmlns:a16="http://schemas.microsoft.com/office/drawing/2014/main" id="{8FDCE1DF-4149-F81E-88EA-3FED16505BD4}"/>
                </a:ext>
              </a:extLst>
            </p:cNvPr>
            <p:cNvSpPr/>
            <p:nvPr/>
          </p:nvSpPr>
          <p:spPr>
            <a:xfrm>
              <a:off x="-886137" y="1852576"/>
              <a:ext cx="646389" cy="176511"/>
            </a:xfrm>
            <a:prstGeom prst="rect">
              <a:avLst/>
            </a:prstGeom>
            <a:solidFill>
              <a:schemeClr val="bg1"/>
            </a:solidFill>
            <a:ln w="36413" cap="flat">
              <a:noFill/>
              <a:prstDash val="solid"/>
              <a:miter/>
            </a:ln>
          </p:spPr>
          <p:txBody>
            <a:bodyPr rtlCol="0" anchor="ctr"/>
            <a:lstStyle/>
            <a:p>
              <a:pPr algn="l"/>
              <a:endParaRPr kumimoji="1" lang="ja-JP" altLang="en-US" dirty="0"/>
            </a:p>
          </p:txBody>
        </p:sp>
        <p:sp>
          <p:nvSpPr>
            <p:cNvPr id="118" name="正方形/長方形 117">
              <a:extLst>
                <a:ext uri="{FF2B5EF4-FFF2-40B4-BE49-F238E27FC236}">
                  <a16:creationId xmlns:a16="http://schemas.microsoft.com/office/drawing/2014/main" id="{57814A8D-D801-5891-4163-2F9450D5A4CE}"/>
                </a:ext>
              </a:extLst>
            </p:cNvPr>
            <p:cNvSpPr/>
            <p:nvPr/>
          </p:nvSpPr>
          <p:spPr>
            <a:xfrm>
              <a:off x="-884454" y="2103880"/>
              <a:ext cx="646389" cy="176511"/>
            </a:xfrm>
            <a:prstGeom prst="rect">
              <a:avLst/>
            </a:prstGeom>
            <a:solidFill>
              <a:schemeClr val="bg1"/>
            </a:solidFill>
            <a:ln w="36413" cap="flat">
              <a:noFill/>
              <a:prstDash val="solid"/>
              <a:miter/>
            </a:ln>
          </p:spPr>
          <p:txBody>
            <a:bodyPr rtlCol="0" anchor="ctr"/>
            <a:lstStyle/>
            <a:p>
              <a:pPr algn="l"/>
              <a:endParaRPr kumimoji="1" lang="ja-JP" altLang="en-US" dirty="0"/>
            </a:p>
          </p:txBody>
        </p:sp>
        <p:sp>
          <p:nvSpPr>
            <p:cNvPr id="119" name="正方形/長方形 118">
              <a:extLst>
                <a:ext uri="{FF2B5EF4-FFF2-40B4-BE49-F238E27FC236}">
                  <a16:creationId xmlns:a16="http://schemas.microsoft.com/office/drawing/2014/main" id="{2FC804FC-DB14-122A-9A0E-5812AAC15C08}"/>
                </a:ext>
              </a:extLst>
            </p:cNvPr>
            <p:cNvSpPr/>
            <p:nvPr/>
          </p:nvSpPr>
          <p:spPr>
            <a:xfrm>
              <a:off x="-881904" y="2349582"/>
              <a:ext cx="646389" cy="176511"/>
            </a:xfrm>
            <a:prstGeom prst="rect">
              <a:avLst/>
            </a:prstGeom>
            <a:solidFill>
              <a:schemeClr val="bg1"/>
            </a:solidFill>
            <a:ln w="36413" cap="flat">
              <a:noFill/>
              <a:prstDash val="solid"/>
              <a:miter/>
            </a:ln>
          </p:spPr>
          <p:txBody>
            <a:bodyPr rtlCol="0" anchor="ctr"/>
            <a:lstStyle/>
            <a:p>
              <a:pPr algn="l"/>
              <a:endParaRPr kumimoji="1" lang="ja-JP" altLang="en-US" dirty="0"/>
            </a:p>
          </p:txBody>
        </p:sp>
        <p:pic>
          <p:nvPicPr>
            <p:cNvPr id="122" name="図 121" descr="黒い背景と白い文字&#10;&#10;自動的に生成された説明">
              <a:extLst>
                <a:ext uri="{FF2B5EF4-FFF2-40B4-BE49-F238E27FC236}">
                  <a16:creationId xmlns:a16="http://schemas.microsoft.com/office/drawing/2014/main" id="{62FE9A30-5898-937B-33F2-BB675F693F64}"/>
                </a:ext>
              </a:extLst>
            </p:cNvPr>
            <p:cNvPicPr>
              <a:picLocks noChangeAspect="1"/>
            </p:cNvPicPr>
            <p:nvPr/>
          </p:nvPicPr>
          <p:blipFill rotWithShape="1">
            <a:blip r:embed="rId9"/>
            <a:srcRect b="34832"/>
            <a:stretch/>
          </p:blipFill>
          <p:spPr>
            <a:xfrm>
              <a:off x="-1060621" y="1844824"/>
              <a:ext cx="995142" cy="720678"/>
            </a:xfrm>
            <a:prstGeom prst="rect">
              <a:avLst/>
            </a:prstGeom>
          </p:spPr>
        </p:pic>
      </p:grpSp>
      <p:pic>
        <p:nvPicPr>
          <p:cNvPr id="125" name="図 124" descr="アイコン&#10;&#10;自動的に生成された説明">
            <a:extLst>
              <a:ext uri="{FF2B5EF4-FFF2-40B4-BE49-F238E27FC236}">
                <a16:creationId xmlns:a16="http://schemas.microsoft.com/office/drawing/2014/main" id="{317C1BD2-7CF1-4AB7-BE70-AAE599E780FD}"/>
              </a:ext>
            </a:extLst>
          </p:cNvPr>
          <p:cNvPicPr>
            <a:picLocks noChangeAspect="1"/>
          </p:cNvPicPr>
          <p:nvPr/>
        </p:nvPicPr>
        <p:blipFill>
          <a:blip r:embed="rId10">
            <a:duotone>
              <a:srgbClr val="0084B4">
                <a:shade val="45000"/>
                <a:satMod val="135000"/>
              </a:srgbClr>
              <a:prstClr val="white"/>
            </a:duotone>
            <a:extLst>
              <a:ext uri="{BEBA8EAE-BF5A-486C-A8C5-ECC9F3942E4B}">
                <a14:imgProps xmlns:a14="http://schemas.microsoft.com/office/drawing/2010/main">
                  <a14:imgLayer r:embed="rId11">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Mark x1="2961" y1="99856" x2="1989" y2="96572"/>
                        <a14:backgroundMark x1="75563" y1="83508" x2="98056" y2="83508"/>
                      </a14:backgroundRemoval>
                    </a14:imgEffect>
                  </a14:imgLayer>
                </a14:imgProps>
              </a:ext>
            </a:extLst>
          </a:blip>
          <a:stretch>
            <a:fillRect/>
          </a:stretch>
        </p:blipFill>
        <p:spPr>
          <a:xfrm>
            <a:off x="2978755" y="2542253"/>
            <a:ext cx="317233" cy="388446"/>
          </a:xfrm>
          <a:prstGeom prst="rect">
            <a:avLst/>
          </a:prstGeom>
          <a:noFill/>
          <a:ln>
            <a:noFill/>
          </a:ln>
        </p:spPr>
      </p:pic>
      <p:pic>
        <p:nvPicPr>
          <p:cNvPr id="126" name="図 125" descr="アイコン&#10;&#10;自動的に生成された説明">
            <a:extLst>
              <a:ext uri="{FF2B5EF4-FFF2-40B4-BE49-F238E27FC236}">
                <a16:creationId xmlns:a16="http://schemas.microsoft.com/office/drawing/2014/main" id="{4A3E6A30-B51A-7483-E5D3-D77A8132C868}"/>
              </a:ext>
            </a:extLst>
          </p:cNvPr>
          <p:cNvPicPr>
            <a:picLocks noChangeAspect="1"/>
          </p:cNvPicPr>
          <p:nvPr/>
        </p:nvPicPr>
        <p:blipFill>
          <a:blip r:embed="rId10">
            <a:duotone>
              <a:schemeClr val="accent5">
                <a:shade val="45000"/>
                <a:satMod val="135000"/>
              </a:schemeClr>
              <a:prstClr val="white"/>
            </a:duotone>
            <a:extLst>
              <a:ext uri="{BEBA8EAE-BF5A-486C-A8C5-ECC9F3942E4B}">
                <a14:imgProps xmlns:a14="http://schemas.microsoft.com/office/drawing/2010/main">
                  <a14:imgLayer r:embed="rId11">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Mark x1="2961" y1="99856" x2="1989" y2="96572"/>
                        <a14:backgroundMark x1="75563" y1="83508" x2="98056" y2="83508"/>
                      </a14:backgroundRemoval>
                    </a14:imgEffect>
                  </a14:imgLayer>
                </a14:imgProps>
              </a:ext>
            </a:extLst>
          </a:blip>
          <a:stretch>
            <a:fillRect/>
          </a:stretch>
        </p:blipFill>
        <p:spPr>
          <a:xfrm flipH="1">
            <a:off x="3749902" y="2450692"/>
            <a:ext cx="317233" cy="388446"/>
          </a:xfrm>
          <a:prstGeom prst="rect">
            <a:avLst/>
          </a:prstGeom>
          <a:noFill/>
          <a:ln>
            <a:noFill/>
          </a:ln>
        </p:spPr>
      </p:pic>
      <p:pic>
        <p:nvPicPr>
          <p:cNvPr id="127" name="図 126" descr="アイコン&#10;&#10;自動的に生成された説明">
            <a:extLst>
              <a:ext uri="{FF2B5EF4-FFF2-40B4-BE49-F238E27FC236}">
                <a16:creationId xmlns:a16="http://schemas.microsoft.com/office/drawing/2014/main" id="{83A65D9E-7221-986D-6AAC-82267D498A89}"/>
              </a:ext>
            </a:extLst>
          </p:cNvPr>
          <p:cNvPicPr>
            <a:picLocks noChangeAspect="1"/>
          </p:cNvPicPr>
          <p:nvPr/>
        </p:nvPicPr>
        <p:blipFill>
          <a:blip r:embed="rId10">
            <a:duotone>
              <a:schemeClr val="accent5">
                <a:shade val="45000"/>
                <a:satMod val="135000"/>
              </a:schemeClr>
              <a:prstClr val="white"/>
            </a:duotone>
            <a:extLst>
              <a:ext uri="{BEBA8EAE-BF5A-486C-A8C5-ECC9F3942E4B}">
                <a14:imgProps xmlns:a14="http://schemas.microsoft.com/office/drawing/2010/main">
                  <a14:imgLayer r:embed="rId11">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Mark x1="2961" y1="99856" x2="1989" y2="96572"/>
                        <a14:backgroundMark x1="75563" y1="83508" x2="98056" y2="83508"/>
                      </a14:backgroundRemoval>
                    </a14:imgEffect>
                  </a14:imgLayer>
                </a14:imgProps>
              </a:ext>
            </a:extLst>
          </a:blip>
          <a:stretch>
            <a:fillRect/>
          </a:stretch>
        </p:blipFill>
        <p:spPr>
          <a:xfrm flipH="1">
            <a:off x="3902302" y="2603092"/>
            <a:ext cx="317233" cy="388446"/>
          </a:xfrm>
          <a:prstGeom prst="rect">
            <a:avLst/>
          </a:prstGeom>
          <a:noFill/>
          <a:ln>
            <a:noFill/>
          </a:ln>
        </p:spPr>
      </p:pic>
      <p:pic>
        <p:nvPicPr>
          <p:cNvPr id="128" name="図 127" descr="アイコン&#10;&#10;自動的に生成された説明">
            <a:extLst>
              <a:ext uri="{FF2B5EF4-FFF2-40B4-BE49-F238E27FC236}">
                <a16:creationId xmlns:a16="http://schemas.microsoft.com/office/drawing/2014/main" id="{0C74D0EF-F0CE-5756-8CEF-D6136695EE0E}"/>
              </a:ext>
            </a:extLst>
          </p:cNvPr>
          <p:cNvPicPr>
            <a:picLocks noChangeAspect="1"/>
          </p:cNvPicPr>
          <p:nvPr/>
        </p:nvPicPr>
        <p:blipFill>
          <a:blip r:embed="rId10">
            <a:duotone>
              <a:srgbClr val="0084B4">
                <a:shade val="45000"/>
                <a:satMod val="135000"/>
              </a:srgbClr>
              <a:prstClr val="white"/>
            </a:duotone>
            <a:extLst>
              <a:ext uri="{BEBA8EAE-BF5A-486C-A8C5-ECC9F3942E4B}">
                <a14:imgProps xmlns:a14="http://schemas.microsoft.com/office/drawing/2010/main">
                  <a14:imgLayer r:embed="rId11">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Mark x1="2961" y1="99856" x2="1989" y2="96572"/>
                        <a14:backgroundMark x1="75563" y1="83508" x2="98056" y2="83508"/>
                      </a14:backgroundRemoval>
                    </a14:imgEffect>
                  </a14:imgLayer>
                </a14:imgProps>
              </a:ext>
            </a:extLst>
          </a:blip>
          <a:stretch>
            <a:fillRect/>
          </a:stretch>
        </p:blipFill>
        <p:spPr>
          <a:xfrm flipH="1">
            <a:off x="6538976" y="2498175"/>
            <a:ext cx="317233" cy="388446"/>
          </a:xfrm>
          <a:prstGeom prst="rect">
            <a:avLst/>
          </a:prstGeom>
          <a:noFill/>
          <a:ln>
            <a:noFill/>
          </a:ln>
        </p:spPr>
      </p:pic>
      <p:pic>
        <p:nvPicPr>
          <p:cNvPr id="129" name="図 128" descr="アイコン&#10;&#10;自動的に生成された説明">
            <a:extLst>
              <a:ext uri="{FF2B5EF4-FFF2-40B4-BE49-F238E27FC236}">
                <a16:creationId xmlns:a16="http://schemas.microsoft.com/office/drawing/2014/main" id="{15C34FF0-4100-0A55-467D-06958C7DA37A}"/>
              </a:ext>
            </a:extLst>
          </p:cNvPr>
          <p:cNvPicPr>
            <a:picLocks noChangeAspect="1"/>
          </p:cNvPicPr>
          <p:nvPr/>
        </p:nvPicPr>
        <p:blipFill>
          <a:blip r:embed="rId10">
            <a:duotone>
              <a:schemeClr val="accent2">
                <a:shade val="45000"/>
                <a:satMod val="135000"/>
              </a:schemeClr>
              <a:prstClr val="white"/>
            </a:duotone>
            <a:extLst>
              <a:ext uri="{BEBA8EAE-BF5A-486C-A8C5-ECC9F3942E4B}">
                <a14:imgProps xmlns:a14="http://schemas.microsoft.com/office/drawing/2010/main">
                  <a14:imgLayer r:embed="rId11">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Mark x1="2961" y1="99856" x2="1989" y2="96572"/>
                        <a14:backgroundMark x1="75563" y1="83508" x2="98056" y2="83508"/>
                      </a14:backgroundRemoval>
                    </a14:imgEffect>
                  </a14:imgLayer>
                </a14:imgProps>
              </a:ext>
            </a:extLst>
          </a:blip>
          <a:stretch>
            <a:fillRect/>
          </a:stretch>
        </p:blipFill>
        <p:spPr>
          <a:xfrm>
            <a:off x="5590742" y="2524234"/>
            <a:ext cx="317233" cy="388446"/>
          </a:xfrm>
          <a:prstGeom prst="rect">
            <a:avLst/>
          </a:prstGeom>
          <a:noFill/>
          <a:ln>
            <a:noFill/>
          </a:ln>
        </p:spPr>
      </p:pic>
      <p:pic>
        <p:nvPicPr>
          <p:cNvPr id="130" name="グラフィックス 129" descr="ユーザー 単色塗りつぶし">
            <a:extLst>
              <a:ext uri="{FF2B5EF4-FFF2-40B4-BE49-F238E27FC236}">
                <a16:creationId xmlns:a16="http://schemas.microsoft.com/office/drawing/2014/main" id="{39F70E68-56B7-2BCE-0041-696A55F98333}"/>
              </a:ext>
            </a:extLst>
          </p:cNvPr>
          <p:cNvPicPr>
            <a:picLocks noChangeAspect="1"/>
          </p:cNvPicPr>
          <p:nvPr/>
        </p:nvPicPr>
        <p:blipFill>
          <a:blip r:embed="rId12">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220311" y="2648445"/>
            <a:ext cx="754295" cy="754295"/>
          </a:xfrm>
          <a:prstGeom prst="rect">
            <a:avLst/>
          </a:prstGeom>
        </p:spPr>
      </p:pic>
      <p:sp>
        <p:nvSpPr>
          <p:cNvPr id="131" name="矢印: 右 130">
            <a:extLst>
              <a:ext uri="{FF2B5EF4-FFF2-40B4-BE49-F238E27FC236}">
                <a16:creationId xmlns:a16="http://schemas.microsoft.com/office/drawing/2014/main" id="{B0749910-9E6F-AEEC-DF08-2E8372149A0A}"/>
              </a:ext>
            </a:extLst>
          </p:cNvPr>
          <p:cNvSpPr/>
          <p:nvPr/>
        </p:nvSpPr>
        <p:spPr>
          <a:xfrm rot="19512674">
            <a:off x="1850099" y="2472505"/>
            <a:ext cx="1053505" cy="277333"/>
          </a:xfrm>
          <a:prstGeom prst="rightArrow">
            <a:avLst/>
          </a:prstGeom>
          <a:solidFill>
            <a:schemeClr val="accent3">
              <a:lumMod val="60000"/>
              <a:lumOff val="40000"/>
            </a:schemeClr>
          </a:solidFill>
          <a:ln w="22225" cap="flat">
            <a:solidFill>
              <a:schemeClr val="accent1"/>
            </a:solidFill>
            <a:prstDash val="solid"/>
            <a:miter/>
          </a:ln>
        </p:spPr>
        <p:txBody>
          <a:bodyPr rtlCol="0" anchor="ctr"/>
          <a:lstStyle/>
          <a:p>
            <a:pPr algn="l"/>
            <a:endParaRPr kumimoji="1" lang="ja-JP" altLang="en-US" dirty="0"/>
          </a:p>
        </p:txBody>
      </p:sp>
      <p:pic>
        <p:nvPicPr>
          <p:cNvPr id="132" name="図 131" descr="アイコン&#10;&#10;自動的に生成された説明">
            <a:extLst>
              <a:ext uri="{FF2B5EF4-FFF2-40B4-BE49-F238E27FC236}">
                <a16:creationId xmlns:a16="http://schemas.microsoft.com/office/drawing/2014/main" id="{0EBEC050-A61A-787B-2D55-B9583B316F28}"/>
              </a:ext>
            </a:extLst>
          </p:cNvPr>
          <p:cNvPicPr>
            <a:picLocks noChangeAspect="1"/>
          </p:cNvPicPr>
          <p:nvPr/>
        </p:nvPicPr>
        <p:blipFill>
          <a:blip r:embed="rId10">
            <a:duotone>
              <a:schemeClr val="accent3">
                <a:shade val="45000"/>
                <a:satMod val="135000"/>
              </a:schemeClr>
              <a:prstClr val="white"/>
            </a:duotone>
            <a:extLst>
              <a:ext uri="{BEBA8EAE-BF5A-486C-A8C5-ECC9F3942E4B}">
                <a14:imgProps xmlns:a14="http://schemas.microsoft.com/office/drawing/2010/main">
                  <a14:imgLayer r:embed="rId11">
                    <a14:imgEffect>
                      <a14:backgroundRemoval t="2021" b="99928" l="1635" r="99735">
                        <a14:foregroundMark x1="29253" y1="45002" x2="29253" y2="45002"/>
                        <a14:foregroundMark x1="29253" y1="45002" x2="31021" y2="51065"/>
                        <a14:foregroundMark x1="9103" y1="29267" x2="12947" y2="83436"/>
                        <a14:foregroundMark x1="12947" y1="83436" x2="66328" y2="91591"/>
                        <a14:foregroundMark x1="66328" y1="91591" x2="87627" y2="43955"/>
                        <a14:foregroundMark x1="87627" y1="43955" x2="61025" y2="1516"/>
                        <a14:foregroundMark x1="61025" y1="1516" x2="17278" y2="30711"/>
                        <a14:foregroundMark x1="17278" y1="30711" x2="7512" y2="28401"/>
                        <a14:foregroundMark x1="7335" y1="92025" x2="61069" y2="91591"/>
                        <a14:foregroundMark x1="61069" y1="91591" x2="64737" y2="91591"/>
                        <a14:foregroundMark x1="56960" y1="38217" x2="58374" y2="38073"/>
                        <a14:foregroundMark x1="77287" y1="19885" x2="80292" y2="19018"/>
                        <a14:foregroundMark x1="49713" y1="34753" x2="49006" y2="36485"/>
                        <a14:foregroundMark x1="55369" y1="36918" x2="58020" y2="36774"/>
                        <a14:foregroundMark x1="78878" y1="18008" x2="85904" y2="18441"/>
                        <a14:foregroundMark x1="78347" y1="20606" x2="81352" y2="19307"/>
                        <a14:foregroundMark x1="78701" y1="17575" x2="80292" y2="17575"/>
                        <a14:foregroundMark x1="83783" y1="17864" x2="81352" y2="16709"/>
                        <a14:foregroundMark x1="36986" y1="24359" x2="6628" y2="45579"/>
                        <a14:foregroundMark x1="28016" y1="23638" x2="75784" y2="4042"/>
                        <a14:foregroundMark x1="75784" y1="4042" x2="28546" y2="24937"/>
                        <a14:foregroundMark x1="26602" y1="23060" x2="29253" y2="20318"/>
                        <a14:foregroundMark x1="26779" y1="22772" x2="25365" y2="10971"/>
                        <a14:foregroundMark x1="29607" y1="14110" x2="28546" y2="3031"/>
                        <a14:foregroundMark x1="30667" y1="4908" x2="55192" y2="5052"/>
                        <a14:foregroundMark x1="30137" y1="2887" x2="57490" y2="3031"/>
                        <a14:foregroundMark x1="60318" y1="2310" x2="76226" y2="2165"/>
                        <a14:foregroundMark x1="75873" y1="2454" x2="99867" y2="19163"/>
                        <a14:foregroundMark x1="70747" y1="6929" x2="95095" y2="23349"/>
                        <a14:foregroundMark x1="73398" y1="7651" x2="87494" y2="21184"/>
                        <a14:foregroundMark x1="71454" y1="9960" x2="72868" y2="21039"/>
                        <a14:foregroundMark x1="81662" y1="10971" x2="99514" y2="24215"/>
                        <a14:foregroundMark x1="95095" y1="23782" x2="98453" y2="76579"/>
                        <a14:foregroundMark x1="71454" y1="77445" x2="97746" y2="77445"/>
                        <a14:foregroundMark x1="72338" y1="75135" x2="99867" y2="74558"/>
                        <a14:foregroundMark x1="94741" y1="72826" x2="94741" y2="70227"/>
                        <a14:foregroundMark x1="94741" y1="70227" x2="93151" y2="38362"/>
                        <a14:foregroundMark x1="1679" y1="97474" x2="58992" y2="95742"/>
                        <a14:foregroundMark x1="58992" y1="95742" x2="62439" y2="95742"/>
                        <a14:foregroundMark x1="3447" y1="94731" x2="1679" y2="38795"/>
                        <a14:foregroundMark x1="3800" y1="44569" x2="3270" y2="24215"/>
                        <a14:foregroundMark x1="2033" y1="23205" x2="34688" y2="25226"/>
                        <a14:foregroundMark x1="33451" y1="23638" x2="54839" y2="24504"/>
                        <a14:foregroundMark x1="50420" y1="22772" x2="73575" y2="41104"/>
                        <a14:foregroundMark x1="44764" y1="27535" x2="46885" y2="45435"/>
                        <a14:foregroundMark x1="46885" y1="43558" x2="71277" y2="45146"/>
                        <a14:foregroundMark x1="70924" y1="46590" x2="72868" y2="73836"/>
                        <a14:foregroundMark x1="70393" y1="89282" x2="18383" y2="99170"/>
                        <a14:foregroundMark x1="18383" y1="99170" x2="4331" y2="98629"/>
                        <a14:foregroundMark x1="70040" y1="88849" x2="50243" y2="98773"/>
                        <a14:foregroundMark x1="56430" y1="97474" x2="71277" y2="86684"/>
                        <a14:foregroundMark x1="57667" y1="97041" x2="70924" y2="88849"/>
                        <a14:foregroundMark x1="64384" y1="96463" x2="68979" y2="90004"/>
                        <a14:foregroundMark x1="70747" y1="88560" x2="67919" y2="99928"/>
                        <a14:backgroundMark x1="2961" y1="99856" x2="1989" y2="96572"/>
                        <a14:backgroundMark x1="75563" y1="83508" x2="98056" y2="83508"/>
                      </a14:backgroundRemoval>
                    </a14:imgEffect>
                  </a14:imgLayer>
                </a14:imgProps>
              </a:ext>
            </a:extLst>
          </a:blip>
          <a:stretch>
            <a:fillRect/>
          </a:stretch>
        </p:blipFill>
        <p:spPr>
          <a:xfrm>
            <a:off x="2217815" y="2388990"/>
            <a:ext cx="317233" cy="388446"/>
          </a:xfrm>
          <a:prstGeom prst="rect">
            <a:avLst/>
          </a:prstGeom>
          <a:noFill/>
          <a:ln>
            <a:noFill/>
          </a:ln>
        </p:spPr>
      </p:pic>
      <p:grpSp>
        <p:nvGrpSpPr>
          <p:cNvPr id="2" name="グループ化 1">
            <a:extLst>
              <a:ext uri="{FF2B5EF4-FFF2-40B4-BE49-F238E27FC236}">
                <a16:creationId xmlns:a16="http://schemas.microsoft.com/office/drawing/2014/main" id="{9338B159-D963-9908-5C97-347BC44CEB01}"/>
              </a:ext>
            </a:extLst>
          </p:cNvPr>
          <p:cNvGrpSpPr/>
          <p:nvPr/>
        </p:nvGrpSpPr>
        <p:grpSpPr>
          <a:xfrm>
            <a:off x="5254231" y="3100353"/>
            <a:ext cx="380229" cy="697087"/>
            <a:chOff x="-678727" y="1983201"/>
            <a:chExt cx="380229" cy="697087"/>
          </a:xfrm>
        </p:grpSpPr>
        <p:sp>
          <p:nvSpPr>
            <p:cNvPr id="3" name="正方形/長方形 2">
              <a:extLst>
                <a:ext uri="{FF2B5EF4-FFF2-40B4-BE49-F238E27FC236}">
                  <a16:creationId xmlns:a16="http://schemas.microsoft.com/office/drawing/2014/main" id="{CCC116DD-FBF5-20D9-AC5D-05D2B9FD4300}"/>
                </a:ext>
              </a:extLst>
            </p:cNvPr>
            <p:cNvSpPr/>
            <p:nvPr/>
          </p:nvSpPr>
          <p:spPr>
            <a:xfrm>
              <a:off x="-654401" y="1983201"/>
              <a:ext cx="335514" cy="687751"/>
            </a:xfrm>
            <a:prstGeom prst="rect">
              <a:avLst/>
            </a:prstGeom>
            <a:solidFill>
              <a:schemeClr val="bg1"/>
            </a:solidFill>
            <a:ln w="36413" cap="flat">
              <a:noFill/>
              <a:prstDash val="solid"/>
              <a:miter/>
            </a:ln>
          </p:spPr>
          <p:txBody>
            <a:bodyPr rtlCol="0" anchor="ctr"/>
            <a:lstStyle/>
            <a:p>
              <a:pPr algn="l"/>
              <a:endParaRPr kumimoji="1" lang="ja-JP" altLang="en-US" dirty="0"/>
            </a:p>
          </p:txBody>
        </p:sp>
        <p:sp>
          <p:nvSpPr>
            <p:cNvPr id="4" name="グラフィックス 88" descr="スマート フォン 単色塗りつぶし">
              <a:extLst>
                <a:ext uri="{FF2B5EF4-FFF2-40B4-BE49-F238E27FC236}">
                  <a16:creationId xmlns:a16="http://schemas.microsoft.com/office/drawing/2014/main" id="{875EA66D-C4CE-076B-51CA-203AF8D72F3A}"/>
                </a:ext>
              </a:extLst>
            </p:cNvPr>
            <p:cNvSpPr/>
            <p:nvPr/>
          </p:nvSpPr>
          <p:spPr>
            <a:xfrm>
              <a:off x="-678727" y="1983202"/>
              <a:ext cx="380229" cy="697086"/>
            </a:xfrm>
            <a:custGeom>
              <a:avLst/>
              <a:gdLst>
                <a:gd name="connsiteX0" fmla="*/ 332700 w 380229"/>
                <a:gd name="connsiteY0" fmla="*/ 602029 h 697086"/>
                <a:gd name="connsiteX1" fmla="*/ 47529 w 380229"/>
                <a:gd name="connsiteY1" fmla="*/ 602029 h 697086"/>
                <a:gd name="connsiteX2" fmla="*/ 47529 w 380229"/>
                <a:gd name="connsiteY2" fmla="*/ 95057 h 697086"/>
                <a:gd name="connsiteX3" fmla="*/ 332700 w 380229"/>
                <a:gd name="connsiteY3" fmla="*/ 95057 h 697086"/>
                <a:gd name="connsiteX4" fmla="*/ 332700 w 380229"/>
                <a:gd name="connsiteY4" fmla="*/ 602029 h 697086"/>
                <a:gd name="connsiteX5" fmla="*/ 158429 w 380229"/>
                <a:gd name="connsiteY5" fmla="*/ 31686 h 697086"/>
                <a:gd name="connsiteX6" fmla="*/ 221800 w 380229"/>
                <a:gd name="connsiteY6" fmla="*/ 31686 h 697086"/>
                <a:gd name="connsiteX7" fmla="*/ 237643 w 380229"/>
                <a:gd name="connsiteY7" fmla="*/ 47529 h 697086"/>
                <a:gd name="connsiteX8" fmla="*/ 221800 w 380229"/>
                <a:gd name="connsiteY8" fmla="*/ 63372 h 697086"/>
                <a:gd name="connsiteX9" fmla="*/ 158429 w 380229"/>
                <a:gd name="connsiteY9" fmla="*/ 63372 h 697086"/>
                <a:gd name="connsiteX10" fmla="*/ 142586 w 380229"/>
                <a:gd name="connsiteY10" fmla="*/ 47529 h 697086"/>
                <a:gd name="connsiteX11" fmla="*/ 158429 w 380229"/>
                <a:gd name="connsiteY11" fmla="*/ 31686 h 697086"/>
                <a:gd name="connsiteX12" fmla="*/ 364386 w 380229"/>
                <a:gd name="connsiteY12" fmla="*/ 0 h 697086"/>
                <a:gd name="connsiteX13" fmla="*/ 15843 w 380229"/>
                <a:gd name="connsiteY13" fmla="*/ 0 h 697086"/>
                <a:gd name="connsiteX14" fmla="*/ 0 w 380229"/>
                <a:gd name="connsiteY14" fmla="*/ 15843 h 697086"/>
                <a:gd name="connsiteX15" fmla="*/ 0 w 380229"/>
                <a:gd name="connsiteY15" fmla="*/ 681244 h 697086"/>
                <a:gd name="connsiteX16" fmla="*/ 15843 w 380229"/>
                <a:gd name="connsiteY16" fmla="*/ 697087 h 697086"/>
                <a:gd name="connsiteX17" fmla="*/ 364386 w 380229"/>
                <a:gd name="connsiteY17" fmla="*/ 697087 h 697086"/>
                <a:gd name="connsiteX18" fmla="*/ 380229 w 380229"/>
                <a:gd name="connsiteY18" fmla="*/ 681244 h 697086"/>
                <a:gd name="connsiteX19" fmla="*/ 380229 w 380229"/>
                <a:gd name="connsiteY19" fmla="*/ 15843 h 697086"/>
                <a:gd name="connsiteX20" fmla="*/ 364386 w 380229"/>
                <a:gd name="connsiteY20" fmla="*/ 0 h 697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80229" h="697086">
                  <a:moveTo>
                    <a:pt x="332700" y="602029"/>
                  </a:moveTo>
                  <a:lnTo>
                    <a:pt x="47529" y="602029"/>
                  </a:lnTo>
                  <a:lnTo>
                    <a:pt x="47529" y="95057"/>
                  </a:lnTo>
                  <a:lnTo>
                    <a:pt x="332700" y="95057"/>
                  </a:lnTo>
                  <a:lnTo>
                    <a:pt x="332700" y="602029"/>
                  </a:lnTo>
                  <a:close/>
                  <a:moveTo>
                    <a:pt x="158429" y="31686"/>
                  </a:moveTo>
                  <a:lnTo>
                    <a:pt x="221800" y="31686"/>
                  </a:lnTo>
                  <a:cubicBezTo>
                    <a:pt x="230514" y="31686"/>
                    <a:pt x="237643" y="38815"/>
                    <a:pt x="237643" y="47529"/>
                  </a:cubicBezTo>
                  <a:cubicBezTo>
                    <a:pt x="237643" y="56242"/>
                    <a:pt x="230514" y="63372"/>
                    <a:pt x="221800" y="63372"/>
                  </a:cubicBezTo>
                  <a:lnTo>
                    <a:pt x="158429" y="63372"/>
                  </a:lnTo>
                  <a:cubicBezTo>
                    <a:pt x="149715" y="63372"/>
                    <a:pt x="142586" y="56242"/>
                    <a:pt x="142586" y="47529"/>
                  </a:cubicBezTo>
                  <a:cubicBezTo>
                    <a:pt x="142586" y="38815"/>
                    <a:pt x="149715" y="31686"/>
                    <a:pt x="158429" y="31686"/>
                  </a:cubicBezTo>
                  <a:close/>
                  <a:moveTo>
                    <a:pt x="364386" y="0"/>
                  </a:moveTo>
                  <a:lnTo>
                    <a:pt x="15843" y="0"/>
                  </a:lnTo>
                  <a:cubicBezTo>
                    <a:pt x="7129" y="0"/>
                    <a:pt x="0" y="7129"/>
                    <a:pt x="0" y="15843"/>
                  </a:cubicBezTo>
                  <a:lnTo>
                    <a:pt x="0" y="681244"/>
                  </a:lnTo>
                  <a:cubicBezTo>
                    <a:pt x="0" y="689957"/>
                    <a:pt x="7129" y="697087"/>
                    <a:pt x="15843" y="697087"/>
                  </a:cubicBezTo>
                  <a:lnTo>
                    <a:pt x="364386" y="697087"/>
                  </a:lnTo>
                  <a:cubicBezTo>
                    <a:pt x="373100" y="697087"/>
                    <a:pt x="380229" y="689957"/>
                    <a:pt x="380229" y="681244"/>
                  </a:cubicBezTo>
                  <a:lnTo>
                    <a:pt x="380229" y="15843"/>
                  </a:lnTo>
                  <a:cubicBezTo>
                    <a:pt x="380229" y="7129"/>
                    <a:pt x="373100" y="0"/>
                    <a:pt x="364386" y="0"/>
                  </a:cubicBezTo>
                  <a:close/>
                </a:path>
              </a:pathLst>
            </a:custGeom>
            <a:solidFill>
              <a:schemeClr val="accent2">
                <a:lumMod val="75000"/>
              </a:schemeClr>
            </a:solidFill>
            <a:ln w="7838" cap="flat">
              <a:noFill/>
              <a:prstDash val="solid"/>
              <a:miter/>
            </a:ln>
          </p:spPr>
          <p:txBody>
            <a:bodyPr rtlCol="0" anchor="ctr"/>
            <a:lstStyle/>
            <a:p>
              <a:endParaRPr lang="ja-JP" altLang="en-US" dirty="0"/>
            </a:p>
          </p:txBody>
        </p:sp>
      </p:gr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5A768B2-52CE-4A27-0A41-30FEF048D3D0}"/>
                  </a:ext>
                </a:extLst>
              </p:cNvPr>
              <p:cNvSpPr txBox="1"/>
              <p:nvPr/>
            </p:nvSpPr>
            <p:spPr>
              <a:xfrm>
                <a:off x="2315558" y="1286424"/>
                <a:ext cx="1954381" cy="369332"/>
              </a:xfrm>
              <a:prstGeom prst="rect">
                <a:avLst/>
              </a:prstGeom>
              <a:noFill/>
            </p:spPr>
            <p:txBody>
              <a:bodyPr wrap="square" rtlCol="0">
                <a:spAutoFit/>
              </a:bodyPr>
              <a:lstStyle/>
              <a:p>
                <a:r>
                  <a:rPr lang="ja-JP" altLang="en-US" b="1" dirty="0">
                    <a:solidFill>
                      <a:schemeClr val="accent1">
                        <a:lumMod val="75000"/>
                      </a:schemeClr>
                    </a:solidFill>
                  </a:rPr>
                  <a:t>クラウドレット</a:t>
                </a:r>
                <a:r>
                  <a:rPr lang="en-US" altLang="ja-JP" b="1" dirty="0">
                    <a:solidFill>
                      <a:schemeClr val="accent1">
                        <a:lumMod val="75000"/>
                      </a:schemeClr>
                    </a:solidFill>
                  </a:rPr>
                  <a:t> </a:t>
                </a:r>
                <a14:m>
                  <m:oMath xmlns:m="http://schemas.openxmlformats.org/officeDocument/2006/math">
                    <m:r>
                      <a:rPr lang="en-US" altLang="ja-JP" b="1" i="1" smtClean="0">
                        <a:solidFill>
                          <a:schemeClr val="accent1">
                            <a:lumMod val="75000"/>
                          </a:schemeClr>
                        </a:solidFill>
                        <a:latin typeface="Cambria Math" panose="02040503050406030204" pitchFamily="18" charset="0"/>
                      </a:rPr>
                      <m:t>𝒊</m:t>
                    </m:r>
                  </m:oMath>
                </a14:m>
                <a:endParaRPr kumimoji="1" lang="ja-JP" altLang="en-US" b="1" dirty="0">
                  <a:solidFill>
                    <a:schemeClr val="accent1">
                      <a:lumMod val="75000"/>
                    </a:schemeClr>
                  </a:solidFill>
                </a:endParaRPr>
              </a:p>
            </p:txBody>
          </p:sp>
        </mc:Choice>
        <mc:Fallback xmlns="">
          <p:sp>
            <p:nvSpPr>
              <p:cNvPr id="5" name="テキスト ボックス 4">
                <a:extLst>
                  <a:ext uri="{FF2B5EF4-FFF2-40B4-BE49-F238E27FC236}">
                    <a16:creationId xmlns:a16="http://schemas.microsoft.com/office/drawing/2014/main" id="{45A768B2-52CE-4A27-0A41-30FEF048D3D0}"/>
                  </a:ext>
                </a:extLst>
              </p:cNvPr>
              <p:cNvSpPr txBox="1">
                <a:spLocks noRot="1" noChangeAspect="1" noMove="1" noResize="1" noEditPoints="1" noAdjustHandles="1" noChangeArrowheads="1" noChangeShapeType="1" noTextEdit="1"/>
              </p:cNvSpPr>
              <p:nvPr/>
            </p:nvSpPr>
            <p:spPr>
              <a:xfrm>
                <a:off x="2315558" y="1286424"/>
                <a:ext cx="1954381" cy="369332"/>
              </a:xfrm>
              <a:prstGeom prst="rect">
                <a:avLst/>
              </a:prstGeom>
              <a:blipFill>
                <a:blip r:embed="rId14"/>
                <a:stretch>
                  <a:fillRect l="-2813" t="-4918"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4EEB6B7-C658-D279-90CA-A705B7AD57B7}"/>
                  </a:ext>
                </a:extLst>
              </p:cNvPr>
              <p:cNvSpPr txBox="1"/>
              <p:nvPr/>
            </p:nvSpPr>
            <p:spPr>
              <a:xfrm>
                <a:off x="5121569" y="1266718"/>
                <a:ext cx="1954381" cy="369332"/>
              </a:xfrm>
              <a:prstGeom prst="rect">
                <a:avLst/>
              </a:prstGeom>
              <a:noFill/>
            </p:spPr>
            <p:txBody>
              <a:bodyPr wrap="square" rtlCol="0">
                <a:spAutoFit/>
              </a:bodyPr>
              <a:lstStyle/>
              <a:p>
                <a:r>
                  <a:rPr lang="ja-JP" altLang="en-US" b="1" dirty="0">
                    <a:solidFill>
                      <a:schemeClr val="accent1">
                        <a:lumMod val="75000"/>
                      </a:schemeClr>
                    </a:solidFill>
                  </a:rPr>
                  <a:t>クラウドレット</a:t>
                </a:r>
                <a:r>
                  <a:rPr lang="en-US" altLang="ja-JP" b="1" dirty="0">
                    <a:solidFill>
                      <a:schemeClr val="accent1">
                        <a:lumMod val="75000"/>
                      </a:schemeClr>
                    </a:solidFill>
                  </a:rPr>
                  <a:t> </a:t>
                </a:r>
                <a14:m>
                  <m:oMath xmlns:m="http://schemas.openxmlformats.org/officeDocument/2006/math">
                    <m:r>
                      <a:rPr lang="en-US" altLang="ja-JP" b="1" i="1" smtClean="0">
                        <a:solidFill>
                          <a:schemeClr val="accent1">
                            <a:lumMod val="75000"/>
                          </a:schemeClr>
                        </a:solidFill>
                        <a:latin typeface="Cambria Math" panose="02040503050406030204" pitchFamily="18" charset="0"/>
                      </a:rPr>
                      <m:t>𝒋</m:t>
                    </m:r>
                  </m:oMath>
                </a14:m>
                <a:endParaRPr kumimoji="1" lang="ja-JP" altLang="en-US" b="1" dirty="0">
                  <a:solidFill>
                    <a:schemeClr val="accent1">
                      <a:lumMod val="75000"/>
                    </a:schemeClr>
                  </a:solidFill>
                </a:endParaRPr>
              </a:p>
            </p:txBody>
          </p:sp>
        </mc:Choice>
        <mc:Fallback xmlns="">
          <p:sp>
            <p:nvSpPr>
              <p:cNvPr id="7" name="テキスト ボックス 6">
                <a:extLst>
                  <a:ext uri="{FF2B5EF4-FFF2-40B4-BE49-F238E27FC236}">
                    <a16:creationId xmlns:a16="http://schemas.microsoft.com/office/drawing/2014/main" id="{E4EEB6B7-C658-D279-90CA-A705B7AD57B7}"/>
                  </a:ext>
                </a:extLst>
              </p:cNvPr>
              <p:cNvSpPr txBox="1">
                <a:spLocks noRot="1" noChangeAspect="1" noMove="1" noResize="1" noEditPoints="1" noAdjustHandles="1" noChangeArrowheads="1" noChangeShapeType="1" noTextEdit="1"/>
              </p:cNvSpPr>
              <p:nvPr/>
            </p:nvSpPr>
            <p:spPr>
              <a:xfrm>
                <a:off x="5121569" y="1266718"/>
                <a:ext cx="1954381" cy="369332"/>
              </a:xfrm>
              <a:prstGeom prst="rect">
                <a:avLst/>
              </a:prstGeom>
              <a:blipFill>
                <a:blip r:embed="rId15"/>
                <a:stretch>
                  <a:fillRect l="-2492" t="-6667" r="-623" b="-30000"/>
                </a:stretch>
              </a:blipFill>
            </p:spPr>
            <p:txBody>
              <a:bodyPr/>
              <a:lstStyle/>
              <a:p>
                <a:r>
                  <a:rPr lang="ja-JP" altLang="en-US">
                    <a:noFill/>
                  </a:rPr>
                  <a:t> </a:t>
                </a:r>
              </a:p>
            </p:txBody>
          </p:sp>
        </mc:Fallback>
      </mc:AlternateContent>
      <p:sp>
        <p:nvSpPr>
          <p:cNvPr id="8" name="矢印: 右 7">
            <a:extLst>
              <a:ext uri="{FF2B5EF4-FFF2-40B4-BE49-F238E27FC236}">
                <a16:creationId xmlns:a16="http://schemas.microsoft.com/office/drawing/2014/main" id="{EA51C5F1-6E32-657F-B6AE-862B6564AFA1}"/>
              </a:ext>
            </a:extLst>
          </p:cNvPr>
          <p:cNvSpPr/>
          <p:nvPr/>
        </p:nvSpPr>
        <p:spPr>
          <a:xfrm>
            <a:off x="100610" y="5066225"/>
            <a:ext cx="915534" cy="432048"/>
          </a:xfrm>
          <a:prstGeom prst="rightArrow">
            <a:avLst/>
          </a:prstGeom>
          <a:solidFill>
            <a:srgbClr val="0084B4"/>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dirty="0">
              <a:solidFill>
                <a:schemeClr val="accent1"/>
              </a:solidFill>
            </a:endParaRPr>
          </a:p>
        </p:txBody>
      </p:sp>
      <p:sp>
        <p:nvSpPr>
          <p:cNvPr id="9" name="吹き出し: 角を丸めた四角形 8">
            <a:extLst>
              <a:ext uri="{FF2B5EF4-FFF2-40B4-BE49-F238E27FC236}">
                <a16:creationId xmlns:a16="http://schemas.microsoft.com/office/drawing/2014/main" id="{9B796259-0052-F531-6254-13216314891A}"/>
              </a:ext>
            </a:extLst>
          </p:cNvPr>
          <p:cNvSpPr/>
          <p:nvPr/>
        </p:nvSpPr>
        <p:spPr>
          <a:xfrm>
            <a:off x="626169" y="1971218"/>
            <a:ext cx="1530054" cy="413907"/>
          </a:xfrm>
          <a:prstGeom prst="wedgeRoundRectCallout">
            <a:avLst>
              <a:gd name="adj1" fmla="val 45171"/>
              <a:gd name="adj2" fmla="val 122113"/>
              <a:gd name="adj3" fmla="val 16667"/>
            </a:avLst>
          </a:prstGeom>
          <a:solidFill>
            <a:schemeClr val="accent2">
              <a:lumMod val="40000"/>
              <a:lumOff val="60000"/>
            </a:schemeClr>
          </a:solidFill>
          <a:ln w="36413" cap="flat">
            <a:solidFill>
              <a:schemeClr val="accent2">
                <a:lumMod val="60000"/>
                <a:lumOff val="40000"/>
              </a:schemeClr>
            </a:solidFill>
            <a:prstDash val="solid"/>
            <a:miter/>
          </a:ln>
        </p:spPr>
        <p:txBody>
          <a:bodyPr rtlCol="0" anchor="ctr"/>
          <a:lstStyle/>
          <a:p>
            <a:pPr algn="ctr"/>
            <a:r>
              <a:rPr kumimoji="1" lang="ja-JP" altLang="en-US" dirty="0"/>
              <a:t>ポアソン流</a:t>
            </a:r>
          </a:p>
        </p:txBody>
      </p:sp>
      <p:sp>
        <p:nvSpPr>
          <p:cNvPr id="13" name="楕円 12">
            <a:extLst>
              <a:ext uri="{FF2B5EF4-FFF2-40B4-BE49-F238E27FC236}">
                <a16:creationId xmlns:a16="http://schemas.microsoft.com/office/drawing/2014/main" id="{E21012AF-A6FD-F041-C095-B7FFA199C286}"/>
              </a:ext>
            </a:extLst>
          </p:cNvPr>
          <p:cNvSpPr/>
          <p:nvPr/>
        </p:nvSpPr>
        <p:spPr>
          <a:xfrm rot="594026">
            <a:off x="1100419" y="2574011"/>
            <a:ext cx="3825855" cy="1311673"/>
          </a:xfrm>
          <a:prstGeom prst="ellipse">
            <a:avLst/>
          </a:prstGeom>
          <a:solidFill>
            <a:schemeClr val="accent2">
              <a:lumMod val="20000"/>
              <a:lumOff val="80000"/>
              <a:alpha val="46000"/>
            </a:schemeClr>
          </a:solidFill>
          <a:ln w="36413" cap="flat">
            <a:solidFill>
              <a:schemeClr val="accent2">
                <a:lumMod val="40000"/>
                <a:lumOff val="60000"/>
              </a:schemeClr>
            </a:solidFill>
            <a:prstDash val="solid"/>
            <a:miter/>
          </a:ln>
        </p:spPr>
        <p:txBody>
          <a:bodyPr rtlCol="0" anchor="ctr"/>
          <a:lstStyle/>
          <a:p>
            <a:pPr algn="l"/>
            <a:endParaRPr kumimoji="1" lang="ja-JP" altLang="en-US" dirty="0"/>
          </a:p>
        </p:txBody>
      </p:sp>
      <p:sp>
        <p:nvSpPr>
          <p:cNvPr id="12" name="矢印: 上 11">
            <a:extLst>
              <a:ext uri="{FF2B5EF4-FFF2-40B4-BE49-F238E27FC236}">
                <a16:creationId xmlns:a16="http://schemas.microsoft.com/office/drawing/2014/main" id="{8207CA24-4EDF-0875-3D9C-861305CDB14B}"/>
              </a:ext>
            </a:extLst>
          </p:cNvPr>
          <p:cNvSpPr/>
          <p:nvPr/>
        </p:nvSpPr>
        <p:spPr>
          <a:xfrm>
            <a:off x="2332040" y="2306558"/>
            <a:ext cx="1523547" cy="810202"/>
          </a:xfrm>
          <a:prstGeom prst="upArrow">
            <a:avLst/>
          </a:prstGeom>
          <a:solidFill>
            <a:schemeClr val="accent2">
              <a:lumMod val="40000"/>
              <a:lumOff val="60000"/>
            </a:schemeClr>
          </a:solidFill>
          <a:ln w="36413" cap="flat">
            <a:solidFill>
              <a:schemeClr val="accent2">
                <a:lumMod val="60000"/>
                <a:lumOff val="40000"/>
              </a:schemeClr>
            </a:solidFill>
            <a:prstDash val="solid"/>
            <a:miter/>
          </a:ln>
        </p:spPr>
        <p:txBody>
          <a:bodyPr rtlCol="0" anchor="ctr"/>
          <a:lstStyle/>
          <a:p>
            <a:pPr algn="l"/>
            <a:endParaRPr kumimoji="1" lang="ja-JP" altLang="en-US" dirty="0"/>
          </a:p>
        </p:txBody>
      </p:sp>
      <p:sp>
        <p:nvSpPr>
          <p:cNvPr id="14" name="楕円 13">
            <a:extLst>
              <a:ext uri="{FF2B5EF4-FFF2-40B4-BE49-F238E27FC236}">
                <a16:creationId xmlns:a16="http://schemas.microsoft.com/office/drawing/2014/main" id="{D62F9772-F529-E692-4255-CA8D97FDA92B}"/>
              </a:ext>
            </a:extLst>
          </p:cNvPr>
          <p:cNvSpPr/>
          <p:nvPr/>
        </p:nvSpPr>
        <p:spPr>
          <a:xfrm rot="21014608">
            <a:off x="4924544" y="2744644"/>
            <a:ext cx="3006096" cy="1139390"/>
          </a:xfrm>
          <a:prstGeom prst="ellipse">
            <a:avLst/>
          </a:prstGeom>
          <a:solidFill>
            <a:schemeClr val="accent2">
              <a:lumMod val="20000"/>
              <a:lumOff val="80000"/>
              <a:alpha val="46000"/>
            </a:schemeClr>
          </a:solidFill>
          <a:ln w="36413" cap="flat">
            <a:solidFill>
              <a:schemeClr val="accent2">
                <a:lumMod val="40000"/>
                <a:lumOff val="60000"/>
              </a:schemeClr>
            </a:solidFill>
            <a:prstDash val="solid"/>
            <a:miter/>
          </a:ln>
        </p:spPr>
        <p:txBody>
          <a:bodyPr rtlCol="0" anchor="ctr"/>
          <a:lstStyle/>
          <a:p>
            <a:pPr algn="l"/>
            <a:endParaRPr kumimoji="1" lang="ja-JP" altLang="en-US" dirty="0"/>
          </a:p>
        </p:txBody>
      </p:sp>
      <p:sp>
        <p:nvSpPr>
          <p:cNvPr id="15" name="矢印: 上 14">
            <a:extLst>
              <a:ext uri="{FF2B5EF4-FFF2-40B4-BE49-F238E27FC236}">
                <a16:creationId xmlns:a16="http://schemas.microsoft.com/office/drawing/2014/main" id="{B31E6CFE-A8E9-EADB-3349-61D6670779A2}"/>
              </a:ext>
            </a:extLst>
          </p:cNvPr>
          <p:cNvSpPr/>
          <p:nvPr/>
        </p:nvSpPr>
        <p:spPr>
          <a:xfrm>
            <a:off x="5497916" y="2312027"/>
            <a:ext cx="1523547" cy="810202"/>
          </a:xfrm>
          <a:prstGeom prst="upArrow">
            <a:avLst/>
          </a:prstGeom>
          <a:solidFill>
            <a:schemeClr val="accent2">
              <a:lumMod val="40000"/>
              <a:lumOff val="60000"/>
            </a:schemeClr>
          </a:solidFill>
          <a:ln w="36413" cap="flat">
            <a:solidFill>
              <a:schemeClr val="accent2">
                <a:lumMod val="60000"/>
                <a:lumOff val="40000"/>
              </a:schemeClr>
            </a:solidFill>
            <a:prstDash val="solid"/>
            <a:miter/>
          </a:ln>
        </p:spPr>
        <p:txBody>
          <a:bodyPr rtlCol="0" anchor="ctr"/>
          <a:lstStyle/>
          <a:p>
            <a:pPr algn="l"/>
            <a:endParaRPr kumimoji="1" lang="ja-JP" altLang="en-US" dirty="0"/>
          </a:p>
        </p:txBody>
      </p:sp>
      <p:sp>
        <p:nvSpPr>
          <p:cNvPr id="6" name="吹き出し: 角を丸めた四角形 5">
            <a:extLst>
              <a:ext uri="{FF2B5EF4-FFF2-40B4-BE49-F238E27FC236}">
                <a16:creationId xmlns:a16="http://schemas.microsoft.com/office/drawing/2014/main" id="{F8FA7642-0537-3D98-F6D1-94F5F40C928F}"/>
              </a:ext>
            </a:extLst>
          </p:cNvPr>
          <p:cNvSpPr/>
          <p:nvPr/>
        </p:nvSpPr>
        <p:spPr>
          <a:xfrm>
            <a:off x="3791587" y="1934243"/>
            <a:ext cx="1530054" cy="413907"/>
          </a:xfrm>
          <a:prstGeom prst="wedgeRoundRectCallout">
            <a:avLst>
              <a:gd name="adj1" fmla="val -72026"/>
              <a:gd name="adj2" fmla="val 110637"/>
              <a:gd name="adj3" fmla="val 16667"/>
            </a:avLst>
          </a:prstGeom>
          <a:solidFill>
            <a:schemeClr val="accent2">
              <a:lumMod val="40000"/>
              <a:lumOff val="60000"/>
            </a:schemeClr>
          </a:solidFill>
          <a:ln w="36413" cap="flat">
            <a:solidFill>
              <a:schemeClr val="accent2">
                <a:lumMod val="60000"/>
                <a:lumOff val="40000"/>
              </a:schemeClr>
            </a:solidFill>
            <a:prstDash val="solid"/>
            <a:miter/>
          </a:ln>
        </p:spPr>
        <p:txBody>
          <a:bodyPr rtlCol="0" anchor="ctr"/>
          <a:lstStyle/>
          <a:p>
            <a:pPr algn="ctr"/>
            <a:r>
              <a:rPr kumimoji="1" lang="ja-JP" altLang="en-US" dirty="0"/>
              <a:t>ポアソン流</a:t>
            </a:r>
          </a:p>
        </p:txBody>
      </p:sp>
      <p:sp>
        <p:nvSpPr>
          <p:cNvPr id="16" name="四角形: 角を丸くする 15">
            <a:extLst>
              <a:ext uri="{FF2B5EF4-FFF2-40B4-BE49-F238E27FC236}">
                <a16:creationId xmlns:a16="http://schemas.microsoft.com/office/drawing/2014/main" id="{7C3CDE8E-5C36-15A8-5246-8DBF721A0DEF}"/>
              </a:ext>
            </a:extLst>
          </p:cNvPr>
          <p:cNvSpPr/>
          <p:nvPr/>
        </p:nvSpPr>
        <p:spPr>
          <a:xfrm>
            <a:off x="6588224" y="836712"/>
            <a:ext cx="2001840" cy="445919"/>
          </a:xfrm>
          <a:prstGeom prst="round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Metropolitan Area Network</a:t>
            </a:r>
            <a:endParaRPr kumimoji="1" lang="ja-JP" altLang="en-US" sz="1600" dirty="0"/>
          </a:p>
        </p:txBody>
      </p:sp>
    </p:spTree>
    <p:extLst>
      <p:ext uri="{BB962C8B-B14F-4D97-AF65-F5344CB8AC3E}">
        <p14:creationId xmlns:p14="http://schemas.microsoft.com/office/powerpoint/2010/main" val="30500632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120">
                                            <p:txEl>
                                              <p:pRg st="1" end="1"/>
                                            </p:txEl>
                                          </p:spTgt>
                                        </p:tgtEl>
                                        <p:attrNameLst>
                                          <p:attrName>style.visibility</p:attrName>
                                        </p:attrNameLst>
                                      </p:cBhvr>
                                      <p:to>
                                        <p:strVal val="visible"/>
                                      </p:to>
                                    </p:set>
                                    <p:animEffect transition="in" filter="fade">
                                      <p:cBhvr>
                                        <p:cTn id="22" dur="500"/>
                                        <p:tgtEl>
                                          <p:spTgt spid="120">
                                            <p:txEl>
                                              <p:pRg st="1" end="1"/>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3"/>
                                        </p:tgtEl>
                                        <p:attrNameLst>
                                          <p:attrName>style.visibility</p:attrName>
                                        </p:attrNameLst>
                                      </p:cBhvr>
                                      <p:to>
                                        <p:strVal val="visible"/>
                                      </p:to>
                                    </p:set>
                                    <p:animEffect transition="in" filter="fade">
                                      <p:cBhvr>
                                        <p:cTn id="30"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8" grpId="0" animBg="1"/>
      <p:bldP spid="13" grpId="0" animBg="1"/>
      <p:bldP spid="12" grpId="0" animBg="1"/>
      <p:bldP spid="14" grpId="0" animBg="1"/>
      <p:bldP spid="15" grpId="0" animBg="1"/>
      <p:bldP spid="6" grpId="0" animBg="1"/>
    </p:bldLst>
  </p:timing>
</p:sld>
</file>

<file path=ppt/theme/theme1.xml><?xml version="1.0" encoding="utf-8"?>
<a:theme xmlns:a="http://schemas.openxmlformats.org/drawingml/2006/main" name="Office ​​テーマ">
  <a:themeElements>
    <a:clrScheme name="Water">
      <a:dk1>
        <a:srgbClr val="333333"/>
      </a:dk1>
      <a:lt1>
        <a:sysClr val="window" lastClr="FFFFFF"/>
      </a:lt1>
      <a:dk2>
        <a:srgbClr val="002060"/>
      </a:dk2>
      <a:lt2>
        <a:srgbClr val="EEECE1"/>
      </a:lt2>
      <a:accent1>
        <a:srgbClr val="0084B4"/>
      </a:accent1>
      <a:accent2>
        <a:srgbClr val="FF4040"/>
      </a:accent2>
      <a:accent3>
        <a:srgbClr val="FFC000"/>
      </a:accent3>
      <a:accent4>
        <a:srgbClr val="92D050"/>
      </a:accent4>
      <a:accent5>
        <a:srgbClr val="00B050"/>
      </a:accent5>
      <a:accent6>
        <a:srgbClr val="0084B4"/>
      </a:accent6>
      <a:hlink>
        <a:srgbClr val="0070C0"/>
      </a:hlink>
      <a:folHlink>
        <a:srgbClr val="800080"/>
      </a:folHlink>
    </a:clrScheme>
    <a:fontScheme name="SeeEasy">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36413" cap="flat">
          <a:noFill/>
          <a:prstDash val="solid"/>
          <a:miter/>
        </a:ln>
      </a:spPr>
      <a:bodyPr rtlCol="0" anchor="ctr"/>
      <a:lstStyle>
        <a:defPPr algn="l">
          <a:defRPr dirty="0"/>
        </a:defPPr>
      </a:lstStyle>
    </a:spDef>
    <a:lnDef>
      <a:spPr>
        <a:ln w="19050" cap="sq">
          <a:solidFill>
            <a:schemeClr val="accent1"/>
          </a:solidFill>
          <a:miter lim="800000"/>
          <a:headEnd type="none" w="med" len="med"/>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kumimoji="1" sz="2800" dirty="0" smtClean="0">
            <a:solidFill>
              <a:srgbClr val="4D4D4D"/>
            </a:solidFill>
          </a:defRPr>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34040</TotalTime>
  <Words>3996</Words>
  <Application>Microsoft Office PowerPoint</Application>
  <PresentationFormat>画面に合わせる (4:3)</PresentationFormat>
  <Paragraphs>304</Paragraphs>
  <Slides>21</Slides>
  <Notes>21</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21</vt:i4>
      </vt:variant>
    </vt:vector>
  </HeadingPairs>
  <TitlesOfParts>
    <vt:vector size="30" baseType="lpstr">
      <vt:lpstr>Noto Sans Symbols</vt:lpstr>
      <vt:lpstr>メイリオ</vt:lpstr>
      <vt:lpstr>Arial</vt:lpstr>
      <vt:lpstr>Calibri</vt:lpstr>
      <vt:lpstr>Cambria Math</vt:lpstr>
      <vt:lpstr>Quattrocento Sans</vt:lpstr>
      <vt:lpstr>Segoe UI</vt:lpstr>
      <vt:lpstr>Wingdings</vt:lpstr>
      <vt:lpstr>Office ​​テーマ</vt:lpstr>
      <vt:lpstr>スマートシティにおける クラウドレットの優先順位付けジョブオフローディングシステムの提案</vt:lpstr>
      <vt:lpstr>研究の背景</vt:lpstr>
      <vt:lpstr>分散型コンピューティング</vt:lpstr>
      <vt:lpstr>クラウドレットとは</vt:lpstr>
      <vt:lpstr>既存研究の問題点</vt:lpstr>
      <vt:lpstr>キーアイデア </vt:lpstr>
      <vt:lpstr>提案手法 - 処理の流れ</vt:lpstr>
      <vt:lpstr>提案手法 - 処理の流れ</vt:lpstr>
      <vt:lpstr>提案手法 - 想定環境</vt:lpstr>
      <vt:lpstr>提案手法 - オフロード割合</vt:lpstr>
      <vt:lpstr>提案手法 - 平均処理遅延</vt:lpstr>
      <vt:lpstr>提案手法 ‐ 処理の流れ</vt:lpstr>
      <vt:lpstr>提案手法 - ジョブの優先度</vt:lpstr>
      <vt:lpstr>優先度を考慮したジョブごとの平均遅延時間</vt:lpstr>
      <vt:lpstr>優先度を考慮した平均遅延時間</vt:lpstr>
      <vt:lpstr>提案手法 - 処理の流れ</vt:lpstr>
      <vt:lpstr>最適オフロード割合φ^∗</vt:lpstr>
      <vt:lpstr>数値解析 - 概要</vt:lpstr>
      <vt:lpstr>数値解析 - パラメータ設定</vt:lpstr>
      <vt:lpstr>結果 - 平均遅延時間</vt:lpstr>
      <vt:lpstr>まとめと課題</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Tomato</dc:creator>
  <cp:lastModifiedBy>横田　侑紀</cp:lastModifiedBy>
  <cp:revision>960</cp:revision>
  <dcterms:created xsi:type="dcterms:W3CDTF">2013-09-23T07:13:46Z</dcterms:created>
  <dcterms:modified xsi:type="dcterms:W3CDTF">2024-03-27T06:57:33Z</dcterms:modified>
</cp:coreProperties>
</file>