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797675" cy="9926638"/>
  <p:defaultTextStyle>
    <a:defPPr>
      <a:defRPr lang="ja-JP"/>
    </a:defPPr>
    <a:lvl1pPr marL="0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1pPr>
    <a:lvl2pPr marL="1834285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2pPr>
    <a:lvl3pPr marL="3668569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3pPr>
    <a:lvl4pPr marL="550285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4pPr>
    <a:lvl5pPr marL="7337138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5pPr>
    <a:lvl6pPr marL="917142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6pPr>
    <a:lvl7pPr marL="11005707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7pPr>
    <a:lvl8pPr marL="12839993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8pPr>
    <a:lvl9pPr marL="14674276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5824" autoAdjust="0"/>
  </p:normalViewPr>
  <p:slideViewPr>
    <p:cSldViewPr>
      <p:cViewPr varScale="1">
        <p:scale>
          <a:sx n="25" d="100"/>
          <a:sy n="25" d="100"/>
        </p:scale>
        <p:origin x="3936" y="48"/>
      </p:cViewPr>
      <p:guideLst>
        <p:guide orient="horz" pos="13484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42" cy="497701"/>
          </a:xfrm>
          <a:prstGeom prst="rect">
            <a:avLst/>
          </a:prstGeom>
        </p:spPr>
        <p:txBody>
          <a:bodyPr vert="horz" lIns="21396" tIns="10698" rIns="21396" bIns="10698" rtlCol="0"/>
          <a:lstStyle>
            <a:lvl1pPr algn="l">
              <a:defRPr sz="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367" y="0"/>
            <a:ext cx="2945842" cy="497701"/>
          </a:xfrm>
          <a:prstGeom prst="rect">
            <a:avLst/>
          </a:prstGeom>
        </p:spPr>
        <p:txBody>
          <a:bodyPr vert="horz" lIns="21396" tIns="10698" rIns="21396" bIns="10698" rtlCol="0"/>
          <a:lstStyle>
            <a:lvl1pPr algn="r">
              <a:defRPr sz="300"/>
            </a:lvl1pPr>
          </a:lstStyle>
          <a:p>
            <a:fld id="{EBBD9E78-2CBA-44FD-9BB9-C9A2F1C28567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396" tIns="10698" rIns="21396" bIns="1069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51" y="4777338"/>
            <a:ext cx="5438140" cy="3908424"/>
          </a:xfrm>
          <a:prstGeom prst="rect">
            <a:avLst/>
          </a:prstGeom>
        </p:spPr>
        <p:txBody>
          <a:bodyPr vert="horz" lIns="21396" tIns="10698" rIns="21396" bIns="1069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937"/>
            <a:ext cx="2945842" cy="497701"/>
          </a:xfrm>
          <a:prstGeom prst="rect">
            <a:avLst/>
          </a:prstGeom>
        </p:spPr>
        <p:txBody>
          <a:bodyPr vert="horz" lIns="21396" tIns="10698" rIns="21396" bIns="10698" rtlCol="0" anchor="b"/>
          <a:lstStyle>
            <a:lvl1pPr algn="l">
              <a:defRPr sz="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367" y="9428937"/>
            <a:ext cx="2945842" cy="497701"/>
          </a:xfrm>
          <a:prstGeom prst="rect">
            <a:avLst/>
          </a:prstGeom>
        </p:spPr>
        <p:txBody>
          <a:bodyPr vert="horz" lIns="21396" tIns="10698" rIns="21396" bIns="10698" rtlCol="0" anchor="b"/>
          <a:lstStyle>
            <a:lvl1pPr algn="r">
              <a:defRPr sz="300"/>
            </a:lvl1pPr>
          </a:lstStyle>
          <a:p>
            <a:fld id="{16039705-7AA5-483B-B57E-D2D9490B4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77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39705-7AA5-483B-B57E-D2D9490B4BA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98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9" y="13298394"/>
            <a:ext cx="25737980" cy="9176088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8" y="24258165"/>
            <a:ext cx="21195984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6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3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7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507385" y="12604735"/>
            <a:ext cx="18777788" cy="268464944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174014" y="12604735"/>
            <a:ext cx="55828703" cy="268464944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0" y="27508446"/>
            <a:ext cx="25737980" cy="8502248"/>
          </a:xfrm>
        </p:spPr>
        <p:txBody>
          <a:bodyPr anchor="t"/>
          <a:lstStyle>
            <a:lvl1pPr algn="l">
              <a:defRPr sz="15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80" cy="9364361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34285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6856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0285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33713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17142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174012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1981926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582378"/>
            <a:ext cx="13378913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4003" y="13575854"/>
            <a:ext cx="13378913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81810" y="9582378"/>
            <a:ext cx="13384169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81810" y="13575854"/>
            <a:ext cx="13384169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04413"/>
            <a:ext cx="9961905" cy="72536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8632" y="1704421"/>
            <a:ext cx="16927348" cy="36535889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4003" y="8958086"/>
            <a:ext cx="9961905" cy="29282224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9" y="29965971"/>
            <a:ext cx="18167985" cy="35376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5089" y="3825022"/>
            <a:ext cx="18167985" cy="25685115"/>
          </a:xfrm>
        </p:spPr>
        <p:txBody>
          <a:bodyPr/>
          <a:lstStyle>
            <a:lvl1pPr marL="0" indent="0">
              <a:buNone/>
              <a:defRPr sz="12800"/>
            </a:lvl1pPr>
            <a:lvl2pPr marL="1834285" indent="0">
              <a:buNone/>
              <a:defRPr sz="11200"/>
            </a:lvl2pPr>
            <a:lvl3pPr marL="3668569" indent="0">
              <a:buNone/>
              <a:defRPr sz="9600"/>
            </a:lvl3pPr>
            <a:lvl4pPr marL="5502854" indent="0">
              <a:buNone/>
              <a:defRPr sz="8000"/>
            </a:lvl4pPr>
            <a:lvl5pPr marL="7337138" indent="0">
              <a:buNone/>
              <a:defRPr sz="8000"/>
            </a:lvl5pPr>
            <a:lvl6pPr marL="9171424" indent="0">
              <a:buNone/>
              <a:defRPr sz="8000"/>
            </a:lvl6pPr>
            <a:lvl7pPr marL="11005707" indent="0">
              <a:buNone/>
              <a:defRPr sz="8000"/>
            </a:lvl7pPr>
            <a:lvl8pPr marL="12839993" indent="0">
              <a:buNone/>
              <a:defRPr sz="8000"/>
            </a:lvl8pPr>
            <a:lvl9pPr marL="14674276" indent="0">
              <a:buNone/>
              <a:defRPr sz="8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5089" y="33503622"/>
            <a:ext cx="18167985" cy="5024052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  <a:prstGeom prst="rect">
            <a:avLst/>
          </a:prstGeom>
        </p:spPr>
        <p:txBody>
          <a:bodyPr vert="horz" lIns="366856" tIns="183430" rIns="366856" bIns="18343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988661"/>
            <a:ext cx="27251978" cy="28251646"/>
          </a:xfrm>
          <a:prstGeom prst="rect">
            <a:avLst/>
          </a:prstGeom>
        </p:spPr>
        <p:txBody>
          <a:bodyPr vert="horz" lIns="366856" tIns="183430" rIns="366856" bIns="18343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4002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01BE-B01F-4BF7-B98B-637D558E7802}" type="datetimeFigureOut">
              <a:rPr kumimoji="1" lang="ja-JP" altLang="en-US" smtClean="0"/>
              <a:pPr/>
              <a:t>2025/1/8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59" y="39677169"/>
            <a:ext cx="9588659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53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68569" rtl="0" eaLnBrk="1" latinLnBrk="0" hangingPunct="1">
        <a:spcBef>
          <a:spcPct val="0"/>
        </a:spcBef>
        <a:buNone/>
        <a:defRPr kumimoji="1"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5714" indent="-1375714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80713" indent="-1146429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85711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19997" indent="-917141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54281" indent="-917141" algn="l" defTabSz="3668569" rtl="0" eaLnBrk="1" latinLnBrk="0" hangingPunct="1">
        <a:spcBef>
          <a:spcPct val="20000"/>
        </a:spcBef>
        <a:buFont typeface="Arial" pitchFamily="34" charset="0"/>
        <a:buChar char="»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8856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22849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5713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91420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34285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68569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285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37138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7142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05707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9993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674276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9" Type="http://schemas.openxmlformats.org/officeDocument/2006/relationships/image" Target="../media/image34.png"/><Relationship Id="rId21" Type="http://schemas.openxmlformats.org/officeDocument/2006/relationships/image" Target="../media/image16.png"/><Relationship Id="rId34" Type="http://schemas.openxmlformats.org/officeDocument/2006/relationships/image" Target="../media/image29.png"/><Relationship Id="rId42" Type="http://schemas.openxmlformats.org/officeDocument/2006/relationships/image" Target="../media/image37.png"/><Relationship Id="rId47" Type="http://schemas.openxmlformats.org/officeDocument/2006/relationships/image" Target="../media/image26.jpg"/><Relationship Id="rId7" Type="http://schemas.openxmlformats.org/officeDocument/2006/relationships/hyperlink" Target="https://www.cybig.net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40" Type="http://schemas.openxmlformats.org/officeDocument/2006/relationships/image" Target="../media/image35.png"/><Relationship Id="rId45" Type="http://schemas.openxmlformats.org/officeDocument/2006/relationships/image" Target="../media/image40.png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36" Type="http://schemas.openxmlformats.org/officeDocument/2006/relationships/image" Target="../media/image31.png"/><Relationship Id="rId10" Type="http://schemas.openxmlformats.org/officeDocument/2006/relationships/image" Target="../media/image6.png"/><Relationship Id="rId19" Type="http://schemas.microsoft.com/office/2007/relationships/hdphoto" Target="../media/hdphoto1.wdp"/><Relationship Id="rId31" Type="http://schemas.openxmlformats.org/officeDocument/2006/relationships/image" Target="../media/image25.png"/><Relationship Id="rId44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hyperlink" Target="https://www.cybig.net/data/checkppt.html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15.jpg"/><Relationship Id="rId30" Type="http://schemas.openxmlformats.org/officeDocument/2006/relationships/image" Target="../media/image24.jp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46" Type="http://schemas.openxmlformats.org/officeDocument/2006/relationships/image" Target="../media/image41.png"/><Relationship Id="rId20" Type="http://schemas.openxmlformats.org/officeDocument/2006/relationships/image" Target="../media/image15.png"/><Relationship Id="rId4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9726A23-DBD2-50B4-33A0-798B88566D61}"/>
              </a:ext>
            </a:extLst>
          </p:cNvPr>
          <p:cNvGrpSpPr/>
          <p:nvPr/>
        </p:nvGrpSpPr>
        <p:grpSpPr>
          <a:xfrm>
            <a:off x="984882" y="22796700"/>
            <a:ext cx="13828352" cy="3284943"/>
            <a:chOff x="1206173" y="7885387"/>
            <a:chExt cx="13329165" cy="2916240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776B711-62A5-04D9-9F5D-0FD5AB7F5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1206173" y="8124814"/>
              <a:ext cx="13329165" cy="2676813"/>
            </a:xfrm>
            <a:prstGeom prst="rect">
              <a:avLst/>
            </a:prstGeom>
          </p:spPr>
        </p:pic>
        <p:pic>
          <p:nvPicPr>
            <p:cNvPr id="38" name="グラフィックス 37" descr="クワッドコプター 単色塗りつぶし">
              <a:extLst>
                <a:ext uri="{FF2B5EF4-FFF2-40B4-BE49-F238E27FC236}">
                  <a16:creationId xmlns:a16="http://schemas.microsoft.com/office/drawing/2014/main" id="{9DAAD2E6-47B4-6B6F-23A3-099252EC1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7725" y="7987301"/>
              <a:ext cx="1010393" cy="936407"/>
            </a:xfrm>
            <a:prstGeom prst="rect">
              <a:avLst/>
            </a:prstGeom>
          </p:spPr>
        </p:pic>
        <p:pic>
          <p:nvPicPr>
            <p:cNvPr id="39" name="グラフィックス 38" descr="クワッドコプター 単色塗りつぶし">
              <a:extLst>
                <a:ext uri="{FF2B5EF4-FFF2-40B4-BE49-F238E27FC236}">
                  <a16:creationId xmlns:a16="http://schemas.microsoft.com/office/drawing/2014/main" id="{5BE8BDEB-42DB-B180-C7D2-6078D267E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27360" y="7885387"/>
              <a:ext cx="1010393" cy="936407"/>
            </a:xfrm>
            <a:prstGeom prst="rect">
              <a:avLst/>
            </a:prstGeom>
          </p:spPr>
        </p:pic>
      </p:grpSp>
      <p:sp>
        <p:nvSpPr>
          <p:cNvPr id="173" name="矢印: 右 172">
            <a:extLst>
              <a:ext uri="{FF2B5EF4-FFF2-40B4-BE49-F238E27FC236}">
                <a16:creationId xmlns:a16="http://schemas.microsoft.com/office/drawing/2014/main" id="{5D366DA3-0141-03F3-C44E-F97D5ECAC556}"/>
              </a:ext>
            </a:extLst>
          </p:cNvPr>
          <p:cNvSpPr/>
          <p:nvPr/>
        </p:nvSpPr>
        <p:spPr>
          <a:xfrm rot="18900000">
            <a:off x="4483904" y="23241464"/>
            <a:ext cx="1725443" cy="5854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2" name="矢印: 右 171">
            <a:extLst>
              <a:ext uri="{FF2B5EF4-FFF2-40B4-BE49-F238E27FC236}">
                <a16:creationId xmlns:a16="http://schemas.microsoft.com/office/drawing/2014/main" id="{F96ECC42-99CB-16F7-6F8A-285F3BC831F2}"/>
              </a:ext>
            </a:extLst>
          </p:cNvPr>
          <p:cNvSpPr/>
          <p:nvPr/>
        </p:nvSpPr>
        <p:spPr>
          <a:xfrm rot="10800000">
            <a:off x="5044315" y="25931405"/>
            <a:ext cx="5415152" cy="5854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矢印: 右 170">
            <a:extLst>
              <a:ext uri="{FF2B5EF4-FFF2-40B4-BE49-F238E27FC236}">
                <a16:creationId xmlns:a16="http://schemas.microsoft.com/office/drawing/2014/main" id="{6A7E8BF4-5F35-B86D-8931-3DE49AA92DA3}"/>
              </a:ext>
            </a:extLst>
          </p:cNvPr>
          <p:cNvSpPr/>
          <p:nvPr/>
        </p:nvSpPr>
        <p:spPr>
          <a:xfrm>
            <a:off x="5205913" y="26849343"/>
            <a:ext cx="5415152" cy="5854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82AAEC41-D9CC-9DA1-AEF0-DDD44A3F0628}"/>
                  </a:ext>
                </a:extLst>
              </p:cNvPr>
              <p:cNvSpPr txBox="1"/>
              <p:nvPr/>
            </p:nvSpPr>
            <p:spPr>
              <a:xfrm>
                <a:off x="16119415" y="13123342"/>
                <a:ext cx="12873289" cy="2541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ja-JP" sz="2800" b="1" i="0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𝐡𝐢𝐠𝐡</m:t>
                          </m:r>
                          <m:r>
                            <a:rPr lang="en-US" altLang="ja-JP" sz="2800" b="1" i="0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800" b="1" i="0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𝐩𝐫𝐢𝐨𝐫𝐢𝐭𝐲</m:t>
                          </m:r>
                        </m:sub>
                      </m:sSub>
                      <m:r>
                        <a:rPr lang="en-US" altLang="ja-JP" sz="2800" b="1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28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8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altLang="ja-JP" sz="2800" b="0" dirty="0">
                  <a:solidFill>
                    <a:srgbClr val="515151"/>
                  </a:solidFill>
                </a:endParaRPr>
              </a:p>
              <a:p>
                <a:endParaRPr lang="en-US" altLang="ja-JP" sz="1800" b="0" dirty="0">
                  <a:solidFill>
                    <a:srgbClr val="51515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ja-JP" sz="2800" b="1" i="0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𝐥𝐨𝐰</m:t>
                          </m:r>
                          <m:r>
                            <a:rPr lang="en-US" altLang="ja-JP" sz="2800" b="1" i="0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800" b="1" i="0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𝐩𝐫𝐢𝐨𝐫𝐢𝐭𝐲</m:t>
                          </m:r>
                          <m:r>
                            <a:rPr lang="en-US" altLang="ja-JP" sz="2800" b="1" i="0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ja-JP" sz="2800" b="1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28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28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8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solidFill>
                                                <a:srgbClr val="51515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rgbClr val="51515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solidFill>
                                                <a:srgbClr val="51515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altLang="ja-JP" sz="28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8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ja-JP" sz="3200" b="0" dirty="0">
                  <a:solidFill>
                    <a:srgbClr val="515151"/>
                  </a:solidFill>
                </a:endParaRPr>
              </a:p>
              <a:p>
                <a:endParaRPr lang="en-US" altLang="ja-JP" sz="18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82AAEC41-D9CC-9DA1-AEF0-DDD44A3F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415" y="13123342"/>
                <a:ext cx="12873289" cy="2541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31527588" y="24683913"/>
            <a:ext cx="7200000" cy="72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046642" y="26558094"/>
            <a:ext cx="127454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500" b="1" dirty="0">
                <a:latin typeface="ＭＳ ゴシック" pitchFamily="49" charset="-128"/>
                <a:ea typeface="ＭＳ ゴシック" pitchFamily="49" charset="-128"/>
              </a:rPr>
              <a:t>ご参考）</a:t>
            </a:r>
            <a:endParaRPr lang="en-US" altLang="ja-JP" sz="6500" b="1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←演題番号スペースを設ける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　場合に、サイズの目安として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　ご利用ください。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326788" y="27764807"/>
            <a:ext cx="56016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sz="7000" dirty="0">
                <a:latin typeface="ＭＳ ゴシック" pitchFamily="49" charset="-128"/>
                <a:ea typeface="ＭＳ ゴシック" pitchFamily="49" charset="-128"/>
              </a:rPr>
              <a:t>20×20cm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31527588" y="7583134"/>
            <a:ext cx="17816199" cy="15223825"/>
            <a:chOff x="31527588" y="7583134"/>
            <a:chExt cx="17816199" cy="15223825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31527588" y="11738347"/>
              <a:ext cx="16200000" cy="1384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9000" b="1" dirty="0">
                  <a:latin typeface="ＭＳ ゴシック" pitchFamily="49" charset="-128"/>
                  <a:ea typeface="ＭＳ ゴシック" pitchFamily="49" charset="-128"/>
                </a:rPr>
                <a:t>A0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1527588" y="13581617"/>
              <a:ext cx="16200000" cy="540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lIns="0" tIns="648000" rIns="0" bIns="648000" rtlCol="0">
              <a:spAutoFit/>
            </a:bodyPr>
            <a:lstStyle/>
            <a:p>
              <a:pPr algn="ctr"/>
              <a:r>
                <a:rPr lang="ja-JP" altLang="en-US" sz="9000">
                  <a:latin typeface="ＭＳ ゴシック" pitchFamily="49" charset="-128"/>
                  <a:ea typeface="ＭＳ ゴシック" pitchFamily="49" charset="-128"/>
                </a:rPr>
                <a:t>ページ設定</a:t>
              </a:r>
              <a:r>
                <a:rPr lang="en-US" altLang="ja-JP" sz="9000" b="1" baseline="40000">
                  <a:latin typeface="ＭＳ ゴシック" pitchFamily="49" charset="-128"/>
                  <a:ea typeface="ＭＳ ゴシック" pitchFamily="49" charset="-128"/>
                </a:rPr>
                <a:t>※</a:t>
              </a:r>
              <a:endParaRPr lang="en-US" altLang="ja-JP" sz="9000">
                <a:latin typeface="ＭＳ ゴシック" pitchFamily="49" charset="-128"/>
                <a:ea typeface="ＭＳ ゴシック" pitchFamily="49" charset="-128"/>
              </a:endParaRPr>
            </a:p>
            <a:p>
              <a:pPr algn="ctr"/>
              <a:r>
                <a:rPr lang="ja-JP" altLang="en-US" sz="9000">
                  <a:latin typeface="ＭＳ ゴシック" pitchFamily="49" charset="-128"/>
                  <a:ea typeface="ＭＳ ゴシック" pitchFamily="49" charset="-128"/>
                </a:rPr>
                <a:t>幅　  </a:t>
              </a:r>
              <a:r>
                <a:rPr lang="en-US" altLang="ja-JP" sz="9000">
                  <a:latin typeface="ＭＳ ゴシック" pitchFamily="49" charset="-128"/>
                  <a:ea typeface="ＭＳ ゴシック" pitchFamily="49" charset="-128"/>
                </a:rPr>
                <a:t>84.1cm</a:t>
              </a:r>
            </a:p>
            <a:p>
              <a:pPr algn="ctr"/>
              <a:r>
                <a:rPr lang="ja-JP" altLang="en-US" sz="9000">
                  <a:latin typeface="ＭＳ ゴシック" pitchFamily="49" charset="-128"/>
                  <a:ea typeface="ＭＳ ゴシック" pitchFamily="49" charset="-128"/>
                </a:rPr>
                <a:t>高さ </a:t>
              </a:r>
              <a:r>
                <a:rPr lang="en-US" altLang="ja-JP" sz="9000">
                  <a:latin typeface="ＭＳ ゴシック" pitchFamily="49" charset="-128"/>
                  <a:ea typeface="ＭＳ ゴシック" pitchFamily="49" charset="-128"/>
                </a:rPr>
                <a:t>118.9cm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1527588" y="19713805"/>
              <a:ext cx="17816199" cy="3093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6500" b="1" dirty="0">
                  <a:latin typeface="ＭＳ ゴシック" pitchFamily="49" charset="-128"/>
                  <a:ea typeface="ＭＳ ゴシック" pitchFamily="49" charset="-128"/>
                </a:rPr>
                <a:t>※</a:t>
              </a:r>
              <a:r>
                <a:rPr lang="en-US" altLang="ja-JP" sz="6500" dirty="0">
                  <a:latin typeface="ＭＳ ゴシック" pitchFamily="49" charset="-128"/>
                  <a:ea typeface="ＭＳ ゴシック" pitchFamily="49" charset="-128"/>
                </a:rPr>
                <a:t>PowerPoint</a:t>
              </a:r>
              <a:r>
                <a:rPr lang="ja-JP" altLang="en-US" sz="6500" dirty="0">
                  <a:latin typeface="ＭＳ ゴシック" pitchFamily="49" charset="-128"/>
                  <a:ea typeface="ＭＳ ゴシック" pitchFamily="49" charset="-128"/>
                </a:rPr>
                <a:t>のバージョンによっては数値に</a:t>
              </a:r>
              <a:endParaRPr lang="en-US" altLang="ja-JP" sz="6500" dirty="0">
                <a:latin typeface="ＭＳ ゴシック" pitchFamily="49" charset="-128"/>
                <a:ea typeface="ＭＳ ゴシック" pitchFamily="49" charset="-128"/>
              </a:endParaRPr>
            </a:p>
            <a:p>
              <a:r>
                <a:rPr lang="ja-JP" altLang="en-US" sz="6500" dirty="0">
                  <a:latin typeface="ＭＳ ゴシック" pitchFamily="49" charset="-128"/>
                  <a:ea typeface="ＭＳ ゴシック" pitchFamily="49" charset="-128"/>
                </a:rPr>
                <a:t>　若干誤差が生じている場合がありますが、</a:t>
              </a:r>
              <a:endParaRPr lang="en-US" altLang="ja-JP" sz="6500" dirty="0">
                <a:latin typeface="ＭＳ ゴシック" pitchFamily="49" charset="-128"/>
                <a:ea typeface="ＭＳ ゴシック" pitchFamily="49" charset="-128"/>
              </a:endParaRPr>
            </a:p>
            <a:p>
              <a:r>
                <a:rPr lang="ja-JP" altLang="en-US" sz="6500" dirty="0">
                  <a:latin typeface="ＭＳ ゴシック" pitchFamily="49" charset="-128"/>
                  <a:ea typeface="ＭＳ ゴシック" pitchFamily="49" charset="-128"/>
                </a:rPr>
                <a:t>　そのまま作成いただいて問題ございません。</a:t>
              </a:r>
              <a:endParaRPr lang="en-US" altLang="ja-JP" sz="65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3B361B3-BE50-4248-9FB6-8855D0C68134}"/>
                </a:ext>
              </a:extLst>
            </p:cNvPr>
            <p:cNvSpPr/>
            <p:nvPr/>
          </p:nvSpPr>
          <p:spPr>
            <a:xfrm>
              <a:off x="39118651" y="7583134"/>
              <a:ext cx="100096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6000" b="1" dirty="0">
                  <a:latin typeface="ＭＳ ゴシック" pitchFamily="49" charset="-128"/>
                  <a:ea typeface="ＭＳ ゴシック" pitchFamily="49" charset="-128"/>
                  <a:hlinkClick r:id="rId7"/>
                </a:rPr>
                <a:t>https://www.cybig.net/</a:t>
              </a:r>
              <a:endParaRPr lang="en-US" altLang="ja-JP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B6FFE6A-B6C8-456B-BF6B-EF1238FE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7589" y="7617710"/>
              <a:ext cx="7415094" cy="2780661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82D8F84-5D1F-456E-B820-CC5EE7A3FF42}"/>
                </a:ext>
              </a:extLst>
            </p:cNvPr>
            <p:cNvSpPr txBox="1"/>
            <p:nvPr/>
          </p:nvSpPr>
          <p:spPr>
            <a:xfrm>
              <a:off x="39191174" y="8951702"/>
              <a:ext cx="9359040" cy="1415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sz="9200" b="1" dirty="0">
                  <a:ln w="28575">
                    <a:solidFill>
                      <a:srgbClr val="014099"/>
                    </a:solidFill>
                  </a:ln>
                  <a:solidFill>
                    <a:schemeClr val="bg1"/>
                  </a:solidFill>
                  <a:latin typeface="ＭＳ ゴシック" pitchFamily="49" charset="-128"/>
                  <a:ea typeface="ＭＳ ゴシック" pitchFamily="49" charset="-128"/>
                </a:rPr>
                <a:t>テンプレート</a:t>
              </a:r>
              <a:endParaRPr lang="en-US" altLang="ja-JP" sz="9200" b="1" dirty="0">
                <a:ln w="28575">
                  <a:solidFill>
                    <a:srgbClr val="014099"/>
                  </a:solidFill>
                </a:ln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A2DD4D-2470-4DCB-B469-D33FF0C969A2}"/>
              </a:ext>
            </a:extLst>
          </p:cNvPr>
          <p:cNvSpPr/>
          <p:nvPr/>
        </p:nvSpPr>
        <p:spPr>
          <a:xfrm>
            <a:off x="31527588" y="33929209"/>
            <a:ext cx="2073830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データ作成における注意点については、</a:t>
            </a: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  <a:hlinkClick r:id="rId9"/>
              </a:rPr>
              <a:t>ご入稿前のチェックポイント</a:t>
            </a:r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をご参照ください。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（↑右クリックで“ハイパーリンクを開く”を選択）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A4E023A-AA17-79F6-5E63-15D2CEA11645}"/>
              </a:ext>
            </a:extLst>
          </p:cNvPr>
          <p:cNvSpPr/>
          <p:nvPr/>
        </p:nvSpPr>
        <p:spPr>
          <a:xfrm>
            <a:off x="-1" y="0"/>
            <a:ext cx="30279975" cy="41223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6F5A56F9-FC3E-4454-0C77-CF4B7D02AF50}"/>
              </a:ext>
            </a:extLst>
          </p:cNvPr>
          <p:cNvSpPr/>
          <p:nvPr/>
        </p:nvSpPr>
        <p:spPr>
          <a:xfrm>
            <a:off x="0" y="41361308"/>
            <a:ext cx="30279974" cy="14472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角丸四角形 16">
            <a:extLst>
              <a:ext uri="{FF2B5EF4-FFF2-40B4-BE49-F238E27FC236}">
                <a16:creationId xmlns:a16="http://schemas.microsoft.com/office/drawing/2014/main" id="{6C5F9C9F-2BB2-9EC6-93E5-A2936352E800}"/>
              </a:ext>
            </a:extLst>
          </p:cNvPr>
          <p:cNvSpPr/>
          <p:nvPr/>
        </p:nvSpPr>
        <p:spPr>
          <a:xfrm>
            <a:off x="810395" y="5144135"/>
            <a:ext cx="14177511" cy="1478621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D6D46EA8-1768-B7C8-6C89-DEFCCD508A4C}"/>
              </a:ext>
            </a:extLst>
          </p:cNvPr>
          <p:cNvSpPr txBox="1"/>
          <p:nvPr/>
        </p:nvSpPr>
        <p:spPr>
          <a:xfrm>
            <a:off x="853687" y="4787882"/>
            <a:ext cx="11549995" cy="1215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●</a:t>
            </a:r>
            <a:r>
              <a:rPr lang="en-US" altLang="ja-JP" dirty="0">
                <a:solidFill>
                  <a:schemeClr val="accent2"/>
                </a:solidFill>
              </a:rPr>
              <a:t>Background and Objective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93" name="角丸四角形 17">
            <a:extLst>
              <a:ext uri="{FF2B5EF4-FFF2-40B4-BE49-F238E27FC236}">
                <a16:creationId xmlns:a16="http://schemas.microsoft.com/office/drawing/2014/main" id="{680BEE43-7D58-BECA-6959-C23E57D8C67A}"/>
              </a:ext>
            </a:extLst>
          </p:cNvPr>
          <p:cNvSpPr/>
          <p:nvPr/>
        </p:nvSpPr>
        <p:spPr>
          <a:xfrm>
            <a:off x="15236398" y="5044085"/>
            <a:ext cx="14233182" cy="1488625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8B05919C-27F3-B047-C3BF-0A7E0FFFF907}"/>
              </a:ext>
            </a:extLst>
          </p:cNvPr>
          <p:cNvSpPr txBox="1"/>
          <p:nvPr/>
        </p:nvSpPr>
        <p:spPr>
          <a:xfrm>
            <a:off x="16013627" y="4803786"/>
            <a:ext cx="12733208" cy="1215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●</a:t>
            </a:r>
            <a:r>
              <a:rPr kumimoji="1" lang="en-US" altLang="ja-JP" dirty="0">
                <a:solidFill>
                  <a:schemeClr val="accent2"/>
                </a:solidFill>
              </a:rPr>
              <a:t>Modeling by </a:t>
            </a:r>
            <a:r>
              <a:rPr lang="en-US" altLang="ja-JP" dirty="0">
                <a:solidFill>
                  <a:schemeClr val="accent2"/>
                </a:solidFill>
              </a:rPr>
              <a:t>Queueing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en-US" altLang="ja-JP" dirty="0">
                <a:solidFill>
                  <a:schemeClr val="accent2"/>
                </a:solidFill>
              </a:rPr>
              <a:t>Theory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EE41BCA7-CA88-380F-66D3-45BE83C461A4}"/>
              </a:ext>
            </a:extLst>
          </p:cNvPr>
          <p:cNvSpPr/>
          <p:nvPr/>
        </p:nvSpPr>
        <p:spPr>
          <a:xfrm>
            <a:off x="15724983" y="6540815"/>
            <a:ext cx="13395564" cy="5041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5D173509-E052-D866-BDC1-67B645652FBA}"/>
              </a:ext>
            </a:extLst>
          </p:cNvPr>
          <p:cNvSpPr txBox="1"/>
          <p:nvPr/>
        </p:nvSpPr>
        <p:spPr>
          <a:xfrm>
            <a:off x="19529628" y="6959419"/>
            <a:ext cx="236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accent1">
                    <a:lumMod val="75000"/>
                  </a:schemeClr>
                </a:solidFill>
              </a:rPr>
              <a:t>Cloudlet 1</a:t>
            </a:r>
            <a:endParaRPr kumimoji="1" lang="ja-JP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517ECC0C-2D6C-2252-3A31-33F1409943CD}"/>
              </a:ext>
            </a:extLst>
          </p:cNvPr>
          <p:cNvSpPr txBox="1"/>
          <p:nvPr/>
        </p:nvSpPr>
        <p:spPr>
          <a:xfrm>
            <a:off x="23598713" y="6926774"/>
            <a:ext cx="225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accent1">
                    <a:lumMod val="75000"/>
                  </a:schemeClr>
                </a:solidFill>
              </a:rPr>
              <a:t>Cloudlet 2</a:t>
            </a:r>
            <a:endParaRPr kumimoji="1" lang="ja-JP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0EC62749-929D-DA49-184C-7E51BFF71BC0}"/>
                  </a:ext>
                </a:extLst>
              </p:cNvPr>
              <p:cNvSpPr txBox="1"/>
              <p:nvPr/>
            </p:nvSpPr>
            <p:spPr>
              <a:xfrm>
                <a:off x="17233752" y="7924414"/>
                <a:ext cx="17617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0EC62749-929D-DA49-184C-7E51BFF7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3752" y="7924414"/>
                <a:ext cx="1761770" cy="523220"/>
              </a:xfrm>
              <a:prstGeom prst="rect">
                <a:avLst/>
              </a:prstGeom>
              <a:blipFill>
                <a:blip r:embed="rId10"/>
                <a:stretch>
                  <a:fillRect r="-217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C768DDD0-81B4-6B6A-14C5-96104FAC205C}"/>
                  </a:ext>
                </a:extLst>
              </p:cNvPr>
              <p:cNvSpPr txBox="1"/>
              <p:nvPr/>
            </p:nvSpPr>
            <p:spPr>
              <a:xfrm>
                <a:off x="17057736" y="9195167"/>
                <a:ext cx="1007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C768DDD0-81B4-6B6A-14C5-96104FAC2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736" y="9195167"/>
                <a:ext cx="100752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矢印: 左右 212">
            <a:extLst>
              <a:ext uri="{FF2B5EF4-FFF2-40B4-BE49-F238E27FC236}">
                <a16:creationId xmlns:a16="http://schemas.microsoft.com/office/drawing/2014/main" id="{F3276060-7A5B-9315-EB09-877346275C4E}"/>
              </a:ext>
            </a:extLst>
          </p:cNvPr>
          <p:cNvSpPr/>
          <p:nvPr/>
        </p:nvSpPr>
        <p:spPr>
          <a:xfrm rot="20242965">
            <a:off x="17879440" y="8695243"/>
            <a:ext cx="1794466" cy="456930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14" name="矢印: 左右 213">
            <a:extLst>
              <a:ext uri="{FF2B5EF4-FFF2-40B4-BE49-F238E27FC236}">
                <a16:creationId xmlns:a16="http://schemas.microsoft.com/office/drawing/2014/main" id="{CC0D4523-0925-673C-2E2B-E8DA16FB7466}"/>
              </a:ext>
            </a:extLst>
          </p:cNvPr>
          <p:cNvSpPr/>
          <p:nvPr/>
        </p:nvSpPr>
        <p:spPr>
          <a:xfrm rot="1471302">
            <a:off x="25323147" y="8663477"/>
            <a:ext cx="1579112" cy="394922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15" name="矢印: 左右 214">
            <a:extLst>
              <a:ext uri="{FF2B5EF4-FFF2-40B4-BE49-F238E27FC236}">
                <a16:creationId xmlns:a16="http://schemas.microsoft.com/office/drawing/2014/main" id="{B244F871-0DF6-1CD3-5911-CFDA45A9DF8F}"/>
              </a:ext>
            </a:extLst>
          </p:cNvPr>
          <p:cNvSpPr/>
          <p:nvPr/>
        </p:nvSpPr>
        <p:spPr>
          <a:xfrm rot="19402823">
            <a:off x="18209325" y="9331292"/>
            <a:ext cx="1779557" cy="480713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16" name="矢印: 左右 215">
            <a:extLst>
              <a:ext uri="{FF2B5EF4-FFF2-40B4-BE49-F238E27FC236}">
                <a16:creationId xmlns:a16="http://schemas.microsoft.com/office/drawing/2014/main" id="{B06BC0E8-2BDD-7BD4-5F47-F672BD45FD8D}"/>
              </a:ext>
            </a:extLst>
          </p:cNvPr>
          <p:cNvSpPr/>
          <p:nvPr/>
        </p:nvSpPr>
        <p:spPr>
          <a:xfrm rot="2696599">
            <a:off x="25057884" y="9348049"/>
            <a:ext cx="1579112" cy="394922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17" name="矢印: 左右 216">
            <a:extLst>
              <a:ext uri="{FF2B5EF4-FFF2-40B4-BE49-F238E27FC236}">
                <a16:creationId xmlns:a16="http://schemas.microsoft.com/office/drawing/2014/main" id="{9A84304D-8CB1-124B-52F9-74DE27A0C668}"/>
              </a:ext>
            </a:extLst>
          </p:cNvPr>
          <p:cNvSpPr/>
          <p:nvPr/>
        </p:nvSpPr>
        <p:spPr>
          <a:xfrm>
            <a:off x="21476302" y="8294553"/>
            <a:ext cx="2337390" cy="512197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18" name="矢印: 左右 217">
            <a:extLst>
              <a:ext uri="{FF2B5EF4-FFF2-40B4-BE49-F238E27FC236}">
                <a16:creationId xmlns:a16="http://schemas.microsoft.com/office/drawing/2014/main" id="{0A681465-1646-8115-AEE0-9A369469E921}"/>
              </a:ext>
            </a:extLst>
          </p:cNvPr>
          <p:cNvSpPr/>
          <p:nvPr/>
        </p:nvSpPr>
        <p:spPr>
          <a:xfrm>
            <a:off x="21457252" y="7607654"/>
            <a:ext cx="2337390" cy="512197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コンテンツ プレースホルダー 2">
                <a:extLst>
                  <a:ext uri="{FF2B5EF4-FFF2-40B4-BE49-F238E27FC236}">
                    <a16:creationId xmlns:a16="http://schemas.microsoft.com/office/drawing/2014/main" id="{E77575AC-DEB8-8631-44D5-E92EB053D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86360" y="5796698"/>
                <a:ext cx="16259186" cy="1647288"/>
              </a:xfrm>
              <a:prstGeom prst="rect">
                <a:avLst/>
              </a:prstGeom>
            </p:spPr>
            <p:txBody>
              <a:bodyPr vert="horz" lIns="259300" tIns="129651" rIns="259300" bIns="129651" rtlCol="0">
                <a:normAutofit/>
              </a:bodyPr>
              <a:lstStyle>
                <a:lvl1pPr marL="0" indent="0" algn="ctr" defTabSz="2593004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1296502" indent="0" algn="ctr" defTabSz="2593004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8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2593004" indent="0" algn="ctr" defTabSz="2593004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6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3889507" indent="0" algn="ctr" defTabSz="2593004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5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5186009" indent="0" algn="ctr" defTabSz="2593004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5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6482512" indent="0" algn="ctr" defTabSz="2593004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5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7779013" indent="0" algn="ctr" defTabSz="2593004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5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9075516" indent="0" algn="ctr" defTabSz="2593004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5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0372018" indent="0" algn="ctr" defTabSz="2593004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57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5800" indent="-685800" algn="l">
                  <a:buClr>
                    <a:schemeClr val="accent2"/>
                  </a:buClr>
                  <a:buFont typeface="Wingdings" panose="05000000000000000000" pitchFamily="2" charset="2"/>
                  <a:buChar char="l"/>
                </a:pPr>
                <a:r>
                  <a:rPr lang="en-US" altLang="ja-JP" sz="3200" dirty="0">
                    <a:solidFill>
                      <a:schemeClr val="tx1"/>
                    </a:solidFill>
                  </a:rPr>
                  <a:t>Each cloudlet can be modeled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ja-JP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</m:t>
                    </m:r>
                  </m:oMath>
                </a14:m>
                <a:endParaRPr lang="en-US" altLang="ja-JP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コンテンツ プレースホルダー 2">
                <a:extLst>
                  <a:ext uri="{FF2B5EF4-FFF2-40B4-BE49-F238E27FC236}">
                    <a16:creationId xmlns:a16="http://schemas.microsoft.com/office/drawing/2014/main" id="{E77575AC-DEB8-8631-44D5-E92EB053D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360" y="5796698"/>
                <a:ext cx="16259186" cy="16472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379D16D1-5B9B-D1AA-B990-2C52F53F48E0}"/>
              </a:ext>
            </a:extLst>
          </p:cNvPr>
          <p:cNvSpPr/>
          <p:nvPr/>
        </p:nvSpPr>
        <p:spPr>
          <a:xfrm>
            <a:off x="15589261" y="13077108"/>
            <a:ext cx="13479917" cy="2670993"/>
          </a:xfrm>
          <a:prstGeom prst="rect">
            <a:avLst/>
          </a:prstGeom>
          <a:noFill/>
          <a:ln w="28575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Google Shape;263;g13a936c99c6_0_94">
                <a:extLst>
                  <a:ext uri="{FF2B5EF4-FFF2-40B4-BE49-F238E27FC236}">
                    <a16:creationId xmlns:a16="http://schemas.microsoft.com/office/drawing/2014/main" id="{8F018065-FEBF-E31A-B0A0-CACFC0FF6238}"/>
                  </a:ext>
                </a:extLst>
              </p:cNvPr>
              <p:cNvSpPr/>
              <p:nvPr/>
            </p:nvSpPr>
            <p:spPr>
              <a:xfrm>
                <a:off x="16780003" y="17605354"/>
                <a:ext cx="11375764" cy="1647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2500"/>
                </a:pPr>
                <a:r>
                  <a:rPr lang="en-US" altLang="ja-JP" sz="4800" dirty="0">
                    <a:solidFill>
                      <a:schemeClr val="bg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Compute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ja-JP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ja-JP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ja-JP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ja-JP" sz="4800" dirty="0">
                    <a:solidFill>
                      <a:schemeClr val="bg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that minimizes the average latency</a:t>
                </a:r>
              </a:p>
            </p:txBody>
          </p:sp>
        </mc:Choice>
        <mc:Fallback xmlns="">
          <p:sp>
            <p:nvSpPr>
              <p:cNvPr id="224" name="Google Shape;263;g13a936c99c6_0_94">
                <a:extLst>
                  <a:ext uri="{FF2B5EF4-FFF2-40B4-BE49-F238E27FC236}">
                    <a16:creationId xmlns:a16="http://schemas.microsoft.com/office/drawing/2014/main" id="{8F018065-FEBF-E31A-B0A0-CACFC0FF6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003" y="17605354"/>
                <a:ext cx="11375764" cy="1647289"/>
              </a:xfrm>
              <a:prstGeom prst="rect">
                <a:avLst/>
              </a:prstGeom>
              <a:blipFill>
                <a:blip r:embed="rId13"/>
                <a:stretch>
                  <a:fillRect t="-5185" b="-170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AF0B23CA-87A6-288C-0916-F8291E150266}"/>
                  </a:ext>
                </a:extLst>
              </p:cNvPr>
              <p:cNvSpPr txBox="1"/>
              <p:nvPr/>
            </p:nvSpPr>
            <p:spPr>
              <a:xfrm>
                <a:off x="15572035" y="16320711"/>
                <a:ext cx="9916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6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3600" dirty="0">
                    <a:solidFill>
                      <a:srgbClr val="515151"/>
                    </a:solidFill>
                  </a:rPr>
                  <a:t>: Average processing time of each jobs [s/job]</a:t>
                </a:r>
              </a:p>
            </p:txBody>
          </p:sp>
        </mc:Choice>
        <mc:Fallback xmlns="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AF0B23CA-87A6-288C-0916-F8291E15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035" y="16320711"/>
                <a:ext cx="9916497" cy="646331"/>
              </a:xfrm>
              <a:prstGeom prst="rect">
                <a:avLst/>
              </a:prstGeom>
              <a:blipFill>
                <a:blip r:embed="rId14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6D245201-0743-F924-7F5A-1F749AC8C993}"/>
                  </a:ext>
                </a:extLst>
              </p:cNvPr>
              <p:cNvSpPr txBox="1"/>
              <p:nvPr/>
            </p:nvSpPr>
            <p:spPr>
              <a:xfrm>
                <a:off x="15589261" y="15774399"/>
                <a:ext cx="12683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ja-JP" sz="36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ja-JP" sz="36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6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600" dirty="0">
                    <a:solidFill>
                      <a:srgbClr val="51515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36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6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600" dirty="0">
                    <a:solidFill>
                      <a:srgbClr val="515151"/>
                    </a:solidFill>
                  </a:rPr>
                  <a:t>: Arrival rate of each jobs at each cloudlet [jobs/s]</a:t>
                </a:r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6D245201-0743-F924-7F5A-1F749AC8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261" y="15774399"/>
                <a:ext cx="12683409" cy="646331"/>
              </a:xfrm>
              <a:prstGeom prst="rect">
                <a:avLst/>
              </a:prstGeom>
              <a:blipFill>
                <a:blip r:embed="rId15"/>
                <a:stretch>
                  <a:fillRect t="-15094" r="-529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角丸四角形 5">
            <a:extLst>
              <a:ext uri="{FF2B5EF4-FFF2-40B4-BE49-F238E27FC236}">
                <a16:creationId xmlns:a16="http://schemas.microsoft.com/office/drawing/2014/main" id="{62876B5A-379F-4101-B246-ED47FC9A10F1}"/>
              </a:ext>
            </a:extLst>
          </p:cNvPr>
          <p:cNvSpPr/>
          <p:nvPr/>
        </p:nvSpPr>
        <p:spPr>
          <a:xfrm>
            <a:off x="894342" y="20836731"/>
            <a:ext cx="14028964" cy="1747316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181CAA97-C88E-92BA-0408-31FF739F85F9}"/>
              </a:ext>
            </a:extLst>
          </p:cNvPr>
          <p:cNvSpPr txBox="1"/>
          <p:nvPr/>
        </p:nvSpPr>
        <p:spPr>
          <a:xfrm>
            <a:off x="1937641" y="20036110"/>
            <a:ext cx="8089778" cy="1215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●</a:t>
            </a:r>
            <a:r>
              <a:rPr lang="en-US" altLang="ja-JP" dirty="0">
                <a:solidFill>
                  <a:schemeClr val="accent2"/>
                </a:solidFill>
              </a:rPr>
              <a:t>Proposed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en-US" altLang="ja-JP" dirty="0">
                <a:solidFill>
                  <a:schemeClr val="accent2"/>
                </a:solidFill>
              </a:rPr>
              <a:t>method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34" name="コンテンツ プレースホルダー 2">
            <a:extLst>
              <a:ext uri="{FF2B5EF4-FFF2-40B4-BE49-F238E27FC236}">
                <a16:creationId xmlns:a16="http://schemas.microsoft.com/office/drawing/2014/main" id="{CE48C90E-20C4-12D0-8325-51A00E99EB3A}"/>
              </a:ext>
            </a:extLst>
          </p:cNvPr>
          <p:cNvSpPr txBox="1">
            <a:spLocks/>
          </p:cNvSpPr>
          <p:nvPr/>
        </p:nvSpPr>
        <p:spPr>
          <a:xfrm>
            <a:off x="1345292" y="21143271"/>
            <a:ext cx="12537345" cy="4052099"/>
          </a:xfrm>
          <a:prstGeom prst="rect">
            <a:avLst/>
          </a:prstGeom>
        </p:spPr>
        <p:txBody>
          <a:bodyPr vert="horz" lIns="259300" tIns="129651" rIns="259300" bIns="129651" rtlCol="0">
            <a:normAutofit/>
          </a:bodyPr>
          <a:lstStyle>
            <a:lvl1pPr marL="0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9650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593004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89507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186009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48251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779013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9075516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0372018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ja-JP" sz="4800" dirty="0">
                <a:solidFill>
                  <a:schemeClr val="tx1"/>
                </a:solidFill>
              </a:rPr>
              <a:t>System model</a:t>
            </a:r>
          </a:p>
          <a:p>
            <a:pPr algn="l">
              <a:buClr>
                <a:schemeClr val="accent2"/>
              </a:buClr>
            </a:pPr>
            <a:endParaRPr lang="en-US" altLang="ja-JP" sz="4400" dirty="0">
              <a:solidFill>
                <a:schemeClr val="tx1"/>
              </a:solidFill>
            </a:endParaRPr>
          </a:p>
        </p:txBody>
      </p:sp>
      <p:sp>
        <p:nvSpPr>
          <p:cNvPr id="257" name="角丸四角形 18">
            <a:extLst>
              <a:ext uri="{FF2B5EF4-FFF2-40B4-BE49-F238E27FC236}">
                <a16:creationId xmlns:a16="http://schemas.microsoft.com/office/drawing/2014/main" id="{AFD21B5D-DE7D-04C0-E0F1-7517F8749936}"/>
              </a:ext>
            </a:extLst>
          </p:cNvPr>
          <p:cNvSpPr/>
          <p:nvPr/>
        </p:nvSpPr>
        <p:spPr>
          <a:xfrm>
            <a:off x="15272431" y="20638956"/>
            <a:ext cx="14278064" cy="1111706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4550C00A-094D-AD21-C158-C4B92DB4BE0D}"/>
              </a:ext>
            </a:extLst>
          </p:cNvPr>
          <p:cNvSpPr txBox="1"/>
          <p:nvPr/>
        </p:nvSpPr>
        <p:spPr>
          <a:xfrm>
            <a:off x="16348594" y="20036110"/>
            <a:ext cx="3903961" cy="1215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●</a:t>
            </a:r>
            <a:r>
              <a:rPr lang="en-US" altLang="ja-JP" dirty="0">
                <a:solidFill>
                  <a:schemeClr val="accent2"/>
                </a:solidFill>
              </a:rPr>
              <a:t>Result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60" name="角丸四角形 22">
            <a:extLst>
              <a:ext uri="{FF2B5EF4-FFF2-40B4-BE49-F238E27FC236}">
                <a16:creationId xmlns:a16="http://schemas.microsoft.com/office/drawing/2014/main" id="{AF820DD1-B247-93BF-C53D-914C32A1F998}"/>
              </a:ext>
            </a:extLst>
          </p:cNvPr>
          <p:cNvSpPr/>
          <p:nvPr/>
        </p:nvSpPr>
        <p:spPr>
          <a:xfrm>
            <a:off x="995815" y="39136142"/>
            <a:ext cx="27972971" cy="203732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D6D984A2-DF3D-E36E-CA5B-425F45BC3716}"/>
              </a:ext>
            </a:extLst>
          </p:cNvPr>
          <p:cNvSpPr txBox="1"/>
          <p:nvPr/>
        </p:nvSpPr>
        <p:spPr>
          <a:xfrm>
            <a:off x="349241" y="38239355"/>
            <a:ext cx="474445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accent2"/>
                </a:solidFill>
              </a:rPr>
              <a:t>●</a:t>
            </a:r>
            <a:r>
              <a:rPr lang="en-US" altLang="ja-JP" sz="6000" dirty="0">
                <a:solidFill>
                  <a:schemeClr val="accent2"/>
                </a:solidFill>
              </a:rPr>
              <a:t>References</a:t>
            </a:r>
            <a:endParaRPr kumimoji="1" lang="ja-JP" altLang="en-US" sz="6000" dirty="0">
              <a:solidFill>
                <a:schemeClr val="accent2"/>
              </a:solidFill>
            </a:endParaRPr>
          </a:p>
        </p:txBody>
      </p:sp>
      <p:sp>
        <p:nvSpPr>
          <p:cNvPr id="262" name="コンテンツ プレースホルダー 2">
            <a:extLst>
              <a:ext uri="{FF2B5EF4-FFF2-40B4-BE49-F238E27FC236}">
                <a16:creationId xmlns:a16="http://schemas.microsoft.com/office/drawing/2014/main" id="{126859BB-DBCA-4811-C157-1444C8964C44}"/>
              </a:ext>
            </a:extLst>
          </p:cNvPr>
          <p:cNvSpPr txBox="1">
            <a:spLocks/>
          </p:cNvSpPr>
          <p:nvPr/>
        </p:nvSpPr>
        <p:spPr>
          <a:xfrm>
            <a:off x="995815" y="39092923"/>
            <a:ext cx="27854983" cy="1919061"/>
          </a:xfrm>
          <a:prstGeom prst="rect">
            <a:avLst/>
          </a:prstGeom>
        </p:spPr>
        <p:txBody>
          <a:bodyPr vert="horz" lIns="259300" tIns="129651" rIns="259300" bIns="129651" rtlCol="0">
            <a:noAutofit/>
          </a:bodyPr>
          <a:lstStyle>
            <a:lvl1pPr marL="0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9650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593004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89507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186009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48251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779013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9075516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0372018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[1] C. </a:t>
            </a:r>
            <a:r>
              <a:rPr lang="en-US" altLang="ja-JP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Goumopoulos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"Smart City Middleware: A Survey and a Conceptual Framework," in IEEE Access, vol. 12, pp. 4015-4047, Jan. 2024.</a:t>
            </a:r>
          </a:p>
          <a:p>
            <a:pPr algn="l"/>
            <a:r>
              <a:rPr lang="en-US" altLang="ja-JP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[2] M. Babar, M. S. Khan, F. Ali, M. Imran and M. Shoaib, "Cloudlet Computing: Recent Advances, Taxonomy, and Challenges," in IEEE Access, vol. 9, pp. 29609-29622, Feb. 2021.</a:t>
            </a:r>
          </a:p>
          <a:p>
            <a:pPr algn="l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[3] M. </a:t>
            </a:r>
            <a:r>
              <a:rPr lang="en-US" altLang="ja-JP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Khabbaz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"Deadline-Constrained RSU-to-Vehicle Task Offloading Scheme for Vehicular Fog Networks," in IEEE Transactions on Vehicular Technology, vol. 72, no. 11, pp. 14955-14961, Nov. 2023. </a:t>
            </a:r>
          </a:p>
          <a:p>
            <a:pPr algn="l"/>
            <a:r>
              <a:rPr lang="en-US" altLang="ja-JP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[4] Y. Yokota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and S. Miyata, “Latency Focused Load Balancing Method between Cloudlets using Game theory,“ in Nonlinear Theory and Its Applications, IEICE, vol. E-15N, no. 2, Apr. 2024 (to appear).</a:t>
            </a:r>
            <a:endParaRPr lang="en-US" altLang="ja-JP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263" name="図 262">
            <a:extLst>
              <a:ext uri="{FF2B5EF4-FFF2-40B4-BE49-F238E27FC236}">
                <a16:creationId xmlns:a16="http://schemas.microsoft.com/office/drawing/2014/main" id="{21D50C3F-C810-FB96-9402-B067B59B25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730" y="1246448"/>
            <a:ext cx="3473075" cy="3473075"/>
          </a:xfrm>
          <a:prstGeom prst="rect">
            <a:avLst/>
          </a:prstGeom>
        </p:spPr>
      </p:pic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DA5A861C-1958-82EA-DB91-ABCEEEEA95C0}"/>
              </a:ext>
            </a:extLst>
          </p:cNvPr>
          <p:cNvSpPr txBox="1"/>
          <p:nvPr/>
        </p:nvSpPr>
        <p:spPr>
          <a:xfrm>
            <a:off x="1217764" y="349966"/>
            <a:ext cx="27529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/>
              <a:t>Prioritized Job Offloading in Cloudlet System for Smart City</a:t>
            </a:r>
            <a:endParaRPr kumimoji="1" lang="ja-JP" altLang="en-US" sz="8800" b="1" dirty="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DE5DBDAD-B197-9719-B510-8D912F3F8AC2}"/>
              </a:ext>
            </a:extLst>
          </p:cNvPr>
          <p:cNvSpPr txBox="1"/>
          <p:nvPr/>
        </p:nvSpPr>
        <p:spPr>
          <a:xfrm>
            <a:off x="14923306" y="1549858"/>
            <a:ext cx="1268167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Shibaura Institute of Technology</a:t>
            </a:r>
          </a:p>
          <a:p>
            <a:r>
              <a:rPr lang="en-US" altLang="ja-JP" b="1"/>
              <a:t>Yuki Yokota</a:t>
            </a:r>
            <a:endParaRPr kumimoji="1" lang="ja-JP" altLang="en-US" b="1" dirty="0"/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84E8365-F88D-4A44-0703-7AB95904300F}"/>
              </a:ext>
            </a:extLst>
          </p:cNvPr>
          <p:cNvSpPr txBox="1"/>
          <p:nvPr/>
        </p:nvSpPr>
        <p:spPr>
          <a:xfrm>
            <a:off x="1089625" y="5948280"/>
            <a:ext cx="132274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ja-JP" sz="4400" dirty="0"/>
              <a:t>Background</a:t>
            </a:r>
            <a:endParaRPr kumimoji="1" lang="en-US" altLang="ja-JP" sz="4400" dirty="0"/>
          </a:p>
          <a:p>
            <a:pPr>
              <a:buClr>
                <a:schemeClr val="accent2"/>
              </a:buClr>
            </a:pPr>
            <a:r>
              <a:rPr lang="ja-JP" altLang="en-US" sz="3200" dirty="0"/>
              <a:t>・ </a:t>
            </a:r>
            <a:r>
              <a:rPr lang="en-US" altLang="ja-JP" sz="3200" dirty="0"/>
              <a:t>A smart city comprises processes with both strict and tolerant latency requirements[1].  </a:t>
            </a:r>
          </a:p>
          <a:p>
            <a:pPr>
              <a:buClr>
                <a:schemeClr val="accent2"/>
              </a:buClr>
            </a:pPr>
            <a:r>
              <a:rPr lang="ja-JP" altLang="en-US" sz="3200" dirty="0"/>
              <a:t>・ </a:t>
            </a:r>
            <a:r>
              <a:rPr lang="en-US" altLang="ja-JP" sz="3200" dirty="0"/>
              <a:t>The use of </a:t>
            </a:r>
            <a:r>
              <a:rPr lang="en-US" altLang="ja-JP" sz="3200" b="1" u="sng" dirty="0">
                <a:solidFill>
                  <a:schemeClr val="accent2"/>
                </a:solidFill>
              </a:rPr>
              <a:t>cloudlets</a:t>
            </a:r>
            <a:r>
              <a:rPr kumimoji="1" lang="en-US" altLang="ja-JP" sz="3200" dirty="0"/>
              <a:t> as </a:t>
            </a:r>
            <a:r>
              <a:rPr lang="en-US" altLang="ja-JP" sz="3200" dirty="0"/>
              <a:t>one of the distributed processing </a:t>
            </a:r>
            <a:r>
              <a:rPr kumimoji="1" lang="en-US" altLang="ja-JP" sz="3200" dirty="0"/>
              <a:t>for various computational processes </a:t>
            </a:r>
            <a:r>
              <a:rPr lang="en-US" altLang="ja-JP" sz="3200" dirty="0"/>
              <a:t>is being researched[2]</a:t>
            </a:r>
            <a:r>
              <a:rPr kumimoji="1" lang="en-US" altLang="ja-JP" sz="3200" dirty="0"/>
              <a:t>.</a:t>
            </a:r>
            <a:endParaRPr lang="en-US" altLang="ja-JP" sz="4400" dirty="0"/>
          </a:p>
          <a:p>
            <a:pPr>
              <a:buClr>
                <a:schemeClr val="accent2"/>
              </a:buClr>
            </a:pPr>
            <a:r>
              <a:rPr lang="ja-JP" altLang="en-US" sz="3600" dirty="0"/>
              <a:t>　　➡</a:t>
            </a:r>
            <a:r>
              <a:rPr lang="ja-JP" altLang="en-US" sz="3600" b="1" dirty="0"/>
              <a:t> </a:t>
            </a:r>
            <a:r>
              <a:rPr lang="en-US" altLang="ja-JP" sz="3600" b="1" dirty="0"/>
              <a:t>Enables effective processing for latency sensitive applications </a:t>
            </a: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6D94A11B-6B68-719D-9A6F-AC88E3C88515}"/>
              </a:ext>
            </a:extLst>
          </p:cNvPr>
          <p:cNvSpPr txBox="1"/>
          <p:nvPr/>
        </p:nvSpPr>
        <p:spPr>
          <a:xfrm>
            <a:off x="1332764" y="12235000"/>
            <a:ext cx="1322749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ja-JP" sz="4400" dirty="0"/>
              <a:t>Conventional researches</a:t>
            </a:r>
            <a:endParaRPr kumimoji="1" lang="en-US" altLang="ja-JP" sz="4400" dirty="0"/>
          </a:p>
          <a:p>
            <a:r>
              <a:rPr lang="en-US" altLang="ja-JP" sz="3200" dirty="0"/>
              <a:t> </a:t>
            </a:r>
            <a:r>
              <a:rPr kumimoji="1" lang="en-US" altLang="ja-JP" sz="3200" dirty="0"/>
              <a:t>- Deadline-Constrained RSU-to-Vehicle Task Offloading Scheme for Vehicular Fog Networks [3]</a:t>
            </a:r>
          </a:p>
          <a:p>
            <a:r>
              <a:rPr lang="en-US" altLang="ja-JP" sz="3600" b="1" dirty="0"/>
              <a:t> </a:t>
            </a:r>
            <a:r>
              <a:rPr lang="ja-JP" altLang="en-US" sz="3600" b="1" dirty="0"/>
              <a:t>➡ </a:t>
            </a:r>
            <a:r>
              <a:rPr lang="en-US" altLang="ja-JP" sz="3600" b="1" dirty="0"/>
              <a:t>D</a:t>
            </a:r>
            <a:r>
              <a:rPr kumimoji="1" lang="en-US" altLang="ja-JP" sz="3600" b="1" dirty="0"/>
              <a:t>oes not consider </a:t>
            </a:r>
            <a:r>
              <a:rPr kumimoji="1" lang="en-US" altLang="ja-JP" sz="3600" b="1" u="sng" dirty="0"/>
              <a:t>the variation of jobs</a:t>
            </a:r>
            <a:r>
              <a:rPr kumimoji="1" lang="en-US" altLang="ja-JP" sz="3600" b="1" dirty="0"/>
              <a:t> in smart city. </a:t>
            </a:r>
          </a:p>
          <a:p>
            <a:r>
              <a:rPr lang="en-US" altLang="ja-JP" sz="3200" dirty="0"/>
              <a:t>  - Latency Focused Load Balancing Method between Cloudlets using Game theory [4]</a:t>
            </a:r>
          </a:p>
          <a:p>
            <a:r>
              <a:rPr lang="en-US" altLang="ja-JP" sz="3200" dirty="0"/>
              <a:t> </a:t>
            </a:r>
            <a:r>
              <a:rPr lang="ja-JP" altLang="en-US" sz="3200" dirty="0"/>
              <a:t>➡ </a:t>
            </a:r>
            <a:r>
              <a:rPr lang="en-US" altLang="ja-JP" sz="3600" b="1" dirty="0"/>
              <a:t>The main goal of the conventional research is to reduce latency for users and to balance the load between servers, and it does not focus on the latency minimization. </a:t>
            </a:r>
          </a:p>
        </p:txBody>
      </p: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C4C4DBBB-DAD0-7032-D851-92C853896A2D}"/>
              </a:ext>
            </a:extLst>
          </p:cNvPr>
          <p:cNvSpPr txBox="1"/>
          <p:nvPr/>
        </p:nvSpPr>
        <p:spPr>
          <a:xfrm>
            <a:off x="2330577" y="17665070"/>
            <a:ext cx="11137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　</a:t>
            </a:r>
            <a:r>
              <a:rPr lang="en-US" altLang="ja-JP" sz="4000" b="1" dirty="0"/>
              <a:t>Minimizing the average latency by efficient job offloading between cloudlets considering the priority of jobs in smart city. </a:t>
            </a:r>
            <a:endParaRPr kumimoji="1" lang="en-US" altLang="ja-JP" sz="4000" b="1" dirty="0"/>
          </a:p>
        </p:txBody>
      </p:sp>
      <p:sp>
        <p:nvSpPr>
          <p:cNvPr id="329" name="角丸四角形 5">
            <a:extLst>
              <a:ext uri="{FF2B5EF4-FFF2-40B4-BE49-F238E27FC236}">
                <a16:creationId xmlns:a16="http://schemas.microsoft.com/office/drawing/2014/main" id="{86F71878-C801-7FA6-A0C9-22039590DAF7}"/>
              </a:ext>
            </a:extLst>
          </p:cNvPr>
          <p:cNvSpPr/>
          <p:nvPr/>
        </p:nvSpPr>
        <p:spPr>
          <a:xfrm>
            <a:off x="2429028" y="17617714"/>
            <a:ext cx="11137146" cy="19423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BF585069-256D-86C9-D0FF-65CB75FDCCC4}"/>
              </a:ext>
            </a:extLst>
          </p:cNvPr>
          <p:cNvSpPr txBox="1"/>
          <p:nvPr/>
        </p:nvSpPr>
        <p:spPr>
          <a:xfrm>
            <a:off x="2186384" y="17035386"/>
            <a:ext cx="34790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2"/>
                </a:solidFill>
              </a:rPr>
              <a:t>●</a:t>
            </a:r>
            <a:r>
              <a:rPr kumimoji="1" lang="en-US" altLang="ja-JP" sz="4800" dirty="0">
                <a:solidFill>
                  <a:schemeClr val="accent2"/>
                </a:solidFill>
              </a:rPr>
              <a:t>Objective</a:t>
            </a:r>
            <a:endParaRPr kumimoji="1" lang="ja-JP" altLang="en-US" sz="4800" dirty="0">
              <a:solidFill>
                <a:schemeClr val="accent2"/>
              </a:solidFill>
            </a:endParaRP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E607CDE4-ED30-62C3-D226-3881456455C0}"/>
              </a:ext>
            </a:extLst>
          </p:cNvPr>
          <p:cNvSpPr txBox="1"/>
          <p:nvPr/>
        </p:nvSpPr>
        <p:spPr>
          <a:xfrm>
            <a:off x="3985864" y="7280742"/>
            <a:ext cx="123265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kumimoji="1" lang="ja-JP" altLang="en-US" sz="3200" dirty="0">
                <a:solidFill>
                  <a:schemeClr val="accent2"/>
                </a:solidFill>
              </a:rPr>
              <a:t>☆</a:t>
            </a:r>
            <a:r>
              <a:rPr kumimoji="1" lang="ja-JP" altLang="en-US" sz="3200" dirty="0"/>
              <a:t> </a:t>
            </a:r>
            <a:r>
              <a:rPr lang="en-US" altLang="ja-JP" sz="3200" dirty="0"/>
              <a:t>Edge server in a smaller scale with lower latency</a:t>
            </a:r>
            <a:endParaRPr kumimoji="1" lang="en-US" altLang="ja-JP" sz="3200" dirty="0"/>
          </a:p>
        </p:txBody>
      </p:sp>
      <p:sp>
        <p:nvSpPr>
          <p:cNvPr id="333" name="角丸四角形 18">
            <a:extLst>
              <a:ext uri="{FF2B5EF4-FFF2-40B4-BE49-F238E27FC236}">
                <a16:creationId xmlns:a16="http://schemas.microsoft.com/office/drawing/2014/main" id="{9A40ED78-3FEA-C5DF-4181-9ABC711B98DB}"/>
              </a:ext>
            </a:extLst>
          </p:cNvPr>
          <p:cNvSpPr/>
          <p:nvPr/>
        </p:nvSpPr>
        <p:spPr>
          <a:xfrm>
            <a:off x="15314920" y="32326013"/>
            <a:ext cx="13754258" cy="352309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5596ED50-0707-9E95-1E54-FFE69A1C3D18}"/>
              </a:ext>
            </a:extLst>
          </p:cNvPr>
          <p:cNvSpPr txBox="1"/>
          <p:nvPr/>
        </p:nvSpPr>
        <p:spPr>
          <a:xfrm>
            <a:off x="15563652" y="31773414"/>
            <a:ext cx="11513545" cy="1215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●</a:t>
            </a:r>
            <a:r>
              <a:rPr kumimoji="1" lang="en-US" altLang="ja-JP" dirty="0">
                <a:solidFill>
                  <a:schemeClr val="accent2"/>
                </a:solidFill>
              </a:rPr>
              <a:t>Summary and Future Goals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43" name="テキスト ボックス 342">
            <a:extLst>
              <a:ext uri="{FF2B5EF4-FFF2-40B4-BE49-F238E27FC236}">
                <a16:creationId xmlns:a16="http://schemas.microsoft.com/office/drawing/2014/main" id="{C935A5AA-433D-80F1-B728-F38FF7CA9E79}"/>
              </a:ext>
            </a:extLst>
          </p:cNvPr>
          <p:cNvSpPr txBox="1"/>
          <p:nvPr/>
        </p:nvSpPr>
        <p:spPr>
          <a:xfrm>
            <a:off x="15652283" y="32862531"/>
            <a:ext cx="13631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altLang="ja-JP" sz="3200" dirty="0"/>
              <a:t>- The proposed priority setting has achieved a lower average latency compared to scenarios without priority and without offloading + priority. </a:t>
            </a:r>
          </a:p>
          <a:p>
            <a:pPr>
              <a:buClr>
                <a:schemeClr val="accent2"/>
              </a:buClr>
            </a:pPr>
            <a:r>
              <a:rPr lang="en-US" altLang="ja-JP" sz="3200" dirty="0"/>
              <a:t> - We will investigate the implications of changing the number of cloudlets and job variations. </a:t>
            </a:r>
          </a:p>
          <a:p>
            <a:pPr>
              <a:buClr>
                <a:schemeClr val="accent2"/>
              </a:buClr>
            </a:pPr>
            <a:r>
              <a:rPr lang="en-US" altLang="ja-JP" sz="3200" dirty="0"/>
              <a:t> - Additionally, we will examine the effect of priority settings on different job arrival environments. </a:t>
            </a:r>
          </a:p>
        </p:txBody>
      </p:sp>
      <p:sp>
        <p:nvSpPr>
          <p:cNvPr id="346" name="テキスト ボックス 345">
            <a:extLst>
              <a:ext uri="{FF2B5EF4-FFF2-40B4-BE49-F238E27FC236}">
                <a16:creationId xmlns:a16="http://schemas.microsoft.com/office/drawing/2014/main" id="{752D2069-3A4B-39C1-31E5-382AD2921815}"/>
              </a:ext>
            </a:extLst>
          </p:cNvPr>
          <p:cNvSpPr txBox="1"/>
          <p:nvPr/>
        </p:nvSpPr>
        <p:spPr>
          <a:xfrm>
            <a:off x="15837007" y="21619897"/>
            <a:ext cx="13261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ja-JP" sz="3600" dirty="0"/>
              <a:t>Parameters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C13615-49A8-76D7-A073-738C774CE523}"/>
              </a:ext>
            </a:extLst>
          </p:cNvPr>
          <p:cNvSpPr txBox="1"/>
          <p:nvPr/>
        </p:nvSpPr>
        <p:spPr>
          <a:xfrm>
            <a:off x="15886360" y="30074196"/>
            <a:ext cx="13292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1" lang="en-US" altLang="ja-JP" sz="3600" dirty="0"/>
              <a:t>Setting the priority has decreased the average latency of all jobs as the number of computationally heavy jobs increases.</a:t>
            </a:r>
          </a:p>
        </p:txBody>
      </p:sp>
      <p:pic>
        <p:nvPicPr>
          <p:cNvPr id="235" name="図 234" descr="黒い背景と白い文字&#10;&#10;自動的に生成された説明">
            <a:extLst>
              <a:ext uri="{FF2B5EF4-FFF2-40B4-BE49-F238E27FC236}">
                <a16:creationId xmlns:a16="http://schemas.microsoft.com/office/drawing/2014/main" id="{AAFC83A7-B197-6387-2410-A491BD108F9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34832"/>
          <a:stretch/>
        </p:blipFill>
        <p:spPr>
          <a:xfrm>
            <a:off x="19540512" y="7624626"/>
            <a:ext cx="2101711" cy="1382618"/>
          </a:xfrm>
          <a:prstGeom prst="rect">
            <a:avLst/>
          </a:prstGeom>
        </p:spPr>
      </p:pic>
      <p:pic>
        <p:nvPicPr>
          <p:cNvPr id="238" name="図 237" descr="黒い背景と白い文字&#10;&#10;自動的に生成された説明">
            <a:extLst>
              <a:ext uri="{FF2B5EF4-FFF2-40B4-BE49-F238E27FC236}">
                <a16:creationId xmlns:a16="http://schemas.microsoft.com/office/drawing/2014/main" id="{B5B460ED-9A6B-D116-41E1-2FCB9F2BF8A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34832"/>
          <a:stretch/>
        </p:blipFill>
        <p:spPr>
          <a:xfrm>
            <a:off x="23562683" y="7585941"/>
            <a:ext cx="2101711" cy="1382618"/>
          </a:xfrm>
          <a:prstGeom prst="rect">
            <a:avLst/>
          </a:prstGeom>
        </p:spPr>
      </p:pic>
      <p:pic>
        <p:nvPicPr>
          <p:cNvPr id="251" name="図 250" descr="アイコン&#10;&#10;自動的に生成された説明">
            <a:extLst>
              <a:ext uri="{FF2B5EF4-FFF2-40B4-BE49-F238E27FC236}">
                <a16:creationId xmlns:a16="http://schemas.microsoft.com/office/drawing/2014/main" id="{4626D1F8-B8C8-15A4-8826-008A00D07D47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41133" y="9562820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図 258" descr="アイコン&#10;&#10;自動的に生成された説明">
            <a:extLst>
              <a:ext uri="{FF2B5EF4-FFF2-40B4-BE49-F238E27FC236}">
                <a16:creationId xmlns:a16="http://schemas.microsoft.com/office/drawing/2014/main" id="{725DE0D5-94C7-0723-0EF2-D46D14F9C9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88018" y="9793272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図 268" descr="アイコン&#10;&#10;自動的に生成された説明">
            <a:extLst>
              <a:ext uri="{FF2B5EF4-FFF2-40B4-BE49-F238E27FC236}">
                <a16:creationId xmlns:a16="http://schemas.microsoft.com/office/drawing/2014/main" id="{EEE4025C-1F3F-14D0-8592-A8111BB95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89845" y="9793190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図 269" descr="アイコン&#10;&#10;自動的に生成された説明">
            <a:extLst>
              <a:ext uri="{FF2B5EF4-FFF2-40B4-BE49-F238E27FC236}">
                <a16:creationId xmlns:a16="http://schemas.microsoft.com/office/drawing/2014/main" id="{A64BF1E9-4201-8746-65A5-C9A3491DE38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6805283" y="9723855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図 270" descr="アイコン&#10;&#10;自動的に生成された説明">
            <a:extLst>
              <a:ext uri="{FF2B5EF4-FFF2-40B4-BE49-F238E27FC236}">
                <a16:creationId xmlns:a16="http://schemas.microsoft.com/office/drawing/2014/main" id="{77BD851E-ABC5-CDFF-D35F-3F0F76CADE5E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077197" y="9975328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図 273" descr="アイコン&#10;&#10;自動的に生成された説明">
            <a:extLst>
              <a:ext uri="{FF2B5EF4-FFF2-40B4-BE49-F238E27FC236}">
                <a16:creationId xmlns:a16="http://schemas.microsoft.com/office/drawing/2014/main" id="{4DE74037-CF52-6E7B-66DE-987FCD1EB2E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160384">
            <a:off x="18789062" y="8529149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図 274" descr="アイコン&#10;&#10;自動的に生成された説明">
            <a:extLst>
              <a:ext uri="{FF2B5EF4-FFF2-40B4-BE49-F238E27FC236}">
                <a16:creationId xmlns:a16="http://schemas.microsoft.com/office/drawing/2014/main" id="{AB164F56-FF91-1F7F-2B67-05C6486E30CD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160384">
            <a:off x="18268885" y="8757855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図 277" descr="アイコン&#10;&#10;自動的に生成された説明">
            <a:extLst>
              <a:ext uri="{FF2B5EF4-FFF2-40B4-BE49-F238E27FC236}">
                <a16:creationId xmlns:a16="http://schemas.microsoft.com/office/drawing/2014/main" id="{9FD7148E-0F1E-5B61-A3BC-91547A5E6119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39245" y="7579307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図 278" descr="アイコン&#10;&#10;自動的に生成された説明">
            <a:extLst>
              <a:ext uri="{FF2B5EF4-FFF2-40B4-BE49-F238E27FC236}">
                <a16:creationId xmlns:a16="http://schemas.microsoft.com/office/drawing/2014/main" id="{A24C8F9B-21F5-313A-5FAC-A3480ED2DA0B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00496" y="8277884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図 279" descr="アイコン&#10;&#10;自動的に生成された説明">
            <a:extLst>
              <a:ext uri="{FF2B5EF4-FFF2-40B4-BE49-F238E27FC236}">
                <a16:creationId xmlns:a16="http://schemas.microsoft.com/office/drawing/2014/main" id="{F1188571-98DD-CEA5-EC3B-1D89AAAAEE0A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16075">
            <a:off x="25899882" y="8530629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図 280" descr="アイコン&#10;&#10;自動的に生成された説明">
            <a:extLst>
              <a:ext uri="{FF2B5EF4-FFF2-40B4-BE49-F238E27FC236}">
                <a16:creationId xmlns:a16="http://schemas.microsoft.com/office/drawing/2014/main" id="{F5086F93-417C-C664-0378-7EB582C42895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69131">
            <a:off x="25411728" y="9025203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図 281" descr="アイコン&#10;&#10;自動的に生成された説明">
            <a:extLst>
              <a:ext uri="{FF2B5EF4-FFF2-40B4-BE49-F238E27FC236}">
                <a16:creationId xmlns:a16="http://schemas.microsoft.com/office/drawing/2014/main" id="{116603C4-CF06-C9F4-F218-DF9225CB8C0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18420">
            <a:off x="25766321" y="9434115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図 282" descr="アイコン&#10;&#10;自動的に生成された説明">
            <a:extLst>
              <a:ext uri="{FF2B5EF4-FFF2-40B4-BE49-F238E27FC236}">
                <a16:creationId xmlns:a16="http://schemas.microsoft.com/office/drawing/2014/main" id="{F83AA86A-48EE-A821-853C-F9C6DD849CAE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61079">
            <a:off x="19100954" y="9109460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図 284" descr="アイコン&#10;&#10;自動的に生成された説明">
            <a:extLst>
              <a:ext uri="{FF2B5EF4-FFF2-40B4-BE49-F238E27FC236}">
                <a16:creationId xmlns:a16="http://schemas.microsoft.com/office/drawing/2014/main" id="{B090C00F-4E72-89FB-EBA1-5E21E9FDC417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83492" y="9984012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図 285" descr="アイコン&#10;&#10;自動的に生成された説明">
            <a:extLst>
              <a:ext uri="{FF2B5EF4-FFF2-40B4-BE49-F238E27FC236}">
                <a16:creationId xmlns:a16="http://schemas.microsoft.com/office/drawing/2014/main" id="{AEC7AE6C-4E4C-C1B1-0ED0-EB73B9C23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34407" y="7586977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図 286" descr="アイコン&#10;&#10;自動的に生成された説明">
            <a:extLst>
              <a:ext uri="{FF2B5EF4-FFF2-40B4-BE49-F238E27FC236}">
                <a16:creationId xmlns:a16="http://schemas.microsoft.com/office/drawing/2014/main" id="{80332995-CD30-F26F-E908-A91FFA879376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74062" y="8265056"/>
            <a:ext cx="512653" cy="6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図 287" descr="アイコン&#10;&#10;自動的に生成された説明">
            <a:extLst>
              <a:ext uri="{FF2B5EF4-FFF2-40B4-BE49-F238E27FC236}">
                <a16:creationId xmlns:a16="http://schemas.microsoft.com/office/drawing/2014/main" id="{66DD9BE8-91C8-695A-BDE2-A0DE3973AB1B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61079">
            <a:off x="18599947" y="9440006"/>
            <a:ext cx="512653" cy="62773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8F1DC8D-36AD-3BF3-D235-4538C1488353}"/>
                  </a:ext>
                </a:extLst>
              </p:cNvPr>
              <p:cNvSpPr txBox="1"/>
              <p:nvPr/>
            </p:nvSpPr>
            <p:spPr>
              <a:xfrm>
                <a:off x="15572035" y="16797491"/>
                <a:ext cx="6751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ja-JP" sz="36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ja-JP" sz="36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ja-JP" sz="36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ja-JP" sz="3600" dirty="0">
                    <a:solidFill>
                      <a:srgbClr val="515151"/>
                    </a:solidFill>
                  </a:rPr>
                  <a:t>: Offload fraction</a:t>
                </a:r>
              </a:p>
            </p:txBody>
          </p:sp>
        </mc:Choice>
        <mc:Fallback xmlns="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8F1DC8D-36AD-3BF3-D235-4538C1488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035" y="16797491"/>
                <a:ext cx="6751785" cy="646331"/>
              </a:xfrm>
              <a:prstGeom prst="rect">
                <a:avLst/>
              </a:prstGeom>
              <a:blipFill>
                <a:blip r:embed="rId20"/>
                <a:stretch>
                  <a:fillRect t="-14019" r="-1805" b="-336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E7765C-17FD-DEEF-421F-264FF6AC58E7}"/>
              </a:ext>
            </a:extLst>
          </p:cNvPr>
          <p:cNvSpPr/>
          <p:nvPr/>
        </p:nvSpPr>
        <p:spPr>
          <a:xfrm>
            <a:off x="21872098" y="21943023"/>
            <a:ext cx="243140" cy="263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schemeClr val="tx1"/>
              </a:solidFill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0B68ABD-F5CF-A728-3EDE-B044D38ABEF4}"/>
              </a:ext>
            </a:extLst>
          </p:cNvPr>
          <p:cNvGrpSpPr/>
          <p:nvPr/>
        </p:nvGrpSpPr>
        <p:grpSpPr>
          <a:xfrm>
            <a:off x="1035665" y="9017978"/>
            <a:ext cx="13828352" cy="3284942"/>
            <a:chOff x="1206173" y="7885387"/>
            <a:chExt cx="13329165" cy="2916239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94A57863-4201-9F7E-E4D5-FFFE9A05C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173" y="8124813"/>
              <a:ext cx="13329165" cy="2676813"/>
            </a:xfrm>
            <a:prstGeom prst="rect">
              <a:avLst/>
            </a:prstGeom>
          </p:spPr>
        </p:pic>
        <p:pic>
          <p:nvPicPr>
            <p:cNvPr id="26" name="グラフィックス 25" descr="クワッドコプター 単色塗りつぶし">
              <a:extLst>
                <a:ext uri="{FF2B5EF4-FFF2-40B4-BE49-F238E27FC236}">
                  <a16:creationId xmlns:a16="http://schemas.microsoft.com/office/drawing/2014/main" id="{B9064618-2867-E182-19C3-F431F762E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7725" y="7987301"/>
              <a:ext cx="1010393" cy="936407"/>
            </a:xfrm>
            <a:prstGeom prst="rect">
              <a:avLst/>
            </a:prstGeom>
          </p:spPr>
        </p:pic>
        <p:pic>
          <p:nvPicPr>
            <p:cNvPr id="30" name="グラフィックス 29" descr="クワッドコプター 単色塗りつぶし">
              <a:extLst>
                <a:ext uri="{FF2B5EF4-FFF2-40B4-BE49-F238E27FC236}">
                  <a16:creationId xmlns:a16="http://schemas.microsoft.com/office/drawing/2014/main" id="{C94C86D1-BF97-2F32-0463-F87720DC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27360" y="7885387"/>
              <a:ext cx="1010393" cy="936407"/>
            </a:xfrm>
            <a:prstGeom prst="rect">
              <a:avLst/>
            </a:prstGeom>
          </p:spPr>
        </p:pic>
      </p:grp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9F06788C-CAB0-3951-AFF6-40D578062652}"/>
              </a:ext>
            </a:extLst>
          </p:cNvPr>
          <p:cNvSpPr txBox="1">
            <a:spLocks/>
          </p:cNvSpPr>
          <p:nvPr/>
        </p:nvSpPr>
        <p:spPr>
          <a:xfrm>
            <a:off x="1332764" y="29397150"/>
            <a:ext cx="12537345" cy="2486763"/>
          </a:xfrm>
          <a:prstGeom prst="rect">
            <a:avLst/>
          </a:prstGeom>
        </p:spPr>
        <p:txBody>
          <a:bodyPr vert="horz" lIns="259300" tIns="129651" rIns="259300" bIns="129651" rtlCol="0">
            <a:normAutofit/>
          </a:bodyPr>
          <a:lstStyle>
            <a:lvl1pPr marL="0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9650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593004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89507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186009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48251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779013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9075516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0372018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ja-JP" sz="4800" dirty="0">
                <a:solidFill>
                  <a:schemeClr val="tx1"/>
                </a:solidFill>
              </a:rPr>
              <a:t>Priority setting</a:t>
            </a:r>
          </a:p>
          <a:p>
            <a:pPr algn="l">
              <a:buClr>
                <a:schemeClr val="accent2"/>
              </a:buClr>
            </a:pPr>
            <a:r>
              <a:rPr lang="en-US" altLang="ja-JP" sz="3200" dirty="0">
                <a:solidFill>
                  <a:schemeClr val="tx1"/>
                </a:solidFill>
              </a:rPr>
              <a:t> - Priority of jobs are determined according to their average latency based on processing time and arrival rate. </a:t>
            </a:r>
          </a:p>
        </p:txBody>
      </p: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21F52DD0-5445-E08C-4E90-CE88AA3B62BA}"/>
              </a:ext>
            </a:extLst>
          </p:cNvPr>
          <p:cNvSpPr txBox="1">
            <a:spLocks/>
          </p:cNvSpPr>
          <p:nvPr/>
        </p:nvSpPr>
        <p:spPr>
          <a:xfrm>
            <a:off x="1458467" y="27773869"/>
            <a:ext cx="12505470" cy="1931914"/>
          </a:xfrm>
          <a:prstGeom prst="rect">
            <a:avLst/>
          </a:prstGeom>
        </p:spPr>
        <p:txBody>
          <a:bodyPr vert="horz" lIns="259300" tIns="129651" rIns="259300" bIns="129651" rtlCol="0">
            <a:noAutofit/>
          </a:bodyPr>
          <a:lstStyle>
            <a:lvl1pPr marL="0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9650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593004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89507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186009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48251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779013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9075516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0372018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2"/>
              </a:buClr>
            </a:pPr>
            <a:r>
              <a:rPr lang="en-US" altLang="ja-JP" sz="3200" dirty="0">
                <a:solidFill>
                  <a:schemeClr val="tx1"/>
                </a:solidFill>
              </a:rPr>
              <a:t> - User jobs arrive at each cloudlet simultaneously.</a:t>
            </a:r>
          </a:p>
          <a:p>
            <a:pPr algn="l">
              <a:buClr>
                <a:schemeClr val="accent2"/>
              </a:buClr>
            </a:pPr>
            <a:r>
              <a:rPr lang="en-US" altLang="ja-JP" sz="3200" dirty="0">
                <a:solidFill>
                  <a:schemeClr val="tx1"/>
                </a:solidFill>
              </a:rPr>
              <a:t> - Jobs that are decided to be offloaded to other cloudlets will be processed at their destination and their results are sent back to users.  </a:t>
            </a:r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2E86AE7D-334A-0F93-4E8D-4436FA5401F3}"/>
              </a:ext>
            </a:extLst>
          </p:cNvPr>
          <p:cNvSpPr txBox="1">
            <a:spLocks/>
          </p:cNvSpPr>
          <p:nvPr/>
        </p:nvSpPr>
        <p:spPr>
          <a:xfrm>
            <a:off x="15468979" y="11591697"/>
            <a:ext cx="14174163" cy="1647288"/>
          </a:xfrm>
          <a:prstGeom prst="rect">
            <a:avLst/>
          </a:prstGeom>
        </p:spPr>
        <p:txBody>
          <a:bodyPr vert="horz" lIns="259300" tIns="129651" rIns="259300" bIns="129651" rtlCol="0">
            <a:normAutofit/>
          </a:bodyPr>
          <a:lstStyle>
            <a:lvl1pPr marL="0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9650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8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593004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89507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186009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482512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779013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9075516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0372018" indent="0" algn="ctr" defTabSz="2593004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2"/>
              </a:buClr>
            </a:pPr>
            <a:r>
              <a:rPr lang="en-US" altLang="ja-JP" sz="3200" dirty="0">
                <a:solidFill>
                  <a:schemeClr val="tx1"/>
                </a:solidFill>
              </a:rPr>
              <a:t>- Using the parameters above the latency of both prioritized and unprioritized jobs can be shown as below.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7049DAA-E9EE-C595-AC57-E053F35381C8}"/>
                  </a:ext>
                </a:extLst>
              </p:cNvPr>
              <p:cNvSpPr txBox="1"/>
              <p:nvPr/>
            </p:nvSpPr>
            <p:spPr>
              <a:xfrm>
                <a:off x="17926103" y="10415056"/>
                <a:ext cx="716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7049DAA-E9EE-C595-AC57-E053F3538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103" y="10415056"/>
                <a:ext cx="71605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F2291D1-C8D7-7B8C-62AA-DFA4809BE22C}"/>
                  </a:ext>
                </a:extLst>
              </p:cNvPr>
              <p:cNvSpPr txBox="1"/>
              <p:nvPr/>
            </p:nvSpPr>
            <p:spPr>
              <a:xfrm>
                <a:off x="19149130" y="9689203"/>
                <a:ext cx="17617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F2291D1-C8D7-7B8C-62AA-DFA4809BE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130" y="9689203"/>
                <a:ext cx="1761770" cy="523220"/>
              </a:xfrm>
              <a:prstGeom prst="rect">
                <a:avLst/>
              </a:prstGeom>
              <a:blipFill>
                <a:blip r:embed="rId22"/>
                <a:stretch>
                  <a:fillRect r="-2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1C0B03-BB20-06B8-327F-33467D9983CE}"/>
                  </a:ext>
                </a:extLst>
              </p:cNvPr>
              <p:cNvSpPr txBox="1"/>
              <p:nvPr/>
            </p:nvSpPr>
            <p:spPr>
              <a:xfrm>
                <a:off x="26764351" y="9182330"/>
                <a:ext cx="1007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1C0B03-BB20-06B8-327F-33467D99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4351" y="9182330"/>
                <a:ext cx="100752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6803C1A-D9AC-BA87-C8ED-B229671BD472}"/>
                  </a:ext>
                </a:extLst>
              </p:cNvPr>
              <p:cNvSpPr txBox="1"/>
              <p:nvPr/>
            </p:nvSpPr>
            <p:spPr>
              <a:xfrm>
                <a:off x="26587150" y="10287414"/>
                <a:ext cx="716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6803C1A-D9AC-BA87-C8ED-B229671BD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7150" y="10287414"/>
                <a:ext cx="716053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4E0892D-DA93-426F-C8B7-098165A5FEC7}"/>
                  </a:ext>
                </a:extLst>
              </p:cNvPr>
              <p:cNvSpPr txBox="1"/>
              <p:nvPr/>
            </p:nvSpPr>
            <p:spPr>
              <a:xfrm>
                <a:off x="23638907" y="9768603"/>
                <a:ext cx="17617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4E0892D-DA93-426F-C8B7-098165A5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8907" y="9768603"/>
                <a:ext cx="1761770" cy="523220"/>
              </a:xfrm>
              <a:prstGeom prst="rect">
                <a:avLst/>
              </a:prstGeom>
              <a:blipFill>
                <a:blip r:embed="rId25"/>
                <a:stretch>
                  <a:fillRect r="-22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A05C3E8-FEE2-3CA9-0650-94913C025B1C}"/>
                  </a:ext>
                </a:extLst>
              </p:cNvPr>
              <p:cNvSpPr txBox="1"/>
              <p:nvPr/>
            </p:nvSpPr>
            <p:spPr>
              <a:xfrm>
                <a:off x="25523610" y="7939686"/>
                <a:ext cx="17617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A05C3E8-FEE2-3CA9-0650-94913C025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610" y="7939686"/>
                <a:ext cx="1761770" cy="523220"/>
              </a:xfrm>
              <a:prstGeom prst="rect">
                <a:avLst/>
              </a:prstGeom>
              <a:blipFill>
                <a:blip r:embed="rId26"/>
                <a:stretch>
                  <a:fillRect r="-22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図 51" descr="黒い背景と白い文字&#10;&#10;自動的に生成された説明">
            <a:extLst>
              <a:ext uri="{FF2B5EF4-FFF2-40B4-BE49-F238E27FC236}">
                <a16:creationId xmlns:a16="http://schemas.microsoft.com/office/drawing/2014/main" id="{692CD700-4D03-56FD-FE22-DAEDE138EFD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34832"/>
          <a:stretch/>
        </p:blipFill>
        <p:spPr>
          <a:xfrm>
            <a:off x="6436243" y="31528649"/>
            <a:ext cx="2799088" cy="1698199"/>
          </a:xfrm>
          <a:prstGeom prst="rect">
            <a:avLst/>
          </a:prstGeom>
        </p:spPr>
      </p:pic>
      <p:sp>
        <p:nvSpPr>
          <p:cNvPr id="57" name="矢印: 右 56">
            <a:extLst>
              <a:ext uri="{FF2B5EF4-FFF2-40B4-BE49-F238E27FC236}">
                <a16:creationId xmlns:a16="http://schemas.microsoft.com/office/drawing/2014/main" id="{715ABD2F-6D4F-284B-7774-194C8EB09036}"/>
              </a:ext>
            </a:extLst>
          </p:cNvPr>
          <p:cNvSpPr/>
          <p:nvPr/>
        </p:nvSpPr>
        <p:spPr>
          <a:xfrm rot="16200000">
            <a:off x="6823194" y="33364117"/>
            <a:ext cx="2116336" cy="1654562"/>
          </a:xfrm>
          <a:prstGeom prst="rightArrow">
            <a:avLst>
              <a:gd name="adj1" fmla="val 50000"/>
              <a:gd name="adj2" fmla="val 52418"/>
            </a:avLst>
          </a:prstGeom>
          <a:solidFill>
            <a:schemeClr val="accent3">
              <a:lumMod val="75000"/>
            </a:schemeClr>
          </a:solidFill>
          <a:ln w="222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kumimoji="1" lang="ja-JP" altLang="en-US" dirty="0"/>
          </a:p>
        </p:txBody>
      </p:sp>
      <p:pic>
        <p:nvPicPr>
          <p:cNvPr id="147" name="図 146" descr="アイコン&#10;&#10;自動的に生成された説明">
            <a:extLst>
              <a:ext uri="{FF2B5EF4-FFF2-40B4-BE49-F238E27FC236}">
                <a16:creationId xmlns:a16="http://schemas.microsoft.com/office/drawing/2014/main" id="{44FF0224-60EB-EC03-32C8-E06037E3B432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5464" y="32940865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図 148" descr="アイコン&#10;&#10;自動的に生成された説明">
            <a:extLst>
              <a:ext uri="{FF2B5EF4-FFF2-40B4-BE49-F238E27FC236}">
                <a16:creationId xmlns:a16="http://schemas.microsoft.com/office/drawing/2014/main" id="{6AF3D782-E386-A5E7-0C02-C023414BD40E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652" y="36640080"/>
            <a:ext cx="814382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角丸四角形 18">
            <a:extLst>
              <a:ext uri="{FF2B5EF4-FFF2-40B4-BE49-F238E27FC236}">
                <a16:creationId xmlns:a16="http://schemas.microsoft.com/office/drawing/2014/main" id="{71F38F08-A773-68FD-7E4D-31A42C3E51A1}"/>
              </a:ext>
            </a:extLst>
          </p:cNvPr>
          <p:cNvSpPr/>
          <p:nvPr/>
        </p:nvSpPr>
        <p:spPr>
          <a:xfrm>
            <a:off x="15355281" y="36386558"/>
            <a:ext cx="13754258" cy="256174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98F6D62C-6C21-287D-DC41-15C5661D8B63}"/>
              </a:ext>
            </a:extLst>
          </p:cNvPr>
          <p:cNvSpPr txBox="1"/>
          <p:nvPr/>
        </p:nvSpPr>
        <p:spPr>
          <a:xfrm>
            <a:off x="15675536" y="35877870"/>
            <a:ext cx="60941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2"/>
                </a:solidFill>
              </a:rPr>
              <a:t>●</a:t>
            </a:r>
            <a:r>
              <a:rPr lang="en-US" altLang="ja-JP" sz="5400" dirty="0">
                <a:solidFill>
                  <a:schemeClr val="accent2"/>
                </a:solidFill>
              </a:rPr>
              <a:t>Acknowledgement</a:t>
            </a:r>
            <a:endParaRPr kumimoji="1" lang="ja-JP" altLang="en-US" sz="5400" dirty="0">
              <a:solidFill>
                <a:schemeClr val="accent2"/>
              </a:solidFill>
            </a:endParaRPr>
          </a:p>
        </p:txBody>
      </p:sp>
      <p:pic>
        <p:nvPicPr>
          <p:cNvPr id="56" name="図 55" descr="アイコン&#10;&#10;自動的に生成された説明">
            <a:extLst>
              <a:ext uri="{FF2B5EF4-FFF2-40B4-BE49-F238E27FC236}">
                <a16:creationId xmlns:a16="http://schemas.microsoft.com/office/drawing/2014/main" id="{64CC17CE-9DC8-03DD-0B0C-B7DEFB0C5D91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2010000" y="26426683"/>
            <a:ext cx="898924" cy="1100716"/>
          </a:xfrm>
          <a:prstGeom prst="rect">
            <a:avLst/>
          </a:prstGeom>
        </p:spPr>
      </p:pic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2B66B2E6-94DF-AB9E-172F-E07837993EE6}"/>
              </a:ext>
            </a:extLst>
          </p:cNvPr>
          <p:cNvGrpSpPr/>
          <p:nvPr/>
        </p:nvGrpSpPr>
        <p:grpSpPr>
          <a:xfrm>
            <a:off x="10181914" y="23511628"/>
            <a:ext cx="3500084" cy="3500084"/>
            <a:chOff x="1553281" y="25710326"/>
            <a:chExt cx="3500084" cy="3500084"/>
          </a:xfrm>
        </p:grpSpPr>
        <p:pic>
          <p:nvPicPr>
            <p:cNvPr id="59" name="グラフィックス 58" descr="雲 枠線">
              <a:extLst>
                <a:ext uri="{FF2B5EF4-FFF2-40B4-BE49-F238E27FC236}">
                  <a16:creationId xmlns:a16="http://schemas.microsoft.com/office/drawing/2014/main" id="{F83AB99E-E7B9-00F0-1FF2-056D49FB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53281" y="25710326"/>
              <a:ext cx="3500084" cy="3500084"/>
            </a:xfrm>
            <a:prstGeom prst="rect">
              <a:avLst/>
            </a:prstGeom>
          </p:spPr>
        </p:pic>
        <p:pic>
          <p:nvPicPr>
            <p:cNvPr id="60" name="図 59" descr="テキスト&#10;&#10;自動的に生成された説明">
              <a:extLst>
                <a:ext uri="{FF2B5EF4-FFF2-40B4-BE49-F238E27FC236}">
                  <a16:creationId xmlns:a16="http://schemas.microsoft.com/office/drawing/2014/main" id="{AFC910A4-8EE2-C33C-236C-9AA165B51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14095" t="-2239" r="14137" b="36287"/>
            <a:stretch/>
          </p:blipFill>
          <p:spPr>
            <a:xfrm>
              <a:off x="3318269" y="27170685"/>
              <a:ext cx="1557743" cy="144505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61" name="図 60" descr="図形&#10;&#10;低い精度で自動的に生成された説明">
            <a:extLst>
              <a:ext uri="{FF2B5EF4-FFF2-40B4-BE49-F238E27FC236}">
                <a16:creationId xmlns:a16="http://schemas.microsoft.com/office/drawing/2014/main" id="{373A32CC-92F3-33DB-C71E-99B30859566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414279" y="25521482"/>
            <a:ext cx="597524" cy="122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26D2B61E-F738-C149-68FA-375E2BADB0D8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2492888" y="26878526"/>
            <a:ext cx="898924" cy="1100716"/>
          </a:xfrm>
          <a:prstGeom prst="rect">
            <a:avLst/>
          </a:prstGeom>
        </p:spPr>
      </p:pic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691E95AB-23EB-DD44-D6BA-175EA9ED42FE}"/>
              </a:ext>
            </a:extLst>
          </p:cNvPr>
          <p:cNvGrpSpPr/>
          <p:nvPr/>
        </p:nvGrpSpPr>
        <p:grpSpPr>
          <a:xfrm>
            <a:off x="1252922" y="23620662"/>
            <a:ext cx="3779244" cy="4197060"/>
            <a:chOff x="10280623" y="27164902"/>
            <a:chExt cx="3779244" cy="4197060"/>
          </a:xfrm>
        </p:grpSpPr>
        <p:pic>
          <p:nvPicPr>
            <p:cNvPr id="129" name="図 128" descr="アイコン&#10;&#10;自動的に生成された説明">
              <a:extLst>
                <a:ext uri="{FF2B5EF4-FFF2-40B4-BE49-F238E27FC236}">
                  <a16:creationId xmlns:a16="http://schemas.microsoft.com/office/drawing/2014/main" id="{02573B6B-4B2D-08DB-CF3A-08867EEA9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19019" y="29829198"/>
              <a:ext cx="898924" cy="1100716"/>
            </a:xfrm>
            <a:prstGeom prst="rect">
              <a:avLst/>
            </a:prstGeom>
          </p:spPr>
        </p:pic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A1923185-0FF7-B059-EF4F-AC8709C675A6}"/>
                </a:ext>
              </a:extLst>
            </p:cNvPr>
            <p:cNvGrpSpPr/>
            <p:nvPr/>
          </p:nvGrpSpPr>
          <p:grpSpPr>
            <a:xfrm>
              <a:off x="10559783" y="27164902"/>
              <a:ext cx="3500084" cy="3500084"/>
              <a:chOff x="1553281" y="25710326"/>
              <a:chExt cx="3500084" cy="3500084"/>
            </a:xfrm>
          </p:grpSpPr>
          <p:pic>
            <p:nvPicPr>
              <p:cNvPr id="133" name="グラフィックス 132" descr="雲 枠線">
                <a:extLst>
                  <a:ext uri="{FF2B5EF4-FFF2-40B4-BE49-F238E27FC236}">
                    <a16:creationId xmlns:a16="http://schemas.microsoft.com/office/drawing/2014/main" id="{92A5E2FA-F5BE-CFF0-D38F-065593EC0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553281" y="25710326"/>
                <a:ext cx="3500084" cy="3500084"/>
              </a:xfrm>
              <a:prstGeom prst="rect">
                <a:avLst/>
              </a:prstGeom>
            </p:spPr>
          </p:pic>
          <p:pic>
            <p:nvPicPr>
              <p:cNvPr id="134" name="図 133" descr="テキスト&#10;&#10;自動的に生成された説明">
                <a:extLst>
                  <a:ext uri="{FF2B5EF4-FFF2-40B4-BE49-F238E27FC236}">
                    <a16:creationId xmlns:a16="http://schemas.microsoft.com/office/drawing/2014/main" id="{735BB2D5-B9B8-71C8-8A3F-1AA943FA2C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14095" t="-2239" r="14137" b="36287"/>
              <a:stretch/>
            </p:blipFill>
            <p:spPr>
              <a:xfrm>
                <a:off x="3318269" y="27170685"/>
                <a:ext cx="1557743" cy="144505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131" name="図 130" descr="図形&#10;&#10;低い精度で自動的に生成された説明">
              <a:extLst>
                <a:ext uri="{FF2B5EF4-FFF2-40B4-BE49-F238E27FC236}">
                  <a16:creationId xmlns:a16="http://schemas.microsoft.com/office/drawing/2014/main" id="{2AD4EDBC-C86A-40A3-7AA8-888A93B63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1795295" y="29179581"/>
              <a:ext cx="597524" cy="1225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図 131" descr="アイコン&#10;&#10;自動的に生成された説明">
              <a:extLst>
                <a:ext uri="{FF2B5EF4-FFF2-40B4-BE49-F238E27FC236}">
                  <a16:creationId xmlns:a16="http://schemas.microsoft.com/office/drawing/2014/main" id="{B09052F4-1054-6A76-83A6-64EC4B0A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280623" y="30261246"/>
              <a:ext cx="898924" cy="1100716"/>
            </a:xfrm>
            <a:prstGeom prst="rect">
              <a:avLst/>
            </a:prstGeom>
          </p:spPr>
        </p:pic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4EA48AC-6C7D-FCA4-67B9-FE7F5B361C80}"/>
              </a:ext>
            </a:extLst>
          </p:cNvPr>
          <p:cNvGrpSpPr/>
          <p:nvPr/>
        </p:nvGrpSpPr>
        <p:grpSpPr>
          <a:xfrm>
            <a:off x="6076116" y="20235286"/>
            <a:ext cx="3500084" cy="3500084"/>
            <a:chOff x="10559783" y="27164902"/>
            <a:chExt cx="3500084" cy="3500084"/>
          </a:xfrm>
        </p:grpSpPr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1DEE5E0C-530B-FCF6-6631-3522064D0C3D}"/>
                </a:ext>
              </a:extLst>
            </p:cNvPr>
            <p:cNvGrpSpPr/>
            <p:nvPr/>
          </p:nvGrpSpPr>
          <p:grpSpPr>
            <a:xfrm>
              <a:off x="10559783" y="27164902"/>
              <a:ext cx="3500084" cy="3500084"/>
              <a:chOff x="1553281" y="25710326"/>
              <a:chExt cx="3500084" cy="3500084"/>
            </a:xfrm>
          </p:grpSpPr>
          <p:pic>
            <p:nvPicPr>
              <p:cNvPr id="140" name="グラフィックス 139" descr="雲 枠線">
                <a:extLst>
                  <a:ext uri="{FF2B5EF4-FFF2-40B4-BE49-F238E27FC236}">
                    <a16:creationId xmlns:a16="http://schemas.microsoft.com/office/drawing/2014/main" id="{99AB9D57-56D5-2F37-E4FF-E05678247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553281" y="25710326"/>
                <a:ext cx="3500084" cy="3500084"/>
              </a:xfrm>
              <a:prstGeom prst="rect">
                <a:avLst/>
              </a:prstGeom>
            </p:spPr>
          </p:pic>
          <p:pic>
            <p:nvPicPr>
              <p:cNvPr id="141" name="図 140" descr="テキスト&#10;&#10;自動的に生成された説明">
                <a:extLst>
                  <a:ext uri="{FF2B5EF4-FFF2-40B4-BE49-F238E27FC236}">
                    <a16:creationId xmlns:a16="http://schemas.microsoft.com/office/drawing/2014/main" id="{D9BE424F-1856-7835-4AFB-15CEC8E9FD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14095" t="-2239" r="14137" b="36287"/>
              <a:stretch/>
            </p:blipFill>
            <p:spPr>
              <a:xfrm>
                <a:off x="3318269" y="27170685"/>
                <a:ext cx="1557743" cy="144505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138" name="図 137" descr="図形&#10;&#10;低い精度で自動的に生成された説明">
              <a:extLst>
                <a:ext uri="{FF2B5EF4-FFF2-40B4-BE49-F238E27FC236}">
                  <a16:creationId xmlns:a16="http://schemas.microsoft.com/office/drawing/2014/main" id="{CB8884F3-9C93-ED2A-2400-5731BDB01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1795295" y="29179581"/>
              <a:ext cx="597524" cy="12256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図 144" descr="アイコン&#10;&#10;自動的に生成された説明">
            <a:extLst>
              <a:ext uri="{FF2B5EF4-FFF2-40B4-BE49-F238E27FC236}">
                <a16:creationId xmlns:a16="http://schemas.microsoft.com/office/drawing/2014/main" id="{FAA177A0-29FE-416D-42F5-282554D9773E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18694" y="23513230"/>
            <a:ext cx="898924" cy="1100716"/>
          </a:xfrm>
          <a:prstGeom prst="rect">
            <a:avLst/>
          </a:prstGeom>
        </p:spPr>
      </p:pic>
      <p:pic>
        <p:nvPicPr>
          <p:cNvPr id="161" name="図 160" descr="アイコン&#10;&#10;自動的に生成された説明">
            <a:extLst>
              <a:ext uri="{FF2B5EF4-FFF2-40B4-BE49-F238E27FC236}">
                <a16:creationId xmlns:a16="http://schemas.microsoft.com/office/drawing/2014/main" id="{51FFC5AB-C5A5-1C43-918D-0578467AFEB6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2975776" y="26383510"/>
            <a:ext cx="898924" cy="1100716"/>
          </a:xfrm>
          <a:prstGeom prst="rect">
            <a:avLst/>
          </a:prstGeom>
        </p:spPr>
      </p:pic>
      <p:pic>
        <p:nvPicPr>
          <p:cNvPr id="152" name="図 151" descr="アイコン&#10;&#10;自動的に生成された説明">
            <a:extLst>
              <a:ext uri="{FF2B5EF4-FFF2-40B4-BE49-F238E27FC236}">
                <a16:creationId xmlns:a16="http://schemas.microsoft.com/office/drawing/2014/main" id="{BA0D17B5-53C9-C483-BCE0-36CD0755F693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8986329" flipH="1">
            <a:off x="4822799" y="23130016"/>
            <a:ext cx="738855" cy="904715"/>
          </a:xfrm>
          <a:prstGeom prst="rect">
            <a:avLst/>
          </a:prstGeom>
        </p:spPr>
      </p:pic>
      <p:pic>
        <p:nvPicPr>
          <p:cNvPr id="167" name="図 166" descr="アイコン&#10;&#10;自動的に生成された説明">
            <a:extLst>
              <a:ext uri="{FF2B5EF4-FFF2-40B4-BE49-F238E27FC236}">
                <a16:creationId xmlns:a16="http://schemas.microsoft.com/office/drawing/2014/main" id="{D896597D-7FFF-EE3E-9F3D-4A708806F010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517873" y="25782612"/>
            <a:ext cx="738855" cy="904715"/>
          </a:xfrm>
          <a:prstGeom prst="rect">
            <a:avLst/>
          </a:prstGeom>
        </p:spPr>
      </p:pic>
      <p:pic>
        <p:nvPicPr>
          <p:cNvPr id="169" name="図 168" descr="アイコン&#10;&#10;自動的に生成された説明">
            <a:extLst>
              <a:ext uri="{FF2B5EF4-FFF2-40B4-BE49-F238E27FC236}">
                <a16:creationId xmlns:a16="http://schemas.microsoft.com/office/drawing/2014/main" id="{FDD5E284-C3E9-9C1A-5CA0-0DBDC9CBA51F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860252" y="26706933"/>
            <a:ext cx="738855" cy="904715"/>
          </a:xfrm>
          <a:prstGeom prst="rect">
            <a:avLst/>
          </a:prstGeom>
        </p:spPr>
      </p:pic>
      <p:pic>
        <p:nvPicPr>
          <p:cNvPr id="170" name="図 169" descr="アイコン&#10;&#10;自動的に生成された説明">
            <a:extLst>
              <a:ext uri="{FF2B5EF4-FFF2-40B4-BE49-F238E27FC236}">
                <a16:creationId xmlns:a16="http://schemas.microsoft.com/office/drawing/2014/main" id="{3E949361-1598-631A-9E73-FA88AFD4F0A6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333992" y="26694777"/>
            <a:ext cx="738855" cy="904715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4A6A6BE-7B53-A5ED-539D-40D608F88ADA}"/>
              </a:ext>
            </a:extLst>
          </p:cNvPr>
          <p:cNvSpPr/>
          <p:nvPr/>
        </p:nvSpPr>
        <p:spPr>
          <a:xfrm>
            <a:off x="4707503" y="24690292"/>
            <a:ext cx="6296712" cy="9879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Offload jobs between cloudlets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76" name="矢印: 右 175">
            <a:extLst>
              <a:ext uri="{FF2B5EF4-FFF2-40B4-BE49-F238E27FC236}">
                <a16:creationId xmlns:a16="http://schemas.microsoft.com/office/drawing/2014/main" id="{E54A8CAD-D7E4-5411-B4B2-6696B5EE1923}"/>
              </a:ext>
            </a:extLst>
          </p:cNvPr>
          <p:cNvSpPr/>
          <p:nvPr/>
        </p:nvSpPr>
        <p:spPr>
          <a:xfrm rot="13500000">
            <a:off x="9427802" y="23368725"/>
            <a:ext cx="1725443" cy="5854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8" name="図 177" descr="アイコン&#10;&#10;自動的に生成された説明">
            <a:extLst>
              <a:ext uri="{FF2B5EF4-FFF2-40B4-BE49-F238E27FC236}">
                <a16:creationId xmlns:a16="http://schemas.microsoft.com/office/drawing/2014/main" id="{8E362C19-B506-5CE6-D986-5E5162FF5313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456547" flipH="1">
            <a:off x="10036584" y="23111352"/>
            <a:ext cx="738855" cy="904715"/>
          </a:xfrm>
          <a:prstGeom prst="rect">
            <a:avLst/>
          </a:prstGeom>
        </p:spPr>
      </p:pic>
      <p:sp>
        <p:nvSpPr>
          <p:cNvPr id="179" name="角丸四角形 5">
            <a:extLst>
              <a:ext uri="{FF2B5EF4-FFF2-40B4-BE49-F238E27FC236}">
                <a16:creationId xmlns:a16="http://schemas.microsoft.com/office/drawing/2014/main" id="{EB7A2702-3C6E-1EDF-5691-17708646B283}"/>
              </a:ext>
            </a:extLst>
          </p:cNvPr>
          <p:cNvSpPr/>
          <p:nvPr/>
        </p:nvSpPr>
        <p:spPr>
          <a:xfrm>
            <a:off x="1556431" y="35516366"/>
            <a:ext cx="5086612" cy="158383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5A17C437-2DC2-94CE-8001-0953FE611D62}"/>
              </a:ext>
            </a:extLst>
          </p:cNvPr>
          <p:cNvSpPr txBox="1"/>
          <p:nvPr/>
        </p:nvSpPr>
        <p:spPr>
          <a:xfrm>
            <a:off x="2059764" y="35229798"/>
            <a:ext cx="41421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offloaded jobs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1" name="角丸四角形 5">
            <a:extLst>
              <a:ext uri="{FF2B5EF4-FFF2-40B4-BE49-F238E27FC236}">
                <a16:creationId xmlns:a16="http://schemas.microsoft.com/office/drawing/2014/main" id="{03B4E4D7-9A47-AE78-028C-7FA0BC5F72CC}"/>
              </a:ext>
            </a:extLst>
          </p:cNvPr>
          <p:cNvSpPr/>
          <p:nvPr/>
        </p:nvSpPr>
        <p:spPr>
          <a:xfrm>
            <a:off x="9097314" y="35541699"/>
            <a:ext cx="5086612" cy="158383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2D98083F-8E7B-AB67-B956-2D19ABE0D281}"/>
              </a:ext>
            </a:extLst>
          </p:cNvPr>
          <p:cNvSpPr txBox="1"/>
          <p:nvPr/>
        </p:nvSpPr>
        <p:spPr>
          <a:xfrm>
            <a:off x="9986481" y="35229798"/>
            <a:ext cx="33082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Offloaded jobs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6" name="矢印: 右 235">
            <a:extLst>
              <a:ext uri="{FF2B5EF4-FFF2-40B4-BE49-F238E27FC236}">
                <a16:creationId xmlns:a16="http://schemas.microsoft.com/office/drawing/2014/main" id="{891FE951-C9DF-9C73-666C-B94E7C181985}"/>
              </a:ext>
            </a:extLst>
          </p:cNvPr>
          <p:cNvSpPr/>
          <p:nvPr/>
        </p:nvSpPr>
        <p:spPr>
          <a:xfrm>
            <a:off x="1685920" y="36258644"/>
            <a:ext cx="4750323" cy="5854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矢印: 右 236">
            <a:extLst>
              <a:ext uri="{FF2B5EF4-FFF2-40B4-BE49-F238E27FC236}">
                <a16:creationId xmlns:a16="http://schemas.microsoft.com/office/drawing/2014/main" id="{7C2F3691-2578-1449-A8B5-FF318569ED56}"/>
              </a:ext>
            </a:extLst>
          </p:cNvPr>
          <p:cNvSpPr/>
          <p:nvPr/>
        </p:nvSpPr>
        <p:spPr>
          <a:xfrm rot="10800000">
            <a:off x="9361347" y="36257748"/>
            <a:ext cx="4693087" cy="5854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3" name="図 242" descr="アイコン&#10;&#10;自動的に生成された説明">
            <a:extLst>
              <a:ext uri="{FF2B5EF4-FFF2-40B4-BE49-F238E27FC236}">
                <a16:creationId xmlns:a16="http://schemas.microsoft.com/office/drawing/2014/main" id="{076CFE62-6070-DA87-BA87-91305FD619B2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9464" y="35931745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図 239" descr="アイコン&#10;&#10;自動的に生成された説明">
            <a:extLst>
              <a:ext uri="{FF2B5EF4-FFF2-40B4-BE49-F238E27FC236}">
                <a16:creationId xmlns:a16="http://schemas.microsoft.com/office/drawing/2014/main" id="{BD6CA6AE-1493-FF5B-C98B-04DF95A5C027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4845" y="33573614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図 240" descr="アイコン&#10;&#10;自動的に生成された説明">
            <a:extLst>
              <a:ext uri="{FF2B5EF4-FFF2-40B4-BE49-F238E27FC236}">
                <a16:creationId xmlns:a16="http://schemas.microsoft.com/office/drawing/2014/main" id="{4A8AC55F-DFDD-9869-C3C6-FFA04B99793F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4845" y="34238140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図 241" descr="アイコン&#10;&#10;自動的に生成された説明">
            <a:extLst>
              <a:ext uri="{FF2B5EF4-FFF2-40B4-BE49-F238E27FC236}">
                <a16:creationId xmlns:a16="http://schemas.microsoft.com/office/drawing/2014/main" id="{E2BB1F28-F427-CF84-82D1-6725A92EA97F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5741" y="35918307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図 191" descr="アイコン&#10;&#10;自動的に生成された説明">
            <a:extLst>
              <a:ext uri="{FF2B5EF4-FFF2-40B4-BE49-F238E27FC236}">
                <a16:creationId xmlns:a16="http://schemas.microsoft.com/office/drawing/2014/main" id="{9E6F16D3-F7C6-2A73-720A-E8187E42FEAF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896" y="35904869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図 194" descr="アイコン&#10;&#10;自動的に生成された説明">
            <a:extLst>
              <a:ext uri="{FF2B5EF4-FFF2-40B4-BE49-F238E27FC236}">
                <a16:creationId xmlns:a16="http://schemas.microsoft.com/office/drawing/2014/main" id="{AF4C41A3-14CB-553B-2003-160CF00F8B6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7811" y="35904869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図 196" descr="アイコン&#10;&#10;自動的に生成された説明">
            <a:extLst>
              <a:ext uri="{FF2B5EF4-FFF2-40B4-BE49-F238E27FC236}">
                <a16:creationId xmlns:a16="http://schemas.microsoft.com/office/drawing/2014/main" id="{BCE876FE-02E4-42AD-4791-13BF9838460D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9337" y="35913845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図 52" descr="アイコン&#10;&#10;自動的に生成された説明">
            <a:extLst>
              <a:ext uri="{FF2B5EF4-FFF2-40B4-BE49-F238E27FC236}">
                <a16:creationId xmlns:a16="http://schemas.microsoft.com/office/drawing/2014/main" id="{752FF7A3-20C6-7812-300B-B801F082515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0252" y="35915444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B080FD94-F72D-E4CB-39A4-39E15B99301F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1167" y="35915444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図 251" descr="アイコン&#10;&#10;自動的に生成された説明">
            <a:extLst>
              <a:ext uri="{FF2B5EF4-FFF2-40B4-BE49-F238E27FC236}">
                <a16:creationId xmlns:a16="http://schemas.microsoft.com/office/drawing/2014/main" id="{C1FCC5FA-6DDC-AD80-2D43-A5FD158705B4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3101675" y="35947601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図 249" descr="アイコン&#10;&#10;自動的に生成された説明">
            <a:extLst>
              <a:ext uri="{FF2B5EF4-FFF2-40B4-BE49-F238E27FC236}">
                <a16:creationId xmlns:a16="http://schemas.microsoft.com/office/drawing/2014/main" id="{5D7708BE-2D7B-3FDE-4FAE-6D28E89EDFAA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530149" y="35938625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図 248" descr="アイコン&#10;&#10;自動的に生成された説明">
            <a:extLst>
              <a:ext uri="{FF2B5EF4-FFF2-40B4-BE49-F238E27FC236}">
                <a16:creationId xmlns:a16="http://schemas.microsoft.com/office/drawing/2014/main" id="{003654A3-139F-F174-6774-F30C30D80835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1979234" y="35938625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図 247" descr="アイコン&#10;&#10;自動的に生成された説明">
            <a:extLst>
              <a:ext uri="{FF2B5EF4-FFF2-40B4-BE49-F238E27FC236}">
                <a16:creationId xmlns:a16="http://schemas.microsoft.com/office/drawing/2014/main" id="{733831C0-9046-2D89-D8C9-F2428535FDDD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1428319" y="35937026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図 246" descr="アイコン&#10;&#10;自動的に生成された説明">
            <a:extLst>
              <a:ext uri="{FF2B5EF4-FFF2-40B4-BE49-F238E27FC236}">
                <a16:creationId xmlns:a16="http://schemas.microsoft.com/office/drawing/2014/main" id="{E1DEBFFB-B37C-483D-B792-F1123361C42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856793" y="35928050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図 245" descr="アイコン&#10;&#10;自動的に生成された説明">
            <a:extLst>
              <a:ext uri="{FF2B5EF4-FFF2-40B4-BE49-F238E27FC236}">
                <a16:creationId xmlns:a16="http://schemas.microsoft.com/office/drawing/2014/main" id="{C2F3A06B-DDD8-8CBD-214A-7EC9ACE64C3B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305878" y="35928050"/>
            <a:ext cx="814382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図 244" descr="アイコン&#10;&#10;自動的に生成された説明">
            <a:extLst>
              <a:ext uri="{FF2B5EF4-FFF2-40B4-BE49-F238E27FC236}">
                <a16:creationId xmlns:a16="http://schemas.microsoft.com/office/drawing/2014/main" id="{6E73B033-3F58-AE14-75B6-FA3984C4B6D2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774723" y="35941488"/>
            <a:ext cx="814382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矢印: 右 276">
            <a:extLst>
              <a:ext uri="{FF2B5EF4-FFF2-40B4-BE49-F238E27FC236}">
                <a16:creationId xmlns:a16="http://schemas.microsoft.com/office/drawing/2014/main" id="{8B645AF9-123F-E6F2-34A8-1A433F2CFED2}"/>
              </a:ext>
            </a:extLst>
          </p:cNvPr>
          <p:cNvSpPr/>
          <p:nvPr/>
        </p:nvSpPr>
        <p:spPr>
          <a:xfrm rot="2286414">
            <a:off x="6092322" y="37158521"/>
            <a:ext cx="1300045" cy="53112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矢印: 右 292">
            <a:extLst>
              <a:ext uri="{FF2B5EF4-FFF2-40B4-BE49-F238E27FC236}">
                <a16:creationId xmlns:a16="http://schemas.microsoft.com/office/drawing/2014/main" id="{40DD67BB-5239-C829-A34D-04E7F2F16003}"/>
              </a:ext>
            </a:extLst>
          </p:cNvPr>
          <p:cNvSpPr/>
          <p:nvPr/>
        </p:nvSpPr>
        <p:spPr>
          <a:xfrm rot="13500000">
            <a:off x="7979870" y="35288784"/>
            <a:ext cx="1398501" cy="53112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9DE06E8D-8786-4C1B-1E1E-17437CDCA3A0}"/>
              </a:ext>
            </a:extLst>
          </p:cNvPr>
          <p:cNvSpPr/>
          <p:nvPr/>
        </p:nvSpPr>
        <p:spPr>
          <a:xfrm>
            <a:off x="7823717" y="35509841"/>
            <a:ext cx="102771" cy="1027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楕円 294">
            <a:extLst>
              <a:ext uri="{FF2B5EF4-FFF2-40B4-BE49-F238E27FC236}">
                <a16:creationId xmlns:a16="http://schemas.microsoft.com/office/drawing/2014/main" id="{066F1DF6-7421-59CE-8090-ACB29BA57E7B}"/>
              </a:ext>
            </a:extLst>
          </p:cNvPr>
          <p:cNvSpPr/>
          <p:nvPr/>
        </p:nvSpPr>
        <p:spPr>
          <a:xfrm>
            <a:off x="7823716" y="35875661"/>
            <a:ext cx="102771" cy="1027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6" name="楕円 295">
            <a:extLst>
              <a:ext uri="{FF2B5EF4-FFF2-40B4-BE49-F238E27FC236}">
                <a16:creationId xmlns:a16="http://schemas.microsoft.com/office/drawing/2014/main" id="{3BFA8F26-D30F-7E8F-0601-982C5AECA8BA}"/>
              </a:ext>
            </a:extLst>
          </p:cNvPr>
          <p:cNvSpPr/>
          <p:nvPr/>
        </p:nvSpPr>
        <p:spPr>
          <a:xfrm>
            <a:off x="7828224" y="36279155"/>
            <a:ext cx="102771" cy="1027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76" name="図 275" descr="アイコン&#10;&#10;自動的に生成された説明">
            <a:extLst>
              <a:ext uri="{FF2B5EF4-FFF2-40B4-BE49-F238E27FC236}">
                <a16:creationId xmlns:a16="http://schemas.microsoft.com/office/drawing/2014/main" id="{3B46CD68-A969-8124-0ED5-2063B71D669B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4658" y="36972444"/>
            <a:ext cx="733795" cy="828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図 283" descr="アイコン&#10;&#10;自動的に生成された説明">
            <a:extLst>
              <a:ext uri="{FF2B5EF4-FFF2-40B4-BE49-F238E27FC236}">
                <a16:creationId xmlns:a16="http://schemas.microsoft.com/office/drawing/2014/main" id="{36333AE6-9A88-2912-4C22-8D3590F687C8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31374" y="35160829"/>
            <a:ext cx="765939" cy="86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図 296" descr="アイコン&#10;&#10;自動的に生成された説明">
            <a:extLst>
              <a:ext uri="{FF2B5EF4-FFF2-40B4-BE49-F238E27FC236}">
                <a16:creationId xmlns:a16="http://schemas.microsoft.com/office/drawing/2014/main" id="{539060B0-3BF7-DD63-0AAF-5B0500570E97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021" b="99928" l="1635" r="99735">
                        <a14:foregroundMark x1="29253" y1="45002" x2="29253" y2="45002"/>
                        <a14:foregroundMark x1="29253" y1="45002" x2="31021" y2="51065"/>
                        <a14:foregroundMark x1="9103" y1="29267" x2="12947" y2="83436"/>
                        <a14:foregroundMark x1="12947" y1="83436" x2="66328" y2="91591"/>
                        <a14:foregroundMark x1="66328" y1="91591" x2="87627" y2="43955"/>
                        <a14:foregroundMark x1="87627" y1="43955" x2="61025" y2="1516"/>
                        <a14:foregroundMark x1="61025" y1="1516" x2="17278" y2="30711"/>
                        <a14:foregroundMark x1="17278" y1="30711" x2="7512" y2="28401"/>
                        <a14:foregroundMark x1="7335" y1="92025" x2="61069" y2="91591"/>
                        <a14:foregroundMark x1="61069" y1="91591" x2="64737" y2="91591"/>
                        <a14:foregroundMark x1="56960" y1="38217" x2="58374" y2="38073"/>
                        <a14:foregroundMark x1="77287" y1="19885" x2="80292" y2="19018"/>
                        <a14:foregroundMark x1="49713" y1="34753" x2="49006" y2="36485"/>
                        <a14:foregroundMark x1="55369" y1="36918" x2="58020" y2="36774"/>
                        <a14:foregroundMark x1="78878" y1="18008" x2="85904" y2="18441"/>
                        <a14:foregroundMark x1="78347" y1="20606" x2="81352" y2="19307"/>
                        <a14:foregroundMark x1="78701" y1="17575" x2="80292" y2="17575"/>
                        <a14:foregroundMark x1="83783" y1="17864" x2="81352" y2="16709"/>
                        <a14:foregroundMark x1="36986" y1="24359" x2="6628" y2="45579"/>
                        <a14:foregroundMark x1="28016" y1="23638" x2="75784" y2="4042"/>
                        <a14:foregroundMark x1="75784" y1="4042" x2="28546" y2="24937"/>
                        <a14:foregroundMark x1="26602" y1="23060" x2="29253" y2="20318"/>
                        <a14:foregroundMark x1="26779" y1="22772" x2="25365" y2="10971"/>
                        <a14:foregroundMark x1="29607" y1="14110" x2="28546" y2="3031"/>
                        <a14:foregroundMark x1="30667" y1="4908" x2="55192" y2="5052"/>
                        <a14:foregroundMark x1="30137" y1="2887" x2="57490" y2="3031"/>
                        <a14:foregroundMark x1="60318" y1="2310" x2="76226" y2="2165"/>
                        <a14:foregroundMark x1="75873" y1="2454" x2="99867" y2="19163"/>
                        <a14:foregroundMark x1="70747" y1="6929" x2="95095" y2="23349"/>
                        <a14:foregroundMark x1="73398" y1="7651" x2="87494" y2="21184"/>
                        <a14:foregroundMark x1="71454" y1="9960" x2="72868" y2="21039"/>
                        <a14:foregroundMark x1="81662" y1="10971" x2="99514" y2="24215"/>
                        <a14:foregroundMark x1="95095" y1="23782" x2="98453" y2="76579"/>
                        <a14:foregroundMark x1="71454" y1="77445" x2="97746" y2="77445"/>
                        <a14:foregroundMark x1="72338" y1="75135" x2="99867" y2="74558"/>
                        <a14:foregroundMark x1="94741" y1="72826" x2="94741" y2="70227"/>
                        <a14:foregroundMark x1="94741" y1="70227" x2="93151" y2="38362"/>
                        <a14:foregroundMark x1="1679" y1="97474" x2="58992" y2="95742"/>
                        <a14:foregroundMark x1="58992" y1="95742" x2="62439" y2="95742"/>
                        <a14:foregroundMark x1="3447" y1="94731" x2="1679" y2="38795"/>
                        <a14:foregroundMark x1="3800" y1="44569" x2="3270" y2="24215"/>
                        <a14:foregroundMark x1="2033" y1="23205" x2="34688" y2="25226"/>
                        <a14:foregroundMark x1="33451" y1="23638" x2="54839" y2="24504"/>
                        <a14:foregroundMark x1="50420" y1="22772" x2="73575" y2="41104"/>
                        <a14:foregroundMark x1="44764" y1="27535" x2="46885" y2="45435"/>
                        <a14:foregroundMark x1="46885" y1="43558" x2="71277" y2="45146"/>
                        <a14:foregroundMark x1="70924" y1="46590" x2="72868" y2="73836"/>
                        <a14:foregroundMark x1="70393" y1="89282" x2="18383" y2="99170"/>
                        <a14:foregroundMark x1="18383" y1="99170" x2="4331" y2="98629"/>
                        <a14:foregroundMark x1="70040" y1="88849" x2="50243" y2="98773"/>
                        <a14:foregroundMark x1="56430" y1="97474" x2="71277" y2="86684"/>
                        <a14:foregroundMark x1="57667" y1="97041" x2="70924" y2="88849"/>
                        <a14:foregroundMark x1="64384" y1="96463" x2="68979" y2="90004"/>
                        <a14:foregroundMark x1="70747" y1="88560" x2="67919" y2="9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8610" y="37262476"/>
            <a:ext cx="814382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吹き出し: 角を丸めた四角形 297">
            <a:extLst>
              <a:ext uri="{FF2B5EF4-FFF2-40B4-BE49-F238E27FC236}">
                <a16:creationId xmlns:a16="http://schemas.microsoft.com/office/drawing/2014/main" id="{DFF4CD36-3CA6-4D70-AD44-8A7CCBEEA5BA}"/>
              </a:ext>
            </a:extLst>
          </p:cNvPr>
          <p:cNvSpPr/>
          <p:nvPr/>
        </p:nvSpPr>
        <p:spPr>
          <a:xfrm>
            <a:off x="8957375" y="32535011"/>
            <a:ext cx="2969762" cy="741181"/>
          </a:xfrm>
          <a:prstGeom prst="wedgeRoundRectCallout">
            <a:avLst>
              <a:gd name="adj1" fmla="val -71996"/>
              <a:gd name="adj2" fmla="val 55196"/>
              <a:gd name="adj3" fmla="val 16667"/>
            </a:avLst>
          </a:prstGeom>
          <a:ln w="412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Priority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9" name="吹き出し: 角を丸めた四角形 298">
            <a:extLst>
              <a:ext uri="{FF2B5EF4-FFF2-40B4-BE49-F238E27FC236}">
                <a16:creationId xmlns:a16="http://schemas.microsoft.com/office/drawing/2014/main" id="{7954A854-4E7F-70EF-56D5-DBF272F966AF}"/>
              </a:ext>
            </a:extLst>
          </p:cNvPr>
          <p:cNvSpPr/>
          <p:nvPr/>
        </p:nvSpPr>
        <p:spPr>
          <a:xfrm>
            <a:off x="4092316" y="34344126"/>
            <a:ext cx="2969762" cy="741181"/>
          </a:xfrm>
          <a:prstGeom prst="wedgeRoundRectCallout">
            <a:avLst>
              <a:gd name="adj1" fmla="val 60993"/>
              <a:gd name="adj2" fmla="val 228441"/>
              <a:gd name="adj3" fmla="val 16667"/>
            </a:avLst>
          </a:prstGeom>
          <a:ln w="412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Priority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0" name="吹き出し: 角を丸めた四角形 299">
            <a:extLst>
              <a:ext uri="{FF2B5EF4-FFF2-40B4-BE49-F238E27FC236}">
                <a16:creationId xmlns:a16="http://schemas.microsoft.com/office/drawing/2014/main" id="{6448775D-C409-539B-B59C-8CC7903C189A}"/>
              </a:ext>
            </a:extLst>
          </p:cNvPr>
          <p:cNvSpPr/>
          <p:nvPr/>
        </p:nvSpPr>
        <p:spPr>
          <a:xfrm>
            <a:off x="9176862" y="33828294"/>
            <a:ext cx="4972581" cy="1233340"/>
          </a:xfrm>
          <a:prstGeom prst="wedgeRoundRectCallout">
            <a:avLst>
              <a:gd name="adj1" fmla="val -61433"/>
              <a:gd name="adj2" fmla="val 53263"/>
              <a:gd name="adj3" fmla="val 16667"/>
            </a:avLst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Prioritized jobs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interrupt the waiting queue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テキスト ボックス 301">
                <a:extLst>
                  <a:ext uri="{FF2B5EF4-FFF2-40B4-BE49-F238E27FC236}">
                    <a16:creationId xmlns:a16="http://schemas.microsoft.com/office/drawing/2014/main" id="{1AE6A04B-A356-9D8E-B540-C476FCA0DA4A}"/>
                  </a:ext>
                </a:extLst>
              </p:cNvPr>
              <p:cNvSpPr txBox="1"/>
              <p:nvPr/>
            </p:nvSpPr>
            <p:spPr>
              <a:xfrm>
                <a:off x="17643650" y="10097631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02" name="テキスト ボックス 301">
                <a:extLst>
                  <a:ext uri="{FF2B5EF4-FFF2-40B4-BE49-F238E27FC236}">
                    <a16:creationId xmlns:a16="http://schemas.microsoft.com/office/drawing/2014/main" id="{1AE6A04B-A356-9D8E-B540-C476FCA0D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650" y="10097631"/>
                <a:ext cx="476476" cy="461665"/>
              </a:xfrm>
              <a:prstGeom prst="rect">
                <a:avLst/>
              </a:prstGeom>
              <a:blipFill>
                <a:blip r:embed="rId32"/>
                <a:stretch>
                  <a:fillRect l="-3846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C5B372AE-A740-B313-DBFB-AE0B5BE04D0D}"/>
                  </a:ext>
                </a:extLst>
              </p:cNvPr>
              <p:cNvSpPr txBox="1"/>
              <p:nvPr/>
            </p:nvSpPr>
            <p:spPr>
              <a:xfrm>
                <a:off x="17344146" y="9923264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C5B372AE-A740-B313-DBFB-AE0B5BE04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146" y="9923264"/>
                <a:ext cx="476476" cy="461665"/>
              </a:xfrm>
              <a:prstGeom prst="rect">
                <a:avLst/>
              </a:prstGeom>
              <a:blipFill>
                <a:blip r:embed="rId3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テキスト ボックス 304">
                <a:extLst>
                  <a:ext uri="{FF2B5EF4-FFF2-40B4-BE49-F238E27FC236}">
                    <a16:creationId xmlns:a16="http://schemas.microsoft.com/office/drawing/2014/main" id="{15B1F24A-BA05-DD45-5DBD-F52AC71487D3}"/>
                  </a:ext>
                </a:extLst>
              </p:cNvPr>
              <p:cNvSpPr txBox="1"/>
              <p:nvPr/>
            </p:nvSpPr>
            <p:spPr>
              <a:xfrm rot="20043755">
                <a:off x="18247352" y="8928933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05" name="テキスト ボックス 304">
                <a:extLst>
                  <a:ext uri="{FF2B5EF4-FFF2-40B4-BE49-F238E27FC236}">
                    <a16:creationId xmlns:a16="http://schemas.microsoft.com/office/drawing/2014/main" id="{15B1F24A-BA05-DD45-5DBD-F52AC714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3755">
                <a:off x="18247352" y="8928933"/>
                <a:ext cx="476476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BCDE6BA8-0C05-E82F-7A19-18470F198F61}"/>
                  </a:ext>
                </a:extLst>
              </p:cNvPr>
              <p:cNvSpPr txBox="1"/>
              <p:nvPr/>
            </p:nvSpPr>
            <p:spPr>
              <a:xfrm rot="20217333">
                <a:off x="18785776" y="8686122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BCDE6BA8-0C05-E82F-7A19-18470F198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17333">
                <a:off x="18785776" y="8686122"/>
                <a:ext cx="476476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CB05B773-6881-96A0-F0BD-3DE1185F1861}"/>
                  </a:ext>
                </a:extLst>
              </p:cNvPr>
              <p:cNvSpPr txBox="1"/>
              <p:nvPr/>
            </p:nvSpPr>
            <p:spPr>
              <a:xfrm rot="19635047">
                <a:off x="18618580" y="9613122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CB05B773-6881-96A0-F0BD-3DE1185F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5047">
                <a:off x="18618580" y="9613122"/>
                <a:ext cx="476476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39804698-3D97-084F-1B68-D1C6ABB8383E}"/>
                  </a:ext>
                </a:extLst>
              </p:cNvPr>
              <p:cNvSpPr txBox="1"/>
              <p:nvPr/>
            </p:nvSpPr>
            <p:spPr>
              <a:xfrm rot="19635047">
                <a:off x="19118340" y="9292382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39804698-3D97-084F-1B68-D1C6ABB83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5047">
                <a:off x="19118340" y="9292382"/>
                <a:ext cx="476476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8CF3E96D-39A2-3AD7-D5C8-A71189BC89A8}"/>
                  </a:ext>
                </a:extLst>
              </p:cNvPr>
              <p:cNvSpPr txBox="1"/>
              <p:nvPr/>
            </p:nvSpPr>
            <p:spPr>
              <a:xfrm>
                <a:off x="21891020" y="7705018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8CF3E96D-39A2-3AD7-D5C8-A71189BC8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020" y="7705018"/>
                <a:ext cx="476476" cy="461665"/>
              </a:xfrm>
              <a:prstGeom prst="rect">
                <a:avLst/>
              </a:prstGeom>
              <a:blipFill>
                <a:blip r:embed="rId38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9B13B3E0-260F-932E-1C0D-7DE97D647AC5}"/>
                  </a:ext>
                </a:extLst>
              </p:cNvPr>
              <p:cNvSpPr txBox="1"/>
              <p:nvPr/>
            </p:nvSpPr>
            <p:spPr>
              <a:xfrm>
                <a:off x="21968563" y="8451347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9B13B3E0-260F-932E-1C0D-7DE97D647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8563" y="8451347"/>
                <a:ext cx="476476" cy="461665"/>
              </a:xfrm>
              <a:prstGeom prst="rect">
                <a:avLst/>
              </a:prstGeom>
              <a:blipFill>
                <a:blip r:embed="rId39"/>
                <a:stretch>
                  <a:fillRect l="-3846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7A772AFF-33B4-8796-10E5-633B81DB8954}"/>
                  </a:ext>
                </a:extLst>
              </p:cNvPr>
              <p:cNvSpPr txBox="1"/>
              <p:nvPr/>
            </p:nvSpPr>
            <p:spPr>
              <a:xfrm>
                <a:off x="22831199" y="8425242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7A772AFF-33B4-8796-10E5-633B81DB8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199" y="8425242"/>
                <a:ext cx="476476" cy="461665"/>
              </a:xfrm>
              <a:prstGeom prst="rect">
                <a:avLst/>
              </a:prstGeom>
              <a:blipFill>
                <a:blip r:embed="rId40"/>
                <a:stretch>
                  <a:fillRect l="-3846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78665D44-8096-65A8-1008-E8D8CF64B568}"/>
                  </a:ext>
                </a:extLst>
              </p:cNvPr>
              <p:cNvSpPr txBox="1"/>
              <p:nvPr/>
            </p:nvSpPr>
            <p:spPr>
              <a:xfrm>
                <a:off x="22704499" y="7713265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78665D44-8096-65A8-1008-E8D8CF64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499" y="7713265"/>
                <a:ext cx="476476" cy="461665"/>
              </a:xfrm>
              <a:prstGeom prst="rect">
                <a:avLst/>
              </a:prstGeom>
              <a:blipFill>
                <a:blip r:embed="rId41"/>
                <a:stretch>
                  <a:fillRect l="-3797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083B1A24-15C7-3230-157C-2F4946BCF828}"/>
                  </a:ext>
                </a:extLst>
              </p:cNvPr>
              <p:cNvSpPr txBox="1"/>
              <p:nvPr/>
            </p:nvSpPr>
            <p:spPr>
              <a:xfrm rot="1777036">
                <a:off x="25848773" y="8645625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083B1A24-15C7-3230-157C-2F4946BCF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7036">
                <a:off x="25848773" y="8645625"/>
                <a:ext cx="476476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BBCD8211-F528-0891-1D8B-25BB06819D25}"/>
                  </a:ext>
                </a:extLst>
              </p:cNvPr>
              <p:cNvSpPr txBox="1"/>
              <p:nvPr/>
            </p:nvSpPr>
            <p:spPr>
              <a:xfrm rot="2805075">
                <a:off x="25720507" y="9527505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BBCD8211-F528-0891-1D8B-25BB0681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05075">
                <a:off x="25720507" y="9527505"/>
                <a:ext cx="476476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CF0A0C68-8B8A-4CD2-F326-999422E7CE22}"/>
                  </a:ext>
                </a:extLst>
              </p:cNvPr>
              <p:cNvSpPr txBox="1"/>
              <p:nvPr/>
            </p:nvSpPr>
            <p:spPr>
              <a:xfrm rot="2805075">
                <a:off x="25339781" y="9114185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CF0A0C68-8B8A-4CD2-F326-999422E7C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05075">
                <a:off x="25339781" y="9114185"/>
                <a:ext cx="476476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A88C960A-2A31-FADB-9FAA-48C5FA1A50F2}"/>
                  </a:ext>
                </a:extLst>
              </p:cNvPr>
              <p:cNvSpPr txBox="1"/>
              <p:nvPr/>
            </p:nvSpPr>
            <p:spPr>
              <a:xfrm>
                <a:off x="27182853" y="10141397"/>
                <a:ext cx="476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A88C960A-2A31-FADB-9FAA-48C5FA1A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853" y="10141397"/>
                <a:ext cx="476476" cy="461665"/>
              </a:xfrm>
              <a:prstGeom prst="rect">
                <a:avLst/>
              </a:prstGeom>
              <a:blipFill>
                <a:blip r:embed="rId45"/>
                <a:stretch>
                  <a:fillRect l="-3846"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032481F5-994D-3B9B-8C0B-BE508EBD5F1F}"/>
              </a:ext>
            </a:extLst>
          </p:cNvPr>
          <p:cNvSpPr txBox="1"/>
          <p:nvPr/>
        </p:nvSpPr>
        <p:spPr>
          <a:xfrm>
            <a:off x="15716915" y="36792586"/>
            <a:ext cx="132518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altLang="ja-JP" sz="3200" dirty="0"/>
              <a:t>These research results were obtained from the commissioned research(No.JPJ012368C05601) by National Institute of Information and Communications Technology (NICT) , Japan. This work was supported by JSPS KAKENHI Grant Numbers 19K11947, 22K12015, 22H00247.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1E1D408F-BE31-69AC-FF3D-C6C6D78ADC57}"/>
                  </a:ext>
                </a:extLst>
              </p:cNvPr>
              <p:cNvSpPr txBox="1"/>
              <p:nvPr/>
            </p:nvSpPr>
            <p:spPr>
              <a:xfrm>
                <a:off x="15284003" y="22260333"/>
                <a:ext cx="3259739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88513" lvl="1"/>
                <a:r>
                  <a:rPr lang="ja-JP" altLang="en-US" sz="3200" dirty="0">
                    <a:solidFill>
                      <a:srgbClr val="374151"/>
                    </a:solidFill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ja-JP" sz="3200" b="0" dirty="0">
                    <a:solidFill>
                      <a:srgbClr val="374151"/>
                    </a:solidFill>
                  </a:rPr>
                  <a:t>: 2000</a:t>
                </a:r>
              </a:p>
              <a:p>
                <a:pPr marL="588513" lvl="1"/>
                <a:r>
                  <a:rPr lang="ja-JP" altLang="en-US" sz="3200" dirty="0">
                    <a:solidFill>
                      <a:srgbClr val="374151"/>
                    </a:solidFill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419" altLang="ja-JP" sz="3200" dirty="0">
                    <a:solidFill>
                      <a:srgbClr val="374151"/>
                    </a:solidFill>
                  </a:rPr>
                  <a:t>: 0-9000 </a:t>
                </a:r>
              </a:p>
              <a:p>
                <a:pPr marL="588513" lvl="1"/>
                <a:r>
                  <a:rPr lang="ja-JP" altLang="en-US" sz="3200" dirty="0">
                    <a:solidFill>
                      <a:srgbClr val="374151"/>
                    </a:solidFill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s-419" altLang="ja-JP" sz="3200" dirty="0">
                    <a:solidFill>
                      <a:srgbClr val="374151"/>
                    </a:solidFill>
                  </a:rPr>
                  <a:t>: 0</a:t>
                </a:r>
              </a:p>
              <a:p>
                <a:pPr marL="588513" lvl="1"/>
                <a:r>
                  <a:rPr lang="ja-JP" altLang="en-US" sz="3200" dirty="0">
                    <a:solidFill>
                      <a:srgbClr val="374151"/>
                    </a:solidFill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s-419" altLang="ja-JP" sz="3200" dirty="0">
                    <a:solidFill>
                      <a:srgbClr val="374151"/>
                    </a:solidFill>
                  </a:rPr>
                  <a:t>: 2000</a:t>
                </a:r>
              </a:p>
              <a:p>
                <a:pPr marL="588513" lvl="1"/>
                <a:r>
                  <a:rPr lang="ja-JP" altLang="en-US" sz="3200" dirty="0">
                    <a:solidFill>
                      <a:srgbClr val="374151"/>
                    </a:solidFill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419" altLang="ja-JP" sz="3200" dirty="0">
                    <a:solidFill>
                      <a:srgbClr val="374151"/>
                    </a:solidFill>
                  </a:rPr>
                  <a:t>: 0.6*10^-4</a:t>
                </a:r>
              </a:p>
              <a:p>
                <a:pPr marL="588513" lvl="1"/>
                <a:r>
                  <a:rPr lang="ja-JP" altLang="en-US" sz="3200" dirty="0">
                    <a:solidFill>
                      <a:srgbClr val="374151"/>
                    </a:solidFill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419" altLang="ja-JP" sz="3200" dirty="0">
                    <a:solidFill>
                      <a:srgbClr val="374151"/>
                    </a:solidFill>
                  </a:rPr>
                  <a:t>: 1.2*10^-4</a:t>
                </a:r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1E1D408F-BE31-69AC-FF3D-C6C6D78AD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4003" y="22260333"/>
                <a:ext cx="3259739" cy="3046988"/>
              </a:xfrm>
              <a:prstGeom prst="rect">
                <a:avLst/>
              </a:prstGeom>
              <a:blipFill>
                <a:blip r:embed="rId46"/>
                <a:stretch>
                  <a:fillRect t="-3607" r="-3925" b="-6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37D41DE4-F421-A9D8-D821-0CC341B97A04}"/>
              </a:ext>
            </a:extLst>
          </p:cNvPr>
          <p:cNvSpPr/>
          <p:nvPr/>
        </p:nvSpPr>
        <p:spPr>
          <a:xfrm>
            <a:off x="15816291" y="22266229"/>
            <a:ext cx="2780080" cy="3115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7" name="図 326" descr="グラフ, 散布図&#10;&#10;自動的に生成された説明">
            <a:extLst>
              <a:ext uri="{FF2B5EF4-FFF2-40B4-BE49-F238E27FC236}">
                <a16:creationId xmlns:a16="http://schemas.microsoft.com/office/drawing/2014/main" id="{E3DE2B39-BD2E-7E76-076A-3D69EA185B63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5685" t="969" r="2318" b="1547"/>
          <a:stretch/>
        </p:blipFill>
        <p:spPr>
          <a:xfrm>
            <a:off x="18672343" y="21842437"/>
            <a:ext cx="10452305" cy="83067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11907</TotalTime>
  <Words>821</Words>
  <Application>Microsoft Office PowerPoint</Application>
  <PresentationFormat>ユーザー設定</PresentationFormat>
  <Paragraphs>100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ゴシック</vt:lpstr>
      <vt:lpstr>游ゴシック</vt:lpstr>
      <vt:lpstr>Arial</vt:lpstr>
      <vt:lpstr>Calibri</vt:lpstr>
      <vt:lpstr>Cambria Math</vt:lpstr>
      <vt:lpstr>Quattrocento Sans</vt:lpstr>
      <vt:lpstr>Times New Roman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cybignet</dc:creator>
  <cp:lastModifiedBy>横田　侑紀</cp:lastModifiedBy>
  <cp:revision>331</cp:revision>
  <dcterms:created xsi:type="dcterms:W3CDTF">2013-06-11T08:36:10Z</dcterms:created>
  <dcterms:modified xsi:type="dcterms:W3CDTF">2025-01-08T09:22:28Z</dcterms:modified>
</cp:coreProperties>
</file>