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0279975" cy="42808525"/>
  <p:notesSz cx="29456063" cy="41984613"/>
  <p:defaultTextStyle>
    <a:defPPr>
      <a:defRPr lang="ja-JP"/>
    </a:defPPr>
    <a:lvl1pPr marL="0" algn="l" defTabSz="3668569" rtl="0" eaLnBrk="1" latinLnBrk="0" hangingPunct="1">
      <a:defRPr kumimoji="1" sz="7300" kern="1200">
        <a:solidFill>
          <a:schemeClr val="tx1"/>
        </a:solidFill>
        <a:latin typeface="+mn-lt"/>
        <a:ea typeface="+mn-ea"/>
        <a:cs typeface="+mn-cs"/>
      </a:defRPr>
    </a:lvl1pPr>
    <a:lvl2pPr marL="1834285" algn="l" defTabSz="3668569" rtl="0" eaLnBrk="1" latinLnBrk="0" hangingPunct="1">
      <a:defRPr kumimoji="1" sz="7300" kern="1200">
        <a:solidFill>
          <a:schemeClr val="tx1"/>
        </a:solidFill>
        <a:latin typeface="+mn-lt"/>
        <a:ea typeface="+mn-ea"/>
        <a:cs typeface="+mn-cs"/>
      </a:defRPr>
    </a:lvl2pPr>
    <a:lvl3pPr marL="3668569" algn="l" defTabSz="3668569" rtl="0" eaLnBrk="1" latinLnBrk="0" hangingPunct="1">
      <a:defRPr kumimoji="1" sz="7300" kern="1200">
        <a:solidFill>
          <a:schemeClr val="tx1"/>
        </a:solidFill>
        <a:latin typeface="+mn-lt"/>
        <a:ea typeface="+mn-ea"/>
        <a:cs typeface="+mn-cs"/>
      </a:defRPr>
    </a:lvl3pPr>
    <a:lvl4pPr marL="5502854" algn="l" defTabSz="3668569" rtl="0" eaLnBrk="1" latinLnBrk="0" hangingPunct="1">
      <a:defRPr kumimoji="1" sz="7300" kern="1200">
        <a:solidFill>
          <a:schemeClr val="tx1"/>
        </a:solidFill>
        <a:latin typeface="+mn-lt"/>
        <a:ea typeface="+mn-ea"/>
        <a:cs typeface="+mn-cs"/>
      </a:defRPr>
    </a:lvl4pPr>
    <a:lvl5pPr marL="7337138" algn="l" defTabSz="3668569" rtl="0" eaLnBrk="1" latinLnBrk="0" hangingPunct="1">
      <a:defRPr kumimoji="1" sz="7300" kern="1200">
        <a:solidFill>
          <a:schemeClr val="tx1"/>
        </a:solidFill>
        <a:latin typeface="+mn-lt"/>
        <a:ea typeface="+mn-ea"/>
        <a:cs typeface="+mn-cs"/>
      </a:defRPr>
    </a:lvl5pPr>
    <a:lvl6pPr marL="9171424" algn="l" defTabSz="3668569" rtl="0" eaLnBrk="1" latinLnBrk="0" hangingPunct="1">
      <a:defRPr kumimoji="1" sz="7300" kern="1200">
        <a:solidFill>
          <a:schemeClr val="tx1"/>
        </a:solidFill>
        <a:latin typeface="+mn-lt"/>
        <a:ea typeface="+mn-ea"/>
        <a:cs typeface="+mn-cs"/>
      </a:defRPr>
    </a:lvl6pPr>
    <a:lvl7pPr marL="11005707" algn="l" defTabSz="3668569" rtl="0" eaLnBrk="1" latinLnBrk="0" hangingPunct="1">
      <a:defRPr kumimoji="1" sz="7300" kern="1200">
        <a:solidFill>
          <a:schemeClr val="tx1"/>
        </a:solidFill>
        <a:latin typeface="+mn-lt"/>
        <a:ea typeface="+mn-ea"/>
        <a:cs typeface="+mn-cs"/>
      </a:defRPr>
    </a:lvl7pPr>
    <a:lvl8pPr marL="12839993" algn="l" defTabSz="3668569" rtl="0" eaLnBrk="1" latinLnBrk="0" hangingPunct="1">
      <a:defRPr kumimoji="1" sz="7300" kern="1200">
        <a:solidFill>
          <a:schemeClr val="tx1"/>
        </a:solidFill>
        <a:latin typeface="+mn-lt"/>
        <a:ea typeface="+mn-ea"/>
        <a:cs typeface="+mn-cs"/>
      </a:defRPr>
    </a:lvl8pPr>
    <a:lvl9pPr marL="14674276" algn="l" defTabSz="3668569" rtl="0" eaLnBrk="1" latinLnBrk="0" hangingPunct="1">
      <a:defRPr kumimoji="1" sz="7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4">
          <p15:clr>
            <a:srgbClr val="A4A3A4"/>
          </p15:clr>
        </p15:guide>
        <p15:guide id="2" pos="95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5824" autoAdjust="0"/>
  </p:normalViewPr>
  <p:slideViewPr>
    <p:cSldViewPr>
      <p:cViewPr varScale="1">
        <p:scale>
          <a:sx n="25" d="100"/>
          <a:sy n="25" d="100"/>
        </p:scale>
        <p:origin x="4936" y="48"/>
      </p:cViewPr>
      <p:guideLst>
        <p:guide orient="horz" pos="13484"/>
        <p:guide pos="953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12765088" cy="210502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16684625" y="0"/>
            <a:ext cx="12765088" cy="2105025"/>
          </a:xfrm>
          <a:prstGeom prst="rect">
            <a:avLst/>
          </a:prstGeom>
        </p:spPr>
        <p:txBody>
          <a:bodyPr vert="horz" lIns="91440" tIns="45720" rIns="91440" bIns="45720" rtlCol="0"/>
          <a:lstStyle>
            <a:lvl1pPr algn="r">
              <a:defRPr sz="1200"/>
            </a:lvl1pPr>
          </a:lstStyle>
          <a:p>
            <a:fld id="{EBBD9E78-2CBA-44FD-9BB9-C9A2F1C28567}" type="datetimeFigureOut">
              <a:rPr kumimoji="1" lang="ja-JP" altLang="en-US" smtClean="0"/>
              <a:t>2024/11/11</a:t>
            </a:fld>
            <a:endParaRPr kumimoji="1" lang="ja-JP" altLang="en-US"/>
          </a:p>
        </p:txBody>
      </p:sp>
      <p:sp>
        <p:nvSpPr>
          <p:cNvPr id="4" name="スライド イメージ プレースホルダー 3"/>
          <p:cNvSpPr>
            <a:spLocks noGrp="1" noRot="1" noChangeAspect="1"/>
          </p:cNvSpPr>
          <p:nvPr>
            <p:ph type="sldImg" idx="2"/>
          </p:nvPr>
        </p:nvSpPr>
        <p:spPr>
          <a:xfrm>
            <a:off x="9717088" y="5248275"/>
            <a:ext cx="10023475" cy="141700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2946400" y="20205700"/>
            <a:ext cx="23564850" cy="16530638"/>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39879588"/>
            <a:ext cx="12765088" cy="210502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16684625" y="39879588"/>
            <a:ext cx="12765088" cy="2105025"/>
          </a:xfrm>
          <a:prstGeom prst="rect">
            <a:avLst/>
          </a:prstGeom>
        </p:spPr>
        <p:txBody>
          <a:bodyPr vert="horz" lIns="91440" tIns="45720" rIns="91440" bIns="45720" rtlCol="0" anchor="b"/>
          <a:lstStyle>
            <a:lvl1pPr algn="r">
              <a:defRPr sz="1200"/>
            </a:lvl1pPr>
          </a:lstStyle>
          <a:p>
            <a:fld id="{16039705-7AA5-483B-B57E-D2D9490B4BA7}" type="slidenum">
              <a:rPr kumimoji="1" lang="ja-JP" altLang="en-US" smtClean="0"/>
              <a:t>‹#›</a:t>
            </a:fld>
            <a:endParaRPr kumimoji="1" lang="ja-JP" altLang="en-US"/>
          </a:p>
        </p:txBody>
      </p:sp>
    </p:spTree>
    <p:extLst>
      <p:ext uri="{BB962C8B-B14F-4D97-AF65-F5344CB8AC3E}">
        <p14:creationId xmlns:p14="http://schemas.microsoft.com/office/powerpoint/2010/main" val="74377287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6039705-7AA5-483B-B57E-D2D9490B4BA7}" type="slidenum">
              <a:rPr kumimoji="1" lang="ja-JP" altLang="en-US" smtClean="0"/>
              <a:t>1</a:t>
            </a:fld>
            <a:endParaRPr kumimoji="1" lang="ja-JP" altLang="en-US"/>
          </a:p>
        </p:txBody>
      </p:sp>
    </p:spTree>
    <p:extLst>
      <p:ext uri="{BB962C8B-B14F-4D97-AF65-F5344CB8AC3E}">
        <p14:creationId xmlns:p14="http://schemas.microsoft.com/office/powerpoint/2010/main" val="439980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70999" y="13298394"/>
            <a:ext cx="25737980" cy="9176088"/>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4541998" y="24258165"/>
            <a:ext cx="21195984" cy="10939957"/>
          </a:xfrm>
        </p:spPr>
        <p:txBody>
          <a:bodyPr/>
          <a:lstStyle>
            <a:lvl1pPr marL="0" indent="0" algn="ctr">
              <a:buNone/>
              <a:defRPr>
                <a:solidFill>
                  <a:schemeClr val="tx1">
                    <a:tint val="75000"/>
                  </a:schemeClr>
                </a:solidFill>
              </a:defRPr>
            </a:lvl1pPr>
            <a:lvl2pPr marL="1834285" indent="0" algn="ctr">
              <a:buNone/>
              <a:defRPr>
                <a:solidFill>
                  <a:schemeClr val="tx1">
                    <a:tint val="75000"/>
                  </a:schemeClr>
                </a:solidFill>
              </a:defRPr>
            </a:lvl2pPr>
            <a:lvl3pPr marL="3668569" indent="0" algn="ctr">
              <a:buNone/>
              <a:defRPr>
                <a:solidFill>
                  <a:schemeClr val="tx1">
                    <a:tint val="75000"/>
                  </a:schemeClr>
                </a:solidFill>
              </a:defRPr>
            </a:lvl3pPr>
            <a:lvl4pPr marL="5502854" indent="0" algn="ctr">
              <a:buNone/>
              <a:defRPr>
                <a:solidFill>
                  <a:schemeClr val="tx1">
                    <a:tint val="75000"/>
                  </a:schemeClr>
                </a:solidFill>
              </a:defRPr>
            </a:lvl4pPr>
            <a:lvl5pPr marL="7337138" indent="0" algn="ctr">
              <a:buNone/>
              <a:defRPr>
                <a:solidFill>
                  <a:schemeClr val="tx1">
                    <a:tint val="75000"/>
                  </a:schemeClr>
                </a:solidFill>
              </a:defRPr>
            </a:lvl5pPr>
            <a:lvl6pPr marL="9171424" indent="0" algn="ctr">
              <a:buNone/>
              <a:defRPr>
                <a:solidFill>
                  <a:schemeClr val="tx1">
                    <a:tint val="75000"/>
                  </a:schemeClr>
                </a:solidFill>
              </a:defRPr>
            </a:lvl6pPr>
            <a:lvl7pPr marL="11005707" indent="0" algn="ctr">
              <a:buNone/>
              <a:defRPr>
                <a:solidFill>
                  <a:schemeClr val="tx1">
                    <a:tint val="75000"/>
                  </a:schemeClr>
                </a:solidFill>
              </a:defRPr>
            </a:lvl7pPr>
            <a:lvl8pPr marL="12839993" indent="0" algn="ctr">
              <a:buNone/>
              <a:defRPr>
                <a:solidFill>
                  <a:schemeClr val="tx1">
                    <a:tint val="75000"/>
                  </a:schemeClr>
                </a:solidFill>
              </a:defRPr>
            </a:lvl8pPr>
            <a:lvl9pPr marL="14674276"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2024/11/11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2024/11/11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0507385" y="12604735"/>
            <a:ext cx="18777788" cy="268464944"/>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174014" y="12604735"/>
            <a:ext cx="55828703" cy="268464944"/>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2024/11/11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2024/11/11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2391910" y="27508446"/>
            <a:ext cx="25737980" cy="8502248"/>
          </a:xfrm>
        </p:spPr>
        <p:txBody>
          <a:bodyPr anchor="t"/>
          <a:lstStyle>
            <a:lvl1pPr algn="l">
              <a:defRPr sz="159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2391910" y="18144085"/>
            <a:ext cx="25737980" cy="9364361"/>
          </a:xfrm>
        </p:spPr>
        <p:txBody>
          <a:bodyPr anchor="b"/>
          <a:lstStyle>
            <a:lvl1pPr marL="0" indent="0">
              <a:buNone/>
              <a:defRPr sz="8000">
                <a:solidFill>
                  <a:schemeClr val="tx1">
                    <a:tint val="75000"/>
                  </a:schemeClr>
                </a:solidFill>
              </a:defRPr>
            </a:lvl1pPr>
            <a:lvl2pPr marL="1834285" indent="0">
              <a:buNone/>
              <a:defRPr sz="7300">
                <a:solidFill>
                  <a:schemeClr val="tx1">
                    <a:tint val="75000"/>
                  </a:schemeClr>
                </a:solidFill>
              </a:defRPr>
            </a:lvl2pPr>
            <a:lvl3pPr marL="3668569" indent="0">
              <a:buNone/>
              <a:defRPr sz="6400">
                <a:solidFill>
                  <a:schemeClr val="tx1">
                    <a:tint val="75000"/>
                  </a:schemeClr>
                </a:solidFill>
              </a:defRPr>
            </a:lvl3pPr>
            <a:lvl4pPr marL="5502854" indent="0">
              <a:buNone/>
              <a:defRPr sz="5700">
                <a:solidFill>
                  <a:schemeClr val="tx1">
                    <a:tint val="75000"/>
                  </a:schemeClr>
                </a:solidFill>
              </a:defRPr>
            </a:lvl4pPr>
            <a:lvl5pPr marL="7337138" indent="0">
              <a:buNone/>
              <a:defRPr sz="5700">
                <a:solidFill>
                  <a:schemeClr val="tx1">
                    <a:tint val="75000"/>
                  </a:schemeClr>
                </a:solidFill>
              </a:defRPr>
            </a:lvl5pPr>
            <a:lvl6pPr marL="9171424" indent="0">
              <a:buNone/>
              <a:defRPr sz="5700">
                <a:solidFill>
                  <a:schemeClr val="tx1">
                    <a:tint val="75000"/>
                  </a:schemeClr>
                </a:solidFill>
              </a:defRPr>
            </a:lvl6pPr>
            <a:lvl7pPr marL="11005707" indent="0">
              <a:buNone/>
              <a:defRPr sz="5700">
                <a:solidFill>
                  <a:schemeClr val="tx1">
                    <a:tint val="75000"/>
                  </a:schemeClr>
                </a:solidFill>
              </a:defRPr>
            </a:lvl7pPr>
            <a:lvl8pPr marL="12839993" indent="0">
              <a:buNone/>
              <a:defRPr sz="5700">
                <a:solidFill>
                  <a:schemeClr val="tx1">
                    <a:tint val="75000"/>
                  </a:schemeClr>
                </a:solidFill>
              </a:defRPr>
            </a:lvl8pPr>
            <a:lvl9pPr marL="14674276" indent="0">
              <a:buNone/>
              <a:defRPr sz="57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2024/11/11</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174012" y="73418607"/>
            <a:ext cx="37303248" cy="207651072"/>
          </a:xfrm>
        </p:spPr>
        <p:txBody>
          <a:bodyPr/>
          <a:lstStyle>
            <a:lvl1pPr>
              <a:defRPr sz="11200"/>
            </a:lvl1pPr>
            <a:lvl2pPr>
              <a:defRPr sz="9600"/>
            </a:lvl2pPr>
            <a:lvl3pPr>
              <a:defRPr sz="8000"/>
            </a:lvl3pPr>
            <a:lvl4pPr>
              <a:defRPr sz="7300"/>
            </a:lvl4pPr>
            <a:lvl5pPr>
              <a:defRPr sz="7300"/>
            </a:lvl5pPr>
            <a:lvl6pPr>
              <a:defRPr sz="7300"/>
            </a:lvl6pPr>
            <a:lvl7pPr>
              <a:defRPr sz="7300"/>
            </a:lvl7pPr>
            <a:lvl8pPr>
              <a:defRPr sz="7300"/>
            </a:lvl8pPr>
            <a:lvl9pPr>
              <a:defRPr sz="73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1981926" y="73418607"/>
            <a:ext cx="37303248" cy="207651072"/>
          </a:xfrm>
        </p:spPr>
        <p:txBody>
          <a:bodyPr/>
          <a:lstStyle>
            <a:lvl1pPr>
              <a:defRPr sz="11200"/>
            </a:lvl1pPr>
            <a:lvl2pPr>
              <a:defRPr sz="9600"/>
            </a:lvl2pPr>
            <a:lvl3pPr>
              <a:defRPr sz="8000"/>
            </a:lvl3pPr>
            <a:lvl4pPr>
              <a:defRPr sz="7300"/>
            </a:lvl4pPr>
            <a:lvl5pPr>
              <a:defRPr sz="7300"/>
            </a:lvl5pPr>
            <a:lvl6pPr>
              <a:defRPr sz="7300"/>
            </a:lvl6pPr>
            <a:lvl7pPr>
              <a:defRPr sz="7300"/>
            </a:lvl7pPr>
            <a:lvl8pPr>
              <a:defRPr sz="7300"/>
            </a:lvl8pPr>
            <a:lvl9pPr>
              <a:defRPr sz="73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2024/11/11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3" y="1714328"/>
            <a:ext cx="27251978" cy="7134755"/>
          </a:xfrm>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1514003" y="9582378"/>
            <a:ext cx="13378913" cy="3993479"/>
          </a:xfrm>
        </p:spPr>
        <p:txBody>
          <a:bodyPr anchor="b"/>
          <a:lstStyle>
            <a:lvl1pPr marL="0" indent="0">
              <a:buNone/>
              <a:defRPr sz="9600" b="1"/>
            </a:lvl1pPr>
            <a:lvl2pPr marL="1834285" indent="0">
              <a:buNone/>
              <a:defRPr sz="8000" b="1"/>
            </a:lvl2pPr>
            <a:lvl3pPr marL="3668569" indent="0">
              <a:buNone/>
              <a:defRPr sz="7300" b="1"/>
            </a:lvl3pPr>
            <a:lvl4pPr marL="5502854" indent="0">
              <a:buNone/>
              <a:defRPr sz="6400" b="1"/>
            </a:lvl4pPr>
            <a:lvl5pPr marL="7337138" indent="0">
              <a:buNone/>
              <a:defRPr sz="6400" b="1"/>
            </a:lvl5pPr>
            <a:lvl6pPr marL="9171424" indent="0">
              <a:buNone/>
              <a:defRPr sz="6400" b="1"/>
            </a:lvl6pPr>
            <a:lvl7pPr marL="11005707" indent="0">
              <a:buNone/>
              <a:defRPr sz="6400" b="1"/>
            </a:lvl7pPr>
            <a:lvl8pPr marL="12839993" indent="0">
              <a:buNone/>
              <a:defRPr sz="6400" b="1"/>
            </a:lvl8pPr>
            <a:lvl9pPr marL="14674276" indent="0">
              <a:buNone/>
              <a:defRPr sz="64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1514003" y="13575854"/>
            <a:ext cx="13378913" cy="24664453"/>
          </a:xfrm>
        </p:spPr>
        <p:txBody>
          <a:bodyPr/>
          <a:lstStyle>
            <a:lvl1pPr>
              <a:defRPr sz="9600"/>
            </a:lvl1pPr>
            <a:lvl2pPr>
              <a:defRPr sz="8000"/>
            </a:lvl2pPr>
            <a:lvl3pPr>
              <a:defRPr sz="7300"/>
            </a:lvl3pPr>
            <a:lvl4pPr>
              <a:defRPr sz="6400"/>
            </a:lvl4pPr>
            <a:lvl5pPr>
              <a:defRPr sz="6400"/>
            </a:lvl5pPr>
            <a:lvl6pPr>
              <a:defRPr sz="6400"/>
            </a:lvl6pPr>
            <a:lvl7pPr>
              <a:defRPr sz="6400"/>
            </a:lvl7pPr>
            <a:lvl8pPr>
              <a:defRPr sz="6400"/>
            </a:lvl8pPr>
            <a:lvl9pPr>
              <a:defRPr sz="64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15381810" y="9582378"/>
            <a:ext cx="13384169" cy="3993479"/>
          </a:xfrm>
        </p:spPr>
        <p:txBody>
          <a:bodyPr anchor="b"/>
          <a:lstStyle>
            <a:lvl1pPr marL="0" indent="0">
              <a:buNone/>
              <a:defRPr sz="9600" b="1"/>
            </a:lvl1pPr>
            <a:lvl2pPr marL="1834285" indent="0">
              <a:buNone/>
              <a:defRPr sz="8000" b="1"/>
            </a:lvl2pPr>
            <a:lvl3pPr marL="3668569" indent="0">
              <a:buNone/>
              <a:defRPr sz="7300" b="1"/>
            </a:lvl3pPr>
            <a:lvl4pPr marL="5502854" indent="0">
              <a:buNone/>
              <a:defRPr sz="6400" b="1"/>
            </a:lvl4pPr>
            <a:lvl5pPr marL="7337138" indent="0">
              <a:buNone/>
              <a:defRPr sz="6400" b="1"/>
            </a:lvl5pPr>
            <a:lvl6pPr marL="9171424" indent="0">
              <a:buNone/>
              <a:defRPr sz="6400" b="1"/>
            </a:lvl6pPr>
            <a:lvl7pPr marL="11005707" indent="0">
              <a:buNone/>
              <a:defRPr sz="6400" b="1"/>
            </a:lvl7pPr>
            <a:lvl8pPr marL="12839993" indent="0">
              <a:buNone/>
              <a:defRPr sz="6400" b="1"/>
            </a:lvl8pPr>
            <a:lvl9pPr marL="14674276" indent="0">
              <a:buNone/>
              <a:defRPr sz="64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15381810" y="13575854"/>
            <a:ext cx="13384169" cy="24664453"/>
          </a:xfrm>
        </p:spPr>
        <p:txBody>
          <a:bodyPr/>
          <a:lstStyle>
            <a:lvl1pPr>
              <a:defRPr sz="9600"/>
            </a:lvl1pPr>
            <a:lvl2pPr>
              <a:defRPr sz="8000"/>
            </a:lvl2pPr>
            <a:lvl3pPr>
              <a:defRPr sz="7300"/>
            </a:lvl3pPr>
            <a:lvl4pPr>
              <a:defRPr sz="6400"/>
            </a:lvl4pPr>
            <a:lvl5pPr>
              <a:defRPr sz="6400"/>
            </a:lvl5pPr>
            <a:lvl6pPr>
              <a:defRPr sz="6400"/>
            </a:lvl6pPr>
            <a:lvl7pPr>
              <a:defRPr sz="6400"/>
            </a:lvl7pPr>
            <a:lvl8pPr>
              <a:defRPr sz="6400"/>
            </a:lvl8pPr>
            <a:lvl9pPr>
              <a:defRPr sz="64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797A01BE-B01F-4BF7-B98B-637D558E7802}" type="datetimeFigureOut">
              <a:rPr kumimoji="1" lang="ja-JP" altLang="en-US" smtClean="0"/>
              <a:pPr/>
              <a:t>2024/11/11</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797A01BE-B01F-4BF7-B98B-637D558E7802}" type="datetimeFigureOut">
              <a:rPr kumimoji="1" lang="ja-JP" altLang="en-US" smtClean="0"/>
              <a:pPr/>
              <a:t>2024/11/11</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797A01BE-B01F-4BF7-B98B-637D558E7802}" type="datetimeFigureOut">
              <a:rPr kumimoji="1" lang="ja-JP" altLang="en-US" smtClean="0"/>
              <a:pPr/>
              <a:t>2024/11/11</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3" y="1704413"/>
            <a:ext cx="9961905" cy="7253666"/>
          </a:xfrm>
        </p:spPr>
        <p:txBody>
          <a:bodyPr anchor="b"/>
          <a:lstStyle>
            <a:lvl1pPr algn="l">
              <a:defRPr sz="8000" b="1"/>
            </a:lvl1pPr>
          </a:lstStyle>
          <a:p>
            <a:r>
              <a:rPr kumimoji="1" lang="ja-JP" altLang="en-US"/>
              <a:t>マスタ タイトルの書式設定</a:t>
            </a:r>
          </a:p>
        </p:txBody>
      </p:sp>
      <p:sp>
        <p:nvSpPr>
          <p:cNvPr id="3" name="コンテンツ プレースホルダ 2"/>
          <p:cNvSpPr>
            <a:spLocks noGrp="1"/>
          </p:cNvSpPr>
          <p:nvPr>
            <p:ph idx="1"/>
          </p:nvPr>
        </p:nvSpPr>
        <p:spPr>
          <a:xfrm>
            <a:off x="11838632" y="1704421"/>
            <a:ext cx="16927348" cy="36535889"/>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1514003" y="8958086"/>
            <a:ext cx="9961905" cy="29282224"/>
          </a:xfrm>
        </p:spPr>
        <p:txBody>
          <a:bodyPr/>
          <a:lstStyle>
            <a:lvl1pPr marL="0" indent="0">
              <a:buNone/>
              <a:defRPr sz="5700"/>
            </a:lvl1pPr>
            <a:lvl2pPr marL="1834285" indent="0">
              <a:buNone/>
              <a:defRPr sz="4800"/>
            </a:lvl2pPr>
            <a:lvl3pPr marL="3668569" indent="0">
              <a:buNone/>
              <a:defRPr sz="4000"/>
            </a:lvl3pPr>
            <a:lvl4pPr marL="5502854" indent="0">
              <a:buNone/>
              <a:defRPr sz="3600"/>
            </a:lvl4pPr>
            <a:lvl5pPr marL="7337138" indent="0">
              <a:buNone/>
              <a:defRPr sz="3600"/>
            </a:lvl5pPr>
            <a:lvl6pPr marL="9171424" indent="0">
              <a:buNone/>
              <a:defRPr sz="3600"/>
            </a:lvl6pPr>
            <a:lvl7pPr marL="11005707" indent="0">
              <a:buNone/>
              <a:defRPr sz="3600"/>
            </a:lvl7pPr>
            <a:lvl8pPr marL="12839993" indent="0">
              <a:buNone/>
              <a:defRPr sz="3600"/>
            </a:lvl8pPr>
            <a:lvl9pPr marL="14674276" indent="0">
              <a:buNone/>
              <a:defRPr sz="36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2024/11/11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935089" y="29965971"/>
            <a:ext cx="18167985" cy="3537652"/>
          </a:xfrm>
        </p:spPr>
        <p:txBody>
          <a:bodyPr anchor="b"/>
          <a:lstStyle>
            <a:lvl1pPr algn="l">
              <a:defRPr sz="8000" b="1"/>
            </a:lvl1pPr>
          </a:lstStyle>
          <a:p>
            <a:r>
              <a:rPr kumimoji="1" lang="ja-JP" altLang="en-US"/>
              <a:t>マスタ タイトルの書式設定</a:t>
            </a:r>
          </a:p>
        </p:txBody>
      </p:sp>
      <p:sp>
        <p:nvSpPr>
          <p:cNvPr id="3" name="図プレースホルダ 2"/>
          <p:cNvSpPr>
            <a:spLocks noGrp="1"/>
          </p:cNvSpPr>
          <p:nvPr>
            <p:ph type="pic" idx="1"/>
          </p:nvPr>
        </p:nvSpPr>
        <p:spPr>
          <a:xfrm>
            <a:off x="5935089" y="3825022"/>
            <a:ext cx="18167985" cy="25685115"/>
          </a:xfrm>
        </p:spPr>
        <p:txBody>
          <a:bodyPr/>
          <a:lstStyle>
            <a:lvl1pPr marL="0" indent="0">
              <a:buNone/>
              <a:defRPr sz="12800"/>
            </a:lvl1pPr>
            <a:lvl2pPr marL="1834285" indent="0">
              <a:buNone/>
              <a:defRPr sz="11200"/>
            </a:lvl2pPr>
            <a:lvl3pPr marL="3668569" indent="0">
              <a:buNone/>
              <a:defRPr sz="9600"/>
            </a:lvl3pPr>
            <a:lvl4pPr marL="5502854" indent="0">
              <a:buNone/>
              <a:defRPr sz="8000"/>
            </a:lvl4pPr>
            <a:lvl5pPr marL="7337138" indent="0">
              <a:buNone/>
              <a:defRPr sz="8000"/>
            </a:lvl5pPr>
            <a:lvl6pPr marL="9171424" indent="0">
              <a:buNone/>
              <a:defRPr sz="8000"/>
            </a:lvl6pPr>
            <a:lvl7pPr marL="11005707" indent="0">
              <a:buNone/>
              <a:defRPr sz="8000"/>
            </a:lvl7pPr>
            <a:lvl8pPr marL="12839993" indent="0">
              <a:buNone/>
              <a:defRPr sz="8000"/>
            </a:lvl8pPr>
            <a:lvl9pPr marL="14674276" indent="0">
              <a:buNone/>
              <a:defRPr sz="8000"/>
            </a:lvl9pPr>
          </a:lstStyle>
          <a:p>
            <a:endParaRPr kumimoji="1" lang="ja-JP" altLang="en-US"/>
          </a:p>
        </p:txBody>
      </p:sp>
      <p:sp>
        <p:nvSpPr>
          <p:cNvPr id="4" name="テキスト プレースホルダ 3"/>
          <p:cNvSpPr>
            <a:spLocks noGrp="1"/>
          </p:cNvSpPr>
          <p:nvPr>
            <p:ph type="body" sz="half" idx="2"/>
          </p:nvPr>
        </p:nvSpPr>
        <p:spPr>
          <a:xfrm>
            <a:off x="5935089" y="33503622"/>
            <a:ext cx="18167985" cy="5024052"/>
          </a:xfrm>
        </p:spPr>
        <p:txBody>
          <a:bodyPr/>
          <a:lstStyle>
            <a:lvl1pPr marL="0" indent="0">
              <a:buNone/>
              <a:defRPr sz="5700"/>
            </a:lvl1pPr>
            <a:lvl2pPr marL="1834285" indent="0">
              <a:buNone/>
              <a:defRPr sz="4800"/>
            </a:lvl2pPr>
            <a:lvl3pPr marL="3668569" indent="0">
              <a:buNone/>
              <a:defRPr sz="4000"/>
            </a:lvl3pPr>
            <a:lvl4pPr marL="5502854" indent="0">
              <a:buNone/>
              <a:defRPr sz="3600"/>
            </a:lvl4pPr>
            <a:lvl5pPr marL="7337138" indent="0">
              <a:buNone/>
              <a:defRPr sz="3600"/>
            </a:lvl5pPr>
            <a:lvl6pPr marL="9171424" indent="0">
              <a:buNone/>
              <a:defRPr sz="3600"/>
            </a:lvl6pPr>
            <a:lvl7pPr marL="11005707" indent="0">
              <a:buNone/>
              <a:defRPr sz="3600"/>
            </a:lvl7pPr>
            <a:lvl8pPr marL="12839993" indent="0">
              <a:buNone/>
              <a:defRPr sz="3600"/>
            </a:lvl8pPr>
            <a:lvl9pPr marL="14674276" indent="0">
              <a:buNone/>
              <a:defRPr sz="36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2024/11/11</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1514003" y="1714328"/>
            <a:ext cx="27251978" cy="7134755"/>
          </a:xfrm>
          <a:prstGeom prst="rect">
            <a:avLst/>
          </a:prstGeom>
        </p:spPr>
        <p:txBody>
          <a:bodyPr vert="horz" lIns="366856" tIns="183430" rIns="366856" bIns="18343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1514003" y="9988661"/>
            <a:ext cx="27251978" cy="28251646"/>
          </a:xfrm>
          <a:prstGeom prst="rect">
            <a:avLst/>
          </a:prstGeom>
        </p:spPr>
        <p:txBody>
          <a:bodyPr vert="horz" lIns="366856" tIns="183430" rIns="366856" bIns="18343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1514002" y="39677169"/>
            <a:ext cx="7065327" cy="2279157"/>
          </a:xfrm>
          <a:prstGeom prst="rect">
            <a:avLst/>
          </a:prstGeom>
        </p:spPr>
        <p:txBody>
          <a:bodyPr vert="horz" lIns="366856" tIns="183430" rIns="366856" bIns="183430" rtlCol="0" anchor="ctr"/>
          <a:lstStyle>
            <a:lvl1pPr algn="l">
              <a:defRPr sz="4800">
                <a:solidFill>
                  <a:schemeClr val="tx1">
                    <a:tint val="75000"/>
                  </a:schemeClr>
                </a:solidFill>
              </a:defRPr>
            </a:lvl1pPr>
          </a:lstStyle>
          <a:p>
            <a:fld id="{797A01BE-B01F-4BF7-B98B-637D558E7802}" type="datetimeFigureOut">
              <a:rPr kumimoji="1" lang="ja-JP" altLang="en-US" smtClean="0"/>
              <a:pPr/>
              <a:t>2024/11/11</a:t>
            </a:fld>
            <a:endParaRPr kumimoji="1" lang="ja-JP" altLang="en-US"/>
          </a:p>
        </p:txBody>
      </p:sp>
      <p:sp>
        <p:nvSpPr>
          <p:cNvPr id="5" name="フッター プレースホルダ 4"/>
          <p:cNvSpPr>
            <a:spLocks noGrp="1"/>
          </p:cNvSpPr>
          <p:nvPr>
            <p:ph type="ftr" sz="quarter" idx="3"/>
          </p:nvPr>
        </p:nvSpPr>
        <p:spPr>
          <a:xfrm>
            <a:off x="10345659" y="39677169"/>
            <a:ext cx="9588659" cy="2279157"/>
          </a:xfrm>
          <a:prstGeom prst="rect">
            <a:avLst/>
          </a:prstGeom>
        </p:spPr>
        <p:txBody>
          <a:bodyPr vert="horz" lIns="366856" tIns="183430" rIns="366856" bIns="183430" rtlCol="0" anchor="ctr"/>
          <a:lstStyle>
            <a:lvl1pPr algn="ctr">
              <a:defRPr sz="48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21700653" y="39677169"/>
            <a:ext cx="7065327" cy="2279157"/>
          </a:xfrm>
          <a:prstGeom prst="rect">
            <a:avLst/>
          </a:prstGeom>
        </p:spPr>
        <p:txBody>
          <a:bodyPr vert="horz" lIns="366856" tIns="183430" rIns="366856" bIns="183430" rtlCol="0" anchor="ctr"/>
          <a:lstStyle>
            <a:lvl1pPr algn="r">
              <a:defRPr sz="4800">
                <a:solidFill>
                  <a:schemeClr val="tx1">
                    <a:tint val="75000"/>
                  </a:schemeClr>
                </a:solidFill>
              </a:defRPr>
            </a:lvl1pPr>
          </a:lstStyle>
          <a:p>
            <a:fld id="{5E68D601-C3C0-48F9-830D-98D2A7CFD92E}"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68569" rtl="0" eaLnBrk="1" latinLnBrk="0" hangingPunct="1">
        <a:spcBef>
          <a:spcPct val="0"/>
        </a:spcBef>
        <a:buNone/>
        <a:defRPr kumimoji="1" sz="17600" kern="1200">
          <a:solidFill>
            <a:schemeClr val="tx1"/>
          </a:solidFill>
          <a:latin typeface="+mj-lt"/>
          <a:ea typeface="+mj-ea"/>
          <a:cs typeface="+mj-cs"/>
        </a:defRPr>
      </a:lvl1pPr>
    </p:titleStyle>
    <p:body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p:bodyStyle>
    <p:otherStyle>
      <a:defPPr>
        <a:defRPr lang="ja-JP"/>
      </a:defPPr>
      <a:lvl1pPr marL="0" algn="l" defTabSz="3668569" rtl="0" eaLnBrk="1" latinLnBrk="0" hangingPunct="1">
        <a:defRPr kumimoji="1" sz="7300" kern="1200">
          <a:solidFill>
            <a:schemeClr val="tx1"/>
          </a:solidFill>
          <a:latin typeface="+mn-lt"/>
          <a:ea typeface="+mn-ea"/>
          <a:cs typeface="+mn-cs"/>
        </a:defRPr>
      </a:lvl1pPr>
      <a:lvl2pPr marL="1834285" algn="l" defTabSz="3668569" rtl="0" eaLnBrk="1" latinLnBrk="0" hangingPunct="1">
        <a:defRPr kumimoji="1" sz="7300" kern="1200">
          <a:solidFill>
            <a:schemeClr val="tx1"/>
          </a:solidFill>
          <a:latin typeface="+mn-lt"/>
          <a:ea typeface="+mn-ea"/>
          <a:cs typeface="+mn-cs"/>
        </a:defRPr>
      </a:lvl2pPr>
      <a:lvl3pPr marL="3668569" algn="l" defTabSz="3668569" rtl="0" eaLnBrk="1" latinLnBrk="0" hangingPunct="1">
        <a:defRPr kumimoji="1" sz="7300" kern="1200">
          <a:solidFill>
            <a:schemeClr val="tx1"/>
          </a:solidFill>
          <a:latin typeface="+mn-lt"/>
          <a:ea typeface="+mn-ea"/>
          <a:cs typeface="+mn-cs"/>
        </a:defRPr>
      </a:lvl3pPr>
      <a:lvl4pPr marL="5502854" algn="l" defTabSz="3668569" rtl="0" eaLnBrk="1" latinLnBrk="0" hangingPunct="1">
        <a:defRPr kumimoji="1" sz="7300" kern="1200">
          <a:solidFill>
            <a:schemeClr val="tx1"/>
          </a:solidFill>
          <a:latin typeface="+mn-lt"/>
          <a:ea typeface="+mn-ea"/>
          <a:cs typeface="+mn-cs"/>
        </a:defRPr>
      </a:lvl4pPr>
      <a:lvl5pPr marL="7337138" algn="l" defTabSz="3668569" rtl="0" eaLnBrk="1" latinLnBrk="0" hangingPunct="1">
        <a:defRPr kumimoji="1" sz="7300" kern="1200">
          <a:solidFill>
            <a:schemeClr val="tx1"/>
          </a:solidFill>
          <a:latin typeface="+mn-lt"/>
          <a:ea typeface="+mn-ea"/>
          <a:cs typeface="+mn-cs"/>
        </a:defRPr>
      </a:lvl5pPr>
      <a:lvl6pPr marL="9171424" algn="l" defTabSz="3668569" rtl="0" eaLnBrk="1" latinLnBrk="0" hangingPunct="1">
        <a:defRPr kumimoji="1" sz="7300" kern="1200">
          <a:solidFill>
            <a:schemeClr val="tx1"/>
          </a:solidFill>
          <a:latin typeface="+mn-lt"/>
          <a:ea typeface="+mn-ea"/>
          <a:cs typeface="+mn-cs"/>
        </a:defRPr>
      </a:lvl6pPr>
      <a:lvl7pPr marL="11005707" algn="l" defTabSz="3668569" rtl="0" eaLnBrk="1" latinLnBrk="0" hangingPunct="1">
        <a:defRPr kumimoji="1" sz="7300" kern="1200">
          <a:solidFill>
            <a:schemeClr val="tx1"/>
          </a:solidFill>
          <a:latin typeface="+mn-lt"/>
          <a:ea typeface="+mn-ea"/>
          <a:cs typeface="+mn-cs"/>
        </a:defRPr>
      </a:lvl7pPr>
      <a:lvl8pPr marL="12839993" algn="l" defTabSz="3668569" rtl="0" eaLnBrk="1" latinLnBrk="0" hangingPunct="1">
        <a:defRPr kumimoji="1" sz="7300" kern="1200">
          <a:solidFill>
            <a:schemeClr val="tx1"/>
          </a:solidFill>
          <a:latin typeface="+mn-lt"/>
          <a:ea typeface="+mn-ea"/>
          <a:cs typeface="+mn-cs"/>
        </a:defRPr>
      </a:lvl8pPr>
      <a:lvl9pPr marL="14674276" algn="l" defTabSz="3668569" rtl="0" eaLnBrk="1" latinLnBrk="0" hangingPunct="1">
        <a:defRPr kumimoji="1" sz="7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cybig.net/data/checkppt.html" TargetMode="External"/><Relationship Id="rId13" Type="http://schemas.openxmlformats.org/officeDocument/2006/relationships/image" Target="../media/image7.png"/><Relationship Id="rId18" Type="http://schemas.openxmlformats.org/officeDocument/2006/relationships/image" Target="../media/image12.png"/><Relationship Id="rId26" Type="http://schemas.microsoft.com/office/2007/relationships/hdphoto" Target="../media/hdphoto1.wdp"/><Relationship Id="rId3" Type="http://schemas.openxmlformats.org/officeDocument/2006/relationships/image" Target="../media/image1.png"/><Relationship Id="rId21" Type="http://schemas.openxmlformats.org/officeDocument/2006/relationships/image" Target="../media/image14.svg"/><Relationship Id="rId7" Type="http://schemas.openxmlformats.org/officeDocument/2006/relationships/image" Target="../media/image4.png"/><Relationship Id="rId12" Type="http://schemas.openxmlformats.org/officeDocument/2006/relationships/image" Target="../media/image6.png"/><Relationship Id="rId17" Type="http://schemas.openxmlformats.org/officeDocument/2006/relationships/image" Target="../media/image11.png"/><Relationship Id="rId25" Type="http://schemas.openxmlformats.org/officeDocument/2006/relationships/image" Target="../media/image18.png"/><Relationship Id="rId2" Type="http://schemas.openxmlformats.org/officeDocument/2006/relationships/notesSlide" Target="../notesSlides/notesSlide1.xml"/><Relationship Id="rId16" Type="http://schemas.openxmlformats.org/officeDocument/2006/relationships/image" Target="../media/image10.png"/><Relationship Id="rId20" Type="http://schemas.openxmlformats.org/officeDocument/2006/relationships/image" Target="../media/image13.png"/><Relationship Id="rId29"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hyperlink" Target="https://www.cybig.net/" TargetMode="External"/><Relationship Id="rId11" Type="http://schemas.openxmlformats.org/officeDocument/2006/relationships/image" Target="../media/image5.png"/><Relationship Id="rId24" Type="http://schemas.openxmlformats.org/officeDocument/2006/relationships/image" Target="../media/image17.png"/><Relationship Id="rId32" Type="http://schemas.openxmlformats.org/officeDocument/2006/relationships/image" Target="../media/image25.png"/><Relationship Id="rId5" Type="http://schemas.openxmlformats.org/officeDocument/2006/relationships/image" Target="../media/image3.png"/><Relationship Id="rId15" Type="http://schemas.openxmlformats.org/officeDocument/2006/relationships/image" Target="../media/image9.png"/><Relationship Id="rId23" Type="http://schemas.openxmlformats.org/officeDocument/2006/relationships/image" Target="../media/image16.png"/><Relationship Id="rId28" Type="http://schemas.openxmlformats.org/officeDocument/2006/relationships/image" Target="../media/image21.png"/><Relationship Id="rId10" Type="http://schemas.openxmlformats.org/officeDocument/2006/relationships/image" Target="../media/image40.png"/><Relationship Id="rId19" Type="http://schemas.openxmlformats.org/officeDocument/2006/relationships/image" Target="../media/image11.jpg"/><Relationship Id="rId31" Type="http://schemas.openxmlformats.org/officeDocument/2006/relationships/image" Target="../media/image24.png"/><Relationship Id="rId4" Type="http://schemas.openxmlformats.org/officeDocument/2006/relationships/image" Target="../media/image2.png"/><Relationship Id="rId9" Type="http://schemas.openxmlformats.org/officeDocument/2006/relationships/image" Target="../media/image30.png"/><Relationship Id="rId14" Type="http://schemas.openxmlformats.org/officeDocument/2006/relationships/image" Target="../media/image8.png"/><Relationship Id="rId22" Type="http://schemas.openxmlformats.org/officeDocument/2006/relationships/image" Target="../media/image15.jpg"/><Relationship Id="rId27" Type="http://schemas.openxmlformats.org/officeDocument/2006/relationships/image" Target="../media/image20.png"/><Relationship Id="rId30"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テキスト ボックス 235">
            <a:extLst>
              <a:ext uri="{FF2B5EF4-FFF2-40B4-BE49-F238E27FC236}">
                <a16:creationId xmlns:a16="http://schemas.microsoft.com/office/drawing/2014/main" id="{E904B86C-607F-0A5D-85EB-E75D4EA80D55}"/>
              </a:ext>
            </a:extLst>
          </p:cNvPr>
          <p:cNvSpPr txBox="1"/>
          <p:nvPr/>
        </p:nvSpPr>
        <p:spPr>
          <a:xfrm>
            <a:off x="1746499" y="36259825"/>
            <a:ext cx="32129128" cy="1569660"/>
          </a:xfrm>
          <a:prstGeom prst="rect">
            <a:avLst/>
          </a:prstGeom>
          <a:noFill/>
        </p:spPr>
        <p:txBody>
          <a:bodyPr wrap="square">
            <a:spAutoFit/>
          </a:bodyPr>
          <a:lstStyle/>
          <a:p>
            <a:pPr algn="l">
              <a:buClr>
                <a:schemeClr val="accent2"/>
              </a:buClr>
            </a:pPr>
            <a:r>
              <a:rPr lang="ja-JP" altLang="en-US" sz="3200" dirty="0">
                <a:solidFill>
                  <a:schemeClr val="tx1"/>
                </a:solidFill>
              </a:rPr>
              <a:t>　　①オフロードされたジョブ　　　➡ オフロードされていないジョブ</a:t>
            </a:r>
            <a:endParaRPr lang="en-US" altLang="ja-JP" sz="3200" dirty="0">
              <a:solidFill>
                <a:schemeClr val="tx1"/>
              </a:solidFill>
            </a:endParaRPr>
          </a:p>
          <a:p>
            <a:pPr algn="l">
              <a:buClr>
                <a:schemeClr val="accent2"/>
              </a:buClr>
            </a:pPr>
            <a:r>
              <a:rPr lang="ja-JP" altLang="en-US" sz="3200" dirty="0">
                <a:solidFill>
                  <a:schemeClr val="tx1"/>
                </a:solidFill>
              </a:rPr>
              <a:t>　　②オフロードされていないジョブ　　　➡ オフロードされたジョブ</a:t>
            </a:r>
            <a:endParaRPr lang="en-US" altLang="ja-JP" sz="3200" dirty="0">
              <a:solidFill>
                <a:schemeClr val="tx1"/>
              </a:solidFill>
            </a:endParaRPr>
          </a:p>
          <a:p>
            <a:pPr algn="l">
              <a:buClr>
                <a:schemeClr val="accent2"/>
              </a:buClr>
            </a:pPr>
            <a:r>
              <a:rPr lang="ja-JP" altLang="en-US" sz="3200" dirty="0">
                <a:solidFill>
                  <a:schemeClr val="tx1"/>
                </a:solidFill>
              </a:rPr>
              <a:t>　　③到着したジョブ順に処理を行う（</a:t>
            </a:r>
            <a:r>
              <a:rPr lang="en-US" altLang="ja-JP" sz="3200" dirty="0">
                <a:solidFill>
                  <a:schemeClr val="tx1"/>
                </a:solidFill>
              </a:rPr>
              <a:t>FCFS</a:t>
            </a:r>
            <a:r>
              <a:rPr lang="ja-JP" altLang="en-US" sz="3200" dirty="0">
                <a:solidFill>
                  <a:schemeClr val="tx1"/>
                </a:solidFill>
              </a:rPr>
              <a:t>）</a:t>
            </a:r>
            <a:endParaRPr lang="en-US" altLang="ja-JP" sz="3200" dirty="0">
              <a:solidFill>
                <a:schemeClr val="tx1"/>
              </a:solidFill>
            </a:endParaRPr>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1FBD1C7C-EC38-B829-BA1D-A09573253AA6}"/>
                  </a:ext>
                </a:extLst>
              </p:cNvPr>
              <p:cNvSpPr txBox="1"/>
              <p:nvPr/>
            </p:nvSpPr>
            <p:spPr>
              <a:xfrm>
                <a:off x="17461474" y="15830863"/>
                <a:ext cx="10559173" cy="646331"/>
              </a:xfrm>
              <a:prstGeom prst="rect">
                <a:avLst/>
              </a:prstGeom>
              <a:noFill/>
            </p:spPr>
            <p:txBody>
              <a:bodyPr wrap="none" rtlCol="0">
                <a:spAutoFit/>
              </a:bodyPr>
              <a:lstStyle/>
              <a:p>
                <a:pPr lvl="0">
                  <a:spcBef>
                    <a:spcPts val="0"/>
                  </a:spcBef>
                </a:pPr>
                <a14:m>
                  <m:oMath xmlns:m="http://schemas.openxmlformats.org/officeDocument/2006/math">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𝜌</m:t>
                        </m:r>
                      </m:e>
                      <m:sub>
                        <m:r>
                          <a:rPr lang="en-US" altLang="ja-JP" sz="3600" b="0" i="1" smtClean="0">
                            <a:solidFill>
                              <a:schemeClr val="tx1"/>
                            </a:solidFill>
                            <a:latin typeface="Cambria Math" panose="02040503050406030204" pitchFamily="18" charset="0"/>
                          </a:rPr>
                          <m:t>12</m:t>
                        </m:r>
                      </m:sub>
                    </m:sSub>
                    <m:r>
                      <a:rPr lang="en-US" altLang="ja-JP" sz="3600" b="0" i="1" smtClean="0">
                        <a:solidFill>
                          <a:schemeClr val="tx1"/>
                        </a:solidFill>
                        <a:latin typeface="Cambria Math" panose="02040503050406030204" pitchFamily="18" charset="0"/>
                      </a:rPr>
                      <m:t>,</m:t>
                    </m:r>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𝜌</m:t>
                        </m:r>
                      </m:e>
                      <m:sub>
                        <m:r>
                          <a:rPr lang="en-US" altLang="ja-JP" sz="3600" b="0" i="1" smtClean="0">
                            <a:solidFill>
                              <a:schemeClr val="tx1"/>
                            </a:solidFill>
                            <a:latin typeface="Cambria Math" panose="02040503050406030204" pitchFamily="18" charset="0"/>
                          </a:rPr>
                          <m:t>21</m:t>
                        </m:r>
                      </m:sub>
                    </m:sSub>
                  </m:oMath>
                </a14:m>
                <a:r>
                  <a:rPr lang="en-US" altLang="ja-JP" sz="3600" b="0" dirty="0">
                    <a:solidFill>
                      <a:schemeClr val="tx1"/>
                    </a:solidFill>
                  </a:rPr>
                  <a:t>:</a:t>
                </a:r>
                <a:r>
                  <a:rPr lang="ja-JP" altLang="en-US" sz="3600" b="0" dirty="0">
                    <a:solidFill>
                      <a:schemeClr val="tx1"/>
                    </a:solidFill>
                  </a:rPr>
                  <a:t>クラウドレットがオフロードするジョブの利用率</a:t>
                </a:r>
                <a:endParaRPr lang="en-US" altLang="ja-JP" sz="3600" b="0" dirty="0">
                  <a:solidFill>
                    <a:schemeClr val="tx1"/>
                  </a:solidFill>
                </a:endParaRPr>
              </a:p>
            </p:txBody>
          </p:sp>
        </mc:Choice>
        <mc:Fallback xmlns="">
          <p:sp>
            <p:nvSpPr>
              <p:cNvPr id="25" name="テキスト ボックス 24">
                <a:extLst>
                  <a:ext uri="{FF2B5EF4-FFF2-40B4-BE49-F238E27FC236}">
                    <a16:creationId xmlns:a16="http://schemas.microsoft.com/office/drawing/2014/main" id="{1FBD1C7C-EC38-B829-BA1D-A09573253AA6}"/>
                  </a:ext>
                </a:extLst>
              </p:cNvPr>
              <p:cNvSpPr txBox="1">
                <a:spLocks noRot="1" noChangeAspect="1" noMove="1" noResize="1" noEditPoints="1" noAdjustHandles="1" noChangeArrowheads="1" noChangeShapeType="1" noTextEdit="1"/>
              </p:cNvSpPr>
              <p:nvPr/>
            </p:nvSpPr>
            <p:spPr>
              <a:xfrm>
                <a:off x="17461474" y="15830863"/>
                <a:ext cx="10559173" cy="646331"/>
              </a:xfrm>
              <a:prstGeom prst="rect">
                <a:avLst/>
              </a:prstGeom>
              <a:blipFill>
                <a:blip r:embed="rId3"/>
                <a:stretch>
                  <a:fillRect t="-19811" r="-750" b="-367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0" name="テキスト ボックス 229">
                <a:extLst>
                  <a:ext uri="{FF2B5EF4-FFF2-40B4-BE49-F238E27FC236}">
                    <a16:creationId xmlns:a16="http://schemas.microsoft.com/office/drawing/2014/main" id="{6D245201-0743-F924-7F5A-1F749AC8C993}"/>
                  </a:ext>
                </a:extLst>
              </p:cNvPr>
              <p:cNvSpPr txBox="1"/>
              <p:nvPr/>
            </p:nvSpPr>
            <p:spPr>
              <a:xfrm>
                <a:off x="17473860" y="15185989"/>
                <a:ext cx="8778237" cy="646331"/>
              </a:xfrm>
              <a:prstGeom prst="rect">
                <a:avLst/>
              </a:prstGeom>
              <a:noFill/>
            </p:spPr>
            <p:txBody>
              <a:bodyPr wrap="none" rtlCol="0">
                <a:spAutoFit/>
              </a:bodyPr>
              <a:lstStyle/>
              <a:p>
                <a14:m>
                  <m:oMath xmlns:m="http://schemas.openxmlformats.org/officeDocument/2006/math">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𝜌</m:t>
                        </m:r>
                      </m:e>
                      <m:sub>
                        <m:r>
                          <a:rPr lang="en-US" altLang="ja-JP" sz="3600" b="0" i="1" smtClean="0">
                            <a:solidFill>
                              <a:schemeClr val="tx1"/>
                            </a:solidFill>
                            <a:latin typeface="Cambria Math" panose="02040503050406030204" pitchFamily="18" charset="0"/>
                          </a:rPr>
                          <m:t>1</m:t>
                        </m:r>
                      </m:sub>
                    </m:sSub>
                    <m:r>
                      <a:rPr lang="en-US" altLang="ja-JP" sz="3600" b="0" i="1" smtClean="0">
                        <a:solidFill>
                          <a:schemeClr val="tx1"/>
                        </a:solidFill>
                        <a:latin typeface="Cambria Math" panose="02040503050406030204" pitchFamily="18" charset="0"/>
                      </a:rPr>
                      <m:t>,</m:t>
                    </m:r>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𝜌</m:t>
                        </m:r>
                      </m:e>
                      <m:sub>
                        <m:r>
                          <a:rPr lang="en-US" altLang="ja-JP" sz="3600" b="0" i="1" smtClean="0">
                            <a:solidFill>
                              <a:schemeClr val="tx1"/>
                            </a:solidFill>
                            <a:latin typeface="Cambria Math" panose="02040503050406030204" pitchFamily="18" charset="0"/>
                          </a:rPr>
                          <m:t>2</m:t>
                        </m:r>
                      </m:sub>
                    </m:sSub>
                  </m:oMath>
                </a14:m>
                <a:r>
                  <a:rPr lang="en-US" altLang="ja-JP" sz="3600" dirty="0">
                    <a:solidFill>
                      <a:schemeClr val="tx1"/>
                    </a:solidFill>
                  </a:rPr>
                  <a:t>: </a:t>
                </a:r>
                <a:r>
                  <a:rPr lang="ja-JP" altLang="en-US" sz="3600" dirty="0">
                    <a:solidFill>
                      <a:schemeClr val="tx1"/>
                    </a:solidFill>
                  </a:rPr>
                  <a:t>クラウドレットのオフロード後の利用率</a:t>
                </a:r>
                <a:endParaRPr lang="en-US" altLang="ja-JP" sz="3600" dirty="0">
                  <a:solidFill>
                    <a:schemeClr val="tx1"/>
                  </a:solidFill>
                </a:endParaRPr>
              </a:p>
            </p:txBody>
          </p:sp>
        </mc:Choice>
        <mc:Fallback xmlns="">
          <p:sp>
            <p:nvSpPr>
              <p:cNvPr id="230" name="テキスト ボックス 229">
                <a:extLst>
                  <a:ext uri="{FF2B5EF4-FFF2-40B4-BE49-F238E27FC236}">
                    <a16:creationId xmlns:a16="http://schemas.microsoft.com/office/drawing/2014/main" id="{6D245201-0743-F924-7F5A-1F749AC8C993}"/>
                  </a:ext>
                </a:extLst>
              </p:cNvPr>
              <p:cNvSpPr txBox="1">
                <a:spLocks noRot="1" noChangeAspect="1" noMove="1" noResize="1" noEditPoints="1" noAdjustHandles="1" noChangeArrowheads="1" noChangeShapeType="1" noTextEdit="1"/>
              </p:cNvSpPr>
              <p:nvPr/>
            </p:nvSpPr>
            <p:spPr>
              <a:xfrm>
                <a:off x="17473860" y="15185989"/>
                <a:ext cx="8778237" cy="646331"/>
              </a:xfrm>
              <a:prstGeom prst="rect">
                <a:avLst/>
              </a:prstGeom>
              <a:blipFill>
                <a:blip r:embed="rId4"/>
                <a:stretch>
                  <a:fillRect t="-18868" r="-1181" b="-36792"/>
                </a:stretch>
              </a:blipFill>
            </p:spPr>
            <p:txBody>
              <a:bodyPr/>
              <a:lstStyle/>
              <a:p>
                <a:r>
                  <a:rPr lang="ja-JP" altLang="en-US">
                    <a:noFill/>
                  </a:rPr>
                  <a:t> </a:t>
                </a:r>
              </a:p>
            </p:txBody>
          </p:sp>
        </mc:Fallback>
      </mc:AlternateContent>
      <p:sp>
        <p:nvSpPr>
          <p:cNvPr id="169" name="角丸四角形 5">
            <a:extLst>
              <a:ext uri="{FF2B5EF4-FFF2-40B4-BE49-F238E27FC236}">
                <a16:creationId xmlns:a16="http://schemas.microsoft.com/office/drawing/2014/main" id="{3CBFE4D4-1A89-ECEC-513F-29A12B2B66E1}"/>
              </a:ext>
            </a:extLst>
          </p:cNvPr>
          <p:cNvSpPr/>
          <p:nvPr/>
        </p:nvSpPr>
        <p:spPr>
          <a:xfrm rot="5400000">
            <a:off x="5577228" y="32543227"/>
            <a:ext cx="4618469" cy="1583833"/>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2" name="テキスト ボックス 221">
                <a:extLst>
                  <a:ext uri="{FF2B5EF4-FFF2-40B4-BE49-F238E27FC236}">
                    <a16:creationId xmlns:a16="http://schemas.microsoft.com/office/drawing/2014/main" id="{82AAEC41-D9CC-9DA1-AEF0-DDD44A3F0628}"/>
                  </a:ext>
                </a:extLst>
              </p:cNvPr>
              <p:cNvSpPr txBox="1"/>
              <p:nvPr/>
            </p:nvSpPr>
            <p:spPr>
              <a:xfrm>
                <a:off x="17372235" y="12261336"/>
                <a:ext cx="10408053" cy="153279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solidFill>
                                <a:srgbClr val="515151"/>
                              </a:solidFill>
                              <a:latin typeface="Cambria Math" panose="02040503050406030204" pitchFamily="18" charset="0"/>
                            </a:rPr>
                          </m:ctrlPr>
                        </m:sSubPr>
                        <m:e>
                          <m:r>
                            <a:rPr lang="en-US" altLang="ja-JP" sz="3200" i="1">
                              <a:solidFill>
                                <a:srgbClr val="515151"/>
                              </a:solidFill>
                              <a:latin typeface="Cambria Math" panose="02040503050406030204" pitchFamily="18" charset="0"/>
                            </a:rPr>
                            <m:t>𝑈</m:t>
                          </m:r>
                        </m:e>
                        <m:sub>
                          <m:r>
                            <a:rPr lang="en-US" altLang="ja-JP" sz="3200" i="1">
                              <a:solidFill>
                                <a:srgbClr val="515151"/>
                              </a:solidFill>
                              <a:latin typeface="Cambria Math" panose="02040503050406030204" pitchFamily="18" charset="0"/>
                            </a:rPr>
                            <m:t>1</m:t>
                          </m:r>
                        </m:sub>
                      </m:sSub>
                      <m:r>
                        <a:rPr lang="en-US" altLang="ja-JP" sz="3200" b="1" i="1">
                          <a:solidFill>
                            <a:srgbClr val="515151"/>
                          </a:solidFill>
                          <a:latin typeface="Cambria Math" panose="02040503050406030204" pitchFamily="18" charset="0"/>
                        </a:rPr>
                        <m:t>=</m:t>
                      </m:r>
                      <m:r>
                        <a:rPr lang="en-US" altLang="ja-JP" sz="3200" i="1">
                          <a:solidFill>
                            <a:srgbClr val="515151"/>
                          </a:solidFill>
                          <a:latin typeface="Cambria Math" panose="02040503050406030204" pitchFamily="18" charset="0"/>
                        </a:rPr>
                        <m:t>−</m:t>
                      </m:r>
                      <m:sSub>
                        <m:sSubPr>
                          <m:ctrlPr>
                            <a:rPr lang="en-US" altLang="ja-JP" sz="3200" i="1">
                              <a:solidFill>
                                <a:srgbClr val="515151"/>
                              </a:solidFill>
                              <a:latin typeface="Cambria Math" panose="02040503050406030204" pitchFamily="18" charset="0"/>
                            </a:rPr>
                          </m:ctrlPr>
                        </m:sSubPr>
                        <m:e>
                          <m:r>
                            <a:rPr lang="en-US" altLang="ja-JP" sz="3200" i="1">
                              <a:solidFill>
                                <a:srgbClr val="515151"/>
                              </a:solidFill>
                              <a:latin typeface="Cambria Math" panose="02040503050406030204" pitchFamily="18" charset="0"/>
                            </a:rPr>
                            <m:t>𝜌</m:t>
                          </m:r>
                        </m:e>
                        <m:sub>
                          <m:r>
                            <a:rPr lang="en-US" altLang="ja-JP" sz="3200" b="0" i="1" smtClean="0">
                              <a:solidFill>
                                <a:srgbClr val="515151"/>
                              </a:solidFill>
                              <a:latin typeface="Cambria Math" panose="02040503050406030204" pitchFamily="18" charset="0"/>
                            </a:rPr>
                            <m:t>12</m:t>
                          </m:r>
                        </m:sub>
                      </m:sSub>
                      <m:r>
                        <a:rPr lang="en-US" altLang="ja-JP" sz="3200" i="1">
                          <a:solidFill>
                            <a:srgbClr val="515151"/>
                          </a:solidFill>
                          <a:latin typeface="Cambria Math" panose="02040503050406030204" pitchFamily="18" charset="0"/>
                        </a:rPr>
                        <m:t>+</m:t>
                      </m:r>
                      <m:sSub>
                        <m:sSubPr>
                          <m:ctrlPr>
                            <a:rPr lang="en-US" altLang="ja-JP" sz="3200" i="1">
                              <a:solidFill>
                                <a:srgbClr val="515151"/>
                              </a:solidFill>
                              <a:latin typeface="Cambria Math" panose="02040503050406030204" pitchFamily="18" charset="0"/>
                            </a:rPr>
                          </m:ctrlPr>
                        </m:sSubPr>
                        <m:e>
                          <m:r>
                            <a:rPr lang="en-US" altLang="ja-JP" sz="3200" i="1">
                              <a:solidFill>
                                <a:srgbClr val="515151"/>
                              </a:solidFill>
                              <a:latin typeface="Cambria Math" panose="02040503050406030204" pitchFamily="18" charset="0"/>
                            </a:rPr>
                            <m:t>𝜌</m:t>
                          </m:r>
                        </m:e>
                        <m:sub>
                          <m:r>
                            <a:rPr lang="en-US" altLang="ja-JP" sz="3200" b="0" i="1" smtClean="0">
                              <a:solidFill>
                                <a:srgbClr val="515151"/>
                              </a:solidFill>
                              <a:latin typeface="Cambria Math" panose="02040503050406030204" pitchFamily="18" charset="0"/>
                            </a:rPr>
                            <m:t>21</m:t>
                          </m:r>
                        </m:sub>
                      </m:sSub>
                      <m:r>
                        <a:rPr lang="en-US" altLang="ja-JP" sz="3200" i="1">
                          <a:solidFill>
                            <a:srgbClr val="515151"/>
                          </a:solidFill>
                          <a:latin typeface="Cambria Math" panose="02040503050406030204" pitchFamily="18" charset="0"/>
                        </a:rPr>
                        <m:t>+</m:t>
                      </m:r>
                      <m:r>
                        <a:rPr lang="en-US" altLang="ja-JP" sz="3200" i="1">
                          <a:solidFill>
                            <a:srgbClr val="515151"/>
                          </a:solidFill>
                          <a:latin typeface="Cambria Math" panose="02040503050406030204" pitchFamily="18" charset="0"/>
                        </a:rPr>
                        <m:t>𝛼</m:t>
                      </m:r>
                      <m:sSub>
                        <m:sSubPr>
                          <m:ctrlPr>
                            <a:rPr lang="en-US" altLang="ja-JP" sz="3200" i="1">
                              <a:solidFill>
                                <a:srgbClr val="515151"/>
                              </a:solidFill>
                              <a:latin typeface="Cambria Math" panose="02040503050406030204" pitchFamily="18" charset="0"/>
                            </a:rPr>
                          </m:ctrlPr>
                        </m:sSubPr>
                        <m:e>
                          <m:r>
                            <a:rPr lang="en-US" altLang="ja-JP" sz="3200" i="1">
                              <a:solidFill>
                                <a:srgbClr val="515151"/>
                              </a:solidFill>
                              <a:latin typeface="Cambria Math" panose="02040503050406030204" pitchFamily="18" charset="0"/>
                            </a:rPr>
                            <m:t>𝜌</m:t>
                          </m:r>
                        </m:e>
                        <m:sub>
                          <m:r>
                            <a:rPr lang="en-US" altLang="ja-JP" sz="3200" b="0" i="1" smtClean="0">
                              <a:solidFill>
                                <a:srgbClr val="515151"/>
                              </a:solidFill>
                              <a:latin typeface="Cambria Math" panose="02040503050406030204" pitchFamily="18" charset="0"/>
                            </a:rPr>
                            <m:t>1</m:t>
                          </m:r>
                        </m:sub>
                      </m:sSub>
                      <m:r>
                        <a:rPr lang="en-US" altLang="ja-JP" sz="3200" i="1">
                          <a:solidFill>
                            <a:srgbClr val="515151"/>
                          </a:solidFill>
                          <a:latin typeface="Cambria Math" panose="02040503050406030204" pitchFamily="18" charset="0"/>
                        </a:rPr>
                        <m:t>+</m:t>
                      </m:r>
                      <m:r>
                        <a:rPr lang="en-US" altLang="ja-JP" sz="3200" i="1">
                          <a:solidFill>
                            <a:srgbClr val="515151"/>
                          </a:solidFill>
                          <a:latin typeface="Cambria Math" panose="02040503050406030204" pitchFamily="18" charset="0"/>
                        </a:rPr>
                        <m:t>𝛽</m:t>
                      </m:r>
                      <m:nary>
                        <m:naryPr>
                          <m:chr m:val="∑"/>
                          <m:ctrlPr>
                            <a:rPr lang="en-US" altLang="ja-JP" sz="3200" i="1">
                              <a:solidFill>
                                <a:srgbClr val="515151"/>
                              </a:solidFill>
                              <a:latin typeface="Cambria Math" panose="02040503050406030204" pitchFamily="18" charset="0"/>
                            </a:rPr>
                          </m:ctrlPr>
                        </m:naryPr>
                        <m:sub>
                          <m:r>
                            <m:rPr>
                              <m:brk m:alnAt="23"/>
                            </m:rPr>
                            <a:rPr lang="en-US" altLang="ja-JP" sz="3200" i="1">
                              <a:solidFill>
                                <a:srgbClr val="515151"/>
                              </a:solidFill>
                              <a:latin typeface="Cambria Math" panose="02040503050406030204" pitchFamily="18" charset="0"/>
                            </a:rPr>
                            <m:t>𝑗</m:t>
                          </m:r>
                          <m:r>
                            <a:rPr lang="en-US" altLang="ja-JP" sz="3200" i="1">
                              <a:solidFill>
                                <a:srgbClr val="515151"/>
                              </a:solidFill>
                              <a:latin typeface="Cambria Math" panose="02040503050406030204" pitchFamily="18" charset="0"/>
                            </a:rPr>
                            <m:t>=1</m:t>
                          </m:r>
                        </m:sub>
                        <m:sup>
                          <m:r>
                            <a:rPr lang="en-US" altLang="ja-JP" sz="3200" i="1">
                              <a:solidFill>
                                <a:srgbClr val="515151"/>
                              </a:solidFill>
                              <a:latin typeface="Cambria Math" panose="02040503050406030204" pitchFamily="18" charset="0"/>
                            </a:rPr>
                            <m:t>𝑁</m:t>
                          </m:r>
                        </m:sup>
                        <m:e>
                          <m:d>
                            <m:dPr>
                              <m:ctrlPr>
                                <a:rPr lang="en-US" altLang="ja-JP" sz="3200" i="1">
                                  <a:solidFill>
                                    <a:srgbClr val="515151"/>
                                  </a:solidFill>
                                  <a:latin typeface="Cambria Math" panose="02040503050406030204" pitchFamily="18" charset="0"/>
                                </a:rPr>
                              </m:ctrlPr>
                            </m:dPr>
                            <m:e>
                              <m:sSub>
                                <m:sSubPr>
                                  <m:ctrlPr>
                                    <a:rPr lang="en-US" altLang="ja-JP" sz="3200" i="1">
                                      <a:solidFill>
                                        <a:srgbClr val="515151"/>
                                      </a:solidFill>
                                      <a:latin typeface="Cambria Math" panose="02040503050406030204" pitchFamily="18" charset="0"/>
                                    </a:rPr>
                                  </m:ctrlPr>
                                </m:sSubPr>
                                <m:e>
                                  <m:r>
                                    <a:rPr lang="en-US" altLang="ja-JP" sz="3200" i="1">
                                      <a:solidFill>
                                        <a:srgbClr val="515151"/>
                                      </a:solidFill>
                                      <a:latin typeface="Cambria Math" panose="02040503050406030204" pitchFamily="18" charset="0"/>
                                    </a:rPr>
                                    <m:t>𝐷</m:t>
                                  </m:r>
                                </m:e>
                                <m:sub>
                                  <m:r>
                                    <a:rPr lang="en-US" altLang="ja-JP" sz="3200" i="1">
                                      <a:solidFill>
                                        <a:srgbClr val="515151"/>
                                      </a:solidFill>
                                      <a:latin typeface="Cambria Math" panose="02040503050406030204" pitchFamily="18" charset="0"/>
                                    </a:rPr>
                                    <m:t>𝑞</m:t>
                                  </m:r>
                                </m:sub>
                              </m:sSub>
                              <m:r>
                                <a:rPr lang="en-US" altLang="ja-JP" sz="3200" i="1">
                                  <a:solidFill>
                                    <a:srgbClr val="515151"/>
                                  </a:solidFill>
                                  <a:latin typeface="Cambria Math" panose="02040503050406030204" pitchFamily="18" charset="0"/>
                                </a:rPr>
                                <m:t>−</m:t>
                              </m:r>
                              <m:sSub>
                                <m:sSubPr>
                                  <m:ctrlPr>
                                    <a:rPr lang="en-US" altLang="ja-JP" sz="3200" i="1">
                                      <a:solidFill>
                                        <a:srgbClr val="515151"/>
                                      </a:solidFill>
                                      <a:latin typeface="Cambria Math" panose="02040503050406030204" pitchFamily="18" charset="0"/>
                                    </a:rPr>
                                  </m:ctrlPr>
                                </m:sSubPr>
                                <m:e>
                                  <m:r>
                                    <a:rPr lang="en-US" altLang="ja-JP" sz="3200" i="1">
                                      <a:solidFill>
                                        <a:srgbClr val="515151"/>
                                      </a:solidFill>
                                      <a:latin typeface="Cambria Math" panose="02040503050406030204" pitchFamily="18" charset="0"/>
                                    </a:rPr>
                                    <m:t>𝐸</m:t>
                                  </m:r>
                                </m:e>
                                <m:sub>
                                  <m:r>
                                    <a:rPr lang="en-US" altLang="ja-JP" sz="3200" b="0" i="1" smtClean="0">
                                      <a:solidFill>
                                        <a:srgbClr val="515151"/>
                                      </a:solidFill>
                                      <a:latin typeface="Cambria Math" panose="02040503050406030204" pitchFamily="18" charset="0"/>
                                    </a:rPr>
                                    <m:t>1</m:t>
                                  </m:r>
                                  <m:r>
                                    <a:rPr lang="en-US" altLang="ja-JP" sz="3200" i="1">
                                      <a:solidFill>
                                        <a:srgbClr val="515151"/>
                                      </a:solidFill>
                                      <a:latin typeface="Cambria Math" panose="02040503050406030204" pitchFamily="18" charset="0"/>
                                    </a:rPr>
                                    <m:t>𝑗</m:t>
                                  </m:r>
                                </m:sub>
                              </m:sSub>
                            </m:e>
                          </m:d>
                          <m:sSub>
                            <m:sSubPr>
                              <m:ctrlPr>
                                <a:rPr lang="en-US" altLang="ja-JP" sz="3200" i="1">
                                  <a:solidFill>
                                    <a:srgbClr val="515151"/>
                                  </a:solidFill>
                                  <a:latin typeface="Cambria Math" panose="02040503050406030204" pitchFamily="18" charset="0"/>
                                </a:rPr>
                              </m:ctrlPr>
                            </m:sSubPr>
                            <m:e>
                              <m:r>
                                <a:rPr lang="en-US" altLang="ja-JP" sz="3200" i="1">
                                  <a:solidFill>
                                    <a:srgbClr val="515151"/>
                                  </a:solidFill>
                                  <a:latin typeface="Cambria Math" panose="02040503050406030204" pitchFamily="18" charset="0"/>
                                </a:rPr>
                                <m:t>𝜌</m:t>
                              </m:r>
                            </m:e>
                            <m:sub>
                              <m:r>
                                <a:rPr lang="en-US" altLang="ja-JP" sz="3200" b="0" i="1" smtClean="0">
                                  <a:solidFill>
                                    <a:srgbClr val="515151"/>
                                  </a:solidFill>
                                  <a:latin typeface="Cambria Math" panose="02040503050406030204" pitchFamily="18" charset="0"/>
                                </a:rPr>
                                <m:t>1</m:t>
                              </m:r>
                              <m:r>
                                <a:rPr lang="en-US" altLang="ja-JP" sz="3200" i="1">
                                  <a:solidFill>
                                    <a:srgbClr val="515151"/>
                                  </a:solidFill>
                                  <a:latin typeface="Cambria Math" panose="02040503050406030204" pitchFamily="18" charset="0"/>
                                </a:rPr>
                                <m:t>𝑗</m:t>
                              </m:r>
                            </m:sub>
                          </m:sSub>
                        </m:e>
                      </m:nary>
                    </m:oMath>
                  </m:oMathPara>
                </a14:m>
                <a:endParaRPr lang="en-US" altLang="ja-JP" sz="3200" dirty="0">
                  <a:solidFill>
                    <a:srgbClr val="515151"/>
                  </a:solidFill>
                </a:endParaRPr>
              </a:p>
            </p:txBody>
          </p:sp>
        </mc:Choice>
        <mc:Fallback xmlns="">
          <p:sp>
            <p:nvSpPr>
              <p:cNvPr id="222" name="テキスト ボックス 221">
                <a:extLst>
                  <a:ext uri="{FF2B5EF4-FFF2-40B4-BE49-F238E27FC236}">
                    <a16:creationId xmlns:a16="http://schemas.microsoft.com/office/drawing/2014/main" id="{82AAEC41-D9CC-9DA1-AEF0-DDD44A3F0628}"/>
                  </a:ext>
                </a:extLst>
              </p:cNvPr>
              <p:cNvSpPr txBox="1">
                <a:spLocks noRot="1" noChangeAspect="1" noMove="1" noResize="1" noEditPoints="1" noAdjustHandles="1" noChangeArrowheads="1" noChangeShapeType="1" noTextEdit="1"/>
              </p:cNvSpPr>
              <p:nvPr/>
            </p:nvSpPr>
            <p:spPr>
              <a:xfrm>
                <a:off x="17372235" y="12261336"/>
                <a:ext cx="10408053" cy="1532792"/>
              </a:xfrm>
              <a:prstGeom prst="rect">
                <a:avLst/>
              </a:prstGeom>
              <a:blipFill>
                <a:blip r:embed="rId5"/>
                <a:stretch>
                  <a:fillRect/>
                </a:stretch>
              </a:blipFill>
            </p:spPr>
            <p:txBody>
              <a:bodyPr/>
              <a:lstStyle/>
              <a:p>
                <a:r>
                  <a:rPr lang="ja-JP" altLang="en-US">
                    <a:noFill/>
                  </a:rPr>
                  <a:t> </a:t>
                </a:r>
              </a:p>
            </p:txBody>
          </p:sp>
        </mc:Fallback>
      </mc:AlternateContent>
      <p:sp>
        <p:nvSpPr>
          <p:cNvPr id="8" name="正方形/長方形 7"/>
          <p:cNvSpPr/>
          <p:nvPr/>
        </p:nvSpPr>
        <p:spPr>
          <a:xfrm>
            <a:off x="31527588" y="24683913"/>
            <a:ext cx="7200000" cy="7200000"/>
          </a:xfrm>
          <a:prstGeom prst="rect">
            <a:avLst/>
          </a:prstGeom>
          <a:noFill/>
          <a:ln w="31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9" name="正方形/長方形 8"/>
          <p:cNvSpPr/>
          <p:nvPr/>
        </p:nvSpPr>
        <p:spPr>
          <a:xfrm>
            <a:off x="39046642" y="26558094"/>
            <a:ext cx="12745417" cy="4093428"/>
          </a:xfrm>
          <a:prstGeom prst="rect">
            <a:avLst/>
          </a:prstGeom>
        </p:spPr>
        <p:txBody>
          <a:bodyPr wrap="square">
            <a:spAutoFit/>
          </a:bodyPr>
          <a:lstStyle/>
          <a:p>
            <a:r>
              <a:rPr lang="ja-JP" altLang="en-US" sz="6500" b="1" dirty="0">
                <a:latin typeface="ＭＳ ゴシック" pitchFamily="49" charset="-128"/>
                <a:ea typeface="ＭＳ ゴシック" pitchFamily="49" charset="-128"/>
              </a:rPr>
              <a:t>ご参考）</a:t>
            </a:r>
            <a:endParaRPr lang="en-US" altLang="ja-JP" sz="6500" b="1"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←演題番号スペースを設ける</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　場合に、サイズの目安として</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　ご利用ください。</a:t>
            </a:r>
            <a:endParaRPr lang="en-US" altLang="ja-JP" sz="6500" dirty="0">
              <a:latin typeface="ＭＳ ゴシック" pitchFamily="49" charset="-128"/>
              <a:ea typeface="ＭＳ ゴシック" pitchFamily="49" charset="-128"/>
            </a:endParaRPr>
          </a:p>
        </p:txBody>
      </p:sp>
      <p:sp>
        <p:nvSpPr>
          <p:cNvPr id="10" name="正方形/長方形 9"/>
          <p:cNvSpPr/>
          <p:nvPr/>
        </p:nvSpPr>
        <p:spPr>
          <a:xfrm>
            <a:off x="32326788" y="27764807"/>
            <a:ext cx="5601600" cy="1169551"/>
          </a:xfrm>
          <a:prstGeom prst="rect">
            <a:avLst/>
          </a:prstGeom>
        </p:spPr>
        <p:txBody>
          <a:bodyPr>
            <a:spAutoFit/>
          </a:bodyPr>
          <a:lstStyle/>
          <a:p>
            <a:pPr algn="ctr"/>
            <a:r>
              <a:rPr lang="en-US" altLang="ja-JP" sz="7000" dirty="0">
                <a:latin typeface="ＭＳ ゴシック" pitchFamily="49" charset="-128"/>
                <a:ea typeface="ＭＳ ゴシック" pitchFamily="49" charset="-128"/>
              </a:rPr>
              <a:t>20×20cm</a:t>
            </a:r>
          </a:p>
        </p:txBody>
      </p:sp>
      <p:grpSp>
        <p:nvGrpSpPr>
          <p:cNvPr id="3" name="グループ化 2"/>
          <p:cNvGrpSpPr/>
          <p:nvPr/>
        </p:nvGrpSpPr>
        <p:grpSpPr>
          <a:xfrm>
            <a:off x="31527588" y="7583134"/>
            <a:ext cx="17816199" cy="15223825"/>
            <a:chOff x="31527588" y="7583134"/>
            <a:chExt cx="17816199" cy="15223825"/>
          </a:xfrm>
        </p:grpSpPr>
        <p:sp>
          <p:nvSpPr>
            <p:cNvPr id="27" name="テキスト ボックス 26"/>
            <p:cNvSpPr txBox="1"/>
            <p:nvPr/>
          </p:nvSpPr>
          <p:spPr>
            <a:xfrm>
              <a:off x="31527588" y="11738347"/>
              <a:ext cx="16200000" cy="1384995"/>
            </a:xfrm>
            <a:prstGeom prst="rect">
              <a:avLst/>
            </a:prstGeom>
            <a:noFill/>
          </p:spPr>
          <p:txBody>
            <a:bodyPr wrap="square" lIns="0" tIns="0" rIns="0" bIns="0" rtlCol="0">
              <a:spAutoFit/>
            </a:bodyPr>
            <a:lstStyle/>
            <a:p>
              <a:pPr algn="ctr"/>
              <a:r>
                <a:rPr lang="en-US" altLang="ja-JP" sz="9000" b="1" dirty="0">
                  <a:latin typeface="ＭＳ ゴシック" pitchFamily="49" charset="-128"/>
                  <a:ea typeface="ＭＳ ゴシック" pitchFamily="49" charset="-128"/>
                </a:rPr>
                <a:t>A0</a:t>
              </a:r>
            </a:p>
          </p:txBody>
        </p:sp>
        <p:sp>
          <p:nvSpPr>
            <p:cNvPr id="28" name="テキスト ボックス 27"/>
            <p:cNvSpPr txBox="1"/>
            <p:nvPr/>
          </p:nvSpPr>
          <p:spPr>
            <a:xfrm>
              <a:off x="31527588" y="13581617"/>
              <a:ext cx="16200000" cy="5400000"/>
            </a:xfrm>
            <a:prstGeom prst="rect">
              <a:avLst/>
            </a:prstGeom>
            <a:noFill/>
            <a:ln>
              <a:solidFill>
                <a:srgbClr val="FF0000"/>
              </a:solidFill>
            </a:ln>
          </p:spPr>
          <p:txBody>
            <a:bodyPr wrap="square" lIns="0" tIns="648000" rIns="0" bIns="648000" rtlCol="0">
              <a:spAutoFit/>
            </a:bodyPr>
            <a:lstStyle/>
            <a:p>
              <a:pPr algn="ctr"/>
              <a:r>
                <a:rPr lang="ja-JP" altLang="en-US" sz="9000">
                  <a:latin typeface="ＭＳ ゴシック" pitchFamily="49" charset="-128"/>
                  <a:ea typeface="ＭＳ ゴシック" pitchFamily="49" charset="-128"/>
                </a:rPr>
                <a:t>ページ設定</a:t>
              </a:r>
              <a:r>
                <a:rPr lang="en-US" altLang="ja-JP" sz="9000" b="1" baseline="40000">
                  <a:latin typeface="ＭＳ ゴシック" pitchFamily="49" charset="-128"/>
                  <a:ea typeface="ＭＳ ゴシック" pitchFamily="49" charset="-128"/>
                </a:rPr>
                <a:t>※</a:t>
              </a:r>
              <a:endParaRPr lang="en-US" altLang="ja-JP" sz="9000">
                <a:latin typeface="ＭＳ ゴシック" pitchFamily="49" charset="-128"/>
                <a:ea typeface="ＭＳ ゴシック" pitchFamily="49" charset="-128"/>
              </a:endParaRPr>
            </a:p>
            <a:p>
              <a:pPr algn="ctr"/>
              <a:r>
                <a:rPr lang="ja-JP" altLang="en-US" sz="9000">
                  <a:latin typeface="ＭＳ ゴシック" pitchFamily="49" charset="-128"/>
                  <a:ea typeface="ＭＳ ゴシック" pitchFamily="49" charset="-128"/>
                </a:rPr>
                <a:t>幅　  </a:t>
              </a:r>
              <a:r>
                <a:rPr lang="en-US" altLang="ja-JP" sz="9000">
                  <a:latin typeface="ＭＳ ゴシック" pitchFamily="49" charset="-128"/>
                  <a:ea typeface="ＭＳ ゴシック" pitchFamily="49" charset="-128"/>
                </a:rPr>
                <a:t>84.1cm</a:t>
              </a:r>
            </a:p>
            <a:p>
              <a:pPr algn="ctr"/>
              <a:r>
                <a:rPr lang="ja-JP" altLang="en-US" sz="9000">
                  <a:latin typeface="ＭＳ ゴシック" pitchFamily="49" charset="-128"/>
                  <a:ea typeface="ＭＳ ゴシック" pitchFamily="49" charset="-128"/>
                </a:rPr>
                <a:t>高さ </a:t>
              </a:r>
              <a:r>
                <a:rPr lang="en-US" altLang="ja-JP" sz="9000">
                  <a:latin typeface="ＭＳ ゴシック" pitchFamily="49" charset="-128"/>
                  <a:ea typeface="ＭＳ ゴシック" pitchFamily="49" charset="-128"/>
                </a:rPr>
                <a:t>118.9cm</a:t>
              </a:r>
            </a:p>
          </p:txBody>
        </p:sp>
        <p:sp>
          <p:nvSpPr>
            <p:cNvPr id="29" name="テキスト ボックス 28"/>
            <p:cNvSpPr txBox="1"/>
            <p:nvPr/>
          </p:nvSpPr>
          <p:spPr>
            <a:xfrm>
              <a:off x="31527588" y="19713805"/>
              <a:ext cx="17816199" cy="3093154"/>
            </a:xfrm>
            <a:prstGeom prst="rect">
              <a:avLst/>
            </a:prstGeom>
            <a:noFill/>
          </p:spPr>
          <p:txBody>
            <a:bodyPr wrap="square" lIns="0" tIns="0" rIns="0" bIns="0" rtlCol="0">
              <a:spAutoFit/>
            </a:bodyPr>
            <a:lstStyle/>
            <a:p>
              <a:r>
                <a:rPr lang="en-US" altLang="ja-JP" sz="6500" b="1" dirty="0">
                  <a:latin typeface="ＭＳ ゴシック" pitchFamily="49" charset="-128"/>
                  <a:ea typeface="ＭＳ ゴシック" pitchFamily="49" charset="-128"/>
                </a:rPr>
                <a:t>※</a:t>
              </a:r>
              <a:r>
                <a:rPr lang="en-US" altLang="ja-JP" sz="6500" dirty="0">
                  <a:latin typeface="ＭＳ ゴシック" pitchFamily="49" charset="-128"/>
                  <a:ea typeface="ＭＳ ゴシック" pitchFamily="49" charset="-128"/>
                </a:rPr>
                <a:t>PowerPoint</a:t>
              </a:r>
              <a:r>
                <a:rPr lang="ja-JP" altLang="en-US" sz="6500" dirty="0">
                  <a:latin typeface="ＭＳ ゴシック" pitchFamily="49" charset="-128"/>
                  <a:ea typeface="ＭＳ ゴシック" pitchFamily="49" charset="-128"/>
                </a:rPr>
                <a:t>のバージョンによっては数値に</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　若干誤差が生じている場合がありますが、</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　そのまま作成いただいて問題ございません。</a:t>
              </a:r>
              <a:endParaRPr lang="en-US" altLang="ja-JP" sz="6500" dirty="0">
                <a:latin typeface="ＭＳ ゴシック" pitchFamily="49" charset="-128"/>
                <a:ea typeface="ＭＳ ゴシック" pitchFamily="49" charset="-128"/>
              </a:endParaRPr>
            </a:p>
          </p:txBody>
        </p:sp>
        <p:sp>
          <p:nvSpPr>
            <p:cNvPr id="15" name="正方形/長方形 14">
              <a:extLst>
                <a:ext uri="{FF2B5EF4-FFF2-40B4-BE49-F238E27FC236}">
                  <a16:creationId xmlns:a16="http://schemas.microsoft.com/office/drawing/2014/main" id="{93B361B3-BE50-4248-9FB6-8855D0C68134}"/>
                </a:ext>
              </a:extLst>
            </p:cNvPr>
            <p:cNvSpPr/>
            <p:nvPr/>
          </p:nvSpPr>
          <p:spPr>
            <a:xfrm>
              <a:off x="39118651" y="7583134"/>
              <a:ext cx="10009627" cy="1015663"/>
            </a:xfrm>
            <a:prstGeom prst="rect">
              <a:avLst/>
            </a:prstGeom>
          </p:spPr>
          <p:txBody>
            <a:bodyPr wrap="square">
              <a:spAutoFit/>
            </a:bodyPr>
            <a:lstStyle/>
            <a:p>
              <a:r>
                <a:rPr lang="en-US" altLang="ja-JP" sz="6000" b="1" dirty="0">
                  <a:latin typeface="ＭＳ ゴシック" pitchFamily="49" charset="-128"/>
                  <a:ea typeface="ＭＳ ゴシック" pitchFamily="49" charset="-128"/>
                  <a:hlinkClick r:id="rId6"/>
                </a:rPr>
                <a:t>https://www.cybig.net/</a:t>
              </a:r>
              <a:endParaRPr lang="en-US" altLang="ja-JP" sz="6000" b="1" dirty="0">
                <a:latin typeface="ＭＳ ゴシック" pitchFamily="49" charset="-128"/>
                <a:ea typeface="ＭＳ ゴシック" pitchFamily="49" charset="-128"/>
              </a:endParaRPr>
            </a:p>
          </p:txBody>
        </p:sp>
        <p:pic>
          <p:nvPicPr>
            <p:cNvPr id="16" name="図 15">
              <a:extLst>
                <a:ext uri="{FF2B5EF4-FFF2-40B4-BE49-F238E27FC236}">
                  <a16:creationId xmlns:a16="http://schemas.microsoft.com/office/drawing/2014/main" id="{5B6FFE6A-B6C8-456B-BF6B-EF1238FE63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527589" y="7617710"/>
              <a:ext cx="7415094" cy="2780661"/>
            </a:xfrm>
            <a:prstGeom prst="rect">
              <a:avLst/>
            </a:prstGeom>
          </p:spPr>
        </p:pic>
        <p:sp>
          <p:nvSpPr>
            <p:cNvPr id="17" name="テキスト ボックス 16">
              <a:extLst>
                <a:ext uri="{FF2B5EF4-FFF2-40B4-BE49-F238E27FC236}">
                  <a16:creationId xmlns:a16="http://schemas.microsoft.com/office/drawing/2014/main" id="{A82D8F84-5D1F-456E-B820-CC5EE7A3FF42}"/>
                </a:ext>
              </a:extLst>
            </p:cNvPr>
            <p:cNvSpPr txBox="1"/>
            <p:nvPr/>
          </p:nvSpPr>
          <p:spPr>
            <a:xfrm>
              <a:off x="39191174" y="8951702"/>
              <a:ext cx="9359040" cy="1415772"/>
            </a:xfrm>
            <a:prstGeom prst="rect">
              <a:avLst/>
            </a:prstGeom>
            <a:noFill/>
          </p:spPr>
          <p:txBody>
            <a:bodyPr wrap="square" lIns="0" tIns="0" rIns="0" bIns="0" rtlCol="0">
              <a:spAutoFit/>
            </a:bodyPr>
            <a:lstStyle/>
            <a:p>
              <a:r>
                <a:rPr lang="ja-JP" altLang="en-US" sz="9200" b="1" dirty="0">
                  <a:ln w="28575">
                    <a:solidFill>
                      <a:srgbClr val="014099"/>
                    </a:solidFill>
                  </a:ln>
                  <a:solidFill>
                    <a:schemeClr val="bg1"/>
                  </a:solidFill>
                  <a:latin typeface="ＭＳ ゴシック" pitchFamily="49" charset="-128"/>
                  <a:ea typeface="ＭＳ ゴシック" pitchFamily="49" charset="-128"/>
                </a:rPr>
                <a:t>テンプレート</a:t>
              </a:r>
              <a:endParaRPr lang="en-US" altLang="ja-JP" sz="9200" b="1" dirty="0">
                <a:ln w="28575">
                  <a:solidFill>
                    <a:srgbClr val="014099"/>
                  </a:solidFill>
                </a:ln>
                <a:solidFill>
                  <a:schemeClr val="bg1"/>
                </a:solidFill>
                <a:latin typeface="ＭＳ ゴシック" pitchFamily="49" charset="-128"/>
                <a:ea typeface="ＭＳ ゴシック" pitchFamily="49" charset="-128"/>
              </a:endParaRPr>
            </a:p>
          </p:txBody>
        </p:sp>
      </p:grpSp>
      <p:sp>
        <p:nvSpPr>
          <p:cNvPr id="18" name="正方形/長方形 17">
            <a:extLst>
              <a:ext uri="{FF2B5EF4-FFF2-40B4-BE49-F238E27FC236}">
                <a16:creationId xmlns:a16="http://schemas.microsoft.com/office/drawing/2014/main" id="{32A2DD4D-2470-4DCB-B469-D33FF0C969A2}"/>
              </a:ext>
            </a:extLst>
          </p:cNvPr>
          <p:cNvSpPr/>
          <p:nvPr/>
        </p:nvSpPr>
        <p:spPr>
          <a:xfrm>
            <a:off x="31527588" y="33929209"/>
            <a:ext cx="20738304" cy="3093154"/>
          </a:xfrm>
          <a:prstGeom prst="rect">
            <a:avLst/>
          </a:prstGeom>
        </p:spPr>
        <p:txBody>
          <a:bodyPr wrap="square">
            <a:spAutoFit/>
          </a:bodyPr>
          <a:lstStyle/>
          <a:p>
            <a:r>
              <a:rPr lang="ja-JP" altLang="en-US" sz="6500" dirty="0">
                <a:latin typeface="ＭＳ ゴシック" pitchFamily="49" charset="-128"/>
                <a:ea typeface="ＭＳ ゴシック" pitchFamily="49" charset="-128"/>
              </a:rPr>
              <a:t>データ作成における注意点については、</a:t>
            </a:r>
          </a:p>
          <a:p>
            <a:r>
              <a:rPr lang="ja-JP" altLang="en-US" sz="6500" dirty="0">
                <a:latin typeface="ＭＳ ゴシック" pitchFamily="49" charset="-128"/>
                <a:ea typeface="ＭＳ ゴシック" pitchFamily="49" charset="-128"/>
                <a:hlinkClick r:id="rId8"/>
              </a:rPr>
              <a:t>ご入稿前のチェックポイント</a:t>
            </a:r>
            <a:r>
              <a:rPr lang="ja-JP" altLang="en-US" sz="6500" dirty="0">
                <a:latin typeface="ＭＳ ゴシック" pitchFamily="49" charset="-128"/>
                <a:ea typeface="ＭＳ ゴシック" pitchFamily="49" charset="-128"/>
              </a:rPr>
              <a:t>をご参照ください。</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（↑右クリックで“ハイパーリンクを開く”を選択）</a:t>
            </a:r>
            <a:endParaRPr lang="en-US" altLang="ja-JP" sz="6500" dirty="0">
              <a:latin typeface="ＭＳ ゴシック" pitchFamily="49" charset="-128"/>
              <a:ea typeface="ＭＳ ゴシック" pitchFamily="49" charset="-128"/>
            </a:endParaRPr>
          </a:p>
        </p:txBody>
      </p:sp>
      <p:sp>
        <p:nvSpPr>
          <p:cNvPr id="186" name="正方形/長方形 185">
            <a:extLst>
              <a:ext uri="{FF2B5EF4-FFF2-40B4-BE49-F238E27FC236}">
                <a16:creationId xmlns:a16="http://schemas.microsoft.com/office/drawing/2014/main" id="{CA4E023A-AA17-79F6-5E63-15D2CEA11645}"/>
              </a:ext>
            </a:extLst>
          </p:cNvPr>
          <p:cNvSpPr/>
          <p:nvPr/>
        </p:nvSpPr>
        <p:spPr>
          <a:xfrm>
            <a:off x="-1" y="0"/>
            <a:ext cx="30279975" cy="4122342"/>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id="{6F5A56F9-FC3E-4454-0C77-CF4B7D02AF50}"/>
              </a:ext>
            </a:extLst>
          </p:cNvPr>
          <p:cNvSpPr/>
          <p:nvPr/>
        </p:nvSpPr>
        <p:spPr>
          <a:xfrm>
            <a:off x="0" y="41361308"/>
            <a:ext cx="30279974" cy="1447217"/>
          </a:xfrm>
          <a:prstGeom prst="rect">
            <a:avLst/>
          </a:prstGeom>
          <a:solidFill>
            <a:schemeClr val="accent5">
              <a:lumMod val="40000"/>
              <a:lumOff val="6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8" name="角丸四角形 16">
            <a:extLst>
              <a:ext uri="{FF2B5EF4-FFF2-40B4-BE49-F238E27FC236}">
                <a16:creationId xmlns:a16="http://schemas.microsoft.com/office/drawing/2014/main" id="{6C5F9C9F-2BB2-9EC6-93E5-A2936352E800}"/>
              </a:ext>
            </a:extLst>
          </p:cNvPr>
          <p:cNvSpPr/>
          <p:nvPr/>
        </p:nvSpPr>
        <p:spPr>
          <a:xfrm>
            <a:off x="810394" y="5144135"/>
            <a:ext cx="13992225" cy="11872245"/>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テキスト ボックス 188">
            <a:extLst>
              <a:ext uri="{FF2B5EF4-FFF2-40B4-BE49-F238E27FC236}">
                <a16:creationId xmlns:a16="http://schemas.microsoft.com/office/drawing/2014/main" id="{D6D46EA8-1768-B7C8-6C89-DEFCCD508A4C}"/>
              </a:ext>
            </a:extLst>
          </p:cNvPr>
          <p:cNvSpPr txBox="1"/>
          <p:nvPr/>
        </p:nvSpPr>
        <p:spPr>
          <a:xfrm>
            <a:off x="853688" y="4787882"/>
            <a:ext cx="4997267" cy="1015663"/>
          </a:xfrm>
          <a:prstGeom prst="rect">
            <a:avLst/>
          </a:prstGeom>
          <a:solidFill>
            <a:schemeClr val="bg1"/>
          </a:solidFill>
        </p:spPr>
        <p:txBody>
          <a:bodyPr wrap="square" rtlCol="0">
            <a:spAutoFit/>
          </a:bodyPr>
          <a:lstStyle/>
          <a:p>
            <a:r>
              <a:rPr kumimoji="1" lang="ja-JP" altLang="en-US" sz="6000" dirty="0">
                <a:solidFill>
                  <a:schemeClr val="accent2"/>
                </a:solidFill>
              </a:rPr>
              <a:t>●背景と目的</a:t>
            </a:r>
          </a:p>
        </p:txBody>
      </p:sp>
      <p:sp>
        <p:nvSpPr>
          <p:cNvPr id="193" name="角丸四角形 17">
            <a:extLst>
              <a:ext uri="{FF2B5EF4-FFF2-40B4-BE49-F238E27FC236}">
                <a16:creationId xmlns:a16="http://schemas.microsoft.com/office/drawing/2014/main" id="{680BEE43-7D58-BECA-6959-C23E57D8C67A}"/>
              </a:ext>
            </a:extLst>
          </p:cNvPr>
          <p:cNvSpPr/>
          <p:nvPr/>
        </p:nvSpPr>
        <p:spPr>
          <a:xfrm>
            <a:off x="15362350" y="5044085"/>
            <a:ext cx="14107229" cy="17277611"/>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4" name="テキスト ボックス 193">
            <a:extLst>
              <a:ext uri="{FF2B5EF4-FFF2-40B4-BE49-F238E27FC236}">
                <a16:creationId xmlns:a16="http://schemas.microsoft.com/office/drawing/2014/main" id="{8B05919C-27F3-B047-C3BF-0A7E0FFFF907}"/>
              </a:ext>
            </a:extLst>
          </p:cNvPr>
          <p:cNvSpPr txBox="1"/>
          <p:nvPr/>
        </p:nvSpPr>
        <p:spPr>
          <a:xfrm>
            <a:off x="15788059" y="4784851"/>
            <a:ext cx="8838292" cy="1015663"/>
          </a:xfrm>
          <a:prstGeom prst="rect">
            <a:avLst/>
          </a:prstGeom>
          <a:solidFill>
            <a:schemeClr val="bg1"/>
          </a:solidFill>
        </p:spPr>
        <p:txBody>
          <a:bodyPr wrap="square" rtlCol="0">
            <a:spAutoFit/>
          </a:bodyPr>
          <a:lstStyle/>
          <a:p>
            <a:r>
              <a:rPr kumimoji="1" lang="ja-JP" altLang="en-US" sz="6000" dirty="0">
                <a:solidFill>
                  <a:schemeClr val="accent2"/>
                </a:solidFill>
              </a:rPr>
              <a:t>●</a:t>
            </a:r>
            <a:r>
              <a:rPr lang="ja-JP" altLang="en-US" sz="6000" dirty="0">
                <a:solidFill>
                  <a:schemeClr val="accent2"/>
                </a:solidFill>
              </a:rPr>
              <a:t>ゲーム理論による評価</a:t>
            </a:r>
            <a:endParaRPr kumimoji="1" lang="ja-JP" altLang="en-US" sz="6000" dirty="0">
              <a:solidFill>
                <a:schemeClr val="accent2"/>
              </a:solidFill>
            </a:endParaRPr>
          </a:p>
        </p:txBody>
      </p:sp>
      <p:sp>
        <p:nvSpPr>
          <p:cNvPr id="196" name="楕円 195">
            <a:extLst>
              <a:ext uri="{FF2B5EF4-FFF2-40B4-BE49-F238E27FC236}">
                <a16:creationId xmlns:a16="http://schemas.microsoft.com/office/drawing/2014/main" id="{EE41BCA7-CA88-380F-66D3-45BE83C461A4}"/>
              </a:ext>
            </a:extLst>
          </p:cNvPr>
          <p:cNvSpPr/>
          <p:nvPr/>
        </p:nvSpPr>
        <p:spPr>
          <a:xfrm>
            <a:off x="15724983" y="6540815"/>
            <a:ext cx="13395564" cy="504176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テキスト ボックス 199">
            <a:extLst>
              <a:ext uri="{FF2B5EF4-FFF2-40B4-BE49-F238E27FC236}">
                <a16:creationId xmlns:a16="http://schemas.microsoft.com/office/drawing/2014/main" id="{5D173509-E052-D866-BDC1-67B645652FBA}"/>
              </a:ext>
            </a:extLst>
          </p:cNvPr>
          <p:cNvSpPr txBox="1"/>
          <p:nvPr/>
        </p:nvSpPr>
        <p:spPr>
          <a:xfrm>
            <a:off x="18917105" y="6983791"/>
            <a:ext cx="3206113" cy="646331"/>
          </a:xfrm>
          <a:prstGeom prst="rect">
            <a:avLst/>
          </a:prstGeom>
          <a:noFill/>
        </p:spPr>
        <p:txBody>
          <a:bodyPr wrap="square" rtlCol="0">
            <a:spAutoFit/>
          </a:bodyPr>
          <a:lstStyle/>
          <a:p>
            <a:r>
              <a:rPr lang="ja-JP" altLang="en-US" sz="3600" b="1" dirty="0">
                <a:solidFill>
                  <a:schemeClr val="accent1">
                    <a:lumMod val="75000"/>
                  </a:schemeClr>
                </a:solidFill>
              </a:rPr>
              <a:t>クラウドレット</a:t>
            </a:r>
            <a:r>
              <a:rPr lang="en-US" altLang="ja-JP" sz="3600" b="1" dirty="0">
                <a:solidFill>
                  <a:schemeClr val="accent1">
                    <a:lumMod val="75000"/>
                  </a:schemeClr>
                </a:solidFill>
              </a:rPr>
              <a:t> 1</a:t>
            </a:r>
            <a:endParaRPr kumimoji="1" lang="ja-JP" altLang="en-US" sz="3600" b="1" dirty="0">
              <a:solidFill>
                <a:schemeClr val="accent1">
                  <a:lumMod val="75000"/>
                </a:schemeClr>
              </a:solidFill>
            </a:endParaRPr>
          </a:p>
        </p:txBody>
      </p:sp>
      <p:sp>
        <p:nvSpPr>
          <p:cNvPr id="201" name="テキスト ボックス 200">
            <a:extLst>
              <a:ext uri="{FF2B5EF4-FFF2-40B4-BE49-F238E27FC236}">
                <a16:creationId xmlns:a16="http://schemas.microsoft.com/office/drawing/2014/main" id="{517ECC0C-2D6C-2252-3A31-33F1409943CD}"/>
              </a:ext>
            </a:extLst>
          </p:cNvPr>
          <p:cNvSpPr txBox="1"/>
          <p:nvPr/>
        </p:nvSpPr>
        <p:spPr>
          <a:xfrm>
            <a:off x="23408772" y="6964865"/>
            <a:ext cx="3206113" cy="646331"/>
          </a:xfrm>
          <a:prstGeom prst="rect">
            <a:avLst/>
          </a:prstGeom>
          <a:noFill/>
        </p:spPr>
        <p:txBody>
          <a:bodyPr wrap="square" rtlCol="0">
            <a:spAutoFit/>
          </a:bodyPr>
          <a:lstStyle/>
          <a:p>
            <a:r>
              <a:rPr lang="ja-JP" altLang="en-US" sz="3600" b="1" dirty="0">
                <a:solidFill>
                  <a:schemeClr val="accent1">
                    <a:lumMod val="75000"/>
                  </a:schemeClr>
                </a:solidFill>
              </a:rPr>
              <a:t>クラウドレット</a:t>
            </a:r>
            <a:r>
              <a:rPr lang="en-US" altLang="ja-JP" sz="3600" b="1" dirty="0">
                <a:solidFill>
                  <a:schemeClr val="accent1">
                    <a:lumMod val="75000"/>
                  </a:schemeClr>
                </a:solidFill>
              </a:rPr>
              <a:t> 2</a:t>
            </a:r>
            <a:endParaRPr kumimoji="1" lang="ja-JP" altLang="en-US" sz="3600" b="1"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203" name="テキスト ボックス 202">
                <a:extLst>
                  <a:ext uri="{FF2B5EF4-FFF2-40B4-BE49-F238E27FC236}">
                    <a16:creationId xmlns:a16="http://schemas.microsoft.com/office/drawing/2014/main" id="{0EC62749-929D-DA49-184C-7E51BFF71BC0}"/>
                  </a:ext>
                </a:extLst>
              </p:cNvPr>
              <p:cNvSpPr txBox="1"/>
              <p:nvPr/>
            </p:nvSpPr>
            <p:spPr>
              <a:xfrm>
                <a:off x="17767859" y="7897533"/>
                <a:ext cx="176177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i="1" smtClean="0">
                              <a:solidFill>
                                <a:srgbClr val="4D4D4D"/>
                              </a:solidFill>
                              <a:latin typeface="Cambria Math" panose="02040503050406030204" pitchFamily="18" charset="0"/>
                            </a:rPr>
                          </m:ctrlPr>
                        </m:sSubPr>
                        <m:e>
                          <m:sSub>
                            <m:sSubPr>
                              <m:ctrlPr>
                                <a:rPr lang="en-US" altLang="ja-JP" sz="3600" i="1">
                                  <a:solidFill>
                                    <a:srgbClr val="4D4D4D"/>
                                  </a:solidFill>
                                  <a:latin typeface="Cambria Math" panose="02040503050406030204" pitchFamily="18" charset="0"/>
                                </a:rPr>
                              </m:ctrlPr>
                            </m:sSubPr>
                            <m:e>
                              <m:r>
                                <a:rPr lang="en-US" altLang="ja-JP" sz="3600" i="1">
                                  <a:solidFill>
                                    <a:srgbClr val="4D4D4D"/>
                                  </a:solidFill>
                                  <a:latin typeface="Cambria Math" panose="02040503050406030204" pitchFamily="18" charset="0"/>
                                </a:rPr>
                                <m:t>𝜆</m:t>
                              </m:r>
                            </m:e>
                            <m:sub>
                              <m:r>
                                <a:rPr lang="en-US" altLang="ja-JP" sz="3600" i="1">
                                  <a:solidFill>
                                    <a:srgbClr val="4D4D4D"/>
                                  </a:solidFill>
                                  <a:latin typeface="Cambria Math" panose="02040503050406030204" pitchFamily="18" charset="0"/>
                                </a:rPr>
                                <m:t>1</m:t>
                              </m:r>
                            </m:sub>
                          </m:sSub>
                          <m:r>
                            <a:rPr kumimoji="1" lang="en-US" altLang="ja-JP" sz="3600" b="0" i="1" smtClean="0">
                              <a:solidFill>
                                <a:srgbClr val="4D4D4D"/>
                              </a:solidFill>
                              <a:latin typeface="Cambria Math" panose="02040503050406030204" pitchFamily="18" charset="0"/>
                            </a:rPr>
                            <m:t>𝜑</m:t>
                          </m:r>
                        </m:e>
                        <m:sub>
                          <m:r>
                            <a:rPr kumimoji="1" lang="en-US" altLang="ja-JP" sz="3600" b="0" i="1" smtClean="0">
                              <a:solidFill>
                                <a:srgbClr val="4D4D4D"/>
                              </a:solidFill>
                              <a:latin typeface="Cambria Math" panose="02040503050406030204" pitchFamily="18" charset="0"/>
                            </a:rPr>
                            <m:t>11</m:t>
                          </m:r>
                        </m:sub>
                      </m:sSub>
                    </m:oMath>
                  </m:oMathPara>
                </a14:m>
                <a:endParaRPr kumimoji="1" lang="ja-JP" altLang="en-US" sz="3600" dirty="0">
                  <a:solidFill>
                    <a:srgbClr val="4D4D4D"/>
                  </a:solidFill>
                </a:endParaRPr>
              </a:p>
            </p:txBody>
          </p:sp>
        </mc:Choice>
        <mc:Fallback xmlns="">
          <p:sp>
            <p:nvSpPr>
              <p:cNvPr id="203" name="テキスト ボックス 202">
                <a:extLst>
                  <a:ext uri="{FF2B5EF4-FFF2-40B4-BE49-F238E27FC236}">
                    <a16:creationId xmlns:a16="http://schemas.microsoft.com/office/drawing/2014/main" id="{0EC62749-929D-DA49-184C-7E51BFF71BC0}"/>
                  </a:ext>
                </a:extLst>
              </p:cNvPr>
              <p:cNvSpPr txBox="1">
                <a:spLocks noRot="1" noChangeAspect="1" noMove="1" noResize="1" noEditPoints="1" noAdjustHandles="1" noChangeArrowheads="1" noChangeShapeType="1" noTextEdit="1"/>
              </p:cNvSpPr>
              <p:nvPr/>
            </p:nvSpPr>
            <p:spPr>
              <a:xfrm>
                <a:off x="17767859" y="7897533"/>
                <a:ext cx="1761770" cy="646331"/>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4" name="テキスト ボックス 203">
                <a:extLst>
                  <a:ext uri="{FF2B5EF4-FFF2-40B4-BE49-F238E27FC236}">
                    <a16:creationId xmlns:a16="http://schemas.microsoft.com/office/drawing/2014/main" id="{7567AC6B-A094-1A7C-A921-0136829A9D1F}"/>
                  </a:ext>
                </a:extLst>
              </p:cNvPr>
              <p:cNvSpPr txBox="1"/>
              <p:nvPr/>
            </p:nvSpPr>
            <p:spPr>
              <a:xfrm>
                <a:off x="18995522" y="9708358"/>
                <a:ext cx="176177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solidFill>
                                <a:srgbClr val="4D4D4D"/>
                              </a:solidFill>
                              <a:latin typeface="Cambria Math" panose="02040503050406030204" pitchFamily="18" charset="0"/>
                            </a:rPr>
                          </m:ctrlPr>
                        </m:sSubPr>
                        <m:e>
                          <m:sSub>
                            <m:sSubPr>
                              <m:ctrlPr>
                                <a:rPr lang="en-US" altLang="ja-JP" sz="3600" i="1">
                                  <a:solidFill>
                                    <a:srgbClr val="4D4D4D"/>
                                  </a:solidFill>
                                  <a:latin typeface="Cambria Math" panose="02040503050406030204" pitchFamily="18" charset="0"/>
                                </a:rPr>
                              </m:ctrlPr>
                            </m:sSubPr>
                            <m:e>
                              <m:r>
                                <a:rPr lang="en-US" altLang="ja-JP" sz="3600" i="1">
                                  <a:solidFill>
                                    <a:srgbClr val="4D4D4D"/>
                                  </a:solidFill>
                                  <a:latin typeface="Cambria Math" panose="02040503050406030204" pitchFamily="18" charset="0"/>
                                </a:rPr>
                                <m:t>𝜆</m:t>
                              </m:r>
                            </m:e>
                            <m:sub>
                              <m:r>
                                <a:rPr lang="en-US" altLang="ja-JP" sz="3600" i="1">
                                  <a:solidFill>
                                    <a:srgbClr val="4D4D4D"/>
                                  </a:solidFill>
                                  <a:latin typeface="Cambria Math" panose="02040503050406030204" pitchFamily="18" charset="0"/>
                                </a:rPr>
                                <m:t>1</m:t>
                              </m:r>
                            </m:sub>
                          </m:sSub>
                          <m:r>
                            <a:rPr lang="en-US" altLang="ja-JP" sz="3600" i="1">
                              <a:solidFill>
                                <a:srgbClr val="4D4D4D"/>
                              </a:solidFill>
                              <a:latin typeface="Cambria Math" panose="02040503050406030204" pitchFamily="18" charset="0"/>
                            </a:rPr>
                            <m:t>𝜑</m:t>
                          </m:r>
                        </m:e>
                        <m:sub>
                          <m:r>
                            <a:rPr kumimoji="1" lang="en-US" altLang="ja-JP" sz="3600" b="0" i="1" smtClean="0">
                              <a:solidFill>
                                <a:srgbClr val="4D4D4D"/>
                              </a:solidFill>
                              <a:latin typeface="Cambria Math" panose="02040503050406030204" pitchFamily="18" charset="0"/>
                            </a:rPr>
                            <m:t>12</m:t>
                          </m:r>
                        </m:sub>
                      </m:sSub>
                    </m:oMath>
                  </m:oMathPara>
                </a14:m>
                <a:endParaRPr kumimoji="1" lang="ja-JP" altLang="en-US" sz="3600" dirty="0">
                  <a:solidFill>
                    <a:srgbClr val="4D4D4D"/>
                  </a:solidFill>
                </a:endParaRPr>
              </a:p>
            </p:txBody>
          </p:sp>
        </mc:Choice>
        <mc:Fallback xmlns="">
          <p:sp>
            <p:nvSpPr>
              <p:cNvPr id="204" name="テキスト ボックス 203">
                <a:extLst>
                  <a:ext uri="{FF2B5EF4-FFF2-40B4-BE49-F238E27FC236}">
                    <a16:creationId xmlns:a16="http://schemas.microsoft.com/office/drawing/2014/main" id="{7567AC6B-A094-1A7C-A921-0136829A9D1F}"/>
                  </a:ext>
                </a:extLst>
              </p:cNvPr>
              <p:cNvSpPr txBox="1">
                <a:spLocks noRot="1" noChangeAspect="1" noMove="1" noResize="1" noEditPoints="1" noAdjustHandles="1" noChangeArrowheads="1" noChangeShapeType="1" noTextEdit="1"/>
              </p:cNvSpPr>
              <p:nvPr/>
            </p:nvSpPr>
            <p:spPr>
              <a:xfrm>
                <a:off x="18995522" y="9708358"/>
                <a:ext cx="1761770" cy="646331"/>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5" name="テキスト ボックス 204">
                <a:extLst>
                  <a:ext uri="{FF2B5EF4-FFF2-40B4-BE49-F238E27FC236}">
                    <a16:creationId xmlns:a16="http://schemas.microsoft.com/office/drawing/2014/main" id="{5C442459-1F86-52E3-3E15-230348E1DE0E}"/>
                  </a:ext>
                </a:extLst>
              </p:cNvPr>
              <p:cNvSpPr txBox="1"/>
              <p:nvPr/>
            </p:nvSpPr>
            <p:spPr>
              <a:xfrm>
                <a:off x="25902765" y="7866758"/>
                <a:ext cx="1262558"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solidFill>
                                <a:srgbClr val="4D4D4D"/>
                              </a:solidFill>
                              <a:latin typeface="Cambria Math" panose="02040503050406030204" pitchFamily="18" charset="0"/>
                            </a:rPr>
                          </m:ctrlPr>
                        </m:sSubPr>
                        <m:e>
                          <m:sSub>
                            <m:sSubPr>
                              <m:ctrlPr>
                                <a:rPr lang="en-US" altLang="ja-JP" sz="3600" i="1">
                                  <a:solidFill>
                                    <a:srgbClr val="4D4D4D"/>
                                  </a:solidFill>
                                  <a:latin typeface="Cambria Math" panose="02040503050406030204" pitchFamily="18" charset="0"/>
                                </a:rPr>
                              </m:ctrlPr>
                            </m:sSubPr>
                            <m:e>
                              <m:r>
                                <a:rPr lang="en-US" altLang="ja-JP" sz="3600" i="1">
                                  <a:solidFill>
                                    <a:srgbClr val="4D4D4D"/>
                                  </a:solidFill>
                                  <a:latin typeface="Cambria Math" panose="02040503050406030204" pitchFamily="18" charset="0"/>
                                </a:rPr>
                                <m:t>𝜆</m:t>
                              </m:r>
                            </m:e>
                            <m:sub>
                              <m:r>
                                <a:rPr lang="en-US" altLang="ja-JP" sz="3600" b="0" i="1" smtClean="0">
                                  <a:solidFill>
                                    <a:srgbClr val="4D4D4D"/>
                                  </a:solidFill>
                                  <a:latin typeface="Cambria Math" panose="02040503050406030204" pitchFamily="18" charset="0"/>
                                </a:rPr>
                                <m:t>2</m:t>
                              </m:r>
                            </m:sub>
                          </m:sSub>
                          <m:r>
                            <a:rPr kumimoji="1" lang="en-US" altLang="ja-JP" sz="3600" b="0" i="1" smtClean="0">
                              <a:solidFill>
                                <a:srgbClr val="4D4D4D"/>
                              </a:solidFill>
                              <a:latin typeface="Cambria Math" panose="02040503050406030204" pitchFamily="18" charset="0"/>
                            </a:rPr>
                            <m:t>𝜑</m:t>
                          </m:r>
                        </m:e>
                        <m:sub>
                          <m:r>
                            <a:rPr kumimoji="1" lang="en-US" altLang="ja-JP" sz="3600" b="0" i="1" smtClean="0">
                              <a:solidFill>
                                <a:srgbClr val="4D4D4D"/>
                              </a:solidFill>
                              <a:latin typeface="Cambria Math" panose="02040503050406030204" pitchFamily="18" charset="0"/>
                            </a:rPr>
                            <m:t>22</m:t>
                          </m:r>
                        </m:sub>
                      </m:sSub>
                    </m:oMath>
                  </m:oMathPara>
                </a14:m>
                <a:endParaRPr kumimoji="1" lang="ja-JP" altLang="en-US" sz="2800" dirty="0">
                  <a:solidFill>
                    <a:srgbClr val="4D4D4D"/>
                  </a:solidFill>
                </a:endParaRPr>
              </a:p>
            </p:txBody>
          </p:sp>
        </mc:Choice>
        <mc:Fallback xmlns="">
          <p:sp>
            <p:nvSpPr>
              <p:cNvPr id="205" name="テキスト ボックス 204">
                <a:extLst>
                  <a:ext uri="{FF2B5EF4-FFF2-40B4-BE49-F238E27FC236}">
                    <a16:creationId xmlns:a16="http://schemas.microsoft.com/office/drawing/2014/main" id="{5C442459-1F86-52E3-3E15-230348E1DE0E}"/>
                  </a:ext>
                </a:extLst>
              </p:cNvPr>
              <p:cNvSpPr txBox="1">
                <a:spLocks noRot="1" noChangeAspect="1" noMove="1" noResize="1" noEditPoints="1" noAdjustHandles="1" noChangeArrowheads="1" noChangeShapeType="1" noTextEdit="1"/>
              </p:cNvSpPr>
              <p:nvPr/>
            </p:nvSpPr>
            <p:spPr>
              <a:xfrm>
                <a:off x="25902765" y="7866758"/>
                <a:ext cx="1262558" cy="646331"/>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6" name="テキスト ボックス 205">
                <a:extLst>
                  <a:ext uri="{FF2B5EF4-FFF2-40B4-BE49-F238E27FC236}">
                    <a16:creationId xmlns:a16="http://schemas.microsoft.com/office/drawing/2014/main" id="{407EBAE0-4C96-87C6-34E6-785DF5E14835}"/>
                  </a:ext>
                </a:extLst>
              </p:cNvPr>
              <p:cNvSpPr txBox="1"/>
              <p:nvPr/>
            </p:nvSpPr>
            <p:spPr>
              <a:xfrm>
                <a:off x="24298779" y="9596691"/>
                <a:ext cx="1786424"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solidFill>
                                <a:srgbClr val="4D4D4D"/>
                              </a:solidFill>
                              <a:latin typeface="Cambria Math" panose="02040503050406030204" pitchFamily="18" charset="0"/>
                            </a:rPr>
                          </m:ctrlPr>
                        </m:sSubPr>
                        <m:e>
                          <m:sSub>
                            <m:sSubPr>
                              <m:ctrlPr>
                                <a:rPr lang="en-US" altLang="ja-JP" sz="3600" i="1">
                                  <a:solidFill>
                                    <a:srgbClr val="4D4D4D"/>
                                  </a:solidFill>
                                  <a:latin typeface="Cambria Math" panose="02040503050406030204" pitchFamily="18" charset="0"/>
                                </a:rPr>
                              </m:ctrlPr>
                            </m:sSubPr>
                            <m:e>
                              <m:r>
                                <a:rPr lang="en-US" altLang="ja-JP" sz="3600" i="1">
                                  <a:solidFill>
                                    <a:srgbClr val="4D4D4D"/>
                                  </a:solidFill>
                                  <a:latin typeface="Cambria Math" panose="02040503050406030204" pitchFamily="18" charset="0"/>
                                </a:rPr>
                                <m:t>𝜆</m:t>
                              </m:r>
                            </m:e>
                            <m:sub>
                              <m:r>
                                <a:rPr lang="en-US" altLang="ja-JP" sz="3600" b="0" i="1" smtClean="0">
                                  <a:solidFill>
                                    <a:srgbClr val="4D4D4D"/>
                                  </a:solidFill>
                                  <a:latin typeface="Cambria Math" panose="02040503050406030204" pitchFamily="18" charset="0"/>
                                </a:rPr>
                                <m:t>2</m:t>
                              </m:r>
                            </m:sub>
                          </m:sSub>
                          <m:r>
                            <a:rPr lang="en-US" altLang="ja-JP" sz="3600" i="1">
                              <a:solidFill>
                                <a:srgbClr val="4D4D4D"/>
                              </a:solidFill>
                              <a:latin typeface="Cambria Math" panose="02040503050406030204" pitchFamily="18" charset="0"/>
                            </a:rPr>
                            <m:t>𝜑</m:t>
                          </m:r>
                        </m:e>
                        <m:sub>
                          <m:r>
                            <a:rPr kumimoji="1" lang="en-US" altLang="ja-JP" sz="3600" b="0" i="1" smtClean="0">
                              <a:solidFill>
                                <a:srgbClr val="4D4D4D"/>
                              </a:solidFill>
                              <a:latin typeface="Cambria Math" panose="02040503050406030204" pitchFamily="18" charset="0"/>
                            </a:rPr>
                            <m:t>21</m:t>
                          </m:r>
                        </m:sub>
                      </m:sSub>
                    </m:oMath>
                  </m:oMathPara>
                </a14:m>
                <a:endParaRPr kumimoji="1" lang="ja-JP" altLang="en-US" sz="3600" dirty="0">
                  <a:solidFill>
                    <a:srgbClr val="4D4D4D"/>
                  </a:solidFill>
                </a:endParaRPr>
              </a:p>
            </p:txBody>
          </p:sp>
        </mc:Choice>
        <mc:Fallback xmlns="">
          <p:sp>
            <p:nvSpPr>
              <p:cNvPr id="206" name="テキスト ボックス 205">
                <a:extLst>
                  <a:ext uri="{FF2B5EF4-FFF2-40B4-BE49-F238E27FC236}">
                    <a16:creationId xmlns:a16="http://schemas.microsoft.com/office/drawing/2014/main" id="{407EBAE0-4C96-87C6-34E6-785DF5E14835}"/>
                  </a:ext>
                </a:extLst>
              </p:cNvPr>
              <p:cNvSpPr txBox="1">
                <a:spLocks noRot="1" noChangeAspect="1" noMove="1" noResize="1" noEditPoints="1" noAdjustHandles="1" noChangeArrowheads="1" noChangeShapeType="1" noTextEdit="1"/>
              </p:cNvSpPr>
              <p:nvPr/>
            </p:nvSpPr>
            <p:spPr>
              <a:xfrm>
                <a:off x="24298779" y="9596691"/>
                <a:ext cx="1786424" cy="646331"/>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7" name="テキスト ボックス 206">
                <a:extLst>
                  <a:ext uri="{FF2B5EF4-FFF2-40B4-BE49-F238E27FC236}">
                    <a16:creationId xmlns:a16="http://schemas.microsoft.com/office/drawing/2014/main" id="{C768DDD0-81B4-6B6A-14C5-96104FAC205C}"/>
                  </a:ext>
                </a:extLst>
              </p:cNvPr>
              <p:cNvSpPr txBox="1"/>
              <p:nvPr/>
            </p:nvSpPr>
            <p:spPr>
              <a:xfrm>
                <a:off x="15583309" y="8991266"/>
                <a:ext cx="2586083"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ja-JP" altLang="en-US" sz="3600" b="0" i="1">
                          <a:solidFill>
                            <a:srgbClr val="4D4D4D"/>
                          </a:solidFill>
                          <a:latin typeface="Cambria Math" panose="02040503050406030204" pitchFamily="18" charset="0"/>
                        </a:rPr>
                        <m:t>到着率</m:t>
                      </m:r>
                      <m:sSub>
                        <m:sSubPr>
                          <m:ctrlPr>
                            <a:rPr kumimoji="1" lang="en-US" altLang="ja-JP" sz="3600" i="1" smtClean="0">
                              <a:solidFill>
                                <a:srgbClr val="4D4D4D"/>
                              </a:solidFill>
                              <a:latin typeface="Cambria Math" panose="02040503050406030204" pitchFamily="18" charset="0"/>
                            </a:rPr>
                          </m:ctrlPr>
                        </m:sSubPr>
                        <m:e>
                          <m:r>
                            <a:rPr kumimoji="1" lang="en-US" altLang="ja-JP" sz="3600" b="0" i="1" smtClean="0">
                              <a:solidFill>
                                <a:srgbClr val="4D4D4D"/>
                              </a:solidFill>
                              <a:latin typeface="Cambria Math" panose="02040503050406030204" pitchFamily="18" charset="0"/>
                            </a:rPr>
                            <m:t>𝜆</m:t>
                          </m:r>
                        </m:e>
                        <m:sub>
                          <m:r>
                            <a:rPr kumimoji="1" lang="en-US" altLang="ja-JP" sz="3600" b="0" i="1" smtClean="0">
                              <a:solidFill>
                                <a:srgbClr val="4D4D4D"/>
                              </a:solidFill>
                              <a:latin typeface="Cambria Math" panose="02040503050406030204" pitchFamily="18" charset="0"/>
                            </a:rPr>
                            <m:t>1</m:t>
                          </m:r>
                        </m:sub>
                      </m:sSub>
                    </m:oMath>
                  </m:oMathPara>
                </a14:m>
                <a:endParaRPr kumimoji="1" lang="ja-JP" altLang="en-US" sz="3600" dirty="0">
                  <a:solidFill>
                    <a:srgbClr val="4D4D4D"/>
                  </a:solidFill>
                </a:endParaRPr>
              </a:p>
            </p:txBody>
          </p:sp>
        </mc:Choice>
        <mc:Fallback xmlns="">
          <p:sp>
            <p:nvSpPr>
              <p:cNvPr id="207" name="テキスト ボックス 206">
                <a:extLst>
                  <a:ext uri="{FF2B5EF4-FFF2-40B4-BE49-F238E27FC236}">
                    <a16:creationId xmlns:a16="http://schemas.microsoft.com/office/drawing/2014/main" id="{C768DDD0-81B4-6B6A-14C5-96104FAC205C}"/>
                  </a:ext>
                </a:extLst>
              </p:cNvPr>
              <p:cNvSpPr txBox="1">
                <a:spLocks noRot="1" noChangeAspect="1" noMove="1" noResize="1" noEditPoints="1" noAdjustHandles="1" noChangeArrowheads="1" noChangeShapeType="1" noTextEdit="1"/>
              </p:cNvSpPr>
              <p:nvPr/>
            </p:nvSpPr>
            <p:spPr>
              <a:xfrm>
                <a:off x="15583309" y="8991266"/>
                <a:ext cx="2586083" cy="646331"/>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8" name="テキスト ボックス 207">
                <a:extLst>
                  <a:ext uri="{FF2B5EF4-FFF2-40B4-BE49-F238E27FC236}">
                    <a16:creationId xmlns:a16="http://schemas.microsoft.com/office/drawing/2014/main" id="{AE845933-52B1-302D-6CC4-AFE51A3DE5F4}"/>
                  </a:ext>
                </a:extLst>
              </p:cNvPr>
              <p:cNvSpPr txBox="1"/>
              <p:nvPr/>
            </p:nvSpPr>
            <p:spPr>
              <a:xfrm>
                <a:off x="26462193" y="9107873"/>
                <a:ext cx="2586083"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ja-JP" altLang="en-US" sz="3600" b="1" i="1" smtClean="0">
                          <a:solidFill>
                            <a:srgbClr val="4D4D4D"/>
                          </a:solidFill>
                          <a:latin typeface="Cambria Math" panose="02040503050406030204" pitchFamily="18" charset="0"/>
                        </a:rPr>
                        <m:t>到着率</m:t>
                      </m:r>
                      <m:sSub>
                        <m:sSubPr>
                          <m:ctrlPr>
                            <a:rPr kumimoji="1" lang="en-US" altLang="ja-JP" sz="3600" b="1" i="1" smtClean="0">
                              <a:solidFill>
                                <a:srgbClr val="4D4D4D"/>
                              </a:solidFill>
                              <a:latin typeface="Cambria Math" panose="02040503050406030204" pitchFamily="18" charset="0"/>
                            </a:rPr>
                          </m:ctrlPr>
                        </m:sSubPr>
                        <m:e>
                          <m:r>
                            <a:rPr kumimoji="1" lang="en-US" altLang="ja-JP" sz="3600" b="1" i="1" smtClean="0">
                              <a:solidFill>
                                <a:srgbClr val="4D4D4D"/>
                              </a:solidFill>
                              <a:latin typeface="Cambria Math" panose="02040503050406030204" pitchFamily="18" charset="0"/>
                            </a:rPr>
                            <m:t>𝝀</m:t>
                          </m:r>
                        </m:e>
                        <m:sub>
                          <m:r>
                            <a:rPr kumimoji="1" lang="en-US" altLang="ja-JP" sz="3600" b="1" i="1" smtClean="0">
                              <a:solidFill>
                                <a:srgbClr val="4D4D4D"/>
                              </a:solidFill>
                              <a:latin typeface="Cambria Math" panose="02040503050406030204" pitchFamily="18" charset="0"/>
                            </a:rPr>
                            <m:t>𝟐</m:t>
                          </m:r>
                        </m:sub>
                      </m:sSub>
                    </m:oMath>
                  </m:oMathPara>
                </a14:m>
                <a:endParaRPr kumimoji="1" lang="ja-JP" altLang="en-US" sz="3600" b="1" dirty="0">
                  <a:solidFill>
                    <a:srgbClr val="4D4D4D"/>
                  </a:solidFill>
                </a:endParaRPr>
              </a:p>
            </p:txBody>
          </p:sp>
        </mc:Choice>
        <mc:Fallback xmlns="">
          <p:sp>
            <p:nvSpPr>
              <p:cNvPr id="208" name="テキスト ボックス 207">
                <a:extLst>
                  <a:ext uri="{FF2B5EF4-FFF2-40B4-BE49-F238E27FC236}">
                    <a16:creationId xmlns:a16="http://schemas.microsoft.com/office/drawing/2014/main" id="{AE845933-52B1-302D-6CC4-AFE51A3DE5F4}"/>
                  </a:ext>
                </a:extLst>
              </p:cNvPr>
              <p:cNvSpPr txBox="1">
                <a:spLocks noRot="1" noChangeAspect="1" noMove="1" noResize="1" noEditPoints="1" noAdjustHandles="1" noChangeArrowheads="1" noChangeShapeType="1" noTextEdit="1"/>
              </p:cNvSpPr>
              <p:nvPr/>
            </p:nvSpPr>
            <p:spPr>
              <a:xfrm>
                <a:off x="26462193" y="9107873"/>
                <a:ext cx="2586083" cy="646331"/>
              </a:xfrm>
              <a:prstGeom prst="rect">
                <a:avLst/>
              </a:prstGeom>
              <a:blipFill>
                <a:blip r:embed="rId14"/>
                <a:stretch>
                  <a:fillRect/>
                </a:stretch>
              </a:blipFill>
            </p:spPr>
            <p:txBody>
              <a:bodyPr/>
              <a:lstStyle/>
              <a:p>
                <a:r>
                  <a:rPr lang="ja-JP" altLang="en-US">
                    <a:noFill/>
                  </a:rPr>
                  <a:t> </a:t>
                </a:r>
              </a:p>
            </p:txBody>
          </p:sp>
        </mc:Fallback>
      </mc:AlternateContent>
      <p:sp>
        <p:nvSpPr>
          <p:cNvPr id="213" name="矢印: 左右 212">
            <a:extLst>
              <a:ext uri="{FF2B5EF4-FFF2-40B4-BE49-F238E27FC236}">
                <a16:creationId xmlns:a16="http://schemas.microsoft.com/office/drawing/2014/main" id="{F3276060-7A5B-9315-EB09-877346275C4E}"/>
              </a:ext>
            </a:extLst>
          </p:cNvPr>
          <p:cNvSpPr/>
          <p:nvPr/>
        </p:nvSpPr>
        <p:spPr>
          <a:xfrm rot="20242965">
            <a:off x="17879440" y="8695243"/>
            <a:ext cx="1794466" cy="456930"/>
          </a:xfrm>
          <a:prstGeom prst="leftRightArrow">
            <a:avLst/>
          </a:prstGeom>
          <a:solidFill>
            <a:srgbClr val="0070C0"/>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14" name="矢印: 左右 213">
            <a:extLst>
              <a:ext uri="{FF2B5EF4-FFF2-40B4-BE49-F238E27FC236}">
                <a16:creationId xmlns:a16="http://schemas.microsoft.com/office/drawing/2014/main" id="{CC0D4523-0925-673C-2E2B-E8DA16FB7466}"/>
              </a:ext>
            </a:extLst>
          </p:cNvPr>
          <p:cNvSpPr/>
          <p:nvPr/>
        </p:nvSpPr>
        <p:spPr>
          <a:xfrm rot="1471302">
            <a:off x="25323147" y="8663477"/>
            <a:ext cx="1579112" cy="394922"/>
          </a:xfrm>
          <a:prstGeom prst="leftRightArrow">
            <a:avLst/>
          </a:prstGeom>
          <a:solidFill>
            <a:schemeClr val="accent3">
              <a:lumMod val="7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15" name="矢印: 左右 214">
            <a:extLst>
              <a:ext uri="{FF2B5EF4-FFF2-40B4-BE49-F238E27FC236}">
                <a16:creationId xmlns:a16="http://schemas.microsoft.com/office/drawing/2014/main" id="{B244F871-0DF6-1CD3-5911-CFDA45A9DF8F}"/>
              </a:ext>
            </a:extLst>
          </p:cNvPr>
          <p:cNvSpPr/>
          <p:nvPr/>
        </p:nvSpPr>
        <p:spPr>
          <a:xfrm rot="19402823">
            <a:off x="18209325" y="9331292"/>
            <a:ext cx="1779557" cy="480713"/>
          </a:xfrm>
          <a:prstGeom prst="leftRightArrow">
            <a:avLst/>
          </a:prstGeom>
          <a:solidFill>
            <a:schemeClr val="accent2"/>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16" name="矢印: 左右 215">
            <a:extLst>
              <a:ext uri="{FF2B5EF4-FFF2-40B4-BE49-F238E27FC236}">
                <a16:creationId xmlns:a16="http://schemas.microsoft.com/office/drawing/2014/main" id="{B06BC0E8-2BDD-7BD4-5F47-F672BD45FD8D}"/>
              </a:ext>
            </a:extLst>
          </p:cNvPr>
          <p:cNvSpPr/>
          <p:nvPr/>
        </p:nvSpPr>
        <p:spPr>
          <a:xfrm rot="2696599">
            <a:off x="25057884" y="9348049"/>
            <a:ext cx="1579112" cy="394922"/>
          </a:xfrm>
          <a:prstGeom prst="leftRightArrow">
            <a:avLst/>
          </a:prstGeom>
          <a:solidFill>
            <a:schemeClr val="accent4"/>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17" name="矢印: 左 216">
            <a:extLst>
              <a:ext uri="{FF2B5EF4-FFF2-40B4-BE49-F238E27FC236}">
                <a16:creationId xmlns:a16="http://schemas.microsoft.com/office/drawing/2014/main" id="{9A84304D-8CB1-124B-52F9-74DE27A0C668}"/>
              </a:ext>
            </a:extLst>
          </p:cNvPr>
          <p:cNvSpPr/>
          <p:nvPr/>
        </p:nvSpPr>
        <p:spPr>
          <a:xfrm>
            <a:off x="21476302" y="8294553"/>
            <a:ext cx="2337390" cy="512197"/>
          </a:xfrm>
          <a:prstGeom prst="leftArrow">
            <a:avLst/>
          </a:prstGeom>
          <a:solidFill>
            <a:schemeClr val="accent4"/>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18" name="矢印: 右 217">
            <a:extLst>
              <a:ext uri="{FF2B5EF4-FFF2-40B4-BE49-F238E27FC236}">
                <a16:creationId xmlns:a16="http://schemas.microsoft.com/office/drawing/2014/main" id="{0A681465-1646-8115-AEE0-9A369469E921}"/>
              </a:ext>
            </a:extLst>
          </p:cNvPr>
          <p:cNvSpPr/>
          <p:nvPr/>
        </p:nvSpPr>
        <p:spPr>
          <a:xfrm>
            <a:off x="21457252" y="7607654"/>
            <a:ext cx="2337390" cy="512197"/>
          </a:xfrm>
          <a:prstGeom prst="rightArrow">
            <a:avLst/>
          </a:prstGeom>
          <a:solidFill>
            <a:schemeClr val="accent2"/>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19" name="コンテンツ プレースホルダー 2">
            <a:extLst>
              <a:ext uri="{FF2B5EF4-FFF2-40B4-BE49-F238E27FC236}">
                <a16:creationId xmlns:a16="http://schemas.microsoft.com/office/drawing/2014/main" id="{E77575AC-DEB8-8631-44D5-E92EB053DB01}"/>
              </a:ext>
            </a:extLst>
          </p:cNvPr>
          <p:cNvSpPr txBox="1">
            <a:spLocks/>
          </p:cNvSpPr>
          <p:nvPr/>
        </p:nvSpPr>
        <p:spPr>
          <a:xfrm>
            <a:off x="15886360" y="5796698"/>
            <a:ext cx="16259186" cy="1647288"/>
          </a:xfrm>
          <a:prstGeom prst="rect">
            <a:avLst/>
          </a:prstGeom>
        </p:spPr>
        <p:txBody>
          <a:bodyPr vert="horz" lIns="259300" tIns="129651" rIns="259300" bIns="129651" rtlCol="0">
            <a:normAutofit/>
          </a:bodyPr>
          <a:lstStyle>
            <a:lvl1pPr marL="0" indent="0" algn="ctr" defTabSz="2593004" rtl="0" eaLnBrk="1" latinLnBrk="0" hangingPunct="1">
              <a:spcBef>
                <a:spcPct val="20000"/>
              </a:spcBef>
              <a:buFont typeface="Arial" pitchFamily="34" charset="0"/>
              <a:buNone/>
              <a:defRPr kumimoji="1" sz="9000" kern="1200">
                <a:solidFill>
                  <a:schemeClr val="tx1">
                    <a:tint val="75000"/>
                  </a:schemeClr>
                </a:solidFill>
                <a:latin typeface="+mn-lt"/>
                <a:ea typeface="+mn-ea"/>
                <a:cs typeface="+mn-cs"/>
              </a:defRPr>
            </a:lvl1pPr>
            <a:lvl2pPr marL="1296502" indent="0" algn="ctr" defTabSz="2593004" rtl="0" eaLnBrk="1" latinLnBrk="0" hangingPunct="1">
              <a:spcBef>
                <a:spcPct val="20000"/>
              </a:spcBef>
              <a:buFont typeface="Arial" pitchFamily="34" charset="0"/>
              <a:buNone/>
              <a:defRPr kumimoji="1" sz="8000" kern="1200">
                <a:solidFill>
                  <a:schemeClr val="tx1">
                    <a:tint val="75000"/>
                  </a:schemeClr>
                </a:solidFill>
                <a:latin typeface="+mn-lt"/>
                <a:ea typeface="+mn-ea"/>
                <a:cs typeface="+mn-cs"/>
              </a:defRPr>
            </a:lvl2pPr>
            <a:lvl3pPr marL="2593004" indent="0" algn="ctr" defTabSz="2593004" rtl="0" eaLnBrk="1" latinLnBrk="0" hangingPunct="1">
              <a:spcBef>
                <a:spcPct val="20000"/>
              </a:spcBef>
              <a:buFont typeface="Arial" pitchFamily="34" charset="0"/>
              <a:buNone/>
              <a:defRPr kumimoji="1" sz="6800" kern="1200">
                <a:solidFill>
                  <a:schemeClr val="tx1">
                    <a:tint val="75000"/>
                  </a:schemeClr>
                </a:solidFill>
                <a:latin typeface="+mn-lt"/>
                <a:ea typeface="+mn-ea"/>
                <a:cs typeface="+mn-cs"/>
              </a:defRPr>
            </a:lvl3pPr>
            <a:lvl4pPr marL="3889507"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4pPr>
            <a:lvl5pPr marL="5186009"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5pPr>
            <a:lvl6pPr marL="6482512"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6pPr>
            <a:lvl7pPr marL="7779013"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7pPr>
            <a:lvl8pPr marL="9075516"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8pPr>
            <a:lvl9pPr marL="10372018"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9pPr>
          </a:lstStyle>
          <a:p>
            <a:pPr marL="685800" indent="-685800" algn="l">
              <a:buClr>
                <a:schemeClr val="accent2"/>
              </a:buClr>
              <a:buFont typeface="Wingdings" panose="05000000000000000000" pitchFamily="2" charset="2"/>
              <a:buChar char="l"/>
            </a:pPr>
            <a:r>
              <a:rPr lang="ja-JP" altLang="en-US" sz="4400" dirty="0">
                <a:solidFill>
                  <a:schemeClr val="tx1"/>
                </a:solidFill>
              </a:rPr>
              <a:t>２つのクラウドレット間でのオフロードをモデル化</a:t>
            </a:r>
            <a:endParaRPr lang="en-US" altLang="ja-JP" sz="4400" dirty="0">
              <a:solidFill>
                <a:schemeClr val="tx1"/>
              </a:solidFill>
            </a:endParaRPr>
          </a:p>
        </p:txBody>
      </p:sp>
      <p:sp>
        <p:nvSpPr>
          <p:cNvPr id="221" name="正方形/長方形 220">
            <a:extLst>
              <a:ext uri="{FF2B5EF4-FFF2-40B4-BE49-F238E27FC236}">
                <a16:creationId xmlns:a16="http://schemas.microsoft.com/office/drawing/2014/main" id="{379D16D1-5B9B-D1AA-B990-2C52F53F48E0}"/>
              </a:ext>
            </a:extLst>
          </p:cNvPr>
          <p:cNvSpPr/>
          <p:nvPr/>
        </p:nvSpPr>
        <p:spPr>
          <a:xfrm>
            <a:off x="17860580" y="12284448"/>
            <a:ext cx="9304743" cy="2927126"/>
          </a:xfrm>
          <a:prstGeom prst="rect">
            <a:avLst/>
          </a:prstGeom>
          <a:noFill/>
          <a:ln w="28575"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2800" dirty="0">
              <a:solidFill>
                <a:schemeClr val="accent1"/>
              </a:solidFill>
            </a:endParaRPr>
          </a:p>
        </p:txBody>
      </p:sp>
      <mc:AlternateContent xmlns:mc="http://schemas.openxmlformats.org/markup-compatibility/2006" xmlns:a14="http://schemas.microsoft.com/office/drawing/2010/main">
        <mc:Choice Requires="a14">
          <p:sp>
            <p:nvSpPr>
              <p:cNvPr id="229" name="テキスト ボックス 228">
                <a:extLst>
                  <a:ext uri="{FF2B5EF4-FFF2-40B4-BE49-F238E27FC236}">
                    <a16:creationId xmlns:a16="http://schemas.microsoft.com/office/drawing/2014/main" id="{AF0B23CA-87A6-288C-0916-F8291E150266}"/>
                  </a:ext>
                </a:extLst>
              </p:cNvPr>
              <p:cNvSpPr txBox="1"/>
              <p:nvPr/>
            </p:nvSpPr>
            <p:spPr>
              <a:xfrm>
                <a:off x="17504698" y="16579071"/>
                <a:ext cx="6833217" cy="646331"/>
              </a:xfrm>
              <a:prstGeom prst="rect">
                <a:avLst/>
              </a:prstGeom>
              <a:noFill/>
            </p:spPr>
            <p:txBody>
              <a:bodyPr wrap="none" rtlCol="0">
                <a:spAutoFit/>
              </a:bodyPr>
              <a:lstStyle/>
              <a:p>
                <a14:m>
                  <m:oMath xmlns:m="http://schemas.openxmlformats.org/officeDocument/2006/math">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𝐸</m:t>
                        </m:r>
                      </m:e>
                      <m:sub>
                        <m:r>
                          <a:rPr lang="en-US" altLang="ja-JP" sz="3600" b="0" i="1" smtClean="0">
                            <a:solidFill>
                              <a:schemeClr val="tx1"/>
                            </a:solidFill>
                            <a:latin typeface="Cambria Math" panose="02040503050406030204" pitchFamily="18" charset="0"/>
                          </a:rPr>
                          <m:t>11</m:t>
                        </m:r>
                      </m:sub>
                    </m:sSub>
                    <m:r>
                      <a:rPr lang="en-US" altLang="ja-JP" sz="3600" b="0" i="1" smtClean="0">
                        <a:solidFill>
                          <a:schemeClr val="tx1"/>
                        </a:solidFill>
                        <a:latin typeface="Cambria Math" panose="02040503050406030204" pitchFamily="18" charset="0"/>
                      </a:rPr>
                      <m:t>,</m:t>
                    </m:r>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𝐸</m:t>
                        </m:r>
                      </m:e>
                      <m:sub>
                        <m:r>
                          <a:rPr lang="en-US" altLang="ja-JP" sz="3600" b="0" i="1" smtClean="0">
                            <a:solidFill>
                              <a:schemeClr val="tx1"/>
                            </a:solidFill>
                            <a:latin typeface="Cambria Math" panose="02040503050406030204" pitchFamily="18" charset="0"/>
                          </a:rPr>
                          <m:t>12</m:t>
                        </m:r>
                      </m:sub>
                    </m:sSub>
                    <m:r>
                      <a:rPr lang="en-US" altLang="ja-JP" sz="3600" b="0" i="1" smtClean="0">
                        <a:solidFill>
                          <a:schemeClr val="tx1"/>
                        </a:solidFill>
                        <a:latin typeface="Cambria Math" panose="02040503050406030204" pitchFamily="18" charset="0"/>
                      </a:rPr>
                      <m:t>,</m:t>
                    </m:r>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𝐸</m:t>
                        </m:r>
                      </m:e>
                      <m:sub>
                        <m:r>
                          <a:rPr lang="en-US" altLang="ja-JP" sz="3600" b="0" i="1" smtClean="0">
                            <a:solidFill>
                              <a:schemeClr val="tx1"/>
                            </a:solidFill>
                            <a:latin typeface="Cambria Math" panose="02040503050406030204" pitchFamily="18" charset="0"/>
                          </a:rPr>
                          <m:t>21</m:t>
                        </m:r>
                      </m:sub>
                    </m:sSub>
                    <m:r>
                      <a:rPr lang="en-US" altLang="ja-JP" sz="3600" b="0" i="1" smtClean="0">
                        <a:solidFill>
                          <a:schemeClr val="tx1"/>
                        </a:solidFill>
                        <a:latin typeface="Cambria Math" panose="02040503050406030204" pitchFamily="18" charset="0"/>
                      </a:rPr>
                      <m:t>,</m:t>
                    </m:r>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𝐸</m:t>
                        </m:r>
                      </m:e>
                      <m:sub>
                        <m:r>
                          <a:rPr lang="en-US" altLang="ja-JP" sz="3600" b="0" i="1" smtClean="0">
                            <a:solidFill>
                              <a:schemeClr val="tx1"/>
                            </a:solidFill>
                            <a:latin typeface="Cambria Math" panose="02040503050406030204" pitchFamily="18" charset="0"/>
                          </a:rPr>
                          <m:t>22</m:t>
                        </m:r>
                      </m:sub>
                    </m:sSub>
                  </m:oMath>
                </a14:m>
                <a:r>
                  <a:rPr lang="en-US" altLang="ja-JP" sz="3600" dirty="0">
                    <a:solidFill>
                      <a:schemeClr val="tx1"/>
                    </a:solidFill>
                  </a:rPr>
                  <a:t>: </a:t>
                </a:r>
                <a:r>
                  <a:rPr lang="ja-JP" altLang="en-US" sz="3600" dirty="0">
                    <a:solidFill>
                      <a:schemeClr val="tx1"/>
                    </a:solidFill>
                  </a:rPr>
                  <a:t>各到着流の遅延</a:t>
                </a:r>
                <a:endParaRPr lang="en-US" altLang="ja-JP" sz="3600" dirty="0">
                  <a:solidFill>
                    <a:schemeClr val="tx1"/>
                  </a:solidFill>
                </a:endParaRPr>
              </a:p>
            </p:txBody>
          </p:sp>
        </mc:Choice>
        <mc:Fallback xmlns="">
          <p:sp>
            <p:nvSpPr>
              <p:cNvPr id="229" name="テキスト ボックス 228">
                <a:extLst>
                  <a:ext uri="{FF2B5EF4-FFF2-40B4-BE49-F238E27FC236}">
                    <a16:creationId xmlns:a16="http://schemas.microsoft.com/office/drawing/2014/main" id="{AF0B23CA-87A6-288C-0916-F8291E150266}"/>
                  </a:ext>
                </a:extLst>
              </p:cNvPr>
              <p:cNvSpPr txBox="1">
                <a:spLocks noRot="1" noChangeAspect="1" noMove="1" noResize="1" noEditPoints="1" noAdjustHandles="1" noChangeArrowheads="1" noChangeShapeType="1" noTextEdit="1"/>
              </p:cNvSpPr>
              <p:nvPr/>
            </p:nvSpPr>
            <p:spPr>
              <a:xfrm>
                <a:off x="17504698" y="16579071"/>
                <a:ext cx="6833217" cy="646331"/>
              </a:xfrm>
              <a:prstGeom prst="rect">
                <a:avLst/>
              </a:prstGeom>
              <a:blipFill>
                <a:blip r:embed="rId15"/>
                <a:stretch>
                  <a:fillRect t="-19811" r="-1786" b="-36792"/>
                </a:stretch>
              </a:blipFill>
            </p:spPr>
            <p:txBody>
              <a:bodyPr/>
              <a:lstStyle/>
              <a:p>
                <a:r>
                  <a:rPr lang="ja-JP" altLang="en-US">
                    <a:noFill/>
                  </a:rPr>
                  <a:t> </a:t>
                </a:r>
              </a:p>
            </p:txBody>
          </p:sp>
        </mc:Fallback>
      </mc:AlternateContent>
      <p:sp>
        <p:nvSpPr>
          <p:cNvPr id="232" name="角丸四角形 5">
            <a:extLst>
              <a:ext uri="{FF2B5EF4-FFF2-40B4-BE49-F238E27FC236}">
                <a16:creationId xmlns:a16="http://schemas.microsoft.com/office/drawing/2014/main" id="{62876B5A-379F-4101-B246-ED47FC9A10F1}"/>
              </a:ext>
            </a:extLst>
          </p:cNvPr>
          <p:cNvSpPr/>
          <p:nvPr/>
        </p:nvSpPr>
        <p:spPr>
          <a:xfrm>
            <a:off x="894342" y="17869949"/>
            <a:ext cx="13908278" cy="2030065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3" name="テキスト ボックス 232">
            <a:extLst>
              <a:ext uri="{FF2B5EF4-FFF2-40B4-BE49-F238E27FC236}">
                <a16:creationId xmlns:a16="http://schemas.microsoft.com/office/drawing/2014/main" id="{181CAA97-C88E-92BA-0408-31FF739F85F9}"/>
              </a:ext>
            </a:extLst>
          </p:cNvPr>
          <p:cNvSpPr txBox="1"/>
          <p:nvPr/>
        </p:nvSpPr>
        <p:spPr>
          <a:xfrm>
            <a:off x="1317100" y="17515830"/>
            <a:ext cx="7198151" cy="1015663"/>
          </a:xfrm>
          <a:prstGeom prst="rect">
            <a:avLst/>
          </a:prstGeom>
          <a:solidFill>
            <a:schemeClr val="bg1"/>
          </a:solidFill>
        </p:spPr>
        <p:txBody>
          <a:bodyPr wrap="square" rtlCol="0">
            <a:spAutoFit/>
          </a:bodyPr>
          <a:lstStyle/>
          <a:p>
            <a:r>
              <a:rPr kumimoji="1" lang="ja-JP" altLang="en-US" sz="6000" dirty="0">
                <a:solidFill>
                  <a:schemeClr val="accent2"/>
                </a:solidFill>
              </a:rPr>
              <a:t>●</a:t>
            </a:r>
            <a:r>
              <a:rPr lang="ja-JP" altLang="en-US" sz="6000" dirty="0">
                <a:solidFill>
                  <a:schemeClr val="accent2"/>
                </a:solidFill>
              </a:rPr>
              <a:t>提案法のモデル化</a:t>
            </a:r>
            <a:endParaRPr kumimoji="1" lang="ja-JP" altLang="en-US" sz="6000" dirty="0">
              <a:solidFill>
                <a:schemeClr val="accent2"/>
              </a:solidFill>
            </a:endParaRPr>
          </a:p>
        </p:txBody>
      </p:sp>
      <p:sp>
        <p:nvSpPr>
          <p:cNvPr id="234" name="コンテンツ プレースホルダー 2">
            <a:extLst>
              <a:ext uri="{FF2B5EF4-FFF2-40B4-BE49-F238E27FC236}">
                <a16:creationId xmlns:a16="http://schemas.microsoft.com/office/drawing/2014/main" id="{CE48C90E-20C4-12D0-8325-51A00E99EB3A}"/>
              </a:ext>
            </a:extLst>
          </p:cNvPr>
          <p:cNvSpPr txBox="1">
            <a:spLocks/>
          </p:cNvSpPr>
          <p:nvPr/>
        </p:nvSpPr>
        <p:spPr>
          <a:xfrm>
            <a:off x="1345292" y="18549865"/>
            <a:ext cx="12537345" cy="1791246"/>
          </a:xfrm>
          <a:prstGeom prst="rect">
            <a:avLst/>
          </a:prstGeom>
        </p:spPr>
        <p:txBody>
          <a:bodyPr vert="horz" lIns="259300" tIns="129651" rIns="259300" bIns="129651" rtlCol="0">
            <a:normAutofit/>
          </a:bodyPr>
          <a:lstStyle>
            <a:lvl1pPr marL="0" indent="0" algn="ctr" defTabSz="2593004" rtl="0" eaLnBrk="1" latinLnBrk="0" hangingPunct="1">
              <a:spcBef>
                <a:spcPct val="20000"/>
              </a:spcBef>
              <a:buFont typeface="Arial" pitchFamily="34" charset="0"/>
              <a:buNone/>
              <a:defRPr kumimoji="1" sz="9000" kern="1200">
                <a:solidFill>
                  <a:schemeClr val="tx1">
                    <a:tint val="75000"/>
                  </a:schemeClr>
                </a:solidFill>
                <a:latin typeface="+mn-lt"/>
                <a:ea typeface="+mn-ea"/>
                <a:cs typeface="+mn-cs"/>
              </a:defRPr>
            </a:lvl1pPr>
            <a:lvl2pPr marL="1296502" indent="0" algn="ctr" defTabSz="2593004" rtl="0" eaLnBrk="1" latinLnBrk="0" hangingPunct="1">
              <a:spcBef>
                <a:spcPct val="20000"/>
              </a:spcBef>
              <a:buFont typeface="Arial" pitchFamily="34" charset="0"/>
              <a:buNone/>
              <a:defRPr kumimoji="1" sz="8000" kern="1200">
                <a:solidFill>
                  <a:schemeClr val="tx1">
                    <a:tint val="75000"/>
                  </a:schemeClr>
                </a:solidFill>
                <a:latin typeface="+mn-lt"/>
                <a:ea typeface="+mn-ea"/>
                <a:cs typeface="+mn-cs"/>
              </a:defRPr>
            </a:lvl2pPr>
            <a:lvl3pPr marL="2593004" indent="0" algn="ctr" defTabSz="2593004" rtl="0" eaLnBrk="1" latinLnBrk="0" hangingPunct="1">
              <a:spcBef>
                <a:spcPct val="20000"/>
              </a:spcBef>
              <a:buFont typeface="Arial" pitchFamily="34" charset="0"/>
              <a:buNone/>
              <a:defRPr kumimoji="1" sz="6800" kern="1200">
                <a:solidFill>
                  <a:schemeClr val="tx1">
                    <a:tint val="75000"/>
                  </a:schemeClr>
                </a:solidFill>
                <a:latin typeface="+mn-lt"/>
                <a:ea typeface="+mn-ea"/>
                <a:cs typeface="+mn-cs"/>
              </a:defRPr>
            </a:lvl3pPr>
            <a:lvl4pPr marL="3889507"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4pPr>
            <a:lvl5pPr marL="5186009"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5pPr>
            <a:lvl6pPr marL="6482512"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6pPr>
            <a:lvl7pPr marL="7779013"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7pPr>
            <a:lvl8pPr marL="9075516"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8pPr>
            <a:lvl9pPr marL="10372018"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9pPr>
          </a:lstStyle>
          <a:p>
            <a:pPr marL="685800" indent="-685800" algn="l">
              <a:buClr>
                <a:schemeClr val="accent2"/>
              </a:buClr>
              <a:buFont typeface="Wingdings" panose="05000000000000000000" pitchFamily="2" charset="2"/>
              <a:buChar char="l"/>
            </a:pPr>
            <a:endParaRPr lang="en-US" altLang="ja-JP" sz="4400" dirty="0">
              <a:solidFill>
                <a:schemeClr val="tx1"/>
              </a:solidFill>
            </a:endParaRPr>
          </a:p>
        </p:txBody>
      </p:sp>
      <p:sp>
        <p:nvSpPr>
          <p:cNvPr id="253" name="吹き出し: 角を丸めた四角形 252">
            <a:extLst>
              <a:ext uri="{FF2B5EF4-FFF2-40B4-BE49-F238E27FC236}">
                <a16:creationId xmlns:a16="http://schemas.microsoft.com/office/drawing/2014/main" id="{D35D7A45-F768-ABF4-764C-4A2D776164C4}"/>
              </a:ext>
            </a:extLst>
          </p:cNvPr>
          <p:cNvSpPr/>
          <p:nvPr/>
        </p:nvSpPr>
        <p:spPr>
          <a:xfrm>
            <a:off x="265889" y="19898716"/>
            <a:ext cx="3729660" cy="1845192"/>
          </a:xfrm>
          <a:prstGeom prst="wedgeRoundRectCallout">
            <a:avLst>
              <a:gd name="adj1" fmla="val -3938"/>
              <a:gd name="adj2" fmla="val 97395"/>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3200" b="1" dirty="0">
                <a:solidFill>
                  <a:srgbClr val="4D4D4D"/>
                </a:solidFill>
              </a:rPr>
              <a:t>ジョブの到着先はあらかじめ決定</a:t>
            </a:r>
            <a:endParaRPr kumimoji="1" lang="ja-JP" altLang="en-US" sz="3200" b="1" dirty="0">
              <a:solidFill>
                <a:srgbClr val="4D4D4D"/>
              </a:solidFill>
            </a:endParaRPr>
          </a:p>
        </p:txBody>
      </p:sp>
      <p:sp>
        <p:nvSpPr>
          <p:cNvPr id="255" name="コンテンツ プレースホルダー 2">
            <a:extLst>
              <a:ext uri="{FF2B5EF4-FFF2-40B4-BE49-F238E27FC236}">
                <a16:creationId xmlns:a16="http://schemas.microsoft.com/office/drawing/2014/main" id="{E6249196-36D3-3CA4-6B6A-9699941BC41D}"/>
              </a:ext>
            </a:extLst>
          </p:cNvPr>
          <p:cNvSpPr txBox="1">
            <a:spLocks/>
          </p:cNvSpPr>
          <p:nvPr/>
        </p:nvSpPr>
        <p:spPr>
          <a:xfrm>
            <a:off x="972110" y="25220686"/>
            <a:ext cx="13345008" cy="3276424"/>
          </a:xfrm>
          <a:prstGeom prst="rect">
            <a:avLst/>
          </a:prstGeom>
        </p:spPr>
        <p:txBody>
          <a:bodyPr vert="horz" lIns="259300" tIns="129651" rIns="259300" bIns="129651" rtlCol="0">
            <a:noAutofit/>
          </a:bodyPr>
          <a:lstStyle>
            <a:lvl1pPr marL="0" indent="0" algn="ctr" defTabSz="2593004" rtl="0" eaLnBrk="1" latinLnBrk="0" hangingPunct="1">
              <a:spcBef>
                <a:spcPct val="20000"/>
              </a:spcBef>
              <a:buFont typeface="Arial" pitchFamily="34" charset="0"/>
              <a:buNone/>
              <a:defRPr kumimoji="1" sz="9000" kern="1200">
                <a:solidFill>
                  <a:schemeClr val="tx1">
                    <a:tint val="75000"/>
                  </a:schemeClr>
                </a:solidFill>
                <a:latin typeface="+mn-lt"/>
                <a:ea typeface="+mn-ea"/>
                <a:cs typeface="+mn-cs"/>
              </a:defRPr>
            </a:lvl1pPr>
            <a:lvl2pPr marL="1296502" indent="0" algn="ctr" defTabSz="2593004" rtl="0" eaLnBrk="1" latinLnBrk="0" hangingPunct="1">
              <a:spcBef>
                <a:spcPct val="20000"/>
              </a:spcBef>
              <a:buFont typeface="Arial" pitchFamily="34" charset="0"/>
              <a:buNone/>
              <a:defRPr kumimoji="1" sz="8000" kern="1200">
                <a:solidFill>
                  <a:schemeClr val="tx1">
                    <a:tint val="75000"/>
                  </a:schemeClr>
                </a:solidFill>
                <a:latin typeface="+mn-lt"/>
                <a:ea typeface="+mn-ea"/>
                <a:cs typeface="+mn-cs"/>
              </a:defRPr>
            </a:lvl2pPr>
            <a:lvl3pPr marL="2593004" indent="0" algn="ctr" defTabSz="2593004" rtl="0" eaLnBrk="1" latinLnBrk="0" hangingPunct="1">
              <a:spcBef>
                <a:spcPct val="20000"/>
              </a:spcBef>
              <a:buFont typeface="Arial" pitchFamily="34" charset="0"/>
              <a:buNone/>
              <a:defRPr kumimoji="1" sz="6800" kern="1200">
                <a:solidFill>
                  <a:schemeClr val="tx1">
                    <a:tint val="75000"/>
                  </a:schemeClr>
                </a:solidFill>
                <a:latin typeface="+mn-lt"/>
                <a:ea typeface="+mn-ea"/>
                <a:cs typeface="+mn-cs"/>
              </a:defRPr>
            </a:lvl3pPr>
            <a:lvl4pPr marL="3889507"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4pPr>
            <a:lvl5pPr marL="5186009"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5pPr>
            <a:lvl6pPr marL="6482512"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6pPr>
            <a:lvl7pPr marL="7779013"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7pPr>
            <a:lvl8pPr marL="9075516"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8pPr>
            <a:lvl9pPr marL="10372018"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9pPr>
          </a:lstStyle>
          <a:p>
            <a:pPr algn="l">
              <a:buClr>
                <a:schemeClr val="accent2"/>
              </a:buClr>
            </a:pPr>
            <a:r>
              <a:rPr lang="ja-JP" altLang="en-US" sz="3200" dirty="0">
                <a:solidFill>
                  <a:schemeClr val="tx1"/>
                </a:solidFill>
              </a:rPr>
              <a:t> ・ ジョブの到着先が決まったうえで、他のクラウドレットへ一部のジョブを　　オフロード</a:t>
            </a:r>
            <a:endParaRPr lang="en-US" altLang="ja-JP" sz="3200" dirty="0">
              <a:solidFill>
                <a:schemeClr val="tx1"/>
              </a:solidFill>
            </a:endParaRPr>
          </a:p>
          <a:p>
            <a:pPr algn="l">
              <a:buClr>
                <a:schemeClr val="accent2"/>
              </a:buClr>
            </a:pPr>
            <a:r>
              <a:rPr lang="en-US" altLang="ja-JP" sz="3200" dirty="0">
                <a:solidFill>
                  <a:schemeClr val="tx1"/>
                </a:solidFill>
              </a:rPr>
              <a:t> </a:t>
            </a:r>
            <a:r>
              <a:rPr lang="ja-JP" altLang="en-US" sz="3200" dirty="0">
                <a:solidFill>
                  <a:schemeClr val="tx1"/>
                </a:solidFill>
              </a:rPr>
              <a:t>・ 各クラウドレットへ到着するジョブはオフロードされないジョブ　　　と　　　他クラウドレットからオフロードされたジョブ</a:t>
            </a:r>
            <a:endParaRPr lang="en-US" altLang="ja-JP" sz="3200" dirty="0">
              <a:solidFill>
                <a:schemeClr val="tx1"/>
              </a:solidFill>
            </a:endParaRPr>
          </a:p>
          <a:p>
            <a:pPr algn="l"/>
            <a:endParaRPr lang="en-US" altLang="ja-JP" sz="2000" dirty="0">
              <a:solidFill>
                <a:schemeClr val="tx1"/>
              </a:solidFill>
            </a:endParaRPr>
          </a:p>
          <a:p>
            <a:pPr algn="l"/>
            <a:r>
              <a:rPr lang="ja-JP" altLang="en-US" sz="3200" dirty="0">
                <a:solidFill>
                  <a:schemeClr val="tx1"/>
                </a:solidFill>
              </a:rPr>
              <a:t>➡ </a:t>
            </a:r>
            <a:r>
              <a:rPr lang="ja-JP" altLang="en-US" sz="3200" b="1" u="sng" dirty="0">
                <a:solidFill>
                  <a:schemeClr val="tx1"/>
                </a:solidFill>
              </a:rPr>
              <a:t>複数到着流をもつ非割込み優先規律</a:t>
            </a:r>
            <a:r>
              <a:rPr lang="ja-JP" altLang="en-US" sz="3200" dirty="0">
                <a:solidFill>
                  <a:schemeClr val="tx1"/>
                </a:solidFill>
              </a:rPr>
              <a:t>を用いて</a:t>
            </a:r>
            <a:r>
              <a:rPr lang="ja-JP" altLang="en-US" sz="3200" b="1" dirty="0">
                <a:solidFill>
                  <a:schemeClr val="tx1"/>
                </a:solidFill>
              </a:rPr>
              <a:t>待ち行列理論</a:t>
            </a:r>
            <a:r>
              <a:rPr lang="ja-JP" altLang="en-US" sz="3200" dirty="0">
                <a:solidFill>
                  <a:schemeClr val="tx1"/>
                </a:solidFill>
              </a:rPr>
              <a:t>で</a:t>
            </a:r>
            <a:r>
              <a:rPr lang="ja-JP" altLang="en-US" sz="3200" dirty="0">
                <a:solidFill>
                  <a:schemeClr val="tx1"/>
                </a:solidFill>
                <a:latin typeface="Cascadia Code" panose="020B0609020000020004" pitchFamily="49" charset="0"/>
                <a:cs typeface="Cascadia Code" panose="020B0609020000020004" pitchFamily="49" charset="0"/>
              </a:rPr>
              <a:t>モデル</a:t>
            </a:r>
            <a:r>
              <a:rPr lang="ja-JP" altLang="en-US" sz="3200" dirty="0">
                <a:solidFill>
                  <a:schemeClr val="tx1"/>
                </a:solidFill>
              </a:rPr>
              <a:t>化</a:t>
            </a:r>
            <a:endParaRPr lang="en-US" altLang="ja-JP" sz="3200" dirty="0">
              <a:solidFill>
                <a:schemeClr val="tx1"/>
              </a:solidFill>
            </a:endParaRPr>
          </a:p>
        </p:txBody>
      </p:sp>
      <p:sp>
        <p:nvSpPr>
          <p:cNvPr id="257" name="角丸四角形 18">
            <a:extLst>
              <a:ext uri="{FF2B5EF4-FFF2-40B4-BE49-F238E27FC236}">
                <a16:creationId xmlns:a16="http://schemas.microsoft.com/office/drawing/2014/main" id="{AFD21B5D-DE7D-04C0-E0F1-7517F8749936}"/>
              </a:ext>
            </a:extLst>
          </p:cNvPr>
          <p:cNvSpPr/>
          <p:nvPr/>
        </p:nvSpPr>
        <p:spPr>
          <a:xfrm>
            <a:off x="15477355" y="23179198"/>
            <a:ext cx="13754258" cy="1089067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8" name="テキスト ボックス 257">
            <a:extLst>
              <a:ext uri="{FF2B5EF4-FFF2-40B4-BE49-F238E27FC236}">
                <a16:creationId xmlns:a16="http://schemas.microsoft.com/office/drawing/2014/main" id="{4550C00A-094D-AD21-C158-C4B92DB4BE0D}"/>
              </a:ext>
            </a:extLst>
          </p:cNvPr>
          <p:cNvSpPr txBox="1"/>
          <p:nvPr/>
        </p:nvSpPr>
        <p:spPr>
          <a:xfrm>
            <a:off x="15625668" y="22710004"/>
            <a:ext cx="2898695" cy="1015663"/>
          </a:xfrm>
          <a:prstGeom prst="rect">
            <a:avLst/>
          </a:prstGeom>
          <a:solidFill>
            <a:schemeClr val="bg1"/>
          </a:solidFill>
        </p:spPr>
        <p:txBody>
          <a:bodyPr wrap="square" rtlCol="0">
            <a:spAutoFit/>
          </a:bodyPr>
          <a:lstStyle/>
          <a:p>
            <a:r>
              <a:rPr kumimoji="1" lang="ja-JP" altLang="en-US" sz="6000" dirty="0">
                <a:solidFill>
                  <a:schemeClr val="accent2"/>
                </a:solidFill>
              </a:rPr>
              <a:t>●結果</a:t>
            </a:r>
          </a:p>
        </p:txBody>
      </p:sp>
      <p:sp>
        <p:nvSpPr>
          <p:cNvPr id="260" name="角丸四角形 22">
            <a:extLst>
              <a:ext uri="{FF2B5EF4-FFF2-40B4-BE49-F238E27FC236}">
                <a16:creationId xmlns:a16="http://schemas.microsoft.com/office/drawing/2014/main" id="{AF820DD1-B247-93BF-C53D-914C32A1F998}"/>
              </a:ext>
            </a:extLst>
          </p:cNvPr>
          <p:cNvSpPr/>
          <p:nvPr/>
        </p:nvSpPr>
        <p:spPr>
          <a:xfrm>
            <a:off x="995815" y="39136142"/>
            <a:ext cx="27972971" cy="2037326"/>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1" name="テキスト ボックス 260">
            <a:extLst>
              <a:ext uri="{FF2B5EF4-FFF2-40B4-BE49-F238E27FC236}">
                <a16:creationId xmlns:a16="http://schemas.microsoft.com/office/drawing/2014/main" id="{D6D984A2-DF3D-E36E-CA5B-425F45BC3716}"/>
              </a:ext>
            </a:extLst>
          </p:cNvPr>
          <p:cNvSpPr txBox="1"/>
          <p:nvPr/>
        </p:nvSpPr>
        <p:spPr>
          <a:xfrm>
            <a:off x="349241" y="38239355"/>
            <a:ext cx="4238368" cy="1015663"/>
          </a:xfrm>
          <a:prstGeom prst="rect">
            <a:avLst/>
          </a:prstGeom>
          <a:solidFill>
            <a:schemeClr val="bg1"/>
          </a:solidFill>
        </p:spPr>
        <p:txBody>
          <a:bodyPr wrap="square" rtlCol="0">
            <a:spAutoFit/>
          </a:bodyPr>
          <a:lstStyle/>
          <a:p>
            <a:r>
              <a:rPr kumimoji="1" lang="ja-JP" altLang="en-US" sz="6000" dirty="0">
                <a:solidFill>
                  <a:schemeClr val="accent2"/>
                </a:solidFill>
              </a:rPr>
              <a:t>●参考文献</a:t>
            </a:r>
          </a:p>
        </p:txBody>
      </p:sp>
      <p:sp>
        <p:nvSpPr>
          <p:cNvPr id="262" name="コンテンツ プレースホルダー 2">
            <a:extLst>
              <a:ext uri="{FF2B5EF4-FFF2-40B4-BE49-F238E27FC236}">
                <a16:creationId xmlns:a16="http://schemas.microsoft.com/office/drawing/2014/main" id="{126859BB-DBCA-4811-C157-1444C8964C44}"/>
              </a:ext>
            </a:extLst>
          </p:cNvPr>
          <p:cNvSpPr txBox="1">
            <a:spLocks/>
          </p:cNvSpPr>
          <p:nvPr/>
        </p:nvSpPr>
        <p:spPr>
          <a:xfrm>
            <a:off x="995815" y="39092923"/>
            <a:ext cx="27854983" cy="2149298"/>
          </a:xfrm>
          <a:prstGeom prst="rect">
            <a:avLst/>
          </a:prstGeom>
        </p:spPr>
        <p:txBody>
          <a:bodyPr vert="horz" lIns="259300" tIns="129651" rIns="259300" bIns="129651" rtlCol="0">
            <a:noAutofit/>
          </a:bodyPr>
          <a:lstStyle>
            <a:lvl1pPr marL="0" indent="0" algn="ctr" defTabSz="2593004" rtl="0" eaLnBrk="1" latinLnBrk="0" hangingPunct="1">
              <a:spcBef>
                <a:spcPct val="20000"/>
              </a:spcBef>
              <a:buFont typeface="Arial" pitchFamily="34" charset="0"/>
              <a:buNone/>
              <a:defRPr kumimoji="1" sz="9000" kern="1200">
                <a:solidFill>
                  <a:schemeClr val="tx1">
                    <a:tint val="75000"/>
                  </a:schemeClr>
                </a:solidFill>
                <a:latin typeface="+mn-lt"/>
                <a:ea typeface="+mn-ea"/>
                <a:cs typeface="+mn-cs"/>
              </a:defRPr>
            </a:lvl1pPr>
            <a:lvl2pPr marL="1296502" indent="0" algn="ctr" defTabSz="2593004" rtl="0" eaLnBrk="1" latinLnBrk="0" hangingPunct="1">
              <a:spcBef>
                <a:spcPct val="20000"/>
              </a:spcBef>
              <a:buFont typeface="Arial" pitchFamily="34" charset="0"/>
              <a:buNone/>
              <a:defRPr kumimoji="1" sz="8000" kern="1200">
                <a:solidFill>
                  <a:schemeClr val="tx1">
                    <a:tint val="75000"/>
                  </a:schemeClr>
                </a:solidFill>
                <a:latin typeface="+mn-lt"/>
                <a:ea typeface="+mn-ea"/>
                <a:cs typeface="+mn-cs"/>
              </a:defRPr>
            </a:lvl2pPr>
            <a:lvl3pPr marL="2593004" indent="0" algn="ctr" defTabSz="2593004" rtl="0" eaLnBrk="1" latinLnBrk="0" hangingPunct="1">
              <a:spcBef>
                <a:spcPct val="20000"/>
              </a:spcBef>
              <a:buFont typeface="Arial" pitchFamily="34" charset="0"/>
              <a:buNone/>
              <a:defRPr kumimoji="1" sz="6800" kern="1200">
                <a:solidFill>
                  <a:schemeClr val="tx1">
                    <a:tint val="75000"/>
                  </a:schemeClr>
                </a:solidFill>
                <a:latin typeface="+mn-lt"/>
                <a:ea typeface="+mn-ea"/>
                <a:cs typeface="+mn-cs"/>
              </a:defRPr>
            </a:lvl3pPr>
            <a:lvl4pPr marL="3889507"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4pPr>
            <a:lvl5pPr marL="5186009"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5pPr>
            <a:lvl6pPr marL="6482512"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6pPr>
            <a:lvl7pPr marL="7779013"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7pPr>
            <a:lvl8pPr marL="9075516"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8pPr>
            <a:lvl9pPr marL="10372018"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9pPr>
          </a:lstStyle>
          <a:p>
            <a:pPr algn="l"/>
            <a:r>
              <a:rPr lang="en-US" altLang="ja-JP" sz="3000" b="0" i="0" dirty="0">
                <a:solidFill>
                  <a:schemeClr val="tx1"/>
                </a:solidFill>
                <a:effectLst/>
                <a:latin typeface="Times New Roman" panose="02020603050405020304" pitchFamily="18" charset="0"/>
              </a:rPr>
              <a:t>[1] E. Wong, M. </a:t>
            </a:r>
            <a:r>
              <a:rPr lang="en-US" altLang="ja-JP" sz="3000" b="0" i="0" dirty="0" err="1">
                <a:solidFill>
                  <a:schemeClr val="tx1"/>
                </a:solidFill>
                <a:effectLst/>
                <a:latin typeface="Times New Roman" panose="02020603050405020304" pitchFamily="18" charset="0"/>
              </a:rPr>
              <a:t>Pubudini</a:t>
            </a:r>
            <a:r>
              <a:rPr lang="en-US" altLang="ja-JP" sz="3000" b="0" i="0" dirty="0">
                <a:solidFill>
                  <a:schemeClr val="tx1"/>
                </a:solidFill>
                <a:effectLst/>
                <a:latin typeface="Times New Roman" panose="02020603050405020304" pitchFamily="18" charset="0"/>
              </a:rPr>
              <a:t> </a:t>
            </a:r>
            <a:r>
              <a:rPr lang="en-US" altLang="ja-JP" sz="3000" b="0" i="0" dirty="0" err="1">
                <a:solidFill>
                  <a:schemeClr val="tx1"/>
                </a:solidFill>
                <a:effectLst/>
                <a:latin typeface="Times New Roman" panose="02020603050405020304" pitchFamily="18" charset="0"/>
              </a:rPr>
              <a:t>Imali</a:t>
            </a:r>
            <a:r>
              <a:rPr lang="en-US" altLang="ja-JP" sz="3000" b="0" i="0" dirty="0">
                <a:solidFill>
                  <a:schemeClr val="tx1"/>
                </a:solidFill>
                <a:effectLst/>
                <a:latin typeface="Times New Roman" panose="02020603050405020304" pitchFamily="18" charset="0"/>
              </a:rPr>
              <a:t> Dias, and L. </a:t>
            </a:r>
            <a:r>
              <a:rPr lang="en-US" altLang="ja-JP" sz="3000" b="0" i="0" dirty="0" err="1">
                <a:solidFill>
                  <a:schemeClr val="tx1"/>
                </a:solidFill>
                <a:effectLst/>
                <a:latin typeface="Times New Roman" panose="02020603050405020304" pitchFamily="18" charset="0"/>
              </a:rPr>
              <a:t>Ruan</a:t>
            </a:r>
            <a:r>
              <a:rPr lang="en-US" altLang="ja-JP" sz="3000" b="0" i="0" dirty="0">
                <a:solidFill>
                  <a:schemeClr val="tx1"/>
                </a:solidFill>
                <a:effectLst/>
                <a:latin typeface="Times New Roman" panose="02020603050405020304" pitchFamily="18" charset="0"/>
              </a:rPr>
              <a:t>, “Predictive resource</a:t>
            </a:r>
            <a:r>
              <a:rPr lang="ja-JP" altLang="en-US" sz="3000" dirty="0">
                <a:solidFill>
                  <a:schemeClr val="tx1"/>
                </a:solidFill>
                <a:latin typeface="Times New Roman" panose="02020603050405020304" pitchFamily="18" charset="0"/>
              </a:rPr>
              <a:t> </a:t>
            </a:r>
            <a:r>
              <a:rPr lang="en-US" altLang="ja-JP" sz="3000" b="0" i="0" dirty="0">
                <a:solidFill>
                  <a:schemeClr val="tx1"/>
                </a:solidFill>
                <a:effectLst/>
                <a:latin typeface="Times New Roman" panose="02020603050405020304" pitchFamily="18" charset="0"/>
              </a:rPr>
              <a:t>allocation for tactile internet capable passive optical </a:t>
            </a:r>
            <a:r>
              <a:rPr lang="en-US" altLang="ja-JP" sz="3000" b="0" i="0" dirty="0" err="1">
                <a:solidFill>
                  <a:schemeClr val="tx1"/>
                </a:solidFill>
                <a:effectLst/>
                <a:latin typeface="Times New Roman" panose="02020603050405020304" pitchFamily="18" charset="0"/>
              </a:rPr>
              <a:t>lans</a:t>
            </a:r>
            <a:r>
              <a:rPr lang="en-US" altLang="ja-JP" sz="3000" b="0" i="0" dirty="0">
                <a:solidFill>
                  <a:schemeClr val="tx1"/>
                </a:solidFill>
                <a:effectLst/>
                <a:latin typeface="Times New Roman" panose="02020603050405020304" pitchFamily="18" charset="0"/>
              </a:rPr>
              <a:t>,” </a:t>
            </a:r>
            <a:r>
              <a:rPr lang="en-US" altLang="ja-JP" sz="3000" b="0" dirty="0">
                <a:solidFill>
                  <a:schemeClr val="tx1"/>
                </a:solidFill>
                <a:effectLst/>
                <a:latin typeface="Times New Roman" panose="02020603050405020304" pitchFamily="18" charset="0"/>
              </a:rPr>
              <a:t>Journal of Lightwave Technology</a:t>
            </a:r>
            <a:r>
              <a:rPr lang="en-US" altLang="ja-JP" sz="3000" b="0" i="0" dirty="0">
                <a:solidFill>
                  <a:schemeClr val="tx1"/>
                </a:solidFill>
                <a:effectLst/>
                <a:latin typeface="Times New Roman" panose="02020603050405020304" pitchFamily="18" charset="0"/>
              </a:rPr>
              <a:t>, vol. 35, no. 13, pp. 2629–2641, 2017.</a:t>
            </a:r>
          </a:p>
          <a:p>
            <a:pPr algn="l"/>
            <a:r>
              <a:rPr lang="en-US" altLang="ja-JP" sz="3000" b="0" i="0" dirty="0">
                <a:solidFill>
                  <a:schemeClr val="tx1"/>
                </a:solidFill>
                <a:effectLst/>
                <a:latin typeface="Times New Roman" panose="02020603050405020304" pitchFamily="18" charset="0"/>
              </a:rPr>
              <a:t>[2] Y. Yokota, and S. Miyata, “Latency Focused Load Balancing Method between Cloudlets using Game theory,“ in Nonlinear Theory and Its Applications, IEICE, vol. E-15N, no. 2, Apr. 2024.</a:t>
            </a:r>
          </a:p>
        </p:txBody>
      </p:sp>
      <p:pic>
        <p:nvPicPr>
          <p:cNvPr id="263" name="図 262">
            <a:extLst>
              <a:ext uri="{FF2B5EF4-FFF2-40B4-BE49-F238E27FC236}">
                <a16:creationId xmlns:a16="http://schemas.microsoft.com/office/drawing/2014/main" id="{21D50C3F-C810-FB96-9402-B067B59B25B6}"/>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7179730" y="1246448"/>
            <a:ext cx="3473075" cy="3473075"/>
          </a:xfrm>
          <a:prstGeom prst="rect">
            <a:avLst/>
          </a:prstGeom>
        </p:spPr>
      </p:pic>
      <p:sp>
        <p:nvSpPr>
          <p:cNvPr id="264" name="テキスト ボックス 263">
            <a:extLst>
              <a:ext uri="{FF2B5EF4-FFF2-40B4-BE49-F238E27FC236}">
                <a16:creationId xmlns:a16="http://schemas.microsoft.com/office/drawing/2014/main" id="{DA5A861C-1958-82EA-DB91-ABCEEEEA95C0}"/>
              </a:ext>
            </a:extLst>
          </p:cNvPr>
          <p:cNvSpPr txBox="1"/>
          <p:nvPr/>
        </p:nvSpPr>
        <p:spPr>
          <a:xfrm>
            <a:off x="1375450" y="602536"/>
            <a:ext cx="27529071" cy="2308324"/>
          </a:xfrm>
          <a:prstGeom prst="rect">
            <a:avLst/>
          </a:prstGeom>
          <a:noFill/>
        </p:spPr>
        <p:txBody>
          <a:bodyPr wrap="square" rtlCol="0">
            <a:spAutoFit/>
          </a:bodyPr>
          <a:lstStyle/>
          <a:p>
            <a:pPr algn="ctr"/>
            <a:r>
              <a:rPr kumimoji="1" lang="ja-JP" altLang="en-US" sz="7200" b="1" dirty="0"/>
              <a:t>ジョブの優先処理を考慮したゲーム理論による</a:t>
            </a:r>
            <a:endParaRPr kumimoji="1" lang="en-US" altLang="ja-JP" sz="7200" b="1" dirty="0"/>
          </a:p>
          <a:p>
            <a:pPr algn="ctr"/>
            <a:r>
              <a:rPr kumimoji="1" lang="ja-JP" altLang="en-US" sz="7200" b="1" dirty="0"/>
              <a:t>クラウドレット間のオフロード最適化</a:t>
            </a:r>
          </a:p>
        </p:txBody>
      </p:sp>
      <p:sp>
        <p:nvSpPr>
          <p:cNvPr id="265" name="テキスト ボックス 264">
            <a:extLst>
              <a:ext uri="{FF2B5EF4-FFF2-40B4-BE49-F238E27FC236}">
                <a16:creationId xmlns:a16="http://schemas.microsoft.com/office/drawing/2014/main" id="{DE5DBDAD-B197-9719-B510-8D912F3F8AC2}"/>
              </a:ext>
            </a:extLst>
          </p:cNvPr>
          <p:cNvSpPr txBox="1"/>
          <p:nvPr/>
        </p:nvSpPr>
        <p:spPr>
          <a:xfrm>
            <a:off x="17559018" y="2791348"/>
            <a:ext cx="10364083" cy="1215717"/>
          </a:xfrm>
          <a:prstGeom prst="rect">
            <a:avLst/>
          </a:prstGeom>
          <a:noFill/>
        </p:spPr>
        <p:txBody>
          <a:bodyPr wrap="square" rtlCol="0">
            <a:spAutoFit/>
          </a:bodyPr>
          <a:lstStyle/>
          <a:p>
            <a:r>
              <a:rPr lang="ja-JP" altLang="en-US" b="1" dirty="0"/>
              <a:t>芝浦工業大学　横田侑紀</a:t>
            </a:r>
            <a:endParaRPr kumimoji="1" lang="ja-JP" altLang="en-US" b="1" dirty="0"/>
          </a:p>
        </p:txBody>
      </p:sp>
      <p:sp>
        <p:nvSpPr>
          <p:cNvPr id="266" name="テキスト ボックス 265">
            <a:extLst>
              <a:ext uri="{FF2B5EF4-FFF2-40B4-BE49-F238E27FC236}">
                <a16:creationId xmlns:a16="http://schemas.microsoft.com/office/drawing/2014/main" id="{784E8365-F88D-4A44-0703-7AB95904300F}"/>
              </a:ext>
            </a:extLst>
          </p:cNvPr>
          <p:cNvSpPr txBox="1"/>
          <p:nvPr/>
        </p:nvSpPr>
        <p:spPr>
          <a:xfrm>
            <a:off x="1242443" y="5948280"/>
            <a:ext cx="13227493" cy="3970318"/>
          </a:xfrm>
          <a:prstGeom prst="rect">
            <a:avLst/>
          </a:prstGeom>
          <a:noFill/>
        </p:spPr>
        <p:txBody>
          <a:bodyPr wrap="square" rtlCol="0">
            <a:spAutoFit/>
          </a:bodyPr>
          <a:lstStyle/>
          <a:p>
            <a:pPr marL="571500" indent="-571500">
              <a:buClr>
                <a:schemeClr val="accent2"/>
              </a:buClr>
              <a:buFont typeface="Wingdings" panose="05000000000000000000" pitchFamily="2" charset="2"/>
              <a:buChar char="l"/>
            </a:pPr>
            <a:r>
              <a:rPr kumimoji="1" lang="ja-JP" altLang="en-US" sz="4400" dirty="0"/>
              <a:t>背景</a:t>
            </a:r>
            <a:endParaRPr kumimoji="1" lang="en-US" altLang="ja-JP" sz="4400" dirty="0"/>
          </a:p>
          <a:p>
            <a:pPr>
              <a:buClr>
                <a:schemeClr val="accent2"/>
              </a:buClr>
            </a:pPr>
            <a:r>
              <a:rPr lang="ja-JP" altLang="en-US" sz="4800" dirty="0"/>
              <a:t> </a:t>
            </a:r>
            <a:r>
              <a:rPr lang="ja-JP" altLang="en-US" sz="3200" dirty="0"/>
              <a:t>・ </a:t>
            </a:r>
            <a:r>
              <a:rPr kumimoji="1" lang="ja-JP" altLang="en-US" sz="3200" dirty="0"/>
              <a:t>クラウドコンピューティングの普及</a:t>
            </a:r>
            <a:endParaRPr kumimoji="1" lang="en-US" altLang="ja-JP" sz="3200" dirty="0"/>
          </a:p>
          <a:p>
            <a:pPr>
              <a:buClr>
                <a:schemeClr val="accent2"/>
              </a:buClr>
            </a:pPr>
            <a:r>
              <a:rPr lang="ja-JP" altLang="en-US" sz="3200" dirty="0"/>
              <a:t>　➡遅延削減を目的としたエッジコンピューティングへの関心の高まり </a:t>
            </a:r>
            <a:endParaRPr lang="en-US" altLang="ja-JP" sz="3200" dirty="0"/>
          </a:p>
          <a:p>
            <a:pPr>
              <a:buClr>
                <a:schemeClr val="accent2"/>
              </a:buClr>
            </a:pPr>
            <a:r>
              <a:rPr lang="en-US" altLang="ja-JP" sz="3200" dirty="0"/>
              <a:t> </a:t>
            </a:r>
            <a:r>
              <a:rPr lang="ja-JP" altLang="en-US" sz="3200" dirty="0"/>
              <a:t>・</a:t>
            </a:r>
            <a:r>
              <a:rPr lang="ja-JP" altLang="en-US" sz="3200" dirty="0">
                <a:solidFill>
                  <a:schemeClr val="accent2"/>
                </a:solidFill>
              </a:rPr>
              <a:t> </a:t>
            </a:r>
            <a:r>
              <a:rPr kumimoji="1" lang="ja-JP" altLang="en-US" sz="3200" b="1" u="sng" dirty="0">
                <a:solidFill>
                  <a:schemeClr val="accent2"/>
                </a:solidFill>
              </a:rPr>
              <a:t>クラウドレット</a:t>
            </a:r>
            <a:r>
              <a:rPr kumimoji="1" lang="ja-JP" altLang="en-US" sz="3200" dirty="0"/>
              <a:t>を利用した低遅延でのオフローディング</a:t>
            </a:r>
            <a:endParaRPr kumimoji="1" lang="en-US" altLang="ja-JP" sz="3200" dirty="0"/>
          </a:p>
          <a:p>
            <a:pPr>
              <a:buClr>
                <a:schemeClr val="accent2"/>
              </a:buClr>
            </a:pPr>
            <a:endParaRPr kumimoji="1" lang="en-US" altLang="ja-JP" sz="3200" dirty="0"/>
          </a:p>
          <a:p>
            <a:pPr>
              <a:buClr>
                <a:schemeClr val="accent2"/>
              </a:buClr>
            </a:pPr>
            <a:r>
              <a:rPr lang="ja-JP" altLang="en-US" sz="3200" dirty="0"/>
              <a:t>　➡</a:t>
            </a:r>
            <a:r>
              <a:rPr lang="ja-JP" altLang="en-US" sz="3200" b="1" dirty="0"/>
              <a:t>遅延に敏感なモバイルアプリケーションに有効</a:t>
            </a:r>
            <a:endParaRPr lang="en-US" altLang="ja-JP" sz="3200" b="1" dirty="0"/>
          </a:p>
          <a:p>
            <a:pPr>
              <a:buClr>
                <a:schemeClr val="accent2"/>
              </a:buClr>
            </a:pPr>
            <a:r>
              <a:rPr lang="ja-JP" altLang="en-US" sz="3200" b="1" dirty="0"/>
              <a:t>　　　➡</a:t>
            </a:r>
            <a:r>
              <a:rPr lang="ja-JP" altLang="en-US" sz="3200" dirty="0"/>
              <a:t>反面、規模の小ささから</a:t>
            </a:r>
            <a:r>
              <a:rPr lang="ja-JP" altLang="en-US" sz="3200" u="sng" dirty="0">
                <a:solidFill>
                  <a:srgbClr val="C00000"/>
                </a:solidFill>
              </a:rPr>
              <a:t>リソース不足</a:t>
            </a:r>
            <a:r>
              <a:rPr lang="ja-JP" altLang="en-US" sz="3200" dirty="0"/>
              <a:t>が懸念</a:t>
            </a:r>
            <a:endParaRPr lang="en-US" altLang="ja-JP" sz="4400" dirty="0"/>
          </a:p>
        </p:txBody>
      </p:sp>
      <p:sp>
        <p:nvSpPr>
          <p:cNvPr id="267" name="テキスト ボックス 266">
            <a:extLst>
              <a:ext uri="{FF2B5EF4-FFF2-40B4-BE49-F238E27FC236}">
                <a16:creationId xmlns:a16="http://schemas.microsoft.com/office/drawing/2014/main" id="{6D94A11B-6B68-719D-9A6F-AC88E3C88515}"/>
              </a:ext>
            </a:extLst>
          </p:cNvPr>
          <p:cNvSpPr txBox="1"/>
          <p:nvPr/>
        </p:nvSpPr>
        <p:spPr>
          <a:xfrm>
            <a:off x="1273224" y="10724426"/>
            <a:ext cx="13227493" cy="3046988"/>
          </a:xfrm>
          <a:prstGeom prst="rect">
            <a:avLst/>
          </a:prstGeom>
          <a:noFill/>
        </p:spPr>
        <p:txBody>
          <a:bodyPr wrap="square" rtlCol="0">
            <a:spAutoFit/>
          </a:bodyPr>
          <a:lstStyle/>
          <a:p>
            <a:pPr marL="571500" indent="-571500">
              <a:buClr>
                <a:schemeClr val="accent2"/>
              </a:buClr>
              <a:buFont typeface="Wingdings" panose="05000000000000000000" pitchFamily="2" charset="2"/>
              <a:buChar char="l"/>
            </a:pPr>
            <a:r>
              <a:rPr kumimoji="1" lang="ja-JP" altLang="en-US" sz="4400" dirty="0"/>
              <a:t>既存手法</a:t>
            </a:r>
            <a:r>
              <a:rPr lang="ja-JP" altLang="en-US" sz="4400" dirty="0"/>
              <a:t>について</a:t>
            </a:r>
            <a:endParaRPr kumimoji="1" lang="en-US" altLang="ja-JP" sz="4400" dirty="0"/>
          </a:p>
          <a:p>
            <a:r>
              <a:rPr kumimoji="1" lang="ja-JP" altLang="en-US" sz="4800" dirty="0"/>
              <a:t> </a:t>
            </a:r>
            <a:r>
              <a:rPr lang="ja-JP" altLang="en-US" sz="3200" dirty="0"/>
              <a:t>・ </a:t>
            </a:r>
            <a:r>
              <a:rPr kumimoji="1" lang="ja-JP" altLang="en-US" sz="3200" dirty="0"/>
              <a:t>ジョブが</a:t>
            </a:r>
            <a:r>
              <a:rPr kumimoji="1" lang="ja-JP" altLang="en-US" sz="3200" b="1" dirty="0"/>
              <a:t>許容遅延</a:t>
            </a:r>
            <a:r>
              <a:rPr kumimoji="1" lang="ja-JP" altLang="en-US" sz="3200" dirty="0"/>
              <a:t>を満たす中でクラウドレット間のオフロードを行い負荷を可能な限り分散させる手法</a:t>
            </a:r>
            <a:r>
              <a:rPr lang="ja-JP" altLang="en-US" sz="3200" dirty="0"/>
              <a:t> </a:t>
            </a:r>
            <a:endParaRPr lang="en-US" altLang="ja-JP" sz="3200" dirty="0"/>
          </a:p>
          <a:p>
            <a:r>
              <a:rPr lang="ja-JP" altLang="en-US" sz="3200" dirty="0"/>
              <a:t>　➡ジョブのオフロードのモデル化が不十分</a:t>
            </a:r>
            <a:endParaRPr lang="en-US" altLang="ja-JP" sz="3200" dirty="0"/>
          </a:p>
          <a:p>
            <a:r>
              <a:rPr lang="ja-JP" altLang="en-US" sz="3200" dirty="0"/>
              <a:t>　➡オフロードによるクラウドレットのメリットが考慮できていない</a:t>
            </a:r>
            <a:endParaRPr lang="en-US" altLang="ja-JP" sz="3200" dirty="0"/>
          </a:p>
        </p:txBody>
      </p:sp>
      <p:sp>
        <p:nvSpPr>
          <p:cNvPr id="268" name="テキスト ボックス 267">
            <a:extLst>
              <a:ext uri="{FF2B5EF4-FFF2-40B4-BE49-F238E27FC236}">
                <a16:creationId xmlns:a16="http://schemas.microsoft.com/office/drawing/2014/main" id="{C4C4DBBB-DAD0-7032-D851-92C853896A2D}"/>
              </a:ext>
            </a:extLst>
          </p:cNvPr>
          <p:cNvSpPr txBox="1"/>
          <p:nvPr/>
        </p:nvSpPr>
        <p:spPr>
          <a:xfrm>
            <a:off x="1841758" y="14479704"/>
            <a:ext cx="12090423" cy="1323439"/>
          </a:xfrm>
          <a:prstGeom prst="rect">
            <a:avLst/>
          </a:prstGeom>
          <a:noFill/>
        </p:spPr>
        <p:txBody>
          <a:bodyPr wrap="square" rtlCol="0">
            <a:spAutoFit/>
          </a:bodyPr>
          <a:lstStyle/>
          <a:p>
            <a:pPr algn="ctr"/>
            <a:r>
              <a:rPr lang="ja-JP" altLang="en-US" sz="4000" b="1" dirty="0"/>
              <a:t>クラウドレットの</a:t>
            </a:r>
            <a:r>
              <a:rPr lang="ja-JP" altLang="en-US" sz="4000" b="1" dirty="0">
                <a:solidFill>
                  <a:schemeClr val="accent1"/>
                </a:solidFill>
              </a:rPr>
              <a:t>デメリット</a:t>
            </a:r>
            <a:r>
              <a:rPr lang="en-US" altLang="ja-JP" sz="4000" b="1" dirty="0">
                <a:solidFill>
                  <a:schemeClr val="accent1"/>
                </a:solidFill>
              </a:rPr>
              <a:t>(</a:t>
            </a:r>
            <a:r>
              <a:rPr lang="ja-JP" altLang="en-US" sz="4000" b="1" dirty="0">
                <a:solidFill>
                  <a:schemeClr val="accent1"/>
                </a:solidFill>
              </a:rPr>
              <a:t>遅延とコスト</a:t>
            </a:r>
            <a:r>
              <a:rPr lang="en-US" altLang="ja-JP" sz="4000" b="1" dirty="0">
                <a:solidFill>
                  <a:schemeClr val="accent1"/>
                </a:solidFill>
              </a:rPr>
              <a:t>)</a:t>
            </a:r>
            <a:r>
              <a:rPr lang="ja-JP" altLang="en-US" sz="4000" b="1" dirty="0"/>
              <a:t>と</a:t>
            </a:r>
            <a:r>
              <a:rPr lang="ja-JP" altLang="en-US" sz="4000" b="1" dirty="0">
                <a:solidFill>
                  <a:srgbClr val="C00000"/>
                </a:solidFill>
              </a:rPr>
              <a:t>メリット</a:t>
            </a:r>
            <a:r>
              <a:rPr lang="en-US" altLang="ja-JP" sz="4000" b="1" dirty="0">
                <a:solidFill>
                  <a:srgbClr val="C00000"/>
                </a:solidFill>
              </a:rPr>
              <a:t>(</a:t>
            </a:r>
            <a:r>
              <a:rPr lang="ja-JP" altLang="en-US" sz="4000" b="1" dirty="0">
                <a:solidFill>
                  <a:srgbClr val="C00000"/>
                </a:solidFill>
              </a:rPr>
              <a:t>処理数の増加</a:t>
            </a:r>
            <a:r>
              <a:rPr lang="en-US" altLang="ja-JP" sz="4000" b="1" dirty="0">
                <a:solidFill>
                  <a:srgbClr val="C00000"/>
                </a:solidFill>
              </a:rPr>
              <a:t>)</a:t>
            </a:r>
            <a:r>
              <a:rPr lang="ja-JP" altLang="en-US" sz="4000" b="1" dirty="0"/>
              <a:t>を考慮した最適オフロード選択を導出</a:t>
            </a:r>
            <a:endParaRPr kumimoji="1" lang="en-US" altLang="ja-JP" sz="4000" b="1" dirty="0"/>
          </a:p>
        </p:txBody>
      </p:sp>
      <p:sp>
        <p:nvSpPr>
          <p:cNvPr id="329" name="角丸四角形 5">
            <a:extLst>
              <a:ext uri="{FF2B5EF4-FFF2-40B4-BE49-F238E27FC236}">
                <a16:creationId xmlns:a16="http://schemas.microsoft.com/office/drawing/2014/main" id="{86F71878-C801-7FA6-A0C9-22039590DAF7}"/>
              </a:ext>
            </a:extLst>
          </p:cNvPr>
          <p:cNvSpPr/>
          <p:nvPr/>
        </p:nvSpPr>
        <p:spPr>
          <a:xfrm>
            <a:off x="1746499" y="14041371"/>
            <a:ext cx="12198068" cy="2178315"/>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0" name="テキスト ボックス 329">
            <a:extLst>
              <a:ext uri="{FF2B5EF4-FFF2-40B4-BE49-F238E27FC236}">
                <a16:creationId xmlns:a16="http://schemas.microsoft.com/office/drawing/2014/main" id="{BF585069-256D-86C9-D0FF-65CB75FDCCC4}"/>
              </a:ext>
            </a:extLst>
          </p:cNvPr>
          <p:cNvSpPr txBox="1"/>
          <p:nvPr/>
        </p:nvSpPr>
        <p:spPr>
          <a:xfrm>
            <a:off x="2473576" y="13753356"/>
            <a:ext cx="2097994" cy="830997"/>
          </a:xfrm>
          <a:prstGeom prst="rect">
            <a:avLst/>
          </a:prstGeom>
          <a:solidFill>
            <a:schemeClr val="bg1"/>
          </a:solidFill>
        </p:spPr>
        <p:txBody>
          <a:bodyPr wrap="square" rtlCol="0">
            <a:spAutoFit/>
          </a:bodyPr>
          <a:lstStyle/>
          <a:p>
            <a:r>
              <a:rPr kumimoji="1" lang="ja-JP" altLang="en-US" sz="4800" dirty="0">
                <a:solidFill>
                  <a:schemeClr val="accent2"/>
                </a:solidFill>
              </a:rPr>
              <a:t>●</a:t>
            </a:r>
            <a:r>
              <a:rPr lang="ja-JP" altLang="en-US" sz="4800" dirty="0">
                <a:solidFill>
                  <a:schemeClr val="accent2"/>
                </a:solidFill>
              </a:rPr>
              <a:t>目的</a:t>
            </a:r>
            <a:endParaRPr kumimoji="1" lang="ja-JP" altLang="en-US" sz="4800" dirty="0">
              <a:solidFill>
                <a:schemeClr val="accent2"/>
              </a:solidFill>
            </a:endParaRPr>
          </a:p>
        </p:txBody>
      </p:sp>
      <p:sp>
        <p:nvSpPr>
          <p:cNvPr id="332" name="テキスト ボックス 331">
            <a:extLst>
              <a:ext uri="{FF2B5EF4-FFF2-40B4-BE49-F238E27FC236}">
                <a16:creationId xmlns:a16="http://schemas.microsoft.com/office/drawing/2014/main" id="{E607CDE4-ED30-62C3-D226-3881456455C0}"/>
              </a:ext>
            </a:extLst>
          </p:cNvPr>
          <p:cNvSpPr txBox="1"/>
          <p:nvPr/>
        </p:nvSpPr>
        <p:spPr>
          <a:xfrm>
            <a:off x="1133358" y="8294935"/>
            <a:ext cx="12326587" cy="584775"/>
          </a:xfrm>
          <a:prstGeom prst="rect">
            <a:avLst/>
          </a:prstGeom>
          <a:noFill/>
        </p:spPr>
        <p:txBody>
          <a:bodyPr wrap="square">
            <a:spAutoFit/>
          </a:bodyPr>
          <a:lstStyle/>
          <a:p>
            <a:pPr>
              <a:buClr>
                <a:schemeClr val="accent2"/>
              </a:buClr>
            </a:pPr>
            <a:r>
              <a:rPr lang="ja-JP" altLang="en-US" sz="3200" dirty="0">
                <a:solidFill>
                  <a:schemeClr val="accent2"/>
                </a:solidFill>
              </a:rPr>
              <a:t>★</a:t>
            </a:r>
            <a:r>
              <a:rPr kumimoji="1" lang="ja-JP" altLang="en-US" sz="3200" dirty="0"/>
              <a:t> </a:t>
            </a:r>
            <a:r>
              <a:rPr kumimoji="1" lang="en-US" altLang="ja-JP" sz="3200" dirty="0"/>
              <a:t>Local Area Network</a:t>
            </a:r>
            <a:r>
              <a:rPr kumimoji="1" lang="ja-JP" altLang="en-US" sz="3200" dirty="0"/>
              <a:t>内のルータなどに設置するエッジサーバ</a:t>
            </a:r>
            <a:endParaRPr kumimoji="1" lang="en-US" altLang="ja-JP" sz="3200" dirty="0"/>
          </a:p>
        </p:txBody>
      </p:sp>
      <p:sp>
        <p:nvSpPr>
          <p:cNvPr id="333" name="角丸四角形 18">
            <a:extLst>
              <a:ext uri="{FF2B5EF4-FFF2-40B4-BE49-F238E27FC236}">
                <a16:creationId xmlns:a16="http://schemas.microsoft.com/office/drawing/2014/main" id="{9A40ED78-3FEA-C5DF-4181-9ABC711B98DB}"/>
              </a:ext>
            </a:extLst>
          </p:cNvPr>
          <p:cNvSpPr/>
          <p:nvPr/>
        </p:nvSpPr>
        <p:spPr>
          <a:xfrm>
            <a:off x="15314920" y="34741558"/>
            <a:ext cx="13754258" cy="3429045"/>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4" name="テキスト ボックス 333">
            <a:extLst>
              <a:ext uri="{FF2B5EF4-FFF2-40B4-BE49-F238E27FC236}">
                <a16:creationId xmlns:a16="http://schemas.microsoft.com/office/drawing/2014/main" id="{5596ED50-0707-9E95-1E54-FFE69A1C3D18}"/>
              </a:ext>
            </a:extLst>
          </p:cNvPr>
          <p:cNvSpPr txBox="1"/>
          <p:nvPr/>
        </p:nvSpPr>
        <p:spPr>
          <a:xfrm>
            <a:off x="15563652" y="34188959"/>
            <a:ext cx="9062699" cy="1105197"/>
          </a:xfrm>
          <a:prstGeom prst="rect">
            <a:avLst/>
          </a:prstGeom>
          <a:solidFill>
            <a:schemeClr val="bg1"/>
          </a:solidFill>
        </p:spPr>
        <p:txBody>
          <a:bodyPr wrap="square" rtlCol="0">
            <a:spAutoFit/>
          </a:bodyPr>
          <a:lstStyle/>
          <a:p>
            <a:r>
              <a:rPr kumimoji="1" lang="ja-JP" altLang="en-US" dirty="0">
                <a:solidFill>
                  <a:schemeClr val="accent2"/>
                </a:solidFill>
              </a:rPr>
              <a:t>●まとめと今後の課題</a:t>
            </a:r>
          </a:p>
        </p:txBody>
      </p:sp>
      <p:sp>
        <p:nvSpPr>
          <p:cNvPr id="343" name="テキスト ボックス 342">
            <a:extLst>
              <a:ext uri="{FF2B5EF4-FFF2-40B4-BE49-F238E27FC236}">
                <a16:creationId xmlns:a16="http://schemas.microsoft.com/office/drawing/2014/main" id="{C935A5AA-433D-80F1-B728-F38FF7CA9E79}"/>
              </a:ext>
            </a:extLst>
          </p:cNvPr>
          <p:cNvSpPr txBox="1"/>
          <p:nvPr/>
        </p:nvSpPr>
        <p:spPr>
          <a:xfrm>
            <a:off x="15652283" y="35338739"/>
            <a:ext cx="13631206" cy="2554545"/>
          </a:xfrm>
          <a:prstGeom prst="rect">
            <a:avLst/>
          </a:prstGeom>
          <a:noFill/>
        </p:spPr>
        <p:txBody>
          <a:bodyPr wrap="square" rtlCol="0">
            <a:spAutoFit/>
          </a:bodyPr>
          <a:lstStyle/>
          <a:p>
            <a:pPr marL="571500" indent="-571500">
              <a:buClr>
                <a:schemeClr val="accent2"/>
              </a:buClr>
              <a:buFont typeface="Wingdings" panose="05000000000000000000" pitchFamily="2" charset="2"/>
              <a:buChar char="l"/>
            </a:pPr>
            <a:r>
              <a:rPr kumimoji="1" lang="ja-JP" altLang="en-US" sz="3200" dirty="0"/>
              <a:t>まとめ</a:t>
            </a:r>
            <a:endParaRPr lang="en-US" altLang="ja-JP" sz="3200" dirty="0"/>
          </a:p>
          <a:p>
            <a:pPr>
              <a:buClr>
                <a:schemeClr val="accent2"/>
              </a:buClr>
            </a:pPr>
            <a:r>
              <a:rPr lang="ja-JP" altLang="en-US" sz="3200" dirty="0"/>
              <a:t>　・ 非割込み優先規律を用いたモデル化によりオフロード後の処理の仕組みを解析</a:t>
            </a:r>
            <a:endParaRPr kumimoji="1" lang="en-US" altLang="ja-JP" sz="3200" dirty="0"/>
          </a:p>
          <a:p>
            <a:pPr marL="571500" indent="-571500">
              <a:buClr>
                <a:schemeClr val="accent2"/>
              </a:buClr>
              <a:buFont typeface="Wingdings" panose="05000000000000000000" pitchFamily="2" charset="2"/>
              <a:buChar char="l"/>
            </a:pPr>
            <a:r>
              <a:rPr kumimoji="1" lang="ja-JP" altLang="en-US" sz="3200" dirty="0"/>
              <a:t>今後の課題</a:t>
            </a:r>
            <a:endParaRPr kumimoji="1" lang="en-US" altLang="ja-JP" sz="3200" dirty="0"/>
          </a:p>
          <a:p>
            <a:pPr>
              <a:buClr>
                <a:schemeClr val="accent2"/>
              </a:buClr>
            </a:pPr>
            <a:r>
              <a:rPr lang="ja-JP" altLang="en-US" sz="3200" dirty="0"/>
              <a:t>　・ ゲーム理論を用いたことによる効果の明確化</a:t>
            </a:r>
            <a:endParaRPr lang="en-US" altLang="ja-JP" sz="3200" dirty="0"/>
          </a:p>
        </p:txBody>
      </p:sp>
      <mc:AlternateContent xmlns:mc="http://schemas.openxmlformats.org/markup-compatibility/2006" xmlns:a14="http://schemas.microsoft.com/office/drawing/2010/main">
        <mc:Choice Requires="a14">
          <p:sp>
            <p:nvSpPr>
              <p:cNvPr id="346" name="テキスト ボックス 345">
                <a:extLst>
                  <a:ext uri="{FF2B5EF4-FFF2-40B4-BE49-F238E27FC236}">
                    <a16:creationId xmlns:a16="http://schemas.microsoft.com/office/drawing/2014/main" id="{752D2069-3A4B-39C1-31E5-382AD2921815}"/>
                  </a:ext>
                </a:extLst>
              </p:cNvPr>
              <p:cNvSpPr txBox="1"/>
              <p:nvPr/>
            </p:nvSpPr>
            <p:spPr>
              <a:xfrm>
                <a:off x="25506178" y="24949474"/>
                <a:ext cx="4548219" cy="4136197"/>
              </a:xfrm>
              <a:prstGeom prst="rect">
                <a:avLst/>
              </a:prstGeom>
              <a:noFill/>
            </p:spPr>
            <p:txBody>
              <a:bodyPr wrap="square">
                <a:spAutoFit/>
              </a:bodyPr>
              <a:lstStyle/>
              <a:p>
                <a:pPr marL="571500" indent="-571500">
                  <a:buClr>
                    <a:schemeClr val="accent2"/>
                  </a:buClr>
                  <a:buFont typeface="Wingdings" panose="05000000000000000000" pitchFamily="2" charset="2"/>
                  <a:buChar char="l"/>
                </a:pPr>
                <a:r>
                  <a:rPr lang="ja-JP" altLang="en-US" sz="3600" dirty="0"/>
                  <a:t>パラメータ設定</a:t>
                </a:r>
                <a:endParaRPr lang="en-US" altLang="ja-JP" sz="3600" dirty="0"/>
              </a:p>
              <a:p>
                <a:r>
                  <a:rPr lang="ja-JP" altLang="en-US" sz="3600" dirty="0"/>
                  <a:t>　</a:t>
                </a:r>
                <a14:m>
                  <m:oMath xmlns:m="http://schemas.openxmlformats.org/officeDocument/2006/math">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𝜆</m:t>
                        </m:r>
                      </m:e>
                      <m:sub>
                        <m:r>
                          <a:rPr lang="en-US" altLang="ja-JP" sz="3600" b="0" i="1" smtClean="0">
                            <a:solidFill>
                              <a:schemeClr val="tx1"/>
                            </a:solidFill>
                            <a:latin typeface="Cambria Math" panose="02040503050406030204" pitchFamily="18" charset="0"/>
                          </a:rPr>
                          <m:t>1</m:t>
                        </m:r>
                      </m:sub>
                    </m:sSub>
                    <m:r>
                      <a:rPr lang="en-US" altLang="ja-JP" sz="3600" b="0" i="1" smtClean="0">
                        <a:solidFill>
                          <a:schemeClr val="tx1"/>
                        </a:solidFill>
                        <a:latin typeface="Cambria Math" panose="02040503050406030204" pitchFamily="18" charset="0"/>
                      </a:rPr>
                      <m:t>=400</m:t>
                    </m:r>
                  </m:oMath>
                </a14:m>
                <a:r>
                  <a:rPr lang="en-US" altLang="ja-JP" sz="3600" b="0" i="1" dirty="0">
                    <a:solidFill>
                      <a:schemeClr val="tx1"/>
                    </a:solidFill>
                    <a:latin typeface="Cambria Math" panose="02040503050406030204" pitchFamily="18" charset="0"/>
                  </a:rPr>
                  <a:t> </a:t>
                </a:r>
                <a:r>
                  <a:rPr lang="en-US" altLang="ja-JP" sz="3600" b="0" dirty="0">
                    <a:solidFill>
                      <a:schemeClr val="tx1"/>
                    </a:solidFill>
                    <a:latin typeface="Cambria Math" panose="02040503050406030204" pitchFamily="18" charset="0"/>
                  </a:rPr>
                  <a:t>jobs/s</a:t>
                </a:r>
              </a:p>
              <a:p>
                <a:r>
                  <a:rPr lang="ja-JP" altLang="en-US" sz="3600" dirty="0"/>
                  <a:t>　</a:t>
                </a:r>
                <a14:m>
                  <m:oMath xmlns:m="http://schemas.openxmlformats.org/officeDocument/2006/math">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𝜆</m:t>
                        </m:r>
                      </m:e>
                      <m:sub>
                        <m:r>
                          <a:rPr lang="en-US" altLang="ja-JP" sz="3600" b="0" i="1" smtClean="0">
                            <a:solidFill>
                              <a:schemeClr val="tx1"/>
                            </a:solidFill>
                            <a:latin typeface="Cambria Math" panose="02040503050406030204" pitchFamily="18" charset="0"/>
                          </a:rPr>
                          <m:t>2</m:t>
                        </m:r>
                      </m:sub>
                    </m:sSub>
                    <m:r>
                      <a:rPr lang="en-US" altLang="ja-JP" sz="3600" b="0" i="1" smtClean="0">
                        <a:solidFill>
                          <a:schemeClr val="tx1"/>
                        </a:solidFill>
                        <a:latin typeface="Cambria Math" panose="02040503050406030204" pitchFamily="18" charset="0"/>
                      </a:rPr>
                      <m:t>=900</m:t>
                    </m:r>
                  </m:oMath>
                </a14:m>
                <a:r>
                  <a:rPr lang="en-US" altLang="ja-JP" sz="3600" b="0" i="1" dirty="0">
                    <a:solidFill>
                      <a:schemeClr val="tx1"/>
                    </a:solidFill>
                    <a:latin typeface="Cambria Math" panose="02040503050406030204" pitchFamily="18" charset="0"/>
                  </a:rPr>
                  <a:t> </a:t>
                </a:r>
                <a:r>
                  <a:rPr lang="en-US" altLang="ja-JP" sz="3600" dirty="0">
                    <a:latin typeface="Cambria Math" panose="02040503050406030204" pitchFamily="18" charset="0"/>
                  </a:rPr>
                  <a:t>jobs/s</a:t>
                </a:r>
                <a:endParaRPr lang="en-US" altLang="ja-JP" sz="3600" b="0" i="1" dirty="0">
                  <a:solidFill>
                    <a:schemeClr val="tx1"/>
                  </a:solidFill>
                  <a:latin typeface="Cambria Math" panose="02040503050406030204" pitchFamily="18" charset="0"/>
                </a:endParaRPr>
              </a:p>
              <a:p>
                <a:r>
                  <a:rPr lang="ja-JP" altLang="en-US" sz="3600" dirty="0"/>
                  <a:t>　</a:t>
                </a:r>
                <a14:m>
                  <m:oMath xmlns:m="http://schemas.openxmlformats.org/officeDocument/2006/math">
                    <m:r>
                      <a:rPr lang="en-US" altLang="ja-JP" sz="3600" b="0" i="1" smtClean="0">
                        <a:solidFill>
                          <a:schemeClr val="tx1"/>
                        </a:solidFill>
                        <a:latin typeface="Cambria Math" panose="02040503050406030204" pitchFamily="18" charset="0"/>
                      </a:rPr>
                      <m:t>𝜇</m:t>
                    </m:r>
                    <m:r>
                      <a:rPr lang="en-US" altLang="ja-JP" sz="3600" b="0" i="1" smtClean="0">
                        <a:solidFill>
                          <a:schemeClr val="tx1"/>
                        </a:solidFill>
                        <a:latin typeface="Cambria Math" panose="02040503050406030204" pitchFamily="18" charset="0"/>
                      </a:rPr>
                      <m:t>=1000</m:t>
                    </m:r>
                  </m:oMath>
                </a14:m>
                <a:r>
                  <a:rPr lang="en-US" altLang="ja-JP" sz="3600" b="0" i="1" dirty="0">
                    <a:solidFill>
                      <a:schemeClr val="tx1"/>
                    </a:solidFill>
                    <a:latin typeface="Cambria Math" panose="02040503050406030204" pitchFamily="18" charset="0"/>
                  </a:rPr>
                  <a:t> </a:t>
                </a:r>
                <a:r>
                  <a:rPr lang="en-US" altLang="ja-JP" sz="3600" dirty="0">
                    <a:latin typeface="Cambria Math" panose="02040503050406030204" pitchFamily="18" charset="0"/>
                  </a:rPr>
                  <a:t>jobs/s</a:t>
                </a:r>
                <a:endParaRPr lang="en-US" altLang="ja-JP" sz="3600" b="0" i="1" dirty="0">
                  <a:solidFill>
                    <a:schemeClr val="tx1"/>
                  </a:solidFill>
                  <a:latin typeface="Cambria Math" panose="02040503050406030204" pitchFamily="18" charset="0"/>
                </a:endParaRPr>
              </a:p>
              <a:p>
                <a:r>
                  <a:rPr lang="ja-JP" altLang="en-US" sz="3600" dirty="0"/>
                  <a:t>　</a:t>
                </a:r>
                <a14:m>
                  <m:oMath xmlns:m="http://schemas.openxmlformats.org/officeDocument/2006/math">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𝐷</m:t>
                        </m:r>
                      </m:e>
                      <m:sub>
                        <m:r>
                          <a:rPr lang="en-US" altLang="ja-JP" sz="3600" b="0" i="1" smtClean="0">
                            <a:solidFill>
                              <a:schemeClr val="tx1"/>
                            </a:solidFill>
                            <a:latin typeface="Cambria Math" panose="02040503050406030204" pitchFamily="18" charset="0"/>
                          </a:rPr>
                          <m:t>𝑞</m:t>
                        </m:r>
                      </m:sub>
                    </m:sSub>
                    <m:r>
                      <a:rPr lang="en-US" altLang="ja-JP" sz="3600" b="0" i="1" smtClean="0">
                        <a:solidFill>
                          <a:schemeClr val="tx1"/>
                        </a:solidFill>
                        <a:latin typeface="Cambria Math" panose="02040503050406030204" pitchFamily="18" charset="0"/>
                      </a:rPr>
                      <m:t>=5 </m:t>
                    </m:r>
                    <m:r>
                      <m:rPr>
                        <m:sty m:val="p"/>
                      </m:rPr>
                      <a:rPr lang="en-US" altLang="ja-JP" sz="3600" b="0" i="0" smtClean="0">
                        <a:solidFill>
                          <a:schemeClr val="tx1"/>
                        </a:solidFill>
                        <a:latin typeface="Cambria Math" panose="02040503050406030204" pitchFamily="18" charset="0"/>
                      </a:rPr>
                      <m:t>ms</m:t>
                    </m:r>
                  </m:oMath>
                </a14:m>
                <a:endParaRPr lang="en-US" altLang="ja-JP" sz="3600" b="0" i="0" dirty="0">
                  <a:solidFill>
                    <a:schemeClr val="tx1"/>
                  </a:solidFill>
                  <a:latin typeface="Cambria Math" panose="02040503050406030204" pitchFamily="18" charset="0"/>
                </a:endParaRPr>
              </a:p>
              <a:p>
                <a:r>
                  <a:rPr lang="ja-JP" altLang="en-US" sz="3600" dirty="0"/>
                  <a:t>　</a:t>
                </a:r>
                <a14:m>
                  <m:oMath xmlns:m="http://schemas.openxmlformats.org/officeDocument/2006/math">
                    <m:r>
                      <a:rPr lang="en-US" altLang="ja-JP" sz="3600" b="0" i="1" smtClean="0">
                        <a:solidFill>
                          <a:schemeClr val="tx1"/>
                        </a:solidFill>
                        <a:latin typeface="Cambria Math" panose="02040503050406030204" pitchFamily="18" charset="0"/>
                      </a:rPr>
                      <m:t>𝛼</m:t>
                    </m:r>
                    <m:r>
                      <a:rPr lang="en-US" altLang="ja-JP" sz="3600" b="0" i="1" smtClean="0">
                        <a:solidFill>
                          <a:schemeClr val="tx1"/>
                        </a:solidFill>
                        <a:latin typeface="Cambria Math" panose="02040503050406030204" pitchFamily="18" charset="0"/>
                      </a:rPr>
                      <m:t>=0.1</m:t>
                    </m:r>
                  </m:oMath>
                </a14:m>
                <a:endParaRPr lang="en-US" altLang="ja-JP" sz="3600" b="0" i="1" dirty="0">
                  <a:solidFill>
                    <a:schemeClr val="tx1"/>
                  </a:solidFill>
                  <a:latin typeface="Cambria Math" panose="02040503050406030204" pitchFamily="18" charset="0"/>
                </a:endParaRPr>
              </a:p>
              <a:p>
                <a:r>
                  <a:rPr lang="ja-JP" altLang="en-US" sz="3600" dirty="0"/>
                  <a:t>　</a:t>
                </a:r>
                <a14:m>
                  <m:oMath xmlns:m="http://schemas.openxmlformats.org/officeDocument/2006/math">
                    <m:r>
                      <a:rPr lang="en-US" altLang="ja-JP" sz="3600" b="0" i="1" smtClean="0">
                        <a:solidFill>
                          <a:schemeClr val="tx1"/>
                        </a:solidFill>
                        <a:latin typeface="Cambria Math" panose="02040503050406030204" pitchFamily="18" charset="0"/>
                      </a:rPr>
                      <m:t>𝛽</m:t>
                    </m:r>
                    <m:r>
                      <a:rPr lang="en-US" altLang="ja-JP" sz="3600" b="0" i="1" smtClean="0">
                        <a:solidFill>
                          <a:schemeClr val="tx1"/>
                        </a:solidFill>
                        <a:latin typeface="Cambria Math" panose="02040503050406030204" pitchFamily="18" charset="0"/>
                      </a:rPr>
                      <m:t>=100</m:t>
                    </m:r>
                  </m:oMath>
                </a14:m>
                <a:endParaRPr lang="en-US" altLang="ja-JP" sz="3600" dirty="0">
                  <a:solidFill>
                    <a:schemeClr val="tx1"/>
                  </a:solidFill>
                </a:endParaRPr>
              </a:p>
            </p:txBody>
          </p:sp>
        </mc:Choice>
        <mc:Fallback xmlns="">
          <p:sp>
            <p:nvSpPr>
              <p:cNvPr id="346" name="テキスト ボックス 345">
                <a:extLst>
                  <a:ext uri="{FF2B5EF4-FFF2-40B4-BE49-F238E27FC236}">
                    <a16:creationId xmlns:a16="http://schemas.microsoft.com/office/drawing/2014/main" id="{752D2069-3A4B-39C1-31E5-382AD2921815}"/>
                  </a:ext>
                </a:extLst>
              </p:cNvPr>
              <p:cNvSpPr txBox="1">
                <a:spLocks noRot="1" noChangeAspect="1" noMove="1" noResize="1" noEditPoints="1" noAdjustHandles="1" noChangeArrowheads="1" noChangeShapeType="1" noTextEdit="1"/>
              </p:cNvSpPr>
              <p:nvPr/>
            </p:nvSpPr>
            <p:spPr>
              <a:xfrm>
                <a:off x="25506178" y="24949474"/>
                <a:ext cx="4548219" cy="4136197"/>
              </a:xfrm>
              <a:prstGeom prst="rect">
                <a:avLst/>
              </a:prstGeom>
              <a:blipFill>
                <a:blip r:embed="rId17"/>
                <a:stretch>
                  <a:fillRect l="-3619" t="-30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9DA752C-7E39-F41D-033B-36454BB0E3AB}"/>
                  </a:ext>
                </a:extLst>
              </p:cNvPr>
              <p:cNvSpPr txBox="1"/>
              <p:nvPr/>
            </p:nvSpPr>
            <p:spPr>
              <a:xfrm>
                <a:off x="24500056" y="16532683"/>
                <a:ext cx="3601371" cy="689099"/>
              </a:xfrm>
              <a:prstGeom prst="rect">
                <a:avLst/>
              </a:prstGeom>
              <a:noFill/>
            </p:spPr>
            <p:txBody>
              <a:bodyPr wrap="none" rtlCol="0">
                <a:spAutoFit/>
              </a:bodyPr>
              <a:lstStyle/>
              <a:p>
                <a:pPr lvl="0">
                  <a:spcBef>
                    <a:spcPts val="0"/>
                  </a:spcBef>
                </a:pPr>
                <a14:m>
                  <m:oMath xmlns:m="http://schemas.openxmlformats.org/officeDocument/2006/math">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𝐷</m:t>
                        </m:r>
                      </m:e>
                      <m:sub>
                        <m:r>
                          <a:rPr lang="en-US" altLang="ja-JP" sz="3600" b="0" i="1" smtClean="0">
                            <a:solidFill>
                              <a:schemeClr val="tx1"/>
                            </a:solidFill>
                            <a:latin typeface="Cambria Math" panose="02040503050406030204" pitchFamily="18" charset="0"/>
                          </a:rPr>
                          <m:t>𝑞</m:t>
                        </m:r>
                      </m:sub>
                    </m:sSub>
                  </m:oMath>
                </a14:m>
                <a:r>
                  <a:rPr lang="en-US" altLang="ja-JP" sz="3600" b="0" dirty="0">
                    <a:solidFill>
                      <a:schemeClr val="tx1"/>
                    </a:solidFill>
                  </a:rPr>
                  <a:t>:</a:t>
                </a:r>
                <a:r>
                  <a:rPr lang="ja-JP" altLang="en-US" sz="3600" b="0" dirty="0">
                    <a:solidFill>
                      <a:schemeClr val="tx1"/>
                    </a:solidFill>
                  </a:rPr>
                  <a:t>許容遅延時間</a:t>
                </a:r>
                <a:endParaRPr lang="en-US" altLang="ja-JP" sz="3600" b="0" dirty="0">
                  <a:solidFill>
                    <a:schemeClr val="tx1"/>
                  </a:solidFill>
                </a:endParaRPr>
              </a:p>
            </p:txBody>
          </p:sp>
        </mc:Choice>
        <mc:Fallback xmlns="">
          <p:sp>
            <p:nvSpPr>
              <p:cNvPr id="4" name="テキスト ボックス 3">
                <a:extLst>
                  <a:ext uri="{FF2B5EF4-FFF2-40B4-BE49-F238E27FC236}">
                    <a16:creationId xmlns:a16="http://schemas.microsoft.com/office/drawing/2014/main" id="{79DA752C-7E39-F41D-033B-36454BB0E3AB}"/>
                  </a:ext>
                </a:extLst>
              </p:cNvPr>
              <p:cNvSpPr txBox="1">
                <a:spLocks noRot="1" noChangeAspect="1" noMove="1" noResize="1" noEditPoints="1" noAdjustHandles="1" noChangeArrowheads="1" noChangeShapeType="1" noTextEdit="1"/>
              </p:cNvSpPr>
              <p:nvPr/>
            </p:nvSpPr>
            <p:spPr>
              <a:xfrm>
                <a:off x="24500056" y="16532683"/>
                <a:ext cx="3601371" cy="689099"/>
              </a:xfrm>
              <a:prstGeom prst="rect">
                <a:avLst/>
              </a:prstGeom>
              <a:blipFill>
                <a:blip r:embed="rId18"/>
                <a:stretch>
                  <a:fillRect t="-16814" r="-4230" b="-29204"/>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75DA1C52-72C7-1036-99B9-2E066066ECE8}"/>
              </a:ext>
            </a:extLst>
          </p:cNvPr>
          <p:cNvSpPr txBox="1"/>
          <p:nvPr/>
        </p:nvSpPr>
        <p:spPr>
          <a:xfrm>
            <a:off x="5979390" y="12070415"/>
            <a:ext cx="700833" cy="646331"/>
          </a:xfrm>
          <a:prstGeom prst="rect">
            <a:avLst/>
          </a:prstGeom>
          <a:noFill/>
        </p:spPr>
        <p:txBody>
          <a:bodyPr wrap="none" rtlCol="0">
            <a:spAutoFit/>
          </a:bodyPr>
          <a:lstStyle/>
          <a:p>
            <a:r>
              <a:rPr kumimoji="1" lang="en-US" altLang="ja-JP" sz="3600" dirty="0"/>
              <a:t>[2]</a:t>
            </a:r>
            <a:endParaRPr kumimoji="1" lang="ja-JP" altLang="en-US" sz="3600" dirty="0"/>
          </a:p>
        </p:txBody>
      </p:sp>
      <p:sp>
        <p:nvSpPr>
          <p:cNvPr id="7" name="テキスト ボックス 6">
            <a:extLst>
              <a:ext uri="{FF2B5EF4-FFF2-40B4-BE49-F238E27FC236}">
                <a16:creationId xmlns:a16="http://schemas.microsoft.com/office/drawing/2014/main" id="{62B3DB2E-A12F-56B9-7763-AE08C8F3CCFA}"/>
              </a:ext>
            </a:extLst>
          </p:cNvPr>
          <p:cNvSpPr txBox="1"/>
          <p:nvPr/>
        </p:nvSpPr>
        <p:spPr>
          <a:xfrm>
            <a:off x="10483872" y="7773133"/>
            <a:ext cx="996301" cy="646331"/>
          </a:xfrm>
          <a:prstGeom prst="rect">
            <a:avLst/>
          </a:prstGeom>
          <a:noFill/>
        </p:spPr>
        <p:txBody>
          <a:bodyPr wrap="square">
            <a:spAutoFit/>
          </a:bodyPr>
          <a:lstStyle/>
          <a:p>
            <a:pPr>
              <a:buClr>
                <a:schemeClr val="accent2"/>
              </a:buClr>
            </a:pPr>
            <a:r>
              <a:rPr lang="en-US" altLang="ja-JP" sz="3600" dirty="0"/>
              <a:t>[1]</a:t>
            </a:r>
          </a:p>
        </p:txBody>
      </p:sp>
      <p:sp>
        <p:nvSpPr>
          <p:cNvPr id="22" name="テキスト ボックス 21">
            <a:extLst>
              <a:ext uri="{FF2B5EF4-FFF2-40B4-BE49-F238E27FC236}">
                <a16:creationId xmlns:a16="http://schemas.microsoft.com/office/drawing/2014/main" id="{77C13615-49A8-76D7-A073-738C774CE523}"/>
              </a:ext>
            </a:extLst>
          </p:cNvPr>
          <p:cNvSpPr txBox="1"/>
          <p:nvPr/>
        </p:nvSpPr>
        <p:spPr>
          <a:xfrm>
            <a:off x="15702950" y="30780598"/>
            <a:ext cx="13292825" cy="2739211"/>
          </a:xfrm>
          <a:prstGeom prst="rect">
            <a:avLst/>
          </a:prstGeom>
          <a:noFill/>
        </p:spPr>
        <p:txBody>
          <a:bodyPr wrap="square">
            <a:spAutoFit/>
          </a:bodyPr>
          <a:lstStyle/>
          <a:p>
            <a:pPr>
              <a:buClr>
                <a:schemeClr val="accent2"/>
              </a:buClr>
            </a:pPr>
            <a:r>
              <a:rPr kumimoji="1" lang="ja-JP" altLang="en-US" sz="3200" dirty="0"/>
              <a:t>・</a:t>
            </a:r>
            <a:r>
              <a:rPr kumimoji="1" lang="en-US" altLang="ja-JP" sz="3200" dirty="0"/>
              <a:t> </a:t>
            </a:r>
            <a:r>
              <a:rPr kumimoji="1" lang="ja-JP" altLang="en-US" sz="3200" dirty="0"/>
              <a:t>オフロードされたジョブの優先度が低い場合のみナッシュ均衡で許容遅延</a:t>
            </a:r>
            <a:r>
              <a:rPr lang="ja-JP" altLang="en-US" sz="3200" dirty="0"/>
              <a:t>を上回る結果</a:t>
            </a:r>
            <a:endParaRPr lang="en-US" altLang="ja-JP" sz="3200" dirty="0"/>
          </a:p>
          <a:p>
            <a:pPr>
              <a:buClr>
                <a:schemeClr val="accent2"/>
              </a:buClr>
            </a:pPr>
            <a:r>
              <a:rPr lang="ja-JP" altLang="en-US" sz="3200" dirty="0"/>
              <a:t>・ 最小遅延を達成しているのも同様</a:t>
            </a:r>
            <a:endParaRPr lang="en-US" altLang="ja-JP" sz="3200" dirty="0"/>
          </a:p>
          <a:p>
            <a:pPr>
              <a:buClr>
                <a:schemeClr val="accent2"/>
              </a:buClr>
            </a:pPr>
            <a:r>
              <a:rPr kumimoji="1" lang="ja-JP" altLang="en-US" sz="3200" dirty="0"/>
              <a:t>・ 遅延を最小化する場合だと最適オフロード割合が変化</a:t>
            </a:r>
            <a:endParaRPr kumimoji="1" lang="en-US" altLang="ja-JP" sz="3200" dirty="0"/>
          </a:p>
          <a:p>
            <a:pPr>
              <a:buClr>
                <a:schemeClr val="accent2"/>
              </a:buClr>
            </a:pPr>
            <a:endParaRPr kumimoji="1" lang="en-US" altLang="ja-JP" sz="1200" dirty="0"/>
          </a:p>
          <a:p>
            <a:pPr>
              <a:buClr>
                <a:schemeClr val="accent2"/>
              </a:buClr>
            </a:pPr>
            <a:r>
              <a:rPr lang="ja-JP" altLang="en-US" sz="3200" b="1" dirty="0"/>
              <a:t>　➡　</a:t>
            </a:r>
            <a:r>
              <a:rPr lang="ja-JP" altLang="en-US" sz="3200" b="1" u="sng" dirty="0"/>
              <a:t>ゲーム理論を用いたことで利得の偏りが小さくなった</a:t>
            </a:r>
            <a:endParaRPr lang="en-US" altLang="ja-JP" sz="3200" b="1" u="sng" dirty="0"/>
          </a:p>
        </p:txBody>
      </p:sp>
      <p:pic>
        <p:nvPicPr>
          <p:cNvPr id="56" name="図 55" descr="アイコン&#10;&#10;自動的に生成された説明">
            <a:extLst>
              <a:ext uri="{FF2B5EF4-FFF2-40B4-BE49-F238E27FC236}">
                <a16:creationId xmlns:a16="http://schemas.microsoft.com/office/drawing/2014/main" id="{64CC17CE-9DC8-03DD-0B0C-B7DEFB0C5D91}"/>
              </a:ext>
            </a:extLst>
          </p:cNvPr>
          <p:cNvPicPr>
            <a:picLocks noChangeAspect="1"/>
          </p:cNvPicPr>
          <p:nvPr/>
        </p:nvPicPr>
        <p:blipFill>
          <a:blip r:embed="rId19">
            <a:duotone>
              <a:schemeClr val="accent1">
                <a:shade val="45000"/>
                <a:satMod val="135000"/>
              </a:schemeClr>
              <a:prstClr val="white"/>
            </a:duotone>
          </a:blip>
          <a:stretch>
            <a:fillRect/>
          </a:stretch>
        </p:blipFill>
        <p:spPr>
          <a:xfrm flipH="1">
            <a:off x="12071529" y="23784857"/>
            <a:ext cx="898924" cy="1100716"/>
          </a:xfrm>
          <a:prstGeom prst="rect">
            <a:avLst/>
          </a:prstGeom>
        </p:spPr>
      </p:pic>
      <p:grpSp>
        <p:nvGrpSpPr>
          <p:cNvPr id="58" name="グループ化 57">
            <a:extLst>
              <a:ext uri="{FF2B5EF4-FFF2-40B4-BE49-F238E27FC236}">
                <a16:creationId xmlns:a16="http://schemas.microsoft.com/office/drawing/2014/main" id="{2B66B2E6-94DF-AB9E-172F-E07837993EE6}"/>
              </a:ext>
            </a:extLst>
          </p:cNvPr>
          <p:cNvGrpSpPr/>
          <p:nvPr/>
        </p:nvGrpSpPr>
        <p:grpSpPr>
          <a:xfrm>
            <a:off x="10243443" y="20869802"/>
            <a:ext cx="3500084" cy="3500084"/>
            <a:chOff x="1553281" y="25710326"/>
            <a:chExt cx="3500084" cy="3500084"/>
          </a:xfrm>
        </p:grpSpPr>
        <p:pic>
          <p:nvPicPr>
            <p:cNvPr id="59" name="グラフィックス 58" descr="雲 枠線">
              <a:extLst>
                <a:ext uri="{FF2B5EF4-FFF2-40B4-BE49-F238E27FC236}">
                  <a16:creationId xmlns:a16="http://schemas.microsoft.com/office/drawing/2014/main" id="{F83AB99E-E7B9-00F0-1FF2-056D49FB97D5}"/>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553281" y="25710326"/>
              <a:ext cx="3500084" cy="3500084"/>
            </a:xfrm>
            <a:prstGeom prst="rect">
              <a:avLst/>
            </a:prstGeom>
          </p:spPr>
        </p:pic>
        <p:pic>
          <p:nvPicPr>
            <p:cNvPr id="60" name="図 59" descr="テキスト&#10;&#10;自動的に生成された説明">
              <a:extLst>
                <a:ext uri="{FF2B5EF4-FFF2-40B4-BE49-F238E27FC236}">
                  <a16:creationId xmlns:a16="http://schemas.microsoft.com/office/drawing/2014/main" id="{AFC910A4-8EE2-C33C-236C-9AA165B51E61}"/>
                </a:ext>
              </a:extLst>
            </p:cNvPr>
            <p:cNvPicPr>
              <a:picLocks noChangeAspect="1"/>
            </p:cNvPicPr>
            <p:nvPr/>
          </p:nvPicPr>
          <p:blipFill rotWithShape="1">
            <a:blip r:embed="rId22"/>
            <a:srcRect l="14095" t="-2239" r="14137" b="36287"/>
            <a:stretch/>
          </p:blipFill>
          <p:spPr>
            <a:xfrm>
              <a:off x="3318269" y="27170685"/>
              <a:ext cx="1557743" cy="1445050"/>
            </a:xfrm>
            <a:prstGeom prst="rect">
              <a:avLst/>
            </a:prstGeom>
            <a:solidFill>
              <a:schemeClr val="bg1"/>
            </a:solidFill>
          </p:spPr>
        </p:pic>
      </p:grpSp>
      <p:pic>
        <p:nvPicPr>
          <p:cNvPr id="61" name="図 60" descr="図形&#10;&#10;低い精度で自動的に生成された説明">
            <a:extLst>
              <a:ext uri="{FF2B5EF4-FFF2-40B4-BE49-F238E27FC236}">
                <a16:creationId xmlns:a16="http://schemas.microsoft.com/office/drawing/2014/main" id="{373A32CC-92F3-33DB-C71E-99B308595662}"/>
              </a:ext>
            </a:extLst>
          </p:cNvPr>
          <p:cNvPicPr>
            <a:picLocks noChangeAspect="1"/>
          </p:cNvPicPr>
          <p:nvPr/>
        </p:nvPicPr>
        <p:blipFill>
          <a:blip r:embed="rId23"/>
          <a:stretch>
            <a:fillRect/>
          </a:stretch>
        </p:blipFill>
        <p:spPr>
          <a:xfrm>
            <a:off x="11475808" y="22879656"/>
            <a:ext cx="597524" cy="1225681"/>
          </a:xfrm>
          <a:prstGeom prst="rect">
            <a:avLst/>
          </a:prstGeom>
          <a:noFill/>
          <a:ln>
            <a:noFill/>
          </a:ln>
        </p:spPr>
      </p:pic>
      <p:pic>
        <p:nvPicPr>
          <p:cNvPr id="62" name="図 61" descr="アイコン&#10;&#10;自動的に生成された説明">
            <a:extLst>
              <a:ext uri="{FF2B5EF4-FFF2-40B4-BE49-F238E27FC236}">
                <a16:creationId xmlns:a16="http://schemas.microsoft.com/office/drawing/2014/main" id="{26D2B61E-F738-C149-68FA-375E2BADB0D8}"/>
              </a:ext>
            </a:extLst>
          </p:cNvPr>
          <p:cNvPicPr>
            <a:picLocks noChangeAspect="1"/>
          </p:cNvPicPr>
          <p:nvPr/>
        </p:nvPicPr>
        <p:blipFill>
          <a:blip r:embed="rId19">
            <a:duotone>
              <a:schemeClr val="accent1">
                <a:shade val="45000"/>
                <a:satMod val="135000"/>
              </a:schemeClr>
              <a:prstClr val="white"/>
            </a:duotone>
          </a:blip>
          <a:stretch>
            <a:fillRect/>
          </a:stretch>
        </p:blipFill>
        <p:spPr>
          <a:xfrm flipH="1">
            <a:off x="12554417" y="24236700"/>
            <a:ext cx="898924" cy="1100716"/>
          </a:xfrm>
          <a:prstGeom prst="rect">
            <a:avLst/>
          </a:prstGeom>
        </p:spPr>
      </p:pic>
      <p:grpSp>
        <p:nvGrpSpPr>
          <p:cNvPr id="128" name="グループ化 127">
            <a:extLst>
              <a:ext uri="{FF2B5EF4-FFF2-40B4-BE49-F238E27FC236}">
                <a16:creationId xmlns:a16="http://schemas.microsoft.com/office/drawing/2014/main" id="{691E95AB-23EB-DD44-D6BA-175EA9ED42FE}"/>
              </a:ext>
            </a:extLst>
          </p:cNvPr>
          <p:cNvGrpSpPr/>
          <p:nvPr/>
        </p:nvGrpSpPr>
        <p:grpSpPr>
          <a:xfrm>
            <a:off x="1314451" y="20978836"/>
            <a:ext cx="3779244" cy="4197060"/>
            <a:chOff x="10280623" y="27164902"/>
            <a:chExt cx="3779244" cy="4197060"/>
          </a:xfrm>
        </p:grpSpPr>
        <p:pic>
          <p:nvPicPr>
            <p:cNvPr id="129" name="図 128" descr="アイコン&#10;&#10;自動的に生成された説明">
              <a:extLst>
                <a:ext uri="{FF2B5EF4-FFF2-40B4-BE49-F238E27FC236}">
                  <a16:creationId xmlns:a16="http://schemas.microsoft.com/office/drawing/2014/main" id="{02573B6B-4B2D-08DB-CF3A-08867EEA9521}"/>
                </a:ext>
              </a:extLst>
            </p:cNvPr>
            <p:cNvPicPr>
              <a:picLocks noChangeAspect="1"/>
            </p:cNvPicPr>
            <p:nvPr/>
          </p:nvPicPr>
          <p:blipFill>
            <a:blip r:embed="rId19">
              <a:duotone>
                <a:schemeClr val="accent1">
                  <a:shade val="45000"/>
                  <a:satMod val="135000"/>
                </a:schemeClr>
                <a:prstClr val="white"/>
              </a:duotone>
            </a:blip>
            <a:stretch>
              <a:fillRect/>
            </a:stretch>
          </p:blipFill>
          <p:spPr>
            <a:xfrm>
              <a:off x="10719019" y="29829198"/>
              <a:ext cx="898924" cy="1100716"/>
            </a:xfrm>
            <a:prstGeom prst="rect">
              <a:avLst/>
            </a:prstGeom>
          </p:spPr>
        </p:pic>
        <p:grpSp>
          <p:nvGrpSpPr>
            <p:cNvPr id="130" name="グループ化 129">
              <a:extLst>
                <a:ext uri="{FF2B5EF4-FFF2-40B4-BE49-F238E27FC236}">
                  <a16:creationId xmlns:a16="http://schemas.microsoft.com/office/drawing/2014/main" id="{A1923185-0FF7-B059-EF4F-AC8709C675A6}"/>
                </a:ext>
              </a:extLst>
            </p:cNvPr>
            <p:cNvGrpSpPr/>
            <p:nvPr/>
          </p:nvGrpSpPr>
          <p:grpSpPr>
            <a:xfrm>
              <a:off x="10559783" y="27164902"/>
              <a:ext cx="3500084" cy="3500084"/>
              <a:chOff x="1553281" y="25710326"/>
              <a:chExt cx="3500084" cy="3500084"/>
            </a:xfrm>
          </p:grpSpPr>
          <p:pic>
            <p:nvPicPr>
              <p:cNvPr id="133" name="グラフィックス 132" descr="雲 枠線">
                <a:extLst>
                  <a:ext uri="{FF2B5EF4-FFF2-40B4-BE49-F238E27FC236}">
                    <a16:creationId xmlns:a16="http://schemas.microsoft.com/office/drawing/2014/main" id="{92A5E2FA-F5BE-CFF0-D38F-065593EC007C}"/>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553281" y="25710326"/>
                <a:ext cx="3500084" cy="3500084"/>
              </a:xfrm>
              <a:prstGeom prst="rect">
                <a:avLst/>
              </a:prstGeom>
            </p:spPr>
          </p:pic>
          <p:pic>
            <p:nvPicPr>
              <p:cNvPr id="134" name="図 133" descr="テキスト&#10;&#10;自動的に生成された説明">
                <a:extLst>
                  <a:ext uri="{FF2B5EF4-FFF2-40B4-BE49-F238E27FC236}">
                    <a16:creationId xmlns:a16="http://schemas.microsoft.com/office/drawing/2014/main" id="{735BB2D5-B9B8-71C8-8A3F-1AA943FA2C7E}"/>
                  </a:ext>
                </a:extLst>
              </p:cNvPr>
              <p:cNvPicPr>
                <a:picLocks noChangeAspect="1"/>
              </p:cNvPicPr>
              <p:nvPr/>
            </p:nvPicPr>
            <p:blipFill rotWithShape="1">
              <a:blip r:embed="rId22"/>
              <a:srcRect l="14095" t="-2239" r="14137" b="36287"/>
              <a:stretch/>
            </p:blipFill>
            <p:spPr>
              <a:xfrm>
                <a:off x="3318269" y="27170685"/>
                <a:ext cx="1557743" cy="1445050"/>
              </a:xfrm>
              <a:prstGeom prst="rect">
                <a:avLst/>
              </a:prstGeom>
              <a:solidFill>
                <a:schemeClr val="bg1"/>
              </a:solidFill>
            </p:spPr>
          </p:pic>
        </p:grpSp>
        <p:pic>
          <p:nvPicPr>
            <p:cNvPr id="131" name="図 130" descr="図形&#10;&#10;低い精度で自動的に生成された説明">
              <a:extLst>
                <a:ext uri="{FF2B5EF4-FFF2-40B4-BE49-F238E27FC236}">
                  <a16:creationId xmlns:a16="http://schemas.microsoft.com/office/drawing/2014/main" id="{2AD4EDBC-C86A-40A3-7AA8-888A93B6399A}"/>
                </a:ext>
              </a:extLst>
            </p:cNvPr>
            <p:cNvPicPr>
              <a:picLocks noChangeAspect="1"/>
            </p:cNvPicPr>
            <p:nvPr/>
          </p:nvPicPr>
          <p:blipFill>
            <a:blip r:embed="rId23"/>
            <a:stretch>
              <a:fillRect/>
            </a:stretch>
          </p:blipFill>
          <p:spPr>
            <a:xfrm>
              <a:off x="11795295" y="29179581"/>
              <a:ext cx="597524" cy="1225681"/>
            </a:xfrm>
            <a:prstGeom prst="rect">
              <a:avLst/>
            </a:prstGeom>
            <a:noFill/>
            <a:ln>
              <a:noFill/>
            </a:ln>
          </p:spPr>
        </p:pic>
        <p:pic>
          <p:nvPicPr>
            <p:cNvPr id="132" name="図 131" descr="アイコン&#10;&#10;自動的に生成された説明">
              <a:extLst>
                <a:ext uri="{FF2B5EF4-FFF2-40B4-BE49-F238E27FC236}">
                  <a16:creationId xmlns:a16="http://schemas.microsoft.com/office/drawing/2014/main" id="{B09052F4-1054-6A76-83A6-64EC4B0A73EE}"/>
                </a:ext>
              </a:extLst>
            </p:cNvPr>
            <p:cNvPicPr>
              <a:picLocks noChangeAspect="1"/>
            </p:cNvPicPr>
            <p:nvPr/>
          </p:nvPicPr>
          <p:blipFill>
            <a:blip r:embed="rId19">
              <a:duotone>
                <a:schemeClr val="accent1">
                  <a:shade val="45000"/>
                  <a:satMod val="135000"/>
                </a:schemeClr>
                <a:prstClr val="white"/>
              </a:duotone>
            </a:blip>
            <a:stretch>
              <a:fillRect/>
            </a:stretch>
          </p:blipFill>
          <p:spPr>
            <a:xfrm>
              <a:off x="10280623" y="30261246"/>
              <a:ext cx="898924" cy="1100716"/>
            </a:xfrm>
            <a:prstGeom prst="rect">
              <a:avLst/>
            </a:prstGeom>
          </p:spPr>
        </p:pic>
      </p:grpSp>
      <p:grpSp>
        <p:nvGrpSpPr>
          <p:cNvPr id="135" name="グループ化 134">
            <a:extLst>
              <a:ext uri="{FF2B5EF4-FFF2-40B4-BE49-F238E27FC236}">
                <a16:creationId xmlns:a16="http://schemas.microsoft.com/office/drawing/2014/main" id="{D4EA48AC-6C7D-FCA4-67B9-FE7F5B361C80}"/>
              </a:ext>
            </a:extLst>
          </p:cNvPr>
          <p:cNvGrpSpPr/>
          <p:nvPr/>
        </p:nvGrpSpPr>
        <p:grpSpPr>
          <a:xfrm>
            <a:off x="6137645" y="17554550"/>
            <a:ext cx="3500084" cy="3500084"/>
            <a:chOff x="10559783" y="27164902"/>
            <a:chExt cx="3500084" cy="3500084"/>
          </a:xfrm>
        </p:grpSpPr>
        <p:grpSp>
          <p:nvGrpSpPr>
            <p:cNvPr id="137" name="グループ化 136">
              <a:extLst>
                <a:ext uri="{FF2B5EF4-FFF2-40B4-BE49-F238E27FC236}">
                  <a16:creationId xmlns:a16="http://schemas.microsoft.com/office/drawing/2014/main" id="{1DEE5E0C-530B-FCF6-6631-3522064D0C3D}"/>
                </a:ext>
              </a:extLst>
            </p:cNvPr>
            <p:cNvGrpSpPr/>
            <p:nvPr/>
          </p:nvGrpSpPr>
          <p:grpSpPr>
            <a:xfrm>
              <a:off x="10559783" y="27164902"/>
              <a:ext cx="3500084" cy="3500084"/>
              <a:chOff x="1553281" y="25710326"/>
              <a:chExt cx="3500084" cy="3500084"/>
            </a:xfrm>
          </p:grpSpPr>
          <p:pic>
            <p:nvPicPr>
              <p:cNvPr id="140" name="グラフィックス 139" descr="雲 枠線">
                <a:extLst>
                  <a:ext uri="{FF2B5EF4-FFF2-40B4-BE49-F238E27FC236}">
                    <a16:creationId xmlns:a16="http://schemas.microsoft.com/office/drawing/2014/main" id="{99AB9D57-56D5-2F37-E4FF-E056782473B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553281" y="25710326"/>
                <a:ext cx="3500084" cy="3500084"/>
              </a:xfrm>
              <a:prstGeom prst="rect">
                <a:avLst/>
              </a:prstGeom>
            </p:spPr>
          </p:pic>
          <p:pic>
            <p:nvPicPr>
              <p:cNvPr id="141" name="図 140" descr="テキスト&#10;&#10;自動的に生成された説明">
                <a:extLst>
                  <a:ext uri="{FF2B5EF4-FFF2-40B4-BE49-F238E27FC236}">
                    <a16:creationId xmlns:a16="http://schemas.microsoft.com/office/drawing/2014/main" id="{D9BE424F-1856-7835-4AFB-15CEC8E9FD7E}"/>
                  </a:ext>
                </a:extLst>
              </p:cNvPr>
              <p:cNvPicPr>
                <a:picLocks noChangeAspect="1"/>
              </p:cNvPicPr>
              <p:nvPr/>
            </p:nvPicPr>
            <p:blipFill rotWithShape="1">
              <a:blip r:embed="rId22"/>
              <a:srcRect l="14095" t="-2239" r="14137" b="36287"/>
              <a:stretch/>
            </p:blipFill>
            <p:spPr>
              <a:xfrm>
                <a:off x="3318269" y="27170685"/>
                <a:ext cx="1557743" cy="1445050"/>
              </a:xfrm>
              <a:prstGeom prst="rect">
                <a:avLst/>
              </a:prstGeom>
              <a:solidFill>
                <a:schemeClr val="bg1"/>
              </a:solidFill>
            </p:spPr>
          </p:pic>
        </p:grpSp>
        <p:pic>
          <p:nvPicPr>
            <p:cNvPr id="138" name="図 137" descr="図形&#10;&#10;低い精度で自動的に生成された説明">
              <a:extLst>
                <a:ext uri="{FF2B5EF4-FFF2-40B4-BE49-F238E27FC236}">
                  <a16:creationId xmlns:a16="http://schemas.microsoft.com/office/drawing/2014/main" id="{CB8884F3-9C93-ED2A-2400-5731BDB01BDA}"/>
                </a:ext>
              </a:extLst>
            </p:cNvPr>
            <p:cNvPicPr>
              <a:picLocks noChangeAspect="1"/>
            </p:cNvPicPr>
            <p:nvPr/>
          </p:nvPicPr>
          <p:blipFill>
            <a:blip r:embed="rId23"/>
            <a:stretch>
              <a:fillRect/>
            </a:stretch>
          </p:blipFill>
          <p:spPr>
            <a:xfrm>
              <a:off x="11795295" y="29179581"/>
              <a:ext cx="597524" cy="1225681"/>
            </a:xfrm>
            <a:prstGeom prst="rect">
              <a:avLst/>
            </a:prstGeom>
            <a:noFill/>
            <a:ln>
              <a:noFill/>
            </a:ln>
          </p:spPr>
        </p:pic>
      </p:grpSp>
      <p:sp>
        <p:nvSpPr>
          <p:cNvPr id="142" name="矢印: 左右 141">
            <a:extLst>
              <a:ext uri="{FF2B5EF4-FFF2-40B4-BE49-F238E27FC236}">
                <a16:creationId xmlns:a16="http://schemas.microsoft.com/office/drawing/2014/main" id="{98B3F242-B49D-8C7B-A8DE-6BC98CE16955}"/>
              </a:ext>
            </a:extLst>
          </p:cNvPr>
          <p:cNvSpPr/>
          <p:nvPr/>
        </p:nvSpPr>
        <p:spPr>
          <a:xfrm rot="19075002">
            <a:off x="4362003" y="21011103"/>
            <a:ext cx="2287429" cy="653741"/>
          </a:xfrm>
          <a:prstGeom prst="leftRightArrow">
            <a:avLst/>
          </a:prstGeom>
          <a:solidFill>
            <a:schemeClr val="accent2"/>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43" name="矢印: 左右 142">
            <a:extLst>
              <a:ext uri="{FF2B5EF4-FFF2-40B4-BE49-F238E27FC236}">
                <a16:creationId xmlns:a16="http://schemas.microsoft.com/office/drawing/2014/main" id="{4008035E-37C1-8CBB-74DF-4210C395D57F}"/>
              </a:ext>
            </a:extLst>
          </p:cNvPr>
          <p:cNvSpPr/>
          <p:nvPr/>
        </p:nvSpPr>
        <p:spPr>
          <a:xfrm>
            <a:off x="4999022" y="23474866"/>
            <a:ext cx="5743469" cy="613820"/>
          </a:xfrm>
          <a:prstGeom prst="leftRightArrow">
            <a:avLst/>
          </a:prstGeom>
          <a:solidFill>
            <a:schemeClr val="accent2"/>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44" name="矢印: 左右 143">
            <a:extLst>
              <a:ext uri="{FF2B5EF4-FFF2-40B4-BE49-F238E27FC236}">
                <a16:creationId xmlns:a16="http://schemas.microsoft.com/office/drawing/2014/main" id="{F0ED2B73-B892-8CE8-06E5-ED085F15D440}"/>
              </a:ext>
            </a:extLst>
          </p:cNvPr>
          <p:cNvSpPr/>
          <p:nvPr/>
        </p:nvSpPr>
        <p:spPr>
          <a:xfrm rot="2622521">
            <a:off x="9035872" y="20937585"/>
            <a:ext cx="2207781" cy="766586"/>
          </a:xfrm>
          <a:prstGeom prst="leftRightArrow">
            <a:avLst/>
          </a:prstGeom>
          <a:solidFill>
            <a:schemeClr val="accent2"/>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pic>
        <p:nvPicPr>
          <p:cNvPr id="145" name="図 144" descr="アイコン&#10;&#10;自動的に生成された説明">
            <a:extLst>
              <a:ext uri="{FF2B5EF4-FFF2-40B4-BE49-F238E27FC236}">
                <a16:creationId xmlns:a16="http://schemas.microsoft.com/office/drawing/2014/main" id="{FAA177A0-29FE-416D-42F5-282554D9773E}"/>
              </a:ext>
            </a:extLst>
          </p:cNvPr>
          <p:cNvPicPr>
            <a:picLocks noChangeAspect="1"/>
          </p:cNvPicPr>
          <p:nvPr/>
        </p:nvPicPr>
        <p:blipFill>
          <a:blip r:embed="rId19">
            <a:duotone>
              <a:schemeClr val="accent1">
                <a:shade val="45000"/>
                <a:satMod val="135000"/>
              </a:schemeClr>
              <a:prstClr val="white"/>
            </a:duotone>
          </a:blip>
          <a:stretch>
            <a:fillRect/>
          </a:stretch>
        </p:blipFill>
        <p:spPr>
          <a:xfrm>
            <a:off x="6680223" y="20871404"/>
            <a:ext cx="898924" cy="1100716"/>
          </a:xfrm>
          <a:prstGeom prst="rect">
            <a:avLst/>
          </a:prstGeom>
        </p:spPr>
      </p:pic>
      <p:pic>
        <p:nvPicPr>
          <p:cNvPr id="146" name="図 145" descr="アイコン&#10;&#10;自動的に生成された説明">
            <a:extLst>
              <a:ext uri="{FF2B5EF4-FFF2-40B4-BE49-F238E27FC236}">
                <a16:creationId xmlns:a16="http://schemas.microsoft.com/office/drawing/2014/main" id="{A08AB2A3-368A-CF9E-ED05-45B8B556640A}"/>
              </a:ext>
            </a:extLst>
          </p:cNvPr>
          <p:cNvPicPr>
            <a:picLocks noChangeAspect="1"/>
          </p:cNvPicPr>
          <p:nvPr/>
        </p:nvPicPr>
        <p:blipFill>
          <a:blip r:embed="rId19">
            <a:duotone>
              <a:schemeClr val="accent1">
                <a:shade val="45000"/>
                <a:satMod val="135000"/>
              </a:schemeClr>
              <a:prstClr val="white"/>
            </a:duotone>
          </a:blip>
          <a:stretch>
            <a:fillRect/>
          </a:stretch>
        </p:blipFill>
        <p:spPr>
          <a:xfrm>
            <a:off x="6237957" y="21390288"/>
            <a:ext cx="898924" cy="1100716"/>
          </a:xfrm>
          <a:prstGeom prst="rect">
            <a:avLst/>
          </a:prstGeom>
        </p:spPr>
      </p:pic>
      <p:pic>
        <p:nvPicPr>
          <p:cNvPr id="151" name="図 150" descr="アイコン&#10;&#10;自動的に生成された説明">
            <a:extLst>
              <a:ext uri="{FF2B5EF4-FFF2-40B4-BE49-F238E27FC236}">
                <a16:creationId xmlns:a16="http://schemas.microsoft.com/office/drawing/2014/main" id="{94F2AC81-1E44-9886-CF92-F51264E9C09A}"/>
              </a:ext>
            </a:extLst>
          </p:cNvPr>
          <p:cNvPicPr>
            <a:picLocks noChangeAspect="1"/>
          </p:cNvPicPr>
          <p:nvPr/>
        </p:nvPicPr>
        <p:blipFill>
          <a:blip r:embed="rId19">
            <a:duotone>
              <a:schemeClr val="accent2">
                <a:shade val="45000"/>
                <a:satMod val="135000"/>
              </a:schemeClr>
              <a:prstClr val="white"/>
            </a:duotone>
          </a:blip>
          <a:stretch>
            <a:fillRect/>
          </a:stretch>
        </p:blipFill>
        <p:spPr>
          <a:xfrm rot="2456547" flipH="1">
            <a:off x="9774984" y="20885616"/>
            <a:ext cx="738855" cy="904715"/>
          </a:xfrm>
          <a:prstGeom prst="rect">
            <a:avLst/>
          </a:prstGeom>
        </p:spPr>
      </p:pic>
      <p:pic>
        <p:nvPicPr>
          <p:cNvPr id="152" name="図 151" descr="アイコン&#10;&#10;自動的に生成された説明">
            <a:extLst>
              <a:ext uri="{FF2B5EF4-FFF2-40B4-BE49-F238E27FC236}">
                <a16:creationId xmlns:a16="http://schemas.microsoft.com/office/drawing/2014/main" id="{BA0D17B5-53C9-C483-BCE0-36CD0755F693}"/>
              </a:ext>
            </a:extLst>
          </p:cNvPr>
          <p:cNvPicPr>
            <a:picLocks noChangeAspect="1"/>
          </p:cNvPicPr>
          <p:nvPr/>
        </p:nvPicPr>
        <p:blipFill>
          <a:blip r:embed="rId19">
            <a:duotone>
              <a:schemeClr val="accent2">
                <a:shade val="45000"/>
                <a:satMod val="135000"/>
              </a:schemeClr>
              <a:prstClr val="white"/>
            </a:duotone>
          </a:blip>
          <a:stretch>
            <a:fillRect/>
          </a:stretch>
        </p:blipFill>
        <p:spPr>
          <a:xfrm rot="18986329" flipH="1">
            <a:off x="5100553" y="20868098"/>
            <a:ext cx="738855" cy="904715"/>
          </a:xfrm>
          <a:prstGeom prst="rect">
            <a:avLst/>
          </a:prstGeom>
        </p:spPr>
      </p:pic>
      <p:sp>
        <p:nvSpPr>
          <p:cNvPr id="254" name="吹き出し: 角を丸めた四角形 253">
            <a:extLst>
              <a:ext uri="{FF2B5EF4-FFF2-40B4-BE49-F238E27FC236}">
                <a16:creationId xmlns:a16="http://schemas.microsoft.com/office/drawing/2014/main" id="{695E0413-44AF-4CFA-4543-5A4C9D20D86F}"/>
              </a:ext>
            </a:extLst>
          </p:cNvPr>
          <p:cNvSpPr/>
          <p:nvPr/>
        </p:nvSpPr>
        <p:spPr>
          <a:xfrm>
            <a:off x="10231935" y="19180458"/>
            <a:ext cx="3419851" cy="1493817"/>
          </a:xfrm>
          <a:prstGeom prst="wedgeRoundRectCallout">
            <a:avLst>
              <a:gd name="adj1" fmla="val -40104"/>
              <a:gd name="adj2" fmla="val 77279"/>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3200" b="1" dirty="0">
                <a:solidFill>
                  <a:srgbClr val="4D4D4D"/>
                </a:solidFill>
              </a:rPr>
              <a:t>到着したジョブの一部をオフロード</a:t>
            </a:r>
          </a:p>
        </p:txBody>
      </p:sp>
      <p:pic>
        <p:nvPicPr>
          <p:cNvPr id="153" name="図 152" descr="アイコン&#10;&#10;自動的に生成された説明">
            <a:extLst>
              <a:ext uri="{FF2B5EF4-FFF2-40B4-BE49-F238E27FC236}">
                <a16:creationId xmlns:a16="http://schemas.microsoft.com/office/drawing/2014/main" id="{1627B68A-C2F1-EBE6-4363-9078D7F65847}"/>
              </a:ext>
            </a:extLst>
          </p:cNvPr>
          <p:cNvPicPr>
            <a:picLocks noChangeAspect="1"/>
          </p:cNvPicPr>
          <p:nvPr/>
        </p:nvPicPr>
        <p:blipFill>
          <a:blip r:embed="rId19">
            <a:duotone>
              <a:schemeClr val="accent2">
                <a:shade val="45000"/>
                <a:satMod val="135000"/>
              </a:schemeClr>
              <a:prstClr val="white"/>
            </a:duotone>
          </a:blip>
          <a:stretch>
            <a:fillRect/>
          </a:stretch>
        </p:blipFill>
        <p:spPr>
          <a:xfrm flipH="1">
            <a:off x="7602826" y="23375393"/>
            <a:ext cx="738855" cy="904715"/>
          </a:xfrm>
          <a:prstGeom prst="rect">
            <a:avLst/>
          </a:prstGeom>
        </p:spPr>
      </p:pic>
      <p:sp>
        <p:nvSpPr>
          <p:cNvPr id="2" name="四角形: 角を丸くする 1">
            <a:extLst>
              <a:ext uri="{FF2B5EF4-FFF2-40B4-BE49-F238E27FC236}">
                <a16:creationId xmlns:a16="http://schemas.microsoft.com/office/drawing/2014/main" id="{64A6A6BE-7B53-A5ED-539D-40D608F88ADA}"/>
              </a:ext>
            </a:extLst>
          </p:cNvPr>
          <p:cNvSpPr/>
          <p:nvPr/>
        </p:nvSpPr>
        <p:spPr>
          <a:xfrm>
            <a:off x="4902451" y="21844839"/>
            <a:ext cx="5716185" cy="875171"/>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tx1"/>
                </a:solidFill>
              </a:rPr>
              <a:t>ジョブをオフローディング</a:t>
            </a:r>
          </a:p>
        </p:txBody>
      </p:sp>
      <p:pic>
        <p:nvPicPr>
          <p:cNvPr id="235" name="図 234" descr="黒い背景と白い文字&#10;&#10;自動的に生成された説明">
            <a:extLst>
              <a:ext uri="{FF2B5EF4-FFF2-40B4-BE49-F238E27FC236}">
                <a16:creationId xmlns:a16="http://schemas.microsoft.com/office/drawing/2014/main" id="{AAFC83A7-B197-6387-2410-A491BD108F9D}"/>
              </a:ext>
            </a:extLst>
          </p:cNvPr>
          <p:cNvPicPr>
            <a:picLocks noChangeAspect="1"/>
          </p:cNvPicPr>
          <p:nvPr/>
        </p:nvPicPr>
        <p:blipFill rotWithShape="1">
          <a:blip r:embed="rId24"/>
          <a:srcRect b="34832"/>
          <a:stretch/>
        </p:blipFill>
        <p:spPr>
          <a:xfrm>
            <a:off x="19540512" y="7624626"/>
            <a:ext cx="2101711" cy="1382618"/>
          </a:xfrm>
          <a:prstGeom prst="rect">
            <a:avLst/>
          </a:prstGeom>
        </p:spPr>
      </p:pic>
      <p:pic>
        <p:nvPicPr>
          <p:cNvPr id="238" name="図 237" descr="黒い背景と白い文字&#10;&#10;自動的に生成された説明">
            <a:extLst>
              <a:ext uri="{FF2B5EF4-FFF2-40B4-BE49-F238E27FC236}">
                <a16:creationId xmlns:a16="http://schemas.microsoft.com/office/drawing/2014/main" id="{B5B460ED-9A6B-D116-41E1-2FCB9F2BF8AD}"/>
              </a:ext>
            </a:extLst>
          </p:cNvPr>
          <p:cNvPicPr>
            <a:picLocks noChangeAspect="1"/>
          </p:cNvPicPr>
          <p:nvPr/>
        </p:nvPicPr>
        <p:blipFill rotWithShape="1">
          <a:blip r:embed="rId24"/>
          <a:srcRect b="34832"/>
          <a:stretch/>
        </p:blipFill>
        <p:spPr>
          <a:xfrm>
            <a:off x="23562683" y="7585941"/>
            <a:ext cx="2101711" cy="1382618"/>
          </a:xfrm>
          <a:prstGeom prst="rect">
            <a:avLst/>
          </a:prstGeom>
        </p:spPr>
      </p:pic>
      <p:pic>
        <p:nvPicPr>
          <p:cNvPr id="251" name="図 250" descr="アイコン&#10;&#10;自動的に生成された説明">
            <a:extLst>
              <a:ext uri="{FF2B5EF4-FFF2-40B4-BE49-F238E27FC236}">
                <a16:creationId xmlns:a16="http://schemas.microsoft.com/office/drawing/2014/main" id="{4626D1F8-B8C8-15A4-8826-008A00D07D47}"/>
              </a:ext>
            </a:extLst>
          </p:cNvPr>
          <p:cNvPicPr>
            <a:picLocks noChangeAspect="1"/>
          </p:cNvPicPr>
          <p:nvPr/>
        </p:nvPicPr>
        <p:blipFill>
          <a:blip r:embed="rId25">
            <a:extLst>
              <a:ext uri="{BEBA8EAE-BF5A-486C-A8C5-ECC9F3942E4B}">
                <a14:imgProps xmlns:a14="http://schemas.microsoft.com/office/drawing/2010/main">
                  <a14:imgLayer r:embed="rId26">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17641133" y="9562820"/>
            <a:ext cx="512653" cy="627734"/>
          </a:xfrm>
          <a:prstGeom prst="rect">
            <a:avLst/>
          </a:prstGeom>
          <a:noFill/>
          <a:ln>
            <a:noFill/>
          </a:ln>
        </p:spPr>
      </p:pic>
      <p:pic>
        <p:nvPicPr>
          <p:cNvPr id="259" name="図 258" descr="アイコン&#10;&#10;自動的に生成された説明">
            <a:extLst>
              <a:ext uri="{FF2B5EF4-FFF2-40B4-BE49-F238E27FC236}">
                <a16:creationId xmlns:a16="http://schemas.microsoft.com/office/drawing/2014/main" id="{725DE0D5-94C7-0723-0EF2-D46D14F9C9FD}"/>
              </a:ext>
            </a:extLst>
          </p:cNvPr>
          <p:cNvPicPr>
            <a:picLocks noChangeAspect="1"/>
          </p:cNvPicPr>
          <p:nvPr/>
        </p:nvPicPr>
        <p:blipFill>
          <a:blip r:embed="rId25">
            <a:extLst>
              <a:ext uri="{BEBA8EAE-BF5A-486C-A8C5-ECC9F3942E4B}">
                <a14:imgProps xmlns:a14="http://schemas.microsoft.com/office/drawing/2010/main">
                  <a14:imgLayer r:embed="rId26">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17388018" y="9793272"/>
            <a:ext cx="512653" cy="627734"/>
          </a:xfrm>
          <a:prstGeom prst="rect">
            <a:avLst/>
          </a:prstGeom>
          <a:noFill/>
          <a:ln>
            <a:noFill/>
          </a:ln>
        </p:spPr>
      </p:pic>
      <p:pic>
        <p:nvPicPr>
          <p:cNvPr id="269" name="図 268" descr="アイコン&#10;&#10;自動的に生成された説明">
            <a:extLst>
              <a:ext uri="{FF2B5EF4-FFF2-40B4-BE49-F238E27FC236}">
                <a16:creationId xmlns:a16="http://schemas.microsoft.com/office/drawing/2014/main" id="{EEE4025C-1F3F-14D0-8592-A8111BB95B92}"/>
              </a:ext>
            </a:extLst>
          </p:cNvPr>
          <p:cNvPicPr>
            <a:picLocks noChangeAspect="1"/>
          </p:cNvPicPr>
          <p:nvPr/>
        </p:nvPicPr>
        <p:blipFill>
          <a:blip r:embed="rId25">
            <a:extLst>
              <a:ext uri="{BEBA8EAE-BF5A-486C-A8C5-ECC9F3942E4B}">
                <a14:imgProps xmlns:a14="http://schemas.microsoft.com/office/drawing/2010/main">
                  <a14:imgLayer r:embed="rId26">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17389845" y="9793190"/>
            <a:ext cx="512653" cy="627734"/>
          </a:xfrm>
          <a:prstGeom prst="rect">
            <a:avLst/>
          </a:prstGeom>
          <a:noFill/>
          <a:ln>
            <a:noFill/>
          </a:ln>
        </p:spPr>
      </p:pic>
      <p:pic>
        <p:nvPicPr>
          <p:cNvPr id="270" name="図 269" descr="アイコン&#10;&#10;自動的に生成された説明">
            <a:extLst>
              <a:ext uri="{FF2B5EF4-FFF2-40B4-BE49-F238E27FC236}">
                <a16:creationId xmlns:a16="http://schemas.microsoft.com/office/drawing/2014/main" id="{A64BF1E9-4201-8746-65A5-C9A3491DE380}"/>
              </a:ext>
            </a:extLst>
          </p:cNvPr>
          <p:cNvPicPr>
            <a:picLocks noChangeAspect="1"/>
          </p:cNvPicPr>
          <p:nvPr/>
        </p:nvPicPr>
        <p:blipFill>
          <a:blip r:embed="rId25">
            <a:extLst>
              <a:ext uri="{BEBA8EAE-BF5A-486C-A8C5-ECC9F3942E4B}">
                <a14:imgProps xmlns:a14="http://schemas.microsoft.com/office/drawing/2010/main">
                  <a14:imgLayer r:embed="rId26">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flipH="1">
            <a:off x="26805283" y="9723855"/>
            <a:ext cx="512653" cy="627734"/>
          </a:xfrm>
          <a:prstGeom prst="rect">
            <a:avLst/>
          </a:prstGeom>
          <a:noFill/>
          <a:ln>
            <a:noFill/>
          </a:ln>
        </p:spPr>
      </p:pic>
      <p:pic>
        <p:nvPicPr>
          <p:cNvPr id="271" name="図 270" descr="アイコン&#10;&#10;自動的に生成された説明">
            <a:extLst>
              <a:ext uri="{FF2B5EF4-FFF2-40B4-BE49-F238E27FC236}">
                <a16:creationId xmlns:a16="http://schemas.microsoft.com/office/drawing/2014/main" id="{77BD851E-ABC5-CDFF-D35F-3F0F76CADE5E}"/>
              </a:ext>
            </a:extLst>
          </p:cNvPr>
          <p:cNvPicPr>
            <a:picLocks noChangeAspect="1"/>
          </p:cNvPicPr>
          <p:nvPr/>
        </p:nvPicPr>
        <p:blipFill>
          <a:blip r:embed="rId25">
            <a:extLst>
              <a:ext uri="{BEBA8EAE-BF5A-486C-A8C5-ECC9F3942E4B}">
                <a14:imgProps xmlns:a14="http://schemas.microsoft.com/office/drawing/2010/main">
                  <a14:imgLayer r:embed="rId26">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flipH="1">
            <a:off x="27077197" y="9975328"/>
            <a:ext cx="512653" cy="627734"/>
          </a:xfrm>
          <a:prstGeom prst="rect">
            <a:avLst/>
          </a:prstGeom>
          <a:noFill/>
          <a:ln>
            <a:noFill/>
          </a:ln>
        </p:spPr>
      </p:pic>
      <p:pic>
        <p:nvPicPr>
          <p:cNvPr id="274" name="図 273" descr="アイコン&#10;&#10;自動的に生成された説明">
            <a:extLst>
              <a:ext uri="{FF2B5EF4-FFF2-40B4-BE49-F238E27FC236}">
                <a16:creationId xmlns:a16="http://schemas.microsoft.com/office/drawing/2014/main" id="{4DE74037-CF52-6E7B-66DE-987FCD1EB2E0}"/>
              </a:ext>
            </a:extLst>
          </p:cNvPr>
          <p:cNvPicPr>
            <a:picLocks noChangeAspect="1"/>
          </p:cNvPicPr>
          <p:nvPr/>
        </p:nvPicPr>
        <p:blipFill>
          <a:blip r:embed="rId25">
            <a:duotone>
              <a:schemeClr val="accent1">
                <a:shade val="45000"/>
                <a:satMod val="135000"/>
              </a:schemeClr>
              <a:prstClr val="white"/>
            </a:duotone>
            <a:extLst>
              <a:ext uri="{BEBA8EAE-BF5A-486C-A8C5-ECC9F3942E4B}">
                <a14:imgProps xmlns:a14="http://schemas.microsoft.com/office/drawing/2010/main">
                  <a14:imgLayer r:embed="rId26">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rot="20160384">
            <a:off x="18789062" y="8529149"/>
            <a:ext cx="512653" cy="627734"/>
          </a:xfrm>
          <a:prstGeom prst="rect">
            <a:avLst/>
          </a:prstGeom>
          <a:noFill/>
          <a:ln>
            <a:noFill/>
          </a:ln>
        </p:spPr>
      </p:pic>
      <p:pic>
        <p:nvPicPr>
          <p:cNvPr id="275" name="図 274" descr="アイコン&#10;&#10;自動的に生成された説明">
            <a:extLst>
              <a:ext uri="{FF2B5EF4-FFF2-40B4-BE49-F238E27FC236}">
                <a16:creationId xmlns:a16="http://schemas.microsoft.com/office/drawing/2014/main" id="{AB164F56-FF91-1F7F-2B67-05C6486E30CD}"/>
              </a:ext>
            </a:extLst>
          </p:cNvPr>
          <p:cNvPicPr>
            <a:picLocks noChangeAspect="1"/>
          </p:cNvPicPr>
          <p:nvPr/>
        </p:nvPicPr>
        <p:blipFill>
          <a:blip r:embed="rId25">
            <a:duotone>
              <a:schemeClr val="accent1">
                <a:shade val="45000"/>
                <a:satMod val="135000"/>
              </a:schemeClr>
              <a:prstClr val="white"/>
            </a:duotone>
            <a:extLst>
              <a:ext uri="{BEBA8EAE-BF5A-486C-A8C5-ECC9F3942E4B}">
                <a14:imgProps xmlns:a14="http://schemas.microsoft.com/office/drawing/2010/main">
                  <a14:imgLayer r:embed="rId26">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rot="20160384">
            <a:off x="18268885" y="8757855"/>
            <a:ext cx="512653" cy="627734"/>
          </a:xfrm>
          <a:prstGeom prst="rect">
            <a:avLst/>
          </a:prstGeom>
          <a:noFill/>
          <a:ln>
            <a:noFill/>
          </a:ln>
        </p:spPr>
      </p:pic>
      <p:pic>
        <p:nvPicPr>
          <p:cNvPr id="278" name="図 277" descr="アイコン&#10;&#10;自動的に生成された説明">
            <a:extLst>
              <a:ext uri="{FF2B5EF4-FFF2-40B4-BE49-F238E27FC236}">
                <a16:creationId xmlns:a16="http://schemas.microsoft.com/office/drawing/2014/main" id="{9FD7148E-0F1E-5B61-A3BC-91547A5E6119}"/>
              </a:ext>
            </a:extLst>
          </p:cNvPr>
          <p:cNvPicPr>
            <a:picLocks noChangeAspect="1"/>
          </p:cNvPicPr>
          <p:nvPr/>
        </p:nvPicPr>
        <p:blipFill>
          <a:blip r:embed="rId25">
            <a:duotone>
              <a:schemeClr val="accent2">
                <a:shade val="45000"/>
                <a:satMod val="135000"/>
              </a:schemeClr>
              <a:prstClr val="white"/>
            </a:duotone>
            <a:extLst>
              <a:ext uri="{BEBA8EAE-BF5A-486C-A8C5-ECC9F3942E4B}">
                <a14:imgProps xmlns:a14="http://schemas.microsoft.com/office/drawing/2010/main">
                  <a14:imgLayer r:embed="rId26">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22739245" y="7579307"/>
            <a:ext cx="512653" cy="627734"/>
          </a:xfrm>
          <a:prstGeom prst="rect">
            <a:avLst/>
          </a:prstGeom>
          <a:noFill/>
          <a:ln>
            <a:noFill/>
          </a:ln>
        </p:spPr>
      </p:pic>
      <p:pic>
        <p:nvPicPr>
          <p:cNvPr id="279" name="図 278" descr="アイコン&#10;&#10;自動的に生成された説明">
            <a:extLst>
              <a:ext uri="{FF2B5EF4-FFF2-40B4-BE49-F238E27FC236}">
                <a16:creationId xmlns:a16="http://schemas.microsoft.com/office/drawing/2014/main" id="{A24C8F9B-21F5-313A-5FAC-A3480ED2DA0B}"/>
              </a:ext>
            </a:extLst>
          </p:cNvPr>
          <p:cNvPicPr>
            <a:picLocks noChangeAspect="1"/>
          </p:cNvPicPr>
          <p:nvPr/>
        </p:nvPicPr>
        <p:blipFill>
          <a:blip r:embed="rId25">
            <a:duotone>
              <a:schemeClr val="accent4">
                <a:shade val="45000"/>
                <a:satMod val="135000"/>
              </a:schemeClr>
              <a:prstClr val="white"/>
            </a:duotone>
            <a:extLst>
              <a:ext uri="{BEBA8EAE-BF5A-486C-A8C5-ECC9F3942E4B}">
                <a14:imgProps xmlns:a14="http://schemas.microsoft.com/office/drawing/2010/main">
                  <a14:imgLayer r:embed="rId26">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22000496" y="8277884"/>
            <a:ext cx="512653" cy="627734"/>
          </a:xfrm>
          <a:prstGeom prst="rect">
            <a:avLst/>
          </a:prstGeom>
          <a:noFill/>
          <a:ln>
            <a:noFill/>
          </a:ln>
        </p:spPr>
      </p:pic>
      <p:pic>
        <p:nvPicPr>
          <p:cNvPr id="280" name="図 279" descr="アイコン&#10;&#10;自動的に生成された説明">
            <a:extLst>
              <a:ext uri="{FF2B5EF4-FFF2-40B4-BE49-F238E27FC236}">
                <a16:creationId xmlns:a16="http://schemas.microsoft.com/office/drawing/2014/main" id="{F1188571-98DD-CEA5-EC3B-1D89AAAAEE0A}"/>
              </a:ext>
            </a:extLst>
          </p:cNvPr>
          <p:cNvPicPr>
            <a:picLocks noChangeAspect="1"/>
          </p:cNvPicPr>
          <p:nvPr/>
        </p:nvPicPr>
        <p:blipFill>
          <a:blip r:embed="rId25">
            <a:duotone>
              <a:schemeClr val="accent3">
                <a:shade val="45000"/>
                <a:satMod val="135000"/>
              </a:schemeClr>
              <a:prstClr val="white"/>
            </a:duotone>
            <a:extLst>
              <a:ext uri="{BEBA8EAE-BF5A-486C-A8C5-ECC9F3942E4B}">
                <a14:imgProps xmlns:a14="http://schemas.microsoft.com/office/drawing/2010/main">
                  <a14:imgLayer r:embed="rId26">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rot="1716075">
            <a:off x="25899882" y="8530629"/>
            <a:ext cx="512653" cy="627734"/>
          </a:xfrm>
          <a:prstGeom prst="rect">
            <a:avLst/>
          </a:prstGeom>
          <a:noFill/>
          <a:ln>
            <a:noFill/>
          </a:ln>
        </p:spPr>
      </p:pic>
      <p:pic>
        <p:nvPicPr>
          <p:cNvPr id="281" name="図 280" descr="アイコン&#10;&#10;自動的に生成された説明">
            <a:extLst>
              <a:ext uri="{FF2B5EF4-FFF2-40B4-BE49-F238E27FC236}">
                <a16:creationId xmlns:a16="http://schemas.microsoft.com/office/drawing/2014/main" id="{F5086F93-417C-C664-0378-7EB582C42895}"/>
              </a:ext>
            </a:extLst>
          </p:cNvPr>
          <p:cNvPicPr>
            <a:picLocks noChangeAspect="1"/>
          </p:cNvPicPr>
          <p:nvPr/>
        </p:nvPicPr>
        <p:blipFill>
          <a:blip r:embed="rId25">
            <a:duotone>
              <a:schemeClr val="accent4">
                <a:shade val="45000"/>
                <a:satMod val="135000"/>
              </a:schemeClr>
              <a:prstClr val="white"/>
            </a:duotone>
            <a:extLst>
              <a:ext uri="{BEBA8EAE-BF5A-486C-A8C5-ECC9F3942E4B}">
                <a14:imgProps xmlns:a14="http://schemas.microsoft.com/office/drawing/2010/main">
                  <a14:imgLayer r:embed="rId26">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rot="2769131">
            <a:off x="25411728" y="9025203"/>
            <a:ext cx="512653" cy="627734"/>
          </a:xfrm>
          <a:prstGeom prst="rect">
            <a:avLst/>
          </a:prstGeom>
          <a:noFill/>
          <a:ln>
            <a:noFill/>
          </a:ln>
        </p:spPr>
      </p:pic>
      <p:pic>
        <p:nvPicPr>
          <p:cNvPr id="282" name="図 281" descr="アイコン&#10;&#10;自動的に生成された説明">
            <a:extLst>
              <a:ext uri="{FF2B5EF4-FFF2-40B4-BE49-F238E27FC236}">
                <a16:creationId xmlns:a16="http://schemas.microsoft.com/office/drawing/2014/main" id="{116603C4-CF06-C9F4-F218-DF9225CB8C00}"/>
              </a:ext>
            </a:extLst>
          </p:cNvPr>
          <p:cNvPicPr>
            <a:picLocks noChangeAspect="1"/>
          </p:cNvPicPr>
          <p:nvPr/>
        </p:nvPicPr>
        <p:blipFill>
          <a:blip r:embed="rId25">
            <a:duotone>
              <a:schemeClr val="accent4">
                <a:shade val="45000"/>
                <a:satMod val="135000"/>
              </a:schemeClr>
              <a:prstClr val="white"/>
            </a:duotone>
            <a:extLst>
              <a:ext uri="{BEBA8EAE-BF5A-486C-A8C5-ECC9F3942E4B}">
                <a14:imgProps xmlns:a14="http://schemas.microsoft.com/office/drawing/2010/main">
                  <a14:imgLayer r:embed="rId26">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rot="2718420">
            <a:off x="25766321" y="9434115"/>
            <a:ext cx="512653" cy="627734"/>
          </a:xfrm>
          <a:prstGeom prst="rect">
            <a:avLst/>
          </a:prstGeom>
          <a:noFill/>
          <a:ln>
            <a:noFill/>
          </a:ln>
        </p:spPr>
      </p:pic>
      <p:pic>
        <p:nvPicPr>
          <p:cNvPr id="283" name="図 282" descr="アイコン&#10;&#10;自動的に生成された説明">
            <a:extLst>
              <a:ext uri="{FF2B5EF4-FFF2-40B4-BE49-F238E27FC236}">
                <a16:creationId xmlns:a16="http://schemas.microsoft.com/office/drawing/2014/main" id="{F83AA86A-48EE-A821-853C-F9C6DD849CAE}"/>
              </a:ext>
            </a:extLst>
          </p:cNvPr>
          <p:cNvPicPr>
            <a:picLocks noChangeAspect="1"/>
          </p:cNvPicPr>
          <p:nvPr/>
        </p:nvPicPr>
        <p:blipFill>
          <a:blip r:embed="rId25">
            <a:duotone>
              <a:schemeClr val="accent2">
                <a:shade val="45000"/>
                <a:satMod val="135000"/>
              </a:schemeClr>
              <a:prstClr val="white"/>
            </a:duotone>
            <a:extLst>
              <a:ext uri="{BEBA8EAE-BF5A-486C-A8C5-ECC9F3942E4B}">
                <a14:imgProps xmlns:a14="http://schemas.microsoft.com/office/drawing/2010/main">
                  <a14:imgLayer r:embed="rId26">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rot="19461079">
            <a:off x="19174915" y="9110945"/>
            <a:ext cx="512653" cy="627734"/>
          </a:xfrm>
          <a:prstGeom prst="rect">
            <a:avLst/>
          </a:prstGeom>
          <a:noFill/>
          <a:ln>
            <a:noFill/>
          </a:ln>
        </p:spPr>
      </p:pic>
      <p:pic>
        <p:nvPicPr>
          <p:cNvPr id="285" name="図 284" descr="アイコン&#10;&#10;自動的に生成された説明">
            <a:extLst>
              <a:ext uri="{FF2B5EF4-FFF2-40B4-BE49-F238E27FC236}">
                <a16:creationId xmlns:a16="http://schemas.microsoft.com/office/drawing/2014/main" id="{B090C00F-4E72-89FB-EBA1-5E21E9FDC417}"/>
              </a:ext>
            </a:extLst>
          </p:cNvPr>
          <p:cNvPicPr>
            <a:picLocks noChangeAspect="1"/>
          </p:cNvPicPr>
          <p:nvPr/>
        </p:nvPicPr>
        <p:blipFill>
          <a:blip r:embed="rId25">
            <a:extLst>
              <a:ext uri="{BEBA8EAE-BF5A-486C-A8C5-ECC9F3942E4B}">
                <a14:imgProps xmlns:a14="http://schemas.microsoft.com/office/drawing/2010/main">
                  <a14:imgLayer r:embed="rId26">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17683492" y="9984012"/>
            <a:ext cx="512653" cy="627734"/>
          </a:xfrm>
          <a:prstGeom prst="rect">
            <a:avLst/>
          </a:prstGeom>
          <a:noFill/>
          <a:ln>
            <a:noFill/>
          </a:ln>
        </p:spPr>
      </p:pic>
      <p:pic>
        <p:nvPicPr>
          <p:cNvPr id="286" name="図 285" descr="アイコン&#10;&#10;自動的に生成された説明">
            <a:extLst>
              <a:ext uri="{FF2B5EF4-FFF2-40B4-BE49-F238E27FC236}">
                <a16:creationId xmlns:a16="http://schemas.microsoft.com/office/drawing/2014/main" id="{AEC7AE6C-4E4C-C1B1-0ED0-EB73B9C237F8}"/>
              </a:ext>
            </a:extLst>
          </p:cNvPr>
          <p:cNvPicPr>
            <a:picLocks noChangeAspect="1"/>
          </p:cNvPicPr>
          <p:nvPr/>
        </p:nvPicPr>
        <p:blipFill>
          <a:blip r:embed="rId25">
            <a:duotone>
              <a:schemeClr val="accent2">
                <a:shade val="45000"/>
                <a:satMod val="135000"/>
              </a:schemeClr>
              <a:prstClr val="white"/>
            </a:duotone>
            <a:extLst>
              <a:ext uri="{BEBA8EAE-BF5A-486C-A8C5-ECC9F3942E4B}">
                <a14:imgProps xmlns:a14="http://schemas.microsoft.com/office/drawing/2010/main">
                  <a14:imgLayer r:embed="rId26">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21934407" y="7586977"/>
            <a:ext cx="512653" cy="627734"/>
          </a:xfrm>
          <a:prstGeom prst="rect">
            <a:avLst/>
          </a:prstGeom>
          <a:noFill/>
          <a:ln>
            <a:noFill/>
          </a:ln>
        </p:spPr>
      </p:pic>
      <p:pic>
        <p:nvPicPr>
          <p:cNvPr id="287" name="図 286" descr="アイコン&#10;&#10;自動的に生成された説明">
            <a:extLst>
              <a:ext uri="{FF2B5EF4-FFF2-40B4-BE49-F238E27FC236}">
                <a16:creationId xmlns:a16="http://schemas.microsoft.com/office/drawing/2014/main" id="{80332995-CD30-F26F-E908-A91FFA879376}"/>
              </a:ext>
            </a:extLst>
          </p:cNvPr>
          <p:cNvPicPr>
            <a:picLocks noChangeAspect="1"/>
          </p:cNvPicPr>
          <p:nvPr/>
        </p:nvPicPr>
        <p:blipFill>
          <a:blip r:embed="rId25">
            <a:duotone>
              <a:schemeClr val="accent4">
                <a:shade val="45000"/>
                <a:satMod val="135000"/>
              </a:schemeClr>
              <a:prstClr val="white"/>
            </a:duotone>
            <a:extLst>
              <a:ext uri="{BEBA8EAE-BF5A-486C-A8C5-ECC9F3942E4B}">
                <a14:imgProps xmlns:a14="http://schemas.microsoft.com/office/drawing/2010/main">
                  <a14:imgLayer r:embed="rId26">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22874062" y="8265056"/>
            <a:ext cx="512653" cy="627734"/>
          </a:xfrm>
          <a:prstGeom prst="rect">
            <a:avLst/>
          </a:prstGeom>
          <a:noFill/>
          <a:ln>
            <a:noFill/>
          </a:ln>
        </p:spPr>
      </p:pic>
      <p:pic>
        <p:nvPicPr>
          <p:cNvPr id="288" name="図 287" descr="アイコン&#10;&#10;自動的に生成された説明">
            <a:extLst>
              <a:ext uri="{FF2B5EF4-FFF2-40B4-BE49-F238E27FC236}">
                <a16:creationId xmlns:a16="http://schemas.microsoft.com/office/drawing/2014/main" id="{66DD9BE8-91C8-695A-BDE2-A0DE3973AB1B}"/>
              </a:ext>
            </a:extLst>
          </p:cNvPr>
          <p:cNvPicPr>
            <a:picLocks noChangeAspect="1"/>
          </p:cNvPicPr>
          <p:nvPr/>
        </p:nvPicPr>
        <p:blipFill>
          <a:blip r:embed="rId25">
            <a:duotone>
              <a:schemeClr val="accent2">
                <a:shade val="45000"/>
                <a:satMod val="135000"/>
              </a:schemeClr>
              <a:prstClr val="white"/>
            </a:duotone>
            <a:extLst>
              <a:ext uri="{BEBA8EAE-BF5A-486C-A8C5-ECC9F3942E4B}">
                <a14:imgProps xmlns:a14="http://schemas.microsoft.com/office/drawing/2010/main">
                  <a14:imgLayer r:embed="rId26">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rot="19461079">
            <a:off x="18599947" y="9440006"/>
            <a:ext cx="512653" cy="627734"/>
          </a:xfrm>
          <a:prstGeom prst="rect">
            <a:avLst/>
          </a:prstGeom>
          <a:noFill/>
          <a:ln>
            <a:noFill/>
          </a:ln>
        </p:spPr>
      </p:pic>
      <p:sp>
        <p:nvSpPr>
          <p:cNvPr id="290" name="コンテンツ プレースホルダー 2">
            <a:extLst>
              <a:ext uri="{FF2B5EF4-FFF2-40B4-BE49-F238E27FC236}">
                <a16:creationId xmlns:a16="http://schemas.microsoft.com/office/drawing/2014/main" id="{B084EDB0-96DE-04D6-CF66-F0B510AFA43A}"/>
              </a:ext>
            </a:extLst>
          </p:cNvPr>
          <p:cNvSpPr txBox="1">
            <a:spLocks/>
          </p:cNvSpPr>
          <p:nvPr/>
        </p:nvSpPr>
        <p:spPr>
          <a:xfrm>
            <a:off x="15572035" y="11620070"/>
            <a:ext cx="16259186" cy="1647288"/>
          </a:xfrm>
          <a:prstGeom prst="rect">
            <a:avLst/>
          </a:prstGeom>
        </p:spPr>
        <p:txBody>
          <a:bodyPr vert="horz" lIns="259300" tIns="129651" rIns="259300" bIns="129651" rtlCol="0">
            <a:normAutofit/>
          </a:bodyPr>
          <a:lstStyle>
            <a:lvl1pPr marL="0" indent="0" algn="ctr" defTabSz="2593004" rtl="0" eaLnBrk="1" latinLnBrk="0" hangingPunct="1">
              <a:spcBef>
                <a:spcPct val="20000"/>
              </a:spcBef>
              <a:buFont typeface="Arial" pitchFamily="34" charset="0"/>
              <a:buNone/>
              <a:defRPr kumimoji="1" sz="9000" kern="1200">
                <a:solidFill>
                  <a:schemeClr val="tx1">
                    <a:tint val="75000"/>
                  </a:schemeClr>
                </a:solidFill>
                <a:latin typeface="+mn-lt"/>
                <a:ea typeface="+mn-ea"/>
                <a:cs typeface="+mn-cs"/>
              </a:defRPr>
            </a:lvl1pPr>
            <a:lvl2pPr marL="1296502" indent="0" algn="ctr" defTabSz="2593004" rtl="0" eaLnBrk="1" latinLnBrk="0" hangingPunct="1">
              <a:spcBef>
                <a:spcPct val="20000"/>
              </a:spcBef>
              <a:buFont typeface="Arial" pitchFamily="34" charset="0"/>
              <a:buNone/>
              <a:defRPr kumimoji="1" sz="8000" kern="1200">
                <a:solidFill>
                  <a:schemeClr val="tx1">
                    <a:tint val="75000"/>
                  </a:schemeClr>
                </a:solidFill>
                <a:latin typeface="+mn-lt"/>
                <a:ea typeface="+mn-ea"/>
                <a:cs typeface="+mn-cs"/>
              </a:defRPr>
            </a:lvl2pPr>
            <a:lvl3pPr marL="2593004" indent="0" algn="ctr" defTabSz="2593004" rtl="0" eaLnBrk="1" latinLnBrk="0" hangingPunct="1">
              <a:spcBef>
                <a:spcPct val="20000"/>
              </a:spcBef>
              <a:buFont typeface="Arial" pitchFamily="34" charset="0"/>
              <a:buNone/>
              <a:defRPr kumimoji="1" sz="6800" kern="1200">
                <a:solidFill>
                  <a:schemeClr val="tx1">
                    <a:tint val="75000"/>
                  </a:schemeClr>
                </a:solidFill>
                <a:latin typeface="+mn-lt"/>
                <a:ea typeface="+mn-ea"/>
                <a:cs typeface="+mn-cs"/>
              </a:defRPr>
            </a:lvl3pPr>
            <a:lvl4pPr marL="3889507"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4pPr>
            <a:lvl5pPr marL="5186009"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5pPr>
            <a:lvl6pPr marL="6482512"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6pPr>
            <a:lvl7pPr marL="7779013"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7pPr>
            <a:lvl8pPr marL="9075516"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8pPr>
            <a:lvl9pPr marL="10372018"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9pPr>
          </a:lstStyle>
          <a:p>
            <a:pPr algn="l">
              <a:buClr>
                <a:schemeClr val="accent2"/>
              </a:buClr>
            </a:pPr>
            <a:r>
              <a:rPr lang="ja-JP" altLang="en-US" sz="3200" dirty="0">
                <a:solidFill>
                  <a:schemeClr val="tx1"/>
                </a:solidFill>
              </a:rPr>
              <a:t>リトルの公式を用いて遅延時間を導出し、以下の利得関数を定義</a:t>
            </a:r>
            <a:endParaRPr lang="en-US" altLang="ja-JP" sz="3200" dirty="0">
              <a:solidFill>
                <a:schemeClr val="tx1"/>
              </a:solidFill>
            </a:endParaRPr>
          </a:p>
        </p:txBody>
      </p:sp>
      <mc:AlternateContent xmlns:mc="http://schemas.openxmlformats.org/markup-compatibility/2006" xmlns:a14="http://schemas.microsoft.com/office/drawing/2010/main">
        <mc:Choice Requires="a14">
          <p:sp>
            <p:nvSpPr>
              <p:cNvPr id="291" name="テキスト ボックス 290">
                <a:extLst>
                  <a:ext uri="{FF2B5EF4-FFF2-40B4-BE49-F238E27FC236}">
                    <a16:creationId xmlns:a16="http://schemas.microsoft.com/office/drawing/2014/main" id="{1A904BAE-A5B8-1B3E-4D47-0A2FA205382D}"/>
                  </a:ext>
                </a:extLst>
              </p:cNvPr>
              <p:cNvSpPr txBox="1"/>
              <p:nvPr/>
            </p:nvSpPr>
            <p:spPr>
              <a:xfrm>
                <a:off x="19762313" y="8881184"/>
                <a:ext cx="2586083" cy="646331"/>
              </a:xfrm>
              <a:prstGeom prst="rect">
                <a:avLst/>
              </a:prstGeom>
              <a:noFill/>
            </p:spPr>
            <p:txBody>
              <a:bodyPr wrap="square" rtlCol="0">
                <a:spAutoFit/>
              </a:bodyPr>
              <a:lstStyle/>
              <a:p>
                <a:r>
                  <a:rPr kumimoji="1" lang="ja-JP" altLang="en-US" sz="3600" b="1" dirty="0">
                    <a:solidFill>
                      <a:srgbClr val="4D4D4D"/>
                    </a:solidFill>
                  </a:rPr>
                  <a:t>処理率</a:t>
                </a:r>
                <a14:m>
                  <m:oMath xmlns:m="http://schemas.openxmlformats.org/officeDocument/2006/math">
                    <m:r>
                      <a:rPr kumimoji="1" lang="en-US" altLang="ja-JP" sz="3600" b="1" i="1" smtClean="0">
                        <a:solidFill>
                          <a:srgbClr val="4D4D4D"/>
                        </a:solidFill>
                        <a:latin typeface="Cambria Math" panose="02040503050406030204" pitchFamily="18" charset="0"/>
                      </a:rPr>
                      <m:t>𝝁</m:t>
                    </m:r>
                  </m:oMath>
                </a14:m>
                <a:endParaRPr kumimoji="1" lang="ja-JP" altLang="en-US" sz="3600" b="1" dirty="0">
                  <a:solidFill>
                    <a:srgbClr val="4D4D4D"/>
                  </a:solidFill>
                </a:endParaRPr>
              </a:p>
            </p:txBody>
          </p:sp>
        </mc:Choice>
        <mc:Fallback xmlns="">
          <p:sp>
            <p:nvSpPr>
              <p:cNvPr id="291" name="テキスト ボックス 290">
                <a:extLst>
                  <a:ext uri="{FF2B5EF4-FFF2-40B4-BE49-F238E27FC236}">
                    <a16:creationId xmlns:a16="http://schemas.microsoft.com/office/drawing/2014/main" id="{1A904BAE-A5B8-1B3E-4D47-0A2FA205382D}"/>
                  </a:ext>
                </a:extLst>
              </p:cNvPr>
              <p:cNvSpPr txBox="1">
                <a:spLocks noRot="1" noChangeAspect="1" noMove="1" noResize="1" noEditPoints="1" noAdjustHandles="1" noChangeArrowheads="1" noChangeShapeType="1" noTextEdit="1"/>
              </p:cNvSpPr>
              <p:nvPr/>
            </p:nvSpPr>
            <p:spPr>
              <a:xfrm>
                <a:off x="19762313" y="8881184"/>
                <a:ext cx="2586083" cy="646331"/>
              </a:xfrm>
              <a:prstGeom prst="rect">
                <a:avLst/>
              </a:prstGeom>
              <a:blipFill>
                <a:blip r:embed="rId27"/>
                <a:stretch>
                  <a:fillRect l="-7311" t="-19811" b="-301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2" name="テキスト ボックス 291">
                <a:extLst>
                  <a:ext uri="{FF2B5EF4-FFF2-40B4-BE49-F238E27FC236}">
                    <a16:creationId xmlns:a16="http://schemas.microsoft.com/office/drawing/2014/main" id="{1E5CE583-9C88-E995-02FB-198D9C4FD34D}"/>
                  </a:ext>
                </a:extLst>
              </p:cNvPr>
              <p:cNvSpPr txBox="1"/>
              <p:nvPr/>
            </p:nvSpPr>
            <p:spPr>
              <a:xfrm>
                <a:off x="23427112" y="8837701"/>
                <a:ext cx="2586083" cy="646331"/>
              </a:xfrm>
              <a:prstGeom prst="rect">
                <a:avLst/>
              </a:prstGeom>
              <a:noFill/>
            </p:spPr>
            <p:txBody>
              <a:bodyPr wrap="square" rtlCol="0">
                <a:spAutoFit/>
              </a:bodyPr>
              <a:lstStyle/>
              <a:p>
                <a:r>
                  <a:rPr lang="ja-JP" altLang="en-US" sz="3600" b="1" dirty="0">
                    <a:solidFill>
                      <a:srgbClr val="4D4D4D"/>
                    </a:solidFill>
                  </a:rPr>
                  <a:t>処理</a:t>
                </a:r>
                <a:r>
                  <a:rPr kumimoji="1" lang="ja-JP" altLang="en-US" sz="3600" b="1" dirty="0">
                    <a:solidFill>
                      <a:srgbClr val="4D4D4D"/>
                    </a:solidFill>
                  </a:rPr>
                  <a:t>率</a:t>
                </a:r>
                <a14:m>
                  <m:oMath xmlns:m="http://schemas.openxmlformats.org/officeDocument/2006/math">
                    <m:r>
                      <a:rPr kumimoji="1" lang="en-US" altLang="ja-JP" sz="3600" b="1" i="1" smtClean="0">
                        <a:solidFill>
                          <a:srgbClr val="4D4D4D"/>
                        </a:solidFill>
                        <a:latin typeface="Cambria Math" panose="02040503050406030204" pitchFamily="18" charset="0"/>
                      </a:rPr>
                      <m:t>𝝁</m:t>
                    </m:r>
                  </m:oMath>
                </a14:m>
                <a:endParaRPr kumimoji="1" lang="ja-JP" altLang="en-US" sz="3600" b="1" dirty="0">
                  <a:solidFill>
                    <a:srgbClr val="4D4D4D"/>
                  </a:solidFill>
                </a:endParaRPr>
              </a:p>
            </p:txBody>
          </p:sp>
        </mc:Choice>
        <mc:Fallback xmlns="">
          <p:sp>
            <p:nvSpPr>
              <p:cNvPr id="292" name="テキスト ボックス 291">
                <a:extLst>
                  <a:ext uri="{FF2B5EF4-FFF2-40B4-BE49-F238E27FC236}">
                    <a16:creationId xmlns:a16="http://schemas.microsoft.com/office/drawing/2014/main" id="{1E5CE583-9C88-E995-02FB-198D9C4FD34D}"/>
                  </a:ext>
                </a:extLst>
              </p:cNvPr>
              <p:cNvSpPr txBox="1">
                <a:spLocks noRot="1" noChangeAspect="1" noMove="1" noResize="1" noEditPoints="1" noAdjustHandles="1" noChangeArrowheads="1" noChangeShapeType="1" noTextEdit="1"/>
              </p:cNvSpPr>
              <p:nvPr/>
            </p:nvSpPr>
            <p:spPr>
              <a:xfrm>
                <a:off x="23427112" y="8837701"/>
                <a:ext cx="2586083" cy="646331"/>
              </a:xfrm>
              <a:prstGeom prst="rect">
                <a:avLst/>
              </a:prstGeom>
              <a:blipFill>
                <a:blip r:embed="rId28"/>
                <a:stretch>
                  <a:fillRect l="-7075" t="-19811" b="-30189"/>
                </a:stretch>
              </a:blipFill>
            </p:spPr>
            <p:txBody>
              <a:bodyPr/>
              <a:lstStyle/>
              <a:p>
                <a:r>
                  <a:rPr lang="ja-JP" altLang="en-US">
                    <a:noFill/>
                  </a:rPr>
                  <a:t> </a:t>
                </a:r>
              </a:p>
            </p:txBody>
          </p:sp>
        </mc:Fallback>
      </mc:AlternateContent>
      <p:sp>
        <p:nvSpPr>
          <p:cNvPr id="33" name="四角形: 角を丸くする 32">
            <a:extLst>
              <a:ext uri="{FF2B5EF4-FFF2-40B4-BE49-F238E27FC236}">
                <a16:creationId xmlns:a16="http://schemas.microsoft.com/office/drawing/2014/main" id="{C7ACB31E-9B6F-E059-1CD3-EF159A1AF9C7}"/>
              </a:ext>
            </a:extLst>
          </p:cNvPr>
          <p:cNvSpPr/>
          <p:nvPr/>
        </p:nvSpPr>
        <p:spPr>
          <a:xfrm>
            <a:off x="1755301" y="9882982"/>
            <a:ext cx="12090489" cy="7585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t>他クラウドレットへジョブを受け渡す</a:t>
            </a:r>
            <a:r>
              <a:rPr kumimoji="1" lang="ja-JP" altLang="en-US" sz="3600" b="1" dirty="0"/>
              <a:t>オフロード</a:t>
            </a:r>
            <a:r>
              <a:rPr kumimoji="1" lang="ja-JP" altLang="en-US" sz="3600" dirty="0"/>
              <a:t>による遅延低下</a:t>
            </a:r>
          </a:p>
        </p:txBody>
      </p:sp>
      <p:pic>
        <p:nvPicPr>
          <p:cNvPr id="35" name="図 34" descr="アイコン&#10;&#10;自動的に生成された説明">
            <a:extLst>
              <a:ext uri="{FF2B5EF4-FFF2-40B4-BE49-F238E27FC236}">
                <a16:creationId xmlns:a16="http://schemas.microsoft.com/office/drawing/2014/main" id="{EA0830F5-C2AE-B9B8-9143-EC0560157113}"/>
              </a:ext>
            </a:extLst>
          </p:cNvPr>
          <p:cNvPicPr>
            <a:picLocks noChangeAspect="1"/>
          </p:cNvPicPr>
          <p:nvPr/>
        </p:nvPicPr>
        <p:blipFill>
          <a:blip r:embed="rId19">
            <a:duotone>
              <a:schemeClr val="accent1">
                <a:shade val="45000"/>
                <a:satMod val="135000"/>
              </a:schemeClr>
              <a:prstClr val="white"/>
            </a:duotone>
          </a:blip>
          <a:stretch>
            <a:fillRect/>
          </a:stretch>
        </p:blipFill>
        <p:spPr>
          <a:xfrm>
            <a:off x="11903155" y="26300888"/>
            <a:ext cx="523377" cy="640866"/>
          </a:xfrm>
          <a:prstGeom prst="rect">
            <a:avLst/>
          </a:prstGeom>
        </p:spPr>
      </p:pic>
      <p:pic>
        <p:nvPicPr>
          <p:cNvPr id="41" name="図 40" descr="アイコン&#10;&#10;自動的に生成された説明">
            <a:extLst>
              <a:ext uri="{FF2B5EF4-FFF2-40B4-BE49-F238E27FC236}">
                <a16:creationId xmlns:a16="http://schemas.microsoft.com/office/drawing/2014/main" id="{5257475E-4B14-5A75-4BE7-AF2242AB90E9}"/>
              </a:ext>
            </a:extLst>
          </p:cNvPr>
          <p:cNvPicPr>
            <a:picLocks noChangeAspect="1"/>
          </p:cNvPicPr>
          <p:nvPr/>
        </p:nvPicPr>
        <p:blipFill>
          <a:blip r:embed="rId19">
            <a:duotone>
              <a:schemeClr val="accent2">
                <a:shade val="45000"/>
                <a:satMod val="135000"/>
              </a:schemeClr>
              <a:prstClr val="white"/>
            </a:duotone>
          </a:blip>
          <a:stretch>
            <a:fillRect/>
          </a:stretch>
        </p:blipFill>
        <p:spPr>
          <a:xfrm>
            <a:off x="8501608" y="26807502"/>
            <a:ext cx="511218" cy="625977"/>
          </a:xfrm>
          <a:prstGeom prst="rect">
            <a:avLst/>
          </a:prstGeom>
        </p:spPr>
      </p:pic>
      <p:sp>
        <p:nvSpPr>
          <p:cNvPr id="43" name="矢印: 右 42">
            <a:extLst>
              <a:ext uri="{FF2B5EF4-FFF2-40B4-BE49-F238E27FC236}">
                <a16:creationId xmlns:a16="http://schemas.microsoft.com/office/drawing/2014/main" id="{BA54C5F6-D370-2795-49F5-7EB5C6CB9695}"/>
              </a:ext>
            </a:extLst>
          </p:cNvPr>
          <p:cNvSpPr/>
          <p:nvPr/>
        </p:nvSpPr>
        <p:spPr>
          <a:xfrm rot="16200000">
            <a:off x="6843589" y="30907199"/>
            <a:ext cx="2087440" cy="1461170"/>
          </a:xfrm>
          <a:prstGeom prst="rightArrow">
            <a:avLst>
              <a:gd name="adj1" fmla="val 50000"/>
              <a:gd name="adj2" fmla="val 52418"/>
            </a:avLst>
          </a:prstGeom>
          <a:solidFill>
            <a:schemeClr val="accent3">
              <a:lumMod val="75000"/>
            </a:schemeClr>
          </a:solidFill>
          <a:ln w="22225" cap="flat">
            <a:solidFill>
              <a:schemeClr val="accent1"/>
            </a:solidFill>
            <a:prstDash val="solid"/>
            <a:miter/>
          </a:ln>
        </p:spPr>
        <p:txBody>
          <a:bodyPr rtlCol="0" anchor="ctr"/>
          <a:lstStyle/>
          <a:p>
            <a:pPr algn="l"/>
            <a:endParaRPr kumimoji="1" lang="ja-JP" altLang="en-US" dirty="0"/>
          </a:p>
        </p:txBody>
      </p:sp>
      <p:pic>
        <p:nvPicPr>
          <p:cNvPr id="45" name="図 44" descr="アイコン&#10;&#10;自動的に生成された説明">
            <a:extLst>
              <a:ext uri="{FF2B5EF4-FFF2-40B4-BE49-F238E27FC236}">
                <a16:creationId xmlns:a16="http://schemas.microsoft.com/office/drawing/2014/main" id="{50726947-91EA-0D45-9144-A0BEC7182698}"/>
              </a:ext>
            </a:extLst>
          </p:cNvPr>
          <p:cNvPicPr>
            <a:picLocks noChangeAspect="1"/>
          </p:cNvPicPr>
          <p:nvPr/>
        </p:nvPicPr>
        <p:blipFill>
          <a:blip r:embed="rId25">
            <a:duotone>
              <a:schemeClr val="accent1">
                <a:shade val="45000"/>
                <a:satMod val="135000"/>
              </a:schemeClr>
              <a:prstClr val="white"/>
            </a:duotone>
            <a:extLst>
              <a:ext uri="{BEBA8EAE-BF5A-486C-A8C5-ECC9F3942E4B}">
                <a14:imgProps xmlns:a14="http://schemas.microsoft.com/office/drawing/2010/main">
                  <a14:imgLayer r:embed="rId26">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7436652" y="34024714"/>
            <a:ext cx="814382" cy="919650"/>
          </a:xfrm>
          <a:prstGeom prst="rect">
            <a:avLst/>
          </a:prstGeom>
          <a:noFill/>
          <a:ln>
            <a:noFill/>
          </a:ln>
        </p:spPr>
      </p:pic>
      <p:sp>
        <p:nvSpPr>
          <p:cNvPr id="46" name="角丸四角形 5">
            <a:extLst>
              <a:ext uri="{FF2B5EF4-FFF2-40B4-BE49-F238E27FC236}">
                <a16:creationId xmlns:a16="http://schemas.microsoft.com/office/drawing/2014/main" id="{836797BB-0CC2-0F53-863C-C06ECBDCE4B8}"/>
              </a:ext>
            </a:extLst>
          </p:cNvPr>
          <p:cNvSpPr/>
          <p:nvPr/>
        </p:nvSpPr>
        <p:spPr>
          <a:xfrm>
            <a:off x="1556431" y="32977200"/>
            <a:ext cx="5086612" cy="1583833"/>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AC2D60FA-0B43-807A-8CB5-639DB737EB77}"/>
              </a:ext>
            </a:extLst>
          </p:cNvPr>
          <p:cNvSpPr txBox="1"/>
          <p:nvPr/>
        </p:nvSpPr>
        <p:spPr>
          <a:xfrm>
            <a:off x="2059764" y="32258584"/>
            <a:ext cx="3431151" cy="1200329"/>
          </a:xfrm>
          <a:prstGeom prst="rect">
            <a:avLst/>
          </a:prstGeom>
          <a:solidFill>
            <a:schemeClr val="bg1"/>
          </a:solidFill>
        </p:spPr>
        <p:txBody>
          <a:bodyPr wrap="square" rtlCol="0">
            <a:spAutoFit/>
          </a:bodyPr>
          <a:lstStyle/>
          <a:p>
            <a:pPr algn="ctr"/>
            <a:r>
              <a:rPr lang="ja-JP" altLang="en-US" sz="3600" b="1" dirty="0">
                <a:solidFill>
                  <a:schemeClr val="tx1">
                    <a:lumMod val="65000"/>
                    <a:lumOff val="35000"/>
                  </a:schemeClr>
                </a:solidFill>
              </a:rPr>
              <a:t>オフロードされていないジョブ</a:t>
            </a:r>
            <a:endParaRPr kumimoji="1" lang="ja-JP" altLang="en-US" sz="3600" b="1" dirty="0">
              <a:solidFill>
                <a:schemeClr val="tx1">
                  <a:lumMod val="65000"/>
                  <a:lumOff val="35000"/>
                </a:schemeClr>
              </a:solidFill>
            </a:endParaRPr>
          </a:p>
        </p:txBody>
      </p:sp>
      <p:sp>
        <p:nvSpPr>
          <p:cNvPr id="48" name="角丸四角形 5">
            <a:extLst>
              <a:ext uri="{FF2B5EF4-FFF2-40B4-BE49-F238E27FC236}">
                <a16:creationId xmlns:a16="http://schemas.microsoft.com/office/drawing/2014/main" id="{AE0822ED-33AF-7A57-2D17-55FAC4EA65F4}"/>
              </a:ext>
            </a:extLst>
          </p:cNvPr>
          <p:cNvSpPr/>
          <p:nvPr/>
        </p:nvSpPr>
        <p:spPr>
          <a:xfrm>
            <a:off x="9097314" y="33002533"/>
            <a:ext cx="5086612" cy="1583833"/>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82B35E29-9CEE-DEAF-81FC-A1BE62B379A0}"/>
              </a:ext>
            </a:extLst>
          </p:cNvPr>
          <p:cNvSpPr txBox="1"/>
          <p:nvPr/>
        </p:nvSpPr>
        <p:spPr>
          <a:xfrm>
            <a:off x="10066840" y="32082809"/>
            <a:ext cx="3308277" cy="1323439"/>
          </a:xfrm>
          <a:prstGeom prst="rect">
            <a:avLst/>
          </a:prstGeom>
          <a:solidFill>
            <a:schemeClr val="bg1"/>
          </a:solidFill>
        </p:spPr>
        <p:txBody>
          <a:bodyPr wrap="square" rtlCol="0">
            <a:spAutoFit/>
          </a:bodyPr>
          <a:lstStyle/>
          <a:p>
            <a:pPr algn="ctr"/>
            <a:r>
              <a:rPr kumimoji="1" lang="ja-JP" altLang="en-US" sz="4000" b="1" dirty="0">
                <a:solidFill>
                  <a:schemeClr val="tx1">
                    <a:lumMod val="65000"/>
                    <a:lumOff val="35000"/>
                  </a:schemeClr>
                </a:solidFill>
              </a:rPr>
              <a:t>オフロード　　されたジョブ</a:t>
            </a:r>
          </a:p>
        </p:txBody>
      </p:sp>
      <p:sp>
        <p:nvSpPr>
          <p:cNvPr id="50" name="矢印: 右 49">
            <a:extLst>
              <a:ext uri="{FF2B5EF4-FFF2-40B4-BE49-F238E27FC236}">
                <a16:creationId xmlns:a16="http://schemas.microsoft.com/office/drawing/2014/main" id="{9B16844E-3107-CAE0-86E4-3C812F62C579}"/>
              </a:ext>
            </a:extLst>
          </p:cNvPr>
          <p:cNvSpPr/>
          <p:nvPr/>
        </p:nvSpPr>
        <p:spPr>
          <a:xfrm>
            <a:off x="1685920" y="33719478"/>
            <a:ext cx="4750323" cy="585425"/>
          </a:xfrm>
          <a:prstGeom prst="right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矢印: 右 50">
            <a:extLst>
              <a:ext uri="{FF2B5EF4-FFF2-40B4-BE49-F238E27FC236}">
                <a16:creationId xmlns:a16="http://schemas.microsoft.com/office/drawing/2014/main" id="{30FF7A07-B3F2-C2F5-4EC5-3BF4DAC0D5A0}"/>
              </a:ext>
            </a:extLst>
          </p:cNvPr>
          <p:cNvSpPr/>
          <p:nvPr/>
        </p:nvSpPr>
        <p:spPr>
          <a:xfrm rot="10800000">
            <a:off x="9361347" y="33718582"/>
            <a:ext cx="4693087" cy="585425"/>
          </a:xfrm>
          <a:prstGeom prst="right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53" name="図 52" descr="アイコン&#10;&#10;自動的に生成された説明">
            <a:extLst>
              <a:ext uri="{FF2B5EF4-FFF2-40B4-BE49-F238E27FC236}">
                <a16:creationId xmlns:a16="http://schemas.microsoft.com/office/drawing/2014/main" id="{DAC112AD-4E76-936A-FE16-AF0FC799246F}"/>
              </a:ext>
            </a:extLst>
          </p:cNvPr>
          <p:cNvPicPr>
            <a:picLocks noChangeAspect="1"/>
          </p:cNvPicPr>
          <p:nvPr/>
        </p:nvPicPr>
        <p:blipFill>
          <a:blip r:embed="rId25">
            <a:duotone>
              <a:schemeClr val="accent2">
                <a:shade val="45000"/>
                <a:satMod val="135000"/>
              </a:schemeClr>
              <a:prstClr val="white"/>
            </a:duotone>
            <a:extLst>
              <a:ext uri="{BEBA8EAE-BF5A-486C-A8C5-ECC9F3942E4B}">
                <a14:imgProps xmlns:a14="http://schemas.microsoft.com/office/drawing/2010/main">
                  <a14:imgLayer r:embed="rId26">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7484845" y="31034448"/>
            <a:ext cx="814382" cy="919650"/>
          </a:xfrm>
          <a:prstGeom prst="rect">
            <a:avLst/>
          </a:prstGeom>
          <a:noFill/>
          <a:ln>
            <a:noFill/>
          </a:ln>
        </p:spPr>
      </p:pic>
      <p:pic>
        <p:nvPicPr>
          <p:cNvPr id="54" name="図 53" descr="アイコン&#10;&#10;自動的に生成された説明">
            <a:extLst>
              <a:ext uri="{FF2B5EF4-FFF2-40B4-BE49-F238E27FC236}">
                <a16:creationId xmlns:a16="http://schemas.microsoft.com/office/drawing/2014/main" id="{CF68FE33-A3B0-29AB-3698-DBDAFE6F539A}"/>
              </a:ext>
            </a:extLst>
          </p:cNvPr>
          <p:cNvPicPr>
            <a:picLocks noChangeAspect="1"/>
          </p:cNvPicPr>
          <p:nvPr/>
        </p:nvPicPr>
        <p:blipFill>
          <a:blip r:embed="rId25">
            <a:duotone>
              <a:schemeClr val="accent2">
                <a:shade val="45000"/>
                <a:satMod val="135000"/>
              </a:schemeClr>
              <a:prstClr val="white"/>
            </a:duotone>
            <a:extLst>
              <a:ext uri="{BEBA8EAE-BF5A-486C-A8C5-ECC9F3942E4B}">
                <a14:imgProps xmlns:a14="http://schemas.microsoft.com/office/drawing/2010/main">
                  <a14:imgLayer r:embed="rId26">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7484845" y="31698974"/>
            <a:ext cx="814382" cy="919650"/>
          </a:xfrm>
          <a:prstGeom prst="rect">
            <a:avLst/>
          </a:prstGeom>
          <a:noFill/>
          <a:ln>
            <a:noFill/>
          </a:ln>
        </p:spPr>
      </p:pic>
      <p:pic>
        <p:nvPicPr>
          <p:cNvPr id="55" name="図 54" descr="アイコン&#10;&#10;自動的に生成された説明">
            <a:extLst>
              <a:ext uri="{FF2B5EF4-FFF2-40B4-BE49-F238E27FC236}">
                <a16:creationId xmlns:a16="http://schemas.microsoft.com/office/drawing/2014/main" id="{45B12CE4-E09E-164A-74BA-08F78E84621E}"/>
              </a:ext>
            </a:extLst>
          </p:cNvPr>
          <p:cNvPicPr>
            <a:picLocks noChangeAspect="1"/>
          </p:cNvPicPr>
          <p:nvPr/>
        </p:nvPicPr>
        <p:blipFill>
          <a:blip r:embed="rId25">
            <a:alphaModFix/>
            <a:duotone>
              <a:schemeClr val="accent1">
                <a:shade val="45000"/>
                <a:satMod val="135000"/>
              </a:schemeClr>
              <a:prstClr val="white"/>
            </a:duotone>
            <a:extLst>
              <a:ext uri="{BEBA8EAE-BF5A-486C-A8C5-ECC9F3942E4B}">
                <a14:imgProps xmlns:a14="http://schemas.microsoft.com/office/drawing/2010/main">
                  <a14:imgLayer r:embed="rId26">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2209139" y="33379141"/>
            <a:ext cx="814382" cy="919650"/>
          </a:xfrm>
          <a:prstGeom prst="rect">
            <a:avLst/>
          </a:prstGeom>
          <a:noFill/>
          <a:ln>
            <a:noFill/>
          </a:ln>
        </p:spPr>
      </p:pic>
      <p:pic>
        <p:nvPicPr>
          <p:cNvPr id="57" name="図 56" descr="アイコン&#10;&#10;自動的に生成された説明">
            <a:extLst>
              <a:ext uri="{FF2B5EF4-FFF2-40B4-BE49-F238E27FC236}">
                <a16:creationId xmlns:a16="http://schemas.microsoft.com/office/drawing/2014/main" id="{A744F203-2A8F-1109-6301-C26AD1CC6750}"/>
              </a:ext>
            </a:extLst>
          </p:cNvPr>
          <p:cNvPicPr>
            <a:picLocks noChangeAspect="1"/>
          </p:cNvPicPr>
          <p:nvPr/>
        </p:nvPicPr>
        <p:blipFill>
          <a:blip r:embed="rId25">
            <a:alphaModFix/>
            <a:duotone>
              <a:schemeClr val="accent1">
                <a:shade val="45000"/>
                <a:satMod val="135000"/>
              </a:schemeClr>
              <a:prstClr val="white"/>
            </a:duotone>
            <a:extLst>
              <a:ext uri="{BEBA8EAE-BF5A-486C-A8C5-ECC9F3942E4B}">
                <a14:imgProps xmlns:a14="http://schemas.microsoft.com/office/drawing/2010/main">
                  <a14:imgLayer r:embed="rId26">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2740294" y="33365703"/>
            <a:ext cx="814382" cy="919650"/>
          </a:xfrm>
          <a:prstGeom prst="rect">
            <a:avLst/>
          </a:prstGeom>
          <a:noFill/>
          <a:ln>
            <a:noFill/>
          </a:ln>
        </p:spPr>
      </p:pic>
      <p:pic>
        <p:nvPicPr>
          <p:cNvPr id="63" name="図 62" descr="アイコン&#10;&#10;自動的に生成された説明">
            <a:extLst>
              <a:ext uri="{FF2B5EF4-FFF2-40B4-BE49-F238E27FC236}">
                <a16:creationId xmlns:a16="http://schemas.microsoft.com/office/drawing/2014/main" id="{73506EB4-0FFD-78A9-A3B5-906E8967CF56}"/>
              </a:ext>
            </a:extLst>
          </p:cNvPr>
          <p:cNvPicPr>
            <a:picLocks noChangeAspect="1"/>
          </p:cNvPicPr>
          <p:nvPr/>
        </p:nvPicPr>
        <p:blipFill>
          <a:blip r:embed="rId25">
            <a:duotone>
              <a:schemeClr val="accent1">
                <a:shade val="45000"/>
                <a:satMod val="135000"/>
              </a:schemeClr>
              <a:prstClr val="white"/>
            </a:duotone>
            <a:alphaModFix/>
            <a:extLst>
              <a:ext uri="{BEBA8EAE-BF5A-486C-A8C5-ECC9F3942E4B}">
                <a14:imgProps xmlns:a14="http://schemas.microsoft.com/office/drawing/2010/main">
                  <a14:imgLayer r:embed="rId26">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3291209" y="33365703"/>
            <a:ext cx="814382" cy="919650"/>
          </a:xfrm>
          <a:prstGeom prst="rect">
            <a:avLst/>
          </a:prstGeom>
          <a:noFill/>
          <a:ln>
            <a:noFill/>
          </a:ln>
        </p:spPr>
      </p:pic>
      <p:pic>
        <p:nvPicPr>
          <p:cNvPr id="136" name="図 135" descr="アイコン&#10;&#10;自動的に生成された説明">
            <a:extLst>
              <a:ext uri="{FF2B5EF4-FFF2-40B4-BE49-F238E27FC236}">
                <a16:creationId xmlns:a16="http://schemas.microsoft.com/office/drawing/2014/main" id="{A4064F01-D199-4EC1-6CCF-0516AC56AD68}"/>
              </a:ext>
            </a:extLst>
          </p:cNvPr>
          <p:cNvPicPr>
            <a:picLocks noChangeAspect="1"/>
          </p:cNvPicPr>
          <p:nvPr/>
        </p:nvPicPr>
        <p:blipFill>
          <a:blip r:embed="rId25">
            <a:duotone>
              <a:schemeClr val="accent1">
                <a:shade val="45000"/>
                <a:satMod val="135000"/>
              </a:schemeClr>
              <a:prstClr val="white"/>
            </a:duotone>
            <a:alphaModFix/>
            <a:extLst>
              <a:ext uri="{BEBA8EAE-BF5A-486C-A8C5-ECC9F3942E4B}">
                <a14:imgProps xmlns:a14="http://schemas.microsoft.com/office/drawing/2010/main">
                  <a14:imgLayer r:embed="rId26">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3862735" y="33374679"/>
            <a:ext cx="814382" cy="919650"/>
          </a:xfrm>
          <a:prstGeom prst="rect">
            <a:avLst/>
          </a:prstGeom>
          <a:noFill/>
          <a:ln>
            <a:noFill/>
          </a:ln>
        </p:spPr>
      </p:pic>
      <p:pic>
        <p:nvPicPr>
          <p:cNvPr id="139" name="図 138" descr="アイコン&#10;&#10;自動的に生成された説明">
            <a:extLst>
              <a:ext uri="{FF2B5EF4-FFF2-40B4-BE49-F238E27FC236}">
                <a16:creationId xmlns:a16="http://schemas.microsoft.com/office/drawing/2014/main" id="{47F41AC4-E007-11B5-96F1-AA7878CCE566}"/>
              </a:ext>
            </a:extLst>
          </p:cNvPr>
          <p:cNvPicPr>
            <a:picLocks noChangeAspect="1"/>
          </p:cNvPicPr>
          <p:nvPr/>
        </p:nvPicPr>
        <p:blipFill>
          <a:blip r:embed="rId25">
            <a:alphaModFix/>
            <a:duotone>
              <a:schemeClr val="accent1">
                <a:shade val="45000"/>
                <a:satMod val="135000"/>
              </a:schemeClr>
              <a:prstClr val="white"/>
            </a:duotone>
            <a:extLst>
              <a:ext uri="{BEBA8EAE-BF5A-486C-A8C5-ECC9F3942E4B}">
                <a14:imgProps xmlns:a14="http://schemas.microsoft.com/office/drawing/2010/main">
                  <a14:imgLayer r:embed="rId26">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4413650" y="33376278"/>
            <a:ext cx="814382" cy="919650"/>
          </a:xfrm>
          <a:prstGeom prst="rect">
            <a:avLst/>
          </a:prstGeom>
          <a:noFill/>
          <a:ln>
            <a:noFill/>
          </a:ln>
        </p:spPr>
      </p:pic>
      <p:pic>
        <p:nvPicPr>
          <p:cNvPr id="147" name="図 146" descr="アイコン&#10;&#10;自動的に生成された説明">
            <a:extLst>
              <a:ext uri="{FF2B5EF4-FFF2-40B4-BE49-F238E27FC236}">
                <a16:creationId xmlns:a16="http://schemas.microsoft.com/office/drawing/2014/main" id="{EB791A7D-70B2-6125-398C-A889B653D0F6}"/>
              </a:ext>
            </a:extLst>
          </p:cNvPr>
          <p:cNvPicPr>
            <a:picLocks noChangeAspect="1"/>
          </p:cNvPicPr>
          <p:nvPr/>
        </p:nvPicPr>
        <p:blipFill>
          <a:blip r:embed="rId25">
            <a:duotone>
              <a:schemeClr val="accent1">
                <a:shade val="45000"/>
                <a:satMod val="135000"/>
              </a:schemeClr>
              <a:prstClr val="white"/>
            </a:duotone>
            <a:alphaModFix/>
            <a:extLst>
              <a:ext uri="{BEBA8EAE-BF5A-486C-A8C5-ECC9F3942E4B}">
                <a14:imgProps xmlns:a14="http://schemas.microsoft.com/office/drawing/2010/main">
                  <a14:imgLayer r:embed="rId26">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4964565" y="33376278"/>
            <a:ext cx="814382" cy="919650"/>
          </a:xfrm>
          <a:prstGeom prst="rect">
            <a:avLst/>
          </a:prstGeom>
          <a:noFill/>
          <a:ln>
            <a:noFill/>
          </a:ln>
        </p:spPr>
      </p:pic>
      <p:pic>
        <p:nvPicPr>
          <p:cNvPr id="154" name="図 153" descr="アイコン&#10;&#10;自動的に生成された説明">
            <a:extLst>
              <a:ext uri="{FF2B5EF4-FFF2-40B4-BE49-F238E27FC236}">
                <a16:creationId xmlns:a16="http://schemas.microsoft.com/office/drawing/2014/main" id="{2B0AEDD2-A0DD-2E26-32D0-75FBB37008C3}"/>
              </a:ext>
            </a:extLst>
          </p:cNvPr>
          <p:cNvPicPr>
            <a:picLocks noChangeAspect="1"/>
          </p:cNvPicPr>
          <p:nvPr/>
        </p:nvPicPr>
        <p:blipFill>
          <a:blip r:embed="rId25">
            <a:alphaModFix/>
            <a:duotone>
              <a:schemeClr val="accent2">
                <a:shade val="45000"/>
                <a:satMod val="135000"/>
              </a:schemeClr>
              <a:prstClr val="white"/>
            </a:duotone>
            <a:extLst>
              <a:ext uri="{BEBA8EAE-BF5A-486C-A8C5-ECC9F3942E4B}">
                <a14:imgProps xmlns:a14="http://schemas.microsoft.com/office/drawing/2010/main">
                  <a14:imgLayer r:embed="rId26">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flipH="1">
            <a:off x="11877333" y="33397860"/>
            <a:ext cx="814382" cy="919650"/>
          </a:xfrm>
          <a:prstGeom prst="rect">
            <a:avLst/>
          </a:prstGeom>
          <a:noFill/>
          <a:ln>
            <a:noFill/>
          </a:ln>
        </p:spPr>
      </p:pic>
      <p:pic>
        <p:nvPicPr>
          <p:cNvPr id="155" name="図 154" descr="アイコン&#10;&#10;自動的に生成された説明">
            <a:extLst>
              <a:ext uri="{FF2B5EF4-FFF2-40B4-BE49-F238E27FC236}">
                <a16:creationId xmlns:a16="http://schemas.microsoft.com/office/drawing/2014/main" id="{80B4CAF6-2776-F2BF-6058-740D28F6A190}"/>
              </a:ext>
            </a:extLst>
          </p:cNvPr>
          <p:cNvPicPr>
            <a:picLocks noChangeAspect="1"/>
          </p:cNvPicPr>
          <p:nvPr/>
        </p:nvPicPr>
        <p:blipFill>
          <a:blip r:embed="rId25">
            <a:alphaModFix/>
            <a:duotone>
              <a:schemeClr val="accent2">
                <a:shade val="45000"/>
                <a:satMod val="135000"/>
              </a:schemeClr>
              <a:prstClr val="white"/>
            </a:duotone>
            <a:extLst>
              <a:ext uri="{BEBA8EAE-BF5A-486C-A8C5-ECC9F3942E4B}">
                <a14:imgProps xmlns:a14="http://schemas.microsoft.com/office/drawing/2010/main">
                  <a14:imgLayer r:embed="rId26">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flipH="1">
            <a:off x="11305807" y="33388884"/>
            <a:ext cx="814382" cy="919650"/>
          </a:xfrm>
          <a:prstGeom prst="rect">
            <a:avLst/>
          </a:prstGeom>
          <a:noFill/>
          <a:ln>
            <a:noFill/>
          </a:ln>
        </p:spPr>
      </p:pic>
      <p:pic>
        <p:nvPicPr>
          <p:cNvPr id="156" name="図 155" descr="アイコン&#10;&#10;自動的に生成された説明">
            <a:extLst>
              <a:ext uri="{FF2B5EF4-FFF2-40B4-BE49-F238E27FC236}">
                <a16:creationId xmlns:a16="http://schemas.microsoft.com/office/drawing/2014/main" id="{A007535E-152D-6CFA-4E08-6174FF5C6C3F}"/>
              </a:ext>
            </a:extLst>
          </p:cNvPr>
          <p:cNvPicPr>
            <a:picLocks noChangeAspect="1"/>
          </p:cNvPicPr>
          <p:nvPr/>
        </p:nvPicPr>
        <p:blipFill>
          <a:blip r:embed="rId25">
            <a:duotone>
              <a:schemeClr val="accent2">
                <a:shade val="45000"/>
                <a:satMod val="135000"/>
              </a:schemeClr>
              <a:prstClr val="white"/>
            </a:duotone>
            <a:alphaModFix/>
            <a:extLst>
              <a:ext uri="{BEBA8EAE-BF5A-486C-A8C5-ECC9F3942E4B}">
                <a14:imgProps xmlns:a14="http://schemas.microsoft.com/office/drawing/2010/main">
                  <a14:imgLayer r:embed="rId26">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flipH="1">
            <a:off x="10754892" y="33388884"/>
            <a:ext cx="814382" cy="919650"/>
          </a:xfrm>
          <a:prstGeom prst="rect">
            <a:avLst/>
          </a:prstGeom>
          <a:noFill/>
          <a:ln>
            <a:noFill/>
          </a:ln>
        </p:spPr>
      </p:pic>
      <p:pic>
        <p:nvPicPr>
          <p:cNvPr id="157" name="図 156" descr="アイコン&#10;&#10;自動的に生成された説明">
            <a:extLst>
              <a:ext uri="{FF2B5EF4-FFF2-40B4-BE49-F238E27FC236}">
                <a16:creationId xmlns:a16="http://schemas.microsoft.com/office/drawing/2014/main" id="{C3001099-F386-0C26-F187-15FD8026965B}"/>
              </a:ext>
            </a:extLst>
          </p:cNvPr>
          <p:cNvPicPr>
            <a:picLocks noChangeAspect="1"/>
          </p:cNvPicPr>
          <p:nvPr/>
        </p:nvPicPr>
        <p:blipFill>
          <a:blip r:embed="rId25">
            <a:duotone>
              <a:schemeClr val="accent2">
                <a:shade val="45000"/>
                <a:satMod val="135000"/>
              </a:schemeClr>
              <a:prstClr val="white"/>
            </a:duotone>
            <a:alphaModFix/>
            <a:extLst>
              <a:ext uri="{BEBA8EAE-BF5A-486C-A8C5-ECC9F3942E4B}">
                <a14:imgProps xmlns:a14="http://schemas.microsoft.com/office/drawing/2010/main">
                  <a14:imgLayer r:embed="rId26">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flipH="1">
            <a:off x="10223737" y="33402322"/>
            <a:ext cx="814382" cy="919650"/>
          </a:xfrm>
          <a:prstGeom prst="rect">
            <a:avLst/>
          </a:prstGeom>
          <a:noFill/>
          <a:ln>
            <a:noFill/>
          </a:ln>
        </p:spPr>
      </p:pic>
      <p:sp>
        <p:nvSpPr>
          <p:cNvPr id="158" name="矢印: 右 157">
            <a:extLst>
              <a:ext uri="{FF2B5EF4-FFF2-40B4-BE49-F238E27FC236}">
                <a16:creationId xmlns:a16="http://schemas.microsoft.com/office/drawing/2014/main" id="{58C27726-C438-8F61-C8C2-615D32833465}"/>
              </a:ext>
            </a:extLst>
          </p:cNvPr>
          <p:cNvSpPr/>
          <p:nvPr/>
        </p:nvSpPr>
        <p:spPr>
          <a:xfrm rot="2286414">
            <a:off x="6092322" y="34619355"/>
            <a:ext cx="1300045" cy="531128"/>
          </a:xfrm>
          <a:prstGeom prst="right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矢印: 右 158">
            <a:extLst>
              <a:ext uri="{FF2B5EF4-FFF2-40B4-BE49-F238E27FC236}">
                <a16:creationId xmlns:a16="http://schemas.microsoft.com/office/drawing/2014/main" id="{739AD375-55FC-9A87-FBF2-1D32C6E08032}"/>
              </a:ext>
            </a:extLst>
          </p:cNvPr>
          <p:cNvSpPr/>
          <p:nvPr/>
        </p:nvSpPr>
        <p:spPr>
          <a:xfrm rot="13500000">
            <a:off x="7979870" y="32749618"/>
            <a:ext cx="1398501" cy="531128"/>
          </a:xfrm>
          <a:prstGeom prst="right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楕円 159">
            <a:extLst>
              <a:ext uri="{FF2B5EF4-FFF2-40B4-BE49-F238E27FC236}">
                <a16:creationId xmlns:a16="http://schemas.microsoft.com/office/drawing/2014/main" id="{AB9AF337-3BB8-B07A-B94A-F93C7C3E494A}"/>
              </a:ext>
            </a:extLst>
          </p:cNvPr>
          <p:cNvSpPr/>
          <p:nvPr/>
        </p:nvSpPr>
        <p:spPr>
          <a:xfrm>
            <a:off x="7823717" y="32970675"/>
            <a:ext cx="102771" cy="102771"/>
          </a:xfrm>
          <a:prstGeom prst="ellipse">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楕円 160">
            <a:extLst>
              <a:ext uri="{FF2B5EF4-FFF2-40B4-BE49-F238E27FC236}">
                <a16:creationId xmlns:a16="http://schemas.microsoft.com/office/drawing/2014/main" id="{D5B948A8-915A-3D78-EADE-A2A58C499DD9}"/>
              </a:ext>
            </a:extLst>
          </p:cNvPr>
          <p:cNvSpPr/>
          <p:nvPr/>
        </p:nvSpPr>
        <p:spPr>
          <a:xfrm>
            <a:off x="7823716" y="33336495"/>
            <a:ext cx="102771" cy="102771"/>
          </a:xfrm>
          <a:prstGeom prst="ellipse">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楕円 161">
            <a:extLst>
              <a:ext uri="{FF2B5EF4-FFF2-40B4-BE49-F238E27FC236}">
                <a16:creationId xmlns:a16="http://schemas.microsoft.com/office/drawing/2014/main" id="{2C6F18D6-41CA-3FCF-AABE-DC10309A96D5}"/>
              </a:ext>
            </a:extLst>
          </p:cNvPr>
          <p:cNvSpPr/>
          <p:nvPr/>
        </p:nvSpPr>
        <p:spPr>
          <a:xfrm>
            <a:off x="7828224" y="33739989"/>
            <a:ext cx="102771" cy="102771"/>
          </a:xfrm>
          <a:prstGeom prst="ellipse">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63" name="図 162" descr="アイコン&#10;&#10;自動的に生成された説明">
            <a:extLst>
              <a:ext uri="{FF2B5EF4-FFF2-40B4-BE49-F238E27FC236}">
                <a16:creationId xmlns:a16="http://schemas.microsoft.com/office/drawing/2014/main" id="{2BF8B7F7-5282-9007-0AF9-E4912D147040}"/>
              </a:ext>
            </a:extLst>
          </p:cNvPr>
          <p:cNvPicPr>
            <a:picLocks noChangeAspect="1"/>
          </p:cNvPicPr>
          <p:nvPr/>
        </p:nvPicPr>
        <p:blipFill>
          <a:blip r:embed="rId25">
            <a:duotone>
              <a:schemeClr val="accent1">
                <a:shade val="45000"/>
                <a:satMod val="135000"/>
              </a:schemeClr>
              <a:prstClr val="white"/>
            </a:duotone>
            <a:extLst>
              <a:ext uri="{BEBA8EAE-BF5A-486C-A8C5-ECC9F3942E4B}">
                <a14:imgProps xmlns:a14="http://schemas.microsoft.com/office/drawing/2010/main">
                  <a14:imgLayer r:embed="rId26">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6324658" y="34433278"/>
            <a:ext cx="733795" cy="828646"/>
          </a:xfrm>
          <a:prstGeom prst="rect">
            <a:avLst/>
          </a:prstGeom>
          <a:noFill/>
          <a:ln>
            <a:noFill/>
          </a:ln>
        </p:spPr>
      </p:pic>
      <p:pic>
        <p:nvPicPr>
          <p:cNvPr id="164" name="図 163" descr="アイコン&#10;&#10;自動的に生成された説明">
            <a:extLst>
              <a:ext uri="{FF2B5EF4-FFF2-40B4-BE49-F238E27FC236}">
                <a16:creationId xmlns:a16="http://schemas.microsoft.com/office/drawing/2014/main" id="{F49C9F54-0EFE-3AF5-8EF8-297B1A6C1634}"/>
              </a:ext>
            </a:extLst>
          </p:cNvPr>
          <p:cNvPicPr>
            <a:picLocks noChangeAspect="1"/>
          </p:cNvPicPr>
          <p:nvPr/>
        </p:nvPicPr>
        <p:blipFill>
          <a:blip r:embed="rId25">
            <a:duotone>
              <a:schemeClr val="accent2">
                <a:shade val="45000"/>
                <a:satMod val="135000"/>
              </a:schemeClr>
              <a:prstClr val="white"/>
            </a:duotone>
            <a:alphaModFix/>
            <a:extLst>
              <a:ext uri="{BEBA8EAE-BF5A-486C-A8C5-ECC9F3942E4B}">
                <a14:imgProps xmlns:a14="http://schemas.microsoft.com/office/drawing/2010/main">
                  <a14:imgLayer r:embed="rId26">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flipH="1">
            <a:off x="8331374" y="32621663"/>
            <a:ext cx="765939" cy="864945"/>
          </a:xfrm>
          <a:prstGeom prst="rect">
            <a:avLst/>
          </a:prstGeom>
          <a:noFill/>
          <a:ln>
            <a:noFill/>
          </a:ln>
        </p:spPr>
      </p:pic>
      <p:pic>
        <p:nvPicPr>
          <p:cNvPr id="165" name="図 164" descr="アイコン&#10;&#10;自動的に生成された説明">
            <a:extLst>
              <a:ext uri="{FF2B5EF4-FFF2-40B4-BE49-F238E27FC236}">
                <a16:creationId xmlns:a16="http://schemas.microsoft.com/office/drawing/2014/main" id="{9B896B88-804F-29FE-128C-8C6B0ADA09AA}"/>
              </a:ext>
            </a:extLst>
          </p:cNvPr>
          <p:cNvPicPr>
            <a:picLocks noChangeAspect="1"/>
          </p:cNvPicPr>
          <p:nvPr/>
        </p:nvPicPr>
        <p:blipFill>
          <a:blip r:embed="rId25">
            <a:duotone>
              <a:schemeClr val="accent1">
                <a:shade val="45000"/>
                <a:satMod val="135000"/>
              </a:schemeClr>
              <a:prstClr val="white"/>
            </a:duotone>
            <a:extLst>
              <a:ext uri="{BEBA8EAE-BF5A-486C-A8C5-ECC9F3942E4B}">
                <a14:imgProps xmlns:a14="http://schemas.microsoft.com/office/drawing/2010/main">
                  <a14:imgLayer r:embed="rId26">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7388610" y="34647110"/>
            <a:ext cx="814382" cy="919650"/>
          </a:xfrm>
          <a:prstGeom prst="rect">
            <a:avLst/>
          </a:prstGeom>
          <a:noFill/>
          <a:ln>
            <a:noFill/>
          </a:ln>
        </p:spPr>
      </p:pic>
      <p:sp>
        <p:nvSpPr>
          <p:cNvPr id="166" name="吹き出し: 角を丸めた四角形 165">
            <a:extLst>
              <a:ext uri="{FF2B5EF4-FFF2-40B4-BE49-F238E27FC236}">
                <a16:creationId xmlns:a16="http://schemas.microsoft.com/office/drawing/2014/main" id="{BEEFDE38-19AB-DD5E-DC9D-8D846473CF46}"/>
              </a:ext>
            </a:extLst>
          </p:cNvPr>
          <p:cNvSpPr/>
          <p:nvPr/>
        </p:nvSpPr>
        <p:spPr>
          <a:xfrm>
            <a:off x="8466384" y="34556029"/>
            <a:ext cx="2969762" cy="741181"/>
          </a:xfrm>
          <a:prstGeom prst="wedgeRoundRectCallout">
            <a:avLst>
              <a:gd name="adj1" fmla="val -36929"/>
              <a:gd name="adj2" fmla="val -170984"/>
              <a:gd name="adj3" fmla="val 16667"/>
            </a:avLst>
          </a:prstGeom>
          <a:ln w="412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000" dirty="0">
                <a:solidFill>
                  <a:schemeClr val="tx1">
                    <a:lumMod val="65000"/>
                    <a:lumOff val="35000"/>
                  </a:schemeClr>
                </a:solidFill>
              </a:rPr>
              <a:t>高優先度</a:t>
            </a:r>
            <a:endParaRPr kumimoji="1" lang="ja-JP" altLang="en-US" sz="4000" dirty="0">
              <a:solidFill>
                <a:schemeClr val="tx1">
                  <a:lumMod val="65000"/>
                  <a:lumOff val="35000"/>
                </a:schemeClr>
              </a:solidFill>
            </a:endParaRPr>
          </a:p>
        </p:txBody>
      </p:sp>
      <p:sp>
        <p:nvSpPr>
          <p:cNvPr id="167" name="吹き出し: 角を丸めた四角形 166">
            <a:extLst>
              <a:ext uri="{FF2B5EF4-FFF2-40B4-BE49-F238E27FC236}">
                <a16:creationId xmlns:a16="http://schemas.microsoft.com/office/drawing/2014/main" id="{E53A7024-C9F4-3983-620F-76385E5E67F5}"/>
              </a:ext>
            </a:extLst>
          </p:cNvPr>
          <p:cNvSpPr/>
          <p:nvPr/>
        </p:nvSpPr>
        <p:spPr>
          <a:xfrm>
            <a:off x="3985864" y="31462149"/>
            <a:ext cx="2969762" cy="741181"/>
          </a:xfrm>
          <a:prstGeom prst="wedgeRoundRectCallout">
            <a:avLst>
              <a:gd name="adj1" fmla="val 60993"/>
              <a:gd name="adj2" fmla="val 228441"/>
              <a:gd name="adj3" fmla="val 16667"/>
            </a:avLst>
          </a:prstGeom>
          <a:ln w="412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4000" dirty="0">
                <a:solidFill>
                  <a:schemeClr val="tx1">
                    <a:lumMod val="65000"/>
                    <a:lumOff val="35000"/>
                  </a:schemeClr>
                </a:solidFill>
              </a:rPr>
              <a:t>低優先度</a:t>
            </a:r>
            <a:endParaRPr kumimoji="1" lang="ja-JP" altLang="en-US" sz="4000" dirty="0">
              <a:solidFill>
                <a:schemeClr val="tx1">
                  <a:lumMod val="65000"/>
                  <a:lumOff val="35000"/>
                </a:schemeClr>
              </a:solidFill>
            </a:endParaRPr>
          </a:p>
        </p:txBody>
      </p:sp>
      <p:sp>
        <p:nvSpPr>
          <p:cNvPr id="168" name="吹き出し: 角を丸めた四角形 167">
            <a:extLst>
              <a:ext uri="{FF2B5EF4-FFF2-40B4-BE49-F238E27FC236}">
                <a16:creationId xmlns:a16="http://schemas.microsoft.com/office/drawing/2014/main" id="{4CDC9A91-F3AC-7FE0-B0BC-A878A84F8089}"/>
              </a:ext>
            </a:extLst>
          </p:cNvPr>
          <p:cNvSpPr/>
          <p:nvPr/>
        </p:nvSpPr>
        <p:spPr>
          <a:xfrm>
            <a:off x="9288279" y="30807473"/>
            <a:ext cx="4972581" cy="1233340"/>
          </a:xfrm>
          <a:prstGeom prst="wedgeRoundRectCallout">
            <a:avLst>
              <a:gd name="adj1" fmla="val -61433"/>
              <a:gd name="adj2" fmla="val 53263"/>
              <a:gd name="adj3" fmla="val 16667"/>
            </a:avLst>
          </a:prstGeom>
          <a:ln w="412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3200" dirty="0">
                <a:solidFill>
                  <a:schemeClr val="tx1">
                    <a:lumMod val="65000"/>
                    <a:lumOff val="35000"/>
                  </a:schemeClr>
                </a:solidFill>
              </a:rPr>
              <a:t>優先されたジョブは待ち列の先に</a:t>
            </a:r>
            <a:r>
              <a:rPr lang="ja-JP" altLang="en-US" sz="3200" dirty="0">
                <a:solidFill>
                  <a:schemeClr val="tx1">
                    <a:lumMod val="65000"/>
                    <a:lumOff val="35000"/>
                  </a:schemeClr>
                </a:solidFill>
              </a:rPr>
              <a:t>到着</a:t>
            </a:r>
            <a:endParaRPr kumimoji="1" lang="ja-JP" altLang="en-US" sz="3200" dirty="0">
              <a:solidFill>
                <a:schemeClr val="tx1">
                  <a:lumMod val="65000"/>
                  <a:lumOff val="35000"/>
                </a:schemeClr>
              </a:solidFill>
            </a:endParaRPr>
          </a:p>
        </p:txBody>
      </p:sp>
      <p:sp>
        <p:nvSpPr>
          <p:cNvPr id="170" name="コンテンツ プレースホルダー 2">
            <a:extLst>
              <a:ext uri="{FF2B5EF4-FFF2-40B4-BE49-F238E27FC236}">
                <a16:creationId xmlns:a16="http://schemas.microsoft.com/office/drawing/2014/main" id="{446A19B6-5FA3-D2E4-AADB-F27E41CECE52}"/>
              </a:ext>
            </a:extLst>
          </p:cNvPr>
          <p:cNvSpPr txBox="1">
            <a:spLocks/>
          </p:cNvSpPr>
          <p:nvPr/>
        </p:nvSpPr>
        <p:spPr>
          <a:xfrm>
            <a:off x="973866" y="28461046"/>
            <a:ext cx="13345008" cy="819942"/>
          </a:xfrm>
          <a:prstGeom prst="rect">
            <a:avLst/>
          </a:prstGeom>
        </p:spPr>
        <p:txBody>
          <a:bodyPr vert="horz" lIns="259300" tIns="129651" rIns="259300" bIns="129651" rtlCol="0">
            <a:noAutofit/>
          </a:bodyPr>
          <a:lstStyle>
            <a:lvl1pPr marL="0" indent="0" algn="ctr" defTabSz="2593004" rtl="0" eaLnBrk="1" latinLnBrk="0" hangingPunct="1">
              <a:spcBef>
                <a:spcPct val="20000"/>
              </a:spcBef>
              <a:buFont typeface="Arial" pitchFamily="34" charset="0"/>
              <a:buNone/>
              <a:defRPr kumimoji="1" sz="9000" kern="1200">
                <a:solidFill>
                  <a:schemeClr val="tx1">
                    <a:tint val="75000"/>
                  </a:schemeClr>
                </a:solidFill>
                <a:latin typeface="+mn-lt"/>
                <a:ea typeface="+mn-ea"/>
                <a:cs typeface="+mn-cs"/>
              </a:defRPr>
            </a:lvl1pPr>
            <a:lvl2pPr marL="1296502" indent="0" algn="ctr" defTabSz="2593004" rtl="0" eaLnBrk="1" latinLnBrk="0" hangingPunct="1">
              <a:spcBef>
                <a:spcPct val="20000"/>
              </a:spcBef>
              <a:buFont typeface="Arial" pitchFamily="34" charset="0"/>
              <a:buNone/>
              <a:defRPr kumimoji="1" sz="8000" kern="1200">
                <a:solidFill>
                  <a:schemeClr val="tx1">
                    <a:tint val="75000"/>
                  </a:schemeClr>
                </a:solidFill>
                <a:latin typeface="+mn-lt"/>
                <a:ea typeface="+mn-ea"/>
                <a:cs typeface="+mn-cs"/>
              </a:defRPr>
            </a:lvl2pPr>
            <a:lvl3pPr marL="2593004" indent="0" algn="ctr" defTabSz="2593004" rtl="0" eaLnBrk="1" latinLnBrk="0" hangingPunct="1">
              <a:spcBef>
                <a:spcPct val="20000"/>
              </a:spcBef>
              <a:buFont typeface="Arial" pitchFamily="34" charset="0"/>
              <a:buNone/>
              <a:defRPr kumimoji="1" sz="6800" kern="1200">
                <a:solidFill>
                  <a:schemeClr val="tx1">
                    <a:tint val="75000"/>
                  </a:schemeClr>
                </a:solidFill>
                <a:latin typeface="+mn-lt"/>
                <a:ea typeface="+mn-ea"/>
                <a:cs typeface="+mn-cs"/>
              </a:defRPr>
            </a:lvl3pPr>
            <a:lvl4pPr marL="3889507"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4pPr>
            <a:lvl5pPr marL="5186009"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5pPr>
            <a:lvl6pPr marL="6482512"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6pPr>
            <a:lvl7pPr marL="7779013"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7pPr>
            <a:lvl8pPr marL="9075516"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8pPr>
            <a:lvl9pPr marL="10372018"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9pPr>
          </a:lstStyle>
          <a:p>
            <a:pPr marL="685800" indent="-685800" algn="l">
              <a:buClr>
                <a:schemeClr val="accent2"/>
              </a:buClr>
              <a:buFont typeface="Wingdings" panose="05000000000000000000" pitchFamily="2" charset="2"/>
              <a:buChar char="l"/>
            </a:pPr>
            <a:r>
              <a:rPr lang="ja-JP" altLang="en-US" sz="4400" dirty="0">
                <a:solidFill>
                  <a:schemeClr val="tx1"/>
                </a:solidFill>
              </a:rPr>
              <a:t>複数到着流の非割込み優先規律</a:t>
            </a:r>
            <a:endParaRPr lang="en-US" altLang="ja-JP" sz="4400" dirty="0">
              <a:solidFill>
                <a:schemeClr val="tx1"/>
              </a:solidFill>
            </a:endParaRPr>
          </a:p>
        </p:txBody>
      </p:sp>
      <p:sp>
        <p:nvSpPr>
          <p:cNvPr id="171" name="テキスト ボックス 170">
            <a:extLst>
              <a:ext uri="{FF2B5EF4-FFF2-40B4-BE49-F238E27FC236}">
                <a16:creationId xmlns:a16="http://schemas.microsoft.com/office/drawing/2014/main" id="{0EF8E9A4-7EFE-9ED2-C695-B44CE93147C3}"/>
              </a:ext>
            </a:extLst>
          </p:cNvPr>
          <p:cNvSpPr txBox="1"/>
          <p:nvPr/>
        </p:nvSpPr>
        <p:spPr>
          <a:xfrm>
            <a:off x="1517053" y="29433418"/>
            <a:ext cx="891591" cy="769441"/>
          </a:xfrm>
          <a:prstGeom prst="rect">
            <a:avLst/>
          </a:prstGeom>
          <a:noFill/>
        </p:spPr>
        <p:txBody>
          <a:bodyPr wrap="none" rtlCol="0">
            <a:spAutoFit/>
          </a:bodyPr>
          <a:lstStyle/>
          <a:p>
            <a:r>
              <a:rPr kumimoji="1" lang="ja-JP" altLang="en-US" sz="4400" dirty="0"/>
              <a:t>例</a:t>
            </a:r>
            <a:r>
              <a:rPr kumimoji="1" lang="en-US" altLang="ja-JP" sz="4400" dirty="0"/>
              <a:t>.</a:t>
            </a:r>
            <a:endParaRPr kumimoji="1" lang="ja-JP" altLang="en-US" sz="4400" dirty="0"/>
          </a:p>
        </p:txBody>
      </p:sp>
      <mc:AlternateContent xmlns:mc="http://schemas.openxmlformats.org/markup-compatibility/2006" xmlns:a14="http://schemas.microsoft.com/office/drawing/2010/main">
        <mc:Choice Requires="a14">
          <p:sp>
            <p:nvSpPr>
              <p:cNvPr id="174" name="テキスト ボックス 173">
                <a:extLst>
                  <a:ext uri="{FF2B5EF4-FFF2-40B4-BE49-F238E27FC236}">
                    <a16:creationId xmlns:a16="http://schemas.microsoft.com/office/drawing/2014/main" id="{C4B06662-C16F-76C6-BEA5-02275211DEA9}"/>
                  </a:ext>
                </a:extLst>
              </p:cNvPr>
              <p:cNvSpPr txBox="1"/>
              <p:nvPr/>
            </p:nvSpPr>
            <p:spPr>
              <a:xfrm>
                <a:off x="18418103" y="13598218"/>
                <a:ext cx="8316315" cy="15327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solidFill>
                                <a:srgbClr val="515151"/>
                              </a:solidFill>
                              <a:latin typeface="Cambria Math" panose="02040503050406030204" pitchFamily="18" charset="0"/>
                            </a:rPr>
                          </m:ctrlPr>
                        </m:sSubPr>
                        <m:e>
                          <m:r>
                            <a:rPr lang="en-US" altLang="ja-JP" sz="3200" b="0" i="1" smtClean="0">
                              <a:solidFill>
                                <a:srgbClr val="515151"/>
                              </a:solidFill>
                              <a:latin typeface="Cambria Math" panose="02040503050406030204" pitchFamily="18" charset="0"/>
                            </a:rPr>
                            <m:t>𝑈</m:t>
                          </m:r>
                        </m:e>
                        <m:sub>
                          <m:r>
                            <a:rPr lang="en-US" altLang="ja-JP" sz="3200" b="0" i="1" smtClean="0">
                              <a:solidFill>
                                <a:srgbClr val="515151"/>
                              </a:solidFill>
                              <a:latin typeface="Cambria Math" panose="02040503050406030204" pitchFamily="18" charset="0"/>
                            </a:rPr>
                            <m:t>2</m:t>
                          </m:r>
                        </m:sub>
                      </m:sSub>
                      <m:r>
                        <a:rPr lang="en-US" altLang="ja-JP" sz="3200" b="1" i="1" smtClean="0">
                          <a:solidFill>
                            <a:srgbClr val="515151"/>
                          </a:solidFill>
                          <a:latin typeface="Cambria Math" panose="02040503050406030204" pitchFamily="18" charset="0"/>
                        </a:rPr>
                        <m:t>=</m:t>
                      </m:r>
                      <m:r>
                        <a:rPr lang="en-US" altLang="ja-JP" sz="3200" b="0" i="1" smtClean="0">
                          <a:solidFill>
                            <a:srgbClr val="515151"/>
                          </a:solidFill>
                          <a:latin typeface="Cambria Math" panose="02040503050406030204" pitchFamily="18" charset="0"/>
                        </a:rPr>
                        <m:t>−</m:t>
                      </m:r>
                      <m:sSub>
                        <m:sSubPr>
                          <m:ctrlPr>
                            <a:rPr lang="en-US" altLang="ja-JP" sz="3200" b="0" i="1" smtClean="0">
                              <a:solidFill>
                                <a:srgbClr val="515151"/>
                              </a:solidFill>
                              <a:latin typeface="Cambria Math" panose="02040503050406030204" pitchFamily="18" charset="0"/>
                            </a:rPr>
                          </m:ctrlPr>
                        </m:sSubPr>
                        <m:e>
                          <m:r>
                            <a:rPr lang="en-US" altLang="ja-JP" sz="3200" b="0" i="1" smtClean="0">
                              <a:solidFill>
                                <a:srgbClr val="515151"/>
                              </a:solidFill>
                              <a:latin typeface="Cambria Math" panose="02040503050406030204" pitchFamily="18" charset="0"/>
                            </a:rPr>
                            <m:t>𝜌</m:t>
                          </m:r>
                        </m:e>
                        <m:sub>
                          <m:r>
                            <a:rPr lang="en-US" altLang="ja-JP" sz="3200" b="0" i="1" smtClean="0">
                              <a:solidFill>
                                <a:srgbClr val="515151"/>
                              </a:solidFill>
                              <a:latin typeface="Cambria Math" panose="02040503050406030204" pitchFamily="18" charset="0"/>
                            </a:rPr>
                            <m:t>21</m:t>
                          </m:r>
                        </m:sub>
                      </m:sSub>
                      <m:r>
                        <a:rPr lang="en-US" altLang="ja-JP" sz="3200" b="0" i="1" smtClean="0">
                          <a:solidFill>
                            <a:srgbClr val="515151"/>
                          </a:solidFill>
                          <a:latin typeface="Cambria Math" panose="02040503050406030204" pitchFamily="18" charset="0"/>
                        </a:rPr>
                        <m:t>+</m:t>
                      </m:r>
                      <m:sSub>
                        <m:sSubPr>
                          <m:ctrlPr>
                            <a:rPr lang="en-US" altLang="ja-JP" sz="3200" b="0" i="1" smtClean="0">
                              <a:solidFill>
                                <a:srgbClr val="515151"/>
                              </a:solidFill>
                              <a:latin typeface="Cambria Math" panose="02040503050406030204" pitchFamily="18" charset="0"/>
                            </a:rPr>
                          </m:ctrlPr>
                        </m:sSubPr>
                        <m:e>
                          <m:r>
                            <a:rPr lang="en-US" altLang="ja-JP" sz="3200" b="0" i="1" smtClean="0">
                              <a:solidFill>
                                <a:srgbClr val="515151"/>
                              </a:solidFill>
                              <a:latin typeface="Cambria Math" panose="02040503050406030204" pitchFamily="18" charset="0"/>
                            </a:rPr>
                            <m:t>𝜌</m:t>
                          </m:r>
                        </m:e>
                        <m:sub>
                          <m:r>
                            <a:rPr lang="en-US" altLang="ja-JP" sz="3200" b="0" i="1" smtClean="0">
                              <a:solidFill>
                                <a:srgbClr val="515151"/>
                              </a:solidFill>
                              <a:latin typeface="Cambria Math" panose="02040503050406030204" pitchFamily="18" charset="0"/>
                            </a:rPr>
                            <m:t>12</m:t>
                          </m:r>
                        </m:sub>
                      </m:sSub>
                      <m:r>
                        <a:rPr lang="en-US" altLang="ja-JP" sz="3200" b="0" i="1" smtClean="0">
                          <a:solidFill>
                            <a:srgbClr val="515151"/>
                          </a:solidFill>
                          <a:latin typeface="Cambria Math" panose="02040503050406030204" pitchFamily="18" charset="0"/>
                        </a:rPr>
                        <m:t>+</m:t>
                      </m:r>
                      <m:r>
                        <a:rPr lang="en-US" altLang="ja-JP" sz="3200" b="0" i="1" smtClean="0">
                          <a:solidFill>
                            <a:srgbClr val="515151"/>
                          </a:solidFill>
                          <a:latin typeface="Cambria Math" panose="02040503050406030204" pitchFamily="18" charset="0"/>
                        </a:rPr>
                        <m:t>𝛼</m:t>
                      </m:r>
                      <m:sSub>
                        <m:sSubPr>
                          <m:ctrlPr>
                            <a:rPr lang="en-US" altLang="ja-JP" sz="3200" b="0" i="1" smtClean="0">
                              <a:solidFill>
                                <a:srgbClr val="515151"/>
                              </a:solidFill>
                              <a:latin typeface="Cambria Math" panose="02040503050406030204" pitchFamily="18" charset="0"/>
                            </a:rPr>
                          </m:ctrlPr>
                        </m:sSubPr>
                        <m:e>
                          <m:r>
                            <a:rPr lang="en-US" altLang="ja-JP" sz="3200" b="0" i="1" smtClean="0">
                              <a:solidFill>
                                <a:srgbClr val="515151"/>
                              </a:solidFill>
                              <a:latin typeface="Cambria Math" panose="02040503050406030204" pitchFamily="18" charset="0"/>
                            </a:rPr>
                            <m:t>𝜌</m:t>
                          </m:r>
                        </m:e>
                        <m:sub>
                          <m:r>
                            <a:rPr lang="en-US" altLang="ja-JP" sz="3200" b="0" i="1" smtClean="0">
                              <a:solidFill>
                                <a:srgbClr val="515151"/>
                              </a:solidFill>
                              <a:latin typeface="Cambria Math" panose="02040503050406030204" pitchFamily="18" charset="0"/>
                            </a:rPr>
                            <m:t>2</m:t>
                          </m:r>
                        </m:sub>
                      </m:sSub>
                      <m:r>
                        <a:rPr lang="en-US" altLang="ja-JP" sz="3200" b="0" i="1" smtClean="0">
                          <a:solidFill>
                            <a:srgbClr val="515151"/>
                          </a:solidFill>
                          <a:latin typeface="Cambria Math" panose="02040503050406030204" pitchFamily="18" charset="0"/>
                        </a:rPr>
                        <m:t>+</m:t>
                      </m:r>
                      <m:r>
                        <a:rPr lang="en-US" altLang="ja-JP" sz="3200" b="0" i="1" smtClean="0">
                          <a:solidFill>
                            <a:srgbClr val="515151"/>
                          </a:solidFill>
                          <a:latin typeface="Cambria Math" panose="02040503050406030204" pitchFamily="18" charset="0"/>
                        </a:rPr>
                        <m:t>𝛽</m:t>
                      </m:r>
                      <m:nary>
                        <m:naryPr>
                          <m:chr m:val="∑"/>
                          <m:ctrlPr>
                            <a:rPr lang="en-US" altLang="ja-JP" sz="3200" b="0" i="1" smtClean="0">
                              <a:solidFill>
                                <a:srgbClr val="515151"/>
                              </a:solidFill>
                              <a:latin typeface="Cambria Math" panose="02040503050406030204" pitchFamily="18" charset="0"/>
                            </a:rPr>
                          </m:ctrlPr>
                        </m:naryPr>
                        <m:sub>
                          <m:r>
                            <m:rPr>
                              <m:brk m:alnAt="23"/>
                            </m:rPr>
                            <a:rPr lang="en-US" altLang="ja-JP" sz="3200" b="0" i="1" smtClean="0">
                              <a:solidFill>
                                <a:srgbClr val="515151"/>
                              </a:solidFill>
                              <a:latin typeface="Cambria Math" panose="02040503050406030204" pitchFamily="18" charset="0"/>
                            </a:rPr>
                            <m:t>𝑗</m:t>
                          </m:r>
                          <m:r>
                            <a:rPr lang="en-US" altLang="ja-JP" sz="3200" b="0" i="1" smtClean="0">
                              <a:solidFill>
                                <a:srgbClr val="515151"/>
                              </a:solidFill>
                              <a:latin typeface="Cambria Math" panose="02040503050406030204" pitchFamily="18" charset="0"/>
                            </a:rPr>
                            <m:t>=1</m:t>
                          </m:r>
                        </m:sub>
                        <m:sup>
                          <m:r>
                            <a:rPr lang="en-US" altLang="ja-JP" sz="3200" b="0" i="1" smtClean="0">
                              <a:solidFill>
                                <a:srgbClr val="515151"/>
                              </a:solidFill>
                              <a:latin typeface="Cambria Math" panose="02040503050406030204" pitchFamily="18" charset="0"/>
                            </a:rPr>
                            <m:t>𝑁</m:t>
                          </m:r>
                        </m:sup>
                        <m:e>
                          <m:d>
                            <m:dPr>
                              <m:ctrlPr>
                                <a:rPr lang="en-US" altLang="ja-JP" sz="3200" i="1">
                                  <a:solidFill>
                                    <a:srgbClr val="515151"/>
                                  </a:solidFill>
                                  <a:latin typeface="Cambria Math" panose="02040503050406030204" pitchFamily="18" charset="0"/>
                                </a:rPr>
                              </m:ctrlPr>
                            </m:dPr>
                            <m:e>
                              <m:sSub>
                                <m:sSubPr>
                                  <m:ctrlPr>
                                    <a:rPr lang="en-US" altLang="ja-JP" sz="3200" i="1">
                                      <a:solidFill>
                                        <a:srgbClr val="515151"/>
                                      </a:solidFill>
                                      <a:latin typeface="Cambria Math" panose="02040503050406030204" pitchFamily="18" charset="0"/>
                                    </a:rPr>
                                  </m:ctrlPr>
                                </m:sSubPr>
                                <m:e>
                                  <m:r>
                                    <a:rPr lang="en-US" altLang="ja-JP" sz="3200" i="1">
                                      <a:solidFill>
                                        <a:srgbClr val="515151"/>
                                      </a:solidFill>
                                      <a:latin typeface="Cambria Math" panose="02040503050406030204" pitchFamily="18" charset="0"/>
                                    </a:rPr>
                                    <m:t>𝐷</m:t>
                                  </m:r>
                                </m:e>
                                <m:sub>
                                  <m:r>
                                    <a:rPr lang="en-US" altLang="ja-JP" sz="3200" i="1">
                                      <a:solidFill>
                                        <a:srgbClr val="515151"/>
                                      </a:solidFill>
                                      <a:latin typeface="Cambria Math" panose="02040503050406030204" pitchFamily="18" charset="0"/>
                                    </a:rPr>
                                    <m:t>𝑞</m:t>
                                  </m:r>
                                </m:sub>
                              </m:sSub>
                              <m:r>
                                <a:rPr lang="en-US" altLang="ja-JP" sz="3200" i="1">
                                  <a:solidFill>
                                    <a:srgbClr val="515151"/>
                                  </a:solidFill>
                                  <a:latin typeface="Cambria Math" panose="02040503050406030204" pitchFamily="18" charset="0"/>
                                </a:rPr>
                                <m:t>−</m:t>
                              </m:r>
                              <m:sSub>
                                <m:sSubPr>
                                  <m:ctrlPr>
                                    <a:rPr lang="en-US" altLang="ja-JP" sz="3200" i="1">
                                      <a:solidFill>
                                        <a:srgbClr val="515151"/>
                                      </a:solidFill>
                                      <a:latin typeface="Cambria Math" panose="02040503050406030204" pitchFamily="18" charset="0"/>
                                    </a:rPr>
                                  </m:ctrlPr>
                                </m:sSubPr>
                                <m:e>
                                  <m:r>
                                    <a:rPr lang="en-US" altLang="ja-JP" sz="3200" i="1">
                                      <a:solidFill>
                                        <a:srgbClr val="515151"/>
                                      </a:solidFill>
                                      <a:latin typeface="Cambria Math" panose="02040503050406030204" pitchFamily="18" charset="0"/>
                                    </a:rPr>
                                    <m:t>𝐸</m:t>
                                  </m:r>
                                </m:e>
                                <m:sub>
                                  <m:r>
                                    <a:rPr lang="en-US" altLang="ja-JP" sz="3200" b="0" i="1" smtClean="0">
                                      <a:solidFill>
                                        <a:srgbClr val="515151"/>
                                      </a:solidFill>
                                      <a:latin typeface="Cambria Math" panose="02040503050406030204" pitchFamily="18" charset="0"/>
                                    </a:rPr>
                                    <m:t>2</m:t>
                                  </m:r>
                                  <m:r>
                                    <a:rPr lang="en-US" altLang="ja-JP" sz="3200" b="0" i="1" smtClean="0">
                                      <a:solidFill>
                                        <a:srgbClr val="515151"/>
                                      </a:solidFill>
                                      <a:latin typeface="Cambria Math" panose="02040503050406030204" pitchFamily="18" charset="0"/>
                                    </a:rPr>
                                    <m:t>𝑗</m:t>
                                  </m:r>
                                </m:sub>
                              </m:sSub>
                            </m:e>
                          </m:d>
                          <m:sSub>
                            <m:sSubPr>
                              <m:ctrlPr>
                                <a:rPr lang="en-US" altLang="ja-JP" sz="3200" i="1">
                                  <a:solidFill>
                                    <a:srgbClr val="515151"/>
                                  </a:solidFill>
                                  <a:latin typeface="Cambria Math" panose="02040503050406030204" pitchFamily="18" charset="0"/>
                                </a:rPr>
                              </m:ctrlPr>
                            </m:sSubPr>
                            <m:e>
                              <m:r>
                                <a:rPr lang="en-US" altLang="ja-JP" sz="3200" i="1">
                                  <a:solidFill>
                                    <a:srgbClr val="515151"/>
                                  </a:solidFill>
                                  <a:latin typeface="Cambria Math" panose="02040503050406030204" pitchFamily="18" charset="0"/>
                                </a:rPr>
                                <m:t>𝜌</m:t>
                              </m:r>
                            </m:e>
                            <m:sub>
                              <m:r>
                                <a:rPr lang="en-US" altLang="ja-JP" sz="3200" b="0" i="1" smtClean="0">
                                  <a:solidFill>
                                    <a:srgbClr val="515151"/>
                                  </a:solidFill>
                                  <a:latin typeface="Cambria Math" panose="02040503050406030204" pitchFamily="18" charset="0"/>
                                </a:rPr>
                                <m:t>2</m:t>
                              </m:r>
                              <m:r>
                                <a:rPr lang="en-US" altLang="ja-JP" sz="3200" b="0" i="1" smtClean="0">
                                  <a:solidFill>
                                    <a:srgbClr val="515151"/>
                                  </a:solidFill>
                                  <a:latin typeface="Cambria Math" panose="02040503050406030204" pitchFamily="18" charset="0"/>
                                </a:rPr>
                                <m:t>𝑗</m:t>
                              </m:r>
                            </m:sub>
                          </m:sSub>
                        </m:e>
                      </m:nary>
                    </m:oMath>
                  </m:oMathPara>
                </a14:m>
                <a:endParaRPr lang="en-US" altLang="ja-JP" sz="3200" b="0" dirty="0">
                  <a:solidFill>
                    <a:srgbClr val="515151"/>
                  </a:solidFill>
                </a:endParaRPr>
              </a:p>
            </p:txBody>
          </p:sp>
        </mc:Choice>
        <mc:Fallback xmlns="">
          <p:sp>
            <p:nvSpPr>
              <p:cNvPr id="174" name="テキスト ボックス 173">
                <a:extLst>
                  <a:ext uri="{FF2B5EF4-FFF2-40B4-BE49-F238E27FC236}">
                    <a16:creationId xmlns:a16="http://schemas.microsoft.com/office/drawing/2014/main" id="{C4B06662-C16F-76C6-BEA5-02275211DEA9}"/>
                  </a:ext>
                </a:extLst>
              </p:cNvPr>
              <p:cNvSpPr txBox="1">
                <a:spLocks noRot="1" noChangeAspect="1" noMove="1" noResize="1" noEditPoints="1" noAdjustHandles="1" noChangeArrowheads="1" noChangeShapeType="1" noTextEdit="1"/>
              </p:cNvSpPr>
              <p:nvPr/>
            </p:nvSpPr>
            <p:spPr>
              <a:xfrm>
                <a:off x="18418103" y="13598218"/>
                <a:ext cx="8316315" cy="1532792"/>
              </a:xfrm>
              <a:prstGeom prst="rect">
                <a:avLst/>
              </a:prstGeom>
              <a:blipFill>
                <a:blip r:embed="rId29"/>
                <a:stretch>
                  <a:fillRect/>
                </a:stretch>
              </a:blipFill>
            </p:spPr>
            <p:txBody>
              <a:bodyPr/>
              <a:lstStyle/>
              <a:p>
                <a:r>
                  <a:rPr lang="ja-JP" altLang="en-US">
                    <a:noFill/>
                  </a:rPr>
                  <a:t> </a:t>
                </a:r>
              </a:p>
            </p:txBody>
          </p:sp>
        </mc:Fallback>
      </mc:AlternateContent>
      <p:pic>
        <p:nvPicPr>
          <p:cNvPr id="175" name="図 174" descr="テキスト&#10;&#10;自動的に生成された説明">
            <a:extLst>
              <a:ext uri="{FF2B5EF4-FFF2-40B4-BE49-F238E27FC236}">
                <a16:creationId xmlns:a16="http://schemas.microsoft.com/office/drawing/2014/main" id="{E92A1CE8-91BD-CD85-B36C-6A83E7090C7A}"/>
              </a:ext>
            </a:extLst>
          </p:cNvPr>
          <p:cNvPicPr>
            <a:picLocks noChangeAspect="1"/>
          </p:cNvPicPr>
          <p:nvPr/>
        </p:nvPicPr>
        <p:blipFill rotWithShape="1">
          <a:blip r:embed="rId22"/>
          <a:srcRect l="14095" t="-2239" r="14137" b="36287"/>
          <a:stretch/>
        </p:blipFill>
        <p:spPr>
          <a:xfrm>
            <a:off x="7899507" y="29257807"/>
            <a:ext cx="1557743" cy="1445050"/>
          </a:xfrm>
          <a:prstGeom prst="rect">
            <a:avLst/>
          </a:prstGeom>
          <a:solidFill>
            <a:schemeClr val="bg1"/>
          </a:solidFill>
        </p:spPr>
      </p:pic>
      <p:pic>
        <p:nvPicPr>
          <p:cNvPr id="176" name="図 175" descr="図形&#10;&#10;低い精度で自動的に生成された説明">
            <a:extLst>
              <a:ext uri="{FF2B5EF4-FFF2-40B4-BE49-F238E27FC236}">
                <a16:creationId xmlns:a16="http://schemas.microsoft.com/office/drawing/2014/main" id="{D6E6DB8E-2832-0226-55C6-EF4CDB9B58E0}"/>
              </a:ext>
            </a:extLst>
          </p:cNvPr>
          <p:cNvPicPr>
            <a:picLocks noChangeAspect="1"/>
          </p:cNvPicPr>
          <p:nvPr/>
        </p:nvPicPr>
        <p:blipFill>
          <a:blip r:embed="rId23"/>
          <a:stretch>
            <a:fillRect/>
          </a:stretch>
        </p:blipFill>
        <p:spPr>
          <a:xfrm>
            <a:off x="7370031" y="29812127"/>
            <a:ext cx="597524" cy="1225681"/>
          </a:xfrm>
          <a:prstGeom prst="rect">
            <a:avLst/>
          </a:prstGeom>
          <a:noFill/>
          <a:ln>
            <a:noFill/>
          </a:ln>
        </p:spPr>
      </p:pic>
      <p:sp>
        <p:nvSpPr>
          <p:cNvPr id="177" name="コンテンツ プレースホルダー 2">
            <a:extLst>
              <a:ext uri="{FF2B5EF4-FFF2-40B4-BE49-F238E27FC236}">
                <a16:creationId xmlns:a16="http://schemas.microsoft.com/office/drawing/2014/main" id="{3E673807-3CFE-EB9E-1005-9C58D93C2779}"/>
              </a:ext>
            </a:extLst>
          </p:cNvPr>
          <p:cNvSpPr txBox="1">
            <a:spLocks/>
          </p:cNvSpPr>
          <p:nvPr/>
        </p:nvSpPr>
        <p:spPr>
          <a:xfrm>
            <a:off x="954411" y="35510921"/>
            <a:ext cx="13908278" cy="2887229"/>
          </a:xfrm>
          <a:prstGeom prst="rect">
            <a:avLst/>
          </a:prstGeom>
        </p:spPr>
        <p:txBody>
          <a:bodyPr vert="horz" lIns="259300" tIns="129651" rIns="259300" bIns="129651" rtlCol="0">
            <a:noAutofit/>
          </a:bodyPr>
          <a:lstStyle>
            <a:lvl1pPr marL="0" indent="0" algn="ctr" defTabSz="2593004" rtl="0" eaLnBrk="1" latinLnBrk="0" hangingPunct="1">
              <a:spcBef>
                <a:spcPct val="20000"/>
              </a:spcBef>
              <a:buFont typeface="Arial" pitchFamily="34" charset="0"/>
              <a:buNone/>
              <a:defRPr kumimoji="1" sz="9000" kern="1200">
                <a:solidFill>
                  <a:schemeClr val="tx1">
                    <a:tint val="75000"/>
                  </a:schemeClr>
                </a:solidFill>
                <a:latin typeface="+mn-lt"/>
                <a:ea typeface="+mn-ea"/>
                <a:cs typeface="+mn-cs"/>
              </a:defRPr>
            </a:lvl1pPr>
            <a:lvl2pPr marL="1296502" indent="0" algn="ctr" defTabSz="2593004" rtl="0" eaLnBrk="1" latinLnBrk="0" hangingPunct="1">
              <a:spcBef>
                <a:spcPct val="20000"/>
              </a:spcBef>
              <a:buFont typeface="Arial" pitchFamily="34" charset="0"/>
              <a:buNone/>
              <a:defRPr kumimoji="1" sz="8000" kern="1200">
                <a:solidFill>
                  <a:schemeClr val="tx1">
                    <a:tint val="75000"/>
                  </a:schemeClr>
                </a:solidFill>
                <a:latin typeface="+mn-lt"/>
                <a:ea typeface="+mn-ea"/>
                <a:cs typeface="+mn-cs"/>
              </a:defRPr>
            </a:lvl2pPr>
            <a:lvl3pPr marL="2593004" indent="0" algn="ctr" defTabSz="2593004" rtl="0" eaLnBrk="1" latinLnBrk="0" hangingPunct="1">
              <a:spcBef>
                <a:spcPct val="20000"/>
              </a:spcBef>
              <a:buFont typeface="Arial" pitchFamily="34" charset="0"/>
              <a:buNone/>
              <a:defRPr kumimoji="1" sz="6800" kern="1200">
                <a:solidFill>
                  <a:schemeClr val="tx1">
                    <a:tint val="75000"/>
                  </a:schemeClr>
                </a:solidFill>
                <a:latin typeface="+mn-lt"/>
                <a:ea typeface="+mn-ea"/>
                <a:cs typeface="+mn-cs"/>
              </a:defRPr>
            </a:lvl3pPr>
            <a:lvl4pPr marL="3889507"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4pPr>
            <a:lvl5pPr marL="5186009"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5pPr>
            <a:lvl6pPr marL="6482512"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6pPr>
            <a:lvl7pPr marL="7779013"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7pPr>
            <a:lvl8pPr marL="9075516"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8pPr>
            <a:lvl9pPr marL="10372018"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9pPr>
          </a:lstStyle>
          <a:p>
            <a:pPr algn="l">
              <a:buClr>
                <a:schemeClr val="accent2"/>
              </a:buClr>
            </a:pPr>
            <a:r>
              <a:rPr lang="ja-JP" altLang="en-US" sz="3200" dirty="0">
                <a:solidFill>
                  <a:schemeClr val="tx1"/>
                </a:solidFill>
              </a:rPr>
              <a:t> ・ ジョブを処理する順番変え，クラウドレットの合理的な選択結果と遅延を比較　</a:t>
            </a:r>
            <a:endParaRPr lang="en-US" altLang="ja-JP" sz="3200" dirty="0">
              <a:solidFill>
                <a:schemeClr val="tx1"/>
              </a:solidFill>
            </a:endParaRPr>
          </a:p>
        </p:txBody>
      </p:sp>
      <p:pic>
        <p:nvPicPr>
          <p:cNvPr id="180" name="図 179" descr="アイコン&#10;&#10;自動的に生成された説明">
            <a:extLst>
              <a:ext uri="{FF2B5EF4-FFF2-40B4-BE49-F238E27FC236}">
                <a16:creationId xmlns:a16="http://schemas.microsoft.com/office/drawing/2014/main" id="{C9AA56A9-BAF8-8171-8402-EEAA84C14A12}"/>
              </a:ext>
            </a:extLst>
          </p:cNvPr>
          <p:cNvPicPr>
            <a:picLocks noChangeAspect="1"/>
          </p:cNvPicPr>
          <p:nvPr/>
        </p:nvPicPr>
        <p:blipFill>
          <a:blip r:embed="rId19">
            <a:duotone>
              <a:schemeClr val="accent1">
                <a:shade val="45000"/>
                <a:satMod val="135000"/>
              </a:schemeClr>
              <a:prstClr val="white"/>
            </a:duotone>
          </a:blip>
          <a:stretch>
            <a:fillRect/>
          </a:stretch>
        </p:blipFill>
        <p:spPr>
          <a:xfrm>
            <a:off x="12880104" y="36140738"/>
            <a:ext cx="523377" cy="640866"/>
          </a:xfrm>
          <a:prstGeom prst="rect">
            <a:avLst/>
          </a:prstGeom>
        </p:spPr>
      </p:pic>
      <p:pic>
        <p:nvPicPr>
          <p:cNvPr id="181" name="図 180" descr="アイコン&#10;&#10;自動的に生成された説明">
            <a:extLst>
              <a:ext uri="{FF2B5EF4-FFF2-40B4-BE49-F238E27FC236}">
                <a16:creationId xmlns:a16="http://schemas.microsoft.com/office/drawing/2014/main" id="{EC73056F-1472-32E3-CB4C-2AAA3AE026F4}"/>
              </a:ext>
            </a:extLst>
          </p:cNvPr>
          <p:cNvPicPr>
            <a:picLocks noChangeAspect="1"/>
          </p:cNvPicPr>
          <p:nvPr/>
        </p:nvPicPr>
        <p:blipFill>
          <a:blip r:embed="rId19">
            <a:duotone>
              <a:schemeClr val="accent2">
                <a:shade val="45000"/>
                <a:satMod val="135000"/>
              </a:schemeClr>
              <a:prstClr val="white"/>
            </a:duotone>
          </a:blip>
          <a:stretch>
            <a:fillRect/>
          </a:stretch>
        </p:blipFill>
        <p:spPr>
          <a:xfrm>
            <a:off x="6706362" y="36154628"/>
            <a:ext cx="511218" cy="625977"/>
          </a:xfrm>
          <a:prstGeom prst="rect">
            <a:avLst/>
          </a:prstGeom>
        </p:spPr>
      </p:pic>
      <p:pic>
        <p:nvPicPr>
          <p:cNvPr id="182" name="図 181" descr="アイコン&#10;&#10;自動的に生成された説明">
            <a:extLst>
              <a:ext uri="{FF2B5EF4-FFF2-40B4-BE49-F238E27FC236}">
                <a16:creationId xmlns:a16="http://schemas.microsoft.com/office/drawing/2014/main" id="{433AD504-91F4-D53B-5769-537200802796}"/>
              </a:ext>
            </a:extLst>
          </p:cNvPr>
          <p:cNvPicPr>
            <a:picLocks noChangeAspect="1"/>
          </p:cNvPicPr>
          <p:nvPr/>
        </p:nvPicPr>
        <p:blipFill>
          <a:blip r:embed="rId19">
            <a:duotone>
              <a:schemeClr val="accent1">
                <a:shade val="45000"/>
                <a:satMod val="135000"/>
              </a:schemeClr>
              <a:prstClr val="white"/>
            </a:duotone>
          </a:blip>
          <a:stretch>
            <a:fillRect/>
          </a:stretch>
        </p:blipFill>
        <p:spPr>
          <a:xfrm>
            <a:off x="7823043" y="36700688"/>
            <a:ext cx="523377" cy="640866"/>
          </a:xfrm>
          <a:prstGeom prst="rect">
            <a:avLst/>
          </a:prstGeom>
        </p:spPr>
      </p:pic>
      <p:pic>
        <p:nvPicPr>
          <p:cNvPr id="183" name="図 182" descr="アイコン&#10;&#10;自動的に生成された説明">
            <a:extLst>
              <a:ext uri="{FF2B5EF4-FFF2-40B4-BE49-F238E27FC236}">
                <a16:creationId xmlns:a16="http://schemas.microsoft.com/office/drawing/2014/main" id="{A1A73BD6-B65B-063B-BFC5-9A7D45F857E5}"/>
              </a:ext>
            </a:extLst>
          </p:cNvPr>
          <p:cNvPicPr>
            <a:picLocks noChangeAspect="1"/>
          </p:cNvPicPr>
          <p:nvPr/>
        </p:nvPicPr>
        <p:blipFill>
          <a:blip r:embed="rId19">
            <a:duotone>
              <a:schemeClr val="accent2">
                <a:shade val="45000"/>
                <a:satMod val="135000"/>
              </a:schemeClr>
              <a:prstClr val="white"/>
            </a:duotone>
          </a:blip>
          <a:stretch>
            <a:fillRect/>
          </a:stretch>
        </p:blipFill>
        <p:spPr>
          <a:xfrm>
            <a:off x="12888369" y="36776153"/>
            <a:ext cx="511218" cy="625977"/>
          </a:xfrm>
          <a:prstGeom prst="rect">
            <a:avLst/>
          </a:prstGeom>
        </p:spPr>
      </p:pic>
      <p:sp>
        <p:nvSpPr>
          <p:cNvPr id="185" name="テキスト ボックス 184">
            <a:extLst>
              <a:ext uri="{FF2B5EF4-FFF2-40B4-BE49-F238E27FC236}">
                <a16:creationId xmlns:a16="http://schemas.microsoft.com/office/drawing/2014/main" id="{E0BC622E-A270-F143-A6CC-AC76CB91A826}"/>
              </a:ext>
            </a:extLst>
          </p:cNvPr>
          <p:cNvSpPr txBox="1"/>
          <p:nvPr/>
        </p:nvSpPr>
        <p:spPr>
          <a:xfrm>
            <a:off x="7481676" y="27350024"/>
            <a:ext cx="6835442" cy="600292"/>
          </a:xfrm>
          <a:prstGeom prst="rect">
            <a:avLst/>
          </a:prstGeom>
          <a:noFill/>
        </p:spPr>
        <p:txBody>
          <a:bodyPr wrap="square">
            <a:spAutoFit/>
          </a:bodyPr>
          <a:lstStyle/>
          <a:p>
            <a:pPr algn="l">
              <a:buClr>
                <a:schemeClr val="accent2"/>
              </a:buClr>
            </a:pPr>
            <a:r>
              <a:rPr lang="en-US" altLang="ja-JP" sz="3200" dirty="0">
                <a:solidFill>
                  <a:srgbClr val="C00000"/>
                </a:solidFill>
              </a:rPr>
              <a:t>※</a:t>
            </a:r>
            <a:r>
              <a:rPr lang="ja-JP" altLang="en-US" sz="3200" dirty="0">
                <a:solidFill>
                  <a:srgbClr val="C00000"/>
                </a:solidFill>
              </a:rPr>
              <a:t>処理を行う順番を考慮する必要あり</a:t>
            </a:r>
            <a:endParaRPr lang="en-US" altLang="ja-JP" sz="3200" dirty="0">
              <a:solidFill>
                <a:srgbClr val="C00000"/>
              </a:solidFill>
            </a:endParaRPr>
          </a:p>
        </p:txBody>
      </p:sp>
      <p:sp>
        <p:nvSpPr>
          <p:cNvPr id="190" name="コンテンツ プレースホルダー 2">
            <a:extLst>
              <a:ext uri="{FF2B5EF4-FFF2-40B4-BE49-F238E27FC236}">
                <a16:creationId xmlns:a16="http://schemas.microsoft.com/office/drawing/2014/main" id="{DB514EA0-6180-78FA-F1AB-93E36B48E42C}"/>
              </a:ext>
            </a:extLst>
          </p:cNvPr>
          <p:cNvSpPr txBox="1">
            <a:spLocks/>
          </p:cNvSpPr>
          <p:nvPr/>
        </p:nvSpPr>
        <p:spPr>
          <a:xfrm>
            <a:off x="16292115" y="17236694"/>
            <a:ext cx="16259186" cy="3727032"/>
          </a:xfrm>
          <a:prstGeom prst="rect">
            <a:avLst/>
          </a:prstGeom>
        </p:spPr>
        <p:txBody>
          <a:bodyPr vert="horz" lIns="259300" tIns="129651" rIns="259300" bIns="129651" rtlCol="0">
            <a:normAutofit/>
          </a:bodyPr>
          <a:lstStyle>
            <a:lvl1pPr marL="0" indent="0" algn="ctr" defTabSz="2593004" rtl="0" eaLnBrk="1" latinLnBrk="0" hangingPunct="1">
              <a:spcBef>
                <a:spcPct val="20000"/>
              </a:spcBef>
              <a:buFont typeface="Arial" pitchFamily="34" charset="0"/>
              <a:buNone/>
              <a:defRPr kumimoji="1" sz="9000" kern="1200">
                <a:solidFill>
                  <a:schemeClr val="tx1">
                    <a:tint val="75000"/>
                  </a:schemeClr>
                </a:solidFill>
                <a:latin typeface="+mn-lt"/>
                <a:ea typeface="+mn-ea"/>
                <a:cs typeface="+mn-cs"/>
              </a:defRPr>
            </a:lvl1pPr>
            <a:lvl2pPr marL="1296502" indent="0" algn="ctr" defTabSz="2593004" rtl="0" eaLnBrk="1" latinLnBrk="0" hangingPunct="1">
              <a:spcBef>
                <a:spcPct val="20000"/>
              </a:spcBef>
              <a:buFont typeface="Arial" pitchFamily="34" charset="0"/>
              <a:buNone/>
              <a:defRPr kumimoji="1" sz="8000" kern="1200">
                <a:solidFill>
                  <a:schemeClr val="tx1">
                    <a:tint val="75000"/>
                  </a:schemeClr>
                </a:solidFill>
                <a:latin typeface="+mn-lt"/>
                <a:ea typeface="+mn-ea"/>
                <a:cs typeface="+mn-cs"/>
              </a:defRPr>
            </a:lvl2pPr>
            <a:lvl3pPr marL="2593004" indent="0" algn="ctr" defTabSz="2593004" rtl="0" eaLnBrk="1" latinLnBrk="0" hangingPunct="1">
              <a:spcBef>
                <a:spcPct val="20000"/>
              </a:spcBef>
              <a:buFont typeface="Arial" pitchFamily="34" charset="0"/>
              <a:buNone/>
              <a:defRPr kumimoji="1" sz="6800" kern="1200">
                <a:solidFill>
                  <a:schemeClr val="tx1">
                    <a:tint val="75000"/>
                  </a:schemeClr>
                </a:solidFill>
                <a:latin typeface="+mn-lt"/>
                <a:ea typeface="+mn-ea"/>
                <a:cs typeface="+mn-cs"/>
              </a:defRPr>
            </a:lvl3pPr>
            <a:lvl4pPr marL="3889507"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4pPr>
            <a:lvl5pPr marL="5186009"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5pPr>
            <a:lvl6pPr marL="6482512"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6pPr>
            <a:lvl7pPr marL="7779013"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7pPr>
            <a:lvl8pPr marL="9075516"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8pPr>
            <a:lvl9pPr marL="10372018" indent="0" algn="ctr" defTabSz="2593004" rtl="0" eaLnBrk="1" latinLnBrk="0" hangingPunct="1">
              <a:spcBef>
                <a:spcPct val="20000"/>
              </a:spcBef>
              <a:buFont typeface="Arial" pitchFamily="34" charset="0"/>
              <a:buNone/>
              <a:defRPr kumimoji="1" sz="5700" kern="1200">
                <a:solidFill>
                  <a:schemeClr val="tx1">
                    <a:tint val="75000"/>
                  </a:schemeClr>
                </a:solidFill>
                <a:latin typeface="+mn-lt"/>
                <a:ea typeface="+mn-ea"/>
                <a:cs typeface="+mn-cs"/>
              </a:defRPr>
            </a:lvl9pPr>
          </a:lstStyle>
          <a:p>
            <a:pPr algn="l">
              <a:buClr>
                <a:schemeClr val="accent2"/>
              </a:buClr>
            </a:pPr>
            <a:r>
              <a:rPr lang="ja-JP" altLang="en-US" sz="3200" dirty="0">
                <a:solidFill>
                  <a:schemeClr val="tx1"/>
                </a:solidFill>
              </a:rPr>
              <a:t>・利得関数の構成：</a:t>
            </a:r>
            <a:endParaRPr lang="en-US" altLang="ja-JP" sz="3200" dirty="0">
              <a:solidFill>
                <a:schemeClr val="tx1"/>
              </a:solidFill>
            </a:endParaRPr>
          </a:p>
          <a:p>
            <a:pPr algn="l">
              <a:buClr>
                <a:schemeClr val="accent2"/>
              </a:buClr>
            </a:pPr>
            <a:r>
              <a:rPr lang="ja-JP" altLang="en-US" sz="3200" dirty="0">
                <a:solidFill>
                  <a:schemeClr val="tx1"/>
                </a:solidFill>
              </a:rPr>
              <a:t>　</a:t>
            </a:r>
            <a:r>
              <a:rPr lang="en-US" altLang="ja-JP" sz="3200" dirty="0">
                <a:solidFill>
                  <a:schemeClr val="tx1"/>
                </a:solidFill>
              </a:rPr>
              <a:t>- </a:t>
            </a:r>
            <a:r>
              <a:rPr lang="ja-JP" altLang="en-US" sz="3200" dirty="0">
                <a:solidFill>
                  <a:schemeClr val="tx1"/>
                </a:solidFill>
              </a:rPr>
              <a:t>オフロードしたジョブの量 </a:t>
            </a:r>
            <a:r>
              <a:rPr lang="en-US" altLang="ja-JP" sz="3200" dirty="0">
                <a:solidFill>
                  <a:schemeClr val="tx1"/>
                </a:solidFill>
              </a:rPr>
              <a:t>(</a:t>
            </a:r>
            <a:r>
              <a:rPr lang="ja-JP" altLang="en-US" sz="3200" dirty="0">
                <a:solidFill>
                  <a:schemeClr val="tx1"/>
                </a:solidFill>
              </a:rPr>
              <a:t>－</a:t>
            </a:r>
            <a:r>
              <a:rPr lang="en-US" altLang="ja-JP" sz="3200" dirty="0">
                <a:solidFill>
                  <a:schemeClr val="tx1"/>
                </a:solidFill>
              </a:rPr>
              <a:t>)</a:t>
            </a:r>
          </a:p>
          <a:p>
            <a:pPr algn="l">
              <a:buClr>
                <a:schemeClr val="accent2"/>
              </a:buClr>
            </a:pPr>
            <a:r>
              <a:rPr lang="ja-JP" altLang="en-US" sz="3200" dirty="0">
                <a:solidFill>
                  <a:schemeClr val="tx1"/>
                </a:solidFill>
              </a:rPr>
              <a:t>　</a:t>
            </a:r>
            <a:r>
              <a:rPr lang="en-US" altLang="ja-JP" sz="3200" dirty="0">
                <a:solidFill>
                  <a:schemeClr val="tx1"/>
                </a:solidFill>
              </a:rPr>
              <a:t>- </a:t>
            </a:r>
            <a:r>
              <a:rPr lang="ja-JP" altLang="en-US" sz="3200" dirty="0">
                <a:solidFill>
                  <a:schemeClr val="tx1"/>
                </a:solidFill>
              </a:rPr>
              <a:t>オフロードを受けたジョブの量 </a:t>
            </a:r>
            <a:r>
              <a:rPr lang="en-US" altLang="ja-JP" sz="3200" dirty="0">
                <a:solidFill>
                  <a:schemeClr val="tx1"/>
                </a:solidFill>
              </a:rPr>
              <a:t>(</a:t>
            </a:r>
            <a:r>
              <a:rPr lang="ja-JP" altLang="en-US" sz="3200" dirty="0">
                <a:solidFill>
                  <a:schemeClr val="tx1"/>
                </a:solidFill>
              </a:rPr>
              <a:t>＋</a:t>
            </a:r>
            <a:r>
              <a:rPr lang="en-US" altLang="ja-JP" sz="3200" dirty="0">
                <a:solidFill>
                  <a:schemeClr val="tx1"/>
                </a:solidFill>
              </a:rPr>
              <a:t>)</a:t>
            </a:r>
          </a:p>
          <a:p>
            <a:pPr algn="l">
              <a:buClr>
                <a:schemeClr val="accent2"/>
              </a:buClr>
            </a:pPr>
            <a:r>
              <a:rPr lang="ja-JP" altLang="en-US" sz="3200" dirty="0">
                <a:solidFill>
                  <a:schemeClr val="tx1"/>
                </a:solidFill>
              </a:rPr>
              <a:t>　</a:t>
            </a:r>
            <a:r>
              <a:rPr lang="en-US" altLang="ja-JP" sz="3200" dirty="0">
                <a:solidFill>
                  <a:schemeClr val="tx1"/>
                </a:solidFill>
              </a:rPr>
              <a:t>- </a:t>
            </a:r>
            <a:r>
              <a:rPr lang="ja-JP" altLang="en-US" sz="3200" dirty="0">
                <a:solidFill>
                  <a:schemeClr val="tx1"/>
                </a:solidFill>
              </a:rPr>
              <a:t>自クラウドレットで処理するジョブの総量 </a:t>
            </a:r>
            <a:r>
              <a:rPr lang="en-US" altLang="ja-JP" sz="3200" dirty="0">
                <a:solidFill>
                  <a:schemeClr val="tx1"/>
                </a:solidFill>
              </a:rPr>
              <a:t>(</a:t>
            </a:r>
            <a:r>
              <a:rPr lang="ja-JP" altLang="en-US" sz="3200" dirty="0">
                <a:solidFill>
                  <a:schemeClr val="tx1"/>
                </a:solidFill>
              </a:rPr>
              <a:t>＋</a:t>
            </a:r>
            <a:r>
              <a:rPr lang="en-US" altLang="ja-JP" sz="3200" dirty="0">
                <a:solidFill>
                  <a:schemeClr val="tx1"/>
                </a:solidFill>
              </a:rPr>
              <a:t>) </a:t>
            </a:r>
          </a:p>
          <a:p>
            <a:pPr algn="l">
              <a:buClr>
                <a:schemeClr val="accent2"/>
              </a:buClr>
            </a:pPr>
            <a:r>
              <a:rPr lang="ja-JP" altLang="en-US" sz="3200" dirty="0">
                <a:solidFill>
                  <a:schemeClr val="tx1"/>
                </a:solidFill>
              </a:rPr>
              <a:t>　</a:t>
            </a:r>
            <a:r>
              <a:rPr lang="en-US" altLang="ja-JP" sz="3200" dirty="0">
                <a:solidFill>
                  <a:schemeClr val="tx1"/>
                </a:solidFill>
              </a:rPr>
              <a:t>- </a:t>
            </a:r>
            <a:r>
              <a:rPr lang="ja-JP" altLang="en-US" sz="3200" dirty="0">
                <a:solidFill>
                  <a:schemeClr val="tx1"/>
                </a:solidFill>
              </a:rPr>
              <a:t>自クラウドレットに到着するジョブと許容遅延との差 </a:t>
            </a:r>
            <a:r>
              <a:rPr lang="en-US" altLang="ja-JP" sz="3200" dirty="0">
                <a:solidFill>
                  <a:schemeClr val="tx1"/>
                </a:solidFill>
              </a:rPr>
              <a:t>(</a:t>
            </a:r>
            <a:r>
              <a:rPr lang="ja-JP" altLang="en-US" sz="3200" dirty="0">
                <a:solidFill>
                  <a:schemeClr val="tx1"/>
                </a:solidFill>
              </a:rPr>
              <a:t>＋</a:t>
            </a:r>
            <a:r>
              <a:rPr lang="en-US" altLang="ja-JP" sz="3200" dirty="0">
                <a:solidFill>
                  <a:schemeClr val="tx1"/>
                </a:solidFill>
              </a:rPr>
              <a:t>/</a:t>
            </a:r>
            <a:r>
              <a:rPr lang="ja-JP" altLang="en-US" sz="3200" dirty="0">
                <a:solidFill>
                  <a:schemeClr val="tx1"/>
                </a:solidFill>
              </a:rPr>
              <a:t>－</a:t>
            </a:r>
            <a:r>
              <a:rPr lang="en-US" altLang="ja-JP" sz="3200" dirty="0">
                <a:solidFill>
                  <a:schemeClr val="tx1"/>
                </a:solidFill>
              </a:rPr>
              <a:t>)</a:t>
            </a:r>
          </a:p>
          <a:p>
            <a:pPr algn="l">
              <a:buClr>
                <a:schemeClr val="accent2"/>
              </a:buClr>
            </a:pPr>
            <a:endParaRPr lang="en-US" altLang="ja-JP" sz="3200" dirty="0">
              <a:solidFill>
                <a:schemeClr val="tx1"/>
              </a:solidFill>
            </a:endParaRPr>
          </a:p>
        </p:txBody>
      </p:sp>
      <p:sp>
        <p:nvSpPr>
          <p:cNvPr id="192" name="四角形: 角を丸くする 191">
            <a:extLst>
              <a:ext uri="{FF2B5EF4-FFF2-40B4-BE49-F238E27FC236}">
                <a16:creationId xmlns:a16="http://schemas.microsoft.com/office/drawing/2014/main" id="{06460A7E-EB4D-29AE-DFF4-109A7C531C63}"/>
              </a:ext>
            </a:extLst>
          </p:cNvPr>
          <p:cNvSpPr/>
          <p:nvPr/>
        </p:nvSpPr>
        <p:spPr>
          <a:xfrm>
            <a:off x="16487527" y="20328850"/>
            <a:ext cx="12090489" cy="151774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t>ゲーム理論のナッシュ均衡によってすべてのクラウドレットが利益を得るために最適な戦略を導出</a:t>
            </a:r>
            <a:endParaRPr kumimoji="1" lang="ja-JP" altLang="en-US" sz="3600" dirty="0"/>
          </a:p>
        </p:txBody>
      </p:sp>
      <mc:AlternateContent xmlns:mc="http://schemas.openxmlformats.org/markup-compatibility/2006" xmlns:a14="http://schemas.microsoft.com/office/drawing/2010/main">
        <mc:Choice Requires="a14">
          <p:sp>
            <p:nvSpPr>
              <p:cNvPr id="195" name="テキスト ボックス 194">
                <a:extLst>
                  <a:ext uri="{FF2B5EF4-FFF2-40B4-BE49-F238E27FC236}">
                    <a16:creationId xmlns:a16="http://schemas.microsoft.com/office/drawing/2014/main" id="{2A5C7B7C-B014-7189-2B29-130D8E192E54}"/>
                  </a:ext>
                </a:extLst>
              </p:cNvPr>
              <p:cNvSpPr txBox="1"/>
              <p:nvPr/>
            </p:nvSpPr>
            <p:spPr>
              <a:xfrm>
                <a:off x="26185355" y="15185988"/>
                <a:ext cx="1988750" cy="646331"/>
              </a:xfrm>
              <a:prstGeom prst="rect">
                <a:avLst/>
              </a:prstGeom>
              <a:noFill/>
            </p:spPr>
            <p:txBody>
              <a:bodyPr wrap="none" rtlCol="0">
                <a:spAutoFit/>
              </a:bodyPr>
              <a:lstStyle/>
              <a:p>
                <a:pPr lvl="0">
                  <a:spcBef>
                    <a:spcPts val="0"/>
                  </a:spcBef>
                </a:pPr>
                <a14:m>
                  <m:oMath xmlns:m="http://schemas.openxmlformats.org/officeDocument/2006/math">
                    <m:r>
                      <a:rPr lang="en-US" altLang="ja-JP" sz="3600" b="0" i="1" smtClean="0">
                        <a:solidFill>
                          <a:schemeClr val="tx1"/>
                        </a:solidFill>
                        <a:latin typeface="Cambria Math" panose="02040503050406030204" pitchFamily="18" charset="0"/>
                      </a:rPr>
                      <m:t>𝛼</m:t>
                    </m:r>
                    <m:r>
                      <a:rPr lang="en-US" altLang="ja-JP" sz="3600" b="0" i="1" smtClean="0">
                        <a:solidFill>
                          <a:schemeClr val="tx1"/>
                        </a:solidFill>
                        <a:latin typeface="Cambria Math" panose="02040503050406030204" pitchFamily="18" charset="0"/>
                      </a:rPr>
                      <m:t>, </m:t>
                    </m:r>
                    <m:r>
                      <a:rPr lang="en-US" altLang="ja-JP" sz="3600" b="0" i="1" smtClean="0">
                        <a:solidFill>
                          <a:schemeClr val="tx1"/>
                        </a:solidFill>
                        <a:latin typeface="Cambria Math" panose="02040503050406030204" pitchFamily="18" charset="0"/>
                      </a:rPr>
                      <m:t>𝛽</m:t>
                    </m:r>
                  </m:oMath>
                </a14:m>
                <a:r>
                  <a:rPr lang="en-US" altLang="ja-JP" sz="3600" b="0" dirty="0">
                    <a:solidFill>
                      <a:schemeClr val="tx1"/>
                    </a:solidFill>
                  </a:rPr>
                  <a:t>:</a:t>
                </a:r>
                <a:r>
                  <a:rPr lang="ja-JP" altLang="en-US" sz="3600" b="0" dirty="0">
                    <a:solidFill>
                      <a:schemeClr val="tx1"/>
                    </a:solidFill>
                  </a:rPr>
                  <a:t>重み</a:t>
                </a:r>
                <a:endParaRPr lang="en-US" altLang="ja-JP" sz="3600" b="0" dirty="0">
                  <a:solidFill>
                    <a:schemeClr val="tx1"/>
                  </a:solidFill>
                </a:endParaRPr>
              </a:p>
            </p:txBody>
          </p:sp>
        </mc:Choice>
        <mc:Fallback xmlns="">
          <p:sp>
            <p:nvSpPr>
              <p:cNvPr id="195" name="テキスト ボックス 194">
                <a:extLst>
                  <a:ext uri="{FF2B5EF4-FFF2-40B4-BE49-F238E27FC236}">
                    <a16:creationId xmlns:a16="http://schemas.microsoft.com/office/drawing/2014/main" id="{2A5C7B7C-B014-7189-2B29-130D8E192E54}"/>
                  </a:ext>
                </a:extLst>
              </p:cNvPr>
              <p:cNvSpPr txBox="1">
                <a:spLocks noRot="1" noChangeAspect="1" noMove="1" noResize="1" noEditPoints="1" noAdjustHandles="1" noChangeArrowheads="1" noChangeShapeType="1" noTextEdit="1"/>
              </p:cNvSpPr>
              <p:nvPr/>
            </p:nvSpPr>
            <p:spPr>
              <a:xfrm>
                <a:off x="26185355" y="15185988"/>
                <a:ext cx="1988750" cy="646331"/>
              </a:xfrm>
              <a:prstGeom prst="rect">
                <a:avLst/>
              </a:prstGeom>
              <a:blipFill>
                <a:blip r:embed="rId30"/>
                <a:stretch>
                  <a:fillRect t="-18868" r="-8257" b="-367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98" name="表 197">
                <a:extLst>
                  <a:ext uri="{FF2B5EF4-FFF2-40B4-BE49-F238E27FC236}">
                    <a16:creationId xmlns:a16="http://schemas.microsoft.com/office/drawing/2014/main" id="{DD4E590A-BAC6-11D1-17CD-3C06E1B8288C}"/>
                  </a:ext>
                </a:extLst>
              </p:cNvPr>
              <p:cNvGraphicFramePr>
                <a:graphicFrameLocks noGrp="1"/>
              </p:cNvGraphicFramePr>
              <p:nvPr>
                <p:extLst>
                  <p:ext uri="{D42A27DB-BD31-4B8C-83A1-F6EECF244321}">
                    <p14:modId xmlns:p14="http://schemas.microsoft.com/office/powerpoint/2010/main" val="3433618946"/>
                  </p:ext>
                </p:extLst>
              </p:nvPr>
            </p:nvGraphicFramePr>
            <p:xfrm>
              <a:off x="15710619" y="25004886"/>
              <a:ext cx="9894593" cy="5821680"/>
            </p:xfrm>
            <a:graphic>
              <a:graphicData uri="http://schemas.openxmlformats.org/drawingml/2006/table">
                <a:tbl>
                  <a:tblPr firstRow="1" bandRow="1">
                    <a:tableStyleId>{5C22544A-7EE6-4342-B048-85BDC9FD1C3A}</a:tableStyleId>
                  </a:tblPr>
                  <a:tblGrid>
                    <a:gridCol w="957779">
                      <a:extLst>
                        <a:ext uri="{9D8B030D-6E8A-4147-A177-3AD203B41FA5}">
                          <a16:colId xmlns:a16="http://schemas.microsoft.com/office/drawing/2014/main" val="210988130"/>
                        </a:ext>
                      </a:extLst>
                    </a:gridCol>
                    <a:gridCol w="1769023">
                      <a:extLst>
                        <a:ext uri="{9D8B030D-6E8A-4147-A177-3AD203B41FA5}">
                          <a16:colId xmlns:a16="http://schemas.microsoft.com/office/drawing/2014/main" val="2567608930"/>
                        </a:ext>
                      </a:extLst>
                    </a:gridCol>
                    <a:gridCol w="1769023">
                      <a:extLst>
                        <a:ext uri="{9D8B030D-6E8A-4147-A177-3AD203B41FA5}">
                          <a16:colId xmlns:a16="http://schemas.microsoft.com/office/drawing/2014/main" val="3374749977"/>
                        </a:ext>
                      </a:extLst>
                    </a:gridCol>
                    <a:gridCol w="1677326">
                      <a:extLst>
                        <a:ext uri="{9D8B030D-6E8A-4147-A177-3AD203B41FA5}">
                          <a16:colId xmlns:a16="http://schemas.microsoft.com/office/drawing/2014/main" val="1447080557"/>
                        </a:ext>
                      </a:extLst>
                    </a:gridCol>
                    <a:gridCol w="1860721">
                      <a:extLst>
                        <a:ext uri="{9D8B030D-6E8A-4147-A177-3AD203B41FA5}">
                          <a16:colId xmlns:a16="http://schemas.microsoft.com/office/drawing/2014/main" val="971635106"/>
                        </a:ext>
                      </a:extLst>
                    </a:gridCol>
                    <a:gridCol w="1860721">
                      <a:extLst>
                        <a:ext uri="{9D8B030D-6E8A-4147-A177-3AD203B41FA5}">
                          <a16:colId xmlns:a16="http://schemas.microsoft.com/office/drawing/2014/main" val="586895062"/>
                        </a:ext>
                      </a:extLst>
                    </a:gridCol>
                  </a:tblGrid>
                  <a:tr h="788652">
                    <a:tc>
                      <a:txBody>
                        <a:bodyPr/>
                        <a:lstStyle/>
                        <a:p>
                          <a:endParaRPr lang="ja-JP" altLang="en-US" sz="3200" dirty="0"/>
                        </a:p>
                      </a:txBody>
                      <a:tcPr anchor="ctr"/>
                    </a:tc>
                    <a:tc>
                      <a:txBody>
                        <a:bodyPr/>
                        <a:lstStyle/>
                        <a:p>
                          <a:pPr algn="ctr"/>
                          <a:r>
                            <a:rPr lang="ja-JP" altLang="en-US" sz="3200" b="1" dirty="0"/>
                            <a:t>➡</a:t>
                          </a:r>
                          <a:endParaRPr lang="ja-JP" altLang="en-US" sz="3200" dirty="0"/>
                        </a:p>
                      </a:txBody>
                      <a:tcPr anchor="ctr"/>
                    </a:tc>
                    <a:tc>
                      <a:txBody>
                        <a:bodyPr/>
                        <a:lstStyle/>
                        <a:p>
                          <a:pPr algn="ctr"/>
                          <a:r>
                            <a:rPr lang="ja-JP" altLang="en-US" sz="3200" b="1" dirty="0"/>
                            <a:t>➡</a:t>
                          </a:r>
                          <a:endParaRPr lang="ja-JP" altLang="en-US" sz="3200" dirty="0"/>
                        </a:p>
                      </a:txBody>
                      <a:tcPr anchor="ctr"/>
                    </a:tc>
                    <a:tc>
                      <a:txBody>
                        <a:bodyPr/>
                        <a:lstStyle/>
                        <a:p>
                          <a:pPr algn="ctr"/>
                          <a:r>
                            <a:rPr lang="en-US" altLang="ja-JP" sz="3200" b="1" dirty="0"/>
                            <a:t>FCFS</a:t>
                          </a:r>
                          <a:endParaRPr lang="ja-JP" altLang="en-US" sz="3200" dirty="0"/>
                        </a:p>
                      </a:txBody>
                      <a:tcPr anchor="ctr"/>
                    </a:tc>
                    <a:tc>
                      <a:txBody>
                        <a:bodyPr/>
                        <a:lstStyle/>
                        <a:p>
                          <a:r>
                            <a:rPr lang="ja-JP" altLang="en-US" sz="3200" b="1" dirty="0"/>
                            <a:t>オフロードなし</a:t>
                          </a:r>
                          <a:endParaRPr lang="ja-JP" altLang="en-US" sz="3200" dirty="0"/>
                        </a:p>
                      </a:txBody>
                      <a:tcPr anchor="ctr"/>
                    </a:tc>
                    <a:tc>
                      <a:txBody>
                        <a:bodyPr/>
                        <a:lstStyle/>
                        <a:p>
                          <a:r>
                            <a:rPr lang="ja-JP" altLang="en-US" sz="2400" dirty="0"/>
                            <a:t>処理順①において遅延最小化</a:t>
                          </a:r>
                        </a:p>
                      </a:txBody>
                      <a:tcPr anchor="ctr"/>
                    </a:tc>
                    <a:extLst>
                      <a:ext uri="{0D108BD9-81ED-4DB2-BD59-A6C34878D82A}">
                        <a16:rowId xmlns:a16="http://schemas.microsoft.com/office/drawing/2014/main" val="2250027458"/>
                      </a:ext>
                    </a:extLst>
                  </a:tr>
                  <a:tr h="428125">
                    <a:tc>
                      <a:txBody>
                        <a:bodyPr/>
                        <a:lstStyle/>
                        <a:p>
                          <a:pPr/>
                          <a14:m>
                            <m:oMathPara xmlns:m="http://schemas.openxmlformats.org/officeDocument/2006/math">
                              <m:oMathParaPr>
                                <m:jc m:val="centerGroup"/>
                              </m:oMathParaPr>
                              <m:oMath xmlns:m="http://schemas.openxmlformats.org/officeDocument/2006/math">
                                <m:sSub>
                                  <m:sSubPr>
                                    <m:ctrlPr>
                                      <a:rPr lang="en-US" altLang="ja-JP" sz="3200" b="0" i="1" smtClean="0">
                                        <a:solidFill>
                                          <a:schemeClr val="tx1"/>
                                        </a:solidFill>
                                        <a:latin typeface="Cambria Math" panose="02040503050406030204" pitchFamily="18" charset="0"/>
                                      </a:rPr>
                                    </m:ctrlPr>
                                  </m:sSubPr>
                                  <m:e>
                                    <m:r>
                                      <a:rPr lang="en-US" altLang="ja-JP" sz="3200" b="0" i="1" smtClean="0">
                                        <a:solidFill>
                                          <a:schemeClr val="tx1"/>
                                        </a:solidFill>
                                        <a:latin typeface="Cambria Math" panose="02040503050406030204" pitchFamily="18" charset="0"/>
                                      </a:rPr>
                                      <m:t>𝑈</m:t>
                                    </m:r>
                                  </m:e>
                                  <m:sub>
                                    <m:r>
                                      <a:rPr lang="en-US" altLang="ja-JP" sz="3200" b="0" i="1" smtClean="0">
                                        <a:solidFill>
                                          <a:schemeClr val="tx1"/>
                                        </a:solidFill>
                                        <a:latin typeface="Cambria Math" panose="02040503050406030204" pitchFamily="18" charset="0"/>
                                      </a:rPr>
                                      <m:t>1</m:t>
                                    </m:r>
                                  </m:sub>
                                </m:sSub>
                              </m:oMath>
                            </m:oMathPara>
                          </a14:m>
                          <a:endParaRPr lang="en-US" sz="3200" dirty="0">
                            <a:solidFill>
                              <a:schemeClr val="tx1"/>
                            </a:solidFill>
                          </a:endParaRPr>
                        </a:p>
                      </a:txBody>
                      <a:tcPr anchor="ctr"/>
                    </a:tc>
                    <a:tc>
                      <a:txBody>
                        <a:bodyPr/>
                        <a:lstStyle/>
                        <a:p>
                          <a:r>
                            <a:rPr lang="en-US" altLang="ja-JP" sz="3200" dirty="0"/>
                            <a:t>0.331</a:t>
                          </a:r>
                        </a:p>
                      </a:txBody>
                      <a:tcPr anchor="ctr"/>
                    </a:tc>
                    <a:tc>
                      <a:txBody>
                        <a:bodyPr/>
                        <a:lstStyle/>
                        <a:p>
                          <a:r>
                            <a:rPr lang="en-US" altLang="ja-JP" sz="3200" dirty="0"/>
                            <a:t>0.370</a:t>
                          </a:r>
                        </a:p>
                      </a:txBody>
                      <a:tcPr anchor="ctr"/>
                    </a:tc>
                    <a:tc>
                      <a:txBody>
                        <a:bodyPr/>
                        <a:lstStyle/>
                        <a:p>
                          <a:r>
                            <a:rPr lang="en-US" altLang="ja-JP" sz="3200" dirty="0"/>
                            <a:t>0.376</a:t>
                          </a:r>
                        </a:p>
                      </a:txBody>
                      <a:tcPr anchor="ctr"/>
                    </a:tc>
                    <a:tc>
                      <a:txBody>
                        <a:bodyPr/>
                        <a:lstStyle/>
                        <a:p>
                          <a:r>
                            <a:rPr lang="en-US" altLang="ja-JP" sz="3200"/>
                            <a:t>-0.227</a:t>
                          </a:r>
                          <a:endParaRPr lang="ja-JP" altLang="en-US" sz="3200" dirty="0"/>
                        </a:p>
                      </a:txBody>
                      <a:tcPr anchor="ctr"/>
                    </a:tc>
                    <a:tc>
                      <a:txBody>
                        <a:bodyPr/>
                        <a:lstStyle/>
                        <a:p>
                          <a:r>
                            <a:rPr lang="en-US" altLang="ja-JP" sz="3200" dirty="0"/>
                            <a:t>0.386</a:t>
                          </a:r>
                        </a:p>
                      </a:txBody>
                      <a:tcPr anchor="ctr"/>
                    </a:tc>
                    <a:extLst>
                      <a:ext uri="{0D108BD9-81ED-4DB2-BD59-A6C34878D82A}">
                        <a16:rowId xmlns:a16="http://schemas.microsoft.com/office/drawing/2014/main" val="3523180564"/>
                      </a:ext>
                    </a:extLst>
                  </a:tr>
                  <a:tr h="428125">
                    <a:tc>
                      <a:txBody>
                        <a:bodyPr/>
                        <a:lstStyle/>
                        <a:p>
                          <a:pPr/>
                          <a14:m>
                            <m:oMathPara xmlns:m="http://schemas.openxmlformats.org/officeDocument/2006/math">
                              <m:oMathParaPr>
                                <m:jc m:val="centerGroup"/>
                              </m:oMathParaPr>
                              <m:oMath xmlns:m="http://schemas.openxmlformats.org/officeDocument/2006/math">
                                <m:sSub>
                                  <m:sSubPr>
                                    <m:ctrlPr>
                                      <a:rPr lang="en-US" altLang="ja-JP" sz="3200" b="0" i="1" smtClean="0">
                                        <a:solidFill>
                                          <a:schemeClr val="tx1"/>
                                        </a:solidFill>
                                        <a:latin typeface="Cambria Math" panose="02040503050406030204" pitchFamily="18" charset="0"/>
                                      </a:rPr>
                                    </m:ctrlPr>
                                  </m:sSubPr>
                                  <m:e>
                                    <m:r>
                                      <a:rPr lang="en-US" altLang="ja-JP" sz="3200" b="0" i="1" smtClean="0">
                                        <a:solidFill>
                                          <a:schemeClr val="tx1"/>
                                        </a:solidFill>
                                        <a:latin typeface="Cambria Math" panose="02040503050406030204" pitchFamily="18" charset="0"/>
                                      </a:rPr>
                                      <m:t>𝑈</m:t>
                                    </m:r>
                                  </m:e>
                                  <m:sub>
                                    <m:r>
                                      <a:rPr lang="en-US" altLang="ja-JP" sz="3200" b="0" i="1" smtClean="0">
                                        <a:solidFill>
                                          <a:schemeClr val="tx1"/>
                                        </a:solidFill>
                                        <a:latin typeface="Cambria Math" panose="02040503050406030204" pitchFamily="18" charset="0"/>
                                      </a:rPr>
                                      <m:t>2</m:t>
                                    </m:r>
                                  </m:sub>
                                </m:sSub>
                              </m:oMath>
                            </m:oMathPara>
                          </a14:m>
                          <a:endParaRPr lang="en-US" sz="3200" dirty="0">
                            <a:solidFill>
                              <a:schemeClr val="tx1"/>
                            </a:solidFill>
                          </a:endParaRPr>
                        </a:p>
                      </a:txBody>
                      <a:tcPr anchor="ctr"/>
                    </a:tc>
                    <a:tc>
                      <a:txBody>
                        <a:bodyPr/>
                        <a:lstStyle/>
                        <a:p>
                          <a:r>
                            <a:rPr lang="en-US" altLang="ja-JP" sz="3200" dirty="0"/>
                            <a:t>0.0181</a:t>
                          </a:r>
                        </a:p>
                      </a:txBody>
                      <a:tcPr anchor="ctr"/>
                    </a:tc>
                    <a:tc>
                      <a:txBody>
                        <a:bodyPr/>
                        <a:lstStyle/>
                        <a:p>
                          <a:r>
                            <a:rPr lang="en-US" altLang="ja-JP" sz="3200" dirty="0"/>
                            <a:t>-0.0146</a:t>
                          </a:r>
                        </a:p>
                      </a:txBody>
                      <a:tcPr anchor="ctr"/>
                    </a:tc>
                    <a:tc>
                      <a:txBody>
                        <a:bodyPr/>
                        <a:lstStyle/>
                        <a:p>
                          <a:r>
                            <a:rPr lang="en-US" altLang="ja-JP" sz="3200" dirty="0"/>
                            <a:t>-0.00514</a:t>
                          </a:r>
                        </a:p>
                      </a:txBody>
                      <a:tcPr anchor="ctr"/>
                    </a:tc>
                    <a:tc>
                      <a:txBody>
                        <a:bodyPr/>
                        <a:lstStyle/>
                        <a:p>
                          <a:r>
                            <a:rPr lang="en-US" altLang="ja-JP" sz="3200" dirty="0"/>
                            <a:t>-1.26</a:t>
                          </a:r>
                          <a:endParaRPr lang="ja-JP" altLang="en-US" sz="3200" dirty="0"/>
                        </a:p>
                      </a:txBody>
                      <a:tcPr anchor="ctr"/>
                    </a:tc>
                    <a:tc>
                      <a:txBody>
                        <a:bodyPr/>
                        <a:lstStyle/>
                        <a:p>
                          <a:r>
                            <a:rPr lang="en-US" altLang="ja-JP" sz="3200" dirty="0"/>
                            <a:t>-0.0331</a:t>
                          </a:r>
                        </a:p>
                      </a:txBody>
                      <a:tcPr anchor="ctr"/>
                    </a:tc>
                    <a:extLst>
                      <a:ext uri="{0D108BD9-81ED-4DB2-BD59-A6C34878D82A}">
                        <a16:rowId xmlns:a16="http://schemas.microsoft.com/office/drawing/2014/main" val="958707935"/>
                      </a:ext>
                    </a:extLst>
                  </a:tr>
                  <a:tr h="428125">
                    <a:tc>
                      <a:txBody>
                        <a:bodyPr/>
                        <a:lstStyle/>
                        <a:p>
                          <a:pPr/>
                          <a14:m>
                            <m:oMathPara xmlns:m="http://schemas.openxmlformats.org/officeDocument/2006/math">
                              <m:oMathParaPr>
                                <m:jc m:val="centerGroup"/>
                              </m:oMathParaPr>
                              <m:oMath xmlns:m="http://schemas.openxmlformats.org/officeDocument/2006/math">
                                <m:sSub>
                                  <m:sSubPr>
                                    <m:ctrlPr>
                                      <a:rPr lang="en-US" altLang="ja-JP" sz="3200" b="0" i="1" smtClean="0">
                                        <a:solidFill>
                                          <a:schemeClr val="tx1"/>
                                        </a:solidFill>
                                        <a:latin typeface="Cambria Math" panose="02040503050406030204" pitchFamily="18" charset="0"/>
                                      </a:rPr>
                                    </m:ctrlPr>
                                  </m:sSubPr>
                                  <m:e>
                                    <m:r>
                                      <a:rPr lang="en-US" altLang="ja-JP" sz="3200" b="0" i="1" smtClean="0">
                                        <a:solidFill>
                                          <a:schemeClr val="tx1"/>
                                        </a:solidFill>
                                        <a:latin typeface="Cambria Math" panose="02040503050406030204" pitchFamily="18" charset="0"/>
                                      </a:rPr>
                                      <m:t>𝜑</m:t>
                                    </m:r>
                                  </m:e>
                                  <m:sub>
                                    <m:r>
                                      <a:rPr lang="en-US" altLang="ja-JP" sz="3200" b="0" i="1" smtClean="0">
                                        <a:solidFill>
                                          <a:schemeClr val="tx1"/>
                                        </a:solidFill>
                                        <a:latin typeface="Cambria Math" panose="02040503050406030204" pitchFamily="18" charset="0"/>
                                      </a:rPr>
                                      <m:t>1</m:t>
                                    </m:r>
                                  </m:sub>
                                </m:sSub>
                              </m:oMath>
                            </m:oMathPara>
                          </a14:m>
                          <a:endParaRPr lang="en-US" altLang="ja-JP" sz="3200" dirty="0">
                            <a:solidFill>
                              <a:schemeClr val="tx1"/>
                            </a:solidFill>
                          </a:endParaRPr>
                        </a:p>
                      </a:txBody>
                      <a:tcPr anchor="ctr"/>
                    </a:tc>
                    <a:tc>
                      <a:txBody>
                        <a:bodyPr/>
                        <a:lstStyle/>
                        <a:p>
                          <a:r>
                            <a:rPr lang="en-US" altLang="ja-JP" sz="3200"/>
                            <a:t>0</a:t>
                          </a:r>
                        </a:p>
                      </a:txBody>
                      <a:tcPr anchor="ctr"/>
                    </a:tc>
                    <a:tc>
                      <a:txBody>
                        <a:bodyPr/>
                        <a:lstStyle/>
                        <a:p>
                          <a:r>
                            <a:rPr lang="en-US" altLang="ja-JP" sz="3200" dirty="0"/>
                            <a:t>0</a:t>
                          </a:r>
                        </a:p>
                      </a:txBody>
                      <a:tcPr anchor="ctr"/>
                    </a:tc>
                    <a:tc>
                      <a:txBody>
                        <a:bodyPr/>
                        <a:lstStyle/>
                        <a:p>
                          <a:r>
                            <a:rPr lang="en-US" altLang="ja-JP" sz="3200" dirty="0"/>
                            <a:t>0</a:t>
                          </a:r>
                        </a:p>
                      </a:txBody>
                      <a:tcPr anchor="ctr"/>
                    </a:tc>
                    <a:tc>
                      <a:txBody>
                        <a:bodyPr/>
                        <a:lstStyle/>
                        <a:p>
                          <a:r>
                            <a:rPr lang="en-US" altLang="ja-JP" sz="3200" dirty="0"/>
                            <a:t>-</a:t>
                          </a:r>
                          <a:endParaRPr lang="ja-JP" altLang="en-US" sz="3200" dirty="0"/>
                        </a:p>
                      </a:txBody>
                      <a:tcPr anchor="ctr"/>
                    </a:tc>
                    <a:tc>
                      <a:txBody>
                        <a:bodyPr/>
                        <a:lstStyle/>
                        <a:p>
                          <a:r>
                            <a:rPr lang="en-US" altLang="ja-JP" sz="3200" dirty="0"/>
                            <a:t>0</a:t>
                          </a:r>
                        </a:p>
                      </a:txBody>
                      <a:tcPr anchor="ctr"/>
                    </a:tc>
                    <a:extLst>
                      <a:ext uri="{0D108BD9-81ED-4DB2-BD59-A6C34878D82A}">
                        <a16:rowId xmlns:a16="http://schemas.microsoft.com/office/drawing/2014/main" val="3892838006"/>
                      </a:ext>
                    </a:extLst>
                  </a:tr>
                  <a:tr h="428125">
                    <a:tc>
                      <a:txBody>
                        <a:bodyPr/>
                        <a:lstStyle/>
                        <a:p>
                          <a:pPr/>
                          <a14:m>
                            <m:oMathPara xmlns:m="http://schemas.openxmlformats.org/officeDocument/2006/math">
                              <m:oMathParaPr>
                                <m:jc m:val="centerGroup"/>
                              </m:oMathParaPr>
                              <m:oMath xmlns:m="http://schemas.openxmlformats.org/officeDocument/2006/math">
                                <m:sSub>
                                  <m:sSubPr>
                                    <m:ctrlPr>
                                      <a:rPr lang="en-US" altLang="ja-JP" sz="3200" b="0" i="1" smtClean="0">
                                        <a:solidFill>
                                          <a:schemeClr val="tx1"/>
                                        </a:solidFill>
                                        <a:latin typeface="Cambria Math" panose="02040503050406030204" pitchFamily="18" charset="0"/>
                                      </a:rPr>
                                    </m:ctrlPr>
                                  </m:sSubPr>
                                  <m:e>
                                    <m:r>
                                      <a:rPr lang="en-US" altLang="ja-JP" sz="3200" b="0" i="1" smtClean="0">
                                        <a:solidFill>
                                          <a:schemeClr val="tx1"/>
                                        </a:solidFill>
                                        <a:latin typeface="Cambria Math" panose="02040503050406030204" pitchFamily="18" charset="0"/>
                                      </a:rPr>
                                      <m:t>𝜑</m:t>
                                    </m:r>
                                  </m:e>
                                  <m:sub>
                                    <m:r>
                                      <a:rPr lang="en-US" altLang="ja-JP" sz="3200" b="0" i="1" smtClean="0">
                                        <a:solidFill>
                                          <a:schemeClr val="tx1"/>
                                        </a:solidFill>
                                        <a:latin typeface="Cambria Math" panose="02040503050406030204" pitchFamily="18" charset="0"/>
                                      </a:rPr>
                                      <m:t>2</m:t>
                                    </m:r>
                                  </m:sub>
                                </m:sSub>
                              </m:oMath>
                            </m:oMathPara>
                          </a14:m>
                          <a:endParaRPr lang="en-US" altLang="ja-JP" sz="3200" dirty="0">
                            <a:solidFill>
                              <a:schemeClr val="tx1"/>
                            </a:solidFill>
                          </a:endParaRPr>
                        </a:p>
                      </a:txBody>
                      <a:tcPr anchor="ctr"/>
                    </a:tc>
                    <a:tc>
                      <a:txBody>
                        <a:bodyPr/>
                        <a:lstStyle/>
                        <a:p>
                          <a:r>
                            <a:rPr lang="en-US" altLang="ja-JP" sz="3200" dirty="0"/>
                            <a:t>0.2</a:t>
                          </a:r>
                        </a:p>
                      </a:txBody>
                      <a:tcPr anchor="ctr"/>
                    </a:tc>
                    <a:tc>
                      <a:txBody>
                        <a:bodyPr/>
                        <a:lstStyle/>
                        <a:p>
                          <a:r>
                            <a:rPr lang="en-US" altLang="ja-JP" sz="3200" dirty="0"/>
                            <a:t>0.2</a:t>
                          </a:r>
                        </a:p>
                      </a:txBody>
                      <a:tcPr anchor="ctr"/>
                    </a:tc>
                    <a:tc>
                      <a:txBody>
                        <a:bodyPr/>
                        <a:lstStyle/>
                        <a:p>
                          <a:r>
                            <a:rPr lang="en-US" altLang="ja-JP" sz="3200"/>
                            <a:t>0.2</a:t>
                          </a:r>
                        </a:p>
                      </a:txBody>
                      <a:tcPr anchor="ctr"/>
                    </a:tc>
                    <a:tc>
                      <a:txBody>
                        <a:bodyPr/>
                        <a:lstStyle/>
                        <a:p>
                          <a:r>
                            <a:rPr lang="en-US" altLang="ja-JP" sz="3200" dirty="0"/>
                            <a:t>-</a:t>
                          </a:r>
                          <a:endParaRPr lang="ja-JP" altLang="en-US" sz="3200" dirty="0"/>
                        </a:p>
                      </a:txBody>
                      <a:tcPr anchor="ctr"/>
                    </a:tc>
                    <a:tc>
                      <a:txBody>
                        <a:bodyPr/>
                        <a:lstStyle/>
                        <a:p>
                          <a:r>
                            <a:rPr lang="en-US" altLang="ja-JP" sz="3200" dirty="0"/>
                            <a:t>0.3</a:t>
                          </a:r>
                        </a:p>
                      </a:txBody>
                      <a:tcPr anchor="ctr"/>
                    </a:tc>
                    <a:extLst>
                      <a:ext uri="{0D108BD9-81ED-4DB2-BD59-A6C34878D82A}">
                        <a16:rowId xmlns:a16="http://schemas.microsoft.com/office/drawing/2014/main" val="3745367944"/>
                      </a:ext>
                    </a:extLst>
                  </a:tr>
                  <a:tr h="461663">
                    <a:tc>
                      <a:txBody>
                        <a:bodyPr/>
                        <a:lstStyle/>
                        <a:p>
                          <a:pPr/>
                          <a14:m>
                            <m:oMathPara xmlns:m="http://schemas.openxmlformats.org/officeDocument/2006/math">
                              <m:oMathParaPr>
                                <m:jc m:val="centerGroup"/>
                              </m:oMathParaPr>
                              <m:oMath xmlns:m="http://schemas.openxmlformats.org/officeDocument/2006/math">
                                <m:sSub>
                                  <m:sSubPr>
                                    <m:ctrlPr>
                                      <a:rPr lang="en-US" altLang="ja-JP" sz="3200" b="0" i="1" smtClean="0">
                                        <a:solidFill>
                                          <a:schemeClr val="tx1"/>
                                        </a:solidFill>
                                        <a:latin typeface="Cambria Math" panose="02040503050406030204" pitchFamily="18" charset="0"/>
                                      </a:rPr>
                                    </m:ctrlPr>
                                  </m:sSubPr>
                                  <m:e>
                                    <m:r>
                                      <a:rPr lang="en-US" altLang="ja-JP" sz="3200" b="0" i="1" smtClean="0">
                                        <a:solidFill>
                                          <a:schemeClr val="tx1"/>
                                        </a:solidFill>
                                        <a:latin typeface="Cambria Math" panose="02040503050406030204" pitchFamily="18" charset="0"/>
                                      </a:rPr>
                                      <m:t>𝐸</m:t>
                                    </m:r>
                                  </m:e>
                                  <m:sub>
                                    <m:r>
                                      <a:rPr lang="en-US" altLang="ja-JP" sz="3200" b="0" i="1" smtClean="0">
                                        <a:solidFill>
                                          <a:schemeClr val="tx1"/>
                                        </a:solidFill>
                                        <a:latin typeface="Cambria Math" panose="02040503050406030204" pitchFamily="18" charset="0"/>
                                      </a:rPr>
                                      <m:t>11</m:t>
                                    </m:r>
                                  </m:sub>
                                </m:sSub>
                              </m:oMath>
                            </m:oMathPara>
                          </a14:m>
                          <a:endParaRPr lang="ja-JP" altLang="en-US" sz="3200" dirty="0">
                            <a:solidFill>
                              <a:schemeClr val="tx1"/>
                            </a:solidFill>
                          </a:endParaRPr>
                        </a:p>
                      </a:txBody>
                      <a:tcPr anchor="ctr"/>
                    </a:tc>
                    <a:tc>
                      <a:txBody>
                        <a:bodyPr/>
                        <a:lstStyle/>
                        <a:p>
                          <a:r>
                            <a:rPr lang="en-US" altLang="ja-JP" sz="3200" dirty="0">
                              <a:solidFill>
                                <a:schemeClr val="accent1"/>
                              </a:solidFill>
                            </a:rPr>
                            <a:t>0.00268</a:t>
                          </a:r>
                        </a:p>
                      </a:txBody>
                      <a:tcPr anchor="ctr"/>
                    </a:tc>
                    <a:tc>
                      <a:txBody>
                        <a:bodyPr/>
                        <a:lstStyle/>
                        <a:p>
                          <a:r>
                            <a:rPr lang="en-US" altLang="ja-JP" sz="3200" dirty="0">
                              <a:solidFill>
                                <a:schemeClr val="accent1"/>
                              </a:solidFill>
                            </a:rPr>
                            <a:t>0.00171</a:t>
                          </a:r>
                        </a:p>
                      </a:txBody>
                      <a:tcPr anchor="ctr"/>
                    </a:tc>
                    <a:tc>
                      <a:txBody>
                        <a:bodyPr/>
                        <a:lstStyle/>
                        <a:p>
                          <a:r>
                            <a:rPr lang="en-US" altLang="ja-JP" sz="3200" dirty="0">
                              <a:solidFill>
                                <a:schemeClr val="accent1"/>
                              </a:solidFill>
                            </a:rPr>
                            <a:t>0.00313</a:t>
                          </a:r>
                        </a:p>
                      </a:txBody>
                      <a:tcPr anchor="ctr"/>
                    </a:tc>
                    <a:tc>
                      <a:txBody>
                        <a:bodyPr/>
                        <a:lstStyle/>
                        <a:p>
                          <a:r>
                            <a:rPr lang="en-US" altLang="ja-JP" sz="3200" dirty="0">
                              <a:solidFill>
                                <a:schemeClr val="accent1"/>
                              </a:solidFill>
                            </a:rPr>
                            <a:t>0.00167</a:t>
                          </a:r>
                        </a:p>
                      </a:txBody>
                      <a:tcPr anchor="ctr"/>
                    </a:tc>
                    <a:tc>
                      <a:txBody>
                        <a:bodyPr/>
                        <a:lstStyle/>
                        <a:p>
                          <a:r>
                            <a:rPr lang="en-US" altLang="ja-JP" sz="3200" dirty="0">
                              <a:solidFill>
                                <a:schemeClr val="accent1"/>
                              </a:solidFill>
                            </a:rPr>
                            <a:t>0.00378</a:t>
                          </a:r>
                        </a:p>
                      </a:txBody>
                      <a:tcPr anchor="ctr"/>
                    </a:tc>
                    <a:extLst>
                      <a:ext uri="{0D108BD9-81ED-4DB2-BD59-A6C34878D82A}">
                        <a16:rowId xmlns:a16="http://schemas.microsoft.com/office/drawing/2014/main" val="2008871731"/>
                      </a:ext>
                    </a:extLst>
                  </a:tr>
                  <a:tr h="428125">
                    <a:tc>
                      <a:txBody>
                        <a:bodyPr/>
                        <a:lstStyle/>
                        <a:p>
                          <a:pPr/>
                          <a14:m>
                            <m:oMathPara xmlns:m="http://schemas.openxmlformats.org/officeDocument/2006/math">
                              <m:oMathParaPr>
                                <m:jc m:val="centerGroup"/>
                              </m:oMathParaPr>
                              <m:oMath xmlns:m="http://schemas.openxmlformats.org/officeDocument/2006/math">
                                <m:sSub>
                                  <m:sSubPr>
                                    <m:ctrlPr>
                                      <a:rPr lang="en-US" altLang="ja-JP" sz="3200" b="0" i="1" smtClean="0">
                                        <a:solidFill>
                                          <a:schemeClr val="tx1"/>
                                        </a:solidFill>
                                        <a:latin typeface="Cambria Math" panose="02040503050406030204" pitchFamily="18" charset="0"/>
                                      </a:rPr>
                                    </m:ctrlPr>
                                  </m:sSubPr>
                                  <m:e>
                                    <m:r>
                                      <a:rPr lang="en-US" altLang="ja-JP" sz="3200" b="0" i="1" smtClean="0">
                                        <a:solidFill>
                                          <a:schemeClr val="tx1"/>
                                        </a:solidFill>
                                        <a:latin typeface="Cambria Math" panose="02040503050406030204" pitchFamily="18" charset="0"/>
                                      </a:rPr>
                                      <m:t>𝐸</m:t>
                                    </m:r>
                                  </m:e>
                                  <m:sub>
                                    <m:r>
                                      <a:rPr lang="en-US" altLang="ja-JP" sz="3200" b="0" i="1" smtClean="0">
                                        <a:solidFill>
                                          <a:schemeClr val="tx1"/>
                                        </a:solidFill>
                                        <a:latin typeface="Cambria Math" panose="02040503050406030204" pitchFamily="18" charset="0"/>
                                      </a:rPr>
                                      <m:t>12</m:t>
                                    </m:r>
                                  </m:sub>
                                </m:sSub>
                              </m:oMath>
                            </m:oMathPara>
                          </a14:m>
                          <a:endParaRPr lang="ja-JP" altLang="en-US" sz="3200" dirty="0">
                            <a:solidFill>
                              <a:schemeClr val="tx1"/>
                            </a:solidFill>
                          </a:endParaRPr>
                        </a:p>
                      </a:txBody>
                      <a:tcPr anchor="ctr"/>
                    </a:tc>
                    <a:tc>
                      <a:txBody>
                        <a:bodyPr/>
                        <a:lstStyle/>
                        <a:p>
                          <a:r>
                            <a:rPr lang="en-US" altLang="ja-JP" sz="3200" dirty="0"/>
                            <a:t>0</a:t>
                          </a:r>
                        </a:p>
                      </a:txBody>
                      <a:tcPr anchor="ctr"/>
                    </a:tc>
                    <a:tc>
                      <a:txBody>
                        <a:bodyPr/>
                        <a:lstStyle/>
                        <a:p>
                          <a:r>
                            <a:rPr lang="en-US" altLang="ja-JP" sz="3200"/>
                            <a:t>0</a:t>
                          </a:r>
                        </a:p>
                      </a:txBody>
                      <a:tcPr anchor="ctr"/>
                    </a:tc>
                    <a:tc>
                      <a:txBody>
                        <a:bodyPr/>
                        <a:lstStyle/>
                        <a:p>
                          <a:r>
                            <a:rPr lang="en-US" altLang="ja-JP" sz="3200" dirty="0"/>
                            <a:t>0</a:t>
                          </a:r>
                        </a:p>
                      </a:txBody>
                      <a:tcPr anchor="ctr"/>
                    </a:tc>
                    <a:tc>
                      <a:txBody>
                        <a:bodyPr/>
                        <a:lstStyle/>
                        <a:p>
                          <a:r>
                            <a:rPr lang="en-US" altLang="ja-JP" sz="3200" dirty="0"/>
                            <a:t>-</a:t>
                          </a:r>
                          <a:endParaRPr lang="ja-JP" altLang="en-US" sz="3200" dirty="0"/>
                        </a:p>
                      </a:txBody>
                      <a:tcPr anchor="ctr"/>
                    </a:tc>
                    <a:tc>
                      <a:txBody>
                        <a:bodyPr/>
                        <a:lstStyle/>
                        <a:p>
                          <a:r>
                            <a:rPr lang="en-US" altLang="ja-JP" sz="3200" dirty="0"/>
                            <a:t>0</a:t>
                          </a:r>
                        </a:p>
                      </a:txBody>
                      <a:tcPr anchor="ctr"/>
                    </a:tc>
                    <a:extLst>
                      <a:ext uri="{0D108BD9-81ED-4DB2-BD59-A6C34878D82A}">
                        <a16:rowId xmlns:a16="http://schemas.microsoft.com/office/drawing/2014/main" val="1330804680"/>
                      </a:ext>
                    </a:extLst>
                  </a:tr>
                  <a:tr h="428125">
                    <a:tc>
                      <a:txBody>
                        <a:bodyPr/>
                        <a:lstStyle/>
                        <a:p>
                          <a:pPr/>
                          <a14:m>
                            <m:oMathPara xmlns:m="http://schemas.openxmlformats.org/officeDocument/2006/math">
                              <m:oMathParaPr>
                                <m:jc m:val="centerGroup"/>
                              </m:oMathParaPr>
                              <m:oMath xmlns:m="http://schemas.openxmlformats.org/officeDocument/2006/math">
                                <m:sSub>
                                  <m:sSubPr>
                                    <m:ctrlPr>
                                      <a:rPr lang="en-US" altLang="ja-JP" sz="3200" b="0" i="1" smtClean="0">
                                        <a:solidFill>
                                          <a:schemeClr val="tx1"/>
                                        </a:solidFill>
                                        <a:latin typeface="Cambria Math" panose="02040503050406030204" pitchFamily="18" charset="0"/>
                                      </a:rPr>
                                    </m:ctrlPr>
                                  </m:sSubPr>
                                  <m:e>
                                    <m:r>
                                      <a:rPr lang="en-US" altLang="ja-JP" sz="3200" b="0" i="1" smtClean="0">
                                        <a:solidFill>
                                          <a:schemeClr val="tx1"/>
                                        </a:solidFill>
                                        <a:latin typeface="Cambria Math" panose="02040503050406030204" pitchFamily="18" charset="0"/>
                                      </a:rPr>
                                      <m:t>𝐸</m:t>
                                    </m:r>
                                  </m:e>
                                  <m:sub>
                                    <m:r>
                                      <a:rPr lang="en-US" altLang="ja-JP" sz="3200" b="0" i="1" smtClean="0">
                                        <a:solidFill>
                                          <a:schemeClr val="tx1"/>
                                        </a:solidFill>
                                        <a:latin typeface="Cambria Math" panose="02040503050406030204" pitchFamily="18" charset="0"/>
                                      </a:rPr>
                                      <m:t>22</m:t>
                                    </m:r>
                                  </m:sub>
                                </m:sSub>
                              </m:oMath>
                            </m:oMathPara>
                          </a14:m>
                          <a:endParaRPr lang="ja-JP" altLang="en-US" sz="3200" dirty="0">
                            <a:solidFill>
                              <a:schemeClr val="tx1"/>
                            </a:solidFill>
                          </a:endParaRPr>
                        </a:p>
                      </a:txBody>
                      <a:tcPr anchor="ctr"/>
                    </a:tc>
                    <a:tc>
                      <a:txBody>
                        <a:bodyPr/>
                        <a:lstStyle/>
                        <a:p>
                          <a:r>
                            <a:rPr lang="en-US" altLang="ja-JP" sz="3200" dirty="0">
                              <a:solidFill>
                                <a:schemeClr val="accent1"/>
                              </a:solidFill>
                            </a:rPr>
                            <a:t>0.00357</a:t>
                          </a:r>
                        </a:p>
                      </a:txBody>
                      <a:tcPr anchor="ctr"/>
                    </a:tc>
                    <a:tc>
                      <a:txBody>
                        <a:bodyPr/>
                        <a:lstStyle/>
                        <a:p>
                          <a:r>
                            <a:rPr lang="en-US" altLang="ja-JP" sz="3200" dirty="0">
                              <a:solidFill>
                                <a:schemeClr val="accent1"/>
                              </a:solidFill>
                            </a:rPr>
                            <a:t>0.00357</a:t>
                          </a:r>
                        </a:p>
                      </a:txBody>
                      <a:tcPr anchor="ctr"/>
                    </a:tc>
                    <a:tc>
                      <a:txBody>
                        <a:bodyPr/>
                        <a:lstStyle/>
                        <a:p>
                          <a:r>
                            <a:rPr lang="en-US" altLang="ja-JP" sz="3200" dirty="0">
                              <a:solidFill>
                                <a:schemeClr val="accent1"/>
                              </a:solidFill>
                            </a:rPr>
                            <a:t>0.00357</a:t>
                          </a:r>
                        </a:p>
                      </a:txBody>
                      <a:tcPr anchor="ctr"/>
                    </a:tc>
                    <a:tc>
                      <a:txBody>
                        <a:bodyPr/>
                        <a:lstStyle/>
                        <a:p>
                          <a:r>
                            <a:rPr lang="en-US" altLang="ja-JP" sz="3200" dirty="0">
                              <a:solidFill>
                                <a:schemeClr val="accent2"/>
                              </a:solidFill>
                            </a:rPr>
                            <a:t>0.01</a:t>
                          </a:r>
                        </a:p>
                      </a:txBody>
                      <a:tcPr anchor="ctr"/>
                    </a:tc>
                    <a:tc>
                      <a:txBody>
                        <a:bodyPr/>
                        <a:lstStyle/>
                        <a:p>
                          <a:r>
                            <a:rPr lang="en-US" altLang="ja-JP" sz="3200" dirty="0">
                              <a:solidFill>
                                <a:schemeClr val="accent1"/>
                              </a:solidFill>
                            </a:rPr>
                            <a:t>0.00270</a:t>
                          </a:r>
                        </a:p>
                      </a:txBody>
                      <a:tcPr anchor="ctr"/>
                    </a:tc>
                    <a:extLst>
                      <a:ext uri="{0D108BD9-81ED-4DB2-BD59-A6C34878D82A}">
                        <a16:rowId xmlns:a16="http://schemas.microsoft.com/office/drawing/2014/main" val="2169694856"/>
                      </a:ext>
                    </a:extLst>
                  </a:tr>
                  <a:tr h="428125">
                    <a:tc>
                      <a:txBody>
                        <a:bodyPr/>
                        <a:lstStyle/>
                        <a:p>
                          <a:pPr/>
                          <a14:m>
                            <m:oMathPara xmlns:m="http://schemas.openxmlformats.org/officeDocument/2006/math">
                              <m:oMathParaPr>
                                <m:jc m:val="centerGroup"/>
                              </m:oMathParaPr>
                              <m:oMath xmlns:m="http://schemas.openxmlformats.org/officeDocument/2006/math">
                                <m:sSub>
                                  <m:sSubPr>
                                    <m:ctrlPr>
                                      <a:rPr lang="en-US" altLang="ja-JP" sz="3200" b="0" i="1" smtClean="0">
                                        <a:solidFill>
                                          <a:schemeClr val="tx1"/>
                                        </a:solidFill>
                                        <a:latin typeface="Cambria Math" panose="02040503050406030204" pitchFamily="18" charset="0"/>
                                      </a:rPr>
                                    </m:ctrlPr>
                                  </m:sSubPr>
                                  <m:e>
                                    <m:r>
                                      <a:rPr lang="en-US" altLang="ja-JP" sz="3200" b="0" i="1" smtClean="0">
                                        <a:solidFill>
                                          <a:schemeClr val="tx1"/>
                                        </a:solidFill>
                                        <a:latin typeface="Cambria Math" panose="02040503050406030204" pitchFamily="18" charset="0"/>
                                      </a:rPr>
                                      <m:t>𝐸</m:t>
                                    </m:r>
                                  </m:e>
                                  <m:sub>
                                    <m:r>
                                      <a:rPr lang="en-US" altLang="ja-JP" sz="3200" b="0" i="1" smtClean="0">
                                        <a:solidFill>
                                          <a:schemeClr val="tx1"/>
                                        </a:solidFill>
                                        <a:latin typeface="Cambria Math" panose="02040503050406030204" pitchFamily="18" charset="0"/>
                                      </a:rPr>
                                      <m:t>21</m:t>
                                    </m:r>
                                  </m:sub>
                                </m:sSub>
                              </m:oMath>
                            </m:oMathPara>
                          </a14:m>
                          <a:endParaRPr lang="ja-JP" altLang="en-US" sz="3200" dirty="0">
                            <a:solidFill>
                              <a:schemeClr val="tx1"/>
                            </a:solidFill>
                          </a:endParaRPr>
                        </a:p>
                      </a:txBody>
                      <a:tcPr anchor="ctr"/>
                    </a:tc>
                    <a:tc>
                      <a:txBody>
                        <a:bodyPr/>
                        <a:lstStyle/>
                        <a:p>
                          <a:r>
                            <a:rPr lang="en-US" altLang="ja-JP" sz="3200" dirty="0">
                              <a:solidFill>
                                <a:schemeClr val="accent1"/>
                              </a:solidFill>
                            </a:rPr>
                            <a:t>0.00371</a:t>
                          </a:r>
                        </a:p>
                      </a:txBody>
                      <a:tcPr anchor="ctr"/>
                    </a:tc>
                    <a:tc>
                      <a:txBody>
                        <a:bodyPr/>
                        <a:lstStyle/>
                        <a:p>
                          <a:r>
                            <a:rPr lang="en-US" altLang="ja-JP" sz="3200" dirty="0">
                              <a:solidFill>
                                <a:schemeClr val="accent2"/>
                              </a:solidFill>
                            </a:rPr>
                            <a:t>0.00553</a:t>
                          </a:r>
                        </a:p>
                      </a:txBody>
                      <a:tcPr anchor="ctr"/>
                    </a:tc>
                    <a:tc>
                      <a:txBody>
                        <a:bodyPr/>
                        <a:lstStyle/>
                        <a:p>
                          <a:r>
                            <a:rPr lang="en-US" altLang="ja-JP" sz="3200"/>
                            <a:t>0</a:t>
                          </a:r>
                        </a:p>
                      </a:txBody>
                      <a:tcPr anchor="ctr"/>
                    </a:tc>
                    <a:tc>
                      <a:txBody>
                        <a:bodyPr/>
                        <a:lstStyle/>
                        <a:p>
                          <a:r>
                            <a:rPr lang="en-US" altLang="ja-JP" sz="3200" dirty="0"/>
                            <a:t>-</a:t>
                          </a:r>
                          <a:endParaRPr lang="ja-JP" altLang="en-US" sz="3200" dirty="0"/>
                        </a:p>
                      </a:txBody>
                      <a:tcPr anchor="ctr"/>
                    </a:tc>
                    <a:tc>
                      <a:txBody>
                        <a:bodyPr/>
                        <a:lstStyle/>
                        <a:p>
                          <a:r>
                            <a:rPr lang="en-US" altLang="ja-JP" sz="3200" dirty="0">
                              <a:solidFill>
                                <a:schemeClr val="accent1"/>
                              </a:solidFill>
                            </a:rPr>
                            <a:t>0.00392</a:t>
                          </a:r>
                        </a:p>
                      </a:txBody>
                      <a:tcPr anchor="ctr"/>
                    </a:tc>
                    <a:extLst>
                      <a:ext uri="{0D108BD9-81ED-4DB2-BD59-A6C34878D82A}">
                        <a16:rowId xmlns:a16="http://schemas.microsoft.com/office/drawing/2014/main" val="3467411804"/>
                      </a:ext>
                    </a:extLst>
                  </a:tr>
                </a:tbl>
              </a:graphicData>
            </a:graphic>
          </p:graphicFrame>
        </mc:Choice>
        <mc:Fallback xmlns="">
          <p:graphicFrame>
            <p:nvGraphicFramePr>
              <p:cNvPr id="198" name="表 197">
                <a:extLst>
                  <a:ext uri="{FF2B5EF4-FFF2-40B4-BE49-F238E27FC236}">
                    <a16:creationId xmlns:a16="http://schemas.microsoft.com/office/drawing/2014/main" id="{DD4E590A-BAC6-11D1-17CD-3C06E1B8288C}"/>
                  </a:ext>
                </a:extLst>
              </p:cNvPr>
              <p:cNvGraphicFramePr>
                <a:graphicFrameLocks noGrp="1"/>
              </p:cNvGraphicFramePr>
              <p:nvPr>
                <p:extLst>
                  <p:ext uri="{D42A27DB-BD31-4B8C-83A1-F6EECF244321}">
                    <p14:modId xmlns:p14="http://schemas.microsoft.com/office/powerpoint/2010/main" val="3433618946"/>
                  </p:ext>
                </p:extLst>
              </p:nvPr>
            </p:nvGraphicFramePr>
            <p:xfrm>
              <a:off x="15710619" y="25004886"/>
              <a:ext cx="9894593" cy="5821680"/>
            </p:xfrm>
            <a:graphic>
              <a:graphicData uri="http://schemas.openxmlformats.org/drawingml/2006/table">
                <a:tbl>
                  <a:tblPr firstRow="1" bandRow="1">
                    <a:tableStyleId>{5C22544A-7EE6-4342-B048-85BDC9FD1C3A}</a:tableStyleId>
                  </a:tblPr>
                  <a:tblGrid>
                    <a:gridCol w="957779">
                      <a:extLst>
                        <a:ext uri="{9D8B030D-6E8A-4147-A177-3AD203B41FA5}">
                          <a16:colId xmlns:a16="http://schemas.microsoft.com/office/drawing/2014/main" val="210988130"/>
                        </a:ext>
                      </a:extLst>
                    </a:gridCol>
                    <a:gridCol w="1769023">
                      <a:extLst>
                        <a:ext uri="{9D8B030D-6E8A-4147-A177-3AD203B41FA5}">
                          <a16:colId xmlns:a16="http://schemas.microsoft.com/office/drawing/2014/main" val="2567608930"/>
                        </a:ext>
                      </a:extLst>
                    </a:gridCol>
                    <a:gridCol w="1769023">
                      <a:extLst>
                        <a:ext uri="{9D8B030D-6E8A-4147-A177-3AD203B41FA5}">
                          <a16:colId xmlns:a16="http://schemas.microsoft.com/office/drawing/2014/main" val="3374749977"/>
                        </a:ext>
                      </a:extLst>
                    </a:gridCol>
                    <a:gridCol w="1677326">
                      <a:extLst>
                        <a:ext uri="{9D8B030D-6E8A-4147-A177-3AD203B41FA5}">
                          <a16:colId xmlns:a16="http://schemas.microsoft.com/office/drawing/2014/main" val="1447080557"/>
                        </a:ext>
                      </a:extLst>
                    </a:gridCol>
                    <a:gridCol w="1860721">
                      <a:extLst>
                        <a:ext uri="{9D8B030D-6E8A-4147-A177-3AD203B41FA5}">
                          <a16:colId xmlns:a16="http://schemas.microsoft.com/office/drawing/2014/main" val="971635106"/>
                        </a:ext>
                      </a:extLst>
                    </a:gridCol>
                    <a:gridCol w="1860721">
                      <a:extLst>
                        <a:ext uri="{9D8B030D-6E8A-4147-A177-3AD203B41FA5}">
                          <a16:colId xmlns:a16="http://schemas.microsoft.com/office/drawing/2014/main" val="586895062"/>
                        </a:ext>
                      </a:extLst>
                    </a:gridCol>
                  </a:tblGrid>
                  <a:tr h="1188720">
                    <a:tc>
                      <a:txBody>
                        <a:bodyPr/>
                        <a:lstStyle/>
                        <a:p>
                          <a:endParaRPr lang="ja-JP" altLang="en-US" sz="3200" dirty="0"/>
                        </a:p>
                      </a:txBody>
                      <a:tcPr anchor="ctr"/>
                    </a:tc>
                    <a:tc>
                      <a:txBody>
                        <a:bodyPr/>
                        <a:lstStyle/>
                        <a:p>
                          <a:pPr algn="ctr"/>
                          <a:r>
                            <a:rPr lang="ja-JP" altLang="en-US" sz="3200" b="1" dirty="0"/>
                            <a:t>➡</a:t>
                          </a:r>
                          <a:endParaRPr lang="ja-JP" altLang="en-US" sz="3200" dirty="0"/>
                        </a:p>
                      </a:txBody>
                      <a:tcPr anchor="ctr"/>
                    </a:tc>
                    <a:tc>
                      <a:txBody>
                        <a:bodyPr/>
                        <a:lstStyle/>
                        <a:p>
                          <a:pPr algn="ctr"/>
                          <a:r>
                            <a:rPr lang="ja-JP" altLang="en-US" sz="3200" b="1" dirty="0"/>
                            <a:t>➡</a:t>
                          </a:r>
                          <a:endParaRPr lang="ja-JP" altLang="en-US" sz="3200" dirty="0"/>
                        </a:p>
                      </a:txBody>
                      <a:tcPr anchor="ctr"/>
                    </a:tc>
                    <a:tc>
                      <a:txBody>
                        <a:bodyPr/>
                        <a:lstStyle/>
                        <a:p>
                          <a:pPr algn="ctr"/>
                          <a:r>
                            <a:rPr lang="en-US" altLang="ja-JP" sz="3200" b="1" dirty="0"/>
                            <a:t>FCFS</a:t>
                          </a:r>
                          <a:endParaRPr lang="ja-JP" altLang="en-US" sz="3200" dirty="0"/>
                        </a:p>
                      </a:txBody>
                      <a:tcPr anchor="ctr"/>
                    </a:tc>
                    <a:tc>
                      <a:txBody>
                        <a:bodyPr/>
                        <a:lstStyle/>
                        <a:p>
                          <a:r>
                            <a:rPr lang="ja-JP" altLang="en-US" sz="3200" b="1" dirty="0"/>
                            <a:t>オフロードなし</a:t>
                          </a:r>
                          <a:endParaRPr lang="ja-JP" altLang="en-US" sz="3200" dirty="0"/>
                        </a:p>
                      </a:txBody>
                      <a:tcPr anchor="ctr"/>
                    </a:tc>
                    <a:tc>
                      <a:txBody>
                        <a:bodyPr/>
                        <a:lstStyle/>
                        <a:p>
                          <a:r>
                            <a:rPr lang="ja-JP" altLang="en-US" sz="2400" dirty="0"/>
                            <a:t>処理順①において遅延最小化</a:t>
                          </a:r>
                        </a:p>
                      </a:txBody>
                      <a:tcPr anchor="ctr"/>
                    </a:tc>
                    <a:extLst>
                      <a:ext uri="{0D108BD9-81ED-4DB2-BD59-A6C34878D82A}">
                        <a16:rowId xmlns:a16="http://schemas.microsoft.com/office/drawing/2014/main" val="2250027458"/>
                      </a:ext>
                    </a:extLst>
                  </a:tr>
                  <a:tr h="579120">
                    <a:tc>
                      <a:txBody>
                        <a:bodyPr/>
                        <a:lstStyle/>
                        <a:p>
                          <a:endParaRPr lang="ja-JP"/>
                        </a:p>
                      </a:txBody>
                      <a:tcPr anchor="ctr">
                        <a:blipFill>
                          <a:blip r:embed="rId31"/>
                          <a:stretch>
                            <a:fillRect l="-637" t="-212632" r="-936943" b="-735789"/>
                          </a:stretch>
                        </a:blipFill>
                      </a:tcPr>
                    </a:tc>
                    <a:tc>
                      <a:txBody>
                        <a:bodyPr/>
                        <a:lstStyle/>
                        <a:p>
                          <a:r>
                            <a:rPr lang="en-US" altLang="ja-JP" sz="3200" dirty="0"/>
                            <a:t>0.331</a:t>
                          </a:r>
                        </a:p>
                      </a:txBody>
                      <a:tcPr anchor="ctr"/>
                    </a:tc>
                    <a:tc>
                      <a:txBody>
                        <a:bodyPr/>
                        <a:lstStyle/>
                        <a:p>
                          <a:r>
                            <a:rPr lang="en-US" altLang="ja-JP" sz="3200" dirty="0"/>
                            <a:t>0.370</a:t>
                          </a:r>
                        </a:p>
                      </a:txBody>
                      <a:tcPr anchor="ctr"/>
                    </a:tc>
                    <a:tc>
                      <a:txBody>
                        <a:bodyPr/>
                        <a:lstStyle/>
                        <a:p>
                          <a:r>
                            <a:rPr lang="en-US" altLang="ja-JP" sz="3200" dirty="0"/>
                            <a:t>0.376</a:t>
                          </a:r>
                        </a:p>
                      </a:txBody>
                      <a:tcPr anchor="ctr"/>
                    </a:tc>
                    <a:tc>
                      <a:txBody>
                        <a:bodyPr/>
                        <a:lstStyle/>
                        <a:p>
                          <a:r>
                            <a:rPr lang="en-US" altLang="ja-JP" sz="3200"/>
                            <a:t>-0.227</a:t>
                          </a:r>
                          <a:endParaRPr lang="ja-JP" altLang="en-US" sz="3200" dirty="0"/>
                        </a:p>
                      </a:txBody>
                      <a:tcPr anchor="ctr"/>
                    </a:tc>
                    <a:tc>
                      <a:txBody>
                        <a:bodyPr/>
                        <a:lstStyle/>
                        <a:p>
                          <a:r>
                            <a:rPr lang="en-US" altLang="ja-JP" sz="3200" dirty="0"/>
                            <a:t>0.386</a:t>
                          </a:r>
                        </a:p>
                      </a:txBody>
                      <a:tcPr anchor="ctr"/>
                    </a:tc>
                    <a:extLst>
                      <a:ext uri="{0D108BD9-81ED-4DB2-BD59-A6C34878D82A}">
                        <a16:rowId xmlns:a16="http://schemas.microsoft.com/office/drawing/2014/main" val="3523180564"/>
                      </a:ext>
                    </a:extLst>
                  </a:tr>
                  <a:tr h="579120">
                    <a:tc>
                      <a:txBody>
                        <a:bodyPr/>
                        <a:lstStyle/>
                        <a:p>
                          <a:endParaRPr lang="ja-JP"/>
                        </a:p>
                      </a:txBody>
                      <a:tcPr anchor="ctr">
                        <a:blipFill>
                          <a:blip r:embed="rId31"/>
                          <a:stretch>
                            <a:fillRect l="-637" t="-312632" r="-936943" b="-635789"/>
                          </a:stretch>
                        </a:blipFill>
                      </a:tcPr>
                    </a:tc>
                    <a:tc>
                      <a:txBody>
                        <a:bodyPr/>
                        <a:lstStyle/>
                        <a:p>
                          <a:r>
                            <a:rPr lang="en-US" altLang="ja-JP" sz="3200" dirty="0"/>
                            <a:t>0.0181</a:t>
                          </a:r>
                        </a:p>
                      </a:txBody>
                      <a:tcPr anchor="ctr"/>
                    </a:tc>
                    <a:tc>
                      <a:txBody>
                        <a:bodyPr/>
                        <a:lstStyle/>
                        <a:p>
                          <a:r>
                            <a:rPr lang="en-US" altLang="ja-JP" sz="3200" dirty="0"/>
                            <a:t>-0.0146</a:t>
                          </a:r>
                        </a:p>
                      </a:txBody>
                      <a:tcPr anchor="ctr"/>
                    </a:tc>
                    <a:tc>
                      <a:txBody>
                        <a:bodyPr/>
                        <a:lstStyle/>
                        <a:p>
                          <a:r>
                            <a:rPr lang="en-US" altLang="ja-JP" sz="3200" dirty="0"/>
                            <a:t>-0.00514</a:t>
                          </a:r>
                        </a:p>
                      </a:txBody>
                      <a:tcPr anchor="ctr"/>
                    </a:tc>
                    <a:tc>
                      <a:txBody>
                        <a:bodyPr/>
                        <a:lstStyle/>
                        <a:p>
                          <a:r>
                            <a:rPr lang="en-US" altLang="ja-JP" sz="3200" dirty="0"/>
                            <a:t>-1.26</a:t>
                          </a:r>
                          <a:endParaRPr lang="ja-JP" altLang="en-US" sz="3200" dirty="0"/>
                        </a:p>
                      </a:txBody>
                      <a:tcPr anchor="ctr"/>
                    </a:tc>
                    <a:tc>
                      <a:txBody>
                        <a:bodyPr/>
                        <a:lstStyle/>
                        <a:p>
                          <a:r>
                            <a:rPr lang="en-US" altLang="ja-JP" sz="3200" dirty="0"/>
                            <a:t>-0.0331</a:t>
                          </a:r>
                        </a:p>
                      </a:txBody>
                      <a:tcPr anchor="ctr"/>
                    </a:tc>
                    <a:extLst>
                      <a:ext uri="{0D108BD9-81ED-4DB2-BD59-A6C34878D82A}">
                        <a16:rowId xmlns:a16="http://schemas.microsoft.com/office/drawing/2014/main" val="958707935"/>
                      </a:ext>
                    </a:extLst>
                  </a:tr>
                  <a:tr h="579120">
                    <a:tc>
                      <a:txBody>
                        <a:bodyPr/>
                        <a:lstStyle/>
                        <a:p>
                          <a:endParaRPr lang="ja-JP"/>
                        </a:p>
                      </a:txBody>
                      <a:tcPr anchor="ctr">
                        <a:blipFill>
                          <a:blip r:embed="rId31"/>
                          <a:stretch>
                            <a:fillRect l="-637" t="-408333" r="-936943" b="-529167"/>
                          </a:stretch>
                        </a:blipFill>
                      </a:tcPr>
                    </a:tc>
                    <a:tc>
                      <a:txBody>
                        <a:bodyPr/>
                        <a:lstStyle/>
                        <a:p>
                          <a:r>
                            <a:rPr lang="en-US" altLang="ja-JP" sz="3200"/>
                            <a:t>0</a:t>
                          </a:r>
                        </a:p>
                      </a:txBody>
                      <a:tcPr anchor="ctr"/>
                    </a:tc>
                    <a:tc>
                      <a:txBody>
                        <a:bodyPr/>
                        <a:lstStyle/>
                        <a:p>
                          <a:r>
                            <a:rPr lang="en-US" altLang="ja-JP" sz="3200" dirty="0"/>
                            <a:t>0</a:t>
                          </a:r>
                        </a:p>
                      </a:txBody>
                      <a:tcPr anchor="ctr"/>
                    </a:tc>
                    <a:tc>
                      <a:txBody>
                        <a:bodyPr/>
                        <a:lstStyle/>
                        <a:p>
                          <a:r>
                            <a:rPr lang="en-US" altLang="ja-JP" sz="3200" dirty="0"/>
                            <a:t>0</a:t>
                          </a:r>
                        </a:p>
                      </a:txBody>
                      <a:tcPr anchor="ctr"/>
                    </a:tc>
                    <a:tc>
                      <a:txBody>
                        <a:bodyPr/>
                        <a:lstStyle/>
                        <a:p>
                          <a:r>
                            <a:rPr lang="en-US" altLang="ja-JP" sz="3200" dirty="0"/>
                            <a:t>-</a:t>
                          </a:r>
                          <a:endParaRPr lang="ja-JP" altLang="en-US" sz="3200" dirty="0"/>
                        </a:p>
                      </a:txBody>
                      <a:tcPr anchor="ctr"/>
                    </a:tc>
                    <a:tc>
                      <a:txBody>
                        <a:bodyPr/>
                        <a:lstStyle/>
                        <a:p>
                          <a:r>
                            <a:rPr lang="en-US" altLang="ja-JP" sz="3200" dirty="0"/>
                            <a:t>0</a:t>
                          </a:r>
                        </a:p>
                      </a:txBody>
                      <a:tcPr anchor="ctr"/>
                    </a:tc>
                    <a:extLst>
                      <a:ext uri="{0D108BD9-81ED-4DB2-BD59-A6C34878D82A}">
                        <a16:rowId xmlns:a16="http://schemas.microsoft.com/office/drawing/2014/main" val="3892838006"/>
                      </a:ext>
                    </a:extLst>
                  </a:tr>
                  <a:tr h="579120">
                    <a:tc>
                      <a:txBody>
                        <a:bodyPr/>
                        <a:lstStyle/>
                        <a:p>
                          <a:endParaRPr lang="ja-JP"/>
                        </a:p>
                      </a:txBody>
                      <a:tcPr anchor="ctr">
                        <a:blipFill>
                          <a:blip r:embed="rId31"/>
                          <a:stretch>
                            <a:fillRect l="-637" t="-513684" r="-936943" b="-434737"/>
                          </a:stretch>
                        </a:blipFill>
                      </a:tcPr>
                    </a:tc>
                    <a:tc>
                      <a:txBody>
                        <a:bodyPr/>
                        <a:lstStyle/>
                        <a:p>
                          <a:r>
                            <a:rPr lang="en-US" altLang="ja-JP" sz="3200" dirty="0"/>
                            <a:t>0.2</a:t>
                          </a:r>
                        </a:p>
                      </a:txBody>
                      <a:tcPr anchor="ctr"/>
                    </a:tc>
                    <a:tc>
                      <a:txBody>
                        <a:bodyPr/>
                        <a:lstStyle/>
                        <a:p>
                          <a:r>
                            <a:rPr lang="en-US" altLang="ja-JP" sz="3200" dirty="0"/>
                            <a:t>0.2</a:t>
                          </a:r>
                        </a:p>
                      </a:txBody>
                      <a:tcPr anchor="ctr"/>
                    </a:tc>
                    <a:tc>
                      <a:txBody>
                        <a:bodyPr/>
                        <a:lstStyle/>
                        <a:p>
                          <a:r>
                            <a:rPr lang="en-US" altLang="ja-JP" sz="3200"/>
                            <a:t>0.2</a:t>
                          </a:r>
                        </a:p>
                      </a:txBody>
                      <a:tcPr anchor="ctr"/>
                    </a:tc>
                    <a:tc>
                      <a:txBody>
                        <a:bodyPr/>
                        <a:lstStyle/>
                        <a:p>
                          <a:r>
                            <a:rPr lang="en-US" altLang="ja-JP" sz="3200" dirty="0"/>
                            <a:t>-</a:t>
                          </a:r>
                          <a:endParaRPr lang="ja-JP" altLang="en-US" sz="3200" dirty="0"/>
                        </a:p>
                      </a:txBody>
                      <a:tcPr anchor="ctr"/>
                    </a:tc>
                    <a:tc>
                      <a:txBody>
                        <a:bodyPr/>
                        <a:lstStyle/>
                        <a:p>
                          <a:r>
                            <a:rPr lang="en-US" altLang="ja-JP" sz="3200" dirty="0"/>
                            <a:t>0.3</a:t>
                          </a:r>
                        </a:p>
                      </a:txBody>
                      <a:tcPr anchor="ctr"/>
                    </a:tc>
                    <a:extLst>
                      <a:ext uri="{0D108BD9-81ED-4DB2-BD59-A6C34878D82A}">
                        <a16:rowId xmlns:a16="http://schemas.microsoft.com/office/drawing/2014/main" val="3745367944"/>
                      </a:ext>
                    </a:extLst>
                  </a:tr>
                  <a:tr h="579120">
                    <a:tc>
                      <a:txBody>
                        <a:bodyPr/>
                        <a:lstStyle/>
                        <a:p>
                          <a:endParaRPr lang="ja-JP"/>
                        </a:p>
                      </a:txBody>
                      <a:tcPr anchor="ctr">
                        <a:blipFill>
                          <a:blip r:embed="rId31"/>
                          <a:stretch>
                            <a:fillRect l="-637" t="-613684" r="-936943" b="-334737"/>
                          </a:stretch>
                        </a:blipFill>
                      </a:tcPr>
                    </a:tc>
                    <a:tc>
                      <a:txBody>
                        <a:bodyPr/>
                        <a:lstStyle/>
                        <a:p>
                          <a:r>
                            <a:rPr lang="en-US" altLang="ja-JP" sz="3200" dirty="0">
                              <a:solidFill>
                                <a:schemeClr val="accent1"/>
                              </a:solidFill>
                            </a:rPr>
                            <a:t>0.00268</a:t>
                          </a:r>
                        </a:p>
                      </a:txBody>
                      <a:tcPr anchor="ctr"/>
                    </a:tc>
                    <a:tc>
                      <a:txBody>
                        <a:bodyPr/>
                        <a:lstStyle/>
                        <a:p>
                          <a:r>
                            <a:rPr lang="en-US" altLang="ja-JP" sz="3200" dirty="0">
                              <a:solidFill>
                                <a:schemeClr val="accent1"/>
                              </a:solidFill>
                            </a:rPr>
                            <a:t>0.00171</a:t>
                          </a:r>
                        </a:p>
                      </a:txBody>
                      <a:tcPr anchor="ctr"/>
                    </a:tc>
                    <a:tc>
                      <a:txBody>
                        <a:bodyPr/>
                        <a:lstStyle/>
                        <a:p>
                          <a:r>
                            <a:rPr lang="en-US" altLang="ja-JP" sz="3200" dirty="0">
                              <a:solidFill>
                                <a:schemeClr val="accent1"/>
                              </a:solidFill>
                            </a:rPr>
                            <a:t>0.00313</a:t>
                          </a:r>
                        </a:p>
                      </a:txBody>
                      <a:tcPr anchor="ctr"/>
                    </a:tc>
                    <a:tc>
                      <a:txBody>
                        <a:bodyPr/>
                        <a:lstStyle/>
                        <a:p>
                          <a:r>
                            <a:rPr lang="en-US" altLang="ja-JP" sz="3200" dirty="0">
                              <a:solidFill>
                                <a:schemeClr val="accent1"/>
                              </a:solidFill>
                            </a:rPr>
                            <a:t>0.00167</a:t>
                          </a:r>
                        </a:p>
                      </a:txBody>
                      <a:tcPr anchor="ctr"/>
                    </a:tc>
                    <a:tc>
                      <a:txBody>
                        <a:bodyPr/>
                        <a:lstStyle/>
                        <a:p>
                          <a:r>
                            <a:rPr lang="en-US" altLang="ja-JP" sz="3200" dirty="0">
                              <a:solidFill>
                                <a:schemeClr val="accent1"/>
                              </a:solidFill>
                            </a:rPr>
                            <a:t>0.00378</a:t>
                          </a:r>
                        </a:p>
                      </a:txBody>
                      <a:tcPr anchor="ctr"/>
                    </a:tc>
                    <a:extLst>
                      <a:ext uri="{0D108BD9-81ED-4DB2-BD59-A6C34878D82A}">
                        <a16:rowId xmlns:a16="http://schemas.microsoft.com/office/drawing/2014/main" val="2008871731"/>
                      </a:ext>
                    </a:extLst>
                  </a:tr>
                  <a:tr h="579120">
                    <a:tc>
                      <a:txBody>
                        <a:bodyPr/>
                        <a:lstStyle/>
                        <a:p>
                          <a:endParaRPr lang="ja-JP"/>
                        </a:p>
                      </a:txBody>
                      <a:tcPr anchor="ctr">
                        <a:blipFill>
                          <a:blip r:embed="rId31"/>
                          <a:stretch>
                            <a:fillRect l="-637" t="-713684" r="-936943" b="-234737"/>
                          </a:stretch>
                        </a:blipFill>
                      </a:tcPr>
                    </a:tc>
                    <a:tc>
                      <a:txBody>
                        <a:bodyPr/>
                        <a:lstStyle/>
                        <a:p>
                          <a:r>
                            <a:rPr lang="en-US" altLang="ja-JP" sz="3200" dirty="0"/>
                            <a:t>0</a:t>
                          </a:r>
                        </a:p>
                      </a:txBody>
                      <a:tcPr anchor="ctr"/>
                    </a:tc>
                    <a:tc>
                      <a:txBody>
                        <a:bodyPr/>
                        <a:lstStyle/>
                        <a:p>
                          <a:r>
                            <a:rPr lang="en-US" altLang="ja-JP" sz="3200"/>
                            <a:t>0</a:t>
                          </a:r>
                        </a:p>
                      </a:txBody>
                      <a:tcPr anchor="ctr"/>
                    </a:tc>
                    <a:tc>
                      <a:txBody>
                        <a:bodyPr/>
                        <a:lstStyle/>
                        <a:p>
                          <a:r>
                            <a:rPr lang="en-US" altLang="ja-JP" sz="3200" dirty="0"/>
                            <a:t>0</a:t>
                          </a:r>
                        </a:p>
                      </a:txBody>
                      <a:tcPr anchor="ctr"/>
                    </a:tc>
                    <a:tc>
                      <a:txBody>
                        <a:bodyPr/>
                        <a:lstStyle/>
                        <a:p>
                          <a:r>
                            <a:rPr lang="en-US" altLang="ja-JP" sz="3200" dirty="0"/>
                            <a:t>-</a:t>
                          </a:r>
                          <a:endParaRPr lang="ja-JP" altLang="en-US" sz="3200" dirty="0"/>
                        </a:p>
                      </a:txBody>
                      <a:tcPr anchor="ctr"/>
                    </a:tc>
                    <a:tc>
                      <a:txBody>
                        <a:bodyPr/>
                        <a:lstStyle/>
                        <a:p>
                          <a:r>
                            <a:rPr lang="en-US" altLang="ja-JP" sz="3200" dirty="0"/>
                            <a:t>0</a:t>
                          </a:r>
                        </a:p>
                      </a:txBody>
                      <a:tcPr anchor="ctr"/>
                    </a:tc>
                    <a:extLst>
                      <a:ext uri="{0D108BD9-81ED-4DB2-BD59-A6C34878D82A}">
                        <a16:rowId xmlns:a16="http://schemas.microsoft.com/office/drawing/2014/main" val="1330804680"/>
                      </a:ext>
                    </a:extLst>
                  </a:tr>
                  <a:tr h="579120">
                    <a:tc>
                      <a:txBody>
                        <a:bodyPr/>
                        <a:lstStyle/>
                        <a:p>
                          <a:endParaRPr lang="ja-JP"/>
                        </a:p>
                      </a:txBody>
                      <a:tcPr anchor="ctr">
                        <a:blipFill>
                          <a:blip r:embed="rId31"/>
                          <a:stretch>
                            <a:fillRect l="-637" t="-813684" r="-936943" b="-134737"/>
                          </a:stretch>
                        </a:blipFill>
                      </a:tcPr>
                    </a:tc>
                    <a:tc>
                      <a:txBody>
                        <a:bodyPr/>
                        <a:lstStyle/>
                        <a:p>
                          <a:r>
                            <a:rPr lang="en-US" altLang="ja-JP" sz="3200" dirty="0">
                              <a:solidFill>
                                <a:schemeClr val="accent1"/>
                              </a:solidFill>
                            </a:rPr>
                            <a:t>0.00357</a:t>
                          </a:r>
                        </a:p>
                      </a:txBody>
                      <a:tcPr anchor="ctr"/>
                    </a:tc>
                    <a:tc>
                      <a:txBody>
                        <a:bodyPr/>
                        <a:lstStyle/>
                        <a:p>
                          <a:r>
                            <a:rPr lang="en-US" altLang="ja-JP" sz="3200" dirty="0">
                              <a:solidFill>
                                <a:schemeClr val="accent1"/>
                              </a:solidFill>
                            </a:rPr>
                            <a:t>0.00357</a:t>
                          </a:r>
                        </a:p>
                      </a:txBody>
                      <a:tcPr anchor="ctr"/>
                    </a:tc>
                    <a:tc>
                      <a:txBody>
                        <a:bodyPr/>
                        <a:lstStyle/>
                        <a:p>
                          <a:r>
                            <a:rPr lang="en-US" altLang="ja-JP" sz="3200" dirty="0">
                              <a:solidFill>
                                <a:schemeClr val="accent1"/>
                              </a:solidFill>
                            </a:rPr>
                            <a:t>0.00357</a:t>
                          </a:r>
                        </a:p>
                      </a:txBody>
                      <a:tcPr anchor="ctr"/>
                    </a:tc>
                    <a:tc>
                      <a:txBody>
                        <a:bodyPr/>
                        <a:lstStyle/>
                        <a:p>
                          <a:r>
                            <a:rPr lang="en-US" altLang="ja-JP" sz="3200" dirty="0">
                              <a:solidFill>
                                <a:schemeClr val="accent2"/>
                              </a:solidFill>
                            </a:rPr>
                            <a:t>0.01</a:t>
                          </a:r>
                        </a:p>
                      </a:txBody>
                      <a:tcPr anchor="ctr"/>
                    </a:tc>
                    <a:tc>
                      <a:txBody>
                        <a:bodyPr/>
                        <a:lstStyle/>
                        <a:p>
                          <a:r>
                            <a:rPr lang="en-US" altLang="ja-JP" sz="3200" dirty="0">
                              <a:solidFill>
                                <a:schemeClr val="accent1"/>
                              </a:solidFill>
                            </a:rPr>
                            <a:t>0.00270</a:t>
                          </a:r>
                        </a:p>
                      </a:txBody>
                      <a:tcPr anchor="ctr"/>
                    </a:tc>
                    <a:extLst>
                      <a:ext uri="{0D108BD9-81ED-4DB2-BD59-A6C34878D82A}">
                        <a16:rowId xmlns:a16="http://schemas.microsoft.com/office/drawing/2014/main" val="2169694856"/>
                      </a:ext>
                    </a:extLst>
                  </a:tr>
                  <a:tr h="579120">
                    <a:tc>
                      <a:txBody>
                        <a:bodyPr/>
                        <a:lstStyle/>
                        <a:p>
                          <a:endParaRPr lang="ja-JP"/>
                        </a:p>
                      </a:txBody>
                      <a:tcPr anchor="ctr">
                        <a:blipFill>
                          <a:blip r:embed="rId31"/>
                          <a:stretch>
                            <a:fillRect l="-637" t="-913684" r="-936943" b="-34737"/>
                          </a:stretch>
                        </a:blipFill>
                      </a:tcPr>
                    </a:tc>
                    <a:tc>
                      <a:txBody>
                        <a:bodyPr/>
                        <a:lstStyle/>
                        <a:p>
                          <a:r>
                            <a:rPr lang="en-US" altLang="ja-JP" sz="3200" dirty="0">
                              <a:solidFill>
                                <a:schemeClr val="accent1"/>
                              </a:solidFill>
                            </a:rPr>
                            <a:t>0.00371</a:t>
                          </a:r>
                        </a:p>
                      </a:txBody>
                      <a:tcPr anchor="ctr"/>
                    </a:tc>
                    <a:tc>
                      <a:txBody>
                        <a:bodyPr/>
                        <a:lstStyle/>
                        <a:p>
                          <a:r>
                            <a:rPr lang="en-US" altLang="ja-JP" sz="3200" dirty="0">
                              <a:solidFill>
                                <a:schemeClr val="accent2"/>
                              </a:solidFill>
                            </a:rPr>
                            <a:t>0.00553</a:t>
                          </a:r>
                        </a:p>
                      </a:txBody>
                      <a:tcPr anchor="ctr"/>
                    </a:tc>
                    <a:tc>
                      <a:txBody>
                        <a:bodyPr/>
                        <a:lstStyle/>
                        <a:p>
                          <a:r>
                            <a:rPr lang="en-US" altLang="ja-JP" sz="3200"/>
                            <a:t>0</a:t>
                          </a:r>
                        </a:p>
                      </a:txBody>
                      <a:tcPr anchor="ctr"/>
                    </a:tc>
                    <a:tc>
                      <a:txBody>
                        <a:bodyPr/>
                        <a:lstStyle/>
                        <a:p>
                          <a:r>
                            <a:rPr lang="en-US" altLang="ja-JP" sz="3200" dirty="0"/>
                            <a:t>-</a:t>
                          </a:r>
                          <a:endParaRPr lang="ja-JP" altLang="en-US" sz="3200" dirty="0"/>
                        </a:p>
                      </a:txBody>
                      <a:tcPr anchor="ctr"/>
                    </a:tc>
                    <a:tc>
                      <a:txBody>
                        <a:bodyPr/>
                        <a:lstStyle/>
                        <a:p>
                          <a:r>
                            <a:rPr lang="en-US" altLang="ja-JP" sz="3200" dirty="0">
                              <a:solidFill>
                                <a:schemeClr val="accent1"/>
                              </a:solidFill>
                            </a:rPr>
                            <a:t>0.00392</a:t>
                          </a:r>
                        </a:p>
                      </a:txBody>
                      <a:tcPr anchor="ctr"/>
                    </a:tc>
                    <a:extLst>
                      <a:ext uri="{0D108BD9-81ED-4DB2-BD59-A6C34878D82A}">
                        <a16:rowId xmlns:a16="http://schemas.microsoft.com/office/drawing/2014/main" val="3467411804"/>
                      </a:ext>
                    </a:extLst>
                  </a:tr>
                </a:tbl>
              </a:graphicData>
            </a:graphic>
          </p:graphicFrame>
        </mc:Fallback>
      </mc:AlternateContent>
      <mc:AlternateContent xmlns:mc="http://schemas.openxmlformats.org/markup-compatibility/2006" xmlns:a14="http://schemas.microsoft.com/office/drawing/2010/main">
        <mc:Choice Requires="a14">
          <p:sp>
            <p:nvSpPr>
              <p:cNvPr id="199" name="テキスト ボックス 198">
                <a:extLst>
                  <a:ext uri="{FF2B5EF4-FFF2-40B4-BE49-F238E27FC236}">
                    <a16:creationId xmlns:a16="http://schemas.microsoft.com/office/drawing/2014/main" id="{4D496CED-9CDA-5DA1-0CB0-D7E23219CD48}"/>
                  </a:ext>
                </a:extLst>
              </p:cNvPr>
              <p:cNvSpPr txBox="1"/>
              <p:nvPr/>
            </p:nvSpPr>
            <p:spPr>
              <a:xfrm>
                <a:off x="15921212" y="23810868"/>
                <a:ext cx="11244111" cy="1631216"/>
              </a:xfrm>
              <a:prstGeom prst="rect">
                <a:avLst/>
              </a:prstGeom>
              <a:noFill/>
            </p:spPr>
            <p:txBody>
              <a:bodyPr wrap="square">
                <a:spAutoFit/>
              </a:bodyPr>
              <a:lstStyle/>
              <a:p>
                <a:pPr>
                  <a:buClr>
                    <a:schemeClr val="accent2"/>
                  </a:buClr>
                </a:pPr>
                <a:r>
                  <a:rPr lang="en-US" altLang="ja-JP" sz="3200" dirty="0"/>
                  <a:t> </a:t>
                </a:r>
                <a:r>
                  <a:rPr lang="ja-JP" altLang="en-US" sz="3200" dirty="0"/>
                  <a:t>・ オフロードが起きるような環境においてナッシュ均衡となる最適オフロード割合</a:t>
                </a:r>
                <a14:m>
                  <m:oMath xmlns:m="http://schemas.openxmlformats.org/officeDocument/2006/math">
                    <m:sSub>
                      <m:sSubPr>
                        <m:ctrlPr>
                          <a:rPr lang="en-US" altLang="ja-JP" sz="3200" b="0" i="1" smtClean="0">
                            <a:solidFill>
                              <a:srgbClr val="515151"/>
                            </a:solidFill>
                            <a:latin typeface="Cambria Math" panose="02040503050406030204" pitchFamily="18" charset="0"/>
                          </a:rPr>
                        </m:ctrlPr>
                      </m:sSubPr>
                      <m:e>
                        <m:r>
                          <a:rPr lang="en-US" altLang="ja-JP" sz="3200" b="0" i="1" smtClean="0">
                            <a:solidFill>
                              <a:srgbClr val="515151"/>
                            </a:solidFill>
                            <a:latin typeface="Cambria Math" panose="02040503050406030204" pitchFamily="18" charset="0"/>
                          </a:rPr>
                          <m:t>𝜑</m:t>
                        </m:r>
                      </m:e>
                      <m:sub>
                        <m:r>
                          <a:rPr lang="en-US" altLang="ja-JP" sz="3200" b="0" i="1" smtClean="0">
                            <a:solidFill>
                              <a:srgbClr val="515151"/>
                            </a:solidFill>
                            <a:latin typeface="Cambria Math" panose="02040503050406030204" pitchFamily="18" charset="0"/>
                          </a:rPr>
                          <m:t>1</m:t>
                        </m:r>
                      </m:sub>
                    </m:sSub>
                    <m:r>
                      <a:rPr lang="en-US" altLang="ja-JP" sz="3200" b="0" i="1" smtClean="0">
                        <a:solidFill>
                          <a:srgbClr val="515151"/>
                        </a:solidFill>
                        <a:latin typeface="Cambria Math" panose="02040503050406030204" pitchFamily="18" charset="0"/>
                      </a:rPr>
                      <m:t>,</m:t>
                    </m:r>
                    <m:sSub>
                      <m:sSubPr>
                        <m:ctrlPr>
                          <a:rPr lang="en-US" altLang="ja-JP" sz="3200" i="1">
                            <a:solidFill>
                              <a:srgbClr val="515151"/>
                            </a:solidFill>
                            <a:latin typeface="Cambria Math" panose="02040503050406030204" pitchFamily="18" charset="0"/>
                          </a:rPr>
                        </m:ctrlPr>
                      </m:sSubPr>
                      <m:e>
                        <m:r>
                          <a:rPr lang="en-US" altLang="ja-JP" sz="3200" i="1">
                            <a:solidFill>
                              <a:srgbClr val="515151"/>
                            </a:solidFill>
                            <a:latin typeface="Cambria Math" panose="02040503050406030204" pitchFamily="18" charset="0"/>
                          </a:rPr>
                          <m:t>𝜑</m:t>
                        </m:r>
                      </m:e>
                      <m:sub>
                        <m:r>
                          <a:rPr lang="en-US" altLang="ja-JP" sz="3200" b="0" i="1" smtClean="0">
                            <a:solidFill>
                              <a:srgbClr val="515151"/>
                            </a:solidFill>
                            <a:latin typeface="Cambria Math" panose="02040503050406030204" pitchFamily="18" charset="0"/>
                          </a:rPr>
                          <m:t>2</m:t>
                        </m:r>
                      </m:sub>
                    </m:sSub>
                  </m:oMath>
                </a14:m>
                <a:r>
                  <a:rPr lang="ja-JP" altLang="en-US" sz="3200" dirty="0"/>
                  <a:t>を求める</a:t>
                </a:r>
                <a:endParaRPr lang="en-US" altLang="ja-JP" sz="3200" dirty="0"/>
              </a:p>
              <a:p>
                <a:pPr>
                  <a:buClr>
                    <a:schemeClr val="accent2"/>
                  </a:buClr>
                </a:pPr>
                <a:endParaRPr lang="en-US" altLang="ja-JP" sz="3600" dirty="0"/>
              </a:p>
            </p:txBody>
          </p:sp>
        </mc:Choice>
        <mc:Fallback xmlns="">
          <p:sp>
            <p:nvSpPr>
              <p:cNvPr id="199" name="テキスト ボックス 198">
                <a:extLst>
                  <a:ext uri="{FF2B5EF4-FFF2-40B4-BE49-F238E27FC236}">
                    <a16:creationId xmlns:a16="http://schemas.microsoft.com/office/drawing/2014/main" id="{4D496CED-9CDA-5DA1-0CB0-D7E23219CD48}"/>
                  </a:ext>
                </a:extLst>
              </p:cNvPr>
              <p:cNvSpPr txBox="1">
                <a:spLocks noRot="1" noChangeAspect="1" noMove="1" noResize="1" noEditPoints="1" noAdjustHandles="1" noChangeArrowheads="1" noChangeShapeType="1" noTextEdit="1"/>
              </p:cNvSpPr>
              <p:nvPr/>
            </p:nvSpPr>
            <p:spPr>
              <a:xfrm>
                <a:off x="15921212" y="23810868"/>
                <a:ext cx="11244111" cy="1631216"/>
              </a:xfrm>
              <a:prstGeom prst="rect">
                <a:avLst/>
              </a:prstGeom>
              <a:blipFill>
                <a:blip r:embed="rId32"/>
                <a:stretch>
                  <a:fillRect l="-1410" t="-6716" r="-976"/>
                </a:stretch>
              </a:blipFill>
            </p:spPr>
            <p:txBody>
              <a:bodyPr/>
              <a:lstStyle/>
              <a:p>
                <a:r>
                  <a:rPr lang="ja-JP" altLang="en-US">
                    <a:noFill/>
                  </a:rPr>
                  <a:t> </a:t>
                </a:r>
              </a:p>
            </p:txBody>
          </p:sp>
        </mc:Fallback>
      </mc:AlternateContent>
      <p:pic>
        <p:nvPicPr>
          <p:cNvPr id="210" name="図 209" descr="アイコン&#10;&#10;自動的に生成された説明">
            <a:extLst>
              <a:ext uri="{FF2B5EF4-FFF2-40B4-BE49-F238E27FC236}">
                <a16:creationId xmlns:a16="http://schemas.microsoft.com/office/drawing/2014/main" id="{5C982B4D-F574-29AD-734F-11EE6BA29125}"/>
              </a:ext>
            </a:extLst>
          </p:cNvPr>
          <p:cNvPicPr>
            <a:picLocks noChangeAspect="1"/>
          </p:cNvPicPr>
          <p:nvPr/>
        </p:nvPicPr>
        <p:blipFill>
          <a:blip r:embed="rId25">
            <a:duotone>
              <a:schemeClr val="accent2">
                <a:shade val="45000"/>
                <a:satMod val="135000"/>
              </a:schemeClr>
              <a:prstClr val="white"/>
            </a:duotone>
            <a:extLst>
              <a:ext uri="{BEBA8EAE-BF5A-486C-A8C5-ECC9F3942E4B}">
                <a14:imgProps xmlns:a14="http://schemas.microsoft.com/office/drawing/2010/main">
                  <a14:imgLayer r:embed="rId26">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16787574" y="25251795"/>
            <a:ext cx="512653" cy="627734"/>
          </a:xfrm>
          <a:prstGeom prst="rect">
            <a:avLst/>
          </a:prstGeom>
          <a:noFill/>
          <a:ln>
            <a:noFill/>
          </a:ln>
        </p:spPr>
      </p:pic>
      <p:pic>
        <p:nvPicPr>
          <p:cNvPr id="211" name="図 210" descr="アイコン&#10;&#10;自動的に生成された説明">
            <a:extLst>
              <a:ext uri="{FF2B5EF4-FFF2-40B4-BE49-F238E27FC236}">
                <a16:creationId xmlns:a16="http://schemas.microsoft.com/office/drawing/2014/main" id="{E9F8221F-E2D0-899E-A354-A1DBF3004D75}"/>
              </a:ext>
            </a:extLst>
          </p:cNvPr>
          <p:cNvPicPr>
            <a:picLocks noChangeAspect="1"/>
          </p:cNvPicPr>
          <p:nvPr/>
        </p:nvPicPr>
        <p:blipFill>
          <a:blip r:embed="rId25">
            <a:duotone>
              <a:schemeClr val="accent1">
                <a:shade val="45000"/>
                <a:satMod val="135000"/>
              </a:schemeClr>
              <a:prstClr val="white"/>
            </a:duotone>
            <a:extLst>
              <a:ext uri="{BEBA8EAE-BF5A-486C-A8C5-ECC9F3942E4B}">
                <a14:imgProps xmlns:a14="http://schemas.microsoft.com/office/drawing/2010/main">
                  <a14:imgLayer r:embed="rId26">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17867694" y="25260051"/>
            <a:ext cx="512653" cy="627734"/>
          </a:xfrm>
          <a:prstGeom prst="rect">
            <a:avLst/>
          </a:prstGeom>
          <a:noFill/>
          <a:ln>
            <a:noFill/>
          </a:ln>
        </p:spPr>
      </p:pic>
      <p:pic>
        <p:nvPicPr>
          <p:cNvPr id="225" name="図 224" descr="アイコン&#10;&#10;自動的に生成された説明">
            <a:extLst>
              <a:ext uri="{FF2B5EF4-FFF2-40B4-BE49-F238E27FC236}">
                <a16:creationId xmlns:a16="http://schemas.microsoft.com/office/drawing/2014/main" id="{9A132E62-6677-8286-63F9-3EBE5C54A696}"/>
              </a:ext>
            </a:extLst>
          </p:cNvPr>
          <p:cNvPicPr>
            <a:picLocks noChangeAspect="1"/>
          </p:cNvPicPr>
          <p:nvPr/>
        </p:nvPicPr>
        <p:blipFill>
          <a:blip r:embed="rId25">
            <a:duotone>
              <a:schemeClr val="accent1">
                <a:shade val="45000"/>
                <a:satMod val="135000"/>
              </a:schemeClr>
              <a:prstClr val="white"/>
            </a:duotone>
            <a:extLst>
              <a:ext uri="{BEBA8EAE-BF5A-486C-A8C5-ECC9F3942E4B}">
                <a14:imgProps xmlns:a14="http://schemas.microsoft.com/office/drawing/2010/main">
                  <a14:imgLayer r:embed="rId26">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18524363" y="25249491"/>
            <a:ext cx="512653" cy="627734"/>
          </a:xfrm>
          <a:prstGeom prst="rect">
            <a:avLst/>
          </a:prstGeom>
          <a:noFill/>
          <a:ln>
            <a:noFill/>
          </a:ln>
        </p:spPr>
      </p:pic>
      <p:pic>
        <p:nvPicPr>
          <p:cNvPr id="226" name="図 225" descr="アイコン&#10;&#10;自動的に生成された説明">
            <a:extLst>
              <a:ext uri="{FF2B5EF4-FFF2-40B4-BE49-F238E27FC236}">
                <a16:creationId xmlns:a16="http://schemas.microsoft.com/office/drawing/2014/main" id="{925CE2E0-8CA9-7BD3-50DE-57C36D1A3D4B}"/>
              </a:ext>
            </a:extLst>
          </p:cNvPr>
          <p:cNvPicPr>
            <a:picLocks noChangeAspect="1"/>
          </p:cNvPicPr>
          <p:nvPr/>
        </p:nvPicPr>
        <p:blipFill>
          <a:blip r:embed="rId25">
            <a:duotone>
              <a:schemeClr val="accent2">
                <a:shade val="45000"/>
                <a:satMod val="135000"/>
              </a:schemeClr>
              <a:prstClr val="white"/>
            </a:duotone>
            <a:extLst>
              <a:ext uri="{BEBA8EAE-BF5A-486C-A8C5-ECC9F3942E4B}">
                <a14:imgProps xmlns:a14="http://schemas.microsoft.com/office/drawing/2010/main">
                  <a14:imgLayer r:embed="rId26">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19604483" y="25260051"/>
            <a:ext cx="512653" cy="627734"/>
          </a:xfrm>
          <a:prstGeom prst="rect">
            <a:avLst/>
          </a:prstGeom>
          <a:noFill/>
          <a:ln>
            <a:noFill/>
          </a:ln>
        </p:spPr>
      </p:pic>
      <p:sp>
        <p:nvSpPr>
          <p:cNvPr id="239" name="正方形/長方形 238">
            <a:extLst>
              <a:ext uri="{FF2B5EF4-FFF2-40B4-BE49-F238E27FC236}">
                <a16:creationId xmlns:a16="http://schemas.microsoft.com/office/drawing/2014/main" id="{DE50D5C7-3B85-4A13-D15C-8BE291D69E3C}"/>
              </a:ext>
            </a:extLst>
          </p:cNvPr>
          <p:cNvSpPr/>
          <p:nvPr/>
        </p:nvSpPr>
        <p:spPr>
          <a:xfrm>
            <a:off x="25788704" y="25573650"/>
            <a:ext cx="3356222" cy="3423999"/>
          </a:xfrm>
          <a:prstGeom prst="rect">
            <a:avLst/>
          </a:prstGeom>
          <a:noFill/>
          <a:ln w="28575"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2800" dirty="0">
              <a:solidFill>
                <a:schemeClr val="accent1"/>
              </a:solidFill>
            </a:endParaRP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4865</TotalTime>
  <Words>944</Words>
  <Application>Microsoft Office PowerPoint</Application>
  <PresentationFormat>ユーザー設定</PresentationFormat>
  <Paragraphs>160</Paragraphs>
  <Slides>1</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vt:i4>
      </vt:variant>
    </vt:vector>
  </HeadingPairs>
  <TitlesOfParts>
    <vt:vector size="10" baseType="lpstr">
      <vt:lpstr>ＭＳ ゴシック</vt:lpstr>
      <vt:lpstr>游ゴシック</vt:lpstr>
      <vt:lpstr>Arial</vt:lpstr>
      <vt:lpstr>Calibri</vt:lpstr>
      <vt:lpstr>Cambria Math</vt:lpstr>
      <vt:lpstr>Cascadia Code</vt:lpstr>
      <vt:lpstr>Times New Roman</vt:lpstr>
      <vt:lpstr>Wingdings</vt:lpstr>
      <vt:lpstr>Office テーマ</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cybignet</dc:creator>
  <cp:lastModifiedBy>横田　侑紀</cp:lastModifiedBy>
  <cp:revision>269</cp:revision>
  <dcterms:created xsi:type="dcterms:W3CDTF">2013-06-11T08:36:10Z</dcterms:created>
  <dcterms:modified xsi:type="dcterms:W3CDTF">2024-11-11T09:07:36Z</dcterms:modified>
</cp:coreProperties>
</file>