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64" r:id="rId3"/>
    <p:sldId id="295" r:id="rId4"/>
    <p:sldId id="257" r:id="rId5"/>
    <p:sldId id="269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6" r:id="rId16"/>
    <p:sldId id="307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9" autoAdjust="0"/>
    <p:restoredTop sz="94660"/>
  </p:normalViewPr>
  <p:slideViewPr>
    <p:cSldViewPr snapToGrid="0">
      <p:cViewPr varScale="1">
        <p:scale>
          <a:sx n="80" d="100"/>
          <a:sy n="80" d="100"/>
        </p:scale>
        <p:origin x="7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43A7E-303A-4EAA-864C-611EED392E65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39EA8-FF6E-487D-8017-26A51A4403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35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34262-27A8-490F-AA41-F61BA7DFEBA9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197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0E47F28-DF72-47BF-B95C-73F8BC6F067A}"/>
              </a:ext>
            </a:extLst>
          </p:cNvPr>
          <p:cNvSpPr/>
          <p:nvPr/>
        </p:nvSpPr>
        <p:spPr>
          <a:xfrm>
            <a:off x="410960" y="410960"/>
            <a:ext cx="4171308" cy="6036080"/>
          </a:xfrm>
          <a:prstGeom prst="roundRect">
            <a:avLst>
              <a:gd name="adj" fmla="val 312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47F3A06-B3E9-484B-AA0D-25C8CD8D5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960" y="410960"/>
            <a:ext cx="4171308" cy="2387600"/>
          </a:xfrm>
        </p:spPr>
        <p:txBody>
          <a:bodyPr lIns="432000" anchor="b">
            <a:noAutofit/>
          </a:bodyPr>
          <a:lstStyle>
            <a:lvl1pPr algn="l">
              <a:defRPr sz="7000">
                <a:solidFill>
                  <a:schemeClr val="bg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34F182-B301-4833-B201-025D8A7B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960" y="3602038"/>
            <a:ext cx="4170362" cy="733198"/>
          </a:xfrm>
        </p:spPr>
        <p:txBody>
          <a:bodyPr lIns="432000"/>
          <a:lstStyle>
            <a:lvl1pPr marL="0" indent="0" algn="l">
              <a:buNone/>
              <a:defRPr sz="2400">
                <a:solidFill>
                  <a:schemeClr val="bg2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5006FDE5-FCBF-4411-9C4A-446459574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2798763"/>
            <a:ext cx="4170362" cy="808037"/>
          </a:xfrm>
        </p:spPr>
        <p:txBody>
          <a:bodyPr lIns="432000" anchor="ctr" anchorCtr="0">
            <a:normAutofit/>
          </a:bodyPr>
          <a:lstStyle>
            <a:lvl1pPr marL="0" indent="0" algn="l">
              <a:buNone/>
              <a:defRPr sz="1400">
                <a:solidFill>
                  <a:schemeClr val="bg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756E6855-DE3B-4846-BF01-2C9E089E99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54074" y="836387"/>
            <a:ext cx="1927248" cy="971550"/>
          </a:xfrm>
        </p:spPr>
        <p:txBody>
          <a:bodyPr rIns="432000">
            <a:normAutofit/>
          </a:bodyPr>
          <a:lstStyle>
            <a:lvl1pPr marL="0" indent="0" algn="r">
              <a:buNone/>
              <a:defRPr lang="fr-FR" altLang="ja-JP" sz="1600" b="0" i="0" smtClean="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3">
            <a:extLst>
              <a:ext uri="{FF2B5EF4-FFF2-40B4-BE49-F238E27FC236}">
                <a16:creationId xmlns:a16="http://schemas.microsoft.com/office/drawing/2014/main" id="{7E3360AC-1BFC-4F0A-8095-C5D5EB8EB0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0960" y="5571316"/>
            <a:ext cx="4170362" cy="252383"/>
          </a:xfrm>
        </p:spPr>
        <p:txBody>
          <a:bodyPr rIns="720000">
            <a:noAutofit/>
          </a:bodyPr>
          <a:lstStyle>
            <a:lvl1pPr marL="0" indent="0" algn="r">
              <a:buNone/>
              <a:defRPr lang="fr-FR" altLang="ja-JP" sz="1600" b="0" i="0" smtClean="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17" name="グラフィックス 16" descr="月毎カレンダー">
            <a:extLst>
              <a:ext uri="{FF2B5EF4-FFF2-40B4-BE49-F238E27FC236}">
                <a16:creationId xmlns:a16="http://schemas.microsoft.com/office/drawing/2014/main" id="{5E31A6FF-0DE5-4C60-8E3B-463C3FE84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5846" y="5559521"/>
            <a:ext cx="252382" cy="252382"/>
          </a:xfrm>
          <a:prstGeom prst="rect">
            <a:avLst/>
          </a:prstGeom>
        </p:spPr>
      </p:pic>
      <p:pic>
        <p:nvPicPr>
          <p:cNvPr id="19" name="グラフィックス 18" descr="時計">
            <a:extLst>
              <a:ext uri="{FF2B5EF4-FFF2-40B4-BE49-F238E27FC236}">
                <a16:creationId xmlns:a16="http://schemas.microsoft.com/office/drawing/2014/main" id="{28888EC0-9C0C-4605-B734-4E086ECBD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5846" y="5899863"/>
            <a:ext cx="264178" cy="264178"/>
          </a:xfrm>
          <a:prstGeom prst="rect">
            <a:avLst/>
          </a:prstGeom>
        </p:spPr>
      </p:pic>
      <p:sp>
        <p:nvSpPr>
          <p:cNvPr id="21" name="テキスト プレースホルダー 13">
            <a:extLst>
              <a:ext uri="{FF2B5EF4-FFF2-40B4-BE49-F238E27FC236}">
                <a16:creationId xmlns:a16="http://schemas.microsoft.com/office/drawing/2014/main" id="{A6FE1081-74EF-4DCD-9B6B-58AE4184E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0960" y="5911658"/>
            <a:ext cx="4170362" cy="252383"/>
          </a:xfrm>
        </p:spPr>
        <p:txBody>
          <a:bodyPr rIns="720000">
            <a:noAutofit/>
          </a:bodyPr>
          <a:lstStyle>
            <a:lvl1pPr marL="0" indent="0" algn="r">
              <a:buNone/>
              <a:defRPr lang="fr-FR" altLang="ja-JP" sz="1600" b="0" i="0" smtClean="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0B036A8-3716-4984-BEA1-BFA05709FBD0}"/>
              </a:ext>
            </a:extLst>
          </p:cNvPr>
          <p:cNvSpPr/>
          <p:nvPr userDrawn="1"/>
        </p:nvSpPr>
        <p:spPr>
          <a:xfrm>
            <a:off x="410960" y="410960"/>
            <a:ext cx="4171308" cy="6036080"/>
          </a:xfrm>
          <a:prstGeom prst="roundRect">
            <a:avLst>
              <a:gd name="adj" fmla="val 312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グラフィックス 11" descr="月毎カレンダー">
            <a:extLst>
              <a:ext uri="{FF2B5EF4-FFF2-40B4-BE49-F238E27FC236}">
                <a16:creationId xmlns:a16="http://schemas.microsoft.com/office/drawing/2014/main" id="{16A5C23C-AC82-4AF1-ABCF-5DCF31229C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15846" y="5559521"/>
            <a:ext cx="252382" cy="252382"/>
          </a:xfrm>
          <a:prstGeom prst="rect">
            <a:avLst/>
          </a:prstGeom>
        </p:spPr>
      </p:pic>
      <p:pic>
        <p:nvPicPr>
          <p:cNvPr id="13" name="グラフィックス 12" descr="時計">
            <a:extLst>
              <a:ext uri="{FF2B5EF4-FFF2-40B4-BE49-F238E27FC236}">
                <a16:creationId xmlns:a16="http://schemas.microsoft.com/office/drawing/2014/main" id="{B17CE49E-F1A4-4143-9EC2-B5F7EB71DDC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5846" y="5899863"/>
            <a:ext cx="264178" cy="26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4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8E9B60-6531-4AE1-87CF-F0CE6851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情報科学ｃ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9ABC920-F3A4-4B0A-8A1D-8D79027E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B12F9F-2130-47A7-A03E-1928F4E40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3A3FBC-7F96-4247-B1F2-82C0093CF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Day1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5CFDA1-7F5E-4F67-9B7F-AC642ECD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0251-0B3B-4C1C-96DC-5D2833458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218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ED7633-53D5-4CD9-B1F6-6F6F676E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情報科学ｃ</a:t>
            </a:r>
          </a:p>
        </p:txBody>
      </p:sp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20FCA0-11BB-42EE-BB70-BEC254BB0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2533B9-976C-4790-A744-E491A4D80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344A12-C401-4D53-85D8-3F870823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Day1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00D075-5891-480B-83A9-24F20CD1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0251-0B3B-4C1C-96DC-5D2833458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91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0E47F28-DF72-47BF-B95C-73F8BC6F067A}"/>
              </a:ext>
            </a:extLst>
          </p:cNvPr>
          <p:cNvSpPr/>
          <p:nvPr userDrawn="1"/>
        </p:nvSpPr>
        <p:spPr>
          <a:xfrm>
            <a:off x="410960" y="410960"/>
            <a:ext cx="4171308" cy="6036080"/>
          </a:xfrm>
          <a:prstGeom prst="roundRect">
            <a:avLst>
              <a:gd name="adj" fmla="val 312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47F3A06-B3E9-484B-AA0D-25C8CD8D5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960" y="410960"/>
            <a:ext cx="4171308" cy="2387600"/>
          </a:xfrm>
        </p:spPr>
        <p:txBody>
          <a:bodyPr lIns="432000" anchor="b">
            <a:noAutofit/>
          </a:bodyPr>
          <a:lstStyle>
            <a:lvl1pPr algn="l">
              <a:defRPr sz="7000">
                <a:solidFill>
                  <a:schemeClr val="bg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34F182-B301-4833-B201-025D8A7B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960" y="3602038"/>
            <a:ext cx="4170362" cy="733198"/>
          </a:xfrm>
        </p:spPr>
        <p:txBody>
          <a:bodyPr lIns="432000"/>
          <a:lstStyle>
            <a:lvl1pPr marL="0" indent="0" algn="l">
              <a:buNone/>
              <a:defRPr sz="2400">
                <a:solidFill>
                  <a:schemeClr val="bg2"/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5006FDE5-FCBF-4411-9C4A-4464595745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2798763"/>
            <a:ext cx="4170362" cy="808037"/>
          </a:xfrm>
        </p:spPr>
        <p:txBody>
          <a:bodyPr lIns="432000" anchor="ctr" anchorCtr="0">
            <a:normAutofit/>
          </a:bodyPr>
          <a:lstStyle>
            <a:lvl1pPr marL="0" indent="0" algn="l">
              <a:buNone/>
              <a:defRPr sz="1400">
                <a:solidFill>
                  <a:schemeClr val="bg2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756E6855-DE3B-4846-BF01-2C9E089E99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54074" y="836387"/>
            <a:ext cx="1927248" cy="971550"/>
          </a:xfrm>
        </p:spPr>
        <p:txBody>
          <a:bodyPr rIns="432000">
            <a:normAutofit/>
          </a:bodyPr>
          <a:lstStyle>
            <a:lvl1pPr marL="0" indent="0" algn="r">
              <a:buNone/>
              <a:defRPr lang="fr-FR" altLang="ja-JP" sz="1600" b="0" i="0" smtClean="0">
                <a:solidFill>
                  <a:schemeClr val="bg2"/>
                </a:solidFill>
                <a:effectLst/>
              </a:defRPr>
            </a:lvl1pPr>
          </a:lstStyle>
          <a:p>
            <a:pPr lvl="0"/>
            <a:endParaRPr kumimoji="1" lang="ja-JP" altLang="en-US" dirty="0"/>
          </a:p>
        </p:txBody>
      </p:sp>
      <p:sp>
        <p:nvSpPr>
          <p:cNvPr id="15" name="テキスト プレースホルダー 13">
            <a:extLst>
              <a:ext uri="{FF2B5EF4-FFF2-40B4-BE49-F238E27FC236}">
                <a16:creationId xmlns:a16="http://schemas.microsoft.com/office/drawing/2014/main" id="{7E3360AC-1BFC-4F0A-8095-C5D5EB8EB0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0960" y="5571316"/>
            <a:ext cx="4170362" cy="252383"/>
          </a:xfrm>
        </p:spPr>
        <p:txBody>
          <a:bodyPr rIns="720000">
            <a:noAutofit/>
          </a:bodyPr>
          <a:lstStyle>
            <a:lvl1pPr marL="0" indent="0" algn="r">
              <a:buNone/>
              <a:defRPr lang="fr-FR" altLang="ja-JP" sz="1600" b="0" i="0" smtClean="0">
                <a:solidFill>
                  <a:schemeClr val="bg2"/>
                </a:solidFill>
                <a:effectLst/>
              </a:defRPr>
            </a:lvl1pPr>
          </a:lstStyle>
          <a:p>
            <a:pPr lvl="0"/>
            <a:endParaRPr kumimoji="1" lang="ja-JP" altLang="en-US" dirty="0"/>
          </a:p>
        </p:txBody>
      </p:sp>
      <p:pic>
        <p:nvPicPr>
          <p:cNvPr id="17" name="グラフィックス 16" descr="月毎カレンダー">
            <a:extLst>
              <a:ext uri="{FF2B5EF4-FFF2-40B4-BE49-F238E27FC236}">
                <a16:creationId xmlns:a16="http://schemas.microsoft.com/office/drawing/2014/main" id="{5E31A6FF-0DE5-4C60-8E3B-463C3FE845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5846" y="5559521"/>
            <a:ext cx="252382" cy="252382"/>
          </a:xfrm>
          <a:prstGeom prst="rect">
            <a:avLst/>
          </a:prstGeom>
        </p:spPr>
      </p:pic>
      <p:pic>
        <p:nvPicPr>
          <p:cNvPr id="19" name="グラフィックス 18" descr="時計">
            <a:extLst>
              <a:ext uri="{FF2B5EF4-FFF2-40B4-BE49-F238E27FC236}">
                <a16:creationId xmlns:a16="http://schemas.microsoft.com/office/drawing/2014/main" id="{28888EC0-9C0C-4605-B734-4E086ECBDC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15846" y="5899863"/>
            <a:ext cx="264178" cy="264178"/>
          </a:xfrm>
          <a:prstGeom prst="rect">
            <a:avLst/>
          </a:prstGeom>
        </p:spPr>
      </p:pic>
      <p:sp>
        <p:nvSpPr>
          <p:cNvPr id="21" name="テキスト プレースホルダー 13">
            <a:extLst>
              <a:ext uri="{FF2B5EF4-FFF2-40B4-BE49-F238E27FC236}">
                <a16:creationId xmlns:a16="http://schemas.microsoft.com/office/drawing/2014/main" id="{A6FE1081-74EF-4DCD-9B6B-58AE4184E2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0960" y="5911658"/>
            <a:ext cx="4170362" cy="252383"/>
          </a:xfrm>
        </p:spPr>
        <p:txBody>
          <a:bodyPr rIns="720000">
            <a:noAutofit/>
          </a:bodyPr>
          <a:lstStyle>
            <a:lvl1pPr marL="0" indent="0" algn="r">
              <a:buNone/>
              <a:defRPr lang="fr-FR" altLang="ja-JP" sz="1600" b="0" i="0" smtClean="0">
                <a:solidFill>
                  <a:schemeClr val="bg2"/>
                </a:solidFill>
                <a:effectLst/>
              </a:defRPr>
            </a:lvl1pPr>
          </a:lstStyle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204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A7BEB9-F351-4CB4-AC09-6557D41A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情報科学ｃ</a:t>
            </a:r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B6A195E-2386-4B3E-8997-DB98D5D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B90559-414D-440F-B60E-2E11609B0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38EFE1-5047-4120-91D8-B38B928E2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Day1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083690-B423-4AB6-B70A-42FDB82C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0251-0B3B-4C1C-96DC-5D2833458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99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7BF5DC2-C09F-4ABA-8D58-1983792C8256}"/>
              </a:ext>
            </a:extLst>
          </p:cNvPr>
          <p:cNvSpPr/>
          <p:nvPr/>
        </p:nvSpPr>
        <p:spPr>
          <a:xfrm rot="5400000">
            <a:off x="1764236" y="1140425"/>
            <a:ext cx="4171308" cy="6036080"/>
          </a:xfrm>
          <a:prstGeom prst="roundRect">
            <a:avLst>
              <a:gd name="adj" fmla="val 312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C4C8B1-2AF8-4AD4-9335-90DBF3E4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033B43-6246-4F8F-8EBC-97DFFE536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CDC6133-E775-4AC7-B0CB-06DA0590B50D}"/>
              </a:ext>
            </a:extLst>
          </p:cNvPr>
          <p:cNvCxnSpPr>
            <a:cxnSpLocks/>
          </p:cNvCxnSpPr>
          <p:nvPr/>
        </p:nvCxnSpPr>
        <p:spPr>
          <a:xfrm>
            <a:off x="831850" y="4551452"/>
            <a:ext cx="60360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付プレースホルダー 10">
            <a:extLst>
              <a:ext uri="{FF2B5EF4-FFF2-40B4-BE49-F238E27FC236}">
                <a16:creationId xmlns:a16="http://schemas.microsoft.com/office/drawing/2014/main" id="{A11DAC5A-3295-4699-B780-85682452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254483" y="6380253"/>
            <a:ext cx="929811" cy="479039"/>
          </a:xfrm>
          <a:noFill/>
        </p:spPr>
        <p:txBody>
          <a:bodyPr/>
          <a:lstStyle>
            <a:lvl1pPr>
              <a:defRPr sz="12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ja-JP"/>
              <a:t>Day1</a:t>
            </a:r>
            <a:endParaRPr lang="ja-JP" altLang="en-US" dirty="0"/>
          </a:p>
        </p:txBody>
      </p:sp>
      <p:sp>
        <p:nvSpPr>
          <p:cNvPr id="12" name="フッター プレースホルダー 11">
            <a:extLst>
              <a:ext uri="{FF2B5EF4-FFF2-40B4-BE49-F238E27FC236}">
                <a16:creationId xmlns:a16="http://schemas.microsoft.com/office/drawing/2014/main" id="{96B9B820-4BF8-4E49-AE82-B3E19219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9811" y="6380253"/>
            <a:ext cx="10324672" cy="477747"/>
          </a:xfrm>
          <a:noFill/>
        </p:spPr>
        <p:txBody>
          <a:bodyPr vert="horz"/>
          <a:lstStyle>
            <a:lvl1pPr>
              <a:defRPr sz="12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ja-JP" altLang="en-US"/>
              <a:t>情報科学ｃ</a:t>
            </a:r>
            <a:endParaRPr lang="ja-JP" altLang="en-US" dirty="0"/>
          </a:p>
        </p:txBody>
      </p:sp>
      <p:sp>
        <p:nvSpPr>
          <p:cNvPr id="13" name="スライド番号プレースホルダー 12">
            <a:extLst>
              <a:ext uri="{FF2B5EF4-FFF2-40B4-BE49-F238E27FC236}">
                <a16:creationId xmlns:a16="http://schemas.microsoft.com/office/drawing/2014/main" id="{2971BC73-1BC4-492F-9655-EE928B53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78961"/>
            <a:ext cx="929811" cy="479039"/>
          </a:xfrm>
          <a:noFill/>
        </p:spPr>
        <p:txBody>
          <a:bodyPr/>
          <a:lstStyle>
            <a:lvl1pPr>
              <a:defRPr sz="120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defRPr>
            </a:lvl1pPr>
          </a:lstStyle>
          <a:p>
            <a:fld id="{B4DA0251-0B3B-4C1C-96DC-5D2833458AB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BE2209A-34C2-442B-8860-AD934E3A55A7}"/>
              </a:ext>
            </a:extLst>
          </p:cNvPr>
          <p:cNvSpPr/>
          <p:nvPr userDrawn="1"/>
        </p:nvSpPr>
        <p:spPr>
          <a:xfrm rot="5400000">
            <a:off x="1764236" y="1140425"/>
            <a:ext cx="4171308" cy="6036080"/>
          </a:xfrm>
          <a:prstGeom prst="roundRect">
            <a:avLst>
              <a:gd name="adj" fmla="val 312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A23B75A-ECFC-445D-BF95-D1227263344A}"/>
              </a:ext>
            </a:extLst>
          </p:cNvPr>
          <p:cNvCxnSpPr>
            <a:cxnSpLocks/>
          </p:cNvCxnSpPr>
          <p:nvPr userDrawn="1"/>
        </p:nvCxnSpPr>
        <p:spPr>
          <a:xfrm>
            <a:off x="831850" y="4551452"/>
            <a:ext cx="60360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3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ABC7CE-F688-4A8F-BAF4-FE8FF46C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情報科学ｃ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791292F-7D3C-4B8B-8049-878DE3F8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E0AD08-B9D5-4686-AE1E-5008D7F45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42FC32-2173-41D7-A238-5C31D06F8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3C2DE7-212B-49F8-8F87-F24BBC55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Day1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A0B284-F90B-4A8D-B496-EE9CCD66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0251-0B3B-4C1C-96DC-5D2833458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24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BA9B40-5515-453E-A67A-F1B4D4E1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情報科学ｃ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8302A9B-D2C1-4740-A595-87B27EA2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96EF2C-0AF8-4483-8381-18D47F489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D45F41-0A50-4141-B1FB-85C417B3A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319A25-B3C7-4A4C-9DBF-D8EEA0238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B0157E-EEB7-4D33-8037-E7E286F77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8037F7-7442-42BB-BB8C-C310F6EE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Day1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7473174-C29E-4FF4-B05C-9F45D1DD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0251-0B3B-4C1C-96DC-5D2833458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88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39323D3-D052-407A-AE0F-D8C2F688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情報科学ｃ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D8392C-15E6-4570-AB43-D6B5BF72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9DEACB-116C-4736-97EF-3B57F3E2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Day1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D4D71C1-D913-4D0E-82AD-25C6F594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0251-0B3B-4C1C-96DC-5D2833458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29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94BA8F-8DBE-475F-87FE-8ACFAF52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情報科学ｃ</a:t>
            </a:r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BFF62E-96EE-4231-B1C9-D6576271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Day1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5E5E13-27C9-46C8-9CFD-7A34CEE8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0251-0B3B-4C1C-96DC-5D2833458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27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440D56-CEEA-4384-A1F8-D367844F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情報科学ｃ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1E818FD-EA9B-4E48-99A9-10D41BF2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5E8A80-BFAB-4C55-BB0E-3B1D036B1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BB79B4-7E3C-49BA-9702-8601BF27D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25AD8E-F37B-488E-8604-699084B3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Day1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955EC4-1391-42FE-9B3D-F421AD42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0251-0B3B-4C1C-96DC-5D2833458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96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B5C4C1-2FE9-4245-91D9-0138ABDB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情報科学ｃ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81DB02F-0ACD-4339-A75B-8603B0E0C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05EE95-5C39-4306-BCE1-DEC15EF1B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79E88F-F032-4489-B1F6-D566D7067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384769-9FFF-4ABB-A0C9-9BB2275A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Day1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9AC5CA-ADF8-4B9A-A407-0A3FC6B5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0251-0B3B-4C1C-96DC-5D2833458A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17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A4DF46-83CA-4961-801C-3A24B88A31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838200" cy="6858000"/>
          </a:xfrm>
          <a:prstGeom prst="rect">
            <a:avLst/>
          </a:prstGeom>
          <a:solidFill>
            <a:schemeClr val="tx2"/>
          </a:solidFill>
        </p:spPr>
        <p:txBody>
          <a:bodyPr vert="eaVert" lIns="91440" tIns="45720" rIns="91440" bIns="45720" rtlCol="0" anchor="ctr" anchorCtr="1"/>
          <a:lstStyle>
            <a:lvl1pPr algn="ctr">
              <a:defRPr sz="4800">
                <a:solidFill>
                  <a:schemeClr val="bg2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情報科学ｃ</a:t>
            </a:r>
            <a:endParaRPr lang="ja-JP" altLang="en-US" dirty="0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B023398-9735-40FB-A1FF-7FF9FE1B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270" y="365125"/>
            <a:ext cx="99985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42B6D4-B4E5-4551-8273-E90163480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5270" y="1825625"/>
            <a:ext cx="9998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5E206F-13E2-416D-8551-770892109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5811838"/>
            <a:ext cx="838200" cy="36512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 anchorCtr="1"/>
          <a:lstStyle>
            <a:lvl1pPr algn="l">
              <a:defRPr sz="1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altLang="ja-JP"/>
              <a:t>Day1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7E8EED-E703-4D93-9948-8F9A5AACE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176963"/>
            <a:ext cx="838200" cy="681037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r">
              <a:defRPr sz="2000">
                <a:solidFill>
                  <a:schemeClr val="bg2"/>
                </a:solidFill>
                <a:latin typeface="+mj-ea"/>
                <a:ea typeface="+mj-ea"/>
              </a:defRPr>
            </a:lvl1pPr>
          </a:lstStyle>
          <a:p>
            <a:fld id="{B4DA0251-0B3B-4C1C-96DC-5D2833458AB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838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DFE74A-92E8-4E4E-AF1C-A28EB01DD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情報</a:t>
            </a:r>
            <a:br>
              <a:rPr kumimoji="1" lang="ja-JP" altLang="en-US" dirty="0"/>
            </a:br>
            <a:r>
              <a:rPr kumimoji="1" lang="ja-JP" altLang="en-US" dirty="0"/>
              <a:t>科学Ｃ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FF62C0-83E8-4BAB-B39E-0A7A68E39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300" dirty="0"/>
              <a:t>横山昌平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E7356E-CCD3-482D-B0A7-45E57E7C8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ja-JP" sz="1550" dirty="0"/>
              <a:t>Computer Science C</a:t>
            </a:r>
            <a:endParaRPr kumimoji="1" lang="ja-JP" altLang="en-US" sz="155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FD8162-4AA4-485E-A91A-6B1886208A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ts val="1600"/>
              </a:lnSpc>
            </a:pPr>
            <a:r>
              <a:rPr kumimoji="1" lang="en-US" altLang="ja-JP" dirty="0"/>
              <a:t>LG080A01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0B8957ED-CA55-49F7-84D2-0D8EE491D6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ja-JP" altLang="en-US" dirty="0"/>
              <a:t>第１ターム</a:t>
            </a:r>
            <a:r>
              <a:rPr kumimoji="1" lang="ja-JP" altLang="en-US" dirty="0"/>
              <a:t>・水曜日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0E9AF57-5F2F-46AF-BC5E-4847C5465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kumimoji="1" lang="ja-JP" altLang="en-US" dirty="0"/>
              <a:t>五時限目</a:t>
            </a:r>
          </a:p>
        </p:txBody>
      </p:sp>
    </p:spTree>
    <p:extLst>
      <p:ext uri="{BB962C8B-B14F-4D97-AF65-F5344CB8AC3E}">
        <p14:creationId xmlns:p14="http://schemas.microsoft.com/office/powerpoint/2010/main" val="261439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BFA43F6-9587-F470-F754-403EECA6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情報科学ｃ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D4B3A02-E738-B784-0D38-3F136C50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Hello World [</a:t>
            </a:r>
            <a:r>
              <a:rPr lang="ja-JP" altLang="en-US" dirty="0"/>
              <a:t>改</a:t>
            </a:r>
            <a:r>
              <a:rPr lang="en-US" altLang="ja-JP" dirty="0"/>
              <a:t>]</a:t>
            </a:r>
            <a:r>
              <a:rPr lang="ja-JP" altLang="en-US" dirty="0"/>
              <a:t> つづき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DD567B-EBD6-3E54-331F-472B2A02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テキストフィールドに</a:t>
            </a:r>
            <a:r>
              <a:rPr kumimoji="1" lang="en-US" altLang="ja-JP" dirty="0"/>
              <a:t>World</a:t>
            </a:r>
            <a:r>
              <a:rPr kumimoji="1" lang="ja-JP" altLang="en-US" dirty="0"/>
              <a:t>を修飾する語を入れる</a:t>
            </a:r>
          </a:p>
          <a:p>
            <a:pPr lvl="1"/>
            <a:r>
              <a:rPr kumimoji="1" lang="ja-JP" altLang="en-US" dirty="0"/>
              <a:t>例「</a:t>
            </a:r>
            <a:r>
              <a:rPr kumimoji="1" lang="en-US" altLang="ja-JP" dirty="0"/>
              <a:t>Beautiful</a:t>
            </a:r>
            <a:r>
              <a:rPr kumimoji="1" lang="ja-JP" altLang="en-US" dirty="0"/>
              <a:t>」など</a:t>
            </a:r>
          </a:p>
          <a:p>
            <a:r>
              <a:rPr kumimoji="1" lang="ja-JP" altLang="en-US" dirty="0"/>
              <a:t>コードブロックを下に追加し以下のコードを入力</a:t>
            </a:r>
            <a:endParaRPr lang="ja-JP" altLang="en-US" dirty="0"/>
          </a:p>
          <a:p>
            <a:endParaRPr kumimoji="1" lang="ja-JP" altLang="en-US" dirty="0"/>
          </a:p>
          <a:p>
            <a:r>
              <a:rPr lang="ja-JP" altLang="en-US" dirty="0"/>
              <a:t>実行して結果を見る</a:t>
            </a:r>
          </a:p>
          <a:p>
            <a:pPr lvl="1"/>
            <a:r>
              <a:rPr lang="ja-JP" altLang="en-US" dirty="0"/>
              <a:t>どうなった？</a:t>
            </a:r>
          </a:p>
          <a:p>
            <a:pPr lvl="1"/>
            <a:endParaRPr lang="ja-JP" altLang="en-US" dirty="0"/>
          </a:p>
          <a:p>
            <a:r>
              <a:rPr lang="ja-JP" altLang="en-US" dirty="0"/>
              <a:t>テキストフィールドに入力した値が</a:t>
            </a:r>
            <a:r>
              <a:rPr lang="en-US" altLang="ja-JP" dirty="0" err="1"/>
              <a:t>what_world</a:t>
            </a:r>
            <a:r>
              <a:rPr lang="ja-JP" altLang="en-US" dirty="0"/>
              <a:t>という変数に割り当てられ、続くプログラムで使う事ができた。</a:t>
            </a:r>
            <a:endParaRPr lang="en-US" altLang="ja-JP" dirty="0"/>
          </a:p>
          <a:p>
            <a:endParaRPr kumimoji="1" lang="ja-JP" altLang="en-US" dirty="0"/>
          </a:p>
          <a:p>
            <a:endParaRPr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85566C-202C-F2BB-D1F7-3DD5F81C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Day1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442B15-54C4-6687-6947-C21106B9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0251-0B3B-4C1C-96DC-5D2833458AB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7611158-03F6-B564-D9FA-E9A5D3F755DA}"/>
              </a:ext>
            </a:extLst>
          </p:cNvPr>
          <p:cNvSpPr txBox="1"/>
          <p:nvPr/>
        </p:nvSpPr>
        <p:spPr>
          <a:xfrm>
            <a:off x="1224642" y="3222931"/>
            <a:ext cx="9998529" cy="4121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tIns="108000" bIns="108000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” + 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what_world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+ “ World!"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4CEBFE8-F3F5-EA53-17FD-29AFA1F1D201}"/>
              </a:ext>
            </a:extLst>
          </p:cNvPr>
          <p:cNvSpPr txBox="1"/>
          <p:nvPr/>
        </p:nvSpPr>
        <p:spPr>
          <a:xfrm>
            <a:off x="1355270" y="4620237"/>
            <a:ext cx="9998529" cy="412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Hello Beautiful World!</a:t>
            </a:r>
          </a:p>
        </p:txBody>
      </p:sp>
    </p:spTree>
    <p:extLst>
      <p:ext uri="{BB962C8B-B14F-4D97-AF65-F5344CB8AC3E}">
        <p14:creationId xmlns:p14="http://schemas.microsoft.com/office/powerpoint/2010/main" val="326506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8A76A2B-83B7-0CDA-8A7C-0F85FC6F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情報科学ｃ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4E5DD9C-D2C6-16F8-0C06-D69CF1E4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生成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によるプログラミング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3F6F64-978B-812A-6A57-72B9AD9BF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コードブロック</a:t>
            </a:r>
          </a:p>
          <a:p>
            <a:endParaRPr lang="ja-JP" altLang="en-US" dirty="0"/>
          </a:p>
          <a:p>
            <a:endParaRPr kumimoji="1" lang="ja-JP" altLang="en-US" dirty="0"/>
          </a:p>
          <a:p>
            <a:endParaRPr lang="ja-JP" altLang="en-US" dirty="0"/>
          </a:p>
          <a:p>
            <a:r>
              <a:rPr lang="en-US" altLang="ja-JP" dirty="0"/>
              <a:t>[</a:t>
            </a:r>
            <a:r>
              <a:rPr lang="ja-JP" altLang="en-US" dirty="0"/>
              <a:t>生成</a:t>
            </a:r>
            <a:r>
              <a:rPr lang="en-US" altLang="ja-JP" dirty="0"/>
              <a:t>]</a:t>
            </a:r>
            <a:r>
              <a:rPr lang="ja-JP" altLang="en-US" dirty="0"/>
              <a:t>をクリックするとテキストフィールドが表れる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A30F66-F9BC-10A5-2246-C4AF5A48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Day1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274DD3-D3A0-C2CD-D251-65133CB8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0251-0B3B-4C1C-96DC-5D2833458AB2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0B5A3FA-90E2-324A-37C0-77FA304EBB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13" t="31806" r="2620" b="51250"/>
          <a:stretch/>
        </p:blipFill>
        <p:spPr>
          <a:xfrm>
            <a:off x="2476500" y="2352674"/>
            <a:ext cx="7105650" cy="1162051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D6892384-7E87-9CA5-F750-0B999F10F5EF}"/>
              </a:ext>
            </a:extLst>
          </p:cNvPr>
          <p:cNvSpPr/>
          <p:nvPr/>
        </p:nvSpPr>
        <p:spPr>
          <a:xfrm>
            <a:off x="5200650" y="2009775"/>
            <a:ext cx="400050" cy="66675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0D610EA-D463-A44A-6F1C-70B9FA06B2C6}"/>
              </a:ext>
            </a:extLst>
          </p:cNvPr>
          <p:cNvSpPr txBox="1"/>
          <p:nvPr/>
        </p:nvSpPr>
        <p:spPr>
          <a:xfrm>
            <a:off x="5502730" y="1951831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ここに着目！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B0F9868-005E-102C-1C8B-5611B66549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78" t="32778" r="2256" b="44722"/>
          <a:stretch/>
        </p:blipFill>
        <p:spPr>
          <a:xfrm>
            <a:off x="2543174" y="4451350"/>
            <a:ext cx="7105651" cy="1543050"/>
          </a:xfrm>
          <a:prstGeom prst="rect">
            <a:avLst/>
          </a:prstGeom>
        </p:spPr>
      </p:pic>
      <p:sp>
        <p:nvSpPr>
          <p:cNvPr id="13" name="矢印: 下 12">
            <a:extLst>
              <a:ext uri="{FF2B5EF4-FFF2-40B4-BE49-F238E27FC236}">
                <a16:creationId xmlns:a16="http://schemas.microsoft.com/office/drawing/2014/main" id="{E0B8807F-3F06-F2A2-BC30-4287098441B0}"/>
              </a:ext>
            </a:extLst>
          </p:cNvPr>
          <p:cNvSpPr/>
          <p:nvPr/>
        </p:nvSpPr>
        <p:spPr>
          <a:xfrm rot="16200000">
            <a:off x="3514725" y="4552950"/>
            <a:ext cx="400050" cy="666750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62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2C4C4ABB-2184-D788-F121-C8CDB64A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情報科学ｃ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F5F77F1-CB20-D625-A717-F85A929B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生成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による</a:t>
            </a:r>
            <a:r>
              <a:rPr kumimoji="1" lang="en-US" altLang="ja-JP" dirty="0"/>
              <a:t>Hello World!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95BDB2-3396-04E6-2248-824338B07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テキストフィールドに</a:t>
            </a:r>
            <a:r>
              <a:rPr lang="en-US" altLang="ja-JP" dirty="0"/>
              <a:t>[Hello World]</a:t>
            </a:r>
            <a:r>
              <a:rPr lang="ja-JP" altLang="en-US" dirty="0"/>
              <a:t>と入れてみる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82AB3D-AF9D-95DE-A97A-D4023CD5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Day1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24FD41-A84F-E3A1-13E1-8FC4796F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0251-0B3B-4C1C-96DC-5D2833458AB2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14C0312-2CA1-7E73-1564-836A8331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88" t="32917" r="2137" b="29861"/>
          <a:stretch/>
        </p:blipFill>
        <p:spPr>
          <a:xfrm>
            <a:off x="2495550" y="2381249"/>
            <a:ext cx="7200900" cy="2552701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A26DA5E-8016-61CD-8BFD-3CDD4F608E3C}"/>
              </a:ext>
            </a:extLst>
          </p:cNvPr>
          <p:cNvGrpSpPr/>
          <p:nvPr/>
        </p:nvGrpSpPr>
        <p:grpSpPr>
          <a:xfrm>
            <a:off x="4925785" y="3924697"/>
            <a:ext cx="4627790" cy="914400"/>
            <a:chOff x="4668610" y="3858022"/>
            <a:chExt cx="4627790" cy="91440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178DC6AF-86EE-32FD-EAAC-153A177A5683}"/>
                </a:ext>
              </a:extLst>
            </p:cNvPr>
            <p:cNvSpPr/>
            <p:nvPr/>
          </p:nvSpPr>
          <p:spPr>
            <a:xfrm>
              <a:off x="5695950" y="3915569"/>
              <a:ext cx="3600450" cy="799306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/>
                <a:t>コードが生成された！</a:t>
              </a:r>
            </a:p>
          </p:txBody>
        </p:sp>
        <p:pic>
          <p:nvPicPr>
            <p:cNvPr id="11" name="グラフィックス 10" descr="警告 単色塗りつぶし">
              <a:extLst>
                <a:ext uri="{FF2B5EF4-FFF2-40B4-BE49-F238E27FC236}">
                  <a16:creationId xmlns:a16="http://schemas.microsoft.com/office/drawing/2014/main" id="{D88372F0-5606-F5A1-B3F5-5354B36DA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68610" y="385802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729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8FA5136E-D2E0-BB8B-0979-6780FDBE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情報科学ｃ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A5B5A4E-1222-4139-D749-95991253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生成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との付き合い方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C1E164-CF88-41FB-729B-A6410503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ダメなマインドセット</a:t>
            </a:r>
          </a:p>
          <a:p>
            <a:pPr lvl="1"/>
            <a:r>
              <a:rPr kumimoji="1" lang="ja-JP" altLang="en-US" dirty="0"/>
              <a:t>もうプログラミングなんて必要ない！生成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が全部やってくれる。</a:t>
            </a:r>
          </a:p>
          <a:p>
            <a:endParaRPr lang="ja-JP" altLang="en-US" dirty="0"/>
          </a:p>
          <a:p>
            <a:r>
              <a:rPr kumimoji="1" lang="ja-JP" altLang="en-US" dirty="0"/>
              <a:t>正しい付き合い方</a:t>
            </a:r>
          </a:p>
          <a:p>
            <a:pPr lvl="1"/>
            <a:r>
              <a:rPr lang="ja-JP" altLang="en-US" dirty="0"/>
              <a:t>めんどくさい事は生成</a:t>
            </a:r>
            <a:r>
              <a:rPr lang="en-US" altLang="ja-JP" dirty="0"/>
              <a:t>AI</a:t>
            </a:r>
            <a:r>
              <a:rPr lang="ja-JP" altLang="en-US" dirty="0"/>
              <a:t>におまかせ</a:t>
            </a:r>
          </a:p>
          <a:p>
            <a:pPr lvl="1"/>
            <a:r>
              <a:rPr lang="ja-JP" altLang="en-US" dirty="0"/>
              <a:t>クリエイティブな事だけやろう</a:t>
            </a:r>
          </a:p>
          <a:p>
            <a:pPr lvl="1"/>
            <a:endParaRPr lang="ja-JP" altLang="en-US" dirty="0"/>
          </a:p>
          <a:p>
            <a:r>
              <a:rPr lang="ja-JP" altLang="en-US" dirty="0"/>
              <a:t>この講義での付き合い方</a:t>
            </a:r>
          </a:p>
          <a:p>
            <a:pPr lvl="1"/>
            <a:r>
              <a:rPr lang="ja-JP" altLang="en-US" dirty="0"/>
              <a:t>生成</a:t>
            </a:r>
            <a:r>
              <a:rPr lang="en-US" altLang="ja-JP" dirty="0"/>
              <a:t>AI</a:t>
            </a:r>
            <a:r>
              <a:rPr lang="ja-JP" altLang="en-US" dirty="0"/>
              <a:t>が書いたプログラムはかならず読解しよう</a:t>
            </a:r>
          </a:p>
          <a:p>
            <a:pPr lvl="2"/>
            <a:r>
              <a:rPr lang="ja-JP" altLang="en-US" dirty="0"/>
              <a:t>これがものすごい勉強になる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9A5E22-CB18-37B5-1E6E-93807187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Day1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E86914-74BA-620C-A384-36D9CB0E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0251-0B3B-4C1C-96DC-5D2833458AB2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21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22E5695-F9B8-788D-6EA4-3B8DE2C2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情報科学ｃ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122EA0F-1861-F6CA-C11B-8D4A9D0A2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dirty="0"/>
              <a:t>[</a:t>
            </a:r>
            <a:r>
              <a:rPr kumimoji="1" lang="en-US" altLang="ja-JP" sz="2800" dirty="0">
                <a:solidFill>
                  <a:schemeClr val="accent1"/>
                </a:solidFill>
              </a:rPr>
              <a:t>01</a:t>
            </a:r>
            <a:r>
              <a:rPr kumimoji="1" lang="en-US" altLang="ja-JP" sz="2800" dirty="0"/>
              <a:t>-day01kk] </a:t>
            </a:r>
            <a:br>
              <a:rPr kumimoji="1" lang="ja-JP" altLang="en-US" dirty="0"/>
            </a:br>
            <a:r>
              <a:rPr kumimoji="1" lang="ja-JP" altLang="en-US" dirty="0"/>
              <a:t>ソートのプログラミング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7213F7-5290-786B-AF3A-ACB63D4CC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お題</a:t>
            </a:r>
          </a:p>
          <a:p>
            <a:pPr lvl="1"/>
            <a:r>
              <a:rPr kumimoji="1" lang="ja-JP" altLang="en-US" dirty="0"/>
              <a:t>ソートのプログラムを書いてみよう</a:t>
            </a:r>
          </a:p>
          <a:p>
            <a:pPr lvl="1"/>
            <a:r>
              <a:rPr lang="ja-JP" altLang="en-US" dirty="0"/>
              <a:t>色々なアルゴリズムがあるので何を選ぶ？</a:t>
            </a:r>
          </a:p>
          <a:p>
            <a:pPr lvl="1"/>
            <a:r>
              <a:rPr kumimoji="1" lang="ja-JP" altLang="en-US" dirty="0"/>
              <a:t>ソート途中の効果的な可視化等付加機能歓迎</a:t>
            </a:r>
          </a:p>
          <a:p>
            <a:r>
              <a:rPr lang="ja-JP" altLang="en-US" dirty="0"/>
              <a:t>期限</a:t>
            </a:r>
          </a:p>
          <a:p>
            <a:pPr lvl="1"/>
            <a:r>
              <a:rPr kumimoji="1" lang="ja-JP" altLang="en-US" dirty="0"/>
              <a:t>本日中</a:t>
            </a:r>
          </a:p>
          <a:p>
            <a:r>
              <a:rPr lang="ja-JP" altLang="en-US" dirty="0"/>
              <a:t>発表：希望者のみ先着順で講義終了時刻まで</a:t>
            </a:r>
          </a:p>
          <a:p>
            <a:pPr lvl="1"/>
            <a:r>
              <a:rPr lang="ja-JP" altLang="en-US" dirty="0"/>
              <a:t>前でノートを表示しながら簡単に説明をしてもらいます</a:t>
            </a:r>
          </a:p>
          <a:p>
            <a:pPr lvl="1"/>
            <a:r>
              <a:rPr lang="ja-JP" altLang="en-US" dirty="0"/>
              <a:t>発表した人は記録して、成績の加点対象にします</a:t>
            </a:r>
          </a:p>
          <a:p>
            <a:pPr lvl="1"/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C4E791-BEA5-25F1-9A97-570A90C3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Day1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CA832C-C62E-84FA-7F89-B9CF370C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0251-0B3B-4C1C-96DC-5D2833458AB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3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1ACACB11-2637-2EAD-6375-C6567BDD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Homework</a:t>
            </a:r>
            <a:endParaRPr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DB7A490D-E625-8DBF-66AE-B1B7095A6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Day01</a:t>
            </a:r>
            <a:endParaRPr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58D229-46FC-433B-FA5B-4B8ACC13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Day1</a:t>
            </a:r>
            <a:endParaRPr kumimoji="1" lang="ja-JP" altLang="en-US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0993854-A861-7ED5-26C4-60455F5A6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情報科学ｃ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968422-74D5-EB25-AB13-5C87B4FE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0251-0B3B-4C1C-96DC-5D2833458AB2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63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C46B3-4843-95D6-3739-FBC6433CC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95C872CB-5799-28ED-4479-AAA9792C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情報科学ｃ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132B40C-9159-C623-F1C1-505FB3969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Day01</a:t>
            </a:r>
            <a:r>
              <a:rPr kumimoji="1" lang="ja-JP" altLang="en-US" dirty="0"/>
              <a:t>の宿題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2824EF-C7BB-4EF4-A76E-6702C6F9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5269" y="1825625"/>
            <a:ext cx="9998530" cy="4351338"/>
          </a:xfrm>
        </p:spPr>
        <p:txBody>
          <a:bodyPr>
            <a:normAutofit/>
          </a:bodyPr>
          <a:lstStyle/>
          <a:p>
            <a:r>
              <a:rPr lang="ja-JP" altLang="en-US" dirty="0"/>
              <a:t>読み物</a:t>
            </a:r>
            <a:endParaRPr kumimoji="1" lang="en-US" altLang="ja-JP" sz="2800" dirty="0"/>
          </a:p>
          <a:p>
            <a:pPr lvl="1"/>
            <a:r>
              <a:rPr kumimoji="1" lang="en-US" altLang="ja-JP" dirty="0"/>
              <a:t>[</a:t>
            </a:r>
            <a:r>
              <a:rPr kumimoji="1" lang="en-US" altLang="ja-JP" dirty="0">
                <a:solidFill>
                  <a:schemeClr val="accent1"/>
                </a:solidFill>
              </a:rPr>
              <a:t>02</a:t>
            </a:r>
            <a:r>
              <a:rPr kumimoji="1" lang="en-US" altLang="ja-JP" dirty="0"/>
              <a:t>-day01tb]</a:t>
            </a:r>
            <a:r>
              <a:rPr kumimoji="1" lang="ja-JP" altLang="en-US" dirty="0"/>
              <a:t>　リテラルと変数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[</a:t>
            </a:r>
            <a:r>
              <a:rPr kumimoji="1" lang="en-US" altLang="ja-JP" dirty="0">
                <a:solidFill>
                  <a:schemeClr val="accent1"/>
                </a:solidFill>
              </a:rPr>
              <a:t>03</a:t>
            </a:r>
            <a:r>
              <a:rPr kumimoji="1" lang="en-US" altLang="ja-JP" dirty="0"/>
              <a:t>-day01tb]</a:t>
            </a:r>
            <a:r>
              <a:rPr kumimoji="1" lang="ja-JP" altLang="en-US" dirty="0"/>
              <a:t>　データ構造</a:t>
            </a:r>
          </a:p>
          <a:p>
            <a:r>
              <a:rPr kumimoji="1" lang="ja-JP" altLang="en-US" sz="2800" dirty="0"/>
              <a:t>知識確認問題</a:t>
            </a:r>
            <a:endParaRPr kumimoji="1" lang="en-US" altLang="ja-JP" sz="2800" dirty="0"/>
          </a:p>
          <a:p>
            <a:pPr lvl="1"/>
            <a:r>
              <a:rPr kumimoji="1" lang="en-US" altLang="ja-JP" dirty="0"/>
              <a:t>[</a:t>
            </a:r>
            <a:r>
              <a:rPr kumimoji="1" lang="en-US" altLang="ja-JP" dirty="0">
                <a:solidFill>
                  <a:schemeClr val="accent1"/>
                </a:solidFill>
              </a:rPr>
              <a:t>04</a:t>
            </a:r>
            <a:r>
              <a:rPr kumimoji="1" lang="en-US" altLang="ja-JP" dirty="0"/>
              <a:t>-day01hw]</a:t>
            </a:r>
            <a:r>
              <a:rPr kumimoji="1" lang="ja-JP" altLang="en-US" dirty="0"/>
              <a:t>　本日の宿題</a:t>
            </a:r>
          </a:p>
          <a:p>
            <a:pPr lvl="1"/>
            <a:r>
              <a:rPr lang="ja-JP" altLang="en-US" dirty="0"/>
              <a:t>期限：次回授業開始前</a:t>
            </a:r>
          </a:p>
          <a:p>
            <a:pPr lvl="1"/>
            <a:endParaRPr kumimoji="1" lang="ja-JP" altLang="en-US" dirty="0"/>
          </a:p>
          <a:p>
            <a:r>
              <a:rPr lang="en-US" altLang="ja-JP" dirty="0"/>
              <a:t>Google</a:t>
            </a:r>
            <a:r>
              <a:rPr lang="ja-JP" altLang="en-US" dirty="0"/>
              <a:t> </a:t>
            </a:r>
            <a:r>
              <a:rPr lang="en-US" altLang="ja-JP" dirty="0"/>
              <a:t>Classroom</a:t>
            </a:r>
            <a:r>
              <a:rPr lang="ja-JP" altLang="en-US" dirty="0"/>
              <a:t>を通じて配布します。</a:t>
            </a:r>
          </a:p>
          <a:p>
            <a:r>
              <a:rPr kumimoji="1" lang="ja-JP" altLang="en-US" dirty="0"/>
              <a:t>提出も</a:t>
            </a:r>
            <a:r>
              <a:rPr kumimoji="1" lang="en-US" altLang="ja-JP" dirty="0"/>
              <a:t>Google Classroom</a:t>
            </a:r>
            <a:r>
              <a:rPr kumimoji="1" lang="ja-JP" altLang="en-US" dirty="0"/>
              <a:t>に行ってください。</a:t>
            </a:r>
          </a:p>
          <a:p>
            <a:pPr lvl="1"/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1D3F51-F7C8-B336-586B-E580A5CE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Day1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C6A303-9629-7CD3-45E0-A5790AB3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0251-0B3B-4C1C-96DC-5D2833458AB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B94267-10FE-D83D-D798-18C1DFE479A1}"/>
              </a:ext>
            </a:extLst>
          </p:cNvPr>
          <p:cNvSpPr txBox="1"/>
          <p:nvPr/>
        </p:nvSpPr>
        <p:spPr>
          <a:xfrm>
            <a:off x="8629650" y="152400"/>
            <a:ext cx="3429000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課題等の命名規則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1" dirty="0"/>
              <a:t>[</a:t>
            </a:r>
            <a:r>
              <a:rPr lang="ja-JP" altLang="en-US" b="1" dirty="0"/>
              <a:t>連番</a:t>
            </a:r>
            <a:r>
              <a:rPr lang="en-US" altLang="ja-JP" b="1" dirty="0"/>
              <a:t>-</a:t>
            </a:r>
            <a:r>
              <a:rPr lang="ja-JP" altLang="en-US" b="1" dirty="0"/>
              <a:t>講義日ノートタイプ</a:t>
            </a:r>
            <a:r>
              <a:rPr lang="en-US" altLang="ja-JP" b="1" dirty="0"/>
              <a:t>]</a:t>
            </a:r>
            <a:endParaRPr lang="ja-JP" alt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講義日：</a:t>
            </a:r>
            <a:r>
              <a:rPr lang="en-US" altLang="ja-JP" dirty="0"/>
              <a:t>day01</a:t>
            </a:r>
            <a:r>
              <a:rPr lang="ja-JP" altLang="en-US" dirty="0"/>
              <a:t>～</a:t>
            </a:r>
            <a:r>
              <a:rPr lang="en-US" altLang="ja-JP" dirty="0"/>
              <a:t>day09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ノートタイプ：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Kk</a:t>
            </a:r>
            <a:r>
              <a:rPr lang="ja-JP" altLang="en-US" dirty="0"/>
              <a:t>：講義内課題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tb</a:t>
            </a:r>
            <a:r>
              <a:rPr lang="ja-JP" altLang="en-US" dirty="0"/>
              <a:t>：テキストブック</a:t>
            </a:r>
            <a:endParaRPr lang="en-US" altLang="ja-JP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 err="1"/>
              <a:t>hw</a:t>
            </a:r>
            <a:r>
              <a:rPr lang="ja-JP" altLang="en-US" dirty="0"/>
              <a:t>：宿題</a:t>
            </a:r>
          </a:p>
        </p:txBody>
      </p:sp>
    </p:spTree>
    <p:extLst>
      <p:ext uri="{BB962C8B-B14F-4D97-AF65-F5344CB8AC3E}">
        <p14:creationId xmlns:p14="http://schemas.microsoft.com/office/powerpoint/2010/main" val="81527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CCE9AF87-FD0E-48FA-B4EF-58FB1E21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情報科学ｃ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93A63E2-C954-4FB3-BAE6-DCB9808D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講義担当者</a:t>
            </a:r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66" r="6147"/>
          <a:stretch/>
        </p:blipFill>
        <p:spPr>
          <a:xfrm>
            <a:off x="1124592" y="1825625"/>
            <a:ext cx="4761216" cy="3895135"/>
          </a:xfrm>
          <a:prstGeom prst="rect">
            <a:avLst/>
          </a:prstGeom>
        </p:spPr>
      </p:pic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B5897B20-F51C-4926-802D-1F34C4D154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>
                <a:latin typeface="+mj-ea"/>
                <a:ea typeface="+mj-ea"/>
              </a:rPr>
              <a:t>横山 昌平</a:t>
            </a:r>
          </a:p>
          <a:p>
            <a:pPr lvl="1"/>
            <a:r>
              <a:rPr kumimoji="1" lang="en-US" altLang="ja-JP" dirty="0">
                <a:latin typeface="+mj-ea"/>
                <a:ea typeface="+mj-ea"/>
              </a:rPr>
              <a:t>shohei@tmu.ac.jp</a:t>
            </a:r>
          </a:p>
          <a:p>
            <a:pPr lvl="1"/>
            <a:r>
              <a:rPr lang="ja-JP" altLang="en-US" dirty="0"/>
              <a:t>東京都立大学</a:t>
            </a:r>
            <a:endParaRPr kumimoji="1" lang="ja-JP" altLang="en-US" dirty="0"/>
          </a:p>
          <a:p>
            <a:pPr lvl="1"/>
            <a:r>
              <a:rPr lang="ja-JP" altLang="en-US" dirty="0"/>
              <a:t>システムデザイン学部</a:t>
            </a:r>
          </a:p>
          <a:p>
            <a:pPr lvl="1"/>
            <a:r>
              <a:rPr lang="ja-JP" altLang="en-US" dirty="0"/>
              <a:t>情報科学科</a:t>
            </a:r>
            <a:endParaRPr kumimoji="1" lang="ja-JP" altLang="en-US" dirty="0"/>
          </a:p>
          <a:p>
            <a:r>
              <a:rPr lang="ja-JP" altLang="en-US" dirty="0"/>
              <a:t>専門</a:t>
            </a:r>
          </a:p>
          <a:p>
            <a:pPr lvl="1"/>
            <a:r>
              <a:rPr lang="ja-JP" altLang="en-US" dirty="0"/>
              <a:t>データベース</a:t>
            </a:r>
          </a:p>
          <a:p>
            <a:pPr lvl="1"/>
            <a:r>
              <a:rPr lang="ja-JP" altLang="en-US" dirty="0"/>
              <a:t>データサイエンス</a:t>
            </a:r>
          </a:p>
          <a:p>
            <a:pPr lvl="1"/>
            <a:r>
              <a:rPr lang="en-US" altLang="ja-JP" dirty="0"/>
              <a:t>『SNS</a:t>
            </a:r>
            <a:r>
              <a:rPr lang="ja-JP" altLang="en-US" dirty="0"/>
              <a:t>映えの科学</a:t>
            </a:r>
            <a:r>
              <a:rPr lang="en-US" altLang="ja-JP" dirty="0"/>
              <a:t>』</a:t>
            </a:r>
            <a:endParaRPr lang="ja-JP" altLang="en-US" dirty="0"/>
          </a:p>
          <a:p>
            <a:pPr lvl="2"/>
            <a:r>
              <a:rPr lang="en-US" altLang="ja-JP" dirty="0"/>
              <a:t>SNS</a:t>
            </a:r>
            <a:r>
              <a:rPr lang="ja-JP" altLang="en-US" dirty="0"/>
              <a:t>上のビッグデータ分析</a:t>
            </a:r>
          </a:p>
          <a:p>
            <a:pPr lvl="1"/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B1368D-A561-463C-8F8A-B911F8EE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Day1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5073CF-47BB-417E-A0E1-D2B6FDD8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0251-0B3B-4C1C-96DC-5D2833458A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14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1D57A5E5-87EF-31B6-7D05-F7579441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情報科学ｃ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5B35C560-3AA0-6243-88C1-D27C00EFF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本講義のトピックと進め方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D2539169-2019-A71F-5DCA-A5570AA63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プログラミング言語</a:t>
            </a:r>
            <a:r>
              <a:rPr lang="en-US" altLang="ja-JP" dirty="0"/>
              <a:t>『Python』</a:t>
            </a:r>
            <a:r>
              <a:rPr lang="ja-JP" altLang="en-US" dirty="0"/>
              <a:t>の習得</a:t>
            </a:r>
          </a:p>
          <a:p>
            <a:pPr lvl="1"/>
            <a:r>
              <a:rPr lang="en-US" altLang="ja-JP" dirty="0"/>
              <a:t>Google Colaboratory</a:t>
            </a:r>
            <a:r>
              <a:rPr lang="ja-JP" altLang="en-US" dirty="0"/>
              <a:t>を使って効率良く学ぼう</a:t>
            </a:r>
            <a:endParaRPr lang="en-US" altLang="ja-JP" dirty="0"/>
          </a:p>
          <a:p>
            <a:pPr lvl="1"/>
            <a:r>
              <a:rPr lang="ja-JP" altLang="en-US" dirty="0"/>
              <a:t>全</a:t>
            </a:r>
            <a:r>
              <a:rPr lang="en-US" altLang="ja-JP" dirty="0"/>
              <a:t>9</a:t>
            </a:r>
            <a:r>
              <a:rPr lang="ja-JP" altLang="en-US" dirty="0"/>
              <a:t>回で基本文法から機械学習の利用まで進めます</a:t>
            </a:r>
          </a:p>
          <a:p>
            <a:pPr lvl="1"/>
            <a:r>
              <a:rPr lang="ja-JP" altLang="en-US" dirty="0"/>
              <a:t>プログラミングが得意な学生</a:t>
            </a:r>
          </a:p>
          <a:p>
            <a:pPr lvl="2">
              <a:buFontTx/>
              <a:buChar char="→"/>
            </a:pPr>
            <a:r>
              <a:rPr lang="en-US" altLang="ja-JP" dirty="0"/>
              <a:t>Python</a:t>
            </a:r>
            <a:r>
              <a:rPr lang="ja-JP" altLang="en-US" dirty="0"/>
              <a:t>の持つ高度なライブラリを使いこなしてほしい</a:t>
            </a:r>
          </a:p>
          <a:p>
            <a:pPr lvl="1"/>
            <a:r>
              <a:rPr lang="ja-JP" altLang="en-US" dirty="0"/>
              <a:t>プログラミングが苦手な学生</a:t>
            </a:r>
          </a:p>
          <a:p>
            <a:pPr lvl="2">
              <a:buFontTx/>
              <a:buChar char="→"/>
            </a:pPr>
            <a:r>
              <a:rPr lang="en-US" altLang="ja-JP" dirty="0"/>
              <a:t>Python</a:t>
            </a:r>
            <a:r>
              <a:rPr lang="ja-JP" altLang="en-US" dirty="0"/>
              <a:t>はこれまで習った言語とタイプが異なるので挽回するチャンス</a:t>
            </a:r>
          </a:p>
          <a:p>
            <a:r>
              <a:rPr lang="ja-JP" altLang="en-US" dirty="0"/>
              <a:t>講義の進め方</a:t>
            </a:r>
          </a:p>
          <a:p>
            <a:pPr lvl="1"/>
            <a:r>
              <a:rPr lang="ja-JP" altLang="en-US" dirty="0"/>
              <a:t>宿題として</a:t>
            </a:r>
            <a:r>
              <a:rPr lang="en-US" altLang="ja-JP" dirty="0"/>
              <a:t>『</a:t>
            </a:r>
            <a:r>
              <a:rPr lang="ja-JP" altLang="en-US" dirty="0"/>
              <a:t>読み物系</a:t>
            </a:r>
            <a:r>
              <a:rPr lang="en-US" altLang="ja-JP" dirty="0"/>
              <a:t>』</a:t>
            </a:r>
            <a:r>
              <a:rPr lang="ja-JP" altLang="en-US" dirty="0"/>
              <a:t>の文法解説と小課題を出します</a:t>
            </a:r>
            <a:endParaRPr lang="en-US" altLang="ja-JP" dirty="0"/>
          </a:p>
          <a:p>
            <a:pPr lvl="1"/>
            <a:r>
              <a:rPr lang="ja-JP" altLang="en-US" dirty="0"/>
              <a:t>次回講義冒頭で必要に応じて解説します</a:t>
            </a:r>
          </a:p>
          <a:p>
            <a:pPr lvl="1"/>
            <a:r>
              <a:rPr lang="ja-JP" altLang="en-US" dirty="0"/>
              <a:t>講義中は前回宿題に基づいた実践・実習をします</a:t>
            </a:r>
          </a:p>
          <a:p>
            <a:pPr lvl="2"/>
            <a:r>
              <a:rPr lang="ja-JP" altLang="en-US" dirty="0"/>
              <a:t>回りと相談しながら進めて</a:t>
            </a:r>
            <a:r>
              <a:rPr lang="en-US" altLang="ja-JP" dirty="0"/>
              <a:t>OK</a:t>
            </a:r>
            <a:r>
              <a:rPr lang="ja-JP" altLang="en-US" dirty="0"/>
              <a:t>です</a:t>
            </a:r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D7825A44-5D7E-417D-C8A1-D7B7126D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Day1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C01175-1CB1-A1B0-444D-A3CDEDBC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0251-0B3B-4C1C-96DC-5D2833458A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16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28875D5-3151-4F32-B162-8E5885CC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情報科学ｃ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DDAA8EA-7FBB-4F2E-91EB-63E6329C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2025</a:t>
            </a:r>
            <a:r>
              <a:rPr lang="ja-JP" altLang="en-US" dirty="0"/>
              <a:t>年度 講義日程</a:t>
            </a:r>
            <a:endParaRPr kumimoji="1" lang="ja-JP" altLang="en-US" dirty="0"/>
          </a:p>
        </p:txBody>
      </p:sp>
      <p:graphicFrame>
        <p:nvGraphicFramePr>
          <p:cNvPr id="11" name="表 11">
            <a:extLst>
              <a:ext uri="{FF2B5EF4-FFF2-40B4-BE49-F238E27FC236}">
                <a16:creationId xmlns:a16="http://schemas.microsoft.com/office/drawing/2014/main" id="{B9D9CDA9-57A4-4499-80A3-E4FDBFD7F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3748414"/>
              </p:ext>
            </p:extLst>
          </p:nvPr>
        </p:nvGraphicFramePr>
        <p:xfrm>
          <a:off x="1047699" y="1690688"/>
          <a:ext cx="10306101" cy="37084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81655">
                  <a:extLst>
                    <a:ext uri="{9D8B030D-6E8A-4147-A177-3AD203B41FA5}">
                      <a16:colId xmlns:a16="http://schemas.microsoft.com/office/drawing/2014/main" val="2758299451"/>
                    </a:ext>
                  </a:extLst>
                </a:gridCol>
                <a:gridCol w="724650">
                  <a:extLst>
                    <a:ext uri="{9D8B030D-6E8A-4147-A177-3AD203B41FA5}">
                      <a16:colId xmlns:a16="http://schemas.microsoft.com/office/drawing/2014/main" val="308317790"/>
                    </a:ext>
                  </a:extLst>
                </a:gridCol>
                <a:gridCol w="4274025">
                  <a:extLst>
                    <a:ext uri="{9D8B030D-6E8A-4147-A177-3AD203B41FA5}">
                      <a16:colId xmlns:a16="http://schemas.microsoft.com/office/drawing/2014/main" val="348952505"/>
                    </a:ext>
                  </a:extLst>
                </a:gridCol>
                <a:gridCol w="4525771">
                  <a:extLst>
                    <a:ext uri="{9D8B030D-6E8A-4147-A177-3AD203B41FA5}">
                      <a16:colId xmlns:a16="http://schemas.microsoft.com/office/drawing/2014/main" val="2478483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#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講義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kumimoji="1" lang="ja-JP" altLang="en-US" sz="1600" dirty="0"/>
                        <a:t>演習</a:t>
                      </a:r>
                      <a:r>
                        <a:rPr kumimoji="1" lang="en-US" altLang="ja-JP" sz="1600" dirty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宿題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kumimoji="1" lang="ja-JP" altLang="en-US" sz="1600" dirty="0"/>
                        <a:t>予習</a:t>
                      </a:r>
                      <a:r>
                        <a:rPr kumimoji="1" lang="en-US" altLang="ja-JP" sz="1600" dirty="0"/>
                        <a:t>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39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Day 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4/16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ガイダンス＆</a:t>
                      </a:r>
                      <a:r>
                        <a:rPr kumimoji="1" lang="en-US" altLang="ja-JP" sz="1600" dirty="0"/>
                        <a:t>Google </a:t>
                      </a:r>
                      <a:r>
                        <a:rPr kumimoji="1" lang="en-US" altLang="ja-JP" sz="1600" dirty="0" err="1"/>
                        <a:t>Colab</a:t>
                      </a:r>
                      <a:r>
                        <a:rPr kumimoji="1" lang="ja-JP" altLang="en-US" sz="1600" dirty="0"/>
                        <a:t>に触ってみる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リテラル／データ構造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0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Day 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4/23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リテラル／データ構造</a:t>
                      </a:r>
                      <a:r>
                        <a:rPr kumimoji="1" lang="ja-JP" altLang="en-US" sz="1600" dirty="0">
                          <a:solidFill>
                            <a:schemeClr val="accent5"/>
                          </a:solidFill>
                        </a:rPr>
                        <a:t>演習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演算子／制御構文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878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Day 3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4/30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演算子／制御構文</a:t>
                      </a:r>
                      <a:r>
                        <a:rPr kumimoji="1" lang="ja-JP" altLang="en-US" sz="1600" dirty="0">
                          <a:solidFill>
                            <a:schemeClr val="accent5"/>
                          </a:solidFill>
                        </a:rPr>
                        <a:t>演習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関数／ラムダ式／オブジェクト指向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2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Day 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5/07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関数／ラムダ式／オブジェクト指向</a:t>
                      </a:r>
                      <a:r>
                        <a:rPr kumimoji="1" lang="ja-JP" altLang="en-US" sz="1600" dirty="0">
                          <a:solidFill>
                            <a:schemeClr val="accent5"/>
                          </a:solidFill>
                        </a:rPr>
                        <a:t>演習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数値処理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23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Day 5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5/14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数値処理</a:t>
                      </a:r>
                      <a:r>
                        <a:rPr kumimoji="1" lang="ja-JP" altLang="en-US" sz="1600" dirty="0">
                          <a:solidFill>
                            <a:schemeClr val="accent5"/>
                          </a:solidFill>
                        </a:rPr>
                        <a:t>演習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可視化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608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Day 6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5/21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可視化</a:t>
                      </a:r>
                      <a:r>
                        <a:rPr kumimoji="1" lang="ja-JP" altLang="en-US" sz="1600" dirty="0">
                          <a:solidFill>
                            <a:schemeClr val="accent5"/>
                          </a:solidFill>
                        </a:rPr>
                        <a:t>演習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機械学習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132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Day 7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5/28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機械学習</a:t>
                      </a:r>
                      <a:r>
                        <a:rPr kumimoji="1" lang="ja-JP" altLang="en-US" sz="1600" dirty="0">
                          <a:solidFill>
                            <a:schemeClr val="accent5"/>
                          </a:solidFill>
                        </a:rPr>
                        <a:t>演習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ディープラーニング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5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Day 8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6/04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ディープラーニング</a:t>
                      </a:r>
                      <a:r>
                        <a:rPr kumimoji="1" lang="ja-JP" altLang="en-US" sz="1600" dirty="0">
                          <a:solidFill>
                            <a:schemeClr val="accent5"/>
                          </a:solidFill>
                        </a:rPr>
                        <a:t>演習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生成</a:t>
                      </a:r>
                      <a:r>
                        <a:rPr kumimoji="1" lang="en-US" altLang="ja-JP" sz="1600" dirty="0"/>
                        <a:t>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77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Day 9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6/18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生成</a:t>
                      </a:r>
                      <a:r>
                        <a:rPr kumimoji="1" lang="en-US" altLang="ja-JP" sz="1600" dirty="0"/>
                        <a:t>AI</a:t>
                      </a:r>
                      <a:r>
                        <a:rPr kumimoji="1" lang="ja-JP" altLang="en-US" sz="1600" dirty="0">
                          <a:solidFill>
                            <a:schemeClr val="accent5"/>
                          </a:solidFill>
                        </a:rPr>
                        <a:t>演習</a:t>
                      </a:r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最終レポート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kumimoji="1" lang="ja-JP" altLang="en-US" sz="1600" dirty="0"/>
                        <a:t>期限</a:t>
                      </a:r>
                      <a:r>
                        <a:rPr kumimoji="1" lang="en-US" altLang="ja-JP" sz="1600" dirty="0"/>
                        <a:t>6</a:t>
                      </a:r>
                      <a:r>
                        <a:rPr kumimoji="1" lang="ja-JP" altLang="en-US" sz="1600" dirty="0"/>
                        <a:t>月末</a:t>
                      </a:r>
                      <a:r>
                        <a:rPr kumimoji="1" lang="en-US" altLang="ja-JP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71788"/>
                  </a:ext>
                </a:extLst>
              </a:tr>
            </a:tbl>
          </a:graphicData>
        </a:graphic>
      </p:graphicFrame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8C59E9-E7E3-48FF-903C-F87318E4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Day1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22205E-8A53-4437-90B8-E8B58C21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0251-0B3B-4C1C-96DC-5D2833458AB2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9953FC1-7C30-4DA7-BCEC-C1E2ECA25E08}"/>
              </a:ext>
            </a:extLst>
          </p:cNvPr>
          <p:cNvSpPr txBox="1"/>
          <p:nvPr/>
        </p:nvSpPr>
        <p:spPr>
          <a:xfrm>
            <a:off x="1047699" y="5661878"/>
            <a:ext cx="10781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ja-JP" altLang="en-US" sz="2400" dirty="0"/>
              <a:t>内容は進捗に応じて適宜変更する。</a:t>
            </a:r>
            <a:endParaRPr lang="en-US" altLang="ja-JP" sz="2400" dirty="0"/>
          </a:p>
          <a:p>
            <a:pPr marL="285750" indent="-285750">
              <a:buSzPct val="13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ja-JP" altLang="en-US" sz="2400" dirty="0"/>
              <a:t>本講義は演習を織り交ぜて行うので</a:t>
            </a:r>
            <a:r>
              <a:rPr lang="en-US" altLang="ja-JP" sz="2400" dirty="0"/>
              <a:t>PC</a:t>
            </a:r>
            <a:r>
              <a:rPr lang="ja-JP" altLang="en-US" sz="2400" dirty="0"/>
              <a:t>を持ってくること。</a:t>
            </a:r>
          </a:p>
        </p:txBody>
      </p:sp>
    </p:spTree>
    <p:extLst>
      <p:ext uri="{BB962C8B-B14F-4D97-AF65-F5344CB8AC3E}">
        <p14:creationId xmlns:p14="http://schemas.microsoft.com/office/powerpoint/2010/main" val="217422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情報科学Ｃ</a:t>
            </a:r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第１回　</a:t>
            </a:r>
            <a:r>
              <a:rPr kumimoji="1" lang="ja-JP" altLang="en-US" sz="2400" dirty="0"/>
              <a:t>ガイダンス</a:t>
            </a:r>
            <a:endParaRPr kumimoji="1" lang="en-US" altLang="ja-JP" sz="2400" dirty="0"/>
          </a:p>
          <a:p>
            <a:r>
              <a:rPr lang="en-US" altLang="ja-JP" dirty="0"/>
              <a:t>	</a:t>
            </a:r>
            <a:r>
              <a:rPr lang="ja-JP" altLang="en-US" dirty="0"/>
              <a:t>　</a:t>
            </a:r>
            <a:r>
              <a:rPr kumimoji="1" lang="ja-JP" altLang="en-US" sz="2400" dirty="0"/>
              <a:t>＆</a:t>
            </a:r>
            <a:r>
              <a:rPr kumimoji="1" lang="en-US" altLang="ja-JP" sz="2400" dirty="0"/>
              <a:t>Google </a:t>
            </a:r>
            <a:r>
              <a:rPr kumimoji="1" lang="en-US" altLang="ja-JP" sz="2400" dirty="0" err="1"/>
              <a:t>Colab</a:t>
            </a:r>
            <a:r>
              <a:rPr kumimoji="1" lang="ja-JP" altLang="en-US" sz="2400" dirty="0"/>
              <a:t>に触ってみる</a:t>
            </a:r>
          </a:p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情報科学ｃ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p.</a:t>
            </a:r>
            <a:fld id="{71584EDF-536B-41D0-946E-780F35A2C473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617532-72A8-4D77-B75C-DB0447AE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Day1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832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12ADEB-0CEC-A571-2D02-EBA369BB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情報科学ｃ</a:t>
            </a:r>
            <a:endParaRPr lang="ja-JP" altLang="en-US" dirty="0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0F72FC61-6162-A575-A4C5-F4454633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Google </a:t>
            </a:r>
            <a:r>
              <a:rPr lang="en-US" altLang="ja-JP" u="sng" dirty="0"/>
              <a:t>Colab</a:t>
            </a:r>
            <a:r>
              <a:rPr lang="en-US" altLang="ja-JP" dirty="0"/>
              <a:t>oratory</a:t>
            </a:r>
            <a:endParaRPr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32EB1E26-BB40-D021-FB9C-35F49F391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Google</a:t>
            </a:r>
            <a:r>
              <a:rPr lang="ja-JP" altLang="en-US" dirty="0"/>
              <a:t>が提供する無料のクラウドベースの開発環境</a:t>
            </a:r>
            <a:endParaRPr lang="ja-JP" altLang="en-US" dirty="0">
              <a:solidFill>
                <a:srgbClr val="EEF0FF"/>
              </a:solidFill>
              <a:latin typeface="Arial" panose="020B0604020202020204" pitchFamily="34" charset="0"/>
            </a:endParaRPr>
          </a:p>
          <a:p>
            <a:pPr lvl="1"/>
            <a:r>
              <a:rPr lang="ja-JP" altLang="en-US" dirty="0"/>
              <a:t>とりあえずは</a:t>
            </a:r>
            <a:r>
              <a:rPr lang="en-US" altLang="ja-JP" dirty="0"/>
              <a:t>『</a:t>
            </a:r>
            <a:r>
              <a:rPr lang="ja-JP" altLang="en-US" dirty="0"/>
              <a:t>ブラウザ上で動く</a:t>
            </a:r>
            <a:r>
              <a:rPr lang="en-US" altLang="ja-JP" dirty="0"/>
              <a:t>Python』</a:t>
            </a:r>
            <a:r>
              <a:rPr lang="ja-JP" altLang="en-US" dirty="0"/>
              <a:t>との理解で</a:t>
            </a:r>
            <a:r>
              <a:rPr lang="en-US" altLang="ja-JP" dirty="0"/>
              <a:t>OK</a:t>
            </a:r>
            <a:r>
              <a:rPr lang="ja-JP" altLang="en-US" dirty="0"/>
              <a:t>です</a:t>
            </a:r>
            <a:endParaRPr lang="en-US" altLang="ja-JP" dirty="0"/>
          </a:p>
          <a:p>
            <a:r>
              <a:rPr lang="ja-JP" altLang="en-US" dirty="0"/>
              <a:t>ノート</a:t>
            </a:r>
            <a:r>
              <a:rPr lang="en-US" altLang="ja-JP" dirty="0"/>
              <a:t>×</a:t>
            </a:r>
            <a:r>
              <a:rPr lang="ja-JP" altLang="en-US" dirty="0"/>
              <a:t>コード</a:t>
            </a:r>
          </a:p>
          <a:p>
            <a:pPr lvl="1"/>
            <a:r>
              <a:rPr lang="en-US" altLang="ja-JP" dirty="0"/>
              <a:t>Python</a:t>
            </a:r>
            <a:r>
              <a:rPr lang="ja-JP" altLang="en-US" dirty="0"/>
              <a:t>コードが書けます</a:t>
            </a:r>
          </a:p>
          <a:p>
            <a:pPr lvl="1"/>
            <a:r>
              <a:rPr lang="ja-JP" altLang="en-US" dirty="0"/>
              <a:t>実行結果が見られます</a:t>
            </a:r>
          </a:p>
          <a:p>
            <a:pPr lvl="1"/>
            <a:r>
              <a:rPr lang="ja-JP" altLang="en-US" dirty="0"/>
              <a:t>説明文書が書けます</a:t>
            </a:r>
            <a:endParaRPr lang="en-US" altLang="ja-JP" dirty="0"/>
          </a:p>
          <a:p>
            <a:pPr lvl="1"/>
            <a:r>
              <a:rPr lang="ja-JP" altLang="en-US" dirty="0"/>
              <a:t>誰かと共有できます</a:t>
            </a:r>
          </a:p>
          <a:p>
            <a:pPr lvl="1"/>
            <a:r>
              <a:rPr lang="ja-JP" altLang="en-US" dirty="0"/>
              <a:t>様々な外部ライブラリが使えます</a:t>
            </a:r>
          </a:p>
          <a:p>
            <a:pPr lvl="1"/>
            <a:r>
              <a:rPr lang="ja-JP" altLang="en-US" dirty="0"/>
              <a:t>課金すれば強力な</a:t>
            </a:r>
            <a:r>
              <a:rPr lang="en-US" altLang="ja-JP" dirty="0"/>
              <a:t>GPU</a:t>
            </a:r>
            <a:r>
              <a:rPr lang="ja-JP" altLang="en-US" dirty="0"/>
              <a:t>も使えます</a:t>
            </a:r>
          </a:p>
          <a:p>
            <a:pPr lvl="1"/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BCA03C-BA85-FB32-F82C-C8D87AB5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Day1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AA9DE0-12D4-DC0A-AF97-8191A6B9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0251-0B3B-4C1C-96DC-5D2833458AB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FEA4B46-9AA4-9092-73F0-64C3A88D3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699" y="2794518"/>
            <a:ext cx="3609301" cy="3834882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BFC13A75-0365-BB62-EF1A-D94ACD9BB157}"/>
              </a:ext>
            </a:extLst>
          </p:cNvPr>
          <p:cNvSpPr/>
          <p:nvPr/>
        </p:nvSpPr>
        <p:spPr>
          <a:xfrm>
            <a:off x="9965094" y="3668145"/>
            <a:ext cx="1929881" cy="40121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ノート</a:t>
            </a:r>
            <a:endParaRPr kumimoji="1"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01F0BA3-DC70-2AD1-116E-803E8FB31C31}"/>
              </a:ext>
            </a:extLst>
          </p:cNvPr>
          <p:cNvSpPr/>
          <p:nvPr/>
        </p:nvSpPr>
        <p:spPr>
          <a:xfrm>
            <a:off x="9965094" y="4559219"/>
            <a:ext cx="1929881" cy="40121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コード</a:t>
            </a:r>
            <a:endParaRPr kumimoji="1" lang="ja-JP" altLang="en-US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93830998-BD41-B291-4201-141303B74796}"/>
              </a:ext>
            </a:extLst>
          </p:cNvPr>
          <p:cNvSpPr/>
          <p:nvPr/>
        </p:nvSpPr>
        <p:spPr>
          <a:xfrm>
            <a:off x="9965094" y="5834063"/>
            <a:ext cx="1929881" cy="40121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実行結果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632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AC2AF4C7-54CB-90B2-9CEA-2E9965A7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情報科学ｃ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25955B2-F5A5-FAD5-4B18-2043DFCF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Colab</a:t>
            </a:r>
            <a:r>
              <a:rPr kumimoji="1" lang="ja-JP" altLang="en-US" dirty="0"/>
              <a:t>を使ってみよう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A17A36-3DBF-D8E7-3AD9-EA7555D17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以下の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にアクセスしてください。</a:t>
            </a:r>
            <a:r>
              <a:rPr kumimoji="1" lang="en-US" altLang="ja-JP" dirty="0"/>
              <a:t>(Classroom</a:t>
            </a:r>
            <a:r>
              <a:rPr kumimoji="1" lang="ja-JP" altLang="en-US" dirty="0"/>
              <a:t>で送ります</a:t>
            </a:r>
            <a:r>
              <a:rPr kumimoji="1" lang="en-US" altLang="ja-JP" dirty="0"/>
              <a:t>)</a:t>
            </a:r>
            <a:endParaRPr kumimoji="1" lang="ja-JP" altLang="en-US" dirty="0"/>
          </a:p>
          <a:p>
            <a:pPr lvl="1"/>
            <a:r>
              <a:rPr kumimoji="1" lang="en-US" altLang="ja-JP" dirty="0">
                <a:hlinkClick r:id="rId2"/>
              </a:rPr>
              <a:t>https://colab.research.google.com/</a:t>
            </a:r>
            <a:endParaRPr kumimoji="1" lang="en-US" altLang="ja-JP" dirty="0"/>
          </a:p>
          <a:p>
            <a:r>
              <a:rPr kumimoji="1" lang="en-US" altLang="ja-JP" dirty="0"/>
              <a:t>[</a:t>
            </a:r>
            <a:r>
              <a:rPr kumimoji="1" lang="ja-JP" altLang="en-US" dirty="0"/>
              <a:t>ノートブックを新規作成</a:t>
            </a:r>
            <a:r>
              <a:rPr kumimoji="1" lang="en-US" altLang="ja-JP" dirty="0"/>
              <a:t>]</a:t>
            </a:r>
            <a:r>
              <a:rPr kumimoji="1" lang="ja-JP" altLang="en-US" dirty="0"/>
              <a:t>してください。</a:t>
            </a:r>
            <a:endParaRPr kumimoji="1" lang="en-US" altLang="ja-JP" dirty="0"/>
          </a:p>
          <a:p>
            <a:r>
              <a:rPr kumimoji="1" lang="ja-JP" altLang="en-US" dirty="0"/>
              <a:t>空のノートブックが作成されます</a:t>
            </a:r>
          </a:p>
          <a:p>
            <a:pPr lvl="1"/>
            <a:r>
              <a:rPr lang="ja-JP" altLang="en-US" dirty="0"/>
              <a:t>空コードブロックが一つだけあります</a:t>
            </a:r>
            <a:endParaRPr kumimoji="1" lang="en-US" altLang="ja-JP" dirty="0"/>
          </a:p>
          <a:p>
            <a:r>
              <a:rPr lang="ja-JP" altLang="en-US" dirty="0"/>
              <a:t>まずタイトルを適当なものに変更</a:t>
            </a:r>
          </a:p>
          <a:p>
            <a:r>
              <a:rPr kumimoji="1" lang="ja-JP" altLang="en-US" dirty="0"/>
              <a:t>コードブロックの下端をポイント</a:t>
            </a:r>
          </a:p>
          <a:p>
            <a:pPr lvl="1"/>
            <a:r>
              <a:rPr kumimoji="1" lang="en-US" altLang="ja-JP" dirty="0"/>
              <a:t>[</a:t>
            </a:r>
            <a:r>
              <a:rPr kumimoji="1" lang="ja-JP" altLang="en-US" dirty="0"/>
              <a:t>コード</a:t>
            </a:r>
            <a:r>
              <a:rPr kumimoji="1" lang="en-US" altLang="ja-JP" dirty="0"/>
              <a:t>or</a:t>
            </a:r>
            <a:r>
              <a:rPr kumimoji="1" lang="ja-JP" altLang="en-US" dirty="0"/>
              <a:t>テキスト</a:t>
            </a:r>
            <a:r>
              <a:rPr kumimoji="1" lang="en-US" altLang="ja-JP" dirty="0"/>
              <a:t>]</a:t>
            </a:r>
            <a:r>
              <a:rPr kumimoji="1" lang="ja-JP" altLang="en-US" dirty="0"/>
              <a:t>ブロックを追加可能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54B48-0F92-56F9-EFBA-CEEC27AB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Day1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88B5EA-4A94-5FC6-2A29-A1AA35DC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0251-0B3B-4C1C-96DC-5D2833458AB2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E4F6EAC-90F4-CCBD-5E1F-65423DD96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625" y="2506661"/>
            <a:ext cx="3953069" cy="420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6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7F049A37-DB19-04EF-77CE-599A4BD8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情報科学ｃ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9186DDD-13EF-5104-9256-E88BCD39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Hello World</a:t>
            </a:r>
            <a:endParaRPr kumimoji="1" lang="ja-JP" altLang="en-US" dirty="0"/>
          </a:p>
        </p:txBody>
      </p:sp>
      <p:sp>
        <p:nvSpPr>
          <p:cNvPr id="8" name="コンテンツ プレースホルダー 7">
            <a:extLst>
              <a:ext uri="{FF2B5EF4-FFF2-40B4-BE49-F238E27FC236}">
                <a16:creationId xmlns:a16="http://schemas.microsoft.com/office/drawing/2014/main" id="{90E7A741-C497-A31A-EFAA-359EC0DA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コードブロックにお約束のプログラムを作ってみよう</a:t>
            </a:r>
          </a:p>
          <a:p>
            <a:endParaRPr lang="ja-JP" altLang="en-US" dirty="0"/>
          </a:p>
          <a:p>
            <a:r>
              <a:rPr lang="ja-JP" altLang="en-US" dirty="0"/>
              <a:t>実行する</a:t>
            </a:r>
            <a:endParaRPr lang="en-US" altLang="ja-JP" dirty="0"/>
          </a:p>
          <a:p>
            <a:pPr lvl="1"/>
            <a:r>
              <a:rPr lang="ja-JP" altLang="en-US" dirty="0"/>
              <a:t>ブロックの左にある▶️ボタンか</a:t>
            </a:r>
            <a:r>
              <a:rPr lang="en-US" altLang="ja-JP" dirty="0"/>
              <a:t>[Ctrl/⌘]+[Enter]</a:t>
            </a:r>
          </a:p>
          <a:p>
            <a:r>
              <a:rPr lang="ja-JP" altLang="en-US" dirty="0"/>
              <a:t>結果を得る</a:t>
            </a:r>
          </a:p>
          <a:p>
            <a:endParaRPr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81B4C4-C17C-0CCD-FA92-60849FB9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Day1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61044F-6AA9-D633-F931-1C967C5F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0251-0B3B-4C1C-96DC-5D2833458AB2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F94F21-9A29-5C9E-D918-96312D1D2DC6}"/>
              </a:ext>
            </a:extLst>
          </p:cNvPr>
          <p:cNvSpPr txBox="1"/>
          <p:nvPr/>
        </p:nvSpPr>
        <p:spPr>
          <a:xfrm>
            <a:off x="1355270" y="2349585"/>
            <a:ext cx="9998529" cy="41213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tIns="108000" bIns="108000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3C0091D-4896-6176-0B64-9033DFE0C13B}"/>
              </a:ext>
            </a:extLst>
          </p:cNvPr>
          <p:cNvSpPr txBox="1"/>
          <p:nvPr/>
        </p:nvSpPr>
        <p:spPr>
          <a:xfrm>
            <a:off x="1355270" y="4307050"/>
            <a:ext cx="9998529" cy="412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val="408101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5708E4A2-D828-6F97-FA1E-A818BAA3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情報科学ｃ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9591CFB-FEB1-5E79-F83B-D38EBF14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Hello World [</a:t>
            </a:r>
            <a:r>
              <a:rPr lang="ja-JP" altLang="en-US" dirty="0"/>
              <a:t>改</a:t>
            </a:r>
            <a:r>
              <a:rPr lang="en-US" altLang="ja-JP" dirty="0"/>
              <a:t>]</a:t>
            </a:r>
            <a:endParaRPr kumimoji="1"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3D1BED-1DC3-6104-4290-AB13C22B6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フォームを作ってみる</a:t>
            </a:r>
          </a:p>
          <a:p>
            <a:r>
              <a:rPr lang="ja-JP" altLang="en-US" dirty="0"/>
              <a:t>コードブロックのメニューから</a:t>
            </a:r>
            <a:r>
              <a:rPr lang="en-US" altLang="ja-JP" dirty="0"/>
              <a:t>[</a:t>
            </a:r>
            <a:r>
              <a:rPr lang="ja-JP" altLang="en-US" dirty="0"/>
              <a:t>フォームの追加</a:t>
            </a:r>
            <a:r>
              <a:rPr lang="en-US" altLang="ja-JP" dirty="0"/>
              <a:t>]</a:t>
            </a:r>
            <a:r>
              <a:rPr lang="ja-JP" altLang="en-US" dirty="0"/>
              <a:t>を選ぶ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8000" dirty="0"/>
              <a:t>　</a:t>
            </a:r>
            <a:r>
              <a:rPr lang="en-US" altLang="ja-JP" dirty="0"/>
              <a:t>	</a:t>
            </a:r>
          </a:p>
          <a:p>
            <a:r>
              <a:rPr kumimoji="1" lang="ja-JP" altLang="en-US" dirty="0"/>
              <a:t>さらにメニューから</a:t>
            </a:r>
            <a:r>
              <a:rPr kumimoji="1" lang="en-US" altLang="ja-JP" dirty="0"/>
              <a:t>[</a:t>
            </a:r>
            <a:r>
              <a:rPr kumimoji="1" lang="ja-JP" altLang="en-US" dirty="0"/>
              <a:t>フォーム</a:t>
            </a:r>
            <a:r>
              <a:rPr kumimoji="1" lang="en-US" altLang="ja-JP" dirty="0"/>
              <a:t>]-[</a:t>
            </a:r>
            <a:r>
              <a:rPr kumimoji="1" lang="ja-JP" altLang="en-US" dirty="0"/>
              <a:t>フォーム項目の追加</a:t>
            </a:r>
            <a:r>
              <a:rPr kumimoji="1" lang="en-US" altLang="ja-JP" dirty="0"/>
              <a:t>]</a:t>
            </a:r>
            <a:r>
              <a:rPr kumimoji="1" lang="ja-JP" altLang="en-US" dirty="0"/>
              <a:t>を選ぶ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フォームの種類やバインドされる変数名の定義等を行い</a:t>
            </a:r>
            <a:r>
              <a:rPr kumimoji="1" lang="en-US" altLang="ja-JP" dirty="0"/>
              <a:t>[</a:t>
            </a:r>
            <a:r>
              <a:rPr kumimoji="1" lang="ja-JP" altLang="en-US" dirty="0"/>
              <a:t>保存</a:t>
            </a:r>
            <a:r>
              <a:rPr kumimoji="1" lang="en-US" altLang="ja-JP" dirty="0"/>
              <a:t>]</a:t>
            </a:r>
          </a:p>
          <a:p>
            <a:pPr lvl="1"/>
            <a:r>
              <a:rPr lang="ja-JP" altLang="en-US" dirty="0"/>
              <a:t>例えば</a:t>
            </a:r>
            <a:r>
              <a:rPr lang="en-US" altLang="ja-JP" dirty="0"/>
              <a:t>input</a:t>
            </a:r>
            <a:r>
              <a:rPr lang="ja-JP" altLang="en-US" dirty="0"/>
              <a:t>の</a:t>
            </a:r>
            <a:r>
              <a:rPr lang="en-US" altLang="ja-JP" dirty="0"/>
              <a:t>string</a:t>
            </a:r>
            <a:r>
              <a:rPr lang="ja-JP" altLang="en-US" dirty="0"/>
              <a:t>で変数が</a:t>
            </a:r>
            <a:r>
              <a:rPr lang="en-US" altLang="ja-JP" dirty="0" err="1"/>
              <a:t>what_world</a:t>
            </a:r>
            <a:r>
              <a:rPr lang="ja-JP" altLang="en-US" dirty="0"/>
              <a:t>にバインドされるように</a:t>
            </a:r>
            <a:endParaRPr kumimoji="1"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A89F28-7FF4-D040-092C-5777954A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Day1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AF20F4-8FE5-CE0B-61FA-FE5D0CDF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A0251-0B3B-4C1C-96DC-5D2833458AB2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E022004-7B73-38B0-2CAA-CB4246E133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22" t="26621" b="48027"/>
          <a:stretch/>
        </p:blipFill>
        <p:spPr>
          <a:xfrm>
            <a:off x="3777342" y="2875446"/>
            <a:ext cx="4637315" cy="110710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92CD589-C179-BAE2-870B-C278EEC16F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61" t="31429" r="18982" b="38911"/>
          <a:stretch/>
        </p:blipFill>
        <p:spPr>
          <a:xfrm>
            <a:off x="4425729" y="5422703"/>
            <a:ext cx="3857609" cy="131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情報論理学">
  <a:themeElements>
    <a:clrScheme name="津田塾大学情報科学">
      <a:dk1>
        <a:srgbClr val="353941"/>
      </a:dk1>
      <a:lt1>
        <a:srgbClr val="FFFFFF"/>
      </a:lt1>
      <a:dk2>
        <a:srgbClr val="263F41"/>
      </a:dk2>
      <a:lt2>
        <a:srgbClr val="E0E804"/>
      </a:lt2>
      <a:accent1>
        <a:srgbClr val="CE276C"/>
      </a:accent1>
      <a:accent2>
        <a:srgbClr val="D85514"/>
      </a:accent2>
      <a:accent3>
        <a:srgbClr val="95B00D"/>
      </a:accent3>
      <a:accent4>
        <a:srgbClr val="56B833"/>
      </a:accent4>
      <a:accent5>
        <a:srgbClr val="034AA1"/>
      </a:accent5>
      <a:accent6>
        <a:srgbClr val="510296"/>
      </a:accent6>
      <a:hlink>
        <a:srgbClr val="0563C1"/>
      </a:hlink>
      <a:folHlink>
        <a:srgbClr val="954F72"/>
      </a:folHlink>
    </a:clrScheme>
    <a:fontScheme name="都立大講義">
      <a:majorFont>
        <a:latin typeface="VDL Ｖ７ゴシック EB"/>
        <a:ea typeface="VDL Ｖ７ゴシック EB"/>
        <a:cs typeface=""/>
      </a:majorFont>
      <a:minorFont>
        <a:latin typeface="TBちび丸ゴシックPlusK Pro R"/>
        <a:ea typeface="TBちび丸ゴシックPlusK Pro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情報論理学" id="{9D04152A-154A-442E-A643-BF86048DE20D}" vid="{8058DE17-911C-49AC-A2EB-3BD0BB04877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1">
    <wetp:webextensionref xmlns:r="http://schemas.openxmlformats.org/officeDocument/2006/relationships" r:id="rId1"/>
  </wetp:taskpane>
  <wetp:taskpane dockstate="right" visibility="0" width="525" row="1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64C3975-57B6-47A0-85FF-E5F62F7E67C8}">
  <we:reference id="a19c72e1-6786-40f7-b977-f44d74d31275" version="2.1.0.0" store="EXCatalog" storeType="EXCatalog"/>
  <we:alternateReferences>
    <we:reference id="WA104379279" version="2.1.0.0" store="ja-JP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BBB6DD3-8407-4865-923C-51624D4BD5C4}">
  <we:reference id="2d5ec7a8-3235-439f-acf6-ad88ee2f7e85" version="1.0.0.0" store="EXCatalog" storeType="EXCatalog"/>
  <we:alternateReferences>
    <we:reference id="WA104006972" version="1.0.0.0" store="ja-JP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5016</TotalTime>
  <Words>936</Words>
  <Application>Microsoft Office PowerPoint</Application>
  <PresentationFormat>ワイド画面</PresentationFormat>
  <Paragraphs>220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TBちび丸ゴシックPlusK Pro R</vt:lpstr>
      <vt:lpstr>VDL Ｖ７ゴシック EB</vt:lpstr>
      <vt:lpstr>游ゴシック</vt:lpstr>
      <vt:lpstr>Arial</vt:lpstr>
      <vt:lpstr>Consolas</vt:lpstr>
      <vt:lpstr>情報論理学</vt:lpstr>
      <vt:lpstr>情報 科学Ｃ</vt:lpstr>
      <vt:lpstr>講義担当者</vt:lpstr>
      <vt:lpstr>本講義のトピックと進め方</vt:lpstr>
      <vt:lpstr>2025年度 講義日程</vt:lpstr>
      <vt:lpstr>情報科学Ｃ</vt:lpstr>
      <vt:lpstr>Google Colaboratory</vt:lpstr>
      <vt:lpstr>Colabを使ってみよう</vt:lpstr>
      <vt:lpstr>Hello World</vt:lpstr>
      <vt:lpstr>Hello World [改]</vt:lpstr>
      <vt:lpstr>Hello World [改] つづき</vt:lpstr>
      <vt:lpstr>生成AIによるプログラミング</vt:lpstr>
      <vt:lpstr>生成AIによるHello World!</vt:lpstr>
      <vt:lpstr>生成AIとの付き合い方</vt:lpstr>
      <vt:lpstr>[01-day01kk]  ソートのプログラミング</vt:lpstr>
      <vt:lpstr>Homework</vt:lpstr>
      <vt:lpstr>Day01の宿題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横山昌平</dc:creator>
  <cp:lastModifiedBy>横山昌平</cp:lastModifiedBy>
  <cp:revision>68</cp:revision>
  <dcterms:created xsi:type="dcterms:W3CDTF">2020-04-20T04:18:00Z</dcterms:created>
  <dcterms:modified xsi:type="dcterms:W3CDTF">2025-04-15T04:23:34Z</dcterms:modified>
</cp:coreProperties>
</file>