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100" d="100"/>
          <a:sy n="100" d="100"/>
        </p:scale>
        <p:origin x="-128"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09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173958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319387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673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3789214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388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1566262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2350846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99612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17084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393182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233473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74684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331722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101746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415727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7E8FE0D-FB8F-4688-B695-5A50470EE447}" type="datetimeFigureOut">
              <a:rPr kumimoji="1" lang="ja-JP" altLang="en-US" smtClean="0"/>
              <a:t>2019/5/8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388416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E8FE0D-FB8F-4688-B695-5A50470EE447}" type="datetimeFigureOut">
              <a:rPr kumimoji="1" lang="ja-JP" altLang="en-US" smtClean="0"/>
              <a:t>2019/5/8</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78D03B-BD83-46E7-80F2-7F027AB81108}" type="slidenum">
              <a:rPr kumimoji="1" lang="ja-JP" altLang="en-US" smtClean="0"/>
              <a:t>‹#›</a:t>
            </a:fld>
            <a:endParaRPr kumimoji="1" lang="ja-JP" altLang="en-US"/>
          </a:p>
        </p:txBody>
      </p:sp>
    </p:spTree>
    <p:extLst>
      <p:ext uri="{BB962C8B-B14F-4D97-AF65-F5344CB8AC3E}">
        <p14:creationId xmlns:p14="http://schemas.microsoft.com/office/powerpoint/2010/main" val="22455256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13.xml"/><Relationship Id="rId4" Type="http://schemas.openxmlformats.org/officeDocument/2006/relationships/image" Target="../media/image4.tm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86470F-3E86-498E-AB0C-BAC472E0D4BA}"/>
              </a:ext>
            </a:extLst>
          </p:cNvPr>
          <p:cNvSpPr>
            <a:spLocks noGrp="1"/>
          </p:cNvSpPr>
          <p:nvPr>
            <p:ph type="ctrTitle"/>
          </p:nvPr>
        </p:nvSpPr>
        <p:spPr/>
        <p:txBody>
          <a:bodyPr/>
          <a:lstStyle/>
          <a:p>
            <a:r>
              <a:rPr kumimoji="1" lang="en-US" altLang="ja-JP" cap="none" dirty="0" err="1"/>
              <a:t>Chainer</a:t>
            </a:r>
            <a:r>
              <a:rPr kumimoji="1" lang="en-US" altLang="ja-JP" cap="none" dirty="0"/>
              <a:t> 4</a:t>
            </a:r>
            <a:r>
              <a:rPr kumimoji="1" lang="ja-JP" altLang="en-US" cap="none" dirty="0"/>
              <a:t>章</a:t>
            </a:r>
            <a:br>
              <a:rPr kumimoji="1" lang="en-US" altLang="ja-JP" cap="none" dirty="0"/>
            </a:br>
            <a:r>
              <a:rPr kumimoji="1" lang="ja-JP" altLang="en-US" cap="none" dirty="0"/>
              <a:t>微分の基礎</a:t>
            </a:r>
          </a:p>
        </p:txBody>
      </p:sp>
      <p:sp>
        <p:nvSpPr>
          <p:cNvPr id="3" name="字幕 2">
            <a:extLst>
              <a:ext uri="{FF2B5EF4-FFF2-40B4-BE49-F238E27FC236}">
                <a16:creationId xmlns:a16="http://schemas.microsoft.com/office/drawing/2014/main" id="{80E119FD-F75F-48E8-9195-AE1EDA241ACB}"/>
              </a:ext>
            </a:extLst>
          </p:cNvPr>
          <p:cNvSpPr>
            <a:spLocks noGrp="1"/>
          </p:cNvSpPr>
          <p:nvPr>
            <p:ph type="subTitle" idx="1"/>
          </p:nvPr>
        </p:nvSpPr>
        <p:spPr/>
        <p:txBody>
          <a:bodyPr/>
          <a:lstStyle/>
          <a:p>
            <a:r>
              <a:rPr kumimoji="1" lang="ja-JP" altLang="en-US" dirty="0">
                <a:solidFill>
                  <a:schemeClr val="tx1"/>
                </a:solidFill>
              </a:rPr>
              <a:t>増田純也</a:t>
            </a:r>
          </a:p>
        </p:txBody>
      </p:sp>
      <p:pic>
        <p:nvPicPr>
          <p:cNvPr id="2050" name="Picture 2" descr="https://2.bp.blogspot.com/-Eaqkz47FqEQ/WEztN1keMTI/AAAAAAABAUk/Kch-IzHmkQsMKRRauuRk3L95QhgewY7KwCLcB/s800/ai_study_kikaigakusyu.png">
            <a:extLst>
              <a:ext uri="{FF2B5EF4-FFF2-40B4-BE49-F238E27FC236}">
                <a16:creationId xmlns:a16="http://schemas.microsoft.com/office/drawing/2014/main" id="{E9E3FB8F-E18C-4866-A836-2DBC3AA52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663" y="1866981"/>
            <a:ext cx="4302125" cy="467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76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813FD-F571-41EB-9CFA-95BFD9CAA8B4}"/>
              </a:ext>
            </a:extLst>
          </p:cNvPr>
          <p:cNvSpPr>
            <a:spLocks noGrp="1"/>
          </p:cNvSpPr>
          <p:nvPr>
            <p:ph type="title"/>
          </p:nvPr>
        </p:nvSpPr>
        <p:spPr>
          <a:xfrm>
            <a:off x="685801" y="200025"/>
            <a:ext cx="8534400" cy="860400"/>
          </a:xfrm>
        </p:spPr>
        <p:txBody>
          <a:bodyPr>
            <a:normAutofit/>
          </a:bodyPr>
          <a:lstStyle/>
          <a:p>
            <a:r>
              <a:rPr kumimoji="1" lang="en-US" altLang="ja-JP" sz="4800" dirty="0"/>
              <a:t>4.1</a:t>
            </a:r>
            <a:r>
              <a:rPr lang="en-US" altLang="ja-JP" sz="4800" dirty="0"/>
              <a:t>.</a:t>
            </a:r>
            <a:r>
              <a:rPr lang="ja-JP" altLang="en-US" sz="4800" dirty="0"/>
              <a:t>微分と関数最小化の関係</a:t>
            </a:r>
            <a:endParaRPr kumimoji="1" lang="ja-JP" altLang="en-US" sz="4800" dirty="0"/>
          </a:p>
        </p:txBody>
      </p:sp>
      <p:pic>
        <p:nvPicPr>
          <p:cNvPr id="5" name="図 4">
            <a:extLst>
              <a:ext uri="{FF2B5EF4-FFF2-40B4-BE49-F238E27FC236}">
                <a16:creationId xmlns:a16="http://schemas.microsoft.com/office/drawing/2014/main" id="{8E4CF665-F73A-4CF8-96BE-48F7A8249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888"/>
            <a:ext cx="3534455" cy="2752732"/>
          </a:xfrm>
          <a:prstGeom prst="rect">
            <a:avLst/>
          </a:prstGeom>
        </p:spPr>
      </p:pic>
      <p:pic>
        <p:nvPicPr>
          <p:cNvPr id="7" name="図 6">
            <a:extLst>
              <a:ext uri="{FF2B5EF4-FFF2-40B4-BE49-F238E27FC236}">
                <a16:creationId xmlns:a16="http://schemas.microsoft.com/office/drawing/2014/main" id="{FB96E37E-DDE6-450A-AD87-F05A37967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455" y="1385888"/>
            <a:ext cx="4052207" cy="2752859"/>
          </a:xfrm>
          <a:prstGeom prst="rect">
            <a:avLst/>
          </a:prstGeom>
        </p:spPr>
      </p:pic>
      <p:pic>
        <p:nvPicPr>
          <p:cNvPr id="9" name="図 8">
            <a:extLst>
              <a:ext uri="{FF2B5EF4-FFF2-40B4-BE49-F238E27FC236}">
                <a16:creationId xmlns:a16="http://schemas.microsoft.com/office/drawing/2014/main" id="{42340E6E-0F7F-4959-9494-368EBBAF5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6662" y="1385888"/>
            <a:ext cx="4255617" cy="2752732"/>
          </a:xfrm>
          <a:prstGeom prst="rect">
            <a:avLst/>
          </a:prstGeom>
        </p:spPr>
      </p:pic>
      <p:sp>
        <p:nvSpPr>
          <p:cNvPr id="10" name="テキスト ボックス 9">
            <a:extLst>
              <a:ext uri="{FF2B5EF4-FFF2-40B4-BE49-F238E27FC236}">
                <a16:creationId xmlns:a16="http://schemas.microsoft.com/office/drawing/2014/main" id="{EE039CB3-52A5-4EC2-87C3-41CA95A0FEAA}"/>
              </a:ext>
            </a:extLst>
          </p:cNvPr>
          <p:cNvSpPr txBox="1"/>
          <p:nvPr/>
        </p:nvSpPr>
        <p:spPr>
          <a:xfrm>
            <a:off x="557213" y="4684157"/>
            <a:ext cx="10244137" cy="1200329"/>
          </a:xfrm>
          <a:prstGeom prst="rect">
            <a:avLst/>
          </a:prstGeom>
          <a:noFill/>
        </p:spPr>
        <p:txBody>
          <a:bodyPr wrap="square" rtlCol="0">
            <a:spAutoFit/>
          </a:bodyPr>
          <a:lstStyle/>
          <a:p>
            <a:r>
              <a:rPr kumimoji="1" lang="ja-JP" altLang="en-US" dirty="0"/>
              <a:t>このことから</a:t>
            </a:r>
            <a:endParaRPr kumimoji="1" lang="en-US" altLang="ja-JP" dirty="0"/>
          </a:p>
          <a:p>
            <a:r>
              <a:rPr kumimoji="1" lang="ja-JP" altLang="en-US" sz="1800" kern="1200" dirty="0">
                <a:solidFill>
                  <a:schemeClr val="tx1"/>
                </a:solidFill>
                <a:latin typeface="+mn-lt"/>
                <a:ea typeface="+mn-ea"/>
                <a:cs typeface="+mn-cs"/>
              </a:rPr>
              <a:t>・ある点で接する接線の傾きが正ならば、その点近くでグラフは右肩上がり</a:t>
            </a:r>
            <a:endParaRPr kumimoji="1" lang="en-US" altLang="ja-JP" sz="1800" kern="1200" dirty="0">
              <a:solidFill>
                <a:schemeClr val="tx1"/>
              </a:solidFill>
              <a:latin typeface="+mn-lt"/>
              <a:ea typeface="+mn-ea"/>
              <a:cs typeface="+mn-cs"/>
            </a:endParaRPr>
          </a:p>
          <a:p>
            <a:r>
              <a:rPr kumimoji="1" lang="ja-JP" altLang="en-US" dirty="0"/>
              <a:t>・ある点で接する接線の傾きが負ならば、その点近くでグラフは右肩下がり</a:t>
            </a:r>
            <a:endParaRPr kumimoji="1" lang="en-US" altLang="ja-JP" dirty="0"/>
          </a:p>
          <a:p>
            <a:r>
              <a:rPr kumimoji="1" lang="ja-JP" altLang="en-US" sz="1800" kern="1200" dirty="0">
                <a:solidFill>
                  <a:schemeClr val="tx1"/>
                </a:solidFill>
                <a:latin typeface="+mn-lt"/>
                <a:ea typeface="+mn-ea"/>
                <a:cs typeface="+mn-cs"/>
              </a:rPr>
              <a:t>・関数が最小値とする点に接する接線の傾きは０である</a:t>
            </a:r>
          </a:p>
        </p:txBody>
      </p:sp>
    </p:spTree>
    <p:extLst>
      <p:ext uri="{BB962C8B-B14F-4D97-AF65-F5344CB8AC3E}">
        <p14:creationId xmlns:p14="http://schemas.microsoft.com/office/powerpoint/2010/main" val="310765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E13C14-D4B6-4CB5-B95B-406730DE24ED}"/>
              </a:ext>
            </a:extLst>
          </p:cNvPr>
          <p:cNvSpPr>
            <a:spLocks noGrp="1"/>
          </p:cNvSpPr>
          <p:nvPr>
            <p:ph type="title"/>
          </p:nvPr>
        </p:nvSpPr>
        <p:spPr>
          <a:xfrm>
            <a:off x="685801" y="434418"/>
            <a:ext cx="8534400" cy="860401"/>
          </a:xfrm>
        </p:spPr>
        <p:txBody>
          <a:bodyPr>
            <a:normAutofit/>
          </a:bodyPr>
          <a:lstStyle/>
          <a:p>
            <a:r>
              <a:rPr kumimoji="1" lang="en-US" altLang="ja-JP" sz="4800" dirty="0"/>
              <a:t>4.2.2</a:t>
            </a:r>
            <a:r>
              <a:rPr kumimoji="1" lang="ja-JP" altLang="en-US" sz="4800" dirty="0"/>
              <a:t>点間を通る直線の傾き</a:t>
            </a:r>
          </a:p>
        </p:txBody>
      </p:sp>
      <p:pic>
        <p:nvPicPr>
          <p:cNvPr id="5" name="図 4">
            <a:extLst>
              <a:ext uri="{FF2B5EF4-FFF2-40B4-BE49-F238E27FC236}">
                <a16:creationId xmlns:a16="http://schemas.microsoft.com/office/drawing/2014/main" id="{591EBD3F-D080-4229-98BA-45CD4B825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925" y="1294819"/>
            <a:ext cx="4910150" cy="2987244"/>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DD2B89D-DCD9-4FA1-9B12-B3FEE4CE97D4}"/>
                  </a:ext>
                </a:extLst>
              </p:cNvPr>
              <p:cNvSpPr txBox="1"/>
              <p:nvPr/>
            </p:nvSpPr>
            <p:spPr>
              <a:xfrm>
                <a:off x="2371725" y="4802793"/>
                <a:ext cx="7129463" cy="125810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𝑎</m:t>
                      </m:r>
                      <m:r>
                        <a:rPr kumimoji="1" lang="en-US" altLang="ja-JP" sz="3600" b="0" i="1" smtClean="0">
                          <a:latin typeface="Cambria Math" panose="02040503050406030204" pitchFamily="18" charset="0"/>
                        </a:rPr>
                        <m:t>= </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𝑓</m:t>
                          </m:r>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2</m:t>
                                  </m:r>
                                </m:sub>
                              </m:sSub>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num>
                        <m:den>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 − </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𝑥</m:t>
                              </m:r>
                            </m:e>
                            <m:sub>
                              <m:r>
                                <a:rPr kumimoji="1" lang="en-US" altLang="ja-JP" sz="3600" b="0" i="1" smtClean="0">
                                  <a:latin typeface="Cambria Math" panose="02040503050406030204" pitchFamily="18" charset="0"/>
                                </a:rPr>
                                <m:t>1</m:t>
                              </m:r>
                            </m:sub>
                          </m:sSub>
                        </m:den>
                      </m:f>
                    </m:oMath>
                  </m:oMathPara>
                </a14:m>
                <a:endParaRPr kumimoji="1" lang="ja-JP" altLang="en-US" sz="3600" dirty="0"/>
              </a:p>
            </p:txBody>
          </p:sp>
        </mc:Choice>
        <mc:Fallback>
          <p:sp>
            <p:nvSpPr>
              <p:cNvPr id="6" name="テキスト ボックス 5">
                <a:extLst>
                  <a:ext uri="{FF2B5EF4-FFF2-40B4-BE49-F238E27FC236}">
                    <a16:creationId xmlns:a16="http://schemas.microsoft.com/office/drawing/2014/main" id="{6DD2B89D-DCD9-4FA1-9B12-B3FEE4CE97D4}"/>
                  </a:ext>
                </a:extLst>
              </p:cNvPr>
              <p:cNvSpPr txBox="1">
                <a:spLocks noRot="1" noChangeAspect="1" noMove="1" noResize="1" noEditPoints="1" noAdjustHandles="1" noChangeArrowheads="1" noChangeShapeType="1" noTextEdit="1"/>
              </p:cNvSpPr>
              <p:nvPr/>
            </p:nvSpPr>
            <p:spPr>
              <a:xfrm>
                <a:off x="2371725" y="4802793"/>
                <a:ext cx="7129463" cy="125810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613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364DDD-B0D8-4996-86FA-8000A3BFB145}"/>
              </a:ext>
            </a:extLst>
          </p:cNvPr>
          <p:cNvSpPr>
            <a:spLocks noGrp="1"/>
          </p:cNvSpPr>
          <p:nvPr>
            <p:ph type="title"/>
          </p:nvPr>
        </p:nvSpPr>
        <p:spPr>
          <a:xfrm>
            <a:off x="685801" y="434418"/>
            <a:ext cx="8534400" cy="860401"/>
          </a:xfrm>
        </p:spPr>
        <p:txBody>
          <a:bodyPr>
            <a:normAutofit/>
          </a:bodyPr>
          <a:lstStyle/>
          <a:p>
            <a:r>
              <a:rPr kumimoji="1" lang="en-US" altLang="ja-JP" sz="4800" dirty="0"/>
              <a:t>4.3.</a:t>
            </a:r>
            <a:r>
              <a:rPr kumimoji="1" lang="ja-JP" altLang="en-US" sz="4800" dirty="0"/>
              <a:t>接線の傾き</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A0FFBAFD-6D8C-493C-B6EF-63870D567585}"/>
                  </a:ext>
                </a:extLst>
              </p:cNvPr>
              <p:cNvSpPr>
                <a:spLocks noGrp="1"/>
              </p:cNvSpPr>
              <p:nvPr>
                <p:ph type="body" idx="1"/>
              </p:nvPr>
            </p:nvSpPr>
            <p:spPr>
              <a:xfrm>
                <a:off x="684211" y="1294819"/>
                <a:ext cx="10821988" cy="4791656"/>
              </a:xfrm>
            </p:spPr>
            <p:txBody>
              <a:bodyPr>
                <a:normAutofit fontScale="92500"/>
              </a:bodyPr>
              <a:lstStyle/>
              <a:p>
                <a:r>
                  <a:rPr kumimoji="1" lang="ja-JP" altLang="en-US" dirty="0">
                    <a:solidFill>
                      <a:schemeClr val="tx1"/>
                    </a:solidFill>
                  </a:rPr>
                  <a:t>　</a:t>
                </a:r>
                <a:r>
                  <a:rPr kumimoji="1" lang="en-US" altLang="ja-JP" dirty="0">
                    <a:solidFill>
                      <a:schemeClr val="tx1"/>
                    </a:solidFill>
                  </a:rPr>
                  <a:t>4.2</a:t>
                </a:r>
                <a:r>
                  <a:rPr kumimoji="1" lang="ja-JP" altLang="en-US" dirty="0">
                    <a:solidFill>
                      <a:schemeClr val="tx1"/>
                    </a:solidFill>
                  </a:rPr>
                  <a:t>での点</a:t>
                </a:r>
                <a14:m>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1</m:t>
                        </m:r>
                      </m:sub>
                    </m:sSub>
                  </m:oMath>
                </a14:m>
                <a:r>
                  <a:rPr kumimoji="1" lang="ja-JP" altLang="en-US" dirty="0">
                    <a:solidFill>
                      <a:schemeClr val="tx1"/>
                    </a:solidFill>
                  </a:rPr>
                  <a:t>における接線の傾きを求めるためには、</a:t>
                </a:r>
                <a14:m>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2</m:t>
                        </m:r>
                      </m:sub>
                    </m:sSub>
                    <m:r>
                      <a:rPr lang="ja-JP" altLang="en-US" i="1">
                        <a:solidFill>
                          <a:schemeClr val="tx1"/>
                        </a:solidFill>
                        <a:latin typeface="Cambria Math" panose="02040503050406030204" pitchFamily="18" charset="0"/>
                      </a:rPr>
                      <m:t>を</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1</m:t>
                        </m:r>
                      </m:sub>
                    </m:sSub>
                  </m:oMath>
                </a14:m>
                <a:r>
                  <a:rPr kumimoji="1" lang="ja-JP" altLang="en-US" dirty="0">
                    <a:solidFill>
                      <a:schemeClr val="tx1"/>
                    </a:solidFill>
                  </a:rPr>
                  <a:t>に近づける必要がある。ただし、</a:t>
                </a:r>
                <a14:m>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m:t>
                    </m:r>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2</m:t>
                        </m:r>
                      </m:sub>
                    </m:sSub>
                    <m:r>
                      <a:rPr lang="ja-JP" altLang="en-US" i="1">
                        <a:solidFill>
                          <a:schemeClr val="tx1"/>
                        </a:solidFill>
                        <a:latin typeface="Cambria Math" panose="02040503050406030204" pitchFamily="18" charset="0"/>
                      </a:rPr>
                      <m:t>が</m:t>
                    </m:r>
                  </m:oMath>
                </a14:m>
                <a:r>
                  <a:rPr kumimoji="1" lang="ja-JP" altLang="en-US" dirty="0">
                    <a:solidFill>
                      <a:schemeClr val="tx1"/>
                    </a:solidFill>
                  </a:rPr>
                  <a:t>完全に一致してしまうと、</a:t>
                </a:r>
                <a14:m>
                  <m:oMath xmlns:m="http://schemas.openxmlformats.org/officeDocument/2006/math">
                    <m:r>
                      <a:rPr kumimoji="1" lang="en-US" altLang="ja-JP" b="0" i="1" smtClean="0">
                        <a:solidFill>
                          <a:schemeClr val="tx1"/>
                        </a:solidFill>
                        <a:latin typeface="Cambria Math" panose="02040503050406030204" pitchFamily="18" charset="0"/>
                      </a:rPr>
                      <m:t>𝑥</m:t>
                    </m:r>
                    <m:r>
                      <a:rPr lang="ja-JP" altLang="en-US" i="1">
                        <a:solidFill>
                          <a:schemeClr val="tx1"/>
                        </a:solidFill>
                        <a:latin typeface="Cambria Math" panose="02040503050406030204" pitchFamily="18" charset="0"/>
                      </a:rPr>
                      <m:t>方向</m:t>
                    </m:r>
                    <m:r>
                      <a:rPr lang="en-US" altLang="ja-JP"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r>
                      <a:rPr lang="ja-JP" altLang="en-US" i="1">
                        <a:solidFill>
                          <a:schemeClr val="tx1"/>
                        </a:solidFill>
                        <a:latin typeface="Cambria Math" panose="02040503050406030204" pitchFamily="18" charset="0"/>
                      </a:rPr>
                      <m:t>方向</m:t>
                    </m:r>
                  </m:oMath>
                </a14:m>
                <a:r>
                  <a:rPr kumimoji="1" lang="ja-JP" altLang="en-US" dirty="0">
                    <a:solidFill>
                      <a:schemeClr val="tx1"/>
                    </a:solidFill>
                  </a:rPr>
                  <a:t>の増加量がどちらも</a:t>
                </a:r>
                <a:r>
                  <a:rPr kumimoji="1" lang="en-US" altLang="ja-JP" dirty="0">
                    <a:solidFill>
                      <a:schemeClr val="tx1"/>
                    </a:solidFill>
                  </a:rPr>
                  <a:t>0</a:t>
                </a:r>
                <a:r>
                  <a:rPr kumimoji="1" lang="ja-JP" altLang="en-US" dirty="0">
                    <a:solidFill>
                      <a:schemeClr val="tx1"/>
                    </a:solidFill>
                  </a:rPr>
                  <a:t>になってしまい傾きを求めることができなくなってしまう。</a:t>
                </a:r>
                <a:r>
                  <a:rPr lang="ja-JP" altLang="en-US" dirty="0">
                    <a:solidFill>
                      <a:schemeClr val="tx1"/>
                    </a:solidFill>
                  </a:rPr>
                  <a:t>そこで接線の傾きを求めるために</a:t>
                </a:r>
                <a:r>
                  <a:rPr lang="ja-JP" altLang="en-US" b="1" dirty="0">
                    <a:solidFill>
                      <a:schemeClr val="tx1"/>
                    </a:solidFill>
                  </a:rPr>
                  <a:t>極限</a:t>
                </a:r>
                <a:r>
                  <a:rPr lang="ja-JP" altLang="en-US" dirty="0">
                    <a:solidFill>
                      <a:schemeClr val="tx1"/>
                    </a:solidFill>
                  </a:rPr>
                  <a:t>の考えを使う。</a:t>
                </a:r>
                <a:endParaRPr lang="en-US" altLang="ja-JP" dirty="0">
                  <a:solidFill>
                    <a:schemeClr val="tx1"/>
                  </a:solidFill>
                </a:endParaRPr>
              </a:p>
              <a:p>
                <a:r>
                  <a:rPr kumimoji="1" lang="ja-JP" altLang="en-US" dirty="0">
                    <a:solidFill>
                      <a:schemeClr val="tx1"/>
                    </a:solidFill>
                  </a:rPr>
                  <a:t>　</a:t>
                </a:r>
                <a14:m>
                  <m:oMath xmlns:m="http://schemas.openxmlformats.org/officeDocument/2006/math">
                    <m:r>
                      <a:rPr lang="ja-JP" altLang="en-US" i="1" dirty="0" smtClean="0">
                        <a:solidFill>
                          <a:schemeClr val="tx1"/>
                        </a:solidFill>
                        <a:latin typeface="Cambria Math" panose="02040503050406030204" pitchFamily="18" charset="0"/>
                      </a:rPr>
                      <m:t>関数</m:t>
                    </m:r>
                    <m:r>
                      <a:rPr lang="en-US" altLang="ja-JP" b="0" i="1" dirty="0" smtClean="0">
                        <a:solidFill>
                          <a:schemeClr val="tx1"/>
                        </a:solidFill>
                        <a:latin typeface="Cambria Math" panose="02040503050406030204" pitchFamily="18" charset="0"/>
                      </a:rPr>
                      <m:t>𝑓</m:t>
                    </m:r>
                    <m:r>
                      <a:rPr lang="ja-JP" altLang="en-US" i="1" dirty="0">
                        <a:solidFill>
                          <a:schemeClr val="tx1"/>
                        </a:solidFill>
                        <a:latin typeface="Cambria Math" panose="02040503050406030204" pitchFamily="18" charset="0"/>
                      </a:rPr>
                      <m:t>に</m:t>
                    </m:r>
                    <m:r>
                      <a:rPr lang="ja-JP" altLang="en-US" i="1" dirty="0" smtClean="0">
                        <a:solidFill>
                          <a:schemeClr val="tx1"/>
                        </a:solidFill>
                        <a:latin typeface="Cambria Math" panose="02040503050406030204" pitchFamily="18" charset="0"/>
                      </a:rPr>
                      <m:t>対</m:t>
                    </m:r>
                    <m:r>
                      <a:rPr kumimoji="1" lang="ja-JP" altLang="en-US" i="1" dirty="0" smtClean="0">
                        <a:solidFill>
                          <a:schemeClr val="tx1"/>
                        </a:solidFill>
                        <a:latin typeface="Cambria Math" panose="02040503050406030204" pitchFamily="18" charset="0"/>
                      </a:rPr>
                      <m:t>し</m:t>
                    </m:r>
                    <m:r>
                      <a:rPr lang="ja-JP" altLang="en-US" i="1" dirty="0">
                        <a:solidFill>
                          <a:schemeClr val="tx1"/>
                        </a:solidFill>
                        <a:latin typeface="Cambria Math" panose="02040503050406030204" pitchFamily="18" charset="0"/>
                      </a:rPr>
                      <m:t>、</m:t>
                    </m:r>
                    <m:r>
                      <a:rPr lang="en-US" altLang="ja-JP" b="0" i="1" dirty="0" smtClean="0">
                        <a:solidFill>
                          <a:schemeClr val="tx1"/>
                        </a:solidFill>
                        <a:latin typeface="Cambria Math" panose="02040503050406030204" pitchFamily="18" charset="0"/>
                      </a:rPr>
                      <m:t>h</m:t>
                    </m:r>
                    <m:r>
                      <a:rPr lang="ja-JP" altLang="en-US" i="1" dirty="0">
                        <a:solidFill>
                          <a:schemeClr val="tx1"/>
                        </a:solidFill>
                        <a:latin typeface="Cambria Math" panose="02040503050406030204" pitchFamily="18" charset="0"/>
                      </a:rPr>
                      <m:t>と</m:t>
                    </m:r>
                    <m:r>
                      <a:rPr kumimoji="1" lang="ja-JP" altLang="en-US" i="1" dirty="0">
                        <a:solidFill>
                          <a:schemeClr val="tx1"/>
                        </a:solidFill>
                        <a:latin typeface="Cambria Math" panose="02040503050406030204" pitchFamily="18" charset="0"/>
                      </a:rPr>
                      <m:t>いう</m:t>
                    </m:r>
                    <m:r>
                      <a:rPr lang="ja-JP" altLang="en-US" i="1" dirty="0" smtClean="0">
                        <a:solidFill>
                          <a:schemeClr val="tx1"/>
                        </a:solidFill>
                        <a:latin typeface="Cambria Math" panose="02040503050406030204" pitchFamily="18" charset="0"/>
                      </a:rPr>
                      <m:t>変数</m:t>
                    </m:r>
                    <m:r>
                      <a:rPr lang="ja-JP" altLang="en-US" i="1" dirty="0">
                        <a:solidFill>
                          <a:schemeClr val="tx1"/>
                        </a:solidFill>
                        <a:latin typeface="Cambria Math" panose="02040503050406030204" pitchFamily="18" charset="0"/>
                      </a:rPr>
                      <m:t>を</m:t>
                    </m:r>
                    <m:r>
                      <a:rPr lang="en-US" altLang="ja-JP" b="0" i="1" dirty="0" smtClean="0">
                        <a:solidFill>
                          <a:schemeClr val="tx1"/>
                        </a:solidFill>
                        <a:latin typeface="Cambria Math" panose="02040503050406030204" pitchFamily="18" charset="0"/>
                      </a:rPr>
                      <m:t>𝑎</m:t>
                    </m:r>
                    <m:r>
                      <a:rPr lang="ja-JP" altLang="en-US" i="1" dirty="0">
                        <a:solidFill>
                          <a:schemeClr val="tx1"/>
                        </a:solidFill>
                        <a:latin typeface="Cambria Math" panose="02040503050406030204" pitchFamily="18" charset="0"/>
                      </a:rPr>
                      <m:t>に</m:t>
                    </m:r>
                    <m:r>
                      <a:rPr lang="ja-JP" altLang="en-US" i="1" dirty="0" smtClean="0">
                        <a:solidFill>
                          <a:schemeClr val="tx1"/>
                        </a:solidFill>
                        <a:latin typeface="Cambria Math" panose="02040503050406030204" pitchFamily="18" charset="0"/>
                      </a:rPr>
                      <m:t>近</m:t>
                    </m:r>
                    <m:r>
                      <a:rPr kumimoji="1" lang="ja-JP" altLang="en-US" i="1" dirty="0" smtClean="0">
                        <a:solidFill>
                          <a:schemeClr val="tx1"/>
                        </a:solidFill>
                        <a:latin typeface="Cambria Math" panose="02040503050406030204" pitchFamily="18" charset="0"/>
                      </a:rPr>
                      <m:t>づけて</m:t>
                    </m:r>
                    <m:r>
                      <a:rPr lang="ja-JP" altLang="en-US" i="1" dirty="0">
                        <a:solidFill>
                          <a:schemeClr val="tx1"/>
                        </a:solidFill>
                        <a:latin typeface="Cambria Math" panose="02040503050406030204" pitchFamily="18" charset="0"/>
                      </a:rPr>
                      <m:t>いったとき</m:t>
                    </m:r>
                    <m:r>
                      <a:rPr lang="ja-JP" altLang="en-US" i="1" dirty="0" smtClean="0">
                        <a:solidFill>
                          <a:schemeClr val="tx1"/>
                        </a:solidFill>
                        <a:latin typeface="Cambria Math" panose="02040503050406030204" pitchFamily="18" charset="0"/>
                      </a:rPr>
                      <m:t>の</m:t>
                    </m:r>
                    <m:r>
                      <a:rPr lang="en-US" altLang="ja-JP" b="0" i="1" dirty="0" smtClean="0">
                        <a:solidFill>
                          <a:schemeClr val="tx1"/>
                        </a:solidFill>
                        <a:latin typeface="Cambria Math" panose="02040503050406030204" pitchFamily="18" charset="0"/>
                      </a:rPr>
                      <m:t>𝑓</m:t>
                    </m:r>
                    <m:r>
                      <a:rPr lang="en-US" altLang="ja-JP" b="0" i="1" dirty="0" smtClean="0">
                        <a:solidFill>
                          <a:schemeClr val="tx1"/>
                        </a:solidFill>
                        <a:latin typeface="Cambria Math" panose="02040503050406030204" pitchFamily="18" charset="0"/>
                      </a:rPr>
                      <m:t>(</m:t>
                    </m:r>
                    <m:r>
                      <a:rPr lang="en-US" altLang="ja-JP" b="0" i="1" dirty="0" smtClean="0">
                        <a:solidFill>
                          <a:schemeClr val="tx1"/>
                        </a:solidFill>
                        <a:latin typeface="Cambria Math" panose="02040503050406030204" pitchFamily="18" charset="0"/>
                      </a:rPr>
                      <m:t>h</m:t>
                    </m:r>
                    <m:r>
                      <a:rPr lang="en-US" altLang="ja-JP" b="0" i="1" dirty="0" smtClean="0">
                        <a:solidFill>
                          <a:schemeClr val="tx1"/>
                        </a:solidFill>
                        <a:latin typeface="Cambria Math" panose="02040503050406030204" pitchFamily="18" charset="0"/>
                      </a:rPr>
                      <m:t>)</m:t>
                    </m:r>
                    <m:r>
                      <a:rPr lang="ja-JP" altLang="en-US" i="1" dirty="0">
                        <a:solidFill>
                          <a:schemeClr val="tx1"/>
                        </a:solidFill>
                        <a:latin typeface="Cambria Math" panose="02040503050406030204" pitchFamily="18" charset="0"/>
                      </a:rPr>
                      <m:t>が</m:t>
                    </m:r>
                    <m:r>
                      <a:rPr lang="ja-JP" altLang="en-US" i="1" dirty="0" smtClean="0">
                        <a:solidFill>
                          <a:schemeClr val="tx1"/>
                        </a:solidFill>
                        <a:latin typeface="Cambria Math" panose="02040503050406030204" pitchFamily="18" charset="0"/>
                      </a:rPr>
                      <m:t>近</m:t>
                    </m:r>
                    <m:r>
                      <a:rPr kumimoji="1" lang="ja-JP" altLang="en-US" i="1" dirty="0" smtClean="0">
                        <a:solidFill>
                          <a:schemeClr val="tx1"/>
                        </a:solidFill>
                        <a:latin typeface="Cambria Math" panose="02040503050406030204" pitchFamily="18" charset="0"/>
                      </a:rPr>
                      <m:t>づく</m:t>
                    </m:r>
                    <m:r>
                      <a:rPr lang="ja-JP" altLang="en-US" i="1" dirty="0">
                        <a:solidFill>
                          <a:schemeClr val="tx1"/>
                        </a:solidFill>
                        <a:latin typeface="Cambria Math" panose="02040503050406030204" pitchFamily="18" charset="0"/>
                      </a:rPr>
                      <m:t>値</m:t>
                    </m:r>
                    <m:r>
                      <a:rPr lang="ja-JP" altLang="en-US" i="1" dirty="0" smtClean="0">
                        <a:solidFill>
                          <a:schemeClr val="tx1"/>
                        </a:solidFill>
                        <a:latin typeface="Cambria Math" panose="02040503050406030204" pitchFamily="18" charset="0"/>
                      </a:rPr>
                      <m:t>を</m:t>
                    </m:r>
                    <m:r>
                      <a:rPr lang="en-US" altLang="ja-JP" b="0" i="1" dirty="0" smtClean="0">
                        <a:solidFill>
                          <a:schemeClr val="tx1"/>
                        </a:solidFill>
                        <a:latin typeface="Cambria Math" panose="02040503050406030204" pitchFamily="18" charset="0"/>
                      </a:rPr>
                      <m:t>𝑙𝑖𝑚</m:t>
                    </m:r>
                  </m:oMath>
                </a14:m>
                <a:r>
                  <a:rPr kumimoji="1" lang="ja-JP" altLang="en-US" dirty="0">
                    <a:solidFill>
                      <a:schemeClr val="tx1"/>
                    </a:solidFill>
                  </a:rPr>
                  <a:t>という記号を用いて</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func>
                        <m:funcPr>
                          <m:ctrlPr>
                            <a:rPr kumimoji="1" lang="en-US" altLang="ja-JP" i="1" smtClean="0">
                              <a:solidFill>
                                <a:schemeClr val="tx1"/>
                              </a:solidFill>
                              <a:latin typeface="Cambria Math" panose="02040503050406030204" pitchFamily="18" charset="0"/>
                            </a:rPr>
                          </m:ctrlPr>
                        </m:funcPr>
                        <m:fName>
                          <m:limLow>
                            <m:limLowPr>
                              <m:ctrlPr>
                                <a:rPr kumimoji="1" lang="en-US" altLang="ja-JP" i="1" smtClean="0">
                                  <a:solidFill>
                                    <a:schemeClr val="tx1"/>
                                  </a:solidFill>
                                  <a:latin typeface="Cambria Math" panose="02040503050406030204" pitchFamily="18" charset="0"/>
                                </a:rPr>
                              </m:ctrlPr>
                            </m:limLowPr>
                            <m:e>
                              <m:r>
                                <m:rPr>
                                  <m:sty m:val="p"/>
                                </m:rPr>
                                <a:rPr kumimoji="1" lang="en-US" altLang="ja-JP" i="0" smtClean="0">
                                  <a:solidFill>
                                    <a:schemeClr val="tx1"/>
                                  </a:solidFill>
                                  <a:latin typeface="Cambria Math" panose="02040503050406030204" pitchFamily="18" charset="0"/>
                                </a:rPr>
                                <m:t>lim</m:t>
                              </m:r>
                            </m:e>
                            <m:lim>
                              <m:r>
                                <a:rPr kumimoji="1" lang="en-US" altLang="ja-JP" b="0" i="1" smtClean="0">
                                  <a:solidFill>
                                    <a:schemeClr val="tx1"/>
                                  </a:solidFill>
                                  <a:latin typeface="Cambria Math" panose="02040503050406030204" pitchFamily="18" charset="0"/>
                                </a:rPr>
                                <m:t>h</m:t>
                              </m:r>
                              <m:r>
                                <a:rPr lang="ja-JP" altLang="en-US"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𝑎</m:t>
                              </m:r>
                            </m:lim>
                          </m:limLow>
                        </m:fName>
                        <m:e>
                          <m:r>
                            <a:rPr kumimoji="1" lang="en-US" altLang="ja-JP" b="0" i="1" smtClean="0">
                              <a:solidFill>
                                <a:schemeClr val="tx1"/>
                              </a:solidFill>
                              <a:latin typeface="Cambria Math" panose="02040503050406030204" pitchFamily="18" charset="0"/>
                            </a:rPr>
                            <m:t>𝑓</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h</m:t>
                          </m:r>
                          <m:r>
                            <a:rPr kumimoji="1" lang="en-US" altLang="ja-JP" b="0" i="1" smtClean="0">
                              <a:solidFill>
                                <a:schemeClr val="tx1"/>
                              </a:solidFill>
                              <a:latin typeface="Cambria Math" panose="02040503050406030204" pitchFamily="18" charset="0"/>
                            </a:rPr>
                            <m:t>)</m:t>
                          </m:r>
                        </m:e>
                      </m:func>
                    </m:oMath>
                  </m:oMathPara>
                </a14:m>
                <a:endParaRPr kumimoji="1" lang="en-US" altLang="ja-JP" dirty="0">
                  <a:solidFill>
                    <a:schemeClr val="tx1"/>
                  </a:solidFill>
                </a:endParaRPr>
              </a:p>
              <a:p>
                <a:r>
                  <a:rPr lang="ja-JP" altLang="en-US" dirty="0">
                    <a:solidFill>
                      <a:schemeClr val="tx1"/>
                    </a:solidFill>
                  </a:rPr>
                  <a:t>と書く。一般的に</a:t>
                </a:r>
                <a14:m>
                  <m:oMath xmlns:m="http://schemas.openxmlformats.org/officeDocument/2006/math">
                    <m:r>
                      <a:rPr lang="en-US" altLang="ja-JP" b="0" i="1" smtClean="0">
                        <a:solidFill>
                          <a:schemeClr val="tx1"/>
                        </a:solidFill>
                        <a:latin typeface="Cambria Math" panose="02040503050406030204" pitchFamily="18" charset="0"/>
                      </a:rPr>
                      <m:t>𝑛</m:t>
                    </m:r>
                    <m:r>
                      <a:rPr lang="ja-JP" altLang="en-US" i="1">
                        <a:solidFill>
                          <a:schemeClr val="tx1"/>
                        </a:solidFill>
                        <a:latin typeface="Cambria Math" panose="02040503050406030204" pitchFamily="18" charset="0"/>
                      </a:rPr>
                      <m:t>を</m:t>
                    </m:r>
                    <m:r>
                      <a:rPr lang="ja-JP" altLang="en-US" i="1" smtClean="0">
                        <a:solidFill>
                          <a:schemeClr val="tx1"/>
                        </a:solidFill>
                        <a:latin typeface="Cambria Math" panose="02040503050406030204" pitchFamily="18" charset="0"/>
                      </a:rPr>
                      <m:t>自然数</m:t>
                    </m:r>
                    <m:r>
                      <a:rPr lang="ja-JP" altLang="en-US"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𝑐</m:t>
                    </m:r>
                    <m:r>
                      <a:rPr lang="ja-JP" altLang="en-US" i="1">
                        <a:solidFill>
                          <a:schemeClr val="tx1"/>
                        </a:solidFill>
                        <a:latin typeface="Cambria Math" panose="02040503050406030204" pitchFamily="18" charset="0"/>
                      </a:rPr>
                      <m:t>を</m:t>
                    </m:r>
                    <m:r>
                      <a:rPr lang="ja-JP" altLang="en-US" i="1" smtClean="0">
                        <a:solidFill>
                          <a:schemeClr val="tx1"/>
                        </a:solidFill>
                        <a:latin typeface="Cambria Math" panose="02040503050406030204" pitchFamily="18" charset="0"/>
                      </a:rPr>
                      <m:t>定数</m:t>
                    </m:r>
                  </m:oMath>
                </a14:m>
                <a:r>
                  <a:rPr lang="ja-JP" altLang="en-US" dirty="0">
                    <a:solidFill>
                      <a:schemeClr val="tx1"/>
                    </a:solidFill>
                  </a:rPr>
                  <a:t>として、</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func>
                        <m:funcPr>
                          <m:ctrlPr>
                            <a:rPr lang="en-US" altLang="ja-JP" i="1" smtClean="0">
                              <a:solidFill>
                                <a:schemeClr val="tx1"/>
                              </a:solidFill>
                              <a:latin typeface="Cambria Math" panose="02040503050406030204" pitchFamily="18" charset="0"/>
                            </a:rPr>
                          </m:ctrlPr>
                        </m:funcPr>
                        <m:fName>
                          <m:limLow>
                            <m:limLowPr>
                              <m:ctrlPr>
                                <a:rPr lang="en-US" altLang="ja-JP" i="1" smtClean="0">
                                  <a:solidFill>
                                    <a:schemeClr val="tx1"/>
                                  </a:solidFill>
                                  <a:latin typeface="Cambria Math" panose="02040503050406030204" pitchFamily="18" charset="0"/>
                                </a:rPr>
                              </m:ctrlPr>
                            </m:limLowPr>
                            <m:e>
                              <m:r>
                                <m:rPr>
                                  <m:sty m:val="p"/>
                                </m:rPr>
                                <a:rPr lang="en-US" altLang="ja-JP" i="0" smtClean="0">
                                  <a:solidFill>
                                    <a:schemeClr val="tx1"/>
                                  </a:solidFill>
                                  <a:latin typeface="Cambria Math" panose="02040503050406030204" pitchFamily="18" charset="0"/>
                                </a:rPr>
                                <m:t>lim</m:t>
                              </m:r>
                            </m:e>
                            <m:lim>
                              <m:r>
                                <a:rPr lang="en-US" altLang="ja-JP" b="0" i="1" smtClean="0">
                                  <a:solidFill>
                                    <a:schemeClr val="tx1"/>
                                  </a:solidFill>
                                  <a:latin typeface="Cambria Math" panose="02040503050406030204" pitchFamily="18" charset="0"/>
                                </a:rPr>
                                <m:t>h</m:t>
                              </m:r>
                              <m:r>
                                <a:rPr lang="en-US" altLang="ja-JP" b="0" i="1" smtClean="0">
                                  <a:solidFill>
                                    <a:schemeClr val="tx1"/>
                                  </a:solidFill>
                                  <a:latin typeface="Cambria Math" panose="02040503050406030204" pitchFamily="18" charset="0"/>
                                  <a:ea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𝑎</m:t>
                              </m:r>
                            </m:lim>
                          </m:limLow>
                        </m:fName>
                        <m:e>
                          <m:r>
                            <a:rPr lang="en-US" altLang="ja-JP" b="0" i="1" smtClean="0">
                              <a:solidFill>
                                <a:schemeClr val="tx1"/>
                              </a:solidFill>
                              <a:latin typeface="Cambria Math" panose="02040503050406030204" pitchFamily="18" charset="0"/>
                            </a:rPr>
                            <m:t>𝑐</m:t>
                          </m:r>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h</m:t>
                              </m:r>
                            </m:e>
                            <m:sup>
                              <m:r>
                                <a:rPr lang="en-US" altLang="ja-JP" b="0" i="1" smtClean="0">
                                  <a:solidFill>
                                    <a:schemeClr val="tx1"/>
                                  </a:solidFill>
                                  <a:latin typeface="Cambria Math" panose="02040503050406030204" pitchFamily="18" charset="0"/>
                                </a:rPr>
                                <m:t>𝑛</m:t>
                              </m:r>
                            </m:sup>
                          </m:sSup>
                        </m:e>
                      </m:func>
                      <m:r>
                        <a:rPr lang="en-US" altLang="ja-JP" b="0" i="1" smtClean="0">
                          <a:solidFill>
                            <a:schemeClr val="tx1"/>
                          </a:solidFill>
                          <a:latin typeface="Cambria Math" panose="02040503050406030204" pitchFamily="18" charset="0"/>
                        </a:rPr>
                        <m:t>= </m:t>
                      </m:r>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𝑐𝑎</m:t>
                          </m:r>
                        </m:e>
                        <m:sup>
                          <m:r>
                            <a:rPr lang="en-US" altLang="ja-JP" b="0" i="1" smtClean="0">
                              <a:solidFill>
                                <a:schemeClr val="tx1"/>
                              </a:solidFill>
                              <a:latin typeface="Cambria Math" panose="02040503050406030204" pitchFamily="18" charset="0"/>
                            </a:rPr>
                            <m:t>𝑛</m:t>
                          </m:r>
                        </m:sup>
                      </m:sSup>
                    </m:oMath>
                  </m:oMathPara>
                </a14:m>
                <a:endParaRPr lang="en-US" altLang="ja-JP" dirty="0">
                  <a:solidFill>
                    <a:schemeClr val="tx1"/>
                  </a:solidFill>
                </a:endParaRPr>
              </a:p>
              <a:p>
                <a:r>
                  <a:rPr lang="ja-JP" altLang="en-US" dirty="0">
                    <a:solidFill>
                      <a:schemeClr val="tx1"/>
                    </a:solidFill>
                  </a:rPr>
                  <a:t>が成立する。</a:t>
                </a:r>
                <a:endParaRPr lang="en-US" altLang="ja-JP"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A0FFBAFD-6D8C-493C-B6EF-63870D567585}"/>
                  </a:ext>
                </a:extLst>
              </p:cNvPr>
              <p:cNvSpPr>
                <a:spLocks noGrp="1" noRot="1" noChangeAspect="1" noMove="1" noResize="1" noEditPoints="1" noAdjustHandles="1" noChangeArrowheads="1" noChangeShapeType="1" noTextEdit="1"/>
              </p:cNvSpPr>
              <p:nvPr>
                <p:ph type="body" idx="1"/>
              </p:nvPr>
            </p:nvSpPr>
            <p:spPr>
              <a:xfrm>
                <a:off x="684211" y="1294819"/>
                <a:ext cx="10821988" cy="4791656"/>
              </a:xfrm>
              <a:blipFill>
                <a:blip r:embed="rId2"/>
                <a:stretch>
                  <a:fillRect l="-507" t="-1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859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FF8F0-E6BA-4964-AC4F-E532D75A8D1B}"/>
              </a:ext>
            </a:extLst>
          </p:cNvPr>
          <p:cNvSpPr>
            <a:spLocks noGrp="1"/>
          </p:cNvSpPr>
          <p:nvPr>
            <p:ph type="title"/>
          </p:nvPr>
        </p:nvSpPr>
        <p:spPr>
          <a:xfrm>
            <a:off x="682622" y="134380"/>
            <a:ext cx="8534400" cy="860401"/>
          </a:xfrm>
        </p:spPr>
        <p:txBody>
          <a:bodyPr>
            <a:normAutofit/>
          </a:bodyPr>
          <a:lstStyle/>
          <a:p>
            <a:r>
              <a:rPr lang="en-US" altLang="ja-JP" sz="4800" dirty="0"/>
              <a:t>4.3.</a:t>
            </a:r>
            <a:r>
              <a:rPr lang="ja-JP" altLang="en-US" sz="4800" dirty="0"/>
              <a:t>接線の傾き</a:t>
            </a:r>
            <a:endParaRPr kumimoji="1" lang="ja-JP" altLang="en-US" sz="4800" dirty="0"/>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A51E5916-6A92-4364-9370-7C576AB81E6D}"/>
                  </a:ext>
                </a:extLst>
              </p:cNvPr>
              <p:cNvSpPr>
                <a:spLocks noGrp="1"/>
              </p:cNvSpPr>
              <p:nvPr>
                <p:ph type="body" idx="1"/>
              </p:nvPr>
            </p:nvSpPr>
            <p:spPr>
              <a:xfrm>
                <a:off x="682622" y="4009450"/>
                <a:ext cx="10826756" cy="2568600"/>
              </a:xfrm>
            </p:spPr>
            <p:txBody>
              <a:bodyPr>
                <a:normAutofit fontScale="92500"/>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𝑓</m:t>
                          </m:r>
                        </m:e>
                        <m:sup>
                          <m:r>
                            <a:rPr kumimoji="1" lang="en-US" altLang="ja-JP" b="0" i="1" smtClean="0">
                              <a:solidFill>
                                <a:schemeClr val="tx1"/>
                              </a:solidFill>
                              <a:latin typeface="Cambria Math" panose="02040503050406030204" pitchFamily="18" charset="0"/>
                            </a:rPr>
                            <m:t>′</m:t>
                          </m:r>
                        </m:sup>
                      </m:sSup>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 </m:t>
                      </m:r>
                      <m:func>
                        <m:funcPr>
                          <m:ctrlPr>
                            <a:rPr kumimoji="1" lang="en-US" altLang="ja-JP" b="0" i="1" smtClean="0">
                              <a:solidFill>
                                <a:schemeClr val="tx1"/>
                              </a:solidFill>
                              <a:latin typeface="Cambria Math" panose="02040503050406030204" pitchFamily="18" charset="0"/>
                            </a:rPr>
                          </m:ctrlPr>
                        </m:funcPr>
                        <m:fName>
                          <m:limLow>
                            <m:limLowPr>
                              <m:ctrlPr>
                                <a:rPr kumimoji="1" lang="en-US" altLang="ja-JP" b="0" i="1" smtClean="0">
                                  <a:solidFill>
                                    <a:schemeClr val="tx1"/>
                                  </a:solidFill>
                                  <a:latin typeface="Cambria Math" panose="02040503050406030204" pitchFamily="18" charset="0"/>
                                </a:rPr>
                              </m:ctrlPr>
                            </m:limLowPr>
                            <m:e>
                              <m:r>
                                <m:rPr>
                                  <m:sty m:val="p"/>
                                </m:rPr>
                                <a:rPr kumimoji="1" lang="en-US" altLang="ja-JP" b="0" i="0" smtClean="0">
                                  <a:solidFill>
                                    <a:schemeClr val="tx1"/>
                                  </a:solidFill>
                                  <a:latin typeface="Cambria Math" panose="02040503050406030204" pitchFamily="18" charset="0"/>
                                </a:rPr>
                                <m:t>lim</m:t>
                              </m:r>
                            </m:e>
                            <m:lim>
                              <m:r>
                                <a:rPr kumimoji="1" lang="en-US" altLang="ja-JP" b="0" i="1" smtClean="0">
                                  <a:solidFill>
                                    <a:schemeClr val="tx1"/>
                                  </a:solidFill>
                                  <a:latin typeface="Cambria Math" panose="02040503050406030204" pitchFamily="18" charset="0"/>
                                </a:rPr>
                                <m:t>h</m:t>
                              </m:r>
                              <m:r>
                                <a:rPr kumimoji="1" lang="en-US" altLang="ja-JP" b="0" i="1" smtClean="0">
                                  <a:solidFill>
                                    <a:schemeClr val="tx1"/>
                                  </a:solidFill>
                                  <a:latin typeface="Cambria Math" panose="02040503050406030204" pitchFamily="18" charset="0"/>
                                  <a:ea typeface="Cambria Math" panose="02040503050406030204" pitchFamily="18" charset="0"/>
                                </a:rPr>
                                <m:t>→0</m:t>
                              </m:r>
                            </m:lim>
                          </m:limLow>
                        </m:fName>
                        <m:e>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𝑓</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h</m:t>
                                  </m:r>
                                </m:e>
                              </m:d>
                              <m:r>
                                <a:rPr kumimoji="1" lang="en-US" altLang="ja-JP" b="0" i="1" smtClean="0">
                                  <a:solidFill>
                                    <a:schemeClr val="tx1"/>
                                  </a:solidFill>
                                  <a:latin typeface="Cambria Math" panose="02040503050406030204" pitchFamily="18" charset="0"/>
                                </a:rPr>
                                <m:t> −</m:t>
                              </m:r>
                              <m:r>
                                <a:rPr kumimoji="1" lang="en-US" altLang="ja-JP" b="0" i="1" smtClean="0">
                                  <a:solidFill>
                                    <a:schemeClr val="tx1"/>
                                  </a:solidFill>
                                  <a:latin typeface="Cambria Math" panose="02040503050406030204" pitchFamily="18" charset="0"/>
                                </a:rPr>
                                <m:t>𝑓</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num>
                            <m:den>
                              <m:r>
                                <a:rPr kumimoji="1" lang="en-US" altLang="ja-JP" b="0" i="1" smtClean="0">
                                  <a:solidFill>
                                    <a:schemeClr val="tx1"/>
                                  </a:solidFill>
                                  <a:latin typeface="Cambria Math" panose="02040503050406030204" pitchFamily="18" charset="0"/>
                                </a:rPr>
                                <m:t>h</m:t>
                              </m:r>
                            </m:den>
                          </m:f>
                        </m:e>
                      </m:func>
                    </m:oMath>
                  </m:oMathPara>
                </a14:m>
                <a:endParaRPr kumimoji="1" lang="en-US" altLang="ja-JP" dirty="0">
                  <a:solidFill>
                    <a:schemeClr val="tx1"/>
                  </a:solidFill>
                </a:endParaRPr>
              </a:p>
              <a:p>
                <a:r>
                  <a:rPr kumimoji="1" lang="ja-JP" altLang="en-US" dirty="0">
                    <a:solidFill>
                      <a:schemeClr val="tx1"/>
                    </a:solidFill>
                  </a:rPr>
                  <a:t>上記の式を</a:t>
                </a:r>
                <a14:m>
                  <m:oMath xmlns:m="http://schemas.openxmlformats.org/officeDocument/2006/math">
                    <m:r>
                      <a:rPr kumimoji="1" lang="en-US" altLang="ja-JP" b="0" i="1" smtClean="0">
                        <a:solidFill>
                          <a:schemeClr val="tx1"/>
                        </a:solidFill>
                        <a:latin typeface="Cambria Math" panose="02040503050406030204" pitchFamily="18" charset="0"/>
                      </a:rPr>
                      <m:t>𝑓</m:t>
                    </m:r>
                  </m:oMath>
                </a14:m>
                <a:r>
                  <a:rPr lang="ja-JP" altLang="en-US" b="0" dirty="0">
                    <a:solidFill>
                      <a:schemeClr val="tx1"/>
                    </a:solidFill>
                  </a:rPr>
                  <a:t>の</a:t>
                </a:r>
                <a:r>
                  <a:rPr lang="ja-JP" altLang="en-US" b="1" dirty="0">
                    <a:solidFill>
                      <a:schemeClr val="tx1"/>
                    </a:solidFill>
                  </a:rPr>
                  <a:t>導関数</a:t>
                </a:r>
                <a:r>
                  <a:rPr lang="en-US" altLang="ja-JP" b="1" dirty="0">
                    <a:solidFill>
                      <a:schemeClr val="tx1"/>
                    </a:solidFill>
                  </a:rPr>
                  <a:t>(derivative)</a:t>
                </a:r>
                <a:r>
                  <a:rPr lang="ja-JP" altLang="en-US" dirty="0">
                    <a:solidFill>
                      <a:schemeClr val="tx1"/>
                    </a:solidFill>
                  </a:rPr>
                  <a:t>と呼ぶ。</a:t>
                </a:r>
                <a:endParaRPr lang="en-US" altLang="ja-JP" dirty="0">
                  <a:solidFill>
                    <a:schemeClr val="tx1"/>
                  </a:solidFill>
                </a:endParaRPr>
              </a:p>
              <a:p>
                <a:r>
                  <a:rPr kumimoji="1" lang="ja-JP" altLang="en-US" b="0" dirty="0">
                    <a:solidFill>
                      <a:schemeClr val="tx1"/>
                    </a:solidFill>
                  </a:rPr>
                  <a:t>導関数を求めることを</a:t>
                </a:r>
                <a:r>
                  <a:rPr kumimoji="1" lang="ja-JP" altLang="en-US" b="1" dirty="0">
                    <a:solidFill>
                      <a:schemeClr val="tx1"/>
                    </a:solidFill>
                  </a:rPr>
                  <a:t>微分</a:t>
                </a:r>
                <a:r>
                  <a:rPr kumimoji="1" lang="en-US" altLang="ja-JP" b="1" dirty="0">
                    <a:solidFill>
                      <a:schemeClr val="tx1"/>
                    </a:solidFill>
                  </a:rPr>
                  <a:t>(differentiation)</a:t>
                </a:r>
                <a:r>
                  <a:rPr kumimoji="1" lang="ja-JP" altLang="en-US" dirty="0">
                    <a:solidFill>
                      <a:schemeClr val="tx1"/>
                    </a:solidFill>
                  </a:rPr>
                  <a:t>と呼ぶ</a:t>
                </a:r>
                <a:r>
                  <a:rPr lang="ja-JP" altLang="en-US" dirty="0">
                    <a:solidFill>
                      <a:schemeClr val="tx1"/>
                    </a:solidFill>
                  </a:rPr>
                  <a:t>。</a:t>
                </a:r>
                <a14:m>
                  <m:oMath xmlns:m="http://schemas.openxmlformats.org/officeDocument/2006/math">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𝑓</m:t>
                        </m:r>
                      </m:e>
                      <m:sup>
                        <m:r>
                          <a:rPr lang="en-US" altLang="ja-JP" b="0" i="1" smtClean="0">
                            <a:solidFill>
                              <a:schemeClr val="tx1"/>
                            </a:solidFill>
                            <a:latin typeface="Cambria Math" panose="02040503050406030204" pitchFamily="18" charset="0"/>
                          </a:rPr>
                          <m:t>′</m:t>
                        </m:r>
                      </m:sup>
                    </m:sSup>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oMath>
                </a14:m>
                <a:r>
                  <a:rPr lang="ja-JP" altLang="en-US" b="0" dirty="0">
                    <a:solidFill>
                      <a:schemeClr val="tx1"/>
                    </a:solidFill>
                  </a:rPr>
                  <a:t>を</a:t>
                </a:r>
                <a:endParaRPr lang="en-US" altLang="ja-JP" b="0" dirty="0">
                  <a:solidFill>
                    <a:schemeClr val="tx1"/>
                  </a:solidFill>
                </a:endParaRPr>
              </a:p>
              <a:p>
                <a:pPr algn="ctr"/>
                <a14:m>
                  <m:oMathPara xmlns:m="http://schemas.openxmlformats.org/officeDocument/2006/math">
                    <m:oMathParaPr>
                      <m:jc m:val="centerGroup"/>
                    </m:oMathParaPr>
                    <m:oMath xmlns:m="http://schemas.openxmlformats.org/officeDocument/2006/math">
                      <m:f>
                        <m:fPr>
                          <m:ctrlPr>
                            <a:rPr lang="en-US" altLang="ja-JP" b="0" i="1" smtClean="0">
                              <a:solidFill>
                                <a:schemeClr val="tx1"/>
                              </a:solidFill>
                              <a:latin typeface="Cambria Math" panose="02040503050406030204" pitchFamily="18" charset="0"/>
                            </a:rPr>
                          </m:ctrlPr>
                        </m:fPr>
                        <m:num>
                          <m:r>
                            <a:rPr lang="en-US" altLang="ja-JP" b="0" i="1" smtClean="0">
                              <a:solidFill>
                                <a:schemeClr val="tx1"/>
                              </a:solidFill>
                              <a:latin typeface="Cambria Math" panose="02040503050406030204" pitchFamily="18" charset="0"/>
                            </a:rPr>
                            <m:t>𝑑</m:t>
                          </m:r>
                        </m:num>
                        <m:den>
                          <m:r>
                            <a:rPr lang="en-US" altLang="ja-JP" b="0" i="1" smtClean="0">
                              <a:solidFill>
                                <a:schemeClr val="tx1"/>
                              </a:solidFill>
                              <a:latin typeface="Cambria Math" panose="02040503050406030204" pitchFamily="18" charset="0"/>
                            </a:rPr>
                            <m:t>𝑑𝑥</m:t>
                          </m:r>
                        </m:den>
                      </m:f>
                      <m:r>
                        <a:rPr lang="en-US" altLang="ja-JP" b="0" i="1" smtClean="0">
                          <a:solidFill>
                            <a:schemeClr val="tx1"/>
                          </a:solidFill>
                          <a:latin typeface="Cambria Math" panose="02040503050406030204" pitchFamily="18" charset="0"/>
                        </a:rPr>
                        <m:t>𝑓</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𝑜𝑟</m:t>
                      </m:r>
                      <m:r>
                        <a:rPr lang="en-US" altLang="ja-JP" b="0" i="1" smtClean="0">
                          <a:solidFill>
                            <a:schemeClr val="tx1"/>
                          </a:solidFill>
                          <a:latin typeface="Cambria Math" panose="02040503050406030204" pitchFamily="18" charset="0"/>
                        </a:rPr>
                        <m:t>   </m:t>
                      </m:r>
                      <m:f>
                        <m:fPr>
                          <m:ctrlPr>
                            <a:rPr lang="en-US" altLang="ja-JP" b="0" i="1" smtClean="0">
                              <a:solidFill>
                                <a:schemeClr val="tx1"/>
                              </a:solidFill>
                              <a:latin typeface="Cambria Math" panose="02040503050406030204" pitchFamily="18" charset="0"/>
                            </a:rPr>
                          </m:ctrlPr>
                        </m:fPr>
                        <m:num>
                          <m:r>
                            <a:rPr lang="en-US" altLang="ja-JP" b="0" i="1" smtClean="0">
                              <a:solidFill>
                                <a:schemeClr val="tx1"/>
                              </a:solidFill>
                              <a:latin typeface="Cambria Math" panose="02040503050406030204" pitchFamily="18" charset="0"/>
                            </a:rPr>
                            <m:t>𝑑𝑓</m:t>
                          </m:r>
                        </m:num>
                        <m:den>
                          <m:r>
                            <a:rPr lang="en-US" altLang="ja-JP" b="0" i="1" smtClean="0">
                              <a:solidFill>
                                <a:schemeClr val="tx1"/>
                              </a:solidFill>
                              <a:latin typeface="Cambria Math" panose="02040503050406030204" pitchFamily="18" charset="0"/>
                            </a:rPr>
                            <m:t>𝑑𝑥</m:t>
                          </m:r>
                        </m:den>
                      </m:f>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oMath>
                  </m:oMathPara>
                </a14:m>
                <a:endParaRPr lang="en-US" altLang="ja-JP" b="0" dirty="0">
                  <a:solidFill>
                    <a:schemeClr val="tx1"/>
                  </a:solidFill>
                </a:endParaRPr>
              </a:p>
              <a:p>
                <a:r>
                  <a:rPr lang="ja-JP" altLang="en-US" b="0" dirty="0">
                    <a:solidFill>
                      <a:schemeClr val="tx1"/>
                    </a:solidFill>
                  </a:rPr>
                  <a:t>とも書ける。</a:t>
                </a:r>
                <a:endParaRPr lang="en-US" altLang="ja-JP" b="0"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A51E5916-6A92-4364-9370-7C576AB81E6D}"/>
                  </a:ext>
                </a:extLst>
              </p:cNvPr>
              <p:cNvSpPr>
                <a:spLocks noGrp="1" noRot="1" noChangeAspect="1" noMove="1" noResize="1" noEditPoints="1" noAdjustHandles="1" noChangeArrowheads="1" noChangeShapeType="1" noTextEdit="1"/>
              </p:cNvSpPr>
              <p:nvPr>
                <p:ph type="body" idx="1"/>
              </p:nvPr>
            </p:nvSpPr>
            <p:spPr>
              <a:xfrm>
                <a:off x="682622" y="4009450"/>
                <a:ext cx="10826756" cy="2568600"/>
              </a:xfrm>
              <a:blipFill>
                <a:blip r:embed="rId2"/>
                <a:stretch>
                  <a:fillRect l="-563" b="-3800"/>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032E1EB6-EF80-4D44-9C5C-255DCE229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665" y="994781"/>
            <a:ext cx="4952670" cy="3014669"/>
          </a:xfrm>
          <a:prstGeom prst="rect">
            <a:avLst/>
          </a:prstGeom>
        </p:spPr>
      </p:pic>
    </p:spTree>
    <p:extLst>
      <p:ext uri="{BB962C8B-B14F-4D97-AF65-F5344CB8AC3E}">
        <p14:creationId xmlns:p14="http://schemas.microsoft.com/office/powerpoint/2010/main" val="78539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2591F-65AF-497D-BF19-53CBB05CAFA2}"/>
              </a:ext>
            </a:extLst>
          </p:cNvPr>
          <p:cNvSpPr>
            <a:spLocks noGrp="1"/>
          </p:cNvSpPr>
          <p:nvPr>
            <p:ph type="title"/>
          </p:nvPr>
        </p:nvSpPr>
        <p:spPr>
          <a:xfrm>
            <a:off x="685801" y="294073"/>
            <a:ext cx="8534400" cy="860401"/>
          </a:xfrm>
        </p:spPr>
        <p:txBody>
          <a:bodyPr>
            <a:normAutofit/>
          </a:bodyPr>
          <a:lstStyle/>
          <a:p>
            <a:r>
              <a:rPr kumimoji="1" lang="en-US" altLang="ja-JP" sz="4800" dirty="0"/>
              <a:t>4.4.</a:t>
            </a:r>
            <a:r>
              <a:rPr kumimoji="1" lang="ja-JP" altLang="en-US" sz="4800" dirty="0"/>
              <a:t>微分の公式</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DF4632B-6EE0-4FB0-B1C2-9BEB647C6168}"/>
                  </a:ext>
                </a:extLst>
              </p:cNvPr>
              <p:cNvSpPr>
                <a:spLocks noGrp="1"/>
              </p:cNvSpPr>
              <p:nvPr>
                <p:ph type="body" idx="1"/>
              </p:nvPr>
            </p:nvSpPr>
            <p:spPr>
              <a:xfrm>
                <a:off x="685801" y="1154473"/>
                <a:ext cx="10820398" cy="5703527"/>
              </a:xfrm>
            </p:spPr>
            <p:txBody>
              <a:bodyPr/>
              <a:lstStyle/>
              <a:p>
                <a:pPr/>
                <a14:m>
                  <m:oMath xmlns:m="http://schemas.openxmlformats.org/officeDocument/2006/math">
                    <m:r>
                      <a:rPr kumimoji="1" lang="en-US" altLang="ja-JP" b="0" i="1" smtClean="0">
                        <a:solidFill>
                          <a:schemeClr val="tx1"/>
                        </a:solidFill>
                        <a:latin typeface="Cambria Math" panose="02040503050406030204" pitchFamily="18" charset="0"/>
                      </a:rPr>
                      <m:t>𝑓</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r>
                      <a:rPr lang="ja-JP" altLang="en-US" i="1">
                        <a:solidFill>
                          <a:schemeClr val="tx1"/>
                        </a:solidFill>
                        <a:latin typeface="Cambria Math" panose="02040503050406030204" pitchFamily="18" charset="0"/>
                      </a:rPr>
                      <m:t>の</m:t>
                    </m:r>
                  </m:oMath>
                </a14:m>
                <a:r>
                  <a:rPr kumimoji="1" lang="ja-JP" altLang="en-US" dirty="0">
                    <a:solidFill>
                      <a:schemeClr val="tx1"/>
                    </a:solidFill>
                  </a:rPr>
                  <a:t>導関数は、導関数の定義から以下のように求められる。</a:t>
                </a:r>
                <a:endParaRPr kumimoji="1" lang="en-US" altLang="ja-JP" dirty="0">
                  <a:solidFill>
                    <a:schemeClr val="tx1"/>
                  </a:solidFill>
                </a:endParaRPr>
              </a:p>
              <a:p>
                <a:pPr algn="ctr"/>
                <a14:m>
                  <m:oMathPara xmlns:m="http://schemas.openxmlformats.org/officeDocument/2006/math">
                    <m:oMathParaPr>
                      <m:jc m:val="center"/>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𝑓</m:t>
                          </m:r>
                        </m:e>
                        <m:sup>
                          <m:r>
                            <a:rPr kumimoji="1" lang="en-US" altLang="ja-JP" b="0" i="1" smtClean="0">
                              <a:solidFill>
                                <a:schemeClr val="tx1"/>
                              </a:solidFill>
                              <a:latin typeface="Cambria Math" panose="02040503050406030204" pitchFamily="18" charset="0"/>
                            </a:rPr>
                            <m:t>′</m:t>
                          </m:r>
                        </m:sup>
                      </m:sSup>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 </m:t>
                      </m:r>
                      <m:func>
                        <m:funcPr>
                          <m:ctrlPr>
                            <a:rPr kumimoji="1" lang="en-US" altLang="ja-JP" b="0" i="1" smtClean="0">
                              <a:solidFill>
                                <a:schemeClr val="tx1"/>
                              </a:solidFill>
                              <a:latin typeface="Cambria Math" panose="02040503050406030204" pitchFamily="18" charset="0"/>
                            </a:rPr>
                          </m:ctrlPr>
                        </m:funcPr>
                        <m:fName>
                          <m:limLow>
                            <m:limLowPr>
                              <m:ctrlPr>
                                <a:rPr kumimoji="1" lang="en-US" altLang="ja-JP" b="0" i="1" smtClean="0">
                                  <a:solidFill>
                                    <a:schemeClr val="tx1"/>
                                  </a:solidFill>
                                  <a:latin typeface="Cambria Math" panose="02040503050406030204" pitchFamily="18" charset="0"/>
                                </a:rPr>
                              </m:ctrlPr>
                            </m:limLowPr>
                            <m:e>
                              <m:r>
                                <m:rPr>
                                  <m:sty m:val="p"/>
                                </m:rPr>
                                <a:rPr kumimoji="1" lang="en-US" altLang="ja-JP" b="0" i="0" smtClean="0">
                                  <a:solidFill>
                                    <a:schemeClr val="tx1"/>
                                  </a:solidFill>
                                  <a:latin typeface="Cambria Math" panose="02040503050406030204" pitchFamily="18" charset="0"/>
                                </a:rPr>
                                <m:t>lim</m:t>
                              </m:r>
                            </m:e>
                            <m:lim>
                              <m:r>
                                <a:rPr kumimoji="1" lang="en-US" altLang="ja-JP" b="0" i="1" smtClean="0">
                                  <a:solidFill>
                                    <a:schemeClr val="tx1"/>
                                  </a:solidFill>
                                  <a:latin typeface="Cambria Math" panose="02040503050406030204" pitchFamily="18" charset="0"/>
                                </a:rPr>
                                <m:t>h</m:t>
                              </m:r>
                              <m:r>
                                <a:rPr kumimoji="1" lang="en-US" altLang="ja-JP" b="0" i="1" smtClean="0">
                                  <a:solidFill>
                                    <a:schemeClr val="tx1"/>
                                  </a:solidFill>
                                  <a:latin typeface="Cambria Math" panose="02040503050406030204" pitchFamily="18" charset="0"/>
                                  <a:ea typeface="Cambria Math" panose="02040503050406030204" pitchFamily="18" charset="0"/>
                                </a:rPr>
                                <m:t>→0</m:t>
                              </m:r>
                            </m:lim>
                          </m:limLow>
                        </m:fName>
                        <m:e>
                          <m:f>
                            <m:fPr>
                              <m:ctrlPr>
                                <a:rPr kumimoji="1" lang="en-US" altLang="ja-JP" b="0" i="1" smtClean="0">
                                  <a:solidFill>
                                    <a:schemeClr val="tx1"/>
                                  </a:solidFill>
                                  <a:latin typeface="Cambria Math" panose="02040503050406030204" pitchFamily="18" charset="0"/>
                                </a:rPr>
                              </m:ctrlPr>
                            </m:fPr>
                            <m:num>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h</m:t>
                                  </m:r>
                                  <m:r>
                                    <a:rPr kumimoji="1" lang="en-US" altLang="ja-JP" b="0" i="1" smtClean="0">
                                      <a:solidFill>
                                        <a:schemeClr val="tx1"/>
                                      </a:solidFill>
                                      <a:latin typeface="Cambria Math" panose="02040503050406030204" pitchFamily="18" charset="0"/>
                                    </a:rPr>
                                    <m:t>)</m:t>
                                  </m:r>
                                </m:e>
                                <m:sup>
                                  <m:r>
                                    <a:rPr kumimoji="1" lang="en-US" altLang="ja-JP" b="0" i="1" smtClean="0">
                                      <a:solidFill>
                                        <a:schemeClr val="tx1"/>
                                      </a:solidFill>
                                      <a:latin typeface="Cambria Math" panose="02040503050406030204" pitchFamily="18" charset="0"/>
                                    </a:rPr>
                                    <m:t>2</m:t>
                                  </m:r>
                                </m:sup>
                              </m:sSup>
                              <m:r>
                                <a:rPr kumimoji="1" lang="en-US" altLang="ja-JP" b="0" i="1" smtClean="0">
                                  <a:solidFill>
                                    <a:schemeClr val="tx1"/>
                                  </a:solidFill>
                                  <a:latin typeface="Cambria Math" panose="02040503050406030204" pitchFamily="18" charset="0"/>
                                </a:rPr>
                                <m:t> − </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num>
                            <m:den>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h</m:t>
                                  </m:r>
                                </m:e>
                              </m:d>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den>
                          </m:f>
                          <m:r>
                            <a:rPr kumimoji="1" lang="en-US" altLang="ja-JP" b="0" i="1" smtClean="0">
                              <a:solidFill>
                                <a:schemeClr val="tx1"/>
                              </a:solidFill>
                              <a:latin typeface="Cambria Math" panose="02040503050406030204" pitchFamily="18" charset="0"/>
                            </a:rPr>
                            <m:t>= </m:t>
                          </m:r>
                          <m:func>
                            <m:funcPr>
                              <m:ctrlPr>
                                <a:rPr kumimoji="1" lang="en-US" altLang="ja-JP" b="0" i="1" smtClean="0">
                                  <a:solidFill>
                                    <a:schemeClr val="tx1"/>
                                  </a:solidFill>
                                  <a:latin typeface="Cambria Math" panose="02040503050406030204" pitchFamily="18" charset="0"/>
                                </a:rPr>
                              </m:ctrlPr>
                            </m:funcPr>
                            <m:fName>
                              <m:limLow>
                                <m:limLowPr>
                                  <m:ctrlPr>
                                    <a:rPr kumimoji="1" lang="en-US" altLang="ja-JP" b="0" i="1" smtClean="0">
                                      <a:solidFill>
                                        <a:schemeClr val="tx1"/>
                                      </a:solidFill>
                                      <a:latin typeface="Cambria Math" panose="02040503050406030204" pitchFamily="18" charset="0"/>
                                    </a:rPr>
                                  </m:ctrlPr>
                                </m:limLowPr>
                                <m:e>
                                  <m:r>
                                    <m:rPr>
                                      <m:sty m:val="p"/>
                                    </m:rPr>
                                    <a:rPr kumimoji="1" lang="en-US" altLang="ja-JP" b="0" i="0" smtClean="0">
                                      <a:solidFill>
                                        <a:schemeClr val="tx1"/>
                                      </a:solidFill>
                                      <a:latin typeface="Cambria Math" panose="02040503050406030204" pitchFamily="18" charset="0"/>
                                    </a:rPr>
                                    <m:t>lim</m:t>
                                  </m:r>
                                </m:e>
                                <m:lim>
                                  <m:r>
                                    <a:rPr kumimoji="1" lang="en-US" altLang="ja-JP" b="0" i="1" smtClean="0">
                                      <a:solidFill>
                                        <a:schemeClr val="tx1"/>
                                      </a:solidFill>
                                      <a:latin typeface="Cambria Math" panose="02040503050406030204" pitchFamily="18" charset="0"/>
                                    </a:rPr>
                                    <m:t>h</m:t>
                                  </m:r>
                                  <m:r>
                                    <a:rPr kumimoji="1" lang="en-US" altLang="ja-JP" b="0" i="1" smtClean="0">
                                      <a:solidFill>
                                        <a:schemeClr val="tx1"/>
                                      </a:solidFill>
                                      <a:latin typeface="Cambria Math" panose="02040503050406030204" pitchFamily="18" charset="0"/>
                                      <a:ea typeface="Cambria Math" panose="02040503050406030204" pitchFamily="18" charset="0"/>
                                    </a:rPr>
                                    <m:t>→0</m:t>
                                  </m:r>
                                </m:lim>
                              </m:limLow>
                            </m:fName>
                            <m:e>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2</m:t>
                                  </m:r>
                                  <m:r>
                                    <a:rPr kumimoji="1" lang="en-US" altLang="ja-JP" b="0" i="1" smtClean="0">
                                      <a:solidFill>
                                        <a:schemeClr val="tx1"/>
                                      </a:solidFill>
                                      <a:latin typeface="Cambria Math" panose="02040503050406030204" pitchFamily="18" charset="0"/>
                                    </a:rPr>
                                    <m:t>𝑥h</m:t>
                                  </m:r>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h</m:t>
                                      </m:r>
                                    </m:e>
                                    <m:sup>
                                      <m:r>
                                        <a:rPr kumimoji="1" lang="en-US" altLang="ja-JP" b="0" i="1" smtClean="0">
                                          <a:solidFill>
                                            <a:schemeClr val="tx1"/>
                                          </a:solidFill>
                                          <a:latin typeface="Cambria Math" panose="02040503050406030204" pitchFamily="18" charset="0"/>
                                        </a:rPr>
                                        <m:t>2</m:t>
                                      </m:r>
                                    </m:sup>
                                  </m:sSup>
                                </m:num>
                                <m:den>
                                  <m:r>
                                    <a:rPr kumimoji="1" lang="en-US" altLang="ja-JP" b="0" i="1" smtClean="0">
                                      <a:solidFill>
                                        <a:schemeClr val="tx1"/>
                                      </a:solidFill>
                                      <a:latin typeface="Cambria Math" panose="02040503050406030204" pitchFamily="18" charset="0"/>
                                    </a:rPr>
                                    <m:t>h</m:t>
                                  </m:r>
                                </m:den>
                              </m:f>
                            </m:e>
                          </m:func>
                        </m:e>
                      </m:func>
                      <m:r>
                        <a:rPr kumimoji="1" lang="en-US" altLang="ja-JP" b="0" i="1" smtClean="0">
                          <a:solidFill>
                            <a:schemeClr val="tx1"/>
                          </a:solidFill>
                          <a:latin typeface="Cambria Math" panose="02040503050406030204" pitchFamily="18" charset="0"/>
                        </a:rPr>
                        <m:t>= </m:t>
                      </m:r>
                      <m:func>
                        <m:funcPr>
                          <m:ctrlPr>
                            <a:rPr kumimoji="1" lang="en-US" altLang="ja-JP" b="0" i="1" smtClean="0">
                              <a:solidFill>
                                <a:schemeClr val="tx1"/>
                              </a:solidFill>
                              <a:latin typeface="Cambria Math" panose="02040503050406030204" pitchFamily="18" charset="0"/>
                            </a:rPr>
                          </m:ctrlPr>
                        </m:funcPr>
                        <m:fName>
                          <m:limLow>
                            <m:limLowPr>
                              <m:ctrlPr>
                                <a:rPr kumimoji="1" lang="en-US" altLang="ja-JP" b="0" i="1" smtClean="0">
                                  <a:solidFill>
                                    <a:schemeClr val="tx1"/>
                                  </a:solidFill>
                                  <a:latin typeface="Cambria Math" panose="02040503050406030204" pitchFamily="18" charset="0"/>
                                </a:rPr>
                              </m:ctrlPr>
                            </m:limLowPr>
                            <m:e>
                              <m:r>
                                <m:rPr>
                                  <m:sty m:val="p"/>
                                </m:rPr>
                                <a:rPr kumimoji="1" lang="en-US" altLang="ja-JP" b="0" i="0" smtClean="0">
                                  <a:solidFill>
                                    <a:schemeClr val="tx1"/>
                                  </a:solidFill>
                                  <a:latin typeface="Cambria Math" panose="02040503050406030204" pitchFamily="18" charset="0"/>
                                </a:rPr>
                                <m:t>lim</m:t>
                              </m:r>
                            </m:e>
                            <m:lim>
                              <m:r>
                                <a:rPr kumimoji="1" lang="en-US" altLang="ja-JP" b="0" i="1" smtClean="0">
                                  <a:solidFill>
                                    <a:schemeClr val="tx1"/>
                                  </a:solidFill>
                                  <a:latin typeface="Cambria Math" panose="02040503050406030204" pitchFamily="18" charset="0"/>
                                </a:rPr>
                                <m:t>h</m:t>
                              </m:r>
                              <m:r>
                                <a:rPr kumimoji="1" lang="en-US" altLang="ja-JP" b="0" i="1" smtClean="0">
                                  <a:solidFill>
                                    <a:schemeClr val="tx1"/>
                                  </a:solidFill>
                                  <a:latin typeface="Cambria Math" panose="02040503050406030204" pitchFamily="18" charset="0"/>
                                  <a:ea typeface="Cambria Math" panose="02040503050406030204" pitchFamily="18" charset="0"/>
                                </a:rPr>
                                <m:t>→0</m:t>
                              </m:r>
                            </m:lim>
                          </m:limLow>
                        </m:fName>
                        <m:e>
                          <m:r>
                            <a:rPr kumimoji="1" lang="en-US" altLang="ja-JP" b="0" i="1" smtClean="0">
                              <a:solidFill>
                                <a:schemeClr val="tx1"/>
                              </a:solidFill>
                              <a:latin typeface="Cambria Math" panose="02040503050406030204" pitchFamily="18" charset="0"/>
                            </a:rPr>
                            <m:t>(2</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h</m:t>
                          </m:r>
                          <m:r>
                            <a:rPr kumimoji="1" lang="en-US" altLang="ja-JP" b="0" i="1" smtClean="0">
                              <a:solidFill>
                                <a:schemeClr val="tx1"/>
                              </a:solidFill>
                              <a:latin typeface="Cambria Math" panose="02040503050406030204" pitchFamily="18" charset="0"/>
                            </a:rPr>
                            <m:t>)</m:t>
                          </m:r>
                        </m:e>
                      </m:func>
                      <m:r>
                        <a:rPr kumimoji="1" lang="en-US" altLang="ja-JP" b="0" i="1" smtClean="0">
                          <a:solidFill>
                            <a:schemeClr val="tx1"/>
                          </a:solidFill>
                          <a:latin typeface="Cambria Math" panose="02040503050406030204" pitchFamily="18" charset="0"/>
                        </a:rPr>
                        <m:t>=2</m:t>
                      </m:r>
                      <m:r>
                        <a:rPr kumimoji="1" lang="en-US" altLang="ja-JP" b="0" i="1" smtClean="0">
                          <a:solidFill>
                            <a:schemeClr val="tx1"/>
                          </a:solidFill>
                          <a:latin typeface="Cambria Math" panose="02040503050406030204" pitchFamily="18" charset="0"/>
                        </a:rPr>
                        <m:t>𝑥</m:t>
                      </m:r>
                    </m:oMath>
                  </m:oMathPara>
                </a14:m>
                <a:endParaRPr kumimoji="1" lang="en-US" altLang="ja-JP" dirty="0">
                  <a:solidFill>
                    <a:schemeClr val="tx1"/>
                  </a:solidFill>
                </a:endParaRPr>
              </a:p>
              <a:p>
                <a:pPr/>
                <a:r>
                  <a:rPr kumimoji="1" lang="ja-JP" altLang="en-US" dirty="0">
                    <a:solidFill>
                      <a:schemeClr val="tx1"/>
                    </a:solidFill>
                  </a:rPr>
                  <a:t>導関数を求めるときは、このような計算を地道に行う。しかし、めんどくさいので以下の公式を使うと非常に楽。</a:t>
                </a:r>
                <a:endParaRPr kumimoji="1" lang="en-US" altLang="ja-JP" dirty="0">
                  <a:solidFill>
                    <a:schemeClr val="tx1"/>
                  </a:solidFill>
                </a:endParaRPr>
              </a:p>
              <a:p>
                <a:pPr algn="ctr"/>
                <a14:m>
                  <m:oMathPara xmlns:m="http://schemas.openxmlformats.org/officeDocument/2006/math">
                    <m:oMathParaPr>
                      <m:jc m:val="center"/>
                    </m:oMathParaPr>
                    <m:oMath xmlns:m="http://schemas.openxmlformats.org/officeDocument/2006/math">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ja-JP" altLang="en-US" b="0" i="1" smtClean="0">
                                  <a:solidFill>
                                    <a:schemeClr val="tx1"/>
                                  </a:solidFill>
                                  <a:latin typeface="Cambria Math" panose="02040503050406030204" pitchFamily="18" charset="0"/>
                                </a:rPr>
                                <m:t>𝛼</m:t>
                              </m:r>
                            </m:sup>
                          </m:sSup>
                        </m:e>
                      </m:d>
                      <m:r>
                        <a:rPr kumimoji="1" lang="en-US" altLang="ja-JP" b="0" i="1" smtClean="0">
                          <a:solidFill>
                            <a:schemeClr val="tx1"/>
                          </a:solidFill>
                          <a:latin typeface="Cambria Math" panose="02040503050406030204" pitchFamily="18" charset="0"/>
                        </a:rPr>
                        <m:t>′= </m:t>
                      </m:r>
                      <m:r>
                        <a:rPr kumimoji="1" lang="ja-JP" altLang="en-US" b="0" i="1" smtClean="0">
                          <a:solidFill>
                            <a:schemeClr val="tx1"/>
                          </a:solidFill>
                          <a:latin typeface="Cambria Math" panose="02040503050406030204" pitchFamily="18" charset="0"/>
                        </a:rPr>
                        <m:t>𝛼</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ja-JP" altLang="en-US" b="0" i="1" smtClean="0">
                              <a:solidFill>
                                <a:schemeClr val="tx1"/>
                              </a:solidFill>
                              <a:latin typeface="Cambria Math" panose="02040503050406030204" pitchFamily="18" charset="0"/>
                            </a:rPr>
                            <m:t>𝛼</m:t>
                          </m:r>
                          <m:r>
                            <a:rPr kumimoji="1" lang="en-US" altLang="ja-JP" b="0" i="1" smtClean="0">
                              <a:solidFill>
                                <a:schemeClr val="tx1"/>
                              </a:solidFill>
                              <a:latin typeface="Cambria Math" panose="02040503050406030204" pitchFamily="18" charset="0"/>
                            </a:rPr>
                            <m:t> −1</m:t>
                          </m:r>
                        </m:sup>
                      </m:sSup>
                    </m:oMath>
                  </m:oMathPara>
                </a14:m>
                <a:endParaRPr kumimoji="1" lang="en-US" altLang="ja-JP" b="0" dirty="0">
                  <a:solidFill>
                    <a:schemeClr val="tx1"/>
                  </a:solidFill>
                </a:endParaRPr>
              </a:p>
              <a:p>
                <a:pPr algn="ctr"/>
                <a14:m>
                  <m:oMathPara xmlns:m="http://schemas.openxmlformats.org/officeDocument/2006/math">
                    <m:oMathParaPr>
                      <m:jc m:val="center"/>
                    </m:oMathParaPr>
                    <m:oMath xmlns:m="http://schemas.openxmlformats.org/officeDocument/2006/math">
                      <m:func>
                        <m:funcPr>
                          <m:ctrlPr>
                            <a:rPr kumimoji="1" lang="en-US" altLang="ja-JP" b="0" i="1" smtClean="0">
                              <a:solidFill>
                                <a:schemeClr val="tx1"/>
                              </a:solidFill>
                              <a:latin typeface="Cambria Math" panose="02040503050406030204" pitchFamily="18" charset="0"/>
                            </a:rPr>
                          </m:ctrlPr>
                        </m:funcPr>
                        <m:fName>
                          <m:r>
                            <a:rPr kumimoji="1" lang="en-US" altLang="ja-JP" b="0" i="0" smtClean="0">
                              <a:solidFill>
                                <a:schemeClr val="tx1"/>
                              </a:solidFill>
                              <a:latin typeface="Cambria Math" panose="02040503050406030204" pitchFamily="18" charset="0"/>
                            </a:rPr>
                            <m:t>(</m:t>
                          </m:r>
                          <m:r>
                            <m:rPr>
                              <m:sty m:val="p"/>
                            </m:rPr>
                            <a:rPr kumimoji="1" lang="en-US" altLang="ja-JP" b="0" i="0" smtClean="0">
                              <a:solidFill>
                                <a:schemeClr val="tx1"/>
                              </a:solidFill>
                              <a:latin typeface="Cambria Math" panose="02040503050406030204" pitchFamily="18" charset="0"/>
                            </a:rPr>
                            <m:t>sin</m:t>
                          </m:r>
                        </m:fName>
                        <m:e>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e>
                      </m:func>
                      <m:r>
                        <a:rPr kumimoji="1" lang="en-US" altLang="ja-JP" b="0" i="1" smtClean="0">
                          <a:solidFill>
                            <a:schemeClr val="tx1"/>
                          </a:solidFill>
                          <a:latin typeface="Cambria Math" panose="02040503050406030204" pitchFamily="18" charset="0"/>
                        </a:rPr>
                        <m:t>= </m:t>
                      </m:r>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cos</m:t>
                          </m:r>
                        </m:fName>
                        <m:e>
                          <m:r>
                            <a:rPr kumimoji="1" lang="en-US" altLang="ja-JP" b="0" i="1" smtClean="0">
                              <a:solidFill>
                                <a:schemeClr val="tx1"/>
                              </a:solidFill>
                              <a:latin typeface="Cambria Math" panose="02040503050406030204" pitchFamily="18" charset="0"/>
                            </a:rPr>
                            <m:t>𝑥</m:t>
                          </m:r>
                        </m:e>
                      </m:func>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cos</m:t>
                                  </m:r>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sin</m:t>
                          </m:r>
                        </m:fName>
                        <m:e>
                          <m:r>
                            <a:rPr kumimoji="1" lang="en-US" altLang="ja-JP" b="0" i="1" smtClean="0">
                              <a:solidFill>
                                <a:schemeClr val="tx1"/>
                              </a:solidFill>
                              <a:latin typeface="Cambria Math" panose="02040503050406030204" pitchFamily="18" charset="0"/>
                            </a:rPr>
                            <m:t>𝑥</m:t>
                          </m:r>
                        </m:e>
                      </m:func>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tan</m:t>
                                  </m:r>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 </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func>
                            <m:funcPr>
                              <m:ctrlPr>
                                <a:rPr kumimoji="1" lang="en-US" altLang="ja-JP" b="0" i="1" smtClean="0">
                                  <a:solidFill>
                                    <a:schemeClr val="tx1"/>
                                  </a:solidFill>
                                  <a:latin typeface="Cambria Math" panose="02040503050406030204" pitchFamily="18" charset="0"/>
                                </a:rPr>
                              </m:ctrlPr>
                            </m:funcPr>
                            <m:fName>
                              <m:sSup>
                                <m:sSupPr>
                                  <m:ctrlPr>
                                    <a:rPr kumimoji="1" lang="en-US" altLang="ja-JP" b="0" i="1" smtClean="0">
                                      <a:solidFill>
                                        <a:schemeClr val="tx1"/>
                                      </a:solidFill>
                                      <a:latin typeface="Cambria Math" panose="02040503050406030204" pitchFamily="18" charset="0"/>
                                    </a:rPr>
                                  </m:ctrlPr>
                                </m:sSupPr>
                                <m:e>
                                  <m:r>
                                    <m:rPr>
                                      <m:sty m:val="p"/>
                                    </m:rPr>
                                    <a:rPr kumimoji="1" lang="en-US" altLang="ja-JP" b="0" i="0" smtClean="0">
                                      <a:solidFill>
                                        <a:schemeClr val="tx1"/>
                                      </a:solidFill>
                                      <a:latin typeface="Cambria Math" panose="02040503050406030204" pitchFamily="18" charset="0"/>
                                    </a:rPr>
                                    <m:t>cos</m:t>
                                  </m:r>
                                </m:e>
                                <m:sup>
                                  <m:r>
                                    <a:rPr kumimoji="1" lang="en-US" altLang="ja-JP" b="0" i="1" smtClean="0">
                                      <a:solidFill>
                                        <a:schemeClr val="tx1"/>
                                      </a:solidFill>
                                      <a:latin typeface="Cambria Math" panose="02040503050406030204" pitchFamily="18" charset="0"/>
                                    </a:rPr>
                                    <m:t>2</m:t>
                                  </m:r>
                                </m:sup>
                              </m:sSup>
                            </m:fName>
                            <m:e>
                              <m:r>
                                <a:rPr kumimoji="1" lang="en-US" altLang="ja-JP" b="0" i="1" smtClean="0">
                                  <a:solidFill>
                                    <a:schemeClr val="tx1"/>
                                  </a:solidFill>
                                  <a:latin typeface="Cambria Math" panose="02040503050406030204" pitchFamily="18" charset="0"/>
                                </a:rPr>
                                <m:t>𝑥</m:t>
                              </m:r>
                            </m:e>
                          </m:func>
                        </m:den>
                      </m:f>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cot</m:t>
                                  </m:r>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tan</m:t>
                                      </m:r>
                                    </m:fName>
                                    <m:e>
                                      <m:r>
                                        <a:rPr kumimoji="1" lang="en-US" altLang="ja-JP" b="0" i="1" smtClean="0">
                                          <a:solidFill>
                                            <a:schemeClr val="tx1"/>
                                          </a:solidFill>
                                          <a:latin typeface="Cambria Math" panose="02040503050406030204" pitchFamily="18" charset="0"/>
                                        </a:rPr>
                                        <m:t>𝑥</m:t>
                                      </m:r>
                                    </m:e>
                                  </m:func>
                                </m:den>
                              </m:f>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func>
                            <m:funcPr>
                              <m:ctrlPr>
                                <a:rPr kumimoji="1" lang="en-US" altLang="ja-JP" b="0" i="1" smtClean="0">
                                  <a:solidFill>
                                    <a:schemeClr val="tx1"/>
                                  </a:solidFill>
                                  <a:latin typeface="Cambria Math" panose="02040503050406030204" pitchFamily="18" charset="0"/>
                                </a:rPr>
                              </m:ctrlPr>
                            </m:funcPr>
                            <m:fName>
                              <m:sSup>
                                <m:sSupPr>
                                  <m:ctrlPr>
                                    <a:rPr kumimoji="1" lang="en-US" altLang="ja-JP" b="0" i="1" smtClean="0">
                                      <a:solidFill>
                                        <a:schemeClr val="tx1"/>
                                      </a:solidFill>
                                      <a:latin typeface="Cambria Math" panose="02040503050406030204" pitchFamily="18" charset="0"/>
                                    </a:rPr>
                                  </m:ctrlPr>
                                </m:sSupPr>
                                <m:e>
                                  <m:r>
                                    <m:rPr>
                                      <m:sty m:val="p"/>
                                    </m:rPr>
                                    <a:rPr kumimoji="1" lang="en-US" altLang="ja-JP" b="0" i="0" smtClean="0">
                                      <a:solidFill>
                                        <a:schemeClr val="tx1"/>
                                      </a:solidFill>
                                      <a:latin typeface="Cambria Math" panose="02040503050406030204" pitchFamily="18" charset="0"/>
                                    </a:rPr>
                                    <m:t>sin</m:t>
                                  </m:r>
                                </m:e>
                                <m:sup>
                                  <m:r>
                                    <a:rPr kumimoji="1" lang="en-US" altLang="ja-JP" b="0" i="1" smtClean="0">
                                      <a:solidFill>
                                        <a:schemeClr val="tx1"/>
                                      </a:solidFill>
                                      <a:latin typeface="Cambria Math" panose="02040503050406030204" pitchFamily="18" charset="0"/>
                                    </a:rPr>
                                    <m:t>2</m:t>
                                  </m:r>
                                </m:sup>
                              </m:sSup>
                            </m:fName>
                            <m:e>
                              <m:r>
                                <a:rPr kumimoji="1" lang="en-US" altLang="ja-JP" b="0" i="1" smtClean="0">
                                  <a:solidFill>
                                    <a:schemeClr val="tx1"/>
                                  </a:solidFill>
                                  <a:latin typeface="Cambria Math" panose="02040503050406030204" pitchFamily="18" charset="0"/>
                                </a:rPr>
                                <m:t>𝑥</m:t>
                              </m:r>
                            </m:e>
                          </m:func>
                        </m:den>
                      </m:f>
                    </m:oMath>
                  </m:oMathPara>
                </a14:m>
                <a:endParaRPr kumimoji="1" lang="en-US" altLang="ja-JP" b="0" dirty="0">
                  <a:solidFill>
                    <a:schemeClr val="tx1"/>
                  </a:solidFill>
                </a:endParaRPr>
              </a:p>
              <a:p>
                <a:pPr algn="ctr"/>
                <a14:m>
                  <m:oMathPara xmlns:m="http://schemas.openxmlformats.org/officeDocument/2006/math">
                    <m:oMathParaPr>
                      <m:jc m:val="center"/>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𝑒</m:t>
                                  </m:r>
                                </m:e>
                                <m:sup>
                                  <m:r>
                                    <a:rPr kumimoji="1" lang="en-US" altLang="ja-JP" b="0" i="1" smtClean="0">
                                      <a:solidFill>
                                        <a:schemeClr val="tx1"/>
                                      </a:solidFill>
                                      <a:latin typeface="Cambria Math" panose="02040503050406030204" pitchFamily="18" charset="0"/>
                                    </a:rPr>
                                    <m:t>𝑥</m:t>
                                  </m:r>
                                </m:sup>
                              </m:sSup>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𝑒</m:t>
                          </m:r>
                        </m:e>
                        <m:sup>
                          <m:r>
                            <a:rPr kumimoji="1" lang="en-US" altLang="ja-JP" b="0" i="1" smtClean="0">
                              <a:solidFill>
                                <a:schemeClr val="tx1"/>
                              </a:solidFill>
                              <a:latin typeface="Cambria Math" panose="02040503050406030204" pitchFamily="18" charset="0"/>
                            </a:rPr>
                            <m:t>𝑥</m:t>
                          </m:r>
                        </m:sup>
                      </m:sSup>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𝑎</m:t>
                                  </m:r>
                                </m:e>
                                <m:sup>
                                  <m:r>
                                    <a:rPr kumimoji="1" lang="en-US" altLang="ja-JP" b="0" i="1" smtClean="0">
                                      <a:solidFill>
                                        <a:schemeClr val="tx1"/>
                                      </a:solidFill>
                                      <a:latin typeface="Cambria Math" panose="02040503050406030204" pitchFamily="18" charset="0"/>
                                    </a:rPr>
                                    <m:t>𝑥</m:t>
                                  </m:r>
                                </m:sup>
                              </m:sSup>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𝑎</m:t>
                          </m:r>
                        </m:e>
                        <m:sup>
                          <m:r>
                            <a:rPr kumimoji="1" lang="en-US" altLang="ja-JP" b="0" i="1" smtClean="0">
                              <a:solidFill>
                                <a:schemeClr val="tx1"/>
                              </a:solidFill>
                              <a:latin typeface="Cambria Math" panose="02040503050406030204" pitchFamily="18" charset="0"/>
                            </a:rPr>
                            <m:t>𝑥</m:t>
                          </m:r>
                        </m:sup>
                      </m:sSup>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log</m:t>
                          </m:r>
                        </m:fName>
                        <m:e>
                          <m:r>
                            <a:rPr kumimoji="1" lang="en-US" altLang="ja-JP" b="0" i="1" smtClean="0">
                              <a:solidFill>
                                <a:schemeClr val="tx1"/>
                              </a:solidFill>
                              <a:latin typeface="Cambria Math" panose="02040503050406030204" pitchFamily="18" charset="0"/>
                            </a:rPr>
                            <m:t>𝑎</m:t>
                          </m:r>
                        </m:e>
                      </m:func>
                    </m:oMath>
                  </m:oMathPara>
                </a14:m>
                <a:endParaRPr kumimoji="1" lang="en-US" altLang="ja-JP" b="0" dirty="0">
                  <a:solidFill>
                    <a:schemeClr val="tx1"/>
                  </a:solidFill>
                </a:endParaRPr>
              </a:p>
              <a:p>
                <a:pPr algn="ctr"/>
                <a14:m>
                  <m:oMathPara xmlns:m="http://schemas.openxmlformats.org/officeDocument/2006/math">
                    <m:oMathParaPr>
                      <m:jc m:val="center"/>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sSup>
                                    <m:sSupPr>
                                      <m:ctrlPr>
                                        <a:rPr kumimoji="1" lang="en-US" altLang="ja-JP" b="0" i="1" smtClean="0">
                                          <a:solidFill>
                                            <a:schemeClr val="tx1"/>
                                          </a:solidFill>
                                          <a:latin typeface="Cambria Math" panose="02040503050406030204" pitchFamily="18" charset="0"/>
                                        </a:rPr>
                                      </m:ctrlPr>
                                    </m:sSupPr>
                                    <m:e>
                                      <m:r>
                                        <m:rPr>
                                          <m:sty m:val="p"/>
                                        </m:rPr>
                                        <a:rPr kumimoji="1" lang="en-US" altLang="ja-JP" b="0" i="0" smtClean="0">
                                          <a:solidFill>
                                            <a:schemeClr val="tx1"/>
                                          </a:solidFill>
                                          <a:latin typeface="Cambria Math" panose="02040503050406030204" pitchFamily="18" charset="0"/>
                                        </a:rPr>
                                        <m:t>sin</m:t>
                                      </m:r>
                                    </m:e>
                                    <m:sup>
                                      <m:r>
                                        <a:rPr kumimoji="1" lang="en-US" altLang="ja-JP" b="0" i="1" smtClean="0">
                                          <a:solidFill>
                                            <a:schemeClr val="tx1"/>
                                          </a:solidFill>
                                          <a:latin typeface="Cambria Math" panose="02040503050406030204" pitchFamily="18" charset="0"/>
                                        </a:rPr>
                                        <m:t>−1</m:t>
                                      </m:r>
                                    </m:sup>
                                  </m:sSup>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 </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ad>
                            <m:radPr>
                              <m:degHide m:val="on"/>
                              <m:ctrlPr>
                                <a:rPr kumimoji="1" lang="en-US" altLang="ja-JP" b="0" i="1" smtClean="0">
                                  <a:solidFill>
                                    <a:schemeClr val="tx1"/>
                                  </a:solidFill>
                                  <a:latin typeface="Cambria Math" panose="02040503050406030204" pitchFamily="18" charset="0"/>
                                </a:rPr>
                              </m:ctrlPr>
                            </m:radPr>
                            <m:deg/>
                            <m:e>
                              <m:r>
                                <a:rPr kumimoji="1" lang="en-US" altLang="ja-JP" b="0" i="1" smtClean="0">
                                  <a:solidFill>
                                    <a:schemeClr val="tx1"/>
                                  </a:solidFill>
                                  <a:latin typeface="Cambria Math" panose="02040503050406030204" pitchFamily="18" charset="0"/>
                                </a:rPr>
                                <m:t>1−</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e>
                          </m:rad>
                        </m:den>
                      </m:f>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sSup>
                                    <m:sSupPr>
                                      <m:ctrlPr>
                                        <a:rPr kumimoji="1" lang="en-US" altLang="ja-JP" b="0" i="1" smtClean="0">
                                          <a:solidFill>
                                            <a:schemeClr val="tx1"/>
                                          </a:solidFill>
                                          <a:latin typeface="Cambria Math" panose="02040503050406030204" pitchFamily="18" charset="0"/>
                                        </a:rPr>
                                      </m:ctrlPr>
                                    </m:sSupPr>
                                    <m:e>
                                      <m:r>
                                        <m:rPr>
                                          <m:sty m:val="p"/>
                                        </m:rPr>
                                        <a:rPr kumimoji="1" lang="en-US" altLang="ja-JP" b="0" i="0" smtClean="0">
                                          <a:solidFill>
                                            <a:schemeClr val="tx1"/>
                                          </a:solidFill>
                                          <a:latin typeface="Cambria Math" panose="02040503050406030204" pitchFamily="18" charset="0"/>
                                        </a:rPr>
                                        <m:t>cos</m:t>
                                      </m:r>
                                    </m:e>
                                    <m:sup>
                                      <m:r>
                                        <a:rPr kumimoji="1" lang="en-US" altLang="ja-JP" b="0" i="1" smtClean="0">
                                          <a:solidFill>
                                            <a:schemeClr val="tx1"/>
                                          </a:solidFill>
                                          <a:latin typeface="Cambria Math" panose="02040503050406030204" pitchFamily="18" charset="0"/>
                                        </a:rPr>
                                        <m:t>−1</m:t>
                                      </m:r>
                                    </m:sup>
                                  </m:sSup>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ad>
                            <m:radPr>
                              <m:degHide m:val="on"/>
                              <m:ctrlPr>
                                <a:rPr kumimoji="1" lang="en-US" altLang="ja-JP" b="0" i="1" smtClean="0">
                                  <a:solidFill>
                                    <a:schemeClr val="tx1"/>
                                  </a:solidFill>
                                  <a:latin typeface="Cambria Math" panose="02040503050406030204" pitchFamily="18" charset="0"/>
                                </a:rPr>
                              </m:ctrlPr>
                            </m:radPr>
                            <m:deg/>
                            <m:e>
                              <m:r>
                                <a:rPr kumimoji="1" lang="en-US" altLang="ja-JP" b="0" i="1" smtClean="0">
                                  <a:solidFill>
                                    <a:schemeClr val="tx1"/>
                                  </a:solidFill>
                                  <a:latin typeface="Cambria Math" panose="02040503050406030204" pitchFamily="18" charset="0"/>
                                </a:rPr>
                                <m:t>1−</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e>
                          </m:rad>
                        </m:den>
                      </m:f>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sSup>
                                    <m:sSupPr>
                                      <m:ctrlPr>
                                        <a:rPr kumimoji="1" lang="en-US" altLang="ja-JP" b="0" i="1" smtClean="0">
                                          <a:solidFill>
                                            <a:schemeClr val="tx1"/>
                                          </a:solidFill>
                                          <a:latin typeface="Cambria Math" panose="02040503050406030204" pitchFamily="18" charset="0"/>
                                        </a:rPr>
                                      </m:ctrlPr>
                                    </m:sSupPr>
                                    <m:e>
                                      <m:r>
                                        <m:rPr>
                                          <m:sty m:val="p"/>
                                        </m:rPr>
                                        <a:rPr kumimoji="1" lang="en-US" altLang="ja-JP" b="0" i="0" smtClean="0">
                                          <a:solidFill>
                                            <a:schemeClr val="tx1"/>
                                          </a:solidFill>
                                          <a:latin typeface="Cambria Math" panose="02040503050406030204" pitchFamily="18" charset="0"/>
                                        </a:rPr>
                                        <m:t>tan</m:t>
                                      </m:r>
                                    </m:e>
                                    <m:sup>
                                      <m:r>
                                        <a:rPr kumimoji="1" lang="en-US" altLang="ja-JP" b="0" i="1" smtClean="0">
                                          <a:solidFill>
                                            <a:schemeClr val="tx1"/>
                                          </a:solidFill>
                                          <a:latin typeface="Cambria Math" panose="02040503050406030204" pitchFamily="18" charset="0"/>
                                        </a:rPr>
                                        <m:t>−1</m:t>
                                      </m:r>
                                    </m:sup>
                                  </m:sSup>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1+</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den>
                      </m:f>
                    </m:oMath>
                  </m:oMathPara>
                </a14:m>
                <a:endParaRPr kumimoji="1" lang="en-US" altLang="ja-JP" b="0" dirty="0">
                  <a:solidFill>
                    <a:schemeClr val="tx1"/>
                  </a:solidFill>
                </a:endParaRPr>
              </a:p>
              <a:p>
                <a:pPr algn="ctr"/>
                <a14:m>
                  <m:oMathPara xmlns:m="http://schemas.openxmlformats.org/officeDocument/2006/math">
                    <m:oMathParaPr>
                      <m:jc m:val="center"/>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sinh</m:t>
                                  </m:r>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cosh</m:t>
                          </m:r>
                        </m:fName>
                        <m:e>
                          <m:r>
                            <a:rPr kumimoji="1" lang="en-US" altLang="ja-JP" b="0" i="1" smtClean="0">
                              <a:solidFill>
                                <a:schemeClr val="tx1"/>
                              </a:solidFill>
                              <a:latin typeface="Cambria Math" panose="02040503050406030204" pitchFamily="18" charset="0"/>
                            </a:rPr>
                            <m:t>𝑥</m:t>
                          </m:r>
                        </m:e>
                      </m:func>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cosh</m:t>
                                  </m:r>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sinh</m:t>
                          </m:r>
                        </m:fName>
                        <m:e>
                          <m:r>
                            <a:rPr kumimoji="1" lang="en-US" altLang="ja-JP" b="0" i="1" smtClean="0">
                              <a:solidFill>
                                <a:schemeClr val="tx1"/>
                              </a:solidFill>
                              <a:latin typeface="Cambria Math" panose="02040503050406030204" pitchFamily="18" charset="0"/>
                            </a:rPr>
                            <m:t>𝑥</m:t>
                          </m:r>
                        </m:e>
                      </m:func>
                      <m:r>
                        <a:rPr kumimoji="1" lang="en-US" altLang="ja-JP" b="0" i="1" smtClean="0">
                          <a:solidFill>
                            <a:schemeClr val="tx1"/>
                          </a:solidFill>
                          <a:latin typeface="Cambria Math" panose="02040503050406030204" pitchFamily="18" charset="0"/>
                        </a:rPr>
                        <m:t>      </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tanh</m:t>
                                  </m:r>
                                </m:fName>
                                <m:e>
                                  <m:r>
                                    <a:rPr kumimoji="1" lang="en-US" altLang="ja-JP" b="0" i="1" smtClean="0">
                                      <a:solidFill>
                                        <a:schemeClr val="tx1"/>
                                      </a:solidFill>
                                      <a:latin typeface="Cambria Math" panose="02040503050406030204" pitchFamily="18" charset="0"/>
                                    </a:rPr>
                                    <m:t>𝑥</m:t>
                                  </m:r>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=1−</m:t>
                      </m:r>
                      <m:func>
                        <m:funcPr>
                          <m:ctrlPr>
                            <a:rPr kumimoji="1" lang="en-US" altLang="ja-JP" b="0" i="1" smtClean="0">
                              <a:solidFill>
                                <a:schemeClr val="tx1"/>
                              </a:solidFill>
                              <a:latin typeface="Cambria Math" panose="02040503050406030204" pitchFamily="18" charset="0"/>
                            </a:rPr>
                          </m:ctrlPr>
                        </m:funcPr>
                        <m:fName>
                          <m:sSup>
                            <m:sSupPr>
                              <m:ctrlPr>
                                <a:rPr kumimoji="1" lang="en-US" altLang="ja-JP" b="0" i="1" smtClean="0">
                                  <a:solidFill>
                                    <a:schemeClr val="tx1"/>
                                  </a:solidFill>
                                  <a:latin typeface="Cambria Math" panose="02040503050406030204" pitchFamily="18" charset="0"/>
                                </a:rPr>
                              </m:ctrlPr>
                            </m:sSupPr>
                            <m:e>
                              <m:r>
                                <m:rPr>
                                  <m:sty m:val="p"/>
                                </m:rPr>
                                <a:rPr kumimoji="1" lang="en-US" altLang="ja-JP" b="0" i="0" smtClean="0">
                                  <a:solidFill>
                                    <a:schemeClr val="tx1"/>
                                  </a:solidFill>
                                  <a:latin typeface="Cambria Math" panose="02040503050406030204" pitchFamily="18" charset="0"/>
                                </a:rPr>
                                <m:t>tanh</m:t>
                              </m:r>
                            </m:e>
                            <m:sup>
                              <m:r>
                                <a:rPr kumimoji="1" lang="en-US" altLang="ja-JP" b="0" i="1" smtClean="0">
                                  <a:solidFill>
                                    <a:schemeClr val="tx1"/>
                                  </a:solidFill>
                                  <a:latin typeface="Cambria Math" panose="02040503050406030204" pitchFamily="18" charset="0"/>
                                </a:rPr>
                                <m:t>2</m:t>
                              </m:r>
                            </m:sup>
                          </m:sSup>
                        </m:fName>
                        <m:e>
                          <m:r>
                            <a:rPr kumimoji="1" lang="en-US" altLang="ja-JP" b="0" i="1" smtClean="0">
                              <a:solidFill>
                                <a:schemeClr val="tx1"/>
                              </a:solidFill>
                              <a:latin typeface="Cambria Math" panose="02040503050406030204" pitchFamily="18" charset="0"/>
                            </a:rPr>
                            <m:t>𝑥</m:t>
                          </m:r>
                        </m:e>
                      </m:func>
                    </m:oMath>
                  </m:oMathPara>
                </a14:m>
                <a:endParaRPr kumimoji="1" lang="en-US" altLang="ja-JP" b="0" dirty="0">
                  <a:solidFill>
                    <a:schemeClr val="tx1"/>
                  </a:solidFill>
                </a:endParaRPr>
              </a:p>
              <a:p>
                <a:pPr algn="ctr"/>
                <a14:m>
                  <m:oMathPara xmlns:m="http://schemas.openxmlformats.org/officeDocument/2006/math">
                    <m:oMathParaPr>
                      <m:jc m:val="center"/>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d>
                            <m:dPr>
                              <m:begChr m:val="{"/>
                              <m:endChr m:val="}"/>
                              <m:ctrlPr>
                                <a:rPr kumimoji="1" lang="en-US" altLang="ja-JP" b="0" i="1" smtClean="0">
                                  <a:solidFill>
                                    <a:schemeClr val="tx1"/>
                                  </a:solidFill>
                                  <a:latin typeface="Cambria Math" panose="02040503050406030204" pitchFamily="18" charset="0"/>
                                </a:rPr>
                              </m:ctrlPr>
                            </m:dPr>
                            <m:e>
                              <m:func>
                                <m:funcPr>
                                  <m:ctrlPr>
                                    <a:rPr kumimoji="1" lang="en-US" altLang="ja-JP" b="0" i="1" smtClean="0">
                                      <a:solidFill>
                                        <a:schemeClr val="tx1"/>
                                      </a:solidFill>
                                      <a:latin typeface="Cambria Math" panose="02040503050406030204" pitchFamily="18" charset="0"/>
                                    </a:rPr>
                                  </m:ctrlPr>
                                </m:funcPr>
                                <m:fName>
                                  <m:r>
                                    <m:rPr>
                                      <m:sty m:val="p"/>
                                    </m:rPr>
                                    <a:rPr kumimoji="1" lang="en-US" altLang="ja-JP" b="0" i="0" smtClean="0">
                                      <a:solidFill>
                                        <a:schemeClr val="tx1"/>
                                      </a:solidFill>
                                      <a:latin typeface="Cambria Math" panose="02040503050406030204" pitchFamily="18" charset="0"/>
                                    </a:rPr>
                                    <m:t>log</m:t>
                                  </m:r>
                                </m:fName>
                                <m:e>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 </m:t>
                                      </m:r>
                                      <m:rad>
                                        <m:radPr>
                                          <m:degHide m:val="on"/>
                                          <m:ctrlPr>
                                            <a:rPr kumimoji="1" lang="en-US" altLang="ja-JP" b="0" i="1" smtClean="0">
                                              <a:solidFill>
                                                <a:schemeClr val="tx1"/>
                                              </a:solidFill>
                                              <a:latin typeface="Cambria Math" panose="02040503050406030204" pitchFamily="18" charset="0"/>
                                            </a:rPr>
                                          </m:ctrlPr>
                                        </m:radPr>
                                        <m:deg/>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𝑎</m:t>
                                          </m:r>
                                        </m:e>
                                      </m:rad>
                                    </m:e>
                                  </m:d>
                                </m:e>
                              </m:func>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ad>
                            <m:radPr>
                              <m:degHide m:val="on"/>
                              <m:ctrlPr>
                                <a:rPr kumimoji="1" lang="en-US" altLang="ja-JP" b="0" i="1" smtClean="0">
                                  <a:solidFill>
                                    <a:schemeClr val="tx1"/>
                                  </a:solidFill>
                                  <a:latin typeface="Cambria Math" panose="02040503050406030204" pitchFamily="18" charset="0"/>
                                </a:rPr>
                              </m:ctrlPr>
                            </m:radPr>
                            <m:deg/>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𝑎</m:t>
                              </m:r>
                            </m:e>
                          </m:rad>
                        </m:den>
                      </m:f>
                    </m:oMath>
                  </m:oMathPara>
                </a14:m>
                <a:endParaRPr kumimoji="1" lang="en-US" altLang="ja-JP" b="0" dirty="0">
                  <a:solidFill>
                    <a:schemeClr val="tx1"/>
                  </a:solidFill>
                </a:endParaRPr>
              </a:p>
              <a:p>
                <a:pPr algn="ctr"/>
                <a:endParaRPr kumimoji="1" lang="en-US" altLang="ja-JP" b="0" dirty="0">
                  <a:solidFill>
                    <a:schemeClr val="tx1"/>
                  </a:solidFill>
                </a:endParaRPr>
              </a:p>
              <a:p>
                <a:pPr algn="ctr"/>
                <a:endParaRPr kumimoji="1" lang="en-US" altLang="ja-JP"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4DF4632B-6EE0-4FB0-B1C2-9BEB647C6168}"/>
                  </a:ext>
                </a:extLst>
              </p:cNvPr>
              <p:cNvSpPr>
                <a:spLocks noGrp="1" noRot="1" noChangeAspect="1" noMove="1" noResize="1" noEditPoints="1" noAdjustHandles="1" noChangeArrowheads="1" noChangeShapeType="1" noTextEdit="1"/>
              </p:cNvSpPr>
              <p:nvPr>
                <p:ph type="body" idx="1"/>
              </p:nvPr>
            </p:nvSpPr>
            <p:spPr>
              <a:xfrm>
                <a:off x="685801" y="1154473"/>
                <a:ext cx="10820398" cy="5703527"/>
              </a:xfrm>
              <a:blipFill>
                <a:blip r:embed="rId2"/>
                <a:stretch>
                  <a:fillRect l="-620" t="-4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2032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82672-E0B6-462A-98B7-FFE57B1F1CE8}"/>
              </a:ext>
            </a:extLst>
          </p:cNvPr>
          <p:cNvSpPr>
            <a:spLocks noGrp="1"/>
          </p:cNvSpPr>
          <p:nvPr>
            <p:ph type="title"/>
          </p:nvPr>
        </p:nvSpPr>
        <p:spPr>
          <a:xfrm>
            <a:off x="685800" y="337890"/>
            <a:ext cx="8534400" cy="860401"/>
          </a:xfrm>
        </p:spPr>
        <p:txBody>
          <a:bodyPr>
            <a:normAutofit/>
          </a:bodyPr>
          <a:lstStyle/>
          <a:p>
            <a:r>
              <a:rPr kumimoji="1" lang="en-US" altLang="ja-JP" sz="4800" dirty="0"/>
              <a:t>4.5.</a:t>
            </a:r>
            <a:r>
              <a:rPr kumimoji="1" lang="ja-JP" altLang="en-US" sz="4800" dirty="0"/>
              <a:t>線形性</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0AA3920C-CC72-400A-8BCB-872C9EAE7AB3}"/>
                  </a:ext>
                </a:extLst>
              </p:cNvPr>
              <p:cNvSpPr>
                <a:spLocks noGrp="1"/>
              </p:cNvSpPr>
              <p:nvPr>
                <p:ph type="body" idx="1"/>
              </p:nvPr>
            </p:nvSpPr>
            <p:spPr>
              <a:xfrm>
                <a:off x="685800" y="1198290"/>
                <a:ext cx="10820400" cy="5431110"/>
              </a:xfrm>
            </p:spPr>
            <p: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3</m:t>
                                  </m:r>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r>
                                <a:rPr kumimoji="1" lang="en-US" altLang="ja-JP" b="0" i="1" smtClean="0">
                                  <a:solidFill>
                                    <a:schemeClr val="tx1"/>
                                  </a:solidFill>
                                  <a:latin typeface="Cambria Math" panose="02040503050406030204" pitchFamily="18" charset="0"/>
                                </a:rPr>
                                <m:t>+4</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 −5 </m:t>
                              </m:r>
                            </m:e>
                          </m:d>
                        </m:e>
                        <m:sup>
                          <m:r>
                            <a:rPr kumimoji="1" lang="en-US" altLang="ja-JP" b="0" i="1" smtClean="0">
                              <a:solidFill>
                                <a:schemeClr val="tx1"/>
                              </a:solidFill>
                              <a:latin typeface="Cambria Math" panose="02040503050406030204" pitchFamily="18" charset="0"/>
                            </a:rPr>
                            <m:t>′</m:t>
                          </m:r>
                        </m:sup>
                      </m:sSup>
                      <m:r>
                        <m:rPr>
                          <m:aln/>
                        </m:rPr>
                        <a:rPr kumimoji="1" lang="en-US" altLang="ja-JP" b="0" i="1" smtClean="0">
                          <a:solidFill>
                            <a:schemeClr val="tx1"/>
                          </a:solidFill>
                          <a:latin typeface="Cambria Math" panose="02040503050406030204" pitchFamily="18" charset="0"/>
                        </a:rPr>
                        <m:t>=</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3</m:t>
                                  </m:r>
                                  <m:r>
                                    <a:rPr kumimoji="1" lang="en-US" altLang="ja-JP" b="0" i="1" smtClean="0">
                                      <a:solidFill>
                                        <a:schemeClr val="tx1"/>
                                      </a:solidFill>
                                      <a:latin typeface="Cambria Math" panose="02040503050406030204" pitchFamily="18" charset="0"/>
                                    </a:rPr>
                                    <m:t>𝑥</m:t>
                                  </m:r>
                                </m:e>
                                <m:sup>
                                  <m:r>
                                    <a:rPr kumimoji="1" lang="en-US" altLang="ja-JP" b="0" i="1" smtClean="0">
                                      <a:solidFill>
                                        <a:schemeClr val="tx1"/>
                                      </a:solidFill>
                                      <a:latin typeface="Cambria Math" panose="02040503050406030204" pitchFamily="18" charset="0"/>
                                    </a:rPr>
                                    <m:t>2</m:t>
                                  </m:r>
                                </m:sup>
                              </m:sSup>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sSup>
                        <m:sSupPr>
                          <m:ctrlPr>
                            <a:rPr kumimoji="1" lang="en-US" altLang="ja-JP" b="0"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4</m:t>
                              </m:r>
                              <m:r>
                                <a:rPr kumimoji="1" lang="en-US" altLang="ja-JP" b="0" i="1" smtClean="0">
                                  <a:solidFill>
                                    <a:schemeClr val="tx1"/>
                                  </a:solidFill>
                                  <a:latin typeface="Cambria Math" panose="02040503050406030204" pitchFamily="18" charset="0"/>
                                </a:rPr>
                                <m:t>𝑥</m:t>
                              </m:r>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 −</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5</m:t>
                          </m:r>
                        </m:e>
                      </m:d>
                    </m:oMath>
                    <m:oMath xmlns:m="http://schemas.openxmlformats.org/officeDocument/2006/math">
                      <m:r>
                        <a:rPr kumimoji="1" lang="en-US" altLang="ja-JP" b="0" i="1" smtClean="0">
                          <a:solidFill>
                            <a:schemeClr val="tx1"/>
                          </a:solidFill>
                          <a:latin typeface="Cambria Math" panose="02040503050406030204" pitchFamily="18" charset="0"/>
                        </a:rPr>
                        <m:t>                                   =3 </m:t>
                      </m:r>
                      <m:r>
                        <a:rPr kumimoji="1" lang="en-US" altLang="ja-JP" b="0" i="1" smtClean="0">
                          <a:solidFill>
                            <a:schemeClr val="tx1"/>
                          </a:solidFill>
                          <a:latin typeface="Cambria Math" panose="02040503050406030204" pitchFamily="18" charset="0"/>
                          <a:ea typeface="Cambria Math" panose="02040503050406030204" pitchFamily="18" charset="0"/>
                        </a:rPr>
                        <m:t>×</m:t>
                      </m:r>
                      <m:sSup>
                        <m:sSupPr>
                          <m:ctrlPr>
                            <a:rPr kumimoji="1" lang="en-US" altLang="ja-JP" b="0" i="1" smtClean="0">
                              <a:solidFill>
                                <a:schemeClr val="tx1"/>
                              </a:solidFill>
                              <a:latin typeface="Cambria Math" panose="02040503050406030204" pitchFamily="18" charset="0"/>
                              <a:ea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ea typeface="Cambria Math" panose="02040503050406030204" pitchFamily="18" charset="0"/>
                                    </a:rPr>
                                  </m:ctrlPr>
                                </m:sSupPr>
                                <m:e>
                                  <m:r>
                                    <a:rPr kumimoji="1" lang="en-US" altLang="ja-JP" b="0" i="1" smtClean="0">
                                      <a:solidFill>
                                        <a:schemeClr val="tx1"/>
                                      </a:solidFill>
                                      <a:latin typeface="Cambria Math" panose="02040503050406030204" pitchFamily="18" charset="0"/>
                                      <a:ea typeface="Cambria Math" panose="02040503050406030204" pitchFamily="18" charset="0"/>
                                    </a:rPr>
                                    <m:t>𝑥</m:t>
                                  </m:r>
                                </m:e>
                                <m:sup>
                                  <m:r>
                                    <a:rPr kumimoji="1" lang="en-US" altLang="ja-JP" b="0" i="1" smtClean="0">
                                      <a:solidFill>
                                        <a:schemeClr val="tx1"/>
                                      </a:solidFill>
                                      <a:latin typeface="Cambria Math" panose="02040503050406030204" pitchFamily="18" charset="0"/>
                                      <a:ea typeface="Cambria Math" panose="02040503050406030204" pitchFamily="18" charset="0"/>
                                    </a:rPr>
                                    <m:t>2</m:t>
                                  </m:r>
                                </m:sup>
                              </m:sSup>
                            </m:e>
                          </m:d>
                        </m:e>
                        <m:sup>
                          <m:r>
                            <a:rPr kumimoji="1" lang="en-US" altLang="ja-JP" b="0" i="1" smtClean="0">
                              <a:solidFill>
                                <a:schemeClr val="tx1"/>
                              </a:solidFill>
                              <a:latin typeface="Cambria Math" panose="02040503050406030204" pitchFamily="18" charset="0"/>
                              <a:ea typeface="Cambria Math" panose="02040503050406030204" pitchFamily="18" charset="0"/>
                            </a:rPr>
                            <m:t>′</m:t>
                          </m:r>
                        </m:sup>
                      </m:sSup>
                      <m:r>
                        <a:rPr kumimoji="1" lang="en-US" altLang="ja-JP" b="0" i="1" smtClean="0">
                          <a:solidFill>
                            <a:schemeClr val="tx1"/>
                          </a:solidFill>
                          <a:latin typeface="Cambria Math" panose="02040503050406030204" pitchFamily="18" charset="0"/>
                          <a:ea typeface="Cambria Math" panose="02040503050406030204" pitchFamily="18" charset="0"/>
                        </a:rPr>
                        <m:t>+4×</m:t>
                      </m:r>
                      <m:sSup>
                        <m:sSupPr>
                          <m:ctrlPr>
                            <a:rPr kumimoji="1" lang="en-US" altLang="ja-JP" b="0" i="1" smtClean="0">
                              <a:solidFill>
                                <a:schemeClr val="tx1"/>
                              </a:solidFill>
                              <a:latin typeface="Cambria Math" panose="02040503050406030204" pitchFamily="18" charset="0"/>
                              <a:ea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r>
                                <a:rPr kumimoji="1" lang="en-US" altLang="ja-JP" b="0" i="1" smtClean="0">
                                  <a:solidFill>
                                    <a:schemeClr val="tx1"/>
                                  </a:solidFill>
                                  <a:latin typeface="Cambria Math" panose="02040503050406030204" pitchFamily="18" charset="0"/>
                                  <a:ea typeface="Cambria Math" panose="02040503050406030204" pitchFamily="18" charset="0"/>
                                </a:rPr>
                                <m:t>𝑥</m:t>
                              </m:r>
                            </m:e>
                          </m:d>
                        </m:e>
                        <m:sup>
                          <m:r>
                            <a:rPr kumimoji="1" lang="en-US" altLang="ja-JP" b="0" i="1" smtClean="0">
                              <a:solidFill>
                                <a:schemeClr val="tx1"/>
                              </a:solidFill>
                              <a:latin typeface="Cambria Math" panose="02040503050406030204" pitchFamily="18" charset="0"/>
                              <a:ea typeface="Cambria Math" panose="02040503050406030204" pitchFamily="18" charset="0"/>
                            </a:rPr>
                            <m:t>′</m:t>
                          </m:r>
                        </m:sup>
                      </m:sSup>
                      <m:r>
                        <a:rPr kumimoji="1" lang="en-US" altLang="ja-JP" b="0" i="1" smtClean="0">
                          <a:solidFill>
                            <a:schemeClr val="tx1"/>
                          </a:solidFill>
                          <a:latin typeface="Cambria Math" panose="02040503050406030204" pitchFamily="18" charset="0"/>
                          <a:ea typeface="Cambria Math" panose="02040503050406030204" pitchFamily="18" charset="0"/>
                        </a:rPr>
                        <m:t> −5 ×</m:t>
                      </m:r>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r>
                            <a:rPr kumimoji="1" lang="en-US" altLang="ja-JP" b="0" i="1" smtClean="0">
                              <a:solidFill>
                                <a:schemeClr val="tx1"/>
                              </a:solidFill>
                              <a:latin typeface="Cambria Math" panose="02040503050406030204" pitchFamily="18" charset="0"/>
                              <a:ea typeface="Cambria Math" panose="02040503050406030204" pitchFamily="18" charset="0"/>
                            </a:rPr>
                            <m:t>1</m:t>
                          </m:r>
                        </m:e>
                      </m:d>
                    </m:oMath>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                                   =6</m:t>
                      </m:r>
                      <m:r>
                        <a:rPr kumimoji="1" lang="en-US" altLang="ja-JP" b="0" i="1" smtClean="0">
                          <a:solidFill>
                            <a:schemeClr val="tx1"/>
                          </a:solidFill>
                          <a:latin typeface="Cambria Math" panose="02040503050406030204" pitchFamily="18" charset="0"/>
                          <a:ea typeface="Cambria Math" panose="02040503050406030204" pitchFamily="18" charset="0"/>
                        </a:rPr>
                        <m:t>𝑥</m:t>
                      </m:r>
                      <m:r>
                        <a:rPr kumimoji="1" lang="en-US" altLang="ja-JP" b="0" i="1" smtClean="0">
                          <a:solidFill>
                            <a:schemeClr val="tx1"/>
                          </a:solidFill>
                          <a:latin typeface="Cambria Math" panose="02040503050406030204" pitchFamily="18" charset="0"/>
                          <a:ea typeface="Cambria Math" panose="02040503050406030204" pitchFamily="18" charset="0"/>
                        </a:rPr>
                        <m:t>+4</m:t>
                      </m:r>
                    </m:oMath>
                  </m:oMathPara>
                </a14:m>
                <a:endParaRPr kumimoji="1" lang="en-US" altLang="ja-JP" b="0" i="1" dirty="0">
                  <a:solidFill>
                    <a:schemeClr val="tx1"/>
                  </a:solidFill>
                  <a:latin typeface="Cambria Math" panose="02040503050406030204" pitchFamily="18" charset="0"/>
                  <a:ea typeface="Cambria Math" panose="02040503050406030204" pitchFamily="18" charset="0"/>
                </a:endParaRPr>
              </a:p>
              <a:p>
                <a:r>
                  <a:rPr lang="ja-JP" altLang="en-US" dirty="0">
                    <a:solidFill>
                      <a:schemeClr val="tx1"/>
                    </a:solidFill>
                  </a:rPr>
                  <a:t>上記のように微分は、定数項を微分の演算の外側に出すことができる、加算や減算はそれぞれ項ごとに独立に微分の演算を行うことができる性質を持っている</a:t>
                </a:r>
                <a:r>
                  <a:rPr lang="en-US" altLang="ja-JP" b="1" dirty="0">
                    <a:solidFill>
                      <a:schemeClr val="tx1"/>
                    </a:solidFill>
                  </a:rPr>
                  <a:t>(</a:t>
                </a:r>
                <a:r>
                  <a:rPr lang="ja-JP" altLang="en-US" b="1" dirty="0">
                    <a:solidFill>
                      <a:schemeClr val="tx1"/>
                    </a:solidFill>
                  </a:rPr>
                  <a:t>線形性（</a:t>
                </a:r>
                <a:r>
                  <a:rPr lang="en-US" altLang="ja-JP" b="1" dirty="0">
                    <a:solidFill>
                      <a:schemeClr val="tx1"/>
                    </a:solidFill>
                  </a:rPr>
                  <a:t>linearity</a:t>
                </a:r>
                <a:r>
                  <a:rPr lang="ja-JP" altLang="en-US" b="1" dirty="0">
                    <a:solidFill>
                      <a:schemeClr val="tx1"/>
                    </a:solidFill>
                  </a:rPr>
                  <a:t>）</a:t>
                </a:r>
                <a:r>
                  <a:rPr lang="en-US" altLang="ja-JP" b="1" dirty="0">
                    <a:solidFill>
                      <a:schemeClr val="tx1"/>
                    </a:solidFill>
                  </a:rPr>
                  <a:t>)</a:t>
                </a:r>
              </a:p>
              <a:p>
                <a:r>
                  <a:rPr lang="ja-JP" altLang="en-US" b="1" dirty="0">
                    <a:solidFill>
                      <a:schemeClr val="tx1"/>
                    </a:solidFill>
                  </a:rPr>
                  <a:t>　</a:t>
                </a:r>
                <a:r>
                  <a:rPr lang="ja-JP" altLang="en-US" dirty="0">
                    <a:solidFill>
                      <a:schemeClr val="tx1"/>
                    </a:solidFill>
                  </a:rPr>
                  <a:t>この線形性に関して下記のようにまとめることができる。</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sSup>
                        <m:sSupPr>
                          <m:ctrlPr>
                            <a:rPr lang="en-US" altLang="ja-JP" i="1" smtClean="0">
                              <a:solidFill>
                                <a:schemeClr val="tx1"/>
                              </a:solidFill>
                              <a:latin typeface="Cambria Math" panose="02040503050406030204" pitchFamily="18" charset="0"/>
                            </a:rPr>
                          </m:ctrlPr>
                        </m:sSupPr>
                        <m:e>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𝑐𝑓</m:t>
                              </m:r>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e>
                          </m:d>
                        </m:e>
                        <m:sup>
                          <m:r>
                            <a:rPr lang="en-US" altLang="ja-JP" b="0" i="1" smtClean="0">
                              <a:solidFill>
                                <a:schemeClr val="tx1"/>
                              </a:solidFill>
                              <a:latin typeface="Cambria Math" panose="02040503050406030204" pitchFamily="18" charset="0"/>
                            </a:rPr>
                            <m:t>′</m:t>
                          </m:r>
                        </m:sup>
                      </m:sSup>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𝑐</m:t>
                      </m:r>
                      <m:sSup>
                        <m:sSupPr>
                          <m:ctrlPr>
                            <a:rPr lang="en-US" altLang="ja-JP"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𝑓</m:t>
                          </m:r>
                        </m:e>
                        <m:sup>
                          <m:r>
                            <a:rPr lang="en-US" altLang="ja-JP" b="0" i="1" smtClean="0">
                              <a:solidFill>
                                <a:schemeClr val="tx1"/>
                              </a:solidFill>
                              <a:latin typeface="Cambria Math" panose="02040503050406030204" pitchFamily="18" charset="0"/>
                            </a:rPr>
                            <m:t>′</m:t>
                          </m:r>
                        </m:sup>
                      </m:sSup>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oMath>
                  </m:oMathPara>
                </a14:m>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sSup>
                        <m:sSupPr>
                          <m:ctrlPr>
                            <a:rPr lang="en-US" altLang="ja-JP" i="1" smtClean="0">
                              <a:solidFill>
                                <a:schemeClr val="tx1"/>
                              </a:solidFill>
                              <a:latin typeface="Cambria Math" panose="02040503050406030204" pitchFamily="18" charset="0"/>
                            </a:rPr>
                          </m:ctrlPr>
                        </m:sSupPr>
                        <m:e>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𝑓</m:t>
                              </m:r>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𝑔</m:t>
                              </m:r>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e>
                          </m:d>
                        </m:e>
                        <m:sup>
                          <m:r>
                            <a:rPr lang="en-US" altLang="ja-JP" b="0" i="1" smtClean="0">
                              <a:solidFill>
                                <a:schemeClr val="tx1"/>
                              </a:solidFill>
                              <a:latin typeface="Cambria Math" panose="02040503050406030204" pitchFamily="18" charset="0"/>
                            </a:rPr>
                            <m:t>′</m:t>
                          </m:r>
                        </m:sup>
                      </m:sSup>
                      <m:r>
                        <a:rPr lang="en-US" altLang="ja-JP" b="0" i="1" smtClean="0">
                          <a:solidFill>
                            <a:schemeClr val="tx1"/>
                          </a:solidFill>
                          <a:latin typeface="Cambria Math" panose="02040503050406030204" pitchFamily="18" charset="0"/>
                        </a:rPr>
                        <m:t>=</m:t>
                      </m:r>
                      <m:sSup>
                        <m:sSupPr>
                          <m:ctrlPr>
                            <a:rPr lang="en-US" altLang="ja-JP"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𝑓</m:t>
                          </m:r>
                        </m:e>
                        <m:sup>
                          <m:r>
                            <a:rPr lang="en-US" altLang="ja-JP" b="0" i="1" smtClean="0">
                              <a:solidFill>
                                <a:schemeClr val="tx1"/>
                              </a:solidFill>
                              <a:latin typeface="Cambria Math" panose="02040503050406030204" pitchFamily="18" charset="0"/>
                            </a:rPr>
                            <m:t>′</m:t>
                          </m:r>
                        </m:sup>
                      </m:sSup>
                      <m:d>
                        <m:dPr>
                          <m:ctrlPr>
                            <a:rPr lang="en-US" altLang="ja-JP"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𝑔</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oMath>
                  </m:oMathPara>
                </a14:m>
                <a:endParaRPr lang="en-US" altLang="ja-JP" dirty="0">
                  <a:solidFill>
                    <a:schemeClr val="tx1"/>
                  </a:solidFill>
                </a:endParaRPr>
              </a:p>
              <a:p>
                <a:r>
                  <a:rPr lang="en-US" altLang="ja-JP" dirty="0">
                    <a:solidFill>
                      <a:schemeClr val="tx1"/>
                    </a:solidFill>
                  </a:rPr>
                  <a:t>2</a:t>
                </a:r>
                <a:r>
                  <a:rPr lang="ja-JP" altLang="en-US" dirty="0">
                    <a:solidFill>
                      <a:schemeClr val="tx1"/>
                    </a:solidFill>
                  </a:rPr>
                  <a:t>つの関数の積、商の形で書かれている関数に関して以下の公式が成り立つ</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sSup>
                        <m:sSupPr>
                          <m:ctrlPr>
                            <a:rPr lang="en-US" altLang="ja-JP" b="0" i="1" smtClean="0">
                              <a:solidFill>
                                <a:schemeClr val="tx1"/>
                              </a:solidFill>
                              <a:latin typeface="Cambria Math" panose="02040503050406030204" pitchFamily="18" charset="0"/>
                            </a:rPr>
                          </m:ctrlPr>
                        </m:sSupPr>
                        <m:e>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𝑓</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𝑔</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e>
                          </m:d>
                        </m:e>
                        <m:sup>
                          <m:r>
                            <a:rPr lang="en-US" altLang="ja-JP" b="0" i="1" smtClean="0">
                              <a:solidFill>
                                <a:schemeClr val="tx1"/>
                              </a:solidFill>
                              <a:latin typeface="Cambria Math" panose="02040503050406030204" pitchFamily="18" charset="0"/>
                            </a:rPr>
                            <m:t>′</m:t>
                          </m:r>
                        </m:sup>
                      </m:sSup>
                      <m:r>
                        <a:rPr lang="en-US" altLang="ja-JP" b="0" i="1" smtClean="0">
                          <a:solidFill>
                            <a:schemeClr val="tx1"/>
                          </a:solidFill>
                          <a:latin typeface="Cambria Math" panose="02040503050406030204" pitchFamily="18" charset="0"/>
                        </a:rPr>
                        <m:t>=</m:t>
                      </m:r>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𝑓</m:t>
                          </m:r>
                        </m:e>
                        <m:sup>
                          <m:r>
                            <a:rPr lang="en-US" altLang="ja-JP" b="0" i="1" smtClean="0">
                              <a:solidFill>
                                <a:schemeClr val="tx1"/>
                              </a:solidFill>
                              <a:latin typeface="Cambria Math" panose="02040503050406030204" pitchFamily="18" charset="0"/>
                            </a:rPr>
                            <m:t>′</m:t>
                          </m:r>
                        </m:sup>
                      </m:sSup>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𝑔</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𝑓</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𝑔</m:t>
                          </m:r>
                        </m:e>
                        <m:sup>
                          <m:r>
                            <a:rPr lang="en-US" altLang="ja-JP" b="0" i="1" smtClean="0">
                              <a:solidFill>
                                <a:schemeClr val="tx1"/>
                              </a:solidFill>
                              <a:latin typeface="Cambria Math" panose="02040503050406030204" pitchFamily="18" charset="0"/>
                            </a:rPr>
                            <m:t>′</m:t>
                          </m:r>
                        </m:sup>
                      </m:sSup>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oMath>
                  </m:oMathPara>
                </a14:m>
                <a:endParaRPr lang="en-US" altLang="ja-JP" b="0" dirty="0">
                  <a:solidFill>
                    <a:schemeClr val="tx1"/>
                  </a:solidFill>
                </a:endParaRPr>
              </a:p>
              <a:p>
                <a:pPr algn="ctr"/>
                <a14:m>
                  <m:oMathPara xmlns:m="http://schemas.openxmlformats.org/officeDocument/2006/math">
                    <m:oMathParaPr>
                      <m:jc m:val="centerGroup"/>
                    </m:oMathParaPr>
                    <m:oMath xmlns:m="http://schemas.openxmlformats.org/officeDocument/2006/math">
                      <m:sSup>
                        <m:sSupPr>
                          <m:ctrlPr>
                            <a:rPr lang="en-US" altLang="ja-JP" b="0" i="1" smtClean="0">
                              <a:solidFill>
                                <a:schemeClr val="tx1"/>
                              </a:solidFill>
                              <a:latin typeface="Cambria Math" panose="02040503050406030204" pitchFamily="18" charset="0"/>
                            </a:rPr>
                          </m:ctrlPr>
                        </m:sSupPr>
                        <m:e>
                          <m:d>
                            <m:dPr>
                              <m:ctrlPr>
                                <a:rPr lang="en-US" altLang="ja-JP" i="1" smtClean="0">
                                  <a:solidFill>
                                    <a:schemeClr val="tx1"/>
                                  </a:solidFill>
                                  <a:latin typeface="Cambria Math" panose="02040503050406030204" pitchFamily="18" charset="0"/>
                                </a:rPr>
                              </m:ctrlPr>
                            </m:dPr>
                            <m:e>
                              <m:f>
                                <m:fPr>
                                  <m:ctrlPr>
                                    <a:rPr lang="en-US" altLang="ja-JP" i="1" smtClean="0">
                                      <a:solidFill>
                                        <a:schemeClr val="tx1"/>
                                      </a:solidFill>
                                      <a:latin typeface="Cambria Math" panose="02040503050406030204" pitchFamily="18" charset="0"/>
                                    </a:rPr>
                                  </m:ctrlPr>
                                </m:fPr>
                                <m:num>
                                  <m:r>
                                    <a:rPr lang="en-US" altLang="ja-JP" b="0" i="1" smtClean="0">
                                      <a:solidFill>
                                        <a:schemeClr val="tx1"/>
                                      </a:solidFill>
                                      <a:latin typeface="Cambria Math" panose="02040503050406030204" pitchFamily="18" charset="0"/>
                                    </a:rPr>
                                    <m:t>𝑓</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num>
                                <m:den>
                                  <m:r>
                                    <a:rPr lang="en-US" altLang="ja-JP" b="0" i="1" smtClean="0">
                                      <a:solidFill>
                                        <a:schemeClr val="tx1"/>
                                      </a:solidFill>
                                      <a:latin typeface="Cambria Math" panose="02040503050406030204" pitchFamily="18" charset="0"/>
                                    </a:rPr>
                                    <m:t>𝑔</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den>
                              </m:f>
                            </m:e>
                          </m:d>
                        </m:e>
                        <m:sup>
                          <m:r>
                            <a:rPr lang="en-US" altLang="ja-JP" b="0" i="1" smtClean="0">
                              <a:solidFill>
                                <a:schemeClr val="tx1"/>
                              </a:solidFill>
                              <a:latin typeface="Cambria Math" panose="02040503050406030204" pitchFamily="18" charset="0"/>
                            </a:rPr>
                            <m:t>′</m:t>
                          </m:r>
                        </m:sup>
                      </m:sSup>
                      <m:r>
                        <a:rPr lang="en-US" altLang="ja-JP" b="0" i="1" smtClean="0">
                          <a:solidFill>
                            <a:schemeClr val="tx1"/>
                          </a:solidFill>
                          <a:latin typeface="Cambria Math" panose="02040503050406030204" pitchFamily="18" charset="0"/>
                        </a:rPr>
                        <m:t>=</m:t>
                      </m:r>
                      <m:f>
                        <m:fPr>
                          <m:ctrlPr>
                            <a:rPr lang="en-US" altLang="ja-JP" b="0" i="1" smtClean="0">
                              <a:solidFill>
                                <a:schemeClr val="tx1"/>
                              </a:solidFill>
                              <a:latin typeface="Cambria Math" panose="02040503050406030204" pitchFamily="18" charset="0"/>
                            </a:rPr>
                          </m:ctrlPr>
                        </m:fPr>
                        <m:num>
                          <m:sSup>
                            <m:sSupPr>
                              <m:ctrlPr>
                                <a:rPr lang="en-US" altLang="ja-JP" b="0" i="1" smtClean="0">
                                  <a:solidFill>
                                    <a:schemeClr val="tx1"/>
                                  </a:solidFill>
                                  <a:latin typeface="Cambria Math" panose="02040503050406030204" pitchFamily="18" charset="0"/>
                                </a:rPr>
                              </m:ctrlPr>
                            </m:sSupPr>
                            <m:e>
                              <m:r>
                                <a:rPr lang="en-US" altLang="ja-JP" b="0" i="1" smtClean="0">
                                  <a:solidFill>
                                    <a:schemeClr val="tx1"/>
                                  </a:solidFill>
                                  <a:latin typeface="Cambria Math" panose="02040503050406030204" pitchFamily="18" charset="0"/>
                                </a:rPr>
                                <m:t>𝑓</m:t>
                              </m:r>
                            </m:e>
                            <m:sup>
                              <m:r>
                                <a:rPr lang="en-US" altLang="ja-JP" b="0" i="1" smtClean="0">
                                  <a:solidFill>
                                    <a:schemeClr val="tx1"/>
                                  </a:solidFill>
                                  <a:latin typeface="Cambria Math" panose="02040503050406030204" pitchFamily="18" charset="0"/>
                                </a:rPr>
                                <m:t>′</m:t>
                              </m:r>
                            </m:sup>
                          </m:sSup>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𝑔</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𝑓</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𝑔</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num>
                        <m:den>
                          <m:sSup>
                            <m:sSupPr>
                              <m:ctrlPr>
                                <a:rPr lang="en-US" altLang="ja-JP" b="0" i="1" smtClean="0">
                                  <a:solidFill>
                                    <a:schemeClr val="tx1"/>
                                  </a:solidFill>
                                  <a:latin typeface="Cambria Math" panose="02040503050406030204" pitchFamily="18" charset="0"/>
                                </a:rPr>
                              </m:ctrlPr>
                            </m:sSupPr>
                            <m:e>
                              <m:d>
                                <m:dPr>
                                  <m:begChr m:val="{"/>
                                  <m:endChr m:val="}"/>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𝑔</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e>
                              </m:d>
                            </m:e>
                            <m:sup>
                              <m:r>
                                <a:rPr lang="en-US" altLang="ja-JP" b="0" i="1" smtClean="0">
                                  <a:solidFill>
                                    <a:schemeClr val="tx1"/>
                                  </a:solidFill>
                                  <a:latin typeface="Cambria Math" panose="02040503050406030204" pitchFamily="18" charset="0"/>
                                </a:rPr>
                                <m:t>2</m:t>
                              </m:r>
                            </m:sup>
                          </m:sSup>
                        </m:den>
                      </m:f>
                    </m:oMath>
                  </m:oMathPara>
                </a14:m>
                <a:endParaRPr lang="en-US" altLang="ja-JP" dirty="0">
                  <a:solidFill>
                    <a:schemeClr val="tx1"/>
                  </a:solidFill>
                </a:endParaRPr>
              </a:p>
              <a:p>
                <a:endParaRPr kumimoji="1" lang="en-US" altLang="ja-JP" b="1" dirty="0">
                  <a:solidFill>
                    <a:schemeClr val="tx1"/>
                  </a:solidFill>
                </a:endParaRPr>
              </a:p>
              <a:p>
                <a:pPr algn="ctr"/>
                <a:endParaRPr kumimoji="1" lang="ja-JP" altLang="en-US"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0AA3920C-CC72-400A-8BCB-872C9EAE7AB3}"/>
                  </a:ext>
                </a:extLst>
              </p:cNvPr>
              <p:cNvSpPr>
                <a:spLocks noGrp="1" noRot="1" noChangeAspect="1" noMove="1" noResize="1" noEditPoints="1" noAdjustHandles="1" noChangeArrowheads="1" noChangeShapeType="1" noTextEdit="1"/>
              </p:cNvSpPr>
              <p:nvPr>
                <p:ph type="body" idx="1"/>
              </p:nvPr>
            </p:nvSpPr>
            <p:spPr>
              <a:xfrm>
                <a:off x="685800" y="1198290"/>
                <a:ext cx="10820400" cy="5431110"/>
              </a:xfrm>
              <a:blipFill>
                <a:blip r:embed="rId2"/>
                <a:stretch>
                  <a:fillRect l="-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657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1A069-8FBF-4A5C-B9CC-7CE8B3047E45}"/>
              </a:ext>
            </a:extLst>
          </p:cNvPr>
          <p:cNvSpPr>
            <a:spLocks noGrp="1"/>
          </p:cNvSpPr>
          <p:nvPr>
            <p:ph type="title"/>
          </p:nvPr>
        </p:nvSpPr>
        <p:spPr>
          <a:xfrm>
            <a:off x="682621" y="156372"/>
            <a:ext cx="8534400" cy="860401"/>
          </a:xfrm>
        </p:spPr>
        <p:txBody>
          <a:bodyPr>
            <a:normAutofit/>
          </a:bodyPr>
          <a:lstStyle/>
          <a:p>
            <a:r>
              <a:rPr lang="en-US" altLang="ja-JP" sz="4800" dirty="0"/>
              <a:t>4.6.</a:t>
            </a:r>
            <a:r>
              <a:rPr lang="ja-JP" altLang="en-US" sz="4800" dirty="0"/>
              <a:t>合成関数の微分</a:t>
            </a:r>
            <a:endParaRPr kumimoji="1" lang="ja-JP" altLang="en-US" sz="4800" dirty="0"/>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DD60BAF-091C-4E7C-ABB3-B537D532CCE3}"/>
                  </a:ext>
                </a:extLst>
              </p:cNvPr>
              <p:cNvSpPr>
                <a:spLocks noGrp="1"/>
              </p:cNvSpPr>
              <p:nvPr>
                <p:ph type="body" idx="1"/>
              </p:nvPr>
            </p:nvSpPr>
            <p:spPr>
              <a:xfrm>
                <a:off x="681031" y="1016772"/>
                <a:ext cx="10577519" cy="5441177"/>
              </a:xfrm>
            </p:spPr>
            <p:txBody>
              <a:bodyPr>
                <a:normAutofit/>
              </a:bodyPr>
              <a:lstStyle/>
              <a:p>
                <a:r>
                  <a:rPr lang="ja-JP" altLang="en-US" dirty="0">
                    <a:solidFill>
                      <a:schemeClr val="tx1"/>
                    </a:solidFill>
                  </a:rPr>
                  <a:t>関数</a:t>
                </a:r>
                <a14:m>
                  <m:oMath xmlns:m="http://schemas.openxmlformats.org/officeDocument/2006/math">
                    <m:r>
                      <a:rPr lang="en-US" altLang="ja-JP" b="0" i="1" smtClean="0">
                        <a:solidFill>
                          <a:schemeClr val="tx1"/>
                        </a:solidFill>
                        <a:latin typeface="Cambria Math" panose="02040503050406030204" pitchFamily="18" charset="0"/>
                      </a:rPr>
                      <m:t>𝑦</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𝑓</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𝑥</m:t>
                        </m:r>
                      </m:e>
                    </m:d>
                    <m:r>
                      <a:rPr lang="ja-JP" altLang="en-US" i="1">
                        <a:solidFill>
                          <a:schemeClr val="tx1"/>
                        </a:solidFill>
                        <a:latin typeface="Cambria Math" panose="02040503050406030204" pitchFamily="18" charset="0"/>
                      </a:rPr>
                      <m:t>と</m:t>
                    </m:r>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𝑧</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𝑔</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𝑦</m:t>
                        </m:r>
                      </m:e>
                    </m:d>
                    <m:r>
                      <a:rPr lang="ja-JP" altLang="en-US" i="1">
                        <a:solidFill>
                          <a:schemeClr val="tx1"/>
                        </a:solidFill>
                        <a:latin typeface="Cambria Math" panose="02040503050406030204" pitchFamily="18" charset="0"/>
                      </a:rPr>
                      <m:t>の</m:t>
                    </m:r>
                    <m:r>
                      <a:rPr lang="ja-JP" altLang="en-US" i="1" smtClean="0">
                        <a:solidFill>
                          <a:schemeClr val="tx1"/>
                        </a:solidFill>
                        <a:latin typeface="Cambria Math" panose="02040503050406030204" pitchFamily="18" charset="0"/>
                      </a:rPr>
                      <m:t>合成</m:t>
                    </m:r>
                    <m:r>
                      <a:rPr lang="ja-JP" altLang="en-US" i="1">
                        <a:solidFill>
                          <a:schemeClr val="tx1"/>
                        </a:solidFill>
                        <a:latin typeface="Cambria Math" panose="02040503050406030204" pitchFamily="18" charset="0"/>
                      </a:rPr>
                      <m:t>と</m:t>
                    </m:r>
                    <m:r>
                      <a:rPr kumimoji="1" lang="ja-JP" altLang="en-US" i="1" dirty="0">
                        <a:solidFill>
                          <a:schemeClr val="tx1"/>
                        </a:solidFill>
                        <a:latin typeface="Cambria Math" panose="02040503050406030204" pitchFamily="18" charset="0"/>
                      </a:rPr>
                      <m:t>は</m:t>
                    </m:r>
                    <m:r>
                      <a:rPr kumimoji="1" lang="en-US" altLang="ja-JP" b="0" i="1" dirty="0" smtClean="0">
                        <a:solidFill>
                          <a:schemeClr val="tx1"/>
                        </a:solidFill>
                        <a:latin typeface="Cambria Math" panose="02040503050406030204" pitchFamily="18" charset="0"/>
                      </a:rPr>
                      <m:t>𝑓</m:t>
                    </m:r>
                    <m:r>
                      <a:rPr lang="ja-JP" altLang="en-US" i="1" dirty="0">
                        <a:solidFill>
                          <a:schemeClr val="tx1"/>
                        </a:solidFill>
                        <a:latin typeface="Cambria Math" panose="02040503050406030204" pitchFamily="18" charset="0"/>
                      </a:rPr>
                      <m:t>を</m:t>
                    </m:r>
                    <m:r>
                      <a:rPr lang="ja-JP" altLang="en-US" i="1" dirty="0" smtClean="0">
                        <a:solidFill>
                          <a:schemeClr val="tx1"/>
                        </a:solidFill>
                        <a:latin typeface="Cambria Math" panose="02040503050406030204" pitchFamily="18" charset="0"/>
                      </a:rPr>
                      <m:t>適用</m:t>
                    </m:r>
                    <m:r>
                      <a:rPr lang="ja-JP" altLang="en-US" i="1" dirty="0">
                        <a:solidFill>
                          <a:schemeClr val="tx1"/>
                        </a:solidFill>
                        <a:latin typeface="Cambria Math" panose="02040503050406030204" pitchFamily="18" charset="0"/>
                      </a:rPr>
                      <m:t>し</m:t>
                    </m:r>
                    <m:r>
                      <a:rPr kumimoji="1" lang="ja-JP" altLang="en-US" i="1" dirty="0">
                        <a:solidFill>
                          <a:schemeClr val="tx1"/>
                        </a:solidFill>
                        <a:latin typeface="Cambria Math" panose="02040503050406030204" pitchFamily="18" charset="0"/>
                      </a:rPr>
                      <m:t>た後に</m:t>
                    </m:r>
                    <m:r>
                      <a:rPr kumimoji="1" lang="en-US" altLang="ja-JP" b="0" i="1" dirty="0" smtClean="0">
                        <a:solidFill>
                          <a:schemeClr val="tx1"/>
                        </a:solidFill>
                        <a:latin typeface="Cambria Math" panose="02040503050406030204" pitchFamily="18" charset="0"/>
                      </a:rPr>
                      <m:t>𝑔</m:t>
                    </m:r>
                    <m:r>
                      <a:rPr lang="ja-JP" altLang="en-US" i="1" dirty="0">
                        <a:solidFill>
                          <a:schemeClr val="tx1"/>
                        </a:solidFill>
                        <a:latin typeface="Cambria Math" panose="02040503050406030204" pitchFamily="18" charset="0"/>
                      </a:rPr>
                      <m:t>を</m:t>
                    </m:r>
                    <m:r>
                      <a:rPr lang="ja-JP" altLang="en-US" i="1" dirty="0" smtClean="0">
                        <a:solidFill>
                          <a:schemeClr val="tx1"/>
                        </a:solidFill>
                        <a:latin typeface="Cambria Math" panose="02040503050406030204" pitchFamily="18" charset="0"/>
                      </a:rPr>
                      <m:t>適用</m:t>
                    </m:r>
                    <m:r>
                      <a:rPr lang="ja-JP" altLang="en-US" i="1" dirty="0">
                        <a:solidFill>
                          <a:schemeClr val="tx1"/>
                        </a:solidFill>
                        <a:latin typeface="Cambria Math" panose="02040503050406030204" pitchFamily="18" charset="0"/>
                      </a:rPr>
                      <m:t>す</m:t>
                    </m:r>
                    <m:r>
                      <a:rPr kumimoji="1" lang="ja-JP" altLang="en-US" i="1" dirty="0">
                        <a:solidFill>
                          <a:schemeClr val="tx1"/>
                        </a:solidFill>
                        <a:latin typeface="Cambria Math" panose="02040503050406030204" pitchFamily="18" charset="0"/>
                      </a:rPr>
                      <m:t>る関数</m:t>
                    </m:r>
                    <m:r>
                      <a:rPr kumimoji="1" lang="en-US" altLang="ja-JP" b="0" i="1" dirty="0" smtClean="0">
                        <a:solidFill>
                          <a:schemeClr val="tx1"/>
                        </a:solidFill>
                        <a:latin typeface="Cambria Math" panose="02040503050406030204" pitchFamily="18" charset="0"/>
                      </a:rPr>
                      <m:t>𝑧</m:t>
                    </m:r>
                    <m:r>
                      <a:rPr kumimoji="1" lang="en-US" altLang="ja-JP" b="0" i="1" dirty="0" smtClean="0">
                        <a:solidFill>
                          <a:schemeClr val="tx1"/>
                        </a:solidFill>
                        <a:latin typeface="Cambria Math" panose="02040503050406030204" pitchFamily="18" charset="0"/>
                      </a:rPr>
                      <m:t>=</m:t>
                    </m:r>
                    <m:r>
                      <a:rPr kumimoji="1" lang="en-US" altLang="ja-JP" b="0" i="1" dirty="0" smtClean="0">
                        <a:solidFill>
                          <a:schemeClr val="tx1"/>
                        </a:solidFill>
                        <a:latin typeface="Cambria Math" panose="02040503050406030204" pitchFamily="18" charset="0"/>
                      </a:rPr>
                      <m:t>𝑔</m:t>
                    </m:r>
                    <m:r>
                      <a:rPr kumimoji="1" lang="en-US" altLang="ja-JP" b="0" i="1" dirty="0" smtClean="0">
                        <a:solidFill>
                          <a:schemeClr val="tx1"/>
                        </a:solidFill>
                        <a:latin typeface="Cambria Math" panose="02040503050406030204" pitchFamily="18" charset="0"/>
                      </a:rPr>
                      <m:t>(</m:t>
                    </m:r>
                    <m:r>
                      <a:rPr kumimoji="1" lang="en-US" altLang="ja-JP" b="0" i="1" dirty="0" smtClean="0">
                        <a:solidFill>
                          <a:schemeClr val="tx1"/>
                        </a:solidFill>
                        <a:latin typeface="Cambria Math" panose="02040503050406030204" pitchFamily="18" charset="0"/>
                      </a:rPr>
                      <m:t>𝑓</m:t>
                    </m:r>
                    <m:r>
                      <a:rPr kumimoji="1" lang="en-US" altLang="ja-JP" b="0" i="1" dirty="0" smtClean="0">
                        <a:solidFill>
                          <a:schemeClr val="tx1"/>
                        </a:solidFill>
                        <a:latin typeface="Cambria Math" panose="02040503050406030204" pitchFamily="18" charset="0"/>
                      </a:rPr>
                      <m:t>(</m:t>
                    </m:r>
                    <m:r>
                      <a:rPr kumimoji="1" lang="en-US" altLang="ja-JP" b="0" i="1" dirty="0" smtClean="0">
                        <a:solidFill>
                          <a:schemeClr val="tx1"/>
                        </a:solidFill>
                        <a:latin typeface="Cambria Math" panose="02040503050406030204" pitchFamily="18" charset="0"/>
                      </a:rPr>
                      <m:t>𝑥</m:t>
                    </m:r>
                    <m:r>
                      <a:rPr kumimoji="1" lang="en-US" altLang="ja-JP" b="0" i="1" dirty="0" smtClean="0">
                        <a:solidFill>
                          <a:schemeClr val="tx1"/>
                        </a:solidFill>
                        <a:latin typeface="Cambria Math" panose="02040503050406030204" pitchFamily="18" charset="0"/>
                      </a:rPr>
                      <m:t>))</m:t>
                    </m:r>
                  </m:oMath>
                </a14:m>
                <a:r>
                  <a:rPr kumimoji="1" lang="ja-JP" altLang="en-US" dirty="0">
                    <a:solidFill>
                      <a:schemeClr val="tx1"/>
                    </a:solidFill>
                  </a:rPr>
                  <a:t>のことを示す。ディープラーニングで用いるニューラルネットワークは、層を何層も重ねて複雑な関数を表現します。各々の層を</a:t>
                </a:r>
                <a:r>
                  <a:rPr kumimoji="1" lang="en-US" altLang="ja-JP" dirty="0">
                    <a:solidFill>
                      <a:schemeClr val="tx1"/>
                    </a:solidFill>
                  </a:rPr>
                  <a:t>1</a:t>
                </a:r>
                <a:r>
                  <a:rPr kumimoji="1" lang="ja-JP" altLang="en-US" dirty="0">
                    <a:solidFill>
                      <a:schemeClr val="tx1"/>
                    </a:solidFill>
                  </a:rPr>
                  <a:t>つの関数とみなすと、ニューラルネットワークは多くの関数（層）を合成した合成関数と見ることができる。</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f>
                        <m:fPr>
                          <m:ctrlPr>
                            <a:rPr kumimoji="1" lang="en-US" altLang="ja-JP" i="1" smtClean="0">
                              <a:solidFill>
                                <a:schemeClr val="tx1"/>
                              </a:solidFill>
                              <a:latin typeface="Cambria Math" panose="02040503050406030204" pitchFamily="18" charset="0"/>
                            </a:rPr>
                          </m:ctrlPr>
                        </m:fPr>
                        <m:num>
                          <m:r>
                            <a:rPr kumimoji="1" lang="en-US" altLang="ja-JP" i="1" smtClean="0">
                              <a:solidFill>
                                <a:schemeClr val="tx1"/>
                              </a:solidFill>
                              <a:latin typeface="Cambria Math" panose="02040503050406030204" pitchFamily="18" charset="0"/>
                            </a:rPr>
                            <m:t>𝑑</m:t>
                          </m:r>
                        </m:num>
                        <m:den>
                          <m:r>
                            <a:rPr kumimoji="1" lang="en-US" altLang="ja-JP" i="1" smtClean="0">
                              <a:solidFill>
                                <a:schemeClr val="tx1"/>
                              </a:solidFill>
                              <a:latin typeface="Cambria Math" panose="02040503050406030204" pitchFamily="18" charset="0"/>
                            </a:rPr>
                            <m:t>𝑑𝑥</m:t>
                          </m:r>
                        </m:den>
                      </m:f>
                      <m:r>
                        <a:rPr kumimoji="1" lang="en-US" altLang="ja-JP" b="0" i="1" smtClean="0">
                          <a:solidFill>
                            <a:schemeClr val="tx1"/>
                          </a:solidFill>
                          <a:latin typeface="Cambria Math" panose="02040503050406030204" pitchFamily="18" charset="0"/>
                        </a:rPr>
                        <m:t>𝑓</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𝑔</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e>
                          </m:d>
                        </m:e>
                      </m:d>
                      <m:r>
                        <a:rPr kumimoji="1" lang="en-US" altLang="ja-JP" b="0" i="1" smtClean="0">
                          <a:solidFill>
                            <a:schemeClr val="tx1"/>
                          </a:solidFill>
                          <a:latin typeface="Cambria Math" panose="02040503050406030204" pitchFamily="18" charset="0"/>
                        </a:rPr>
                        <m:t>= </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𝑑𝑓</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𝑢</m:t>
                          </m:r>
                          <m:r>
                            <a:rPr kumimoji="1" lang="en-US" altLang="ja-JP" b="0" i="1" smtClean="0">
                              <a:solidFill>
                                <a:schemeClr val="tx1"/>
                              </a:solidFill>
                              <a:latin typeface="Cambria Math" panose="02040503050406030204" pitchFamily="18" charset="0"/>
                            </a:rPr>
                            <m:t>)</m:t>
                          </m:r>
                        </m:num>
                        <m:den>
                          <m:r>
                            <a:rPr kumimoji="1" lang="en-US" altLang="ja-JP" b="0" i="1" smtClean="0">
                              <a:solidFill>
                                <a:schemeClr val="tx1"/>
                              </a:solidFill>
                              <a:latin typeface="Cambria Math" panose="02040503050406030204" pitchFamily="18" charset="0"/>
                            </a:rPr>
                            <m:t>𝑑𝑢</m:t>
                          </m:r>
                        </m:den>
                      </m:f>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𝑑𝑢</m:t>
                          </m:r>
                        </m:num>
                        <m:den>
                          <m:r>
                            <a:rPr kumimoji="1" lang="en-US" altLang="ja-JP" b="0" i="1" smtClean="0">
                              <a:solidFill>
                                <a:schemeClr val="tx1"/>
                              </a:solidFill>
                              <a:latin typeface="Cambria Math" panose="02040503050406030204" pitchFamily="18" charset="0"/>
                            </a:rPr>
                            <m:t>𝑑𝑥</m:t>
                          </m:r>
                        </m:den>
                      </m:f>
                    </m:oMath>
                  </m:oMathPara>
                </a14:m>
                <a:endParaRPr kumimoji="1" lang="en-US" altLang="ja-JP" dirty="0">
                  <a:solidFill>
                    <a:schemeClr val="tx1"/>
                  </a:solidFill>
                </a:endParaRPr>
              </a:p>
              <a:p>
                <a:r>
                  <a:rPr lang="en-US" altLang="ja-JP" dirty="0">
                    <a:solidFill>
                      <a:schemeClr val="tx1"/>
                    </a:solidFill>
                  </a:rPr>
                  <a:t>(</a:t>
                </a:r>
                <a:r>
                  <a:rPr lang="ja-JP" altLang="en-US" dirty="0">
                    <a:solidFill>
                      <a:schemeClr val="tx1"/>
                    </a:solidFill>
                  </a:rPr>
                  <a:t>例</a:t>
                </a:r>
                <a:r>
                  <a:rPr lang="en-US" altLang="ja-JP" dirty="0">
                    <a:solidFill>
                      <a:schemeClr val="tx1"/>
                    </a:solidFill>
                  </a:rPr>
                  <a:t>)</a:t>
                </a:r>
              </a:p>
              <a:p>
                <a:pPr algn="ctr"/>
                <a14:m>
                  <m:oMathPara xmlns:m="http://schemas.openxmlformats.org/officeDocument/2006/math">
                    <m:oMathParaPr>
                      <m:jc m:val="centerGroup"/>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d>
                            <m:dPr>
                              <m:begChr m:val="{"/>
                              <m:endChr m:val="}"/>
                              <m:ctrlPr>
                                <a:rPr kumimoji="1" lang="en-US" altLang="ja-JP" i="1" smtClean="0">
                                  <a:solidFill>
                                    <a:schemeClr val="tx1"/>
                                  </a:solidFill>
                                  <a:latin typeface="Cambria Math" panose="02040503050406030204" pitchFamily="18" charset="0"/>
                                </a:rPr>
                              </m:ctrlPr>
                            </m:dPr>
                            <m:e>
                              <m:sSup>
                                <m:sSupPr>
                                  <m:ctrlPr>
                                    <a:rPr kumimoji="1" lang="en-US" altLang="ja-JP" i="1" smtClean="0">
                                      <a:solidFill>
                                        <a:schemeClr val="tx1"/>
                                      </a:solidFill>
                                      <a:latin typeface="Cambria Math" panose="02040503050406030204" pitchFamily="18" charset="0"/>
                                    </a:rPr>
                                  </m:ctrlPr>
                                </m:sSupPr>
                                <m:e>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3</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+4</m:t>
                                      </m:r>
                                    </m:e>
                                  </m:d>
                                </m:e>
                                <m:sup>
                                  <m:r>
                                    <a:rPr kumimoji="1" lang="en-US" altLang="ja-JP" b="0" i="1" smtClean="0">
                                      <a:solidFill>
                                        <a:schemeClr val="tx1"/>
                                      </a:solidFill>
                                      <a:latin typeface="Cambria Math" panose="02040503050406030204" pitchFamily="18" charset="0"/>
                                    </a:rPr>
                                    <m:t>2</m:t>
                                  </m:r>
                                </m:sup>
                              </m:sSup>
                            </m:e>
                          </m:d>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𝑑</m:t>
                          </m:r>
                        </m:num>
                        <m:den>
                          <m:r>
                            <a:rPr kumimoji="1" lang="en-US" altLang="ja-JP" b="0" i="1" smtClean="0">
                              <a:solidFill>
                                <a:schemeClr val="tx1"/>
                              </a:solidFill>
                              <a:latin typeface="Cambria Math" panose="02040503050406030204" pitchFamily="18" charset="0"/>
                            </a:rPr>
                            <m:t>𝑑𝑥</m:t>
                          </m:r>
                        </m:den>
                      </m:f>
                      <m:d>
                        <m:dPr>
                          <m:begChr m:val="{"/>
                          <m:endChr m:val="}"/>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(3</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+4)</m:t>
                              </m:r>
                            </m:e>
                            <m:sup>
                              <m:r>
                                <a:rPr kumimoji="1" lang="en-US" altLang="ja-JP" b="0" i="1" smtClean="0">
                                  <a:solidFill>
                                    <a:schemeClr val="tx1"/>
                                  </a:solidFill>
                                  <a:latin typeface="Cambria Math" panose="02040503050406030204" pitchFamily="18" charset="0"/>
                                </a:rPr>
                                <m:t>2</m:t>
                              </m:r>
                            </m:sup>
                          </m:sSup>
                        </m:e>
                      </m:d>
                    </m:oMath>
                    <m:oMath xmlns:m="http://schemas.openxmlformats.org/officeDocument/2006/math">
                      <m:r>
                        <a:rPr kumimoji="1" lang="en-US" altLang="ja-JP" b="0" i="0" smtClean="0">
                          <a:solidFill>
                            <a:schemeClr val="tx1"/>
                          </a:solidFill>
                          <a:latin typeface="Cambria Math" panose="02040503050406030204" pitchFamily="18" charset="0"/>
                        </a:rPr>
                        <m:t>                        </m:t>
                      </m:r>
                      <m:r>
                        <a:rPr kumimoji="1" lang="en-US" altLang="ja-JP" b="0" i="1" smtClean="0">
                          <a:solidFill>
                            <a:schemeClr val="tx1"/>
                          </a:solidFill>
                          <a:latin typeface="Cambria Math" panose="02040503050406030204" pitchFamily="18" charset="0"/>
                        </a:rPr>
                        <m:t> =</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𝑑𝑢</m:t>
                          </m:r>
                        </m:num>
                        <m:den>
                          <m:r>
                            <a:rPr kumimoji="1" lang="en-US" altLang="ja-JP" b="0" i="1" smtClean="0">
                              <a:solidFill>
                                <a:schemeClr val="tx1"/>
                              </a:solidFill>
                              <a:latin typeface="Cambria Math" panose="02040503050406030204" pitchFamily="18" charset="0"/>
                            </a:rPr>
                            <m:t>𝑑𝑥</m:t>
                          </m:r>
                        </m:den>
                      </m:f>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𝑑</m:t>
                          </m:r>
                        </m:num>
                        <m:den>
                          <m:r>
                            <a:rPr kumimoji="1" lang="en-US" altLang="ja-JP" b="0" i="1" smtClean="0">
                              <a:solidFill>
                                <a:schemeClr val="tx1"/>
                              </a:solidFill>
                              <a:latin typeface="Cambria Math" panose="02040503050406030204" pitchFamily="18" charset="0"/>
                            </a:rPr>
                            <m:t>𝑑𝑢</m:t>
                          </m:r>
                        </m:den>
                      </m:f>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𝑢</m:t>
                              </m:r>
                            </m:e>
                            <m:sup>
                              <m:r>
                                <a:rPr kumimoji="1" lang="en-US" altLang="ja-JP" b="0" i="1" smtClean="0">
                                  <a:solidFill>
                                    <a:schemeClr val="tx1"/>
                                  </a:solidFill>
                                  <a:latin typeface="Cambria Math" panose="02040503050406030204" pitchFamily="18" charset="0"/>
                                </a:rPr>
                                <m:t>2</m:t>
                              </m:r>
                            </m:sup>
                          </m:sSup>
                        </m:e>
                      </m:d>
                    </m:oMath>
                    <m:oMath xmlns:m="http://schemas.openxmlformats.org/officeDocument/2006/math">
                      <m:r>
                        <a:rPr kumimoji="1" lang="en-US" altLang="ja-JP" b="0" i="0" smtClean="0">
                          <a:solidFill>
                            <a:schemeClr val="tx1"/>
                          </a:solidFill>
                          <a:latin typeface="Cambria Math" panose="02040503050406030204" pitchFamily="18" charset="0"/>
                        </a:rPr>
                        <m:t>                         </m:t>
                      </m:r>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𝑑</m:t>
                          </m:r>
                        </m:num>
                        <m:den>
                          <m:r>
                            <a:rPr kumimoji="1" lang="en-US" altLang="ja-JP" b="0" i="1" smtClean="0">
                              <a:solidFill>
                                <a:schemeClr val="tx1"/>
                              </a:solidFill>
                              <a:latin typeface="Cambria Math" panose="02040503050406030204" pitchFamily="18" charset="0"/>
                            </a:rPr>
                            <m:t>𝑑𝑥</m:t>
                          </m:r>
                        </m:den>
                      </m:f>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3</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+4</m:t>
                          </m:r>
                        </m:e>
                      </m:d>
                      <m:r>
                        <a:rPr kumimoji="1" lang="en-US" altLang="ja-JP" b="0" i="1" smtClean="0">
                          <a:solidFill>
                            <a:schemeClr val="tx1"/>
                          </a:solidFill>
                          <a:latin typeface="Cambria Math" panose="02040503050406030204" pitchFamily="18" charset="0"/>
                          <a:ea typeface="Cambria Math" panose="02040503050406030204" pitchFamily="18" charset="0"/>
                        </a:rPr>
                        <m:t>∙</m:t>
                      </m:r>
                      <m:f>
                        <m:fPr>
                          <m:ctrlPr>
                            <a:rPr kumimoji="1" lang="en-US" altLang="ja-JP" b="0" i="1" smtClean="0">
                              <a:solidFill>
                                <a:schemeClr val="tx1"/>
                              </a:solidFill>
                              <a:latin typeface="Cambria Math" panose="02040503050406030204" pitchFamily="18" charset="0"/>
                              <a:ea typeface="Cambria Math" panose="02040503050406030204" pitchFamily="18" charset="0"/>
                            </a:rPr>
                          </m:ctrlPr>
                        </m:fPr>
                        <m:num>
                          <m:r>
                            <a:rPr kumimoji="1" lang="en-US" altLang="ja-JP" b="0" i="1" smtClean="0">
                              <a:solidFill>
                                <a:schemeClr val="tx1"/>
                              </a:solidFill>
                              <a:latin typeface="Cambria Math" panose="02040503050406030204" pitchFamily="18" charset="0"/>
                              <a:ea typeface="Cambria Math" panose="02040503050406030204" pitchFamily="18" charset="0"/>
                            </a:rPr>
                            <m:t>𝑑</m:t>
                          </m:r>
                        </m:num>
                        <m:den>
                          <m:r>
                            <a:rPr kumimoji="1" lang="en-US" altLang="ja-JP" b="0" i="1" smtClean="0">
                              <a:solidFill>
                                <a:schemeClr val="tx1"/>
                              </a:solidFill>
                              <a:latin typeface="Cambria Math" panose="02040503050406030204" pitchFamily="18" charset="0"/>
                              <a:ea typeface="Cambria Math" panose="02040503050406030204" pitchFamily="18" charset="0"/>
                            </a:rPr>
                            <m:t>𝑑𝑢</m:t>
                          </m:r>
                        </m:den>
                      </m:f>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ea typeface="Cambria Math" panose="02040503050406030204" pitchFamily="18" charset="0"/>
                                </a:rPr>
                              </m:ctrlPr>
                            </m:sSupPr>
                            <m:e>
                              <m:r>
                                <a:rPr kumimoji="1" lang="en-US" altLang="ja-JP" b="0" i="1" smtClean="0">
                                  <a:solidFill>
                                    <a:schemeClr val="tx1"/>
                                  </a:solidFill>
                                  <a:latin typeface="Cambria Math" panose="02040503050406030204" pitchFamily="18" charset="0"/>
                                  <a:ea typeface="Cambria Math" panose="02040503050406030204" pitchFamily="18" charset="0"/>
                                </a:rPr>
                                <m:t>𝑢</m:t>
                              </m:r>
                            </m:e>
                            <m:sup>
                              <m:r>
                                <a:rPr kumimoji="1" lang="en-US" altLang="ja-JP" b="0" i="1" smtClean="0">
                                  <a:solidFill>
                                    <a:schemeClr val="tx1"/>
                                  </a:solidFill>
                                  <a:latin typeface="Cambria Math" panose="02040503050406030204" pitchFamily="18" charset="0"/>
                                  <a:ea typeface="Cambria Math" panose="02040503050406030204" pitchFamily="18" charset="0"/>
                                </a:rPr>
                                <m:t>2</m:t>
                              </m:r>
                            </m:sup>
                          </m:sSup>
                        </m:e>
                      </m:d>
                    </m:oMath>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                         =6</m:t>
                      </m:r>
                      <m:r>
                        <a:rPr kumimoji="1" lang="en-US" altLang="ja-JP" b="0" i="1" smtClean="0">
                          <a:solidFill>
                            <a:schemeClr val="tx1"/>
                          </a:solidFill>
                          <a:latin typeface="Cambria Math" panose="02040503050406030204" pitchFamily="18" charset="0"/>
                          <a:ea typeface="Cambria Math" panose="02040503050406030204" pitchFamily="18" charset="0"/>
                        </a:rPr>
                        <m:t>𝑢</m:t>
                      </m:r>
                      <m:r>
                        <a:rPr kumimoji="1" lang="en-US" altLang="ja-JP" b="0" i="1" smtClean="0">
                          <a:solidFill>
                            <a:schemeClr val="tx1"/>
                          </a:solidFill>
                          <a:latin typeface="Cambria Math" panose="02040503050406030204" pitchFamily="18" charset="0"/>
                          <a:ea typeface="Cambria Math" panose="02040503050406030204" pitchFamily="18" charset="0"/>
                        </a:rPr>
                        <m:t>=18</m:t>
                      </m:r>
                      <m:r>
                        <a:rPr kumimoji="1" lang="en-US" altLang="ja-JP" b="0" i="1" smtClean="0">
                          <a:solidFill>
                            <a:schemeClr val="tx1"/>
                          </a:solidFill>
                          <a:latin typeface="Cambria Math" panose="02040503050406030204" pitchFamily="18" charset="0"/>
                          <a:ea typeface="Cambria Math" panose="02040503050406030204" pitchFamily="18" charset="0"/>
                        </a:rPr>
                        <m:t>𝑥</m:t>
                      </m:r>
                      <m:r>
                        <a:rPr kumimoji="1" lang="en-US" altLang="ja-JP" b="0" i="1" smtClean="0">
                          <a:solidFill>
                            <a:schemeClr val="tx1"/>
                          </a:solidFill>
                          <a:latin typeface="Cambria Math" panose="02040503050406030204" pitchFamily="18" charset="0"/>
                          <a:ea typeface="Cambria Math" panose="02040503050406030204" pitchFamily="18" charset="0"/>
                        </a:rPr>
                        <m:t>+24</m:t>
                      </m:r>
                    </m:oMath>
                  </m:oMathPara>
                </a14:m>
                <a:endParaRPr kumimoji="1" lang="en-US" altLang="ja-JP" dirty="0">
                  <a:solidFill>
                    <a:schemeClr val="tx1"/>
                  </a:solidFill>
                </a:endParaRPr>
              </a:p>
              <a:p>
                <a:endParaRPr kumimoji="1" lang="ja-JP" altLang="en-US"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4DD60BAF-091C-4E7C-ABB3-B537D532CCE3}"/>
                  </a:ext>
                </a:extLst>
              </p:cNvPr>
              <p:cNvSpPr>
                <a:spLocks noGrp="1" noRot="1" noChangeAspect="1" noMove="1" noResize="1" noEditPoints="1" noAdjustHandles="1" noChangeArrowheads="1" noChangeShapeType="1" noTextEdit="1"/>
              </p:cNvSpPr>
              <p:nvPr>
                <p:ph type="body" idx="1"/>
              </p:nvPr>
            </p:nvSpPr>
            <p:spPr>
              <a:xfrm>
                <a:off x="681031" y="1016772"/>
                <a:ext cx="10577519" cy="5441177"/>
              </a:xfrm>
              <a:blipFill>
                <a:blip r:embed="rId2"/>
                <a:stretch>
                  <a:fillRect l="-634" t="-561"/>
                </a:stretch>
              </a:blipFill>
            </p:spPr>
            <p:txBody>
              <a:bodyPr/>
              <a:lstStyle/>
              <a:p>
                <a:r>
                  <a:rPr lang="ja-JP" altLang="en-US">
                    <a:noFill/>
                  </a:rPr>
                  <a:t> </a:t>
                </a:r>
              </a:p>
            </p:txBody>
          </p:sp>
        </mc:Fallback>
      </mc:AlternateContent>
      <p:pic>
        <p:nvPicPr>
          <p:cNvPr id="1028" name="Picture 4" descr="ããã¥ã¼ã©ã«ãããã¯ã¼ã¯ãã®ç»åæ¤ç´¢çµæ">
            <a:extLst>
              <a:ext uri="{FF2B5EF4-FFF2-40B4-BE49-F238E27FC236}">
                <a16:creationId xmlns:a16="http://schemas.microsoft.com/office/drawing/2014/main" id="{D615D3E8-CCB5-46C3-A015-5423D0D13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3990974"/>
            <a:ext cx="4543425" cy="271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50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CD533-03A5-435D-9816-53569C469947}"/>
              </a:ext>
            </a:extLst>
          </p:cNvPr>
          <p:cNvSpPr>
            <a:spLocks noGrp="1"/>
          </p:cNvSpPr>
          <p:nvPr>
            <p:ph type="title"/>
          </p:nvPr>
        </p:nvSpPr>
        <p:spPr>
          <a:xfrm>
            <a:off x="684211" y="70481"/>
            <a:ext cx="8534400" cy="860400"/>
          </a:xfrm>
        </p:spPr>
        <p:txBody>
          <a:bodyPr>
            <a:normAutofit/>
          </a:bodyPr>
          <a:lstStyle/>
          <a:p>
            <a:r>
              <a:rPr kumimoji="1" lang="en-US" altLang="ja-JP" sz="4800" dirty="0"/>
              <a:t>4.7</a:t>
            </a:r>
            <a:r>
              <a:rPr lang="en-US" altLang="ja-JP" sz="4800" dirty="0"/>
              <a:t>.</a:t>
            </a:r>
            <a:r>
              <a:rPr lang="ja-JP" altLang="en-US" sz="4800" dirty="0"/>
              <a:t>偏微分</a:t>
            </a:r>
            <a:endParaRPr kumimoji="1" lang="ja-JP" altLang="en-US" sz="4800" dirty="0"/>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2ADD5C26-E601-4F59-BD51-6F4C644F4AC8}"/>
                  </a:ext>
                </a:extLst>
              </p:cNvPr>
              <p:cNvSpPr>
                <a:spLocks noGrp="1"/>
              </p:cNvSpPr>
              <p:nvPr>
                <p:ph type="body" idx="1"/>
              </p:nvPr>
            </p:nvSpPr>
            <p:spPr>
              <a:xfrm>
                <a:off x="684211" y="930881"/>
                <a:ext cx="11060114" cy="5498494"/>
              </a:xfrm>
            </p:spPr>
            <p:txBody>
              <a:bodyPr>
                <a:normAutofit/>
              </a:bodyPr>
              <a:lstStyle/>
              <a:p>
                <a:r>
                  <a:rPr kumimoji="1" lang="ja-JP" altLang="en-US" dirty="0">
                    <a:solidFill>
                      <a:schemeClr val="tx1"/>
                    </a:solidFill>
                  </a:rPr>
                  <a:t>　機械学習では、</a:t>
                </a:r>
                <a:r>
                  <a:rPr kumimoji="1" lang="en-US" altLang="ja-JP" dirty="0">
                    <a:solidFill>
                      <a:schemeClr val="tx1"/>
                    </a:solidFill>
                  </a:rPr>
                  <a:t>1</a:t>
                </a:r>
                <a:r>
                  <a:rPr kumimoji="1" lang="ja-JP" altLang="en-US" dirty="0">
                    <a:solidFill>
                      <a:schemeClr val="tx1"/>
                    </a:solidFill>
                  </a:rPr>
                  <a:t>つの入力関数</a:t>
                </a:r>
                <a:r>
                  <a:rPr kumimoji="1" lang="en-US" altLang="ja-JP" dirty="0">
                    <a:solidFill>
                      <a:schemeClr val="tx1"/>
                    </a:solidFill>
                  </a:rPr>
                  <a:t>x</a:t>
                </a:r>
                <a:r>
                  <a:rPr kumimoji="1" lang="ja-JP" altLang="en-US" dirty="0">
                    <a:solidFill>
                      <a:schemeClr val="tx1"/>
                    </a:solidFill>
                  </a:rPr>
                  <a:t>から出力変数</a:t>
                </a:r>
                <a:r>
                  <a:rPr kumimoji="1" lang="en-US" altLang="ja-JP" dirty="0">
                    <a:solidFill>
                      <a:schemeClr val="tx1"/>
                    </a:solidFill>
                  </a:rPr>
                  <a:t>y</a:t>
                </a:r>
                <a:r>
                  <a:rPr lang="ja-JP" altLang="en-US" dirty="0">
                    <a:solidFill>
                      <a:schemeClr val="tx1"/>
                    </a:solidFill>
                  </a:rPr>
                  <a:t>を予測するケースは稀であり、多くの場合、複数の入力関数</a:t>
                </a:r>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𝑀</m:t>
                        </m:r>
                      </m:sub>
                    </m:sSub>
                  </m:oMath>
                </a14:m>
                <a:r>
                  <a:rPr kumimoji="1" lang="ja-JP" altLang="en-US" dirty="0">
                    <a:solidFill>
                      <a:schemeClr val="tx1"/>
                    </a:solidFill>
                  </a:rPr>
                  <a:t>を用いて</a:t>
                </a:r>
                <a:r>
                  <a:rPr kumimoji="1" lang="en-US" altLang="ja-JP" dirty="0">
                    <a:solidFill>
                      <a:schemeClr val="tx1"/>
                    </a:solidFill>
                  </a:rPr>
                  <a:t>y</a:t>
                </a:r>
                <a:r>
                  <a:rPr kumimoji="1" lang="ja-JP" altLang="en-US" dirty="0">
                    <a:solidFill>
                      <a:schemeClr val="tx1"/>
                    </a:solidFill>
                  </a:rPr>
                  <a:t>を予測する多変数関数が扱われる。複数の入力</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𝑀</m:t>
                        </m:r>
                      </m:sub>
                    </m:sSub>
                  </m:oMath>
                </a14:m>
                <a:r>
                  <a:rPr kumimoji="1" lang="ja-JP" altLang="en-US" dirty="0">
                    <a:solidFill>
                      <a:schemeClr val="tx1"/>
                    </a:solidFill>
                  </a:rPr>
                  <a:t>をとる関数</a:t>
                </a:r>
                <a14:m>
                  <m:oMath xmlns:m="http://schemas.openxmlformats.org/officeDocument/2006/math">
                    <m:r>
                      <a:rPr kumimoji="1" lang="en-US" altLang="ja-JP" b="0" i="1" smtClean="0">
                        <a:solidFill>
                          <a:schemeClr val="tx1"/>
                        </a:solidFill>
                        <a:latin typeface="Cambria Math" panose="02040503050406030204" pitchFamily="18" charset="0"/>
                      </a:rPr>
                      <m:t>𝑓</m:t>
                    </m:r>
                    <m:r>
                      <a:rPr kumimoji="1"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𝑀</m:t>
                        </m:r>
                      </m:sub>
                    </m:sSub>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を多変数関数と呼ぶ。この多変数関数において、ある入力</a:t>
                </a:r>
                <a14:m>
                  <m:oMath xmlns:m="http://schemas.openxmlformats.org/officeDocument/2006/math">
                    <m:r>
                      <a:rPr lang="en-US" altLang="ja-JP" i="1" smtClean="0">
                        <a:solidFill>
                          <a:schemeClr val="tx1"/>
                        </a:solidFill>
                        <a:latin typeface="Cambria Math" panose="02040503050406030204" pitchFamily="18" charset="0"/>
                      </a:rPr>
                      <m:t> </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𝑚</m:t>
                        </m:r>
                      </m:sub>
                    </m:sSub>
                    <m:r>
                      <a:rPr lang="ja-JP" altLang="en-US" i="1" smtClean="0">
                        <a:solidFill>
                          <a:schemeClr val="tx1"/>
                        </a:solidFill>
                        <a:latin typeface="Cambria Math" panose="02040503050406030204" pitchFamily="18" charset="0"/>
                      </a:rPr>
                      <m:t>に</m:t>
                    </m:r>
                  </m:oMath>
                </a14:m>
                <a:r>
                  <a:rPr kumimoji="1" lang="ja-JP" altLang="en-US" dirty="0">
                    <a:solidFill>
                      <a:schemeClr val="tx1"/>
                    </a:solidFill>
                  </a:rPr>
                  <a:t>のみ注目して微分することを偏微分と呼ぶ</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f>
                        <m:fPr>
                          <m:ctrlPr>
                            <a:rPr kumimoji="1" lang="en-US" altLang="ja-JP" i="1" smtClean="0">
                              <a:solidFill>
                                <a:schemeClr val="tx1"/>
                              </a:solidFill>
                              <a:latin typeface="Cambria Math" panose="02040503050406030204" pitchFamily="18" charset="0"/>
                            </a:rPr>
                          </m:ctrlPr>
                        </m:fPr>
                        <m:num>
                          <m:r>
                            <a:rPr kumimoji="1" lang="en-US" altLang="ja-JP" i="1" smtClean="0">
                              <a:solidFill>
                                <a:schemeClr val="tx1"/>
                              </a:solidFill>
                              <a:latin typeface="Cambria Math" panose="02040503050406030204" pitchFamily="18" charset="0"/>
                            </a:rPr>
                            <m:t>𝜕</m:t>
                          </m:r>
                        </m:num>
                        <m:den>
                          <m:r>
                            <a:rPr kumimoji="1" lang="en-US" altLang="ja-JP" i="1" smtClean="0">
                              <a:solidFill>
                                <a:schemeClr val="tx1"/>
                              </a:solidFill>
                              <a:latin typeface="Cambria Math" panose="02040503050406030204" pitchFamily="18" charset="0"/>
                            </a:rPr>
                            <m:t>𝜕</m:t>
                          </m:r>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𝑚</m:t>
                              </m:r>
                            </m:sub>
                          </m:sSub>
                        </m:den>
                      </m:f>
                      <m:r>
                        <a:rPr kumimoji="1" lang="en-US" altLang="ja-JP" b="0" i="1" smtClean="0">
                          <a:solidFill>
                            <a:schemeClr val="tx1"/>
                          </a:solidFill>
                          <a:latin typeface="Cambria Math" panose="02040503050406030204" pitchFamily="18" charset="0"/>
                        </a:rPr>
                        <m:t>𝑓</m:t>
                      </m:r>
                      <m:r>
                        <a:rPr kumimoji="1"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1</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2</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i="1">
                              <a:solidFill>
                                <a:schemeClr val="tx1"/>
                              </a:solidFill>
                              <a:latin typeface="Cambria Math" panose="02040503050406030204" pitchFamily="18" charset="0"/>
                            </a:rPr>
                            <m:t>𝑀</m:t>
                          </m:r>
                        </m:sub>
                      </m:sSub>
                      <m:r>
                        <a:rPr kumimoji="1" lang="en-US" altLang="ja-JP" b="0" i="1" smtClean="0">
                          <a:solidFill>
                            <a:schemeClr val="tx1"/>
                          </a:solidFill>
                          <a:latin typeface="Cambria Math" panose="02040503050406030204" pitchFamily="18" charset="0"/>
                        </a:rPr>
                        <m:t>)</m:t>
                      </m:r>
                    </m:oMath>
                  </m:oMathPara>
                </a14:m>
                <a:endParaRPr kumimoji="1" lang="en-US" altLang="ja-JP" dirty="0">
                  <a:solidFill>
                    <a:schemeClr val="tx1"/>
                  </a:solidFill>
                </a:endParaRPr>
              </a:p>
              <a:p>
                <a:pPr algn="just"/>
                <a:r>
                  <a:rPr kumimoji="1" lang="ja-JP" altLang="en-US" dirty="0">
                    <a:solidFill>
                      <a:schemeClr val="tx1"/>
                    </a:solidFill>
                  </a:rPr>
                  <a:t>偏微分では</a:t>
                </a:r>
                <a14:m>
                  <m:oMath xmlns:m="http://schemas.openxmlformats.org/officeDocument/2006/math">
                    <m:r>
                      <a:rPr lang="en-US" altLang="ja-JP" i="1" smtClean="0">
                        <a:solidFill>
                          <a:schemeClr val="tx1"/>
                        </a:solidFill>
                        <a:latin typeface="Cambria Math" panose="02040503050406030204" pitchFamily="18" charset="0"/>
                      </a:rPr>
                      <m:t> </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𝑚</m:t>
                        </m:r>
                      </m:sub>
                    </m:sSub>
                  </m:oMath>
                </a14:m>
                <a:r>
                  <a:rPr kumimoji="1" lang="ja-JP" altLang="en-US" dirty="0">
                    <a:solidFill>
                      <a:schemeClr val="tx1"/>
                    </a:solidFill>
                  </a:rPr>
                  <a:t>以外を定数と考え、</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𝑚</m:t>
                        </m:r>
                      </m:sub>
                    </m:sSub>
                  </m:oMath>
                </a14:m>
                <a:r>
                  <a:rPr kumimoji="1" lang="ja-JP" altLang="en-US" dirty="0">
                    <a:solidFill>
                      <a:schemeClr val="tx1"/>
                    </a:solidFill>
                  </a:rPr>
                  <a:t>にのみ着目して微分を行う。</a:t>
                </a:r>
                <a:endParaRPr kumimoji="1" lang="en-US" altLang="ja-JP" dirty="0">
                  <a:solidFill>
                    <a:schemeClr val="tx1"/>
                  </a:solidFill>
                </a:endParaRPr>
              </a:p>
              <a:p>
                <a:r>
                  <a:rPr kumimoji="1" lang="ja-JP" altLang="en-US" dirty="0">
                    <a:solidFill>
                      <a:schemeClr val="tx1"/>
                    </a:solidFill>
                  </a:rPr>
                  <a:t>（例）　　                          　　</a:t>
                </a:r>
                <a14:m>
                  <m:oMath xmlns:m="http://schemas.openxmlformats.org/officeDocument/2006/math">
                    <m:f>
                      <m:fPr>
                        <m:ctrlPr>
                          <a:rPr kumimoji="1" lang="en-US" altLang="ja-JP" i="1" smtClean="0">
                            <a:solidFill>
                              <a:schemeClr val="tx1"/>
                            </a:solidFill>
                            <a:latin typeface="Cambria Math" panose="02040503050406030204" pitchFamily="18" charset="0"/>
                          </a:rPr>
                        </m:ctrlPr>
                      </m:fPr>
                      <m:num>
                        <m:r>
                          <a:rPr kumimoji="1" lang="en-US" altLang="ja-JP" i="1" smtClean="0">
                            <a:solidFill>
                              <a:schemeClr val="tx1"/>
                            </a:solidFill>
                            <a:latin typeface="Cambria Math" panose="02040503050406030204" pitchFamily="18" charset="0"/>
                          </a:rPr>
                          <m:t>𝜕</m:t>
                        </m:r>
                      </m:num>
                      <m:den>
                        <m:r>
                          <a:rPr kumimoji="1" lang="en-US" altLang="ja-JP" i="1" smtClean="0">
                            <a:solidFill>
                              <a:schemeClr val="tx1"/>
                            </a:solidFill>
                            <a:latin typeface="Cambria Math" panose="02040503050406030204" pitchFamily="18" charset="0"/>
                          </a:rPr>
                          <m:t>𝜕</m:t>
                        </m:r>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1</m:t>
                            </m:r>
                          </m:sub>
                        </m:sSub>
                      </m:den>
                    </m:f>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3</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1</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4</m:t>
                            </m:r>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2</m:t>
                            </m:r>
                          </m:sub>
                        </m:sSub>
                      </m:e>
                    </m:d>
                    <m:r>
                      <a:rPr kumimoji="1" lang="en-US" altLang="ja-JP" b="0" i="1" smtClean="0">
                        <a:solidFill>
                          <a:schemeClr val="tx1"/>
                        </a:solidFill>
                        <a:latin typeface="Cambria Math" panose="02040503050406030204" pitchFamily="18" charset="0"/>
                      </a:rPr>
                      <m:t>=3</m:t>
                    </m:r>
                    <m:r>
                      <a:rPr kumimoji="1" lang="en-US" altLang="ja-JP" b="0" i="1" smtClean="0">
                        <a:solidFill>
                          <a:schemeClr val="tx1"/>
                        </a:solidFill>
                        <a:latin typeface="Cambria Math" panose="02040503050406030204" pitchFamily="18" charset="0"/>
                        <a:ea typeface="Cambria Math" panose="02040503050406030204" pitchFamily="18" charset="0"/>
                      </a:rPr>
                      <m:t>×1+4×0=3</m:t>
                    </m:r>
                  </m:oMath>
                </a14:m>
                <a:r>
                  <a:rPr kumimoji="1" lang="en-US" altLang="ja-JP" dirty="0">
                    <a:solidFill>
                      <a:schemeClr val="tx1"/>
                    </a:solidFill>
                  </a:rPr>
                  <a:t>                  </a:t>
                </a:r>
              </a:p>
              <a:p>
                <a:endParaRPr kumimoji="1" lang="en-US" altLang="ja-JP"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2ADD5C26-E601-4F59-BD51-6F4C644F4AC8}"/>
                  </a:ext>
                </a:extLst>
              </p:cNvPr>
              <p:cNvSpPr>
                <a:spLocks noGrp="1" noRot="1" noChangeAspect="1" noMove="1" noResize="1" noEditPoints="1" noAdjustHandles="1" noChangeArrowheads="1" noChangeShapeType="1" noTextEdit="1"/>
              </p:cNvSpPr>
              <p:nvPr>
                <p:ph type="body" idx="1"/>
              </p:nvPr>
            </p:nvSpPr>
            <p:spPr>
              <a:xfrm>
                <a:off x="684211" y="930881"/>
                <a:ext cx="11060114" cy="5498494"/>
              </a:xfrm>
              <a:blipFill>
                <a:blip r:embed="rId2"/>
                <a:stretch>
                  <a:fillRect l="-551" t="-1109" r="-1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1850720"/>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928</TotalTime>
  <Words>370</Words>
  <Application>Microsoft Office PowerPoint</Application>
  <PresentationFormat>ワイド画面</PresentationFormat>
  <Paragraphs>51</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Arial</vt:lpstr>
      <vt:lpstr>Cambria Math</vt:lpstr>
      <vt:lpstr>Century Gothic</vt:lpstr>
      <vt:lpstr>Wingdings 3</vt:lpstr>
      <vt:lpstr>スライス</vt:lpstr>
      <vt:lpstr>Chainer 4章 微分の基礎</vt:lpstr>
      <vt:lpstr>4.1.微分と関数最小化の関係</vt:lpstr>
      <vt:lpstr>4.2.2点間を通る直線の傾き</vt:lpstr>
      <vt:lpstr>4.3.接線の傾き</vt:lpstr>
      <vt:lpstr>4.3.接線の傾き</vt:lpstr>
      <vt:lpstr>4.4.微分の公式</vt:lpstr>
      <vt:lpstr>4.5.線形性</vt:lpstr>
      <vt:lpstr>4.6.合成関数の微分</vt:lpstr>
      <vt:lpstr>4.7.偏微分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Chainer 4章 微分の基礎</dc:title>
  <dc:creator>listxx775443@icloud.com</dc:creator>
  <cp:lastModifiedBy>増田純也</cp:lastModifiedBy>
  <cp:revision>28</cp:revision>
  <dcterms:created xsi:type="dcterms:W3CDTF">2019-05-08T04:28:52Z</dcterms:created>
  <dcterms:modified xsi:type="dcterms:W3CDTF">2019-05-08T19:57:17Z</dcterms:modified>
</cp:coreProperties>
</file>