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4" autoAdjust="0"/>
    <p:restoredTop sz="94660"/>
  </p:normalViewPr>
  <p:slideViewPr>
    <p:cSldViewPr snapToGrid="0">
      <p:cViewPr varScale="1">
        <p:scale>
          <a:sx n="47" d="100"/>
          <a:sy n="47" d="100"/>
        </p:scale>
        <p:origin x="44" y="1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37D01CE-A360-430F-B27E-E85C694ACAEC}" type="datetimeFigureOut">
              <a:rPr kumimoji="1" lang="ja-JP" altLang="en-US" smtClean="0"/>
              <a:t>2019/5/10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7290DC3-FB8F-4CAF-87FA-1D6CD6BAA56B}" type="slidenum">
              <a:rPr kumimoji="1" lang="ja-JP" altLang="en-US" smtClean="0"/>
              <a:t>‹#›</a:t>
            </a:fld>
            <a:endParaRPr kumimoji="1" lang="ja-JP" alt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25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237D01CE-A360-430F-B27E-E85C694ACAEC}" type="datetimeFigureOut">
              <a:rPr kumimoji="1" lang="ja-JP" altLang="en-US" smtClean="0"/>
              <a:t>2019/5/10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7290DC3-FB8F-4CAF-87FA-1D6CD6BAA56B}" type="slidenum">
              <a:rPr kumimoji="1" lang="ja-JP" altLang="en-US" smtClean="0"/>
              <a:t>‹#›</a:t>
            </a:fld>
            <a:endParaRPr kumimoji="1" lang="ja-JP" altLang="en-US"/>
          </a:p>
        </p:txBody>
      </p:sp>
    </p:spTree>
    <p:extLst>
      <p:ext uri="{BB962C8B-B14F-4D97-AF65-F5344CB8AC3E}">
        <p14:creationId xmlns:p14="http://schemas.microsoft.com/office/powerpoint/2010/main" val="2877799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37D01CE-A360-430F-B27E-E85C694ACAEC}" type="datetimeFigureOut">
              <a:rPr kumimoji="1" lang="ja-JP" altLang="en-US" smtClean="0"/>
              <a:t>2019/5/10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7290DC3-FB8F-4CAF-87FA-1D6CD6BAA56B}" type="slidenum">
              <a:rPr kumimoji="1" lang="ja-JP" altLang="en-US" smtClean="0"/>
              <a:t>‹#›</a:t>
            </a:fld>
            <a:endParaRPr kumimoji="1" lang="ja-JP" altLang="en-US"/>
          </a:p>
        </p:txBody>
      </p:sp>
    </p:spTree>
    <p:extLst>
      <p:ext uri="{BB962C8B-B14F-4D97-AF65-F5344CB8AC3E}">
        <p14:creationId xmlns:p14="http://schemas.microsoft.com/office/powerpoint/2010/main" val="5250164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37D01CE-A360-430F-B27E-E85C694ACAEC}" type="datetimeFigureOut">
              <a:rPr kumimoji="1" lang="ja-JP" altLang="en-US" smtClean="0"/>
              <a:t>2019/5/10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7290DC3-FB8F-4CAF-87FA-1D6CD6BAA56B}" type="slidenum">
              <a:rPr kumimoji="1" lang="ja-JP" altLang="en-US" smtClean="0"/>
              <a:t>‹#›</a:t>
            </a:fld>
            <a:endParaRPr kumimoji="1" lang="ja-JP" alt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5162313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37D01CE-A360-430F-B27E-E85C694ACAEC}" type="datetimeFigureOut">
              <a:rPr kumimoji="1" lang="ja-JP" altLang="en-US" smtClean="0"/>
              <a:t>2019/5/10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7290DC3-FB8F-4CAF-87FA-1D6CD6BAA56B}" type="slidenum">
              <a:rPr kumimoji="1" lang="ja-JP" altLang="en-US" smtClean="0"/>
              <a:t>‹#›</a:t>
            </a:fld>
            <a:endParaRPr kumimoji="1" lang="ja-JP" altLang="en-US"/>
          </a:p>
        </p:txBody>
      </p:sp>
    </p:spTree>
    <p:extLst>
      <p:ext uri="{BB962C8B-B14F-4D97-AF65-F5344CB8AC3E}">
        <p14:creationId xmlns:p14="http://schemas.microsoft.com/office/powerpoint/2010/main" val="34061449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37D01CE-A360-430F-B27E-E85C694ACAEC}" type="datetimeFigureOut">
              <a:rPr kumimoji="1" lang="ja-JP" altLang="en-US" smtClean="0"/>
              <a:t>2019/5/10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7290DC3-FB8F-4CAF-87FA-1D6CD6BAA56B}" type="slidenum">
              <a:rPr kumimoji="1" lang="ja-JP" altLang="en-US" smtClean="0"/>
              <a:t>‹#›</a:t>
            </a:fld>
            <a:endParaRPr kumimoji="1" lang="ja-JP" alt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1362696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ja-JP" altLang="en-US"/>
              <a:t>マスター タイトルの書式設定</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37D01CE-A360-430F-B27E-E85C694ACAEC}" type="datetimeFigureOut">
              <a:rPr kumimoji="1" lang="ja-JP" altLang="en-US" smtClean="0"/>
              <a:t>2019/5/10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7290DC3-FB8F-4CAF-87FA-1D6CD6BAA56B}" type="slidenum">
              <a:rPr kumimoji="1" lang="ja-JP" altLang="en-US" smtClean="0"/>
              <a:t>‹#›</a:t>
            </a:fld>
            <a:endParaRPr kumimoji="1" lang="ja-JP" altLang="en-US"/>
          </a:p>
        </p:txBody>
      </p:sp>
    </p:spTree>
    <p:extLst>
      <p:ext uri="{BB962C8B-B14F-4D97-AF65-F5344CB8AC3E}">
        <p14:creationId xmlns:p14="http://schemas.microsoft.com/office/powerpoint/2010/main" val="1763483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37D01CE-A360-430F-B27E-E85C694ACAEC}" type="datetimeFigureOut">
              <a:rPr kumimoji="1" lang="ja-JP" altLang="en-US" smtClean="0"/>
              <a:t>2019/5/10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7290DC3-FB8F-4CAF-87FA-1D6CD6BAA56B}" type="slidenum">
              <a:rPr kumimoji="1" lang="ja-JP" altLang="en-US" smtClean="0"/>
              <a:t>‹#›</a:t>
            </a:fld>
            <a:endParaRPr kumimoji="1" lang="ja-JP" altLang="en-US"/>
          </a:p>
        </p:txBody>
      </p:sp>
    </p:spTree>
    <p:extLst>
      <p:ext uri="{BB962C8B-B14F-4D97-AF65-F5344CB8AC3E}">
        <p14:creationId xmlns:p14="http://schemas.microsoft.com/office/powerpoint/2010/main" val="6325194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37D01CE-A360-430F-B27E-E85C694ACAEC}" type="datetimeFigureOut">
              <a:rPr kumimoji="1" lang="ja-JP" altLang="en-US" smtClean="0"/>
              <a:t>2019/5/10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7290DC3-FB8F-4CAF-87FA-1D6CD6BAA56B}" type="slidenum">
              <a:rPr kumimoji="1" lang="ja-JP" altLang="en-US" smtClean="0"/>
              <a:t>‹#›</a:t>
            </a:fld>
            <a:endParaRPr kumimoji="1" lang="ja-JP" altLang="en-US"/>
          </a:p>
        </p:txBody>
      </p:sp>
    </p:spTree>
    <p:extLst>
      <p:ext uri="{BB962C8B-B14F-4D97-AF65-F5344CB8AC3E}">
        <p14:creationId xmlns:p14="http://schemas.microsoft.com/office/powerpoint/2010/main" val="3326045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37D01CE-A360-430F-B27E-E85C694ACAEC}" type="datetimeFigureOut">
              <a:rPr kumimoji="1" lang="ja-JP" altLang="en-US" smtClean="0"/>
              <a:t>2019/5/10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7290DC3-FB8F-4CAF-87FA-1D6CD6BAA56B}" type="slidenum">
              <a:rPr kumimoji="1" lang="ja-JP" altLang="en-US" smtClean="0"/>
              <a:t>‹#›</a:t>
            </a:fld>
            <a:endParaRPr kumimoji="1" lang="ja-JP" altLang="en-US"/>
          </a:p>
        </p:txBody>
      </p:sp>
    </p:spTree>
    <p:extLst>
      <p:ext uri="{BB962C8B-B14F-4D97-AF65-F5344CB8AC3E}">
        <p14:creationId xmlns:p14="http://schemas.microsoft.com/office/powerpoint/2010/main" val="3712627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37D01CE-A360-430F-B27E-E85C694ACAEC}" type="datetimeFigureOut">
              <a:rPr kumimoji="1" lang="ja-JP" altLang="en-US" smtClean="0"/>
              <a:t>2019/5/10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7290DC3-FB8F-4CAF-87FA-1D6CD6BAA56B}" type="slidenum">
              <a:rPr kumimoji="1" lang="ja-JP" altLang="en-US" smtClean="0"/>
              <a:t>‹#›</a:t>
            </a:fld>
            <a:endParaRPr kumimoji="1" lang="ja-JP" altLang="en-US"/>
          </a:p>
        </p:txBody>
      </p:sp>
    </p:spTree>
    <p:extLst>
      <p:ext uri="{BB962C8B-B14F-4D97-AF65-F5344CB8AC3E}">
        <p14:creationId xmlns:p14="http://schemas.microsoft.com/office/powerpoint/2010/main" val="2272407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37D01CE-A360-430F-B27E-E85C694ACAEC}" type="datetimeFigureOut">
              <a:rPr kumimoji="1" lang="ja-JP" altLang="en-US" smtClean="0"/>
              <a:t>2019/5/10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7290DC3-FB8F-4CAF-87FA-1D6CD6BAA56B}" type="slidenum">
              <a:rPr kumimoji="1" lang="ja-JP" altLang="en-US" smtClean="0"/>
              <a:t>‹#›</a:t>
            </a:fld>
            <a:endParaRPr kumimoji="1" lang="ja-JP" altLang="en-US"/>
          </a:p>
        </p:txBody>
      </p:sp>
    </p:spTree>
    <p:extLst>
      <p:ext uri="{BB962C8B-B14F-4D97-AF65-F5344CB8AC3E}">
        <p14:creationId xmlns:p14="http://schemas.microsoft.com/office/powerpoint/2010/main" val="1160367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37D01CE-A360-430F-B27E-E85C694ACAEC}" type="datetimeFigureOut">
              <a:rPr kumimoji="1" lang="ja-JP" altLang="en-US" smtClean="0"/>
              <a:t>2019/5/10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97290DC3-FB8F-4CAF-87FA-1D6CD6BAA56B}" type="slidenum">
              <a:rPr kumimoji="1" lang="ja-JP" altLang="en-US" smtClean="0"/>
              <a:t>‹#›</a:t>
            </a:fld>
            <a:endParaRPr kumimoji="1" lang="ja-JP" altLang="en-US"/>
          </a:p>
        </p:txBody>
      </p:sp>
    </p:spTree>
    <p:extLst>
      <p:ext uri="{BB962C8B-B14F-4D97-AF65-F5344CB8AC3E}">
        <p14:creationId xmlns:p14="http://schemas.microsoft.com/office/powerpoint/2010/main" val="3544750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37D01CE-A360-430F-B27E-E85C694ACAEC}" type="datetimeFigureOut">
              <a:rPr kumimoji="1" lang="ja-JP" altLang="en-US" smtClean="0"/>
              <a:t>2019/5/10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7290DC3-FB8F-4CAF-87FA-1D6CD6BAA56B}" type="slidenum">
              <a:rPr kumimoji="1" lang="ja-JP" altLang="en-US" smtClean="0"/>
              <a:t>‹#›</a:t>
            </a:fld>
            <a:endParaRPr kumimoji="1" lang="ja-JP" altLang="en-US"/>
          </a:p>
        </p:txBody>
      </p:sp>
    </p:spTree>
    <p:extLst>
      <p:ext uri="{BB962C8B-B14F-4D97-AF65-F5344CB8AC3E}">
        <p14:creationId xmlns:p14="http://schemas.microsoft.com/office/powerpoint/2010/main" val="1627849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7D01CE-A360-430F-B27E-E85C694ACAEC}" type="datetimeFigureOut">
              <a:rPr kumimoji="1" lang="ja-JP" altLang="en-US" smtClean="0"/>
              <a:t>2019/5/10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97290DC3-FB8F-4CAF-87FA-1D6CD6BAA56B}" type="slidenum">
              <a:rPr kumimoji="1" lang="ja-JP" altLang="en-US" smtClean="0"/>
              <a:t>‹#›</a:t>
            </a:fld>
            <a:endParaRPr kumimoji="1" lang="ja-JP" altLang="en-US"/>
          </a:p>
        </p:txBody>
      </p:sp>
    </p:spTree>
    <p:extLst>
      <p:ext uri="{BB962C8B-B14F-4D97-AF65-F5344CB8AC3E}">
        <p14:creationId xmlns:p14="http://schemas.microsoft.com/office/powerpoint/2010/main" val="551915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37D01CE-A360-430F-B27E-E85C694ACAEC}" type="datetimeFigureOut">
              <a:rPr kumimoji="1" lang="ja-JP" altLang="en-US" smtClean="0"/>
              <a:t>2019/5/10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7290DC3-FB8F-4CAF-87FA-1D6CD6BAA56B}" type="slidenum">
              <a:rPr kumimoji="1" lang="ja-JP" altLang="en-US" smtClean="0"/>
              <a:t>‹#›</a:t>
            </a:fld>
            <a:endParaRPr kumimoji="1" lang="ja-JP" altLang="en-US"/>
          </a:p>
        </p:txBody>
      </p:sp>
    </p:spTree>
    <p:extLst>
      <p:ext uri="{BB962C8B-B14F-4D97-AF65-F5344CB8AC3E}">
        <p14:creationId xmlns:p14="http://schemas.microsoft.com/office/powerpoint/2010/main" val="3111247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ja-JP" altLang="en-US"/>
              <a:t>マスター タイトルの書式設定</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37D01CE-A360-430F-B27E-E85C694ACAEC}" type="datetimeFigureOut">
              <a:rPr kumimoji="1" lang="ja-JP" altLang="en-US" smtClean="0"/>
              <a:t>2019/5/10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7290DC3-FB8F-4CAF-87FA-1D6CD6BAA56B}" type="slidenum">
              <a:rPr kumimoji="1" lang="ja-JP" altLang="en-US" smtClean="0"/>
              <a:t>‹#›</a:t>
            </a:fld>
            <a:endParaRPr kumimoji="1" lang="ja-JP" altLang="en-US"/>
          </a:p>
        </p:txBody>
      </p:sp>
    </p:spTree>
    <p:extLst>
      <p:ext uri="{BB962C8B-B14F-4D97-AF65-F5344CB8AC3E}">
        <p14:creationId xmlns:p14="http://schemas.microsoft.com/office/powerpoint/2010/main" val="4035936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237D01CE-A360-430F-B27E-E85C694ACAEC}" type="datetimeFigureOut">
              <a:rPr kumimoji="1" lang="ja-JP" altLang="en-US" smtClean="0"/>
              <a:t>2019/5/10</a:t>
            </a:fld>
            <a:endParaRPr kumimoji="1" lang="ja-JP" alt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kumimoji="1" lang="ja-JP" alt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97290DC3-FB8F-4CAF-87FA-1D6CD6BAA56B}" type="slidenum">
              <a:rPr kumimoji="1" lang="ja-JP" altLang="en-US" smtClean="0"/>
              <a:t>‹#›</a:t>
            </a:fld>
            <a:endParaRPr kumimoji="1" lang="ja-JP" altLang="en-US"/>
          </a:p>
        </p:txBody>
      </p:sp>
    </p:spTree>
    <p:extLst>
      <p:ext uri="{BB962C8B-B14F-4D97-AF65-F5344CB8AC3E}">
        <p14:creationId xmlns:p14="http://schemas.microsoft.com/office/powerpoint/2010/main" val="235423534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kumimoji="1" sz="3600" kern="1200" cap="all">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DA086E-53E9-4A06-8905-C0F1E93056F0}"/>
              </a:ext>
            </a:extLst>
          </p:cNvPr>
          <p:cNvSpPr>
            <a:spLocks noGrp="1"/>
          </p:cNvSpPr>
          <p:nvPr>
            <p:ph type="ctrTitle"/>
          </p:nvPr>
        </p:nvSpPr>
        <p:spPr/>
        <p:txBody>
          <a:bodyPr>
            <a:normAutofit/>
          </a:bodyPr>
          <a:lstStyle/>
          <a:p>
            <a:r>
              <a:rPr lang="en-US" altLang="ja-JP" sz="7200" cap="none" dirty="0"/>
              <a:t>Chainer6</a:t>
            </a:r>
            <a:r>
              <a:rPr lang="ja-JP" altLang="en-US" sz="7200" cap="none" dirty="0"/>
              <a:t>章</a:t>
            </a:r>
            <a:endParaRPr kumimoji="1" lang="ja-JP" altLang="en-US" sz="7200" cap="none" dirty="0"/>
          </a:p>
        </p:txBody>
      </p:sp>
      <p:sp>
        <p:nvSpPr>
          <p:cNvPr id="3" name="字幕 2">
            <a:extLst>
              <a:ext uri="{FF2B5EF4-FFF2-40B4-BE49-F238E27FC236}">
                <a16:creationId xmlns:a16="http://schemas.microsoft.com/office/drawing/2014/main" id="{02280E6A-1448-4AE4-875D-FC7158942BBE}"/>
              </a:ext>
            </a:extLst>
          </p:cNvPr>
          <p:cNvSpPr>
            <a:spLocks noGrp="1"/>
          </p:cNvSpPr>
          <p:nvPr>
            <p:ph type="subTitle" idx="1"/>
          </p:nvPr>
        </p:nvSpPr>
        <p:spPr/>
        <p:txBody>
          <a:bodyPr/>
          <a:lstStyle/>
          <a:p>
            <a:r>
              <a:rPr kumimoji="1" lang="ja-JP" altLang="en-US" dirty="0">
                <a:solidFill>
                  <a:schemeClr val="tx1"/>
                </a:solidFill>
              </a:rPr>
              <a:t>増田純也</a:t>
            </a:r>
          </a:p>
        </p:txBody>
      </p:sp>
    </p:spTree>
    <p:extLst>
      <p:ext uri="{BB962C8B-B14F-4D97-AF65-F5344CB8AC3E}">
        <p14:creationId xmlns:p14="http://schemas.microsoft.com/office/powerpoint/2010/main" val="3990969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6C5F50-6820-421A-9583-4DB488C9C45F}"/>
              </a:ext>
            </a:extLst>
          </p:cNvPr>
          <p:cNvSpPr>
            <a:spLocks noGrp="1"/>
          </p:cNvSpPr>
          <p:nvPr>
            <p:ph type="title"/>
          </p:nvPr>
        </p:nvSpPr>
        <p:spPr>
          <a:xfrm>
            <a:off x="684213" y="434000"/>
            <a:ext cx="8534401" cy="859200"/>
          </a:xfrm>
        </p:spPr>
        <p:txBody>
          <a:bodyPr>
            <a:normAutofit/>
          </a:bodyPr>
          <a:lstStyle/>
          <a:p>
            <a:r>
              <a:rPr kumimoji="1" lang="en-US" altLang="ja-JP" sz="4800" dirty="0"/>
              <a:t>6.5.</a:t>
            </a:r>
            <a:r>
              <a:rPr kumimoji="1" lang="ja-JP" altLang="en-US" sz="4800" dirty="0"/>
              <a:t>ベイズの定理</a:t>
            </a:r>
          </a:p>
        </p:txBody>
      </p:sp>
      <mc:AlternateContent xmlns:mc="http://schemas.openxmlformats.org/markup-compatibility/2006">
        <mc:Choice xmlns:a14="http://schemas.microsoft.com/office/drawing/2010/main" Requires="a14">
          <p:sp>
            <p:nvSpPr>
              <p:cNvPr id="3" name="テキスト プレースホルダー 2">
                <a:extLst>
                  <a:ext uri="{FF2B5EF4-FFF2-40B4-BE49-F238E27FC236}">
                    <a16:creationId xmlns:a16="http://schemas.microsoft.com/office/drawing/2014/main" id="{F4BFCED2-5BC4-461D-B8F6-FCCDCA641B17}"/>
                  </a:ext>
                </a:extLst>
              </p:cNvPr>
              <p:cNvSpPr>
                <a:spLocks noGrp="1"/>
              </p:cNvSpPr>
              <p:nvPr>
                <p:ph type="body" idx="1"/>
              </p:nvPr>
            </p:nvSpPr>
            <p:spPr>
              <a:xfrm>
                <a:off x="684213" y="1293199"/>
                <a:ext cx="10823574" cy="5708101"/>
              </a:xfrm>
            </p:spPr>
            <p:txBody>
              <a:bodyPr/>
              <a:lstStyle/>
              <a:p>
                <a:r>
                  <a:rPr kumimoji="1" lang="ja-JP" altLang="en-US" dirty="0">
                    <a:solidFill>
                      <a:schemeClr val="tx1"/>
                    </a:solidFill>
                  </a:rPr>
                  <a:t>　前節で説明した条件付き確率は、ある前提が成り立っている状況で着目する事象が生じる確率を記述するものだった。これは、「ある“原因”が生じたという条件の下で、ある“結果”が生じる確率」を考えていると捉えることができる。その逆に「ある“結果”が観測されたというとき、ある事象が“原因”である確率」はどうすれば求められるか考える。</a:t>
                </a:r>
                <a:endParaRPr kumimoji="1" lang="en-US" altLang="ja-JP" dirty="0">
                  <a:solidFill>
                    <a:schemeClr val="tx1"/>
                  </a:solidFill>
                </a:endParaRPr>
              </a:p>
              <a:p>
                <a:r>
                  <a:rPr lang="ja-JP" altLang="en-US" dirty="0">
                    <a:solidFill>
                      <a:schemeClr val="tx1"/>
                    </a:solidFill>
                  </a:rPr>
                  <a:t>　原因となり得る事象が確率変数</a:t>
                </a:r>
                <a:r>
                  <a:rPr lang="en-US" altLang="ja-JP" dirty="0">
                    <a:solidFill>
                      <a:schemeClr val="tx1"/>
                    </a:solidFill>
                  </a:rPr>
                  <a:t>X</a:t>
                </a:r>
                <a:r>
                  <a:rPr lang="ja-JP" altLang="en-US" dirty="0">
                    <a:solidFill>
                      <a:schemeClr val="tx1"/>
                    </a:solidFill>
                  </a:rPr>
                  <a:t>、結果となり得る事象が確率変数</a:t>
                </a:r>
                <a:r>
                  <a:rPr lang="en-US" altLang="ja-JP" dirty="0">
                    <a:solidFill>
                      <a:schemeClr val="tx1"/>
                    </a:solidFill>
                  </a:rPr>
                  <a:t>Y</a:t>
                </a:r>
                <a:r>
                  <a:rPr lang="ja-JP" altLang="en-US" dirty="0">
                    <a:solidFill>
                      <a:schemeClr val="tx1"/>
                    </a:solidFill>
                  </a:rPr>
                  <a:t>で表す。原因として</a:t>
                </a:r>
                <a:r>
                  <a:rPr lang="en-US" altLang="ja-JP" dirty="0">
                    <a:solidFill>
                      <a:schemeClr val="tx1"/>
                    </a:solidFill>
                  </a:rPr>
                  <a:t>x</a:t>
                </a:r>
                <a:r>
                  <a:rPr lang="ja-JP" altLang="en-US" dirty="0">
                    <a:solidFill>
                      <a:schemeClr val="tx1"/>
                    </a:solidFill>
                  </a:rPr>
                  <a:t>が観測された下で結果が</a:t>
                </a:r>
                <a:r>
                  <a:rPr lang="en-US" altLang="ja-JP" dirty="0">
                    <a:solidFill>
                      <a:schemeClr val="tx1"/>
                    </a:solidFill>
                  </a:rPr>
                  <a:t>y</a:t>
                </a:r>
                <a:r>
                  <a:rPr lang="ja-JP" altLang="en-US" dirty="0">
                    <a:solidFill>
                      <a:schemeClr val="tx1"/>
                    </a:solidFill>
                  </a:rPr>
                  <a:t>となる条件付き確率は、</a:t>
                </a:r>
                <a:endParaRPr lang="en-US" altLang="ja-JP" dirty="0">
                  <a:solidFill>
                    <a:schemeClr val="tx1"/>
                  </a:solidFill>
                </a:endParaRPr>
              </a:p>
              <a:p>
                <a:pPr algn="ctr"/>
                <a14:m>
                  <m:oMathPara xmlns:m="http://schemas.openxmlformats.org/officeDocument/2006/math">
                    <m:oMathParaPr>
                      <m:jc m:val="centerGroup"/>
                    </m:oMathParaPr>
                    <m:oMath xmlns:m="http://schemas.openxmlformats.org/officeDocument/2006/math">
                      <m:r>
                        <a:rPr kumimoji="1" lang="en-US" altLang="ja-JP" b="0" i="1" smtClean="0">
                          <a:solidFill>
                            <a:schemeClr val="tx1"/>
                          </a:solidFill>
                          <a:latin typeface="Cambria Math" panose="02040503050406030204" pitchFamily="18" charset="0"/>
                        </a:rPr>
                        <m:t>𝑝</m:t>
                      </m:r>
                      <m:d>
                        <m:dPr>
                          <m:ctrlPr>
                            <a:rPr kumimoji="1" lang="en-US" altLang="ja-JP" b="0" i="1" smtClean="0">
                              <a:solidFill>
                                <a:schemeClr val="tx1"/>
                              </a:solidFill>
                              <a:latin typeface="Cambria Math" panose="02040503050406030204" pitchFamily="18" charset="0"/>
                            </a:rPr>
                          </m:ctrlPr>
                        </m:dPr>
                        <m:e>
                          <m:r>
                            <a:rPr kumimoji="1" lang="en-US" altLang="ja-JP" b="0" i="1" smtClean="0">
                              <a:solidFill>
                                <a:schemeClr val="tx1"/>
                              </a:solidFill>
                              <a:latin typeface="Cambria Math" panose="02040503050406030204" pitchFamily="18" charset="0"/>
                            </a:rPr>
                            <m:t>𝑌</m:t>
                          </m:r>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𝑦</m:t>
                          </m:r>
                        </m:e>
                        <m:e>
                          <m:r>
                            <a:rPr kumimoji="1" lang="en-US" altLang="ja-JP" b="0" i="1" smtClean="0">
                              <a:solidFill>
                                <a:schemeClr val="tx1"/>
                              </a:solidFill>
                              <a:latin typeface="Cambria Math" panose="02040503050406030204" pitchFamily="18" charset="0"/>
                            </a:rPr>
                            <m:t>𝑋</m:t>
                          </m:r>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𝑥</m:t>
                          </m:r>
                        </m:e>
                      </m:d>
                      <m:r>
                        <a:rPr kumimoji="1" lang="en-US" altLang="ja-JP" b="0" i="1" smtClean="0">
                          <a:solidFill>
                            <a:schemeClr val="tx1"/>
                          </a:solidFill>
                          <a:latin typeface="Cambria Math" panose="02040503050406030204" pitchFamily="18" charset="0"/>
                        </a:rPr>
                        <m:t>=</m:t>
                      </m:r>
                      <m:f>
                        <m:fPr>
                          <m:ctrlPr>
                            <a:rPr kumimoji="1" lang="en-US" altLang="ja-JP" b="0" i="1" smtClean="0">
                              <a:solidFill>
                                <a:schemeClr val="tx1"/>
                              </a:solidFill>
                              <a:latin typeface="Cambria Math" panose="02040503050406030204" pitchFamily="18" charset="0"/>
                            </a:rPr>
                          </m:ctrlPr>
                        </m:fPr>
                        <m:num>
                          <m:r>
                            <a:rPr kumimoji="1" lang="en-US" altLang="ja-JP" b="0" i="1" smtClean="0">
                              <a:solidFill>
                                <a:schemeClr val="tx1"/>
                              </a:solidFill>
                              <a:latin typeface="Cambria Math" panose="02040503050406030204" pitchFamily="18" charset="0"/>
                            </a:rPr>
                            <m:t>𝑝</m:t>
                          </m:r>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𝑌</m:t>
                          </m:r>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𝑦</m:t>
                          </m:r>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𝑋</m:t>
                          </m:r>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𝑥</m:t>
                          </m:r>
                          <m:r>
                            <a:rPr kumimoji="1" lang="en-US" altLang="ja-JP" b="0" i="1" smtClean="0">
                              <a:solidFill>
                                <a:schemeClr val="tx1"/>
                              </a:solidFill>
                              <a:latin typeface="Cambria Math" panose="02040503050406030204" pitchFamily="18" charset="0"/>
                            </a:rPr>
                            <m:t>)</m:t>
                          </m:r>
                        </m:num>
                        <m:den>
                          <m:r>
                            <a:rPr kumimoji="1" lang="en-US" altLang="ja-JP" b="0" i="1" smtClean="0">
                              <a:solidFill>
                                <a:schemeClr val="tx1"/>
                              </a:solidFill>
                              <a:latin typeface="Cambria Math" panose="02040503050406030204" pitchFamily="18" charset="0"/>
                            </a:rPr>
                            <m:t>𝑝</m:t>
                          </m:r>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𝑋</m:t>
                          </m:r>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𝑥</m:t>
                          </m:r>
                          <m:r>
                            <a:rPr kumimoji="1" lang="en-US" altLang="ja-JP" b="0" i="1" smtClean="0">
                              <a:solidFill>
                                <a:schemeClr val="tx1"/>
                              </a:solidFill>
                              <a:latin typeface="Cambria Math" panose="02040503050406030204" pitchFamily="18" charset="0"/>
                            </a:rPr>
                            <m:t>)</m:t>
                          </m:r>
                        </m:den>
                      </m:f>
                    </m:oMath>
                  </m:oMathPara>
                </a14:m>
                <a:endParaRPr kumimoji="1" lang="en-US" altLang="ja-JP" dirty="0">
                  <a:solidFill>
                    <a:schemeClr val="tx1"/>
                  </a:solidFill>
                </a:endParaRPr>
              </a:p>
              <a:p>
                <a:r>
                  <a:rPr lang="ja-JP" altLang="en-US" dirty="0">
                    <a:solidFill>
                      <a:schemeClr val="tx1"/>
                    </a:solidFill>
                  </a:rPr>
                  <a:t>で表された。上の式の両辺に</a:t>
                </a:r>
                <a14:m>
                  <m:oMath xmlns:m="http://schemas.openxmlformats.org/officeDocument/2006/math">
                    <m:r>
                      <a:rPr lang="en-US" altLang="ja-JP" b="0" i="1" smtClean="0">
                        <a:solidFill>
                          <a:schemeClr val="tx1"/>
                        </a:solidFill>
                        <a:latin typeface="Cambria Math" panose="02040503050406030204" pitchFamily="18" charset="0"/>
                      </a:rPr>
                      <m:t>𝑝</m:t>
                    </m:r>
                    <m:r>
                      <a:rPr lang="en-US" altLang="ja-JP" b="0" i="1" smtClean="0">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𝑋</m:t>
                    </m:r>
                    <m:r>
                      <a:rPr lang="en-US" altLang="ja-JP" b="0" i="1" smtClean="0">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𝑥</m:t>
                    </m:r>
                    <m:r>
                      <a:rPr lang="en-US" altLang="ja-JP" b="0" i="1" smtClean="0">
                        <a:solidFill>
                          <a:schemeClr val="tx1"/>
                        </a:solidFill>
                        <a:latin typeface="Cambria Math" panose="02040503050406030204" pitchFamily="18" charset="0"/>
                      </a:rPr>
                      <m:t>)</m:t>
                    </m:r>
                  </m:oMath>
                </a14:m>
                <a:r>
                  <a:rPr kumimoji="1" lang="ja-JP" altLang="en-US" dirty="0">
                    <a:solidFill>
                      <a:schemeClr val="tx1"/>
                    </a:solidFill>
                  </a:rPr>
                  <a:t>をかけると以下ようになる。</a:t>
                </a:r>
                <a:endParaRPr kumimoji="1" lang="en-US" altLang="ja-JP" dirty="0">
                  <a:solidFill>
                    <a:schemeClr val="tx1"/>
                  </a:solidFill>
                </a:endParaRPr>
              </a:p>
              <a:p>
                <a:pPr algn="ctr"/>
                <a14:m>
                  <m:oMathPara xmlns:m="http://schemas.openxmlformats.org/officeDocument/2006/math">
                    <m:oMathParaPr>
                      <m:jc m:val="centerGroup"/>
                    </m:oMathParaPr>
                    <m:oMath xmlns:m="http://schemas.openxmlformats.org/officeDocument/2006/math">
                      <m:r>
                        <a:rPr kumimoji="1" lang="en-US" altLang="ja-JP" b="0" i="1" smtClean="0">
                          <a:solidFill>
                            <a:schemeClr val="tx1"/>
                          </a:solidFill>
                          <a:latin typeface="Cambria Math" panose="02040503050406030204" pitchFamily="18" charset="0"/>
                        </a:rPr>
                        <m:t>𝑝</m:t>
                      </m:r>
                      <m:d>
                        <m:dPr>
                          <m:ctrlPr>
                            <a:rPr kumimoji="1" lang="en-US" altLang="ja-JP" b="0" i="1" smtClean="0">
                              <a:solidFill>
                                <a:schemeClr val="tx1"/>
                              </a:solidFill>
                              <a:latin typeface="Cambria Math" panose="02040503050406030204" pitchFamily="18" charset="0"/>
                            </a:rPr>
                          </m:ctrlPr>
                        </m:dPr>
                        <m:e>
                          <m:r>
                            <a:rPr kumimoji="1" lang="en-US" altLang="ja-JP" b="0" i="1" smtClean="0">
                              <a:solidFill>
                                <a:schemeClr val="tx1"/>
                              </a:solidFill>
                              <a:latin typeface="Cambria Math" panose="02040503050406030204" pitchFamily="18" charset="0"/>
                            </a:rPr>
                            <m:t>𝑌</m:t>
                          </m:r>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𝑦</m:t>
                          </m:r>
                        </m:e>
                        <m:e>
                          <m:r>
                            <a:rPr kumimoji="1" lang="en-US" altLang="ja-JP" b="0" i="1" smtClean="0">
                              <a:solidFill>
                                <a:schemeClr val="tx1"/>
                              </a:solidFill>
                              <a:latin typeface="Cambria Math" panose="02040503050406030204" pitchFamily="18" charset="0"/>
                            </a:rPr>
                            <m:t>𝑋</m:t>
                          </m:r>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𝑥</m:t>
                          </m:r>
                        </m:e>
                      </m:d>
                      <m:r>
                        <a:rPr kumimoji="1" lang="en-US" altLang="ja-JP" b="0" i="1" smtClean="0">
                          <a:solidFill>
                            <a:schemeClr val="tx1"/>
                          </a:solidFill>
                          <a:latin typeface="Cambria Math" panose="02040503050406030204" pitchFamily="18" charset="0"/>
                        </a:rPr>
                        <m:t>𝑝</m:t>
                      </m:r>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𝑋</m:t>
                      </m:r>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𝑥</m:t>
                      </m:r>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𝑝</m:t>
                      </m:r>
                      <m:d>
                        <m:dPr>
                          <m:ctrlPr>
                            <a:rPr kumimoji="1" lang="en-US" altLang="ja-JP" b="0" i="1" smtClean="0">
                              <a:solidFill>
                                <a:schemeClr val="tx1"/>
                              </a:solidFill>
                              <a:latin typeface="Cambria Math" panose="02040503050406030204" pitchFamily="18" charset="0"/>
                            </a:rPr>
                          </m:ctrlPr>
                        </m:dPr>
                        <m:e>
                          <m:r>
                            <a:rPr kumimoji="1" lang="en-US" altLang="ja-JP" b="0" i="1" smtClean="0">
                              <a:solidFill>
                                <a:schemeClr val="tx1"/>
                              </a:solidFill>
                              <a:latin typeface="Cambria Math" panose="02040503050406030204" pitchFamily="18" charset="0"/>
                            </a:rPr>
                            <m:t>𝑌</m:t>
                          </m:r>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𝑦</m:t>
                          </m:r>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𝑋</m:t>
                          </m:r>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𝑥</m:t>
                          </m:r>
                        </m:e>
                      </m:d>
                      <m:r>
                        <a:rPr kumimoji="1" lang="en-US" altLang="ja-JP" b="0" i="1" smtClean="0">
                          <a:solidFill>
                            <a:schemeClr val="tx1"/>
                          </a:solidFill>
                          <a:latin typeface="Cambria Math" panose="02040503050406030204" pitchFamily="18" charset="0"/>
                        </a:rPr>
                        <m:t>      </m:t>
                      </m:r>
                      <m:r>
                        <a:rPr lang="ja-JP" altLang="en-US" i="1">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(1)</m:t>
                      </m:r>
                    </m:oMath>
                  </m:oMathPara>
                </a14:m>
                <a:endParaRPr kumimoji="1" lang="en-US" altLang="ja-JP" dirty="0">
                  <a:solidFill>
                    <a:schemeClr val="tx1"/>
                  </a:solidFill>
                </a:endParaRPr>
              </a:p>
              <a:p>
                <a:r>
                  <a:rPr kumimoji="1" lang="ja-JP" altLang="en-US" dirty="0">
                    <a:solidFill>
                      <a:schemeClr val="tx1"/>
                    </a:solidFill>
                  </a:rPr>
                  <a:t>次に、結果が</a:t>
                </a:r>
                <a:r>
                  <a:rPr kumimoji="1" lang="en-US" altLang="ja-JP" dirty="0">
                    <a:solidFill>
                      <a:schemeClr val="tx1"/>
                    </a:solidFill>
                  </a:rPr>
                  <a:t>y</a:t>
                </a:r>
                <a:r>
                  <a:rPr kumimoji="1" lang="ja-JP" altLang="en-US" dirty="0">
                    <a:solidFill>
                      <a:schemeClr val="tx1"/>
                    </a:solidFill>
                  </a:rPr>
                  <a:t>であったという観測の下で、原因が</a:t>
                </a:r>
                <a:r>
                  <a:rPr kumimoji="1" lang="en-US" altLang="ja-JP" dirty="0">
                    <a:solidFill>
                      <a:schemeClr val="tx1"/>
                    </a:solidFill>
                  </a:rPr>
                  <a:t>x</a:t>
                </a:r>
                <a:r>
                  <a:rPr kumimoji="1" lang="ja-JP" altLang="en-US" dirty="0">
                    <a:solidFill>
                      <a:schemeClr val="tx1"/>
                    </a:solidFill>
                  </a:rPr>
                  <a:t>である確率は、上記の条件付確率の「条件の事象」と「着目する事象」を入れ替えた条件付き確率で表すことができ、以下のようになる。</a:t>
                </a:r>
                <a:endParaRPr kumimoji="1" lang="en-US" altLang="ja-JP" dirty="0">
                  <a:solidFill>
                    <a:schemeClr val="tx1"/>
                  </a:solidFill>
                </a:endParaRPr>
              </a:p>
              <a:p>
                <a:pPr algn="ctr"/>
                <a14:m>
                  <m:oMathPara xmlns:m="http://schemas.openxmlformats.org/officeDocument/2006/math">
                    <m:oMathParaPr>
                      <m:jc m:val="centerGroup"/>
                    </m:oMathParaPr>
                    <m:oMath xmlns:m="http://schemas.openxmlformats.org/officeDocument/2006/math">
                      <m:r>
                        <a:rPr kumimoji="1" lang="en-US" altLang="ja-JP" b="0" i="1" smtClean="0">
                          <a:solidFill>
                            <a:schemeClr val="tx1"/>
                          </a:solidFill>
                          <a:latin typeface="Cambria Math" panose="02040503050406030204" pitchFamily="18" charset="0"/>
                        </a:rPr>
                        <m:t>𝑝</m:t>
                      </m:r>
                      <m:d>
                        <m:dPr>
                          <m:ctrlPr>
                            <a:rPr kumimoji="1" lang="en-US" altLang="ja-JP" b="0" i="1" smtClean="0">
                              <a:solidFill>
                                <a:schemeClr val="tx1"/>
                              </a:solidFill>
                              <a:latin typeface="Cambria Math" panose="02040503050406030204" pitchFamily="18" charset="0"/>
                            </a:rPr>
                          </m:ctrlPr>
                        </m:dPr>
                        <m:e>
                          <m:r>
                            <a:rPr kumimoji="1" lang="en-US" altLang="ja-JP" b="0" i="1" smtClean="0">
                              <a:solidFill>
                                <a:schemeClr val="tx1"/>
                              </a:solidFill>
                              <a:latin typeface="Cambria Math" panose="02040503050406030204" pitchFamily="18" charset="0"/>
                            </a:rPr>
                            <m:t>𝑋</m:t>
                          </m:r>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𝑥</m:t>
                          </m:r>
                        </m:e>
                        <m:e>
                          <m:r>
                            <a:rPr kumimoji="1" lang="en-US" altLang="ja-JP" b="0" i="1" smtClean="0">
                              <a:solidFill>
                                <a:schemeClr val="tx1"/>
                              </a:solidFill>
                              <a:latin typeface="Cambria Math" panose="02040503050406030204" pitchFamily="18" charset="0"/>
                            </a:rPr>
                            <m:t>𝑌</m:t>
                          </m:r>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𝑦</m:t>
                          </m:r>
                        </m:e>
                      </m:d>
                      <m:r>
                        <a:rPr kumimoji="1" lang="en-US" altLang="ja-JP" b="0" i="1" smtClean="0">
                          <a:solidFill>
                            <a:schemeClr val="tx1"/>
                          </a:solidFill>
                          <a:latin typeface="Cambria Math" panose="02040503050406030204" pitchFamily="18" charset="0"/>
                        </a:rPr>
                        <m:t>=</m:t>
                      </m:r>
                      <m:f>
                        <m:fPr>
                          <m:ctrlPr>
                            <a:rPr kumimoji="1" lang="en-US" altLang="ja-JP" b="0" i="1" smtClean="0">
                              <a:solidFill>
                                <a:schemeClr val="tx1"/>
                              </a:solidFill>
                              <a:latin typeface="Cambria Math" panose="02040503050406030204" pitchFamily="18" charset="0"/>
                            </a:rPr>
                          </m:ctrlPr>
                        </m:fPr>
                        <m:num>
                          <m:r>
                            <a:rPr kumimoji="1" lang="en-US" altLang="ja-JP" b="0" i="1" smtClean="0">
                              <a:solidFill>
                                <a:schemeClr val="tx1"/>
                              </a:solidFill>
                              <a:latin typeface="Cambria Math" panose="02040503050406030204" pitchFamily="18" charset="0"/>
                            </a:rPr>
                            <m:t>𝑝</m:t>
                          </m:r>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𝑋</m:t>
                          </m:r>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𝑥</m:t>
                          </m:r>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𝑌</m:t>
                          </m:r>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𝑦</m:t>
                          </m:r>
                          <m:r>
                            <a:rPr kumimoji="1" lang="en-US" altLang="ja-JP" b="0" i="1" smtClean="0">
                              <a:solidFill>
                                <a:schemeClr val="tx1"/>
                              </a:solidFill>
                              <a:latin typeface="Cambria Math" panose="02040503050406030204" pitchFamily="18" charset="0"/>
                            </a:rPr>
                            <m:t>)</m:t>
                          </m:r>
                        </m:num>
                        <m:den>
                          <m:r>
                            <a:rPr kumimoji="1" lang="en-US" altLang="ja-JP" b="0" i="1" smtClean="0">
                              <a:solidFill>
                                <a:schemeClr val="tx1"/>
                              </a:solidFill>
                              <a:latin typeface="Cambria Math" panose="02040503050406030204" pitchFamily="18" charset="0"/>
                            </a:rPr>
                            <m:t>𝑝</m:t>
                          </m:r>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𝑌</m:t>
                          </m:r>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𝑦</m:t>
                          </m:r>
                          <m:r>
                            <a:rPr kumimoji="1" lang="en-US" altLang="ja-JP" b="0" i="1" smtClean="0">
                              <a:solidFill>
                                <a:schemeClr val="tx1"/>
                              </a:solidFill>
                              <a:latin typeface="Cambria Math" panose="02040503050406030204" pitchFamily="18" charset="0"/>
                            </a:rPr>
                            <m:t>)</m:t>
                          </m:r>
                        </m:den>
                      </m:f>
                    </m:oMath>
                  </m:oMathPara>
                </a14:m>
                <a:endParaRPr kumimoji="1" lang="en-US" altLang="ja-JP" dirty="0">
                  <a:solidFill>
                    <a:schemeClr val="tx1"/>
                  </a:solidFill>
                </a:endParaRPr>
              </a:p>
              <a:p>
                <a:r>
                  <a:rPr lang="ja-JP" altLang="en-US" dirty="0">
                    <a:solidFill>
                      <a:schemeClr val="tx1"/>
                    </a:solidFill>
                  </a:rPr>
                  <a:t>これも、両辺に</a:t>
                </a:r>
                <a14:m>
                  <m:oMath xmlns:m="http://schemas.openxmlformats.org/officeDocument/2006/math">
                    <m:r>
                      <a:rPr lang="en-US" altLang="ja-JP" b="0" i="1" smtClean="0">
                        <a:solidFill>
                          <a:schemeClr val="tx1"/>
                        </a:solidFill>
                        <a:latin typeface="Cambria Math" panose="02040503050406030204" pitchFamily="18" charset="0"/>
                      </a:rPr>
                      <m:t>𝑝</m:t>
                    </m:r>
                    <m:r>
                      <a:rPr lang="en-US" altLang="ja-JP" b="0" i="1" smtClean="0">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𝑌</m:t>
                    </m:r>
                    <m:r>
                      <a:rPr lang="en-US" altLang="ja-JP" b="0" i="1" smtClean="0">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𝑦</m:t>
                    </m:r>
                    <m:r>
                      <a:rPr lang="en-US" altLang="ja-JP" b="0" i="1" smtClean="0">
                        <a:solidFill>
                          <a:schemeClr val="tx1"/>
                        </a:solidFill>
                        <a:latin typeface="Cambria Math" panose="02040503050406030204" pitchFamily="18" charset="0"/>
                      </a:rPr>
                      <m:t>)</m:t>
                    </m:r>
                  </m:oMath>
                </a14:m>
                <a:r>
                  <a:rPr kumimoji="1" lang="ja-JP" altLang="en-US" dirty="0">
                    <a:solidFill>
                      <a:schemeClr val="tx1"/>
                    </a:solidFill>
                  </a:rPr>
                  <a:t>をかけるとこで以下のようになる。</a:t>
                </a:r>
                <a:endParaRPr kumimoji="1" lang="en-US" altLang="ja-JP" dirty="0">
                  <a:solidFill>
                    <a:schemeClr val="tx1"/>
                  </a:solidFill>
                </a:endParaRPr>
              </a:p>
              <a:p>
                <a:pPr algn="ctr"/>
                <a14:m>
                  <m:oMathPara xmlns:m="http://schemas.openxmlformats.org/officeDocument/2006/math">
                    <m:oMathParaPr>
                      <m:jc m:val="centerGroup"/>
                    </m:oMathParaPr>
                    <m:oMath xmlns:m="http://schemas.openxmlformats.org/officeDocument/2006/math">
                      <m:r>
                        <a:rPr kumimoji="1" lang="en-US" altLang="ja-JP" b="0" i="1" smtClean="0">
                          <a:solidFill>
                            <a:schemeClr val="tx1"/>
                          </a:solidFill>
                          <a:latin typeface="Cambria Math" panose="02040503050406030204" pitchFamily="18" charset="0"/>
                        </a:rPr>
                        <m:t>𝑝</m:t>
                      </m:r>
                      <m:d>
                        <m:dPr>
                          <m:ctrlPr>
                            <a:rPr kumimoji="1" lang="en-US" altLang="ja-JP" b="0" i="1" smtClean="0">
                              <a:solidFill>
                                <a:schemeClr val="tx1"/>
                              </a:solidFill>
                              <a:latin typeface="Cambria Math" panose="02040503050406030204" pitchFamily="18" charset="0"/>
                            </a:rPr>
                          </m:ctrlPr>
                        </m:dPr>
                        <m:e>
                          <m:r>
                            <a:rPr kumimoji="1" lang="en-US" altLang="ja-JP" b="0" i="1" smtClean="0">
                              <a:solidFill>
                                <a:schemeClr val="tx1"/>
                              </a:solidFill>
                              <a:latin typeface="Cambria Math" panose="02040503050406030204" pitchFamily="18" charset="0"/>
                            </a:rPr>
                            <m:t>𝑋</m:t>
                          </m:r>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𝑥</m:t>
                          </m:r>
                        </m:e>
                        <m:e>
                          <m:r>
                            <a:rPr kumimoji="1" lang="en-US" altLang="ja-JP" b="0" i="1" smtClean="0">
                              <a:solidFill>
                                <a:schemeClr val="tx1"/>
                              </a:solidFill>
                              <a:latin typeface="Cambria Math" panose="02040503050406030204" pitchFamily="18" charset="0"/>
                            </a:rPr>
                            <m:t>𝑌</m:t>
                          </m:r>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𝑦</m:t>
                          </m:r>
                        </m:e>
                      </m:d>
                      <m:r>
                        <a:rPr kumimoji="1" lang="en-US" altLang="ja-JP" b="0" i="1" smtClean="0">
                          <a:solidFill>
                            <a:schemeClr val="tx1"/>
                          </a:solidFill>
                          <a:latin typeface="Cambria Math" panose="02040503050406030204" pitchFamily="18" charset="0"/>
                        </a:rPr>
                        <m:t>𝑝</m:t>
                      </m:r>
                      <m:d>
                        <m:dPr>
                          <m:ctrlPr>
                            <a:rPr kumimoji="1" lang="en-US" altLang="ja-JP" b="0" i="1" smtClean="0">
                              <a:solidFill>
                                <a:schemeClr val="tx1"/>
                              </a:solidFill>
                              <a:latin typeface="Cambria Math" panose="02040503050406030204" pitchFamily="18" charset="0"/>
                            </a:rPr>
                          </m:ctrlPr>
                        </m:dPr>
                        <m:e>
                          <m:r>
                            <a:rPr kumimoji="1" lang="en-US" altLang="ja-JP" b="0" i="1" smtClean="0">
                              <a:solidFill>
                                <a:schemeClr val="tx1"/>
                              </a:solidFill>
                              <a:latin typeface="Cambria Math" panose="02040503050406030204" pitchFamily="18" charset="0"/>
                            </a:rPr>
                            <m:t>𝑌</m:t>
                          </m:r>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𝑦</m:t>
                          </m:r>
                        </m:e>
                      </m:d>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𝑝</m:t>
                      </m:r>
                      <m:d>
                        <m:dPr>
                          <m:ctrlPr>
                            <a:rPr kumimoji="1" lang="en-US" altLang="ja-JP" b="0" i="1" smtClean="0">
                              <a:solidFill>
                                <a:schemeClr val="tx1"/>
                              </a:solidFill>
                              <a:latin typeface="Cambria Math" panose="02040503050406030204" pitchFamily="18" charset="0"/>
                            </a:rPr>
                          </m:ctrlPr>
                        </m:dPr>
                        <m:e>
                          <m:r>
                            <a:rPr kumimoji="1" lang="en-US" altLang="ja-JP" b="0" i="1" smtClean="0">
                              <a:solidFill>
                                <a:schemeClr val="tx1"/>
                              </a:solidFill>
                              <a:latin typeface="Cambria Math" panose="02040503050406030204" pitchFamily="18" charset="0"/>
                            </a:rPr>
                            <m:t>𝑋</m:t>
                          </m:r>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𝑥</m:t>
                          </m:r>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𝑌</m:t>
                          </m:r>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𝑦</m:t>
                          </m:r>
                        </m:e>
                      </m:d>
                      <m:r>
                        <a:rPr kumimoji="1" lang="en-US" altLang="ja-JP" b="0" i="1" smtClean="0">
                          <a:solidFill>
                            <a:schemeClr val="tx1"/>
                          </a:solidFill>
                          <a:latin typeface="Cambria Math" panose="02040503050406030204" pitchFamily="18" charset="0"/>
                        </a:rPr>
                        <m:t>     </m:t>
                      </m:r>
                      <m:r>
                        <a:rPr lang="ja-JP" altLang="en-US" i="1">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(2)</m:t>
                      </m:r>
                    </m:oMath>
                  </m:oMathPara>
                </a14:m>
                <a:endParaRPr kumimoji="1" lang="ja-JP" altLang="en-US" dirty="0">
                  <a:solidFill>
                    <a:schemeClr val="tx1"/>
                  </a:solidFill>
                </a:endParaRPr>
              </a:p>
            </p:txBody>
          </p:sp>
        </mc:Choice>
        <mc:Fallback>
          <p:sp>
            <p:nvSpPr>
              <p:cNvPr id="3" name="テキスト プレースホルダー 2">
                <a:extLst>
                  <a:ext uri="{FF2B5EF4-FFF2-40B4-BE49-F238E27FC236}">
                    <a16:creationId xmlns:a16="http://schemas.microsoft.com/office/drawing/2014/main" id="{F4BFCED2-5BC4-461D-B8F6-FCCDCA641B17}"/>
                  </a:ext>
                </a:extLst>
              </p:cNvPr>
              <p:cNvSpPr>
                <a:spLocks noGrp="1" noRot="1" noChangeAspect="1" noMove="1" noResize="1" noEditPoints="1" noAdjustHandles="1" noChangeArrowheads="1" noChangeShapeType="1" noTextEdit="1"/>
              </p:cNvSpPr>
              <p:nvPr>
                <p:ph type="body" idx="1"/>
              </p:nvPr>
            </p:nvSpPr>
            <p:spPr>
              <a:xfrm>
                <a:off x="684213" y="1293199"/>
                <a:ext cx="10823574" cy="5708101"/>
              </a:xfrm>
              <a:blipFill>
                <a:blip r:embed="rId2"/>
                <a:stretch>
                  <a:fillRect l="-450" t="-42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19267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261448-31D5-474F-A45D-B6E41973761F}"/>
              </a:ext>
            </a:extLst>
          </p:cNvPr>
          <p:cNvSpPr>
            <a:spLocks noGrp="1"/>
          </p:cNvSpPr>
          <p:nvPr>
            <p:ph type="title"/>
          </p:nvPr>
        </p:nvSpPr>
        <p:spPr>
          <a:xfrm>
            <a:off x="684212" y="434000"/>
            <a:ext cx="8534401" cy="859200"/>
          </a:xfrm>
        </p:spPr>
        <p:txBody>
          <a:bodyPr>
            <a:normAutofit/>
          </a:bodyPr>
          <a:lstStyle/>
          <a:p>
            <a:r>
              <a:rPr lang="en-US" altLang="ja-JP" sz="4800" dirty="0"/>
              <a:t>6.5.</a:t>
            </a:r>
            <a:r>
              <a:rPr lang="ja-JP" altLang="en-US" sz="4800" dirty="0"/>
              <a:t>ベイズの定理</a:t>
            </a:r>
            <a:endParaRPr kumimoji="1" lang="ja-JP" altLang="en-US" sz="4800" dirty="0"/>
          </a:p>
        </p:txBody>
      </p:sp>
      <mc:AlternateContent xmlns:mc="http://schemas.openxmlformats.org/markup-compatibility/2006">
        <mc:Choice xmlns:a14="http://schemas.microsoft.com/office/drawing/2010/main" Requires="a14">
          <p:sp>
            <p:nvSpPr>
              <p:cNvPr id="3" name="テキスト プレースホルダー 2">
                <a:extLst>
                  <a:ext uri="{FF2B5EF4-FFF2-40B4-BE49-F238E27FC236}">
                    <a16:creationId xmlns:a16="http://schemas.microsoft.com/office/drawing/2014/main" id="{9D2E654D-C8A0-46D8-B0AD-B226F96D579A}"/>
                  </a:ext>
                </a:extLst>
              </p:cNvPr>
              <p:cNvSpPr>
                <a:spLocks noGrp="1"/>
              </p:cNvSpPr>
              <p:nvPr>
                <p:ph type="body" idx="1"/>
              </p:nvPr>
            </p:nvSpPr>
            <p:spPr>
              <a:xfrm>
                <a:off x="684212" y="1293200"/>
                <a:ext cx="10823575" cy="5130800"/>
              </a:xfrm>
            </p:spPr>
            <p:txBody>
              <a:bodyPr/>
              <a:lstStyle/>
              <a:p>
                <a:r>
                  <a:rPr kumimoji="1" lang="ja-JP" altLang="en-US" dirty="0">
                    <a:solidFill>
                      <a:schemeClr val="tx1"/>
                    </a:solidFill>
                  </a:rPr>
                  <a:t>式</a:t>
                </a:r>
                <a:r>
                  <a:rPr kumimoji="1" lang="en-US" altLang="ja-JP" dirty="0">
                    <a:solidFill>
                      <a:schemeClr val="tx1"/>
                    </a:solidFill>
                  </a:rPr>
                  <a:t>(1),(2)</a:t>
                </a:r>
                <a:r>
                  <a:rPr kumimoji="1" lang="ja-JP" altLang="en-US" dirty="0">
                    <a:solidFill>
                      <a:schemeClr val="tx1"/>
                    </a:solidFill>
                  </a:rPr>
                  <a:t>より以下の式が成り立つ。</a:t>
                </a:r>
              </a:p>
              <a:p>
                <a:pPr algn="ctr"/>
                <a14:m>
                  <m:oMathPara xmlns:m="http://schemas.openxmlformats.org/officeDocument/2006/math">
                    <m:oMathParaPr>
                      <m:jc m:val="centerGroup"/>
                    </m:oMathParaPr>
                    <m:oMath xmlns:m="http://schemas.openxmlformats.org/officeDocument/2006/math">
                      <m:r>
                        <a:rPr kumimoji="1" lang="en-US" altLang="ja-JP" b="0" i="1" smtClean="0">
                          <a:solidFill>
                            <a:schemeClr val="tx1"/>
                          </a:solidFill>
                          <a:latin typeface="Cambria Math" panose="02040503050406030204" pitchFamily="18" charset="0"/>
                        </a:rPr>
                        <m:t>𝑝</m:t>
                      </m:r>
                      <m:d>
                        <m:dPr>
                          <m:ctrlPr>
                            <a:rPr kumimoji="1" lang="en-US" altLang="ja-JP" b="0" i="1" smtClean="0">
                              <a:solidFill>
                                <a:schemeClr val="tx1"/>
                              </a:solidFill>
                              <a:latin typeface="Cambria Math" panose="02040503050406030204" pitchFamily="18" charset="0"/>
                            </a:rPr>
                          </m:ctrlPr>
                        </m:dPr>
                        <m:e>
                          <m:r>
                            <a:rPr kumimoji="1" lang="en-US" altLang="ja-JP" b="0" i="1" smtClean="0">
                              <a:solidFill>
                                <a:schemeClr val="tx1"/>
                              </a:solidFill>
                              <a:latin typeface="Cambria Math" panose="02040503050406030204" pitchFamily="18" charset="0"/>
                            </a:rPr>
                            <m:t>𝑌</m:t>
                          </m:r>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𝑦</m:t>
                          </m:r>
                        </m:e>
                        <m:e>
                          <m:r>
                            <a:rPr kumimoji="1" lang="en-US" altLang="ja-JP" b="0" i="1" smtClean="0">
                              <a:solidFill>
                                <a:schemeClr val="tx1"/>
                              </a:solidFill>
                              <a:latin typeface="Cambria Math" panose="02040503050406030204" pitchFamily="18" charset="0"/>
                            </a:rPr>
                            <m:t>𝑋</m:t>
                          </m:r>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𝑥</m:t>
                          </m:r>
                        </m:e>
                      </m:d>
                      <m:r>
                        <a:rPr kumimoji="1" lang="en-US" altLang="ja-JP" b="0" i="1" smtClean="0">
                          <a:solidFill>
                            <a:schemeClr val="tx1"/>
                          </a:solidFill>
                          <a:latin typeface="Cambria Math" panose="02040503050406030204" pitchFamily="18" charset="0"/>
                        </a:rPr>
                        <m:t>𝑝</m:t>
                      </m:r>
                      <m:d>
                        <m:dPr>
                          <m:ctrlPr>
                            <a:rPr kumimoji="1" lang="en-US" altLang="ja-JP" b="0" i="1" smtClean="0">
                              <a:solidFill>
                                <a:schemeClr val="tx1"/>
                              </a:solidFill>
                              <a:latin typeface="Cambria Math" panose="02040503050406030204" pitchFamily="18" charset="0"/>
                            </a:rPr>
                          </m:ctrlPr>
                        </m:dPr>
                        <m:e>
                          <m:r>
                            <a:rPr kumimoji="1" lang="en-US" altLang="ja-JP" b="0" i="1" smtClean="0">
                              <a:solidFill>
                                <a:schemeClr val="tx1"/>
                              </a:solidFill>
                              <a:latin typeface="Cambria Math" panose="02040503050406030204" pitchFamily="18" charset="0"/>
                            </a:rPr>
                            <m:t>𝑋</m:t>
                          </m:r>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𝑥</m:t>
                          </m:r>
                        </m:e>
                      </m:d>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𝑝</m:t>
                      </m:r>
                      <m:d>
                        <m:dPr>
                          <m:ctrlPr>
                            <a:rPr kumimoji="1" lang="en-US" altLang="ja-JP" b="0" i="1" smtClean="0">
                              <a:solidFill>
                                <a:schemeClr val="tx1"/>
                              </a:solidFill>
                              <a:latin typeface="Cambria Math" panose="02040503050406030204" pitchFamily="18" charset="0"/>
                            </a:rPr>
                          </m:ctrlPr>
                        </m:dPr>
                        <m:e>
                          <m:r>
                            <a:rPr kumimoji="1" lang="en-US" altLang="ja-JP" b="0" i="1" smtClean="0">
                              <a:solidFill>
                                <a:schemeClr val="tx1"/>
                              </a:solidFill>
                              <a:latin typeface="Cambria Math" panose="02040503050406030204" pitchFamily="18" charset="0"/>
                            </a:rPr>
                            <m:t>𝑋</m:t>
                          </m:r>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𝑥</m:t>
                          </m:r>
                        </m:e>
                        <m:e>
                          <m:r>
                            <a:rPr kumimoji="1" lang="en-US" altLang="ja-JP" b="0" i="1" smtClean="0">
                              <a:solidFill>
                                <a:schemeClr val="tx1"/>
                              </a:solidFill>
                              <a:latin typeface="Cambria Math" panose="02040503050406030204" pitchFamily="18" charset="0"/>
                            </a:rPr>
                            <m:t>𝑌</m:t>
                          </m:r>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𝑦</m:t>
                          </m:r>
                        </m:e>
                      </m:d>
                      <m:r>
                        <a:rPr kumimoji="1" lang="en-US" altLang="ja-JP" b="0" i="1" smtClean="0">
                          <a:solidFill>
                            <a:schemeClr val="tx1"/>
                          </a:solidFill>
                          <a:latin typeface="Cambria Math" panose="02040503050406030204" pitchFamily="18" charset="0"/>
                        </a:rPr>
                        <m:t>𝑝</m:t>
                      </m:r>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𝑌</m:t>
                      </m:r>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𝑦</m:t>
                      </m:r>
                      <m:r>
                        <a:rPr kumimoji="1" lang="en-US" altLang="ja-JP" b="0" i="1" smtClean="0">
                          <a:solidFill>
                            <a:schemeClr val="tx1"/>
                          </a:solidFill>
                          <a:latin typeface="Cambria Math" panose="02040503050406030204" pitchFamily="18" charset="0"/>
                        </a:rPr>
                        <m:t>)</m:t>
                      </m:r>
                    </m:oMath>
                  </m:oMathPara>
                </a14:m>
                <a:endParaRPr kumimoji="1" lang="en-US" altLang="ja-JP" dirty="0">
                  <a:solidFill>
                    <a:schemeClr val="tx1"/>
                  </a:solidFill>
                </a:endParaRPr>
              </a:p>
              <a:p>
                <a:r>
                  <a:rPr lang="ja-JP" altLang="en-US" dirty="0">
                    <a:solidFill>
                      <a:schemeClr val="tx1"/>
                    </a:solidFill>
                  </a:rPr>
                  <a:t>この式を変形して、求めたい「結果</a:t>
                </a:r>
                <a:r>
                  <a:rPr lang="en-US" altLang="ja-JP" dirty="0">
                    <a:solidFill>
                      <a:schemeClr val="tx1"/>
                    </a:solidFill>
                  </a:rPr>
                  <a:t>y</a:t>
                </a:r>
                <a:r>
                  <a:rPr lang="ja-JP" altLang="en-US" dirty="0">
                    <a:solidFill>
                      <a:schemeClr val="tx1"/>
                    </a:solidFill>
                  </a:rPr>
                  <a:t>が生じたという条件のもとで原因が</a:t>
                </a:r>
                <a:r>
                  <a:rPr lang="en-US" altLang="ja-JP" dirty="0">
                    <a:solidFill>
                      <a:schemeClr val="tx1"/>
                    </a:solidFill>
                  </a:rPr>
                  <a:t>x</a:t>
                </a:r>
                <a:r>
                  <a:rPr lang="ja-JP" altLang="en-US" dirty="0">
                    <a:solidFill>
                      <a:schemeClr val="tx1"/>
                    </a:solidFill>
                  </a:rPr>
                  <a:t>である確率」を左辺に残すと、</a:t>
                </a:r>
                <a:endParaRPr lang="en-US" altLang="ja-JP" dirty="0">
                  <a:solidFill>
                    <a:schemeClr val="tx1"/>
                  </a:solidFill>
                </a:endParaRPr>
              </a:p>
              <a:p>
                <a:pPr algn="ctr"/>
                <a14:m>
                  <m:oMathPara xmlns:m="http://schemas.openxmlformats.org/officeDocument/2006/math">
                    <m:oMathParaPr>
                      <m:jc m:val="centerGroup"/>
                    </m:oMathParaPr>
                    <m:oMath xmlns:m="http://schemas.openxmlformats.org/officeDocument/2006/math">
                      <m:r>
                        <a:rPr kumimoji="1" lang="en-US" altLang="ja-JP" b="0" i="1" smtClean="0">
                          <a:solidFill>
                            <a:schemeClr val="tx1"/>
                          </a:solidFill>
                          <a:latin typeface="Cambria Math" panose="02040503050406030204" pitchFamily="18" charset="0"/>
                        </a:rPr>
                        <m:t>𝑝</m:t>
                      </m:r>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𝑋</m:t>
                      </m:r>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𝑥</m:t>
                      </m:r>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𝑌</m:t>
                      </m:r>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𝑦</m:t>
                      </m:r>
                      <m:r>
                        <a:rPr kumimoji="1" lang="en-US" altLang="ja-JP" b="0" i="1" smtClean="0">
                          <a:solidFill>
                            <a:schemeClr val="tx1"/>
                          </a:solidFill>
                          <a:latin typeface="Cambria Math" panose="02040503050406030204" pitchFamily="18" charset="0"/>
                        </a:rPr>
                        <m:t>)=</m:t>
                      </m:r>
                      <m:f>
                        <m:fPr>
                          <m:ctrlPr>
                            <a:rPr kumimoji="1" lang="en-US" altLang="ja-JP" b="0" i="1" smtClean="0">
                              <a:solidFill>
                                <a:schemeClr val="tx1"/>
                              </a:solidFill>
                              <a:latin typeface="Cambria Math" panose="02040503050406030204" pitchFamily="18" charset="0"/>
                            </a:rPr>
                          </m:ctrlPr>
                        </m:fPr>
                        <m:num>
                          <m:r>
                            <a:rPr kumimoji="1" lang="en-US" altLang="ja-JP" b="0" i="1" smtClean="0">
                              <a:solidFill>
                                <a:schemeClr val="tx1"/>
                              </a:solidFill>
                              <a:latin typeface="Cambria Math" panose="02040503050406030204" pitchFamily="18" charset="0"/>
                            </a:rPr>
                            <m:t>𝑝</m:t>
                          </m:r>
                          <m:d>
                            <m:dPr>
                              <m:ctrlPr>
                                <a:rPr kumimoji="1" lang="en-US" altLang="ja-JP" b="0" i="1" smtClean="0">
                                  <a:solidFill>
                                    <a:schemeClr val="tx1"/>
                                  </a:solidFill>
                                  <a:latin typeface="Cambria Math" panose="02040503050406030204" pitchFamily="18" charset="0"/>
                                </a:rPr>
                              </m:ctrlPr>
                            </m:dPr>
                            <m:e>
                              <m:r>
                                <a:rPr kumimoji="1" lang="en-US" altLang="ja-JP" b="0" i="1" smtClean="0">
                                  <a:solidFill>
                                    <a:schemeClr val="tx1"/>
                                  </a:solidFill>
                                  <a:latin typeface="Cambria Math" panose="02040503050406030204" pitchFamily="18" charset="0"/>
                                </a:rPr>
                                <m:t>𝑌</m:t>
                              </m:r>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𝑦</m:t>
                              </m:r>
                            </m:e>
                            <m:e>
                              <m:r>
                                <a:rPr kumimoji="1" lang="en-US" altLang="ja-JP" b="0" i="1" smtClean="0">
                                  <a:solidFill>
                                    <a:schemeClr val="tx1"/>
                                  </a:solidFill>
                                  <a:latin typeface="Cambria Math" panose="02040503050406030204" pitchFamily="18" charset="0"/>
                                </a:rPr>
                                <m:t>𝑋</m:t>
                              </m:r>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𝑥</m:t>
                              </m:r>
                            </m:e>
                          </m:d>
                          <m:r>
                            <a:rPr kumimoji="1" lang="en-US" altLang="ja-JP" b="0" i="1" smtClean="0">
                              <a:solidFill>
                                <a:schemeClr val="tx1"/>
                              </a:solidFill>
                              <a:latin typeface="Cambria Math" panose="02040503050406030204" pitchFamily="18" charset="0"/>
                            </a:rPr>
                            <m:t>𝑝</m:t>
                          </m:r>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𝑋</m:t>
                          </m:r>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𝑥</m:t>
                          </m:r>
                          <m:r>
                            <a:rPr kumimoji="1" lang="en-US" altLang="ja-JP" b="0" i="1" smtClean="0">
                              <a:solidFill>
                                <a:schemeClr val="tx1"/>
                              </a:solidFill>
                              <a:latin typeface="Cambria Math" panose="02040503050406030204" pitchFamily="18" charset="0"/>
                            </a:rPr>
                            <m:t>)</m:t>
                          </m:r>
                        </m:num>
                        <m:den>
                          <m:r>
                            <a:rPr kumimoji="1" lang="en-US" altLang="ja-JP" b="0" i="1" smtClean="0">
                              <a:solidFill>
                                <a:schemeClr val="tx1"/>
                              </a:solidFill>
                              <a:latin typeface="Cambria Math" panose="02040503050406030204" pitchFamily="18" charset="0"/>
                            </a:rPr>
                            <m:t>𝑝</m:t>
                          </m:r>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𝑌</m:t>
                          </m:r>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𝑦</m:t>
                          </m:r>
                          <m:r>
                            <a:rPr kumimoji="1" lang="en-US" altLang="ja-JP" b="0" i="1" smtClean="0">
                              <a:solidFill>
                                <a:schemeClr val="tx1"/>
                              </a:solidFill>
                              <a:latin typeface="Cambria Math" panose="02040503050406030204" pitchFamily="18" charset="0"/>
                            </a:rPr>
                            <m:t>)</m:t>
                          </m:r>
                        </m:den>
                      </m:f>
                    </m:oMath>
                  </m:oMathPara>
                </a14:m>
                <a:endParaRPr kumimoji="1" lang="en-US" altLang="ja-JP" dirty="0">
                  <a:solidFill>
                    <a:schemeClr val="tx1"/>
                  </a:solidFill>
                </a:endParaRPr>
              </a:p>
              <a:p>
                <a:r>
                  <a:rPr kumimoji="1" lang="ja-JP" altLang="en-US" dirty="0">
                    <a:solidFill>
                      <a:schemeClr val="tx1"/>
                    </a:solidFill>
                  </a:rPr>
                  <a:t>が導かれる。これをベイズの定理</a:t>
                </a:r>
                <a:r>
                  <a:rPr kumimoji="1" lang="en-US" altLang="ja-JP" dirty="0">
                    <a:solidFill>
                      <a:schemeClr val="tx1"/>
                    </a:solidFill>
                  </a:rPr>
                  <a:t>(Bayes’ theorem)</a:t>
                </a:r>
                <a:r>
                  <a:rPr kumimoji="1" lang="ja-JP" altLang="en-US" dirty="0">
                    <a:solidFill>
                      <a:schemeClr val="tx1"/>
                    </a:solidFill>
                  </a:rPr>
                  <a:t>と言う。</a:t>
                </a:r>
                <a:r>
                  <a:rPr lang="ja-JP" altLang="en-US" dirty="0">
                    <a:solidFill>
                      <a:schemeClr val="tx1"/>
                    </a:solidFill>
                  </a:rPr>
                  <a:t>ベイズの定理に登場する左辺の条件付き確率と右辺の分子にある周辺確率には特別な呼び方がある。</a:t>
                </a:r>
                <a14:m>
                  <m:oMath xmlns:m="http://schemas.openxmlformats.org/officeDocument/2006/math">
                    <m:r>
                      <a:rPr lang="en-US" altLang="ja-JP" b="0" i="1" smtClean="0">
                        <a:solidFill>
                          <a:schemeClr val="tx1"/>
                        </a:solidFill>
                        <a:latin typeface="Cambria Math" panose="02040503050406030204" pitchFamily="18" charset="0"/>
                      </a:rPr>
                      <m:t>𝑝</m:t>
                    </m:r>
                    <m:r>
                      <a:rPr lang="en-US" altLang="ja-JP" b="0" i="1" smtClean="0">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𝑋</m:t>
                    </m:r>
                    <m:r>
                      <a:rPr lang="en-US" altLang="ja-JP" b="0" i="1" smtClean="0">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𝑥</m:t>
                    </m:r>
                    <m:r>
                      <a:rPr lang="en-US" altLang="ja-JP" b="0" i="1" smtClean="0">
                        <a:solidFill>
                          <a:schemeClr val="tx1"/>
                        </a:solidFill>
                        <a:latin typeface="Cambria Math" panose="02040503050406030204" pitchFamily="18" charset="0"/>
                      </a:rPr>
                      <m:t>)</m:t>
                    </m:r>
                  </m:oMath>
                </a14:m>
                <a:r>
                  <a:rPr kumimoji="1" lang="ja-JP" altLang="en-US" dirty="0">
                    <a:solidFill>
                      <a:schemeClr val="tx1"/>
                    </a:solidFill>
                  </a:rPr>
                  <a:t>は事前確率、</a:t>
                </a:r>
                <a14:m>
                  <m:oMath xmlns:m="http://schemas.openxmlformats.org/officeDocument/2006/math">
                    <m:r>
                      <a:rPr kumimoji="1" lang="en-US" altLang="ja-JP" b="0" i="1" smtClean="0">
                        <a:solidFill>
                          <a:schemeClr val="tx1"/>
                        </a:solidFill>
                        <a:latin typeface="Cambria Math" panose="02040503050406030204" pitchFamily="18" charset="0"/>
                      </a:rPr>
                      <m:t>𝑝</m:t>
                    </m:r>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𝑋</m:t>
                    </m:r>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𝑥</m:t>
                    </m:r>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𝑌</m:t>
                    </m:r>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𝑦</m:t>
                    </m:r>
                    <m:r>
                      <a:rPr kumimoji="1" lang="en-US" altLang="ja-JP" b="0" i="1" smtClean="0">
                        <a:solidFill>
                          <a:schemeClr val="tx1"/>
                        </a:solidFill>
                        <a:latin typeface="Cambria Math" panose="02040503050406030204" pitchFamily="18" charset="0"/>
                      </a:rPr>
                      <m:t>)</m:t>
                    </m:r>
                  </m:oMath>
                </a14:m>
                <a:r>
                  <a:rPr kumimoji="1" lang="ja-JP" altLang="en-US">
                    <a:solidFill>
                      <a:schemeClr val="tx1"/>
                    </a:solidFill>
                  </a:rPr>
                  <a:t>は事後確率と呼ばれる。</a:t>
                </a:r>
                <a:endParaRPr kumimoji="1" lang="en-US" altLang="ja-JP" dirty="0">
                  <a:solidFill>
                    <a:schemeClr val="tx1"/>
                  </a:solidFill>
                </a:endParaRPr>
              </a:p>
            </p:txBody>
          </p:sp>
        </mc:Choice>
        <mc:Fallback>
          <p:sp>
            <p:nvSpPr>
              <p:cNvPr id="3" name="テキスト プレースホルダー 2">
                <a:extLst>
                  <a:ext uri="{FF2B5EF4-FFF2-40B4-BE49-F238E27FC236}">
                    <a16:creationId xmlns:a16="http://schemas.microsoft.com/office/drawing/2014/main" id="{9D2E654D-C8A0-46D8-B0AD-B226F96D579A}"/>
                  </a:ext>
                </a:extLst>
              </p:cNvPr>
              <p:cNvSpPr>
                <a:spLocks noGrp="1" noRot="1" noChangeAspect="1" noMove="1" noResize="1" noEditPoints="1" noAdjustHandles="1" noChangeArrowheads="1" noChangeShapeType="1" noTextEdit="1"/>
              </p:cNvSpPr>
              <p:nvPr>
                <p:ph type="body" idx="1"/>
              </p:nvPr>
            </p:nvSpPr>
            <p:spPr>
              <a:xfrm>
                <a:off x="684212" y="1293200"/>
                <a:ext cx="10823575" cy="5130800"/>
              </a:xfrm>
              <a:blipFill>
                <a:blip r:embed="rId2"/>
                <a:stretch>
                  <a:fillRect l="-450" t="-1069" r="-146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278788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83471E-A6B2-400B-9A01-3A190A3A4CE6}"/>
              </a:ext>
            </a:extLst>
          </p:cNvPr>
          <p:cNvSpPr>
            <a:spLocks noGrp="1"/>
          </p:cNvSpPr>
          <p:nvPr>
            <p:ph type="title"/>
          </p:nvPr>
        </p:nvSpPr>
        <p:spPr>
          <a:xfrm>
            <a:off x="684213" y="336759"/>
            <a:ext cx="9442428" cy="1053681"/>
          </a:xfrm>
        </p:spPr>
        <p:txBody>
          <a:bodyPr>
            <a:normAutofit/>
          </a:bodyPr>
          <a:lstStyle/>
          <a:p>
            <a:r>
              <a:rPr kumimoji="1" lang="en-US" altLang="ja-JP" sz="4800" dirty="0"/>
              <a:t>6.1.</a:t>
            </a:r>
            <a:r>
              <a:rPr kumimoji="1" lang="ja-JP" altLang="en-US" sz="4800" dirty="0"/>
              <a:t>確率・統計と機械学習の関係</a:t>
            </a:r>
          </a:p>
        </p:txBody>
      </p:sp>
      <p:sp>
        <p:nvSpPr>
          <p:cNvPr id="3" name="テキスト プレースホルダー 2">
            <a:extLst>
              <a:ext uri="{FF2B5EF4-FFF2-40B4-BE49-F238E27FC236}">
                <a16:creationId xmlns:a16="http://schemas.microsoft.com/office/drawing/2014/main" id="{CC9EE7C4-29A8-454E-8CC7-B32F9F749B0F}"/>
              </a:ext>
            </a:extLst>
          </p:cNvPr>
          <p:cNvSpPr>
            <a:spLocks noGrp="1"/>
          </p:cNvSpPr>
          <p:nvPr>
            <p:ph type="body" idx="1"/>
          </p:nvPr>
        </p:nvSpPr>
        <p:spPr>
          <a:xfrm>
            <a:off x="684212" y="1437069"/>
            <a:ext cx="10820851" cy="4881843"/>
          </a:xfrm>
        </p:spPr>
        <p:txBody>
          <a:bodyPr/>
          <a:lstStyle/>
          <a:p>
            <a:r>
              <a:rPr kumimoji="1" lang="ja-JP" altLang="en-US" dirty="0">
                <a:solidFill>
                  <a:schemeClr val="tx1"/>
                </a:solidFill>
              </a:rPr>
              <a:t>　</a:t>
            </a:r>
            <a:r>
              <a:rPr lang="ja-JP" altLang="en-US" dirty="0">
                <a:solidFill>
                  <a:schemeClr val="tx1"/>
                </a:solidFill>
              </a:rPr>
              <a:t>機械学習システムが学習に用いるのは限られた数の観測データですが、多くの機械学習タスクでやりたいことは、与えられた観測データの背後にある普遍性や法則を捉え、将来の出来事に対し予測を行えることです。機械学習ではそれを達成するために統計学の考え方を利用します。</a:t>
            </a:r>
            <a:endParaRPr lang="en-US" altLang="ja-JP" dirty="0">
              <a:solidFill>
                <a:schemeClr val="tx1"/>
              </a:solidFill>
            </a:endParaRPr>
          </a:p>
          <a:p>
            <a:endParaRPr kumimoji="1" lang="en-US" altLang="ja-JP" dirty="0">
              <a:solidFill>
                <a:schemeClr val="tx1"/>
              </a:solidFill>
            </a:endParaRPr>
          </a:p>
          <a:p>
            <a:r>
              <a:rPr lang="ja-JP" altLang="en-US" dirty="0">
                <a:solidFill>
                  <a:schemeClr val="tx1"/>
                </a:solidFill>
              </a:rPr>
              <a:t>　統計学では、ある集団すべてについて調査ができない時、集団からランダムサンプリングを行い元の集団の性質を推定します。手元にある観測データが、何らかの法則に従って得られる確率的なサンプルであると考えることで、機械学習と統計学がつながります。 統計学を利用することで、あるデータが未知のデータ源から発生しやすいか、データが外れ値かどうか、どういった方法でモデルを学習させればよいか、といった問題を客観的に判断することができるようになります。また、学習させたモデルの性能に対して理論的な保証を与えることも統計学により可能となります。 このような、機械学習の統計学としての側面を強調する場合、機械学習を特に「統計的機械学習」と呼びます。</a:t>
            </a:r>
            <a:endParaRPr kumimoji="1" lang="ja-JP" altLang="en-US" dirty="0">
              <a:solidFill>
                <a:schemeClr val="tx1"/>
              </a:solidFill>
            </a:endParaRPr>
          </a:p>
        </p:txBody>
      </p:sp>
    </p:spTree>
    <p:extLst>
      <p:ext uri="{BB962C8B-B14F-4D97-AF65-F5344CB8AC3E}">
        <p14:creationId xmlns:p14="http://schemas.microsoft.com/office/powerpoint/2010/main" val="2695626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1944AB-E3A6-471C-80C8-2BC8C466C83F}"/>
              </a:ext>
            </a:extLst>
          </p:cNvPr>
          <p:cNvSpPr>
            <a:spLocks noGrp="1"/>
          </p:cNvSpPr>
          <p:nvPr>
            <p:ph type="title"/>
          </p:nvPr>
        </p:nvSpPr>
        <p:spPr>
          <a:xfrm>
            <a:off x="684212" y="303663"/>
            <a:ext cx="8534401" cy="859200"/>
          </a:xfrm>
        </p:spPr>
        <p:txBody>
          <a:bodyPr>
            <a:normAutofit/>
          </a:bodyPr>
          <a:lstStyle/>
          <a:p>
            <a:r>
              <a:rPr kumimoji="1" lang="en-US" altLang="ja-JP" sz="4800" dirty="0"/>
              <a:t>6.2.</a:t>
            </a:r>
            <a:r>
              <a:rPr kumimoji="1" lang="ja-JP" altLang="en-US" sz="4800" dirty="0"/>
              <a:t>確率変数と確率分布</a:t>
            </a:r>
          </a:p>
        </p:txBody>
      </p:sp>
      <mc:AlternateContent xmlns:mc="http://schemas.openxmlformats.org/markup-compatibility/2006">
        <mc:Choice xmlns:a14="http://schemas.microsoft.com/office/drawing/2010/main" Requires="a14">
          <p:sp>
            <p:nvSpPr>
              <p:cNvPr id="3" name="テキスト プレースホルダー 2">
                <a:extLst>
                  <a:ext uri="{FF2B5EF4-FFF2-40B4-BE49-F238E27FC236}">
                    <a16:creationId xmlns:a16="http://schemas.microsoft.com/office/drawing/2014/main" id="{21640744-690B-40AF-9876-380CF7ED4955}"/>
                  </a:ext>
                </a:extLst>
              </p:cNvPr>
              <p:cNvSpPr>
                <a:spLocks noGrp="1"/>
              </p:cNvSpPr>
              <p:nvPr>
                <p:ph type="body" idx="1"/>
              </p:nvPr>
            </p:nvSpPr>
            <p:spPr>
              <a:xfrm>
                <a:off x="684212" y="1162863"/>
                <a:ext cx="10823575" cy="5391474"/>
              </a:xfrm>
            </p:spPr>
            <p:txBody>
              <a:bodyPr/>
              <a:lstStyle/>
              <a:p>
                <a:r>
                  <a:rPr kumimoji="1" lang="ja-JP" altLang="en-US" dirty="0">
                    <a:solidFill>
                      <a:schemeClr val="tx1"/>
                    </a:solidFill>
                  </a:rPr>
                  <a:t>　確率</a:t>
                </a:r>
                <a:r>
                  <a:rPr kumimoji="1" lang="en-US" altLang="ja-JP" dirty="0">
                    <a:solidFill>
                      <a:schemeClr val="tx1"/>
                    </a:solidFill>
                  </a:rPr>
                  <a:t>(probability)</a:t>
                </a:r>
                <a:r>
                  <a:rPr kumimoji="1" lang="ja-JP" altLang="en-US" dirty="0">
                    <a:solidFill>
                      <a:schemeClr val="tx1"/>
                    </a:solidFill>
                  </a:rPr>
                  <a:t>とは、ある対象としている現象の中で、さまざまな事象があり得るとき、それぞれの事象ごとに、それが「どの程度起こりそうか」という度合いを考える。「コインを投げて表が出る」という事象を「</a:t>
                </a:r>
                <a:r>
                  <a:rPr kumimoji="1" lang="en-US" altLang="ja-JP" dirty="0">
                    <a:solidFill>
                      <a:schemeClr val="tx1"/>
                    </a:solidFill>
                  </a:rPr>
                  <a:t>1</a:t>
                </a:r>
                <a:r>
                  <a:rPr kumimoji="1" lang="ja-JP" altLang="en-US" dirty="0">
                    <a:solidFill>
                      <a:schemeClr val="tx1"/>
                    </a:solidFill>
                  </a:rPr>
                  <a:t>」、「コインを投げて裏が出る」という事象を「</a:t>
                </a:r>
                <a:r>
                  <a:rPr kumimoji="1" lang="en-US" altLang="ja-JP" dirty="0">
                    <a:solidFill>
                      <a:schemeClr val="tx1"/>
                    </a:solidFill>
                  </a:rPr>
                  <a:t>0</a:t>
                </a:r>
                <a:r>
                  <a:rPr kumimoji="1" lang="ja-JP" altLang="en-US" dirty="0">
                    <a:solidFill>
                      <a:schemeClr val="tx1"/>
                    </a:solidFill>
                  </a:rPr>
                  <a:t>」のように、事象を数値で表したものを確立変数</a:t>
                </a:r>
                <a:r>
                  <a:rPr kumimoji="1" lang="en-US" altLang="ja-JP" dirty="0">
                    <a:solidFill>
                      <a:schemeClr val="tx1"/>
                    </a:solidFill>
                  </a:rPr>
                  <a:t>(random variable)</a:t>
                </a:r>
                <a:r>
                  <a:rPr kumimoji="1" lang="ja-JP" altLang="en-US" dirty="0">
                    <a:solidFill>
                      <a:schemeClr val="tx1"/>
                    </a:solidFill>
                  </a:rPr>
                  <a:t>という。</a:t>
                </a:r>
                <a:endParaRPr kumimoji="1" lang="en-US" altLang="ja-JP" dirty="0">
                  <a:solidFill>
                    <a:schemeClr val="tx1"/>
                  </a:solidFill>
                </a:endParaRPr>
              </a:p>
              <a:p>
                <a:r>
                  <a:rPr lang="ja-JP" altLang="en-US" dirty="0">
                    <a:solidFill>
                      <a:schemeClr val="tx1"/>
                    </a:solidFill>
                  </a:rPr>
                  <a:t>　ここで具体例として、ある歪んだサイコロがあり「サイコロを投げて</a:t>
                </a:r>
                <a:r>
                  <a:rPr lang="en-US" altLang="ja-JP" dirty="0">
                    <a:solidFill>
                      <a:schemeClr val="tx1"/>
                    </a:solidFill>
                  </a:rPr>
                  <a:t>x</a:t>
                </a:r>
                <a:r>
                  <a:rPr lang="ja-JP" altLang="en-US" dirty="0">
                    <a:solidFill>
                      <a:schemeClr val="tx1"/>
                    </a:solidFill>
                  </a:rPr>
                  <a:t>という目が出た」という事象を考える。</a:t>
                </a:r>
                <a:r>
                  <a:rPr lang="en-US" altLang="ja-JP" dirty="0">
                    <a:solidFill>
                      <a:schemeClr val="tx1"/>
                    </a:solidFill>
                  </a:rPr>
                  <a:t>X</a:t>
                </a:r>
                <a:r>
                  <a:rPr lang="ja-JP" altLang="en-US" dirty="0">
                    <a:solidFill>
                      <a:schemeClr val="tx1"/>
                    </a:solidFill>
                  </a:rPr>
                  <a:t>という数値に対応させる確率変数</a:t>
                </a:r>
                <a14:m>
                  <m:oMath xmlns:m="http://schemas.openxmlformats.org/officeDocument/2006/math">
                    <m:r>
                      <a:rPr lang="en-US" altLang="ja-JP" b="0" i="1" smtClean="0">
                        <a:solidFill>
                          <a:schemeClr val="tx1"/>
                        </a:solidFill>
                        <a:latin typeface="Cambria Math" panose="02040503050406030204" pitchFamily="18" charset="0"/>
                      </a:rPr>
                      <m:t>𝑋</m:t>
                    </m:r>
                  </m:oMath>
                </a14:m>
                <a:r>
                  <a:rPr lang="ja-JP" altLang="en-US" b="0" dirty="0">
                    <a:solidFill>
                      <a:schemeClr val="tx1"/>
                    </a:solidFill>
                  </a:rPr>
                  <a:t>があり、この確率変数がとりうるすべての値が、それぞれどのような確率で出現するかを表した表を以下に表す。これを確率分布</a:t>
                </a:r>
                <a:r>
                  <a:rPr lang="en-US" altLang="ja-JP" b="0" dirty="0">
                    <a:solidFill>
                      <a:schemeClr val="tx1"/>
                    </a:solidFill>
                  </a:rPr>
                  <a:t>(probability distribution)</a:t>
                </a:r>
                <a:r>
                  <a:rPr lang="ja-JP" altLang="en-US" b="0" dirty="0">
                    <a:solidFill>
                      <a:schemeClr val="tx1"/>
                    </a:solidFill>
                  </a:rPr>
                  <a:t>という</a:t>
                </a:r>
                <a:endParaRPr lang="en-US" altLang="ja-JP" b="0" dirty="0">
                  <a:solidFill>
                    <a:schemeClr val="tx1"/>
                  </a:solidFill>
                </a:endParaRPr>
              </a:p>
              <a:p>
                <a:endParaRPr kumimoji="1" lang="ja-JP" altLang="en-US" dirty="0">
                  <a:solidFill>
                    <a:schemeClr val="tx1"/>
                  </a:solidFill>
                </a:endParaRPr>
              </a:p>
            </p:txBody>
          </p:sp>
        </mc:Choice>
        <mc:Fallback>
          <p:sp>
            <p:nvSpPr>
              <p:cNvPr id="3" name="テキスト プレースホルダー 2">
                <a:extLst>
                  <a:ext uri="{FF2B5EF4-FFF2-40B4-BE49-F238E27FC236}">
                    <a16:creationId xmlns:a16="http://schemas.microsoft.com/office/drawing/2014/main" id="{21640744-690B-40AF-9876-380CF7ED4955}"/>
                  </a:ext>
                </a:extLst>
              </p:cNvPr>
              <p:cNvSpPr>
                <a:spLocks noGrp="1" noRot="1" noChangeAspect="1" noMove="1" noResize="1" noEditPoints="1" noAdjustHandles="1" noChangeArrowheads="1" noChangeShapeType="1" noTextEdit="1"/>
              </p:cNvSpPr>
              <p:nvPr>
                <p:ph type="body" idx="1"/>
              </p:nvPr>
            </p:nvSpPr>
            <p:spPr>
              <a:xfrm>
                <a:off x="684212" y="1162863"/>
                <a:ext cx="10823575" cy="5391474"/>
              </a:xfrm>
              <a:blipFill>
                <a:blip r:embed="rId2"/>
                <a:stretch>
                  <a:fillRect l="-450" t="-1131" r="-45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graphicFrame>
            <p:nvGraphicFramePr>
              <p:cNvPr id="5" name="表 4">
                <a:extLst>
                  <a:ext uri="{FF2B5EF4-FFF2-40B4-BE49-F238E27FC236}">
                    <a16:creationId xmlns:a16="http://schemas.microsoft.com/office/drawing/2014/main" id="{6DF53E3D-C207-4A27-8A2E-DF2DFE499635}"/>
                  </a:ext>
                </a:extLst>
              </p:cNvPr>
              <p:cNvGraphicFramePr>
                <a:graphicFrameLocks noGrp="1"/>
              </p:cNvGraphicFramePr>
              <p:nvPr>
                <p:extLst>
                  <p:ext uri="{D42A27DB-BD31-4B8C-83A1-F6EECF244321}">
                    <p14:modId xmlns:p14="http://schemas.microsoft.com/office/powerpoint/2010/main" val="1301698653"/>
                  </p:ext>
                </p:extLst>
              </p:nvPr>
            </p:nvGraphicFramePr>
            <p:xfrm>
              <a:off x="2031999" y="3544752"/>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756419500"/>
                        </a:ext>
                      </a:extLst>
                    </a:gridCol>
                    <a:gridCol w="4064000">
                      <a:extLst>
                        <a:ext uri="{9D8B030D-6E8A-4147-A177-3AD203B41FA5}">
                          <a16:colId xmlns:a16="http://schemas.microsoft.com/office/drawing/2014/main" val="3772411122"/>
                        </a:ext>
                      </a:extLst>
                    </a:gridCol>
                  </a:tblGrid>
                  <a:tr h="370840">
                    <a:tc>
                      <a:txBody>
                        <a:bodyPr/>
                        <a:lstStyle/>
                        <a:p>
                          <a:r>
                            <a:rPr kumimoji="1" lang="ja-JP" altLang="en-US" dirty="0"/>
                            <a:t>確率変数</a:t>
                          </a:r>
                          <a14:m>
                            <m:oMath xmlns:m="http://schemas.openxmlformats.org/officeDocument/2006/math">
                              <m:r>
                                <a:rPr kumimoji="1" lang="en-US" altLang="ja-JP" b="1" i="1" smtClean="0">
                                  <a:latin typeface="Cambria Math" panose="02040503050406030204" pitchFamily="18" charset="0"/>
                                </a:rPr>
                                <m:t>𝑿</m:t>
                              </m:r>
                            </m:oMath>
                          </a14:m>
                          <a:r>
                            <a:rPr kumimoji="1" lang="ja-JP" altLang="en-US" b="1" dirty="0"/>
                            <a:t>の値</a:t>
                          </a:r>
                          <a:endParaRPr kumimoji="1" lang="en-US" altLang="ja-JP" b="1" dirty="0"/>
                        </a:p>
                      </a:txBody>
                      <a:tcPr/>
                    </a:tc>
                    <a:tc>
                      <a:txBody>
                        <a:bodyPr/>
                        <a:lstStyle/>
                        <a:p>
                          <a:r>
                            <a:rPr kumimoji="1" lang="ja-JP" altLang="en-US" dirty="0"/>
                            <a:t>その値がとる確率</a:t>
                          </a:r>
                        </a:p>
                      </a:txBody>
                      <a:tcPr/>
                    </a:tc>
                    <a:extLst>
                      <a:ext uri="{0D108BD9-81ED-4DB2-BD59-A6C34878D82A}">
                        <a16:rowId xmlns:a16="http://schemas.microsoft.com/office/drawing/2014/main" val="3168920284"/>
                      </a:ext>
                    </a:extLst>
                  </a:tr>
                  <a:tr h="370840">
                    <a:tc>
                      <a:txBody>
                        <a:bodyPr/>
                        <a:lstStyle/>
                        <a:p>
                          <a:r>
                            <a:rPr kumimoji="1" lang="en-US" altLang="ja-JP" dirty="0"/>
                            <a:t>1</a:t>
                          </a:r>
                          <a:endParaRPr kumimoji="1" lang="ja-JP" altLang="en-US" dirty="0"/>
                        </a:p>
                      </a:txBody>
                      <a:tcPr/>
                    </a:tc>
                    <a:tc>
                      <a:txBody>
                        <a:bodyPr/>
                        <a:lstStyle/>
                        <a:p>
                          <a:r>
                            <a:rPr kumimoji="1" lang="en-US" altLang="ja-JP" dirty="0"/>
                            <a:t>0.3</a:t>
                          </a:r>
                          <a:endParaRPr kumimoji="1" lang="ja-JP" altLang="en-US" dirty="0"/>
                        </a:p>
                      </a:txBody>
                      <a:tcPr/>
                    </a:tc>
                    <a:extLst>
                      <a:ext uri="{0D108BD9-81ED-4DB2-BD59-A6C34878D82A}">
                        <a16:rowId xmlns:a16="http://schemas.microsoft.com/office/drawing/2014/main" val="3496016764"/>
                      </a:ext>
                    </a:extLst>
                  </a:tr>
                  <a:tr h="370840">
                    <a:tc>
                      <a:txBody>
                        <a:bodyPr/>
                        <a:lstStyle/>
                        <a:p>
                          <a:r>
                            <a:rPr kumimoji="1" lang="en-US" altLang="ja-JP" dirty="0"/>
                            <a:t>2</a:t>
                          </a:r>
                          <a:endParaRPr kumimoji="1" lang="ja-JP" altLang="en-US" dirty="0"/>
                        </a:p>
                      </a:txBody>
                      <a:tcPr/>
                    </a:tc>
                    <a:tc>
                      <a:txBody>
                        <a:bodyPr/>
                        <a:lstStyle/>
                        <a:p>
                          <a:r>
                            <a:rPr kumimoji="1" lang="en-US" altLang="ja-JP" dirty="0"/>
                            <a:t>0.1</a:t>
                          </a:r>
                          <a:endParaRPr kumimoji="1" lang="ja-JP" altLang="en-US" dirty="0"/>
                        </a:p>
                      </a:txBody>
                      <a:tcPr/>
                    </a:tc>
                    <a:extLst>
                      <a:ext uri="{0D108BD9-81ED-4DB2-BD59-A6C34878D82A}">
                        <a16:rowId xmlns:a16="http://schemas.microsoft.com/office/drawing/2014/main" val="2968385534"/>
                      </a:ext>
                    </a:extLst>
                  </a:tr>
                  <a:tr h="370840">
                    <a:tc>
                      <a:txBody>
                        <a:bodyPr/>
                        <a:lstStyle/>
                        <a:p>
                          <a:r>
                            <a:rPr kumimoji="1" lang="en-US" altLang="ja-JP" dirty="0"/>
                            <a:t>3</a:t>
                          </a:r>
                          <a:endParaRPr kumimoji="1" lang="ja-JP" altLang="en-US" dirty="0"/>
                        </a:p>
                      </a:txBody>
                      <a:tcPr/>
                    </a:tc>
                    <a:tc>
                      <a:txBody>
                        <a:bodyPr/>
                        <a:lstStyle/>
                        <a:p>
                          <a:r>
                            <a:rPr kumimoji="1" lang="en-US" altLang="ja-JP" dirty="0"/>
                            <a:t>0.1</a:t>
                          </a:r>
                          <a:endParaRPr kumimoji="1" lang="ja-JP" altLang="en-US" dirty="0"/>
                        </a:p>
                      </a:txBody>
                      <a:tcPr/>
                    </a:tc>
                    <a:extLst>
                      <a:ext uri="{0D108BD9-81ED-4DB2-BD59-A6C34878D82A}">
                        <a16:rowId xmlns:a16="http://schemas.microsoft.com/office/drawing/2014/main" val="3866616094"/>
                      </a:ext>
                    </a:extLst>
                  </a:tr>
                  <a:tr h="370840">
                    <a:tc>
                      <a:txBody>
                        <a:bodyPr/>
                        <a:lstStyle/>
                        <a:p>
                          <a:r>
                            <a:rPr kumimoji="1" lang="en-US" altLang="ja-JP" dirty="0"/>
                            <a:t>4</a:t>
                          </a:r>
                          <a:endParaRPr kumimoji="1" lang="ja-JP" altLang="en-US" dirty="0"/>
                        </a:p>
                      </a:txBody>
                      <a:tcPr/>
                    </a:tc>
                    <a:tc>
                      <a:txBody>
                        <a:bodyPr/>
                        <a:lstStyle/>
                        <a:p>
                          <a:r>
                            <a:rPr kumimoji="1" lang="en-US" altLang="ja-JP" dirty="0"/>
                            <a:t>0.2</a:t>
                          </a:r>
                          <a:endParaRPr kumimoji="1" lang="ja-JP" altLang="en-US" dirty="0"/>
                        </a:p>
                      </a:txBody>
                      <a:tcPr/>
                    </a:tc>
                    <a:extLst>
                      <a:ext uri="{0D108BD9-81ED-4DB2-BD59-A6C34878D82A}">
                        <a16:rowId xmlns:a16="http://schemas.microsoft.com/office/drawing/2014/main" val="2768332261"/>
                      </a:ext>
                    </a:extLst>
                  </a:tr>
                  <a:tr h="370840">
                    <a:tc>
                      <a:txBody>
                        <a:bodyPr/>
                        <a:lstStyle/>
                        <a:p>
                          <a:r>
                            <a:rPr kumimoji="1" lang="en-US" altLang="ja-JP" dirty="0"/>
                            <a:t>5</a:t>
                          </a:r>
                          <a:endParaRPr kumimoji="1" lang="ja-JP" altLang="en-US" dirty="0"/>
                        </a:p>
                      </a:txBody>
                      <a:tcPr/>
                    </a:tc>
                    <a:tc>
                      <a:txBody>
                        <a:bodyPr/>
                        <a:lstStyle/>
                        <a:p>
                          <a:r>
                            <a:rPr kumimoji="1" lang="en-US" altLang="ja-JP" dirty="0"/>
                            <a:t>0.1</a:t>
                          </a:r>
                          <a:endParaRPr kumimoji="1" lang="ja-JP" altLang="en-US" dirty="0"/>
                        </a:p>
                      </a:txBody>
                      <a:tcPr/>
                    </a:tc>
                    <a:extLst>
                      <a:ext uri="{0D108BD9-81ED-4DB2-BD59-A6C34878D82A}">
                        <a16:rowId xmlns:a16="http://schemas.microsoft.com/office/drawing/2014/main" val="2542771775"/>
                      </a:ext>
                    </a:extLst>
                  </a:tr>
                  <a:tr h="370840">
                    <a:tc>
                      <a:txBody>
                        <a:bodyPr/>
                        <a:lstStyle/>
                        <a:p>
                          <a:r>
                            <a:rPr kumimoji="1" lang="en-US" altLang="ja-JP" dirty="0"/>
                            <a:t>6</a:t>
                          </a:r>
                          <a:endParaRPr kumimoji="1" lang="ja-JP" altLang="en-US" dirty="0"/>
                        </a:p>
                      </a:txBody>
                      <a:tcPr/>
                    </a:tc>
                    <a:tc>
                      <a:txBody>
                        <a:bodyPr/>
                        <a:lstStyle/>
                        <a:p>
                          <a:r>
                            <a:rPr kumimoji="1" lang="en-US" altLang="ja-JP" dirty="0"/>
                            <a:t>0.2</a:t>
                          </a:r>
                          <a:endParaRPr kumimoji="1" lang="ja-JP" altLang="en-US" dirty="0"/>
                        </a:p>
                      </a:txBody>
                      <a:tcPr/>
                    </a:tc>
                    <a:extLst>
                      <a:ext uri="{0D108BD9-81ED-4DB2-BD59-A6C34878D82A}">
                        <a16:rowId xmlns:a16="http://schemas.microsoft.com/office/drawing/2014/main" val="3770090330"/>
                      </a:ext>
                    </a:extLst>
                  </a:tr>
                </a:tbl>
              </a:graphicData>
            </a:graphic>
          </p:graphicFrame>
        </mc:Choice>
        <mc:Fallback>
          <p:graphicFrame>
            <p:nvGraphicFramePr>
              <p:cNvPr id="5" name="表 4">
                <a:extLst>
                  <a:ext uri="{FF2B5EF4-FFF2-40B4-BE49-F238E27FC236}">
                    <a16:creationId xmlns:a16="http://schemas.microsoft.com/office/drawing/2014/main" id="{6DF53E3D-C207-4A27-8A2E-DF2DFE499635}"/>
                  </a:ext>
                </a:extLst>
              </p:cNvPr>
              <p:cNvGraphicFramePr>
                <a:graphicFrameLocks noGrp="1"/>
              </p:cNvGraphicFramePr>
              <p:nvPr>
                <p:extLst>
                  <p:ext uri="{D42A27DB-BD31-4B8C-83A1-F6EECF244321}">
                    <p14:modId xmlns:p14="http://schemas.microsoft.com/office/powerpoint/2010/main" val="1301698653"/>
                  </p:ext>
                </p:extLst>
              </p:nvPr>
            </p:nvGraphicFramePr>
            <p:xfrm>
              <a:off x="2031999" y="3544752"/>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756419500"/>
                        </a:ext>
                      </a:extLst>
                    </a:gridCol>
                    <a:gridCol w="4064000">
                      <a:extLst>
                        <a:ext uri="{9D8B030D-6E8A-4147-A177-3AD203B41FA5}">
                          <a16:colId xmlns:a16="http://schemas.microsoft.com/office/drawing/2014/main" val="3772411122"/>
                        </a:ext>
                      </a:extLst>
                    </a:gridCol>
                  </a:tblGrid>
                  <a:tr h="370840">
                    <a:tc>
                      <a:txBody>
                        <a:bodyPr/>
                        <a:lstStyle/>
                        <a:p>
                          <a:endParaRPr lang="ja-JP"/>
                        </a:p>
                      </a:txBody>
                      <a:tcPr>
                        <a:blipFill>
                          <a:blip r:embed="rId3"/>
                          <a:stretch>
                            <a:fillRect l="-150" t="-4918" r="-100600" b="-622951"/>
                          </a:stretch>
                        </a:blipFill>
                      </a:tcPr>
                    </a:tc>
                    <a:tc>
                      <a:txBody>
                        <a:bodyPr/>
                        <a:lstStyle/>
                        <a:p>
                          <a:r>
                            <a:rPr kumimoji="1" lang="ja-JP" altLang="en-US" dirty="0"/>
                            <a:t>その値がとる確率</a:t>
                          </a:r>
                        </a:p>
                      </a:txBody>
                      <a:tcPr/>
                    </a:tc>
                    <a:extLst>
                      <a:ext uri="{0D108BD9-81ED-4DB2-BD59-A6C34878D82A}">
                        <a16:rowId xmlns:a16="http://schemas.microsoft.com/office/drawing/2014/main" val="3168920284"/>
                      </a:ext>
                    </a:extLst>
                  </a:tr>
                  <a:tr h="370840">
                    <a:tc>
                      <a:txBody>
                        <a:bodyPr/>
                        <a:lstStyle/>
                        <a:p>
                          <a:r>
                            <a:rPr kumimoji="1" lang="en-US" altLang="ja-JP" dirty="0"/>
                            <a:t>1</a:t>
                          </a:r>
                          <a:endParaRPr kumimoji="1" lang="ja-JP" altLang="en-US" dirty="0"/>
                        </a:p>
                      </a:txBody>
                      <a:tcPr/>
                    </a:tc>
                    <a:tc>
                      <a:txBody>
                        <a:bodyPr/>
                        <a:lstStyle/>
                        <a:p>
                          <a:r>
                            <a:rPr kumimoji="1" lang="en-US" altLang="ja-JP" dirty="0"/>
                            <a:t>0.3</a:t>
                          </a:r>
                          <a:endParaRPr kumimoji="1" lang="ja-JP" altLang="en-US" dirty="0"/>
                        </a:p>
                      </a:txBody>
                      <a:tcPr/>
                    </a:tc>
                    <a:extLst>
                      <a:ext uri="{0D108BD9-81ED-4DB2-BD59-A6C34878D82A}">
                        <a16:rowId xmlns:a16="http://schemas.microsoft.com/office/drawing/2014/main" val="3496016764"/>
                      </a:ext>
                    </a:extLst>
                  </a:tr>
                  <a:tr h="370840">
                    <a:tc>
                      <a:txBody>
                        <a:bodyPr/>
                        <a:lstStyle/>
                        <a:p>
                          <a:r>
                            <a:rPr kumimoji="1" lang="en-US" altLang="ja-JP" dirty="0"/>
                            <a:t>2</a:t>
                          </a:r>
                          <a:endParaRPr kumimoji="1" lang="ja-JP" altLang="en-US" dirty="0"/>
                        </a:p>
                      </a:txBody>
                      <a:tcPr/>
                    </a:tc>
                    <a:tc>
                      <a:txBody>
                        <a:bodyPr/>
                        <a:lstStyle/>
                        <a:p>
                          <a:r>
                            <a:rPr kumimoji="1" lang="en-US" altLang="ja-JP" dirty="0"/>
                            <a:t>0.1</a:t>
                          </a:r>
                          <a:endParaRPr kumimoji="1" lang="ja-JP" altLang="en-US" dirty="0"/>
                        </a:p>
                      </a:txBody>
                      <a:tcPr/>
                    </a:tc>
                    <a:extLst>
                      <a:ext uri="{0D108BD9-81ED-4DB2-BD59-A6C34878D82A}">
                        <a16:rowId xmlns:a16="http://schemas.microsoft.com/office/drawing/2014/main" val="2968385534"/>
                      </a:ext>
                    </a:extLst>
                  </a:tr>
                  <a:tr h="370840">
                    <a:tc>
                      <a:txBody>
                        <a:bodyPr/>
                        <a:lstStyle/>
                        <a:p>
                          <a:r>
                            <a:rPr kumimoji="1" lang="en-US" altLang="ja-JP" dirty="0"/>
                            <a:t>3</a:t>
                          </a:r>
                          <a:endParaRPr kumimoji="1" lang="ja-JP" altLang="en-US" dirty="0"/>
                        </a:p>
                      </a:txBody>
                      <a:tcPr/>
                    </a:tc>
                    <a:tc>
                      <a:txBody>
                        <a:bodyPr/>
                        <a:lstStyle/>
                        <a:p>
                          <a:r>
                            <a:rPr kumimoji="1" lang="en-US" altLang="ja-JP" dirty="0"/>
                            <a:t>0.1</a:t>
                          </a:r>
                          <a:endParaRPr kumimoji="1" lang="ja-JP" altLang="en-US" dirty="0"/>
                        </a:p>
                      </a:txBody>
                      <a:tcPr/>
                    </a:tc>
                    <a:extLst>
                      <a:ext uri="{0D108BD9-81ED-4DB2-BD59-A6C34878D82A}">
                        <a16:rowId xmlns:a16="http://schemas.microsoft.com/office/drawing/2014/main" val="3866616094"/>
                      </a:ext>
                    </a:extLst>
                  </a:tr>
                  <a:tr h="370840">
                    <a:tc>
                      <a:txBody>
                        <a:bodyPr/>
                        <a:lstStyle/>
                        <a:p>
                          <a:r>
                            <a:rPr kumimoji="1" lang="en-US" altLang="ja-JP" dirty="0"/>
                            <a:t>4</a:t>
                          </a:r>
                          <a:endParaRPr kumimoji="1" lang="ja-JP" altLang="en-US" dirty="0"/>
                        </a:p>
                      </a:txBody>
                      <a:tcPr/>
                    </a:tc>
                    <a:tc>
                      <a:txBody>
                        <a:bodyPr/>
                        <a:lstStyle/>
                        <a:p>
                          <a:r>
                            <a:rPr kumimoji="1" lang="en-US" altLang="ja-JP" dirty="0"/>
                            <a:t>0.2</a:t>
                          </a:r>
                          <a:endParaRPr kumimoji="1" lang="ja-JP" altLang="en-US" dirty="0"/>
                        </a:p>
                      </a:txBody>
                      <a:tcPr/>
                    </a:tc>
                    <a:extLst>
                      <a:ext uri="{0D108BD9-81ED-4DB2-BD59-A6C34878D82A}">
                        <a16:rowId xmlns:a16="http://schemas.microsoft.com/office/drawing/2014/main" val="2768332261"/>
                      </a:ext>
                    </a:extLst>
                  </a:tr>
                  <a:tr h="370840">
                    <a:tc>
                      <a:txBody>
                        <a:bodyPr/>
                        <a:lstStyle/>
                        <a:p>
                          <a:r>
                            <a:rPr kumimoji="1" lang="en-US" altLang="ja-JP" dirty="0"/>
                            <a:t>5</a:t>
                          </a:r>
                          <a:endParaRPr kumimoji="1" lang="ja-JP" altLang="en-US" dirty="0"/>
                        </a:p>
                      </a:txBody>
                      <a:tcPr/>
                    </a:tc>
                    <a:tc>
                      <a:txBody>
                        <a:bodyPr/>
                        <a:lstStyle/>
                        <a:p>
                          <a:r>
                            <a:rPr kumimoji="1" lang="en-US" altLang="ja-JP" dirty="0"/>
                            <a:t>0.1</a:t>
                          </a:r>
                          <a:endParaRPr kumimoji="1" lang="ja-JP" altLang="en-US" dirty="0"/>
                        </a:p>
                      </a:txBody>
                      <a:tcPr/>
                    </a:tc>
                    <a:extLst>
                      <a:ext uri="{0D108BD9-81ED-4DB2-BD59-A6C34878D82A}">
                        <a16:rowId xmlns:a16="http://schemas.microsoft.com/office/drawing/2014/main" val="2542771775"/>
                      </a:ext>
                    </a:extLst>
                  </a:tr>
                  <a:tr h="370840">
                    <a:tc>
                      <a:txBody>
                        <a:bodyPr/>
                        <a:lstStyle/>
                        <a:p>
                          <a:r>
                            <a:rPr kumimoji="1" lang="en-US" altLang="ja-JP" dirty="0"/>
                            <a:t>6</a:t>
                          </a:r>
                          <a:endParaRPr kumimoji="1" lang="ja-JP" altLang="en-US" dirty="0"/>
                        </a:p>
                      </a:txBody>
                      <a:tcPr/>
                    </a:tc>
                    <a:tc>
                      <a:txBody>
                        <a:bodyPr/>
                        <a:lstStyle/>
                        <a:p>
                          <a:r>
                            <a:rPr kumimoji="1" lang="en-US" altLang="ja-JP" dirty="0"/>
                            <a:t>0.2</a:t>
                          </a:r>
                          <a:endParaRPr kumimoji="1" lang="ja-JP" altLang="en-US" dirty="0"/>
                        </a:p>
                      </a:txBody>
                      <a:tcPr/>
                    </a:tc>
                    <a:extLst>
                      <a:ext uri="{0D108BD9-81ED-4DB2-BD59-A6C34878D82A}">
                        <a16:rowId xmlns:a16="http://schemas.microsoft.com/office/drawing/2014/main" val="3770090330"/>
                      </a:ext>
                    </a:extLst>
                  </a:tr>
                </a:tbl>
              </a:graphicData>
            </a:graphic>
          </p:graphicFrame>
        </mc:Fallback>
      </mc:AlternateContent>
    </p:spTree>
    <p:extLst>
      <p:ext uri="{BB962C8B-B14F-4D97-AF65-F5344CB8AC3E}">
        <p14:creationId xmlns:p14="http://schemas.microsoft.com/office/powerpoint/2010/main" val="1861212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F01CA1-F67C-40F9-ACF6-5A318873B166}"/>
              </a:ext>
            </a:extLst>
          </p:cNvPr>
          <p:cNvSpPr>
            <a:spLocks noGrp="1"/>
          </p:cNvSpPr>
          <p:nvPr>
            <p:ph type="title"/>
          </p:nvPr>
        </p:nvSpPr>
        <p:spPr>
          <a:xfrm>
            <a:off x="684212" y="434000"/>
            <a:ext cx="8534401" cy="859200"/>
          </a:xfrm>
        </p:spPr>
        <p:txBody>
          <a:bodyPr>
            <a:normAutofit/>
          </a:bodyPr>
          <a:lstStyle/>
          <a:p>
            <a:r>
              <a:rPr kumimoji="1" lang="en-US" altLang="ja-JP" sz="4800" dirty="0"/>
              <a:t>6.2.</a:t>
            </a:r>
            <a:r>
              <a:rPr kumimoji="1" lang="ja-JP" altLang="en-US" sz="4800" dirty="0"/>
              <a:t>確率変数と確率分布</a:t>
            </a:r>
          </a:p>
        </p:txBody>
      </p:sp>
      <mc:AlternateContent xmlns:mc="http://schemas.openxmlformats.org/markup-compatibility/2006">
        <mc:Choice xmlns:a14="http://schemas.microsoft.com/office/drawing/2010/main" Requires="a14">
          <p:sp>
            <p:nvSpPr>
              <p:cNvPr id="3" name="テキスト プレースホルダー 2">
                <a:extLst>
                  <a:ext uri="{FF2B5EF4-FFF2-40B4-BE49-F238E27FC236}">
                    <a16:creationId xmlns:a16="http://schemas.microsoft.com/office/drawing/2014/main" id="{6FAE07D9-0203-4E32-BE4F-5E2C4C0F496D}"/>
                  </a:ext>
                </a:extLst>
              </p:cNvPr>
              <p:cNvSpPr>
                <a:spLocks noGrp="1"/>
              </p:cNvSpPr>
              <p:nvPr>
                <p:ph type="body" idx="1"/>
              </p:nvPr>
            </p:nvSpPr>
            <p:spPr>
              <a:xfrm>
                <a:off x="684211" y="1326182"/>
                <a:ext cx="10779908" cy="5097818"/>
              </a:xfrm>
            </p:spPr>
            <p:txBody>
              <a:bodyPr/>
              <a:lstStyle/>
              <a:p>
                <a:r>
                  <a:rPr kumimoji="1" lang="ja-JP" altLang="en-US" dirty="0">
                    <a:solidFill>
                      <a:schemeClr val="tx1"/>
                    </a:solidFill>
                  </a:rPr>
                  <a:t>確率分布には重要な規制があり「確率変数がとりうるあらゆる値の確率をすべて足すと和</a:t>
                </a:r>
                <a:r>
                  <a:rPr lang="ja-JP" altLang="en-US" dirty="0">
                    <a:solidFill>
                      <a:schemeClr val="tx1"/>
                    </a:solidFill>
                  </a:rPr>
                  <a:t>が必ず</a:t>
                </a:r>
                <a:r>
                  <a:rPr lang="en-US" altLang="ja-JP" dirty="0">
                    <a:solidFill>
                      <a:schemeClr val="tx1"/>
                    </a:solidFill>
                  </a:rPr>
                  <a:t>1</a:t>
                </a:r>
                <a:r>
                  <a:rPr lang="ja-JP" altLang="en-US" dirty="0">
                    <a:solidFill>
                      <a:schemeClr val="tx1"/>
                    </a:solidFill>
                  </a:rPr>
                  <a:t>になること</a:t>
                </a:r>
                <a:r>
                  <a:rPr kumimoji="1" lang="ja-JP" altLang="en-US" dirty="0">
                    <a:solidFill>
                      <a:schemeClr val="tx1"/>
                    </a:solidFill>
                  </a:rPr>
                  <a:t>」、「すべての確率は</a:t>
                </a:r>
                <a:r>
                  <a:rPr kumimoji="1" lang="en-US" altLang="ja-JP" dirty="0">
                    <a:solidFill>
                      <a:schemeClr val="tx1"/>
                    </a:solidFill>
                  </a:rPr>
                  <a:t>0</a:t>
                </a:r>
                <a:r>
                  <a:rPr kumimoji="1" lang="ja-JP" altLang="en-US" dirty="0">
                    <a:solidFill>
                      <a:schemeClr val="tx1"/>
                    </a:solidFill>
                  </a:rPr>
                  <a:t>以上の値であること」の</a:t>
                </a:r>
                <a:r>
                  <a:rPr kumimoji="1" lang="en-US" altLang="ja-JP" dirty="0">
                    <a:solidFill>
                      <a:schemeClr val="tx1"/>
                    </a:solidFill>
                  </a:rPr>
                  <a:t>2</a:t>
                </a:r>
                <a:r>
                  <a:rPr kumimoji="1" lang="ja-JP" altLang="en-US" dirty="0">
                    <a:solidFill>
                      <a:schemeClr val="tx1"/>
                    </a:solidFill>
                  </a:rPr>
                  <a:t>つを満たす。全スライドの左の列に並ぶ数値を実現値と呼び、小文字の</a:t>
                </a:r>
                <a:r>
                  <a:rPr kumimoji="1" lang="en-US" altLang="ja-JP" dirty="0">
                    <a:solidFill>
                      <a:schemeClr val="tx1"/>
                    </a:solidFill>
                  </a:rPr>
                  <a:t>x</a:t>
                </a:r>
                <a:r>
                  <a:rPr kumimoji="1" lang="ja-JP" altLang="en-US" dirty="0">
                    <a:solidFill>
                      <a:schemeClr val="tx1"/>
                    </a:solidFill>
                  </a:rPr>
                  <a:t>で表す。そして、右の列に並ぶそれぞれの</a:t>
                </a:r>
                <a:r>
                  <a:rPr kumimoji="1" lang="en-US" altLang="ja-JP" dirty="0">
                    <a:solidFill>
                      <a:schemeClr val="tx1"/>
                    </a:solidFill>
                  </a:rPr>
                  <a:t>x</a:t>
                </a:r>
                <a:r>
                  <a:rPr kumimoji="1" lang="ja-JP" altLang="en-US" dirty="0">
                    <a:solidFill>
                      <a:schemeClr val="tx1"/>
                    </a:solidFill>
                  </a:rPr>
                  <a:t>に対応する確率を</a:t>
                </a:r>
                <a14:m>
                  <m:oMath xmlns:m="http://schemas.openxmlformats.org/officeDocument/2006/math">
                    <m:r>
                      <a:rPr kumimoji="1" lang="en-US" altLang="ja-JP" b="0" i="1" smtClean="0">
                        <a:solidFill>
                          <a:schemeClr val="tx1"/>
                        </a:solidFill>
                        <a:latin typeface="Cambria Math" panose="02040503050406030204" pitchFamily="18" charset="0"/>
                      </a:rPr>
                      <m:t>𝑝</m:t>
                    </m:r>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𝑥</m:t>
                    </m:r>
                    <m:r>
                      <a:rPr kumimoji="1" lang="en-US" altLang="ja-JP" b="0" i="1" smtClean="0">
                        <a:solidFill>
                          <a:schemeClr val="tx1"/>
                        </a:solidFill>
                        <a:latin typeface="Cambria Math" panose="02040503050406030204" pitchFamily="18" charset="0"/>
                      </a:rPr>
                      <m:t>)</m:t>
                    </m:r>
                  </m:oMath>
                </a14:m>
                <a:r>
                  <a:rPr kumimoji="1" lang="ja-JP" altLang="en-US" dirty="0">
                    <a:solidFill>
                      <a:schemeClr val="tx1"/>
                    </a:solidFill>
                  </a:rPr>
                  <a:t>と書くと</a:t>
                </a:r>
                <a:r>
                  <a:rPr kumimoji="1" lang="en-US" altLang="ja-JP" dirty="0">
                    <a:solidFill>
                      <a:schemeClr val="tx1"/>
                    </a:solidFill>
                  </a:rPr>
                  <a:t>2</a:t>
                </a:r>
                <a:r>
                  <a:rPr kumimoji="1" lang="ja-JP" altLang="en-US" dirty="0">
                    <a:solidFill>
                      <a:schemeClr val="tx1"/>
                    </a:solidFill>
                  </a:rPr>
                  <a:t>つの制約を以下のようにあらわせる。</a:t>
                </a:r>
                <a:endParaRPr kumimoji="1" lang="en-US" altLang="ja-JP" dirty="0">
                  <a:solidFill>
                    <a:schemeClr val="tx1"/>
                  </a:solidFill>
                </a:endParaRPr>
              </a:p>
              <a:p>
                <a:pPr algn="ctr"/>
                <a14:m>
                  <m:oMathPara xmlns:m="http://schemas.openxmlformats.org/officeDocument/2006/math">
                    <m:oMathParaPr>
                      <m:jc m:val="centerGroup"/>
                    </m:oMathParaPr>
                    <m:oMath xmlns:m="http://schemas.openxmlformats.org/officeDocument/2006/math">
                      <m:nary>
                        <m:naryPr>
                          <m:chr m:val="∑"/>
                          <m:supHide m:val="on"/>
                          <m:ctrlPr>
                            <a:rPr kumimoji="1" lang="en-US" altLang="ja-JP" i="1" smtClean="0">
                              <a:solidFill>
                                <a:schemeClr val="tx1"/>
                              </a:solidFill>
                              <a:latin typeface="Cambria Math" panose="02040503050406030204" pitchFamily="18" charset="0"/>
                            </a:rPr>
                          </m:ctrlPr>
                        </m:naryPr>
                        <m:sub>
                          <m:r>
                            <m:rPr>
                              <m:brk m:alnAt="7"/>
                            </m:rPr>
                            <a:rPr kumimoji="1" lang="en-US" altLang="ja-JP" b="0" i="1" smtClean="0">
                              <a:solidFill>
                                <a:schemeClr val="tx1"/>
                              </a:solidFill>
                              <a:latin typeface="Cambria Math" panose="02040503050406030204" pitchFamily="18" charset="0"/>
                            </a:rPr>
                            <m:t>𝑥</m:t>
                          </m:r>
                        </m:sub>
                        <m:sup/>
                        <m:e>
                          <m:r>
                            <a:rPr kumimoji="1" lang="en-US" altLang="ja-JP" b="0" i="1" smtClean="0">
                              <a:solidFill>
                                <a:schemeClr val="tx1"/>
                              </a:solidFill>
                              <a:latin typeface="Cambria Math" panose="02040503050406030204" pitchFamily="18" charset="0"/>
                            </a:rPr>
                            <m:t>𝑝</m:t>
                          </m:r>
                          <m:d>
                            <m:dPr>
                              <m:ctrlPr>
                                <a:rPr kumimoji="1" lang="en-US" altLang="ja-JP" b="0" i="1" smtClean="0">
                                  <a:solidFill>
                                    <a:schemeClr val="tx1"/>
                                  </a:solidFill>
                                  <a:latin typeface="Cambria Math" panose="02040503050406030204" pitchFamily="18" charset="0"/>
                                </a:rPr>
                              </m:ctrlPr>
                            </m:dPr>
                            <m:e>
                              <m:r>
                                <a:rPr kumimoji="1" lang="en-US" altLang="ja-JP" b="0" i="1" smtClean="0">
                                  <a:solidFill>
                                    <a:schemeClr val="tx1"/>
                                  </a:solidFill>
                                  <a:latin typeface="Cambria Math" panose="02040503050406030204" pitchFamily="18" charset="0"/>
                                </a:rPr>
                                <m:t>𝑥</m:t>
                              </m:r>
                            </m:e>
                          </m:d>
                          <m:r>
                            <a:rPr kumimoji="1" lang="en-US" altLang="ja-JP" b="0" i="1" smtClean="0">
                              <a:solidFill>
                                <a:schemeClr val="tx1"/>
                              </a:solidFill>
                              <a:latin typeface="Cambria Math" panose="02040503050406030204" pitchFamily="18" charset="0"/>
                            </a:rPr>
                            <m:t>=1</m:t>
                          </m:r>
                        </m:e>
                      </m:nary>
                    </m:oMath>
                  </m:oMathPara>
                </a14:m>
                <a:endParaRPr kumimoji="1" lang="en-US" altLang="ja-JP" dirty="0">
                  <a:solidFill>
                    <a:schemeClr val="tx1"/>
                  </a:solidFill>
                </a:endParaRPr>
              </a:p>
              <a:p>
                <a:pPr algn="ctr"/>
                <a14:m>
                  <m:oMathPara xmlns:m="http://schemas.openxmlformats.org/officeDocument/2006/math">
                    <m:oMathParaPr>
                      <m:jc m:val="centerGroup"/>
                    </m:oMathParaPr>
                    <m:oMath xmlns:m="http://schemas.openxmlformats.org/officeDocument/2006/math">
                      <m:r>
                        <a:rPr kumimoji="1" lang="en-US" altLang="ja-JP" i="1" smtClean="0">
                          <a:solidFill>
                            <a:schemeClr val="tx1"/>
                          </a:solidFill>
                          <a:latin typeface="Cambria Math" panose="02040503050406030204" pitchFamily="18" charset="0"/>
                          <a:ea typeface="Cambria Math" panose="02040503050406030204" pitchFamily="18" charset="0"/>
                        </a:rPr>
                        <m:t>∀</m:t>
                      </m:r>
                      <m:r>
                        <a:rPr kumimoji="1" lang="en-US" altLang="ja-JP" b="0" i="1" smtClean="0">
                          <a:solidFill>
                            <a:schemeClr val="tx1"/>
                          </a:solidFill>
                          <a:latin typeface="Cambria Math" panose="02040503050406030204" pitchFamily="18" charset="0"/>
                          <a:ea typeface="Cambria Math" panose="02040503050406030204" pitchFamily="18" charset="0"/>
                        </a:rPr>
                        <m:t>𝑥</m:t>
                      </m:r>
                      <m:r>
                        <a:rPr kumimoji="1" lang="en-US" altLang="ja-JP" b="0" i="1" smtClean="0">
                          <a:solidFill>
                            <a:schemeClr val="tx1"/>
                          </a:solidFill>
                          <a:latin typeface="Cambria Math" panose="02040503050406030204" pitchFamily="18" charset="0"/>
                          <a:ea typeface="Cambria Math" panose="02040503050406030204" pitchFamily="18" charset="0"/>
                        </a:rPr>
                        <m:t>,</m:t>
                      </m:r>
                      <m:r>
                        <a:rPr kumimoji="1" lang="en-US" altLang="ja-JP" b="0" i="1" smtClean="0">
                          <a:solidFill>
                            <a:schemeClr val="tx1"/>
                          </a:solidFill>
                          <a:latin typeface="Cambria Math" panose="02040503050406030204" pitchFamily="18" charset="0"/>
                          <a:ea typeface="Cambria Math" panose="02040503050406030204" pitchFamily="18" charset="0"/>
                        </a:rPr>
                        <m:t>𝑝</m:t>
                      </m:r>
                      <m:r>
                        <a:rPr kumimoji="1" lang="en-US" altLang="ja-JP" b="0" i="1" smtClean="0">
                          <a:solidFill>
                            <a:schemeClr val="tx1"/>
                          </a:solidFill>
                          <a:latin typeface="Cambria Math" panose="02040503050406030204" pitchFamily="18" charset="0"/>
                          <a:ea typeface="Cambria Math" panose="02040503050406030204" pitchFamily="18" charset="0"/>
                        </a:rPr>
                        <m:t>(</m:t>
                      </m:r>
                      <m:r>
                        <a:rPr kumimoji="1" lang="en-US" altLang="ja-JP" b="0" i="1" smtClean="0">
                          <a:solidFill>
                            <a:schemeClr val="tx1"/>
                          </a:solidFill>
                          <a:latin typeface="Cambria Math" panose="02040503050406030204" pitchFamily="18" charset="0"/>
                          <a:ea typeface="Cambria Math" panose="02040503050406030204" pitchFamily="18" charset="0"/>
                        </a:rPr>
                        <m:t>𝑥</m:t>
                      </m:r>
                      <m:r>
                        <a:rPr kumimoji="1" lang="en-US" altLang="ja-JP" b="0" i="1" smtClean="0">
                          <a:solidFill>
                            <a:schemeClr val="tx1"/>
                          </a:solidFill>
                          <a:latin typeface="Cambria Math" panose="02040503050406030204" pitchFamily="18" charset="0"/>
                          <a:ea typeface="Cambria Math" panose="02040503050406030204" pitchFamily="18" charset="0"/>
                        </a:rPr>
                        <m:t>)≥1</m:t>
                      </m:r>
                    </m:oMath>
                  </m:oMathPara>
                </a14:m>
                <a:endParaRPr kumimoji="1" lang="en-US" altLang="ja-JP" dirty="0">
                  <a:solidFill>
                    <a:schemeClr val="tx1"/>
                  </a:solidFill>
                </a:endParaRPr>
              </a:p>
              <a:p>
                <a:endParaRPr kumimoji="1" lang="en-US" altLang="ja-JP" dirty="0">
                  <a:solidFill>
                    <a:schemeClr val="tx1"/>
                  </a:solidFill>
                </a:endParaRPr>
              </a:p>
              <a:p>
                <a:endParaRPr kumimoji="1" lang="ja-JP" altLang="en-US" dirty="0">
                  <a:solidFill>
                    <a:schemeClr val="tx1"/>
                  </a:solidFill>
                </a:endParaRPr>
              </a:p>
            </p:txBody>
          </p:sp>
        </mc:Choice>
        <mc:Fallback>
          <p:sp>
            <p:nvSpPr>
              <p:cNvPr id="3" name="テキスト プレースホルダー 2">
                <a:extLst>
                  <a:ext uri="{FF2B5EF4-FFF2-40B4-BE49-F238E27FC236}">
                    <a16:creationId xmlns:a16="http://schemas.microsoft.com/office/drawing/2014/main" id="{6FAE07D9-0203-4E32-BE4F-5E2C4C0F496D}"/>
                  </a:ext>
                </a:extLst>
              </p:cNvPr>
              <p:cNvSpPr>
                <a:spLocks noGrp="1" noRot="1" noChangeAspect="1" noMove="1" noResize="1" noEditPoints="1" noAdjustHandles="1" noChangeArrowheads="1" noChangeShapeType="1" noTextEdit="1"/>
              </p:cNvSpPr>
              <p:nvPr>
                <p:ph type="body" idx="1"/>
              </p:nvPr>
            </p:nvSpPr>
            <p:spPr>
              <a:xfrm>
                <a:off x="684211" y="1326182"/>
                <a:ext cx="10779908" cy="5097818"/>
              </a:xfrm>
              <a:blipFill>
                <a:blip r:embed="rId2"/>
                <a:stretch>
                  <a:fillRect l="-452" t="-1196" r="-11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146337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5A576C-269D-4F6E-A579-6B2CF5EE1C12}"/>
              </a:ext>
            </a:extLst>
          </p:cNvPr>
          <p:cNvSpPr>
            <a:spLocks noGrp="1"/>
          </p:cNvSpPr>
          <p:nvPr>
            <p:ph type="title"/>
          </p:nvPr>
        </p:nvSpPr>
        <p:spPr>
          <a:xfrm>
            <a:off x="684212" y="303662"/>
            <a:ext cx="8534401" cy="859200"/>
          </a:xfrm>
        </p:spPr>
        <p:txBody>
          <a:bodyPr>
            <a:normAutofit/>
          </a:bodyPr>
          <a:lstStyle/>
          <a:p>
            <a:r>
              <a:rPr kumimoji="1" lang="en-US" altLang="ja-JP" sz="4800" dirty="0"/>
              <a:t>6.3.</a:t>
            </a:r>
            <a:r>
              <a:rPr kumimoji="1" lang="ja-JP" altLang="en-US" sz="4800" dirty="0"/>
              <a:t>同時確率・周辺確率</a:t>
            </a:r>
          </a:p>
        </p:txBody>
      </p:sp>
      <mc:AlternateContent xmlns:mc="http://schemas.openxmlformats.org/markup-compatibility/2006">
        <mc:Choice xmlns:a14="http://schemas.microsoft.com/office/drawing/2010/main" Requires="a14">
          <p:sp>
            <p:nvSpPr>
              <p:cNvPr id="3" name="テキスト プレースホルダー 2">
                <a:extLst>
                  <a:ext uri="{FF2B5EF4-FFF2-40B4-BE49-F238E27FC236}">
                    <a16:creationId xmlns:a16="http://schemas.microsoft.com/office/drawing/2014/main" id="{31507EE2-ACBD-4C30-8E82-A3216B565E28}"/>
                  </a:ext>
                </a:extLst>
              </p:cNvPr>
              <p:cNvSpPr>
                <a:spLocks noGrp="1"/>
              </p:cNvSpPr>
              <p:nvPr>
                <p:ph type="body" idx="1"/>
              </p:nvPr>
            </p:nvSpPr>
            <p:spPr>
              <a:xfrm>
                <a:off x="684212" y="1162862"/>
                <a:ext cx="10823576" cy="5391476"/>
              </a:xfrm>
            </p:spPr>
            <p:txBody>
              <a:bodyPr/>
              <a:lstStyle/>
              <a:p>
                <a:r>
                  <a:rPr kumimoji="1" lang="ja-JP" altLang="en-US" dirty="0">
                    <a:solidFill>
                      <a:schemeClr val="tx1"/>
                    </a:solidFill>
                  </a:rPr>
                  <a:t>　</a:t>
                </a:r>
                <a:r>
                  <a:rPr kumimoji="1" lang="en-US" altLang="ja-JP" dirty="0">
                    <a:solidFill>
                      <a:schemeClr val="tx1"/>
                    </a:solidFill>
                  </a:rPr>
                  <a:t>2</a:t>
                </a:r>
                <a:r>
                  <a:rPr kumimoji="1" lang="ja-JP" altLang="en-US" dirty="0">
                    <a:solidFill>
                      <a:schemeClr val="tx1"/>
                    </a:solidFill>
                  </a:rPr>
                  <a:t>つのサイコロがあり、それぞれのサイコロの出目を</a:t>
                </a:r>
                <a:r>
                  <a:rPr kumimoji="1" lang="en-US" altLang="ja-JP" dirty="0">
                    <a:solidFill>
                      <a:schemeClr val="tx1"/>
                    </a:solidFill>
                  </a:rPr>
                  <a:t>2</a:t>
                </a:r>
                <a:r>
                  <a:rPr kumimoji="1" lang="ja-JP" altLang="en-US" dirty="0">
                    <a:solidFill>
                      <a:schemeClr val="tx1"/>
                    </a:solidFill>
                  </a:rPr>
                  <a:t>つの確率変数</a:t>
                </a:r>
                <a14:m>
                  <m:oMath xmlns:m="http://schemas.openxmlformats.org/officeDocument/2006/math">
                    <m:r>
                      <a:rPr kumimoji="1" lang="en-US" altLang="ja-JP" b="0" i="1" smtClean="0">
                        <a:solidFill>
                          <a:schemeClr val="tx1"/>
                        </a:solidFill>
                        <a:latin typeface="Cambria Math" panose="02040503050406030204" pitchFamily="18" charset="0"/>
                      </a:rPr>
                      <m:t>𝑋</m:t>
                    </m:r>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𝑌</m:t>
                    </m:r>
                  </m:oMath>
                </a14:m>
                <a:r>
                  <a:rPr kumimoji="1" lang="ja-JP" altLang="en-US" dirty="0">
                    <a:solidFill>
                      <a:schemeClr val="tx1"/>
                    </a:solidFill>
                  </a:rPr>
                  <a:t>で表す。この</a:t>
                </a:r>
                <a:r>
                  <a:rPr kumimoji="1" lang="en-US" altLang="ja-JP" dirty="0">
                    <a:solidFill>
                      <a:schemeClr val="tx1"/>
                    </a:solidFill>
                  </a:rPr>
                  <a:t>2</a:t>
                </a:r>
                <a:r>
                  <a:rPr kumimoji="1" lang="ja-JP" altLang="en-US" dirty="0">
                    <a:solidFill>
                      <a:schemeClr val="tx1"/>
                    </a:solidFill>
                  </a:rPr>
                  <a:t>つのサイコロを同時に振って、</a:t>
                </a:r>
                <a:r>
                  <a:rPr kumimoji="1" lang="en-US" altLang="ja-JP" dirty="0">
                    <a:solidFill>
                      <a:schemeClr val="tx1"/>
                    </a:solidFill>
                  </a:rPr>
                  <a:t>1</a:t>
                </a:r>
                <a:r>
                  <a:rPr kumimoji="1" lang="ja-JP" altLang="en-US" dirty="0">
                    <a:solidFill>
                      <a:schemeClr val="tx1"/>
                    </a:solidFill>
                  </a:rPr>
                  <a:t>つ目のサイコロが</a:t>
                </a:r>
                <a:r>
                  <a:rPr kumimoji="1" lang="en-US" altLang="ja-JP" dirty="0">
                    <a:solidFill>
                      <a:schemeClr val="tx1"/>
                    </a:solidFill>
                  </a:rPr>
                  <a:t>x</a:t>
                </a:r>
                <a:r>
                  <a:rPr kumimoji="1" lang="ja-JP" altLang="en-US" dirty="0">
                    <a:solidFill>
                      <a:schemeClr val="tx1"/>
                    </a:solidFill>
                  </a:rPr>
                  <a:t>、</a:t>
                </a:r>
                <a:r>
                  <a:rPr kumimoji="1" lang="en-US" altLang="ja-JP" dirty="0">
                    <a:solidFill>
                      <a:schemeClr val="tx1"/>
                    </a:solidFill>
                  </a:rPr>
                  <a:t>2</a:t>
                </a:r>
                <a:r>
                  <a:rPr kumimoji="1" lang="ja-JP" altLang="en-US" dirty="0">
                    <a:solidFill>
                      <a:schemeClr val="tx1"/>
                    </a:solidFill>
                  </a:rPr>
                  <a:t>つ目のサイコロが</a:t>
                </a:r>
                <a:r>
                  <a:rPr kumimoji="1" lang="en-US" altLang="ja-JP" dirty="0">
                    <a:solidFill>
                      <a:schemeClr val="tx1"/>
                    </a:solidFill>
                  </a:rPr>
                  <a:t>y</a:t>
                </a:r>
                <a:r>
                  <a:rPr kumimoji="1" lang="ja-JP" altLang="en-US" dirty="0">
                    <a:solidFill>
                      <a:schemeClr val="tx1"/>
                    </a:solidFill>
                  </a:rPr>
                  <a:t>という値をとったという事象の確率は以下のようにあらわす。</a:t>
                </a:r>
                <a:endParaRPr kumimoji="1" lang="en-US" altLang="ja-JP" dirty="0">
                  <a:solidFill>
                    <a:schemeClr val="tx1"/>
                  </a:solidFill>
                </a:endParaRPr>
              </a:p>
              <a:p>
                <a:pPr algn="ctr"/>
                <a14:m>
                  <m:oMathPara xmlns:m="http://schemas.openxmlformats.org/officeDocument/2006/math">
                    <m:oMathParaPr>
                      <m:jc m:val="centerGroup"/>
                    </m:oMathParaPr>
                    <m:oMath xmlns:m="http://schemas.openxmlformats.org/officeDocument/2006/math">
                      <m:r>
                        <a:rPr kumimoji="1" lang="en-US" altLang="ja-JP" b="0" i="1" smtClean="0">
                          <a:solidFill>
                            <a:schemeClr val="tx1"/>
                          </a:solidFill>
                          <a:latin typeface="Cambria Math" panose="02040503050406030204" pitchFamily="18" charset="0"/>
                        </a:rPr>
                        <m:t>𝑝</m:t>
                      </m:r>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𝑋</m:t>
                      </m:r>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𝑥</m:t>
                      </m:r>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𝑌</m:t>
                      </m:r>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𝑦</m:t>
                      </m:r>
                      <m:r>
                        <a:rPr kumimoji="1" lang="en-US" altLang="ja-JP" b="0" i="1" smtClean="0">
                          <a:solidFill>
                            <a:schemeClr val="tx1"/>
                          </a:solidFill>
                          <a:latin typeface="Cambria Math" panose="02040503050406030204" pitchFamily="18" charset="0"/>
                        </a:rPr>
                        <m:t>)</m:t>
                      </m:r>
                    </m:oMath>
                  </m:oMathPara>
                </a14:m>
                <a:endParaRPr kumimoji="1" lang="en-US" altLang="ja-JP" dirty="0">
                  <a:solidFill>
                    <a:schemeClr val="tx1"/>
                  </a:solidFill>
                </a:endParaRPr>
              </a:p>
              <a:p>
                <a:r>
                  <a:rPr lang="ja-JP" altLang="en-US" dirty="0">
                    <a:solidFill>
                      <a:schemeClr val="tx1"/>
                    </a:solidFill>
                  </a:rPr>
                  <a:t>例えば「</a:t>
                </a:r>
                <a:r>
                  <a:rPr lang="en-US" altLang="ja-JP" dirty="0">
                    <a:solidFill>
                      <a:schemeClr val="tx1"/>
                    </a:solidFill>
                  </a:rPr>
                  <a:t>3</a:t>
                </a:r>
                <a:r>
                  <a:rPr lang="ja-JP" altLang="en-US" dirty="0">
                    <a:solidFill>
                      <a:schemeClr val="tx1"/>
                    </a:solidFill>
                  </a:rPr>
                  <a:t>」</a:t>
                </a:r>
                <a:r>
                  <a:rPr lang="en-US" altLang="ja-JP" dirty="0">
                    <a:solidFill>
                      <a:schemeClr val="tx1"/>
                    </a:solidFill>
                  </a:rPr>
                  <a:t>,</a:t>
                </a:r>
                <a:r>
                  <a:rPr lang="ja-JP" altLang="en-US" dirty="0">
                    <a:solidFill>
                      <a:schemeClr val="tx1"/>
                    </a:solidFill>
                  </a:rPr>
                  <a:t>「</a:t>
                </a:r>
                <a:r>
                  <a:rPr lang="en-US" altLang="ja-JP" dirty="0">
                    <a:solidFill>
                      <a:schemeClr val="tx1"/>
                    </a:solidFill>
                  </a:rPr>
                  <a:t>5</a:t>
                </a:r>
                <a:r>
                  <a:rPr lang="ja-JP" altLang="en-US" dirty="0">
                    <a:solidFill>
                      <a:schemeClr val="tx1"/>
                    </a:solidFill>
                  </a:rPr>
                  <a:t>」の目が出る、という事象が起こる確率は</a:t>
                </a:r>
                <a:endParaRPr lang="en-US" altLang="ja-JP" dirty="0">
                  <a:solidFill>
                    <a:schemeClr val="tx1"/>
                  </a:solidFill>
                </a:endParaRPr>
              </a:p>
              <a:p>
                <a:pPr algn="ctr"/>
                <a14:m>
                  <m:oMathPara xmlns:m="http://schemas.openxmlformats.org/officeDocument/2006/math">
                    <m:oMathParaPr>
                      <m:jc m:val="centerGroup"/>
                    </m:oMathParaPr>
                    <m:oMath xmlns:m="http://schemas.openxmlformats.org/officeDocument/2006/math">
                      <m:r>
                        <a:rPr lang="en-US" altLang="ja-JP" b="0" i="1" smtClean="0">
                          <a:solidFill>
                            <a:schemeClr val="tx1"/>
                          </a:solidFill>
                          <a:latin typeface="Cambria Math" panose="02040503050406030204" pitchFamily="18" charset="0"/>
                        </a:rPr>
                        <m:t>𝑝</m:t>
                      </m:r>
                      <m:r>
                        <a:rPr lang="en-US" altLang="ja-JP" b="0" i="1" smtClean="0">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𝑋</m:t>
                      </m:r>
                      <m:r>
                        <a:rPr lang="en-US" altLang="ja-JP" b="0" i="1" smtClean="0">
                          <a:solidFill>
                            <a:schemeClr val="tx1"/>
                          </a:solidFill>
                          <a:latin typeface="Cambria Math" panose="02040503050406030204" pitchFamily="18" charset="0"/>
                        </a:rPr>
                        <m:t>=3,</m:t>
                      </m:r>
                      <m:r>
                        <a:rPr lang="en-US" altLang="ja-JP" b="0" i="1" smtClean="0">
                          <a:solidFill>
                            <a:schemeClr val="tx1"/>
                          </a:solidFill>
                          <a:latin typeface="Cambria Math" panose="02040503050406030204" pitchFamily="18" charset="0"/>
                        </a:rPr>
                        <m:t>𝑌</m:t>
                      </m:r>
                      <m:r>
                        <a:rPr lang="en-US" altLang="ja-JP" b="0" i="1" smtClean="0">
                          <a:solidFill>
                            <a:schemeClr val="tx1"/>
                          </a:solidFill>
                          <a:latin typeface="Cambria Math" panose="02040503050406030204" pitchFamily="18" charset="0"/>
                        </a:rPr>
                        <m:t>=5)</m:t>
                      </m:r>
                    </m:oMath>
                  </m:oMathPara>
                </a14:m>
                <a:endParaRPr lang="en-US" altLang="ja-JP" dirty="0">
                  <a:solidFill>
                    <a:schemeClr val="tx1"/>
                  </a:solidFill>
                </a:endParaRPr>
              </a:p>
              <a:p>
                <a:r>
                  <a:rPr lang="ja-JP" altLang="en-US" dirty="0">
                    <a:solidFill>
                      <a:schemeClr val="tx1"/>
                    </a:solidFill>
                  </a:rPr>
                  <a:t>と表せる。このように、複数の条件を指定したときに、それらがすべて同時に成り立つ確率のことを、同時確率</a:t>
                </a:r>
                <a:r>
                  <a:rPr lang="en-US" altLang="ja-JP" dirty="0">
                    <a:solidFill>
                      <a:schemeClr val="tx1"/>
                    </a:solidFill>
                  </a:rPr>
                  <a:t>(joint probability)</a:t>
                </a:r>
                <a:r>
                  <a:rPr lang="ja-JP" altLang="en-US" dirty="0">
                    <a:solidFill>
                      <a:schemeClr val="tx1"/>
                    </a:solidFill>
                  </a:rPr>
                  <a:t>という。</a:t>
                </a:r>
                <a:endParaRPr lang="en-US" altLang="ja-JP" dirty="0">
                  <a:solidFill>
                    <a:schemeClr val="tx1"/>
                  </a:solidFill>
                </a:endParaRPr>
              </a:p>
            </p:txBody>
          </p:sp>
        </mc:Choice>
        <mc:Fallback>
          <p:sp>
            <p:nvSpPr>
              <p:cNvPr id="3" name="テキスト プレースホルダー 2">
                <a:extLst>
                  <a:ext uri="{FF2B5EF4-FFF2-40B4-BE49-F238E27FC236}">
                    <a16:creationId xmlns:a16="http://schemas.microsoft.com/office/drawing/2014/main" id="{31507EE2-ACBD-4C30-8E82-A3216B565E28}"/>
                  </a:ext>
                </a:extLst>
              </p:cNvPr>
              <p:cNvSpPr>
                <a:spLocks noGrp="1" noRot="1" noChangeAspect="1" noMove="1" noResize="1" noEditPoints="1" noAdjustHandles="1" noChangeArrowheads="1" noChangeShapeType="1" noTextEdit="1"/>
              </p:cNvSpPr>
              <p:nvPr>
                <p:ph type="body" idx="1"/>
              </p:nvPr>
            </p:nvSpPr>
            <p:spPr>
              <a:xfrm>
                <a:off x="684212" y="1162862"/>
                <a:ext cx="10823576" cy="5391476"/>
              </a:xfrm>
              <a:blipFill>
                <a:blip r:embed="rId2"/>
                <a:stretch>
                  <a:fillRect l="-450" t="-1131" r="-22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31172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DD832B-1D43-45B2-A7E9-EFD83AD1CAE1}"/>
              </a:ext>
            </a:extLst>
          </p:cNvPr>
          <p:cNvSpPr>
            <a:spLocks noGrp="1"/>
          </p:cNvSpPr>
          <p:nvPr>
            <p:ph type="title"/>
          </p:nvPr>
        </p:nvSpPr>
        <p:spPr>
          <a:xfrm>
            <a:off x="684212" y="330958"/>
            <a:ext cx="8534401" cy="859200"/>
          </a:xfrm>
        </p:spPr>
        <p:txBody>
          <a:bodyPr>
            <a:normAutofit/>
          </a:bodyPr>
          <a:lstStyle/>
          <a:p>
            <a:r>
              <a:rPr kumimoji="1" lang="en-US" altLang="ja-JP" sz="4800" dirty="0"/>
              <a:t>6.3.</a:t>
            </a:r>
            <a:r>
              <a:rPr kumimoji="1" lang="ja-JP" altLang="en-US" sz="4800" dirty="0"/>
              <a:t>同時分布と周辺確率</a:t>
            </a:r>
          </a:p>
        </p:txBody>
      </p:sp>
      <mc:AlternateContent xmlns:mc="http://schemas.openxmlformats.org/markup-compatibility/2006">
        <mc:Choice xmlns:a14="http://schemas.microsoft.com/office/drawing/2010/main" Requires="a14">
          <p:sp>
            <p:nvSpPr>
              <p:cNvPr id="3" name="テキスト プレースホルダー 2">
                <a:extLst>
                  <a:ext uri="{FF2B5EF4-FFF2-40B4-BE49-F238E27FC236}">
                    <a16:creationId xmlns:a16="http://schemas.microsoft.com/office/drawing/2014/main" id="{1A69B18D-9811-4627-915C-A15812669D9D}"/>
                  </a:ext>
                </a:extLst>
              </p:cNvPr>
              <p:cNvSpPr>
                <a:spLocks noGrp="1"/>
              </p:cNvSpPr>
              <p:nvPr>
                <p:ph type="body" idx="1"/>
              </p:nvPr>
            </p:nvSpPr>
            <p:spPr>
              <a:xfrm>
                <a:off x="684212" y="1190158"/>
                <a:ext cx="10823575" cy="5336884"/>
              </a:xfrm>
            </p:spPr>
            <p:txBody>
              <a:bodyPr/>
              <a:lstStyle/>
              <a:p>
                <a:r>
                  <a:rPr kumimoji="1" lang="ja-JP" altLang="en-US" dirty="0">
                    <a:solidFill>
                      <a:schemeClr val="tx1"/>
                    </a:solidFill>
                  </a:rPr>
                  <a:t>　「</a:t>
                </a:r>
                <a:r>
                  <a:rPr kumimoji="1" lang="en-US" altLang="ja-JP" dirty="0">
                    <a:solidFill>
                      <a:schemeClr val="tx1"/>
                    </a:solidFill>
                  </a:rPr>
                  <a:t>1</a:t>
                </a:r>
                <a:r>
                  <a:rPr kumimoji="1" lang="ja-JP" altLang="en-US" dirty="0">
                    <a:solidFill>
                      <a:schemeClr val="tx1"/>
                    </a:solidFill>
                  </a:rPr>
                  <a:t>つ目のサイコロが</a:t>
                </a:r>
                <a:r>
                  <a:rPr kumimoji="1" lang="en-US" altLang="ja-JP" dirty="0">
                    <a:solidFill>
                      <a:schemeClr val="tx1"/>
                    </a:solidFill>
                  </a:rPr>
                  <a:t>3</a:t>
                </a:r>
                <a:r>
                  <a:rPr kumimoji="1" lang="ja-JP" altLang="en-US" dirty="0">
                    <a:solidFill>
                      <a:schemeClr val="tx1"/>
                    </a:solidFill>
                  </a:rPr>
                  <a:t>の目を出す」</a:t>
                </a:r>
                <a:r>
                  <a:rPr lang="ja-JP" altLang="en-US" dirty="0">
                    <a:solidFill>
                      <a:schemeClr val="tx1"/>
                    </a:solidFill>
                  </a:rPr>
                  <a:t>という事象が起こる確率は、</a:t>
                </a:r>
                <a:r>
                  <a:rPr lang="en-US" altLang="ja-JP" dirty="0">
                    <a:solidFill>
                      <a:schemeClr val="tx1"/>
                    </a:solidFill>
                  </a:rPr>
                  <a:t>1</a:t>
                </a:r>
                <a:r>
                  <a:rPr lang="ja-JP" altLang="en-US" dirty="0">
                    <a:solidFill>
                      <a:schemeClr val="tx1"/>
                    </a:solidFill>
                  </a:rPr>
                  <a:t>つ目のサイコロが</a:t>
                </a:r>
                <a:r>
                  <a:rPr lang="en-US" altLang="ja-JP" dirty="0">
                    <a:solidFill>
                      <a:schemeClr val="tx1"/>
                    </a:solidFill>
                  </a:rPr>
                  <a:t>3</a:t>
                </a:r>
                <a:r>
                  <a:rPr lang="ja-JP" altLang="en-US" dirty="0">
                    <a:solidFill>
                      <a:schemeClr val="tx1"/>
                    </a:solidFill>
                  </a:rPr>
                  <a:t>かつ、</a:t>
                </a:r>
                <a:r>
                  <a:rPr lang="en-US" altLang="ja-JP" dirty="0">
                    <a:solidFill>
                      <a:schemeClr val="tx1"/>
                    </a:solidFill>
                  </a:rPr>
                  <a:t>2</a:t>
                </a:r>
                <a:r>
                  <a:rPr lang="ja-JP" altLang="en-US" dirty="0">
                    <a:solidFill>
                      <a:schemeClr val="tx1"/>
                    </a:solidFill>
                  </a:rPr>
                  <a:t>つ目のサイコロが</a:t>
                </a:r>
                <a:r>
                  <a:rPr lang="en-US" altLang="ja-JP" dirty="0">
                    <a:solidFill>
                      <a:schemeClr val="tx1"/>
                    </a:solidFill>
                  </a:rPr>
                  <a:t>1,2,…,6</a:t>
                </a:r>
                <a:r>
                  <a:rPr lang="ja-JP" altLang="en-US" dirty="0">
                    <a:solidFill>
                      <a:schemeClr val="tx1"/>
                    </a:solidFill>
                  </a:rPr>
                  <a:t>の</a:t>
                </a:r>
                <a:r>
                  <a:rPr lang="en-US" altLang="ja-JP" dirty="0">
                    <a:solidFill>
                      <a:schemeClr val="tx1"/>
                    </a:solidFill>
                  </a:rPr>
                  <a:t>6</a:t>
                </a:r>
                <a:r>
                  <a:rPr lang="ja-JP" altLang="en-US" dirty="0">
                    <a:solidFill>
                      <a:schemeClr val="tx1"/>
                    </a:solidFill>
                  </a:rPr>
                  <a:t>パターンが発生する確率をすべて足したものになる。</a:t>
                </a:r>
                <a:endParaRPr lang="en-US" altLang="ja-JP" dirty="0">
                  <a:solidFill>
                    <a:schemeClr val="tx1"/>
                  </a:solidFill>
                </a:endParaRPr>
              </a:p>
              <a:p>
                <a:pPr algn="ctr"/>
                <a14:m>
                  <m:oMathPara xmlns:m="http://schemas.openxmlformats.org/officeDocument/2006/math">
                    <m:oMathParaPr>
                      <m:jc m:val="centerGroup"/>
                    </m:oMathParaPr>
                    <m:oMath xmlns:m="http://schemas.openxmlformats.org/officeDocument/2006/math">
                      <m:r>
                        <a:rPr kumimoji="1" lang="en-US" altLang="ja-JP" b="0" i="1" smtClean="0">
                          <a:solidFill>
                            <a:schemeClr val="tx1"/>
                          </a:solidFill>
                          <a:latin typeface="Cambria Math" panose="02040503050406030204" pitchFamily="18" charset="0"/>
                        </a:rPr>
                        <m:t>𝑝</m:t>
                      </m:r>
                      <m:d>
                        <m:dPr>
                          <m:ctrlPr>
                            <a:rPr kumimoji="1" lang="en-US" altLang="ja-JP" b="0" i="1" smtClean="0">
                              <a:solidFill>
                                <a:schemeClr val="tx1"/>
                              </a:solidFill>
                              <a:latin typeface="Cambria Math" panose="02040503050406030204" pitchFamily="18" charset="0"/>
                            </a:rPr>
                          </m:ctrlPr>
                        </m:dPr>
                        <m:e>
                          <m:r>
                            <a:rPr kumimoji="1" lang="en-US" altLang="ja-JP" b="0" i="1" smtClean="0">
                              <a:solidFill>
                                <a:schemeClr val="tx1"/>
                              </a:solidFill>
                              <a:latin typeface="Cambria Math" panose="02040503050406030204" pitchFamily="18" charset="0"/>
                            </a:rPr>
                            <m:t>𝑋</m:t>
                          </m:r>
                          <m:r>
                            <a:rPr kumimoji="1" lang="en-US" altLang="ja-JP" b="0" i="1" smtClean="0">
                              <a:solidFill>
                                <a:schemeClr val="tx1"/>
                              </a:solidFill>
                              <a:latin typeface="Cambria Math" panose="02040503050406030204" pitchFamily="18" charset="0"/>
                            </a:rPr>
                            <m:t>=3</m:t>
                          </m:r>
                        </m:e>
                      </m:d>
                      <m:r>
                        <a:rPr kumimoji="1" lang="en-US" altLang="ja-JP" b="0" i="1" smtClean="0">
                          <a:solidFill>
                            <a:schemeClr val="tx1"/>
                          </a:solidFill>
                          <a:latin typeface="Cambria Math" panose="02040503050406030204" pitchFamily="18" charset="0"/>
                        </a:rPr>
                        <m:t>=</m:t>
                      </m:r>
                      <m:nary>
                        <m:naryPr>
                          <m:chr m:val="∑"/>
                          <m:supHide m:val="on"/>
                          <m:ctrlPr>
                            <a:rPr kumimoji="1" lang="en-US" altLang="ja-JP" b="0" i="1" smtClean="0">
                              <a:solidFill>
                                <a:schemeClr val="tx1"/>
                              </a:solidFill>
                              <a:latin typeface="Cambria Math" panose="02040503050406030204" pitchFamily="18" charset="0"/>
                            </a:rPr>
                          </m:ctrlPr>
                        </m:naryPr>
                        <m:sub>
                          <m:r>
                            <m:rPr>
                              <m:brk m:alnAt="7"/>
                            </m:rPr>
                            <a:rPr kumimoji="1" lang="en-US" altLang="ja-JP" b="0" i="1" smtClean="0">
                              <a:solidFill>
                                <a:schemeClr val="tx1"/>
                              </a:solidFill>
                              <a:latin typeface="Cambria Math" panose="02040503050406030204" pitchFamily="18" charset="0"/>
                            </a:rPr>
                            <m:t>𝑦</m:t>
                          </m:r>
                        </m:sub>
                        <m:sup/>
                        <m:e>
                          <m:r>
                            <a:rPr kumimoji="1" lang="en-US" altLang="ja-JP" b="0" i="1" smtClean="0">
                              <a:solidFill>
                                <a:schemeClr val="tx1"/>
                              </a:solidFill>
                              <a:latin typeface="Cambria Math" panose="02040503050406030204" pitchFamily="18" charset="0"/>
                            </a:rPr>
                            <m:t>𝑝</m:t>
                          </m:r>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𝑋</m:t>
                          </m:r>
                          <m:r>
                            <a:rPr kumimoji="1" lang="en-US" altLang="ja-JP" b="0" i="1" smtClean="0">
                              <a:solidFill>
                                <a:schemeClr val="tx1"/>
                              </a:solidFill>
                              <a:latin typeface="Cambria Math" panose="02040503050406030204" pitchFamily="18" charset="0"/>
                            </a:rPr>
                            <m:t>=3,</m:t>
                          </m:r>
                          <m:r>
                            <a:rPr kumimoji="1" lang="en-US" altLang="ja-JP" b="0" i="1" smtClean="0">
                              <a:solidFill>
                                <a:schemeClr val="tx1"/>
                              </a:solidFill>
                              <a:latin typeface="Cambria Math" panose="02040503050406030204" pitchFamily="18" charset="0"/>
                            </a:rPr>
                            <m:t>𝑌</m:t>
                          </m:r>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𝑦</m:t>
                          </m:r>
                          <m:r>
                            <a:rPr kumimoji="1" lang="en-US" altLang="ja-JP" b="0" i="1" smtClean="0">
                              <a:solidFill>
                                <a:schemeClr val="tx1"/>
                              </a:solidFill>
                              <a:latin typeface="Cambria Math" panose="02040503050406030204" pitchFamily="18" charset="0"/>
                            </a:rPr>
                            <m:t>)</m:t>
                          </m:r>
                        </m:e>
                      </m:nary>
                    </m:oMath>
                  </m:oMathPara>
                </a14:m>
                <a:endParaRPr kumimoji="1" lang="en-US" altLang="ja-JP" b="0" dirty="0">
                  <a:solidFill>
                    <a:schemeClr val="tx1"/>
                  </a:solidFill>
                </a:endParaRPr>
              </a:p>
              <a:p>
                <a:r>
                  <a:rPr kumimoji="1" lang="ja-JP" altLang="en-US" dirty="0">
                    <a:solidFill>
                      <a:schemeClr val="tx1"/>
                    </a:solidFill>
                  </a:rPr>
                  <a:t>「</a:t>
                </a:r>
                <a:r>
                  <a:rPr kumimoji="1" lang="en-US" altLang="ja-JP" dirty="0">
                    <a:solidFill>
                      <a:schemeClr val="tx1"/>
                    </a:solidFill>
                  </a:rPr>
                  <a:t>1</a:t>
                </a:r>
                <a:r>
                  <a:rPr kumimoji="1" lang="ja-JP" altLang="en-US" dirty="0">
                    <a:solidFill>
                      <a:schemeClr val="tx1"/>
                    </a:solidFill>
                  </a:rPr>
                  <a:t>つ目のサイコロの目が</a:t>
                </a:r>
                <a:r>
                  <a:rPr kumimoji="1" lang="en-US" altLang="ja-JP" dirty="0">
                    <a:solidFill>
                      <a:schemeClr val="tx1"/>
                    </a:solidFill>
                  </a:rPr>
                  <a:t>x</a:t>
                </a:r>
                <a:r>
                  <a:rPr kumimoji="1" lang="ja-JP" altLang="en-US" dirty="0">
                    <a:solidFill>
                      <a:schemeClr val="tx1"/>
                    </a:solidFill>
                  </a:rPr>
                  <a:t>である確率」と一般化すると以下のようになる</a:t>
                </a:r>
                <a:endParaRPr kumimoji="1" lang="en-US" altLang="ja-JP" dirty="0">
                  <a:solidFill>
                    <a:schemeClr val="tx1"/>
                  </a:solidFill>
                </a:endParaRPr>
              </a:p>
              <a:p>
                <a:pPr algn="ctr"/>
                <a14:m>
                  <m:oMathPara xmlns:m="http://schemas.openxmlformats.org/officeDocument/2006/math">
                    <m:oMathParaPr>
                      <m:jc m:val="centerGroup"/>
                    </m:oMathParaPr>
                    <m:oMath xmlns:m="http://schemas.openxmlformats.org/officeDocument/2006/math">
                      <m:r>
                        <a:rPr kumimoji="1" lang="en-US" altLang="ja-JP" b="0" i="1" smtClean="0">
                          <a:solidFill>
                            <a:schemeClr val="tx1"/>
                          </a:solidFill>
                          <a:latin typeface="Cambria Math" panose="02040503050406030204" pitchFamily="18" charset="0"/>
                        </a:rPr>
                        <m:t>𝑝</m:t>
                      </m:r>
                      <m:d>
                        <m:dPr>
                          <m:ctrlPr>
                            <a:rPr kumimoji="1" lang="en-US" altLang="ja-JP" b="0" i="1" smtClean="0">
                              <a:solidFill>
                                <a:schemeClr val="tx1"/>
                              </a:solidFill>
                              <a:latin typeface="Cambria Math" panose="02040503050406030204" pitchFamily="18" charset="0"/>
                            </a:rPr>
                          </m:ctrlPr>
                        </m:dPr>
                        <m:e>
                          <m:r>
                            <a:rPr kumimoji="1" lang="en-US" altLang="ja-JP" b="0" i="1" smtClean="0">
                              <a:solidFill>
                                <a:schemeClr val="tx1"/>
                              </a:solidFill>
                              <a:latin typeface="Cambria Math" panose="02040503050406030204" pitchFamily="18" charset="0"/>
                            </a:rPr>
                            <m:t>𝑋</m:t>
                          </m:r>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𝑥</m:t>
                          </m:r>
                        </m:e>
                      </m:d>
                      <m:r>
                        <a:rPr kumimoji="1" lang="en-US" altLang="ja-JP" b="0" i="1" smtClean="0">
                          <a:solidFill>
                            <a:schemeClr val="tx1"/>
                          </a:solidFill>
                          <a:latin typeface="Cambria Math" panose="02040503050406030204" pitchFamily="18" charset="0"/>
                        </a:rPr>
                        <m:t>=</m:t>
                      </m:r>
                      <m:nary>
                        <m:naryPr>
                          <m:chr m:val="∑"/>
                          <m:supHide m:val="on"/>
                          <m:ctrlPr>
                            <a:rPr kumimoji="1" lang="en-US" altLang="ja-JP" b="0" i="1" smtClean="0">
                              <a:solidFill>
                                <a:schemeClr val="tx1"/>
                              </a:solidFill>
                              <a:latin typeface="Cambria Math" panose="02040503050406030204" pitchFamily="18" charset="0"/>
                            </a:rPr>
                          </m:ctrlPr>
                        </m:naryPr>
                        <m:sub>
                          <m:r>
                            <m:rPr>
                              <m:brk m:alnAt="7"/>
                            </m:rPr>
                            <a:rPr kumimoji="1" lang="en-US" altLang="ja-JP" b="0" i="1" smtClean="0">
                              <a:solidFill>
                                <a:schemeClr val="tx1"/>
                              </a:solidFill>
                              <a:latin typeface="Cambria Math" panose="02040503050406030204" pitchFamily="18" charset="0"/>
                            </a:rPr>
                            <m:t>𝑦</m:t>
                          </m:r>
                        </m:sub>
                        <m:sup/>
                        <m:e>
                          <m:r>
                            <a:rPr kumimoji="1" lang="en-US" altLang="ja-JP" b="0" i="1" smtClean="0">
                              <a:solidFill>
                                <a:schemeClr val="tx1"/>
                              </a:solidFill>
                              <a:latin typeface="Cambria Math" panose="02040503050406030204" pitchFamily="18" charset="0"/>
                            </a:rPr>
                            <m:t>𝑝</m:t>
                          </m:r>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𝑋</m:t>
                          </m:r>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𝑥</m:t>
                          </m:r>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𝑌</m:t>
                          </m:r>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𝑦</m:t>
                          </m:r>
                          <m:r>
                            <a:rPr kumimoji="1" lang="en-US" altLang="ja-JP" b="0" i="1" smtClean="0">
                              <a:solidFill>
                                <a:schemeClr val="tx1"/>
                              </a:solidFill>
                              <a:latin typeface="Cambria Math" panose="02040503050406030204" pitchFamily="18" charset="0"/>
                            </a:rPr>
                            <m:t>)</m:t>
                          </m:r>
                        </m:e>
                      </m:nary>
                    </m:oMath>
                  </m:oMathPara>
                </a14:m>
                <a:endParaRPr kumimoji="1" lang="en-US" altLang="ja-JP" dirty="0">
                  <a:solidFill>
                    <a:schemeClr val="tx1"/>
                  </a:solidFill>
                </a:endParaRPr>
              </a:p>
              <a:p>
                <a:r>
                  <a:rPr lang="ja-JP" altLang="en-US" dirty="0">
                    <a:solidFill>
                      <a:schemeClr val="tx1"/>
                    </a:solidFill>
                  </a:rPr>
                  <a:t>このように、同時確率が与えられたとき、着目してない方の確率変数がとりうるすべての値について同時確率を計算しその和をとることを周辺化</a:t>
                </a:r>
                <a:r>
                  <a:rPr lang="en-US" altLang="ja-JP" dirty="0">
                    <a:solidFill>
                      <a:schemeClr val="tx1"/>
                    </a:solidFill>
                  </a:rPr>
                  <a:t>(marginalization)</a:t>
                </a:r>
                <a:r>
                  <a:rPr lang="ja-JP" altLang="en-US" dirty="0">
                    <a:solidFill>
                      <a:schemeClr val="tx1"/>
                    </a:solidFill>
                  </a:rPr>
                  <a:t>とよび、結果として得られる確率を周辺確率</a:t>
                </a:r>
                <a:r>
                  <a:rPr lang="en-US" altLang="ja-JP" dirty="0">
                    <a:solidFill>
                      <a:schemeClr val="tx1"/>
                    </a:solidFill>
                  </a:rPr>
                  <a:t>(marginal probability)</a:t>
                </a:r>
                <a:r>
                  <a:rPr lang="ja-JP" altLang="en-US" dirty="0">
                    <a:solidFill>
                      <a:schemeClr val="tx1"/>
                    </a:solidFill>
                  </a:rPr>
                  <a:t>と呼ぶ。また、周辺確率をその着目している確率がとり得るすべての値について並べて一覧にしたものを周辺確率分布</a:t>
                </a:r>
                <a:r>
                  <a:rPr lang="en-US" altLang="ja-JP" dirty="0">
                    <a:solidFill>
                      <a:schemeClr val="tx1"/>
                    </a:solidFill>
                  </a:rPr>
                  <a:t>(marginal probability distribution)</a:t>
                </a:r>
                <a:r>
                  <a:rPr lang="ja-JP" altLang="en-US" dirty="0">
                    <a:solidFill>
                      <a:schemeClr val="tx1"/>
                    </a:solidFill>
                  </a:rPr>
                  <a:t>、さらに、上の例のように</a:t>
                </a:r>
                <a:r>
                  <a:rPr lang="en-US" altLang="ja-JP" dirty="0">
                    <a:solidFill>
                      <a:schemeClr val="tx1"/>
                    </a:solidFill>
                  </a:rPr>
                  <a:t>2</a:t>
                </a:r>
                <a:r>
                  <a:rPr lang="ja-JP" altLang="en-US" dirty="0">
                    <a:solidFill>
                      <a:schemeClr val="tx1"/>
                    </a:solidFill>
                  </a:rPr>
                  <a:t>つの確率変数の同時確率を考えるとき、とり得るすべての組み合わせの確率を一覧にしたものが、同時分布</a:t>
                </a:r>
                <a:r>
                  <a:rPr lang="en-US" altLang="ja-JP" dirty="0">
                    <a:solidFill>
                      <a:schemeClr val="tx1"/>
                    </a:solidFill>
                  </a:rPr>
                  <a:t>(joint distribution)</a:t>
                </a:r>
                <a:r>
                  <a:rPr lang="ja-JP" altLang="en-US" dirty="0">
                    <a:solidFill>
                      <a:schemeClr val="tx1"/>
                    </a:solidFill>
                  </a:rPr>
                  <a:t>という。</a:t>
                </a:r>
                <a:endParaRPr kumimoji="1" lang="en-US" altLang="ja-JP" dirty="0">
                  <a:solidFill>
                    <a:schemeClr val="tx1"/>
                  </a:solidFill>
                </a:endParaRPr>
              </a:p>
            </p:txBody>
          </p:sp>
        </mc:Choice>
        <mc:Fallback>
          <p:sp>
            <p:nvSpPr>
              <p:cNvPr id="3" name="テキスト プレースホルダー 2">
                <a:extLst>
                  <a:ext uri="{FF2B5EF4-FFF2-40B4-BE49-F238E27FC236}">
                    <a16:creationId xmlns:a16="http://schemas.microsoft.com/office/drawing/2014/main" id="{1A69B18D-9811-4627-915C-A15812669D9D}"/>
                  </a:ext>
                </a:extLst>
              </p:cNvPr>
              <p:cNvSpPr>
                <a:spLocks noGrp="1" noRot="1" noChangeAspect="1" noMove="1" noResize="1" noEditPoints="1" noAdjustHandles="1" noChangeArrowheads="1" noChangeShapeType="1" noTextEdit="1"/>
              </p:cNvSpPr>
              <p:nvPr>
                <p:ph type="body" idx="1"/>
              </p:nvPr>
            </p:nvSpPr>
            <p:spPr>
              <a:xfrm>
                <a:off x="684212" y="1190158"/>
                <a:ext cx="10823575" cy="5336884"/>
              </a:xfrm>
              <a:blipFill>
                <a:blip r:embed="rId2"/>
                <a:stretch>
                  <a:fillRect l="-450" t="-1027" r="-45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61771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961169-5047-4AF4-B349-F129B9E57E4C}"/>
              </a:ext>
            </a:extLst>
          </p:cNvPr>
          <p:cNvSpPr>
            <a:spLocks noGrp="1"/>
          </p:cNvSpPr>
          <p:nvPr>
            <p:ph type="title"/>
          </p:nvPr>
        </p:nvSpPr>
        <p:spPr>
          <a:xfrm>
            <a:off x="684212" y="434000"/>
            <a:ext cx="8534401" cy="859200"/>
          </a:xfrm>
        </p:spPr>
        <p:txBody>
          <a:bodyPr>
            <a:normAutofit/>
          </a:bodyPr>
          <a:lstStyle/>
          <a:p>
            <a:r>
              <a:rPr kumimoji="1" lang="en-US" altLang="ja-JP" sz="4800" dirty="0"/>
              <a:t>6.3.</a:t>
            </a:r>
            <a:r>
              <a:rPr kumimoji="1" lang="ja-JP" altLang="en-US" sz="4800" dirty="0"/>
              <a:t>同時分布・周辺確率</a:t>
            </a:r>
          </a:p>
        </p:txBody>
      </p:sp>
      <p:sp>
        <p:nvSpPr>
          <p:cNvPr id="3" name="テキスト プレースホルダー 2">
            <a:extLst>
              <a:ext uri="{FF2B5EF4-FFF2-40B4-BE49-F238E27FC236}">
                <a16:creationId xmlns:a16="http://schemas.microsoft.com/office/drawing/2014/main" id="{394CB94F-6A64-4136-A5A5-17CF1328AAF8}"/>
              </a:ext>
            </a:extLst>
          </p:cNvPr>
          <p:cNvSpPr>
            <a:spLocks noGrp="1"/>
          </p:cNvSpPr>
          <p:nvPr>
            <p:ph type="body" idx="1"/>
          </p:nvPr>
        </p:nvSpPr>
        <p:spPr>
          <a:xfrm>
            <a:off x="684213" y="1293200"/>
            <a:ext cx="8534400" cy="358179"/>
          </a:xfrm>
        </p:spPr>
        <p:txBody>
          <a:bodyPr>
            <a:normAutofit lnSpcReduction="10000"/>
          </a:bodyPr>
          <a:lstStyle/>
          <a:p>
            <a:r>
              <a:rPr kumimoji="1" lang="ja-JP" altLang="en-US" dirty="0">
                <a:solidFill>
                  <a:schemeClr val="tx1"/>
                </a:solidFill>
              </a:rPr>
              <a:t>（例）</a:t>
            </a:r>
            <a:r>
              <a:rPr kumimoji="1" lang="en-US" altLang="ja-JP" dirty="0">
                <a:solidFill>
                  <a:schemeClr val="tx1"/>
                </a:solidFill>
              </a:rPr>
              <a:t>2</a:t>
            </a:r>
            <a:r>
              <a:rPr kumimoji="1" lang="ja-JP" altLang="en-US" dirty="0">
                <a:solidFill>
                  <a:schemeClr val="tx1"/>
                </a:solidFill>
              </a:rPr>
              <a:t>つのコインを同時に投げた時の裏表の組み合わせについての同時分布</a:t>
            </a:r>
          </a:p>
        </p:txBody>
      </p:sp>
      <p:graphicFrame>
        <p:nvGraphicFramePr>
          <p:cNvPr id="4" name="表 3">
            <a:extLst>
              <a:ext uri="{FF2B5EF4-FFF2-40B4-BE49-F238E27FC236}">
                <a16:creationId xmlns:a16="http://schemas.microsoft.com/office/drawing/2014/main" id="{F3EA3726-FB9F-4A62-B98D-36BA27995AB8}"/>
              </a:ext>
            </a:extLst>
          </p:cNvPr>
          <p:cNvGraphicFramePr>
            <a:graphicFrameLocks noGrp="1"/>
          </p:cNvGraphicFramePr>
          <p:nvPr>
            <p:extLst>
              <p:ext uri="{D42A27DB-BD31-4B8C-83A1-F6EECF244321}">
                <p14:modId xmlns:p14="http://schemas.microsoft.com/office/powerpoint/2010/main" val="3579467605"/>
              </p:ext>
            </p:extLst>
          </p:nvPr>
        </p:nvGraphicFramePr>
        <p:xfrm>
          <a:off x="2031999" y="1825134"/>
          <a:ext cx="7494136" cy="4807680"/>
        </p:xfrm>
        <a:graphic>
          <a:graphicData uri="http://schemas.openxmlformats.org/drawingml/2006/table">
            <a:tbl>
              <a:tblPr firstRow="1" bandRow="1">
                <a:tableStyleId>{5C22544A-7EE6-4342-B048-85BDC9FD1C3A}</a:tableStyleId>
              </a:tblPr>
              <a:tblGrid>
                <a:gridCol w="1873534">
                  <a:extLst>
                    <a:ext uri="{9D8B030D-6E8A-4147-A177-3AD203B41FA5}">
                      <a16:colId xmlns:a16="http://schemas.microsoft.com/office/drawing/2014/main" val="2030338839"/>
                    </a:ext>
                  </a:extLst>
                </a:gridCol>
                <a:gridCol w="1873534">
                  <a:extLst>
                    <a:ext uri="{9D8B030D-6E8A-4147-A177-3AD203B41FA5}">
                      <a16:colId xmlns:a16="http://schemas.microsoft.com/office/drawing/2014/main" val="3339297558"/>
                    </a:ext>
                  </a:extLst>
                </a:gridCol>
                <a:gridCol w="1873534">
                  <a:extLst>
                    <a:ext uri="{9D8B030D-6E8A-4147-A177-3AD203B41FA5}">
                      <a16:colId xmlns:a16="http://schemas.microsoft.com/office/drawing/2014/main" val="1957334527"/>
                    </a:ext>
                  </a:extLst>
                </a:gridCol>
                <a:gridCol w="1873534">
                  <a:extLst>
                    <a:ext uri="{9D8B030D-6E8A-4147-A177-3AD203B41FA5}">
                      <a16:colId xmlns:a16="http://schemas.microsoft.com/office/drawing/2014/main" val="2587350869"/>
                    </a:ext>
                  </a:extLst>
                </a:gridCol>
              </a:tblGrid>
              <a:tr h="1201920">
                <a:tc>
                  <a:txBody>
                    <a:bodyPr/>
                    <a:lstStyle/>
                    <a:p>
                      <a:endParaRPr kumimoji="1" lang="ja-JP" altLang="en-US" dirty="0"/>
                    </a:p>
                  </a:txBody>
                  <a:tcPr/>
                </a:tc>
                <a:tc>
                  <a:txBody>
                    <a:bodyPr/>
                    <a:lstStyle/>
                    <a:p>
                      <a:pPr algn="ctr"/>
                      <a:endParaRPr kumimoji="1" lang="en-US" altLang="ja-JP" dirty="0"/>
                    </a:p>
                    <a:p>
                      <a:pPr algn="ctr"/>
                      <a:endParaRPr kumimoji="1" lang="en-US" altLang="ja-JP" dirty="0"/>
                    </a:p>
                    <a:p>
                      <a:pPr algn="ctr"/>
                      <a:r>
                        <a:rPr kumimoji="1" lang="en-US" altLang="ja-JP" dirty="0"/>
                        <a:t>Y</a:t>
                      </a:r>
                      <a:r>
                        <a:rPr kumimoji="1" lang="ja-JP" altLang="en-US" dirty="0"/>
                        <a:t> </a:t>
                      </a:r>
                      <a:r>
                        <a:rPr kumimoji="1" lang="en-US" altLang="ja-JP" dirty="0"/>
                        <a:t>= </a:t>
                      </a:r>
                      <a:r>
                        <a:rPr kumimoji="1" lang="ja-JP" altLang="en-US" dirty="0"/>
                        <a:t>表</a:t>
                      </a:r>
                    </a:p>
                  </a:txBody>
                  <a:tcPr/>
                </a:tc>
                <a:tc>
                  <a:txBody>
                    <a:bodyPr/>
                    <a:lstStyle/>
                    <a:p>
                      <a:endParaRPr kumimoji="1" lang="en-US" altLang="ja-JP" dirty="0"/>
                    </a:p>
                    <a:p>
                      <a:endParaRPr kumimoji="1" lang="en-US" altLang="ja-JP" dirty="0"/>
                    </a:p>
                    <a:p>
                      <a:pPr algn="ctr"/>
                      <a:r>
                        <a:rPr kumimoji="1" lang="en-US" altLang="ja-JP" dirty="0"/>
                        <a:t>Y = </a:t>
                      </a:r>
                      <a:r>
                        <a:rPr kumimoji="1" lang="ja-JP" altLang="en-US" dirty="0"/>
                        <a:t>裏</a:t>
                      </a:r>
                    </a:p>
                  </a:txBody>
                  <a:tcPr/>
                </a:tc>
                <a:tc>
                  <a:txBody>
                    <a:bodyPr/>
                    <a:lstStyle/>
                    <a:p>
                      <a:pPr algn="ctr"/>
                      <a:endParaRPr kumimoji="1" lang="en-US" altLang="ja-JP" dirty="0"/>
                    </a:p>
                    <a:p>
                      <a:pPr algn="ctr"/>
                      <a:endParaRPr kumimoji="1" lang="en-US" altLang="ja-JP" dirty="0"/>
                    </a:p>
                    <a:p>
                      <a:pPr algn="ctr"/>
                      <a:r>
                        <a:rPr kumimoji="1" lang="en-US" altLang="ja-JP" dirty="0"/>
                        <a:t>P(X)</a:t>
                      </a:r>
                      <a:endParaRPr kumimoji="1" lang="ja-JP" altLang="en-US" dirty="0"/>
                    </a:p>
                  </a:txBody>
                  <a:tcPr/>
                </a:tc>
                <a:extLst>
                  <a:ext uri="{0D108BD9-81ED-4DB2-BD59-A6C34878D82A}">
                    <a16:rowId xmlns:a16="http://schemas.microsoft.com/office/drawing/2014/main" val="1504846898"/>
                  </a:ext>
                </a:extLst>
              </a:tr>
              <a:tr h="1201920">
                <a:tc>
                  <a:txBody>
                    <a:bodyPr/>
                    <a:lstStyle/>
                    <a:p>
                      <a:endParaRPr kumimoji="1" lang="en-US" altLang="ja-JP" dirty="0"/>
                    </a:p>
                    <a:p>
                      <a:endParaRPr kumimoji="1" lang="en-US" altLang="ja-JP" dirty="0"/>
                    </a:p>
                    <a:p>
                      <a:pPr algn="ctr"/>
                      <a:r>
                        <a:rPr kumimoji="1" lang="en-US" altLang="ja-JP" dirty="0"/>
                        <a:t>X = </a:t>
                      </a:r>
                      <a:r>
                        <a:rPr kumimoji="1" lang="ja-JP" altLang="en-US" dirty="0"/>
                        <a:t>表</a:t>
                      </a:r>
                    </a:p>
                  </a:txBody>
                  <a:tcPr/>
                </a:tc>
                <a:tc>
                  <a:txBody>
                    <a:bodyPr/>
                    <a:lstStyle/>
                    <a:p>
                      <a:endParaRPr kumimoji="1" lang="en-US" altLang="ja-JP" dirty="0"/>
                    </a:p>
                    <a:p>
                      <a:endParaRPr kumimoji="1" lang="en-US" altLang="ja-JP" dirty="0"/>
                    </a:p>
                    <a:p>
                      <a:pPr algn="ctr"/>
                      <a:r>
                        <a:rPr kumimoji="1" lang="en-US" altLang="ja-JP" dirty="0"/>
                        <a:t>1/4</a:t>
                      </a:r>
                      <a:endParaRPr kumimoji="1" lang="ja-JP" altLang="en-US" dirty="0"/>
                    </a:p>
                  </a:txBody>
                  <a:tcPr/>
                </a:tc>
                <a:tc>
                  <a:txBody>
                    <a:bodyPr/>
                    <a:lstStyle/>
                    <a:p>
                      <a:endParaRPr kumimoji="1" lang="en-US" altLang="ja-JP" dirty="0"/>
                    </a:p>
                    <a:p>
                      <a:endParaRPr kumimoji="1" lang="en-US" altLang="ja-JP" dirty="0"/>
                    </a:p>
                    <a:p>
                      <a:pPr algn="ctr"/>
                      <a:r>
                        <a:rPr kumimoji="1" lang="en-US" altLang="ja-JP" dirty="0"/>
                        <a:t>1/4</a:t>
                      </a:r>
                      <a:endParaRPr kumimoji="1" lang="ja-JP" altLang="en-US" dirty="0"/>
                    </a:p>
                  </a:txBody>
                  <a:tcPr/>
                </a:tc>
                <a:tc>
                  <a:txBody>
                    <a:bodyPr/>
                    <a:lstStyle/>
                    <a:p>
                      <a:pPr algn="ctr"/>
                      <a:endParaRPr kumimoji="1" lang="en-US" altLang="ja-JP" dirty="0"/>
                    </a:p>
                    <a:p>
                      <a:pPr algn="ctr"/>
                      <a:endParaRPr kumimoji="1" lang="en-US" altLang="ja-JP" dirty="0"/>
                    </a:p>
                    <a:p>
                      <a:pPr algn="ctr"/>
                      <a:r>
                        <a:rPr kumimoji="1" lang="en-US" altLang="ja-JP" dirty="0"/>
                        <a:t>1/2</a:t>
                      </a:r>
                      <a:endParaRPr kumimoji="1" lang="ja-JP" altLang="en-US" dirty="0"/>
                    </a:p>
                  </a:txBody>
                  <a:tcPr/>
                </a:tc>
                <a:extLst>
                  <a:ext uri="{0D108BD9-81ED-4DB2-BD59-A6C34878D82A}">
                    <a16:rowId xmlns:a16="http://schemas.microsoft.com/office/drawing/2014/main" val="1329916950"/>
                  </a:ext>
                </a:extLst>
              </a:tr>
              <a:tr h="1201920">
                <a:tc>
                  <a:txBody>
                    <a:bodyPr/>
                    <a:lstStyle/>
                    <a:p>
                      <a:pPr algn="ctr"/>
                      <a:endParaRPr kumimoji="1" lang="en-US" altLang="ja-JP" dirty="0"/>
                    </a:p>
                    <a:p>
                      <a:pPr algn="ctr"/>
                      <a:endParaRPr kumimoji="1" lang="en-US" altLang="ja-JP" dirty="0"/>
                    </a:p>
                    <a:p>
                      <a:pPr algn="ctr"/>
                      <a:r>
                        <a:rPr kumimoji="1" lang="en-US" altLang="ja-JP" dirty="0"/>
                        <a:t>X = </a:t>
                      </a:r>
                      <a:r>
                        <a:rPr kumimoji="1" lang="ja-JP" altLang="en-US" dirty="0"/>
                        <a:t>裏</a:t>
                      </a:r>
                      <a:endParaRPr kumimoji="1" lang="en-US" altLang="ja-JP" dirty="0"/>
                    </a:p>
                  </a:txBody>
                  <a:tcPr/>
                </a:tc>
                <a:tc>
                  <a:txBody>
                    <a:bodyPr/>
                    <a:lstStyle/>
                    <a:p>
                      <a:endParaRPr kumimoji="1" lang="en-US" altLang="ja-JP" dirty="0"/>
                    </a:p>
                    <a:p>
                      <a:endParaRPr kumimoji="1" lang="en-US" altLang="ja-JP" dirty="0"/>
                    </a:p>
                    <a:p>
                      <a:pPr algn="ctr"/>
                      <a:r>
                        <a:rPr kumimoji="1" lang="en-US" altLang="ja-JP" dirty="0"/>
                        <a:t>1/4</a:t>
                      </a:r>
                      <a:endParaRPr kumimoji="1" lang="ja-JP" altLang="en-US" dirty="0"/>
                    </a:p>
                  </a:txBody>
                  <a:tcPr/>
                </a:tc>
                <a:tc>
                  <a:txBody>
                    <a:bodyPr/>
                    <a:lstStyle/>
                    <a:p>
                      <a:endParaRPr kumimoji="1" lang="en-US" altLang="ja-JP" dirty="0"/>
                    </a:p>
                    <a:p>
                      <a:endParaRPr kumimoji="1" lang="en-US" altLang="ja-JP" dirty="0"/>
                    </a:p>
                    <a:p>
                      <a:pPr algn="ctr"/>
                      <a:r>
                        <a:rPr kumimoji="1" lang="en-US" altLang="ja-JP" dirty="0"/>
                        <a:t>1/4</a:t>
                      </a:r>
                      <a:endParaRPr kumimoji="1" lang="ja-JP" altLang="en-US" dirty="0"/>
                    </a:p>
                  </a:txBody>
                  <a:tcPr/>
                </a:tc>
                <a:tc>
                  <a:txBody>
                    <a:bodyPr/>
                    <a:lstStyle/>
                    <a:p>
                      <a:endParaRPr kumimoji="1" lang="en-US" altLang="ja-JP" dirty="0"/>
                    </a:p>
                    <a:p>
                      <a:endParaRPr kumimoji="1" lang="en-US" altLang="ja-JP" dirty="0"/>
                    </a:p>
                    <a:p>
                      <a:pPr algn="ctr"/>
                      <a:r>
                        <a:rPr kumimoji="1" lang="en-US" altLang="ja-JP" dirty="0"/>
                        <a:t>1/2</a:t>
                      </a:r>
                      <a:endParaRPr kumimoji="1" lang="ja-JP" altLang="en-US" dirty="0"/>
                    </a:p>
                  </a:txBody>
                  <a:tcPr/>
                </a:tc>
                <a:extLst>
                  <a:ext uri="{0D108BD9-81ED-4DB2-BD59-A6C34878D82A}">
                    <a16:rowId xmlns:a16="http://schemas.microsoft.com/office/drawing/2014/main" val="2495694976"/>
                  </a:ext>
                </a:extLst>
              </a:tr>
              <a:tr h="1201920">
                <a:tc>
                  <a:txBody>
                    <a:bodyPr/>
                    <a:lstStyle/>
                    <a:p>
                      <a:pPr algn="ctr"/>
                      <a:endParaRPr kumimoji="1" lang="en-US" altLang="ja-JP" dirty="0"/>
                    </a:p>
                    <a:p>
                      <a:pPr algn="ctr"/>
                      <a:endParaRPr kumimoji="1" lang="en-US" altLang="ja-JP" dirty="0"/>
                    </a:p>
                    <a:p>
                      <a:pPr algn="ctr"/>
                      <a:r>
                        <a:rPr kumimoji="1" lang="en-US" altLang="ja-JP" dirty="0"/>
                        <a:t>p(Y)</a:t>
                      </a:r>
                    </a:p>
                  </a:txBody>
                  <a:tcPr/>
                </a:tc>
                <a:tc>
                  <a:txBody>
                    <a:bodyPr/>
                    <a:lstStyle/>
                    <a:p>
                      <a:endParaRPr kumimoji="1" lang="en-US" altLang="ja-JP" dirty="0"/>
                    </a:p>
                    <a:p>
                      <a:endParaRPr kumimoji="1" lang="en-US" altLang="ja-JP" dirty="0"/>
                    </a:p>
                    <a:p>
                      <a:pPr algn="ctr"/>
                      <a:r>
                        <a:rPr kumimoji="1" lang="en-US" altLang="ja-JP" dirty="0"/>
                        <a:t>1/2</a:t>
                      </a:r>
                      <a:endParaRPr kumimoji="1" lang="ja-JP" altLang="en-US" dirty="0"/>
                    </a:p>
                  </a:txBody>
                  <a:tcPr/>
                </a:tc>
                <a:tc>
                  <a:txBody>
                    <a:bodyPr/>
                    <a:lstStyle/>
                    <a:p>
                      <a:endParaRPr kumimoji="1" lang="en-US" altLang="ja-JP" dirty="0"/>
                    </a:p>
                    <a:p>
                      <a:endParaRPr kumimoji="1" lang="en-US" altLang="ja-JP" dirty="0"/>
                    </a:p>
                    <a:p>
                      <a:pPr algn="ctr"/>
                      <a:r>
                        <a:rPr kumimoji="1" lang="en-US" altLang="ja-JP" dirty="0"/>
                        <a:t>1/2</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010440260"/>
                  </a:ext>
                </a:extLst>
              </a:tr>
            </a:tbl>
          </a:graphicData>
        </a:graphic>
      </p:graphicFrame>
    </p:spTree>
    <p:extLst>
      <p:ext uri="{BB962C8B-B14F-4D97-AF65-F5344CB8AC3E}">
        <p14:creationId xmlns:p14="http://schemas.microsoft.com/office/powerpoint/2010/main" val="3696422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DB055D-AB2A-4599-8D0A-EA0DC0E7464B}"/>
              </a:ext>
            </a:extLst>
          </p:cNvPr>
          <p:cNvSpPr>
            <a:spLocks noGrp="1"/>
          </p:cNvSpPr>
          <p:nvPr>
            <p:ph type="title"/>
          </p:nvPr>
        </p:nvSpPr>
        <p:spPr>
          <a:xfrm>
            <a:off x="684210" y="434000"/>
            <a:ext cx="8534401" cy="859200"/>
          </a:xfrm>
        </p:spPr>
        <p:txBody>
          <a:bodyPr>
            <a:normAutofit/>
          </a:bodyPr>
          <a:lstStyle/>
          <a:p>
            <a:r>
              <a:rPr kumimoji="1" lang="en-US" altLang="ja-JP" sz="4800" dirty="0"/>
              <a:t>6.4.</a:t>
            </a:r>
            <a:r>
              <a:rPr kumimoji="1" lang="ja-JP" altLang="en-US" sz="4800" dirty="0"/>
              <a:t>条件付き確率</a:t>
            </a:r>
          </a:p>
        </p:txBody>
      </p:sp>
      <mc:AlternateContent xmlns:mc="http://schemas.openxmlformats.org/markup-compatibility/2006">
        <mc:Choice xmlns:a14="http://schemas.microsoft.com/office/drawing/2010/main" Requires="a14">
          <p:sp>
            <p:nvSpPr>
              <p:cNvPr id="3" name="テキスト プレースホルダー 2">
                <a:extLst>
                  <a:ext uri="{FF2B5EF4-FFF2-40B4-BE49-F238E27FC236}">
                    <a16:creationId xmlns:a16="http://schemas.microsoft.com/office/drawing/2014/main" id="{41FF55F8-0A1C-440C-B75D-9A5F4DE460D8}"/>
                  </a:ext>
                </a:extLst>
              </p:cNvPr>
              <p:cNvSpPr>
                <a:spLocks noGrp="1"/>
              </p:cNvSpPr>
              <p:nvPr>
                <p:ph type="body" idx="1"/>
              </p:nvPr>
            </p:nvSpPr>
            <p:spPr>
              <a:xfrm>
                <a:off x="684210" y="1293200"/>
                <a:ext cx="10943683" cy="5130800"/>
              </a:xfrm>
            </p:spPr>
            <p:txBody>
              <a:bodyPr/>
              <a:lstStyle/>
              <a:p>
                <a:r>
                  <a:rPr kumimoji="1" lang="ja-JP" altLang="en-US" dirty="0">
                    <a:solidFill>
                      <a:schemeClr val="tx1"/>
                    </a:solidFill>
                  </a:rPr>
                  <a:t>　条件付き確率とは、考えうる事象のうち、特定の条件を満たした事象のみをまず抜き出し、その中でさらに着目する特定の事象が起きる確率を考えるためのものである。</a:t>
                </a:r>
                <a:endParaRPr kumimoji="1" lang="en-US" altLang="ja-JP" dirty="0">
                  <a:solidFill>
                    <a:schemeClr val="tx1"/>
                  </a:solidFill>
                </a:endParaRPr>
              </a:p>
              <a:p>
                <a:pPr algn="ctr"/>
                <a14:m>
                  <m:oMathPara xmlns:m="http://schemas.openxmlformats.org/officeDocument/2006/math">
                    <m:oMathParaPr>
                      <m:jc m:val="centerGroup"/>
                    </m:oMathParaPr>
                    <m:oMath xmlns:m="http://schemas.openxmlformats.org/officeDocument/2006/math">
                      <m:r>
                        <a:rPr kumimoji="1" lang="en-US" altLang="ja-JP" b="0" i="1" smtClean="0">
                          <a:solidFill>
                            <a:schemeClr val="tx1"/>
                          </a:solidFill>
                          <a:latin typeface="Cambria Math" panose="02040503050406030204" pitchFamily="18" charset="0"/>
                        </a:rPr>
                        <m:t>𝑝</m:t>
                      </m:r>
                      <m:d>
                        <m:dPr>
                          <m:ctrlPr>
                            <a:rPr kumimoji="1" lang="en-US" altLang="ja-JP" b="0" i="1" smtClean="0">
                              <a:solidFill>
                                <a:schemeClr val="tx1"/>
                              </a:solidFill>
                              <a:latin typeface="Cambria Math" panose="02040503050406030204" pitchFamily="18" charset="0"/>
                            </a:rPr>
                          </m:ctrlPr>
                        </m:dPr>
                        <m:e>
                          <m:r>
                            <a:rPr kumimoji="1" lang="en-US" altLang="ja-JP" b="0" i="1" smtClean="0">
                              <a:solidFill>
                                <a:schemeClr val="tx1"/>
                              </a:solidFill>
                              <a:latin typeface="Cambria Math" panose="02040503050406030204" pitchFamily="18" charset="0"/>
                            </a:rPr>
                            <m:t>𝑌</m:t>
                          </m:r>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𝑦</m:t>
                          </m:r>
                        </m:e>
                        <m:e>
                          <m:r>
                            <a:rPr kumimoji="1" lang="en-US" altLang="ja-JP" b="0" i="1" smtClean="0">
                              <a:solidFill>
                                <a:schemeClr val="tx1"/>
                              </a:solidFill>
                              <a:latin typeface="Cambria Math" panose="02040503050406030204" pitchFamily="18" charset="0"/>
                            </a:rPr>
                            <m:t>𝑋</m:t>
                          </m:r>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𝑥</m:t>
                          </m:r>
                        </m:e>
                      </m:d>
                    </m:oMath>
                  </m:oMathPara>
                </a14:m>
                <a:endParaRPr kumimoji="1" lang="en-US" altLang="ja-JP" b="0" dirty="0">
                  <a:solidFill>
                    <a:schemeClr val="tx1"/>
                  </a:solidFill>
                </a:endParaRPr>
              </a:p>
              <a:p>
                <a:r>
                  <a:rPr kumimoji="1" lang="ja-JP" altLang="en-US" dirty="0">
                    <a:solidFill>
                      <a:schemeClr val="tx1"/>
                    </a:solidFill>
                  </a:rPr>
                  <a:t>上記の式のカッコの中の確率変数</a:t>
                </a:r>
                <a:r>
                  <a:rPr lang="en-US" altLang="ja-JP" dirty="0">
                    <a:solidFill>
                      <a:schemeClr val="tx1"/>
                    </a:solidFill>
                  </a:rPr>
                  <a:t>X</a:t>
                </a:r>
                <a:r>
                  <a:rPr lang="ja-JP" altLang="en-US" dirty="0">
                    <a:solidFill>
                      <a:schemeClr val="tx1"/>
                    </a:solidFill>
                  </a:rPr>
                  <a:t>は、条件となる事象を示し、確率変数</a:t>
                </a:r>
                <a:r>
                  <a:rPr lang="en-US" altLang="ja-JP" dirty="0">
                    <a:solidFill>
                      <a:schemeClr val="tx1"/>
                    </a:solidFill>
                  </a:rPr>
                  <a:t>Y</a:t>
                </a:r>
                <a:r>
                  <a:rPr lang="ja-JP" altLang="en-US" dirty="0">
                    <a:solidFill>
                      <a:schemeClr val="tx1"/>
                    </a:solidFill>
                  </a:rPr>
                  <a:t>は、その条件下で注目している事象を示している。「ある条件下で」という制約された世界で、対象とする確率変数がとり得るすべての確率を並べて一覧にしたものは条件付き分布</a:t>
                </a:r>
                <a:r>
                  <a:rPr lang="en-US" altLang="ja-JP" dirty="0">
                    <a:solidFill>
                      <a:schemeClr val="tx1"/>
                    </a:solidFill>
                  </a:rPr>
                  <a:t>(conditional distribution)</a:t>
                </a:r>
                <a:r>
                  <a:rPr lang="ja-JP" altLang="en-US" dirty="0">
                    <a:solidFill>
                      <a:schemeClr val="tx1"/>
                    </a:solidFill>
                  </a:rPr>
                  <a:t>と呼ばれ、それらの確率をすべて足し合わせると必ず</a:t>
                </a:r>
                <a:r>
                  <a:rPr lang="en-US" altLang="ja-JP" dirty="0">
                    <a:solidFill>
                      <a:schemeClr val="tx1"/>
                    </a:solidFill>
                  </a:rPr>
                  <a:t>1</a:t>
                </a:r>
                <a:r>
                  <a:rPr lang="ja-JP" altLang="en-US" dirty="0">
                    <a:solidFill>
                      <a:schemeClr val="tx1"/>
                    </a:solidFill>
                  </a:rPr>
                  <a:t>になる。一般的に、条件付き確率は以下のように定義されている。</a:t>
                </a:r>
                <a:endParaRPr lang="en-US" altLang="ja-JP" dirty="0">
                  <a:solidFill>
                    <a:schemeClr val="tx1"/>
                  </a:solidFill>
                </a:endParaRPr>
              </a:p>
              <a:p>
                <a:pPr algn="ctr"/>
                <a14:m>
                  <m:oMathPara xmlns:m="http://schemas.openxmlformats.org/officeDocument/2006/math">
                    <m:oMathParaPr>
                      <m:jc m:val="centerGroup"/>
                    </m:oMathParaPr>
                    <m:oMath xmlns:m="http://schemas.openxmlformats.org/officeDocument/2006/math">
                      <m:r>
                        <a:rPr lang="en-US" altLang="ja-JP" b="0" i="1" smtClean="0">
                          <a:solidFill>
                            <a:schemeClr val="tx1"/>
                          </a:solidFill>
                          <a:latin typeface="Cambria Math" panose="02040503050406030204" pitchFamily="18" charset="0"/>
                        </a:rPr>
                        <m:t>𝑝</m:t>
                      </m:r>
                      <m:d>
                        <m:dPr>
                          <m:ctrlPr>
                            <a:rPr lang="en-US" altLang="ja-JP" b="0" i="1" smtClean="0">
                              <a:solidFill>
                                <a:schemeClr val="tx1"/>
                              </a:solidFill>
                              <a:latin typeface="Cambria Math" panose="02040503050406030204" pitchFamily="18" charset="0"/>
                            </a:rPr>
                          </m:ctrlPr>
                        </m:dPr>
                        <m:e>
                          <m:r>
                            <a:rPr lang="en-US" altLang="ja-JP" b="0" i="1" smtClean="0">
                              <a:solidFill>
                                <a:schemeClr val="tx1"/>
                              </a:solidFill>
                              <a:latin typeface="Cambria Math" panose="02040503050406030204" pitchFamily="18" charset="0"/>
                            </a:rPr>
                            <m:t>𝑌</m:t>
                          </m:r>
                          <m:r>
                            <a:rPr lang="en-US" altLang="ja-JP" b="0" i="1" smtClean="0">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𝑦</m:t>
                          </m:r>
                        </m:e>
                        <m:e>
                          <m:r>
                            <a:rPr lang="en-US" altLang="ja-JP" b="0" i="1" smtClean="0">
                              <a:solidFill>
                                <a:schemeClr val="tx1"/>
                              </a:solidFill>
                              <a:latin typeface="Cambria Math" panose="02040503050406030204" pitchFamily="18" charset="0"/>
                            </a:rPr>
                            <m:t>𝑋</m:t>
                          </m:r>
                          <m:r>
                            <a:rPr lang="en-US" altLang="ja-JP" b="0" i="1" smtClean="0">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𝑥</m:t>
                          </m:r>
                        </m:e>
                      </m:d>
                      <m:r>
                        <a:rPr lang="en-US" altLang="ja-JP" b="0" i="1" smtClean="0">
                          <a:solidFill>
                            <a:schemeClr val="tx1"/>
                          </a:solidFill>
                          <a:latin typeface="Cambria Math" panose="02040503050406030204" pitchFamily="18" charset="0"/>
                        </a:rPr>
                        <m:t>=</m:t>
                      </m:r>
                      <m:f>
                        <m:fPr>
                          <m:ctrlPr>
                            <a:rPr lang="en-US" altLang="ja-JP" b="0" i="1" smtClean="0">
                              <a:solidFill>
                                <a:schemeClr val="tx1"/>
                              </a:solidFill>
                              <a:latin typeface="Cambria Math" panose="02040503050406030204" pitchFamily="18" charset="0"/>
                            </a:rPr>
                          </m:ctrlPr>
                        </m:fPr>
                        <m:num>
                          <m:r>
                            <a:rPr lang="en-US" altLang="ja-JP" b="0" i="1" smtClean="0">
                              <a:solidFill>
                                <a:schemeClr val="tx1"/>
                              </a:solidFill>
                              <a:latin typeface="Cambria Math" panose="02040503050406030204" pitchFamily="18" charset="0"/>
                            </a:rPr>
                            <m:t>𝑝</m:t>
                          </m:r>
                          <m:r>
                            <a:rPr lang="en-US" altLang="ja-JP" b="0" i="1" smtClean="0">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𝑋</m:t>
                          </m:r>
                          <m:r>
                            <a:rPr lang="en-US" altLang="ja-JP" b="0" i="1" smtClean="0">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𝑥</m:t>
                          </m:r>
                          <m:r>
                            <a:rPr lang="en-US" altLang="ja-JP" b="0" i="1" smtClean="0">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𝑌</m:t>
                          </m:r>
                          <m:r>
                            <a:rPr lang="en-US" altLang="ja-JP" b="0" i="1" smtClean="0">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𝑦</m:t>
                          </m:r>
                          <m:r>
                            <a:rPr lang="en-US" altLang="ja-JP" b="0" i="1" smtClean="0">
                              <a:solidFill>
                                <a:schemeClr val="tx1"/>
                              </a:solidFill>
                              <a:latin typeface="Cambria Math" panose="02040503050406030204" pitchFamily="18" charset="0"/>
                            </a:rPr>
                            <m:t>)</m:t>
                          </m:r>
                        </m:num>
                        <m:den>
                          <m:r>
                            <a:rPr lang="en-US" altLang="ja-JP" b="0" i="1" smtClean="0">
                              <a:solidFill>
                                <a:schemeClr val="tx1"/>
                              </a:solidFill>
                              <a:latin typeface="Cambria Math" panose="02040503050406030204" pitchFamily="18" charset="0"/>
                            </a:rPr>
                            <m:t>𝑝</m:t>
                          </m:r>
                          <m:r>
                            <a:rPr lang="en-US" altLang="ja-JP" b="0" i="1" smtClean="0">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𝑋</m:t>
                          </m:r>
                          <m:r>
                            <a:rPr lang="en-US" altLang="ja-JP" b="0" i="1" smtClean="0">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𝑥</m:t>
                          </m:r>
                          <m:r>
                            <a:rPr lang="en-US" altLang="ja-JP" b="0" i="1" smtClean="0">
                              <a:solidFill>
                                <a:schemeClr val="tx1"/>
                              </a:solidFill>
                              <a:latin typeface="Cambria Math" panose="02040503050406030204" pitchFamily="18" charset="0"/>
                            </a:rPr>
                            <m:t>)</m:t>
                          </m:r>
                        </m:den>
                      </m:f>
                    </m:oMath>
                  </m:oMathPara>
                </a14:m>
                <a:endParaRPr lang="en-US" altLang="ja-JP" dirty="0">
                  <a:solidFill>
                    <a:schemeClr val="tx1"/>
                  </a:solidFill>
                </a:endParaRPr>
              </a:p>
              <a:p>
                <a:r>
                  <a:rPr lang="ja-JP" altLang="en-US" dirty="0">
                    <a:solidFill>
                      <a:schemeClr val="tx1"/>
                    </a:solidFill>
                  </a:rPr>
                  <a:t>この時、条件付き確率が満たす条件は以下のようになる。</a:t>
                </a:r>
                <a:endParaRPr lang="en-US" altLang="ja-JP" dirty="0">
                  <a:solidFill>
                    <a:schemeClr val="tx1"/>
                  </a:solidFill>
                </a:endParaRPr>
              </a:p>
              <a:p>
                <a:pPr algn="ctr"/>
                <a14:m>
                  <m:oMathPara xmlns:m="http://schemas.openxmlformats.org/officeDocument/2006/math">
                    <m:oMathParaPr>
                      <m:jc m:val="centerGroup"/>
                    </m:oMathParaPr>
                    <m:oMath xmlns:m="http://schemas.openxmlformats.org/officeDocument/2006/math">
                      <m:nary>
                        <m:naryPr>
                          <m:chr m:val="∑"/>
                          <m:supHide m:val="on"/>
                          <m:ctrlPr>
                            <a:rPr lang="en-US" altLang="ja-JP" i="1" smtClean="0">
                              <a:solidFill>
                                <a:schemeClr val="tx1"/>
                              </a:solidFill>
                              <a:latin typeface="Cambria Math" panose="02040503050406030204" pitchFamily="18" charset="0"/>
                            </a:rPr>
                          </m:ctrlPr>
                        </m:naryPr>
                        <m:sub>
                          <m:r>
                            <m:rPr>
                              <m:brk m:alnAt="7"/>
                            </m:rPr>
                            <a:rPr lang="en-US" altLang="ja-JP" b="0" i="1" smtClean="0">
                              <a:solidFill>
                                <a:schemeClr val="tx1"/>
                              </a:solidFill>
                              <a:latin typeface="Cambria Math" panose="02040503050406030204" pitchFamily="18" charset="0"/>
                            </a:rPr>
                            <m:t>𝑦</m:t>
                          </m:r>
                        </m:sub>
                        <m:sup/>
                        <m:e>
                          <m:r>
                            <a:rPr lang="en-US" altLang="ja-JP" b="0" i="1" smtClean="0">
                              <a:solidFill>
                                <a:schemeClr val="tx1"/>
                              </a:solidFill>
                              <a:latin typeface="Cambria Math" panose="02040503050406030204" pitchFamily="18" charset="0"/>
                            </a:rPr>
                            <m:t>𝑝</m:t>
                          </m:r>
                          <m:d>
                            <m:dPr>
                              <m:ctrlPr>
                                <a:rPr lang="en-US" altLang="ja-JP" b="0" i="1" smtClean="0">
                                  <a:solidFill>
                                    <a:schemeClr val="tx1"/>
                                  </a:solidFill>
                                  <a:latin typeface="Cambria Math" panose="02040503050406030204" pitchFamily="18" charset="0"/>
                                </a:rPr>
                              </m:ctrlPr>
                            </m:dPr>
                            <m:e>
                              <m:r>
                                <a:rPr lang="en-US" altLang="ja-JP" b="0" i="1" smtClean="0">
                                  <a:solidFill>
                                    <a:schemeClr val="tx1"/>
                                  </a:solidFill>
                                  <a:latin typeface="Cambria Math" panose="02040503050406030204" pitchFamily="18" charset="0"/>
                                </a:rPr>
                                <m:t>𝑌</m:t>
                              </m:r>
                              <m:r>
                                <a:rPr lang="en-US" altLang="ja-JP" b="0" i="1" smtClean="0">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𝑦</m:t>
                              </m:r>
                            </m:e>
                            <m:e>
                              <m:r>
                                <a:rPr lang="en-US" altLang="ja-JP" b="0" i="1" smtClean="0">
                                  <a:solidFill>
                                    <a:schemeClr val="tx1"/>
                                  </a:solidFill>
                                  <a:latin typeface="Cambria Math" panose="02040503050406030204" pitchFamily="18" charset="0"/>
                                </a:rPr>
                                <m:t>𝑋</m:t>
                              </m:r>
                              <m:r>
                                <a:rPr lang="en-US" altLang="ja-JP" b="0" i="1" smtClean="0">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𝑥</m:t>
                              </m:r>
                            </m:e>
                          </m:d>
                          <m:r>
                            <a:rPr lang="en-US" altLang="ja-JP" b="0" i="1" smtClean="0">
                              <a:solidFill>
                                <a:schemeClr val="tx1"/>
                              </a:solidFill>
                              <a:latin typeface="Cambria Math" panose="02040503050406030204" pitchFamily="18" charset="0"/>
                            </a:rPr>
                            <m:t>=1</m:t>
                          </m:r>
                        </m:e>
                      </m:nary>
                    </m:oMath>
                  </m:oMathPara>
                </a14:m>
                <a:endParaRPr lang="en-US" altLang="ja-JP" dirty="0">
                  <a:solidFill>
                    <a:schemeClr val="tx1"/>
                  </a:solidFill>
                </a:endParaRPr>
              </a:p>
              <a:p>
                <a:pPr/>
                <a14:m>
                  <m:oMath xmlns:m="http://schemas.openxmlformats.org/officeDocument/2006/math">
                    <m:nary>
                      <m:naryPr>
                        <m:chr m:val="∑"/>
                        <m:limLoc m:val="subSup"/>
                        <m:supHide m:val="on"/>
                        <m:ctrlPr>
                          <a:rPr lang="en-US" altLang="ja-JP" i="1" smtClean="0">
                            <a:solidFill>
                              <a:schemeClr val="tx1"/>
                            </a:solidFill>
                            <a:latin typeface="Cambria Math" panose="02040503050406030204" pitchFamily="18" charset="0"/>
                          </a:rPr>
                        </m:ctrlPr>
                      </m:naryPr>
                      <m:sub>
                        <m:r>
                          <m:rPr>
                            <m:brk m:alnAt="9"/>
                          </m:rPr>
                          <a:rPr lang="en-US" altLang="ja-JP" b="0" i="1" smtClean="0">
                            <a:solidFill>
                              <a:schemeClr val="tx1"/>
                            </a:solidFill>
                            <a:latin typeface="Cambria Math" panose="02040503050406030204" pitchFamily="18" charset="0"/>
                          </a:rPr>
                          <m:t>𝑥</m:t>
                        </m:r>
                      </m:sub>
                      <m:sup/>
                      <m:e>
                        <m:r>
                          <a:rPr lang="en-US" altLang="ja-JP" b="0" i="1" smtClean="0">
                            <a:solidFill>
                              <a:schemeClr val="tx1"/>
                            </a:solidFill>
                            <a:latin typeface="Cambria Math" panose="02040503050406030204" pitchFamily="18" charset="0"/>
                          </a:rPr>
                          <m:t>𝑝</m:t>
                        </m:r>
                        <m:r>
                          <a:rPr lang="en-US" altLang="ja-JP" b="0" i="1" smtClean="0">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𝑌</m:t>
                        </m:r>
                        <m:r>
                          <a:rPr lang="en-US" altLang="ja-JP" b="0" i="1" smtClean="0">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𝑦</m:t>
                        </m:r>
                        <m:r>
                          <a:rPr lang="en-US" altLang="ja-JP" b="0" i="1" smtClean="0">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𝑋</m:t>
                        </m:r>
                        <m:r>
                          <a:rPr lang="en-US" altLang="ja-JP" b="0" i="1" smtClean="0">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𝑥</m:t>
                        </m:r>
                        <m:r>
                          <a:rPr lang="en-US" altLang="ja-JP" b="0" i="1" smtClean="0">
                            <a:solidFill>
                              <a:schemeClr val="tx1"/>
                            </a:solidFill>
                            <a:latin typeface="Cambria Math" panose="02040503050406030204" pitchFamily="18" charset="0"/>
                          </a:rPr>
                          <m:t>)</m:t>
                        </m:r>
                      </m:e>
                    </m:nary>
                    <m:r>
                      <a:rPr lang="ja-JP" altLang="en-US" i="1">
                        <a:solidFill>
                          <a:schemeClr val="tx1"/>
                        </a:solidFill>
                        <a:latin typeface="Cambria Math" panose="02040503050406030204" pitchFamily="18" charset="0"/>
                      </a:rPr>
                      <m:t>は</m:t>
                    </m:r>
                  </m:oMath>
                </a14:m>
                <a:r>
                  <a:rPr lang="ja-JP" altLang="en-US" dirty="0">
                    <a:solidFill>
                      <a:schemeClr val="tx1"/>
                    </a:solidFill>
                  </a:rPr>
                  <a:t>必ずしも</a:t>
                </a:r>
                <a:r>
                  <a:rPr lang="en-US" altLang="ja-JP" dirty="0">
                    <a:solidFill>
                      <a:schemeClr val="tx1"/>
                    </a:solidFill>
                  </a:rPr>
                  <a:t>1</a:t>
                </a:r>
                <a:r>
                  <a:rPr lang="ja-JP" altLang="en-US" dirty="0">
                    <a:solidFill>
                      <a:schemeClr val="tx1"/>
                    </a:solidFill>
                  </a:rPr>
                  <a:t>にならない。</a:t>
                </a:r>
                <a:endParaRPr lang="en-US" altLang="ja-JP" dirty="0">
                  <a:solidFill>
                    <a:schemeClr val="tx1"/>
                  </a:solidFill>
                </a:endParaRPr>
              </a:p>
            </p:txBody>
          </p:sp>
        </mc:Choice>
        <mc:Fallback>
          <p:sp>
            <p:nvSpPr>
              <p:cNvPr id="3" name="テキスト プレースホルダー 2">
                <a:extLst>
                  <a:ext uri="{FF2B5EF4-FFF2-40B4-BE49-F238E27FC236}">
                    <a16:creationId xmlns:a16="http://schemas.microsoft.com/office/drawing/2014/main" id="{41FF55F8-0A1C-440C-B75D-9A5F4DE460D8}"/>
                  </a:ext>
                </a:extLst>
              </p:cNvPr>
              <p:cNvSpPr>
                <a:spLocks noGrp="1" noRot="1" noChangeAspect="1" noMove="1" noResize="1" noEditPoints="1" noAdjustHandles="1" noChangeArrowheads="1" noChangeShapeType="1" noTextEdit="1"/>
              </p:cNvSpPr>
              <p:nvPr>
                <p:ph type="body" idx="1"/>
              </p:nvPr>
            </p:nvSpPr>
            <p:spPr>
              <a:xfrm>
                <a:off x="684210" y="1293200"/>
                <a:ext cx="10943683" cy="5130800"/>
              </a:xfrm>
              <a:blipFill>
                <a:blip r:embed="rId2"/>
                <a:stretch>
                  <a:fillRect l="-3064" t="-475" r="-50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36838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879D0E-8542-44FF-8DF8-45BF4EDE4000}"/>
              </a:ext>
            </a:extLst>
          </p:cNvPr>
          <p:cNvSpPr>
            <a:spLocks noGrp="1"/>
          </p:cNvSpPr>
          <p:nvPr>
            <p:ph type="title"/>
          </p:nvPr>
        </p:nvSpPr>
        <p:spPr>
          <a:xfrm>
            <a:off x="684210" y="434000"/>
            <a:ext cx="8534401" cy="859200"/>
          </a:xfrm>
        </p:spPr>
        <p:txBody>
          <a:bodyPr>
            <a:normAutofit/>
          </a:bodyPr>
          <a:lstStyle/>
          <a:p>
            <a:r>
              <a:rPr kumimoji="1" lang="en-US" altLang="ja-JP" sz="4800" dirty="0"/>
              <a:t>6.4.</a:t>
            </a:r>
            <a:r>
              <a:rPr kumimoji="1" lang="ja-JP" altLang="en-US" sz="4800" dirty="0"/>
              <a:t>条件付き確率</a:t>
            </a:r>
          </a:p>
        </p:txBody>
      </p:sp>
      <mc:AlternateContent xmlns:mc="http://schemas.openxmlformats.org/markup-compatibility/2006">
        <mc:Choice xmlns:a14="http://schemas.microsoft.com/office/drawing/2010/main" Requires="a14">
          <p:sp>
            <p:nvSpPr>
              <p:cNvPr id="3" name="テキスト プレースホルダー 2">
                <a:extLst>
                  <a:ext uri="{FF2B5EF4-FFF2-40B4-BE49-F238E27FC236}">
                    <a16:creationId xmlns:a16="http://schemas.microsoft.com/office/drawing/2014/main" id="{2A5364BD-350C-49B5-A3F4-374600934094}"/>
                  </a:ext>
                </a:extLst>
              </p:cNvPr>
              <p:cNvSpPr>
                <a:spLocks noGrp="1"/>
              </p:cNvSpPr>
              <p:nvPr>
                <p:ph type="body" idx="1"/>
              </p:nvPr>
            </p:nvSpPr>
            <p:spPr>
              <a:xfrm>
                <a:off x="684210" y="1293199"/>
                <a:ext cx="10823580" cy="3906597"/>
              </a:xfrm>
            </p:spPr>
            <p:txBody>
              <a:bodyPr/>
              <a:lstStyle/>
              <a:p>
                <a:r>
                  <a:rPr kumimoji="1" lang="ja-JP" altLang="en-US" dirty="0">
                    <a:solidFill>
                      <a:schemeClr val="tx1"/>
                    </a:solidFill>
                  </a:rPr>
                  <a:t>　「雨が降っているかどうか」によって「客が傘を持っていたかどうか」は影響を受ける、雨が降っているという事象を</a:t>
                </a:r>
                <a:r>
                  <a:rPr kumimoji="1" lang="en-US" altLang="ja-JP" dirty="0">
                    <a:solidFill>
                      <a:schemeClr val="tx1"/>
                    </a:solidFill>
                  </a:rPr>
                  <a:t>1</a:t>
                </a:r>
                <a:r>
                  <a:rPr kumimoji="1" lang="ja-JP" altLang="en-US" dirty="0">
                    <a:solidFill>
                      <a:schemeClr val="tx1"/>
                    </a:solidFill>
                  </a:rPr>
                  <a:t>、降っていないという事象を</a:t>
                </a:r>
                <a:r>
                  <a:rPr kumimoji="1" lang="en-US" altLang="ja-JP" dirty="0">
                    <a:solidFill>
                      <a:schemeClr val="tx1"/>
                    </a:solidFill>
                  </a:rPr>
                  <a:t>0</a:t>
                </a:r>
                <a:r>
                  <a:rPr kumimoji="1" lang="ja-JP" altLang="en-US" dirty="0">
                    <a:solidFill>
                      <a:schemeClr val="tx1"/>
                    </a:solidFill>
                  </a:rPr>
                  <a:t>に対応つける確率変数を</a:t>
                </a:r>
                <a:r>
                  <a:rPr kumimoji="1" lang="en-US" altLang="ja-JP" dirty="0">
                    <a:solidFill>
                      <a:schemeClr val="tx1"/>
                    </a:solidFill>
                  </a:rPr>
                  <a:t>X</a:t>
                </a:r>
                <a:r>
                  <a:rPr kumimoji="1" lang="ja-JP" altLang="en-US" dirty="0">
                    <a:solidFill>
                      <a:schemeClr val="tx1"/>
                    </a:solidFill>
                  </a:rPr>
                  <a:t>、傘を持っているという事象を</a:t>
                </a:r>
                <a:r>
                  <a:rPr kumimoji="1" lang="en-US" altLang="ja-JP" dirty="0">
                    <a:solidFill>
                      <a:schemeClr val="tx1"/>
                    </a:solidFill>
                  </a:rPr>
                  <a:t>1</a:t>
                </a:r>
                <a:r>
                  <a:rPr kumimoji="1" lang="ja-JP" altLang="en-US" dirty="0">
                    <a:solidFill>
                      <a:schemeClr val="tx1"/>
                    </a:solidFill>
                  </a:rPr>
                  <a:t>、持っていないという事象を</a:t>
                </a:r>
                <a:r>
                  <a:rPr kumimoji="1" lang="en-US" altLang="ja-JP" dirty="0">
                    <a:solidFill>
                      <a:schemeClr val="tx1"/>
                    </a:solidFill>
                  </a:rPr>
                  <a:t>0</a:t>
                </a:r>
                <a:r>
                  <a:rPr kumimoji="1" lang="ja-JP" altLang="en-US" dirty="0">
                    <a:solidFill>
                      <a:schemeClr val="tx1"/>
                    </a:solidFill>
                  </a:rPr>
                  <a:t>と対応つける確率変数を</a:t>
                </a:r>
                <a:r>
                  <a:rPr kumimoji="1" lang="en-US" altLang="ja-JP" dirty="0">
                    <a:solidFill>
                      <a:schemeClr val="tx1"/>
                    </a:solidFill>
                  </a:rPr>
                  <a:t>Y</a:t>
                </a:r>
                <a:r>
                  <a:rPr kumimoji="1" lang="ja-JP" altLang="en-US" dirty="0">
                    <a:solidFill>
                      <a:schemeClr val="tx1"/>
                    </a:solidFill>
                  </a:rPr>
                  <a:t>とする。この時</a:t>
                </a:r>
                <a:r>
                  <a:rPr kumimoji="1" lang="en-US" altLang="ja-JP" dirty="0">
                    <a:solidFill>
                      <a:schemeClr val="tx1"/>
                    </a:solidFill>
                  </a:rPr>
                  <a:t>2</a:t>
                </a:r>
                <a:r>
                  <a:rPr kumimoji="1" lang="ja-JP" altLang="en-US" dirty="0">
                    <a:solidFill>
                      <a:schemeClr val="tx1"/>
                    </a:solidFill>
                  </a:rPr>
                  <a:t>つの確率変数</a:t>
                </a:r>
                <a:r>
                  <a:rPr kumimoji="1" lang="en-US" altLang="ja-JP" dirty="0">
                    <a:solidFill>
                      <a:schemeClr val="tx1"/>
                    </a:solidFill>
                  </a:rPr>
                  <a:t>X,Y</a:t>
                </a:r>
                <a:r>
                  <a:rPr kumimoji="1" lang="ja-JP" altLang="en-US" dirty="0">
                    <a:solidFill>
                      <a:schemeClr val="tx1"/>
                    </a:solidFill>
                  </a:rPr>
                  <a:t>は従属</a:t>
                </a:r>
                <a:r>
                  <a:rPr kumimoji="1" lang="en-US" altLang="ja-JP" dirty="0">
                    <a:solidFill>
                      <a:schemeClr val="tx1"/>
                    </a:solidFill>
                  </a:rPr>
                  <a:t>(</a:t>
                </a:r>
                <a:r>
                  <a:rPr kumimoji="1" lang="en-US" altLang="ja-JP" dirty="0" err="1">
                    <a:solidFill>
                      <a:schemeClr val="tx1"/>
                    </a:solidFill>
                  </a:rPr>
                  <a:t>deoendent</a:t>
                </a:r>
                <a:r>
                  <a:rPr kumimoji="1" lang="en-US" altLang="ja-JP" dirty="0">
                    <a:solidFill>
                      <a:schemeClr val="tx1"/>
                    </a:solidFill>
                  </a:rPr>
                  <a:t>)</a:t>
                </a:r>
                <a:r>
                  <a:rPr kumimoji="1" lang="ja-JP" altLang="en-US" dirty="0">
                    <a:solidFill>
                      <a:schemeClr val="tx1"/>
                    </a:solidFill>
                  </a:rPr>
                  <a:t>という。一方、「雨が降っているかどうか」と「私が今おなかがすいているかどうか」は全く関係ない。おなかがすいているという事象を</a:t>
                </a:r>
                <a:r>
                  <a:rPr kumimoji="1" lang="en-US" altLang="ja-JP" dirty="0">
                    <a:solidFill>
                      <a:schemeClr val="tx1"/>
                    </a:solidFill>
                  </a:rPr>
                  <a:t>1</a:t>
                </a:r>
                <a:r>
                  <a:rPr kumimoji="1" lang="ja-JP" altLang="en-US" dirty="0">
                    <a:solidFill>
                      <a:schemeClr val="tx1"/>
                    </a:solidFill>
                  </a:rPr>
                  <a:t>、すいていないという事象を</a:t>
                </a:r>
                <a:r>
                  <a:rPr kumimoji="1" lang="en-US" altLang="ja-JP" dirty="0">
                    <a:solidFill>
                      <a:schemeClr val="tx1"/>
                    </a:solidFill>
                  </a:rPr>
                  <a:t>0</a:t>
                </a:r>
                <a:r>
                  <a:rPr kumimoji="1" lang="ja-JP" altLang="en-US" dirty="0">
                    <a:solidFill>
                      <a:schemeClr val="tx1"/>
                    </a:solidFill>
                  </a:rPr>
                  <a:t>に対応つける確率変数を</a:t>
                </a:r>
                <a:r>
                  <a:rPr kumimoji="1" lang="en-US" altLang="ja-JP" dirty="0">
                    <a:solidFill>
                      <a:schemeClr val="tx1"/>
                    </a:solidFill>
                  </a:rPr>
                  <a:t>Z</a:t>
                </a:r>
                <a:r>
                  <a:rPr kumimoji="1" lang="ja-JP" altLang="en-US" dirty="0">
                    <a:solidFill>
                      <a:schemeClr val="tx1"/>
                    </a:solidFill>
                  </a:rPr>
                  <a:t>とする。この時</a:t>
                </a:r>
                <a:r>
                  <a:rPr kumimoji="1" lang="en-US" altLang="ja-JP" dirty="0">
                    <a:solidFill>
                      <a:schemeClr val="tx1"/>
                    </a:solidFill>
                  </a:rPr>
                  <a:t>X,Z</a:t>
                </a:r>
                <a:r>
                  <a:rPr kumimoji="1" lang="ja-JP" altLang="en-US" dirty="0">
                    <a:solidFill>
                      <a:schemeClr val="tx1"/>
                    </a:solidFill>
                  </a:rPr>
                  <a:t>が独立</a:t>
                </a:r>
                <a:r>
                  <a:rPr kumimoji="1" lang="en-US" altLang="ja-JP" dirty="0">
                    <a:solidFill>
                      <a:schemeClr val="tx1"/>
                    </a:solidFill>
                  </a:rPr>
                  <a:t>(independent)</a:t>
                </a:r>
                <a:r>
                  <a:rPr lang="ja-JP" altLang="en-US" dirty="0">
                    <a:solidFill>
                      <a:schemeClr val="tx1"/>
                    </a:solidFill>
                  </a:rPr>
                  <a:t>という状況である。この時条件付き確率</a:t>
                </a:r>
                <a14:m>
                  <m:oMath xmlns:m="http://schemas.openxmlformats.org/officeDocument/2006/math">
                    <m:r>
                      <a:rPr lang="en-US" altLang="ja-JP" b="0" i="1" smtClean="0">
                        <a:solidFill>
                          <a:schemeClr val="tx1"/>
                        </a:solidFill>
                        <a:latin typeface="Cambria Math" panose="02040503050406030204" pitchFamily="18" charset="0"/>
                      </a:rPr>
                      <m:t>𝑝</m:t>
                    </m:r>
                    <m:r>
                      <a:rPr lang="en-US" altLang="ja-JP" b="0" i="1" smtClean="0">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𝑦</m:t>
                    </m:r>
                    <m:r>
                      <a:rPr lang="en-US" altLang="ja-JP" b="0" i="1" smtClean="0">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𝑧</m:t>
                    </m:r>
                    <m:r>
                      <a:rPr lang="en-US" altLang="ja-JP" b="0" i="1" smtClean="0">
                        <a:solidFill>
                          <a:schemeClr val="tx1"/>
                        </a:solidFill>
                        <a:latin typeface="Cambria Math" panose="02040503050406030204" pitchFamily="18" charset="0"/>
                      </a:rPr>
                      <m:t>)</m:t>
                    </m:r>
                    <m:r>
                      <a:rPr lang="ja-JP" altLang="en-US" i="1">
                        <a:solidFill>
                          <a:schemeClr val="tx1"/>
                        </a:solidFill>
                        <a:latin typeface="Cambria Math" panose="02040503050406030204" pitchFamily="18" charset="0"/>
                      </a:rPr>
                      <m:t>は</m:t>
                    </m:r>
                    <m:r>
                      <m:rPr>
                        <m:sty m:val="p"/>
                      </m:rPr>
                      <a:rPr lang="en-US" altLang="ja-JP" i="1" smtClean="0">
                        <a:solidFill>
                          <a:schemeClr val="tx1"/>
                        </a:solidFill>
                        <a:latin typeface="Cambria Math" panose="02040503050406030204" pitchFamily="18" charset="0"/>
                      </a:rPr>
                      <m:t>Z</m:t>
                    </m:r>
                    <m:r>
                      <a:rPr lang="ja-JP" altLang="en-US" i="1">
                        <a:solidFill>
                          <a:schemeClr val="tx1"/>
                        </a:solidFill>
                        <a:latin typeface="Cambria Math" panose="02040503050406030204" pitchFamily="18" charset="0"/>
                      </a:rPr>
                      <m:t>が</m:t>
                    </m:r>
                    <m:r>
                      <a:rPr kumimoji="1" lang="ja-JP" altLang="en-US" i="1" dirty="0">
                        <a:solidFill>
                          <a:schemeClr val="tx1"/>
                        </a:solidFill>
                        <a:latin typeface="Cambria Math" panose="02040503050406030204" pitchFamily="18" charset="0"/>
                      </a:rPr>
                      <m:t>どうなっているか</m:t>
                    </m:r>
                    <m:r>
                      <a:rPr lang="ja-JP" altLang="en-US" i="1" dirty="0" smtClean="0">
                        <a:solidFill>
                          <a:schemeClr val="tx1"/>
                        </a:solidFill>
                        <a:latin typeface="Cambria Math" panose="02040503050406030204" pitchFamily="18" charset="0"/>
                      </a:rPr>
                      <m:t>に</m:t>
                    </m:r>
                    <m:r>
                      <a:rPr lang="ja-JP" altLang="en-US" i="1" dirty="0">
                        <a:solidFill>
                          <a:schemeClr val="tx1"/>
                        </a:solidFill>
                        <a:latin typeface="Cambria Math" panose="02040503050406030204" pitchFamily="18" charset="0"/>
                      </a:rPr>
                      <m:t>全</m:t>
                    </m:r>
                    <m:r>
                      <a:rPr kumimoji="1" lang="ja-JP" altLang="en-US" i="1" dirty="0">
                        <a:solidFill>
                          <a:schemeClr val="tx1"/>
                        </a:solidFill>
                        <a:latin typeface="Cambria Math" panose="02040503050406030204" pitchFamily="18" charset="0"/>
                      </a:rPr>
                      <m:t>く関係ないことから</m:t>
                    </m:r>
                    <m:r>
                      <a:rPr kumimoji="1" lang="en-US" altLang="ja-JP" b="0" i="1" dirty="0" smtClean="0">
                        <a:solidFill>
                          <a:schemeClr val="tx1"/>
                        </a:solidFill>
                        <a:latin typeface="Cambria Math" panose="02040503050406030204" pitchFamily="18" charset="0"/>
                      </a:rPr>
                      <m:t>𝑝</m:t>
                    </m:r>
                    <m:r>
                      <a:rPr kumimoji="1" lang="en-US" altLang="ja-JP" b="0" i="1" dirty="0" smtClean="0">
                        <a:solidFill>
                          <a:schemeClr val="tx1"/>
                        </a:solidFill>
                        <a:latin typeface="Cambria Math" panose="02040503050406030204" pitchFamily="18" charset="0"/>
                      </a:rPr>
                      <m:t>(</m:t>
                    </m:r>
                    <m:r>
                      <a:rPr kumimoji="1" lang="en-US" altLang="ja-JP" b="0" i="1" dirty="0" smtClean="0">
                        <a:solidFill>
                          <a:schemeClr val="tx1"/>
                        </a:solidFill>
                        <a:latin typeface="Cambria Math" panose="02040503050406030204" pitchFamily="18" charset="0"/>
                      </a:rPr>
                      <m:t>𝑦</m:t>
                    </m:r>
                    <m:r>
                      <a:rPr kumimoji="1" lang="en-US" altLang="ja-JP" b="0" i="1" dirty="0" smtClean="0">
                        <a:solidFill>
                          <a:schemeClr val="tx1"/>
                        </a:solidFill>
                        <a:latin typeface="Cambria Math" panose="02040503050406030204" pitchFamily="18" charset="0"/>
                      </a:rPr>
                      <m:t>)</m:t>
                    </m:r>
                  </m:oMath>
                </a14:m>
                <a:r>
                  <a:rPr kumimoji="1" lang="ja-JP" altLang="en-US" dirty="0">
                    <a:solidFill>
                      <a:schemeClr val="tx1"/>
                    </a:solidFill>
                  </a:rPr>
                  <a:t>と等しくなる</a:t>
                </a:r>
              </a:p>
            </p:txBody>
          </p:sp>
        </mc:Choice>
        <mc:Fallback>
          <p:sp>
            <p:nvSpPr>
              <p:cNvPr id="3" name="テキスト プレースホルダー 2">
                <a:extLst>
                  <a:ext uri="{FF2B5EF4-FFF2-40B4-BE49-F238E27FC236}">
                    <a16:creationId xmlns:a16="http://schemas.microsoft.com/office/drawing/2014/main" id="{2A5364BD-350C-49B5-A3F4-374600934094}"/>
                  </a:ext>
                </a:extLst>
              </p:cNvPr>
              <p:cNvSpPr>
                <a:spLocks noGrp="1" noRot="1" noChangeAspect="1" noMove="1" noResize="1" noEditPoints="1" noAdjustHandles="1" noChangeArrowheads="1" noChangeShapeType="1" noTextEdit="1"/>
              </p:cNvSpPr>
              <p:nvPr>
                <p:ph type="body" idx="1"/>
              </p:nvPr>
            </p:nvSpPr>
            <p:spPr>
              <a:xfrm>
                <a:off x="684210" y="1293199"/>
                <a:ext cx="10823580" cy="3906597"/>
              </a:xfrm>
              <a:blipFill>
                <a:blip r:embed="rId2"/>
                <a:stretch>
                  <a:fillRect l="-450" t="-624" r="-11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98393180"/>
      </p:ext>
    </p:extLst>
  </p:cSld>
  <p:clrMapOvr>
    <a:masterClrMapping/>
  </p:clrMapOvr>
</p:sld>
</file>

<file path=ppt/theme/theme1.xml><?xml version="1.0" encoding="utf-8"?>
<a:theme xmlns:a="http://schemas.openxmlformats.org/drawingml/2006/main" name="スライス">
  <a:themeElements>
    <a:clrScheme name="スライス">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スライス">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スライス">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3722</TotalTime>
  <Words>382</Words>
  <Application>Microsoft Office PowerPoint</Application>
  <PresentationFormat>ワイド画面</PresentationFormat>
  <Paragraphs>109</Paragraphs>
  <Slides>11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11</vt:i4>
      </vt:variant>
    </vt:vector>
  </HeadingPairs>
  <TitlesOfParts>
    <vt:vector size="15" baseType="lpstr">
      <vt:lpstr>Cambria Math</vt:lpstr>
      <vt:lpstr>Century Gothic</vt:lpstr>
      <vt:lpstr>Wingdings 3</vt:lpstr>
      <vt:lpstr>スライス</vt:lpstr>
      <vt:lpstr>Chainer6章</vt:lpstr>
      <vt:lpstr>6.1.確率・統計と機械学習の関係</vt:lpstr>
      <vt:lpstr>6.2.確率変数と確率分布</vt:lpstr>
      <vt:lpstr>6.2.確率変数と確率分布</vt:lpstr>
      <vt:lpstr>6.3.同時確率・周辺確率</vt:lpstr>
      <vt:lpstr>6.3.同時分布と周辺確率</vt:lpstr>
      <vt:lpstr>6.3.同時分布・周辺確率</vt:lpstr>
      <vt:lpstr>6.4.条件付き確率</vt:lpstr>
      <vt:lpstr>6.4.条件付き確率</vt:lpstr>
      <vt:lpstr>6.5.ベイズの定理</vt:lpstr>
      <vt:lpstr>6.5.ベイズの定理</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Chainer6章</dc:title>
  <dc:creator>増田純也</dc:creator>
  <cp:lastModifiedBy>増田純也</cp:lastModifiedBy>
  <cp:revision>21</cp:revision>
  <dcterms:created xsi:type="dcterms:W3CDTF">2019-05-10T08:59:17Z</dcterms:created>
  <dcterms:modified xsi:type="dcterms:W3CDTF">2019-05-12T23:02:03Z</dcterms:modified>
</cp:coreProperties>
</file>