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1533-91AE-D847-AB83-272B3532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単回帰分析と重回帰分析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92F8-638C-3542-9268-FA70F6294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夏思浩</a:t>
            </a:r>
            <a:r>
              <a:rPr lang="zh-CN" altLang="en-US" dirty="0"/>
              <a:t> </a:t>
            </a:r>
            <a:r>
              <a:rPr lang="en-US" altLang="zh-CN" dirty="0"/>
              <a:t>2019/05/20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1CBE-467D-F047-B0E1-E7A379E4953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781235"/>
                <a:ext cx="10363826" cy="51342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Step2:</a:t>
                </a:r>
                <a:r>
                  <a:rPr lang="ja-JP" altLang="en-US"/>
                  <a:t>目的関数を決める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予測値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/>
                  <a:t>と目標値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/>
                  <a:t>との二乗和誤差</a:t>
                </a:r>
                <a:r>
                  <a:rPr lang="en-US" altLang="ja-JP" dirty="0"/>
                  <a:t>L</a:t>
                </a:r>
                <a:r>
                  <a:rPr lang="ja-JP" altLang="en-US"/>
                  <a:t>を用いる。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" altLang="en-US" dirty="0"/>
                  <a:t>個目のデータの部屋の広さ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" altLang="en-US" dirty="0"/>
                  <a:t>が与えられたときのモデルの予測値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" altLang="en-US" dirty="0"/>
                  <a:t>と、対応する目標値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" altLang="en-US" dirty="0"/>
                  <a:t>との間の二乗誤差は</a:t>
                </a:r>
                <a:endParaRPr lang="en-US" altLang="j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b="0" dirty="0"/>
                  <a:t>L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今回用いるモデルは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dirty="0"/>
                  <a:t>で</a:t>
                </a:r>
                <a:r>
                  <a:rPr lang="ja-JP" altLang="en-US"/>
                  <a:t>あるため、目的関数は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b="0" i="1" smtClean="0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D1CBE-467D-F047-B0E1-E7A379E49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781235"/>
                <a:ext cx="10363826" cy="5134251"/>
              </a:xfrm>
              <a:blipFill>
                <a:blip r:embed="rId2"/>
                <a:stretch>
                  <a:fillRect l="-735" t="-247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1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B4D5-8290-024E-B8DC-10AE9AA2A0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01337"/>
            <a:ext cx="10363826" cy="4796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Step3:</a:t>
            </a:r>
            <a:r>
              <a:rPr lang="ja-JP" altLang="en-US"/>
              <a:t>最適なパラメータを求める</a:t>
            </a:r>
            <a:endParaRPr lang="en-US" altLang="ja-JP" dirty="0"/>
          </a:p>
          <a:p>
            <a:pPr marL="0" indent="0">
              <a:buNone/>
            </a:pPr>
            <a:r>
              <a:rPr lang="ja" altLang="en-US" dirty="0"/>
              <a:t>　　　この目的関数を最小化するようなパラメータを求めます。 ここで、目的関数は差の二乗和であり、常に正の値または</a:t>
            </a:r>
            <a:r>
              <a:rPr lang="en-US" altLang="ja" dirty="0"/>
              <a:t>0</a:t>
            </a:r>
            <a:r>
              <a:rPr lang="ja" altLang="en-US" dirty="0"/>
              <a:t>をとるような、下に凸な二次関数となっています。 </a:t>
            </a:r>
            <a:endParaRPr lang="en-US" altLang="ja" dirty="0"/>
          </a:p>
          <a:p>
            <a:pPr marL="0" indent="0">
              <a:buNone/>
            </a:pPr>
            <a:r>
              <a:rPr lang="ja" altLang="en-US" dirty="0"/>
              <a:t>　　　目的関数の値が最小となる点を求める際には、微分の知識が有用です。 凸関数では、この接線の傾きが </a:t>
            </a:r>
            <a:r>
              <a:rPr lang="en-US" altLang="ja" dirty="0"/>
              <a:t>0 </a:t>
            </a:r>
            <a:r>
              <a:rPr lang="ja" altLang="en-US" dirty="0"/>
              <a:t>である点において、関数の最小値、もしくは最大値が得られます。 </a:t>
            </a:r>
            <a:endParaRPr lang="en-US" altLang="j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F6D3A-252E-D041-820F-9024157F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20" y="2821839"/>
            <a:ext cx="4621036" cy="34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09B54-8F3A-7C4B-90EE-D70B4B8B56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443884"/>
                <a:ext cx="10363826" cy="52999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ここで微分の線型性から、和の微分は、微分の和となるため、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と変形できる。ここは合成関数なので、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、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err="1"/>
                  <a:t>とおいて計算すると</a:t>
                </a:r>
                <a:r>
                  <a:rPr lang="en-US" dirty="0"/>
                  <a:t>、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09B54-8F3A-7C4B-90EE-D70B4B8B5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443884"/>
                <a:ext cx="10363826" cy="5299968"/>
              </a:xfrm>
              <a:blipFill>
                <a:blip r:embed="rId2"/>
                <a:stretch>
                  <a:fillRect l="-735" t="-14354" b="-25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5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5F8C-E36B-B844-A902-4BFE54BAEAE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932156"/>
                <a:ext cx="10363826" cy="48590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" dirty="0"/>
                  <a:t>        </a:t>
                </a:r>
                <a:r>
                  <a:rPr lang="ja" altLang="en-US" dirty="0"/>
                  <a:t>この導関数の値が</a:t>
                </a:r>
                <a:r>
                  <a:rPr lang="en-US" altLang="ja" dirty="0"/>
                  <a:t>0</a:t>
                </a:r>
                <a:r>
                  <a:rPr lang="ja" altLang="en-US" dirty="0"/>
                  <a:t>となるときの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が、目的関数を最小にするパラメータです。 そこで、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" altLang="en-US" dirty="0"/>
                  <a:t>とおいてこれを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について解きます。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ja" dirty="0"/>
              </a:p>
              <a:p>
                <a:pPr marL="0" indent="0">
                  <a:buNone/>
                </a:pPr>
                <a:r>
                  <a:rPr lang="ja" altLang="en-US" dirty="0"/>
                  <a:t>これを最適な</a:t>
                </a:r>
                <a14:m>
                  <m:oMath xmlns:m="http://schemas.openxmlformats.org/officeDocument/2006/math">
                    <m:r>
                      <a:rPr lang="en-US" altLang="ja" i="1" dirty="0" err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と呼びます。</a:t>
                </a:r>
                <a:endParaRPr lang="en-US" altLang="j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D5F8C-E36B-B844-A902-4BFE54BAE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932156"/>
                <a:ext cx="10363826" cy="4859044"/>
              </a:xfrm>
              <a:blipFill>
                <a:blip r:embed="rId2"/>
                <a:stretch>
                  <a:fillRect l="-735" t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7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0E6A4-13EC-F443-AFF9-275CC68E165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756138"/>
                <a:ext cx="10363826" cy="50350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/>
                  <a:t>数値例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前にあげた例題の数値で</a:t>
                </a:r>
                <a:r>
                  <a:rPr lang="ja" altLang="en-US" dirty="0"/>
                  <a:t>パラ</a:t>
                </a:r>
                <a:r>
                  <a:rPr lang="ja-JP" altLang="en-US"/>
                  <a:t>メータ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/>
                  <a:t>を求める。データの中心化するため、平均値を算出、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20+40+60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60000+115000+155000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=110000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前変数に対して中心化を行うと、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=20−40=−20, 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=60000−110000=−50000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−40=0,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115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000−110000=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0−40=20,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155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000−110000=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0E6A4-13EC-F443-AFF9-275CC68E1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756138"/>
                <a:ext cx="10363826" cy="5035062"/>
              </a:xfrm>
              <a:blipFill>
                <a:blip r:embed="rId2"/>
                <a:stretch>
                  <a:fillRect l="-735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3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AA86-9D83-FE44-9BED-9867E9A67D8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844062"/>
                <a:ext cx="10363826" cy="4947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最適なパラメータ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を計算すると、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と求まります。したがって、家賃が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増えるごとに、2375円家賃が増えるとわかる。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中心化を行ったので、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=2375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+110000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例えば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ja" altLang="en-US" dirty="0"/>
                  <a:t>の場合</a:t>
                </a:r>
                <a:r>
                  <a:rPr lang="en-US" dirty="0"/>
                  <a:t>、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=133750</m:t>
                    </m:r>
                  </m:oMath>
                </a14:m>
                <a:r>
                  <a:rPr lang="en-US" dirty="0"/>
                  <a:t>。</a:t>
                </a:r>
              </a:p>
              <a:p>
                <a:pPr marL="0" indent="0">
                  <a:buNone/>
                </a:pPr>
                <a:r>
                  <a:rPr lang="ja" altLang="en-US" dirty="0"/>
                  <a:t>部屋の広さが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50</m:t>
                    </m:r>
                    <m:sSup>
                      <m:sSupPr>
                        <m:ctrlPr>
                          <a:rPr lang="en-US" altLang="j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" altLang="en-US" dirty="0"/>
                  <a:t>の場合の家賃が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133,750</m:t>
                    </m:r>
                  </m:oMath>
                </a14:m>
                <a:r>
                  <a:rPr lang="ja" altLang="en-US" dirty="0"/>
                  <a:t>円であると予測することができました。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DAA86-9D83-FE44-9BED-9867E9A67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844062"/>
                <a:ext cx="10363826" cy="4947137"/>
              </a:xfrm>
              <a:blipFill>
                <a:blip r:embed="rId2"/>
                <a:stretch>
                  <a:fillRect l="-735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62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48D2-9C0E-2543-96B9-A4DB0AE2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ja-JP" altLang="en-US"/>
              <a:t>重回帰分析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4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1317F-46CA-514A-B855-7897707B91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01697" y="931985"/>
                <a:ext cx="9927141" cy="48328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問題設定：</a:t>
                </a:r>
                <a:r>
                  <a:rPr lang="ja" altLang="en-US" dirty="0"/>
                  <a:t>単回帰分析の場合と異なり、入力変数として「部屋の広さ」だけでなく、「駅からの距離」や「犯罪発生率」などの変数を合わせて考慮することにします。  部屋の広さを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" altLang="en-US" dirty="0"/>
                  <a:t>、駅からの距離を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" altLang="en-US" dirty="0"/>
                  <a:t>、</a:t>
                </a:r>
                <a:r>
                  <a:rPr lang="en-US" altLang="ja" dirty="0"/>
                  <a:t>…</a:t>
                </a:r>
                <a:r>
                  <a:rPr lang="ja" altLang="en-US" dirty="0"/>
                  <a:t>、犯罪発生率を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ja" altLang="en-US" dirty="0"/>
                  <a:t>といった形で表し、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" altLang="en-US" dirty="0"/>
                  <a:t>個の入力変数を扱うことを考えてみましょう。</a:t>
                </a:r>
                <a:endParaRPr lang="en-US" altLang="ja" dirty="0"/>
              </a:p>
              <a:p>
                <a:pPr marL="0" indent="0">
                  <a:buNone/>
                </a:pPr>
                <a:r>
                  <a:rPr lang="en-US" dirty="0"/>
                  <a:t>Step1:</a:t>
                </a:r>
                <a:r>
                  <a:rPr lang="ja-JP" altLang="en-US"/>
                  <a:t>モデルを決める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単回帰分析では、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のように</a:t>
                </a:r>
                <a:r>
                  <a:rPr lang="ja" altLang="en-US" dirty="0"/>
                  <a:t>直線の方程式をモデルとして用いていました。重回帰分析でも、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1317F-46CA-514A-B855-7897707B9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01697" y="931985"/>
                <a:ext cx="9927141" cy="4832837"/>
              </a:xfrm>
              <a:blipFill>
                <a:blip r:embed="rId2"/>
                <a:stretch>
                  <a:fillRect l="-639" t="-262" b="-29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70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88BD0-329C-D943-B084-0D7BB0457B3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905608"/>
                <a:ext cx="10363826" cy="4885591"/>
              </a:xfrm>
            </p:spPr>
            <p:txBody>
              <a:bodyPr>
                <a:normAutofit fontScale="92500"/>
              </a:bodyPr>
              <a:lstStyle/>
              <a:p>
                <a:pPr marL="0" indent="0" fontAlgn="base">
                  <a:buNone/>
                </a:pPr>
                <a:r>
                  <a:rPr lang="ja" altLang="en-US" dirty="0"/>
                  <a:t>重回帰分析では、 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" altLang="en-US" dirty="0"/>
                  <a:t>個の重み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ja" altLang="en-US" dirty="0"/>
                  <a:t>と </a:t>
                </a:r>
                <a:r>
                  <a:rPr lang="en-US" altLang="ja" dirty="0"/>
                  <a:t>1 </a:t>
                </a:r>
                <a:r>
                  <a:rPr lang="ja" altLang="en-US" dirty="0"/>
                  <a:t>個のバイアス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" altLang="en-US" dirty="0"/>
                  <a:t>があり、合わせて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" altLang="en-US" dirty="0"/>
                  <a:t>個のパラメータが存在します。これらのパラメータをうまく定式化することを考えます。 そこで、今回は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" altLang="en-US" dirty="0"/>
                  <a:t>、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" altLang="en-US" dirty="0"/>
                  <a:t>とおくことで、</a:t>
                </a:r>
                <a:endParaRPr lang="en-US" altLang="ja" dirty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" b="0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j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ja" b="1" dirty="0"/>
              </a:p>
              <a:p>
                <a:pPr marL="0" indent="0" fontAlgn="base">
                  <a:buNone/>
                </a:pPr>
                <a:endParaRPr lang="ja" altLang="en-US" dirty="0"/>
              </a:p>
              <a:p>
                <a:pPr marL="0" indent="0" fontAlgn="base">
                  <a:buNone/>
                </a:pPr>
                <a:r>
                  <a:rPr lang="ja" altLang="en-US" dirty="0"/>
                  <a:t>このモデルが持つパラメータは前述の通り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" altLang="en-US" dirty="0"/>
                  <a:t>個あり、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" altLang="en-US" dirty="0"/>
                  <a:t>次元のベクトル</a:t>
                </a:r>
                <a14:m>
                  <m:oMath xmlns:m="http://schemas.openxmlformats.org/officeDocument/2006/math">
                    <m:r>
                      <a:rPr lang="en-US" altLang="ja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で表されています。</a:t>
                </a:r>
                <a:br>
                  <a:rPr lang="ja" altLang="en-US" dirty="0"/>
                </a:br>
                <a:endParaRPr lang="ja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588BD0-329C-D943-B084-0D7BB0457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905608"/>
                <a:ext cx="10363826" cy="4885591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1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609BC-9EAB-F34D-8717-573E34C9435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703385"/>
                <a:ext cx="10363826" cy="508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Step2:</a:t>
                </a:r>
                <a:r>
                  <a:rPr lang="ja-JP" altLang="en-US"/>
                  <a:t>目的関数を決める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" altLang="en-US" dirty="0"/>
                  <a:t>単回帰分析の例と比べると、入力変数は増えましたが、家賃を目標値としている点は変わっていません。 そこで、単回帰分析と同じ目的関数</a:t>
                </a:r>
                <a:endParaRPr lang="en-US" altLang="ja" dirty="0"/>
              </a:p>
              <a:p>
                <a:pPr marL="0" indent="0">
                  <a:buNone/>
                </a:pP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L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j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609BC-9EAB-F34D-8717-573E34C94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703385"/>
                <a:ext cx="10363826" cy="5087814"/>
              </a:xfrm>
              <a:blipFill>
                <a:blip r:embed="rId2"/>
                <a:stretch>
                  <a:fillRect l="-735" t="-249" r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35D6-CB13-BF4C-A11D-F0F8F5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/>
              <a:t>理由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DAC3-0DAD-1F4C-8D47-D559E1A681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/>
              <a:t>単回帰分析と重回帰分析の数学がニューラル</a:t>
            </a:r>
            <a:r>
              <a:rPr lang="ja" altLang="en-US" dirty="0"/>
              <a:t>ネットワーク</a:t>
            </a:r>
            <a:r>
              <a:rPr lang="ja-JP" altLang="en-US"/>
              <a:t>含めた</a:t>
            </a:r>
            <a:r>
              <a:rPr lang="ja" altLang="en-US" dirty="0"/>
              <a:t>ディープ</a:t>
            </a:r>
            <a:r>
              <a:rPr lang="ja-JP" altLang="en-US"/>
              <a:t>ラー</a:t>
            </a:r>
            <a:r>
              <a:rPr lang="ja" altLang="en-US" dirty="0"/>
              <a:t>ニング</a:t>
            </a:r>
            <a:r>
              <a:rPr lang="ja-JP" altLang="en-US"/>
              <a:t>の数学の基礎となるためです。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単回帰分析の</a:t>
            </a:r>
            <a:r>
              <a:rPr lang="ja" altLang="en-US" dirty="0"/>
              <a:t>アルゴリズム</a:t>
            </a:r>
            <a:r>
              <a:rPr lang="ja-JP" altLang="en-US"/>
              <a:t>を通して微分、重回帰分析の</a:t>
            </a:r>
            <a:r>
              <a:rPr lang="ja" altLang="en-US" dirty="0"/>
              <a:t>アルゴリズム</a:t>
            </a:r>
            <a:r>
              <a:rPr lang="ja-JP" altLang="en-US"/>
              <a:t>を通して線形代数に関する理解を深める。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023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609BC-9EAB-F34D-8717-573E34C9435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703385"/>
                <a:ext cx="10363826" cy="50878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" altLang="en-US" dirty="0"/>
                  <a:t>ここで、内積には交換法則が成り立つため、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" altLang="en-US" dirty="0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と書くこともできます。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これを利用して、モデルの方程式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/>
                  <a:t>方程を変形します。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ja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ja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ja-JP" b="1" dirty="0"/>
              </a:p>
              <a:p>
                <a:pPr marL="0" indent="0">
                  <a:buNone/>
                </a:pPr>
                <a:r>
                  <a:rPr lang="ja-JP" altLang="en-US"/>
                  <a:t>さらに、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lang="ja-JP" altLang="en-US"/>
                  <a:t>展開すると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ja" altLang="en-US" dirty="0"/>
                  <a:t>ここで、</a:t>
                </a:r>
                <a14:m>
                  <m:oMath xmlns:m="http://schemas.openxmlformats.org/officeDocument/2006/math">
                    <m:r>
                      <a:rPr lang="en-US" altLang="j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ja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ja" altLang="en-US" dirty="0"/>
                  <a:t>行列</a:t>
                </a:r>
                <a14:m>
                  <m:oMath xmlns:m="http://schemas.openxmlformats.org/officeDocument/2006/math">
                    <m:r>
                      <a:rPr lang="en-US" altLang="ja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ja" altLang="en-US" dirty="0"/>
                  <a:t>は、各行が各データを表しており、各列が各入力変数を表しています。 このような行列を、</a:t>
                </a:r>
                <a:r>
                  <a:rPr lang="ja" altLang="en-US" b="1" dirty="0"/>
                  <a:t>デザイン行列 </a:t>
                </a:r>
                <a:r>
                  <a:rPr lang="en-US" altLang="ja" b="1" dirty="0"/>
                  <a:t>(design matrix)</a:t>
                </a:r>
                <a:r>
                  <a:rPr lang="ja" altLang="en-US" dirty="0"/>
                  <a:t> と呼びます。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609BC-9EAB-F34D-8717-573E34C94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703385"/>
                <a:ext cx="10363826" cy="5087814"/>
              </a:xfrm>
              <a:blipFill>
                <a:blip r:embed="rId2"/>
                <a:stretch>
                  <a:fillRect l="-735" t="-746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7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652E4-EA3B-0E40-A572-EE04F086679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748938"/>
                <a:ext cx="10363826" cy="50422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Step3:</a:t>
                </a:r>
                <a:r>
                  <a:rPr lang="ja" altLang="en-US" dirty="0"/>
                  <a:t>パラメータを</a:t>
                </a:r>
                <a:r>
                  <a:rPr lang="ja-JP" altLang="en-US"/>
                  <a:t>最適化する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" altLang="en-US" dirty="0"/>
                  <a:t>単回帰分析と同様に、目的関数をパラメータで微分して</a:t>
                </a:r>
                <a:r>
                  <a:rPr lang="en-US" altLang="ja" dirty="0"/>
                  <a:t>0</a:t>
                </a:r>
                <a:r>
                  <a:rPr lang="ja" altLang="en-US" dirty="0"/>
                  <a:t>とおき、</a:t>
                </a:r>
                <a14:m>
                  <m:oMath xmlns:m="http://schemas.openxmlformats.org/officeDocument/2006/math">
                    <m:r>
                      <a:rPr lang="en-US" altLang="ja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について解きます。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ja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</m:oMath>
                  </m:oMathPara>
                </a14:m>
                <a:endParaRPr lang="en-US" altLang="ja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j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</m:oMath>
                  </m:oMathPara>
                </a14:m>
                <a:endParaRPr lang="en-US" altLang="ja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ここでは、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とすることから、</a:t>
                </a:r>
                <a:r>
                  <a:rPr lang="en-US" altLang="ja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j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altLang="ja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j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1×1</m:t>
                        </m:r>
                      </m:sup>
                    </m:sSup>
                  </m:oMath>
                </a14:m>
                <a:r>
                  <a:rPr lang="en-US" dirty="0"/>
                  <a:t>、スカラになります。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なので、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j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ja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altLang="j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j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この式を利用して、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j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652E4-EA3B-0E40-A572-EE04F0866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748938"/>
                <a:ext cx="10363826" cy="5042262"/>
              </a:xfrm>
              <a:blipFill>
                <a:blip r:embed="rId2"/>
                <a:stretch>
                  <a:fillRect l="-735" t="-251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6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DD625-1B23-A248-A686-9F48CC34F44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888274"/>
                <a:ext cx="10363826" cy="4902925"/>
              </a:xfrm>
            </p:spPr>
            <p:txBody>
              <a:bodyPr/>
              <a:lstStyle/>
              <a:p>
                <a:pPr marL="0" indent="0" fontAlgn="base">
                  <a:buNone/>
                </a:pPr>
                <a:r>
                  <a:rPr lang="ja" altLang="en-US" dirty="0"/>
                  <a:t>ここで、</a:t>
                </a:r>
                <a14:m>
                  <m:oMath xmlns:m="http://schemas.openxmlformats.org/officeDocument/2006/math">
                    <m:r>
                      <a:rPr lang="en-US" altLang="ja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に関する偏微分を行いやすくするため、</a:t>
                </a:r>
                <a:r>
                  <a:rPr lang="en-US" altLang="ja" dirty="0"/>
                  <a:t> </a:t>
                </a:r>
                <a14:m>
                  <m:oMath xmlns:m="http://schemas.openxmlformats.org/officeDocument/2006/math">
                    <m:r>
                      <a:rPr lang="en-US" altLang="ja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以外の定数項を一つにまとめます。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𝑨𝒘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ja-JP" altLang="en-US"/>
                  <a:t>ここで、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" altLang="en-US" dirty="0"/>
                  <a:t>に関する偏微分を行い、</a:t>
                </a:r>
                <a:endParaRPr lang="en-US" altLang="j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𝑨𝒘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を展開すると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" b="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j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j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ja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DD625-1B23-A248-A686-9F48CC34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888274"/>
                <a:ext cx="10363826" cy="4902925"/>
              </a:xfrm>
              <a:blipFill>
                <a:blip r:embed="rId2"/>
                <a:stretch>
                  <a:fillRect l="-735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4F03D-E1BE-F24F-BA18-6C1037DA21F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4655615"/>
              </p:ext>
            </p:extLst>
          </p:nvPr>
        </p:nvGraphicFramePr>
        <p:xfrm>
          <a:off x="913774" y="1302751"/>
          <a:ext cx="10363200" cy="74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64242234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0884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/>
                        <a:t>単回帰分析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重回帰分析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1425"/>
                  </a:ext>
                </a:extLst>
              </a:tr>
              <a:tr h="373870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１つの入力変数から１つの出力変数を予測する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複数の入力変数から </a:t>
                      </a:r>
                      <a:r>
                        <a:rPr lang="en-US" altLang="j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ja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つの出力変数を予測</a:t>
                      </a:r>
                      <a:r>
                        <a:rPr lang="ja-JP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する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9721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16309E-E2FB-0541-8E32-46EDD5AF6FEA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この２つの手法は教師あり学習である</a:t>
            </a:r>
            <a:endParaRPr lang="en-US" altLang="ja-JP" dirty="0"/>
          </a:p>
          <a:p>
            <a:r>
              <a:rPr lang="ja-JP" altLang="en-US"/>
              <a:t>回帰分析を行う</a:t>
            </a:r>
            <a:r>
              <a:rPr lang="ja" altLang="en-US" dirty="0"/>
              <a:t>アルゴリズム</a:t>
            </a:r>
            <a:r>
              <a:rPr lang="ja-JP" altLang="en-US"/>
              <a:t>では、以下の３ステップを順番に</a:t>
            </a:r>
            <a:r>
              <a:rPr lang="ja" altLang="en-US" dirty="0"/>
              <a:t>考えています。</a:t>
            </a:r>
            <a:endParaRPr lang="en-US" altLang="ja" dirty="0"/>
          </a:p>
          <a:p>
            <a:pPr lvl="1">
              <a:buFont typeface="Wingdings" pitchFamily="2" charset="2"/>
              <a:buChar char="§"/>
            </a:pPr>
            <a:r>
              <a:rPr lang="en-US" altLang="ja-JP" dirty="0"/>
              <a:t>Step1</a:t>
            </a:r>
            <a:r>
              <a:rPr lang="ja-JP" altLang="en-US"/>
              <a:t>：</a:t>
            </a:r>
            <a:r>
              <a:rPr lang="ja" altLang="en-US" dirty="0"/>
              <a:t>モデルを決める</a:t>
            </a:r>
            <a:endParaRPr lang="en-US" altLang="ja" dirty="0"/>
          </a:p>
          <a:p>
            <a:pPr lvl="1">
              <a:buFont typeface="Wingdings" pitchFamily="2" charset="2"/>
              <a:buChar char="§"/>
            </a:pPr>
            <a:r>
              <a:rPr lang="en-US" altLang="ja-JP" dirty="0"/>
              <a:t>Step2</a:t>
            </a:r>
            <a:r>
              <a:rPr lang="ja-JP" altLang="en-US"/>
              <a:t>：目的関数を決める</a:t>
            </a:r>
            <a:endParaRPr lang="en-US" altLang="ja-JP" dirty="0"/>
          </a:p>
          <a:p>
            <a:pPr lvl="1">
              <a:buFont typeface="Wingdings" pitchFamily="2" charset="2"/>
              <a:buChar char="§"/>
            </a:pPr>
            <a:r>
              <a:rPr lang="en-US" altLang="ja-JP" dirty="0"/>
              <a:t>Step3</a:t>
            </a:r>
            <a:r>
              <a:rPr lang="ja-JP" altLang="en-US"/>
              <a:t>：最適なパラメータを求める</a:t>
            </a:r>
            <a:endParaRPr lang="en-US" altLang="ja-JP" dirty="0"/>
          </a:p>
          <a:p>
            <a:pPr lvl="1">
              <a:buFont typeface="Wingdings" pitchFamily="2" charset="2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60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48D2-9C0E-2543-96B9-A4DB0AE2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ja-JP" altLang="en-US"/>
              <a:t>単回帰分析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CB572-55D6-394B-BE42-196EEE6973C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35117" y="809298"/>
                <a:ext cx="10142796" cy="4656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/>
                  <a:t>問題設定：身近な例として、部屋の広さ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b="0"/>
                  <a:t>から家賃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b="0"/>
                  <a:t>を予測する問題を考えてみます。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b="0" dirty="0"/>
                  <a:t>Step</a:t>
                </a:r>
                <a:r>
                  <a:rPr lang="en-US" altLang="zh-CN" b="0" dirty="0"/>
                  <a:t>1:</a:t>
                </a:r>
                <a:r>
                  <a:rPr lang="ja-JP" altLang="en-US" b="0"/>
                  <a:t>モデルを決める</a:t>
                </a:r>
                <a:endParaRPr lang="en-US" altLang="ja-JP" b="0" dirty="0"/>
              </a:p>
              <a:p>
                <a:pPr marL="0" indent="0">
                  <a:buNone/>
                </a:pPr>
                <a:r>
                  <a:rPr lang="ja" altLang="en-US" b="0" dirty="0"/>
                  <a:t>　　</a:t>
                </a:r>
                <a:r>
                  <a:rPr lang="zh-CN" altLang="en-US" b="0" dirty="0"/>
                  <a:t>     </a:t>
                </a:r>
                <a:r>
                  <a:rPr lang="ja-JP" altLang="en-US" sz="1600" b="0"/>
                  <a:t>入力変数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b="0"/>
                  <a:t>と出力変数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sz="1600" b="0"/>
                  <a:t>との関係をどのように定式化するかを決定する。この定式化したものを「モデル」もしくは「数理モデル」</a:t>
                </a:r>
                <a:r>
                  <a:rPr lang="ja-JP" altLang="en-US" sz="1600"/>
                  <a:t>と呼びます。</a:t>
                </a:r>
                <a:endParaRPr lang="en-US" altLang="ja-JP" sz="1600" dirty="0"/>
              </a:p>
              <a:p>
                <a:pPr marL="0" indent="0">
                  <a:buNone/>
                </a:pPr>
                <a:endParaRPr lang="en-US" altLang="ja-JP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CB572-55D6-394B-BE42-196EEE697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35117" y="809298"/>
                <a:ext cx="10142796" cy="4656082"/>
              </a:xfrm>
              <a:blipFill>
                <a:blip r:embed="rId2"/>
                <a:stretch>
                  <a:fillRect l="-500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FF6D5-231A-7243-826E-A2F79AF9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153" y="2791163"/>
            <a:ext cx="4434564" cy="32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3632-E064-854A-A00E-B43AB4D8C82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4894555"/>
                <a:ext cx="10363826" cy="1882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" altLang="en-US" dirty="0"/>
                  <a:t>そこで、</a:t>
                </a:r>
                <a:r>
                  <a:rPr lang="en-US" altLang="ja" dirty="0"/>
                  <a:t>2 </a:t>
                </a:r>
                <a:r>
                  <a:rPr lang="ja" altLang="en-US" dirty="0"/>
                  <a:t>つのパラメータ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" altLang="en-US" dirty="0"/>
                  <a:t>によって特徴づけられる直線の方程式</a:t>
                </a:r>
                <a:endParaRPr lang="en-US" altLang="ja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" dirty="0"/>
              </a:p>
              <a:p>
                <a:pPr marL="0" indent="0">
                  <a:buNone/>
                </a:pPr>
                <a:r>
                  <a:rPr lang="ja" altLang="en-US" dirty="0"/>
                  <a:t>によって、部屋の広さと家賃の関係を表すことを考えます。</a:t>
                </a:r>
                <a:endParaRPr lang="en-US" altLang="j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3632-E064-854A-A00E-B43AB4D8C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4894555"/>
                <a:ext cx="10363826" cy="1882066"/>
              </a:xfrm>
              <a:blipFill>
                <a:blip r:embed="rId2"/>
                <a:stretch>
                  <a:fillRect l="-73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EDABA-FB9F-8F46-863F-9793E1E5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48" y="1022412"/>
            <a:ext cx="4397955" cy="33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C6F76-698C-344B-A46E-BAA1DF4C71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024110"/>
                <a:ext cx="10363826" cy="37670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" altLang="en-US" dirty="0"/>
                  <a:t>単回帰分析では、このようにモデルとして直線 </a:t>
                </a:r>
                <a14:m>
                  <m:oMath xmlns:m="http://schemas.openxmlformats.org/officeDocument/2006/math">
                    <m:r>
                      <a:rPr lang="en-US" altLang="j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" altLang="en-US" dirty="0"/>
                  <a:t>を用います。 そして、</a:t>
                </a:r>
                <a:r>
                  <a:rPr lang="en-US" altLang="ja" dirty="0"/>
                  <a:t>2 </a:t>
                </a:r>
                <a:r>
                  <a:rPr lang="ja" altLang="en-US" dirty="0"/>
                  <a:t>つのパラメータ</a:t>
                </a:r>
                <a14:m>
                  <m:oMath xmlns:m="http://schemas.openxmlformats.org/officeDocument/2006/math"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" altLang="en-US" dirty="0"/>
                  <a:t>を、直線がデータによくフィットするように調整します。</a:t>
                </a:r>
                <a:endParaRPr lang="en-US" altLang="ja" dirty="0"/>
              </a:p>
              <a:p>
                <a:pPr marL="0" indent="0">
                  <a:buNone/>
                </a:pPr>
                <a:endParaRPr lang="en-US" altLang="ja" dirty="0"/>
              </a:p>
              <a:p>
                <a:pPr marL="0" indent="0">
                  <a:buNone/>
                </a:pPr>
                <a:r>
                  <a:rPr lang="ja" altLang="en-US" dirty="0"/>
                  <a:t>データセット</a:t>
                </a:r>
                <a:r>
                  <a:rPr lang="ja-JP" altLang="en-US"/>
                  <a:t>は全部で</a:t>
                </a:r>
                <a:r>
                  <a:rPr lang="en-US" altLang="ja-JP" dirty="0"/>
                  <a:t>N</a:t>
                </a:r>
                <a:r>
                  <a:rPr lang="ja-JP" altLang="en-US"/>
                  <a:t>個のデータであり、</a:t>
                </a:r>
                <a:r>
                  <a:rPr lang="en-US" altLang="ja-JP" dirty="0"/>
                  <a:t>n</a:t>
                </a:r>
                <a:r>
                  <a:rPr lang="ja-JP" altLang="en-US"/>
                  <a:t>番目のデータが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と表されるとき、データセットは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C6F76-698C-344B-A46E-BAA1DF4C7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024110"/>
                <a:ext cx="10363826" cy="3767090"/>
              </a:xfrm>
              <a:blipFill>
                <a:blip r:embed="rId2"/>
                <a:stretch>
                  <a:fillRect l="-735" t="-336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4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5B17-EA2D-5846-801A-0877D43C50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74198"/>
            <a:ext cx="10363826" cy="4717001"/>
          </a:xfrm>
        </p:spPr>
        <p:txBody>
          <a:bodyPr/>
          <a:lstStyle/>
          <a:p>
            <a:pPr marL="0" indent="0">
              <a:buNone/>
            </a:pPr>
            <a:r>
              <a:rPr lang="ja" altLang="en-US" dirty="0"/>
              <a:t>次のステップに進む前に、データの</a:t>
            </a:r>
            <a:r>
              <a:rPr lang="ja" altLang="en-US" b="1" dirty="0"/>
              <a:t>前処理 </a:t>
            </a:r>
            <a:r>
              <a:rPr lang="en-US" altLang="ja" b="1" dirty="0"/>
              <a:t>(preprocessing)</a:t>
            </a:r>
            <a:r>
              <a:rPr lang="ja" altLang="en-US" dirty="0"/>
              <a:t> を紹介します。データの </a:t>
            </a:r>
            <a:r>
              <a:rPr lang="ja" altLang="en-US" b="1" dirty="0"/>
              <a:t>中心化 </a:t>
            </a:r>
            <a:r>
              <a:rPr lang="en-US" altLang="ja" b="1" dirty="0"/>
              <a:t>(centering)</a:t>
            </a:r>
            <a:r>
              <a:rPr lang="ja" altLang="en-US" dirty="0"/>
              <a:t> は、データの平均値が </a:t>
            </a:r>
            <a:r>
              <a:rPr lang="en-US" altLang="ja" dirty="0"/>
              <a:t>0 </a:t>
            </a:r>
            <a:r>
              <a:rPr lang="ja" altLang="en-US" dirty="0"/>
              <a:t>になるように全てのデータを平行移動する処理を言います。</a:t>
            </a:r>
            <a:endParaRPr lang="en-US" altLang="j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EB67BA7-E784-B945-B534-69EB8CD6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81" y="2255212"/>
            <a:ext cx="8481812" cy="37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1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25965-9AB5-ED49-A079-E93D13422A3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087" y="1044320"/>
                <a:ext cx="10363826" cy="1707757"/>
              </a:xfrm>
            </p:spPr>
            <p:txBody>
              <a:bodyPr>
                <a:normAutofit/>
              </a:bodyPr>
              <a:lstStyle/>
              <a:p>
                <a:pPr marL="0" indent="0" fontAlgn="base">
                  <a:buNone/>
                </a:pPr>
                <a:r>
                  <a:rPr lang="ja" altLang="en-US" dirty="0"/>
                  <a:t>中心化処理を行うことで切片を考慮する必要がなくなるため、データ間の関係性を表現する直線の方程式を、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j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" altLang="en-US" dirty="0"/>
                  <a:t>のように、簡潔に表現可能となります。</a:t>
                </a:r>
              </a:p>
              <a:p>
                <a:pPr marL="0" indent="0">
                  <a:buNone/>
                </a:pPr>
                <a:br>
                  <a:rPr lang="ja" alt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25965-9AB5-ED49-A079-E93D13422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087" y="1044320"/>
                <a:ext cx="10363826" cy="1707757"/>
              </a:xfrm>
              <a:blipFill>
                <a:blip r:embed="rId2"/>
                <a:stretch>
                  <a:fillRect l="-735" t="-735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37E374E-F2BA-FD43-9C06-C28F515D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7" y="1898198"/>
            <a:ext cx="8352161" cy="3924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F96C01-E14F-6D42-BF0D-B383CD94CE68}"/>
                  </a:ext>
                </a:extLst>
              </p:cNvPr>
              <p:cNvSpPr/>
              <p:nvPr/>
            </p:nvSpPr>
            <p:spPr>
              <a:xfrm>
                <a:off x="9550030" y="3317961"/>
                <a:ext cx="1444101" cy="670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F96C01-E14F-6D42-BF0D-B383CD94C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030" y="3317961"/>
                <a:ext cx="1444101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1238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721</TotalTime>
  <Words>1009</Words>
  <Application>Microsoft Macintosh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Cambria Math</vt:lpstr>
      <vt:lpstr>Tw Cen MT</vt:lpstr>
      <vt:lpstr>Wingdings</vt:lpstr>
      <vt:lpstr>Droplet</vt:lpstr>
      <vt:lpstr>単回帰分析と重回帰分析</vt:lpstr>
      <vt:lpstr>理由</vt:lpstr>
      <vt:lpstr>PowerPoint Presentation</vt:lpstr>
      <vt:lpstr>単回帰分析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重回帰分析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単回帰分析と重回帰分析</dc:title>
  <dc:creator>夏思浩</dc:creator>
  <cp:lastModifiedBy>夏思浩</cp:lastModifiedBy>
  <cp:revision>52</cp:revision>
  <dcterms:created xsi:type="dcterms:W3CDTF">2019-05-15T05:54:35Z</dcterms:created>
  <dcterms:modified xsi:type="dcterms:W3CDTF">2019-05-20T06:36:31Z</dcterms:modified>
</cp:coreProperties>
</file>