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2" r:id="rId1"/>
  </p:sldMasterIdLst>
  <p:sldIdLst>
    <p:sldId id="256" r:id="rId2"/>
    <p:sldId id="257" r:id="rId3"/>
    <p:sldId id="258" r:id="rId4"/>
    <p:sldId id="267" r:id="rId5"/>
    <p:sldId id="268" r:id="rId6"/>
    <p:sldId id="261" r:id="rId7"/>
    <p:sldId id="262" r:id="rId8"/>
    <p:sldId id="263" r:id="rId9"/>
    <p:sldId id="264" r:id="rId10"/>
    <p:sldId id="269"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55346" y="2750337"/>
            <a:ext cx="1171888" cy="1356442"/>
          </a:xfrm>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36631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309"/>
            <a:ext cx="1154151" cy="1090789"/>
          </a:xfrm>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308852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615"/>
            <a:ext cx="1154151" cy="1090789"/>
          </a:xfrm>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2991140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E95C9F83-123F-45B0-90B9-2E2B46468E5C}" type="slidenum">
              <a:rPr kumimoji="1" lang="ja-JP" altLang="en-US" smtClean="0"/>
              <a:t>‹#›</a:t>
            </a:fld>
            <a:endParaRPr kumimoji="1" lang="ja-JP"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9437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295246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40695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84716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159342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a:xfrm>
            <a:off x="680321" y="5936188"/>
            <a:ext cx="6126805" cy="365125"/>
          </a:xfrm>
        </p:spPr>
        <p:txBody>
          <a:bodyPr/>
          <a:lstStyle/>
          <a:p>
            <a:endParaRPr kumimoji="1" lang="ja-JP"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89256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97001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29455" y="2869895"/>
            <a:ext cx="1154151" cy="1090789"/>
          </a:xfrm>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409036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1494317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379741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405526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57352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34630991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93EF17-C030-4506-A414-F0E36294A7A1}"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60565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93EF17-C030-4506-A414-F0E36294A7A1}" type="datetimeFigureOut">
              <a:rPr kumimoji="1" lang="ja-JP" altLang="en-US" smtClean="0"/>
              <a:t>2019/5/10</a:t>
            </a:fld>
            <a:endParaRPr kumimoji="1" lang="ja-JP"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95C9F83-123F-45B0-90B9-2E2B46468E5C}" type="slidenum">
              <a:rPr kumimoji="1" lang="ja-JP" altLang="en-US" smtClean="0"/>
              <a:t>‹#›</a:t>
            </a:fld>
            <a:endParaRPr kumimoji="1" lang="ja-JP" altLang="en-US"/>
          </a:p>
        </p:txBody>
      </p:sp>
    </p:spTree>
    <p:extLst>
      <p:ext uri="{BB962C8B-B14F-4D97-AF65-F5344CB8AC3E}">
        <p14:creationId xmlns:p14="http://schemas.microsoft.com/office/powerpoint/2010/main" val="1949751600"/>
      </p:ext>
    </p:extLst>
  </p:cSld>
  <p:clrMap bg1="dk1" tx1="lt1" bg2="dk2" tx2="lt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 id="2147484395" r:id="rId13"/>
    <p:sldLayoutId id="2147484396" r:id="rId14"/>
    <p:sldLayoutId id="2147484397" r:id="rId15"/>
    <p:sldLayoutId id="2147484398" r:id="rId16"/>
    <p:sldLayoutId id="2147484399" r:id="rId17"/>
  </p:sldLayoutIdLst>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C2BD4-9569-4542-AD34-271B641E4556}"/>
              </a:ext>
            </a:extLst>
          </p:cNvPr>
          <p:cNvSpPr>
            <a:spLocks noGrp="1"/>
          </p:cNvSpPr>
          <p:nvPr>
            <p:ph type="ctrTitle"/>
          </p:nvPr>
        </p:nvSpPr>
        <p:spPr/>
        <p:txBody>
          <a:bodyPr>
            <a:normAutofit fontScale="90000"/>
          </a:bodyPr>
          <a:lstStyle/>
          <a:p>
            <a:r>
              <a:rPr lang="en-US" altLang="ja-JP" b="1" dirty="0"/>
              <a:t>3. </a:t>
            </a:r>
            <a:r>
              <a:rPr lang="ja-JP" altLang="en-US" b="1" dirty="0"/>
              <a:t>機械学習に使われる数学</a:t>
            </a:r>
            <a:br>
              <a:rPr lang="ja-JP" altLang="en-US" b="1" dirty="0"/>
            </a:br>
            <a:endParaRPr kumimoji="1" lang="ja-JP" altLang="en-US" dirty="0"/>
          </a:p>
        </p:txBody>
      </p:sp>
      <p:sp>
        <p:nvSpPr>
          <p:cNvPr id="3" name="字幕 2">
            <a:extLst>
              <a:ext uri="{FF2B5EF4-FFF2-40B4-BE49-F238E27FC236}">
                <a16:creationId xmlns:a16="http://schemas.microsoft.com/office/drawing/2014/main" id="{27E088D6-2B30-4B07-BA14-9EEC71B1E0C0}"/>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70601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252759-5C79-45D5-8ADE-B0D8A06F41F3}"/>
              </a:ext>
            </a:extLst>
          </p:cNvPr>
          <p:cNvSpPr>
            <a:spLocks noGrp="1"/>
          </p:cNvSpPr>
          <p:nvPr>
            <p:ph type="title"/>
          </p:nvPr>
        </p:nvSpPr>
        <p:spPr/>
        <p:txBody>
          <a:bodyPr/>
          <a:lstStyle/>
          <a:p>
            <a:r>
              <a:rPr lang="en-US" altLang="ja-JP" b="1" dirty="0"/>
              <a:t>3.3.1. </a:t>
            </a:r>
            <a:r>
              <a:rPr lang="ja-JP" altLang="en-US" b="1" dirty="0"/>
              <a:t>二乗誤差関数</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226DEAC-43D9-44B9-96BF-EBE472BC655D}"/>
                  </a:ext>
                </a:extLst>
              </p:cNvPr>
              <p:cNvSpPr>
                <a:spLocks noGrp="1"/>
              </p:cNvSpPr>
              <p:nvPr>
                <p:ph idx="1"/>
              </p:nvPr>
            </p:nvSpPr>
            <p:spPr/>
            <p:txBody>
              <a:bodyPr>
                <a:normAutofit fontScale="92500"/>
              </a:bodyPr>
              <a:lstStyle/>
              <a:p>
                <a:pPr marL="0" indent="0">
                  <a:buNone/>
                </a:pPr>
                <a:r>
                  <a:rPr lang="ja-JP" altLang="en-US" dirty="0"/>
                  <a:t>「モデルとして」新しい値に対しての予測が正確かどうかを考える場合</a:t>
                </a:r>
                <a:endParaRPr lang="en-US" altLang="ja-JP" dirty="0"/>
              </a:p>
              <a:p>
                <a:pPr marL="0" indent="0">
                  <a:buNone/>
                </a:pPr>
                <a:r>
                  <a:rPr lang="ja-JP" altLang="en-US" dirty="0"/>
                  <a:t>⇒全データの平均を考える（</a:t>
                </a:r>
                <a:r>
                  <a:rPr lang="ja-JP" altLang="en-US" dirty="0">
                    <a:solidFill>
                      <a:srgbClr val="FF0000"/>
                    </a:solidFill>
                  </a:rPr>
                  <a:t>平均二乗誤差関数</a:t>
                </a:r>
                <a:r>
                  <a:rPr lang="ja-JP" altLang="en-US" dirty="0"/>
                  <a:t>）</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200</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200</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m:oMathPara>
                </a14:m>
                <a:endParaRPr lang="en-US" altLang="ja-JP" dirty="0"/>
              </a:p>
              <a:p>
                <a:pPr marL="0" indent="0">
                  <a:buNone/>
                </a:pPr>
                <a:endParaRPr lang="en-US" altLang="ja-JP" dirty="0"/>
              </a:p>
              <a:p>
                <a:pPr marL="0" indent="0">
                  <a:buNone/>
                </a:pPr>
                <a:r>
                  <a:rPr lang="ja-JP" altLang="en-US" dirty="0"/>
                  <a:t>⇒平均二乗誤差関数を目的関数として、その値を最小にするパラメータ</a:t>
                </a:r>
                <a:r>
                  <a:rPr lang="en-US" altLang="ja-JP" dirty="0"/>
                  <a:t>(</a:t>
                </a:r>
                <a14:m>
                  <m:oMath xmlns:m="http://schemas.openxmlformats.org/officeDocument/2006/math">
                    <m:r>
                      <a:rPr lang="en-US" altLang="ja-JP" i="1" dirty="0">
                        <a:latin typeface="Cambria Math" panose="02040503050406030204" pitchFamily="18" charset="0"/>
                      </a:rPr>
                      <m:t>𝑤</m:t>
                    </m:r>
                  </m:oMath>
                </a14:m>
                <a:r>
                  <a:rPr lang="en-US" altLang="ja-JP" dirty="0" err="1"/>
                  <a:t>,</a:t>
                </a:r>
                <a:r>
                  <a:rPr lang="en-US" altLang="ja-JP" dirty="0"/>
                  <a:t> </a:t>
                </a:r>
                <a14:m>
                  <m:oMath xmlns:m="http://schemas.openxmlformats.org/officeDocument/2006/math">
                    <m:r>
                      <a:rPr lang="en-US" altLang="ja-JP" i="1" dirty="0" err="1">
                        <a:latin typeface="Cambria Math" panose="02040503050406030204" pitchFamily="18" charset="0"/>
                      </a:rPr>
                      <m:t>𝑏</m:t>
                    </m:r>
                  </m:oMath>
                </a14:m>
                <a:r>
                  <a:rPr lang="en-US" altLang="ja-JP" dirty="0"/>
                  <a:t>)</a:t>
                </a:r>
                <a:r>
                  <a:rPr lang="ja-JP" altLang="en-US" dirty="0"/>
                  <a:t>を求めればよい</a:t>
                </a:r>
                <a:endParaRPr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C226DEAC-43D9-44B9-96BF-EBE472BC655D}"/>
                  </a:ext>
                </a:extLst>
              </p:cNvPr>
              <p:cNvSpPr>
                <a:spLocks noGrp="1" noRot="1" noChangeAspect="1" noMove="1" noResize="1" noEditPoints="1" noAdjustHandles="1" noChangeArrowheads="1" noChangeShapeType="1" noTextEdit="1"/>
              </p:cNvSpPr>
              <p:nvPr>
                <p:ph idx="1"/>
              </p:nvPr>
            </p:nvSpPr>
            <p:spPr>
              <a:blipFill>
                <a:blip r:embed="rId2"/>
                <a:stretch>
                  <a:fillRect l="-1902" t="-5415" r="-6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268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0195C-CEEB-4B0E-8B3B-C78305E67DB8}"/>
              </a:ext>
            </a:extLst>
          </p:cNvPr>
          <p:cNvSpPr>
            <a:spLocks noGrp="1"/>
          </p:cNvSpPr>
          <p:nvPr>
            <p:ph type="title"/>
          </p:nvPr>
        </p:nvSpPr>
        <p:spPr/>
        <p:txBody>
          <a:bodyPr>
            <a:normAutofit/>
          </a:bodyPr>
          <a:lstStyle/>
          <a:p>
            <a:r>
              <a:rPr lang="en-US" altLang="ja-JP" b="1" dirty="0"/>
              <a:t>3.4. </a:t>
            </a:r>
            <a:r>
              <a:rPr lang="ja-JP" altLang="en-US" b="1" dirty="0"/>
              <a:t>目的関数の最適化</a:t>
            </a:r>
            <a:br>
              <a:rPr lang="ja-JP" altLang="en-US" b="1" dirty="0"/>
            </a:br>
            <a:endParaRPr kumimoji="1" lang="ja-JP" altLang="en-US" dirty="0"/>
          </a:p>
        </p:txBody>
      </p:sp>
      <p:pic>
        <p:nvPicPr>
          <p:cNvPr id="8" name="図プレースホルダー 7">
            <a:extLst>
              <a:ext uri="{FF2B5EF4-FFF2-40B4-BE49-F238E27FC236}">
                <a16:creationId xmlns:a16="http://schemas.microsoft.com/office/drawing/2014/main" id="{EAB278DD-3795-4A32-9465-ED73AC2E90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6" b="256"/>
          <a:stretch>
            <a:fillRect/>
          </a:stretch>
        </p:blipFill>
        <p:spPr/>
      </p:pic>
      <p:sp>
        <p:nvSpPr>
          <p:cNvPr id="3" name="コンテンツ プレースホルダー 2">
            <a:extLst>
              <a:ext uri="{FF2B5EF4-FFF2-40B4-BE49-F238E27FC236}">
                <a16:creationId xmlns:a16="http://schemas.microsoft.com/office/drawing/2014/main" id="{1F18396E-F87D-4778-BA78-3B98F3EF4F26}"/>
              </a:ext>
            </a:extLst>
          </p:cNvPr>
          <p:cNvSpPr>
            <a:spLocks noGrp="1"/>
          </p:cNvSpPr>
          <p:nvPr>
            <p:ph type="body" sz="half" idx="2"/>
          </p:nvPr>
        </p:nvSpPr>
        <p:spPr/>
        <p:txBody>
          <a:bodyPr>
            <a:normAutofit/>
          </a:bodyPr>
          <a:lstStyle/>
          <a:p>
            <a:r>
              <a:rPr kumimoji="1" lang="ja-JP" altLang="en-US" sz="2400" dirty="0"/>
              <a:t>ある関数を最小にする入力変数の値を求める（</a:t>
            </a:r>
            <a:r>
              <a:rPr kumimoji="1" lang="ja-JP" altLang="en-US" sz="2400" dirty="0">
                <a:solidFill>
                  <a:srgbClr val="FF0000"/>
                </a:solidFill>
              </a:rPr>
              <a:t>最適化</a:t>
            </a:r>
            <a:r>
              <a:rPr kumimoji="1" lang="ja-JP" altLang="en-US" sz="2400" dirty="0"/>
              <a:t>する）方法</a:t>
            </a:r>
            <a:endParaRPr lang="en-US" altLang="ja-JP" sz="2400" dirty="0"/>
          </a:p>
          <a:p>
            <a:r>
              <a:rPr kumimoji="1" lang="ja-JP" altLang="en-US" sz="2400" dirty="0"/>
              <a:t>①関数に適当な値を入力する</a:t>
            </a:r>
            <a:endParaRPr kumimoji="1" lang="en-US" altLang="ja-JP" sz="2400" dirty="0"/>
          </a:p>
          <a:p>
            <a:r>
              <a:rPr kumimoji="1" lang="ja-JP" altLang="en-US" sz="2400" dirty="0"/>
              <a:t>②得られた値を使ってその値が小さくなりそうな方向に入力を少し動かす</a:t>
            </a:r>
            <a:endParaRPr kumimoji="1" lang="en-US" altLang="ja-JP" sz="2400" dirty="0"/>
          </a:p>
          <a:p>
            <a:r>
              <a:rPr kumimoji="1" lang="ja-JP" altLang="en-US" sz="2400" dirty="0"/>
              <a:t>③②を繰り返す</a:t>
            </a:r>
          </a:p>
        </p:txBody>
      </p:sp>
    </p:spTree>
    <p:extLst>
      <p:ext uri="{BB962C8B-B14F-4D97-AF65-F5344CB8AC3E}">
        <p14:creationId xmlns:p14="http://schemas.microsoft.com/office/powerpoint/2010/main" val="353126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F8C02-C666-4608-8EAD-7AF8548F6E75}"/>
              </a:ext>
            </a:extLst>
          </p:cNvPr>
          <p:cNvSpPr>
            <a:spLocks noGrp="1"/>
          </p:cNvSpPr>
          <p:nvPr>
            <p:ph type="title"/>
          </p:nvPr>
        </p:nvSpPr>
        <p:spPr/>
        <p:txBody>
          <a:bodyPr>
            <a:normAutofit/>
          </a:bodyPr>
          <a:lstStyle/>
          <a:p>
            <a:r>
              <a:rPr lang="en-US" altLang="ja-JP" b="1" dirty="0"/>
              <a:t>3.5. </a:t>
            </a:r>
            <a:r>
              <a:rPr lang="ja-JP" altLang="en-US" b="1" dirty="0"/>
              <a:t>機械学習で使われる数学</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1D138B6E-5951-45BE-B4CD-0FBD89F5963D}"/>
              </a:ext>
            </a:extLst>
          </p:cNvPr>
          <p:cNvSpPr>
            <a:spLocks noGrp="1"/>
          </p:cNvSpPr>
          <p:nvPr>
            <p:ph idx="1"/>
          </p:nvPr>
        </p:nvSpPr>
        <p:spPr/>
        <p:txBody>
          <a:bodyPr>
            <a:normAutofit/>
          </a:bodyPr>
          <a:lstStyle/>
          <a:p>
            <a:pPr marL="0" indent="0">
              <a:buNone/>
            </a:pPr>
            <a:r>
              <a:rPr kumimoji="1" lang="ja-JP" altLang="en-US" dirty="0"/>
              <a:t>・もし直線の式を求めるときに</a:t>
            </a:r>
            <a:r>
              <a:rPr lang="ja-JP" altLang="en-US" dirty="0"/>
              <a:t>入力値が１つではなく複数だったら</a:t>
            </a:r>
            <a:r>
              <a:rPr lang="en-US" altLang="ja-JP" dirty="0"/>
              <a:t>…</a:t>
            </a:r>
          </a:p>
          <a:p>
            <a:pPr marL="0" indent="0">
              <a:buNone/>
            </a:pPr>
            <a:r>
              <a:rPr lang="ja-JP" altLang="en-US" dirty="0"/>
              <a:t>　</a:t>
            </a:r>
            <a:r>
              <a:rPr kumimoji="1" lang="ja-JP" altLang="en-US" dirty="0"/>
              <a:t>⇒線形代数</a:t>
            </a:r>
            <a:endParaRPr kumimoji="1" lang="en-US" altLang="ja-JP" dirty="0"/>
          </a:p>
          <a:p>
            <a:pPr marL="0" indent="0">
              <a:buNone/>
            </a:pPr>
            <a:r>
              <a:rPr lang="ja-JP" altLang="en-US" dirty="0"/>
              <a:t>・最適化をする際にどちらに動かせば出力が小さな値になりそう</a:t>
            </a:r>
            <a:r>
              <a:rPr lang="en-US" altLang="ja-JP" dirty="0"/>
              <a:t>…</a:t>
            </a:r>
            <a:r>
              <a:rPr lang="ja-JP" altLang="en-US" dirty="0"/>
              <a:t>？</a:t>
            </a:r>
            <a:endParaRPr lang="en-US" altLang="ja-JP" dirty="0"/>
          </a:p>
          <a:p>
            <a:pPr marL="0" indent="0">
              <a:buNone/>
            </a:pPr>
            <a:r>
              <a:rPr kumimoji="1" lang="ja-JP" altLang="en-US" dirty="0"/>
              <a:t>　⇒微分</a:t>
            </a:r>
            <a:endParaRPr kumimoji="1" lang="en-US" altLang="ja-JP" dirty="0"/>
          </a:p>
          <a:p>
            <a:pPr marL="0" indent="0">
              <a:buNone/>
            </a:pPr>
            <a:r>
              <a:rPr lang="ja-JP" altLang="en-US" dirty="0"/>
              <a:t>・赤い点が本当は直線にあうデータだったのに、ノイズが原因でばらついている場合、そのノイズはどの程度の範囲で値をずらしてるのか</a:t>
            </a:r>
            <a:r>
              <a:rPr lang="en-US" altLang="ja-JP" dirty="0"/>
              <a:t>…</a:t>
            </a:r>
            <a:r>
              <a:rPr lang="ja-JP" altLang="en-US" dirty="0"/>
              <a:t>？</a:t>
            </a:r>
            <a:endParaRPr lang="en-US" altLang="ja-JP" dirty="0"/>
          </a:p>
          <a:p>
            <a:pPr marL="0" indent="0">
              <a:buNone/>
            </a:pPr>
            <a:r>
              <a:rPr kumimoji="1" lang="ja-JP" altLang="en-US" dirty="0"/>
              <a:t>　⇒確率・統計</a:t>
            </a:r>
            <a:endParaRPr kumimoji="1" lang="en-US" altLang="ja-JP" dirty="0"/>
          </a:p>
        </p:txBody>
      </p:sp>
    </p:spTree>
    <p:extLst>
      <p:ext uri="{BB962C8B-B14F-4D97-AF65-F5344CB8AC3E}">
        <p14:creationId xmlns:p14="http://schemas.microsoft.com/office/powerpoint/2010/main" val="96552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1D2D6-4D70-4E76-89A4-50C8E4F96684}"/>
              </a:ext>
            </a:extLst>
          </p:cNvPr>
          <p:cNvSpPr>
            <a:spLocks noGrp="1"/>
          </p:cNvSpPr>
          <p:nvPr>
            <p:ph type="title"/>
          </p:nvPr>
        </p:nvSpPr>
        <p:spPr/>
        <p:txBody>
          <a:bodyPr>
            <a:normAutofit/>
          </a:bodyPr>
          <a:lstStyle/>
          <a:p>
            <a:r>
              <a:rPr kumimoji="1" lang="en-US" altLang="ja-JP" dirty="0"/>
              <a:t>3.1</a:t>
            </a:r>
            <a:r>
              <a:rPr kumimoji="1" lang="ja-JP" altLang="en-US" dirty="0"/>
              <a:t>　機械学習とは</a:t>
            </a:r>
          </a:p>
        </p:txBody>
      </p:sp>
      <p:sp>
        <p:nvSpPr>
          <p:cNvPr id="3" name="コンテンツ プレースホルダー 2">
            <a:extLst>
              <a:ext uri="{FF2B5EF4-FFF2-40B4-BE49-F238E27FC236}">
                <a16:creationId xmlns:a16="http://schemas.microsoft.com/office/drawing/2014/main" id="{37A59A93-F1B1-416B-89A6-CAE321B940BE}"/>
              </a:ext>
            </a:extLst>
          </p:cNvPr>
          <p:cNvSpPr>
            <a:spLocks noGrp="1"/>
          </p:cNvSpPr>
          <p:nvPr>
            <p:ph idx="1"/>
          </p:nvPr>
        </p:nvSpPr>
        <p:spPr/>
        <p:txBody>
          <a:bodyPr>
            <a:normAutofit lnSpcReduction="10000"/>
          </a:bodyPr>
          <a:lstStyle/>
          <a:p>
            <a:pPr marL="0" indent="0">
              <a:buNone/>
            </a:pPr>
            <a:r>
              <a:rPr kumimoji="1" lang="ja-JP" altLang="en-US" dirty="0"/>
              <a:t>・与えられたデータをもとにして</a:t>
            </a:r>
            <a:endParaRPr kumimoji="1" lang="en-US" altLang="ja-JP" dirty="0"/>
          </a:p>
          <a:p>
            <a:pPr marL="0" indent="0">
              <a:buNone/>
            </a:pPr>
            <a:r>
              <a:rPr kumimoji="1" lang="ja-JP" altLang="en-US" dirty="0"/>
              <a:t>①未知のデータに対しても当てはまる規則・パターンの抽出</a:t>
            </a:r>
            <a:endParaRPr kumimoji="1" lang="en-US" altLang="ja-JP" dirty="0"/>
          </a:p>
          <a:p>
            <a:pPr marL="0" indent="0">
              <a:buNone/>
            </a:pPr>
            <a:r>
              <a:rPr kumimoji="1" lang="ja-JP" altLang="en-US" dirty="0"/>
              <a:t>②未知のデータを分類</a:t>
            </a:r>
            <a:endParaRPr kumimoji="1" lang="en-US" altLang="ja-JP" dirty="0"/>
          </a:p>
          <a:p>
            <a:pPr marL="0" indent="0">
              <a:buNone/>
            </a:pPr>
            <a:r>
              <a:rPr lang="ja-JP" altLang="en-US" dirty="0"/>
              <a:t>③未知のデータを予測</a:t>
            </a:r>
            <a:endParaRPr lang="en-US" altLang="ja-JP" dirty="0"/>
          </a:p>
          <a:p>
            <a:pPr marL="0" indent="0">
              <a:buNone/>
            </a:pPr>
            <a:r>
              <a:rPr lang="ja-JP" altLang="en-US" dirty="0"/>
              <a:t>する手法を研究する学術領域</a:t>
            </a:r>
            <a:endParaRPr lang="en-US" altLang="ja-JP" dirty="0"/>
          </a:p>
          <a:p>
            <a:pPr marL="0" indent="0">
              <a:buNone/>
            </a:pPr>
            <a:endParaRPr lang="en-US" altLang="ja-JP" dirty="0"/>
          </a:p>
          <a:p>
            <a:pPr marL="0" indent="0">
              <a:buNone/>
            </a:pPr>
            <a:r>
              <a:rPr lang="en-US" altLang="ja-JP" dirty="0"/>
              <a:t>&lt;</a:t>
            </a:r>
            <a:r>
              <a:rPr kumimoji="1" lang="ja-JP" altLang="en-US" dirty="0"/>
              <a:t>応用例</a:t>
            </a:r>
            <a:r>
              <a:rPr kumimoji="1" lang="en-US" altLang="ja-JP" dirty="0"/>
              <a:t>&gt;</a:t>
            </a:r>
          </a:p>
          <a:p>
            <a:pPr marL="0" indent="0">
              <a:buNone/>
            </a:pPr>
            <a:r>
              <a:rPr lang="ja-JP" altLang="en-US" dirty="0"/>
              <a:t>画像認識、文書分類、商品推薦など</a:t>
            </a:r>
            <a:endParaRPr kumimoji="1" lang="en-US" altLang="ja-JP" dirty="0"/>
          </a:p>
        </p:txBody>
      </p:sp>
    </p:spTree>
    <p:extLst>
      <p:ext uri="{BB962C8B-B14F-4D97-AF65-F5344CB8AC3E}">
        <p14:creationId xmlns:p14="http://schemas.microsoft.com/office/powerpoint/2010/main" val="176522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1DF70-55C1-4A5B-AF76-4C7EDEA6AC23}"/>
              </a:ext>
            </a:extLst>
          </p:cNvPr>
          <p:cNvSpPr>
            <a:spLocks noGrp="1"/>
          </p:cNvSpPr>
          <p:nvPr>
            <p:ph type="title"/>
          </p:nvPr>
        </p:nvSpPr>
        <p:spPr/>
        <p:txBody>
          <a:bodyPr>
            <a:normAutofit/>
          </a:bodyPr>
          <a:lstStyle/>
          <a:p>
            <a:r>
              <a:rPr lang="en-US" altLang="ja-JP" b="1" dirty="0"/>
              <a:t>3.2</a:t>
            </a:r>
            <a:r>
              <a:rPr lang="ja-JP" altLang="en-US" b="1" dirty="0"/>
              <a:t>　教師あり学習の考え方</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BD937CB7-97C9-4B45-AB1F-2E55798D9225}"/>
              </a:ext>
            </a:extLst>
          </p:cNvPr>
          <p:cNvSpPr>
            <a:spLocks noGrp="1"/>
          </p:cNvSpPr>
          <p:nvPr>
            <p:ph idx="1"/>
          </p:nvPr>
        </p:nvSpPr>
        <p:spPr/>
        <p:txBody>
          <a:bodyPr/>
          <a:lstStyle/>
          <a:p>
            <a:r>
              <a:rPr kumimoji="1" lang="ja-JP" altLang="en-US" dirty="0"/>
              <a:t>機械学習の代表的な問題</a:t>
            </a:r>
            <a:r>
              <a:rPr lang="ja-JP" altLang="en-US" dirty="0"/>
              <a:t>設定・・・</a:t>
            </a:r>
            <a:r>
              <a:rPr lang="ja-JP" altLang="en-US" dirty="0">
                <a:solidFill>
                  <a:srgbClr val="FF0000"/>
                </a:solidFill>
              </a:rPr>
              <a:t>教師あり学習</a:t>
            </a:r>
            <a:endParaRPr lang="en-US" altLang="ja-JP" dirty="0">
              <a:solidFill>
                <a:srgbClr val="FF0000"/>
              </a:solidFill>
            </a:endParaRPr>
          </a:p>
          <a:p>
            <a:pPr marL="0" indent="0">
              <a:buNone/>
            </a:pPr>
            <a:r>
              <a:rPr lang="ja-JP" altLang="en-US" dirty="0"/>
              <a:t>　⇒予想された答えと実際の答えの差が小さくなるように訓練する方法</a:t>
            </a:r>
            <a:endParaRPr lang="en-US" altLang="ja-JP" dirty="0"/>
          </a:p>
          <a:p>
            <a:r>
              <a:rPr lang="ja-JP" altLang="en-US" dirty="0"/>
              <a:t>他の機械学習の問題設定・・・教師なし学習</a:t>
            </a:r>
            <a:endParaRPr lang="en-US" altLang="ja-JP" dirty="0"/>
          </a:p>
          <a:p>
            <a:pPr marL="0" indent="0">
              <a:buNone/>
            </a:pPr>
            <a:r>
              <a:rPr lang="ja-JP" altLang="en-US" dirty="0"/>
              <a:t>　⇒実際の答えを使わないで訓練する方法</a:t>
            </a:r>
            <a:endParaRPr lang="en-US" altLang="ja-JP" dirty="0"/>
          </a:p>
          <a:p>
            <a:pPr marL="0" indent="0">
              <a:buNone/>
            </a:pPr>
            <a:r>
              <a:rPr lang="ja-JP" altLang="en-US" dirty="0"/>
              <a:t>＜例＞</a:t>
            </a:r>
            <a:r>
              <a:rPr lang="en-US" altLang="ja-JP" dirty="0"/>
              <a:t>google</a:t>
            </a:r>
            <a:r>
              <a:rPr lang="ja-JP" altLang="en-US" dirty="0"/>
              <a:t>の猫認識、ブロック崩し</a:t>
            </a: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57868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D9FC47-203A-444D-AA10-B16E12C5364D}"/>
              </a:ext>
            </a:extLst>
          </p:cNvPr>
          <p:cNvSpPr>
            <a:spLocks noGrp="1"/>
          </p:cNvSpPr>
          <p:nvPr>
            <p:ph type="title"/>
          </p:nvPr>
        </p:nvSpPr>
        <p:spPr/>
        <p:txBody>
          <a:bodyPr/>
          <a:lstStyle/>
          <a:p>
            <a:r>
              <a:rPr lang="en-US" altLang="ja-JP" b="1" dirty="0"/>
              <a:t>3.2</a:t>
            </a:r>
            <a:r>
              <a:rPr lang="ja-JP" altLang="en-US" b="1" dirty="0"/>
              <a:t>　教師あり学習の考え方</a:t>
            </a:r>
            <a:endParaRPr kumimoji="1" lang="ja-JP" altLang="en-US" dirty="0"/>
          </a:p>
        </p:txBody>
      </p:sp>
      <p:pic>
        <p:nvPicPr>
          <p:cNvPr id="6" name="コンテンツ プレースホルダー 5">
            <a:extLst>
              <a:ext uri="{FF2B5EF4-FFF2-40B4-BE49-F238E27FC236}">
                <a16:creationId xmlns:a16="http://schemas.microsoft.com/office/drawing/2014/main" id="{279C6FFB-2239-430A-9CA1-BE26CF51A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040" y="2446746"/>
            <a:ext cx="5081158" cy="3378970"/>
          </a:xfrm>
        </p:spPr>
      </p:pic>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EDFEC0B4-3067-4FAA-816C-ACA76746F101}"/>
                  </a:ext>
                </a:extLst>
              </p:cNvPr>
              <p:cNvSpPr>
                <a:spLocks noGrp="1"/>
              </p:cNvSpPr>
              <p:nvPr>
                <p:ph type="body" sz="half" idx="2"/>
              </p:nvPr>
            </p:nvSpPr>
            <p:spPr>
              <a:xfrm>
                <a:off x="680321" y="2042993"/>
                <a:ext cx="4381872" cy="4186476"/>
              </a:xfrm>
            </p:spPr>
            <p:txBody>
              <a:bodyPr/>
              <a:lstStyle/>
              <a:p>
                <a:r>
                  <a:rPr lang="ja-JP" altLang="en-US" sz="2400" dirty="0">
                    <a:effectLst/>
                    <a:latin typeface="Cambria Math" panose="02040503050406030204" pitchFamily="18" charset="0"/>
                  </a:rPr>
                  <a:t>＜問題例＞</a:t>
                </a:r>
                <a:endParaRPr lang="en-US" altLang="ja-JP" sz="2400" dirty="0">
                  <a:effectLst/>
                  <a:latin typeface="Cambria Math" panose="02040503050406030204" pitchFamily="18" charset="0"/>
                </a:endParaRPr>
              </a:p>
              <a:p>
                <a14:m>
                  <m:oMath xmlns:m="http://schemas.openxmlformats.org/officeDocument/2006/math">
                    <m:r>
                      <a:rPr lang="ja-JP" altLang="en-US" sz="2400" i="1" dirty="0">
                        <a:latin typeface="Cambria Math" panose="02040503050406030204" pitchFamily="18" charset="0"/>
                      </a:rPr>
                      <m:t>・</m:t>
                    </m:r>
                    <m:r>
                      <a:rPr lang="en-US" altLang="ja-JP" sz="2400" i="1" dirty="0" smtClean="0">
                        <a:latin typeface="Cambria Math" panose="02040503050406030204" pitchFamily="18" charset="0"/>
                      </a:rPr>
                      <m:t>𝑥</m:t>
                    </m:r>
                    <m:r>
                      <a:rPr lang="en-US" altLang="ja-JP" sz="2400" b="0" i="1" dirty="0" smtClean="0">
                        <a:latin typeface="Cambria Math" panose="02040503050406030204" pitchFamily="18" charset="0"/>
                      </a:rPr>
                      <m:t>=0</m:t>
                    </m:r>
                  </m:oMath>
                </a14:m>
                <a:r>
                  <a:rPr lang="ja-JP" altLang="en-US" sz="2400" dirty="0"/>
                  <a:t>付近では</a:t>
                </a:r>
                <a:endParaRPr lang="en-US" altLang="ja-JP" sz="2400" dirty="0"/>
              </a:p>
              <a:p>
                <a14:m>
                  <m:oMath xmlns:m="http://schemas.openxmlformats.org/officeDocument/2006/math">
                    <m:r>
                      <a:rPr lang="en-US" altLang="ja-JP" sz="2400" b="0" i="1" dirty="0" smtClean="0">
                        <a:latin typeface="Cambria Math" panose="02040503050406030204" pitchFamily="18" charset="0"/>
                      </a:rPr>
                      <m:t>𝑡</m:t>
                    </m:r>
                    <m:r>
                      <a:rPr lang="en-US" altLang="ja-JP" sz="2400" i="1" dirty="0">
                        <a:latin typeface="Cambria Math" panose="02040503050406030204" pitchFamily="18" charset="0"/>
                      </a:rPr>
                      <m:t>=0</m:t>
                    </m:r>
                  </m:oMath>
                </a14:m>
                <a:r>
                  <a:rPr lang="ja-JP" altLang="en-US" sz="2400" dirty="0"/>
                  <a:t>付近に多い</a:t>
                </a:r>
                <a:endParaRPr lang="en-US" altLang="ja-JP" sz="2400" dirty="0"/>
              </a:p>
              <a:p>
                <a:r>
                  <a:rPr lang="ja-JP" altLang="en-US" sz="2400" dirty="0"/>
                  <a:t>・</a:t>
                </a:r>
                <a14:m>
                  <m:oMath xmlns:m="http://schemas.openxmlformats.org/officeDocument/2006/math">
                    <m:r>
                      <a:rPr lang="en-US" altLang="ja-JP" sz="2400" i="1" dirty="0">
                        <a:latin typeface="Cambria Math" panose="02040503050406030204" pitchFamily="18" charset="0"/>
                      </a:rPr>
                      <m:t>𝑥</m:t>
                    </m:r>
                    <m:r>
                      <a:rPr lang="en-US" altLang="ja-JP" sz="2400" b="0" i="1" dirty="0" smtClean="0">
                        <a:latin typeface="Cambria Math" panose="02040503050406030204" pitchFamily="18" charset="0"/>
                      </a:rPr>
                      <m:t>=200</m:t>
                    </m:r>
                  </m:oMath>
                </a14:m>
                <a:r>
                  <a:rPr lang="ja-JP" altLang="en-US" sz="2400" dirty="0"/>
                  <a:t>付近では</a:t>
                </a:r>
                <a:endParaRPr lang="en-US" altLang="ja-JP" sz="2400" dirty="0"/>
              </a:p>
              <a:p>
                <a:pPr/>
                <a14:m>
                  <m:oMathPara xmlns:m="http://schemas.openxmlformats.org/officeDocument/2006/math">
                    <m:oMathParaPr>
                      <m:jc m:val="left"/>
                    </m:oMathParaPr>
                    <m:oMath xmlns:m="http://schemas.openxmlformats.org/officeDocument/2006/math">
                      <m:r>
                        <a:rPr lang="en-US" altLang="ja-JP" sz="2400" i="1" dirty="0">
                          <a:latin typeface="Cambria Math" panose="02040503050406030204" pitchFamily="18" charset="0"/>
                        </a:rPr>
                        <m:t>𝑡</m:t>
                      </m:r>
                      <m:r>
                        <a:rPr lang="en-US" altLang="ja-JP" sz="2400" b="0" i="1" dirty="0" smtClean="0">
                          <a:latin typeface="Cambria Math" panose="02040503050406030204" pitchFamily="18" charset="0"/>
                        </a:rPr>
                        <m:t>=400</m:t>
                      </m:r>
                      <m:r>
                        <a:rPr lang="ja-JP" altLang="en-US" sz="2400" i="1" dirty="0">
                          <a:latin typeface="Cambria Math" panose="02040503050406030204" pitchFamily="18" charset="0"/>
                        </a:rPr>
                        <m:t>付近に多い</m:t>
                      </m:r>
                    </m:oMath>
                  </m:oMathPara>
                </a14:m>
                <a:endParaRPr lang="en-US" altLang="ja-JP" sz="2400" dirty="0"/>
              </a:p>
              <a:p>
                <a14:m>
                  <m:oMath xmlns:m="http://schemas.openxmlformats.org/officeDocument/2006/math">
                    <m:r>
                      <a:rPr lang="ja-JP" altLang="en-US" sz="2400" i="1" dirty="0">
                        <a:latin typeface="Cambria Math" panose="02040503050406030204" pitchFamily="18" charset="0"/>
                      </a:rPr>
                      <m:t>・</m:t>
                    </m:r>
                    <m:r>
                      <a:rPr lang="en-US" altLang="ja-JP" sz="2400" i="1" dirty="0">
                        <a:latin typeface="Cambria Math" panose="02040503050406030204" pitchFamily="18" charset="0"/>
                      </a:rPr>
                      <m:t>𝑥</m:t>
                    </m:r>
                    <m:r>
                      <a:rPr lang="en-US" altLang="ja-JP" sz="2400" b="0" i="1" dirty="0" smtClean="0">
                        <a:latin typeface="Cambria Math" panose="02040503050406030204" pitchFamily="18" charset="0"/>
                      </a:rPr>
                      <m:t>=−200</m:t>
                    </m:r>
                  </m:oMath>
                </a14:m>
                <a:r>
                  <a:rPr lang="ja-JP" altLang="en-US" sz="2400" dirty="0"/>
                  <a:t>のときの</a:t>
                </a:r>
                <a14:m>
                  <m:oMath xmlns:m="http://schemas.openxmlformats.org/officeDocument/2006/math">
                    <m:r>
                      <a:rPr lang="en-US" altLang="ja-JP" sz="2400" i="1" dirty="0">
                        <a:latin typeface="Cambria Math" panose="02040503050406030204" pitchFamily="18" charset="0"/>
                      </a:rPr>
                      <m:t>𝑡</m:t>
                    </m:r>
                  </m:oMath>
                </a14:m>
                <a:r>
                  <a:rPr lang="ja-JP" altLang="en-US" sz="2400" dirty="0"/>
                  <a:t>は？</a:t>
                </a:r>
              </a:p>
              <a:p>
                <a:endParaRPr kumimoji="1" lang="ja-JP" altLang="en-US" dirty="0"/>
              </a:p>
            </p:txBody>
          </p:sp>
        </mc:Choice>
        <mc:Fallback xmlns="">
          <p:sp>
            <p:nvSpPr>
              <p:cNvPr id="4" name="テキスト プレースホルダー 3">
                <a:extLst>
                  <a:ext uri="{FF2B5EF4-FFF2-40B4-BE49-F238E27FC236}">
                    <a16:creationId xmlns:a16="http://schemas.microsoft.com/office/drawing/2014/main" id="{EDFEC0B4-3067-4FAA-816C-ACA76746F101}"/>
                  </a:ext>
                </a:extLst>
              </p:cNvPr>
              <p:cNvSpPr>
                <a:spLocks noGrp="1" noRot="1" noChangeAspect="1" noMove="1" noResize="1" noEditPoints="1" noAdjustHandles="1" noChangeArrowheads="1" noChangeShapeType="1" noTextEdit="1"/>
              </p:cNvSpPr>
              <p:nvPr>
                <p:ph type="body" sz="half" idx="2"/>
              </p:nvPr>
            </p:nvSpPr>
            <p:spPr>
              <a:xfrm>
                <a:off x="680321" y="2042993"/>
                <a:ext cx="4381872" cy="4186476"/>
              </a:xfrm>
              <a:blipFill>
                <a:blip r:embed="rId3"/>
                <a:stretch>
                  <a:fillRect l="-45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01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72F52-A175-410A-9911-007EB9D4FDAA}"/>
              </a:ext>
            </a:extLst>
          </p:cNvPr>
          <p:cNvSpPr>
            <a:spLocks noGrp="1"/>
          </p:cNvSpPr>
          <p:nvPr>
            <p:ph type="title"/>
          </p:nvPr>
        </p:nvSpPr>
        <p:spPr/>
        <p:txBody>
          <a:bodyPr/>
          <a:lstStyle/>
          <a:p>
            <a:r>
              <a:rPr lang="en-US" altLang="ja-JP" b="1" dirty="0"/>
              <a:t>3.2.1. </a:t>
            </a:r>
            <a:r>
              <a:rPr lang="ja-JP" altLang="en-US" b="1" dirty="0"/>
              <a:t>直線による近似</a:t>
            </a:r>
            <a:br>
              <a:rPr lang="ja-JP" altLang="en-US" b="1" dirty="0"/>
            </a:br>
            <a:endParaRPr kumimoji="1" lang="ja-JP" altLang="en-US" dirty="0"/>
          </a:p>
        </p:txBody>
      </p:sp>
      <mc:AlternateContent xmlns:mc="http://schemas.openxmlformats.org/markup-compatibility/2006">
        <mc:Choice xmlns:a14="http://schemas.microsoft.com/office/drawing/2010/main" Requires="a14">
          <p:sp>
            <p:nvSpPr>
              <p:cNvPr id="4" name="テキスト プレースホルダー 3">
                <a:extLst>
                  <a:ext uri="{FF2B5EF4-FFF2-40B4-BE49-F238E27FC236}">
                    <a16:creationId xmlns:a16="http://schemas.microsoft.com/office/drawing/2014/main" id="{1F98BA01-C1AF-425B-A6CB-227743708188}"/>
                  </a:ext>
                </a:extLst>
              </p:cNvPr>
              <p:cNvSpPr>
                <a:spLocks noGrp="1"/>
              </p:cNvSpPr>
              <p:nvPr>
                <p:ph type="body" sz="half" idx="2"/>
              </p:nvPr>
            </p:nvSpPr>
            <p:spPr>
              <a:xfrm>
                <a:off x="680322" y="2336873"/>
                <a:ext cx="5415677" cy="3599315"/>
              </a:xfrm>
            </p:spPr>
            <p:txBody>
              <a:bodyPr>
                <a:normAutofit fontScale="92500" lnSpcReduction="10000"/>
              </a:bodyPr>
              <a:lstStyle/>
              <a:p>
                <a:r>
                  <a:rPr lang="ja-JP" altLang="en-US" sz="2400" dirty="0"/>
                  <a:t>予測例として・・・直線の式を用いたモデル</a:t>
                </a:r>
                <a:endParaRPr lang="en-US" altLang="ja-JP" sz="2400" dirty="0"/>
              </a:p>
              <a:p>
                <a:r>
                  <a:rPr lang="en-US" altLang="ja-JP" sz="2200" dirty="0"/>
                  <a:t>※</a:t>
                </a:r>
                <a:r>
                  <a:rPr lang="ja-JP" altLang="en-US" sz="2200" dirty="0">
                    <a:solidFill>
                      <a:srgbClr val="FF0000"/>
                    </a:solidFill>
                  </a:rPr>
                  <a:t>モデル</a:t>
                </a:r>
                <a:r>
                  <a:rPr lang="ja-JP" altLang="en-US" sz="2200" dirty="0"/>
                  <a:t>・・・パラメータを使って計算を行うことで与えられたデータの特徴や関係性を表すもの</a:t>
                </a:r>
                <a:endParaRPr lang="en-US" altLang="ja-JP" sz="2200" dirty="0"/>
              </a:p>
              <a:p>
                <a:r>
                  <a:rPr lang="en-US" altLang="ja-JP" sz="2400" dirty="0"/>
                  <a:t>&lt;</a:t>
                </a:r>
                <a:r>
                  <a:rPr lang="ja-JP" altLang="en-US" sz="2400" dirty="0"/>
                  <a:t>直線の式</a:t>
                </a:r>
                <a:r>
                  <a:rPr lang="en-US" altLang="ja-JP" sz="2400" dirty="0"/>
                  <a:t>&gt;</a:t>
                </a:r>
              </a:p>
              <a:p>
                <a:pPr/>
                <a14:m>
                  <m:oMathPara xmlns:m="http://schemas.openxmlformats.org/officeDocument/2006/math">
                    <m:oMathParaPr>
                      <m:jc m:val="centerGroup"/>
                    </m:oMathParaPr>
                    <m:oMath xmlns:m="http://schemas.openxmlformats.org/officeDocument/2006/math">
                      <m:r>
                        <a:rPr lang="en-US" altLang="ja-JP" sz="2400" i="1" dirty="0" smtClean="0">
                          <a:latin typeface="Cambria Math" panose="02040503050406030204" pitchFamily="18" charset="0"/>
                        </a:rPr>
                        <m:t>𝑓</m:t>
                      </m:r>
                      <m:r>
                        <a:rPr lang="en-US" altLang="ja-JP" sz="2400" i="1" dirty="0" smtClean="0">
                          <a:latin typeface="Cambria Math" panose="02040503050406030204" pitchFamily="18" charset="0"/>
                        </a:rPr>
                        <m:t>(</m:t>
                      </m:r>
                      <m:r>
                        <a:rPr lang="en-US" altLang="ja-JP" sz="2400" i="1" dirty="0">
                          <a:latin typeface="Cambria Math" panose="02040503050406030204" pitchFamily="18" charset="0"/>
                        </a:rPr>
                        <m:t>𝑥</m:t>
                      </m:r>
                      <m:r>
                        <a:rPr lang="en-US" altLang="ja-JP" sz="2400" i="1" dirty="0">
                          <a:latin typeface="Cambria Math" panose="02040503050406030204" pitchFamily="18" charset="0"/>
                        </a:rPr>
                        <m:t>)=</m:t>
                      </m:r>
                      <m:r>
                        <a:rPr lang="en-US" altLang="ja-JP" sz="2400" i="1" dirty="0" err="1">
                          <a:latin typeface="Cambria Math" panose="02040503050406030204" pitchFamily="18" charset="0"/>
                        </a:rPr>
                        <m:t>𝑤𝑥</m:t>
                      </m:r>
                      <m:r>
                        <a:rPr lang="en-US" altLang="ja-JP" sz="2400" i="1" dirty="0" err="1">
                          <a:latin typeface="Cambria Math" panose="02040503050406030204" pitchFamily="18" charset="0"/>
                        </a:rPr>
                        <m:t>+</m:t>
                      </m:r>
                      <m:r>
                        <a:rPr lang="en-US" altLang="ja-JP" sz="2400" i="1" dirty="0" err="1">
                          <a:latin typeface="Cambria Math" panose="02040503050406030204" pitchFamily="18" charset="0"/>
                        </a:rPr>
                        <m:t>𝑏</m:t>
                      </m:r>
                    </m:oMath>
                  </m:oMathPara>
                </a14:m>
                <a:endParaRPr lang="en-US" altLang="ja-JP" sz="2400" dirty="0"/>
              </a:p>
              <a:p>
                <a:r>
                  <a:rPr lang="ja-JP" altLang="en-US" sz="2400" dirty="0"/>
                  <a:t>⇒</a:t>
                </a:r>
                <a:r>
                  <a:rPr lang="en-US" altLang="ja-JP" sz="2400" dirty="0"/>
                  <a:t>1</a:t>
                </a:r>
                <a:r>
                  <a:rPr lang="ja-JP" altLang="en-US" sz="2400" dirty="0"/>
                  <a:t>つの入力に対し、</a:t>
                </a:r>
                <a:r>
                  <a:rPr lang="en-US" altLang="ja-JP" sz="2400" dirty="0"/>
                  <a:t>1</a:t>
                </a:r>
                <a:r>
                  <a:rPr lang="ja-JP" altLang="en-US" sz="2400" dirty="0"/>
                  <a:t>つの出力</a:t>
                </a:r>
                <a:endParaRPr lang="en-US" altLang="ja-JP" sz="2400" dirty="0"/>
              </a:p>
              <a:p>
                <a:r>
                  <a:rPr lang="ja-JP" altLang="en-US" sz="2400" dirty="0"/>
                  <a:t>⇒関数を決定するのは</a:t>
                </a:r>
                <a14:m>
                  <m:oMath xmlns:m="http://schemas.openxmlformats.org/officeDocument/2006/math">
                    <m:r>
                      <a:rPr lang="en-US" altLang="ja-JP" sz="2400" i="1" dirty="0">
                        <a:latin typeface="Cambria Math" panose="02040503050406030204" pitchFamily="18" charset="0"/>
                      </a:rPr>
                      <m:t>𝑤</m:t>
                    </m:r>
                  </m:oMath>
                </a14:m>
                <a:r>
                  <a:rPr lang="ja-JP" altLang="en-US" sz="2400" dirty="0"/>
                  <a:t>と</a:t>
                </a:r>
                <a14:m>
                  <m:oMath xmlns:m="http://schemas.openxmlformats.org/officeDocument/2006/math">
                    <m:r>
                      <a:rPr lang="en-US" altLang="ja-JP" sz="2400" i="1" dirty="0">
                        <a:latin typeface="Cambria Math" panose="02040503050406030204" pitchFamily="18" charset="0"/>
                      </a:rPr>
                      <m:t>𝑏</m:t>
                    </m:r>
                  </m:oMath>
                </a14:m>
                <a:endParaRPr lang="en-US" altLang="ja-JP" sz="2400" dirty="0"/>
              </a:p>
              <a:p>
                <a14:m>
                  <m:oMath xmlns:m="http://schemas.openxmlformats.org/officeDocument/2006/math">
                    <m:r>
                      <a:rPr lang="en-US" altLang="ja-JP" sz="2400" i="1" dirty="0">
                        <a:latin typeface="Cambria Math" panose="02040503050406030204" pitchFamily="18" charset="0"/>
                      </a:rPr>
                      <m:t>𝑤</m:t>
                    </m:r>
                  </m:oMath>
                </a14:m>
                <a:r>
                  <a:rPr lang="ja-JP" altLang="en-US" sz="2400" dirty="0"/>
                  <a:t>と</a:t>
                </a:r>
                <a14:m>
                  <m:oMath xmlns:m="http://schemas.openxmlformats.org/officeDocument/2006/math">
                    <m:r>
                      <a:rPr lang="en-US" altLang="ja-JP" sz="2400" i="1" dirty="0">
                        <a:latin typeface="Cambria Math" panose="02040503050406030204" pitchFamily="18" charset="0"/>
                      </a:rPr>
                      <m:t>𝑏</m:t>
                    </m:r>
                  </m:oMath>
                </a14:m>
                <a:r>
                  <a:rPr lang="ja-JP" altLang="en-US" sz="2400" dirty="0"/>
                  <a:t>を適当に決めると・・・</a:t>
                </a:r>
                <a:endParaRPr lang="en-US" altLang="ja-JP" sz="2400" dirty="0"/>
              </a:p>
              <a:p>
                <a:r>
                  <a:rPr lang="ja-JP" altLang="en-US" sz="4000" dirty="0"/>
                  <a:t>イマイチ！</a:t>
                </a:r>
                <a:endParaRPr lang="en-US" altLang="ja-JP" sz="4000" dirty="0"/>
              </a:p>
              <a:p>
                <a:endParaRPr kumimoji="1" lang="ja-JP" altLang="en-US" dirty="0"/>
              </a:p>
            </p:txBody>
          </p:sp>
        </mc:Choice>
        <mc:Fallback>
          <p:sp>
            <p:nvSpPr>
              <p:cNvPr id="4" name="テキスト プレースホルダー 3">
                <a:extLst>
                  <a:ext uri="{FF2B5EF4-FFF2-40B4-BE49-F238E27FC236}">
                    <a16:creationId xmlns:a16="http://schemas.microsoft.com/office/drawing/2014/main" id="{1F98BA01-C1AF-425B-A6CB-227743708188}"/>
                  </a:ext>
                </a:extLst>
              </p:cNvPr>
              <p:cNvSpPr>
                <a:spLocks noGrp="1" noRot="1" noChangeAspect="1" noMove="1" noResize="1" noEditPoints="1" noAdjustHandles="1" noChangeArrowheads="1" noChangeShapeType="1" noTextEdit="1"/>
              </p:cNvSpPr>
              <p:nvPr>
                <p:ph type="body" sz="half" idx="2"/>
              </p:nvPr>
            </p:nvSpPr>
            <p:spPr>
              <a:xfrm>
                <a:off x="680322" y="2336873"/>
                <a:ext cx="5415677" cy="3599315"/>
              </a:xfrm>
              <a:blipFill>
                <a:blip r:embed="rId2"/>
                <a:stretch>
                  <a:fillRect l="-6194" t="-8122" r="-1464" b="-3384"/>
                </a:stretch>
              </a:blipFill>
            </p:spPr>
            <p:txBody>
              <a:bodyPr/>
              <a:lstStyle/>
              <a:p>
                <a:r>
                  <a:rPr lang="ja-JP" altLang="en-US">
                    <a:noFill/>
                  </a:rPr>
                  <a:t> </a:t>
                </a:r>
              </a:p>
            </p:txBody>
          </p:sp>
        </mc:Fallback>
      </mc:AlternateContent>
      <p:pic>
        <p:nvPicPr>
          <p:cNvPr id="10" name="図プレースホルダー 9">
            <a:extLst>
              <a:ext uri="{FF2B5EF4-FFF2-40B4-BE49-F238E27FC236}">
                <a16:creationId xmlns:a16="http://schemas.microsoft.com/office/drawing/2014/main" id="{63F9759C-6056-44A8-9B40-E8EDBC2BD96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31" b="131"/>
          <a:stretch>
            <a:fillRect/>
          </a:stretch>
        </p:blipFill>
        <p:spPr>
          <a:xfrm>
            <a:off x="5789092" y="2336876"/>
            <a:ext cx="5425849" cy="3599312"/>
          </a:xfrm>
        </p:spPr>
      </p:pic>
    </p:spTree>
    <p:extLst>
      <p:ext uri="{BB962C8B-B14F-4D97-AF65-F5344CB8AC3E}">
        <p14:creationId xmlns:p14="http://schemas.microsoft.com/office/powerpoint/2010/main" val="210074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7A770-ACFC-4FA5-AE14-C637031A12B0}"/>
              </a:ext>
            </a:extLst>
          </p:cNvPr>
          <p:cNvSpPr>
            <a:spLocks noGrp="1"/>
          </p:cNvSpPr>
          <p:nvPr>
            <p:ph type="title"/>
          </p:nvPr>
        </p:nvSpPr>
        <p:spPr/>
        <p:txBody>
          <a:bodyPr/>
          <a:lstStyle/>
          <a:p>
            <a:r>
              <a:rPr lang="en-US" altLang="ja-JP" b="1" dirty="0"/>
              <a:t>3.2.1. </a:t>
            </a:r>
            <a:r>
              <a:rPr lang="ja-JP" altLang="en-US" b="1" dirty="0"/>
              <a:t>直線による近似</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6BA3E07-ABEB-4817-976A-4B41B7B7956D}"/>
                  </a:ext>
                </a:extLst>
              </p:cNvPr>
              <p:cNvSpPr>
                <a:spLocks noGrp="1"/>
              </p:cNvSpPr>
              <p:nvPr>
                <p:ph idx="1"/>
              </p:nvPr>
            </p:nvSpPr>
            <p:spPr/>
            <p:txBody>
              <a:bodyPr/>
              <a:lstStyle/>
              <a:p>
                <a14:m>
                  <m:oMath xmlns:m="http://schemas.openxmlformats.org/officeDocument/2006/math">
                    <m:r>
                      <a:rPr lang="en-US" altLang="ja-JP" i="1" dirty="0">
                        <a:latin typeface="Cambria Math" panose="02040503050406030204" pitchFamily="18" charset="0"/>
                      </a:rPr>
                      <m:t>𝑤</m:t>
                    </m:r>
                  </m:oMath>
                </a14:m>
                <a:r>
                  <a:rPr kumimoji="1" lang="ja-JP" altLang="en-US" dirty="0"/>
                  <a:t>と</a:t>
                </a:r>
                <a14:m>
                  <m:oMath xmlns:m="http://schemas.openxmlformats.org/officeDocument/2006/math">
                    <m:r>
                      <a:rPr lang="en-US" altLang="ja-JP" i="1" dirty="0">
                        <a:latin typeface="Cambria Math" panose="02040503050406030204" pitchFamily="18" charset="0"/>
                      </a:rPr>
                      <m:t>𝑏</m:t>
                    </m:r>
                  </m:oMath>
                </a14:m>
                <a:r>
                  <a:rPr kumimoji="1" lang="ja-JP" altLang="en-US" dirty="0"/>
                  <a:t>をうまく決めれば赤い点に沿う直線ができそう！</a:t>
                </a:r>
                <a:endParaRPr kumimoji="1" lang="en-US" altLang="ja-JP" dirty="0"/>
              </a:p>
              <a:p>
                <a:pPr marL="0" indent="0">
                  <a:buNone/>
                </a:pPr>
                <a:r>
                  <a:rPr lang="ja-JP" altLang="en-US" dirty="0"/>
                  <a:t>（新しい</a:t>
                </a:r>
                <a:r>
                  <a:rPr lang="en-US" altLang="ja-JP" dirty="0"/>
                  <a:t>x</a:t>
                </a:r>
                <a:r>
                  <a:rPr lang="ja-JP" altLang="en-US" dirty="0"/>
                  <a:t>が与えられたときに</a:t>
                </a:r>
                <a14:m>
                  <m:oMath xmlns:m="http://schemas.openxmlformats.org/officeDocument/2006/math">
                    <m:r>
                      <a:rPr lang="en-US" altLang="ja-JP" i="1" dirty="0">
                        <a:latin typeface="Cambria Math" panose="02040503050406030204" pitchFamily="18" charset="0"/>
                      </a:rPr>
                      <m:t>𝑡</m:t>
                    </m:r>
                  </m:oMath>
                </a14:m>
                <a:r>
                  <a:rPr lang="ja-JP" altLang="en-US" dirty="0"/>
                  <a:t>の値も予測できそう）</a:t>
                </a:r>
                <a:endParaRPr lang="en-US" altLang="ja-JP" dirty="0"/>
              </a:p>
              <a:p>
                <a:pPr marL="0" indent="0">
                  <a:buNone/>
                </a:pPr>
                <a:r>
                  <a:rPr lang="ja-JP" altLang="en-US" dirty="0"/>
                  <a:t>　　　　　↓どうやって</a:t>
                </a:r>
                <a14:m>
                  <m:oMath xmlns:m="http://schemas.openxmlformats.org/officeDocument/2006/math">
                    <m:r>
                      <a:rPr lang="en-US" altLang="ja-JP" i="1" dirty="0">
                        <a:latin typeface="Cambria Math" panose="02040503050406030204" pitchFamily="18" charset="0"/>
                      </a:rPr>
                      <m:t>𝑤</m:t>
                    </m:r>
                  </m:oMath>
                </a14:m>
                <a:r>
                  <a:rPr lang="ja-JP" altLang="en-US" dirty="0"/>
                  <a:t>と</a:t>
                </a:r>
                <a14:m>
                  <m:oMath xmlns:m="http://schemas.openxmlformats.org/officeDocument/2006/math">
                    <m:r>
                      <a:rPr lang="en-US" altLang="ja-JP" i="1" dirty="0">
                        <a:latin typeface="Cambria Math" panose="02040503050406030204" pitchFamily="18" charset="0"/>
                      </a:rPr>
                      <m:t>𝑏</m:t>
                    </m:r>
                  </m:oMath>
                </a14:m>
                <a:r>
                  <a:rPr lang="ja-JP" altLang="en-US" dirty="0"/>
                  <a:t>を決めるか</a:t>
                </a:r>
                <a:endParaRPr lang="en-US" altLang="ja-JP" dirty="0"/>
              </a:p>
              <a:p>
                <a:pPr marL="0" indent="0">
                  <a:buNone/>
                </a:pPr>
                <a:r>
                  <a:rPr lang="ja-JP" altLang="en-US" dirty="0"/>
                  <a:t>人力ではきついことも多い</a:t>
                </a:r>
                <a:endParaRPr lang="en-US" altLang="ja-JP" dirty="0"/>
              </a:p>
              <a:p>
                <a:pPr marL="0" indent="0">
                  <a:buNone/>
                </a:pPr>
                <a:r>
                  <a:rPr lang="ja-JP" altLang="en-US" dirty="0"/>
                  <a:t>⇒コンピュータにやらせる</a:t>
                </a:r>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96BA3E07-ABEB-4817-976A-4B41B7B7956D}"/>
                  </a:ext>
                </a:extLst>
              </p:cNvPr>
              <p:cNvSpPr>
                <a:spLocks noGrp="1" noRot="1" noChangeAspect="1" noMove="1" noResize="1" noEditPoints="1" noAdjustHandles="1" noChangeArrowheads="1" noChangeShapeType="1" noTextEdit="1"/>
              </p:cNvSpPr>
              <p:nvPr>
                <p:ph idx="1"/>
              </p:nvPr>
            </p:nvSpPr>
            <p:spPr>
              <a:blipFill>
                <a:blip r:embed="rId2"/>
                <a:stretch>
                  <a:fillRect l="-2093" t="-57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88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7ABA0F-3FF2-41E6-AB80-DBBBB18D3C4D}"/>
              </a:ext>
            </a:extLst>
          </p:cNvPr>
          <p:cNvSpPr>
            <a:spLocks noGrp="1"/>
          </p:cNvSpPr>
          <p:nvPr>
            <p:ph type="title"/>
          </p:nvPr>
        </p:nvSpPr>
        <p:spPr/>
        <p:txBody>
          <a:bodyPr>
            <a:normAutofit/>
          </a:bodyPr>
          <a:lstStyle/>
          <a:p>
            <a:r>
              <a:rPr lang="en-US" altLang="ja-JP" b="1" dirty="0"/>
              <a:t>3.3. </a:t>
            </a:r>
            <a:r>
              <a:rPr lang="ja-JP" altLang="en-US" b="1" dirty="0"/>
              <a:t>目的関数</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4A4A6300-A378-4153-950E-F4D0EEFE7AAE}"/>
              </a:ext>
            </a:extLst>
          </p:cNvPr>
          <p:cNvSpPr>
            <a:spLocks noGrp="1"/>
          </p:cNvSpPr>
          <p:nvPr>
            <p:ph idx="1"/>
          </p:nvPr>
        </p:nvSpPr>
        <p:spPr/>
        <p:txBody>
          <a:bodyPr/>
          <a:lstStyle/>
          <a:p>
            <a:r>
              <a:rPr kumimoji="1" lang="ja-JP" altLang="en-US" dirty="0"/>
              <a:t>コンピュータにいいパラメータを見つけてもらおう！</a:t>
            </a:r>
            <a:endParaRPr kumimoji="1" lang="en-US" altLang="ja-JP" dirty="0"/>
          </a:p>
          <a:p>
            <a:pPr marL="0" indent="0">
              <a:buNone/>
            </a:pPr>
            <a:r>
              <a:rPr lang="ja-JP" altLang="en-US" dirty="0"/>
              <a:t>→いいパラメータ・・・？</a:t>
            </a:r>
            <a:endParaRPr lang="en-US" altLang="ja-JP" dirty="0"/>
          </a:p>
          <a:p>
            <a:pPr marL="0" indent="0">
              <a:buNone/>
            </a:pPr>
            <a:r>
              <a:rPr kumimoji="1" lang="ja-JP" altLang="en-US" dirty="0"/>
              <a:t>⇒</a:t>
            </a:r>
            <a:r>
              <a:rPr kumimoji="1" lang="ja-JP" altLang="en-US" dirty="0">
                <a:solidFill>
                  <a:srgbClr val="FF0000"/>
                </a:solidFill>
              </a:rPr>
              <a:t>目的関数</a:t>
            </a:r>
            <a:r>
              <a:rPr kumimoji="1" lang="ja-JP" altLang="en-US" dirty="0"/>
              <a:t>（いいパラメータとはなにかを表す指標）を</a:t>
            </a:r>
            <a:endParaRPr kumimoji="1" lang="en-US" altLang="ja-JP" dirty="0"/>
          </a:p>
          <a:p>
            <a:pPr marL="0" indent="0">
              <a:buNone/>
            </a:pPr>
            <a:r>
              <a:rPr lang="ja-JP" altLang="en-US" dirty="0"/>
              <a:t>　 </a:t>
            </a:r>
            <a:r>
              <a:rPr kumimoji="1" lang="ja-JP" altLang="en-US" dirty="0"/>
              <a:t>定義することが必要！</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一般的に、目的関数は</a:t>
            </a:r>
            <a:r>
              <a:rPr lang="ja-JP" altLang="en-US" dirty="0"/>
              <a:t>モデルの予測値と目標値を受け取り、</a:t>
            </a:r>
            <a:endParaRPr lang="en-US" altLang="ja-JP" dirty="0"/>
          </a:p>
          <a:p>
            <a:pPr marL="0" indent="0">
              <a:buNone/>
            </a:pPr>
            <a:r>
              <a:rPr lang="ja-JP" altLang="en-US" dirty="0"/>
              <a:t>その差異を測って返すような関数であることが多い</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19276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19439-C02A-4A77-ABB2-32766521E9E1}"/>
              </a:ext>
            </a:extLst>
          </p:cNvPr>
          <p:cNvSpPr>
            <a:spLocks noGrp="1"/>
          </p:cNvSpPr>
          <p:nvPr>
            <p:ph type="title"/>
          </p:nvPr>
        </p:nvSpPr>
        <p:spPr/>
        <p:txBody>
          <a:bodyPr/>
          <a:lstStyle/>
          <a:p>
            <a:r>
              <a:rPr lang="en-US" altLang="ja-JP" b="1" dirty="0"/>
              <a:t>3.3. </a:t>
            </a:r>
            <a:r>
              <a:rPr lang="ja-JP" altLang="en-US" b="1" dirty="0"/>
              <a:t>目的関数</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E8F7F81-1415-425C-B99B-040FB606853E}"/>
                  </a:ext>
                </a:extLst>
              </p:cNvPr>
              <p:cNvSpPr>
                <a:spLocks noGrp="1"/>
              </p:cNvSpPr>
              <p:nvPr>
                <p:ph idx="1"/>
              </p:nvPr>
            </p:nvSpPr>
            <p:spPr>
              <a:xfrm>
                <a:off x="680321" y="2299166"/>
                <a:ext cx="10265846" cy="3599316"/>
              </a:xfrm>
            </p:spPr>
            <p:txBody>
              <a:bodyPr>
                <a:noAutofit/>
              </a:bodyPr>
              <a:lstStyle/>
              <a:p>
                <a:pPr marL="0" indent="0">
                  <a:buNone/>
                </a:pPr>
                <a:r>
                  <a:rPr lang="ja-JP" altLang="en-US" dirty="0"/>
                  <a:t>今回の場合・・・</a:t>
                </a:r>
                <a:endParaRPr lang="en-US" altLang="ja-JP" dirty="0"/>
              </a:p>
              <a:p>
                <a:r>
                  <a:rPr lang="en-US" altLang="ja-JP" dirty="0"/>
                  <a:t>x </a:t>
                </a:r>
                <a:r>
                  <a:rPr lang="ja-JP" altLang="en-US" dirty="0"/>
                  <a:t>・・・</a:t>
                </a:r>
                <a:r>
                  <a:rPr lang="ja-JP" altLang="en-US" dirty="0">
                    <a:solidFill>
                      <a:srgbClr val="FF0000"/>
                    </a:solidFill>
                  </a:rPr>
                  <a:t>入力変数 </a:t>
                </a:r>
                <a:r>
                  <a:rPr lang="ja-JP" altLang="en-US" dirty="0"/>
                  <a:t>　</a:t>
                </a:r>
                <a14:m>
                  <m:oMath xmlns:m="http://schemas.openxmlformats.org/officeDocument/2006/math">
                    <m:r>
                      <a:rPr lang="en-US" altLang="ja-JP" i="1" dirty="0">
                        <a:latin typeface="Cambria Math" panose="02040503050406030204" pitchFamily="18" charset="0"/>
                      </a:rPr>
                      <m:t>𝑦</m:t>
                    </m:r>
                    <m:r>
                      <a:rPr lang="ja-JP" altLang="en-US" i="1" dirty="0">
                        <a:latin typeface="Cambria Math" panose="02040503050406030204" pitchFamily="18" charset="0"/>
                      </a:rPr>
                      <m:t>・・・</m:t>
                    </m:r>
                  </m:oMath>
                </a14:m>
                <a:r>
                  <a:rPr lang="ja-JP" altLang="en-US" dirty="0">
                    <a:solidFill>
                      <a:srgbClr val="FF0000"/>
                    </a:solidFill>
                  </a:rPr>
                  <a:t>出力変数 </a:t>
                </a:r>
                <a:endParaRPr lang="en-US" altLang="ja-JP" dirty="0">
                  <a:solidFill>
                    <a:srgbClr val="FF0000"/>
                  </a:solidFill>
                </a:endParaRPr>
              </a:p>
              <a:p>
                <a:r>
                  <a:rPr lang="ja-JP" altLang="en-US" dirty="0"/>
                  <a:t>具体的な </a:t>
                </a:r>
                <a14:m>
                  <m:oMath xmlns:m="http://schemas.openxmlformats.org/officeDocument/2006/math">
                    <m:r>
                      <a:rPr lang="en-US" altLang="ja-JP" i="1" dirty="0">
                        <a:latin typeface="Cambria Math" panose="02040503050406030204" pitchFamily="18" charset="0"/>
                      </a:rPr>
                      <m:t>𝑥</m:t>
                    </m:r>
                  </m:oMath>
                </a14:m>
                <a:r>
                  <a:rPr lang="en-US" altLang="ja-JP" dirty="0"/>
                  <a:t> </a:t>
                </a:r>
                <a:r>
                  <a:rPr lang="ja-JP" altLang="en-US" dirty="0"/>
                  <a:t>の値・・・</a:t>
                </a:r>
                <a:r>
                  <a:rPr lang="ja-JP" altLang="en-US" dirty="0">
                    <a:solidFill>
                      <a:srgbClr val="FF0000"/>
                    </a:solidFill>
                  </a:rPr>
                  <a:t>入力値 </a:t>
                </a:r>
                <a:endParaRPr lang="en-US" altLang="ja-JP" dirty="0">
                  <a:solidFill>
                    <a:srgbClr val="FF0000"/>
                  </a:solidFill>
                </a:endParaRPr>
              </a:p>
              <a:p>
                <a:r>
                  <a:rPr lang="ja-JP" altLang="en-US" dirty="0"/>
                  <a:t>パラメータ </a:t>
                </a:r>
                <a14:m>
                  <m:oMath xmlns:m="http://schemas.openxmlformats.org/officeDocument/2006/math">
                    <m:r>
                      <a:rPr lang="en-US" altLang="ja-JP" i="1" dirty="0">
                        <a:latin typeface="Cambria Math" panose="02040503050406030204" pitchFamily="18" charset="0"/>
                      </a:rPr>
                      <m:t>𝑤</m:t>
                    </m:r>
                  </m:oMath>
                </a14:m>
                <a:r>
                  <a:rPr lang="en-US" altLang="ja-JP" dirty="0"/>
                  <a:t> </a:t>
                </a:r>
                <a:r>
                  <a:rPr lang="ja-JP" altLang="en-US" dirty="0"/>
                  <a:t>と </a:t>
                </a:r>
                <a14:m>
                  <m:oMath xmlns:m="http://schemas.openxmlformats.org/officeDocument/2006/math">
                    <m:r>
                      <a:rPr lang="en-US" altLang="ja-JP" i="1" dirty="0">
                        <a:latin typeface="Cambria Math" panose="02040503050406030204" pitchFamily="18" charset="0"/>
                      </a:rPr>
                      <m:t>𝑏</m:t>
                    </m:r>
                  </m:oMath>
                </a14:m>
                <a:r>
                  <a:rPr lang="en-US" altLang="ja-JP" dirty="0"/>
                  <a:t> </a:t>
                </a:r>
                <a:r>
                  <a:rPr lang="ja-JP" altLang="en-US" dirty="0"/>
                  <a:t>を用いて計算した結果得られる具体的な </a:t>
                </a:r>
                <a14:m>
                  <m:oMath xmlns:m="http://schemas.openxmlformats.org/officeDocument/2006/math">
                    <m:r>
                      <a:rPr lang="en-US" altLang="ja-JP" i="1" dirty="0">
                        <a:latin typeface="Cambria Math" panose="02040503050406030204" pitchFamily="18" charset="0"/>
                      </a:rPr>
                      <m:t>𝑦</m:t>
                    </m:r>
                  </m:oMath>
                </a14:m>
                <a:r>
                  <a:rPr lang="en-US" altLang="ja-JP" dirty="0"/>
                  <a:t> </a:t>
                </a:r>
                <a:r>
                  <a:rPr lang="ja-JP" altLang="en-US" dirty="0"/>
                  <a:t>の値・・・</a:t>
                </a:r>
                <a:r>
                  <a:rPr lang="ja-JP" altLang="en-US" dirty="0">
                    <a:solidFill>
                      <a:srgbClr val="FF0000"/>
                    </a:solidFill>
                  </a:rPr>
                  <a:t>予測値</a:t>
                </a:r>
                <a:r>
                  <a:rPr lang="ja-JP" altLang="en-US" dirty="0"/>
                  <a:t> </a:t>
                </a:r>
                <a:endParaRPr lang="en-US" altLang="ja-JP" dirty="0"/>
              </a:p>
              <a:p>
                <a:r>
                  <a:rPr lang="ja-JP" altLang="en-US" dirty="0"/>
                  <a:t>実際の赤い点の持つ </a:t>
                </a:r>
                <a14:m>
                  <m:oMath xmlns:m="http://schemas.openxmlformats.org/officeDocument/2006/math">
                    <m:r>
                      <a:rPr lang="en-US" altLang="ja-JP" i="1" dirty="0">
                        <a:latin typeface="Cambria Math" panose="02040503050406030204" pitchFamily="18" charset="0"/>
                      </a:rPr>
                      <m:t>𝑡</m:t>
                    </m:r>
                  </m:oMath>
                </a14:m>
                <a:r>
                  <a:rPr lang="en-US" altLang="ja-JP" dirty="0"/>
                  <a:t> </a:t>
                </a:r>
                <a:r>
                  <a:rPr lang="ja-JP" altLang="en-US" dirty="0"/>
                  <a:t>の値・・・</a:t>
                </a:r>
                <a:r>
                  <a:rPr lang="ja-JP" altLang="en-US" dirty="0">
                    <a:solidFill>
                      <a:srgbClr val="FF0000"/>
                    </a:solidFill>
                  </a:rPr>
                  <a:t>目標値</a:t>
                </a:r>
                <a:r>
                  <a:rPr lang="ja-JP" altLang="en-US" dirty="0">
                    <a:solidFill>
                      <a:schemeClr val="bg1"/>
                    </a:solidFill>
                  </a:rPr>
                  <a:t> </a:t>
                </a:r>
                <a:endParaRPr lang="en-US" altLang="ja-JP" dirty="0">
                  <a:solidFill>
                    <a:schemeClr val="bg1"/>
                  </a:solidFill>
                </a:endParaRPr>
              </a:p>
              <a:p>
                <a:r>
                  <a:rPr lang="ja-JP" altLang="en-US" dirty="0"/>
                  <a:t>⇒目的関数では差異が小さいほどモデルの予測が当たっていることを意味するため、予測値と目標値の差を小さくしたい</a:t>
                </a:r>
                <a:endParaRPr lang="en-US" altLang="ja-JP" dirty="0"/>
              </a:p>
            </p:txBody>
          </p:sp>
        </mc:Choice>
        <mc:Fallback>
          <p:sp>
            <p:nvSpPr>
              <p:cNvPr id="3" name="コンテンツ プレースホルダー 2">
                <a:extLst>
                  <a:ext uri="{FF2B5EF4-FFF2-40B4-BE49-F238E27FC236}">
                    <a16:creationId xmlns:a16="http://schemas.microsoft.com/office/drawing/2014/main" id="{FE8F7F81-1415-425C-B99B-040FB606853E}"/>
                  </a:ext>
                </a:extLst>
              </p:cNvPr>
              <p:cNvSpPr>
                <a:spLocks noGrp="1" noRot="1" noChangeAspect="1" noMove="1" noResize="1" noEditPoints="1" noAdjustHandles="1" noChangeArrowheads="1" noChangeShapeType="1" noTextEdit="1"/>
              </p:cNvSpPr>
              <p:nvPr>
                <p:ph idx="1"/>
              </p:nvPr>
            </p:nvSpPr>
            <p:spPr>
              <a:xfrm>
                <a:off x="680321" y="2299166"/>
                <a:ext cx="10265846" cy="3599316"/>
              </a:xfrm>
              <a:blipFill>
                <a:blip r:embed="rId2"/>
                <a:stretch>
                  <a:fillRect l="-1960" t="-5753" r="-15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89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08E09-1D3B-47DD-9715-6374C0329CD1}"/>
              </a:ext>
            </a:extLst>
          </p:cNvPr>
          <p:cNvSpPr>
            <a:spLocks noGrp="1"/>
          </p:cNvSpPr>
          <p:nvPr>
            <p:ph type="title"/>
          </p:nvPr>
        </p:nvSpPr>
        <p:spPr/>
        <p:txBody>
          <a:bodyPr>
            <a:normAutofit/>
          </a:bodyPr>
          <a:lstStyle/>
          <a:p>
            <a:r>
              <a:rPr lang="en-US" altLang="ja-JP" b="1" dirty="0"/>
              <a:t>3.3.1. </a:t>
            </a:r>
            <a:r>
              <a:rPr lang="ja-JP" altLang="en-US" b="1" dirty="0"/>
              <a:t>二乗誤差関数</a:t>
            </a:r>
            <a:br>
              <a:rPr lang="ja-JP" altLang="en-US" b="1" dirty="0"/>
            </a:b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1AC8B3D-3D86-4BB9-AC59-5023565C7C0A}"/>
                  </a:ext>
                </a:extLst>
              </p:cNvPr>
              <p:cNvSpPr>
                <a:spLocks noGrp="1"/>
              </p:cNvSpPr>
              <p:nvPr>
                <p:ph idx="1"/>
              </p:nvPr>
            </p:nvSpPr>
            <p:spPr/>
            <p:txBody>
              <a:bodyPr>
                <a:noAutofit/>
              </a:bodyPr>
              <a:lstStyle/>
              <a:p>
                <a:r>
                  <a:rPr kumimoji="1" lang="ja-JP" altLang="en-US" dirty="0"/>
                  <a:t>データ</a:t>
                </a:r>
                <a:r>
                  <a:rPr kumimoji="1" lang="en-US" altLang="ja-JP" dirty="0"/>
                  <a:t>200</a:t>
                </a:r>
                <a:r>
                  <a:rPr kumimoji="1" lang="ja-JP" altLang="en-US" dirty="0"/>
                  <a:t>個</a:t>
                </a:r>
                <a:endParaRPr kumimoji="1" lang="en-US" altLang="ja-JP" dirty="0"/>
              </a:p>
              <a:p>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𝑥</m:t>
                        </m:r>
                      </m:e>
                      <m:sub>
                        <m:r>
                          <a:rPr lang="en-US" altLang="ja-JP" b="0" i="0" dirty="0" smtClean="0">
                            <a:latin typeface="Cambria Math" panose="02040503050406030204" pitchFamily="18" charset="0"/>
                          </a:rPr>
                          <m:t>1</m:t>
                        </m:r>
                      </m:sub>
                    </m:sSub>
                    <m:r>
                      <a:rPr lang="en-US" altLang="ja-JP" b="0" i="0"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i="1" dirty="0" err="1">
                            <a:latin typeface="Cambria Math" panose="02040503050406030204" pitchFamily="18" charset="0"/>
                          </a:rPr>
                          <m:t>𝑥</m:t>
                        </m:r>
                      </m:e>
                      <m:sub>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200</m:t>
                        </m:r>
                      </m:sub>
                    </m:sSub>
                  </m:oMath>
                </a14:m>
                <a:r>
                  <a:rPr lang="ja-JP" altLang="en-US" dirty="0"/>
                  <a:t>・・・入力値</a:t>
                </a:r>
                <a:r>
                  <a:rPr lang="en-US" altLang="ja-JP" dirty="0"/>
                  <a:t>, </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𝑡</m:t>
                        </m:r>
                      </m:e>
                      <m:sub>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𝑡</m:t>
                        </m:r>
                      </m:e>
                      <m:sub>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 </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𝑡</m:t>
                        </m:r>
                      </m:e>
                      <m:sub>
                        <m:r>
                          <a:rPr lang="en-US" altLang="ja-JP" b="0" i="1" dirty="0" smtClean="0">
                            <a:latin typeface="Cambria Math" panose="02040503050406030204" pitchFamily="18" charset="0"/>
                          </a:rPr>
                          <m:t>200</m:t>
                        </m:r>
                      </m:sub>
                    </m:sSub>
                  </m:oMath>
                </a14:m>
                <a:r>
                  <a:rPr lang="ja-JP" altLang="en-US" dirty="0"/>
                  <a:t>・・・目標値</a:t>
                </a:r>
                <a:endParaRPr lang="en-US" altLang="ja-JP" dirty="0"/>
              </a:p>
              <a:p>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dirty="0">
                            <a:latin typeface="Cambria Math" panose="02040503050406030204" pitchFamily="18" charset="0"/>
                          </a:rPr>
                          <m:t>1</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200</m:t>
                        </m:r>
                      </m:sub>
                    </m:sSub>
                  </m:oMath>
                </a14:m>
                <a:r>
                  <a:rPr lang="ja-JP" altLang="en-US" dirty="0"/>
                  <a:t>の値全てに対して式を使って予測値を計算した</a:t>
                </a:r>
                <a:endParaRPr lang="en-US" altLang="ja-JP" dirty="0"/>
              </a:p>
              <a:p>
                <a:pPr marL="0" indent="0">
                  <a:buNone/>
                </a:pPr>
                <a:r>
                  <a:rPr lang="ja-JP" altLang="en-US" dirty="0"/>
                  <a:t>⇒それぞれ</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𝑦</m:t>
                        </m:r>
                      </m:e>
                      <m:sub>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200</m:t>
                        </m:r>
                      </m:sub>
                    </m:sSub>
                  </m:oMath>
                </a14:m>
                <a:r>
                  <a:rPr lang="ja-JP" altLang="en-US" dirty="0"/>
                  <a:t>という予測値</a:t>
                </a:r>
                <a:endParaRPr lang="en-US" altLang="ja-JP" dirty="0"/>
              </a:p>
              <a:p>
                <a:pPr marL="0" indent="0">
                  <a:buNone/>
                </a:pPr>
                <a:r>
                  <a:rPr kumimoji="1" lang="ja-JP" altLang="en-US" dirty="0"/>
                  <a:t>それぞれのデータに対しての</a:t>
                </a:r>
                <a:r>
                  <a:rPr kumimoji="1" lang="ja-JP" altLang="en-US" dirty="0">
                    <a:solidFill>
                      <a:srgbClr val="FF0000"/>
                    </a:solidFill>
                  </a:rPr>
                  <a:t>二乗誤差関数</a:t>
                </a:r>
                <a:endParaRPr kumimoji="1" lang="en-US" altLang="ja-JP"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i="1">
                              <a:latin typeface="Cambria Math" panose="02040503050406030204" pitchFamily="18" charset="0"/>
                            </a:rPr>
                            <m:t>)</m:t>
                          </m:r>
                          <m:r>
                            <m:rPr>
                              <m:nor/>
                            </m:rPr>
                            <a:rPr lang="en-US" altLang="ja-JP" dirty="0"/>
                            <m:t> </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p:sp>
            <p:nvSpPr>
              <p:cNvPr id="3" name="コンテンツ プレースホルダー 2">
                <a:extLst>
                  <a:ext uri="{FF2B5EF4-FFF2-40B4-BE49-F238E27FC236}">
                    <a16:creationId xmlns:a16="http://schemas.microsoft.com/office/drawing/2014/main" id="{F1AC8B3D-3D86-4BB9-AC59-5023565C7C0A}"/>
                  </a:ext>
                </a:extLst>
              </p:cNvPr>
              <p:cNvSpPr>
                <a:spLocks noGrp="1" noRot="1" noChangeAspect="1" noMove="1" noResize="1" noEditPoints="1" noAdjustHandles="1" noChangeArrowheads="1" noChangeShapeType="1" noTextEdit="1"/>
              </p:cNvSpPr>
              <p:nvPr>
                <p:ph idx="1"/>
              </p:nvPr>
            </p:nvSpPr>
            <p:spPr>
              <a:blipFill>
                <a:blip r:embed="rId2"/>
                <a:stretch>
                  <a:fillRect l="-2093" t="-57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2337994"/>
      </p:ext>
    </p:extLst>
  </p:cSld>
  <p:clrMapOvr>
    <a:masterClrMapping/>
  </p:clrMapOvr>
</p:sld>
</file>

<file path=ppt/theme/theme1.xml><?xml version="1.0" encoding="utf-8"?>
<a:theme xmlns:a="http://schemas.openxmlformats.org/drawingml/2006/main" name="ベルリ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TM04033917[[fn=ベルリン]]</Template>
  <TotalTime>1418</TotalTime>
  <Words>492</Words>
  <Application>Microsoft Office PowerPoint</Application>
  <PresentationFormat>ワイド画面</PresentationFormat>
  <Paragraphs>80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Cambria Math</vt:lpstr>
      <vt:lpstr>Trebuchet MS</vt:lpstr>
      <vt:lpstr>ベルリン</vt:lpstr>
      <vt:lpstr>3. 機械学習に使われる数学 </vt:lpstr>
      <vt:lpstr>3.1　機械学習とは</vt:lpstr>
      <vt:lpstr>3.2　教師あり学習の考え方 </vt:lpstr>
      <vt:lpstr>3.2　教師あり学習の考え方</vt:lpstr>
      <vt:lpstr>3.2.1. 直線による近似 </vt:lpstr>
      <vt:lpstr>3.2.1. 直線による近似</vt:lpstr>
      <vt:lpstr>3.3. 目的関数 </vt:lpstr>
      <vt:lpstr>3.3. 目的関数</vt:lpstr>
      <vt:lpstr>3.3.1. 二乗誤差関数 </vt:lpstr>
      <vt:lpstr>3.3.1. 二乗誤差関数</vt:lpstr>
      <vt:lpstr>3.4. 目的関数の最適化 </vt:lpstr>
      <vt:lpstr>3.5. 機械学習で使われる数学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光太郎</dc:creator>
  <cp:lastModifiedBy>伊藤 光太郎</cp:lastModifiedBy>
  <cp:revision>24</cp:revision>
  <dcterms:created xsi:type="dcterms:W3CDTF">2019-05-07T03:04:44Z</dcterms:created>
  <dcterms:modified xsi:type="dcterms:W3CDTF">2019-05-10T03:57:03Z</dcterms:modified>
</cp:coreProperties>
</file>