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9" r:id="rId10"/>
    <p:sldId id="264" r:id="rId11"/>
    <p:sldId id="265" r:id="rId12"/>
    <p:sldId id="270" r:id="rId13"/>
    <p:sldId id="266" r:id="rId14"/>
    <p:sldId id="267" r:id="rId15"/>
    <p:sldId id="271"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1A6789F-3649-4E93-A57E-A522E0B484D7}"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255346" y="2750337"/>
            <a:ext cx="1171888" cy="1356442"/>
          </a:xfrm>
        </p:spPr>
        <p:txBody>
          <a:body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760139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1A6789F-3649-4E93-A57E-A522E0B484D7}"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10729455" y="4711309"/>
            <a:ext cx="1154151" cy="1090789"/>
          </a:xfrm>
        </p:spPr>
        <p:txBody>
          <a:body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39151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1A6789F-3649-4E93-A57E-A522E0B484D7}"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10729455" y="4711615"/>
            <a:ext cx="1154151" cy="1090789"/>
          </a:xfrm>
        </p:spPr>
        <p:txBody>
          <a:body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4293824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1A6789F-3649-4E93-A57E-A522E0B484D7}"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10729455" y="4709925"/>
            <a:ext cx="1154151" cy="1090789"/>
          </a:xfrm>
        </p:spPr>
        <p:txBody>
          <a:bodyPr/>
          <a:lstStyle/>
          <a:p>
            <a:fld id="{F74E86D5-63F2-4B43-A1FD-A1DAFC574DBD}" type="slidenum">
              <a:rPr kumimoji="1" lang="ja-JP" altLang="en-US" smtClean="0"/>
              <a:t>‹#›</a:t>
            </a:fld>
            <a:endParaRPr kumimoji="1" lang="ja-JP"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635221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1A6789F-3649-4E93-A57E-A522E0B484D7}"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10729455" y="4709925"/>
            <a:ext cx="1154151" cy="1090789"/>
          </a:xfrm>
        </p:spPr>
        <p:txBody>
          <a:body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3435983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A1A6789F-3649-4E93-A57E-A522E0B484D7}" type="datetimeFigureOut">
              <a:rPr kumimoji="1" lang="ja-JP" altLang="en-US" smtClean="0"/>
              <a:t>2019/5/10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2355256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A1A6789F-3649-4E93-A57E-A522E0B484D7}" type="datetimeFigureOut">
              <a:rPr kumimoji="1" lang="ja-JP" altLang="en-US" smtClean="0"/>
              <a:t>2019/5/10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2367557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1A6789F-3649-4E93-A57E-A522E0B484D7}"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3883845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1A6789F-3649-4E93-A57E-A522E0B484D7}"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a:xfrm>
            <a:off x="680321" y="5936188"/>
            <a:ext cx="6126805" cy="365125"/>
          </a:xfrm>
        </p:spPr>
        <p:txBody>
          <a:bodyPr/>
          <a:lstStyle/>
          <a:p>
            <a:endParaRPr kumimoji="1" lang="ja-JP"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217841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1A6789F-3649-4E93-A57E-A522E0B484D7}"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410141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1A6789F-3649-4E93-A57E-A522E0B484D7}" type="datetimeFigureOut">
              <a:rPr kumimoji="1" lang="ja-JP" altLang="en-US" smtClean="0"/>
              <a:t>2019/5/10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729455" y="2869895"/>
            <a:ext cx="1154151" cy="1090789"/>
          </a:xfrm>
        </p:spPr>
        <p:txBody>
          <a:body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262225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1A6789F-3649-4E93-A57E-A522E0B484D7}"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271692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0322" y="3030008"/>
            <a:ext cx="4698355" cy="290617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594123" y="3030008"/>
            <a:ext cx="4700059" cy="290617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1A6789F-3649-4E93-A57E-A522E0B484D7}" type="datetimeFigureOut">
              <a:rPr kumimoji="1" lang="ja-JP" altLang="en-US" smtClean="0"/>
              <a:t>2019/5/10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68188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1A6789F-3649-4E93-A57E-A522E0B484D7}" type="datetimeFigureOut">
              <a:rPr kumimoji="1" lang="ja-JP" altLang="en-US" smtClean="0"/>
              <a:t>2019/5/10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3515331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1A6789F-3649-4E93-A57E-A522E0B484D7}" type="datetimeFigureOut">
              <a:rPr kumimoji="1" lang="ja-JP" altLang="en-US" smtClean="0"/>
              <a:t>2019/5/10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2812868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1A6789F-3649-4E93-A57E-A522E0B484D7}"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247526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1A6789F-3649-4E93-A57E-A522E0B484D7}" type="datetimeFigureOut">
              <a:rPr kumimoji="1" lang="ja-JP" altLang="en-US" smtClean="0"/>
              <a:t>2019/5/10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18289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A6789F-3649-4E93-A57E-A522E0B484D7}" type="datetimeFigureOut">
              <a:rPr kumimoji="1" lang="ja-JP" altLang="en-US" smtClean="0"/>
              <a:t>2019/5/10</a:t>
            </a:fld>
            <a:endParaRPr kumimoji="1" lang="ja-JP"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74E86D5-63F2-4B43-A1FD-A1DAFC574DBD}" type="slidenum">
              <a:rPr kumimoji="1" lang="ja-JP" altLang="en-US" smtClean="0"/>
              <a:t>‹#›</a:t>
            </a:fld>
            <a:endParaRPr kumimoji="1" lang="ja-JP" altLang="en-US"/>
          </a:p>
        </p:txBody>
      </p:sp>
    </p:spTree>
    <p:extLst>
      <p:ext uri="{BB962C8B-B14F-4D97-AF65-F5344CB8AC3E}">
        <p14:creationId xmlns:p14="http://schemas.microsoft.com/office/powerpoint/2010/main" val="4248559289"/>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759263-E3E5-48D9-8A51-3E12FA050D75}"/>
              </a:ext>
            </a:extLst>
          </p:cNvPr>
          <p:cNvSpPr>
            <a:spLocks noGrp="1"/>
          </p:cNvSpPr>
          <p:nvPr>
            <p:ph type="ctrTitle"/>
          </p:nvPr>
        </p:nvSpPr>
        <p:spPr/>
        <p:txBody>
          <a:bodyPr/>
          <a:lstStyle/>
          <a:p>
            <a:r>
              <a:rPr kumimoji="1" lang="ja-JP" altLang="en-US" dirty="0"/>
              <a:t>確率統計の基礎</a:t>
            </a:r>
          </a:p>
        </p:txBody>
      </p:sp>
      <p:sp>
        <p:nvSpPr>
          <p:cNvPr id="3" name="字幕 2">
            <a:extLst>
              <a:ext uri="{FF2B5EF4-FFF2-40B4-BE49-F238E27FC236}">
                <a16:creationId xmlns:a16="http://schemas.microsoft.com/office/drawing/2014/main" id="{B1C59FA7-6A2A-4FF7-81DA-D76250001F71}"/>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12072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506E1D-FD82-420D-9392-5219D7096B3C}"/>
              </a:ext>
            </a:extLst>
          </p:cNvPr>
          <p:cNvSpPr>
            <a:spLocks noGrp="1"/>
          </p:cNvSpPr>
          <p:nvPr>
            <p:ph type="title"/>
          </p:nvPr>
        </p:nvSpPr>
        <p:spPr/>
        <p:txBody>
          <a:bodyPr/>
          <a:lstStyle/>
          <a:p>
            <a:r>
              <a:rPr lang="en-US" altLang="ja-JP" b="1" dirty="0"/>
              <a:t>6.7.1. </a:t>
            </a:r>
            <a:r>
              <a:rPr lang="ja-JP" altLang="en-US" b="1" dirty="0"/>
              <a:t>例：コイントスでのパラメータ推定</a:t>
            </a:r>
            <a:br>
              <a:rPr lang="ja-JP" altLang="en-US" b="1" dirty="0"/>
            </a:br>
            <a:endParaRPr kumimoji="1" lang="ja-JP" altLang="en-US" dirty="0"/>
          </a:p>
        </p:txBody>
      </p:sp>
      <p:sp>
        <p:nvSpPr>
          <p:cNvPr id="3" name="コンテンツ プレースホルダー 2">
            <a:extLst>
              <a:ext uri="{FF2B5EF4-FFF2-40B4-BE49-F238E27FC236}">
                <a16:creationId xmlns:a16="http://schemas.microsoft.com/office/drawing/2014/main" id="{89F7FD94-9A11-4345-9454-80C6290B7CCF}"/>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8291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E2478-5302-4CEF-9191-5405AB91040F}"/>
              </a:ext>
            </a:extLst>
          </p:cNvPr>
          <p:cNvSpPr>
            <a:spLocks noGrp="1"/>
          </p:cNvSpPr>
          <p:nvPr>
            <p:ph type="title"/>
          </p:nvPr>
        </p:nvSpPr>
        <p:spPr/>
        <p:txBody>
          <a:bodyPr/>
          <a:lstStyle/>
          <a:p>
            <a:r>
              <a:rPr lang="en-US" altLang="ja-JP" b="1" dirty="0"/>
              <a:t>6.8. </a:t>
            </a:r>
            <a:r>
              <a:rPr lang="ja-JP" altLang="en-US" b="1" dirty="0"/>
              <a:t>統計量</a:t>
            </a:r>
            <a:endParaRPr kumimoji="1" lang="ja-JP" altLang="en-US" dirty="0"/>
          </a:p>
        </p:txBody>
      </p:sp>
      <p:sp>
        <p:nvSpPr>
          <p:cNvPr id="3" name="コンテンツ プレースホルダー 2">
            <a:extLst>
              <a:ext uri="{FF2B5EF4-FFF2-40B4-BE49-F238E27FC236}">
                <a16:creationId xmlns:a16="http://schemas.microsoft.com/office/drawing/2014/main" id="{FEA176FE-CB22-438D-9E07-C8C61BE88CAE}"/>
              </a:ext>
            </a:extLst>
          </p:cNvPr>
          <p:cNvSpPr>
            <a:spLocks noGrp="1"/>
          </p:cNvSpPr>
          <p:nvPr>
            <p:ph idx="1"/>
          </p:nvPr>
        </p:nvSpPr>
        <p:spPr/>
        <p:txBody>
          <a:bodyPr/>
          <a:lstStyle/>
          <a:p>
            <a:r>
              <a:rPr lang="ja-JP" altLang="en-US" dirty="0"/>
              <a:t>統計量・・・観測されたデータの特徴を要約する数値</a:t>
            </a:r>
            <a:endParaRPr lang="en-US" altLang="ja-JP" dirty="0"/>
          </a:p>
          <a:p>
            <a:pPr marL="0" indent="0">
              <a:buNone/>
            </a:pPr>
            <a:r>
              <a:rPr lang="ja-JP" altLang="en-US" dirty="0"/>
              <a:t>＜代表的な統計量＞</a:t>
            </a:r>
            <a:endParaRPr lang="en-US" altLang="ja-JP" dirty="0"/>
          </a:p>
          <a:p>
            <a:pPr marL="0" indent="0">
              <a:buNone/>
            </a:pPr>
            <a:r>
              <a:rPr lang="ja-JP" altLang="en-US" dirty="0"/>
              <a:t>平均・分散・標準偏差</a:t>
            </a:r>
            <a:endParaRPr kumimoji="1" lang="ja-JP" altLang="en-US" dirty="0"/>
          </a:p>
        </p:txBody>
      </p:sp>
    </p:spTree>
    <p:extLst>
      <p:ext uri="{BB962C8B-B14F-4D97-AF65-F5344CB8AC3E}">
        <p14:creationId xmlns:p14="http://schemas.microsoft.com/office/powerpoint/2010/main" val="1967772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7C51A8-3BA5-4185-ACFD-AF295F4A1937}"/>
              </a:ext>
            </a:extLst>
          </p:cNvPr>
          <p:cNvSpPr>
            <a:spLocks noGrp="1"/>
          </p:cNvSpPr>
          <p:nvPr>
            <p:ph type="title"/>
          </p:nvPr>
        </p:nvSpPr>
        <p:spPr/>
        <p:txBody>
          <a:bodyPr/>
          <a:lstStyle/>
          <a:p>
            <a:r>
              <a:rPr lang="en-US" altLang="ja-JP" b="1" dirty="0"/>
              <a:t>6.8.1. </a:t>
            </a:r>
            <a:r>
              <a:rPr lang="ja-JP" altLang="en-US" b="1" dirty="0"/>
              <a:t>平均</a:t>
            </a:r>
            <a:br>
              <a:rPr lang="ja-JP" altLang="en-US" b="1" dirty="0"/>
            </a:br>
            <a:endParaRPr kumimoji="1" lang="ja-JP" altLang="en-US" dirty="0"/>
          </a:p>
        </p:txBody>
      </p:sp>
      <p:sp>
        <p:nvSpPr>
          <p:cNvPr id="3" name="コンテンツ プレースホルダー 2">
            <a:extLst>
              <a:ext uri="{FF2B5EF4-FFF2-40B4-BE49-F238E27FC236}">
                <a16:creationId xmlns:a16="http://schemas.microsoft.com/office/drawing/2014/main" id="{67F3F0AA-D1FB-4475-BBD7-0A5EA98314DB}"/>
              </a:ext>
            </a:extLst>
          </p:cNvPr>
          <p:cNvSpPr>
            <a:spLocks noGrp="1"/>
          </p:cNvSpPr>
          <p:nvPr>
            <p:ph idx="1"/>
          </p:nvPr>
        </p:nvSpPr>
        <p:spPr/>
        <p:txBody>
          <a:bodyPr/>
          <a:lstStyle/>
          <a:p>
            <a:r>
              <a:rPr kumimoji="1" lang="ja-JP" altLang="en-US" dirty="0"/>
              <a:t>平均・・・観測された数値の合計を数値の個数で割ったもの</a:t>
            </a:r>
            <a:endParaRPr lang="en-US" altLang="ja-JP" dirty="0"/>
          </a:p>
          <a:p>
            <a:r>
              <a:rPr lang="ja-JP" altLang="en-US" dirty="0"/>
              <a:t>記号として</a:t>
            </a:r>
            <a:r>
              <a:rPr lang="en-US" altLang="ja-JP" dirty="0"/>
              <a:t>μ</a:t>
            </a:r>
            <a:r>
              <a:rPr lang="ja-JP" altLang="en-US" dirty="0"/>
              <a:t>や</a:t>
            </a:r>
            <a:r>
              <a:rPr lang="en-US" altLang="ja-JP" dirty="0"/>
              <a:t>x~</a:t>
            </a:r>
            <a:r>
              <a:rPr lang="ja-JP" altLang="en-US" dirty="0"/>
              <a:t>がよく用いられる</a:t>
            </a:r>
            <a:endParaRPr lang="en-US" altLang="ja-JP" dirty="0"/>
          </a:p>
          <a:p>
            <a:r>
              <a:rPr lang="ja-JP" altLang="en-US" dirty="0"/>
              <a:t>データの分布の重心に相当する</a:t>
            </a:r>
            <a:endParaRPr lang="en-US" altLang="ja-JP" dirty="0"/>
          </a:p>
        </p:txBody>
      </p:sp>
    </p:spTree>
    <p:extLst>
      <p:ext uri="{BB962C8B-B14F-4D97-AF65-F5344CB8AC3E}">
        <p14:creationId xmlns:p14="http://schemas.microsoft.com/office/powerpoint/2010/main" val="1515429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89D89-F747-472C-9CFC-7BE03F87B53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39D0A17-C0DB-410A-8AE8-13B4DA258040}"/>
              </a:ext>
            </a:extLst>
          </p:cNvPr>
          <p:cNvSpPr>
            <a:spLocks noGrp="1"/>
          </p:cNvSpPr>
          <p:nvPr>
            <p:ph idx="1"/>
          </p:nvPr>
        </p:nvSpPr>
        <p:spPr/>
        <p:txBody>
          <a:bodyPr/>
          <a:lstStyle/>
          <a:p>
            <a:r>
              <a:rPr lang="ja-JP" altLang="en-US" dirty="0"/>
              <a:t>分散・・・「各データの値から平均を引き二乗した値」の平均をとったもの</a:t>
            </a:r>
            <a:endParaRPr lang="en-US" altLang="ja-JP" dirty="0"/>
          </a:p>
          <a:p>
            <a:r>
              <a:rPr kumimoji="1" lang="ja-JP" altLang="en-US" dirty="0"/>
              <a:t>データの分布のばらつき</a:t>
            </a:r>
            <a:endParaRPr kumimoji="1" lang="en-US" altLang="ja-JP" dirty="0"/>
          </a:p>
          <a:p>
            <a:r>
              <a:rPr lang="ja-JP" altLang="en-US" dirty="0"/>
              <a:t>標本分散の式</a:t>
            </a:r>
            <a:endParaRPr lang="en-US" altLang="ja-JP" dirty="0"/>
          </a:p>
          <a:p>
            <a:r>
              <a:rPr lang="ja-JP" altLang="en-US" dirty="0"/>
              <a:t>不偏分散の式</a:t>
            </a:r>
            <a:endParaRPr lang="en-US" altLang="ja-JP" dirty="0"/>
          </a:p>
          <a:p>
            <a:pPr marL="0" indent="0">
              <a:buNone/>
            </a:pPr>
            <a:r>
              <a:rPr lang="ja-JP" altLang="en-US" dirty="0"/>
              <a:t>母集団・・・その特徴を持つすべての集合</a:t>
            </a:r>
            <a:endParaRPr lang="en-US" altLang="ja-JP" dirty="0"/>
          </a:p>
          <a:p>
            <a:pPr marL="0" indent="0">
              <a:buNone/>
            </a:pPr>
            <a:r>
              <a:rPr lang="ja-JP" altLang="en-US" dirty="0"/>
              <a:t>標本集団・・・母集団の中からランダムに取り出した集合</a:t>
            </a:r>
            <a:endParaRPr lang="en-US" altLang="ja-JP" dirty="0"/>
          </a:p>
          <a:p>
            <a:pPr marL="0" indent="0">
              <a:buNone/>
            </a:pPr>
            <a:r>
              <a:rPr lang="ja-JP" altLang="en-US" dirty="0"/>
              <a:t>標本分散のほうが、母集団の分散よりも小さくなってしまうため、その差を補正</a:t>
            </a:r>
            <a:endParaRPr kumimoji="1" lang="ja-JP" altLang="en-US" dirty="0"/>
          </a:p>
        </p:txBody>
      </p:sp>
    </p:spTree>
    <p:extLst>
      <p:ext uri="{BB962C8B-B14F-4D97-AF65-F5344CB8AC3E}">
        <p14:creationId xmlns:p14="http://schemas.microsoft.com/office/powerpoint/2010/main" val="203335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1FE380-A038-4D28-B9D0-D6FBBA208C9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C0FCDEF-C07B-4864-B895-9EC392438AA9}"/>
              </a:ext>
            </a:extLst>
          </p:cNvPr>
          <p:cNvSpPr>
            <a:spLocks noGrp="1"/>
          </p:cNvSpPr>
          <p:nvPr>
            <p:ph idx="1"/>
          </p:nvPr>
        </p:nvSpPr>
        <p:spPr/>
        <p:txBody>
          <a:bodyPr/>
          <a:lstStyle/>
          <a:p>
            <a:r>
              <a:rPr kumimoji="1" lang="ja-JP" altLang="en-US" dirty="0"/>
              <a:t>標準偏差・・・分散の平方根を取ったもの</a:t>
            </a:r>
            <a:endParaRPr kumimoji="1" lang="en-US" altLang="ja-JP" dirty="0"/>
          </a:p>
          <a:p>
            <a:r>
              <a:rPr lang="ja-JP" altLang="en-US" dirty="0"/>
              <a:t>分散の単位はもとの単位の二乗⇒平方根を取ることでもとの単位と等しくなり、計算結果の解釈が用意になる</a:t>
            </a:r>
            <a:endParaRPr kumimoji="1" lang="ja-JP" altLang="en-US" dirty="0"/>
          </a:p>
        </p:txBody>
      </p:sp>
    </p:spTree>
    <p:extLst>
      <p:ext uri="{BB962C8B-B14F-4D97-AF65-F5344CB8AC3E}">
        <p14:creationId xmlns:p14="http://schemas.microsoft.com/office/powerpoint/2010/main" val="974002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B1059-A088-4C9D-BAC8-E4EA18B69439}"/>
              </a:ext>
            </a:extLst>
          </p:cNvPr>
          <p:cNvSpPr>
            <a:spLocks noGrp="1"/>
          </p:cNvSpPr>
          <p:nvPr>
            <p:ph type="title"/>
          </p:nvPr>
        </p:nvSpPr>
        <p:spPr/>
        <p:txBody>
          <a:bodyPr/>
          <a:lstStyle/>
          <a:p>
            <a:r>
              <a:rPr kumimoji="1" lang="ja-JP" altLang="en-US" dirty="0"/>
              <a:t>統計量の計算例</a:t>
            </a:r>
          </a:p>
        </p:txBody>
      </p:sp>
      <p:sp>
        <p:nvSpPr>
          <p:cNvPr id="3" name="コンテンツ プレースホルダー 2">
            <a:extLst>
              <a:ext uri="{FF2B5EF4-FFF2-40B4-BE49-F238E27FC236}">
                <a16:creationId xmlns:a16="http://schemas.microsoft.com/office/drawing/2014/main" id="{083D262A-87BA-48E0-97F5-E4369095859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86513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DB70A7-55E3-49CC-AD16-FD41CFA9B646}"/>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DF422341-D3B8-42A6-90A6-C2A5C9D43CB1}"/>
              </a:ext>
            </a:extLst>
          </p:cNvPr>
          <p:cNvSpPr>
            <a:spLocks noGrp="1"/>
          </p:cNvSpPr>
          <p:nvPr>
            <p:ph idx="1"/>
          </p:nvPr>
        </p:nvSpPr>
        <p:spPr/>
        <p:txBody>
          <a:bodyPr>
            <a:normAutofit lnSpcReduction="10000"/>
          </a:bodyPr>
          <a:lstStyle/>
          <a:p>
            <a:r>
              <a:rPr kumimoji="1" lang="ja-JP" altLang="en-US" dirty="0"/>
              <a:t>相関係数</a:t>
            </a:r>
            <a:r>
              <a:rPr lang="ja-JP" altLang="en-US" dirty="0"/>
              <a:t>・・・</a:t>
            </a:r>
            <a:r>
              <a:rPr lang="en-US" altLang="ja-JP" dirty="0"/>
              <a:t>2</a:t>
            </a:r>
            <a:r>
              <a:rPr lang="ja-JP" altLang="en-US" dirty="0"/>
              <a:t>種類のデータの両者の関連の度合いを表す指数</a:t>
            </a:r>
            <a:endParaRPr lang="en-US" altLang="ja-JP" dirty="0"/>
          </a:p>
          <a:p>
            <a:r>
              <a:rPr lang="ja-JP" altLang="en-US" dirty="0"/>
              <a:t>ピアソンの相関係数（どちらのデータも</a:t>
            </a:r>
            <a:r>
              <a:rPr lang="en-US" altLang="ja-JP" dirty="0"/>
              <a:t>N</a:t>
            </a:r>
            <a:r>
              <a:rPr lang="ja-JP" altLang="en-US" dirty="0"/>
              <a:t>個のスカラー値を持つ）</a:t>
            </a:r>
            <a:endParaRPr lang="en-US" altLang="ja-JP" dirty="0"/>
          </a:p>
          <a:p>
            <a:endParaRPr lang="en-US" altLang="ja-JP" dirty="0"/>
          </a:p>
          <a:p>
            <a:r>
              <a:rPr lang="ja-JP" altLang="en-US" dirty="0"/>
              <a:t>相関係数の記号</a:t>
            </a:r>
            <a:r>
              <a:rPr lang="en-US" altLang="ja-JP" dirty="0"/>
              <a:t>r</a:t>
            </a:r>
          </a:p>
          <a:p>
            <a:r>
              <a:rPr lang="en-US" altLang="ja-JP" dirty="0"/>
              <a:t>R</a:t>
            </a:r>
            <a:r>
              <a:rPr lang="ja-JP" altLang="en-US" dirty="0"/>
              <a:t>が正の値⇒正の相関がある</a:t>
            </a:r>
            <a:r>
              <a:rPr lang="en-US" altLang="ja-JP" dirty="0"/>
              <a:t>, R</a:t>
            </a:r>
            <a:r>
              <a:rPr lang="ja-JP" altLang="en-US" dirty="0"/>
              <a:t>が負の値⇒負の相関がある</a:t>
            </a:r>
            <a:endParaRPr lang="en-US" altLang="ja-JP" dirty="0"/>
          </a:p>
          <a:p>
            <a:r>
              <a:rPr lang="en-US" altLang="ja-JP" dirty="0"/>
              <a:t>R</a:t>
            </a:r>
            <a:r>
              <a:rPr lang="ja-JP" altLang="en-US" dirty="0"/>
              <a:t>がいくつ以上ならば相関がある？</a:t>
            </a:r>
            <a:endParaRPr lang="en-US" altLang="ja-JP" dirty="0"/>
          </a:p>
          <a:p>
            <a:pPr marL="0" indent="0">
              <a:buNone/>
            </a:pPr>
            <a:r>
              <a:rPr lang="ja-JP" altLang="en-US" dirty="0"/>
              <a:t>⇒閾値はタスクごとに違う</a:t>
            </a:r>
            <a:endParaRPr lang="en-US" altLang="ja-JP" dirty="0"/>
          </a:p>
          <a:p>
            <a:pPr marL="0" indent="0">
              <a:buNone/>
            </a:pPr>
            <a:r>
              <a:rPr lang="ja-JP" altLang="en-US"/>
              <a:t>⇒無相関検定などの手法を使う</a:t>
            </a:r>
            <a:endParaRPr lang="en-US" altLang="ja-JP" dirty="0"/>
          </a:p>
        </p:txBody>
      </p:sp>
    </p:spTree>
    <p:extLst>
      <p:ext uri="{BB962C8B-B14F-4D97-AF65-F5344CB8AC3E}">
        <p14:creationId xmlns:p14="http://schemas.microsoft.com/office/powerpoint/2010/main" val="92291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8BFAC0EA-B134-4358-8FE8-570A7F23203F}"/>
              </a:ext>
            </a:extLst>
          </p:cNvPr>
          <p:cNvSpPr>
            <a:spLocks noGrp="1"/>
          </p:cNvSpPr>
          <p:nvPr>
            <p:ph idx="1"/>
          </p:nvPr>
        </p:nvSpPr>
        <p:spPr>
          <a:xfrm>
            <a:off x="680321" y="1743075"/>
            <a:ext cx="9613861" cy="4762500"/>
          </a:xfrm>
        </p:spPr>
        <p:txBody>
          <a:bodyPr>
            <a:normAutofit lnSpcReduction="10000"/>
          </a:bodyPr>
          <a:lstStyle/>
          <a:p>
            <a:endParaRPr lang="en-US" altLang="ja-JP" dirty="0"/>
          </a:p>
          <a:p>
            <a:pPr marL="0" indent="0">
              <a:buNone/>
            </a:pPr>
            <a:r>
              <a:rPr lang="ja-JP" altLang="en-US" sz="2200" dirty="0"/>
              <a:t>前節まで・・・確率分布を表で表現</a:t>
            </a:r>
            <a:endParaRPr lang="en-US" altLang="ja-JP" sz="2200" dirty="0"/>
          </a:p>
          <a:p>
            <a:pPr marL="0" indent="0">
              <a:buNone/>
            </a:pPr>
            <a:r>
              <a:rPr lang="ja-JP" altLang="en-US" sz="2200" dirty="0"/>
              <a:t>⇒ここでは確率分布をパラメータ</a:t>
            </a:r>
            <a:r>
              <a:rPr lang="en-US" altLang="ja-JP" sz="2200" dirty="0"/>
              <a:t>θ</a:t>
            </a:r>
            <a:r>
              <a:rPr lang="ja-JP" altLang="en-US" sz="2200" dirty="0"/>
              <a:t>で特徴づけられた関数</a:t>
            </a:r>
            <a:r>
              <a:rPr lang="en-US" altLang="ja-JP" sz="2200" dirty="0"/>
              <a:t>f()</a:t>
            </a:r>
            <a:r>
              <a:rPr lang="ja-JP" altLang="en-US" sz="2200" dirty="0"/>
              <a:t>で表現</a:t>
            </a:r>
            <a:endParaRPr lang="en-US" altLang="ja-JP" sz="2200" dirty="0"/>
          </a:p>
          <a:p>
            <a:endParaRPr lang="en-US" altLang="ja-JP" sz="2200" dirty="0"/>
          </a:p>
          <a:p>
            <a:endParaRPr lang="en-US" altLang="ja-JP" sz="2200" dirty="0"/>
          </a:p>
          <a:p>
            <a:endParaRPr lang="en-US" altLang="ja-JP" sz="2200" dirty="0"/>
          </a:p>
          <a:p>
            <a:endParaRPr lang="en-US" altLang="ja-JP" sz="2200" dirty="0"/>
          </a:p>
          <a:p>
            <a:pPr marL="0" indent="0">
              <a:buNone/>
            </a:pPr>
            <a:endParaRPr lang="en-US" altLang="ja-JP" sz="2200" dirty="0"/>
          </a:p>
          <a:p>
            <a:r>
              <a:rPr lang="en-US" altLang="ja-JP" sz="2200" dirty="0"/>
              <a:t>F()</a:t>
            </a:r>
            <a:r>
              <a:rPr lang="ja-JP" altLang="en-US" sz="2200" dirty="0"/>
              <a:t>は</a:t>
            </a:r>
            <a:r>
              <a:rPr lang="ja-JP" altLang="en-US" sz="2200" dirty="0">
                <a:solidFill>
                  <a:srgbClr val="FF0000"/>
                </a:solidFill>
              </a:rPr>
              <a:t>確率モデル</a:t>
            </a:r>
            <a:r>
              <a:rPr lang="ja-JP" altLang="en-US" sz="2200" dirty="0"/>
              <a:t>とも呼ばれ、特にパラメータによって形状が決定される関数を用いる場合は</a:t>
            </a:r>
            <a:r>
              <a:rPr lang="ja-JP" altLang="en-US" sz="2200" dirty="0">
                <a:solidFill>
                  <a:srgbClr val="FF0000"/>
                </a:solidFill>
              </a:rPr>
              <a:t>パラメトリックモデル</a:t>
            </a:r>
            <a:r>
              <a:rPr lang="ja-JP" altLang="en-US" sz="2200" dirty="0"/>
              <a:t>と呼ばれる。</a:t>
            </a:r>
          </a:p>
          <a:p>
            <a:r>
              <a:rPr lang="ja-JP" altLang="en-US" sz="2200" dirty="0"/>
              <a:t>確率モデルのパラメータをうまく決定することで、データの分布を表現⇒、未知のデータに対してもそれがどのくらいの確率で発生するのかといった予測が可能となる。</a:t>
            </a:r>
            <a:endParaRPr kumimoji="1" lang="ja-JP" altLang="en-US" sz="2200" dirty="0"/>
          </a:p>
        </p:txBody>
      </p:sp>
      <p:sp>
        <p:nvSpPr>
          <p:cNvPr id="7" name="タイトル 6">
            <a:extLst>
              <a:ext uri="{FF2B5EF4-FFF2-40B4-BE49-F238E27FC236}">
                <a16:creationId xmlns:a16="http://schemas.microsoft.com/office/drawing/2014/main" id="{04F278D5-4CCD-48AD-AFB2-F13297E72087}"/>
              </a:ext>
            </a:extLst>
          </p:cNvPr>
          <p:cNvSpPr>
            <a:spLocks noGrp="1"/>
          </p:cNvSpPr>
          <p:nvPr>
            <p:ph type="title"/>
          </p:nvPr>
        </p:nvSpPr>
        <p:spPr/>
        <p:txBody>
          <a:bodyPr/>
          <a:lstStyle/>
          <a:p>
            <a:endParaRPr kumimoji="1" lang="ja-JP" altLang="en-US"/>
          </a:p>
        </p:txBody>
      </p:sp>
      <p:graphicFrame>
        <p:nvGraphicFramePr>
          <p:cNvPr id="8" name="表 7">
            <a:extLst>
              <a:ext uri="{FF2B5EF4-FFF2-40B4-BE49-F238E27FC236}">
                <a16:creationId xmlns:a16="http://schemas.microsoft.com/office/drawing/2014/main" id="{CCB90F63-129D-4B2F-9B69-548C702E9FCB}"/>
              </a:ext>
            </a:extLst>
          </p:cNvPr>
          <p:cNvGraphicFramePr>
            <a:graphicFrameLocks noGrp="1"/>
          </p:cNvGraphicFramePr>
          <p:nvPr>
            <p:extLst>
              <p:ext uri="{D42A27DB-BD31-4B8C-83A1-F6EECF244321}">
                <p14:modId xmlns:p14="http://schemas.microsoft.com/office/powerpoint/2010/main" val="3419567221"/>
              </p:ext>
            </p:extLst>
          </p:nvPr>
        </p:nvGraphicFramePr>
        <p:xfrm>
          <a:off x="1453933" y="2949108"/>
          <a:ext cx="2628001" cy="1828800"/>
        </p:xfrm>
        <a:graphic>
          <a:graphicData uri="http://schemas.openxmlformats.org/drawingml/2006/table">
            <a:tbl>
              <a:tblPr firstRow="1" bandRow="1">
                <a:tableStyleId>{5C22544A-7EE6-4342-B048-85BDC9FD1C3A}</a:tableStyleId>
              </a:tblPr>
              <a:tblGrid>
                <a:gridCol w="726533">
                  <a:extLst>
                    <a:ext uri="{9D8B030D-6E8A-4147-A177-3AD203B41FA5}">
                      <a16:colId xmlns:a16="http://schemas.microsoft.com/office/drawing/2014/main" val="479780339"/>
                    </a:ext>
                  </a:extLst>
                </a:gridCol>
                <a:gridCol w="1901468">
                  <a:extLst>
                    <a:ext uri="{9D8B030D-6E8A-4147-A177-3AD203B41FA5}">
                      <a16:colId xmlns:a16="http://schemas.microsoft.com/office/drawing/2014/main" val="2084988306"/>
                    </a:ext>
                  </a:extLst>
                </a:gridCol>
              </a:tblGrid>
              <a:tr h="0">
                <a:tc>
                  <a:txBody>
                    <a:bodyPr/>
                    <a:lstStyle/>
                    <a:p>
                      <a:r>
                        <a:rPr kumimoji="1" lang="en-US" altLang="ja-JP" dirty="0"/>
                        <a:t>x</a:t>
                      </a:r>
                      <a:endParaRPr kumimoji="1" lang="ja-JP" altLang="en-US" dirty="0"/>
                    </a:p>
                  </a:txBody>
                  <a:tcPr/>
                </a:tc>
                <a:tc>
                  <a:txBody>
                    <a:bodyPr/>
                    <a:lstStyle/>
                    <a:p>
                      <a:r>
                        <a:rPr kumimoji="1" lang="en-US" altLang="ja-JP" dirty="0"/>
                        <a:t>P(x)</a:t>
                      </a:r>
                      <a:endParaRPr kumimoji="1" lang="ja-JP" altLang="en-US" dirty="0"/>
                    </a:p>
                  </a:txBody>
                  <a:tcPr/>
                </a:tc>
                <a:extLst>
                  <a:ext uri="{0D108BD9-81ED-4DB2-BD59-A6C34878D82A}">
                    <a16:rowId xmlns:a16="http://schemas.microsoft.com/office/drawing/2014/main" val="1424437375"/>
                  </a:ext>
                </a:extLst>
              </a:tr>
              <a:tr h="36000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530858751"/>
                  </a:ext>
                </a:extLst>
              </a:tr>
              <a:tr h="36000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555566840"/>
                  </a:ext>
                </a:extLst>
              </a:tr>
              <a:tr h="36000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5999825"/>
                  </a:ext>
                </a:extLst>
              </a:tr>
              <a:tr h="36000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127876932"/>
                  </a:ext>
                </a:extLst>
              </a:tr>
            </a:tbl>
          </a:graphicData>
        </a:graphic>
      </p:graphicFrame>
      <p:sp>
        <p:nvSpPr>
          <p:cNvPr id="9" name="矢印: 右 8">
            <a:extLst>
              <a:ext uri="{FF2B5EF4-FFF2-40B4-BE49-F238E27FC236}">
                <a16:creationId xmlns:a16="http://schemas.microsoft.com/office/drawing/2014/main" id="{7E1E24DC-E49B-4D12-BFE6-E986871AD9DA}"/>
              </a:ext>
            </a:extLst>
          </p:cNvPr>
          <p:cNvSpPr/>
          <p:nvPr/>
        </p:nvSpPr>
        <p:spPr>
          <a:xfrm>
            <a:off x="4757266" y="3429000"/>
            <a:ext cx="1676400" cy="54292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7467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D02798-4816-48B3-9C38-5765363D59F5}"/>
              </a:ext>
            </a:extLst>
          </p:cNvPr>
          <p:cNvSpPr>
            <a:spLocks noGrp="1"/>
          </p:cNvSpPr>
          <p:nvPr>
            <p:ph type="title"/>
          </p:nvPr>
        </p:nvSpPr>
        <p:spPr/>
        <p:txBody>
          <a:bodyPr/>
          <a:lstStyle/>
          <a:p>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3CF3B47-8E9B-47D3-B1BE-CD570A01F93B}"/>
                  </a:ext>
                </a:extLst>
              </p:cNvPr>
              <p:cNvSpPr>
                <a:spLocks noGrp="1"/>
              </p:cNvSpPr>
              <p:nvPr>
                <p:ph idx="1"/>
              </p:nvPr>
            </p:nvSpPr>
            <p:spPr>
              <a:xfrm>
                <a:off x="680321" y="2327347"/>
                <a:ext cx="9613861" cy="4263953"/>
              </a:xfrm>
            </p:spPr>
            <p:txBody>
              <a:bodyPr>
                <a:normAutofit/>
              </a:bodyPr>
              <a:lstStyle/>
              <a:p>
                <a:r>
                  <a:rPr lang="ja-JP" altLang="en-US" sz="2000" dirty="0"/>
                  <a:t> パラメータの推定方法⇒最も一般的な方法の一つとして</a:t>
                </a:r>
                <a:r>
                  <a:rPr lang="ja-JP" altLang="en-US" sz="2000" dirty="0">
                    <a:solidFill>
                      <a:srgbClr val="FF0000"/>
                    </a:solidFill>
                  </a:rPr>
                  <a:t>最尤推定</a:t>
                </a:r>
                <a:endParaRPr lang="en-US" altLang="ja-JP" sz="2000" dirty="0">
                  <a:solidFill>
                    <a:srgbClr val="FF0000"/>
                  </a:solidFill>
                </a:endParaRPr>
              </a:p>
              <a:p>
                <a:pPr marL="0" indent="0">
                  <a:buNone/>
                </a:pPr>
                <a:r>
                  <a:rPr lang="ja-JP" altLang="en-US" sz="2000" dirty="0"/>
                  <a:t>⇒確率論から正当化できるという長所</a:t>
                </a:r>
                <a:endParaRPr lang="en-US" altLang="ja-JP" sz="2000" dirty="0"/>
              </a:p>
              <a:p>
                <a:r>
                  <a:rPr lang="ja-JP" altLang="en-US" sz="2000" dirty="0"/>
                  <a:t> </a:t>
                </a:r>
                <a:r>
                  <a:rPr lang="ja-JP" altLang="en-US" sz="2000" dirty="0">
                    <a:solidFill>
                      <a:srgbClr val="FF0000"/>
                    </a:solidFill>
                  </a:rPr>
                  <a:t>尤度</a:t>
                </a:r>
                <a:r>
                  <a:rPr lang="ja-JP" altLang="en-US" sz="2000" dirty="0"/>
                  <a:t>・・・</a:t>
                </a:r>
                <a:r>
                  <a:rPr lang="ja-JP" altLang="en-US" sz="2000" dirty="0">
                    <a:effectLst/>
                  </a:rPr>
                  <a:t>確率モデルがどのくらい実際の観測データに即しているか</a:t>
                </a:r>
                <a:endParaRPr lang="en-US" altLang="ja-JP" sz="2000" dirty="0">
                  <a:effectLst/>
                </a:endParaRPr>
              </a:p>
              <a:p>
                <a:pPr marL="0" indent="0">
                  <a:buNone/>
                </a:pPr>
                <a:r>
                  <a:rPr lang="ja-JP" altLang="en-US" sz="2000" dirty="0">
                    <a:effectLst/>
                  </a:rPr>
                  <a:t>＜定義＞観測データをモデルに入力し、その出力をかけ合わせたもの</a:t>
                </a:r>
                <a:endParaRPr lang="en-US" altLang="ja-JP" sz="2000" dirty="0">
                  <a:effectLst/>
                </a:endParaRPr>
              </a:p>
              <a:p>
                <a:pPr marL="0" indent="0">
                  <a:buNone/>
                </a:pPr>
                <a:r>
                  <a:rPr lang="ja-JP" altLang="en-US" sz="2000" dirty="0"/>
                  <a:t>＜例＞ 独立な</a:t>
                </a:r>
                <a:r>
                  <a:rPr lang="en-US" altLang="ja-JP" sz="2000" dirty="0"/>
                  <a:t>N </a:t>
                </a:r>
                <a:r>
                  <a:rPr lang="ja-JP" altLang="en-US" sz="2000" dirty="0"/>
                  <a:t>個のデータ 、確率モデル </a:t>
                </a:r>
                <a:r>
                  <a:rPr lang="en-US" altLang="ja-JP" sz="2000" dirty="0"/>
                  <a:t>f(</a:t>
                </a:r>
                <a:r>
                  <a:rPr lang="en-US" altLang="ja-JP" sz="2000" dirty="0" err="1"/>
                  <a:t>x;θ</a:t>
                </a:r>
                <a:r>
                  <a:rPr lang="en-US" altLang="ja-JP" sz="2000" dirty="0"/>
                  <a:t>) </a:t>
                </a:r>
                <a:r>
                  <a:rPr lang="ja-JP" altLang="en-US" sz="2000" dirty="0"/>
                  <a:t>の尤度は</a:t>
                </a:r>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𝐿</m:t>
                      </m:r>
                      <m:d>
                        <m:dPr>
                          <m:ctrlPr>
                            <a:rPr lang="en-US" altLang="ja-JP" sz="2000" b="0" i="1" smtClean="0">
                              <a:latin typeface="Cambria Math" panose="02040503050406030204" pitchFamily="18" charset="0"/>
                            </a:rPr>
                          </m:ctrlPr>
                        </m:dPr>
                        <m:e>
                          <m:r>
                            <a:rPr lang="en-US" altLang="ja-JP" sz="2000" i="1" smtClean="0">
                              <a:latin typeface="Cambria Math" panose="02040503050406030204" pitchFamily="18" charset="0"/>
                              <a:ea typeface="Cambria Math" panose="02040503050406030204" pitchFamily="18" charset="0"/>
                            </a:rPr>
                            <m:t>𝜃</m:t>
                          </m:r>
                        </m:e>
                      </m:d>
                      <m:r>
                        <a:rPr lang="en-US" altLang="ja-JP" sz="2000" b="0" i="1" smtClean="0">
                          <a:latin typeface="Cambria Math" panose="02040503050406030204" pitchFamily="18" charset="0"/>
                        </a:rPr>
                        <m:t>=</m:t>
                      </m:r>
                      <m:nary>
                        <m:naryPr>
                          <m:chr m:val="∏"/>
                          <m:ctrlPr>
                            <a:rPr lang="en-US" altLang="ja-JP" sz="2000" b="0" i="1" smtClean="0">
                              <a:latin typeface="Cambria Math" panose="02040503050406030204" pitchFamily="18" charset="0"/>
                            </a:rPr>
                          </m:ctrlPr>
                        </m:naryPr>
                        <m:sub>
                          <m:r>
                            <m:rPr>
                              <m:brk m:alnAt="23"/>
                            </m:rP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𝑁</m:t>
                          </m:r>
                        </m:sup>
                        <m:e>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r>
                            <a:rPr lang="ja-JP" altLang="en-US" sz="2000" b="0" i="1" smtClean="0">
                              <a:latin typeface="Cambria Math" panose="02040503050406030204" pitchFamily="18" charset="0"/>
                            </a:rPr>
                            <m:t>𝜃</m:t>
                          </m:r>
                          <m:r>
                            <a:rPr lang="en-US" altLang="ja-JP" sz="2000" b="0" i="1" smtClean="0">
                              <a:latin typeface="Cambria Math" panose="02040503050406030204" pitchFamily="18" charset="0"/>
                            </a:rPr>
                            <m:t>)</m:t>
                          </m:r>
                        </m:e>
                      </m:nary>
                    </m:oMath>
                  </m:oMathPara>
                </a14:m>
                <a:endParaRPr lang="en-US" altLang="ja-JP" sz="2000" dirty="0"/>
              </a:p>
              <a:p>
                <a:r>
                  <a:rPr lang="ja-JP" altLang="en-US" sz="2000" dirty="0"/>
                  <a:t>つまり、 与えられたデータをもとに「どのようなデータがどのくらいよく観測されるか」を表す確率分布を推定したい</a:t>
                </a:r>
                <a:endParaRPr lang="en-US" altLang="ja-JP" sz="2000" dirty="0"/>
              </a:p>
              <a:p>
                <a:pPr marL="0" indent="0">
                  <a:buNone/>
                </a:pPr>
                <a:r>
                  <a:rPr lang="ja-JP" altLang="en-US" sz="2000" dirty="0"/>
                  <a:t>⇒確率モデルのパラメータを、尤度が最大になるように決定する（最尤推定）</a:t>
                </a:r>
                <a:endParaRPr kumimoji="1" lang="ja-JP" altLang="en-US" sz="2000" dirty="0"/>
              </a:p>
            </p:txBody>
          </p:sp>
        </mc:Choice>
        <mc:Fallback>
          <p:sp>
            <p:nvSpPr>
              <p:cNvPr id="3" name="コンテンツ プレースホルダー 2">
                <a:extLst>
                  <a:ext uri="{FF2B5EF4-FFF2-40B4-BE49-F238E27FC236}">
                    <a16:creationId xmlns:a16="http://schemas.microsoft.com/office/drawing/2014/main" id="{03CF3B47-8E9B-47D3-B1BE-CD570A01F93B}"/>
                  </a:ext>
                </a:extLst>
              </p:cNvPr>
              <p:cNvSpPr>
                <a:spLocks noGrp="1" noRot="1" noChangeAspect="1" noMove="1" noResize="1" noEditPoints="1" noAdjustHandles="1" noChangeArrowheads="1" noChangeShapeType="1" noTextEdit="1"/>
              </p:cNvSpPr>
              <p:nvPr>
                <p:ph idx="1"/>
              </p:nvPr>
            </p:nvSpPr>
            <p:spPr>
              <a:xfrm>
                <a:off x="680321" y="2327347"/>
                <a:ext cx="9613861" cy="4263953"/>
              </a:xfrm>
              <a:blipFill>
                <a:blip r:embed="rId2"/>
                <a:stretch>
                  <a:fillRect l="-1649" t="-40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2872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D50CDF-CD52-4932-A40C-BEA1D765EDA7}"/>
              </a:ext>
            </a:extLst>
          </p:cNvPr>
          <p:cNvSpPr>
            <a:spLocks noGrp="1"/>
          </p:cNvSpPr>
          <p:nvPr>
            <p:ph type="title"/>
          </p:nvPr>
        </p:nvSpPr>
        <p:spPr/>
        <p:txBody>
          <a:bodyPr/>
          <a:lstStyle/>
          <a:p>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FF271BD-9464-4810-AF88-CE5EE52B00F7}"/>
                  </a:ext>
                </a:extLst>
              </p:cNvPr>
              <p:cNvSpPr>
                <a:spLocks noGrp="1"/>
              </p:cNvSpPr>
              <p:nvPr>
                <p:ph idx="1"/>
              </p:nvPr>
            </p:nvSpPr>
            <p:spPr>
              <a:xfrm>
                <a:off x="680321" y="2336872"/>
                <a:ext cx="9613861" cy="3987727"/>
              </a:xfrm>
            </p:spPr>
            <p:txBody>
              <a:bodyPr>
                <a:normAutofit/>
              </a:bodyPr>
              <a:lstStyle/>
              <a:p>
                <a:r>
                  <a:rPr lang="ja-JP" altLang="en-US" sz="2000" dirty="0"/>
                  <a:t>尤度が積の形だと</a:t>
                </a:r>
                <a:r>
                  <a:rPr lang="en-US" altLang="ja-JP" sz="2000" dirty="0"/>
                  <a:t>…</a:t>
                </a:r>
              </a:p>
              <a:p>
                <a:pPr marL="0" indent="0">
                  <a:buNone/>
                </a:pPr>
                <a:r>
                  <a:rPr lang="ja-JP" altLang="en-US" sz="2000" dirty="0"/>
                  <a:t>①積の式の形のままでの最大化は難しい</a:t>
                </a:r>
                <a:endParaRPr lang="en-US" altLang="ja-JP" sz="2000" dirty="0"/>
              </a:p>
              <a:p>
                <a:pPr marL="0" indent="0">
                  <a:buNone/>
                </a:pPr>
                <a:r>
                  <a:rPr lang="ja-JP" altLang="en-US" sz="2000" dirty="0"/>
                  <a:t>②複数の</a:t>
                </a:r>
                <a:r>
                  <a:rPr lang="en-US" altLang="ja-JP" sz="2000" dirty="0"/>
                  <a:t>1</a:t>
                </a:r>
                <a:r>
                  <a:rPr lang="ja-JP" altLang="en-US" sz="2000" dirty="0"/>
                  <a:t>未満の値同士の積⇒アンダーフローが発生しやすい</a:t>
                </a:r>
                <a:endParaRPr lang="en-US" altLang="ja-JP" sz="2000" dirty="0"/>
              </a:p>
              <a:p>
                <a:pPr marL="0" indent="0">
                  <a:buNone/>
                </a:pPr>
                <a:r>
                  <a:rPr lang="ja-JP" altLang="en-US" sz="2000" dirty="0"/>
                  <a:t>⇒</a:t>
                </a:r>
                <a:r>
                  <a:rPr lang="en-US" altLang="ja-JP" sz="2000" dirty="0"/>
                  <a:t>log</a:t>
                </a:r>
                <a:r>
                  <a:rPr lang="ja-JP" altLang="en-US" sz="2000" dirty="0"/>
                  <a:t>をとる</a:t>
                </a:r>
                <a:r>
                  <a:rPr lang="en-US" altLang="ja-JP" sz="2000" dirty="0"/>
                  <a:t>(</a:t>
                </a:r>
                <a:r>
                  <a:rPr lang="ja-JP" altLang="en-US" sz="2000" dirty="0">
                    <a:solidFill>
                      <a:srgbClr val="FF0000"/>
                    </a:solidFill>
                  </a:rPr>
                  <a:t>対数尤度</a:t>
                </a:r>
                <a:r>
                  <a:rPr lang="en-US" altLang="ja-JP" sz="2000" dirty="0"/>
                  <a:t>)</a:t>
                </a:r>
              </a:p>
              <a:p>
                <a:pPr marL="0" indent="0">
                  <a:buNone/>
                </a:pPr>
                <a14:m>
                  <m:oMathPara xmlns:m="http://schemas.openxmlformats.org/officeDocument/2006/math">
                    <m:oMathParaPr>
                      <m:jc m:val="centerGroup"/>
                    </m:oMathParaPr>
                    <m:oMath xmlns:m="http://schemas.openxmlformats.org/officeDocument/2006/math">
                      <m:r>
                        <m:rPr>
                          <m:sty m:val="p"/>
                        </m:rPr>
                        <a:rPr lang="en-US" altLang="ja-JP" sz="2000" b="0" i="0" smtClean="0">
                          <a:latin typeface="Cambria Math" panose="02040503050406030204" pitchFamily="18" charset="0"/>
                        </a:rPr>
                        <m:t>log</m:t>
                      </m:r>
                      <m:r>
                        <a:rPr lang="en-US" altLang="ja-JP" sz="2000" i="1">
                          <a:latin typeface="Cambria Math" panose="02040503050406030204" pitchFamily="18" charset="0"/>
                        </a:rPr>
                        <m:t>𝐿</m:t>
                      </m:r>
                      <m:d>
                        <m:dPr>
                          <m:ctrlPr>
                            <a:rPr lang="en-US" altLang="ja-JP" sz="2000" i="1">
                              <a:latin typeface="Cambria Math" panose="02040503050406030204" pitchFamily="18" charset="0"/>
                            </a:rPr>
                          </m:ctrlPr>
                        </m:dPr>
                        <m:e>
                          <m:r>
                            <a:rPr lang="en-US" altLang="ja-JP" sz="2000" i="1">
                              <a:latin typeface="Cambria Math" panose="02040503050406030204" pitchFamily="18" charset="0"/>
                              <a:ea typeface="Cambria Math" panose="02040503050406030204" pitchFamily="18" charset="0"/>
                            </a:rPr>
                            <m:t>𝜃</m:t>
                          </m:r>
                        </m:e>
                      </m:d>
                      <m:r>
                        <a:rPr lang="en-US" altLang="ja-JP" sz="2000" i="1">
                          <a:latin typeface="Cambria Math" panose="02040503050406030204" pitchFamily="18" charset="0"/>
                        </a:rPr>
                        <m:t>=</m:t>
                      </m:r>
                      <m:nary>
                        <m:naryPr>
                          <m:chr m:val="∑"/>
                          <m:ctrlPr>
                            <a:rPr lang="en-US" altLang="ja-JP" sz="2000" i="1" smtClean="0">
                              <a:latin typeface="Cambria Math" panose="02040503050406030204" pitchFamily="18" charset="0"/>
                            </a:rPr>
                          </m:ctrlPr>
                        </m:naryPr>
                        <m:sub>
                          <m:r>
                            <m:rPr>
                              <m:brk m:alnAt="23"/>
                            </m:rP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𝑁</m:t>
                          </m:r>
                        </m:sup>
                        <m:e>
                          <m:func>
                            <m:funcPr>
                              <m:ctrlPr>
                                <a:rPr lang="en-US" altLang="ja-JP" sz="2000" i="1" smtClean="0">
                                  <a:latin typeface="Cambria Math" panose="02040503050406030204" pitchFamily="18" charset="0"/>
                                </a:rPr>
                              </m:ctrlPr>
                            </m:funcPr>
                            <m:fName>
                              <m:r>
                                <m:rPr>
                                  <m:sty m:val="p"/>
                                </m:rPr>
                                <a:rPr lang="en-US" altLang="ja-JP" sz="2000" i="0" smtClean="0">
                                  <a:latin typeface="Cambria Math" panose="02040503050406030204" pitchFamily="18" charset="0"/>
                                </a:rPr>
                                <m:t>log</m:t>
                              </m:r>
                            </m:fName>
                            <m:e>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r>
                                <a:rPr lang="ja-JP" altLang="en-US" sz="2000" b="0" i="1" smtClean="0">
                                  <a:latin typeface="Cambria Math" panose="02040503050406030204" pitchFamily="18" charset="0"/>
                                </a:rPr>
                                <m:t>𝜃</m:t>
                              </m:r>
                              <m:r>
                                <a:rPr lang="en-US" altLang="ja-JP" sz="2000" b="0" i="1" smtClean="0">
                                  <a:latin typeface="Cambria Math" panose="02040503050406030204" pitchFamily="18" charset="0"/>
                                </a:rPr>
                                <m:t>)</m:t>
                              </m:r>
                            </m:e>
                          </m:func>
                        </m:e>
                      </m:nary>
                    </m:oMath>
                  </m:oMathPara>
                </a14:m>
                <a:endParaRPr lang="en-US" altLang="ja-JP" sz="2000" dirty="0"/>
              </a:p>
              <a:p>
                <a:pPr marL="0" indent="0">
                  <a:buNone/>
                </a:pPr>
                <a:r>
                  <a:rPr lang="ja-JP" altLang="en-US" sz="2000" dirty="0"/>
                  <a:t>（</a:t>
                </a:r>
                <a:r>
                  <a:rPr lang="en-US" altLang="ja-JP" sz="2000" dirty="0"/>
                  <a:t> </a:t>
                </a:r>
                <a14:m>
                  <m:oMath xmlns:m="http://schemas.openxmlformats.org/officeDocument/2006/math">
                    <m:r>
                      <m:rPr>
                        <m:sty m:val="p"/>
                      </m:rPr>
                      <a:rPr lang="en-US" altLang="ja-JP" sz="2000" b="0" i="0" smtClean="0">
                        <a:latin typeface="Cambria Math" panose="02040503050406030204" pitchFamily="18" charset="0"/>
                      </a:rPr>
                      <m:t>y</m:t>
                    </m:r>
                    <m:r>
                      <a:rPr lang="en-US" altLang="ja-JP" sz="2000" b="0" i="0" smtClean="0">
                        <a:latin typeface="Cambria Math" panose="02040503050406030204" pitchFamily="18" charset="0"/>
                      </a:rPr>
                      <m:t>=</m:t>
                    </m:r>
                    <m:r>
                      <m:rPr>
                        <m:sty m:val="p"/>
                      </m:rPr>
                      <a:rPr lang="en-US" altLang="ja-JP" sz="2000">
                        <a:latin typeface="Cambria Math" panose="02040503050406030204" pitchFamily="18" charset="0"/>
                      </a:rPr>
                      <m:t>log</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𝑥</m:t>
                        </m:r>
                      </m:e>
                    </m:d>
                  </m:oMath>
                </a14:m>
                <a:r>
                  <a:rPr lang="ja-JP" altLang="en-US" sz="2000" dirty="0"/>
                  <a:t>は単調増加なので、対数をとっても大小関係は変わらない）</a:t>
                </a:r>
              </a:p>
              <a:p>
                <a:r>
                  <a:rPr lang="ja-JP" altLang="en-US" sz="2000" dirty="0"/>
                  <a:t>対数尤度を最大化するパラメータ </a:t>
                </a:r>
                <a:r>
                  <a:rPr lang="en-US" altLang="ja-JP" sz="2000" dirty="0"/>
                  <a:t>θ </a:t>
                </a:r>
                <a:r>
                  <a:rPr lang="ja-JP" altLang="en-US" sz="2000" dirty="0"/>
                  <a:t>を求めることができれば、</a:t>
                </a:r>
                <a:endParaRPr lang="en-US" altLang="ja-JP" sz="2000" dirty="0"/>
              </a:p>
              <a:p>
                <a:pPr marL="0" indent="0">
                  <a:buNone/>
                </a:pPr>
                <a:r>
                  <a:rPr lang="ja-JP" altLang="en-US" sz="2000" dirty="0"/>
                  <a:t>その値が観測データ の分布を最もよく表現する確率モデルのパラメータ</a:t>
                </a:r>
                <a:endParaRPr kumimoji="1" lang="ja-JP" altLang="en-US" sz="2000" dirty="0"/>
              </a:p>
            </p:txBody>
          </p:sp>
        </mc:Choice>
        <mc:Fallback>
          <p:sp>
            <p:nvSpPr>
              <p:cNvPr id="3" name="コンテンツ プレースホルダー 2">
                <a:extLst>
                  <a:ext uri="{FF2B5EF4-FFF2-40B4-BE49-F238E27FC236}">
                    <a16:creationId xmlns:a16="http://schemas.microsoft.com/office/drawing/2014/main" id="{4FF271BD-9464-4810-AF88-CE5EE52B00F7}"/>
                  </a:ext>
                </a:extLst>
              </p:cNvPr>
              <p:cNvSpPr>
                <a:spLocks noGrp="1" noRot="1" noChangeAspect="1" noMove="1" noResize="1" noEditPoints="1" noAdjustHandles="1" noChangeArrowheads="1" noChangeShapeType="1" noTextEdit="1"/>
              </p:cNvSpPr>
              <p:nvPr>
                <p:ph idx="1"/>
              </p:nvPr>
            </p:nvSpPr>
            <p:spPr>
              <a:xfrm>
                <a:off x="680321" y="2336872"/>
                <a:ext cx="9613861" cy="3987727"/>
              </a:xfrm>
              <a:blipFill>
                <a:blip r:embed="rId2"/>
                <a:stretch>
                  <a:fillRect l="-1649" t="-41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9301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305A4F-6C98-4869-92FC-B7FB988684D3}"/>
              </a:ext>
            </a:extLst>
          </p:cNvPr>
          <p:cNvSpPr>
            <a:spLocks noGrp="1"/>
          </p:cNvSpPr>
          <p:nvPr>
            <p:ph type="title"/>
          </p:nvPr>
        </p:nvSpPr>
        <p:spPr/>
        <p:txBody>
          <a:bodyPr/>
          <a:lstStyle/>
          <a:p>
            <a:r>
              <a:rPr lang="en-US" altLang="ja-JP" b="1" dirty="0"/>
              <a:t>6.6.1. </a:t>
            </a:r>
            <a:r>
              <a:rPr lang="ja-JP" altLang="en-US" b="1" dirty="0"/>
              <a:t>例：コイントスのパラメータ推定</a:t>
            </a:r>
            <a:br>
              <a:rPr lang="ja-JP" altLang="en-US" b="1" dirty="0"/>
            </a:br>
            <a:endParaRPr kumimoji="1" lang="ja-JP" altLang="en-US" dirty="0"/>
          </a:p>
        </p:txBody>
      </p:sp>
      <p:sp>
        <p:nvSpPr>
          <p:cNvPr id="3" name="コンテンツ プレースホルダー 2">
            <a:extLst>
              <a:ext uri="{FF2B5EF4-FFF2-40B4-BE49-F238E27FC236}">
                <a16:creationId xmlns:a16="http://schemas.microsoft.com/office/drawing/2014/main" id="{C169F894-C567-4E88-AFF3-5178B2D0E14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89467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E60D2D-19C0-4860-BA26-7DD260496FCE}"/>
              </a:ext>
            </a:extLst>
          </p:cNvPr>
          <p:cNvSpPr>
            <a:spLocks noGrp="1"/>
          </p:cNvSpPr>
          <p:nvPr>
            <p:ph type="title"/>
          </p:nvPr>
        </p:nvSpPr>
        <p:spPr/>
        <p:txBody>
          <a:bodyPr/>
          <a:lstStyle/>
          <a:p>
            <a:pPr fontAlgn="base"/>
            <a:r>
              <a:rPr lang="en-US" altLang="zh-TW" b="1"/>
              <a:t>6.7. </a:t>
            </a:r>
            <a:r>
              <a:rPr lang="zh-TW" altLang="en-US" b="1"/>
              <a:t>事後確率最大化推定（</a:t>
            </a:r>
            <a:r>
              <a:rPr lang="en-US" altLang="zh-TW" b="1"/>
              <a:t>MAP</a:t>
            </a:r>
            <a:r>
              <a:rPr lang="zh-TW" altLang="en-US" b="1"/>
              <a:t>推定）</a:t>
            </a:r>
          </a:p>
        </p:txBody>
      </p:sp>
      <p:sp>
        <p:nvSpPr>
          <p:cNvPr id="3" name="コンテンツ プレースホルダー 2">
            <a:extLst>
              <a:ext uri="{FF2B5EF4-FFF2-40B4-BE49-F238E27FC236}">
                <a16:creationId xmlns:a16="http://schemas.microsoft.com/office/drawing/2014/main" id="{CEB6AA20-E50E-4748-803B-3AC12FDC8066}"/>
              </a:ext>
            </a:extLst>
          </p:cNvPr>
          <p:cNvSpPr>
            <a:spLocks noGrp="1"/>
          </p:cNvSpPr>
          <p:nvPr>
            <p:ph idx="1"/>
          </p:nvPr>
        </p:nvSpPr>
        <p:spPr>
          <a:xfrm>
            <a:off x="680321" y="2336872"/>
            <a:ext cx="9613861" cy="4254427"/>
          </a:xfrm>
        </p:spPr>
        <p:txBody>
          <a:bodyPr>
            <a:normAutofit/>
          </a:bodyPr>
          <a:lstStyle/>
          <a:p>
            <a:r>
              <a:rPr lang="ja-JP" altLang="en-US" dirty="0"/>
              <a:t>最尤推定・・・多くの場合で有用だが事前知識が生かせない</a:t>
            </a:r>
            <a:endParaRPr lang="en-US" altLang="ja-JP" dirty="0"/>
          </a:p>
          <a:p>
            <a:pPr marL="0" indent="0">
              <a:buNone/>
            </a:pPr>
            <a:r>
              <a:rPr lang="ja-JP" altLang="en-US" dirty="0"/>
              <a:t>⇒サンプルサイズが小さいときにありえない結果が出てしまうことがある</a:t>
            </a:r>
          </a:p>
          <a:p>
            <a:pPr marL="0" indent="0">
              <a:buNone/>
            </a:pPr>
            <a:r>
              <a:rPr kumimoji="1" lang="ja-JP" altLang="en-US" dirty="0"/>
              <a:t>＜例＞</a:t>
            </a:r>
            <a:endParaRPr kumimoji="1" lang="en-US" altLang="ja-JP" dirty="0"/>
          </a:p>
          <a:p>
            <a:r>
              <a:rPr kumimoji="1" lang="ja-JP" altLang="en-US" dirty="0"/>
              <a:t>前ページのコイントスの例で</a:t>
            </a:r>
            <a:r>
              <a:rPr lang="en-US" altLang="ja-JP" dirty="0"/>
              <a:t>5</a:t>
            </a:r>
            <a:r>
              <a:rPr lang="ja-JP" altLang="en-US" dirty="0"/>
              <a:t>回試行⇒</a:t>
            </a:r>
            <a:r>
              <a:rPr lang="en-US" altLang="ja-JP" dirty="0"/>
              <a:t>5</a:t>
            </a:r>
            <a:r>
              <a:rPr lang="ja-JP" altLang="en-US" dirty="0"/>
              <a:t>回とも表</a:t>
            </a:r>
            <a:endParaRPr lang="en-US" altLang="ja-JP" dirty="0"/>
          </a:p>
          <a:p>
            <a:pPr marL="0" indent="0">
              <a:buNone/>
            </a:pPr>
            <a:r>
              <a:rPr lang="ja-JP" altLang="en-US" dirty="0"/>
              <a:t>⇒最尤推定で求まる</a:t>
            </a:r>
            <a:r>
              <a:rPr lang="en-US" altLang="ja-JP" dirty="0"/>
              <a:t>θ</a:t>
            </a:r>
            <a:r>
              <a:rPr lang="ja-JP" altLang="en-US" dirty="0"/>
              <a:t>の値は</a:t>
            </a:r>
            <a:r>
              <a:rPr lang="en-US" altLang="ja-JP" dirty="0"/>
              <a:t>θ</a:t>
            </a:r>
            <a:r>
              <a:rPr lang="ja-JP" altLang="en-US" dirty="0"/>
              <a:t>＝１</a:t>
            </a:r>
            <a:endParaRPr lang="en-US" altLang="ja-JP" dirty="0"/>
          </a:p>
          <a:p>
            <a:pPr marL="0" indent="0">
              <a:buNone/>
            </a:pPr>
            <a:r>
              <a:rPr lang="ja-JP" altLang="en-US" dirty="0"/>
              <a:t>⇒表が出る確率が１（裏が出る確率が０）</a:t>
            </a:r>
            <a:endParaRPr lang="en-US" altLang="ja-JP" dirty="0"/>
          </a:p>
          <a:p>
            <a:pPr marL="0" indent="0">
              <a:buNone/>
            </a:pPr>
            <a:r>
              <a:rPr lang="ja-JP" altLang="en-US" dirty="0"/>
              <a:t>↑おかしい！</a:t>
            </a:r>
            <a:endParaRPr lang="en-US" altLang="ja-JP" dirty="0"/>
          </a:p>
          <a:p>
            <a:r>
              <a:rPr lang="ja-JP" altLang="en-US" dirty="0"/>
              <a:t>「裏が出る確率は０ではないだろう」という事前知識を使いたい</a:t>
            </a:r>
            <a:endParaRPr lang="en-US" altLang="ja-JP" dirty="0"/>
          </a:p>
          <a:p>
            <a:pPr marL="0" indent="0">
              <a:buNone/>
            </a:pPr>
            <a:r>
              <a:rPr lang="ja-JP" altLang="en-US" dirty="0"/>
              <a:t>⇒事後確率最大化推定（</a:t>
            </a:r>
            <a:r>
              <a:rPr lang="en-US" altLang="ja-JP" dirty="0">
                <a:solidFill>
                  <a:srgbClr val="FF0000"/>
                </a:solidFill>
              </a:rPr>
              <a:t>MAP</a:t>
            </a:r>
            <a:r>
              <a:rPr lang="ja-JP" altLang="en-US" dirty="0">
                <a:solidFill>
                  <a:srgbClr val="FF0000"/>
                </a:solidFill>
              </a:rPr>
              <a:t>推定</a:t>
            </a:r>
            <a:r>
              <a:rPr lang="ja-JP" altLang="en-US" dirty="0"/>
              <a:t>）が有効</a:t>
            </a:r>
            <a:endParaRPr lang="en-US" altLang="ja-JP" dirty="0"/>
          </a:p>
        </p:txBody>
      </p:sp>
    </p:spTree>
    <p:extLst>
      <p:ext uri="{BB962C8B-B14F-4D97-AF65-F5344CB8AC3E}">
        <p14:creationId xmlns:p14="http://schemas.microsoft.com/office/powerpoint/2010/main" val="137859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C7599-C426-458B-83F2-768576F7BE2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BD947820-88E2-4949-9DF1-881B3409D6CA}"/>
              </a:ext>
            </a:extLst>
          </p:cNvPr>
          <p:cNvSpPr>
            <a:spLocks noGrp="1"/>
          </p:cNvSpPr>
          <p:nvPr>
            <p:ph idx="1"/>
          </p:nvPr>
        </p:nvSpPr>
        <p:spPr>
          <a:xfrm>
            <a:off x="680321" y="2336873"/>
            <a:ext cx="9613861" cy="4152704"/>
          </a:xfrm>
        </p:spPr>
        <p:txBody>
          <a:bodyPr>
            <a:normAutofit/>
          </a:bodyPr>
          <a:lstStyle/>
          <a:p>
            <a:r>
              <a:rPr lang="en-US" altLang="ja-JP" dirty="0"/>
              <a:t>MAP </a:t>
            </a:r>
            <a:r>
              <a:rPr lang="ja-JP" altLang="en-US" dirty="0"/>
              <a:t>推定・・・データだけでなくパラメータも確率変数だと考える</a:t>
            </a:r>
            <a:endParaRPr lang="en-US" altLang="ja-JP" dirty="0"/>
          </a:p>
          <a:p>
            <a:r>
              <a:rPr lang="ja-JP" altLang="en-US" dirty="0"/>
              <a:t>パラメータを確率変数 </a:t>
            </a:r>
            <a:r>
              <a:rPr lang="en-US" altLang="ja-JP" dirty="0"/>
              <a:t>Θ </a:t>
            </a:r>
            <a:r>
              <a:rPr lang="ja-JP" altLang="en-US" dirty="0"/>
              <a:t>とすると、このパラメータがどのような値をとるかを表す分布 </a:t>
            </a:r>
            <a:r>
              <a:rPr lang="en-US" altLang="ja-JP" dirty="0"/>
              <a:t>p(Θ) </a:t>
            </a:r>
            <a:r>
              <a:rPr lang="ja-JP" altLang="en-US" dirty="0"/>
              <a:t>が導入できます。これを事前分布と呼び、ここに「求めたいパラメータに対する事前知識」を反映させることができます。</a:t>
            </a:r>
            <a:endParaRPr lang="en-US" altLang="ja-JP" dirty="0"/>
          </a:p>
          <a:p>
            <a:endParaRPr lang="en-US" altLang="ja-JP" dirty="0"/>
          </a:p>
          <a:p>
            <a:r>
              <a:rPr lang="ja-JP" altLang="en-US" dirty="0"/>
              <a:t>ここで、 </a:t>
            </a:r>
            <a:r>
              <a:rPr lang="en-US" altLang="ja-JP" dirty="0"/>
              <a:t>Θ=θ </a:t>
            </a:r>
            <a:r>
              <a:rPr lang="ja-JP" altLang="en-US" dirty="0"/>
              <a:t>となる確率 </a:t>
            </a:r>
            <a:r>
              <a:rPr lang="en-US" altLang="ja-JP" dirty="0"/>
              <a:t>p(θ)</a:t>
            </a:r>
            <a:r>
              <a:rPr lang="ja-JP" altLang="en-US" dirty="0"/>
              <a:t> をデータの確率モデル </a:t>
            </a:r>
            <a:r>
              <a:rPr lang="en-US" altLang="ja-JP" dirty="0"/>
              <a:t>f(</a:t>
            </a:r>
            <a:r>
              <a:rPr lang="en-US" altLang="ja-JP" dirty="0" err="1"/>
              <a:t>x;θ</a:t>
            </a:r>
            <a:r>
              <a:rPr lang="en-US" altLang="ja-JP" dirty="0"/>
              <a:t>) </a:t>
            </a:r>
            <a:r>
              <a:rPr lang="ja-JP" altLang="en-US" dirty="0"/>
              <a:t>とは別の確率モデル </a:t>
            </a:r>
            <a:r>
              <a:rPr lang="en-US" altLang="ja-JP" dirty="0"/>
              <a:t>g(θ;β) </a:t>
            </a:r>
            <a:r>
              <a:rPr lang="ja-JP" altLang="en-US" dirty="0"/>
              <a:t>で表せば、 </a:t>
            </a:r>
            <a:r>
              <a:rPr lang="en-US" altLang="ja-JP" dirty="0"/>
              <a:t>β </a:t>
            </a:r>
            <a:r>
              <a:rPr lang="ja-JP" altLang="en-US" dirty="0"/>
              <a:t>を人為的に与えるか、なんらかの方法で決定しておくことで、「どのような </a:t>
            </a:r>
            <a:r>
              <a:rPr lang="en-US" altLang="ja-JP" dirty="0"/>
              <a:t>θ </a:t>
            </a:r>
            <a:r>
              <a:rPr lang="ja-JP" altLang="en-US" dirty="0"/>
              <a:t>が起こりやすいか」という事前知識を表現することができます。</a:t>
            </a:r>
          </a:p>
        </p:txBody>
      </p:sp>
    </p:spTree>
    <p:extLst>
      <p:ext uri="{BB962C8B-B14F-4D97-AF65-F5344CB8AC3E}">
        <p14:creationId xmlns:p14="http://schemas.microsoft.com/office/powerpoint/2010/main" val="235920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21453A-DA51-4DAE-BE5B-CE25CFD25DA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1672A35-5F33-4F29-9C81-5669C52B9DF7}"/>
              </a:ext>
            </a:extLst>
          </p:cNvPr>
          <p:cNvSpPr>
            <a:spLocks noGrp="1"/>
          </p:cNvSpPr>
          <p:nvPr>
            <p:ph idx="1"/>
          </p:nvPr>
        </p:nvSpPr>
        <p:spPr>
          <a:xfrm>
            <a:off x="680321" y="2336873"/>
            <a:ext cx="9613861" cy="4160180"/>
          </a:xfrm>
        </p:spPr>
        <p:txBody>
          <a:bodyPr>
            <a:normAutofit/>
          </a:bodyPr>
          <a:lstStyle/>
          <a:p>
            <a:r>
              <a:rPr lang="en-US" altLang="ja-JP" dirty="0"/>
              <a:t>MAP </a:t>
            </a:r>
            <a:r>
              <a:rPr lang="ja-JP" altLang="en-US" dirty="0"/>
              <a:t>推定では、「観測データ </a:t>
            </a:r>
            <a:r>
              <a:rPr lang="en-US" altLang="ja-JP" dirty="0"/>
              <a:t>xi (</a:t>
            </a:r>
            <a:r>
              <a:rPr lang="en-US" altLang="ja-JP" dirty="0" err="1"/>
              <a:t>i</a:t>
            </a:r>
            <a:r>
              <a:rPr lang="en-US" altLang="ja-JP" dirty="0"/>
              <a:t>=1,…,N) </a:t>
            </a:r>
            <a:r>
              <a:rPr lang="ja-JP" altLang="en-US" dirty="0"/>
              <a:t>が観測された」という結果の下で最も確率が大きくなる </a:t>
            </a:r>
            <a:r>
              <a:rPr lang="en-US" altLang="ja-JP" dirty="0"/>
              <a:t>θ </a:t>
            </a:r>
            <a:r>
              <a:rPr lang="ja-JP" altLang="en-US" dirty="0"/>
              <a:t>を求めます。すなわち、 </a:t>
            </a:r>
            <a:r>
              <a:rPr lang="en-US" altLang="ja-JP" dirty="0"/>
              <a:t>p(θ|x1,…,</a:t>
            </a:r>
            <a:r>
              <a:rPr lang="en-US" altLang="ja-JP" dirty="0" err="1"/>
              <a:t>xN</a:t>
            </a:r>
            <a:r>
              <a:rPr lang="en-US" altLang="ja-JP" dirty="0"/>
              <a:t>) </a:t>
            </a:r>
            <a:r>
              <a:rPr lang="ja-JP" altLang="en-US" dirty="0"/>
              <a:t>を最大とする </a:t>
            </a:r>
            <a:r>
              <a:rPr lang="en-US" altLang="ja-JP" dirty="0"/>
              <a:t>θ </a:t>
            </a:r>
            <a:r>
              <a:rPr lang="ja-JP" altLang="en-US" dirty="0"/>
              <a:t>を求めます。「データの確率分布を表すモデルのパラメータが </a:t>
            </a:r>
            <a:r>
              <a:rPr lang="en-US" altLang="ja-JP" dirty="0"/>
              <a:t>θ </a:t>
            </a:r>
            <a:r>
              <a:rPr lang="ja-JP" altLang="en-US" dirty="0"/>
              <a:t>であったことが原因である」確率を意味するので、事後確率です。</a:t>
            </a:r>
            <a:endParaRPr lang="en-US" altLang="ja-JP" dirty="0"/>
          </a:p>
          <a:p>
            <a:r>
              <a:rPr lang="ja-JP" altLang="en-US" dirty="0"/>
              <a:t>ベイズの定理から、事後確率は</a:t>
            </a:r>
          </a:p>
          <a:p>
            <a:r>
              <a:rPr lang="en-US" altLang="ja-JP" dirty="0"/>
              <a:t>p(θ|x1,…,</a:t>
            </a:r>
            <a:r>
              <a:rPr lang="en-US" altLang="ja-JP" dirty="0" err="1"/>
              <a:t>xN</a:t>
            </a:r>
            <a:r>
              <a:rPr lang="en-US" altLang="ja-JP" dirty="0"/>
              <a:t>)=p(x1,…,</a:t>
            </a:r>
            <a:r>
              <a:rPr lang="en-US" altLang="ja-JP" dirty="0" err="1"/>
              <a:t>xN|θ</a:t>
            </a:r>
            <a:r>
              <a:rPr lang="en-US" altLang="ja-JP" dirty="0"/>
              <a:t>)p(θ)/p(x1,…,</a:t>
            </a:r>
            <a:r>
              <a:rPr lang="en-US" altLang="ja-JP" dirty="0" err="1"/>
              <a:t>xN</a:t>
            </a:r>
            <a:r>
              <a:rPr lang="en-US" altLang="ja-JP" dirty="0"/>
              <a:t>)</a:t>
            </a:r>
          </a:p>
          <a:p>
            <a:r>
              <a:rPr lang="en-US" altLang="ja-JP" dirty="0"/>
              <a:t>p(x1,…,</a:t>
            </a:r>
            <a:r>
              <a:rPr lang="en-US" altLang="ja-JP" dirty="0" err="1"/>
              <a:t>xN|θ</a:t>
            </a:r>
            <a:r>
              <a:rPr lang="en-US" altLang="ja-JP" dirty="0"/>
              <a:t>) </a:t>
            </a:r>
            <a:r>
              <a:rPr lang="ja-JP" altLang="en-US" dirty="0"/>
              <a:t>・・・観測データ </a:t>
            </a:r>
            <a:r>
              <a:rPr lang="en-US" altLang="ja-JP" dirty="0"/>
              <a:t>xi (</a:t>
            </a:r>
            <a:r>
              <a:rPr lang="en-US" altLang="ja-JP" dirty="0" err="1"/>
              <a:t>i</a:t>
            </a:r>
            <a:r>
              <a:rPr lang="en-US" altLang="ja-JP" dirty="0"/>
              <a:t>=1,…,N) </a:t>
            </a:r>
            <a:r>
              <a:rPr lang="ja-JP" altLang="en-US" dirty="0"/>
              <a:t>の下での確率モデル </a:t>
            </a:r>
            <a:r>
              <a:rPr lang="en-US" altLang="ja-JP" dirty="0"/>
              <a:t>f(</a:t>
            </a:r>
            <a:r>
              <a:rPr lang="en-US" altLang="ja-JP" dirty="0" err="1"/>
              <a:t>x;θ</a:t>
            </a:r>
            <a:r>
              <a:rPr lang="en-US" altLang="ja-JP" dirty="0"/>
              <a:t>) </a:t>
            </a:r>
            <a:r>
              <a:rPr lang="ja-JP" altLang="en-US" dirty="0"/>
              <a:t>の尤度（確率モデル </a:t>
            </a:r>
            <a:r>
              <a:rPr lang="en-US" altLang="ja-JP" dirty="0"/>
              <a:t>f(</a:t>
            </a:r>
            <a:r>
              <a:rPr lang="en-US" altLang="ja-JP" dirty="0" err="1"/>
              <a:t>x;θ</a:t>
            </a:r>
            <a:r>
              <a:rPr lang="en-US" altLang="ja-JP" dirty="0"/>
              <a:t>) </a:t>
            </a:r>
            <a:r>
              <a:rPr lang="ja-JP" altLang="en-US" dirty="0"/>
              <a:t>を用いて ∏</a:t>
            </a:r>
            <a:r>
              <a:rPr lang="en-US" altLang="ja-JP" dirty="0"/>
              <a:t>Ni=1f(</a:t>
            </a:r>
            <a:r>
              <a:rPr lang="en-US" altLang="ja-JP" dirty="0" err="1"/>
              <a:t>xi;θ</a:t>
            </a:r>
            <a:r>
              <a:rPr lang="en-US" altLang="ja-JP" dirty="0"/>
              <a:t>) </a:t>
            </a:r>
            <a:r>
              <a:rPr lang="ja-JP" altLang="en-US" dirty="0"/>
              <a:t>と表せるため）</a:t>
            </a:r>
            <a:endParaRPr lang="en-US" altLang="ja-JP" dirty="0"/>
          </a:p>
          <a:p>
            <a:r>
              <a:rPr lang="en-US" altLang="ja-JP" dirty="0"/>
              <a:t>p(θ) </a:t>
            </a:r>
            <a:r>
              <a:rPr lang="ja-JP" altLang="en-US" dirty="0"/>
              <a:t>・・・パラメータが </a:t>
            </a:r>
            <a:r>
              <a:rPr lang="en-US" altLang="ja-JP" dirty="0"/>
              <a:t>θ </a:t>
            </a:r>
            <a:r>
              <a:rPr lang="ja-JP" altLang="en-US" dirty="0"/>
              <a:t>という値になる事前確率</a:t>
            </a:r>
            <a:endParaRPr lang="en-US" altLang="ja-JP" dirty="0"/>
          </a:p>
          <a:p>
            <a:pPr marL="0" indent="0">
              <a:buNone/>
            </a:pPr>
            <a:r>
              <a:rPr lang="ja-JP" altLang="en-US" dirty="0"/>
              <a:t>⇒これが </a:t>
            </a:r>
            <a:r>
              <a:rPr lang="en-US" altLang="ja-JP" dirty="0"/>
              <a:t>g(θ;β) </a:t>
            </a:r>
            <a:r>
              <a:rPr lang="ja-JP" altLang="en-US" dirty="0"/>
              <a:t>という確率モデルで表される</a:t>
            </a:r>
          </a:p>
          <a:p>
            <a:endParaRPr lang="ja-JP" altLang="en-US" dirty="0"/>
          </a:p>
        </p:txBody>
      </p:sp>
    </p:spTree>
    <p:extLst>
      <p:ext uri="{BB962C8B-B14F-4D97-AF65-F5344CB8AC3E}">
        <p14:creationId xmlns:p14="http://schemas.microsoft.com/office/powerpoint/2010/main" val="219293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109705-21D5-4064-BF8B-58666DDA3F1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1A31742-96B1-4CE8-9D69-DA9241A299AD}"/>
              </a:ext>
            </a:extLst>
          </p:cNvPr>
          <p:cNvSpPr>
            <a:spLocks noGrp="1"/>
          </p:cNvSpPr>
          <p:nvPr>
            <p:ph idx="1"/>
          </p:nvPr>
        </p:nvSpPr>
        <p:spPr/>
        <p:txBody>
          <a:bodyPr/>
          <a:lstStyle/>
          <a:p>
            <a:r>
              <a:rPr lang="ja-JP" altLang="en-US" dirty="0"/>
              <a:t>今、事後確率を最大にするパラメータ </a:t>
            </a:r>
            <a:r>
              <a:rPr lang="en-US" altLang="ja-JP" dirty="0"/>
              <a:t>θ </a:t>
            </a:r>
            <a:r>
              <a:rPr lang="ja-JP" altLang="en-US" dirty="0"/>
              <a:t>を求めるために、右辺を最大化する </a:t>
            </a:r>
            <a:r>
              <a:rPr lang="en-US" altLang="ja-JP" dirty="0"/>
              <a:t>θ </a:t>
            </a:r>
            <a:r>
              <a:rPr lang="ja-JP" altLang="en-US" dirty="0"/>
              <a:t>を考えます。このとき、パラメータと無関係に決まる </a:t>
            </a:r>
            <a:r>
              <a:rPr lang="en-US" altLang="ja-JP" dirty="0"/>
              <a:t>p(x1,…,</a:t>
            </a:r>
            <a:r>
              <a:rPr lang="en-US" altLang="ja-JP" dirty="0" err="1"/>
              <a:t>xN</a:t>
            </a:r>
            <a:r>
              <a:rPr lang="en-US" altLang="ja-JP" dirty="0"/>
              <a:t>) </a:t>
            </a:r>
            <a:r>
              <a:rPr lang="ja-JP" altLang="en-US" dirty="0"/>
              <a:t>を無視し</a:t>
            </a:r>
          </a:p>
          <a:p>
            <a:r>
              <a:rPr lang="en-US" altLang="ja-JP" dirty="0"/>
              <a:t>p(x1,…,</a:t>
            </a:r>
            <a:r>
              <a:rPr lang="en-US" altLang="ja-JP" dirty="0" err="1"/>
              <a:t>xN|θ</a:t>
            </a:r>
            <a:r>
              <a:rPr lang="en-US" altLang="ja-JP" dirty="0"/>
              <a:t>)p(θ)</a:t>
            </a:r>
          </a:p>
          <a:p>
            <a:r>
              <a:rPr lang="ja-JP" altLang="en-US" dirty="0"/>
              <a:t>だけに注目してこれを最大化するようにパラメータ </a:t>
            </a:r>
            <a:r>
              <a:rPr lang="en-US" altLang="ja-JP" dirty="0"/>
              <a:t>θ </a:t>
            </a:r>
            <a:r>
              <a:rPr lang="ja-JP" altLang="en-US" dirty="0"/>
              <a:t>を決定すると、その </a:t>
            </a:r>
            <a:r>
              <a:rPr lang="en-US" altLang="ja-JP" dirty="0"/>
              <a:t>θ </a:t>
            </a:r>
            <a:r>
              <a:rPr lang="ja-JP" altLang="en-US" dirty="0"/>
              <a:t>は求めたい左辺の事後確率を最大にする </a:t>
            </a:r>
            <a:r>
              <a:rPr lang="en-US" altLang="ja-JP" dirty="0"/>
              <a:t>θ </a:t>
            </a:r>
            <a:r>
              <a:rPr lang="ja-JP" altLang="en-US" dirty="0"/>
              <a:t>に一致します。上式は、尤度と事前分布の積になっています。このことから、事後分布は尤度と事前分布の積に比例するということが分かります。</a:t>
            </a:r>
          </a:p>
          <a:p>
            <a:endParaRPr kumimoji="1" lang="ja-JP" altLang="en-US" dirty="0"/>
          </a:p>
        </p:txBody>
      </p:sp>
    </p:spTree>
    <p:extLst>
      <p:ext uri="{BB962C8B-B14F-4D97-AF65-F5344CB8AC3E}">
        <p14:creationId xmlns:p14="http://schemas.microsoft.com/office/powerpoint/2010/main" val="1546087225"/>
      </p:ext>
    </p:extLst>
  </p:cSld>
  <p:clrMapOvr>
    <a:masterClrMapping/>
  </p:clrMapOvr>
</p:sld>
</file>

<file path=ppt/theme/theme1.xml><?xml version="1.0" encoding="utf-8"?>
<a:theme xmlns:a="http://schemas.openxmlformats.org/drawingml/2006/main" name="ベルリン">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ベルリン">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ベルリン">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ベルリン</Template>
  <TotalTime>245</TotalTime>
  <Words>1209</Words>
  <Application>Microsoft Office PowerPoint</Application>
  <PresentationFormat>ワイド画面</PresentationFormat>
  <Paragraphs>80</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Arial</vt:lpstr>
      <vt:lpstr>Cambria Math</vt:lpstr>
      <vt:lpstr>Trebuchet MS</vt:lpstr>
      <vt:lpstr>ベルリン</vt:lpstr>
      <vt:lpstr>確率統計の基礎</vt:lpstr>
      <vt:lpstr>PowerPoint プレゼンテーション</vt:lpstr>
      <vt:lpstr>PowerPoint プレゼンテーション</vt:lpstr>
      <vt:lpstr>PowerPoint プレゼンテーション</vt:lpstr>
      <vt:lpstr>6.6.1. 例：コイントスのパラメータ推定 </vt:lpstr>
      <vt:lpstr>6.7. 事後確率最大化推定（MAP推定）</vt:lpstr>
      <vt:lpstr>PowerPoint プレゼンテーション</vt:lpstr>
      <vt:lpstr>PowerPoint プレゼンテーション</vt:lpstr>
      <vt:lpstr>PowerPoint プレゼンテーション</vt:lpstr>
      <vt:lpstr>6.7.1. 例：コイントスでのパラメータ推定 </vt:lpstr>
      <vt:lpstr>6.8. 統計量</vt:lpstr>
      <vt:lpstr>6.8.1. 平均 </vt:lpstr>
      <vt:lpstr>PowerPoint プレゼンテーション</vt:lpstr>
      <vt:lpstr>PowerPoint プレゼンテーション</vt:lpstr>
      <vt:lpstr>統計量の計算例</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確率統計の基礎</dc:title>
  <dc:creator>伊藤 光太郎</dc:creator>
  <cp:lastModifiedBy>伊藤 光太郎</cp:lastModifiedBy>
  <cp:revision>15</cp:revision>
  <dcterms:created xsi:type="dcterms:W3CDTF">2019-05-10T04:37:29Z</dcterms:created>
  <dcterms:modified xsi:type="dcterms:W3CDTF">2019-05-10T08:43:26Z</dcterms:modified>
</cp:coreProperties>
</file>