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87212" autoAdjust="0"/>
  </p:normalViewPr>
  <p:slideViewPr>
    <p:cSldViewPr snapToGrid="0">
      <p:cViewPr varScale="1">
        <p:scale>
          <a:sx n="93" d="100"/>
          <a:sy n="93" d="100"/>
        </p:scale>
        <p:origin x="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84F78F9-BCCF-4CEA-A911-02D5E455F5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329B9D9-855B-4EFC-B8DC-5551B572949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9A740-6E7D-4732-B779-2CA849E9142E}" type="datetimeFigureOut">
              <a:rPr kumimoji="1" lang="ja-JP" altLang="en-US" smtClean="0"/>
              <a:t>2019/5/27</a:t>
            </a:fld>
            <a:endParaRPr kumimoji="1" lang="ja-JP" altLang="en-US"/>
          </a:p>
        </p:txBody>
      </p:sp>
      <p:sp>
        <p:nvSpPr>
          <p:cNvPr id="4" name="スライド イメージ プレースホルダー 3">
            <a:extLst>
              <a:ext uri="{FF2B5EF4-FFF2-40B4-BE49-F238E27FC236}">
                <a16:creationId xmlns:a16="http://schemas.microsoft.com/office/drawing/2014/main" id="{6C5015E6-89CB-4476-8E0C-D06D0E4B5B1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a:extLst>
              <a:ext uri="{FF2B5EF4-FFF2-40B4-BE49-F238E27FC236}">
                <a16:creationId xmlns:a16="http://schemas.microsoft.com/office/drawing/2014/main" id="{0CCA5EAD-AA33-451B-8592-86CCB6ABC1C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62CEE7FB-0EF4-4171-A4DE-EB5235102E5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a:extLst>
              <a:ext uri="{FF2B5EF4-FFF2-40B4-BE49-F238E27FC236}">
                <a16:creationId xmlns:a16="http://schemas.microsoft.com/office/drawing/2014/main" id="{28F0F8F7-7DF8-4281-957C-86848E52542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0B22A-3BBB-411B-A9D6-B6ECAA402BB8}"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random_state</a:t>
            </a:r>
            <a:r>
              <a:rPr kumimoji="1" lang="en-US" altLang="ja-JP" dirty="0"/>
              <a:t> </a:t>
            </a:r>
            <a:r>
              <a:rPr kumimoji="1" lang="ja-JP" altLang="en-US" dirty="0"/>
              <a:t>という引数に毎回同じ整数を与えることで、実行のたびに結果が変わることを防いでいます。</a:t>
            </a:r>
          </a:p>
        </p:txBody>
      </p:sp>
      <p:sp>
        <p:nvSpPr>
          <p:cNvPr id="4" name="スライド番号プレースホルダー 3"/>
          <p:cNvSpPr>
            <a:spLocks noGrp="1"/>
          </p:cNvSpPr>
          <p:nvPr>
            <p:ph type="sldNum" sz="quarter" idx="5"/>
          </p:nvPr>
        </p:nvSpPr>
        <p:spPr/>
        <p:txBody>
          <a:bodyPr/>
          <a:lstStyle/>
          <a:p>
            <a:fld id="{6706CA5D-1113-4342-BC74-81281C1CA333}" type="slidenum">
              <a:rPr kumimoji="1" lang="ja-JP" altLang="en-US" smtClean="0"/>
              <a:t>6</a:t>
            </a:fld>
            <a:endParaRPr kumimoji="1" lang="ja-JP" altLang="en-US"/>
          </a:p>
        </p:txBody>
      </p:sp>
    </p:spTree>
    <p:extLst>
      <p:ext uri="{BB962C8B-B14F-4D97-AF65-F5344CB8AC3E}">
        <p14:creationId xmlns:p14="http://schemas.microsoft.com/office/powerpoint/2010/main" val="256603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dirty="0">
                <a:solidFill>
                  <a:schemeClr val="tx1"/>
                </a:solidFill>
                <a:effectLst/>
                <a:latin typeface="+mn-lt"/>
                <a:ea typeface="+mn-ea"/>
                <a:cs typeface="+mn-cs"/>
              </a:rPr>
              <a:t>最小二乗法</a:t>
            </a:r>
            <a:r>
              <a:rPr kumimoji="1" lang="ja-JP" altLang="en-US" sz="1200" b="0" i="0" kern="1200" dirty="0">
                <a:solidFill>
                  <a:schemeClr val="tx1"/>
                </a:solidFill>
                <a:effectLst/>
                <a:latin typeface="+mn-lt"/>
                <a:ea typeface="+mn-ea"/>
                <a:cs typeface="+mn-cs"/>
              </a:rPr>
              <a:t>（または、</a:t>
            </a:r>
            <a:r>
              <a:rPr kumimoji="1" lang="ja-JP" altLang="en-US" sz="1200" b="1" i="0" kern="1200" dirty="0">
                <a:solidFill>
                  <a:schemeClr val="tx1"/>
                </a:solidFill>
                <a:effectLst/>
                <a:latin typeface="+mn-lt"/>
                <a:ea typeface="+mn-ea"/>
                <a:cs typeface="+mn-cs"/>
              </a:rPr>
              <a:t>最小</a:t>
            </a:r>
            <a:r>
              <a:rPr kumimoji="1" lang="ja-JP" altLang="en-US" sz="1200" b="0" i="0" kern="1200" dirty="0">
                <a:solidFill>
                  <a:schemeClr val="tx1"/>
                </a:solidFill>
                <a:effectLst/>
                <a:latin typeface="+mn-lt"/>
                <a:ea typeface="+mn-ea"/>
                <a:cs typeface="+mn-cs"/>
              </a:rPr>
              <a:t>自</a:t>
            </a:r>
            <a:r>
              <a:rPr kumimoji="1" lang="ja-JP" altLang="en-US" sz="1200" b="1" i="0" kern="1200" dirty="0">
                <a:solidFill>
                  <a:schemeClr val="tx1"/>
                </a:solidFill>
                <a:effectLst/>
                <a:latin typeface="+mn-lt"/>
                <a:ea typeface="+mn-ea"/>
                <a:cs typeface="+mn-cs"/>
              </a:rPr>
              <a:t>乗法</a:t>
            </a:r>
            <a:r>
              <a:rPr kumimoji="1" lang="ja-JP" altLang="en-US" sz="1200" b="0" i="0" kern="1200" dirty="0">
                <a:solidFill>
                  <a:schemeClr val="tx1"/>
                </a:solidFill>
                <a:effectLst/>
                <a:latin typeface="+mn-lt"/>
                <a:ea typeface="+mn-ea"/>
                <a:cs typeface="+mn-cs"/>
              </a:rPr>
              <a:t>）とは、誤差を伴う測定値の処理において、その誤差の</a:t>
            </a:r>
            <a:r>
              <a:rPr kumimoji="1" lang="ja-JP" altLang="en-US" sz="1200" b="1" i="0" kern="1200" dirty="0">
                <a:solidFill>
                  <a:schemeClr val="tx1"/>
                </a:solidFill>
                <a:effectLst/>
                <a:latin typeface="+mn-lt"/>
                <a:ea typeface="+mn-ea"/>
                <a:cs typeface="+mn-cs"/>
              </a:rPr>
              <a:t>二乗</a:t>
            </a:r>
            <a:r>
              <a:rPr kumimoji="1" lang="ja-JP" altLang="en-US" sz="1200" b="0" i="0" kern="1200" dirty="0">
                <a:solidFill>
                  <a:schemeClr val="tx1"/>
                </a:solidFill>
                <a:effectLst/>
                <a:latin typeface="+mn-lt"/>
                <a:ea typeface="+mn-ea"/>
                <a:cs typeface="+mn-cs"/>
              </a:rPr>
              <a:t>の和を</a:t>
            </a:r>
            <a:r>
              <a:rPr kumimoji="1" lang="ja-JP" altLang="en-US" sz="1200" b="1" i="0" kern="1200" dirty="0">
                <a:solidFill>
                  <a:schemeClr val="tx1"/>
                </a:solidFill>
                <a:effectLst/>
                <a:latin typeface="+mn-lt"/>
                <a:ea typeface="+mn-ea"/>
                <a:cs typeface="+mn-cs"/>
              </a:rPr>
              <a:t>最小</a:t>
            </a:r>
            <a:r>
              <a:rPr kumimoji="1" lang="ja-JP" altLang="en-US" sz="1200" b="0" i="0" kern="1200" dirty="0">
                <a:solidFill>
                  <a:schemeClr val="tx1"/>
                </a:solidFill>
                <a:effectLst/>
                <a:latin typeface="+mn-lt"/>
                <a:ea typeface="+mn-ea"/>
                <a:cs typeface="+mn-cs"/>
              </a:rPr>
              <a:t>にすることで、最も確からしい関係式を求める方法です。</a:t>
            </a:r>
            <a:endParaRPr kumimoji="1" lang="ja-JP" altLang="en-US" dirty="0"/>
          </a:p>
        </p:txBody>
      </p:sp>
      <p:sp>
        <p:nvSpPr>
          <p:cNvPr id="4" name="スライド番号プレースホルダー 3"/>
          <p:cNvSpPr>
            <a:spLocks noGrp="1"/>
          </p:cNvSpPr>
          <p:nvPr>
            <p:ph type="sldNum" sz="quarter" idx="5"/>
          </p:nvPr>
        </p:nvSpPr>
        <p:spPr/>
        <p:txBody>
          <a:bodyPr/>
          <a:lstStyle/>
          <a:p>
            <a:fld id="{6706CA5D-1113-4342-BC74-81281C1CA333}" type="slidenum">
              <a:rPr kumimoji="1" lang="ja-JP" altLang="en-US" smtClean="0"/>
              <a:t>7</a:t>
            </a:fld>
            <a:endParaRPr kumimoji="1" lang="ja-JP" altLang="en-US"/>
          </a:p>
        </p:txBody>
      </p:sp>
    </p:spTree>
    <p:extLst>
      <p:ext uri="{BB962C8B-B14F-4D97-AF65-F5344CB8AC3E}">
        <p14:creationId xmlns:p14="http://schemas.microsoft.com/office/powerpoint/2010/main" val="260516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706CA5D-1113-4342-BC74-81281C1CA333}" type="slidenum">
              <a:rPr kumimoji="1" lang="ja-JP" altLang="en-US" smtClean="0"/>
              <a:t>13</a:t>
            </a:fld>
            <a:endParaRPr kumimoji="1" lang="ja-JP" altLang="en-US"/>
          </a:p>
        </p:txBody>
      </p:sp>
    </p:spTree>
    <p:extLst>
      <p:ext uri="{BB962C8B-B14F-4D97-AF65-F5344CB8AC3E}">
        <p14:creationId xmlns:p14="http://schemas.microsoft.com/office/powerpoint/2010/main" val="2607930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データの分布を正規分布に近づけるための変換。</a:t>
            </a:r>
          </a:p>
        </p:txBody>
      </p:sp>
      <p:sp>
        <p:nvSpPr>
          <p:cNvPr id="4" name="スライド番号プレースホルダー 3"/>
          <p:cNvSpPr>
            <a:spLocks noGrp="1"/>
          </p:cNvSpPr>
          <p:nvPr>
            <p:ph type="sldNum" sz="quarter" idx="5"/>
          </p:nvPr>
        </p:nvSpPr>
        <p:spPr/>
        <p:txBody>
          <a:bodyPr/>
          <a:lstStyle/>
          <a:p>
            <a:fld id="{6706CA5D-1113-4342-BC74-81281C1CA333}" type="slidenum">
              <a:rPr kumimoji="1" lang="ja-JP" altLang="en-US" smtClean="0"/>
              <a:t>16</a:t>
            </a:fld>
            <a:endParaRPr kumimoji="1" lang="ja-JP" altLang="en-US"/>
          </a:p>
        </p:txBody>
      </p:sp>
    </p:spTree>
    <p:extLst>
      <p:ext uri="{BB962C8B-B14F-4D97-AF65-F5344CB8AC3E}">
        <p14:creationId xmlns:p14="http://schemas.microsoft.com/office/powerpoint/2010/main" val="2654464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cap="none"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A87A34-81AB-432B-8DAE-1953F412C126}"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18517"/>
            <a:ext cx="10364451" cy="1010903"/>
          </a:xfrm>
        </p:spPr>
        <p:txBody>
          <a:bodyPr/>
          <a:lstStyle>
            <a:lvl1pPr>
              <a:defRPr cap="none" baseline="0"/>
            </a:lvl1pPr>
          </a:lstStyle>
          <a:p>
            <a:r>
              <a:rPr lang="ja-JP" altLang="en-US" dirty="0"/>
              <a:t>マスター タイトルの書式設定</a:t>
            </a:r>
            <a:endParaRPr lang="en-US" dirty="0"/>
          </a:p>
        </p:txBody>
      </p:sp>
      <p:sp>
        <p:nvSpPr>
          <p:cNvPr id="12" name="Content Placeholder 2"/>
          <p:cNvSpPr>
            <a:spLocks noGrp="1"/>
          </p:cNvSpPr>
          <p:nvPr>
            <p:ph sz="quarter" idx="13"/>
          </p:nvPr>
        </p:nvSpPr>
        <p:spPr>
          <a:xfrm>
            <a:off x="914087" y="1756241"/>
            <a:ext cx="10363826" cy="4309596"/>
          </a:xfrm>
        </p:spPr>
        <p:txBody>
          <a:bodyPr/>
          <a:lstStyle>
            <a:lvl1pPr>
              <a:defRPr cap="none" baseline="0"/>
            </a:lvl1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a:xfrm>
            <a:off x="913774" y="6201843"/>
            <a:ext cx="6672887"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cap="none" baseline="0"/>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5/27/2019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5/27/2019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0407FD-27A1-4692-B337-25197D5603D7}"/>
              </a:ext>
            </a:extLst>
          </p:cNvPr>
          <p:cNvSpPr>
            <a:spLocks noGrp="1"/>
          </p:cNvSpPr>
          <p:nvPr>
            <p:ph type="ctrTitle"/>
          </p:nvPr>
        </p:nvSpPr>
        <p:spPr/>
        <p:txBody>
          <a:bodyPr/>
          <a:lstStyle/>
          <a:p>
            <a:r>
              <a:rPr kumimoji="1" lang="ja-JP" altLang="en-US" dirty="0"/>
              <a:t>勉強会</a:t>
            </a:r>
            <a:br>
              <a:rPr lang="en-US" altLang="ja-JP" dirty="0"/>
            </a:br>
            <a:r>
              <a:rPr lang="en-US" altLang="ja-JP" dirty="0"/>
              <a:t> scikit-learn </a:t>
            </a:r>
            <a:r>
              <a:rPr lang="ja-JP" altLang="en-US" dirty="0"/>
              <a:t>入門</a:t>
            </a:r>
            <a:br>
              <a:rPr lang="ja-JP" altLang="en-US" b="1" dirty="0"/>
            </a:br>
            <a:endParaRPr kumimoji="1" lang="ja-JP" altLang="en-US" dirty="0"/>
          </a:p>
        </p:txBody>
      </p:sp>
      <p:sp>
        <p:nvSpPr>
          <p:cNvPr id="3" name="字幕 2">
            <a:extLst>
              <a:ext uri="{FF2B5EF4-FFF2-40B4-BE49-F238E27FC236}">
                <a16:creationId xmlns:a16="http://schemas.microsoft.com/office/drawing/2014/main" id="{2B4CBC0D-F8AE-4786-8E5E-BA3FD0C7820F}"/>
              </a:ext>
            </a:extLst>
          </p:cNvPr>
          <p:cNvSpPr>
            <a:spLocks noGrp="1"/>
          </p:cNvSpPr>
          <p:nvPr>
            <p:ph type="subTitle" idx="1"/>
          </p:nvPr>
        </p:nvSpPr>
        <p:spPr>
          <a:xfrm>
            <a:off x="871248" y="3520601"/>
            <a:ext cx="8689976" cy="2316223"/>
          </a:xfrm>
        </p:spPr>
        <p:txBody>
          <a:bodyPr>
            <a:normAutofit/>
          </a:bodyPr>
          <a:lstStyle/>
          <a:p>
            <a:pPr algn="l"/>
            <a:r>
              <a:rPr lang="ja-JP" altLang="en-US" dirty="0"/>
              <a:t>首都大学東京 情報科学域</a:t>
            </a:r>
            <a:endParaRPr kumimoji="1" lang="en-US" altLang="ja-JP" dirty="0"/>
          </a:p>
          <a:p>
            <a:pPr algn="l"/>
            <a:r>
              <a:rPr kumimoji="1" lang="ja-JP" altLang="en-US" dirty="0"/>
              <a:t>柿本　航太郎</a:t>
            </a:r>
            <a:endParaRPr kumimoji="1" lang="en-US" altLang="ja-JP" dirty="0"/>
          </a:p>
          <a:p>
            <a:pPr algn="l"/>
            <a:r>
              <a:rPr lang="en-US" altLang="ja-JP" dirty="0"/>
              <a:t>KOTARO</a:t>
            </a:r>
            <a:r>
              <a:rPr lang="ja-JP" altLang="en-US" dirty="0"/>
              <a:t>　</a:t>
            </a:r>
            <a:r>
              <a:rPr lang="en-US" altLang="ja-JP" dirty="0"/>
              <a:t>KAKIMOTO</a:t>
            </a:r>
          </a:p>
          <a:p>
            <a:pPr algn="l"/>
            <a:r>
              <a:rPr kumimoji="1" lang="en-US" altLang="ja-JP" dirty="0"/>
              <a:t>1</a:t>
            </a:r>
            <a:r>
              <a:rPr kumimoji="1" lang="ja-JP" altLang="en-US" dirty="0"/>
              <a:t>月</a:t>
            </a:r>
            <a:r>
              <a:rPr kumimoji="1" lang="en-US" altLang="ja-JP" dirty="0"/>
              <a:t>28</a:t>
            </a:r>
            <a:r>
              <a:rPr kumimoji="1" lang="ja-JP" altLang="en-US" dirty="0"/>
              <a:t>日生まれ</a:t>
            </a:r>
          </a:p>
        </p:txBody>
      </p:sp>
      <p:pic>
        <p:nvPicPr>
          <p:cNvPr id="5" name="図 4">
            <a:extLst>
              <a:ext uri="{FF2B5EF4-FFF2-40B4-BE49-F238E27FC236}">
                <a16:creationId xmlns:a16="http://schemas.microsoft.com/office/drawing/2014/main" id="{47CF643A-C2F9-4195-808A-B39E619032DF}"/>
              </a:ext>
            </a:extLst>
          </p:cNvPr>
          <p:cNvPicPr>
            <a:picLocks noChangeAspect="1"/>
          </p:cNvPicPr>
          <p:nvPr/>
        </p:nvPicPr>
        <p:blipFill>
          <a:blip r:embed="rId2"/>
          <a:stretch>
            <a:fillRect/>
          </a:stretch>
        </p:blipFill>
        <p:spPr>
          <a:xfrm>
            <a:off x="4243514" y="3429000"/>
            <a:ext cx="5905784" cy="2316223"/>
          </a:xfrm>
          <a:prstGeom prst="rect">
            <a:avLst/>
          </a:prstGeom>
        </p:spPr>
      </p:pic>
    </p:spTree>
    <p:extLst>
      <p:ext uri="{BB962C8B-B14F-4D97-AF65-F5344CB8AC3E}">
        <p14:creationId xmlns:p14="http://schemas.microsoft.com/office/powerpoint/2010/main" val="162655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14072-07E2-4D80-B6AA-2587D0E81150}"/>
              </a:ext>
            </a:extLst>
          </p:cNvPr>
          <p:cNvSpPr>
            <a:spLocks noGrp="1"/>
          </p:cNvSpPr>
          <p:nvPr>
            <p:ph type="title"/>
          </p:nvPr>
        </p:nvSpPr>
        <p:spPr/>
        <p:txBody>
          <a:bodyPr/>
          <a:lstStyle/>
          <a:p>
            <a:r>
              <a:rPr lang="en-US" altLang="ja-JP" dirty="0"/>
              <a:t>9.1.4 </a:t>
            </a:r>
            <a:r>
              <a:rPr lang="ja-JP" altLang="en-US" dirty="0"/>
              <a:t>新しい入力値に対する予測の計算（推論）</a:t>
            </a:r>
            <a:endParaRPr kumimoji="1" lang="ja-JP" altLang="en-US" dirty="0"/>
          </a:p>
        </p:txBody>
      </p:sp>
      <p:sp>
        <p:nvSpPr>
          <p:cNvPr id="3" name="コンテンツ プレースホルダー 2">
            <a:extLst>
              <a:ext uri="{FF2B5EF4-FFF2-40B4-BE49-F238E27FC236}">
                <a16:creationId xmlns:a16="http://schemas.microsoft.com/office/drawing/2014/main" id="{3F1F90FF-5479-48AF-A273-31526959F804}"/>
              </a:ext>
            </a:extLst>
          </p:cNvPr>
          <p:cNvSpPr>
            <a:spLocks noGrp="1"/>
          </p:cNvSpPr>
          <p:nvPr>
            <p:ph sz="quarter" idx="13"/>
          </p:nvPr>
        </p:nvSpPr>
        <p:spPr>
          <a:xfrm>
            <a:off x="914087" y="1756241"/>
            <a:ext cx="10363826" cy="4672268"/>
          </a:xfrm>
        </p:spPr>
        <p:txBody>
          <a:bodyPr>
            <a:normAutofit/>
          </a:bodyPr>
          <a:lstStyle/>
          <a:p>
            <a:r>
              <a:rPr lang="ja-JP" altLang="en-US" dirty="0"/>
              <a:t>訓練が終わったモデルに、新たな入力値を与えて、予測値を計算させるには、</a:t>
            </a:r>
            <a:r>
              <a:rPr lang="en-US" altLang="ja-JP" dirty="0">
                <a:solidFill>
                  <a:srgbClr val="FF0000"/>
                </a:solidFill>
              </a:rPr>
              <a:t>predict() </a:t>
            </a:r>
            <a:r>
              <a:rPr lang="ja-JP" altLang="en-US" dirty="0"/>
              <a:t>メソッドを用います。</a:t>
            </a:r>
            <a:endParaRPr lang="en-US" altLang="ja-JP" dirty="0"/>
          </a:p>
          <a:p>
            <a:r>
              <a:rPr lang="ja-JP" altLang="en-US" dirty="0"/>
              <a:t>今回は、訓練済みモデル </a:t>
            </a:r>
            <a:r>
              <a:rPr lang="en-US" altLang="ja-JP" dirty="0" err="1">
                <a:solidFill>
                  <a:srgbClr val="FF0000"/>
                </a:solidFill>
              </a:rPr>
              <a:t>reg_model</a:t>
            </a:r>
            <a:r>
              <a:rPr lang="en-US" altLang="ja-JP" dirty="0">
                <a:solidFill>
                  <a:srgbClr val="FF0000"/>
                </a:solidFill>
              </a:rPr>
              <a:t> </a:t>
            </a:r>
            <a:r>
              <a:rPr lang="ja-JP" altLang="en-US" dirty="0"/>
              <a:t>を用いて、テスト用データセットからサンプルを </a:t>
            </a:r>
            <a:r>
              <a:rPr lang="en-US" altLang="ja-JP" dirty="0"/>
              <a:t>1 </a:t>
            </a:r>
            <a:r>
              <a:rPr lang="ja-JP" altLang="en-US" dirty="0"/>
              <a:t>つ取り出し、推論を行ってみましょう。このとき、</a:t>
            </a:r>
            <a:r>
              <a:rPr lang="en-US" altLang="ja-JP" dirty="0">
                <a:solidFill>
                  <a:srgbClr val="FF0000"/>
                </a:solidFill>
              </a:rPr>
              <a:t>predict() </a:t>
            </a:r>
            <a:r>
              <a:rPr lang="ja-JP" altLang="en-US" dirty="0"/>
              <a:t>メソッドに与える入力値の </a:t>
            </a:r>
            <a:r>
              <a:rPr lang="en-US" altLang="ja-JP" dirty="0" err="1">
                <a:solidFill>
                  <a:srgbClr val="FF0000"/>
                </a:solidFill>
              </a:rPr>
              <a:t>ndarray</a:t>
            </a:r>
            <a:r>
              <a:rPr lang="en-US" altLang="ja-JP" dirty="0"/>
              <a:t> </a:t>
            </a:r>
            <a:r>
              <a:rPr lang="ja-JP" altLang="en-US" dirty="0"/>
              <a:t>の形が </a:t>
            </a:r>
            <a:r>
              <a:rPr lang="en-US" altLang="ja-JP" dirty="0">
                <a:solidFill>
                  <a:srgbClr val="FF0000"/>
                </a:solidFill>
              </a:rPr>
              <a:t>(</a:t>
            </a:r>
            <a:r>
              <a:rPr lang="ja-JP" altLang="en-US" dirty="0">
                <a:solidFill>
                  <a:srgbClr val="FF0000"/>
                </a:solidFill>
              </a:rPr>
              <a:t>サンプルサイズ</a:t>
            </a:r>
            <a:r>
              <a:rPr lang="en-US" altLang="ja-JP" dirty="0">
                <a:solidFill>
                  <a:srgbClr val="FF0000"/>
                </a:solidFill>
              </a:rPr>
              <a:t>, </a:t>
            </a:r>
            <a:r>
              <a:rPr lang="ja-JP" altLang="en-US" dirty="0">
                <a:solidFill>
                  <a:srgbClr val="FF0000"/>
                </a:solidFill>
              </a:rPr>
              <a:t>各サンプルの次元数</a:t>
            </a:r>
            <a:r>
              <a:rPr lang="en-US" altLang="ja-JP" dirty="0">
                <a:solidFill>
                  <a:srgbClr val="FF0000"/>
                </a:solidFill>
              </a:rPr>
              <a:t>) </a:t>
            </a:r>
            <a:r>
              <a:rPr lang="ja-JP" altLang="en-US" dirty="0"/>
              <a:t>となっている必要があることに気をつけてください。</a:t>
            </a:r>
            <a:endParaRPr lang="en-US" altLang="ja-JP" dirty="0"/>
          </a:p>
          <a:p>
            <a:endParaRPr lang="en-US" altLang="ja-JP" dirty="0"/>
          </a:p>
          <a:p>
            <a:endParaRPr lang="en-US" altLang="ja-JP" dirty="0"/>
          </a:p>
          <a:p>
            <a:endParaRPr lang="en-US" altLang="ja-JP" dirty="0"/>
          </a:p>
          <a:p>
            <a:endParaRPr lang="en-US" altLang="ja-JP" dirty="0"/>
          </a:p>
          <a:p>
            <a:r>
              <a:rPr lang="en-US" altLang="ja-JP" dirty="0"/>
              <a:t>22.6 </a:t>
            </a:r>
            <a:r>
              <a:rPr lang="ja-JP" altLang="en-US" dirty="0"/>
              <a:t>という目標値に対して、およそ </a:t>
            </a:r>
            <a:r>
              <a:rPr lang="en-US" altLang="ja-JP" dirty="0"/>
              <a:t>24.94 </a:t>
            </a:r>
            <a:r>
              <a:rPr lang="ja-JP" altLang="en-US" dirty="0"/>
              <a:t>という予測値が返ってきました。</a:t>
            </a:r>
            <a:endParaRPr lang="en-US" altLang="ja-JP" dirty="0"/>
          </a:p>
        </p:txBody>
      </p:sp>
      <p:pic>
        <p:nvPicPr>
          <p:cNvPr id="5" name="図 4">
            <a:extLst>
              <a:ext uri="{FF2B5EF4-FFF2-40B4-BE49-F238E27FC236}">
                <a16:creationId xmlns:a16="http://schemas.microsoft.com/office/drawing/2014/main" id="{DBB0EDC0-B9BC-441F-AEAF-08A58F87FD5E}"/>
              </a:ext>
            </a:extLst>
          </p:cNvPr>
          <p:cNvPicPr>
            <a:picLocks noChangeAspect="1"/>
          </p:cNvPicPr>
          <p:nvPr/>
        </p:nvPicPr>
        <p:blipFill>
          <a:blip r:embed="rId2"/>
          <a:stretch>
            <a:fillRect/>
          </a:stretch>
        </p:blipFill>
        <p:spPr>
          <a:xfrm>
            <a:off x="1053161" y="3848693"/>
            <a:ext cx="10085677" cy="917667"/>
          </a:xfrm>
          <a:prstGeom prst="rect">
            <a:avLst/>
          </a:prstGeom>
        </p:spPr>
      </p:pic>
      <p:pic>
        <p:nvPicPr>
          <p:cNvPr id="6" name="図 5">
            <a:extLst>
              <a:ext uri="{FF2B5EF4-FFF2-40B4-BE49-F238E27FC236}">
                <a16:creationId xmlns:a16="http://schemas.microsoft.com/office/drawing/2014/main" id="{B3624CC0-1848-49A0-9C1A-A205581044BB}"/>
              </a:ext>
            </a:extLst>
          </p:cNvPr>
          <p:cNvPicPr>
            <a:picLocks noChangeAspect="1"/>
          </p:cNvPicPr>
          <p:nvPr/>
        </p:nvPicPr>
        <p:blipFill>
          <a:blip r:embed="rId3"/>
          <a:stretch>
            <a:fillRect/>
          </a:stretch>
        </p:blipFill>
        <p:spPr>
          <a:xfrm>
            <a:off x="1053162" y="4911273"/>
            <a:ext cx="10085680" cy="917667"/>
          </a:xfrm>
          <a:prstGeom prst="rect">
            <a:avLst/>
          </a:prstGeom>
        </p:spPr>
      </p:pic>
    </p:spTree>
    <p:extLst>
      <p:ext uri="{BB962C8B-B14F-4D97-AF65-F5344CB8AC3E}">
        <p14:creationId xmlns:p14="http://schemas.microsoft.com/office/powerpoint/2010/main" val="245183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7D8CA-2D8C-4DF3-9326-D6F78B63F371}"/>
              </a:ext>
            </a:extLst>
          </p:cNvPr>
          <p:cNvSpPr>
            <a:spLocks noGrp="1"/>
          </p:cNvSpPr>
          <p:nvPr>
            <p:ph type="title"/>
          </p:nvPr>
        </p:nvSpPr>
        <p:spPr/>
        <p:txBody>
          <a:bodyPr/>
          <a:lstStyle/>
          <a:p>
            <a:r>
              <a:rPr lang="en-US" altLang="ja-JP" dirty="0"/>
              <a:t>9.1.5 </a:t>
            </a:r>
            <a:r>
              <a:rPr lang="ja-JP" altLang="en-US" dirty="0"/>
              <a:t>テスト用データセットを用いた評価</a:t>
            </a:r>
            <a:endParaRPr kumimoji="1" lang="ja-JP" altLang="en-US" dirty="0"/>
          </a:p>
        </p:txBody>
      </p:sp>
      <p:sp>
        <p:nvSpPr>
          <p:cNvPr id="3" name="コンテンツ プレースホルダー 2">
            <a:extLst>
              <a:ext uri="{FF2B5EF4-FFF2-40B4-BE49-F238E27FC236}">
                <a16:creationId xmlns:a16="http://schemas.microsoft.com/office/drawing/2014/main" id="{57474C76-720F-429E-85AA-6650432C8544}"/>
              </a:ext>
            </a:extLst>
          </p:cNvPr>
          <p:cNvSpPr>
            <a:spLocks noGrp="1"/>
          </p:cNvSpPr>
          <p:nvPr>
            <p:ph sz="quarter" idx="13"/>
          </p:nvPr>
        </p:nvSpPr>
        <p:spPr/>
        <p:txBody>
          <a:bodyPr/>
          <a:lstStyle/>
          <a:p>
            <a:r>
              <a:rPr lang="ja-JP" altLang="en-US" dirty="0"/>
              <a:t>それでは、訓練済みモデルの性能を、テスト用データセットを使って決定係数を計算することで評価してみましょう。</a:t>
            </a:r>
            <a:endParaRPr lang="en-US" altLang="ja-JP" dirty="0"/>
          </a:p>
          <a:p>
            <a:endParaRPr lang="en-US" altLang="ja-JP" dirty="0"/>
          </a:p>
          <a:p>
            <a:endParaRPr kumimoji="1" lang="en-US" altLang="ja-JP" dirty="0"/>
          </a:p>
          <a:p>
            <a:r>
              <a:rPr lang="ja-JP" altLang="en-US" dirty="0"/>
              <a:t>訓練用データセットを用いて算出した値（およそ </a:t>
            </a:r>
            <a:r>
              <a:rPr lang="en-US" altLang="ja-JP" dirty="0"/>
              <a:t>0.765</a:t>
            </a:r>
            <a:r>
              <a:rPr lang="ja-JP" altLang="en-US" dirty="0"/>
              <a:t>）よりも、低い値がでてしまいました。</a:t>
            </a:r>
            <a:endParaRPr lang="en-US" altLang="ja-JP" dirty="0"/>
          </a:p>
          <a:p>
            <a:r>
              <a:rPr lang="ja-JP" altLang="en-US" dirty="0"/>
              <a:t>訓練時に用いたデータに対してはよく当てはまっていても、訓練時に用いなかったデータに対しては予測値と目標値の差異が大きくなってしまう現象を、</a:t>
            </a:r>
            <a:r>
              <a:rPr lang="ja-JP" altLang="en-US" dirty="0">
                <a:solidFill>
                  <a:srgbClr val="FF0000"/>
                </a:solidFill>
              </a:rPr>
              <a:t>過学習 </a:t>
            </a:r>
            <a:r>
              <a:rPr lang="en-US" altLang="ja-JP" dirty="0">
                <a:solidFill>
                  <a:srgbClr val="FF0000"/>
                </a:solidFill>
              </a:rPr>
              <a:t>(overfitting) </a:t>
            </a:r>
            <a:r>
              <a:rPr lang="ja-JP" altLang="en-US" dirty="0"/>
              <a:t>と言います。</a:t>
            </a:r>
            <a:endParaRPr kumimoji="1" lang="en-US" altLang="ja-JP" dirty="0"/>
          </a:p>
        </p:txBody>
      </p:sp>
      <p:pic>
        <p:nvPicPr>
          <p:cNvPr id="4" name="図 3">
            <a:extLst>
              <a:ext uri="{FF2B5EF4-FFF2-40B4-BE49-F238E27FC236}">
                <a16:creationId xmlns:a16="http://schemas.microsoft.com/office/drawing/2014/main" id="{855A2D1E-EE3D-46BB-BFDD-931B51AD62A7}"/>
              </a:ext>
            </a:extLst>
          </p:cNvPr>
          <p:cNvPicPr>
            <a:picLocks noChangeAspect="1"/>
          </p:cNvPicPr>
          <p:nvPr/>
        </p:nvPicPr>
        <p:blipFill>
          <a:blip r:embed="rId2"/>
          <a:stretch>
            <a:fillRect/>
          </a:stretch>
        </p:blipFill>
        <p:spPr>
          <a:xfrm>
            <a:off x="1006187" y="2633390"/>
            <a:ext cx="9481704" cy="795610"/>
          </a:xfrm>
          <a:prstGeom prst="rect">
            <a:avLst/>
          </a:prstGeom>
        </p:spPr>
      </p:pic>
    </p:spTree>
    <p:extLst>
      <p:ext uri="{BB962C8B-B14F-4D97-AF65-F5344CB8AC3E}">
        <p14:creationId xmlns:p14="http://schemas.microsoft.com/office/powerpoint/2010/main" val="285401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F811375-EB66-4F1A-B6FE-3D5A70685FC3}"/>
              </a:ext>
            </a:extLst>
          </p:cNvPr>
          <p:cNvSpPr>
            <a:spLocks noGrp="1"/>
          </p:cNvSpPr>
          <p:nvPr>
            <p:ph type="title"/>
          </p:nvPr>
        </p:nvSpPr>
        <p:spPr/>
        <p:txBody>
          <a:bodyPr/>
          <a:lstStyle/>
          <a:p>
            <a:r>
              <a:rPr lang="en-US" altLang="ja-JP" dirty="0"/>
              <a:t>9.2 </a:t>
            </a:r>
            <a:r>
              <a:rPr lang="ja-JP" altLang="en-US" dirty="0"/>
              <a:t>各ステップの改善</a:t>
            </a:r>
            <a:endParaRPr kumimoji="1" lang="ja-JP" altLang="en-US" dirty="0"/>
          </a:p>
        </p:txBody>
      </p:sp>
    </p:spTree>
    <p:extLst>
      <p:ext uri="{BB962C8B-B14F-4D97-AF65-F5344CB8AC3E}">
        <p14:creationId xmlns:p14="http://schemas.microsoft.com/office/powerpoint/2010/main" val="306924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7D8CA-2D8C-4DF3-9326-D6F78B63F371}"/>
              </a:ext>
            </a:extLst>
          </p:cNvPr>
          <p:cNvSpPr>
            <a:spLocks noGrp="1"/>
          </p:cNvSpPr>
          <p:nvPr>
            <p:ph type="title"/>
          </p:nvPr>
        </p:nvSpPr>
        <p:spPr/>
        <p:txBody>
          <a:bodyPr/>
          <a:lstStyle/>
          <a:p>
            <a:r>
              <a:rPr lang="en-US" altLang="ja-JP" dirty="0"/>
              <a:t>9.2.1 Step 1 </a:t>
            </a:r>
            <a:r>
              <a:rPr lang="ja-JP" altLang="en-US" dirty="0"/>
              <a:t>の改善：前処理</a:t>
            </a:r>
            <a:r>
              <a:rPr lang="en-US" altLang="ja-JP" dirty="0"/>
              <a:t>(1/6)</a:t>
            </a:r>
            <a:endParaRPr kumimoji="1" lang="ja-JP" altLang="en-US" dirty="0"/>
          </a:p>
        </p:txBody>
      </p:sp>
      <p:sp>
        <p:nvSpPr>
          <p:cNvPr id="3" name="コンテンツ プレースホルダー 2">
            <a:extLst>
              <a:ext uri="{FF2B5EF4-FFF2-40B4-BE49-F238E27FC236}">
                <a16:creationId xmlns:a16="http://schemas.microsoft.com/office/drawing/2014/main" id="{57474C76-720F-429E-85AA-6650432C8544}"/>
              </a:ext>
            </a:extLst>
          </p:cNvPr>
          <p:cNvSpPr>
            <a:spLocks noGrp="1"/>
          </p:cNvSpPr>
          <p:nvPr>
            <p:ph sz="quarter" idx="13"/>
          </p:nvPr>
        </p:nvSpPr>
        <p:spPr/>
        <p:txBody>
          <a:bodyPr/>
          <a:lstStyle/>
          <a:p>
            <a:r>
              <a:rPr lang="ja-JP" altLang="en-US" dirty="0">
                <a:solidFill>
                  <a:srgbClr val="FF0000"/>
                </a:solidFill>
              </a:rPr>
              <a:t>前処理 </a:t>
            </a:r>
            <a:r>
              <a:rPr lang="en-US" altLang="ja-JP" dirty="0">
                <a:solidFill>
                  <a:srgbClr val="FF0000"/>
                </a:solidFill>
              </a:rPr>
              <a:t>(preprocessing) </a:t>
            </a:r>
            <a:r>
              <a:rPr lang="ja-JP" altLang="en-US" dirty="0"/>
              <a:t>とは、欠損値の補完、外れ値の除去、特徴量選択、正規化などの処理を訓練を開始する前にデータセットに対して行うことです。</a:t>
            </a:r>
            <a:endParaRPr lang="en-US" altLang="ja-JP" dirty="0"/>
          </a:p>
          <a:p>
            <a:r>
              <a:rPr lang="ja-JP" altLang="en-US" dirty="0"/>
              <a:t>今回のデータは、入力値の値の範囲が </a:t>
            </a:r>
            <a:r>
              <a:rPr lang="en-US" altLang="ja-JP" dirty="0"/>
              <a:t>CRIM, ZN, INDUS, ... </a:t>
            </a:r>
            <a:r>
              <a:rPr lang="ja-JP" altLang="en-US" dirty="0"/>
              <a:t>といった指標ごとに大きく異なっています。 そこで、各入力変数ごとに平均が </a:t>
            </a:r>
            <a:r>
              <a:rPr lang="en-US" altLang="ja-JP" dirty="0"/>
              <a:t>0</a:t>
            </a:r>
            <a:r>
              <a:rPr lang="ja-JP" altLang="en-US" dirty="0"/>
              <a:t>、分散が </a:t>
            </a:r>
            <a:r>
              <a:rPr lang="en-US" altLang="ja-JP" dirty="0"/>
              <a:t>1 </a:t>
            </a:r>
            <a:r>
              <a:rPr lang="ja-JP" altLang="en-US" dirty="0"/>
              <a:t>となるように値をスケーリングする</a:t>
            </a:r>
            <a:r>
              <a:rPr lang="ja-JP" altLang="en-US" dirty="0">
                <a:solidFill>
                  <a:srgbClr val="FF0000"/>
                </a:solidFill>
              </a:rPr>
              <a:t>標準化 </a:t>
            </a:r>
            <a:r>
              <a:rPr lang="en-US" altLang="ja-JP" dirty="0">
                <a:solidFill>
                  <a:srgbClr val="FF0000"/>
                </a:solidFill>
              </a:rPr>
              <a:t>(standardization)</a:t>
            </a:r>
            <a:r>
              <a:rPr lang="en-US" altLang="ja-JP" dirty="0"/>
              <a:t> </a:t>
            </a:r>
            <a:r>
              <a:rPr lang="ja-JP" altLang="en-US" dirty="0"/>
              <a:t>をおこなってみましょう。</a:t>
            </a:r>
            <a:endParaRPr lang="en-US" altLang="ja-JP" dirty="0"/>
          </a:p>
          <a:p>
            <a:r>
              <a:rPr lang="en-US" altLang="ja-JP" dirty="0"/>
              <a:t>scikit-learn </a:t>
            </a:r>
            <a:r>
              <a:rPr lang="ja-JP" altLang="en-US" dirty="0"/>
              <a:t>では </a:t>
            </a:r>
            <a:r>
              <a:rPr lang="en-US" altLang="ja-JP" dirty="0" err="1">
                <a:solidFill>
                  <a:srgbClr val="FF0000"/>
                </a:solidFill>
              </a:rPr>
              <a:t>sklearn.preprocessing</a:t>
            </a:r>
            <a:r>
              <a:rPr lang="en-US" altLang="ja-JP" dirty="0">
                <a:solidFill>
                  <a:srgbClr val="FF0000"/>
                </a:solidFill>
              </a:rPr>
              <a:t> </a:t>
            </a:r>
            <a:r>
              <a:rPr lang="ja-JP" altLang="en-US" dirty="0"/>
              <a:t>というモジュール以下に </a:t>
            </a:r>
            <a:r>
              <a:rPr lang="en-US" altLang="ja-JP" dirty="0" err="1">
                <a:solidFill>
                  <a:srgbClr val="FF0000"/>
                </a:solidFill>
              </a:rPr>
              <a:t>StandardScaler</a:t>
            </a:r>
            <a:r>
              <a:rPr lang="en-US" altLang="ja-JP" dirty="0"/>
              <a:t> </a:t>
            </a:r>
            <a:r>
              <a:rPr lang="ja-JP" altLang="en-US" dirty="0"/>
              <a:t>というクラスが定義されています。 今回は、これを用いてデータセットに対し標準化を適用します。</a:t>
            </a:r>
            <a:endParaRPr kumimoji="1" lang="en-US" altLang="ja-JP" dirty="0"/>
          </a:p>
        </p:txBody>
      </p:sp>
      <p:pic>
        <p:nvPicPr>
          <p:cNvPr id="5" name="図 4">
            <a:extLst>
              <a:ext uri="{FF2B5EF4-FFF2-40B4-BE49-F238E27FC236}">
                <a16:creationId xmlns:a16="http://schemas.microsoft.com/office/drawing/2014/main" id="{3F7751F4-9E7A-48BF-9BFC-1D6FE2E32D8F}"/>
              </a:ext>
            </a:extLst>
          </p:cNvPr>
          <p:cNvPicPr>
            <a:picLocks noChangeAspect="1"/>
          </p:cNvPicPr>
          <p:nvPr/>
        </p:nvPicPr>
        <p:blipFill>
          <a:blip r:embed="rId3"/>
          <a:stretch>
            <a:fillRect/>
          </a:stretch>
        </p:blipFill>
        <p:spPr>
          <a:xfrm>
            <a:off x="735157" y="4888057"/>
            <a:ext cx="11068050" cy="1085850"/>
          </a:xfrm>
          <a:prstGeom prst="rect">
            <a:avLst/>
          </a:prstGeom>
        </p:spPr>
      </p:pic>
    </p:spTree>
    <p:extLst>
      <p:ext uri="{BB962C8B-B14F-4D97-AF65-F5344CB8AC3E}">
        <p14:creationId xmlns:p14="http://schemas.microsoft.com/office/powerpoint/2010/main" val="99809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F2F3A-022C-4487-9A67-80B96A267618}"/>
              </a:ext>
            </a:extLst>
          </p:cNvPr>
          <p:cNvSpPr>
            <a:spLocks noGrp="1"/>
          </p:cNvSpPr>
          <p:nvPr>
            <p:ph type="title"/>
          </p:nvPr>
        </p:nvSpPr>
        <p:spPr/>
        <p:txBody>
          <a:bodyPr/>
          <a:lstStyle/>
          <a:p>
            <a:r>
              <a:rPr lang="en-US" altLang="ja-JP" dirty="0"/>
              <a:t>9.2.1 Step 1 </a:t>
            </a:r>
            <a:r>
              <a:rPr lang="ja-JP" altLang="en-US" dirty="0"/>
              <a:t>の改善：前処理</a:t>
            </a:r>
            <a:r>
              <a:rPr lang="en-US" altLang="ja-JP" dirty="0"/>
              <a:t>(2/6)</a:t>
            </a:r>
            <a:endParaRPr kumimoji="1" lang="ja-JP" altLang="en-US" dirty="0"/>
          </a:p>
        </p:txBody>
      </p:sp>
      <p:sp>
        <p:nvSpPr>
          <p:cNvPr id="3" name="コンテンツ プレースホルダー 2">
            <a:extLst>
              <a:ext uri="{FF2B5EF4-FFF2-40B4-BE49-F238E27FC236}">
                <a16:creationId xmlns:a16="http://schemas.microsoft.com/office/drawing/2014/main" id="{AC5EAF2C-AC2E-4D37-9803-A28894B02B7A}"/>
              </a:ext>
            </a:extLst>
          </p:cNvPr>
          <p:cNvSpPr>
            <a:spLocks noGrp="1"/>
          </p:cNvSpPr>
          <p:nvPr>
            <p:ph sz="quarter" idx="13"/>
          </p:nvPr>
        </p:nvSpPr>
        <p:spPr/>
        <p:txBody>
          <a:bodyPr/>
          <a:lstStyle/>
          <a:p>
            <a:r>
              <a:rPr lang="ja-JP" altLang="en-US" dirty="0"/>
              <a:t>標準化を行うためには、データセットの各入力変数ごとの平均と分散の値を計算する必要があります。 この計算は、</a:t>
            </a:r>
            <a:r>
              <a:rPr lang="en-US" altLang="ja-JP" dirty="0"/>
              <a:t>scaler </a:t>
            </a:r>
            <a:r>
              <a:rPr lang="ja-JP" altLang="en-US" dirty="0"/>
              <a:t>オブジェクトがもつ </a:t>
            </a:r>
            <a:r>
              <a:rPr lang="en-US" altLang="ja-JP" dirty="0">
                <a:solidFill>
                  <a:srgbClr val="FF0000"/>
                </a:solidFill>
              </a:rPr>
              <a:t>fit() </a:t>
            </a:r>
            <a:r>
              <a:rPr lang="ja-JP" altLang="en-US" dirty="0"/>
              <a:t>メソッドを用いて行います。</a:t>
            </a:r>
            <a:endParaRPr lang="en-US" altLang="ja-JP" dirty="0"/>
          </a:p>
          <a:p>
            <a:pPr marL="0" indent="0">
              <a:buNone/>
            </a:pPr>
            <a:endParaRPr lang="en-US" altLang="ja-JP" dirty="0"/>
          </a:p>
          <a:p>
            <a:r>
              <a:rPr lang="ja-JP" altLang="en-US" dirty="0"/>
              <a:t>先ほどの </a:t>
            </a:r>
            <a:r>
              <a:rPr lang="en-US" altLang="ja-JP" dirty="0"/>
              <a:t>fit() </a:t>
            </a:r>
            <a:r>
              <a:rPr lang="ja-JP" altLang="en-US" dirty="0"/>
              <a:t>の実行の結果、算出された平均値が </a:t>
            </a:r>
            <a:r>
              <a:rPr lang="en-US" altLang="ja-JP" dirty="0">
                <a:solidFill>
                  <a:srgbClr val="FF0000"/>
                </a:solidFill>
              </a:rPr>
              <a:t>mean_ </a:t>
            </a:r>
            <a:r>
              <a:rPr lang="ja-JP" altLang="en-US" dirty="0"/>
              <a:t>属性に、分散が </a:t>
            </a:r>
            <a:r>
              <a:rPr lang="en-US" altLang="ja-JP" dirty="0">
                <a:solidFill>
                  <a:srgbClr val="FF0000"/>
                </a:solidFill>
              </a:rPr>
              <a:t>var_ </a:t>
            </a:r>
            <a:r>
              <a:rPr lang="ja-JP" altLang="en-US" dirty="0">
                <a:solidFill>
                  <a:srgbClr val="FF0000"/>
                </a:solidFill>
              </a:rPr>
              <a:t>属性</a:t>
            </a:r>
            <a:r>
              <a:rPr lang="ja-JP" altLang="en-US" dirty="0"/>
              <a:t>に格納されているので、確認してみましょう。</a:t>
            </a:r>
            <a:endParaRPr kumimoji="1" lang="ja-JP" altLang="en-US" dirty="0"/>
          </a:p>
        </p:txBody>
      </p:sp>
      <p:pic>
        <p:nvPicPr>
          <p:cNvPr id="5" name="図 4">
            <a:extLst>
              <a:ext uri="{FF2B5EF4-FFF2-40B4-BE49-F238E27FC236}">
                <a16:creationId xmlns:a16="http://schemas.microsoft.com/office/drawing/2014/main" id="{76BC1BA7-2159-482C-8F60-37BFFBF816D3}"/>
              </a:ext>
            </a:extLst>
          </p:cNvPr>
          <p:cNvPicPr>
            <a:picLocks noChangeAspect="1"/>
          </p:cNvPicPr>
          <p:nvPr/>
        </p:nvPicPr>
        <p:blipFill>
          <a:blip r:embed="rId2"/>
          <a:stretch>
            <a:fillRect/>
          </a:stretch>
        </p:blipFill>
        <p:spPr>
          <a:xfrm>
            <a:off x="1405613" y="2511764"/>
            <a:ext cx="6283660" cy="595864"/>
          </a:xfrm>
          <a:prstGeom prst="rect">
            <a:avLst/>
          </a:prstGeom>
        </p:spPr>
      </p:pic>
      <p:pic>
        <p:nvPicPr>
          <p:cNvPr id="6" name="図 5">
            <a:extLst>
              <a:ext uri="{FF2B5EF4-FFF2-40B4-BE49-F238E27FC236}">
                <a16:creationId xmlns:a16="http://schemas.microsoft.com/office/drawing/2014/main" id="{416F0FC2-ED99-485D-BDFD-1C699841FE62}"/>
              </a:ext>
            </a:extLst>
          </p:cNvPr>
          <p:cNvPicPr>
            <a:picLocks noChangeAspect="1"/>
          </p:cNvPicPr>
          <p:nvPr/>
        </p:nvPicPr>
        <p:blipFill>
          <a:blip r:embed="rId3"/>
          <a:stretch>
            <a:fillRect/>
          </a:stretch>
        </p:blipFill>
        <p:spPr>
          <a:xfrm>
            <a:off x="1329413" y="3916567"/>
            <a:ext cx="6359860" cy="2149270"/>
          </a:xfrm>
          <a:prstGeom prst="rect">
            <a:avLst/>
          </a:prstGeom>
        </p:spPr>
      </p:pic>
    </p:spTree>
    <p:extLst>
      <p:ext uri="{BB962C8B-B14F-4D97-AF65-F5344CB8AC3E}">
        <p14:creationId xmlns:p14="http://schemas.microsoft.com/office/powerpoint/2010/main" val="127876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F69B9-97B0-4C48-914E-409A4FA429F8}"/>
              </a:ext>
            </a:extLst>
          </p:cNvPr>
          <p:cNvSpPr>
            <a:spLocks noGrp="1"/>
          </p:cNvSpPr>
          <p:nvPr>
            <p:ph type="title"/>
          </p:nvPr>
        </p:nvSpPr>
        <p:spPr/>
        <p:txBody>
          <a:bodyPr/>
          <a:lstStyle/>
          <a:p>
            <a:r>
              <a:rPr lang="en-US" altLang="ja-JP" dirty="0"/>
              <a:t>9.2.1 Step 1 </a:t>
            </a:r>
            <a:r>
              <a:rPr lang="ja-JP" altLang="en-US" dirty="0"/>
              <a:t>の改善：前処理</a:t>
            </a:r>
            <a:r>
              <a:rPr lang="en-US" altLang="ja-JP" dirty="0"/>
              <a:t>(3/6)</a:t>
            </a:r>
            <a:endParaRPr kumimoji="1" lang="ja-JP" altLang="en-US" dirty="0"/>
          </a:p>
        </p:txBody>
      </p:sp>
      <p:sp>
        <p:nvSpPr>
          <p:cNvPr id="3" name="コンテンツ プレースホルダー 2">
            <a:extLst>
              <a:ext uri="{FF2B5EF4-FFF2-40B4-BE49-F238E27FC236}">
                <a16:creationId xmlns:a16="http://schemas.microsoft.com/office/drawing/2014/main" id="{0A8C88AB-B3D5-410F-88E1-E312B6D33EBC}"/>
              </a:ext>
            </a:extLst>
          </p:cNvPr>
          <p:cNvSpPr>
            <a:spLocks noGrp="1"/>
          </p:cNvSpPr>
          <p:nvPr>
            <p:ph sz="quarter" idx="13"/>
          </p:nvPr>
        </p:nvSpPr>
        <p:spPr>
          <a:xfrm>
            <a:off x="914087" y="1756241"/>
            <a:ext cx="10363826" cy="4887014"/>
          </a:xfrm>
        </p:spPr>
        <p:txBody>
          <a:bodyPr/>
          <a:lstStyle/>
          <a:p>
            <a:r>
              <a:rPr lang="ja-JP" altLang="en-US" dirty="0"/>
              <a:t>これらの平均・分散の値を使って、データセットに含まれる値に標準化を施すには、</a:t>
            </a:r>
            <a:r>
              <a:rPr lang="en-US" altLang="ja-JP" dirty="0">
                <a:solidFill>
                  <a:srgbClr val="FF0000"/>
                </a:solidFill>
              </a:rPr>
              <a:t>transform() </a:t>
            </a:r>
            <a:r>
              <a:rPr lang="ja-JP" altLang="en-US" dirty="0"/>
              <a:t>メソッドを使用します。</a:t>
            </a:r>
            <a:endParaRPr lang="en-US" altLang="ja-JP" dirty="0"/>
          </a:p>
          <a:p>
            <a:endParaRPr kumimoji="1" lang="en-US" altLang="ja-JP" dirty="0"/>
          </a:p>
          <a:p>
            <a:r>
              <a:rPr lang="ja-JP" altLang="en-US" dirty="0"/>
              <a:t>それでは、標準化を行ったデータを使って、同じモデルを訓練してみましょう。</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結果は変わりませんでした。</a:t>
            </a:r>
            <a:endParaRPr lang="en-US" altLang="ja-JP" dirty="0"/>
          </a:p>
        </p:txBody>
      </p:sp>
      <p:pic>
        <p:nvPicPr>
          <p:cNvPr id="4" name="図 3">
            <a:extLst>
              <a:ext uri="{FF2B5EF4-FFF2-40B4-BE49-F238E27FC236}">
                <a16:creationId xmlns:a16="http://schemas.microsoft.com/office/drawing/2014/main" id="{A296AEEE-75EB-4FE3-8700-0F0BFC968E50}"/>
              </a:ext>
            </a:extLst>
          </p:cNvPr>
          <p:cNvPicPr>
            <a:picLocks noChangeAspect="1"/>
          </p:cNvPicPr>
          <p:nvPr/>
        </p:nvPicPr>
        <p:blipFill>
          <a:blip r:embed="rId2"/>
          <a:stretch>
            <a:fillRect/>
          </a:stretch>
        </p:blipFill>
        <p:spPr>
          <a:xfrm>
            <a:off x="1220499" y="2567422"/>
            <a:ext cx="6101628" cy="515927"/>
          </a:xfrm>
          <a:prstGeom prst="rect">
            <a:avLst/>
          </a:prstGeom>
        </p:spPr>
      </p:pic>
      <p:pic>
        <p:nvPicPr>
          <p:cNvPr id="5" name="図 4">
            <a:extLst>
              <a:ext uri="{FF2B5EF4-FFF2-40B4-BE49-F238E27FC236}">
                <a16:creationId xmlns:a16="http://schemas.microsoft.com/office/drawing/2014/main" id="{7B6F7A19-1A01-41C3-B7B6-768C9E8D8BB9}"/>
              </a:ext>
            </a:extLst>
          </p:cNvPr>
          <p:cNvPicPr>
            <a:picLocks noChangeAspect="1"/>
          </p:cNvPicPr>
          <p:nvPr/>
        </p:nvPicPr>
        <p:blipFill>
          <a:blip r:embed="rId3"/>
          <a:stretch>
            <a:fillRect/>
          </a:stretch>
        </p:blipFill>
        <p:spPr>
          <a:xfrm>
            <a:off x="1220499" y="3589112"/>
            <a:ext cx="6104750" cy="2409906"/>
          </a:xfrm>
          <a:prstGeom prst="rect">
            <a:avLst/>
          </a:prstGeom>
        </p:spPr>
      </p:pic>
    </p:spTree>
    <p:extLst>
      <p:ext uri="{BB962C8B-B14F-4D97-AF65-F5344CB8AC3E}">
        <p14:creationId xmlns:p14="http://schemas.microsoft.com/office/powerpoint/2010/main" val="3267825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3CF22F-C3CA-425C-BCB5-A92587005B3B}"/>
              </a:ext>
            </a:extLst>
          </p:cNvPr>
          <p:cNvSpPr>
            <a:spLocks noGrp="1"/>
          </p:cNvSpPr>
          <p:nvPr>
            <p:ph type="title"/>
          </p:nvPr>
        </p:nvSpPr>
        <p:spPr/>
        <p:txBody>
          <a:bodyPr/>
          <a:lstStyle/>
          <a:p>
            <a:r>
              <a:rPr lang="en-US" altLang="ja-JP" dirty="0"/>
              <a:t>9.2.1 Step 1 </a:t>
            </a:r>
            <a:r>
              <a:rPr lang="ja-JP" altLang="en-US" dirty="0"/>
              <a:t>の改善：前処理</a:t>
            </a:r>
            <a:r>
              <a:rPr lang="en-US" altLang="ja-JP" dirty="0"/>
              <a:t>(4/6)</a:t>
            </a:r>
            <a:endParaRPr kumimoji="1" lang="ja-JP" altLang="en-US" dirty="0"/>
          </a:p>
        </p:txBody>
      </p:sp>
      <p:sp>
        <p:nvSpPr>
          <p:cNvPr id="3" name="コンテンツ プレースホルダー 2">
            <a:extLst>
              <a:ext uri="{FF2B5EF4-FFF2-40B4-BE49-F238E27FC236}">
                <a16:creationId xmlns:a16="http://schemas.microsoft.com/office/drawing/2014/main" id="{B3D28C0C-2006-45B7-B6BA-54E04087A3FF}"/>
              </a:ext>
            </a:extLst>
          </p:cNvPr>
          <p:cNvSpPr>
            <a:spLocks noGrp="1"/>
          </p:cNvSpPr>
          <p:nvPr>
            <p:ph sz="quarter" idx="13"/>
          </p:nvPr>
        </p:nvSpPr>
        <p:spPr>
          <a:xfrm>
            <a:off x="914087" y="1756240"/>
            <a:ext cx="10363826" cy="4547577"/>
          </a:xfrm>
        </p:spPr>
        <p:txBody>
          <a:bodyPr/>
          <a:lstStyle/>
          <a:p>
            <a:r>
              <a:rPr lang="ja-JP" altLang="en-US" dirty="0"/>
              <a:t>べき変換をする別の前処理を適用し、再度同じモデルの訓練を行ってみましょう。</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結果が改善しました。</a:t>
            </a:r>
            <a:endParaRPr kumimoji="1" lang="ja-JP" altLang="en-US" dirty="0"/>
          </a:p>
        </p:txBody>
      </p:sp>
      <p:pic>
        <p:nvPicPr>
          <p:cNvPr id="4" name="図 3">
            <a:extLst>
              <a:ext uri="{FF2B5EF4-FFF2-40B4-BE49-F238E27FC236}">
                <a16:creationId xmlns:a16="http://schemas.microsoft.com/office/drawing/2014/main" id="{DB9B8D0B-453A-4E48-92D5-6AA9D8D5218F}"/>
              </a:ext>
            </a:extLst>
          </p:cNvPr>
          <p:cNvPicPr>
            <a:picLocks noChangeAspect="1"/>
          </p:cNvPicPr>
          <p:nvPr/>
        </p:nvPicPr>
        <p:blipFill>
          <a:blip r:embed="rId3"/>
          <a:stretch>
            <a:fillRect/>
          </a:stretch>
        </p:blipFill>
        <p:spPr>
          <a:xfrm>
            <a:off x="462183" y="2401392"/>
            <a:ext cx="6013938" cy="3098863"/>
          </a:xfrm>
          <a:prstGeom prst="rect">
            <a:avLst/>
          </a:prstGeom>
        </p:spPr>
      </p:pic>
      <p:pic>
        <p:nvPicPr>
          <p:cNvPr id="5" name="図 4">
            <a:extLst>
              <a:ext uri="{FF2B5EF4-FFF2-40B4-BE49-F238E27FC236}">
                <a16:creationId xmlns:a16="http://schemas.microsoft.com/office/drawing/2014/main" id="{F161B7B0-1D57-4F40-9FDA-59FAE76DE9E5}"/>
              </a:ext>
            </a:extLst>
          </p:cNvPr>
          <p:cNvPicPr>
            <a:picLocks noChangeAspect="1"/>
          </p:cNvPicPr>
          <p:nvPr/>
        </p:nvPicPr>
        <p:blipFill>
          <a:blip r:embed="rId4"/>
          <a:stretch>
            <a:fillRect/>
          </a:stretch>
        </p:blipFill>
        <p:spPr>
          <a:xfrm>
            <a:off x="6581066" y="2824583"/>
            <a:ext cx="5066409" cy="1629653"/>
          </a:xfrm>
          <a:prstGeom prst="rect">
            <a:avLst/>
          </a:prstGeom>
        </p:spPr>
      </p:pic>
    </p:spTree>
    <p:extLst>
      <p:ext uri="{BB962C8B-B14F-4D97-AF65-F5344CB8AC3E}">
        <p14:creationId xmlns:p14="http://schemas.microsoft.com/office/powerpoint/2010/main" val="154423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63CF3F-4E0F-4569-A7CC-2BB94961D130}"/>
              </a:ext>
            </a:extLst>
          </p:cNvPr>
          <p:cNvSpPr>
            <a:spLocks noGrp="1"/>
          </p:cNvSpPr>
          <p:nvPr>
            <p:ph type="title"/>
          </p:nvPr>
        </p:nvSpPr>
        <p:spPr/>
        <p:txBody>
          <a:bodyPr/>
          <a:lstStyle/>
          <a:p>
            <a:r>
              <a:rPr lang="en-US" altLang="ja-JP" dirty="0"/>
              <a:t>9.2.1 Step 1 </a:t>
            </a:r>
            <a:r>
              <a:rPr lang="ja-JP" altLang="en-US" dirty="0"/>
              <a:t>の改善：前処理</a:t>
            </a:r>
            <a:r>
              <a:rPr lang="en-US" altLang="ja-JP" dirty="0"/>
              <a:t>(5/6)</a:t>
            </a:r>
            <a:endParaRPr kumimoji="1" lang="ja-JP" altLang="en-US" dirty="0"/>
          </a:p>
        </p:txBody>
      </p:sp>
      <p:sp>
        <p:nvSpPr>
          <p:cNvPr id="3" name="コンテンツ プレースホルダー 2">
            <a:extLst>
              <a:ext uri="{FF2B5EF4-FFF2-40B4-BE49-F238E27FC236}">
                <a16:creationId xmlns:a16="http://schemas.microsoft.com/office/drawing/2014/main" id="{DB48568C-9BB2-476C-93EE-3DEFCB71FA0D}"/>
              </a:ext>
            </a:extLst>
          </p:cNvPr>
          <p:cNvSpPr>
            <a:spLocks noGrp="1"/>
          </p:cNvSpPr>
          <p:nvPr>
            <p:ph sz="quarter" idx="13"/>
          </p:nvPr>
        </p:nvSpPr>
        <p:spPr/>
        <p:txBody>
          <a:bodyPr/>
          <a:lstStyle/>
          <a:p>
            <a:pPr marL="0" indent="0">
              <a:buNone/>
            </a:pPr>
            <a:r>
              <a:rPr lang="en-US" altLang="ja-JP" dirty="0"/>
              <a:t>9.2.1.1. </a:t>
            </a:r>
            <a:r>
              <a:rPr lang="ja-JP" altLang="en-US" dirty="0"/>
              <a:t>パイプライン化</a:t>
            </a:r>
            <a:endParaRPr lang="en-US" altLang="ja-JP" dirty="0"/>
          </a:p>
          <a:p>
            <a:r>
              <a:rPr lang="ja-JP" altLang="en-US" dirty="0"/>
              <a:t>前処理用の </a:t>
            </a:r>
            <a:r>
              <a:rPr lang="en-US" altLang="ja-JP" dirty="0"/>
              <a:t>scaler </a:t>
            </a:r>
            <a:r>
              <a:rPr lang="ja-JP" altLang="en-US" dirty="0"/>
              <a:t>と 重回帰分析を行う </a:t>
            </a:r>
            <a:r>
              <a:rPr lang="en-US" altLang="ja-JP" dirty="0">
                <a:solidFill>
                  <a:srgbClr val="FF0000"/>
                </a:solidFill>
              </a:rPr>
              <a:t>reg_model </a:t>
            </a:r>
            <a:r>
              <a:rPr lang="ja-JP" altLang="en-US" dirty="0"/>
              <a:t>は、両方 </a:t>
            </a:r>
            <a:r>
              <a:rPr lang="en-US" altLang="ja-JP" dirty="0">
                <a:solidFill>
                  <a:srgbClr val="FF0000"/>
                </a:solidFill>
              </a:rPr>
              <a:t>fit() </a:t>
            </a:r>
            <a:r>
              <a:rPr lang="ja-JP" altLang="en-US" dirty="0"/>
              <a:t>メソッドを持っていました。</a:t>
            </a:r>
            <a:endParaRPr kumimoji="1" lang="en-US" altLang="ja-JP" dirty="0"/>
          </a:p>
          <a:p>
            <a:r>
              <a:rPr lang="en-US" altLang="ja-JP" dirty="0"/>
              <a:t>scikit-learn </a:t>
            </a:r>
            <a:r>
              <a:rPr lang="ja-JP" altLang="en-US" dirty="0"/>
              <a:t>には、</a:t>
            </a:r>
            <a:r>
              <a:rPr lang="ja-JP" altLang="en-US" dirty="0">
                <a:solidFill>
                  <a:srgbClr val="FF0000"/>
                </a:solidFill>
              </a:rPr>
              <a:t>パイプライン</a:t>
            </a:r>
            <a:r>
              <a:rPr lang="ja-JP" altLang="en-US" dirty="0"/>
              <a:t>と呼ばれる一連の処理を統合できる機能があります。 これを用いて、これらの処理をまとめてみましょう。</a:t>
            </a:r>
            <a:endParaRPr kumimoji="1" lang="ja-JP" altLang="en-US" dirty="0"/>
          </a:p>
        </p:txBody>
      </p:sp>
    </p:spTree>
    <p:extLst>
      <p:ext uri="{BB962C8B-B14F-4D97-AF65-F5344CB8AC3E}">
        <p14:creationId xmlns:p14="http://schemas.microsoft.com/office/powerpoint/2010/main" val="43700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D211E4-92AA-4B98-8711-A231E2AC4D0A}"/>
              </a:ext>
            </a:extLst>
          </p:cNvPr>
          <p:cNvSpPr>
            <a:spLocks noGrp="1"/>
          </p:cNvSpPr>
          <p:nvPr>
            <p:ph type="title"/>
          </p:nvPr>
        </p:nvSpPr>
        <p:spPr/>
        <p:txBody>
          <a:bodyPr/>
          <a:lstStyle/>
          <a:p>
            <a:r>
              <a:rPr lang="en-US" altLang="ja-JP" dirty="0"/>
              <a:t>9.2.1 Step 1 </a:t>
            </a:r>
            <a:r>
              <a:rPr lang="ja-JP" altLang="en-US" dirty="0"/>
              <a:t>の改善：前処理</a:t>
            </a:r>
            <a:r>
              <a:rPr lang="en-US" altLang="ja-JP" dirty="0"/>
              <a:t>(6/6)</a:t>
            </a:r>
            <a:endParaRPr kumimoji="1" lang="ja-JP" altLang="en-US" dirty="0"/>
          </a:p>
        </p:txBody>
      </p:sp>
      <p:sp>
        <p:nvSpPr>
          <p:cNvPr id="3" name="コンテンツ プレースホルダー 2">
            <a:extLst>
              <a:ext uri="{FF2B5EF4-FFF2-40B4-BE49-F238E27FC236}">
                <a16:creationId xmlns:a16="http://schemas.microsoft.com/office/drawing/2014/main" id="{9BC38AAB-833F-4998-8898-0929CCBCEAD9}"/>
              </a:ext>
            </a:extLst>
          </p:cNvPr>
          <p:cNvSpPr>
            <a:spLocks noGrp="1"/>
          </p:cNvSpPr>
          <p:nvPr>
            <p:ph sz="quarter" idx="13"/>
          </p:nvPr>
        </p:nvSpPr>
        <p:spPr>
          <a:xfrm>
            <a:off x="914087" y="1756241"/>
            <a:ext cx="3498586" cy="4309596"/>
          </a:xfrm>
        </p:spPr>
        <p:txBody>
          <a:bodyPr>
            <a:normAutofit fontScale="92500" lnSpcReduction="10000"/>
          </a:bodyPr>
          <a:lstStyle/>
          <a:p>
            <a:pPr marL="0" indent="0">
              <a:buNone/>
            </a:pPr>
            <a:r>
              <a:rPr lang="en-US" altLang="ja-JP" dirty="0"/>
              <a:t>9.2.1.1. </a:t>
            </a:r>
            <a:r>
              <a:rPr lang="ja-JP" altLang="en-US" dirty="0"/>
              <a:t>パイプライン化</a:t>
            </a:r>
            <a:endParaRPr lang="en-US" altLang="ja-JP" dirty="0"/>
          </a:p>
          <a:p>
            <a:r>
              <a:rPr lang="ja-JP" altLang="en-US" dirty="0"/>
              <a:t>パイプライン化を行うことで、</a:t>
            </a:r>
            <a:r>
              <a:rPr lang="en-US" altLang="ja-JP" dirty="0" err="1">
                <a:solidFill>
                  <a:srgbClr val="FF0000"/>
                </a:solidFill>
              </a:rPr>
              <a:t>x_train_scaled</a:t>
            </a:r>
            <a:r>
              <a:rPr lang="en-US" altLang="ja-JP" dirty="0">
                <a:solidFill>
                  <a:srgbClr val="FF0000"/>
                </a:solidFill>
              </a:rPr>
              <a:t> </a:t>
            </a:r>
            <a:r>
              <a:rPr lang="ja-JP" altLang="en-US" dirty="0"/>
              <a:t>のような中間変数を作成することなく、同じ処理が行えるようになりました。</a:t>
            </a:r>
            <a:endParaRPr lang="en-US" altLang="ja-JP" dirty="0"/>
          </a:p>
          <a:p>
            <a:r>
              <a:rPr lang="ja-JP" altLang="en-US" dirty="0"/>
              <a:t> これによってコード量が減らせるだけでなく、評価を行う前にテスト用データセットに対しても訓練用データセットに対して行ったのと同様の前処理を行うことを忘れてしまうといったミスを防ぐことができます。</a:t>
            </a:r>
            <a:endParaRPr kumimoji="1" lang="ja-JP" altLang="en-US" dirty="0"/>
          </a:p>
        </p:txBody>
      </p:sp>
      <p:pic>
        <p:nvPicPr>
          <p:cNvPr id="4" name="図 3">
            <a:extLst>
              <a:ext uri="{FF2B5EF4-FFF2-40B4-BE49-F238E27FC236}">
                <a16:creationId xmlns:a16="http://schemas.microsoft.com/office/drawing/2014/main" id="{3C0436B5-90F9-45CA-BF06-735D4D09C6DA}"/>
              </a:ext>
            </a:extLst>
          </p:cNvPr>
          <p:cNvPicPr>
            <a:picLocks noChangeAspect="1"/>
          </p:cNvPicPr>
          <p:nvPr/>
        </p:nvPicPr>
        <p:blipFill>
          <a:blip r:embed="rId2"/>
          <a:stretch>
            <a:fillRect/>
          </a:stretch>
        </p:blipFill>
        <p:spPr>
          <a:xfrm>
            <a:off x="4619898" y="1868702"/>
            <a:ext cx="7260965" cy="4084674"/>
          </a:xfrm>
          <a:prstGeom prst="rect">
            <a:avLst/>
          </a:prstGeom>
        </p:spPr>
      </p:pic>
    </p:spTree>
    <p:extLst>
      <p:ext uri="{BB962C8B-B14F-4D97-AF65-F5344CB8AC3E}">
        <p14:creationId xmlns:p14="http://schemas.microsoft.com/office/powerpoint/2010/main" val="266222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CE260A1-9B95-4811-A3B1-C69701C3BA08}"/>
              </a:ext>
            </a:extLst>
          </p:cNvPr>
          <p:cNvSpPr>
            <a:spLocks noGrp="1"/>
          </p:cNvSpPr>
          <p:nvPr>
            <p:ph type="title"/>
          </p:nvPr>
        </p:nvSpPr>
        <p:spPr/>
        <p:txBody>
          <a:bodyPr/>
          <a:lstStyle/>
          <a:p>
            <a:r>
              <a:rPr lang="en-US" altLang="ja-JP" dirty="0"/>
              <a:t>9.  scikit-learn </a:t>
            </a:r>
            <a:r>
              <a:rPr lang="ja-JP" altLang="en-US" dirty="0"/>
              <a:t>入門</a:t>
            </a:r>
          </a:p>
        </p:txBody>
      </p:sp>
      <p:sp>
        <p:nvSpPr>
          <p:cNvPr id="5" name="コンテンツ プレースホルダー 4">
            <a:extLst>
              <a:ext uri="{FF2B5EF4-FFF2-40B4-BE49-F238E27FC236}">
                <a16:creationId xmlns:a16="http://schemas.microsoft.com/office/drawing/2014/main" id="{3A653B19-7A10-41AB-AC4B-9DD821A807AB}"/>
              </a:ext>
            </a:extLst>
          </p:cNvPr>
          <p:cNvSpPr>
            <a:spLocks noGrp="1"/>
          </p:cNvSpPr>
          <p:nvPr>
            <p:ph sz="quarter" idx="13"/>
          </p:nvPr>
        </p:nvSpPr>
        <p:spPr>
          <a:xfrm>
            <a:off x="913774" y="2367092"/>
            <a:ext cx="10024650" cy="4239964"/>
          </a:xfrm>
        </p:spPr>
        <p:txBody>
          <a:bodyPr/>
          <a:lstStyle/>
          <a:p>
            <a:r>
              <a:rPr lang="en-US" altLang="ja-JP" dirty="0"/>
              <a:t> scikit-learn</a:t>
            </a:r>
            <a:r>
              <a:rPr lang="ja-JP" altLang="en-US" dirty="0"/>
              <a:t>は </a:t>
            </a:r>
            <a:r>
              <a:rPr lang="en-US" altLang="ja-JP" dirty="0"/>
              <a:t>Python </a:t>
            </a:r>
            <a:r>
              <a:rPr lang="ja-JP" altLang="en-US" dirty="0"/>
              <a:t>のオープンソース機械学習ライブラリ。</a:t>
            </a:r>
            <a:endParaRPr kumimoji="1" lang="en-US" altLang="ja-JP" dirty="0"/>
          </a:p>
          <a:p>
            <a:r>
              <a:rPr lang="ja-JP" altLang="en-US" dirty="0"/>
              <a:t>本章では、</a:t>
            </a:r>
            <a:r>
              <a:rPr lang="ja-JP" altLang="en-US" b="1" dirty="0">
                <a:solidFill>
                  <a:srgbClr val="FF0000"/>
                </a:solidFill>
              </a:rPr>
              <a:t>データを使ってモデルを訓練し、評価するという一連の流れを解説</a:t>
            </a:r>
            <a:r>
              <a:rPr lang="ja-JP" altLang="en-US" dirty="0"/>
              <a:t>し、共通する重要な項目について説明します。</a:t>
            </a:r>
            <a:endParaRPr lang="en-US" altLang="ja-JP" dirty="0"/>
          </a:p>
          <a:p>
            <a:r>
              <a:rPr lang="ja-JP" altLang="en-US" dirty="0"/>
              <a:t>機械学習の様々な手法を用いる際には、</a:t>
            </a:r>
            <a:r>
              <a:rPr lang="ja-JP" altLang="en-US" b="1" dirty="0">
                <a:solidFill>
                  <a:srgbClr val="FF0000"/>
                </a:solidFill>
              </a:rPr>
              <a:t>データを使ってモデルを訓練する</a:t>
            </a:r>
            <a:r>
              <a:rPr lang="ja-JP" altLang="en-US" dirty="0"/>
              <a:t>までに、以下の </a:t>
            </a:r>
            <a:r>
              <a:rPr lang="en-US" altLang="ja-JP" b="1" dirty="0">
                <a:solidFill>
                  <a:srgbClr val="FF0000"/>
                </a:solidFill>
              </a:rPr>
              <a:t>5 </a:t>
            </a:r>
            <a:r>
              <a:rPr lang="ja-JP" altLang="en-US" b="1" dirty="0">
                <a:solidFill>
                  <a:srgbClr val="FF0000"/>
                </a:solidFill>
              </a:rPr>
              <a:t>つのステップ</a:t>
            </a:r>
            <a:r>
              <a:rPr lang="ja-JP" altLang="en-US" dirty="0"/>
              <a:t>がよく共通して現れます。</a:t>
            </a:r>
            <a:endParaRPr kumimoji="1" lang="en-US" altLang="ja-JP" dirty="0"/>
          </a:p>
          <a:p>
            <a:endParaRPr kumimoji="1" lang="ja-JP" altLang="en-US" dirty="0"/>
          </a:p>
        </p:txBody>
      </p:sp>
      <p:pic>
        <p:nvPicPr>
          <p:cNvPr id="6" name="図 5">
            <a:extLst>
              <a:ext uri="{FF2B5EF4-FFF2-40B4-BE49-F238E27FC236}">
                <a16:creationId xmlns:a16="http://schemas.microsoft.com/office/drawing/2014/main" id="{84FDA74C-9C71-47C2-B69E-EAD01BDE310E}"/>
              </a:ext>
            </a:extLst>
          </p:cNvPr>
          <p:cNvPicPr>
            <a:picLocks noChangeAspect="1"/>
          </p:cNvPicPr>
          <p:nvPr/>
        </p:nvPicPr>
        <p:blipFill>
          <a:blip r:embed="rId2"/>
          <a:stretch>
            <a:fillRect/>
          </a:stretch>
        </p:blipFill>
        <p:spPr>
          <a:xfrm>
            <a:off x="7031634" y="4391633"/>
            <a:ext cx="3381375" cy="1847850"/>
          </a:xfrm>
          <a:prstGeom prst="rect">
            <a:avLst/>
          </a:prstGeom>
        </p:spPr>
      </p:pic>
    </p:spTree>
    <p:extLst>
      <p:ext uri="{BB962C8B-B14F-4D97-AF65-F5344CB8AC3E}">
        <p14:creationId xmlns:p14="http://schemas.microsoft.com/office/powerpoint/2010/main" val="212943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F811375-EB66-4F1A-B6FE-3D5A70685FC3}"/>
              </a:ext>
            </a:extLst>
          </p:cNvPr>
          <p:cNvSpPr>
            <a:spLocks noGrp="1"/>
          </p:cNvSpPr>
          <p:nvPr>
            <p:ph type="title"/>
          </p:nvPr>
        </p:nvSpPr>
        <p:spPr/>
        <p:txBody>
          <a:bodyPr/>
          <a:lstStyle/>
          <a:p>
            <a:r>
              <a:rPr lang="en-US" altLang="ja-JP" dirty="0"/>
              <a:t>9.1. scikit-learn </a:t>
            </a:r>
            <a:r>
              <a:rPr lang="ja-JP" altLang="en-US" dirty="0"/>
              <a:t>を用いた重回帰分析</a:t>
            </a:r>
            <a:endParaRPr kumimoji="1" lang="ja-JP" altLang="en-US" dirty="0"/>
          </a:p>
        </p:txBody>
      </p:sp>
    </p:spTree>
    <p:extLst>
      <p:ext uri="{BB962C8B-B14F-4D97-AF65-F5344CB8AC3E}">
        <p14:creationId xmlns:p14="http://schemas.microsoft.com/office/powerpoint/2010/main" val="149820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CF4DF3-00CE-4D29-B9D1-DEA6B3F0E361}"/>
              </a:ext>
            </a:extLst>
          </p:cNvPr>
          <p:cNvSpPr>
            <a:spLocks noGrp="1"/>
          </p:cNvSpPr>
          <p:nvPr>
            <p:ph type="title"/>
          </p:nvPr>
        </p:nvSpPr>
        <p:spPr/>
        <p:txBody>
          <a:bodyPr/>
          <a:lstStyle/>
          <a:p>
            <a:r>
              <a:rPr lang="en-US" altLang="ja-JP" dirty="0"/>
              <a:t>9.1.1. Step1</a:t>
            </a:r>
            <a:r>
              <a:rPr lang="ja-JP" altLang="en-US" dirty="0"/>
              <a:t>：データセットの準備</a:t>
            </a:r>
            <a:endParaRPr kumimoji="1" lang="ja-JP" altLang="en-US" dirty="0"/>
          </a:p>
        </p:txBody>
      </p:sp>
      <p:sp>
        <p:nvSpPr>
          <p:cNvPr id="3" name="コンテンツ プレースホルダー 2">
            <a:extLst>
              <a:ext uri="{FF2B5EF4-FFF2-40B4-BE49-F238E27FC236}">
                <a16:creationId xmlns:a16="http://schemas.microsoft.com/office/drawing/2014/main" id="{58FDB6F8-E180-47B8-BB75-E884EEDE8D7E}"/>
              </a:ext>
            </a:extLst>
          </p:cNvPr>
          <p:cNvSpPr>
            <a:spLocks noGrp="1"/>
          </p:cNvSpPr>
          <p:nvPr>
            <p:ph sz="quarter" idx="13"/>
          </p:nvPr>
        </p:nvSpPr>
        <p:spPr>
          <a:xfrm>
            <a:off x="913775" y="2367092"/>
            <a:ext cx="5438900" cy="3424107"/>
          </a:xfrm>
        </p:spPr>
        <p:txBody>
          <a:bodyPr>
            <a:normAutofit lnSpcReduction="10000"/>
          </a:bodyPr>
          <a:lstStyle/>
          <a:p>
            <a:r>
              <a:rPr lang="ja-JP" altLang="en-US" dirty="0"/>
              <a:t>本章では、前章までのような人工データではなく、米国ボストンの </a:t>
            </a:r>
            <a:r>
              <a:rPr lang="en-US" altLang="ja-JP" dirty="0"/>
              <a:t>506 </a:t>
            </a:r>
            <a:r>
              <a:rPr lang="ja-JP" altLang="en-US" dirty="0"/>
              <a:t>の地域ごとの住環境の情報などと家賃の中央値の情報を収集して作られた </a:t>
            </a:r>
            <a:r>
              <a:rPr lang="en-US" altLang="ja-JP" dirty="0"/>
              <a:t>Boston house prices dataset </a:t>
            </a:r>
            <a:r>
              <a:rPr lang="ja-JP" altLang="en-US" dirty="0"/>
              <a:t>というデータセットを使用します。</a:t>
            </a:r>
            <a:endParaRPr lang="en-US" altLang="ja-JP" dirty="0"/>
          </a:p>
          <a:p>
            <a:endParaRPr kumimoji="1" lang="en-US" altLang="ja-JP" dirty="0"/>
          </a:p>
          <a:p>
            <a:r>
              <a:rPr lang="ja-JP" altLang="en-US" dirty="0"/>
              <a:t>このデータセットには </a:t>
            </a:r>
            <a:r>
              <a:rPr lang="en-US" altLang="ja-JP" dirty="0"/>
              <a:t>506 </a:t>
            </a:r>
            <a:r>
              <a:rPr lang="ja-JP" altLang="en-US" dirty="0"/>
              <a:t>件のサンプルが含まれており、各サンプルは以下の情報を持っています。</a:t>
            </a:r>
            <a:endParaRPr lang="en-US" altLang="ja-JP" dirty="0"/>
          </a:p>
          <a:p>
            <a:endParaRPr kumimoji="1" lang="en-US" altLang="ja-JP" dirty="0"/>
          </a:p>
          <a:p>
            <a:endParaRPr kumimoji="1" lang="ja-JP" altLang="en-US" dirty="0"/>
          </a:p>
        </p:txBody>
      </p:sp>
      <p:pic>
        <p:nvPicPr>
          <p:cNvPr id="4" name="図 3">
            <a:extLst>
              <a:ext uri="{FF2B5EF4-FFF2-40B4-BE49-F238E27FC236}">
                <a16:creationId xmlns:a16="http://schemas.microsoft.com/office/drawing/2014/main" id="{E2ADDC21-2E47-4BA2-AAF6-F44930571F47}"/>
              </a:ext>
            </a:extLst>
          </p:cNvPr>
          <p:cNvPicPr>
            <a:picLocks noChangeAspect="1"/>
          </p:cNvPicPr>
          <p:nvPr/>
        </p:nvPicPr>
        <p:blipFill>
          <a:blip r:embed="rId2"/>
          <a:stretch>
            <a:fillRect/>
          </a:stretch>
        </p:blipFill>
        <p:spPr>
          <a:xfrm>
            <a:off x="6847689" y="2192350"/>
            <a:ext cx="4574968" cy="4275361"/>
          </a:xfrm>
          <a:prstGeom prst="rect">
            <a:avLst/>
          </a:prstGeom>
        </p:spPr>
      </p:pic>
    </p:spTree>
    <p:extLst>
      <p:ext uri="{BB962C8B-B14F-4D97-AF65-F5344CB8AC3E}">
        <p14:creationId xmlns:p14="http://schemas.microsoft.com/office/powerpoint/2010/main" val="2640446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89EC19-A5F2-46EF-A45F-A277B530764A}"/>
              </a:ext>
            </a:extLst>
          </p:cNvPr>
          <p:cNvSpPr>
            <a:spLocks noGrp="1"/>
          </p:cNvSpPr>
          <p:nvPr>
            <p:ph type="title"/>
          </p:nvPr>
        </p:nvSpPr>
        <p:spPr/>
        <p:txBody>
          <a:bodyPr/>
          <a:lstStyle/>
          <a:p>
            <a:r>
              <a:rPr lang="en-US" altLang="ja-JP" dirty="0"/>
              <a:t>9.1.1. Step1</a:t>
            </a:r>
            <a:r>
              <a:rPr lang="ja-JP" altLang="en-US" dirty="0"/>
              <a:t>：データセットの準備</a:t>
            </a:r>
            <a:endParaRPr kumimoji="1" lang="ja-JP" altLang="en-US" dirty="0"/>
          </a:p>
        </p:txBody>
      </p:sp>
      <p:sp>
        <p:nvSpPr>
          <p:cNvPr id="3" name="コンテンツ プレースホルダー 2">
            <a:extLst>
              <a:ext uri="{FF2B5EF4-FFF2-40B4-BE49-F238E27FC236}">
                <a16:creationId xmlns:a16="http://schemas.microsoft.com/office/drawing/2014/main" id="{8EDFFB83-A3ED-43F8-BEF6-28603BF974D1}"/>
              </a:ext>
            </a:extLst>
          </p:cNvPr>
          <p:cNvSpPr>
            <a:spLocks noGrp="1"/>
          </p:cNvSpPr>
          <p:nvPr>
            <p:ph sz="quarter" idx="13"/>
          </p:nvPr>
        </p:nvSpPr>
        <p:spPr>
          <a:xfrm>
            <a:off x="913774" y="1883802"/>
            <a:ext cx="10363826" cy="3907397"/>
          </a:xfrm>
        </p:spPr>
        <p:txBody>
          <a:bodyPr/>
          <a:lstStyle/>
          <a:p>
            <a:r>
              <a:rPr lang="ja-JP" altLang="en-US" dirty="0"/>
              <a:t>このデータセットを用いて、最後の </a:t>
            </a:r>
            <a:r>
              <a:rPr lang="en-US" altLang="ja-JP" dirty="0"/>
              <a:t>MEDV </a:t>
            </a:r>
            <a:r>
              <a:rPr lang="ja-JP" altLang="en-US" dirty="0"/>
              <a:t>以外の </a:t>
            </a:r>
            <a:r>
              <a:rPr lang="en-US" altLang="ja-JP" dirty="0"/>
              <a:t>13 </a:t>
            </a:r>
            <a:r>
              <a:rPr lang="ja-JP" altLang="en-US" dirty="0"/>
              <a:t>個の指標から、</a:t>
            </a:r>
            <a:r>
              <a:rPr lang="en-US" altLang="ja-JP" dirty="0"/>
              <a:t>MEDV </a:t>
            </a:r>
            <a:r>
              <a:rPr lang="ja-JP" altLang="en-US" dirty="0"/>
              <a:t>を予測する回帰問題に取り組んでみましょう。</a:t>
            </a:r>
            <a:endParaRPr lang="en-US" altLang="ja-JP" dirty="0"/>
          </a:p>
          <a:p>
            <a:r>
              <a:rPr lang="ja-JP" altLang="en-US" dirty="0"/>
              <a:t>このデータセットは、</a:t>
            </a:r>
            <a:r>
              <a:rPr lang="en-US" altLang="ja-JP" dirty="0"/>
              <a:t>scikit-learn </a:t>
            </a:r>
            <a:r>
              <a:rPr lang="ja-JP" altLang="en-US" dirty="0"/>
              <a:t>の </a:t>
            </a:r>
            <a:r>
              <a:rPr lang="en-US" altLang="ja-JP" dirty="0">
                <a:solidFill>
                  <a:srgbClr val="FF0000"/>
                </a:solidFill>
              </a:rPr>
              <a:t>load_boston() </a:t>
            </a:r>
            <a:r>
              <a:rPr lang="ja-JP" altLang="en-US" dirty="0"/>
              <a:t>という関数を呼び出すことで読み込むことができます。</a:t>
            </a:r>
            <a:endParaRPr lang="en-US" altLang="ja-JP" dirty="0"/>
          </a:p>
          <a:p>
            <a:endParaRPr lang="en-US" altLang="ja-JP" dirty="0"/>
          </a:p>
          <a:p>
            <a:endParaRPr kumimoji="1" lang="ja-JP" altLang="en-US" dirty="0"/>
          </a:p>
        </p:txBody>
      </p:sp>
      <p:pic>
        <p:nvPicPr>
          <p:cNvPr id="11" name="図 10">
            <a:extLst>
              <a:ext uri="{FF2B5EF4-FFF2-40B4-BE49-F238E27FC236}">
                <a16:creationId xmlns:a16="http://schemas.microsoft.com/office/drawing/2014/main" id="{66E6DDC0-9AEB-4C41-858A-0D7EE466030F}"/>
              </a:ext>
            </a:extLst>
          </p:cNvPr>
          <p:cNvPicPr>
            <a:picLocks noChangeAspect="1"/>
          </p:cNvPicPr>
          <p:nvPr/>
        </p:nvPicPr>
        <p:blipFill>
          <a:blip r:embed="rId2"/>
          <a:stretch>
            <a:fillRect/>
          </a:stretch>
        </p:blipFill>
        <p:spPr>
          <a:xfrm>
            <a:off x="1058597" y="4530833"/>
            <a:ext cx="6194723" cy="483124"/>
          </a:xfrm>
          <a:prstGeom prst="rect">
            <a:avLst/>
          </a:prstGeom>
        </p:spPr>
      </p:pic>
      <p:pic>
        <p:nvPicPr>
          <p:cNvPr id="12" name="図 11">
            <a:extLst>
              <a:ext uri="{FF2B5EF4-FFF2-40B4-BE49-F238E27FC236}">
                <a16:creationId xmlns:a16="http://schemas.microsoft.com/office/drawing/2014/main" id="{DAE208C1-7694-41F7-AC6B-9B43E37784DB}"/>
              </a:ext>
            </a:extLst>
          </p:cNvPr>
          <p:cNvPicPr>
            <a:picLocks noChangeAspect="1"/>
          </p:cNvPicPr>
          <p:nvPr/>
        </p:nvPicPr>
        <p:blipFill>
          <a:blip r:embed="rId3"/>
          <a:stretch>
            <a:fillRect/>
          </a:stretch>
        </p:blipFill>
        <p:spPr>
          <a:xfrm>
            <a:off x="1058596" y="5137749"/>
            <a:ext cx="6194723" cy="568469"/>
          </a:xfrm>
          <a:prstGeom prst="rect">
            <a:avLst/>
          </a:prstGeom>
        </p:spPr>
      </p:pic>
      <p:pic>
        <p:nvPicPr>
          <p:cNvPr id="13" name="図 12">
            <a:extLst>
              <a:ext uri="{FF2B5EF4-FFF2-40B4-BE49-F238E27FC236}">
                <a16:creationId xmlns:a16="http://schemas.microsoft.com/office/drawing/2014/main" id="{74E94F38-175B-445C-ACFE-236AD224050D}"/>
              </a:ext>
            </a:extLst>
          </p:cNvPr>
          <p:cNvPicPr>
            <a:picLocks noChangeAspect="1"/>
          </p:cNvPicPr>
          <p:nvPr/>
        </p:nvPicPr>
        <p:blipFill>
          <a:blip r:embed="rId4"/>
          <a:stretch>
            <a:fillRect/>
          </a:stretch>
        </p:blipFill>
        <p:spPr>
          <a:xfrm>
            <a:off x="1058597" y="3771000"/>
            <a:ext cx="6194723" cy="636041"/>
          </a:xfrm>
          <a:prstGeom prst="rect">
            <a:avLst/>
          </a:prstGeom>
        </p:spPr>
      </p:pic>
      <p:pic>
        <p:nvPicPr>
          <p:cNvPr id="14" name="図 13">
            <a:extLst>
              <a:ext uri="{FF2B5EF4-FFF2-40B4-BE49-F238E27FC236}">
                <a16:creationId xmlns:a16="http://schemas.microsoft.com/office/drawing/2014/main" id="{7EF0E76F-478F-442B-8DAD-13C3D480F4C9}"/>
              </a:ext>
            </a:extLst>
          </p:cNvPr>
          <p:cNvPicPr>
            <a:picLocks noChangeAspect="1"/>
          </p:cNvPicPr>
          <p:nvPr/>
        </p:nvPicPr>
        <p:blipFill>
          <a:blip r:embed="rId5"/>
          <a:stretch>
            <a:fillRect/>
          </a:stretch>
        </p:blipFill>
        <p:spPr>
          <a:xfrm>
            <a:off x="1058595" y="5813527"/>
            <a:ext cx="6194723" cy="572397"/>
          </a:xfrm>
          <a:prstGeom prst="rect">
            <a:avLst/>
          </a:prstGeom>
        </p:spPr>
      </p:pic>
    </p:spTree>
    <p:extLst>
      <p:ext uri="{BB962C8B-B14F-4D97-AF65-F5344CB8AC3E}">
        <p14:creationId xmlns:p14="http://schemas.microsoft.com/office/powerpoint/2010/main" val="174320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9FE15-05CE-46AC-AA8C-3578FBD0822B}"/>
              </a:ext>
            </a:extLst>
          </p:cNvPr>
          <p:cNvSpPr>
            <a:spLocks noGrp="1"/>
          </p:cNvSpPr>
          <p:nvPr>
            <p:ph type="title"/>
          </p:nvPr>
        </p:nvSpPr>
        <p:spPr/>
        <p:txBody>
          <a:bodyPr/>
          <a:lstStyle/>
          <a:p>
            <a:r>
              <a:rPr lang="en-US" altLang="ja-JP" dirty="0"/>
              <a:t>9.1.1. Step1</a:t>
            </a:r>
            <a:r>
              <a:rPr lang="ja-JP" altLang="en-US" dirty="0"/>
              <a:t>：データセットの準備</a:t>
            </a:r>
            <a:endParaRPr kumimoji="1" lang="ja-JP" altLang="en-US" dirty="0"/>
          </a:p>
        </p:txBody>
      </p:sp>
      <p:sp>
        <p:nvSpPr>
          <p:cNvPr id="3" name="コンテンツ プレースホルダー 2">
            <a:extLst>
              <a:ext uri="{FF2B5EF4-FFF2-40B4-BE49-F238E27FC236}">
                <a16:creationId xmlns:a16="http://schemas.microsoft.com/office/drawing/2014/main" id="{60E0D567-9177-40B4-9E6D-2AAD9977E76B}"/>
              </a:ext>
            </a:extLst>
          </p:cNvPr>
          <p:cNvSpPr>
            <a:spLocks noGrp="1"/>
          </p:cNvSpPr>
          <p:nvPr>
            <p:ph sz="quarter" idx="13"/>
          </p:nvPr>
        </p:nvSpPr>
        <p:spPr/>
        <p:txBody>
          <a:bodyPr/>
          <a:lstStyle/>
          <a:p>
            <a:pPr marL="0" indent="0">
              <a:buNone/>
            </a:pPr>
            <a:r>
              <a:rPr lang="en-US" altLang="ja-JP" b="1" dirty="0"/>
              <a:t>9.1.1.1. </a:t>
            </a:r>
            <a:r>
              <a:rPr lang="ja-JP" altLang="en-US" b="1" dirty="0"/>
              <a:t>データセットの分割</a:t>
            </a:r>
          </a:p>
          <a:p>
            <a:r>
              <a:rPr lang="ja-JP" altLang="en-US" dirty="0"/>
              <a:t>データセットを</a:t>
            </a:r>
            <a:r>
              <a:rPr lang="ja-JP" altLang="en-US" b="1" dirty="0">
                <a:solidFill>
                  <a:srgbClr val="FF0000"/>
                </a:solidFill>
              </a:rPr>
              <a:t>訓練用データセット </a:t>
            </a:r>
            <a:r>
              <a:rPr lang="en-US" altLang="ja-JP" b="1" dirty="0">
                <a:solidFill>
                  <a:srgbClr val="FF0000"/>
                </a:solidFill>
              </a:rPr>
              <a:t>(training dataset)</a:t>
            </a:r>
            <a:r>
              <a:rPr lang="ja-JP" altLang="en-US" dirty="0"/>
              <a:t>と、</a:t>
            </a:r>
            <a:r>
              <a:rPr lang="ja-JP" altLang="en-US" b="1" dirty="0">
                <a:solidFill>
                  <a:srgbClr val="FF0000"/>
                </a:solidFill>
              </a:rPr>
              <a:t>テスト用データセット </a:t>
            </a:r>
            <a:r>
              <a:rPr lang="en-US" altLang="ja-JP" b="1" dirty="0">
                <a:solidFill>
                  <a:srgbClr val="FF0000"/>
                </a:solidFill>
              </a:rPr>
              <a:t>(test dataset)</a:t>
            </a:r>
            <a:r>
              <a:rPr lang="ja-JP" altLang="en-US" dirty="0"/>
              <a:t> の</a:t>
            </a:r>
            <a:r>
              <a:rPr lang="en-US" altLang="ja-JP" dirty="0"/>
              <a:t>2 </a:t>
            </a:r>
            <a:r>
              <a:rPr lang="ja-JP" altLang="en-US" dirty="0"/>
              <a:t>つに分割。（これらは異なるものになっている必要がある。）</a:t>
            </a:r>
            <a:endParaRPr lang="en-US" altLang="ja-JP" dirty="0"/>
          </a:p>
          <a:p>
            <a:r>
              <a:rPr lang="ja-JP" altLang="en-US" dirty="0"/>
              <a:t>単純に全体の何割かを訓練用データセットとし、残りをテスト用データセットとする、といった</a:t>
            </a:r>
            <a:r>
              <a:rPr lang="ja-JP" altLang="en-US" b="1" dirty="0">
                <a:solidFill>
                  <a:srgbClr val="FF0000"/>
                </a:solidFill>
              </a:rPr>
              <a:t>ホールドアウト法 </a:t>
            </a:r>
            <a:r>
              <a:rPr lang="en-US" altLang="ja-JP" b="1" dirty="0">
                <a:solidFill>
                  <a:srgbClr val="FF0000"/>
                </a:solidFill>
              </a:rPr>
              <a:t>(holdout method)</a:t>
            </a:r>
            <a:r>
              <a:rPr lang="ja-JP" altLang="en-US" b="1" dirty="0"/>
              <a:t>を用いる。</a:t>
            </a:r>
            <a:endParaRPr lang="en-US" altLang="ja-JP" dirty="0"/>
          </a:p>
        </p:txBody>
      </p:sp>
      <p:pic>
        <p:nvPicPr>
          <p:cNvPr id="4" name="図 3">
            <a:extLst>
              <a:ext uri="{FF2B5EF4-FFF2-40B4-BE49-F238E27FC236}">
                <a16:creationId xmlns:a16="http://schemas.microsoft.com/office/drawing/2014/main" id="{0266A79F-FA78-460A-A7F4-7FD6F1B909BE}"/>
              </a:ext>
            </a:extLst>
          </p:cNvPr>
          <p:cNvPicPr>
            <a:picLocks noChangeAspect="1"/>
          </p:cNvPicPr>
          <p:nvPr/>
        </p:nvPicPr>
        <p:blipFill>
          <a:blip r:embed="rId3"/>
          <a:stretch>
            <a:fillRect/>
          </a:stretch>
        </p:blipFill>
        <p:spPr>
          <a:xfrm>
            <a:off x="913775" y="4510324"/>
            <a:ext cx="10086082" cy="1460986"/>
          </a:xfrm>
          <a:prstGeom prst="rect">
            <a:avLst/>
          </a:prstGeom>
        </p:spPr>
      </p:pic>
    </p:spTree>
    <p:extLst>
      <p:ext uri="{BB962C8B-B14F-4D97-AF65-F5344CB8AC3E}">
        <p14:creationId xmlns:p14="http://schemas.microsoft.com/office/powerpoint/2010/main" val="148361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5F3AC-9FF7-4F8F-9540-E6BA11A91B6F}"/>
              </a:ext>
            </a:extLst>
          </p:cNvPr>
          <p:cNvSpPr>
            <a:spLocks noGrp="1"/>
          </p:cNvSpPr>
          <p:nvPr>
            <p:ph type="title"/>
          </p:nvPr>
        </p:nvSpPr>
        <p:spPr/>
        <p:txBody>
          <a:bodyPr>
            <a:normAutofit fontScale="90000"/>
          </a:bodyPr>
          <a:lstStyle/>
          <a:p>
            <a:r>
              <a:rPr lang="en-US" altLang="ja-JP" dirty="0"/>
              <a:t>9.1.2 Step 2~4</a:t>
            </a:r>
            <a:r>
              <a:rPr lang="ja-JP" altLang="en-US" dirty="0"/>
              <a:t>：モデル・目的関数・最適化手法を決める</a:t>
            </a:r>
            <a:endParaRPr kumimoji="1" lang="ja-JP" altLang="en-US" dirty="0"/>
          </a:p>
        </p:txBody>
      </p:sp>
      <p:sp>
        <p:nvSpPr>
          <p:cNvPr id="3" name="コンテンツ プレースホルダー 2">
            <a:extLst>
              <a:ext uri="{FF2B5EF4-FFF2-40B4-BE49-F238E27FC236}">
                <a16:creationId xmlns:a16="http://schemas.microsoft.com/office/drawing/2014/main" id="{95425ED2-0F45-4818-9BB5-8458A5B890FA}"/>
              </a:ext>
            </a:extLst>
          </p:cNvPr>
          <p:cNvSpPr>
            <a:spLocks noGrp="1"/>
          </p:cNvSpPr>
          <p:nvPr>
            <p:ph sz="quarter" idx="13"/>
          </p:nvPr>
        </p:nvSpPr>
        <p:spPr>
          <a:xfrm>
            <a:off x="913775" y="1795911"/>
            <a:ext cx="10363826" cy="4309596"/>
          </a:xfrm>
        </p:spPr>
        <p:txBody>
          <a:bodyPr/>
          <a:lstStyle/>
          <a:p>
            <a:r>
              <a:rPr lang="en-US" altLang="ja-JP" dirty="0"/>
              <a:t>scikit-learn </a:t>
            </a:r>
            <a:r>
              <a:rPr lang="ja-JP" altLang="en-US" dirty="0"/>
              <a:t>で重回帰分析を行う場合は、</a:t>
            </a:r>
            <a:r>
              <a:rPr lang="en-US" altLang="ja-JP" dirty="0">
                <a:solidFill>
                  <a:srgbClr val="FF0000"/>
                </a:solidFill>
              </a:rPr>
              <a:t>LinearRegression</a:t>
            </a:r>
            <a:r>
              <a:rPr lang="en-US" altLang="ja-JP" dirty="0"/>
              <a:t> </a:t>
            </a:r>
            <a:r>
              <a:rPr lang="ja-JP" altLang="en-US" dirty="0"/>
              <a:t>クラスを使用します。</a:t>
            </a:r>
            <a:endParaRPr lang="en-US" altLang="ja-JP" dirty="0"/>
          </a:p>
          <a:p>
            <a:endParaRPr kumimoji="1" lang="en-US" altLang="ja-JP" dirty="0"/>
          </a:p>
          <a:p>
            <a:endParaRPr lang="en-US" altLang="ja-JP" dirty="0"/>
          </a:p>
          <a:p>
            <a:endParaRPr kumimoji="1" lang="en-US" altLang="ja-JP" dirty="0"/>
          </a:p>
          <a:p>
            <a:r>
              <a:rPr lang="ja-JP" altLang="en-US" dirty="0"/>
              <a:t>上記のコードは、前述の </a:t>
            </a:r>
            <a:r>
              <a:rPr lang="en-US" altLang="ja-JP" dirty="0"/>
              <a:t>2 〜 4 </a:t>
            </a:r>
            <a:r>
              <a:rPr lang="ja-JP" altLang="en-US" dirty="0"/>
              <a:t>までのステップを行います。</a:t>
            </a:r>
            <a:endParaRPr lang="en-US" altLang="ja-JP" dirty="0"/>
          </a:p>
          <a:p>
            <a:r>
              <a:rPr lang="en-US" altLang="ja-JP" dirty="0">
                <a:solidFill>
                  <a:srgbClr val="FF0000"/>
                </a:solidFill>
              </a:rPr>
              <a:t>LinearRegression</a:t>
            </a:r>
            <a:r>
              <a:rPr lang="en-US" altLang="ja-JP" dirty="0"/>
              <a:t> </a:t>
            </a:r>
            <a:r>
              <a:rPr lang="ja-JP" altLang="en-US" dirty="0"/>
              <a:t>は最小二乗法を行うクラスで、目的関数や最適化手法もあらかじめ内部で用意されたものが使用されます。</a:t>
            </a:r>
            <a:endParaRPr lang="en-US" altLang="ja-JP" dirty="0"/>
          </a:p>
        </p:txBody>
      </p:sp>
      <p:pic>
        <p:nvPicPr>
          <p:cNvPr id="4" name="図 3">
            <a:extLst>
              <a:ext uri="{FF2B5EF4-FFF2-40B4-BE49-F238E27FC236}">
                <a16:creationId xmlns:a16="http://schemas.microsoft.com/office/drawing/2014/main" id="{9DF492C0-8764-4DA8-AD85-A16E1197FF5D}"/>
              </a:ext>
            </a:extLst>
          </p:cNvPr>
          <p:cNvPicPr>
            <a:picLocks noChangeAspect="1"/>
          </p:cNvPicPr>
          <p:nvPr/>
        </p:nvPicPr>
        <p:blipFill>
          <a:blip r:embed="rId3"/>
          <a:stretch>
            <a:fillRect/>
          </a:stretch>
        </p:blipFill>
        <p:spPr>
          <a:xfrm>
            <a:off x="618813" y="2325398"/>
            <a:ext cx="10953750" cy="1362075"/>
          </a:xfrm>
          <a:prstGeom prst="rect">
            <a:avLst/>
          </a:prstGeom>
        </p:spPr>
      </p:pic>
      <p:pic>
        <p:nvPicPr>
          <p:cNvPr id="5" name="図 4">
            <a:extLst>
              <a:ext uri="{FF2B5EF4-FFF2-40B4-BE49-F238E27FC236}">
                <a16:creationId xmlns:a16="http://schemas.microsoft.com/office/drawing/2014/main" id="{21B90FF1-EB01-41CA-8BBD-F556EA6AE3D1}"/>
              </a:ext>
            </a:extLst>
          </p:cNvPr>
          <p:cNvPicPr>
            <a:picLocks noChangeAspect="1"/>
          </p:cNvPicPr>
          <p:nvPr/>
        </p:nvPicPr>
        <p:blipFill>
          <a:blip r:embed="rId4"/>
          <a:stretch>
            <a:fillRect/>
          </a:stretch>
        </p:blipFill>
        <p:spPr>
          <a:xfrm>
            <a:off x="8376027" y="4868689"/>
            <a:ext cx="3383573" cy="1853345"/>
          </a:xfrm>
          <a:prstGeom prst="rect">
            <a:avLst/>
          </a:prstGeom>
        </p:spPr>
      </p:pic>
    </p:spTree>
    <p:extLst>
      <p:ext uri="{BB962C8B-B14F-4D97-AF65-F5344CB8AC3E}">
        <p14:creationId xmlns:p14="http://schemas.microsoft.com/office/powerpoint/2010/main" val="102774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197C4-EB80-4E08-8204-8178C96E415A}"/>
              </a:ext>
            </a:extLst>
          </p:cNvPr>
          <p:cNvSpPr>
            <a:spLocks noGrp="1"/>
          </p:cNvSpPr>
          <p:nvPr>
            <p:ph type="title"/>
          </p:nvPr>
        </p:nvSpPr>
        <p:spPr/>
        <p:txBody>
          <a:bodyPr/>
          <a:lstStyle/>
          <a:p>
            <a:r>
              <a:rPr lang="en-US" altLang="ja-JP" dirty="0"/>
              <a:t>9.1.3 Step 5</a:t>
            </a:r>
            <a:r>
              <a:rPr lang="ja-JP" altLang="en-US" dirty="0"/>
              <a:t>：モデルの訓練</a:t>
            </a:r>
            <a:r>
              <a:rPr lang="en-US" altLang="ja-JP" dirty="0"/>
              <a:t>(1/2)</a:t>
            </a:r>
            <a:endParaRPr kumimoji="1" lang="ja-JP" altLang="en-US" dirty="0"/>
          </a:p>
        </p:txBody>
      </p:sp>
      <p:sp>
        <p:nvSpPr>
          <p:cNvPr id="3" name="コンテンツ プレースホルダー 2">
            <a:extLst>
              <a:ext uri="{FF2B5EF4-FFF2-40B4-BE49-F238E27FC236}">
                <a16:creationId xmlns:a16="http://schemas.microsoft.com/office/drawing/2014/main" id="{CC42D62C-20F5-48E7-ADFF-80B47431A95C}"/>
              </a:ext>
            </a:extLst>
          </p:cNvPr>
          <p:cNvSpPr>
            <a:spLocks noGrp="1"/>
          </p:cNvSpPr>
          <p:nvPr>
            <p:ph sz="quarter" idx="13"/>
          </p:nvPr>
        </p:nvSpPr>
        <p:spPr>
          <a:xfrm>
            <a:off x="914086" y="1756241"/>
            <a:ext cx="10765295" cy="4309596"/>
          </a:xfrm>
        </p:spPr>
        <p:txBody>
          <a:bodyPr/>
          <a:lstStyle/>
          <a:p>
            <a:r>
              <a:rPr lang="en-US" altLang="ja-JP" dirty="0"/>
              <a:t>scikit-learn </a:t>
            </a:r>
            <a:r>
              <a:rPr lang="ja-JP" altLang="en-US" dirty="0"/>
              <a:t>に用意されている手法の多くは、共通して </a:t>
            </a:r>
            <a:r>
              <a:rPr lang="en-US" altLang="ja-JP" dirty="0">
                <a:solidFill>
                  <a:srgbClr val="FF0000"/>
                </a:solidFill>
              </a:rPr>
              <a:t>fit() </a:t>
            </a:r>
            <a:r>
              <a:rPr lang="ja-JP" altLang="en-US" dirty="0"/>
              <a:t>というメソッドを持っており、 再利用可能なコードが書きやすくなっています。</a:t>
            </a:r>
            <a:endParaRPr lang="en-US" altLang="ja-JP" dirty="0"/>
          </a:p>
          <a:p>
            <a:endParaRPr kumimoji="1" lang="en-US" altLang="ja-JP" dirty="0"/>
          </a:p>
          <a:p>
            <a:pPr marL="0" indent="0">
              <a:buNone/>
            </a:pPr>
            <a:endParaRPr kumimoji="1" lang="en-US" altLang="ja-JP" dirty="0"/>
          </a:p>
          <a:p>
            <a:r>
              <a:rPr lang="ja-JP" altLang="en-US" dirty="0"/>
              <a:t>求まった重み </a:t>
            </a:r>
            <a:r>
              <a:rPr lang="en-US" altLang="ja-JP" dirty="0"/>
              <a:t>w </a:t>
            </a:r>
            <a:r>
              <a:rPr lang="ja-JP" altLang="en-US" dirty="0"/>
              <a:t>の値は </a:t>
            </a:r>
            <a:r>
              <a:rPr lang="en-US" altLang="ja-JP" dirty="0">
                <a:solidFill>
                  <a:srgbClr val="FF0000"/>
                </a:solidFill>
              </a:rPr>
              <a:t>model.coef_ </a:t>
            </a:r>
            <a:r>
              <a:rPr lang="ja-JP" altLang="en-US" dirty="0"/>
              <a:t>に、バイアス </a:t>
            </a:r>
            <a:r>
              <a:rPr lang="en-US" altLang="ja-JP" dirty="0"/>
              <a:t>b </a:t>
            </a:r>
            <a:r>
              <a:rPr lang="ja-JP" altLang="en-US" dirty="0"/>
              <a:t>の値は </a:t>
            </a:r>
            <a:r>
              <a:rPr lang="en-US" altLang="ja-JP" dirty="0">
                <a:solidFill>
                  <a:srgbClr val="FF0000"/>
                </a:solidFill>
              </a:rPr>
              <a:t>model.intercept_ </a:t>
            </a:r>
            <a:r>
              <a:rPr lang="ja-JP" altLang="en-US" dirty="0"/>
              <a:t>に格納されています。</a:t>
            </a:r>
            <a:endParaRPr kumimoji="1" lang="ja-JP" altLang="en-US" dirty="0"/>
          </a:p>
        </p:txBody>
      </p:sp>
      <p:pic>
        <p:nvPicPr>
          <p:cNvPr id="5" name="図 4">
            <a:extLst>
              <a:ext uri="{FF2B5EF4-FFF2-40B4-BE49-F238E27FC236}">
                <a16:creationId xmlns:a16="http://schemas.microsoft.com/office/drawing/2014/main" id="{5501BE4C-5133-4D37-8581-5B1FD5D5E2D6}"/>
              </a:ext>
            </a:extLst>
          </p:cNvPr>
          <p:cNvPicPr>
            <a:picLocks noChangeAspect="1"/>
          </p:cNvPicPr>
          <p:nvPr/>
        </p:nvPicPr>
        <p:blipFill>
          <a:blip r:embed="rId2"/>
          <a:stretch>
            <a:fillRect/>
          </a:stretch>
        </p:blipFill>
        <p:spPr>
          <a:xfrm>
            <a:off x="1440872" y="2632364"/>
            <a:ext cx="7236402" cy="904550"/>
          </a:xfrm>
          <a:prstGeom prst="rect">
            <a:avLst/>
          </a:prstGeom>
        </p:spPr>
      </p:pic>
      <p:pic>
        <p:nvPicPr>
          <p:cNvPr id="7" name="図 6">
            <a:extLst>
              <a:ext uri="{FF2B5EF4-FFF2-40B4-BE49-F238E27FC236}">
                <a16:creationId xmlns:a16="http://schemas.microsoft.com/office/drawing/2014/main" id="{ECF37D77-39F6-40C9-BABB-7961B8DC6C32}"/>
              </a:ext>
            </a:extLst>
          </p:cNvPr>
          <p:cNvPicPr>
            <a:picLocks noChangeAspect="1"/>
          </p:cNvPicPr>
          <p:nvPr/>
        </p:nvPicPr>
        <p:blipFill>
          <a:blip r:embed="rId3"/>
          <a:stretch>
            <a:fillRect/>
          </a:stretch>
        </p:blipFill>
        <p:spPr>
          <a:xfrm>
            <a:off x="1440871" y="4228924"/>
            <a:ext cx="7236401" cy="2010559"/>
          </a:xfrm>
          <a:prstGeom prst="rect">
            <a:avLst/>
          </a:prstGeom>
        </p:spPr>
      </p:pic>
    </p:spTree>
    <p:extLst>
      <p:ext uri="{BB962C8B-B14F-4D97-AF65-F5344CB8AC3E}">
        <p14:creationId xmlns:p14="http://schemas.microsoft.com/office/powerpoint/2010/main" val="3981043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C899D-EFD2-424F-A8B4-B502FDD1388B}"/>
              </a:ext>
            </a:extLst>
          </p:cNvPr>
          <p:cNvSpPr>
            <a:spLocks noGrp="1"/>
          </p:cNvSpPr>
          <p:nvPr>
            <p:ph type="title"/>
          </p:nvPr>
        </p:nvSpPr>
        <p:spPr/>
        <p:txBody>
          <a:bodyPr/>
          <a:lstStyle/>
          <a:p>
            <a:r>
              <a:rPr lang="en-US" altLang="ja-JP" dirty="0"/>
              <a:t>9.1.3 Step 5</a:t>
            </a:r>
            <a:r>
              <a:rPr lang="ja-JP" altLang="en-US" dirty="0"/>
              <a:t>：モデルの訓練</a:t>
            </a:r>
            <a:r>
              <a:rPr lang="en-US" altLang="ja-JP" dirty="0"/>
              <a:t>(2/2)</a:t>
            </a:r>
            <a:endParaRPr kumimoji="1" lang="ja-JP" altLang="en-US" dirty="0"/>
          </a:p>
        </p:txBody>
      </p:sp>
      <p:sp>
        <p:nvSpPr>
          <p:cNvPr id="3" name="コンテンツ プレースホルダー 2">
            <a:extLst>
              <a:ext uri="{FF2B5EF4-FFF2-40B4-BE49-F238E27FC236}">
                <a16:creationId xmlns:a16="http://schemas.microsoft.com/office/drawing/2014/main" id="{333F87BE-5EE6-426D-B094-DC343431F360}"/>
              </a:ext>
            </a:extLst>
          </p:cNvPr>
          <p:cNvSpPr>
            <a:spLocks noGrp="1"/>
          </p:cNvSpPr>
          <p:nvPr>
            <p:ph sz="quarter" idx="13"/>
          </p:nvPr>
        </p:nvSpPr>
        <p:spPr>
          <a:xfrm>
            <a:off x="914087" y="1756241"/>
            <a:ext cx="10363826" cy="3556977"/>
          </a:xfrm>
        </p:spPr>
        <p:txBody>
          <a:bodyPr>
            <a:normAutofit fontScale="92500" lnSpcReduction="20000"/>
          </a:bodyPr>
          <a:lstStyle/>
          <a:p>
            <a:r>
              <a:rPr lang="ja-JP" altLang="en-US" dirty="0"/>
              <a:t>モデルの訓練が完了したら、精度の検証を行います。</a:t>
            </a:r>
            <a:endParaRPr lang="en-US" altLang="ja-JP" dirty="0"/>
          </a:p>
          <a:p>
            <a:r>
              <a:rPr lang="en-US" altLang="ja-JP" dirty="0">
                <a:solidFill>
                  <a:srgbClr val="FF0000"/>
                </a:solidFill>
              </a:rPr>
              <a:t>LinearRegression</a:t>
            </a:r>
            <a:r>
              <a:rPr lang="en-US" altLang="ja-JP" dirty="0"/>
              <a:t> </a:t>
            </a:r>
            <a:r>
              <a:rPr lang="ja-JP" altLang="en-US" dirty="0"/>
              <a:t>クラスは </a:t>
            </a:r>
            <a:r>
              <a:rPr lang="en-US" altLang="ja-JP" dirty="0">
                <a:solidFill>
                  <a:srgbClr val="FF0000"/>
                </a:solidFill>
              </a:rPr>
              <a:t>score() </a:t>
            </a:r>
            <a:r>
              <a:rPr lang="ja-JP" altLang="en-US" dirty="0"/>
              <a:t>メソッドを提供しており、入力値と目標値を与えると訓練済みのモデルを用いて計算した</a:t>
            </a:r>
            <a:r>
              <a:rPr lang="ja-JP" altLang="en-US" dirty="0">
                <a:solidFill>
                  <a:srgbClr val="FF0000"/>
                </a:solidFill>
              </a:rPr>
              <a:t>決定係数 </a:t>
            </a:r>
            <a:r>
              <a:rPr lang="en-US" altLang="ja-JP" dirty="0">
                <a:solidFill>
                  <a:srgbClr val="FF0000"/>
                </a:solidFill>
              </a:rPr>
              <a:t>(coefficient of determination) </a:t>
            </a:r>
            <a:r>
              <a:rPr lang="ja-JP" altLang="en-US" dirty="0"/>
              <a:t>という指標を返します。</a:t>
            </a:r>
            <a:endParaRPr lang="en-US" altLang="ja-JP" dirty="0"/>
          </a:p>
          <a:p>
            <a:r>
              <a:rPr lang="ja-JP" altLang="en-US" dirty="0"/>
              <a:t>これは、使用するデータセットのサンプルサイズを </a:t>
            </a:r>
            <a:r>
              <a:rPr lang="en-US" altLang="ja-JP" dirty="0"/>
              <a:t>N</a:t>
            </a:r>
            <a:r>
              <a:rPr lang="ja-JP" altLang="en-US" dirty="0"/>
              <a:t>、</a:t>
            </a:r>
            <a:r>
              <a:rPr lang="en-US" altLang="ja-JP" dirty="0"/>
              <a:t>n </a:t>
            </a:r>
            <a:r>
              <a:rPr lang="ja-JP" altLang="en-US" dirty="0"/>
              <a:t>個目の入力値に対する予測値を </a:t>
            </a:r>
            <a:r>
              <a:rPr lang="en-US" altLang="ja-JP" dirty="0" err="1"/>
              <a:t>yn</a:t>
            </a:r>
            <a:r>
              <a:rPr lang="ja-JP" altLang="en-US" dirty="0"/>
              <a:t>、目標値を </a:t>
            </a:r>
            <a:r>
              <a:rPr lang="en-US" altLang="ja-JP" dirty="0" err="1"/>
              <a:t>tn</a:t>
            </a:r>
            <a:r>
              <a:rPr lang="ja-JP" altLang="en-US" dirty="0"/>
              <a:t>、そしてそのデータセット内の全ての目標値の平均値を </a:t>
            </a:r>
            <a:r>
              <a:rPr lang="en-US" altLang="ja-JP" dirty="0"/>
              <a:t>t¯ </a:t>
            </a:r>
            <a:r>
              <a:rPr lang="ja-JP" altLang="en-US" dirty="0"/>
              <a:t>としたとき、</a:t>
            </a:r>
            <a:endParaRPr lang="en-US" altLang="ja-JP" dirty="0"/>
          </a:p>
          <a:p>
            <a:endParaRPr lang="en-US" altLang="ja-JP" dirty="0"/>
          </a:p>
          <a:p>
            <a:pPr marL="0" indent="0">
              <a:buNone/>
            </a:pPr>
            <a:r>
              <a:rPr lang="ja-JP" altLang="en-US" dirty="0"/>
              <a:t>　　　　　　　　　　　　　　　　　　　　　　　で表される指標です。</a:t>
            </a:r>
            <a:endParaRPr lang="en-US" altLang="ja-JP" dirty="0"/>
          </a:p>
          <a:p>
            <a:r>
              <a:rPr lang="ja-JP" altLang="en-US" dirty="0"/>
              <a:t>決定係数の最大値は </a:t>
            </a:r>
            <a:r>
              <a:rPr lang="en-US" altLang="ja-JP" dirty="0"/>
              <a:t>1 </a:t>
            </a:r>
            <a:r>
              <a:rPr lang="ja-JP" altLang="en-US" dirty="0"/>
              <a:t>であり、値が大きいほどモデルが与えられたデータに当てはまっていることを表します。</a:t>
            </a:r>
            <a:endParaRPr lang="en-US" altLang="ja-JP" dirty="0"/>
          </a:p>
          <a:p>
            <a:endParaRPr lang="en-US" altLang="ja-JP" dirty="0"/>
          </a:p>
          <a:p>
            <a:endParaRPr lang="en-US" altLang="ja-JP" dirty="0"/>
          </a:p>
          <a:p>
            <a:endParaRPr lang="en-US" altLang="ja-JP" dirty="0"/>
          </a:p>
          <a:p>
            <a:endParaRPr lang="en-US" altLang="ja-JP" dirty="0"/>
          </a:p>
        </p:txBody>
      </p:sp>
      <p:pic>
        <p:nvPicPr>
          <p:cNvPr id="4" name="図 3">
            <a:extLst>
              <a:ext uri="{FF2B5EF4-FFF2-40B4-BE49-F238E27FC236}">
                <a16:creationId xmlns:a16="http://schemas.microsoft.com/office/drawing/2014/main" id="{BE8367F6-FDAD-4DB3-8C67-FEFE81013F61}"/>
              </a:ext>
            </a:extLst>
          </p:cNvPr>
          <p:cNvPicPr>
            <a:picLocks noChangeAspect="1"/>
          </p:cNvPicPr>
          <p:nvPr/>
        </p:nvPicPr>
        <p:blipFill>
          <a:blip r:embed="rId2"/>
          <a:stretch>
            <a:fillRect/>
          </a:stretch>
        </p:blipFill>
        <p:spPr>
          <a:xfrm>
            <a:off x="2187287" y="3620093"/>
            <a:ext cx="2440132" cy="831254"/>
          </a:xfrm>
          <a:prstGeom prst="rect">
            <a:avLst/>
          </a:prstGeom>
        </p:spPr>
      </p:pic>
      <p:pic>
        <p:nvPicPr>
          <p:cNvPr id="5" name="図 4">
            <a:extLst>
              <a:ext uri="{FF2B5EF4-FFF2-40B4-BE49-F238E27FC236}">
                <a16:creationId xmlns:a16="http://schemas.microsoft.com/office/drawing/2014/main" id="{2FC551EA-69B6-4B7A-B41B-5E7A29F3947C}"/>
              </a:ext>
            </a:extLst>
          </p:cNvPr>
          <p:cNvPicPr>
            <a:picLocks noChangeAspect="1"/>
          </p:cNvPicPr>
          <p:nvPr/>
        </p:nvPicPr>
        <p:blipFill>
          <a:blip r:embed="rId3"/>
          <a:stretch>
            <a:fillRect/>
          </a:stretch>
        </p:blipFill>
        <p:spPr>
          <a:xfrm>
            <a:off x="1294101" y="5226479"/>
            <a:ext cx="9373899" cy="1035350"/>
          </a:xfrm>
          <a:prstGeom prst="rect">
            <a:avLst/>
          </a:prstGeom>
        </p:spPr>
      </p:pic>
    </p:spTree>
    <p:extLst>
      <p:ext uri="{BB962C8B-B14F-4D97-AF65-F5344CB8AC3E}">
        <p14:creationId xmlns:p14="http://schemas.microsoft.com/office/powerpoint/2010/main" val="1118289138"/>
      </p:ext>
    </p:extLst>
  </p:cSld>
  <p:clrMapOvr>
    <a:masterClrMapping/>
  </p:clrMapOvr>
</p:sld>
</file>

<file path=ppt/theme/theme1.xml><?xml version="1.0" encoding="utf-8"?>
<a:theme xmlns:a="http://schemas.openxmlformats.org/drawingml/2006/main" name="しずく">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TM04033925[[fn=しずく]]</Template>
  <TotalTime>4241</TotalTime>
  <Words>1216</Words>
  <Application>Microsoft Office PowerPoint</Application>
  <PresentationFormat>ワイド画面</PresentationFormat>
  <Paragraphs>100</Paragraphs>
  <Slides>18</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Arial</vt:lpstr>
      <vt:lpstr>Tw Cen MT</vt:lpstr>
      <vt:lpstr>しずく</vt:lpstr>
      <vt:lpstr>勉強会  scikit-learn 入門 </vt:lpstr>
      <vt:lpstr>9.  scikit-learn 入門</vt:lpstr>
      <vt:lpstr>9.1. scikit-learn を用いた重回帰分析</vt:lpstr>
      <vt:lpstr>9.1.1. Step1：データセットの準備</vt:lpstr>
      <vt:lpstr>9.1.1. Step1：データセットの準備</vt:lpstr>
      <vt:lpstr>9.1.1. Step1：データセットの準備</vt:lpstr>
      <vt:lpstr>9.1.2 Step 2~4：モデル・目的関数・最適化手法を決める</vt:lpstr>
      <vt:lpstr>9.1.3 Step 5：モデルの訓練(1/2)</vt:lpstr>
      <vt:lpstr>9.1.3 Step 5：モデルの訓練(2/2)</vt:lpstr>
      <vt:lpstr>9.1.4 新しい入力値に対する予測の計算（推論）</vt:lpstr>
      <vt:lpstr>9.1.5 テスト用データセットを用いた評価</vt:lpstr>
      <vt:lpstr>9.2 各ステップの改善</vt:lpstr>
      <vt:lpstr>9.2.1 Step 1 の改善：前処理(1/6)</vt:lpstr>
      <vt:lpstr>9.2.1 Step 1 の改善：前処理(2/6)</vt:lpstr>
      <vt:lpstr>9.2.1 Step 1 の改善：前処理(3/6)</vt:lpstr>
      <vt:lpstr>9.2.1 Step 1 の改善：前処理(4/6)</vt:lpstr>
      <vt:lpstr>9.2.1 Step 1 の改善：前処理(5/6)</vt:lpstr>
      <vt:lpstr>9.2.1 Step 1 の改善：前処理(6/6)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勉強会 scikit-learn 入門</dc:title>
  <dc:creator>柿本 航太郎</dc:creator>
  <cp:lastModifiedBy>柿本 航太郎</cp:lastModifiedBy>
  <cp:revision>33</cp:revision>
  <dcterms:created xsi:type="dcterms:W3CDTF">2019-05-22T07:55:23Z</dcterms:created>
  <dcterms:modified xsi:type="dcterms:W3CDTF">2019-05-28T04:49:33Z</dcterms:modified>
</cp:coreProperties>
</file>