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7212" autoAdjust="0"/>
  </p:normalViewPr>
  <p:slideViewPr>
    <p:cSldViewPr snapToGrid="0">
      <p:cViewPr varScale="1">
        <p:scale>
          <a:sx n="92" d="100"/>
          <a:sy n="92" d="100"/>
        </p:scale>
        <p:origin x="1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84F78F9-BCCF-4CEA-A911-02D5E455F5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329B9D9-855B-4EFC-B8DC-5551B572949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9A740-6E7D-4732-B779-2CA849E9142E}" type="datetimeFigureOut">
              <a:rPr kumimoji="1" lang="ja-JP" altLang="en-US" smtClean="0"/>
              <a:t>2019/6/4</a:t>
            </a:fld>
            <a:endParaRPr kumimoji="1" lang="ja-JP" altLang="en-US"/>
          </a:p>
        </p:txBody>
      </p:sp>
      <p:sp>
        <p:nvSpPr>
          <p:cNvPr id="4" name="スライド イメージ プレースホルダー 3">
            <a:extLst>
              <a:ext uri="{FF2B5EF4-FFF2-40B4-BE49-F238E27FC236}">
                <a16:creationId xmlns:a16="http://schemas.microsoft.com/office/drawing/2014/main" id="{6C5015E6-89CB-4476-8E0C-D06D0E4B5B1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0CCA5EAD-AA33-451B-8592-86CCB6ABC1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62CEE7FB-0EF4-4171-A4DE-EB5235102E5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28F0F8F7-7DF8-4281-957C-86848E52542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0B22A-3BBB-411B-A9D6-B6ECAA402BB8}"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.dot()</a:t>
            </a:r>
            <a:r>
              <a:rPr kumimoji="1" lang="ja-JP" altLang="en-US" dirty="0"/>
              <a:t>は内積</a:t>
            </a:r>
            <a:endParaRPr kumimoji="1" lang="en-US" altLang="ja-JP" dirty="0"/>
          </a:p>
          <a:p>
            <a:endParaRPr kumimoji="1" lang="en-US" altLang="ja-JP" dirty="0"/>
          </a:p>
          <a:p>
            <a:r>
              <a:rPr kumimoji="1" lang="ja-JP" altLang="en-US" dirty="0"/>
              <a:t>中間層はシグモイド関数</a:t>
            </a:r>
          </a:p>
        </p:txBody>
      </p:sp>
      <p:sp>
        <p:nvSpPr>
          <p:cNvPr id="4" name="スライド番号プレースホルダー 3"/>
          <p:cNvSpPr>
            <a:spLocks noGrp="1"/>
          </p:cNvSpPr>
          <p:nvPr>
            <p:ph type="sldNum" sz="quarter" idx="5"/>
          </p:nvPr>
        </p:nvSpPr>
        <p:spPr/>
        <p:txBody>
          <a:bodyPr/>
          <a:lstStyle/>
          <a:p>
            <a:fld id="{DDB0B22A-3BBB-411B-A9D6-B6ECAA402BB8}" type="slidenum">
              <a:rPr kumimoji="1" lang="ja-JP" altLang="en-US" smtClean="0"/>
              <a:t>4</a:t>
            </a:fld>
            <a:endParaRPr kumimoji="1" lang="ja-JP" altLang="en-US"/>
          </a:p>
        </p:txBody>
      </p:sp>
    </p:spTree>
    <p:extLst>
      <p:ext uri="{BB962C8B-B14F-4D97-AF65-F5344CB8AC3E}">
        <p14:creationId xmlns:p14="http://schemas.microsoft.com/office/powerpoint/2010/main" val="285382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機械</a:t>
            </a:r>
            <a:r>
              <a:rPr kumimoji="1" lang="ja-JP" altLang="en-US" sz="1200" b="1" i="0" kern="1200" dirty="0">
                <a:solidFill>
                  <a:schemeClr val="tx1"/>
                </a:solidFill>
                <a:effectLst/>
                <a:latin typeface="+mn-lt"/>
                <a:ea typeface="+mn-ea"/>
                <a:cs typeface="+mn-cs"/>
              </a:rPr>
              <a:t>学習</a:t>
            </a:r>
            <a:r>
              <a:rPr kumimoji="1" lang="ja-JP" altLang="en-US" sz="1200" b="0" i="0" kern="1200" dirty="0">
                <a:solidFill>
                  <a:schemeClr val="tx1"/>
                </a:solidFill>
                <a:effectLst/>
                <a:latin typeface="+mn-lt"/>
                <a:ea typeface="+mn-ea"/>
                <a:cs typeface="+mn-cs"/>
              </a:rPr>
              <a:t>の最適化においてどのくらい値を動かすかというパラメーター。 </a:t>
            </a:r>
            <a:r>
              <a:rPr kumimoji="1" lang="ja-JP" altLang="en-US" sz="1200" b="1" i="0" kern="1200" dirty="0">
                <a:solidFill>
                  <a:schemeClr val="tx1"/>
                </a:solidFill>
                <a:effectLst/>
                <a:latin typeface="+mn-lt"/>
                <a:ea typeface="+mn-ea"/>
                <a:cs typeface="+mn-cs"/>
              </a:rPr>
              <a:t>学習率</a:t>
            </a:r>
            <a:r>
              <a:rPr kumimoji="1" lang="ja-JP" altLang="en-US" sz="1200" b="0" i="0" kern="1200" dirty="0">
                <a:solidFill>
                  <a:schemeClr val="tx1"/>
                </a:solidFill>
                <a:effectLst/>
                <a:latin typeface="+mn-lt"/>
                <a:ea typeface="+mn-ea"/>
                <a:cs typeface="+mn-cs"/>
              </a:rPr>
              <a:t>を大きくしすぎると発散し、小さくしすぎると収束まで遅くなる。</a:t>
            </a:r>
            <a:endParaRPr kumimoji="1" lang="ja-JP" altLang="en-US" dirty="0"/>
          </a:p>
        </p:txBody>
      </p:sp>
      <p:sp>
        <p:nvSpPr>
          <p:cNvPr id="4" name="スライド番号プレースホルダー 3"/>
          <p:cNvSpPr>
            <a:spLocks noGrp="1"/>
          </p:cNvSpPr>
          <p:nvPr>
            <p:ph type="sldNum" sz="quarter" idx="5"/>
          </p:nvPr>
        </p:nvSpPr>
        <p:spPr/>
        <p:txBody>
          <a:bodyPr/>
          <a:lstStyle/>
          <a:p>
            <a:fld id="{DDB0B22A-3BBB-411B-A9D6-B6ECAA402BB8}" type="slidenum">
              <a:rPr kumimoji="1" lang="ja-JP" altLang="en-US" smtClean="0"/>
              <a:t>6</a:t>
            </a:fld>
            <a:endParaRPr kumimoji="1" lang="ja-JP" altLang="en-US"/>
          </a:p>
        </p:txBody>
      </p:sp>
    </p:spTree>
    <p:extLst>
      <p:ext uri="{BB962C8B-B14F-4D97-AF65-F5344CB8AC3E}">
        <p14:creationId xmlns:p14="http://schemas.microsoft.com/office/powerpoint/2010/main" val="3112703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010903"/>
          </a:xfrm>
        </p:spPr>
        <p:txBody>
          <a:bodyPr/>
          <a:lstStyle>
            <a:lvl1pPr>
              <a:defRPr cap="none" baseline="0"/>
            </a:lvl1pPr>
          </a:lstStyle>
          <a:p>
            <a:r>
              <a:rPr lang="ja-JP" altLang="en-US" dirty="0"/>
              <a:t>マスター タイトルの書式設定</a:t>
            </a:r>
            <a:endParaRPr lang="en-US" dirty="0"/>
          </a:p>
        </p:txBody>
      </p:sp>
      <p:sp>
        <p:nvSpPr>
          <p:cNvPr id="12" name="Content Placeholder 2"/>
          <p:cNvSpPr>
            <a:spLocks noGrp="1"/>
          </p:cNvSpPr>
          <p:nvPr>
            <p:ph sz="quarter" idx="13"/>
          </p:nvPr>
        </p:nvSpPr>
        <p:spPr>
          <a:xfrm>
            <a:off x="914087" y="1756241"/>
            <a:ext cx="10363826" cy="4309596"/>
          </a:xfrm>
        </p:spPr>
        <p:txBody>
          <a:bodyPr/>
          <a:lstStyle>
            <a:lvl1pPr>
              <a:defRPr cap="none" baseline="0"/>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a:xfrm>
            <a:off x="913774" y="6201843"/>
            <a:ext cx="6672887"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cap="none" baseline="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0407FD-27A1-4692-B337-25197D5603D7}"/>
              </a:ext>
            </a:extLst>
          </p:cNvPr>
          <p:cNvSpPr>
            <a:spLocks noGrp="1"/>
          </p:cNvSpPr>
          <p:nvPr>
            <p:ph type="ctrTitle"/>
          </p:nvPr>
        </p:nvSpPr>
        <p:spPr/>
        <p:txBody>
          <a:bodyPr/>
          <a:lstStyle/>
          <a:p>
            <a:r>
              <a:rPr kumimoji="1" lang="ja-JP" altLang="en-US" dirty="0"/>
              <a:t>勉強会</a:t>
            </a:r>
            <a:br>
              <a:rPr lang="en-US" altLang="ja-JP" dirty="0"/>
            </a:br>
            <a:r>
              <a:rPr lang="en-US" altLang="ja-JP" dirty="0"/>
              <a:t> </a:t>
            </a:r>
            <a:r>
              <a:rPr lang="ja-JP" altLang="en-US" dirty="0"/>
              <a:t>ニューラルネットワークの基礎</a:t>
            </a:r>
            <a:br>
              <a:rPr lang="ja-JP" altLang="en-US" b="1" dirty="0"/>
            </a:br>
            <a:endParaRPr kumimoji="1" lang="ja-JP" altLang="en-US" dirty="0"/>
          </a:p>
        </p:txBody>
      </p:sp>
      <p:sp>
        <p:nvSpPr>
          <p:cNvPr id="3" name="字幕 2">
            <a:extLst>
              <a:ext uri="{FF2B5EF4-FFF2-40B4-BE49-F238E27FC236}">
                <a16:creationId xmlns:a16="http://schemas.microsoft.com/office/drawing/2014/main" id="{2B4CBC0D-F8AE-4786-8E5E-BA3FD0C7820F}"/>
              </a:ext>
            </a:extLst>
          </p:cNvPr>
          <p:cNvSpPr>
            <a:spLocks noGrp="1"/>
          </p:cNvSpPr>
          <p:nvPr>
            <p:ph type="subTitle" idx="1"/>
          </p:nvPr>
        </p:nvSpPr>
        <p:spPr>
          <a:xfrm>
            <a:off x="871248" y="3520601"/>
            <a:ext cx="8689976" cy="2316223"/>
          </a:xfrm>
        </p:spPr>
        <p:txBody>
          <a:bodyPr>
            <a:normAutofit/>
          </a:bodyPr>
          <a:lstStyle/>
          <a:p>
            <a:pPr algn="l"/>
            <a:r>
              <a:rPr lang="ja-JP" altLang="en-US" dirty="0"/>
              <a:t>首都大学東京 情報科学域</a:t>
            </a:r>
            <a:endParaRPr kumimoji="1" lang="en-US" altLang="ja-JP" dirty="0"/>
          </a:p>
          <a:p>
            <a:pPr algn="l"/>
            <a:r>
              <a:rPr kumimoji="1" lang="ja-JP" altLang="en-US" dirty="0"/>
              <a:t>柿本　航太郎</a:t>
            </a:r>
            <a:endParaRPr kumimoji="1" lang="en-US" altLang="ja-JP" dirty="0"/>
          </a:p>
          <a:p>
            <a:pPr algn="l"/>
            <a:r>
              <a:rPr lang="en-US" altLang="ja-JP" dirty="0"/>
              <a:t>KOTARO</a:t>
            </a:r>
            <a:r>
              <a:rPr lang="ja-JP" altLang="en-US" dirty="0"/>
              <a:t>　</a:t>
            </a:r>
            <a:r>
              <a:rPr lang="en-US" altLang="ja-JP" dirty="0"/>
              <a:t>KAKIMOTO</a:t>
            </a:r>
          </a:p>
          <a:p>
            <a:pPr algn="l"/>
            <a:r>
              <a:rPr kumimoji="1" lang="en-US" altLang="ja-JP" dirty="0"/>
              <a:t>1</a:t>
            </a:r>
            <a:r>
              <a:rPr kumimoji="1" lang="ja-JP" altLang="en-US" dirty="0"/>
              <a:t>月</a:t>
            </a:r>
            <a:r>
              <a:rPr kumimoji="1" lang="en-US" altLang="ja-JP" dirty="0"/>
              <a:t>28</a:t>
            </a:r>
            <a:r>
              <a:rPr kumimoji="1" lang="ja-JP" altLang="en-US" dirty="0"/>
              <a:t>日生まれ</a:t>
            </a:r>
          </a:p>
        </p:txBody>
      </p:sp>
      <p:pic>
        <p:nvPicPr>
          <p:cNvPr id="5" name="図 4">
            <a:extLst>
              <a:ext uri="{FF2B5EF4-FFF2-40B4-BE49-F238E27FC236}">
                <a16:creationId xmlns:a16="http://schemas.microsoft.com/office/drawing/2014/main" id="{47CF643A-C2F9-4195-808A-B39E619032DF}"/>
              </a:ext>
            </a:extLst>
          </p:cNvPr>
          <p:cNvPicPr>
            <a:picLocks noChangeAspect="1"/>
          </p:cNvPicPr>
          <p:nvPr/>
        </p:nvPicPr>
        <p:blipFill>
          <a:blip r:embed="rId2"/>
          <a:stretch>
            <a:fillRect/>
          </a:stretch>
        </p:blipFill>
        <p:spPr>
          <a:xfrm>
            <a:off x="4243514" y="3429000"/>
            <a:ext cx="5905784" cy="2316223"/>
          </a:xfrm>
          <a:prstGeom prst="rect">
            <a:avLst/>
          </a:prstGeom>
        </p:spPr>
      </p:pic>
    </p:spTree>
    <p:extLst>
      <p:ext uri="{BB962C8B-B14F-4D97-AF65-F5344CB8AC3E}">
        <p14:creationId xmlns:p14="http://schemas.microsoft.com/office/powerpoint/2010/main" val="16265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7D9E2-D7C9-4658-8237-5172DD895CC2}"/>
              </a:ext>
            </a:extLst>
          </p:cNvPr>
          <p:cNvSpPr>
            <a:spLocks noGrp="1"/>
          </p:cNvSpPr>
          <p:nvPr>
            <p:ph type="title"/>
          </p:nvPr>
        </p:nvSpPr>
        <p:spPr/>
        <p:txBody>
          <a:bodyPr>
            <a:normAutofit/>
          </a:bodyPr>
          <a:lstStyle/>
          <a:p>
            <a:r>
              <a:rPr lang="en-US" altLang="ja-JP" b="1" dirty="0"/>
              <a:t>13.4.6. </a:t>
            </a:r>
            <a:r>
              <a:rPr lang="ja-JP" altLang="en-US" b="1" dirty="0"/>
              <a:t>勾配消失</a:t>
            </a:r>
            <a:endParaRPr kumimoji="1" lang="ja-JP" altLang="en-US" dirty="0"/>
          </a:p>
        </p:txBody>
      </p:sp>
      <p:sp>
        <p:nvSpPr>
          <p:cNvPr id="3" name="コンテンツ プレースホルダー 2">
            <a:extLst>
              <a:ext uri="{FF2B5EF4-FFF2-40B4-BE49-F238E27FC236}">
                <a16:creationId xmlns:a16="http://schemas.microsoft.com/office/drawing/2014/main" id="{D363E519-F4A6-4C61-B0FC-392D7F69955F}"/>
              </a:ext>
            </a:extLst>
          </p:cNvPr>
          <p:cNvSpPr>
            <a:spLocks noGrp="1"/>
          </p:cNvSpPr>
          <p:nvPr>
            <p:ph sz="quarter" idx="13"/>
          </p:nvPr>
        </p:nvSpPr>
        <p:spPr>
          <a:xfrm>
            <a:off x="914087" y="1756241"/>
            <a:ext cx="4665739" cy="4769250"/>
          </a:xfrm>
        </p:spPr>
        <p:txBody>
          <a:bodyPr>
            <a:normAutofit fontScale="85000" lnSpcReduction="20000"/>
          </a:bodyPr>
          <a:lstStyle/>
          <a:p>
            <a:r>
              <a:rPr lang="ja-JP" altLang="en-US" dirty="0"/>
              <a:t>シグモイド関数には勾配消失という現象が起きやすくなるという問題がある。</a:t>
            </a:r>
            <a:endParaRPr lang="en-US" altLang="ja-JP" dirty="0"/>
          </a:p>
          <a:p>
            <a:r>
              <a:rPr lang="ja-JP" altLang="en-US" dirty="0"/>
              <a:t>入力が原点から遠くなるにつれ勾配の値がどんどん小さくなり、</a:t>
            </a:r>
            <a:r>
              <a:rPr lang="en-US" altLang="ja-JP" dirty="0"/>
              <a:t>0</a:t>
            </a:r>
            <a:r>
              <a:rPr lang="ja-JP" altLang="en-US" dirty="0"/>
              <a:t>に漸近していくことが分かります。</a:t>
            </a:r>
            <a:endParaRPr lang="en-US" altLang="ja-JP" dirty="0"/>
          </a:p>
          <a:p>
            <a:r>
              <a:rPr lang="ja-JP" altLang="en-US" dirty="0"/>
              <a:t>活性化関数としてシグモイド関数を使用した場合、</a:t>
            </a:r>
            <a:r>
              <a:rPr lang="ja-JP" altLang="en-US" b="1" dirty="0">
                <a:solidFill>
                  <a:srgbClr val="FF0000"/>
                </a:solidFill>
              </a:rPr>
              <a:t>目的関数の勾配が入力に近い関数が持つパラメータへほぼ全く伝わらなくなってしまいます</a:t>
            </a:r>
            <a:r>
              <a:rPr lang="ja-JP" altLang="en-US" dirty="0">
                <a:solidFill>
                  <a:srgbClr val="FF0000"/>
                </a:solidFill>
              </a:rPr>
              <a:t>。</a:t>
            </a:r>
            <a:endParaRPr lang="en-US" altLang="ja-JP" dirty="0">
              <a:solidFill>
                <a:srgbClr val="FF0000"/>
              </a:solidFill>
            </a:endParaRPr>
          </a:p>
          <a:p>
            <a:r>
              <a:rPr lang="ja-JP" altLang="en-US" dirty="0"/>
              <a:t>これを</a:t>
            </a:r>
            <a:r>
              <a:rPr lang="ja-JP" altLang="en-US" b="1" dirty="0">
                <a:solidFill>
                  <a:srgbClr val="FF0000"/>
                </a:solidFill>
              </a:rPr>
              <a:t>勾配消失</a:t>
            </a:r>
            <a:r>
              <a:rPr lang="ja-JP" altLang="en-US" dirty="0"/>
              <a:t>と呼び、長らく深い（十数層を超える）ニューラルネットワークの学習が困難であった一つの要因でした。</a:t>
            </a:r>
            <a:endParaRPr lang="en-US" altLang="ja-JP" dirty="0"/>
          </a:p>
          <a:p>
            <a:r>
              <a:rPr lang="ja-JP" altLang="en-US" dirty="0"/>
              <a:t>この解決策として、</a:t>
            </a:r>
            <a:r>
              <a:rPr lang="en-US" altLang="ja-JP" dirty="0" err="1"/>
              <a:t>ReLU</a:t>
            </a:r>
            <a:r>
              <a:rPr lang="en-US" altLang="ja-JP" dirty="0"/>
              <a:t> </a:t>
            </a:r>
            <a:r>
              <a:rPr lang="ja-JP" altLang="en-US" dirty="0"/>
              <a:t>関数が提案され、多層のニューラルネットワークに対する学習も勾配消失を回避しながら行うことができるようになっています。</a:t>
            </a:r>
            <a:endParaRPr lang="en-US" altLang="ja-JP" dirty="0"/>
          </a:p>
          <a:p>
            <a:endParaRPr kumimoji="1" lang="ja-JP" altLang="en-US" dirty="0">
              <a:solidFill>
                <a:srgbClr val="FF0000"/>
              </a:solidFill>
            </a:endParaRPr>
          </a:p>
        </p:txBody>
      </p:sp>
      <p:pic>
        <p:nvPicPr>
          <p:cNvPr id="4" name="図 3">
            <a:extLst>
              <a:ext uri="{FF2B5EF4-FFF2-40B4-BE49-F238E27FC236}">
                <a16:creationId xmlns:a16="http://schemas.microsoft.com/office/drawing/2014/main" id="{7F3AB429-EE63-46F3-A944-CF0D97711093}"/>
              </a:ext>
            </a:extLst>
          </p:cNvPr>
          <p:cNvPicPr>
            <a:picLocks noChangeAspect="1"/>
          </p:cNvPicPr>
          <p:nvPr/>
        </p:nvPicPr>
        <p:blipFill>
          <a:blip r:embed="rId2"/>
          <a:stretch>
            <a:fillRect/>
          </a:stretch>
        </p:blipFill>
        <p:spPr>
          <a:xfrm>
            <a:off x="5711444" y="1837319"/>
            <a:ext cx="6258883" cy="4036604"/>
          </a:xfrm>
          <a:prstGeom prst="rect">
            <a:avLst/>
          </a:prstGeom>
        </p:spPr>
      </p:pic>
      <p:pic>
        <p:nvPicPr>
          <p:cNvPr id="5" name="図 4">
            <a:extLst>
              <a:ext uri="{FF2B5EF4-FFF2-40B4-BE49-F238E27FC236}">
                <a16:creationId xmlns:a16="http://schemas.microsoft.com/office/drawing/2014/main" id="{2451F838-B9E7-42A8-ADE9-8B558DBDE6D8}"/>
              </a:ext>
            </a:extLst>
          </p:cNvPr>
          <p:cNvPicPr>
            <a:picLocks noChangeAspect="1"/>
          </p:cNvPicPr>
          <p:nvPr/>
        </p:nvPicPr>
        <p:blipFill>
          <a:blip r:embed="rId3"/>
          <a:stretch>
            <a:fillRect/>
          </a:stretch>
        </p:blipFill>
        <p:spPr>
          <a:xfrm>
            <a:off x="9034849" y="601626"/>
            <a:ext cx="2705331" cy="1131743"/>
          </a:xfrm>
          <a:prstGeom prst="rect">
            <a:avLst/>
          </a:prstGeom>
          <a:ln w="76200">
            <a:solidFill>
              <a:schemeClr val="accent3"/>
            </a:solidFill>
          </a:ln>
        </p:spPr>
      </p:pic>
    </p:spTree>
    <p:extLst>
      <p:ext uri="{BB962C8B-B14F-4D97-AF65-F5344CB8AC3E}">
        <p14:creationId xmlns:p14="http://schemas.microsoft.com/office/powerpoint/2010/main" val="24227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CF4DF3-00CE-4D29-B9D1-DEA6B3F0E361}"/>
              </a:ext>
            </a:extLst>
          </p:cNvPr>
          <p:cNvSpPr>
            <a:spLocks noGrp="1"/>
          </p:cNvSpPr>
          <p:nvPr>
            <p:ph type="title"/>
          </p:nvPr>
        </p:nvSpPr>
        <p:spPr/>
        <p:txBody>
          <a:bodyPr/>
          <a:lstStyle/>
          <a:p>
            <a:pPr fontAlgn="base"/>
            <a:r>
              <a:rPr lang="en-US" altLang="ja-JP" b="1" dirty="0"/>
              <a:t>13.4.4. </a:t>
            </a:r>
            <a:r>
              <a:rPr lang="ja-JP" altLang="en-US" b="1" dirty="0"/>
              <a:t>パラメータ更新量の算出</a:t>
            </a:r>
          </a:p>
        </p:txBody>
      </p:sp>
      <p:sp>
        <p:nvSpPr>
          <p:cNvPr id="3" name="コンテンツ プレースホルダー 2">
            <a:extLst>
              <a:ext uri="{FF2B5EF4-FFF2-40B4-BE49-F238E27FC236}">
                <a16:creationId xmlns:a16="http://schemas.microsoft.com/office/drawing/2014/main" id="{58FDB6F8-E180-47B8-BB75-E884EEDE8D7E}"/>
              </a:ext>
            </a:extLst>
          </p:cNvPr>
          <p:cNvSpPr>
            <a:spLocks noGrp="1"/>
          </p:cNvSpPr>
          <p:nvPr>
            <p:ph sz="quarter" idx="13"/>
          </p:nvPr>
        </p:nvSpPr>
        <p:spPr>
          <a:xfrm>
            <a:off x="913774" y="2367091"/>
            <a:ext cx="6050791" cy="3057431"/>
          </a:xfrm>
        </p:spPr>
        <p:txBody>
          <a:bodyPr>
            <a:normAutofit fontScale="85000" lnSpcReduction="10000"/>
          </a:bodyPr>
          <a:lstStyle/>
          <a:p>
            <a:r>
              <a:rPr lang="ja-JP" altLang="en-US" dirty="0"/>
              <a:t>それでは今、右図のような</a:t>
            </a:r>
            <a:r>
              <a:rPr lang="en-US" altLang="ja-JP" dirty="0"/>
              <a:t>3</a:t>
            </a:r>
            <a:r>
              <a:rPr lang="ja-JP" altLang="en-US" dirty="0"/>
              <a:t>層の全結合型ニューラルネットワークを考え、</a:t>
            </a:r>
            <a:r>
              <a:rPr lang="en-US" altLang="ja-JP" dirty="0"/>
              <a:t>3 </a:t>
            </a:r>
            <a:r>
              <a:rPr lang="ja-JP" altLang="en-US" dirty="0"/>
              <a:t>次元の入力ベクトルから、</a:t>
            </a:r>
            <a:r>
              <a:rPr lang="en-US" altLang="ja-JP" dirty="0"/>
              <a:t>1 </a:t>
            </a:r>
            <a:r>
              <a:rPr lang="ja-JP" altLang="en-US" dirty="0"/>
              <a:t>次元の値を出力し、正解の値を予測する回帰問題を題材に、パラメータを更新する式の導入を行ってみましょう。</a:t>
            </a:r>
            <a:endParaRPr kumimoji="1" lang="en-US" altLang="ja-JP" dirty="0"/>
          </a:p>
          <a:p>
            <a:r>
              <a:rPr lang="pl-PL" altLang="ja-JP" dirty="0"/>
              <a:t>Θ={w1,b1,w2,b2}</a:t>
            </a:r>
            <a:endParaRPr lang="en-US" altLang="ja-JP" dirty="0"/>
          </a:p>
          <a:p>
            <a:r>
              <a:rPr lang="ja-JP" altLang="en-US" dirty="0"/>
              <a:t>　</a:t>
            </a:r>
            <a:endParaRPr lang="en-US" altLang="ja-JP" dirty="0"/>
          </a:p>
          <a:p>
            <a:pPr marL="0" indent="0">
              <a:buNone/>
            </a:pPr>
            <a:br>
              <a:rPr lang="pl-PL" altLang="ja-JP" dirty="0"/>
            </a:br>
            <a:r>
              <a:rPr lang="ja-JP" altLang="en-US" dirty="0"/>
              <a:t>　今回は</a:t>
            </a:r>
            <a:r>
              <a:rPr lang="ja-JP" altLang="en-US" b="1" dirty="0">
                <a:solidFill>
                  <a:srgbClr val="FF0000"/>
                </a:solidFill>
              </a:rPr>
              <a:t>シグモイド関数</a:t>
            </a:r>
            <a:r>
              <a:rPr lang="ja-JP" altLang="en-US" dirty="0"/>
              <a:t>をこの活性化関数に用いることにします。</a:t>
            </a:r>
            <a:endParaRPr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440C272D-B0A0-4F7E-81A8-7D2849EE2056}"/>
              </a:ext>
            </a:extLst>
          </p:cNvPr>
          <p:cNvPicPr>
            <a:picLocks noChangeAspect="1"/>
          </p:cNvPicPr>
          <p:nvPr/>
        </p:nvPicPr>
        <p:blipFill>
          <a:blip r:embed="rId2"/>
          <a:stretch>
            <a:fillRect/>
          </a:stretch>
        </p:blipFill>
        <p:spPr>
          <a:xfrm>
            <a:off x="6964565" y="2175497"/>
            <a:ext cx="4803582" cy="2659978"/>
          </a:xfrm>
          <a:prstGeom prst="rect">
            <a:avLst/>
          </a:prstGeom>
        </p:spPr>
      </p:pic>
      <p:pic>
        <p:nvPicPr>
          <p:cNvPr id="6" name="図 5">
            <a:extLst>
              <a:ext uri="{FF2B5EF4-FFF2-40B4-BE49-F238E27FC236}">
                <a16:creationId xmlns:a16="http://schemas.microsoft.com/office/drawing/2014/main" id="{4FB3D3AE-3D1B-470E-A6C7-9D358D27AFEA}"/>
              </a:ext>
            </a:extLst>
          </p:cNvPr>
          <p:cNvPicPr>
            <a:picLocks noChangeAspect="1"/>
          </p:cNvPicPr>
          <p:nvPr/>
        </p:nvPicPr>
        <p:blipFill>
          <a:blip r:embed="rId3"/>
          <a:stretch>
            <a:fillRect/>
          </a:stretch>
        </p:blipFill>
        <p:spPr>
          <a:xfrm>
            <a:off x="9596447" y="5297664"/>
            <a:ext cx="2171700" cy="771525"/>
          </a:xfrm>
          <a:prstGeom prst="rect">
            <a:avLst/>
          </a:prstGeom>
        </p:spPr>
      </p:pic>
      <p:sp>
        <p:nvSpPr>
          <p:cNvPr id="7" name="矢印: 下 6">
            <a:extLst>
              <a:ext uri="{FF2B5EF4-FFF2-40B4-BE49-F238E27FC236}">
                <a16:creationId xmlns:a16="http://schemas.microsoft.com/office/drawing/2014/main" id="{6DC7D021-578B-4213-9497-04E61A042D46}"/>
              </a:ext>
            </a:extLst>
          </p:cNvPr>
          <p:cNvSpPr/>
          <p:nvPr/>
        </p:nvSpPr>
        <p:spPr>
          <a:xfrm>
            <a:off x="9880791" y="4418922"/>
            <a:ext cx="1739424" cy="771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データ数</a:t>
            </a:r>
            <a:endParaRPr kumimoji="1" lang="en-US" altLang="ja-JP" sz="1400" dirty="0"/>
          </a:p>
          <a:p>
            <a:pPr algn="ctr"/>
            <a:r>
              <a:rPr kumimoji="1" lang="en-US" altLang="ja-JP" sz="1400" dirty="0"/>
              <a:t>N=1</a:t>
            </a:r>
            <a:endParaRPr kumimoji="1" lang="ja-JP" altLang="en-US" sz="1400" dirty="0"/>
          </a:p>
        </p:txBody>
      </p:sp>
      <p:pic>
        <p:nvPicPr>
          <p:cNvPr id="8" name="図 7">
            <a:extLst>
              <a:ext uri="{FF2B5EF4-FFF2-40B4-BE49-F238E27FC236}">
                <a16:creationId xmlns:a16="http://schemas.microsoft.com/office/drawing/2014/main" id="{59629749-7F09-4E1F-92F4-30435814B244}"/>
              </a:ext>
            </a:extLst>
          </p:cNvPr>
          <p:cNvPicPr>
            <a:picLocks noChangeAspect="1"/>
          </p:cNvPicPr>
          <p:nvPr/>
        </p:nvPicPr>
        <p:blipFill>
          <a:blip r:embed="rId4"/>
          <a:stretch>
            <a:fillRect/>
          </a:stretch>
        </p:blipFill>
        <p:spPr>
          <a:xfrm>
            <a:off x="1067874" y="5297664"/>
            <a:ext cx="4659157" cy="1077343"/>
          </a:xfrm>
          <a:prstGeom prst="rect">
            <a:avLst/>
          </a:prstGeom>
        </p:spPr>
      </p:pic>
      <p:pic>
        <p:nvPicPr>
          <p:cNvPr id="9" name="図 8">
            <a:extLst>
              <a:ext uri="{FF2B5EF4-FFF2-40B4-BE49-F238E27FC236}">
                <a16:creationId xmlns:a16="http://schemas.microsoft.com/office/drawing/2014/main" id="{C6083E4A-0AC0-4B8F-B87B-F95F1336B842}"/>
              </a:ext>
            </a:extLst>
          </p:cNvPr>
          <p:cNvPicPr>
            <a:picLocks noChangeAspect="1"/>
          </p:cNvPicPr>
          <p:nvPr/>
        </p:nvPicPr>
        <p:blipFill rotWithShape="1">
          <a:blip r:embed="rId5"/>
          <a:srcRect l="6304" t="14818" r="6802" b="10874"/>
          <a:stretch/>
        </p:blipFill>
        <p:spPr>
          <a:xfrm>
            <a:off x="1264721" y="4143916"/>
            <a:ext cx="2261937" cy="563765"/>
          </a:xfrm>
          <a:prstGeom prst="rect">
            <a:avLst/>
          </a:prstGeom>
        </p:spPr>
      </p:pic>
    </p:spTree>
    <p:extLst>
      <p:ext uri="{BB962C8B-B14F-4D97-AF65-F5344CB8AC3E}">
        <p14:creationId xmlns:p14="http://schemas.microsoft.com/office/powerpoint/2010/main" val="264044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87E7A-6574-40AA-8D62-485DA4B06799}"/>
              </a:ext>
            </a:extLst>
          </p:cNvPr>
          <p:cNvSpPr>
            <a:spLocks noGrp="1"/>
          </p:cNvSpPr>
          <p:nvPr>
            <p:ph type="title"/>
          </p:nvPr>
        </p:nvSpPr>
        <p:spPr/>
        <p:txBody>
          <a:bodyPr/>
          <a:lstStyle/>
          <a:p>
            <a:r>
              <a:rPr lang="en-US" altLang="ja-JP" b="1" dirty="0"/>
              <a:t>13.4.4.1. </a:t>
            </a:r>
            <a:r>
              <a:rPr lang="ja-JP" altLang="en-US" b="1" dirty="0"/>
              <a:t>パラメータ </a:t>
            </a:r>
            <a:r>
              <a:rPr lang="en-US" altLang="ja-JP" b="1" dirty="0"/>
              <a:t>w2 </a:t>
            </a:r>
            <a:r>
              <a:rPr lang="ja-JP" altLang="en-US" b="1" dirty="0"/>
              <a:t>の更新量</a:t>
            </a:r>
            <a:endParaRPr kumimoji="1" lang="ja-JP" altLang="en-US" dirty="0"/>
          </a:p>
        </p:txBody>
      </p:sp>
      <p:sp>
        <p:nvSpPr>
          <p:cNvPr id="3" name="コンテンツ プレースホルダー 2">
            <a:extLst>
              <a:ext uri="{FF2B5EF4-FFF2-40B4-BE49-F238E27FC236}">
                <a16:creationId xmlns:a16="http://schemas.microsoft.com/office/drawing/2014/main" id="{4A069FFE-0D5F-421D-80AA-AF0BA6CCE3D9}"/>
              </a:ext>
            </a:extLst>
          </p:cNvPr>
          <p:cNvSpPr>
            <a:spLocks noGrp="1"/>
          </p:cNvSpPr>
          <p:nvPr>
            <p:ph sz="quarter" idx="13"/>
          </p:nvPr>
        </p:nvSpPr>
        <p:spPr/>
        <p:txBody>
          <a:bodyPr/>
          <a:lstStyle/>
          <a:p>
            <a:r>
              <a:rPr lang="ja-JP" altLang="en-US" dirty="0"/>
              <a:t>まず、出力層に近い方のパラメータ、</a:t>
            </a:r>
            <a:r>
              <a:rPr lang="en-US" altLang="ja-JP" dirty="0"/>
              <a:t>w2 </a:t>
            </a:r>
            <a:r>
              <a:rPr lang="ja-JP" altLang="en-US" dirty="0"/>
              <a:t>についての </a:t>
            </a:r>
            <a:r>
              <a:rPr lang="en-US" altLang="ja-JP" dirty="0"/>
              <a:t>L </a:t>
            </a:r>
            <a:r>
              <a:rPr lang="ja-JP" altLang="en-US" dirty="0"/>
              <a:t>の勾配を求めてみましょう。</a:t>
            </a:r>
            <a:endParaRPr lang="en-US" altLang="ja-JP" dirty="0"/>
          </a:p>
          <a:p>
            <a:endParaRPr lang="en-US" altLang="ja-JP" dirty="0"/>
          </a:p>
          <a:p>
            <a:endParaRPr lang="en-US" altLang="ja-JP" dirty="0"/>
          </a:p>
          <a:p>
            <a:endParaRPr lang="en-US" altLang="ja-JP" dirty="0"/>
          </a:p>
          <a:p>
            <a:r>
              <a:rPr lang="ja-JP" altLang="en-US" dirty="0"/>
              <a:t>　実際に </a:t>
            </a:r>
            <a:r>
              <a:rPr lang="en-US" altLang="ja-JP" dirty="0"/>
              <a:t>NumPy </a:t>
            </a:r>
            <a:r>
              <a:rPr lang="ja-JP" altLang="en-US" dirty="0"/>
              <a:t>を使ってこの勾配の値を計算してみましょう。</a:t>
            </a:r>
            <a:endParaRPr kumimoji="1" lang="en-US" altLang="ja-JP" dirty="0"/>
          </a:p>
          <a:p>
            <a:endParaRPr kumimoji="1" lang="en-US" altLang="ja-JP" dirty="0"/>
          </a:p>
          <a:p>
            <a:endParaRPr kumimoji="1" lang="ja-JP" altLang="en-US" dirty="0"/>
          </a:p>
        </p:txBody>
      </p:sp>
      <p:pic>
        <p:nvPicPr>
          <p:cNvPr id="8" name="図 7">
            <a:extLst>
              <a:ext uri="{FF2B5EF4-FFF2-40B4-BE49-F238E27FC236}">
                <a16:creationId xmlns:a16="http://schemas.microsoft.com/office/drawing/2014/main" id="{11590953-38FB-4D05-83C6-8A816ECDB1CA}"/>
              </a:ext>
            </a:extLst>
          </p:cNvPr>
          <p:cNvPicPr>
            <a:picLocks noChangeAspect="1"/>
          </p:cNvPicPr>
          <p:nvPr/>
        </p:nvPicPr>
        <p:blipFill>
          <a:blip r:embed="rId2"/>
          <a:stretch>
            <a:fillRect/>
          </a:stretch>
        </p:blipFill>
        <p:spPr>
          <a:xfrm>
            <a:off x="1415931" y="2350384"/>
            <a:ext cx="2457450" cy="933450"/>
          </a:xfrm>
          <a:prstGeom prst="rect">
            <a:avLst/>
          </a:prstGeom>
        </p:spPr>
      </p:pic>
      <p:pic>
        <p:nvPicPr>
          <p:cNvPr id="9" name="図 8">
            <a:extLst>
              <a:ext uri="{FF2B5EF4-FFF2-40B4-BE49-F238E27FC236}">
                <a16:creationId xmlns:a16="http://schemas.microsoft.com/office/drawing/2014/main" id="{7540E287-8F07-4549-B730-7B00746CD79C}"/>
              </a:ext>
            </a:extLst>
          </p:cNvPr>
          <p:cNvPicPr>
            <a:picLocks noChangeAspect="1"/>
          </p:cNvPicPr>
          <p:nvPr/>
        </p:nvPicPr>
        <p:blipFill>
          <a:blip r:embed="rId3"/>
          <a:stretch>
            <a:fillRect/>
          </a:stretch>
        </p:blipFill>
        <p:spPr>
          <a:xfrm>
            <a:off x="5058240" y="2350384"/>
            <a:ext cx="2646605" cy="933450"/>
          </a:xfrm>
          <a:prstGeom prst="rect">
            <a:avLst/>
          </a:prstGeom>
        </p:spPr>
      </p:pic>
      <p:pic>
        <p:nvPicPr>
          <p:cNvPr id="10" name="図 9">
            <a:extLst>
              <a:ext uri="{FF2B5EF4-FFF2-40B4-BE49-F238E27FC236}">
                <a16:creationId xmlns:a16="http://schemas.microsoft.com/office/drawing/2014/main" id="{D009E57A-B4E5-4740-80E8-D18969E941EE}"/>
              </a:ext>
            </a:extLst>
          </p:cNvPr>
          <p:cNvPicPr>
            <a:picLocks noChangeAspect="1"/>
          </p:cNvPicPr>
          <p:nvPr/>
        </p:nvPicPr>
        <p:blipFill>
          <a:blip r:embed="rId4"/>
          <a:stretch>
            <a:fillRect/>
          </a:stretch>
        </p:blipFill>
        <p:spPr>
          <a:xfrm>
            <a:off x="8216816" y="2350384"/>
            <a:ext cx="1738456" cy="939414"/>
          </a:xfrm>
          <a:prstGeom prst="rect">
            <a:avLst/>
          </a:prstGeom>
        </p:spPr>
      </p:pic>
      <p:sp>
        <p:nvSpPr>
          <p:cNvPr id="11" name="矢印: 右 10">
            <a:extLst>
              <a:ext uri="{FF2B5EF4-FFF2-40B4-BE49-F238E27FC236}">
                <a16:creationId xmlns:a16="http://schemas.microsoft.com/office/drawing/2014/main" id="{5333D472-0D65-4DE2-9CAF-A1D3973EE8BE}"/>
              </a:ext>
            </a:extLst>
          </p:cNvPr>
          <p:cNvSpPr/>
          <p:nvPr/>
        </p:nvSpPr>
        <p:spPr>
          <a:xfrm>
            <a:off x="4127398" y="2624603"/>
            <a:ext cx="735645"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A2E8AB77-5677-4D8F-9235-B8359469FA80}"/>
              </a:ext>
            </a:extLst>
          </p:cNvPr>
          <p:cNvPicPr>
            <a:picLocks noChangeAspect="1"/>
          </p:cNvPicPr>
          <p:nvPr/>
        </p:nvPicPr>
        <p:blipFill>
          <a:blip r:embed="rId5"/>
          <a:stretch>
            <a:fillRect/>
          </a:stretch>
        </p:blipFill>
        <p:spPr>
          <a:xfrm>
            <a:off x="1601560" y="4351278"/>
            <a:ext cx="8504389" cy="1630136"/>
          </a:xfrm>
          <a:prstGeom prst="rect">
            <a:avLst/>
          </a:prstGeom>
        </p:spPr>
      </p:pic>
    </p:spTree>
    <p:extLst>
      <p:ext uri="{BB962C8B-B14F-4D97-AF65-F5344CB8AC3E}">
        <p14:creationId xmlns:p14="http://schemas.microsoft.com/office/powerpoint/2010/main" val="229687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CF991-87F6-4093-AE4F-5B5EE5F7F141}"/>
              </a:ext>
            </a:extLst>
          </p:cNvPr>
          <p:cNvSpPr>
            <a:spLocks noGrp="1"/>
          </p:cNvSpPr>
          <p:nvPr>
            <p:ph type="title"/>
          </p:nvPr>
        </p:nvSpPr>
        <p:spPr/>
        <p:txBody>
          <a:bodyPr/>
          <a:lstStyle/>
          <a:p>
            <a:r>
              <a:rPr lang="en-US" altLang="ja-JP" b="1" dirty="0"/>
              <a:t>13.4.4.1. </a:t>
            </a:r>
            <a:r>
              <a:rPr lang="ja-JP" altLang="en-US" b="1" dirty="0"/>
              <a:t>パラメータ </a:t>
            </a:r>
            <a:r>
              <a:rPr lang="en-US" altLang="ja-JP" b="1" dirty="0"/>
              <a:t>w2 </a:t>
            </a:r>
            <a:r>
              <a:rPr lang="ja-JP" altLang="en-US" b="1" dirty="0"/>
              <a:t>の更新量</a:t>
            </a:r>
            <a:endParaRPr kumimoji="1" lang="ja-JP" altLang="en-US" dirty="0"/>
          </a:p>
        </p:txBody>
      </p:sp>
      <p:sp>
        <p:nvSpPr>
          <p:cNvPr id="3" name="コンテンツ プレースホルダー 2">
            <a:extLst>
              <a:ext uri="{FF2B5EF4-FFF2-40B4-BE49-F238E27FC236}">
                <a16:creationId xmlns:a16="http://schemas.microsoft.com/office/drawing/2014/main" id="{6A014956-8B07-40C9-A078-FF0652BB9A5D}"/>
              </a:ext>
            </a:extLst>
          </p:cNvPr>
          <p:cNvSpPr>
            <a:spLocks noGrp="1"/>
          </p:cNvSpPr>
          <p:nvPr>
            <p:ph sz="quarter" idx="13"/>
          </p:nvPr>
        </p:nvSpPr>
        <p:spPr/>
        <p:txBody>
          <a:bodyPr/>
          <a:lstStyle/>
          <a:p>
            <a:r>
              <a:rPr lang="ja-JP" altLang="en-US" dirty="0"/>
              <a:t>次に、パラメータを定義します。</a:t>
            </a:r>
            <a:endParaRPr lang="en-US" altLang="ja-JP" dirty="0"/>
          </a:p>
          <a:p>
            <a:endParaRPr kumimoji="1" lang="en-US" altLang="ja-JP" dirty="0"/>
          </a:p>
          <a:p>
            <a:endParaRPr lang="en-US" altLang="ja-JP" dirty="0"/>
          </a:p>
          <a:p>
            <a:endParaRPr kumimoji="1" lang="en-US" altLang="ja-JP" dirty="0"/>
          </a:p>
          <a:p>
            <a:r>
              <a:rPr lang="ja-JP" altLang="en-US" dirty="0"/>
              <a:t>各層の計算を実際に実行してみましょう。</a:t>
            </a:r>
            <a:endParaRPr kumimoji="1" lang="ja-JP" altLang="en-US" dirty="0"/>
          </a:p>
        </p:txBody>
      </p:sp>
      <p:pic>
        <p:nvPicPr>
          <p:cNvPr id="4" name="図 3">
            <a:extLst>
              <a:ext uri="{FF2B5EF4-FFF2-40B4-BE49-F238E27FC236}">
                <a16:creationId xmlns:a16="http://schemas.microsoft.com/office/drawing/2014/main" id="{DC4B0ACF-6DA7-41AF-8C4A-C518F80442F0}"/>
              </a:ext>
            </a:extLst>
          </p:cNvPr>
          <p:cNvPicPr>
            <a:picLocks noChangeAspect="1"/>
          </p:cNvPicPr>
          <p:nvPr/>
        </p:nvPicPr>
        <p:blipFill>
          <a:blip r:embed="rId3"/>
          <a:stretch>
            <a:fillRect/>
          </a:stretch>
        </p:blipFill>
        <p:spPr>
          <a:xfrm>
            <a:off x="1629383" y="2311460"/>
            <a:ext cx="6799597" cy="1315453"/>
          </a:xfrm>
          <a:prstGeom prst="rect">
            <a:avLst/>
          </a:prstGeom>
        </p:spPr>
      </p:pic>
      <p:grpSp>
        <p:nvGrpSpPr>
          <p:cNvPr id="7" name="グループ化 6">
            <a:extLst>
              <a:ext uri="{FF2B5EF4-FFF2-40B4-BE49-F238E27FC236}">
                <a16:creationId xmlns:a16="http://schemas.microsoft.com/office/drawing/2014/main" id="{7514BE56-A4C7-4B2E-A828-7A928A1EB6E0}"/>
              </a:ext>
            </a:extLst>
          </p:cNvPr>
          <p:cNvGrpSpPr/>
          <p:nvPr/>
        </p:nvGrpSpPr>
        <p:grpSpPr>
          <a:xfrm>
            <a:off x="6911892" y="1629420"/>
            <a:ext cx="3650725" cy="2179435"/>
            <a:chOff x="6173919" y="1691296"/>
            <a:chExt cx="3650725" cy="2179435"/>
          </a:xfrm>
        </p:grpSpPr>
        <p:sp>
          <p:nvSpPr>
            <p:cNvPr id="6" name="吹き出し: 四角形 5">
              <a:extLst>
                <a:ext uri="{FF2B5EF4-FFF2-40B4-BE49-F238E27FC236}">
                  <a16:creationId xmlns:a16="http://schemas.microsoft.com/office/drawing/2014/main" id="{373AF4F8-105E-42F5-B633-36DFE51E1B85}"/>
                </a:ext>
              </a:extLst>
            </p:cNvPr>
            <p:cNvSpPr/>
            <p:nvPr/>
          </p:nvSpPr>
          <p:spPr>
            <a:xfrm>
              <a:off x="6173919" y="1691296"/>
              <a:ext cx="3650725" cy="2179435"/>
            </a:xfrm>
            <a:prstGeom prst="wedgeRectCallout">
              <a:avLst>
                <a:gd name="adj1" fmla="val -69986"/>
                <a:gd name="adj2" fmla="val 16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A48C72D9-49A3-4AFA-B6AC-D67FEAC89D5D}"/>
                </a:ext>
              </a:extLst>
            </p:cNvPr>
            <p:cNvPicPr>
              <a:picLocks noChangeAspect="1"/>
            </p:cNvPicPr>
            <p:nvPr/>
          </p:nvPicPr>
          <p:blipFill>
            <a:blip r:embed="rId4"/>
            <a:stretch>
              <a:fillRect/>
            </a:stretch>
          </p:blipFill>
          <p:spPr>
            <a:xfrm>
              <a:off x="6241525" y="1760233"/>
              <a:ext cx="3515512" cy="2041560"/>
            </a:xfrm>
            <a:prstGeom prst="rect">
              <a:avLst/>
            </a:prstGeom>
          </p:spPr>
        </p:pic>
      </p:grpSp>
      <p:pic>
        <p:nvPicPr>
          <p:cNvPr id="8" name="図 7">
            <a:extLst>
              <a:ext uri="{FF2B5EF4-FFF2-40B4-BE49-F238E27FC236}">
                <a16:creationId xmlns:a16="http://schemas.microsoft.com/office/drawing/2014/main" id="{E9D86777-E8F4-4E1C-8B56-7A6ED1481F76}"/>
              </a:ext>
            </a:extLst>
          </p:cNvPr>
          <p:cNvPicPr>
            <a:picLocks noChangeAspect="1"/>
          </p:cNvPicPr>
          <p:nvPr/>
        </p:nvPicPr>
        <p:blipFill>
          <a:blip r:embed="rId5"/>
          <a:stretch>
            <a:fillRect/>
          </a:stretch>
        </p:blipFill>
        <p:spPr>
          <a:xfrm>
            <a:off x="1629384" y="4267200"/>
            <a:ext cx="7452740" cy="1841186"/>
          </a:xfrm>
          <a:prstGeom prst="rect">
            <a:avLst/>
          </a:prstGeom>
        </p:spPr>
      </p:pic>
    </p:spTree>
    <p:extLst>
      <p:ext uri="{BB962C8B-B14F-4D97-AF65-F5344CB8AC3E}">
        <p14:creationId xmlns:p14="http://schemas.microsoft.com/office/powerpoint/2010/main" val="234150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AA230-6C22-46F7-9FE0-E0A5FB3AE7E9}"/>
              </a:ext>
            </a:extLst>
          </p:cNvPr>
          <p:cNvSpPr>
            <a:spLocks noGrp="1"/>
          </p:cNvSpPr>
          <p:nvPr>
            <p:ph type="title"/>
          </p:nvPr>
        </p:nvSpPr>
        <p:spPr/>
        <p:txBody>
          <a:bodyPr/>
          <a:lstStyle/>
          <a:p>
            <a:r>
              <a:rPr lang="en-US" altLang="ja-JP" b="1" dirty="0"/>
              <a:t>13.4.4.1. </a:t>
            </a:r>
            <a:r>
              <a:rPr lang="ja-JP" altLang="en-US" b="1" dirty="0"/>
              <a:t>パラメータ </a:t>
            </a:r>
            <a:r>
              <a:rPr lang="en-US" altLang="ja-JP" b="1" dirty="0"/>
              <a:t>w2 </a:t>
            </a:r>
            <a:r>
              <a:rPr lang="ja-JP" altLang="en-US" b="1" dirty="0"/>
              <a:t>の更新量</a:t>
            </a:r>
            <a:endParaRPr kumimoji="1" lang="ja-JP" altLang="en-US" dirty="0"/>
          </a:p>
        </p:txBody>
      </p:sp>
      <p:sp>
        <p:nvSpPr>
          <p:cNvPr id="3" name="コンテンツ プレースホルダー 2">
            <a:extLst>
              <a:ext uri="{FF2B5EF4-FFF2-40B4-BE49-F238E27FC236}">
                <a16:creationId xmlns:a16="http://schemas.microsoft.com/office/drawing/2014/main" id="{C8EBC08B-9CFC-458E-B343-75E3F8C73FE5}"/>
              </a:ext>
            </a:extLst>
          </p:cNvPr>
          <p:cNvSpPr>
            <a:spLocks noGrp="1"/>
          </p:cNvSpPr>
          <p:nvPr>
            <p:ph sz="quarter" idx="13"/>
          </p:nvPr>
        </p:nvSpPr>
        <p:spPr/>
        <p:txBody>
          <a:bodyPr/>
          <a:lstStyle/>
          <a:p>
            <a:r>
              <a:rPr lang="ja-JP" altLang="en-US" dirty="0"/>
              <a:t> 次に、上で導出した　　　　　　　　　　　　の右辺の </a:t>
            </a:r>
            <a:r>
              <a:rPr lang="en-US" altLang="ja-JP" dirty="0"/>
              <a:t>2 </a:t>
            </a:r>
            <a:r>
              <a:rPr lang="ja-JP" altLang="en-US" dirty="0"/>
              <a:t>つの偏微分をそれぞれ計算してみましょう。</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これを学習率でスケールさせたものを使えば、パラメータ </a:t>
            </a:r>
            <a:r>
              <a:rPr lang="en-US" altLang="ja-JP" dirty="0"/>
              <a:t>w2 </a:t>
            </a:r>
            <a:r>
              <a:rPr lang="ja-JP" altLang="en-US" dirty="0"/>
              <a:t>を更新することができます。 更新式は、具体的には以下のようになります。</a:t>
            </a:r>
            <a:endParaRPr kumimoji="1" lang="ja-JP" altLang="en-US" dirty="0"/>
          </a:p>
        </p:txBody>
      </p:sp>
      <p:pic>
        <p:nvPicPr>
          <p:cNvPr id="4" name="図 3">
            <a:extLst>
              <a:ext uri="{FF2B5EF4-FFF2-40B4-BE49-F238E27FC236}">
                <a16:creationId xmlns:a16="http://schemas.microsoft.com/office/drawing/2014/main" id="{53DCDAE1-47F4-4089-B8EB-4ADD0B7D6C89}"/>
              </a:ext>
            </a:extLst>
          </p:cNvPr>
          <p:cNvPicPr>
            <a:picLocks noChangeAspect="1"/>
          </p:cNvPicPr>
          <p:nvPr/>
        </p:nvPicPr>
        <p:blipFill>
          <a:blip r:embed="rId2"/>
          <a:stretch>
            <a:fillRect/>
          </a:stretch>
        </p:blipFill>
        <p:spPr>
          <a:xfrm>
            <a:off x="3537673" y="1522216"/>
            <a:ext cx="1761692" cy="884532"/>
          </a:xfrm>
          <a:prstGeom prst="rect">
            <a:avLst/>
          </a:prstGeom>
        </p:spPr>
      </p:pic>
      <p:pic>
        <p:nvPicPr>
          <p:cNvPr id="5" name="図 4">
            <a:extLst>
              <a:ext uri="{FF2B5EF4-FFF2-40B4-BE49-F238E27FC236}">
                <a16:creationId xmlns:a16="http://schemas.microsoft.com/office/drawing/2014/main" id="{3A5779D8-AF8A-421A-8794-F5554190B1D9}"/>
              </a:ext>
            </a:extLst>
          </p:cNvPr>
          <p:cNvPicPr>
            <a:picLocks noChangeAspect="1"/>
          </p:cNvPicPr>
          <p:nvPr/>
        </p:nvPicPr>
        <p:blipFill>
          <a:blip r:embed="rId3"/>
          <a:stretch>
            <a:fillRect/>
          </a:stretch>
        </p:blipFill>
        <p:spPr>
          <a:xfrm>
            <a:off x="1940936" y="2440058"/>
            <a:ext cx="6958878" cy="1042271"/>
          </a:xfrm>
          <a:prstGeom prst="rect">
            <a:avLst/>
          </a:prstGeom>
        </p:spPr>
      </p:pic>
      <p:pic>
        <p:nvPicPr>
          <p:cNvPr id="6" name="図 5">
            <a:extLst>
              <a:ext uri="{FF2B5EF4-FFF2-40B4-BE49-F238E27FC236}">
                <a16:creationId xmlns:a16="http://schemas.microsoft.com/office/drawing/2014/main" id="{C233DC83-CD55-43DE-A5FF-68F148213AAB}"/>
              </a:ext>
            </a:extLst>
          </p:cNvPr>
          <p:cNvPicPr>
            <a:picLocks noChangeAspect="1"/>
          </p:cNvPicPr>
          <p:nvPr/>
        </p:nvPicPr>
        <p:blipFill>
          <a:blip r:embed="rId4"/>
          <a:stretch>
            <a:fillRect/>
          </a:stretch>
        </p:blipFill>
        <p:spPr>
          <a:xfrm>
            <a:off x="1940936" y="3486173"/>
            <a:ext cx="6958878" cy="1108382"/>
          </a:xfrm>
          <a:prstGeom prst="rect">
            <a:avLst/>
          </a:prstGeom>
        </p:spPr>
      </p:pic>
      <p:pic>
        <p:nvPicPr>
          <p:cNvPr id="8" name="図 7">
            <a:extLst>
              <a:ext uri="{FF2B5EF4-FFF2-40B4-BE49-F238E27FC236}">
                <a16:creationId xmlns:a16="http://schemas.microsoft.com/office/drawing/2014/main" id="{F1144162-A7E1-45E5-98F8-6B994B90B702}"/>
              </a:ext>
            </a:extLst>
          </p:cNvPr>
          <p:cNvPicPr>
            <a:picLocks noChangeAspect="1"/>
          </p:cNvPicPr>
          <p:nvPr/>
        </p:nvPicPr>
        <p:blipFill>
          <a:blip r:embed="rId5"/>
          <a:stretch>
            <a:fillRect/>
          </a:stretch>
        </p:blipFill>
        <p:spPr>
          <a:xfrm>
            <a:off x="6096000" y="5239358"/>
            <a:ext cx="2628900" cy="1000125"/>
          </a:xfrm>
          <a:prstGeom prst="rect">
            <a:avLst/>
          </a:prstGeom>
        </p:spPr>
      </p:pic>
    </p:spTree>
    <p:extLst>
      <p:ext uri="{BB962C8B-B14F-4D97-AF65-F5344CB8AC3E}">
        <p14:creationId xmlns:p14="http://schemas.microsoft.com/office/powerpoint/2010/main" val="415244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3E376-EFEF-4165-9C07-2E8523C7677B}"/>
              </a:ext>
            </a:extLst>
          </p:cNvPr>
          <p:cNvSpPr>
            <a:spLocks noGrp="1"/>
          </p:cNvSpPr>
          <p:nvPr>
            <p:ph type="title"/>
          </p:nvPr>
        </p:nvSpPr>
        <p:spPr/>
        <p:txBody>
          <a:bodyPr>
            <a:normAutofit/>
          </a:bodyPr>
          <a:lstStyle/>
          <a:p>
            <a:r>
              <a:rPr lang="en-US" altLang="ja-JP" b="1" dirty="0"/>
              <a:t>13.4.4.2. </a:t>
            </a:r>
            <a:r>
              <a:rPr lang="ja-JP" altLang="en-US" b="1" dirty="0"/>
              <a:t>学習率について</a:t>
            </a:r>
            <a:endParaRPr kumimoji="1" lang="ja-JP" altLang="en-US" dirty="0"/>
          </a:p>
        </p:txBody>
      </p:sp>
      <p:sp>
        <p:nvSpPr>
          <p:cNvPr id="3" name="コンテンツ プレースホルダー 2">
            <a:extLst>
              <a:ext uri="{FF2B5EF4-FFF2-40B4-BE49-F238E27FC236}">
                <a16:creationId xmlns:a16="http://schemas.microsoft.com/office/drawing/2014/main" id="{EB0498C5-2C58-4AFD-9E7E-DB8BAAE28FCA}"/>
              </a:ext>
            </a:extLst>
          </p:cNvPr>
          <p:cNvSpPr>
            <a:spLocks noGrp="1"/>
          </p:cNvSpPr>
          <p:nvPr>
            <p:ph sz="quarter" idx="13"/>
          </p:nvPr>
        </p:nvSpPr>
        <p:spPr/>
        <p:txBody>
          <a:bodyPr/>
          <a:lstStyle/>
          <a:p>
            <a:r>
              <a:rPr lang="ja-JP" altLang="en-US" dirty="0"/>
              <a:t>学習率が大きすぎると、繰り返しパラメータ更新を行っていく中で目的関数の値が振動したり、発散したりしてしまいます。 </a:t>
            </a:r>
            <a:endParaRPr lang="en-US" altLang="ja-JP" dirty="0"/>
          </a:p>
          <a:p>
            <a:r>
              <a:rPr lang="ja-JP" altLang="en-US" dirty="0"/>
              <a:t>逆に小さすぎると、収束に時間がかかってしまいます。 </a:t>
            </a:r>
            <a:endParaRPr lang="en-US" altLang="ja-JP" dirty="0"/>
          </a:p>
          <a:p>
            <a:r>
              <a:rPr lang="ja-JP" altLang="en-US" dirty="0"/>
              <a:t>そのため、この学習率を適切に決定することがニューラルネットワークの学習においては非常に重要となります。 </a:t>
            </a:r>
            <a:endParaRPr lang="en-US" altLang="ja-JP" dirty="0"/>
          </a:p>
          <a:p>
            <a:r>
              <a:rPr lang="ja-JP" altLang="en-US" dirty="0"/>
              <a:t>多くの場合、学習がきちんと進むもっとも大きな値を経験的に探すということが行われます。</a:t>
            </a:r>
            <a:endParaRPr lang="en-US" altLang="ja-JP" dirty="0"/>
          </a:p>
          <a:p>
            <a:r>
              <a:rPr lang="ja-JP" altLang="en-US" dirty="0"/>
              <a:t> シンプルな画像認識のタスクなどでは大抵、</a:t>
            </a:r>
            <a:r>
              <a:rPr lang="en-US" altLang="ja-JP" dirty="0"/>
              <a:t>0.1 </a:t>
            </a:r>
            <a:r>
              <a:rPr lang="ja-JP" altLang="en-US" dirty="0"/>
              <a:t>から </a:t>
            </a:r>
            <a:r>
              <a:rPr lang="en-US" altLang="ja-JP" dirty="0"/>
              <a:t>0.01 </a:t>
            </a:r>
            <a:r>
              <a:rPr lang="ja-JP" altLang="en-US" dirty="0"/>
              <a:t>程度の値が最初に試される場合が比較的多く見られます。</a:t>
            </a:r>
            <a:endParaRPr kumimoji="1" lang="ja-JP" altLang="en-US" dirty="0"/>
          </a:p>
        </p:txBody>
      </p:sp>
    </p:spTree>
    <p:extLst>
      <p:ext uri="{BB962C8B-B14F-4D97-AF65-F5344CB8AC3E}">
        <p14:creationId xmlns:p14="http://schemas.microsoft.com/office/powerpoint/2010/main" val="389848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422C5-367D-410A-8357-4778AFAC6EF0}"/>
              </a:ext>
            </a:extLst>
          </p:cNvPr>
          <p:cNvSpPr>
            <a:spLocks noGrp="1"/>
          </p:cNvSpPr>
          <p:nvPr>
            <p:ph type="title"/>
          </p:nvPr>
        </p:nvSpPr>
        <p:spPr/>
        <p:txBody>
          <a:bodyPr/>
          <a:lstStyle/>
          <a:p>
            <a:r>
              <a:rPr lang="en-US" altLang="ja-JP" dirty="0"/>
              <a:t>13.4.4.3. </a:t>
            </a:r>
            <a:r>
              <a:rPr lang="ja-JP" altLang="en-US" dirty="0"/>
              <a:t>パラメータ </a:t>
            </a:r>
            <a:r>
              <a:rPr lang="en-US" altLang="ja-JP" dirty="0"/>
              <a:t>w1 </a:t>
            </a:r>
            <a:r>
              <a:rPr lang="ja-JP" altLang="en-US" dirty="0"/>
              <a:t>の更新量</a:t>
            </a:r>
            <a:endParaRPr kumimoji="1" lang="ja-JP" altLang="en-US" dirty="0"/>
          </a:p>
        </p:txBody>
      </p:sp>
      <p:sp>
        <p:nvSpPr>
          <p:cNvPr id="3" name="コンテンツ プレースホルダー 2">
            <a:extLst>
              <a:ext uri="{FF2B5EF4-FFF2-40B4-BE49-F238E27FC236}">
                <a16:creationId xmlns:a16="http://schemas.microsoft.com/office/drawing/2014/main" id="{155BD6BD-C0F8-4263-930D-1FAA98DF6BE2}"/>
              </a:ext>
            </a:extLst>
          </p:cNvPr>
          <p:cNvSpPr>
            <a:spLocks noGrp="1"/>
          </p:cNvSpPr>
          <p:nvPr>
            <p:ph sz="quarter" idx="13"/>
          </p:nvPr>
        </p:nvSpPr>
        <p:spPr/>
        <p:txBody>
          <a:bodyPr/>
          <a:lstStyle/>
          <a:p>
            <a:r>
              <a:rPr lang="en-US" altLang="ja-JP" dirty="0"/>
              <a:t>w1  </a:t>
            </a:r>
            <a:r>
              <a:rPr lang="ja-JP" altLang="en-US" dirty="0"/>
              <a:t>の更新量も求めてみましょう。 そのためには、</a:t>
            </a:r>
            <a:r>
              <a:rPr lang="en-US" altLang="ja-JP" dirty="0"/>
              <a:t>w1 </a:t>
            </a:r>
            <a:r>
              <a:rPr lang="ja-JP" altLang="en-US" dirty="0"/>
              <a:t>で目的関数 </a:t>
            </a:r>
            <a:r>
              <a:rPr lang="en-US" altLang="ja-JP" dirty="0"/>
              <a:t>L </a:t>
            </a:r>
            <a:r>
              <a:rPr lang="ja-JP" altLang="en-US" dirty="0"/>
              <a:t>を偏微分した値が必要です。 これは以下のように計算できます。</a:t>
            </a:r>
            <a:endParaRPr lang="en-US" altLang="ja-JP" dirty="0"/>
          </a:p>
          <a:p>
            <a:endParaRPr kumimoji="1" lang="en-US" altLang="ja-JP" dirty="0"/>
          </a:p>
          <a:p>
            <a:pPr marL="0" indent="0">
              <a:buNone/>
            </a:pPr>
            <a:endParaRPr kumimoji="1" lang="en-US" altLang="ja-JP" dirty="0"/>
          </a:p>
          <a:p>
            <a:r>
              <a:rPr lang="ja-JP" altLang="en-US" dirty="0"/>
              <a:t>今回は活性化関数 </a:t>
            </a:r>
            <a:r>
              <a:rPr lang="en-US" altLang="ja-JP" dirty="0"/>
              <a:t>a1 </a:t>
            </a:r>
            <a:r>
              <a:rPr lang="ja-JP" altLang="en-US" dirty="0"/>
              <a:t>にシグモイド関数を用いているので、</a:t>
            </a:r>
            <a:endParaRPr kumimoji="1" lang="ja-JP" altLang="en-US" dirty="0"/>
          </a:p>
        </p:txBody>
      </p:sp>
      <p:pic>
        <p:nvPicPr>
          <p:cNvPr id="5" name="図 4">
            <a:extLst>
              <a:ext uri="{FF2B5EF4-FFF2-40B4-BE49-F238E27FC236}">
                <a16:creationId xmlns:a16="http://schemas.microsoft.com/office/drawing/2014/main" id="{0D6E64EC-E582-43E3-9A59-F08BEF91A8D0}"/>
              </a:ext>
            </a:extLst>
          </p:cNvPr>
          <p:cNvPicPr>
            <a:picLocks noChangeAspect="1"/>
          </p:cNvPicPr>
          <p:nvPr/>
        </p:nvPicPr>
        <p:blipFill>
          <a:blip r:embed="rId2"/>
          <a:stretch>
            <a:fillRect/>
          </a:stretch>
        </p:blipFill>
        <p:spPr>
          <a:xfrm>
            <a:off x="5658717" y="2296512"/>
            <a:ext cx="1795028" cy="1248497"/>
          </a:xfrm>
          <a:prstGeom prst="rect">
            <a:avLst/>
          </a:prstGeom>
        </p:spPr>
      </p:pic>
      <p:pic>
        <p:nvPicPr>
          <p:cNvPr id="6" name="図 5">
            <a:extLst>
              <a:ext uri="{FF2B5EF4-FFF2-40B4-BE49-F238E27FC236}">
                <a16:creationId xmlns:a16="http://schemas.microsoft.com/office/drawing/2014/main" id="{2DAE5DF2-A0FC-4337-8051-74E6F08C4F93}"/>
              </a:ext>
            </a:extLst>
          </p:cNvPr>
          <p:cNvPicPr>
            <a:picLocks noChangeAspect="1"/>
          </p:cNvPicPr>
          <p:nvPr/>
        </p:nvPicPr>
        <p:blipFill>
          <a:blip r:embed="rId3"/>
          <a:stretch>
            <a:fillRect/>
          </a:stretch>
        </p:blipFill>
        <p:spPr>
          <a:xfrm>
            <a:off x="1291505" y="4574166"/>
            <a:ext cx="2830223" cy="867218"/>
          </a:xfrm>
          <a:prstGeom prst="rect">
            <a:avLst/>
          </a:prstGeom>
        </p:spPr>
      </p:pic>
      <p:pic>
        <p:nvPicPr>
          <p:cNvPr id="7" name="図 6">
            <a:extLst>
              <a:ext uri="{FF2B5EF4-FFF2-40B4-BE49-F238E27FC236}">
                <a16:creationId xmlns:a16="http://schemas.microsoft.com/office/drawing/2014/main" id="{BD9C26B9-EF13-4D95-BEEC-5FECC52EAE3B}"/>
              </a:ext>
            </a:extLst>
          </p:cNvPr>
          <p:cNvPicPr>
            <a:picLocks noChangeAspect="1"/>
          </p:cNvPicPr>
          <p:nvPr/>
        </p:nvPicPr>
        <p:blipFill>
          <a:blip r:embed="rId4"/>
          <a:stretch>
            <a:fillRect/>
          </a:stretch>
        </p:blipFill>
        <p:spPr>
          <a:xfrm>
            <a:off x="6490855" y="4085280"/>
            <a:ext cx="3840955" cy="2294738"/>
          </a:xfrm>
          <a:prstGeom prst="rect">
            <a:avLst/>
          </a:prstGeom>
        </p:spPr>
      </p:pic>
      <p:sp>
        <p:nvSpPr>
          <p:cNvPr id="8" name="矢印: 右 7">
            <a:extLst>
              <a:ext uri="{FF2B5EF4-FFF2-40B4-BE49-F238E27FC236}">
                <a16:creationId xmlns:a16="http://schemas.microsoft.com/office/drawing/2014/main" id="{CA166F29-9FE6-4EEC-8E32-FA317FF66C42}"/>
              </a:ext>
            </a:extLst>
          </p:cNvPr>
          <p:cNvSpPr/>
          <p:nvPr/>
        </p:nvSpPr>
        <p:spPr>
          <a:xfrm>
            <a:off x="4405745" y="4689764"/>
            <a:ext cx="1579419" cy="751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a:t>
            </a:r>
            <a:r>
              <a:rPr kumimoji="1" lang="ja-JP" altLang="en-US" dirty="0"/>
              <a:t>で微分</a:t>
            </a:r>
          </a:p>
        </p:txBody>
      </p:sp>
      <p:pic>
        <p:nvPicPr>
          <p:cNvPr id="9" name="図 8">
            <a:extLst>
              <a:ext uri="{FF2B5EF4-FFF2-40B4-BE49-F238E27FC236}">
                <a16:creationId xmlns:a16="http://schemas.microsoft.com/office/drawing/2014/main" id="{C05BAFFD-AEB8-4D2C-9379-9A789D328F12}"/>
              </a:ext>
            </a:extLst>
          </p:cNvPr>
          <p:cNvPicPr>
            <a:picLocks noChangeAspect="1"/>
          </p:cNvPicPr>
          <p:nvPr/>
        </p:nvPicPr>
        <p:blipFill>
          <a:blip r:embed="rId5"/>
          <a:stretch>
            <a:fillRect/>
          </a:stretch>
        </p:blipFill>
        <p:spPr>
          <a:xfrm>
            <a:off x="10542740" y="5369115"/>
            <a:ext cx="1112591" cy="1010903"/>
          </a:xfrm>
          <a:prstGeom prst="rect">
            <a:avLst/>
          </a:prstGeom>
        </p:spPr>
      </p:pic>
    </p:spTree>
    <p:extLst>
      <p:ext uri="{BB962C8B-B14F-4D97-AF65-F5344CB8AC3E}">
        <p14:creationId xmlns:p14="http://schemas.microsoft.com/office/powerpoint/2010/main" val="274421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483BD-AB93-4DA4-AF58-FC3FE3102DFC}"/>
              </a:ext>
            </a:extLst>
          </p:cNvPr>
          <p:cNvSpPr>
            <a:spLocks noGrp="1"/>
          </p:cNvSpPr>
          <p:nvPr>
            <p:ph type="title"/>
          </p:nvPr>
        </p:nvSpPr>
        <p:spPr/>
        <p:txBody>
          <a:bodyPr/>
          <a:lstStyle/>
          <a:p>
            <a:r>
              <a:rPr lang="en-US" altLang="ja-JP" dirty="0"/>
              <a:t>13.4.4.3. </a:t>
            </a:r>
            <a:r>
              <a:rPr lang="ja-JP" altLang="en-US" dirty="0"/>
              <a:t>パラメータ </a:t>
            </a:r>
            <a:r>
              <a:rPr lang="en-US" altLang="ja-JP" dirty="0"/>
              <a:t>w1 </a:t>
            </a:r>
            <a:r>
              <a:rPr lang="ja-JP" altLang="en-US" dirty="0"/>
              <a:t>の更新量</a:t>
            </a:r>
            <a:endParaRPr kumimoji="1" lang="ja-JP" altLang="en-US" dirty="0"/>
          </a:p>
        </p:txBody>
      </p:sp>
      <p:sp>
        <p:nvSpPr>
          <p:cNvPr id="3" name="コンテンツ プレースホルダー 2">
            <a:extLst>
              <a:ext uri="{FF2B5EF4-FFF2-40B4-BE49-F238E27FC236}">
                <a16:creationId xmlns:a16="http://schemas.microsoft.com/office/drawing/2014/main" id="{7339DA9E-8E49-4F34-A823-7EEA8AAAFE9B}"/>
              </a:ext>
            </a:extLst>
          </p:cNvPr>
          <p:cNvSpPr>
            <a:spLocks noGrp="1"/>
          </p:cNvSpPr>
          <p:nvPr>
            <p:ph sz="quarter" idx="13"/>
          </p:nvPr>
        </p:nvSpPr>
        <p:spPr>
          <a:xfrm>
            <a:off x="914087" y="1756241"/>
            <a:ext cx="4253658" cy="4309596"/>
          </a:xfrm>
        </p:spPr>
        <p:txBody>
          <a:bodyPr/>
          <a:lstStyle/>
          <a:p>
            <a:r>
              <a:rPr lang="ja-JP" altLang="en-US" dirty="0"/>
              <a:t>これが ∂</a:t>
            </a:r>
            <a:r>
              <a:rPr lang="en-US" altLang="ja-JP" dirty="0"/>
              <a:t>L∂w1 </a:t>
            </a:r>
            <a:r>
              <a:rPr lang="ja-JP" altLang="en-US" dirty="0"/>
              <a:t>の値です。</a:t>
            </a:r>
            <a:endParaRPr lang="en-US" altLang="ja-JP" dirty="0"/>
          </a:p>
          <a:p>
            <a:r>
              <a:rPr lang="ja-JP" altLang="en-US" dirty="0"/>
              <a:t> これを用いて、</a:t>
            </a:r>
            <a:r>
              <a:rPr lang="en-US" altLang="ja-JP" dirty="0"/>
              <a:t>w2 </a:t>
            </a:r>
            <a:r>
              <a:rPr lang="ja-JP" altLang="en-US" dirty="0"/>
              <a:t>と同様に以下のような更新式でパラメータ </a:t>
            </a:r>
            <a:r>
              <a:rPr lang="en-US" altLang="ja-JP" dirty="0"/>
              <a:t>w1 </a:t>
            </a:r>
            <a:r>
              <a:rPr lang="ja-JP" altLang="en-US" dirty="0"/>
              <a:t>の更新をすることができます。</a:t>
            </a:r>
            <a:endParaRPr kumimoji="1" lang="ja-JP" altLang="en-US" dirty="0"/>
          </a:p>
        </p:txBody>
      </p:sp>
      <p:pic>
        <p:nvPicPr>
          <p:cNvPr id="4" name="図 3">
            <a:extLst>
              <a:ext uri="{FF2B5EF4-FFF2-40B4-BE49-F238E27FC236}">
                <a16:creationId xmlns:a16="http://schemas.microsoft.com/office/drawing/2014/main" id="{DD689875-0B91-4329-807A-8B34D5A94BCC}"/>
              </a:ext>
            </a:extLst>
          </p:cNvPr>
          <p:cNvPicPr>
            <a:picLocks noChangeAspect="1"/>
          </p:cNvPicPr>
          <p:nvPr/>
        </p:nvPicPr>
        <p:blipFill>
          <a:blip r:embed="rId2"/>
          <a:stretch>
            <a:fillRect/>
          </a:stretch>
        </p:blipFill>
        <p:spPr>
          <a:xfrm>
            <a:off x="5367338" y="1888981"/>
            <a:ext cx="6374390" cy="3293148"/>
          </a:xfrm>
          <a:prstGeom prst="rect">
            <a:avLst/>
          </a:prstGeom>
        </p:spPr>
      </p:pic>
      <p:pic>
        <p:nvPicPr>
          <p:cNvPr id="5" name="図 4">
            <a:extLst>
              <a:ext uri="{FF2B5EF4-FFF2-40B4-BE49-F238E27FC236}">
                <a16:creationId xmlns:a16="http://schemas.microsoft.com/office/drawing/2014/main" id="{B5FF533C-2AF0-4B7B-8D1F-DD32803916ED}"/>
              </a:ext>
            </a:extLst>
          </p:cNvPr>
          <p:cNvPicPr>
            <a:picLocks noChangeAspect="1"/>
          </p:cNvPicPr>
          <p:nvPr/>
        </p:nvPicPr>
        <p:blipFill>
          <a:blip r:embed="rId3"/>
          <a:stretch>
            <a:fillRect/>
          </a:stretch>
        </p:blipFill>
        <p:spPr>
          <a:xfrm>
            <a:off x="1548245" y="3991840"/>
            <a:ext cx="2514600" cy="1104900"/>
          </a:xfrm>
          <a:prstGeom prst="rect">
            <a:avLst/>
          </a:prstGeom>
        </p:spPr>
      </p:pic>
    </p:spTree>
    <p:extLst>
      <p:ext uri="{BB962C8B-B14F-4D97-AF65-F5344CB8AC3E}">
        <p14:creationId xmlns:p14="http://schemas.microsoft.com/office/powerpoint/2010/main" val="361035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8ED37-9CE9-4F4B-AABB-80811828AB41}"/>
              </a:ext>
            </a:extLst>
          </p:cNvPr>
          <p:cNvSpPr>
            <a:spLocks noGrp="1"/>
          </p:cNvSpPr>
          <p:nvPr>
            <p:ph type="title"/>
          </p:nvPr>
        </p:nvSpPr>
        <p:spPr/>
        <p:txBody>
          <a:bodyPr>
            <a:normAutofit/>
          </a:bodyPr>
          <a:lstStyle/>
          <a:p>
            <a:r>
              <a:rPr lang="en-US" altLang="ja-JP" b="1" dirty="0"/>
              <a:t>13.4.5. </a:t>
            </a:r>
            <a:r>
              <a:rPr lang="ja-JP" altLang="en-US" b="1" dirty="0"/>
              <a:t>誤差逆伝播法（バックプロパゲーション）</a:t>
            </a:r>
            <a:endParaRPr kumimoji="1" lang="ja-JP" altLang="en-US" dirty="0"/>
          </a:p>
        </p:txBody>
      </p:sp>
      <p:sp>
        <p:nvSpPr>
          <p:cNvPr id="3" name="コンテンツ プレースホルダー 2">
            <a:extLst>
              <a:ext uri="{FF2B5EF4-FFF2-40B4-BE49-F238E27FC236}">
                <a16:creationId xmlns:a16="http://schemas.microsoft.com/office/drawing/2014/main" id="{8597ED70-589D-4702-B250-3BDB6FF7A346}"/>
              </a:ext>
            </a:extLst>
          </p:cNvPr>
          <p:cNvSpPr>
            <a:spLocks noGrp="1"/>
          </p:cNvSpPr>
          <p:nvPr>
            <p:ph sz="quarter" idx="13"/>
          </p:nvPr>
        </p:nvSpPr>
        <p:spPr>
          <a:xfrm>
            <a:off x="914087" y="1756241"/>
            <a:ext cx="4627731" cy="4309596"/>
          </a:xfrm>
        </p:spPr>
        <p:txBody>
          <a:bodyPr>
            <a:normAutofit fontScale="92500" lnSpcReduction="20000"/>
          </a:bodyPr>
          <a:lstStyle/>
          <a:p>
            <a:r>
              <a:rPr lang="ja-JP" altLang="en-US" dirty="0"/>
              <a:t>層数が多くなれば計算するのに膨大な時間がかかるでしょう。</a:t>
            </a:r>
            <a:endParaRPr lang="en-US" altLang="ja-JP" dirty="0"/>
          </a:p>
          <a:p>
            <a:r>
              <a:rPr lang="ja-JP" altLang="en-US" b="1" dirty="0">
                <a:solidFill>
                  <a:srgbClr val="FF0000"/>
                </a:solidFill>
              </a:rPr>
              <a:t>ニューラルネットワークの微分可能な関数を順に適用するという性質</a:t>
            </a:r>
            <a:r>
              <a:rPr lang="ja-JP" altLang="en-US" b="1" dirty="0"/>
              <a:t>を用いる</a:t>
            </a:r>
            <a:r>
              <a:rPr lang="ja-JP" altLang="en-US" dirty="0"/>
              <a:t>と、コンピュータによって</a:t>
            </a:r>
            <a:r>
              <a:rPr lang="ja-JP" altLang="en-US" b="1" dirty="0">
                <a:solidFill>
                  <a:srgbClr val="FF0000"/>
                </a:solidFill>
              </a:rPr>
              <a:t>自動的に勾配を与える関数を導き出す</a:t>
            </a:r>
            <a:r>
              <a:rPr lang="ja-JP" altLang="en-US" dirty="0"/>
              <a:t>ことが可能です。</a:t>
            </a:r>
            <a:endParaRPr lang="en-US" altLang="ja-JP" dirty="0"/>
          </a:p>
          <a:p>
            <a:r>
              <a:rPr lang="ja-JP" altLang="en-US" b="1" dirty="0"/>
              <a:t>必要な目的関数の勾配は、各パラメータの丸いノードより先の部分（出力側）にある関数の勾配だけで計算できる。</a:t>
            </a:r>
            <a:endParaRPr lang="en-US" altLang="ja-JP" b="1" dirty="0"/>
          </a:p>
          <a:p>
            <a:r>
              <a:rPr lang="ja-JP" altLang="en-US" dirty="0"/>
              <a:t>順伝播で通った経路を逆向きにたどるようにして途中の関数の勾配の掛け算によって求めるアルゴリズムを </a:t>
            </a:r>
            <a:r>
              <a:rPr lang="ja-JP" altLang="en-US" dirty="0">
                <a:solidFill>
                  <a:srgbClr val="FF0000"/>
                </a:solidFill>
              </a:rPr>
              <a:t>誤差逆伝播法 </a:t>
            </a:r>
            <a:r>
              <a:rPr lang="en-US" altLang="ja-JP" dirty="0">
                <a:solidFill>
                  <a:srgbClr val="FF0000"/>
                </a:solidFill>
              </a:rPr>
              <a:t>(backpropagation) </a:t>
            </a:r>
            <a:r>
              <a:rPr lang="ja-JP" altLang="en-US" dirty="0"/>
              <a:t>と呼びます。</a:t>
            </a:r>
            <a:endParaRPr kumimoji="1" lang="ja-JP" altLang="en-US" dirty="0"/>
          </a:p>
        </p:txBody>
      </p:sp>
      <p:pic>
        <p:nvPicPr>
          <p:cNvPr id="4" name="図 3">
            <a:extLst>
              <a:ext uri="{FF2B5EF4-FFF2-40B4-BE49-F238E27FC236}">
                <a16:creationId xmlns:a16="http://schemas.microsoft.com/office/drawing/2014/main" id="{16AA3963-255E-45B7-BD5B-B24A1B650A56}"/>
              </a:ext>
            </a:extLst>
          </p:cNvPr>
          <p:cNvPicPr>
            <a:picLocks noChangeAspect="1"/>
          </p:cNvPicPr>
          <p:nvPr/>
        </p:nvPicPr>
        <p:blipFill>
          <a:blip r:embed="rId2"/>
          <a:stretch>
            <a:fillRect/>
          </a:stretch>
        </p:blipFill>
        <p:spPr>
          <a:xfrm>
            <a:off x="5704609" y="1822883"/>
            <a:ext cx="6279962" cy="3751118"/>
          </a:xfrm>
          <a:prstGeom prst="rect">
            <a:avLst/>
          </a:prstGeom>
        </p:spPr>
      </p:pic>
    </p:spTree>
    <p:extLst>
      <p:ext uri="{BB962C8B-B14F-4D97-AF65-F5344CB8AC3E}">
        <p14:creationId xmlns:p14="http://schemas.microsoft.com/office/powerpoint/2010/main" val="2865101116"/>
      </p:ext>
    </p:extLst>
  </p:cSld>
  <p:clrMapOvr>
    <a:masterClrMapping/>
  </p:clrMapOvr>
</p:sld>
</file>

<file path=ppt/theme/theme1.xml><?xml version="1.0" encoding="utf-8"?>
<a:theme xmlns:a="http://schemas.openxmlformats.org/drawingml/2006/main" name="しずく">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TM04033925[[fn=しずく]]</Template>
  <TotalTime>4742</TotalTime>
  <Words>619</Words>
  <Application>Microsoft Office PowerPoint</Application>
  <PresentationFormat>ワイド画面</PresentationFormat>
  <Paragraphs>65</Paragraphs>
  <Slides>10</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Arial</vt:lpstr>
      <vt:lpstr>Tw Cen MT</vt:lpstr>
      <vt:lpstr>しずく</vt:lpstr>
      <vt:lpstr>勉強会  ニューラルネットワークの基礎 </vt:lpstr>
      <vt:lpstr>13.4.4. パラメータ更新量の算出</vt:lpstr>
      <vt:lpstr>13.4.4.1. パラメータ w2 の更新量</vt:lpstr>
      <vt:lpstr>13.4.4.1. パラメータ w2 の更新量</vt:lpstr>
      <vt:lpstr>13.4.4.1. パラメータ w2 の更新量</vt:lpstr>
      <vt:lpstr>13.4.4.2. 学習率について</vt:lpstr>
      <vt:lpstr>13.4.4.3. パラメータ w1 の更新量</vt:lpstr>
      <vt:lpstr>13.4.4.3. パラメータ w1 の更新量</vt:lpstr>
      <vt:lpstr>13.4.5. 誤差逆伝播法（バックプロパゲーション）</vt:lpstr>
      <vt:lpstr>13.4.6. 勾配消失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勉強会 scikit-learn 入門</dc:title>
  <dc:creator>柿本 航太郎</dc:creator>
  <cp:lastModifiedBy>柿本 航太郎</cp:lastModifiedBy>
  <cp:revision>42</cp:revision>
  <dcterms:created xsi:type="dcterms:W3CDTF">2019-05-22T07:55:23Z</dcterms:created>
  <dcterms:modified xsi:type="dcterms:W3CDTF">2019-06-04T14:30:25Z</dcterms:modified>
</cp:coreProperties>
</file>