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71" r:id="rId11"/>
    <p:sldId id="268" r:id="rId12"/>
    <p:sldId id="269" r:id="rId13"/>
    <p:sldId id="270" r:id="rId14"/>
    <p:sldId id="272" r:id="rId15"/>
    <p:sldId id="274" r:id="rId16"/>
    <p:sldId id="26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792"/>
    <a:srgbClr val="FF6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09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29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748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95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874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706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405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443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23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40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73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0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3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8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9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30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50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1614-DAD0-4D5D-8CB6-F1000E060F37}" type="datetimeFigureOut">
              <a:rPr kumimoji="1" lang="ja-JP" altLang="en-US" smtClean="0"/>
              <a:t>2019/6/17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CA32-0315-48D9-BD87-9B98BCC8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832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juku.net/blog/39650#Chainer-7" TargetMode="External"/><Relationship Id="rId2" Type="http://schemas.openxmlformats.org/officeDocument/2006/relationships/hyperlink" Target="https://goworkship.com/magazine/windows10-chain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b="1" dirty="0"/>
              <a:t>14. </a:t>
            </a:r>
            <a:r>
              <a:rPr lang="en-US" altLang="ja-JP" b="1" dirty="0" err="1"/>
              <a:t>Chainer</a:t>
            </a:r>
            <a:r>
              <a:rPr lang="en-US" altLang="ja-JP" b="1" dirty="0"/>
              <a:t> </a:t>
            </a:r>
            <a:r>
              <a:rPr lang="ja-JP" altLang="en-US" b="1" dirty="0"/>
              <a:t>の基礎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157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方形/長方形 108"/>
          <p:cNvSpPr/>
          <p:nvPr/>
        </p:nvSpPr>
        <p:spPr>
          <a:xfrm>
            <a:off x="8849710" y="2869324"/>
            <a:ext cx="3163614" cy="2175878"/>
          </a:xfrm>
          <a:prstGeom prst="rect">
            <a:avLst/>
          </a:prstGeom>
          <a:solidFill>
            <a:srgbClr val="F6D79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14.3.2. Step 2 : </a:t>
            </a:r>
            <a:r>
              <a:rPr lang="ja-JP" altLang="en-US" b="1" dirty="0"/>
              <a:t>ネットワークを決める</a:t>
            </a:r>
            <a:endParaRPr kumimoji="1" lang="ja-JP" altLang="en-US" dirty="0"/>
          </a:p>
        </p:txBody>
      </p:sp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594" y="4889347"/>
            <a:ext cx="481626" cy="481626"/>
          </a:xfrm>
          <a:prstGeom prst="rect">
            <a:avLst/>
          </a:prstGeom>
        </p:spPr>
      </p:pic>
      <p:sp>
        <p:nvSpPr>
          <p:cNvPr id="4" name="楕円 3"/>
          <p:cNvSpPr/>
          <p:nvPr/>
        </p:nvSpPr>
        <p:spPr>
          <a:xfrm>
            <a:off x="1126743" y="2772477"/>
            <a:ext cx="468162" cy="46816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79" y="4155197"/>
            <a:ext cx="481626" cy="48162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43" y="3493163"/>
            <a:ext cx="481626" cy="48162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43" y="5619403"/>
            <a:ext cx="481626" cy="481626"/>
          </a:xfrm>
          <a:prstGeom prst="rect">
            <a:avLst/>
          </a:prstGeom>
        </p:spPr>
      </p:pic>
      <p:cxnSp>
        <p:nvCxnSpPr>
          <p:cNvPr id="13" name="直線コネクタ 12"/>
          <p:cNvCxnSpPr>
            <a:stCxn id="4" idx="6"/>
          </p:cNvCxnSpPr>
          <p:nvPr/>
        </p:nvCxnSpPr>
        <p:spPr>
          <a:xfrm>
            <a:off x="1594905" y="3006558"/>
            <a:ext cx="2095422" cy="23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27" y="3011537"/>
            <a:ext cx="481626" cy="48162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27" y="3968192"/>
            <a:ext cx="481626" cy="48162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27" y="4889347"/>
            <a:ext cx="481626" cy="481626"/>
          </a:xfrm>
          <a:prstGeom prst="rect">
            <a:avLst/>
          </a:prstGeom>
        </p:spPr>
      </p:pic>
      <p:cxnSp>
        <p:nvCxnSpPr>
          <p:cNvPr id="17" name="直線コネクタ 16"/>
          <p:cNvCxnSpPr>
            <a:stCxn id="9" idx="3"/>
            <a:endCxn id="15" idx="1"/>
          </p:cNvCxnSpPr>
          <p:nvPr/>
        </p:nvCxnSpPr>
        <p:spPr>
          <a:xfrm>
            <a:off x="1608369" y="3733976"/>
            <a:ext cx="2081958" cy="475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9" idx="3"/>
            <a:endCxn id="14" idx="1"/>
          </p:cNvCxnSpPr>
          <p:nvPr/>
        </p:nvCxnSpPr>
        <p:spPr>
          <a:xfrm flipV="1">
            <a:off x="1608369" y="3252350"/>
            <a:ext cx="2081958" cy="481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8" idx="3"/>
            <a:endCxn id="15" idx="1"/>
          </p:cNvCxnSpPr>
          <p:nvPr/>
        </p:nvCxnSpPr>
        <p:spPr>
          <a:xfrm flipV="1">
            <a:off x="1594905" y="4209005"/>
            <a:ext cx="2095422" cy="187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4" idx="6"/>
            <a:endCxn id="15" idx="1"/>
          </p:cNvCxnSpPr>
          <p:nvPr/>
        </p:nvCxnSpPr>
        <p:spPr>
          <a:xfrm>
            <a:off x="1594905" y="3006558"/>
            <a:ext cx="2095422" cy="1202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8" idx="3"/>
            <a:endCxn id="14" idx="1"/>
          </p:cNvCxnSpPr>
          <p:nvPr/>
        </p:nvCxnSpPr>
        <p:spPr>
          <a:xfrm flipV="1">
            <a:off x="1594905" y="3252350"/>
            <a:ext cx="2095422" cy="1143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10" idx="3"/>
            <a:endCxn id="15" idx="1"/>
          </p:cNvCxnSpPr>
          <p:nvPr/>
        </p:nvCxnSpPr>
        <p:spPr>
          <a:xfrm flipV="1">
            <a:off x="1609220" y="4209005"/>
            <a:ext cx="2081107" cy="921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endCxn id="14" idx="1"/>
          </p:cNvCxnSpPr>
          <p:nvPr/>
        </p:nvCxnSpPr>
        <p:spPr>
          <a:xfrm flipV="1">
            <a:off x="1609220" y="3252350"/>
            <a:ext cx="2081107" cy="1859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endCxn id="15" idx="1"/>
          </p:cNvCxnSpPr>
          <p:nvPr/>
        </p:nvCxnSpPr>
        <p:spPr>
          <a:xfrm flipV="1">
            <a:off x="1608369" y="4209005"/>
            <a:ext cx="2081958" cy="1651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endCxn id="14" idx="1"/>
          </p:cNvCxnSpPr>
          <p:nvPr/>
        </p:nvCxnSpPr>
        <p:spPr>
          <a:xfrm flipV="1">
            <a:off x="1621833" y="3252350"/>
            <a:ext cx="2068494" cy="2593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848742" y="5716905"/>
            <a:ext cx="39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798654" y="4188137"/>
                <a:ext cx="335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54" y="4188137"/>
                <a:ext cx="335432" cy="369332"/>
              </a:xfrm>
              <a:prstGeom prst="rect">
                <a:avLst/>
              </a:prstGeom>
              <a:blipFill>
                <a:blip r:embed="rId3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98074" y="3513252"/>
                <a:ext cx="402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74" y="3513252"/>
                <a:ext cx="4023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730957" y="2745906"/>
                <a:ext cx="536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57" y="2745906"/>
                <a:ext cx="5366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798351" y="4903401"/>
                <a:ext cx="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51" y="4903401"/>
                <a:ext cx="3687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36" y="3019988"/>
            <a:ext cx="481626" cy="481626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008" y="3945176"/>
            <a:ext cx="481626" cy="481626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36" y="4903401"/>
            <a:ext cx="481626" cy="481626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245" y="3021478"/>
            <a:ext cx="481626" cy="481626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245" y="3914384"/>
            <a:ext cx="481626" cy="481626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545" y="4989055"/>
            <a:ext cx="481626" cy="48162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858010" y="2854583"/>
            <a:ext cx="31320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from </a:t>
            </a:r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import Sequential </a:t>
            </a:r>
          </a:p>
          <a:p>
            <a:r>
              <a:rPr lang="en-US" altLang="ja-JP" sz="1400" i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# net </a:t>
            </a:r>
            <a:r>
              <a:rPr lang="ja-JP" altLang="en-US" sz="1400" i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としてインスタンス化</a:t>
            </a:r>
            <a:r>
              <a:rPr lang="ja-JP" altLang="en-US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endParaRPr lang="en-US" altLang="ja-JP" sz="14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n_input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= 4 </a:t>
            </a:r>
          </a:p>
          <a:p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n_hidden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= 2 </a:t>
            </a:r>
          </a:p>
          <a:p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n_output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= 3 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net = Sequential(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L.Linear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n_input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, </a:t>
            </a:r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n_hidden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), </a:t>
            </a:r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F.relu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, </a:t>
            </a:r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L.Linear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n_hidden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, </a:t>
            </a:r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n_hidden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), </a:t>
            </a:r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F.relu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, </a:t>
            </a:r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L.Linear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n_hidden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, </a:t>
            </a:r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n_output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 ) </a:t>
            </a:r>
          </a:p>
          <a:p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で作成された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ニューラルネットワーク</a:t>
            </a:r>
          </a:p>
        </p:txBody>
      </p:sp>
      <p:cxnSp>
        <p:nvCxnSpPr>
          <p:cNvPr id="35" name="直線コネクタ 34"/>
          <p:cNvCxnSpPr>
            <a:stCxn id="14" idx="3"/>
            <a:endCxn id="26" idx="1"/>
          </p:cNvCxnSpPr>
          <p:nvPr/>
        </p:nvCxnSpPr>
        <p:spPr>
          <a:xfrm>
            <a:off x="4171953" y="3252350"/>
            <a:ext cx="1372983" cy="8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4" idx="3"/>
            <a:endCxn id="27" idx="1"/>
          </p:cNvCxnSpPr>
          <p:nvPr/>
        </p:nvCxnSpPr>
        <p:spPr>
          <a:xfrm>
            <a:off x="4171953" y="3252350"/>
            <a:ext cx="1346055" cy="933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5" idx="3"/>
            <a:endCxn id="26" idx="1"/>
          </p:cNvCxnSpPr>
          <p:nvPr/>
        </p:nvCxnSpPr>
        <p:spPr>
          <a:xfrm flipV="1">
            <a:off x="4171953" y="3260801"/>
            <a:ext cx="1372983" cy="948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15" idx="3"/>
            <a:endCxn id="27" idx="1"/>
          </p:cNvCxnSpPr>
          <p:nvPr/>
        </p:nvCxnSpPr>
        <p:spPr>
          <a:xfrm flipV="1">
            <a:off x="4171953" y="4185989"/>
            <a:ext cx="1346055" cy="2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endCxn id="27" idx="1"/>
          </p:cNvCxnSpPr>
          <p:nvPr/>
        </p:nvCxnSpPr>
        <p:spPr>
          <a:xfrm flipV="1">
            <a:off x="4158765" y="4185989"/>
            <a:ext cx="1359243" cy="95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16" idx="3"/>
            <a:endCxn id="26" idx="1"/>
          </p:cNvCxnSpPr>
          <p:nvPr/>
        </p:nvCxnSpPr>
        <p:spPr>
          <a:xfrm flipV="1">
            <a:off x="4171953" y="3260801"/>
            <a:ext cx="1372983" cy="1869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26" idx="3"/>
            <a:endCxn id="30" idx="1"/>
          </p:cNvCxnSpPr>
          <p:nvPr/>
        </p:nvCxnSpPr>
        <p:spPr>
          <a:xfrm>
            <a:off x="6026562" y="3260801"/>
            <a:ext cx="1364683" cy="1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27" idx="3"/>
            <a:endCxn id="30" idx="1"/>
          </p:cNvCxnSpPr>
          <p:nvPr/>
        </p:nvCxnSpPr>
        <p:spPr>
          <a:xfrm flipV="1">
            <a:off x="5999634" y="3262291"/>
            <a:ext cx="1391611" cy="92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7" idx="3"/>
            <a:endCxn id="32" idx="1"/>
          </p:cNvCxnSpPr>
          <p:nvPr/>
        </p:nvCxnSpPr>
        <p:spPr>
          <a:xfrm flipV="1">
            <a:off x="5999634" y="4155197"/>
            <a:ext cx="1391611" cy="30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7" idx="3"/>
            <a:endCxn id="33" idx="1"/>
          </p:cNvCxnSpPr>
          <p:nvPr/>
        </p:nvCxnSpPr>
        <p:spPr>
          <a:xfrm>
            <a:off x="5999634" y="4185989"/>
            <a:ext cx="1399911" cy="10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26" idx="3"/>
            <a:endCxn id="32" idx="1"/>
          </p:cNvCxnSpPr>
          <p:nvPr/>
        </p:nvCxnSpPr>
        <p:spPr>
          <a:xfrm>
            <a:off x="6026562" y="3260801"/>
            <a:ext cx="1364683" cy="894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26" idx="3"/>
            <a:endCxn id="33" idx="1"/>
          </p:cNvCxnSpPr>
          <p:nvPr/>
        </p:nvCxnSpPr>
        <p:spPr>
          <a:xfrm>
            <a:off x="6026562" y="3260801"/>
            <a:ext cx="1372983" cy="1969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29" idx="3"/>
            <a:endCxn id="33" idx="1"/>
          </p:cNvCxnSpPr>
          <p:nvPr/>
        </p:nvCxnSpPr>
        <p:spPr>
          <a:xfrm>
            <a:off x="6026562" y="5144214"/>
            <a:ext cx="1372983" cy="85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29" idx="3"/>
          </p:cNvCxnSpPr>
          <p:nvPr/>
        </p:nvCxnSpPr>
        <p:spPr>
          <a:xfrm flipV="1">
            <a:off x="6026562" y="4181763"/>
            <a:ext cx="1382150" cy="962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29" idx="3"/>
            <a:endCxn id="30" idx="1"/>
          </p:cNvCxnSpPr>
          <p:nvPr/>
        </p:nvCxnSpPr>
        <p:spPr>
          <a:xfrm flipV="1">
            <a:off x="6026562" y="3262291"/>
            <a:ext cx="1364683" cy="1881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3391361" y="4991685"/>
            <a:ext cx="39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222568" y="4953945"/>
            <a:ext cx="39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7815035" y="3067684"/>
                <a:ext cx="536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35" y="3067684"/>
                <a:ext cx="536632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7829914" y="3914384"/>
                <a:ext cx="536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914" y="3914384"/>
                <a:ext cx="536632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7815035" y="5045202"/>
                <a:ext cx="536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35" y="5045202"/>
                <a:ext cx="536632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コネクタ 87"/>
          <p:cNvCxnSpPr>
            <a:stCxn id="14" idx="0"/>
            <a:endCxn id="14" idx="2"/>
          </p:cNvCxnSpPr>
          <p:nvPr/>
        </p:nvCxnSpPr>
        <p:spPr>
          <a:xfrm>
            <a:off x="3931140" y="3011537"/>
            <a:ext cx="0" cy="481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15" idx="0"/>
            <a:endCxn id="15" idx="2"/>
          </p:cNvCxnSpPr>
          <p:nvPr/>
        </p:nvCxnSpPr>
        <p:spPr>
          <a:xfrm>
            <a:off x="3931140" y="3968192"/>
            <a:ext cx="0" cy="481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26" idx="0"/>
            <a:endCxn id="26" idx="2"/>
          </p:cNvCxnSpPr>
          <p:nvPr/>
        </p:nvCxnSpPr>
        <p:spPr>
          <a:xfrm>
            <a:off x="5785749" y="3019988"/>
            <a:ext cx="0" cy="481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27" idx="0"/>
            <a:endCxn id="27" idx="2"/>
          </p:cNvCxnSpPr>
          <p:nvPr/>
        </p:nvCxnSpPr>
        <p:spPr>
          <a:xfrm>
            <a:off x="5758821" y="3945176"/>
            <a:ext cx="0" cy="481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58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382AE6-D782-44F3-93AF-BE807E5407FC}"/>
              </a:ext>
            </a:extLst>
          </p:cNvPr>
          <p:cNvSpPr/>
          <p:nvPr/>
        </p:nvSpPr>
        <p:spPr>
          <a:xfrm>
            <a:off x="762000" y="3128682"/>
            <a:ext cx="2052918" cy="300318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14.3.3. Step 3 : </a:t>
            </a:r>
            <a:r>
              <a:rPr lang="ja-JP" altLang="en-US" b="1" dirty="0"/>
              <a:t>目的関数を決める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訓練の際に利用する目的関数の決定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⇒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今回の例では前章でも説明のあった交差エントロピーを使う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softmax_cross_entropy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9098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02693C5-0B09-4C36-8017-ACBDA044B304}"/>
              </a:ext>
            </a:extLst>
          </p:cNvPr>
          <p:cNvSpPr/>
          <p:nvPr/>
        </p:nvSpPr>
        <p:spPr>
          <a:xfrm>
            <a:off x="762000" y="4661647"/>
            <a:ext cx="1703294" cy="264459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A4F59B-E42E-484D-B885-B1681B213645}"/>
              </a:ext>
            </a:extLst>
          </p:cNvPr>
          <p:cNvSpPr/>
          <p:nvPr/>
        </p:nvSpPr>
        <p:spPr>
          <a:xfrm>
            <a:off x="762000" y="3429000"/>
            <a:ext cx="3890682" cy="264459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14.3.4. Step 4 : </a:t>
            </a:r>
            <a:r>
              <a:rPr lang="ja-JP" altLang="en-US" b="1" dirty="0"/>
              <a:t>最適化手法を選択する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訓練で使う最適化手法を選択する必要がある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⇒今回の例では前章でも説明があった</a:t>
            </a:r>
            <a:r>
              <a:rPr lang="zh-TW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確率的勾配降下法 </a:t>
            </a:r>
            <a:r>
              <a:rPr lang="en-US" altLang="zh-TW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(SGD)</a:t>
            </a: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（ミニバッチ学習を用いた勾配降下法）を使う</a:t>
            </a:r>
            <a:endParaRPr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optimizer =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chainer.optimizers.SGD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lr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=</a:t>
            </a:r>
            <a:r>
              <a:rPr lang="ja-JP" altLang="en-US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学習率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) </a:t>
            </a:r>
          </a:p>
          <a:p>
            <a:pPr marL="0" indent="0">
              <a:buNone/>
            </a:pPr>
            <a:endParaRPr lang="en-US" altLang="ja-JP" sz="8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これにニューラルネットワークをセットし、確率的勾配降下法によってパラメータが更新されるようにすると</a:t>
            </a:r>
            <a:endParaRPr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optimizer.setup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(net) </a:t>
            </a:r>
            <a:endParaRPr kumimoji="1" lang="en-US" altLang="ja-JP" sz="1400" dirty="0">
              <a:solidFill>
                <a:schemeClr val="bg1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916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24B8F9-3047-4464-8760-E43CE6010C38}"/>
              </a:ext>
            </a:extLst>
          </p:cNvPr>
          <p:cNvSpPr/>
          <p:nvPr/>
        </p:nvSpPr>
        <p:spPr>
          <a:xfrm>
            <a:off x="744071" y="2743200"/>
            <a:ext cx="1479176" cy="582706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14.3.5. Step 5 : </a:t>
            </a:r>
            <a:r>
              <a:rPr lang="ja-JP" altLang="en-US" b="1" dirty="0"/>
              <a:t>ネットワークを訓練する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9080"/>
          </a:xfrm>
        </p:spPr>
        <p:txBody>
          <a:bodyPr>
            <a:normAutofit/>
          </a:bodyPr>
          <a:lstStyle/>
          <a:p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最初にエポック数とパッチサイズを決める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n_epoch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 = 30 </a:t>
            </a:r>
          </a:p>
          <a:p>
            <a:pPr marL="0" indent="0">
              <a:buNone/>
            </a:pP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n_batchsize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 = 16 </a:t>
            </a:r>
          </a:p>
          <a:p>
            <a:pPr marL="0" indent="0">
              <a:buNone/>
            </a:pPr>
            <a:endParaRPr lang="en-US" altLang="ja-JP" sz="8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次に実際に訓練をする</a:t>
            </a:r>
            <a:endParaRPr kumimoji="1"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fontAlgn="base">
              <a:buNone/>
            </a:pP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①訓練用のバッチを準備</a:t>
            </a:r>
          </a:p>
          <a:p>
            <a:pPr marL="0" indent="0" fontAlgn="base">
              <a:buNone/>
            </a:pP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②予測値を計算し、目的関数を適用 </a:t>
            </a:r>
            <a:r>
              <a:rPr lang="en-US" altLang="ja-JP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順伝播</a:t>
            </a:r>
            <a:r>
              <a:rPr lang="en-US" altLang="ja-JP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pPr marL="0" indent="0" fontAlgn="base">
              <a:buNone/>
            </a:pP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③勾配を計算 </a:t>
            </a:r>
            <a:r>
              <a:rPr lang="en-US" altLang="ja-JP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逆伝播</a:t>
            </a:r>
            <a:r>
              <a:rPr lang="en-US" altLang="ja-JP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pPr marL="0" indent="0" fontAlgn="base">
              <a:buNone/>
            </a:pP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④パラメータを更新</a:t>
            </a:r>
            <a:endParaRPr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fontAlgn="base">
              <a:buNone/>
            </a:pPr>
            <a:endParaRPr lang="ja-JP" altLang="en-US" sz="8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実際のコードは</a:t>
            </a:r>
            <a:r>
              <a:rPr kumimoji="1" lang="en-US" altLang="ja-JP" sz="2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チュートリアル参照</a:t>
            </a:r>
          </a:p>
        </p:txBody>
      </p:sp>
    </p:spTree>
    <p:extLst>
      <p:ext uri="{BB962C8B-B14F-4D97-AF65-F5344CB8AC3E}">
        <p14:creationId xmlns:p14="http://schemas.microsoft.com/office/powerpoint/2010/main" val="38248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F2D0E-8B45-4C69-8AA1-BDC24731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14.3.5. Step 5 : </a:t>
            </a:r>
            <a:r>
              <a:rPr lang="ja-JP" altLang="en-US" b="1" dirty="0"/>
              <a:t>ネットワークを訓練する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2B851-7C91-460B-B967-6500136E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訓練が終了したら目的関数</a:t>
            </a:r>
            <a:r>
              <a:rPr kumimoji="1"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の出力値と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分類精度のエポックごとによる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変化の可視化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コードは</a:t>
            </a:r>
            <a:r>
              <a:rPr kumimoji="1" lang="en-US" altLang="ja-JP" sz="2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チュートリアル参照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目的関数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の出力⇒減少　　　　　　　　分類精度⇒上昇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B1623FB-D077-438A-B73E-F945231954A1}"/>
              </a:ext>
            </a:extLst>
          </p:cNvPr>
          <p:cNvGrpSpPr/>
          <p:nvPr/>
        </p:nvGrpSpPr>
        <p:grpSpPr>
          <a:xfrm>
            <a:off x="1327500" y="3115831"/>
            <a:ext cx="3426200" cy="2302406"/>
            <a:chOff x="1107552" y="3435991"/>
            <a:chExt cx="3426200" cy="2302406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47B53C2-5933-4A81-AED5-341CCCA86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552" y="3435991"/>
              <a:ext cx="3426200" cy="2302406"/>
            </a:xfrm>
            <a:prstGeom prst="rect">
              <a:avLst/>
            </a:prstGeom>
          </p:spPr>
        </p:pic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B8775D31-AD2C-4FE0-B798-9764A26C544B}"/>
                </a:ext>
              </a:extLst>
            </p:cNvPr>
            <p:cNvSpPr/>
            <p:nvPr/>
          </p:nvSpPr>
          <p:spPr>
            <a:xfrm rot="1381168">
              <a:off x="1981961" y="4242976"/>
              <a:ext cx="1958015" cy="4923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F4A0D58-CB28-49C7-ACC4-DAB1B2CF66C7}"/>
              </a:ext>
            </a:extLst>
          </p:cNvPr>
          <p:cNvGrpSpPr/>
          <p:nvPr/>
        </p:nvGrpSpPr>
        <p:grpSpPr>
          <a:xfrm>
            <a:off x="5997149" y="3115832"/>
            <a:ext cx="3426199" cy="2302405"/>
            <a:chOff x="6621789" y="3429001"/>
            <a:chExt cx="3426199" cy="230240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EB1CDED7-CCA5-432F-89B9-D2ACFD258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789" y="3429001"/>
              <a:ext cx="3426199" cy="2302405"/>
            </a:xfrm>
            <a:prstGeom prst="rect">
              <a:avLst/>
            </a:prstGeom>
          </p:spPr>
        </p:pic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099D25AA-03EE-4CB5-8C5F-F5660EBC3B64}"/>
                </a:ext>
              </a:extLst>
            </p:cNvPr>
            <p:cNvSpPr/>
            <p:nvPr/>
          </p:nvSpPr>
          <p:spPr>
            <a:xfrm rot="20070226">
              <a:off x="7735679" y="4538804"/>
              <a:ext cx="1958015" cy="4923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43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1177958-F254-4C6B-858E-8958A8932595}"/>
              </a:ext>
            </a:extLst>
          </p:cNvPr>
          <p:cNvSpPr/>
          <p:nvPr/>
        </p:nvSpPr>
        <p:spPr>
          <a:xfrm>
            <a:off x="753035" y="5925671"/>
            <a:ext cx="3801036" cy="295836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A6FBB1-DADC-4FC6-82F3-D94B2BC23E61}"/>
              </a:ext>
            </a:extLst>
          </p:cNvPr>
          <p:cNvSpPr/>
          <p:nvPr/>
        </p:nvSpPr>
        <p:spPr>
          <a:xfrm>
            <a:off x="753035" y="4563035"/>
            <a:ext cx="3514165" cy="295836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D1E2371-893B-4BA3-AABB-D83CA77E242F}"/>
              </a:ext>
            </a:extLst>
          </p:cNvPr>
          <p:cNvSpPr/>
          <p:nvPr/>
        </p:nvSpPr>
        <p:spPr>
          <a:xfrm>
            <a:off x="680321" y="3550024"/>
            <a:ext cx="7361020" cy="600635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6949-6188-4385-8BC7-52917663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14.3.5. Step 5 : </a:t>
            </a:r>
            <a:r>
              <a:rPr lang="ja-JP" altLang="en-US" b="1" dirty="0"/>
              <a:t>ネットワークを訓練する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EC6C28-BBF7-49BB-9A28-09B4335E5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20601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テストデータで予測</a:t>
            </a:r>
            <a:endParaRPr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訓練したネットワークを使ってテストデータに対する評価を行う</a:t>
            </a:r>
            <a:endParaRPr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まずテストデータに対して予測し、</a:t>
            </a:r>
            <a:endParaRPr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with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chainer.using_config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('train', False),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chainer.using_config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('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enable_backprop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', False):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   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y_test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 = net(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x_test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pPr marL="0" indent="0">
              <a:buNone/>
            </a:pP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予測した結果を使って分類精度を計算、確認する</a:t>
            </a:r>
            <a:endParaRPr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accuracy_test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 =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F.accuracy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y_test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,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t_test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pPr marL="0" indent="0">
              <a:buNone/>
            </a:pPr>
            <a:endParaRPr kumimoji="1" lang="en-US" altLang="ja-JP" sz="8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ネットワークの保存</a:t>
            </a:r>
            <a:endParaRPr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ネットワークの保存は以下のコードで可能</a:t>
            </a:r>
            <a:endParaRPr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chainer.serializers.save_npz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('my_iris.net', net)</a:t>
            </a:r>
          </a:p>
        </p:txBody>
      </p:sp>
    </p:spTree>
    <p:extLst>
      <p:ext uri="{BB962C8B-B14F-4D97-AF65-F5344CB8AC3E}">
        <p14:creationId xmlns:p14="http://schemas.microsoft.com/office/powerpoint/2010/main" val="73472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FC6E9EF-5C5A-4C40-B041-160B61300CA7}"/>
              </a:ext>
            </a:extLst>
          </p:cNvPr>
          <p:cNvSpPr/>
          <p:nvPr/>
        </p:nvSpPr>
        <p:spPr>
          <a:xfrm>
            <a:off x="680321" y="4136531"/>
            <a:ext cx="6642847" cy="318247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44BDCB2-F19B-44FB-A55A-7F5A5EB45986}"/>
              </a:ext>
            </a:extLst>
          </p:cNvPr>
          <p:cNvSpPr/>
          <p:nvPr/>
        </p:nvSpPr>
        <p:spPr>
          <a:xfrm>
            <a:off x="680321" y="3110753"/>
            <a:ext cx="1175373" cy="318247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14.4. </a:t>
            </a:r>
            <a:r>
              <a:rPr lang="ja-JP" altLang="en-US" b="1" dirty="0"/>
              <a:t>訓練済みネットワークを用いた推論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0321" y="2336873"/>
            <a:ext cx="11090338" cy="3599316"/>
          </a:xfrm>
        </p:spPr>
        <p:txBody>
          <a:bodyPr>
            <a:noAutofit/>
          </a:bodyPr>
          <a:lstStyle/>
          <a:p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保存したネットワークを読み込む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⇒訓練済みのネットワークと同様のインスタンスを作成してからパラメータを読み込む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Sequential()</a:t>
            </a:r>
          </a:p>
          <a:p>
            <a:pPr marL="0" indent="0">
              <a:buNone/>
            </a:pPr>
            <a:endParaRPr lang="en-US" altLang="ja-JP" sz="14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パラメータを読み込むのは以下のコード</a:t>
            </a:r>
            <a:endParaRPr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chainer.serializers.load_npz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(‘</a:t>
            </a:r>
            <a:r>
              <a:rPr lang="ja-JP" altLang="en-US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読み込むネットワーク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’, </a:t>
            </a:r>
            <a:r>
              <a:rPr lang="ja-JP" altLang="en-US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読み込み先のインスタンス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) </a:t>
            </a:r>
          </a:p>
          <a:p>
            <a:pPr marL="0" indent="0">
              <a:buNone/>
            </a:pP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0947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12825D9-C708-4D4A-BD6D-242A7617AA50}"/>
              </a:ext>
            </a:extLst>
          </p:cNvPr>
          <p:cNvSpPr/>
          <p:nvPr/>
        </p:nvSpPr>
        <p:spPr>
          <a:xfrm>
            <a:off x="680321" y="4168588"/>
            <a:ext cx="2493185" cy="286871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3AC226-631B-4F6F-94FC-0EEB2F06AA8A}"/>
              </a:ext>
            </a:extLst>
          </p:cNvPr>
          <p:cNvSpPr/>
          <p:nvPr/>
        </p:nvSpPr>
        <p:spPr>
          <a:xfrm>
            <a:off x="680321" y="2743200"/>
            <a:ext cx="7477561" cy="582706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FB5DE8-DA74-4DFF-B38A-ABBFDA1E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14.4. </a:t>
            </a:r>
            <a:r>
              <a:rPr lang="ja-JP" altLang="en-US" b="1" dirty="0"/>
              <a:t>訓練済みネットワークを用いた推論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956BBA-A2C5-4EE5-9D9F-0612C306B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準備ができたら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with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chainer.using_config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('train', False),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chainer.using_config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('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enable_backprop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', False): </a:t>
            </a:r>
          </a:p>
          <a:p>
            <a:pPr marL="0" indent="0">
              <a:buNone/>
            </a:pP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y_test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 =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loaded_net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x_test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) </a:t>
            </a:r>
          </a:p>
          <a:p>
            <a:pPr marL="0" indent="0">
              <a:buNone/>
            </a:pP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で推論をおこなう</a:t>
            </a:r>
            <a:endParaRPr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分類問題の場合、</a:t>
            </a:r>
            <a:endParaRPr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np.argmax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y_test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[0,:].array)</a:t>
            </a:r>
          </a:p>
          <a:p>
            <a:pPr marL="0" indent="0">
              <a:buNone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で予測されたラベルを出力できる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427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14.1. </a:t>
            </a:r>
            <a:r>
              <a:rPr lang="en-US" altLang="ja-JP" b="1" dirty="0" err="1"/>
              <a:t>Chainer</a:t>
            </a:r>
            <a:r>
              <a:rPr lang="en-US" altLang="ja-JP" b="1" dirty="0"/>
              <a:t> </a:t>
            </a:r>
            <a:r>
              <a:rPr lang="ja-JP" altLang="en-US" b="1" dirty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0321" y="2336873"/>
            <a:ext cx="9996644" cy="3599316"/>
          </a:xfrm>
        </p:spPr>
        <p:txBody>
          <a:bodyPr/>
          <a:lstStyle/>
          <a:p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オープンソースのディープラーニングフレームワーク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⇒ニューラルネットワークの設計・訓練・評価などが容易に実装できる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（特に層数が多いニューラルネットを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GPU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などを用いて高速化する）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特徴として「</a:t>
            </a:r>
            <a:r>
              <a:rPr lang="en-US" altLang="ja-JP" sz="2000" b="1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Powerful (</a:t>
            </a:r>
            <a:r>
              <a:rPr lang="ja-JP" altLang="en-US" sz="2000" b="1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高性能</a:t>
            </a:r>
            <a:r>
              <a:rPr lang="en-US" altLang="ja-JP" sz="2000" b="1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」「</a:t>
            </a:r>
            <a:r>
              <a:rPr lang="en-US" altLang="ja-JP" sz="2000" b="1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Flexibility (</a:t>
            </a:r>
            <a:r>
              <a:rPr lang="ja-JP" altLang="en-US" sz="2000" b="1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柔軟性</a:t>
            </a:r>
            <a:r>
              <a:rPr lang="en-US" altLang="ja-JP" sz="2000" b="1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」「</a:t>
            </a:r>
            <a:r>
              <a:rPr lang="en-US" altLang="ja-JP" sz="2000" b="1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Intuitive (</a:t>
            </a:r>
            <a:r>
              <a:rPr lang="ja-JP" altLang="en-US" sz="2000" b="1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直感的</a:t>
            </a:r>
            <a:r>
              <a:rPr lang="en-US" altLang="ja-JP" sz="2000" b="1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」</a:t>
            </a:r>
            <a:endParaRPr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である</a:t>
            </a:r>
            <a:endParaRPr lang="en-US" altLang="ja-JP" sz="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⇒初心者から研究者・開発者まで使える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501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14.1. </a:t>
            </a:r>
            <a:r>
              <a:rPr lang="en-US" altLang="ja-JP" b="1" dirty="0" err="1"/>
              <a:t>Chainer</a:t>
            </a:r>
            <a:r>
              <a:rPr lang="en-US" altLang="ja-JP" b="1" dirty="0"/>
              <a:t> </a:t>
            </a:r>
            <a:r>
              <a:rPr lang="ja-JP" altLang="en-US" b="1" dirty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0321" y="2336873"/>
            <a:ext cx="10704855" cy="3916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フレームワークとライブラリの違い</a:t>
            </a:r>
            <a:endParaRPr kumimoji="1" lang="en-US" altLang="ja-JP" sz="1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・ざっくり言うと</a:t>
            </a:r>
            <a:r>
              <a:rPr lang="en-US" altLang="ja-JP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endParaRPr kumimoji="1" lang="en-US" altLang="ja-JP" sz="1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フレームワーク： 汎用的に必要なものをまとめている枠組み</a:t>
            </a:r>
            <a:endParaRPr lang="en-US" altLang="ja-JP" sz="18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ライブラリ： 汎用性の高い便利なプログラムのまとまり</a:t>
            </a:r>
            <a:endParaRPr lang="en-US" altLang="ja-JP" sz="18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⇒家と家電みたいな感じ</a:t>
            </a:r>
            <a:endParaRPr kumimoji="1" lang="en-US" altLang="ja-JP" sz="18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kumimoji="1" lang="en-US" altLang="ja-JP" sz="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・制御的な面でみると</a:t>
            </a:r>
            <a:endParaRPr lang="en-US" altLang="ja-JP" sz="18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フレームワーク：フレームワークの一部をユーザが埋めていく</a:t>
            </a:r>
            <a:endParaRPr lang="en-US" altLang="ja-JP" sz="18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ライブラリ：ユーザの書いたコード内で呼び出される</a:t>
            </a:r>
            <a:endParaRPr lang="en-US" altLang="ja-JP" sz="18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⇒フレームワークではフレームワーク側が、ライブラリではユーザ側が制御フローを持っている</a:t>
            </a:r>
            <a:endParaRPr kumimoji="1" lang="ja-JP" altLang="en-US" sz="1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462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14.2. </a:t>
            </a:r>
            <a:r>
              <a:rPr lang="en-US" altLang="ja-JP" b="1" dirty="0" err="1"/>
              <a:t>Chainer</a:t>
            </a:r>
            <a:r>
              <a:rPr lang="en-US" altLang="ja-JP" b="1" dirty="0"/>
              <a:t> </a:t>
            </a:r>
            <a:r>
              <a:rPr lang="ja-JP" altLang="en-US" b="1" dirty="0"/>
              <a:t>の準備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36588B9-6B01-40EB-B632-2F7CAA205049}"/>
              </a:ext>
            </a:extLst>
          </p:cNvPr>
          <p:cNvSpPr/>
          <p:nvPr/>
        </p:nvSpPr>
        <p:spPr>
          <a:xfrm>
            <a:off x="680321" y="5065059"/>
            <a:ext cx="1344706" cy="268941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6D79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0321" y="2354803"/>
            <a:ext cx="9613861" cy="3599316"/>
          </a:xfrm>
        </p:spPr>
        <p:txBody>
          <a:bodyPr>
            <a:normAutofit/>
          </a:bodyPr>
          <a:lstStyle/>
          <a:p>
            <a:r>
              <a:rPr kumimoji="1" lang="en-US" altLang="ja-JP" sz="18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Colab</a:t>
            </a:r>
            <a:r>
              <a:rPr kumimoji="1"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上⇒</a:t>
            </a:r>
            <a:r>
              <a:rPr kumimoji="1" lang="en-US" altLang="ja-JP" sz="18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</a:t>
            </a:r>
            <a:r>
              <a:rPr kumimoji="1"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はインストール済み</a:t>
            </a:r>
            <a:endParaRPr kumimoji="1" lang="en-US" altLang="ja-JP" sz="1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Anaconda</a:t>
            </a:r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を使う方法</a:t>
            </a:r>
            <a:endParaRPr lang="en-US" altLang="ja-JP" sz="1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https://goworkship.com/magazine/windows10-chainer/</a:t>
            </a:r>
            <a:endParaRPr lang="en-US" altLang="ja-JP" sz="1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en-US" altLang="ja-JP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Anaconda</a:t>
            </a:r>
            <a:r>
              <a:rPr kumimoji="1"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を使わない方法</a:t>
            </a:r>
            <a:endParaRPr kumimoji="1" lang="en-US" altLang="ja-JP" sz="1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3"/>
              </a:rPr>
              <a:t>https://www.sejuku.net/blog/39650#Chainer-7</a:t>
            </a:r>
            <a:endParaRPr lang="en-US" altLang="ja-JP" sz="1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lang="en-US" altLang="ja-JP" sz="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インストールが終わったら</a:t>
            </a:r>
            <a:endParaRPr kumimoji="1" lang="en-US" altLang="ja-JP" sz="1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import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</a:t>
            </a:r>
            <a:endParaRPr lang="en-US" altLang="ja-JP" sz="1400" dirty="0">
              <a:solidFill>
                <a:schemeClr val="bg1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で</a:t>
            </a:r>
            <a:r>
              <a:rPr kumimoji="1" lang="en-US" altLang="ja-JP" sz="1800" dirty="0" err="1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</a:t>
            </a:r>
            <a:r>
              <a:rPr kumimoji="1" lang="ja-JP" altLang="en-US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を使う準備をする</a:t>
            </a:r>
            <a:endParaRPr kumimoji="1" lang="en-US" altLang="ja-JP" sz="18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517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14.3. </a:t>
            </a:r>
            <a:r>
              <a:rPr lang="en-US" altLang="ja-JP" b="1" dirty="0" err="1"/>
              <a:t>Chainer</a:t>
            </a:r>
            <a:r>
              <a:rPr lang="ja-JP" altLang="en-US" b="1" dirty="0"/>
              <a:t>による訓練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18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</a:t>
            </a:r>
            <a:r>
              <a:rPr kumimoji="1"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によるネットワークの訓練は以下の</a:t>
            </a:r>
            <a:r>
              <a:rPr kumimoji="1" lang="en-US" altLang="ja-JP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5</a:t>
            </a:r>
            <a:r>
              <a:rPr kumimoji="1"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つのステップ</a:t>
            </a:r>
            <a:endParaRPr kumimoji="1" lang="en-US" altLang="ja-JP" sz="1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Step 1 : </a:t>
            </a:r>
            <a:r>
              <a:rPr lang="ja-JP" altLang="en-US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データセットの準備</a:t>
            </a:r>
          </a:p>
          <a:p>
            <a:pPr marL="0" indent="0" fontAlgn="base">
              <a:buNone/>
            </a:pPr>
            <a:r>
              <a:rPr lang="en-US" altLang="ja-JP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Step 2 : </a:t>
            </a:r>
            <a:r>
              <a:rPr lang="ja-JP" altLang="en-US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ネットワークを決める</a:t>
            </a:r>
          </a:p>
          <a:p>
            <a:pPr marL="0" indent="0" fontAlgn="base">
              <a:buNone/>
            </a:pPr>
            <a:r>
              <a:rPr lang="en-US" altLang="ja-JP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Step 3 : </a:t>
            </a:r>
            <a:r>
              <a:rPr lang="ja-JP" altLang="en-US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目的関数を決める</a:t>
            </a:r>
          </a:p>
          <a:p>
            <a:pPr marL="0" indent="0" fontAlgn="base">
              <a:buNone/>
            </a:pPr>
            <a:r>
              <a:rPr lang="en-US" altLang="ja-JP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Step 4 : </a:t>
            </a:r>
            <a:r>
              <a:rPr lang="ja-JP" altLang="en-US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最適化手法を選択する</a:t>
            </a:r>
          </a:p>
          <a:p>
            <a:pPr marL="0" indent="0" fontAlgn="base">
              <a:buNone/>
            </a:pPr>
            <a:r>
              <a:rPr lang="en-US" altLang="ja-JP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Step 5 : </a:t>
            </a:r>
            <a:r>
              <a:rPr lang="ja-JP" altLang="en-US" sz="18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ネットワークを訓練する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89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14.3.1. Step 1 : </a:t>
            </a:r>
            <a:r>
              <a:rPr lang="ja-JP" altLang="en-US" b="1" dirty="0"/>
              <a:t>データセットの準備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BA7311-CBA1-403C-A1FF-AC988AD2B9EC}"/>
              </a:ext>
            </a:extLst>
          </p:cNvPr>
          <p:cNvSpPr/>
          <p:nvPr/>
        </p:nvSpPr>
        <p:spPr>
          <a:xfrm>
            <a:off x="680321" y="2752165"/>
            <a:ext cx="3255185" cy="564776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EA16BF-59C2-4DED-BC70-4A6EFD2DBE25}"/>
              </a:ext>
            </a:extLst>
          </p:cNvPr>
          <p:cNvSpPr/>
          <p:nvPr/>
        </p:nvSpPr>
        <p:spPr>
          <a:xfrm>
            <a:off x="680321" y="4390458"/>
            <a:ext cx="2124636" cy="259976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7567" y="2348753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①例によってアヤメのデータを読み込む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from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sklearn.datasets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 import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load_iris</a:t>
            </a:r>
            <a:endParaRPr kumimoji="1" lang="en-US" altLang="ja-JP" sz="14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x, t =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load_iris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return_X_y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=True)</a:t>
            </a:r>
          </a:p>
          <a:p>
            <a:pPr marL="0" indent="0">
              <a:buNone/>
            </a:pPr>
            <a:endParaRPr lang="en-US" altLang="ja-JP" sz="8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r>
              <a:rPr lang="en-US" altLang="ja-JP" sz="2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では入力値のデータ型が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numpy.float32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分類問題の目標値のデータ型は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numpy.int32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になっている必要があるので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変数名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en-US" altLang="ja-JP" sz="1400" dirty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astype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(‘</a:t>
            </a:r>
            <a:r>
              <a:rPr lang="ja-JP" altLang="en-US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データ型</a:t>
            </a:r>
            <a:r>
              <a: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’)</a:t>
            </a:r>
          </a:p>
          <a:p>
            <a:pPr marL="0" indent="0">
              <a:buNone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というメソッドを使って</a:t>
            </a:r>
            <a:r>
              <a:rPr lang="en-US" altLang="ja-JP" sz="2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x,t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のデータ型を変更する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906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900ED6A-BE81-41B5-BA7B-7D40E8D07F61}"/>
              </a:ext>
            </a:extLst>
          </p:cNvPr>
          <p:cNvSpPr/>
          <p:nvPr/>
        </p:nvSpPr>
        <p:spPr>
          <a:xfrm>
            <a:off x="744071" y="4921624"/>
            <a:ext cx="5898776" cy="251011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0915899-142C-4572-9E9D-F768C179B234}"/>
              </a:ext>
            </a:extLst>
          </p:cNvPr>
          <p:cNvSpPr/>
          <p:nvPr/>
        </p:nvSpPr>
        <p:spPr>
          <a:xfrm>
            <a:off x="744071" y="3550024"/>
            <a:ext cx="4285129" cy="251011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14.3.1. Step 1 : </a:t>
            </a:r>
            <a:r>
              <a:rPr lang="ja-JP" altLang="en-US" b="1" dirty="0"/>
              <a:t>データセットの準備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28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  <a:r>
              <a:rPr kumimoji="1" lang="en-US" altLang="ja-JP" sz="2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scikit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-learn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のときの説明と同様にデータセットを分割する必要がある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「訓練データセット」「検証データセット」「テストデータセット」</a:t>
            </a:r>
            <a:endParaRPr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まずテストデータセットとそれ以外に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の割合で分割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train_test_split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(x, t,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test_size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=0.3,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random_state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=0) </a:t>
            </a:r>
          </a:p>
          <a:p>
            <a:pPr marL="0" indent="0">
              <a:buNone/>
            </a:pPr>
            <a:endParaRPr kumimoji="1" lang="en-US" altLang="ja-JP" sz="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次にテストデータセットではない方を訓練データセットと検証データセットに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の割合で分割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train_test_split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x_train_val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,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t_train_val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,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test_size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=0.3,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random_state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=0) </a:t>
            </a:r>
          </a:p>
          <a:p>
            <a:pPr marL="0" indent="0">
              <a:buNone/>
            </a:pPr>
            <a:endParaRPr lang="en-US" altLang="ja-JP" sz="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⇒テストデータ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30%</a:t>
            </a:r>
            <a:r>
              <a:rPr lang="ja-JP" altLang="en-US" sz="2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訓練データセット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49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％、検証データセット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21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％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853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3036BE-CFD3-44E9-9713-763A98713312}"/>
              </a:ext>
            </a:extLst>
          </p:cNvPr>
          <p:cNvSpPr/>
          <p:nvPr/>
        </p:nvSpPr>
        <p:spPr>
          <a:xfrm>
            <a:off x="680321" y="5163671"/>
            <a:ext cx="2529044" cy="537882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14.3.2. Step 2 : </a:t>
            </a:r>
            <a:r>
              <a:rPr lang="ja-JP" altLang="en-US" b="1" dirty="0"/>
              <a:t>ネットワークを決める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6327"/>
          </a:xfrm>
        </p:spPr>
        <p:txBody>
          <a:bodyPr>
            <a:normAutofit/>
          </a:bodyPr>
          <a:lstStyle/>
          <a:p>
            <a:pPr fontAlgn="base"/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本章以降「層」という言葉をノードの集まりでなく訓練可能なパラメータを持つ関数に対して用いる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fontAlgn="base"/>
            <a:endParaRPr lang="en-US" altLang="ja-JP" sz="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fontAlgn="base"/>
            <a:r>
              <a:rPr lang="en-US" altLang="ja-JP" sz="2000" dirty="0" err="1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</a:t>
            </a:r>
            <a:r>
              <a:rPr lang="en-US" altLang="ja-JP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が提供しているニューラルネットワークの層を構成するための微分可能な関数は以下の </a:t>
            </a:r>
            <a:r>
              <a:rPr lang="en-US" altLang="ja-JP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2 </a:t>
            </a: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つに大別できる。</a:t>
            </a:r>
          </a:p>
          <a:p>
            <a:pPr marL="0" indent="0" fontAlgn="base">
              <a:buNone/>
            </a:pP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(a)</a:t>
            </a: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パラメータを持つ関数 </a:t>
            </a:r>
            <a:r>
              <a:rPr lang="en-US" altLang="ja-JP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層</a:t>
            </a:r>
            <a:r>
              <a:rPr lang="en-US" altLang="ja-JP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：リンク</a:t>
            </a:r>
          </a:p>
          <a:p>
            <a:pPr marL="0" indent="0" fontAlgn="base">
              <a:buNone/>
            </a:pP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(b)</a:t>
            </a: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パラメータを持たない関数</a:t>
            </a:r>
            <a:r>
              <a:rPr lang="en-US" altLang="ja-JP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2000" dirty="0" err="1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ReLU</a:t>
            </a: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関数など</a:t>
            </a:r>
            <a:r>
              <a:rPr lang="en-US" altLang="ja-JP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：ファンクション</a:t>
            </a:r>
            <a:endParaRPr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fontAlgn="base">
              <a:buNone/>
            </a:pP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まずはこの二つのモジュールを読み込む</a:t>
            </a:r>
            <a:endParaRPr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fontAlgn="base">
              <a:buNone/>
            </a:pP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import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chainer.links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 as L 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import </a:t>
            </a: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chainer.functions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 as F</a:t>
            </a:r>
            <a:endParaRPr lang="en-US" altLang="ja-JP" sz="14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687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6939DA-9798-4A29-99E6-F2D72ADEF89B}"/>
              </a:ext>
            </a:extLst>
          </p:cNvPr>
          <p:cNvSpPr/>
          <p:nvPr/>
        </p:nvSpPr>
        <p:spPr>
          <a:xfrm>
            <a:off x="762001" y="4550364"/>
            <a:ext cx="528918" cy="344365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99F6A9-2332-4A64-B6CC-774AC07487E9}"/>
              </a:ext>
            </a:extLst>
          </p:cNvPr>
          <p:cNvSpPr/>
          <p:nvPr/>
        </p:nvSpPr>
        <p:spPr>
          <a:xfrm>
            <a:off x="762000" y="3630705"/>
            <a:ext cx="2832847" cy="268941"/>
          </a:xfrm>
          <a:prstGeom prst="rect">
            <a:avLst/>
          </a:prstGeom>
          <a:solidFill>
            <a:srgbClr val="F6D7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14.3.2. Step 2 : </a:t>
            </a:r>
            <a:r>
              <a:rPr lang="ja-JP" altLang="en-US" b="1" dirty="0"/>
              <a:t>ネットワークを決める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Sequential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クラスを利用して</a:t>
            </a: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全結合層が </a:t>
            </a:r>
            <a:r>
              <a:rPr lang="en-US" altLang="ja-JP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3 </a:t>
            </a: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つ、活性化関数に </a:t>
            </a:r>
            <a:r>
              <a:rPr lang="en-US" altLang="ja-JP" sz="2000" dirty="0" err="1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ReLU</a:t>
            </a:r>
            <a:r>
              <a:rPr lang="en-US" altLang="ja-JP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関数を利用した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ネットワークを作る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全結合層の定義は以下のコード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L.Linear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入力次元数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, </a:t>
            </a:r>
            <a:r>
              <a:rPr lang="ja-JP" altLang="en-US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出力次元数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endParaRPr lang="en-US" altLang="ja-JP" sz="8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2000" dirty="0" err="1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ReLU</a:t>
            </a:r>
            <a:r>
              <a:rPr kumimoji="1" lang="ja-JP" altLang="en-US" sz="20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関数の定義は以下のコード</a:t>
            </a:r>
            <a:endParaRPr kumimoji="1" lang="en-US" altLang="ja-JP" sz="20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sz="1400" dirty="0" err="1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relu</a:t>
            </a:r>
            <a:r>
              <a:rPr lang="en-US" altLang="ja-JP" sz="1400" dirty="0">
                <a:solidFill>
                  <a:schemeClr val="bg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()</a:t>
            </a:r>
            <a:endParaRPr kumimoji="1" lang="ja-JP" altLang="en-US" sz="14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622535"/>
      </p:ext>
    </p:extLst>
  </p:cSld>
  <p:clrMapOvr>
    <a:masterClrMapping/>
  </p:clrMapOvr>
</p:sld>
</file>

<file path=ppt/theme/theme1.xml><?xml version="1.0" encoding="utf-8"?>
<a:theme xmlns:a="http://schemas.openxmlformats.org/drawingml/2006/main" name="ベルリン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TM04033917[[fn=ベルリン]]</Template>
  <TotalTime>197</TotalTime>
  <Words>1175</Words>
  <Application>Microsoft Office PowerPoint</Application>
  <PresentationFormat>ワイド画面</PresentationFormat>
  <Paragraphs>154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Arial</vt:lpstr>
      <vt:lpstr>Cambria Math</vt:lpstr>
      <vt:lpstr>Trebuchet MS</vt:lpstr>
      <vt:lpstr>ベルリン</vt:lpstr>
      <vt:lpstr>14. Chainer の基礎</vt:lpstr>
      <vt:lpstr>14.1. Chainer とは</vt:lpstr>
      <vt:lpstr>14.1. Chainer とは</vt:lpstr>
      <vt:lpstr>14.2. Chainer の準備</vt:lpstr>
      <vt:lpstr>14.3. Chainerによる訓練</vt:lpstr>
      <vt:lpstr>14.3.1. Step 1 : データセットの準備</vt:lpstr>
      <vt:lpstr>14.3.1. Step 1 : データセットの準備</vt:lpstr>
      <vt:lpstr>14.3.2. Step 2 : ネットワークを決める</vt:lpstr>
      <vt:lpstr>14.3.2. Step 2 : ネットワークを決める</vt:lpstr>
      <vt:lpstr>14.3.2. Step 2 : ネットワークを決める</vt:lpstr>
      <vt:lpstr>14.3.3. Step 3 : 目的関数を決める</vt:lpstr>
      <vt:lpstr>14.3.4. Step 4 : 最適化手法を選択する</vt:lpstr>
      <vt:lpstr>14.3.5. Step 5 : ネットワークを訓練する</vt:lpstr>
      <vt:lpstr>14.3.5. Step 5 : ネットワークを訓練する</vt:lpstr>
      <vt:lpstr>14.3.5. Step 5 : ネットワークを訓練する</vt:lpstr>
      <vt:lpstr>14.4. 訓練済みネットワークを用いた推論</vt:lpstr>
      <vt:lpstr>14.4. 訓練済みネットワークを用いた推論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Chainer の基礎</dc:title>
  <dc:creator>ITO KOTARO</dc:creator>
  <cp:lastModifiedBy>伊藤 光太郎</cp:lastModifiedBy>
  <cp:revision>25</cp:revision>
  <dcterms:created xsi:type="dcterms:W3CDTF">2019-06-07T02:11:30Z</dcterms:created>
  <dcterms:modified xsi:type="dcterms:W3CDTF">2019-06-17T07:16:43Z</dcterms:modified>
</cp:coreProperties>
</file>