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59" r:id="rId5"/>
    <p:sldId id="260" r:id="rId6"/>
    <p:sldId id="272" r:id="rId7"/>
    <p:sldId id="262" r:id="rId8"/>
    <p:sldId id="261" r:id="rId9"/>
    <p:sldId id="263" r:id="rId10"/>
    <p:sldId id="264" r:id="rId11"/>
    <p:sldId id="265" r:id="rId12"/>
    <p:sldId id="271" r:id="rId13"/>
    <p:sldId id="266" r:id="rId14"/>
    <p:sldId id="267" r:id="rId15"/>
    <p:sldId id="268" r:id="rId16"/>
    <p:sldId id="269" r:id="rId17"/>
    <p:sldId id="27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1A15-C612-4FDE-806F-55803547DD6A}" type="datetimeFigureOut">
              <a:rPr kumimoji="1" lang="ja-JP" altLang="en-US" smtClean="0"/>
              <a:t>2023/4/20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7142C-EB62-4804-AE9F-F807499529F6}" type="slidenum">
              <a:rPr kumimoji="1" lang="ja-JP" altLang="en-US" smtClean="0"/>
              <a:t>‹#›</a:t>
            </a:fld>
            <a:endParaRPr kumimoji="1" lang="ja-JP" altLang="en-US"/>
          </a:p>
        </p:txBody>
      </p:sp>
    </p:spTree>
    <p:extLst>
      <p:ext uri="{BB962C8B-B14F-4D97-AF65-F5344CB8AC3E}">
        <p14:creationId xmlns:p14="http://schemas.microsoft.com/office/powerpoint/2010/main" val="13840544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7F0CA-7EE6-43F8-AAA6-7C51DCE33A9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DC7574A-9C91-4804-AD88-74E940F98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A5CD8A5-A0E4-4848-A655-FA75CB95A616}"/>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6BD7024D-EBF0-4694-9D49-E7FE94951F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229F5-C13D-4BF6-9AA0-BAECAF3F057B}"/>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dirty="0"/>
          </a:p>
        </p:txBody>
      </p:sp>
    </p:spTree>
    <p:extLst>
      <p:ext uri="{BB962C8B-B14F-4D97-AF65-F5344CB8AC3E}">
        <p14:creationId xmlns:p14="http://schemas.microsoft.com/office/powerpoint/2010/main" val="397155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47E727-65FA-4561-A797-68E1013BD4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9EC573-192A-417F-9C58-F69177471B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8CC06C-FD34-410B-96A0-D45012DB0F2A}"/>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55108A87-0E3F-466F-B48D-B6C2FB4EBF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CEF0D6-7668-4820-BF1F-E2B6FB31D50E}"/>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62029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C813BC-647E-4FC1-A044-E9C98A744E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495575-713E-4665-B3F5-085CA8C1128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4CE129-443E-4FD7-848B-17D54A157264}"/>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F22EC1F4-9144-4B83-993F-6C34DC6E0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3C0FE8-D13D-4F35-B635-B10DAB185565}"/>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45395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EFDA6-C1BE-4666-82E0-EEF63992D5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58E3E-60D8-44F8-95C8-75C55ADF513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7B17FF-C642-4500-B560-A34977ED9839}"/>
              </a:ext>
            </a:extLst>
          </p:cNvPr>
          <p:cNvSpPr>
            <a:spLocks noGrp="1"/>
          </p:cNvSpPr>
          <p:nvPr>
            <p:ph type="dt" sz="half" idx="10"/>
          </p:nvPr>
        </p:nvSpPr>
        <p:spPr/>
        <p:txBody>
          <a:bodyPr/>
          <a:lstStyle/>
          <a:p>
            <a:r>
              <a:rPr kumimoji="1" lang="en-US" altLang="ja-JP" dirty="0"/>
              <a:t>2023/4/21</a:t>
            </a:r>
            <a:endParaRPr kumimoji="1" lang="ja-JP" altLang="en-US" dirty="0"/>
          </a:p>
        </p:txBody>
      </p:sp>
      <p:sp>
        <p:nvSpPr>
          <p:cNvPr id="5" name="フッター プレースホルダー 4">
            <a:extLst>
              <a:ext uri="{FF2B5EF4-FFF2-40B4-BE49-F238E27FC236}">
                <a16:creationId xmlns:a16="http://schemas.microsoft.com/office/drawing/2014/main" id="{DB3C2848-8D92-4BDF-8467-60F6B528BB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1E2733-E8E6-4996-83C4-92D5AF55E788}"/>
              </a:ext>
            </a:extLst>
          </p:cNvPr>
          <p:cNvSpPr>
            <a:spLocks noGrp="1"/>
          </p:cNvSpPr>
          <p:nvPr>
            <p:ph type="sldNum" sz="quarter" idx="12"/>
          </p:nvPr>
        </p:nvSpPr>
        <p:spPr/>
        <p:txBody>
          <a:bodyPr/>
          <a:lstStyle>
            <a:lvl1pPr>
              <a:defRPr sz="1800"/>
            </a:lvl1pPr>
          </a:lstStyle>
          <a:p>
            <a:fld id="{D9CD8C80-C47C-41F3-AB8E-2337070D9141}" type="slidenum">
              <a:rPr lang="ja-JP" altLang="en-US" smtClean="0"/>
              <a:pPr/>
              <a:t>‹#›</a:t>
            </a:fld>
            <a:endParaRPr lang="ja-JP" altLang="en-US" dirty="0"/>
          </a:p>
        </p:txBody>
      </p:sp>
    </p:spTree>
    <p:extLst>
      <p:ext uri="{BB962C8B-B14F-4D97-AF65-F5344CB8AC3E}">
        <p14:creationId xmlns:p14="http://schemas.microsoft.com/office/powerpoint/2010/main" val="380786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3140B-39CD-4766-9E40-DD7E5BF054F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9CCF75-B59E-4B23-9B63-94EEA3E05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0D38D56-DAB2-40B9-B185-4E11B512E1F5}"/>
              </a:ext>
            </a:extLst>
          </p:cNvPr>
          <p:cNvSpPr>
            <a:spLocks noGrp="1"/>
          </p:cNvSpPr>
          <p:nvPr>
            <p:ph type="dt" sz="half" idx="10"/>
          </p:nvPr>
        </p:nvSpPr>
        <p:spPr/>
        <p:txBody>
          <a:bodyPr/>
          <a:lstStyle/>
          <a:p>
            <a:r>
              <a:rPr kumimoji="1" lang="en-US" altLang="ja-JP"/>
              <a:t>2023/4/21</a:t>
            </a:r>
            <a:endParaRPr kumimoji="1" lang="ja-JP" altLang="en-US"/>
          </a:p>
        </p:txBody>
      </p:sp>
      <p:sp>
        <p:nvSpPr>
          <p:cNvPr id="5" name="フッター プレースホルダー 4">
            <a:extLst>
              <a:ext uri="{FF2B5EF4-FFF2-40B4-BE49-F238E27FC236}">
                <a16:creationId xmlns:a16="http://schemas.microsoft.com/office/drawing/2014/main" id="{99659371-25B2-4353-ABD0-0A26B2AE19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0B46FD-11BF-4A9B-ABBF-260E852C569F}"/>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292051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027C6-E97E-4858-AF70-CC3BA0F9EE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E79BF5-0E4D-429B-ADCA-F220ED4866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AC98B5-2264-47BE-B0C0-1CE7D7A146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EB6F3AA-F4B3-4574-82B4-C85C7BED28B3}"/>
              </a:ext>
            </a:extLst>
          </p:cNvPr>
          <p:cNvSpPr>
            <a:spLocks noGrp="1"/>
          </p:cNvSpPr>
          <p:nvPr>
            <p:ph type="dt" sz="half" idx="10"/>
          </p:nvPr>
        </p:nvSpPr>
        <p:spPr/>
        <p:txBody>
          <a:bodyPr/>
          <a:lstStyle/>
          <a:p>
            <a:r>
              <a:rPr kumimoji="1" lang="en-US" altLang="ja-JP"/>
              <a:t>2023/4/21</a:t>
            </a:r>
            <a:endParaRPr kumimoji="1" lang="ja-JP" altLang="en-US"/>
          </a:p>
        </p:txBody>
      </p:sp>
      <p:sp>
        <p:nvSpPr>
          <p:cNvPr id="6" name="フッター プレースホルダー 5">
            <a:extLst>
              <a:ext uri="{FF2B5EF4-FFF2-40B4-BE49-F238E27FC236}">
                <a16:creationId xmlns:a16="http://schemas.microsoft.com/office/drawing/2014/main" id="{9FA9D285-06AA-4905-92BD-A72FA754BE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B8C511-6C88-4302-817B-956B8FFC92C5}"/>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100605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42699-73EC-44D4-8FDA-CA63053EF49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F09A3-D1DC-4E75-ABF9-A28F6EDD8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BAC460-4302-430D-A3F0-F723C3E35F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69EEBD-7B31-4180-8CEA-06A0D9988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898D9-B391-4554-A487-4CA0028F77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15055C-F031-4E53-BF49-07957B7B32A6}"/>
              </a:ext>
            </a:extLst>
          </p:cNvPr>
          <p:cNvSpPr>
            <a:spLocks noGrp="1"/>
          </p:cNvSpPr>
          <p:nvPr>
            <p:ph type="dt" sz="half" idx="10"/>
          </p:nvPr>
        </p:nvSpPr>
        <p:spPr/>
        <p:txBody>
          <a:bodyPr/>
          <a:lstStyle/>
          <a:p>
            <a:r>
              <a:rPr kumimoji="1" lang="en-US" altLang="ja-JP"/>
              <a:t>2023/4/21</a:t>
            </a:r>
            <a:endParaRPr kumimoji="1" lang="ja-JP" altLang="en-US"/>
          </a:p>
        </p:txBody>
      </p:sp>
      <p:sp>
        <p:nvSpPr>
          <p:cNvPr id="8" name="フッター プレースホルダー 7">
            <a:extLst>
              <a:ext uri="{FF2B5EF4-FFF2-40B4-BE49-F238E27FC236}">
                <a16:creationId xmlns:a16="http://schemas.microsoft.com/office/drawing/2014/main" id="{91C2BDFB-608B-4592-AF59-4C1ADFAC64E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3F410F-13C1-4D4E-86B4-1881C2261245}"/>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232818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E2858-3C4C-45DE-A5C7-6FBE465404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61F778-CB19-49F6-803B-91AAEC822B88}"/>
              </a:ext>
            </a:extLst>
          </p:cNvPr>
          <p:cNvSpPr>
            <a:spLocks noGrp="1"/>
          </p:cNvSpPr>
          <p:nvPr>
            <p:ph type="dt" sz="half" idx="10"/>
          </p:nvPr>
        </p:nvSpPr>
        <p:spPr/>
        <p:txBody>
          <a:bodyPr/>
          <a:lstStyle/>
          <a:p>
            <a:r>
              <a:rPr kumimoji="1" lang="en-US" altLang="ja-JP"/>
              <a:t>2023/4/21</a:t>
            </a:r>
            <a:endParaRPr kumimoji="1" lang="ja-JP" altLang="en-US"/>
          </a:p>
        </p:txBody>
      </p:sp>
      <p:sp>
        <p:nvSpPr>
          <p:cNvPr id="4" name="フッター プレースホルダー 3">
            <a:extLst>
              <a:ext uri="{FF2B5EF4-FFF2-40B4-BE49-F238E27FC236}">
                <a16:creationId xmlns:a16="http://schemas.microsoft.com/office/drawing/2014/main" id="{913CEAD5-BBA9-4B76-BF69-59D9765332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A4D5B64-EC40-476C-8A3F-E4B7721BD81E}"/>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324100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2CB1DF-EE90-4A49-A21F-95C05EF03152}"/>
              </a:ext>
            </a:extLst>
          </p:cNvPr>
          <p:cNvSpPr>
            <a:spLocks noGrp="1"/>
          </p:cNvSpPr>
          <p:nvPr>
            <p:ph type="dt" sz="half" idx="10"/>
          </p:nvPr>
        </p:nvSpPr>
        <p:spPr/>
        <p:txBody>
          <a:bodyPr/>
          <a:lstStyle/>
          <a:p>
            <a:r>
              <a:rPr kumimoji="1" lang="en-US" altLang="ja-JP"/>
              <a:t>2023/4/21</a:t>
            </a:r>
            <a:endParaRPr kumimoji="1" lang="ja-JP" altLang="en-US"/>
          </a:p>
        </p:txBody>
      </p:sp>
      <p:sp>
        <p:nvSpPr>
          <p:cNvPr id="3" name="フッター プレースホルダー 2">
            <a:extLst>
              <a:ext uri="{FF2B5EF4-FFF2-40B4-BE49-F238E27FC236}">
                <a16:creationId xmlns:a16="http://schemas.microsoft.com/office/drawing/2014/main" id="{C9768655-5F29-4336-A43F-38DF905A315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30D9B4F-D978-4550-BAF5-3ED85FF5EA20}"/>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269151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E4BEA2-B433-4328-BA7A-8341172DCE1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A2C5D8-D573-400C-B5F5-7ED4CC400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26EA96-0E85-4FE5-A584-C2B713C8C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E7BAB-A5FF-4525-8B6E-38CF6EF08656}"/>
              </a:ext>
            </a:extLst>
          </p:cNvPr>
          <p:cNvSpPr>
            <a:spLocks noGrp="1"/>
          </p:cNvSpPr>
          <p:nvPr>
            <p:ph type="dt" sz="half" idx="10"/>
          </p:nvPr>
        </p:nvSpPr>
        <p:spPr/>
        <p:txBody>
          <a:bodyPr/>
          <a:lstStyle/>
          <a:p>
            <a:r>
              <a:rPr kumimoji="1" lang="en-US" altLang="ja-JP"/>
              <a:t>2023/4/21</a:t>
            </a:r>
            <a:endParaRPr kumimoji="1" lang="ja-JP" altLang="en-US"/>
          </a:p>
        </p:txBody>
      </p:sp>
      <p:sp>
        <p:nvSpPr>
          <p:cNvPr id="6" name="フッター プレースホルダー 5">
            <a:extLst>
              <a:ext uri="{FF2B5EF4-FFF2-40B4-BE49-F238E27FC236}">
                <a16:creationId xmlns:a16="http://schemas.microsoft.com/office/drawing/2014/main" id="{3A3F4584-EF14-45AA-ADCD-EB9C0BC11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B89194-E844-47D2-91DE-5E80B47703A0}"/>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174361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6D3DA-E8A0-48B3-81BB-6A0CB955BE0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C055365-A53A-4B12-A511-8A6601AA1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854181-D37F-4301-A043-FB8BBA1C7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93DEC3-11D4-4874-BB56-44A133635D4B}"/>
              </a:ext>
            </a:extLst>
          </p:cNvPr>
          <p:cNvSpPr>
            <a:spLocks noGrp="1"/>
          </p:cNvSpPr>
          <p:nvPr>
            <p:ph type="dt" sz="half" idx="10"/>
          </p:nvPr>
        </p:nvSpPr>
        <p:spPr/>
        <p:txBody>
          <a:bodyPr/>
          <a:lstStyle/>
          <a:p>
            <a:r>
              <a:rPr kumimoji="1" lang="en-US" altLang="ja-JP"/>
              <a:t>2023/4/21</a:t>
            </a:r>
            <a:endParaRPr kumimoji="1" lang="ja-JP" altLang="en-US"/>
          </a:p>
        </p:txBody>
      </p:sp>
      <p:sp>
        <p:nvSpPr>
          <p:cNvPr id="6" name="フッター プレースホルダー 5">
            <a:extLst>
              <a:ext uri="{FF2B5EF4-FFF2-40B4-BE49-F238E27FC236}">
                <a16:creationId xmlns:a16="http://schemas.microsoft.com/office/drawing/2014/main" id="{5F0BCBC7-64AC-46E1-AF0C-B8C39C6496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586763-C48A-47A0-901C-1848CB9485AC}"/>
              </a:ext>
            </a:extLst>
          </p:cNvPr>
          <p:cNvSpPr>
            <a:spLocks noGrp="1"/>
          </p:cNvSpPr>
          <p:nvPr>
            <p:ph type="sldNum" sz="quarter" idx="12"/>
          </p:nvPr>
        </p:nvSpPr>
        <p:spPr/>
        <p:txBody>
          <a:bodyPr/>
          <a:lstStyle/>
          <a:p>
            <a:fld id="{D9CD8C80-C47C-41F3-AB8E-2337070D9141}" type="slidenum">
              <a:rPr kumimoji="1" lang="ja-JP" altLang="en-US" smtClean="0"/>
              <a:t>‹#›</a:t>
            </a:fld>
            <a:endParaRPr kumimoji="1" lang="ja-JP" altLang="en-US"/>
          </a:p>
        </p:txBody>
      </p:sp>
    </p:spTree>
    <p:extLst>
      <p:ext uri="{BB962C8B-B14F-4D97-AF65-F5344CB8AC3E}">
        <p14:creationId xmlns:p14="http://schemas.microsoft.com/office/powerpoint/2010/main" val="355600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C9ABDB4-B357-492B-B6AA-6A01BFF29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A3749D3-5125-4440-93B9-9D0ED9B21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FD1489ED-6877-451B-B51E-AD19B0403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INE Seed JP OTF ExtraBold" panose="02020800000000000000" pitchFamily="18" charset="-128"/>
                <a:ea typeface="LINE Seed JP OTF ExtraBold" panose="02020800000000000000" pitchFamily="18" charset="-128"/>
              </a:defRPr>
            </a:lvl1pPr>
          </a:lstStyle>
          <a:p>
            <a:r>
              <a:rPr lang="en-US" altLang="ja-JP"/>
              <a:t>2023/4/21</a:t>
            </a:r>
            <a:endParaRPr lang="ja-JP" altLang="en-US" dirty="0"/>
          </a:p>
        </p:txBody>
      </p:sp>
      <p:sp>
        <p:nvSpPr>
          <p:cNvPr id="5" name="フッター プレースホルダー 4">
            <a:extLst>
              <a:ext uri="{FF2B5EF4-FFF2-40B4-BE49-F238E27FC236}">
                <a16:creationId xmlns:a16="http://schemas.microsoft.com/office/drawing/2014/main" id="{90A6CA3F-495F-4E3E-BEF4-114936E3D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D0CC87-9D7F-46C6-85D2-0E235D555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solidFill>
                <a:latin typeface="LINE Seed JP OTF ExtraBold" panose="02020800000000000000" pitchFamily="18" charset="-128"/>
                <a:ea typeface="LINE Seed JP OTF ExtraBold" panose="02020800000000000000" pitchFamily="18" charset="-128"/>
              </a:defRPr>
            </a:lvl1pPr>
          </a:lstStyle>
          <a:p>
            <a:fld id="{D9CD8C80-C47C-41F3-AB8E-2337070D9141}" type="slidenum">
              <a:rPr lang="ja-JP" altLang="en-US" smtClean="0"/>
              <a:pPr/>
              <a:t>‹#›</a:t>
            </a:fld>
            <a:endParaRPr lang="ja-JP" altLang="en-US" dirty="0"/>
          </a:p>
        </p:txBody>
      </p:sp>
    </p:spTree>
    <p:extLst>
      <p:ext uri="{BB962C8B-B14F-4D97-AF65-F5344CB8AC3E}">
        <p14:creationId xmlns:p14="http://schemas.microsoft.com/office/powerpoint/2010/main" val="127522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LINE Seed JP OTF ExtraBold" panose="02020800000000000000" pitchFamily="18" charset="-128"/>
          <a:ea typeface="LINE Seed JP OTF ExtraBold" panose="02020800000000000000" pitchFamily="18"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LINE Seed JP_OTF Bold" panose="02020700000000000000" pitchFamily="18" charset="-128"/>
          <a:ea typeface="LINE Seed JP_OTF Bold" panose="020207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LINE Seed JP_OTF Bold" panose="02020700000000000000" pitchFamily="18" charset="-128"/>
          <a:ea typeface="LINE Seed JP_OTF Bold" panose="020207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LINE Seed JP_OTF Bold" panose="02020700000000000000" pitchFamily="18" charset="-128"/>
          <a:ea typeface="LINE Seed JP_OTF Bold" panose="020207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LINE Seed JP_OTF Bold" panose="02020700000000000000" pitchFamily="18" charset="-128"/>
          <a:ea typeface="LINE Seed JP_OTF Bold" panose="020207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LINE Seed JP_OTF Bold" panose="02020700000000000000" pitchFamily="18" charset="-128"/>
          <a:ea typeface="LINE Seed JP_OTF Bold" panose="020207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tcoder.jp/contests/typical-algorithm/submissions/31326450" TargetMode="External"/><Relationship Id="rId2" Type="http://schemas.openxmlformats.org/officeDocument/2006/relationships/hyperlink" Target="https://atcoder.jp/contests/typical-algorithm/tasks/typical_algorithm_a" TargetMode="External"/><Relationship Id="rId1" Type="http://schemas.openxmlformats.org/officeDocument/2006/relationships/slideLayout" Target="../slideLayouts/slideLayout2.xml"/><Relationship Id="rId4" Type="http://schemas.openxmlformats.org/officeDocument/2006/relationships/hyperlink" Target="https://atcoder.jp/contests/typical-algorithm/submissions/3132651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tcoder.jp/contests/abc246/submissions/31326951" TargetMode="External"/><Relationship Id="rId2" Type="http://schemas.openxmlformats.org/officeDocument/2006/relationships/hyperlink" Target="https://atcoder.jp/contests/abc246/tasks/abc246_d"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atcoder.jp/contests/abc246/submissions/3132708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tcoder.jp/contests/typical90/submissions/31327387" TargetMode="External"/><Relationship Id="rId2" Type="http://schemas.openxmlformats.org/officeDocument/2006/relationships/hyperlink" Target="https://atcoder.jp/contests/typical90/tasks/typical90_g"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hyperlink" Target="https://atcoder.jp/contests/typical90/submissions/3132750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atcoder.jp/contests/arc050/tasks/arc050_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atcoder.jp/contests/abc023/tasks/abc023_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D653A-97BF-4F4D-BD7C-4DB6C0842201}"/>
              </a:ext>
            </a:extLst>
          </p:cNvPr>
          <p:cNvSpPr>
            <a:spLocks noGrp="1"/>
          </p:cNvSpPr>
          <p:nvPr>
            <p:ph type="ctrTitle"/>
          </p:nvPr>
        </p:nvSpPr>
        <p:spPr/>
        <p:txBody>
          <a:bodyPr/>
          <a:lstStyle/>
          <a:p>
            <a:r>
              <a:rPr lang="ja-JP" altLang="en-US" sz="8800" dirty="0"/>
              <a:t>二分探索</a:t>
            </a:r>
            <a:br>
              <a:rPr lang="en-US" altLang="ja-JP" dirty="0"/>
            </a:br>
            <a:r>
              <a:rPr lang="en-US" altLang="ja-JP" sz="3200" dirty="0"/>
              <a:t> </a:t>
            </a:r>
            <a:r>
              <a:rPr lang="ja-JP" altLang="en-US" sz="3200" dirty="0"/>
              <a:t>境界を高速に探索する</a:t>
            </a:r>
            <a:endParaRPr kumimoji="1" lang="ja-JP" altLang="en-US" dirty="0"/>
          </a:p>
        </p:txBody>
      </p:sp>
      <p:sp>
        <p:nvSpPr>
          <p:cNvPr id="3" name="字幕 2">
            <a:extLst>
              <a:ext uri="{FF2B5EF4-FFF2-40B4-BE49-F238E27FC236}">
                <a16:creationId xmlns:a16="http://schemas.microsoft.com/office/drawing/2014/main" id="{CFBB0319-0115-41C3-B83A-ACE136331391}"/>
              </a:ext>
            </a:extLst>
          </p:cNvPr>
          <p:cNvSpPr>
            <a:spLocks noGrp="1"/>
          </p:cNvSpPr>
          <p:nvPr>
            <p:ph type="subTitle" idx="1"/>
          </p:nvPr>
        </p:nvSpPr>
        <p:spPr>
          <a:xfrm>
            <a:off x="1524000" y="4079875"/>
            <a:ext cx="9144000" cy="1655762"/>
          </a:xfrm>
        </p:spPr>
        <p:txBody>
          <a:bodyPr>
            <a:normAutofit/>
          </a:bodyPr>
          <a:lstStyle/>
          <a:p>
            <a:r>
              <a:rPr kumimoji="1" lang="en-US" altLang="ja-JP" sz="2800" dirty="0" err="1"/>
              <a:t>Keiya</a:t>
            </a:r>
            <a:r>
              <a:rPr kumimoji="1" lang="en-US" altLang="ja-JP" sz="2800" dirty="0"/>
              <a:t> Sato</a:t>
            </a:r>
          </a:p>
          <a:p>
            <a:r>
              <a:rPr lang="en-US" altLang="ja-JP" sz="2800" dirty="0"/>
              <a:t>Yokoyama Lab, M1</a:t>
            </a:r>
          </a:p>
          <a:p>
            <a:r>
              <a:rPr kumimoji="1" lang="en-US" altLang="ja-JP" sz="2800" dirty="0"/>
              <a:t>April 20, 2023</a:t>
            </a:r>
            <a:endParaRPr kumimoji="1" lang="ja-JP" altLang="en-US" sz="2800" dirty="0"/>
          </a:p>
        </p:txBody>
      </p:sp>
    </p:spTree>
    <p:extLst>
      <p:ext uri="{BB962C8B-B14F-4D97-AF65-F5344CB8AC3E}">
        <p14:creationId xmlns:p14="http://schemas.microsoft.com/office/powerpoint/2010/main" val="132280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15B1F-D970-4A84-A1C3-341C7CC304CD}"/>
              </a:ext>
            </a:extLst>
          </p:cNvPr>
          <p:cNvSpPr>
            <a:spLocks noGrp="1"/>
          </p:cNvSpPr>
          <p:nvPr>
            <p:ph type="title"/>
          </p:nvPr>
        </p:nvSpPr>
        <p:spPr/>
        <p:txBody>
          <a:bodyPr/>
          <a:lstStyle/>
          <a:p>
            <a:r>
              <a:rPr lang="en-US" altLang="ja-JP" dirty="0"/>
              <a:t>Python</a:t>
            </a:r>
            <a:r>
              <a:rPr lang="ja-JP" altLang="en-US" dirty="0"/>
              <a:t>による実装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C9E4BF7-5EC0-48F1-ACB4-4955E1D8209A}"/>
                  </a:ext>
                </a:extLst>
              </p:cNvPr>
              <p:cNvSpPr>
                <a:spLocks noGrp="1"/>
              </p:cNvSpPr>
              <p:nvPr>
                <p:ph idx="1"/>
              </p:nvPr>
            </p:nvSpPr>
            <p:spPr>
              <a:xfrm>
                <a:off x="838200" y="1825625"/>
                <a:ext cx="6421582" cy="4351338"/>
              </a:xfrm>
            </p:spPr>
            <p:txBody>
              <a:bodyPr/>
              <a:lstStyle/>
              <a:p>
                <a:pPr marL="0" indent="0">
                  <a:lnSpc>
                    <a:spcPct val="150000"/>
                  </a:lnSpc>
                  <a:buNone/>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ja-JP" altLang="en-US" dirty="0"/>
                  <a:t> となる </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 が存在しない場合</a:t>
                </a:r>
                <a:r>
                  <a:rPr lang="en-US" altLang="ja-JP" dirty="0"/>
                  <a:t> </a:t>
                </a:r>
              </a:p>
              <a:p>
                <a:pPr lvl="1">
                  <a:lnSpc>
                    <a:spcPct val="150000"/>
                  </a:lnSpc>
                  <a:buFont typeface="Wingdings" panose="05000000000000000000" pitchFamily="2" charset="2"/>
                  <a:buChar char="u"/>
                </a:pPr>
                <a14:m>
                  <m:oMath xmlns:m="http://schemas.openxmlformats.org/officeDocument/2006/math">
                    <m:r>
                      <m:rPr>
                        <m:nor/>
                      </m:rPr>
                      <a:rPr lang="en-US" altLang="ja-JP" b="0" i="0" smtClean="0">
                        <a:latin typeface="Cambria Math" panose="02040503050406030204" pitchFamily="18" charset="0"/>
                      </a:rPr>
                      <m:t>left</m:t>
                    </m:r>
                    <m:r>
                      <m:rPr>
                        <m:nor/>
                      </m:rPr>
                      <a:rPr lang="en-US" altLang="ja-JP" b="0" i="0" smtClean="0">
                        <a:latin typeface="Cambria Math" panose="02040503050406030204" pitchFamily="18" charset="0"/>
                      </a:rPr>
                      <m:t>=</m:t>
                    </m:r>
                    <m:r>
                      <m:rPr>
                        <m:nor/>
                      </m:rPr>
                      <a:rPr lang="en-US" altLang="ja-JP" b="0" i="0" smtClean="0">
                        <a:latin typeface="Cambria Math" panose="02040503050406030204" pitchFamily="18" charset="0"/>
                      </a:rPr>
                      <m:t>n</m:t>
                    </m:r>
                    <m:r>
                      <m:rPr>
                        <m:nor/>
                      </m:rPr>
                      <a:rPr lang="en-US" altLang="ja-JP" b="0" i="0" smtClean="0">
                        <a:latin typeface="Cambria Math" panose="02040503050406030204" pitchFamily="18" charset="0"/>
                      </a:rPr>
                      <m:t> </m:t>
                    </m:r>
                    <m:r>
                      <a:rPr lang="en-US" altLang="ja-JP" b="0" i="1" smtClean="0">
                        <a:latin typeface="Cambria Math" panose="02040503050406030204" pitchFamily="18" charset="0"/>
                      </a:rPr>
                      <m:t>–</m:t>
                    </m:r>
                    <m:r>
                      <m:rPr>
                        <m:nor/>
                      </m:rPr>
                      <a:rPr lang="en-US" altLang="ja-JP" b="0" i="0" smtClean="0">
                        <a:latin typeface="Cambria Math" panose="02040503050406030204" pitchFamily="18" charset="0"/>
                      </a:rPr>
                      <m:t> 2</m:t>
                    </m:r>
                  </m:oMath>
                </a14:m>
                <a:r>
                  <a:rPr kumimoji="1" lang="en-US" altLang="ja-JP" dirty="0"/>
                  <a:t>, </a:t>
                </a:r>
                <a14:m>
                  <m:oMath xmlns:m="http://schemas.openxmlformats.org/officeDocument/2006/math">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oMath>
                </a14:m>
                <a:r>
                  <a:rPr kumimoji="1" lang="ja-JP" altLang="en-US" dirty="0"/>
                  <a:t> となって終了</a:t>
                </a:r>
                <a:endParaRPr lang="en-US" altLang="ja-JP" dirty="0"/>
              </a:p>
              <a:p>
                <a:pPr lvl="1">
                  <a:lnSpc>
                    <a:spcPct val="150000"/>
                  </a:lnSpc>
                  <a:buFont typeface="Wingdings" panose="05000000000000000000" pitchFamily="2" charset="2"/>
                  <a:buChar char="u"/>
                </a:pPr>
                <a:r>
                  <a:rPr lang="ja-JP" altLang="en-US" dirty="0"/>
                  <a:t>最後にチェックするか</a:t>
                </a:r>
                <a:r>
                  <a:rPr lang="en-US" altLang="ja-JP" dirty="0"/>
                  <a:t>, </a:t>
                </a:r>
                <a:r>
                  <a:rPr lang="ja-JP" altLang="en-US" dirty="0"/>
                  <a:t>あらかじめ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𝐾</m:t>
                    </m:r>
                  </m:oMath>
                </a14:m>
                <a:r>
                  <a:rPr kumimoji="1" lang="en-US" altLang="ja-JP" dirty="0"/>
                  <a:t> </a:t>
                </a:r>
                <a:r>
                  <a:rPr kumimoji="1" lang="ja-JP" altLang="en-US" dirty="0"/>
                  <a:t>であることを調べておく</a:t>
                </a:r>
                <a:endParaRPr kumimoji="1" lang="en-US" altLang="ja-JP" sz="2800" dirty="0"/>
              </a:p>
            </p:txBody>
          </p:sp>
        </mc:Choice>
        <mc:Fallback xmlns="">
          <p:sp>
            <p:nvSpPr>
              <p:cNvPr id="3" name="コンテンツ プレースホルダー 2">
                <a:extLst>
                  <a:ext uri="{FF2B5EF4-FFF2-40B4-BE49-F238E27FC236}">
                    <a16:creationId xmlns:a16="http://schemas.microsoft.com/office/drawing/2014/main" id="{EC9E4BF7-5EC0-48F1-ACB4-4955E1D8209A}"/>
                  </a:ext>
                </a:extLst>
              </p:cNvPr>
              <p:cNvSpPr>
                <a:spLocks noGrp="1" noRot="1" noChangeAspect="1" noMove="1" noResize="1" noEditPoints="1" noAdjustHandles="1" noChangeArrowheads="1" noChangeShapeType="1" noTextEdit="1"/>
              </p:cNvSpPr>
              <p:nvPr>
                <p:ph idx="1"/>
              </p:nvPr>
            </p:nvSpPr>
            <p:spPr>
              <a:xfrm>
                <a:off x="838200" y="1825625"/>
                <a:ext cx="6421582" cy="4351338"/>
              </a:xfr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24226EA6-FA5B-41AE-B3D9-DD4EC33F787E}"/>
              </a:ext>
            </a:extLst>
          </p:cNvPr>
          <p:cNvSpPr/>
          <p:nvPr/>
        </p:nvSpPr>
        <p:spPr>
          <a:xfrm>
            <a:off x="7536873" y="2800639"/>
            <a:ext cx="4137891" cy="2401310"/>
          </a:xfrm>
          <a:prstGeom prst="round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n</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AF00DB"/>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a:solidFill>
                  <a:srgbClr val="795E26"/>
                </a:solidFill>
                <a:effectLst/>
                <a:latin typeface="Consolas" panose="020B0609020204030204" pitchFamily="49" charset="0"/>
              </a:rPr>
              <a:t>abs</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&gt;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2</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a</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&lt; </a:t>
            </a:r>
            <a:r>
              <a:rPr lang="en-US" altLang="ja-JP" b="0" dirty="0">
                <a:solidFill>
                  <a:srgbClr val="001080"/>
                </a:solidFill>
                <a:effectLst/>
                <a:latin typeface="Consolas" panose="020B0609020204030204" pitchFamily="49" charset="0"/>
              </a:rPr>
              <a:t>k</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endParaRPr lang="en-US" altLang="ja-JP" b="0" dirty="0">
              <a:solidFill>
                <a:srgbClr val="000000"/>
              </a:solidFill>
              <a:effectLst/>
              <a:latin typeface="Consolas" panose="020B0609020204030204" pitchFamily="49" charset="0"/>
            </a:endParaRPr>
          </a:p>
        </p:txBody>
      </p:sp>
      <p:sp>
        <p:nvSpPr>
          <p:cNvPr id="5" name="スライド番号プレースホルダー 4">
            <a:extLst>
              <a:ext uri="{FF2B5EF4-FFF2-40B4-BE49-F238E27FC236}">
                <a16:creationId xmlns:a16="http://schemas.microsoft.com/office/drawing/2014/main" id="{21CED42C-FAD8-47E6-A333-6CABD01BA27E}"/>
              </a:ext>
            </a:extLst>
          </p:cNvPr>
          <p:cNvSpPr>
            <a:spLocks noGrp="1"/>
          </p:cNvSpPr>
          <p:nvPr>
            <p:ph type="sldNum" sz="quarter" idx="12"/>
          </p:nvPr>
        </p:nvSpPr>
        <p:spPr/>
        <p:txBody>
          <a:bodyPr/>
          <a:lstStyle/>
          <a:p>
            <a:fld id="{D9CD8C80-C47C-41F3-AB8E-2337070D9141}" type="slidenum">
              <a:rPr kumimoji="1" lang="ja-JP" altLang="en-US" smtClean="0"/>
              <a:t>10</a:t>
            </a:fld>
            <a:endParaRPr kumimoji="1" lang="ja-JP" altLang="en-US" dirty="0"/>
          </a:p>
        </p:txBody>
      </p:sp>
      <p:sp>
        <p:nvSpPr>
          <p:cNvPr id="6" name="日付プレースホルダー 5">
            <a:extLst>
              <a:ext uri="{FF2B5EF4-FFF2-40B4-BE49-F238E27FC236}">
                <a16:creationId xmlns:a16="http://schemas.microsoft.com/office/drawing/2014/main" id="{BF1EF36B-495A-E05B-158C-4DD94DB5F5F9}"/>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298467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3CF20-65C8-437F-93E8-BC0386AA02E6}"/>
              </a:ext>
            </a:extLst>
          </p:cNvPr>
          <p:cNvSpPr>
            <a:spLocks noGrp="1"/>
          </p:cNvSpPr>
          <p:nvPr>
            <p:ph type="title"/>
          </p:nvPr>
        </p:nvSpPr>
        <p:spPr/>
        <p:txBody>
          <a:bodyPr/>
          <a:lstStyle/>
          <a:p>
            <a:r>
              <a:rPr kumimoji="1" lang="ja-JP" altLang="en-US" dirty="0"/>
              <a:t>実装</a:t>
            </a:r>
            <a:r>
              <a:rPr lang="ja-JP" altLang="en-US" dirty="0"/>
              <a:t>：</a:t>
            </a:r>
            <a:r>
              <a:rPr kumimoji="1" lang="ja-JP" altLang="en-US" dirty="0"/>
              <a:t>テクニック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008AF0D-158F-4DE2-875C-88DA9744D329}"/>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u"/>
                </a:pPr>
                <a:r>
                  <a:rPr lang="ja-JP" altLang="en-US" dirty="0">
                    <a:latin typeface="Cambria Math" panose="02040503050406030204" pitchFamily="18" charset="0"/>
                  </a:rPr>
                  <a:t>探索範囲を半開区間で考える癖をつける楽</a:t>
                </a:r>
                <a:endParaRPr kumimoji="1" lang="en-US" altLang="ja-JP" b="0" i="0" dirty="0">
                  <a:latin typeface="Cambria Math" panose="02040503050406030204" pitchFamily="18" charset="0"/>
                </a:endParaRPr>
              </a:p>
              <a:p>
                <a:pPr lvl="1">
                  <a:buFont typeface="Wingdings" panose="05000000000000000000" pitchFamily="2" charset="2"/>
                  <a:buChar char="u"/>
                </a:pPr>
                <a14:m>
                  <m:oMath xmlns:m="http://schemas.openxmlformats.org/officeDocument/2006/math">
                    <m:r>
                      <m:rPr>
                        <m:nor/>
                      </m:rPr>
                      <a:rPr kumimoji="1" lang="en-US" altLang="ja-JP" b="0" i="0" smtClean="0">
                        <a:latin typeface="Cambria Math" panose="02040503050406030204" pitchFamily="18" charset="0"/>
                      </a:rPr>
                      <m:t>ok</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ng</m:t>
                    </m:r>
                  </m:oMath>
                </a14:m>
                <a:r>
                  <a:rPr kumimoji="1" lang="ja-JP" altLang="en-US" dirty="0"/>
                  <a:t> という変数名にする人も多い</a:t>
                </a:r>
                <a:endParaRPr kumimoji="1" lang="en-US" altLang="ja-JP" dirty="0"/>
              </a:p>
              <a:p>
                <a:pPr lvl="2">
                  <a:buFont typeface="Wingdings" panose="05000000000000000000" pitchFamily="2" charset="2"/>
                  <a:buChar char="u"/>
                </a:pPr>
                <a14:m>
                  <m:oMath xmlns:m="http://schemas.openxmlformats.org/officeDocument/2006/math">
                    <m:r>
                      <m:rPr>
                        <m:nor/>
                      </m:rPr>
                      <a:rPr lang="en-US" altLang="ja-JP">
                        <a:latin typeface="Cambria Math" panose="02040503050406030204" pitchFamily="18" charset="0"/>
                      </a:rPr>
                      <m:t>ok</m:t>
                    </m:r>
                  </m:oMath>
                </a14:m>
                <a:r>
                  <a:rPr lang="en-US" altLang="ja-JP" dirty="0"/>
                  <a:t>: </a:t>
                </a:r>
                <a:r>
                  <a:rPr lang="ja-JP" altLang="en-US" dirty="0"/>
                  <a:t>条件を満たす</a:t>
                </a:r>
                <a:endParaRPr lang="en-US" altLang="ja-JP" dirty="0"/>
              </a:p>
              <a:p>
                <a:pPr lvl="2">
                  <a:buFont typeface="Wingdings" panose="05000000000000000000" pitchFamily="2" charset="2"/>
                  <a:buChar char="u"/>
                </a:pPr>
                <a14:m>
                  <m:oMath xmlns:m="http://schemas.openxmlformats.org/officeDocument/2006/math">
                    <m:r>
                      <m:rPr>
                        <m:nor/>
                      </m:rPr>
                      <a:rPr lang="en-US" altLang="ja-JP">
                        <a:latin typeface="Cambria Math" panose="02040503050406030204" pitchFamily="18" charset="0"/>
                      </a:rPr>
                      <m:t>ng</m:t>
                    </m:r>
                  </m:oMath>
                </a14:m>
                <a:r>
                  <a:rPr lang="en-US" altLang="ja-JP" dirty="0"/>
                  <a:t>: </a:t>
                </a:r>
                <a:r>
                  <a:rPr lang="ja-JP" altLang="en-US" dirty="0"/>
                  <a:t>条件を満たさない</a:t>
                </a:r>
                <a:endParaRPr kumimoji="1" lang="ja-JP" altLang="en-US" dirty="0"/>
              </a:p>
              <a:p>
                <a:pPr>
                  <a:buFont typeface="Wingdings" panose="05000000000000000000" pitchFamily="2" charset="2"/>
                  <a:buChar char="u"/>
                </a:pPr>
                <a:endParaRPr kumimoji="1" lang="en-US" altLang="ja-JP" b="0" i="1" dirty="0">
                  <a:latin typeface="Cambria Math" panose="02040503050406030204" pitchFamily="18" charset="0"/>
                </a:endParaRPr>
              </a:p>
              <a:p>
                <a:pPr>
                  <a:buFont typeface="Wingdings" panose="05000000000000000000" pitchFamily="2" charset="2"/>
                  <a:buChar char="u"/>
                </a:pPr>
                <a14:m>
                  <m:oMath xmlns:m="http://schemas.openxmlformats.org/officeDocument/2006/math">
                    <m:r>
                      <m:rPr>
                        <m:sty m:val="p"/>
                      </m:rPr>
                      <a:rPr kumimoji="1" lang="en-US" altLang="ja-JP" b="0" i="1" smtClean="0">
                        <a:latin typeface="Cambria Math" panose="02040503050406030204" pitchFamily="18" charset="0"/>
                      </a:rPr>
                      <m:t>W</m:t>
                    </m:r>
                    <m:r>
                      <m:rPr>
                        <m:nor/>
                      </m:rPr>
                      <a:rPr kumimoji="1" lang="en-US" altLang="ja-JP" b="0" i="0" smtClean="0">
                        <a:latin typeface="Cambria Math" panose="02040503050406030204" pitchFamily="18" charset="0"/>
                      </a:rPr>
                      <m:t>hile</m:t>
                    </m:r>
                  </m:oMath>
                </a14:m>
                <a:r>
                  <a:rPr kumimoji="1" lang="ja-JP" altLang="en-US" dirty="0"/>
                  <a:t> 文の終了条件</a:t>
                </a:r>
                <a:r>
                  <a:rPr lang="ja-JP" altLang="en-US" dirty="0"/>
                  <a:t>を常に </a:t>
                </a:r>
                <a14:m>
                  <m:oMath xmlns:m="http://schemas.openxmlformats.org/officeDocument/2006/math">
                    <m:r>
                      <a:rPr lang="en-US" altLang="ja-JP" b="0" i="0" smtClean="0">
                        <a:latin typeface="Cambria Math" panose="02040503050406030204" pitchFamily="18" charset="0"/>
                      </a:rPr>
                      <m:t>|</m:t>
                    </m:r>
                    <m:r>
                      <m:rPr>
                        <m:nor/>
                      </m:rPr>
                      <a:rPr lang="en-US" altLang="ja-JP" b="0" i="0" smtClean="0">
                        <a:latin typeface="Cambria Math" panose="02040503050406030204" pitchFamily="18" charset="0"/>
                      </a:rPr>
                      <m:t>left</m:t>
                    </m:r>
                    <m:r>
                      <a:rPr lang="en-US" altLang="ja-JP" b="0" i="1" smtClean="0">
                        <a:latin typeface="Cambria Math" panose="02040503050406030204" pitchFamily="18" charset="0"/>
                      </a:rPr>
                      <m:t>−</m:t>
                    </m:r>
                    <m:r>
                      <m:rPr>
                        <m:nor/>
                      </m:rPr>
                      <a:rPr lang="en-US" altLang="ja-JP" b="0" i="0" smtClean="0">
                        <a:latin typeface="Cambria Math" panose="02040503050406030204" pitchFamily="18" charset="0"/>
                      </a:rPr>
                      <m:t>right</m:t>
                    </m:r>
                    <m:r>
                      <m:rPr>
                        <m:nor/>
                      </m:rPr>
                      <a:rPr lang="en-US" altLang="ja-JP" b="0" i="0" smtClean="0">
                        <a:latin typeface="Cambria Math" panose="02040503050406030204" pitchFamily="18" charset="0"/>
                      </a:rPr>
                      <m:t>|</m:t>
                    </m:r>
                    <m:r>
                      <a:rPr lang="en-US" altLang="ja-JP" b="0" i="1" smtClean="0">
                        <a:latin typeface="Cambria Math" panose="02040503050406030204" pitchFamily="18" charset="0"/>
                      </a:rPr>
                      <m:t>&gt;1</m:t>
                    </m:r>
                  </m:oMath>
                </a14:m>
                <a:r>
                  <a:rPr kumimoji="1" lang="en-US" altLang="ja-JP" dirty="0"/>
                  <a:t> </a:t>
                </a:r>
                <a:r>
                  <a:rPr kumimoji="1" lang="ja-JP" altLang="en-US" dirty="0"/>
                  <a:t>に</a:t>
                </a:r>
                <a:r>
                  <a:rPr lang="ja-JP" altLang="en-US" dirty="0"/>
                  <a:t>する</a:t>
                </a:r>
                <a:endParaRPr lang="en-US" altLang="ja-JP" dirty="0"/>
              </a:p>
              <a:p>
                <a:pPr>
                  <a:buFont typeface="Wingdings" panose="05000000000000000000" pitchFamily="2" charset="2"/>
                  <a:buChar char="u"/>
                </a:pPr>
                <a:endParaRPr kumimoji="1" lang="en-US" altLang="ja-JP" dirty="0"/>
              </a:p>
              <a:p>
                <a:pPr>
                  <a:buFont typeface="Wingdings" panose="05000000000000000000" pitchFamily="2" charset="2"/>
                  <a:buChar char="u"/>
                </a:pPr>
                <a:r>
                  <a:rPr kumimoji="1" lang="ja-JP" altLang="en-US" dirty="0"/>
                  <a:t>探索区間が実数領域の場合は固定回数ループを回す</a:t>
                </a:r>
                <a:endParaRPr kumimoji="1" lang="en-US" altLang="ja-JP" dirty="0"/>
              </a:p>
              <a:p>
                <a:pPr lvl="1">
                  <a:buFont typeface="Wingdings" panose="05000000000000000000" pitchFamily="2" charset="2"/>
                  <a:buChar char="u"/>
                </a:pPr>
                <a:r>
                  <a:rPr lang="ja-JP" altLang="en-US" dirty="0"/>
                  <a:t>実数領域で </a:t>
                </a:r>
                <a14:m>
                  <m:oMath xmlns:m="http://schemas.openxmlformats.org/officeDocument/2006/math">
                    <m:r>
                      <m:rPr>
                        <m:nor/>
                      </m:rPr>
                      <a:rPr lang="en-US" altLang="ja-JP" b="0" i="0" smtClean="0">
                        <a:latin typeface="Cambria Math" panose="02040503050406030204" pitchFamily="18" charset="0"/>
                      </a:rPr>
                      <m:t>left</m:t>
                    </m:r>
                    <m:r>
                      <m:rPr>
                        <m:nor/>
                      </m:rPr>
                      <a:rPr lang="en-US" altLang="ja-JP" b="0" i="0" smtClean="0">
                        <a:latin typeface="Cambria Math" panose="02040503050406030204" pitchFamily="18" charset="0"/>
                      </a:rPr>
                      <m:t> == </m:t>
                    </m:r>
                    <m:r>
                      <m:rPr>
                        <m:nor/>
                      </m:rPr>
                      <a:rPr lang="en-US" altLang="ja-JP" b="0" i="0" smtClean="0">
                        <a:latin typeface="Cambria Math" panose="02040503050406030204" pitchFamily="18" charset="0"/>
                      </a:rPr>
                      <m:t>right</m:t>
                    </m:r>
                  </m:oMath>
                </a14:m>
                <a:r>
                  <a:rPr lang="en-US" altLang="ja-JP" dirty="0"/>
                  <a:t> </a:t>
                </a:r>
                <a:r>
                  <a:rPr lang="ja-JP" altLang="en-US" dirty="0"/>
                  <a:t>をすると誤差でバグる</a:t>
                </a:r>
                <a:endParaRPr lang="en-US" altLang="ja-JP" dirty="0"/>
              </a:p>
            </p:txBody>
          </p:sp>
        </mc:Choice>
        <mc:Fallback xmlns="">
          <p:sp>
            <p:nvSpPr>
              <p:cNvPr id="3" name="コンテンツ プレースホルダー 2">
                <a:extLst>
                  <a:ext uri="{FF2B5EF4-FFF2-40B4-BE49-F238E27FC236}">
                    <a16:creationId xmlns:a16="http://schemas.microsoft.com/office/drawing/2014/main" id="{F008AF0D-158F-4DE2-875C-88DA9744D32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19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DFBB11B-D738-4905-B118-DD47E31BCFDB}"/>
              </a:ext>
            </a:extLst>
          </p:cNvPr>
          <p:cNvSpPr>
            <a:spLocks noGrp="1"/>
          </p:cNvSpPr>
          <p:nvPr>
            <p:ph type="sldNum" sz="quarter" idx="12"/>
          </p:nvPr>
        </p:nvSpPr>
        <p:spPr/>
        <p:txBody>
          <a:bodyPr/>
          <a:lstStyle/>
          <a:p>
            <a:fld id="{D9CD8C80-C47C-41F3-AB8E-2337070D9141}" type="slidenum">
              <a:rPr kumimoji="1" lang="ja-JP" altLang="en-US" smtClean="0"/>
              <a:t>11</a:t>
            </a:fld>
            <a:endParaRPr kumimoji="1" lang="ja-JP" altLang="en-US" dirty="0"/>
          </a:p>
        </p:txBody>
      </p:sp>
      <p:sp>
        <p:nvSpPr>
          <p:cNvPr id="5" name="日付プレースホルダー 4">
            <a:extLst>
              <a:ext uri="{FF2B5EF4-FFF2-40B4-BE49-F238E27FC236}">
                <a16:creationId xmlns:a16="http://schemas.microsoft.com/office/drawing/2014/main" id="{7309249E-8E49-EB5F-462E-C741EC66CB0A}"/>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4705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9E9D5-ABA3-6258-9261-E81B31B55DD2}"/>
              </a:ext>
            </a:extLst>
          </p:cNvPr>
          <p:cNvSpPr>
            <a:spLocks noGrp="1"/>
          </p:cNvSpPr>
          <p:nvPr>
            <p:ph type="title"/>
          </p:nvPr>
        </p:nvSpPr>
        <p:spPr/>
        <p:txBody>
          <a:bodyPr/>
          <a:lstStyle/>
          <a:p>
            <a:r>
              <a:rPr kumimoji="1" lang="ja-JP" altLang="en-US" dirty="0"/>
              <a:t>実装</a:t>
            </a:r>
            <a:r>
              <a:rPr lang="ja-JP" altLang="en-US" dirty="0"/>
              <a:t>（再掲）</a:t>
            </a:r>
            <a:endParaRPr kumimoji="1" lang="ja-JP" altLang="en-US" dirty="0"/>
          </a:p>
        </p:txBody>
      </p:sp>
      <p:sp>
        <p:nvSpPr>
          <p:cNvPr id="4" name="スライド番号プレースホルダー 3">
            <a:extLst>
              <a:ext uri="{FF2B5EF4-FFF2-40B4-BE49-F238E27FC236}">
                <a16:creationId xmlns:a16="http://schemas.microsoft.com/office/drawing/2014/main" id="{7117E9D8-B4CA-BE4E-2159-91BA63F57F0D}"/>
              </a:ext>
            </a:extLst>
          </p:cNvPr>
          <p:cNvSpPr>
            <a:spLocks noGrp="1"/>
          </p:cNvSpPr>
          <p:nvPr>
            <p:ph type="sldNum" sz="quarter" idx="12"/>
          </p:nvPr>
        </p:nvSpPr>
        <p:spPr/>
        <p:txBody>
          <a:bodyPr/>
          <a:lstStyle/>
          <a:p>
            <a:fld id="{D9CD8C80-C47C-41F3-AB8E-2337070D9141}" type="slidenum">
              <a:rPr kumimoji="1" lang="ja-JP" altLang="en-US" smtClean="0"/>
              <a:t>12</a:t>
            </a:fld>
            <a:endParaRPr kumimoji="1" lang="ja-JP" altLang="en-US" dirty="0"/>
          </a:p>
        </p:txBody>
      </p:sp>
      <p:sp>
        <p:nvSpPr>
          <p:cNvPr id="5" name="四角形: 角を丸くする 4">
            <a:extLst>
              <a:ext uri="{FF2B5EF4-FFF2-40B4-BE49-F238E27FC236}">
                <a16:creationId xmlns:a16="http://schemas.microsoft.com/office/drawing/2014/main" id="{B668A0EA-914A-FDDC-DBDE-A0090F7CB00F}"/>
              </a:ext>
            </a:extLst>
          </p:cNvPr>
          <p:cNvSpPr/>
          <p:nvPr/>
        </p:nvSpPr>
        <p:spPr>
          <a:xfrm>
            <a:off x="838200" y="2275463"/>
            <a:ext cx="4680526" cy="2622838"/>
          </a:xfrm>
          <a:prstGeom prst="round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n</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AF00DB"/>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a:solidFill>
                  <a:srgbClr val="795E26"/>
                </a:solidFill>
                <a:effectLst/>
                <a:latin typeface="Consolas" panose="020B0609020204030204" pitchFamily="49" charset="0"/>
              </a:rPr>
              <a:t>abs</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&gt;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a</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&lt; </a:t>
            </a:r>
            <a:r>
              <a:rPr lang="en-US" altLang="ja-JP" b="0" dirty="0">
                <a:solidFill>
                  <a:srgbClr val="001080"/>
                </a:solidFill>
                <a:effectLst/>
                <a:latin typeface="Consolas" panose="020B0609020204030204" pitchFamily="49" charset="0"/>
              </a:rPr>
              <a:t>k</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p:txBody>
      </p:sp>
      <p:sp>
        <p:nvSpPr>
          <p:cNvPr id="6" name="四角形: 角を丸くする 5">
            <a:extLst>
              <a:ext uri="{FF2B5EF4-FFF2-40B4-BE49-F238E27FC236}">
                <a16:creationId xmlns:a16="http://schemas.microsoft.com/office/drawing/2014/main" id="{AD06E61B-B02E-5518-50EE-552B691682A5}"/>
              </a:ext>
            </a:extLst>
          </p:cNvPr>
          <p:cNvSpPr/>
          <p:nvPr/>
        </p:nvSpPr>
        <p:spPr>
          <a:xfrm>
            <a:off x="6673276" y="2275463"/>
            <a:ext cx="4137891" cy="2401310"/>
          </a:xfrm>
          <a:prstGeom prst="round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n</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AF00DB"/>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a:solidFill>
                  <a:srgbClr val="795E26"/>
                </a:solidFill>
                <a:effectLst/>
                <a:latin typeface="Consolas" panose="020B0609020204030204" pitchFamily="49" charset="0"/>
              </a:rPr>
              <a:t>abs</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&gt;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2</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a</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&lt; </a:t>
            </a:r>
            <a:r>
              <a:rPr lang="en-US" altLang="ja-JP" b="0" dirty="0">
                <a:solidFill>
                  <a:srgbClr val="001080"/>
                </a:solidFill>
                <a:effectLst/>
                <a:latin typeface="Consolas" panose="020B0609020204030204" pitchFamily="49" charset="0"/>
              </a:rPr>
              <a:t>k</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endParaRPr lang="en-US" altLang="ja-JP" b="0" dirty="0">
              <a:solidFill>
                <a:srgbClr val="000000"/>
              </a:solidFill>
              <a:effectLst/>
              <a:latin typeface="Consolas" panose="020B0609020204030204" pitchFamily="49" charset="0"/>
            </a:endParaRPr>
          </a:p>
        </p:txBody>
      </p:sp>
      <p:sp>
        <p:nvSpPr>
          <p:cNvPr id="7" name="テキスト ボックス 6">
            <a:extLst>
              <a:ext uri="{FF2B5EF4-FFF2-40B4-BE49-F238E27FC236}">
                <a16:creationId xmlns:a16="http://schemas.microsoft.com/office/drawing/2014/main" id="{F8C1E90C-2781-4FB3-943E-53B621FC45FB}"/>
              </a:ext>
            </a:extLst>
          </p:cNvPr>
          <p:cNvSpPr txBox="1"/>
          <p:nvPr/>
        </p:nvSpPr>
        <p:spPr>
          <a:xfrm>
            <a:off x="1889594" y="1690688"/>
            <a:ext cx="2577737" cy="584775"/>
          </a:xfrm>
          <a:prstGeom prst="rect">
            <a:avLst/>
          </a:prstGeom>
          <a:noFill/>
        </p:spPr>
        <p:txBody>
          <a:bodyPr wrap="square" rtlCol="0">
            <a:spAutoFit/>
          </a:bodyPr>
          <a:lstStyle/>
          <a:p>
            <a:pPr algn="ctr"/>
            <a:r>
              <a:rPr kumimoji="1" lang="en-US" altLang="ja-JP" sz="3200" b="1" dirty="0"/>
              <a:t>C++</a:t>
            </a:r>
            <a:endParaRPr kumimoji="1" lang="ja-JP" altLang="en-US" sz="3200" b="1" dirty="0"/>
          </a:p>
        </p:txBody>
      </p:sp>
      <p:sp>
        <p:nvSpPr>
          <p:cNvPr id="8" name="テキスト ボックス 7">
            <a:extLst>
              <a:ext uri="{FF2B5EF4-FFF2-40B4-BE49-F238E27FC236}">
                <a16:creationId xmlns:a16="http://schemas.microsoft.com/office/drawing/2014/main" id="{10045650-87C3-2B2E-A55F-B1043C188A56}"/>
              </a:ext>
            </a:extLst>
          </p:cNvPr>
          <p:cNvSpPr txBox="1"/>
          <p:nvPr/>
        </p:nvSpPr>
        <p:spPr>
          <a:xfrm>
            <a:off x="7453352" y="1690688"/>
            <a:ext cx="2577737" cy="584775"/>
          </a:xfrm>
          <a:prstGeom prst="rect">
            <a:avLst/>
          </a:prstGeom>
          <a:noFill/>
        </p:spPr>
        <p:txBody>
          <a:bodyPr wrap="square" rtlCol="0">
            <a:spAutoFit/>
          </a:bodyPr>
          <a:lstStyle/>
          <a:p>
            <a:pPr algn="ctr"/>
            <a:r>
              <a:rPr kumimoji="1" lang="en-US" altLang="ja-JP" sz="3200" b="1" dirty="0"/>
              <a:t>Python</a:t>
            </a:r>
            <a:endParaRPr kumimoji="1" lang="ja-JP" altLang="en-US" sz="3200" b="1" dirty="0"/>
          </a:p>
        </p:txBody>
      </p:sp>
      <p:sp>
        <p:nvSpPr>
          <p:cNvPr id="3" name="日付プレースホルダー 2">
            <a:extLst>
              <a:ext uri="{FF2B5EF4-FFF2-40B4-BE49-F238E27FC236}">
                <a16:creationId xmlns:a16="http://schemas.microsoft.com/office/drawing/2014/main" id="{48B2B82C-5871-F1AB-5F7B-9652352DB238}"/>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223741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CC433-5769-4619-9685-7D627D009ECC}"/>
              </a:ext>
            </a:extLst>
          </p:cNvPr>
          <p:cNvSpPr>
            <a:spLocks noGrp="1"/>
          </p:cNvSpPr>
          <p:nvPr>
            <p:ph type="title"/>
          </p:nvPr>
        </p:nvSpPr>
        <p:spPr/>
        <p:txBody>
          <a:bodyPr/>
          <a:lstStyle/>
          <a:p>
            <a:r>
              <a:rPr kumimoji="1" lang="ja-JP" altLang="en-US" dirty="0"/>
              <a:t>例題</a:t>
            </a:r>
          </a:p>
        </p:txBody>
      </p:sp>
      <p:sp>
        <p:nvSpPr>
          <p:cNvPr id="3" name="コンテンツ プレースホルダー 2">
            <a:extLst>
              <a:ext uri="{FF2B5EF4-FFF2-40B4-BE49-F238E27FC236}">
                <a16:creationId xmlns:a16="http://schemas.microsoft.com/office/drawing/2014/main" id="{89AD10F0-B601-4824-A4F2-B26F0449F301}"/>
              </a:ext>
            </a:extLst>
          </p:cNvPr>
          <p:cNvSpPr>
            <a:spLocks noGrp="1"/>
          </p:cNvSpPr>
          <p:nvPr>
            <p:ph idx="1"/>
          </p:nvPr>
        </p:nvSpPr>
        <p:spPr/>
        <p:txBody>
          <a:bodyPr/>
          <a:lstStyle/>
          <a:p>
            <a:pPr marL="0" indent="0">
              <a:buNone/>
            </a:pPr>
            <a:r>
              <a:rPr kumimoji="1" lang="ja-JP" altLang="en-US" dirty="0">
                <a:hlinkClick r:id="rId2"/>
              </a:rPr>
              <a:t>典型アルゴリズム問題集 </a:t>
            </a:r>
            <a:r>
              <a:rPr kumimoji="1" lang="en-US" altLang="ja-JP" dirty="0">
                <a:hlinkClick r:id="rId2"/>
              </a:rPr>
              <a:t>A - </a:t>
            </a:r>
            <a:r>
              <a:rPr kumimoji="1" lang="ja-JP" altLang="en-US" dirty="0">
                <a:hlinkClick r:id="rId2"/>
              </a:rPr>
              <a:t>二分探索の練習問題</a:t>
            </a:r>
            <a:endParaRPr kumimoji="1" lang="en-US" altLang="ja-JP" dirty="0"/>
          </a:p>
          <a:p>
            <a:r>
              <a:rPr lang="ja-JP" altLang="en-US" sz="2400" dirty="0"/>
              <a:t>スライドの初めに出てきた問題</a:t>
            </a:r>
            <a:endParaRPr lang="en-US" altLang="ja-JP" sz="2400" dirty="0"/>
          </a:p>
          <a:p>
            <a:r>
              <a:rPr kumimoji="1" lang="ja-JP" altLang="en-US" sz="2400" dirty="0"/>
              <a:t>二分探索で解いてみてください</a:t>
            </a:r>
            <a:endParaRPr kumimoji="1" lang="en-US" altLang="ja-JP" sz="2400" dirty="0"/>
          </a:p>
          <a:p>
            <a:pPr marL="0" indent="0">
              <a:buNone/>
            </a:pPr>
            <a:endParaRPr kumimoji="1" lang="en-US" altLang="ja-JP" sz="2400" dirty="0"/>
          </a:p>
          <a:p>
            <a:r>
              <a:rPr lang="ja-JP" altLang="en-US" sz="2000" dirty="0"/>
              <a:t>回答例 </a:t>
            </a:r>
            <a:r>
              <a:rPr lang="en-US" altLang="ja-JP" sz="2000" dirty="0"/>
              <a:t>C++ : </a:t>
            </a:r>
            <a:r>
              <a:rPr lang="en-US" altLang="ja-JP" sz="2000" dirty="0">
                <a:hlinkClick r:id="rId3"/>
              </a:rPr>
              <a:t>https://atcoder.jp/contests/typical-algorithm/submissions/31326450</a:t>
            </a:r>
            <a:endParaRPr lang="en-US" altLang="ja-JP" sz="2000" dirty="0"/>
          </a:p>
          <a:p>
            <a:r>
              <a:rPr kumimoji="1" lang="ja-JP" altLang="en-US" sz="2000" dirty="0"/>
              <a:t>回答例 </a:t>
            </a:r>
            <a:r>
              <a:rPr kumimoji="1" lang="en-US" altLang="ja-JP" sz="2000" dirty="0"/>
              <a:t>Python : </a:t>
            </a:r>
            <a:r>
              <a:rPr kumimoji="1" lang="en-US" altLang="ja-JP" sz="2000" dirty="0">
                <a:hlinkClick r:id="rId4"/>
              </a:rPr>
              <a:t>https://atcoder.jp/contests/typical-algorithm/submissions/31326512</a:t>
            </a:r>
            <a:endParaRPr kumimoji="1" lang="ja-JP" altLang="en-US" sz="2000" dirty="0"/>
          </a:p>
        </p:txBody>
      </p:sp>
      <p:sp>
        <p:nvSpPr>
          <p:cNvPr id="4" name="スライド番号プレースホルダー 3">
            <a:extLst>
              <a:ext uri="{FF2B5EF4-FFF2-40B4-BE49-F238E27FC236}">
                <a16:creationId xmlns:a16="http://schemas.microsoft.com/office/drawing/2014/main" id="{95D6EA33-ED5A-4121-A0FB-7D33C92CF8D7}"/>
              </a:ext>
            </a:extLst>
          </p:cNvPr>
          <p:cNvSpPr>
            <a:spLocks noGrp="1"/>
          </p:cNvSpPr>
          <p:nvPr>
            <p:ph type="sldNum" sz="quarter" idx="12"/>
          </p:nvPr>
        </p:nvSpPr>
        <p:spPr/>
        <p:txBody>
          <a:bodyPr/>
          <a:lstStyle/>
          <a:p>
            <a:fld id="{D9CD8C80-C47C-41F3-AB8E-2337070D9141}" type="slidenum">
              <a:rPr kumimoji="1" lang="ja-JP" altLang="en-US" smtClean="0"/>
              <a:t>13</a:t>
            </a:fld>
            <a:endParaRPr kumimoji="1" lang="ja-JP" altLang="en-US" dirty="0"/>
          </a:p>
        </p:txBody>
      </p:sp>
      <p:sp>
        <p:nvSpPr>
          <p:cNvPr id="5" name="日付プレースホルダー 4">
            <a:extLst>
              <a:ext uri="{FF2B5EF4-FFF2-40B4-BE49-F238E27FC236}">
                <a16:creationId xmlns:a16="http://schemas.microsoft.com/office/drawing/2014/main" id="{5286FCCE-9436-938C-68E9-2E173AAF3FBC}"/>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79382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B160E-2252-4030-85B3-4DA188E5725F}"/>
              </a:ext>
            </a:extLst>
          </p:cNvPr>
          <p:cNvSpPr>
            <a:spLocks noGrp="1"/>
          </p:cNvSpPr>
          <p:nvPr>
            <p:ph type="title"/>
          </p:nvPr>
        </p:nvSpPr>
        <p:spPr/>
        <p:txBody>
          <a:bodyPr/>
          <a:lstStyle/>
          <a:p>
            <a:r>
              <a:rPr kumimoji="1" lang="ja-JP" altLang="en-US" dirty="0"/>
              <a:t>例題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04AEBE-6249-4D87-8492-4742999E7B60}"/>
                  </a:ext>
                </a:extLst>
              </p:cNvPr>
              <p:cNvSpPr>
                <a:spLocks noGrp="1"/>
              </p:cNvSpPr>
              <p:nvPr>
                <p:ph idx="1"/>
              </p:nvPr>
            </p:nvSpPr>
            <p:spPr/>
            <p:txBody>
              <a:bodyPr>
                <a:normAutofit fontScale="92500"/>
              </a:bodyPr>
              <a:lstStyle/>
              <a:p>
                <a:pPr marL="0" indent="0">
                  <a:buNone/>
                </a:pPr>
                <a:r>
                  <a:rPr kumimoji="1" lang="en-US" altLang="ja-JP" dirty="0">
                    <a:hlinkClick r:id="rId2"/>
                  </a:rPr>
                  <a:t>ABC246 D - 2-variable Function</a:t>
                </a:r>
                <a:endParaRPr kumimoji="1" lang="en-US" altLang="ja-JP" dirty="0"/>
              </a:p>
              <a:p>
                <a:r>
                  <a:rPr kumimoji="1" lang="ja-JP" altLang="en-US" sz="2400" dirty="0"/>
                  <a:t>非負整数 </a:t>
                </a:r>
                <a14:m>
                  <m:oMath xmlns:m="http://schemas.openxmlformats.org/officeDocument/2006/math">
                    <m:r>
                      <a:rPr kumimoji="1" lang="en-US" altLang="ja-JP" sz="2400" b="0" i="1" smtClean="0">
                        <a:latin typeface="Cambria Math" panose="02040503050406030204" pitchFamily="18" charset="0"/>
                      </a:rPr>
                      <m:t>𝑎</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m:t>
                    </m:r>
                  </m:oMath>
                </a14:m>
                <a:r>
                  <a:rPr kumimoji="1" lang="ja-JP" altLang="en-US" sz="2400" dirty="0"/>
                  <a:t> </a:t>
                </a:r>
                <a:r>
                  <a:rPr lang="ja-JP" altLang="en-US" sz="2400" dirty="0"/>
                  <a:t>を用いて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𝑎</m:t>
                        </m:r>
                      </m:e>
                      <m:sup>
                        <m:r>
                          <a:rPr lang="en-US" altLang="ja-JP" sz="2400" b="0" i="1" smtClean="0">
                            <a:latin typeface="Cambria Math" panose="02040503050406030204" pitchFamily="18" charset="0"/>
                          </a:rPr>
                          <m:t>3</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𝑎</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𝑏</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𝑏</m:t>
                        </m:r>
                      </m:e>
                      <m:sup>
                        <m:r>
                          <a:rPr lang="en-US" altLang="ja-JP" sz="2400" b="0" i="1" smtClean="0">
                            <a:latin typeface="Cambria Math" panose="02040503050406030204" pitchFamily="18" charset="0"/>
                          </a:rPr>
                          <m:t>3</m:t>
                        </m:r>
                      </m:sup>
                    </m:sSup>
                  </m:oMath>
                </a14:m>
                <a:r>
                  <a:rPr kumimoji="1" lang="ja-JP" altLang="en-US" sz="2400" dirty="0"/>
                  <a:t> と表せる </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 以上の数の最小値を求める問題</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𝑎</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m:t>
                    </m:r>
                  </m:oMath>
                </a14:m>
                <a:r>
                  <a:rPr kumimoji="1" lang="ja-JP" altLang="en-US" sz="2400" dirty="0"/>
                  <a:t> 両方を全探索すると間に合わないが</a:t>
                </a:r>
                <a:r>
                  <a:rPr kumimoji="1" lang="en-US" altLang="ja-JP" sz="2400" dirty="0"/>
                  <a:t>, </a:t>
                </a:r>
                <a:r>
                  <a:rPr kumimoji="1" lang="ja-JP" altLang="en-US" sz="2400" dirty="0"/>
                  <a:t>片方を固定すると単調性が見えてくる</a:t>
                </a:r>
                <a:endParaRPr kumimoji="1" lang="en-US" altLang="ja-JP" sz="2400" dirty="0"/>
              </a:p>
              <a:p>
                <a:r>
                  <a:rPr kumimoji="1" lang="ja-JP" altLang="en-US" sz="2400" dirty="0"/>
                  <a:t>「パラメータが複数ある場合はどれか一つを固定する」も競プロ頻出のテクニック</a:t>
                </a:r>
                <a:endParaRPr kumimoji="1" lang="en-US" altLang="ja-JP" sz="2400" dirty="0"/>
              </a:p>
              <a:p>
                <a:pPr marL="0" indent="0">
                  <a:buNone/>
                </a:pPr>
                <a:endParaRPr kumimoji="1" lang="en-US" altLang="ja-JP" sz="2600" dirty="0"/>
              </a:p>
              <a:p>
                <a:r>
                  <a:rPr lang="ja-JP" altLang="en-US" sz="2200" dirty="0"/>
                  <a:t>回答例 </a:t>
                </a:r>
                <a:r>
                  <a:rPr lang="en-US" altLang="ja-JP" sz="2200" dirty="0"/>
                  <a:t>C++ : </a:t>
                </a:r>
                <a:r>
                  <a:rPr lang="en-US" altLang="ja-JP" sz="2200" dirty="0">
                    <a:hlinkClick r:id="rId3"/>
                  </a:rPr>
                  <a:t>https://atcoder.jp/contests/abc246/submissions/31326951</a:t>
                </a:r>
                <a:endParaRPr lang="en-US" altLang="ja-JP" sz="2200" dirty="0"/>
              </a:p>
              <a:p>
                <a:r>
                  <a:rPr kumimoji="1" lang="ja-JP" altLang="en-US" sz="2200" dirty="0"/>
                  <a:t>回答例 </a:t>
                </a:r>
                <a:r>
                  <a:rPr kumimoji="1" lang="en-US" altLang="ja-JP" sz="2200" dirty="0"/>
                  <a:t>Python : </a:t>
                </a:r>
                <a:r>
                  <a:rPr kumimoji="1" lang="en-US" altLang="ja-JP" sz="2200" dirty="0">
                    <a:hlinkClick r:id="rId4"/>
                  </a:rPr>
                  <a:t>https://atcoder.jp/contests/abc246/submissions/31327086</a:t>
                </a:r>
                <a:endParaRPr kumimoji="1" lang="ja-JP" altLang="en-US" sz="2200" dirty="0"/>
              </a:p>
            </p:txBody>
          </p:sp>
        </mc:Choice>
        <mc:Fallback xmlns="">
          <p:sp>
            <p:nvSpPr>
              <p:cNvPr id="3" name="コンテンツ プレースホルダー 2">
                <a:extLst>
                  <a:ext uri="{FF2B5EF4-FFF2-40B4-BE49-F238E27FC236}">
                    <a16:creationId xmlns:a16="http://schemas.microsoft.com/office/drawing/2014/main" id="{8304AEBE-6249-4D87-8492-4742999E7B60}"/>
                  </a:ext>
                </a:extLst>
              </p:cNvPr>
              <p:cNvSpPr>
                <a:spLocks noGrp="1" noRot="1" noChangeAspect="1" noMove="1" noResize="1" noEditPoints="1" noAdjustHandles="1" noChangeArrowheads="1" noChangeShapeType="1" noTextEdit="1"/>
              </p:cNvSpPr>
              <p:nvPr>
                <p:ph idx="1"/>
              </p:nvPr>
            </p:nvSpPr>
            <p:spPr>
              <a:blipFill>
                <a:blip r:embed="rId5"/>
                <a:stretch>
                  <a:fillRect l="-1043" t="-1821" r="-5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F5661F8-6BA1-4D41-8294-CEB11329FE85}"/>
              </a:ext>
            </a:extLst>
          </p:cNvPr>
          <p:cNvSpPr>
            <a:spLocks noGrp="1"/>
          </p:cNvSpPr>
          <p:nvPr>
            <p:ph type="sldNum" sz="quarter" idx="12"/>
          </p:nvPr>
        </p:nvSpPr>
        <p:spPr/>
        <p:txBody>
          <a:bodyPr/>
          <a:lstStyle/>
          <a:p>
            <a:fld id="{D9CD8C80-C47C-41F3-AB8E-2337070D9141}" type="slidenum">
              <a:rPr kumimoji="1" lang="ja-JP" altLang="en-US" smtClean="0"/>
              <a:t>14</a:t>
            </a:fld>
            <a:endParaRPr kumimoji="1" lang="ja-JP" altLang="en-US" dirty="0"/>
          </a:p>
        </p:txBody>
      </p:sp>
      <p:sp>
        <p:nvSpPr>
          <p:cNvPr id="5" name="日付プレースホルダー 4">
            <a:extLst>
              <a:ext uri="{FF2B5EF4-FFF2-40B4-BE49-F238E27FC236}">
                <a16:creationId xmlns:a16="http://schemas.microsoft.com/office/drawing/2014/main" id="{9EB0525D-0FEF-31DE-C6F1-6F00CA7CD843}"/>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79688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DC79F-35FE-4FC9-889B-F440B6E3D9CD}"/>
              </a:ext>
            </a:extLst>
          </p:cNvPr>
          <p:cNvSpPr>
            <a:spLocks noGrp="1"/>
          </p:cNvSpPr>
          <p:nvPr>
            <p:ph type="title"/>
          </p:nvPr>
        </p:nvSpPr>
        <p:spPr/>
        <p:txBody>
          <a:bodyPr/>
          <a:lstStyle/>
          <a:p>
            <a:r>
              <a:rPr kumimoji="1" lang="ja-JP" altLang="en-US" dirty="0"/>
              <a:t>例題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F4D9DE-DC0F-4F08-8AD2-820FDAB402D7}"/>
                  </a:ext>
                </a:extLst>
              </p:cNvPr>
              <p:cNvSpPr>
                <a:spLocks noGrp="1"/>
              </p:cNvSpPr>
              <p:nvPr>
                <p:ph idx="1"/>
              </p:nvPr>
            </p:nvSpPr>
            <p:spPr/>
            <p:txBody>
              <a:bodyPr>
                <a:normAutofit/>
              </a:bodyPr>
              <a:lstStyle/>
              <a:p>
                <a:pPr marL="0" indent="0">
                  <a:buNone/>
                </a:pPr>
                <a:r>
                  <a:rPr kumimoji="1" lang="ja-JP" altLang="en-US" dirty="0">
                    <a:hlinkClick r:id="rId2"/>
                  </a:rPr>
                  <a:t>競プロ典型 </a:t>
                </a:r>
                <a:r>
                  <a:rPr kumimoji="1" lang="en-US" altLang="ja-JP" dirty="0">
                    <a:hlinkClick r:id="rId2"/>
                  </a:rPr>
                  <a:t>90 </a:t>
                </a:r>
                <a:r>
                  <a:rPr kumimoji="1" lang="ja-JP" altLang="en-US" dirty="0">
                    <a:hlinkClick r:id="rId2"/>
                  </a:rPr>
                  <a:t>問 </a:t>
                </a:r>
                <a:r>
                  <a:rPr kumimoji="1" lang="en-US" altLang="ja-JP" dirty="0">
                    <a:hlinkClick r:id="rId2"/>
                  </a:rPr>
                  <a:t>007 - CP Classes</a:t>
                </a:r>
                <a:r>
                  <a:rPr kumimoji="1" lang="ja-JP" altLang="en-US" dirty="0">
                    <a:hlinkClick r:id="rId2"/>
                  </a:rPr>
                  <a:t>（★</a:t>
                </a:r>
                <a:r>
                  <a:rPr kumimoji="1" lang="en-US" altLang="ja-JP" dirty="0">
                    <a:hlinkClick r:id="rId2"/>
                  </a:rPr>
                  <a:t>3</a:t>
                </a:r>
                <a:r>
                  <a:rPr kumimoji="1" lang="ja-JP" altLang="en-US" dirty="0">
                    <a:hlinkClick r:id="rId2"/>
                  </a:rPr>
                  <a:t>）</a:t>
                </a:r>
                <a:endParaRPr kumimoji="1" lang="en-US" altLang="ja-JP" dirty="0"/>
              </a:p>
              <a:p>
                <a:r>
                  <a:rPr kumimoji="1" lang="ja-JP" altLang="en-US" sz="2400" dirty="0"/>
                  <a:t>配列 </a:t>
                </a: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oMath>
                </a14:m>
                <a:r>
                  <a:rPr kumimoji="1" lang="en-US" altLang="ja-JP" sz="2400" dirty="0"/>
                  <a:t> </a:t>
                </a:r>
                <a:r>
                  <a:rPr lang="ja-JP" altLang="en-US" sz="2400" dirty="0"/>
                  <a:t>について </a:t>
                </a:r>
                <a14:m>
                  <m:oMath xmlns:m="http://schemas.openxmlformats.org/officeDocument/2006/math">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𝐴</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𝑏</m:t>
                        </m:r>
                      </m:e>
                    </m:d>
                  </m:oMath>
                </a14:m>
                <a:r>
                  <a:rPr kumimoji="1" lang="ja-JP" altLang="en-US" sz="2400" dirty="0"/>
                  <a:t> の最小値を求める問題</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𝑏</m:t>
                    </m:r>
                  </m:oMath>
                </a14:m>
                <a:r>
                  <a:rPr kumimoji="1" lang="ja-JP" altLang="en-US" sz="2400" dirty="0"/>
                  <a:t> に最も近い値が求められればよい </a:t>
                </a:r>
                <a:endParaRPr kumimoji="1" lang="en-US" altLang="ja-JP" sz="2400" dirty="0"/>
              </a:p>
              <a:p>
                <a14:m>
                  <m:oMath xmlns:m="http://schemas.openxmlformats.org/officeDocument/2006/math">
                    <m:r>
                      <a:rPr lang="en-US" altLang="ja-JP" sz="2400" b="0" i="1" smtClean="0">
                        <a:latin typeface="Cambria Math" panose="02040503050406030204" pitchFamily="18" charset="0"/>
                      </a:rPr>
                      <m:t>𝐴</m:t>
                    </m:r>
                  </m:oMath>
                </a14:m>
                <a:r>
                  <a:rPr kumimoji="1" lang="ja-JP" altLang="en-US" sz="2400" dirty="0"/>
                  <a:t> をソートすると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𝑏</m:t>
                    </m:r>
                  </m:oMath>
                </a14:m>
                <a:r>
                  <a:rPr kumimoji="1" lang="ja-JP" altLang="en-US" sz="2400" dirty="0"/>
                  <a:t> に近い値は二分探索で求められる</a:t>
                </a:r>
                <a:endParaRPr kumimoji="1" lang="en-US" altLang="ja-JP" sz="2400" dirty="0"/>
              </a:p>
              <a:p>
                <a:endParaRPr lang="en-US" altLang="ja-JP" dirty="0"/>
              </a:p>
              <a:p>
                <a:r>
                  <a:rPr lang="ja-JP" altLang="en-US" sz="2200" dirty="0"/>
                  <a:t>回答例 </a:t>
                </a:r>
                <a:r>
                  <a:rPr lang="en-US" altLang="ja-JP" sz="2200" dirty="0"/>
                  <a:t>C++ : </a:t>
                </a:r>
                <a:r>
                  <a:rPr lang="en-US" altLang="ja-JP" sz="2200" dirty="0">
                    <a:hlinkClick r:id="rId3"/>
                  </a:rPr>
                  <a:t>https://atcoder.jp/contests/typical90/submissions/31327387</a:t>
                </a:r>
                <a:endParaRPr lang="en-US" altLang="ja-JP" sz="2200" dirty="0"/>
              </a:p>
              <a:p>
                <a:r>
                  <a:rPr kumimoji="1" lang="ja-JP" altLang="en-US" sz="2200" dirty="0"/>
                  <a:t>回答例 </a:t>
                </a:r>
                <a:r>
                  <a:rPr kumimoji="1" lang="en-US" altLang="ja-JP" sz="2200" dirty="0"/>
                  <a:t>Python : </a:t>
                </a:r>
                <a:r>
                  <a:rPr kumimoji="1" lang="en-US" altLang="ja-JP" sz="2200" dirty="0">
                    <a:hlinkClick r:id="rId4"/>
                  </a:rPr>
                  <a:t>https://atcoder.jp/contests/typical90/submissions/31327501</a:t>
                </a:r>
                <a:endParaRPr kumimoji="1" lang="ja-JP" altLang="en-US" sz="2200" dirty="0"/>
              </a:p>
            </p:txBody>
          </p:sp>
        </mc:Choice>
        <mc:Fallback xmlns="">
          <p:sp>
            <p:nvSpPr>
              <p:cNvPr id="3" name="コンテンツ プレースホルダー 2">
                <a:extLst>
                  <a:ext uri="{FF2B5EF4-FFF2-40B4-BE49-F238E27FC236}">
                    <a16:creationId xmlns:a16="http://schemas.microsoft.com/office/drawing/2014/main" id="{85F4D9DE-DC0F-4F08-8AD2-820FDAB402D7}"/>
                  </a:ext>
                </a:extLst>
              </p:cNvPr>
              <p:cNvSpPr>
                <a:spLocks noGrp="1" noRot="1" noChangeAspect="1" noMove="1" noResize="1" noEditPoints="1" noAdjustHandles="1" noChangeArrowheads="1" noChangeShapeType="1" noTextEdit="1"/>
              </p:cNvSpPr>
              <p:nvPr>
                <p:ph idx="1"/>
              </p:nvPr>
            </p:nvSpPr>
            <p:spPr>
              <a:blipFill>
                <a:blip r:embed="rId5"/>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B1EBBB6A-AEF2-45AE-A149-C91D33C3A852}"/>
              </a:ext>
            </a:extLst>
          </p:cNvPr>
          <p:cNvSpPr>
            <a:spLocks noGrp="1"/>
          </p:cNvSpPr>
          <p:nvPr>
            <p:ph type="sldNum" sz="quarter" idx="12"/>
          </p:nvPr>
        </p:nvSpPr>
        <p:spPr/>
        <p:txBody>
          <a:bodyPr/>
          <a:lstStyle/>
          <a:p>
            <a:fld id="{D9CD8C80-C47C-41F3-AB8E-2337070D9141}" type="slidenum">
              <a:rPr kumimoji="1" lang="ja-JP" altLang="en-US" smtClean="0"/>
              <a:t>15</a:t>
            </a:fld>
            <a:endParaRPr kumimoji="1" lang="ja-JP" altLang="en-US" dirty="0"/>
          </a:p>
        </p:txBody>
      </p:sp>
      <p:sp>
        <p:nvSpPr>
          <p:cNvPr id="5" name="日付プレースホルダー 4">
            <a:extLst>
              <a:ext uri="{FF2B5EF4-FFF2-40B4-BE49-F238E27FC236}">
                <a16:creationId xmlns:a16="http://schemas.microsoft.com/office/drawing/2014/main" id="{FDD8FE9D-7A2F-F8C7-A713-CEA818BA0F92}"/>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53959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E1BFF-F837-4569-AAFF-1D7AD5132B57}"/>
              </a:ext>
            </a:extLst>
          </p:cNvPr>
          <p:cNvSpPr>
            <a:spLocks noGrp="1"/>
          </p:cNvSpPr>
          <p:nvPr>
            <p:ph type="title"/>
          </p:nvPr>
        </p:nvSpPr>
        <p:spPr/>
        <p:txBody>
          <a:bodyPr/>
          <a:lstStyle/>
          <a:p>
            <a:r>
              <a:rPr lang="ja-JP" altLang="en-US" dirty="0"/>
              <a:t>例題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469D2C0-600C-4ABE-A52D-A59BE2577BF2}"/>
                  </a:ext>
                </a:extLst>
              </p:cNvPr>
              <p:cNvSpPr>
                <a:spLocks noGrp="1"/>
              </p:cNvSpPr>
              <p:nvPr>
                <p:ph idx="1"/>
              </p:nvPr>
            </p:nvSpPr>
            <p:spPr/>
            <p:txBody>
              <a:bodyPr/>
              <a:lstStyle/>
              <a:p>
                <a:pPr marL="0" indent="0">
                  <a:buNone/>
                </a:pPr>
                <a:r>
                  <a:rPr kumimoji="1" lang="en-US" altLang="ja-JP" dirty="0">
                    <a:hlinkClick r:id="rId2"/>
                  </a:rPr>
                  <a:t>ARC050 B - </a:t>
                </a:r>
                <a:r>
                  <a:rPr kumimoji="1" lang="ja-JP" altLang="en-US" dirty="0">
                    <a:hlinkClick r:id="rId2"/>
                  </a:rPr>
                  <a:t>花束</a:t>
                </a:r>
                <a:endParaRPr kumimoji="1" lang="en-US" altLang="ja-JP" dirty="0"/>
              </a:p>
              <a:p>
                <a:r>
                  <a:rPr lang="ja-JP" altLang="en-US" sz="2400" dirty="0"/>
                  <a:t>手持ちの赤い花と青い花で最大何個の花束が作れるかを求める問題</a:t>
                </a:r>
                <a:endParaRPr lang="en-US" altLang="ja-JP" sz="2400" dirty="0"/>
              </a:p>
              <a:p>
                <a:r>
                  <a:rPr lang="ja-JP" altLang="en-US" sz="2400" dirty="0"/>
                  <a:t>花束を </a:t>
                </a:r>
                <a14:m>
                  <m:oMath xmlns:m="http://schemas.openxmlformats.org/officeDocument/2006/math">
                    <m:r>
                      <a:rPr lang="en-US" altLang="ja-JP" sz="2400" b="0" i="1" smtClean="0">
                        <a:latin typeface="Cambria Math" panose="02040503050406030204" pitchFamily="18" charset="0"/>
                      </a:rPr>
                      <m:t>𝐾</m:t>
                    </m:r>
                  </m:oMath>
                </a14:m>
                <a:r>
                  <a:rPr lang="en-US" altLang="ja-JP" sz="2400" dirty="0"/>
                  <a:t> </a:t>
                </a:r>
                <a:r>
                  <a:rPr lang="ja-JP" altLang="en-US" sz="2400" dirty="0"/>
                  <a:t>個作れるとき</a:t>
                </a:r>
                <a:r>
                  <a:rPr lang="en-US" altLang="ja-JP" sz="2400" dirty="0"/>
                  <a:t>, </a:t>
                </a:r>
                <a:r>
                  <a:rPr lang="ja-JP" altLang="en-US" sz="2400" dirty="0"/>
                  <a:t>自明に花束を </a:t>
                </a:r>
                <a14:m>
                  <m:oMath xmlns:m="http://schemas.openxmlformats.org/officeDocument/2006/math">
                    <m:r>
                      <a:rPr lang="en-US" altLang="ja-JP" sz="2400" b="0" i="1" smtClean="0">
                        <a:latin typeface="Cambria Math" panose="02040503050406030204" pitchFamily="18" charset="0"/>
                      </a:rPr>
                      <m:t>𝐾</m:t>
                    </m:r>
                    <m:r>
                      <a:rPr lang="en-US" altLang="ja-JP" sz="2400" b="0" i="1" smtClean="0">
                        <a:latin typeface="Cambria Math" panose="02040503050406030204" pitchFamily="18" charset="0"/>
                      </a:rPr>
                      <m:t>−1</m:t>
                    </m:r>
                  </m:oMath>
                </a14:m>
                <a:r>
                  <a:rPr lang="en-US" altLang="ja-JP" sz="2400" dirty="0"/>
                  <a:t> </a:t>
                </a:r>
                <a:r>
                  <a:rPr lang="ja-JP" altLang="en-US" sz="2400" dirty="0"/>
                  <a:t>個作ることは可能</a:t>
                </a:r>
                <a:endParaRPr lang="en-US" altLang="ja-JP" sz="2400" dirty="0"/>
              </a:p>
              <a:p>
                <a:r>
                  <a:rPr lang="ja-JP" altLang="en-US" sz="2400" dirty="0"/>
                  <a:t>花束を作れる個数には単調性があるので</a:t>
                </a:r>
                <a:r>
                  <a:rPr lang="en-US" altLang="ja-JP" sz="2400" dirty="0"/>
                  <a:t>, </a:t>
                </a:r>
                <a:r>
                  <a:rPr lang="ja-JP" altLang="en-US" sz="2400" dirty="0"/>
                  <a:t>「花束を </a:t>
                </a:r>
                <a14:m>
                  <m:oMath xmlns:m="http://schemas.openxmlformats.org/officeDocument/2006/math">
                    <m:r>
                      <a:rPr lang="en-US" altLang="ja-JP" sz="2400" b="0" i="1" smtClean="0">
                        <a:latin typeface="Cambria Math" panose="02040503050406030204" pitchFamily="18" charset="0"/>
                      </a:rPr>
                      <m:t>𝐾</m:t>
                    </m:r>
                  </m:oMath>
                </a14:m>
                <a:r>
                  <a:rPr lang="en-US" altLang="ja-JP" sz="2400" dirty="0"/>
                  <a:t> </a:t>
                </a:r>
                <a:r>
                  <a:rPr lang="ja-JP" altLang="en-US" sz="2400" dirty="0"/>
                  <a:t>個作れるか？」という判定問題を考える</a:t>
                </a:r>
                <a:endParaRPr lang="en-US" altLang="ja-JP" sz="2400"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4469D2C0-600C-4ABE-A52D-A59BE2577BF2}"/>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94FC1FD-95CB-4890-BC5C-F0F197783E55}"/>
              </a:ext>
            </a:extLst>
          </p:cNvPr>
          <p:cNvSpPr>
            <a:spLocks noGrp="1"/>
          </p:cNvSpPr>
          <p:nvPr>
            <p:ph type="sldNum" sz="quarter" idx="12"/>
          </p:nvPr>
        </p:nvSpPr>
        <p:spPr/>
        <p:txBody>
          <a:bodyPr/>
          <a:lstStyle/>
          <a:p>
            <a:fld id="{D9CD8C80-C47C-41F3-AB8E-2337070D9141}" type="slidenum">
              <a:rPr kumimoji="1" lang="ja-JP" altLang="en-US" smtClean="0"/>
              <a:t>16</a:t>
            </a:fld>
            <a:endParaRPr kumimoji="1" lang="ja-JP" altLang="en-US" dirty="0"/>
          </a:p>
        </p:txBody>
      </p:sp>
      <p:sp>
        <p:nvSpPr>
          <p:cNvPr id="5" name="日付プレースホルダー 4">
            <a:extLst>
              <a:ext uri="{FF2B5EF4-FFF2-40B4-BE49-F238E27FC236}">
                <a16:creationId xmlns:a16="http://schemas.microsoft.com/office/drawing/2014/main" id="{2B5CC592-D38A-F5A1-3E09-D48D44248776}"/>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94590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F8056-200B-493D-A418-CB941BE5FD0B}"/>
              </a:ext>
            </a:extLst>
          </p:cNvPr>
          <p:cNvSpPr>
            <a:spLocks noGrp="1"/>
          </p:cNvSpPr>
          <p:nvPr>
            <p:ph type="title"/>
          </p:nvPr>
        </p:nvSpPr>
        <p:spPr/>
        <p:txBody>
          <a:bodyPr/>
          <a:lstStyle/>
          <a:p>
            <a:r>
              <a:rPr kumimoji="1" lang="ja-JP" altLang="en-US" dirty="0"/>
              <a:t>例題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9B0E4EE-575D-4887-813E-687C1052E271}"/>
                  </a:ext>
                </a:extLst>
              </p:cNvPr>
              <p:cNvSpPr>
                <a:spLocks noGrp="1"/>
              </p:cNvSpPr>
              <p:nvPr>
                <p:ph idx="1"/>
              </p:nvPr>
            </p:nvSpPr>
            <p:spPr/>
            <p:txBody>
              <a:bodyPr/>
              <a:lstStyle/>
              <a:p>
                <a:pPr marL="0" indent="0">
                  <a:buNone/>
                </a:pPr>
                <a:r>
                  <a:rPr kumimoji="1" lang="en-US" altLang="ja-JP" dirty="0">
                    <a:hlinkClick r:id="rId2"/>
                  </a:rPr>
                  <a:t>ABC023 D - </a:t>
                </a:r>
                <a:r>
                  <a:rPr kumimoji="1" lang="ja-JP" altLang="en-US" dirty="0">
                    <a:hlinkClick r:id="rId2"/>
                  </a:rPr>
                  <a:t>射撃王</a:t>
                </a:r>
                <a:endParaRPr kumimoji="1" lang="en-US" altLang="ja-JP" dirty="0"/>
              </a:p>
              <a:p>
                <a:r>
                  <a:rPr lang="ja-JP" altLang="en-US" sz="2400" dirty="0"/>
                  <a:t>二分探索の良問</a:t>
                </a:r>
                <a:endParaRPr lang="en-US" altLang="ja-JP" sz="2400" dirty="0"/>
              </a:p>
              <a:p>
                <a:r>
                  <a:rPr lang="ja-JP" altLang="en-US" sz="2400" dirty="0"/>
                  <a:t>風船を割る競技で得られる点数の最大値を求める問題</a:t>
                </a:r>
                <a:endParaRPr lang="en-US" altLang="ja-JP" sz="2400" dirty="0"/>
              </a:p>
              <a:p>
                <a:r>
                  <a:rPr lang="ja-JP" altLang="en-US" sz="2400" dirty="0"/>
                  <a:t>「最小値を最大化する問題」は多くの場合二分探索で解ける</a:t>
                </a:r>
                <a:endParaRPr lang="en-US" altLang="ja-JP" sz="2400" dirty="0"/>
              </a:p>
              <a:p>
                <a:r>
                  <a:rPr lang="ja-JP" altLang="en-US" sz="2400" dirty="0"/>
                  <a:t>「点数を </a:t>
                </a:r>
                <a14:m>
                  <m:oMath xmlns:m="http://schemas.openxmlformats.org/officeDocument/2006/math">
                    <m:r>
                      <a:rPr lang="en-US" altLang="ja-JP" sz="2400" b="0" i="1" smtClean="0">
                        <a:latin typeface="Cambria Math" panose="02040503050406030204" pitchFamily="18" charset="0"/>
                      </a:rPr>
                      <m:t>𝐾</m:t>
                    </m:r>
                  </m:oMath>
                </a14:m>
                <a:r>
                  <a:rPr kumimoji="1" lang="ja-JP" altLang="en-US" sz="2400" dirty="0"/>
                  <a:t> 点にできるか？」という判定問題を考える</a:t>
                </a:r>
              </a:p>
            </p:txBody>
          </p:sp>
        </mc:Choice>
        <mc:Fallback xmlns="">
          <p:sp>
            <p:nvSpPr>
              <p:cNvPr id="3" name="コンテンツ プレースホルダー 2">
                <a:extLst>
                  <a:ext uri="{FF2B5EF4-FFF2-40B4-BE49-F238E27FC236}">
                    <a16:creationId xmlns:a16="http://schemas.microsoft.com/office/drawing/2014/main" id="{D9B0E4EE-575D-4887-813E-687C1052E271}"/>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E138805-C62E-420D-9EC3-8B527447C56D}"/>
              </a:ext>
            </a:extLst>
          </p:cNvPr>
          <p:cNvSpPr>
            <a:spLocks noGrp="1"/>
          </p:cNvSpPr>
          <p:nvPr>
            <p:ph type="sldNum" sz="quarter" idx="12"/>
          </p:nvPr>
        </p:nvSpPr>
        <p:spPr/>
        <p:txBody>
          <a:bodyPr/>
          <a:lstStyle/>
          <a:p>
            <a:fld id="{D9CD8C80-C47C-41F3-AB8E-2337070D9141}" type="slidenum">
              <a:rPr kumimoji="1" lang="ja-JP" altLang="en-US" smtClean="0"/>
              <a:t>17</a:t>
            </a:fld>
            <a:endParaRPr kumimoji="1" lang="ja-JP" altLang="en-US" dirty="0"/>
          </a:p>
        </p:txBody>
      </p:sp>
      <p:sp>
        <p:nvSpPr>
          <p:cNvPr id="5" name="日付プレースホルダー 4">
            <a:extLst>
              <a:ext uri="{FF2B5EF4-FFF2-40B4-BE49-F238E27FC236}">
                <a16:creationId xmlns:a16="http://schemas.microsoft.com/office/drawing/2014/main" id="{45C49E24-6427-6F7A-8BAE-81C6166AD555}"/>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198712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3BBAA-7050-4357-9A77-1B9321B20E16}"/>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9D7BBD5-E07D-4591-A726-73C65EC56238}"/>
              </a:ext>
            </a:extLst>
          </p:cNvPr>
          <p:cNvSpPr>
            <a:spLocks noGrp="1"/>
          </p:cNvSpPr>
          <p:nvPr>
            <p:ph idx="1"/>
          </p:nvPr>
        </p:nvSpPr>
        <p:spPr/>
        <p:txBody>
          <a:bodyPr/>
          <a:lstStyle/>
          <a:p>
            <a:pPr>
              <a:lnSpc>
                <a:spcPct val="150000"/>
              </a:lnSpc>
            </a:pPr>
            <a:r>
              <a:rPr lang="ja-JP" altLang="en-US" dirty="0"/>
              <a:t>はじめに</a:t>
            </a:r>
            <a:endParaRPr lang="en-US" altLang="ja-JP" dirty="0"/>
          </a:p>
          <a:p>
            <a:pPr>
              <a:lnSpc>
                <a:spcPct val="150000"/>
              </a:lnSpc>
            </a:pPr>
            <a:r>
              <a:rPr kumimoji="1" lang="ja-JP" altLang="en-US" dirty="0"/>
              <a:t>二分探索</a:t>
            </a:r>
            <a:endParaRPr kumimoji="1" lang="en-US" altLang="ja-JP" dirty="0"/>
          </a:p>
          <a:p>
            <a:pPr>
              <a:lnSpc>
                <a:spcPct val="150000"/>
              </a:lnSpc>
            </a:pPr>
            <a:r>
              <a:rPr lang="ja-JP" altLang="en-US" dirty="0"/>
              <a:t>実装</a:t>
            </a:r>
            <a:endParaRPr lang="en-US" altLang="ja-JP" dirty="0"/>
          </a:p>
          <a:p>
            <a:pPr>
              <a:lnSpc>
                <a:spcPct val="150000"/>
              </a:lnSpc>
            </a:pPr>
            <a:r>
              <a:rPr kumimoji="1" lang="ja-JP" altLang="en-US" dirty="0"/>
              <a:t>例題</a:t>
            </a:r>
          </a:p>
        </p:txBody>
      </p:sp>
      <p:sp>
        <p:nvSpPr>
          <p:cNvPr id="4" name="スライド番号プレースホルダー 3">
            <a:extLst>
              <a:ext uri="{FF2B5EF4-FFF2-40B4-BE49-F238E27FC236}">
                <a16:creationId xmlns:a16="http://schemas.microsoft.com/office/drawing/2014/main" id="{61539639-3D02-447C-8F87-00E654D3242E}"/>
              </a:ext>
            </a:extLst>
          </p:cNvPr>
          <p:cNvSpPr>
            <a:spLocks noGrp="1"/>
          </p:cNvSpPr>
          <p:nvPr>
            <p:ph type="sldNum" sz="quarter" idx="12"/>
          </p:nvPr>
        </p:nvSpPr>
        <p:spPr/>
        <p:txBody>
          <a:bodyPr/>
          <a:lstStyle/>
          <a:p>
            <a:fld id="{D9CD8C80-C47C-41F3-AB8E-2337070D9141}" type="slidenum">
              <a:rPr kumimoji="1" lang="ja-JP" altLang="en-US" smtClean="0"/>
              <a:t>2</a:t>
            </a:fld>
            <a:endParaRPr kumimoji="1" lang="ja-JP" altLang="en-US" dirty="0"/>
          </a:p>
        </p:txBody>
      </p:sp>
      <p:sp>
        <p:nvSpPr>
          <p:cNvPr id="5" name="日付プレースホルダー 4">
            <a:extLst>
              <a:ext uri="{FF2B5EF4-FFF2-40B4-BE49-F238E27FC236}">
                <a16:creationId xmlns:a16="http://schemas.microsoft.com/office/drawing/2014/main" id="{8093B6FE-BB23-F55C-5D01-145345032724}"/>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00693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D38D3-0270-4B3A-B799-967BE122193F}"/>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2160E89B-2AD2-48B6-91B9-4F6CD8761CF3}"/>
              </a:ext>
            </a:extLst>
          </p:cNvPr>
          <p:cNvSpPr>
            <a:spLocks noGrp="1"/>
          </p:cNvSpPr>
          <p:nvPr>
            <p:ph idx="1"/>
          </p:nvPr>
        </p:nvSpPr>
        <p:spPr>
          <a:xfrm>
            <a:off x="838200" y="1825625"/>
            <a:ext cx="8998527" cy="595358"/>
          </a:xfrm>
        </p:spPr>
        <p:txBody>
          <a:bodyPr/>
          <a:lstStyle/>
          <a:p>
            <a:pPr marL="0" indent="0" algn="dist">
              <a:buNone/>
            </a:pPr>
            <a:r>
              <a:rPr lang="ja-JP" altLang="en-US" dirty="0"/>
              <a:t>以下の問題が出てきたらどのようにして解きますか？</a:t>
            </a:r>
            <a:endParaRPr lang="en-US" altLang="ja-JP" dirty="0"/>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EC4D6ABC-0823-4C05-99BF-4094844A5C60}"/>
                  </a:ext>
                </a:extLst>
              </p:cNvPr>
              <p:cNvSpPr/>
              <p:nvPr/>
            </p:nvSpPr>
            <p:spPr>
              <a:xfrm>
                <a:off x="1558834" y="2871598"/>
                <a:ext cx="9074331" cy="3130839"/>
              </a:xfrm>
              <a:prstGeom prst="roundRect">
                <a:avLst/>
              </a:prstGeom>
              <a:solidFill>
                <a:schemeClr val="accent6">
                  <a:lumMod val="40000"/>
                  <a:lumOff val="60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b="1" dirty="0">
                    <a:solidFill>
                      <a:schemeClr val="tx1"/>
                    </a:solidFill>
                    <a:latin typeface="LINE Seed JP OTF ExtraBold" panose="02020800000000000000" pitchFamily="18" charset="-128"/>
                    <a:ea typeface="LINE Seed JP OTF ExtraBold" panose="02020800000000000000" pitchFamily="18" charset="-128"/>
                  </a:rPr>
                  <a:t>問題文</a:t>
                </a:r>
                <a:endParaRPr lang="en-US" altLang="ja-JP" b="1" dirty="0">
                  <a:solidFill>
                    <a:schemeClr val="tx1"/>
                  </a:solidFill>
                  <a:latin typeface="LINE Seed JP OTF ExtraBold" panose="02020800000000000000" pitchFamily="18" charset="-128"/>
                  <a:ea typeface="LINE Seed JP OTF ExtraBold" panose="02020800000000000000" pitchFamily="18" charset="-128"/>
                </a:endParaRPr>
              </a:p>
              <a:p>
                <a:pPr>
                  <a:lnSpc>
                    <a:spcPct val="150000"/>
                  </a:lnSpc>
                </a:pPr>
                <a:r>
                  <a:rPr kumimoji="1" lang="ja-JP" altLang="en-US" dirty="0">
                    <a:solidFill>
                      <a:schemeClr val="tx1"/>
                    </a:solidFill>
                    <a:latin typeface="LINE Seed JP_OTF Bold" panose="02020700000000000000" pitchFamily="18" charset="-128"/>
                    <a:ea typeface="LINE Seed JP_OTF Bold" panose="02020700000000000000" pitchFamily="18" charset="-128"/>
                  </a:rPr>
                  <a:t>長さ </a:t>
                </a:r>
                <a14:m>
                  <m:oMath xmlns:m="http://schemas.openxmlformats.org/officeDocument/2006/math">
                    <m:r>
                      <a:rPr kumimoji="1" lang="en-US" altLang="ja-JP" b="0" i="1" smtClean="0">
                        <a:solidFill>
                          <a:schemeClr val="tx1"/>
                        </a:solidFill>
                        <a:latin typeface="Cambria Math" panose="02040503050406030204" pitchFamily="18" charset="0"/>
                      </a:rPr>
                      <m:t>𝑁</m:t>
                    </m:r>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の広義単調増加列 </a:t>
                </a:r>
                <a14:m>
                  <m:oMath xmlns:m="http://schemas.openxmlformats.org/officeDocument/2006/math">
                    <m:r>
                      <a:rPr kumimoji="1" lang="en-US" altLang="ja-JP" b="0" i="1" smtClean="0">
                        <a:solidFill>
                          <a:schemeClr val="tx1"/>
                        </a:solidFill>
                        <a:latin typeface="Cambria Math" panose="02040503050406030204" pitchFamily="18" charset="0"/>
                      </a:rPr>
                      <m:t>𝐴</m:t>
                    </m:r>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 </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𝑁</m:t>
                        </m:r>
                        <m:r>
                          <a:rPr kumimoji="1" lang="en-US" altLang="ja-JP" b="0" i="1" smtClean="0">
                            <a:solidFill>
                              <a:schemeClr val="tx1"/>
                            </a:solidFill>
                            <a:latin typeface="Cambria Math" panose="02040503050406030204" pitchFamily="18" charset="0"/>
                          </a:rPr>
                          <m:t>−1</m:t>
                        </m:r>
                      </m:sub>
                    </m:sSub>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が与えられます</a:t>
                </a:r>
                <a:r>
                  <a:rPr kumimoji="1" lang="en-US" altLang="ja-JP" dirty="0">
                    <a:solidFill>
                      <a:schemeClr val="tx1"/>
                    </a:solidFill>
                    <a:latin typeface="LINE Seed JP_OTF Bold" panose="02020700000000000000" pitchFamily="18" charset="-128"/>
                    <a:ea typeface="LINE Seed JP_OTF Bold" panose="02020700000000000000" pitchFamily="18" charset="-128"/>
                  </a:rPr>
                  <a:t>. </a:t>
                </a:r>
                <a:r>
                  <a:rPr kumimoji="1" lang="ja-JP" altLang="en-US" dirty="0">
                    <a:solidFill>
                      <a:schemeClr val="tx1"/>
                    </a:solidFill>
                    <a:latin typeface="LINE Seed JP_OTF Bold" panose="02020700000000000000" pitchFamily="18" charset="-128"/>
                    <a:ea typeface="LINE Seed JP_OTF Bold" panose="02020700000000000000" pitchFamily="18" charset="-128"/>
                  </a:rPr>
                  <a:t>また整数 </a:t>
                </a:r>
                <a14:m>
                  <m:oMath xmlns:m="http://schemas.openxmlformats.org/officeDocument/2006/math">
                    <m:r>
                      <a:rPr kumimoji="1" lang="en-US" altLang="ja-JP" b="0" i="1" smtClean="0">
                        <a:solidFill>
                          <a:schemeClr val="tx1"/>
                        </a:solidFill>
                        <a:latin typeface="Cambria Math" panose="02040503050406030204" pitchFamily="18" charset="0"/>
                      </a:rPr>
                      <m:t>𝐾</m:t>
                    </m:r>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が与えられます</a:t>
                </a:r>
                <a:r>
                  <a:rPr lang="en-US" altLang="ja-JP" dirty="0">
                    <a:solidFill>
                      <a:schemeClr val="tx1"/>
                    </a:solidFill>
                    <a:latin typeface="LINE Seed JP_OTF Bold" panose="02020700000000000000" pitchFamily="18" charset="-128"/>
                    <a:ea typeface="LINE Seed JP_OTF Bold" panose="02020700000000000000" pitchFamily="18" charset="-128"/>
                  </a:rPr>
                  <a:t>.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𝐴</m:t>
                        </m:r>
                      </m:e>
                      <m:sub>
                        <m:r>
                          <a:rPr lang="en-US" altLang="ja-JP" b="0" i="1" smtClean="0">
                            <a:solidFill>
                              <a:schemeClr val="tx1"/>
                            </a:solidFill>
                            <a:latin typeface="Cambria Math" panose="02040503050406030204" pitchFamily="18" charset="0"/>
                          </a:rPr>
                          <m:t>𝑖</m:t>
                        </m:r>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𝐾</m:t>
                    </m:r>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a:t>
                </a:r>
                <a:r>
                  <a:rPr lang="ja-JP" altLang="en-US" dirty="0">
                    <a:solidFill>
                      <a:schemeClr val="tx1"/>
                    </a:solidFill>
                    <a:latin typeface="LINE Seed JP_OTF Bold" panose="02020700000000000000" pitchFamily="18" charset="-128"/>
                    <a:ea typeface="LINE Seed JP_OTF Bold" panose="02020700000000000000" pitchFamily="18" charset="-128"/>
                  </a:rPr>
                  <a:t>であるようなインデックス </a:t>
                </a:r>
                <a14:m>
                  <m:oMath xmlns:m="http://schemas.openxmlformats.org/officeDocument/2006/math">
                    <m:r>
                      <a:rPr lang="en-US" altLang="ja-JP" b="0" i="1" smtClean="0">
                        <a:solidFill>
                          <a:schemeClr val="tx1"/>
                        </a:solidFill>
                        <a:latin typeface="Cambria Math" panose="02040503050406030204" pitchFamily="18" charset="0"/>
                      </a:rPr>
                      <m:t>𝑖</m:t>
                    </m:r>
                  </m:oMath>
                </a14:m>
                <a:r>
                  <a:rPr kumimoji="1" lang="ja-JP" altLang="en-US" dirty="0">
                    <a:solidFill>
                      <a:schemeClr val="tx1"/>
                    </a:solidFill>
                    <a:latin typeface="LINE Seed JP_OTF Bold" panose="02020700000000000000" pitchFamily="18" charset="-128"/>
                    <a:ea typeface="LINE Seed JP_OTF Bold" panose="02020700000000000000" pitchFamily="18" charset="-128"/>
                  </a:rPr>
                  <a:t> のうち最小のもの</a:t>
                </a:r>
                <a:r>
                  <a:rPr lang="ja-JP" altLang="en-US" dirty="0">
                    <a:solidFill>
                      <a:schemeClr val="tx1"/>
                    </a:solidFill>
                    <a:latin typeface="LINE Seed JP_OTF Bold" panose="02020700000000000000" pitchFamily="18" charset="-128"/>
                    <a:ea typeface="LINE Seed JP_OTF Bold" panose="02020700000000000000" pitchFamily="18" charset="-128"/>
                  </a:rPr>
                  <a:t>を出力してください</a:t>
                </a:r>
                <a:r>
                  <a:rPr lang="en-US" altLang="ja-JP" dirty="0">
                    <a:solidFill>
                      <a:schemeClr val="tx1"/>
                    </a:solidFill>
                    <a:latin typeface="LINE Seed JP_OTF Bold" panose="02020700000000000000" pitchFamily="18" charset="-128"/>
                    <a:ea typeface="LINE Seed JP_OTF Bold" panose="02020700000000000000" pitchFamily="18" charset="-128"/>
                  </a:rPr>
                  <a:t>. </a:t>
                </a:r>
                <a:r>
                  <a:rPr lang="ja-JP" altLang="en-US" dirty="0">
                    <a:solidFill>
                      <a:schemeClr val="tx1"/>
                    </a:solidFill>
                    <a:latin typeface="LINE Seed JP_OTF Bold" panose="02020700000000000000" pitchFamily="18" charset="-128"/>
                    <a:ea typeface="LINE Seed JP_OTF Bold" panose="02020700000000000000" pitchFamily="18" charset="-128"/>
                  </a:rPr>
                  <a:t>そのような </a:t>
                </a:r>
                <a14:m>
                  <m:oMath xmlns:m="http://schemas.openxmlformats.org/officeDocument/2006/math">
                    <m:r>
                      <a:rPr lang="en-US" altLang="ja-JP" b="0" i="1" smtClean="0">
                        <a:solidFill>
                          <a:schemeClr val="tx1"/>
                        </a:solidFill>
                        <a:latin typeface="Cambria Math" panose="02040503050406030204" pitchFamily="18" charset="0"/>
                      </a:rPr>
                      <m:t>𝑖</m:t>
                    </m:r>
                  </m:oMath>
                </a14:m>
                <a:r>
                  <a:rPr kumimoji="1" lang="en-US" altLang="ja-JP" dirty="0">
                    <a:solidFill>
                      <a:schemeClr val="tx1"/>
                    </a:solidFill>
                    <a:latin typeface="LINE Seed JP_OTF Bold" panose="02020700000000000000" pitchFamily="18" charset="-128"/>
                    <a:ea typeface="LINE Seed JP_OTF Bold" panose="02020700000000000000" pitchFamily="18" charset="-128"/>
                  </a:rPr>
                  <a:t> </a:t>
                </a:r>
                <a:r>
                  <a:rPr kumimoji="1" lang="ja-JP" altLang="en-US" dirty="0">
                    <a:solidFill>
                      <a:schemeClr val="tx1"/>
                    </a:solidFill>
                    <a:latin typeface="LINE Seed JP_OTF Bold" panose="02020700000000000000" pitchFamily="18" charset="-128"/>
                    <a:ea typeface="LINE Seed JP_OTF Bold" panose="02020700000000000000" pitchFamily="18" charset="-128"/>
                  </a:rPr>
                  <a:t>が存在しない場合は </a:t>
                </a:r>
                <a14:m>
                  <m:oMath xmlns:m="http://schemas.openxmlformats.org/officeDocument/2006/math">
                    <m:r>
                      <a:rPr kumimoji="1" lang="en-US" altLang="ja-JP" b="0" i="1" smtClean="0">
                        <a:solidFill>
                          <a:schemeClr val="tx1"/>
                        </a:solidFill>
                        <a:latin typeface="Cambria Math" panose="02040503050406030204" pitchFamily="18" charset="0"/>
                      </a:rPr>
                      <m:t>−1</m:t>
                    </m:r>
                  </m:oMath>
                </a14:m>
                <a:r>
                  <a:rPr kumimoji="1" lang="en-US" altLang="ja-JP" dirty="0">
                    <a:solidFill>
                      <a:schemeClr val="tx1"/>
                    </a:solidFill>
                    <a:latin typeface="LINE Seed JP_OTF Bold" panose="02020700000000000000" pitchFamily="18" charset="-128"/>
                    <a:ea typeface="LINE Seed JP_OTF Bold" panose="02020700000000000000" pitchFamily="18" charset="-128"/>
                  </a:rPr>
                  <a:t> </a:t>
                </a:r>
                <a:r>
                  <a:rPr kumimoji="1" lang="ja-JP" altLang="en-US" dirty="0">
                    <a:solidFill>
                      <a:schemeClr val="tx1"/>
                    </a:solidFill>
                    <a:latin typeface="LINE Seed JP_OTF Bold" panose="02020700000000000000" pitchFamily="18" charset="-128"/>
                    <a:ea typeface="LINE Seed JP_OTF Bold" panose="02020700000000000000" pitchFamily="18" charset="-128"/>
                  </a:rPr>
                  <a:t>を出力してください</a:t>
                </a:r>
                <a:r>
                  <a:rPr kumimoji="1" lang="en-US" altLang="ja-JP" dirty="0">
                    <a:solidFill>
                      <a:schemeClr val="tx1"/>
                    </a:solidFill>
                    <a:latin typeface="LINE Seed JP_OTF Bold" panose="02020700000000000000" pitchFamily="18" charset="-128"/>
                    <a:ea typeface="LINE Seed JP_OTF Bold" panose="02020700000000000000" pitchFamily="18" charset="-128"/>
                  </a:rPr>
                  <a:t>.</a:t>
                </a:r>
              </a:p>
              <a:p>
                <a:pPr>
                  <a:lnSpc>
                    <a:spcPct val="150000"/>
                  </a:lnSpc>
                </a:pPr>
                <a:r>
                  <a:rPr lang="ja-JP" altLang="en-US" b="1" dirty="0">
                    <a:solidFill>
                      <a:schemeClr val="tx1"/>
                    </a:solidFill>
                    <a:latin typeface="LINE Seed JP OTF ExtraBold" panose="02020800000000000000" pitchFamily="18" charset="-128"/>
                    <a:ea typeface="LINE Seed JP OTF ExtraBold" panose="02020800000000000000" pitchFamily="18" charset="-128"/>
                  </a:rPr>
                  <a:t>制約</a:t>
                </a:r>
                <a:endParaRPr lang="en-US" altLang="ja-JP" b="1" dirty="0">
                  <a:solidFill>
                    <a:schemeClr val="tx1"/>
                  </a:solidFill>
                  <a:latin typeface="LINE Seed JP OTF ExtraBold" panose="02020800000000000000" pitchFamily="18" charset="-128"/>
                  <a:ea typeface="LINE Seed JP OTF ExtraBold" panose="02020800000000000000" pitchFamily="18" charset="-128"/>
                </a:endParaRPr>
              </a:p>
              <a:p>
                <a:pPr marL="285750" indent="-285750">
                  <a:lnSpc>
                    <a:spcPct val="150000"/>
                  </a:lnSpc>
                  <a:buFont typeface="Wingdings" panose="05000000000000000000" pitchFamily="2" charset="2"/>
                  <a:buChar char="u"/>
                </a:pPr>
                <a14:m>
                  <m:oMath xmlns:m="http://schemas.openxmlformats.org/officeDocument/2006/math">
                    <m:r>
                      <a:rPr kumimoji="1" lang="en-US" altLang="ja-JP" b="0" i="1" smtClean="0">
                        <a:solidFill>
                          <a:schemeClr val="tx1"/>
                        </a:solidFill>
                        <a:latin typeface="Cambria Math" panose="02040503050406030204" pitchFamily="18" charset="0"/>
                      </a:rPr>
                      <m:t>0≤</m:t>
                    </m:r>
                    <m:r>
                      <a:rPr kumimoji="1" lang="en-US" altLang="ja-JP" b="0" i="1" smtClean="0">
                        <a:solidFill>
                          <a:schemeClr val="tx1"/>
                        </a:solidFill>
                        <a:latin typeface="Cambria Math" panose="02040503050406030204" pitchFamily="18" charset="0"/>
                      </a:rPr>
                      <m:t>𝑁</m:t>
                    </m:r>
                    <m:r>
                      <a:rPr kumimoji="1" lang="en-US" altLang="ja-JP" b="0" i="1" smtClean="0">
                        <a:solidFill>
                          <a:schemeClr val="tx1"/>
                        </a:solidFill>
                        <a:latin typeface="Cambria Math" panose="02040503050406030204" pitchFamily="18" charset="0"/>
                      </a:rPr>
                      <m:t>≤</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10</m:t>
                        </m:r>
                      </m:e>
                      <m:sup>
                        <m:r>
                          <a:rPr kumimoji="1" lang="en-US" altLang="ja-JP" b="0" i="1" smtClean="0">
                            <a:solidFill>
                              <a:schemeClr val="tx1"/>
                            </a:solidFill>
                            <a:latin typeface="Cambria Math" panose="02040503050406030204" pitchFamily="18" charset="0"/>
                          </a:rPr>
                          <m:t>5</m:t>
                        </m:r>
                      </m:sup>
                    </m:sSup>
                  </m:oMath>
                </a14:m>
                <a:endParaRPr lang="en-US" altLang="ja-JP" dirty="0">
                  <a:solidFill>
                    <a:schemeClr val="tx1"/>
                  </a:solidFill>
                  <a:latin typeface="LINE Seed JP_OTF Bold" panose="02020700000000000000" pitchFamily="18" charset="-128"/>
                  <a:ea typeface="LINE Seed JP_OTF Bold" panose="02020700000000000000" pitchFamily="18" charset="-128"/>
                </a:endParaRPr>
              </a:p>
              <a:p>
                <a:pPr marL="285750" indent="-285750">
                  <a:lnSpc>
                    <a:spcPct val="150000"/>
                  </a:lnSpc>
                  <a:buFont typeface="Wingdings" panose="05000000000000000000" pitchFamily="2" charset="2"/>
                  <a:buChar char="u"/>
                </a:pPr>
                <a14:m>
                  <m:oMath xmlns:m="http://schemas.openxmlformats.org/officeDocument/2006/math">
                    <m:r>
                      <a:rPr kumimoji="1" lang="en-US" altLang="ja-JP" b="0" i="1" smtClean="0">
                        <a:solidFill>
                          <a:schemeClr val="tx1"/>
                        </a:solidFill>
                        <a:latin typeface="Cambria Math" panose="02040503050406030204" pitchFamily="18" charset="0"/>
                      </a:rPr>
                      <m:t>0≤</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𝐴</m:t>
                        </m:r>
                      </m:e>
                      <m:sub>
                        <m:r>
                          <a:rPr kumimoji="1" lang="en-US" altLang="ja-JP" b="0" i="1" smtClean="0">
                            <a:solidFill>
                              <a:schemeClr val="tx1"/>
                            </a:solidFill>
                            <a:latin typeface="Cambria Math" panose="02040503050406030204" pitchFamily="18" charset="0"/>
                          </a:rPr>
                          <m:t>𝑖</m:t>
                        </m:r>
                      </m:sub>
                    </m:sSub>
                    <m:r>
                      <a:rPr kumimoji="1" lang="en-US" altLang="ja-JP" b="0" i="1" smtClean="0">
                        <a:solidFill>
                          <a:schemeClr val="tx1"/>
                        </a:solidFill>
                        <a:latin typeface="Cambria Math" panose="02040503050406030204" pitchFamily="18" charset="0"/>
                      </a:rPr>
                      <m:t>, </m:t>
                    </m:r>
                    <m:r>
                      <a:rPr kumimoji="1" lang="en-US" altLang="ja-JP" b="0" i="1" smtClean="0">
                        <a:solidFill>
                          <a:schemeClr val="tx1"/>
                        </a:solidFill>
                        <a:latin typeface="Cambria Math" panose="02040503050406030204" pitchFamily="18" charset="0"/>
                      </a:rPr>
                      <m:t>𝐾</m:t>
                    </m:r>
                    <m:r>
                      <a:rPr kumimoji="1" lang="en-US" altLang="ja-JP" b="0" i="1" smtClean="0">
                        <a:solidFill>
                          <a:schemeClr val="tx1"/>
                        </a:solidFill>
                        <a:latin typeface="Cambria Math" panose="02040503050406030204" pitchFamily="18" charset="0"/>
                      </a:rPr>
                      <m:t>≤</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10</m:t>
                        </m:r>
                      </m:e>
                      <m:sup>
                        <m:r>
                          <a:rPr kumimoji="1" lang="en-US" altLang="ja-JP" b="0" i="1" smtClean="0">
                            <a:solidFill>
                              <a:schemeClr val="tx1"/>
                            </a:solidFill>
                            <a:latin typeface="Cambria Math" panose="02040503050406030204" pitchFamily="18" charset="0"/>
                          </a:rPr>
                          <m:t>9</m:t>
                        </m:r>
                      </m:sup>
                    </m:sSup>
                  </m:oMath>
                </a14:m>
                <a:endParaRPr kumimoji="1" lang="en-US" altLang="ja-JP" b="0" dirty="0">
                  <a:solidFill>
                    <a:schemeClr val="tx1"/>
                  </a:solidFill>
                  <a:latin typeface="LINE Seed JP_OTF Bold" panose="02020700000000000000" pitchFamily="18" charset="-128"/>
                  <a:ea typeface="LINE Seed JP_OTF Bold" panose="02020700000000000000" pitchFamily="18" charset="-128"/>
                </a:endParaRPr>
              </a:p>
            </p:txBody>
          </p:sp>
        </mc:Choice>
        <mc:Fallback xmlns="">
          <p:sp>
            <p:nvSpPr>
              <p:cNvPr id="4" name="四角形: 角を丸くする 3">
                <a:extLst>
                  <a:ext uri="{FF2B5EF4-FFF2-40B4-BE49-F238E27FC236}">
                    <a16:creationId xmlns:a16="http://schemas.microsoft.com/office/drawing/2014/main" id="{EC4D6ABC-0823-4C05-99BF-4094844A5C60}"/>
                  </a:ext>
                </a:extLst>
              </p:cNvPr>
              <p:cNvSpPr>
                <a:spLocks noRot="1" noChangeAspect="1" noMove="1" noResize="1" noEditPoints="1" noAdjustHandles="1" noChangeArrowheads="1" noChangeShapeType="1" noTextEdit="1"/>
              </p:cNvSpPr>
              <p:nvPr/>
            </p:nvSpPr>
            <p:spPr>
              <a:xfrm>
                <a:off x="1558834" y="2871598"/>
                <a:ext cx="9074331" cy="3130839"/>
              </a:xfrm>
              <a:prstGeom prst="roundRect">
                <a:avLst/>
              </a:prstGeom>
              <a:blipFill>
                <a:blip r:embed="rId2"/>
                <a:stretch>
                  <a:fillRect/>
                </a:stretch>
              </a:blipFill>
              <a:ln w="31750">
                <a:solidFill>
                  <a:schemeClr val="accent6"/>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A962D9D9-44F4-492F-A6C9-1DDE93BFB702}"/>
              </a:ext>
            </a:extLst>
          </p:cNvPr>
          <p:cNvSpPr>
            <a:spLocks noGrp="1"/>
          </p:cNvSpPr>
          <p:nvPr>
            <p:ph type="sldNum" sz="quarter" idx="12"/>
          </p:nvPr>
        </p:nvSpPr>
        <p:spPr/>
        <p:txBody>
          <a:bodyPr/>
          <a:lstStyle/>
          <a:p>
            <a:fld id="{D9CD8C80-C47C-41F3-AB8E-2337070D9141}" type="slidenum">
              <a:rPr kumimoji="1" lang="ja-JP" altLang="en-US" smtClean="0"/>
              <a:t>3</a:t>
            </a:fld>
            <a:endParaRPr kumimoji="1" lang="ja-JP" altLang="en-US" dirty="0"/>
          </a:p>
        </p:txBody>
      </p:sp>
      <p:sp>
        <p:nvSpPr>
          <p:cNvPr id="6" name="日付プレースホルダー 5">
            <a:extLst>
              <a:ext uri="{FF2B5EF4-FFF2-40B4-BE49-F238E27FC236}">
                <a16:creationId xmlns:a16="http://schemas.microsoft.com/office/drawing/2014/main" id="{AC15AD4D-3804-180E-F85C-77526E2AAA7B}"/>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41285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482DF-20D3-45EF-A44A-8B7C822548BB}"/>
              </a:ext>
            </a:extLst>
          </p:cNvPr>
          <p:cNvSpPr>
            <a:spLocks noGrp="1"/>
          </p:cNvSpPr>
          <p:nvPr>
            <p:ph type="title"/>
          </p:nvPr>
        </p:nvSpPr>
        <p:spPr/>
        <p:txBody>
          <a:bodyPr/>
          <a:lstStyle/>
          <a:p>
            <a:r>
              <a:rPr lang="ja-JP" altLang="en-US" dirty="0"/>
              <a:t>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EEEF622-F014-495F-A0EC-FDF0C38491FF}"/>
                  </a:ext>
                </a:extLst>
              </p:cNvPr>
              <p:cNvSpPr>
                <a:spLocks noGrp="1"/>
              </p:cNvSpPr>
              <p:nvPr>
                <p:ph idx="1"/>
              </p:nvPr>
            </p:nvSpPr>
            <p:spPr/>
            <p:txBody>
              <a:bodyPr/>
              <a:lstStyle/>
              <a:p>
                <a:pPr marL="0" indent="0">
                  <a:buNone/>
                </a:pPr>
                <a:r>
                  <a:rPr lang="ja-JP" altLang="en-US" dirty="0"/>
                  <a:t>愚直に解く場合</a:t>
                </a:r>
                <a:endParaRPr lang="en-US" altLang="ja-JP" dirty="0"/>
              </a:p>
              <a:p>
                <a:pPr lvl="1">
                  <a:buFont typeface="Wingdings" panose="05000000000000000000" pitchFamily="2" charset="2"/>
                  <a:buChar char="u"/>
                </a:pPr>
                <a:r>
                  <a:rPr lang="ja-JP" altLang="en-US" dirty="0"/>
                  <a:t>数列を先頭から見て行って</a:t>
                </a:r>
                <a:r>
                  <a:rPr lang="en-US" altLang="ja-JP" dirty="0"/>
                  <a:t>, </a:t>
                </a:r>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𝐴</m:t>
                        </m:r>
                      </m:e>
                      <m:sub>
                        <m:r>
                          <a:rPr lang="en-US" altLang="ja-JP" b="0" i="1" smtClean="0">
                            <a:solidFill>
                              <a:schemeClr val="tx1"/>
                            </a:solidFill>
                            <a:latin typeface="Cambria Math" panose="02040503050406030204" pitchFamily="18" charset="0"/>
                          </a:rPr>
                          <m:t>𝑖</m:t>
                        </m:r>
                      </m:sub>
                    </m:sSub>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𝐾</m:t>
                    </m:r>
                  </m:oMath>
                </a14:m>
                <a:r>
                  <a:rPr kumimoji="1" lang="ja-JP" altLang="en-US" dirty="0">
                    <a:solidFill>
                      <a:schemeClr val="tx1"/>
                    </a:solidFill>
                  </a:rPr>
                  <a:t> であるような </a:t>
                </a:r>
                <a14:m>
                  <m:oMath xmlns:m="http://schemas.openxmlformats.org/officeDocument/2006/math">
                    <m:r>
                      <a:rPr kumimoji="1" lang="en-US" altLang="ja-JP" b="0" i="1" smtClean="0">
                        <a:solidFill>
                          <a:schemeClr val="tx1"/>
                        </a:solidFill>
                        <a:latin typeface="Cambria Math" panose="02040503050406030204" pitchFamily="18" charset="0"/>
                      </a:rPr>
                      <m:t>𝑖</m:t>
                    </m:r>
                  </m:oMath>
                </a14:m>
                <a:r>
                  <a:rPr kumimoji="1" lang="ja-JP" altLang="en-US" dirty="0"/>
                  <a:t> があればそれを出力する</a:t>
                </a:r>
                <a:endParaRPr kumimoji="1" lang="en-US" altLang="ja-JP" dirty="0"/>
              </a:p>
              <a:p>
                <a:pPr lvl="1">
                  <a:buFont typeface="Wingdings" panose="05000000000000000000" pitchFamily="2" charset="2"/>
                  <a:buChar char="u"/>
                </a:pPr>
                <a:r>
                  <a:rPr lang="ja-JP" altLang="en-US" dirty="0"/>
                  <a:t>時間計算量</a:t>
                </a:r>
                <a:r>
                  <a:rPr lang="en-US" altLang="ja-JP" dirty="0"/>
                  <a:t>:</a:t>
                </a:r>
                <a:r>
                  <a:rPr lang="ja-JP" altLang="en-US" dirty="0"/>
                  <a:t>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oMath>
                </a14:m>
                <a:endParaRPr kumimoji="1" lang="en-US" altLang="ja-JP" dirty="0"/>
              </a:p>
              <a:p>
                <a:pPr marL="0" indent="0">
                  <a:buNone/>
                </a:pPr>
                <a:endParaRPr lang="en-US" altLang="ja-JP" dirty="0"/>
              </a:p>
              <a:p>
                <a:pPr marL="0" indent="0">
                  <a:buNone/>
                </a:pPr>
                <a:r>
                  <a:rPr lang="ja-JP" altLang="en-US" dirty="0"/>
                  <a:t>じゃあ </a:t>
                </a:r>
                <a14:m>
                  <m:oMath xmlns:m="http://schemas.openxmlformats.org/officeDocument/2006/math">
                    <m:r>
                      <a:rPr lang="en-US" altLang="ja-JP" b="0" i="1" smtClean="0">
                        <a:latin typeface="Cambria Math" panose="02040503050406030204" pitchFamily="18" charset="0"/>
                      </a:rPr>
                      <m:t>𝐾</m:t>
                    </m:r>
                  </m:oMath>
                </a14:m>
                <a:r>
                  <a:rPr lang="en-US" altLang="ja-JP" dirty="0"/>
                  <a:t> </a:t>
                </a:r>
                <a:r>
                  <a:rPr lang="ja-JP" altLang="en-US" dirty="0"/>
                  <a:t>が複数与えられてそれぞれについて </a:t>
                </a:r>
                <a14:m>
                  <m:oMath xmlns:m="http://schemas.openxmlformats.org/officeDocument/2006/math">
                    <m:r>
                      <a:rPr lang="en-US" altLang="ja-JP" b="0" i="1" smtClean="0">
                        <a:latin typeface="Cambria Math" panose="02040503050406030204" pitchFamily="18" charset="0"/>
                      </a:rPr>
                      <m:t>𝑖</m:t>
                    </m:r>
                  </m:oMath>
                </a14:m>
                <a:r>
                  <a:rPr lang="en-US" altLang="ja-JP" dirty="0"/>
                  <a:t> </a:t>
                </a:r>
                <a:r>
                  <a:rPr lang="ja-JP" altLang="en-US" dirty="0"/>
                  <a:t>を求める場合は？</a:t>
                </a:r>
                <a:endParaRPr lang="en-US" altLang="ja-JP" dirty="0"/>
              </a:p>
              <a:p>
                <a:pPr lvl="1">
                  <a:buFont typeface="Wingdings" panose="05000000000000000000" pitchFamily="2" charset="2"/>
                  <a:buChar char="u"/>
                </a:pPr>
                <a14:m>
                  <m:oMath xmlns:m="http://schemas.openxmlformats.org/officeDocument/2006/math">
                    <m:r>
                      <a:rPr lang="en-US" altLang="ja-JP" b="0" i="1" smtClean="0">
                        <a:latin typeface="Cambria Math" panose="02040503050406030204" pitchFamily="18" charset="0"/>
                      </a:rPr>
                      <m:t>𝐾</m:t>
                    </m:r>
                  </m:oMath>
                </a14:m>
                <a:r>
                  <a:rPr lang="en-US" altLang="ja-JP" dirty="0"/>
                  <a:t> </a:t>
                </a:r>
                <a:r>
                  <a:rPr lang="ja-JP" altLang="en-US" dirty="0"/>
                  <a:t>が </a:t>
                </a:r>
                <a14:m>
                  <m:oMath xmlns:m="http://schemas.openxmlformats.org/officeDocument/2006/math">
                    <m:r>
                      <a:rPr lang="en-US" altLang="ja-JP" b="0" i="1" smtClean="0">
                        <a:latin typeface="Cambria Math" panose="02040503050406030204" pitchFamily="18" charset="0"/>
                      </a:rPr>
                      <m:t>𝑄</m:t>
                    </m:r>
                  </m:oMath>
                </a14:m>
                <a:r>
                  <a:rPr lang="en-US" altLang="ja-JP" dirty="0"/>
                  <a:t> </a:t>
                </a:r>
                <a:r>
                  <a:rPr lang="ja-JP" altLang="en-US" dirty="0"/>
                  <a:t>個与えられるとき</a:t>
                </a:r>
                <a:r>
                  <a:rPr lang="en-US" altLang="ja-JP" dirty="0"/>
                  <a:t>, </a:t>
                </a:r>
                <a:r>
                  <a:rPr lang="ja-JP" altLang="en-US" dirty="0"/>
                  <a:t>時間計算量は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𝑁𝑄</m:t>
                    </m:r>
                    <m:r>
                      <a:rPr lang="en-US" altLang="ja-JP" b="0" i="1" smtClean="0">
                        <a:latin typeface="Cambria Math" panose="02040503050406030204" pitchFamily="18" charset="0"/>
                      </a:rPr>
                      <m:t>)</m:t>
                    </m:r>
                  </m:oMath>
                </a14:m>
                <a:endParaRPr lang="en-US" altLang="ja-JP" dirty="0"/>
              </a:p>
              <a:p>
                <a:pPr lvl="1">
                  <a:buFont typeface="Wingdings" panose="05000000000000000000" pitchFamily="2" charset="2"/>
                  <a:buChar char="u"/>
                </a:pPr>
                <a14:m>
                  <m:oMath xmlns:m="http://schemas.openxmlformats.org/officeDocument/2006/math">
                    <m:r>
                      <a:rPr lang="en-US" altLang="ja-JP" b="0" i="1" smtClean="0">
                        <a:latin typeface="Cambria Math" panose="02040503050406030204" pitchFamily="18" charset="0"/>
                      </a:rPr>
                      <m:t>𝑄</m:t>
                    </m:r>
                  </m:oMath>
                </a14:m>
                <a:r>
                  <a:rPr lang="en-US" altLang="ja-JP" dirty="0"/>
                  <a:t> </a:t>
                </a:r>
                <a:r>
                  <a:rPr lang="ja-JP" altLang="en-US" dirty="0"/>
                  <a:t>のサイズ次第では間に合わない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0EEEF622-F014-495F-A0EC-FDF0C38491FF}"/>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391BDAB7-1A3A-442D-8F29-3AE7C8DDC551}"/>
              </a:ext>
            </a:extLst>
          </p:cNvPr>
          <p:cNvSpPr>
            <a:spLocks noGrp="1"/>
          </p:cNvSpPr>
          <p:nvPr>
            <p:ph type="sldNum" sz="quarter" idx="12"/>
          </p:nvPr>
        </p:nvSpPr>
        <p:spPr/>
        <p:txBody>
          <a:bodyPr/>
          <a:lstStyle/>
          <a:p>
            <a:fld id="{D9CD8C80-C47C-41F3-AB8E-2337070D9141}" type="slidenum">
              <a:rPr kumimoji="1" lang="ja-JP" altLang="en-US" smtClean="0"/>
              <a:t>4</a:t>
            </a:fld>
            <a:endParaRPr kumimoji="1" lang="ja-JP" altLang="en-US" dirty="0"/>
          </a:p>
        </p:txBody>
      </p:sp>
      <p:sp>
        <p:nvSpPr>
          <p:cNvPr id="4" name="日付プレースホルダー 3">
            <a:extLst>
              <a:ext uri="{FF2B5EF4-FFF2-40B4-BE49-F238E27FC236}">
                <a16:creationId xmlns:a16="http://schemas.microsoft.com/office/drawing/2014/main" id="{9FC6D912-74BA-C7D9-11D8-056837C1F749}"/>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43067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CB248-103A-435F-832A-2CD86DE51F38}"/>
              </a:ext>
            </a:extLst>
          </p:cNvPr>
          <p:cNvSpPr>
            <a:spLocks noGrp="1"/>
          </p:cNvSpPr>
          <p:nvPr>
            <p:ph type="title"/>
          </p:nvPr>
        </p:nvSpPr>
        <p:spPr/>
        <p:txBody>
          <a:bodyPr/>
          <a:lstStyle/>
          <a:p>
            <a:r>
              <a:rPr lang="ja-JP" altLang="en-US" dirty="0"/>
              <a:t>二分探索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BB717B7-1A5F-4139-B375-F9AFC9BC9A24}"/>
                  </a:ext>
                </a:extLst>
              </p:cNvPr>
              <p:cNvSpPr>
                <a:spLocks noGrp="1"/>
              </p:cNvSpPr>
              <p:nvPr>
                <p:ph idx="1"/>
              </p:nvPr>
            </p:nvSpPr>
            <p:spPr/>
            <p:txBody>
              <a:bodyPr/>
              <a:lstStyle/>
              <a:p>
                <a:pPr marL="0" indent="0">
                  <a:lnSpc>
                    <a:spcPct val="150000"/>
                  </a:lnSpc>
                  <a:buNone/>
                </a:pPr>
                <a:r>
                  <a:rPr lang="ja-JP" altLang="en-US" u="sng" dirty="0"/>
                  <a:t>二分探索とは</a:t>
                </a:r>
                <a:endParaRPr lang="en-US" altLang="ja-JP" u="sng" dirty="0"/>
              </a:p>
              <a:p>
                <a:pPr marL="457200" lvl="1" indent="0">
                  <a:lnSpc>
                    <a:spcPct val="150000"/>
                  </a:lnSpc>
                  <a:buNone/>
                </a:pPr>
                <a:r>
                  <a:rPr kumimoji="1" lang="ja-JP" altLang="en-US" dirty="0"/>
                  <a:t>単調性のある列に対して</a:t>
                </a:r>
                <a:r>
                  <a:rPr kumimoji="1" lang="en-US" altLang="ja-JP" dirty="0"/>
                  <a:t>, </a:t>
                </a:r>
                <a:r>
                  <a:rPr kumimoji="1" lang="ja-JP" altLang="en-US" dirty="0"/>
                  <a:t>探索範囲を半分に絞り込む操作を繰り返すことで</a:t>
                </a:r>
                <a:r>
                  <a:rPr kumimoji="1" lang="en-US" altLang="ja-JP" dirty="0"/>
                  <a:t>, </a:t>
                </a:r>
                <a:r>
                  <a:rPr kumimoji="1" lang="ja-JP" altLang="en-US" dirty="0"/>
                  <a:t>高速に目的の値を検索するアルゴリズム</a:t>
                </a:r>
                <a:endParaRPr lang="en-US" altLang="ja-JP" dirty="0"/>
              </a:p>
              <a:p>
                <a:pPr>
                  <a:lnSpc>
                    <a:spcPct val="150000"/>
                  </a:lnSpc>
                </a:pPr>
                <a:endParaRPr lang="en-US" altLang="ja-JP" b="0" i="1" dirty="0">
                  <a:latin typeface="Cambria Math" panose="02040503050406030204" pitchFamily="18" charset="0"/>
                </a:endParaRPr>
              </a:p>
              <a:p>
                <a:pPr>
                  <a:lnSpc>
                    <a:spcPct val="150000"/>
                  </a:lnSpc>
                  <a:buFont typeface="Wingdings" panose="05000000000000000000" pitchFamily="2" charset="2"/>
                  <a:buChar char="u"/>
                </a:pP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r>
                          <m:rPr>
                            <m:sty m:val="p"/>
                          </m:rPr>
                          <a:rPr lang="en-US" altLang="ja-JP" b="0" i="1" smtClean="0">
                            <a:latin typeface="Cambria Math" panose="02040503050406030204" pitchFamily="18" charset="0"/>
                          </a:rPr>
                          <m:t>log</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e>
                    </m:d>
                  </m:oMath>
                </a14:m>
                <a:r>
                  <a:rPr lang="ja-JP" altLang="en-US" dirty="0"/>
                  <a:t> で答えを求められる</a:t>
                </a:r>
                <a:endParaRPr lang="en-US" altLang="ja-JP" dirty="0"/>
              </a:p>
              <a:p>
                <a:pPr>
                  <a:lnSpc>
                    <a:spcPct val="150000"/>
                  </a:lnSpc>
                  <a:buFont typeface="Wingdings" panose="05000000000000000000" pitchFamily="2" charset="2"/>
                  <a:buChar char="u"/>
                </a:pPr>
                <a:r>
                  <a:rPr lang="ja-JP" altLang="en-US" dirty="0"/>
                  <a:t>数列が単調性を持っていることが条件</a:t>
                </a:r>
                <a:endParaRPr lang="en-US" altLang="ja-JP" dirty="0"/>
              </a:p>
            </p:txBody>
          </p:sp>
        </mc:Choice>
        <mc:Fallback xmlns="">
          <p:sp>
            <p:nvSpPr>
              <p:cNvPr id="3" name="コンテンツ プレースホルダー 2">
                <a:extLst>
                  <a:ext uri="{FF2B5EF4-FFF2-40B4-BE49-F238E27FC236}">
                    <a16:creationId xmlns:a16="http://schemas.microsoft.com/office/drawing/2014/main" id="{6BB717B7-1A5F-4139-B375-F9AFC9BC9A2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A7CE05-12EC-404E-88A1-1F3AF6251124}"/>
              </a:ext>
            </a:extLst>
          </p:cNvPr>
          <p:cNvSpPr>
            <a:spLocks noGrp="1"/>
          </p:cNvSpPr>
          <p:nvPr>
            <p:ph type="sldNum" sz="quarter" idx="12"/>
          </p:nvPr>
        </p:nvSpPr>
        <p:spPr/>
        <p:txBody>
          <a:bodyPr/>
          <a:lstStyle/>
          <a:p>
            <a:fld id="{D9CD8C80-C47C-41F3-AB8E-2337070D9141}" type="slidenum">
              <a:rPr kumimoji="1" lang="ja-JP" altLang="en-US" smtClean="0"/>
              <a:t>5</a:t>
            </a:fld>
            <a:endParaRPr kumimoji="1" lang="ja-JP" altLang="en-US" dirty="0"/>
          </a:p>
        </p:txBody>
      </p:sp>
      <p:sp>
        <p:nvSpPr>
          <p:cNvPr id="5" name="日付プレースホルダー 4">
            <a:extLst>
              <a:ext uri="{FF2B5EF4-FFF2-40B4-BE49-F238E27FC236}">
                <a16:creationId xmlns:a16="http://schemas.microsoft.com/office/drawing/2014/main" id="{E7CA4DCD-4CAF-FBA5-07FE-CEF3E392819D}"/>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60327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9EAC2-3880-C509-F18F-67E7D09BEC0F}"/>
              </a:ext>
            </a:extLst>
          </p:cNvPr>
          <p:cNvSpPr>
            <a:spLocks noGrp="1"/>
          </p:cNvSpPr>
          <p:nvPr>
            <p:ph type="title"/>
          </p:nvPr>
        </p:nvSpPr>
        <p:spPr/>
        <p:txBody>
          <a:bodyPr/>
          <a:lstStyle/>
          <a:p>
            <a:r>
              <a:rPr lang="ja-JP" altLang="en-US" dirty="0"/>
              <a:t>有名問題</a:t>
            </a:r>
            <a:endParaRPr kumimoji="1" lang="ja-JP" altLang="en-US" dirty="0"/>
          </a:p>
        </p:txBody>
      </p:sp>
      <p:sp>
        <p:nvSpPr>
          <p:cNvPr id="3" name="コンテンツ プレースホルダー 2">
            <a:extLst>
              <a:ext uri="{FF2B5EF4-FFF2-40B4-BE49-F238E27FC236}">
                <a16:creationId xmlns:a16="http://schemas.microsoft.com/office/drawing/2014/main" id="{A4131E69-5A53-7D5A-7B55-D127F7B89887}"/>
              </a:ext>
            </a:extLst>
          </p:cNvPr>
          <p:cNvSpPr>
            <a:spLocks noGrp="1"/>
          </p:cNvSpPr>
          <p:nvPr>
            <p:ph idx="1"/>
          </p:nvPr>
        </p:nvSpPr>
        <p:spPr/>
        <p:txBody>
          <a:bodyPr>
            <a:normAutofit fontScale="92500" lnSpcReduction="10000"/>
          </a:bodyPr>
          <a:lstStyle/>
          <a:p>
            <a:pPr marL="0" indent="0">
              <a:buNone/>
            </a:pPr>
            <a:r>
              <a:rPr lang="ja-JP" altLang="en-US" sz="3200" dirty="0">
                <a:latin typeface="LINE Seed JP OTF ExtraBold" panose="02020800000000000000" pitchFamily="18" charset="-128"/>
                <a:ea typeface="LINE Seed JP OTF ExtraBold" panose="02020800000000000000" pitchFamily="18" charset="-128"/>
              </a:rPr>
              <a:t>年齢当てゲーム</a:t>
            </a:r>
            <a:endParaRPr lang="en-US" altLang="ja-JP" sz="3200" dirty="0">
              <a:latin typeface="LINE Seed JP OTF ExtraBold" panose="02020800000000000000" pitchFamily="18" charset="-128"/>
              <a:ea typeface="LINE Seed JP OTF ExtraBold" panose="02020800000000000000" pitchFamily="18" charset="-128"/>
            </a:endParaRPr>
          </a:p>
          <a:p>
            <a:pPr marL="0" indent="0">
              <a:buNone/>
            </a:pPr>
            <a:r>
              <a:rPr lang="en-US" altLang="ja-JP" sz="2600" dirty="0"/>
              <a:t>Yes/No </a:t>
            </a:r>
            <a:r>
              <a:rPr lang="ja-JP" altLang="en-US" sz="2600" dirty="0"/>
              <a:t>で答えられる質問をして</a:t>
            </a:r>
            <a:r>
              <a:rPr lang="en-US" altLang="ja-JP" sz="2600" dirty="0"/>
              <a:t>, </a:t>
            </a:r>
            <a:r>
              <a:rPr lang="ja-JP" altLang="en-US" sz="2600" dirty="0"/>
              <a:t>ある人の年齢を当てるには？ただし </a:t>
            </a:r>
            <a:r>
              <a:rPr lang="en-US" altLang="ja-JP" sz="2600" dirty="0"/>
              <a:t>32 </a:t>
            </a:r>
            <a:r>
              <a:rPr lang="ja-JP" altLang="en-US" sz="2600" dirty="0"/>
              <a:t>歳以下であることが分かっています</a:t>
            </a:r>
            <a:r>
              <a:rPr lang="en-US" altLang="ja-JP" sz="2600" dirty="0"/>
              <a:t>.</a:t>
            </a:r>
          </a:p>
          <a:p>
            <a:pPr marL="0" indent="0">
              <a:buNone/>
            </a:pPr>
            <a:endParaRPr lang="en-US" altLang="ja-JP" sz="1000" dirty="0"/>
          </a:p>
          <a:p>
            <a:pPr marL="0" indent="0">
              <a:buNone/>
            </a:pPr>
            <a:r>
              <a:rPr lang="ja-JP" altLang="en-US" u="sng" dirty="0">
                <a:latin typeface="LINE Seed JP OTF ExtraBold" panose="02020800000000000000" pitchFamily="18" charset="-128"/>
                <a:ea typeface="LINE Seed JP OTF ExtraBold" panose="02020800000000000000" pitchFamily="18" charset="-128"/>
              </a:rPr>
              <a:t>解法</a:t>
            </a:r>
            <a:endParaRPr lang="en-US" altLang="ja-JP" u="sng" dirty="0">
              <a:latin typeface="LINE Seed JP OTF ExtraBold" panose="02020800000000000000" pitchFamily="18" charset="-128"/>
              <a:ea typeface="LINE Seed JP OTF ExtraBold" panose="02020800000000000000" pitchFamily="18" charset="-128"/>
            </a:endParaRPr>
          </a:p>
          <a:p>
            <a:pPr marL="0" indent="0">
              <a:buNone/>
            </a:pPr>
            <a:r>
              <a:rPr lang="ja-JP" altLang="en-US" sz="2400" dirty="0"/>
              <a:t>答えが </a:t>
            </a:r>
            <a:r>
              <a:rPr lang="en-US" altLang="ja-JP" sz="2400" dirty="0"/>
              <a:t>20 </a:t>
            </a:r>
            <a:r>
              <a:rPr lang="ja-JP" altLang="en-US" sz="2400" dirty="0"/>
              <a:t>歳の場合</a:t>
            </a:r>
            <a:endParaRPr lang="en-US" altLang="ja-JP" sz="2400" dirty="0"/>
          </a:p>
          <a:p>
            <a:pPr>
              <a:buFont typeface="Wingdings" panose="05000000000000000000" pitchFamily="2" charset="2"/>
              <a:buChar char="l"/>
            </a:pPr>
            <a:r>
              <a:rPr lang="en-US" altLang="ja-JP" sz="2400" dirty="0"/>
              <a:t>Q1. 16 </a:t>
            </a:r>
            <a:r>
              <a:rPr lang="ja-JP" altLang="en-US" sz="2400" dirty="0"/>
              <a:t>歳以上ですか？ → </a:t>
            </a:r>
            <a:r>
              <a:rPr lang="en-US" altLang="ja-JP" sz="2400" dirty="0"/>
              <a:t>Yes </a:t>
            </a:r>
            <a:r>
              <a:rPr lang="ja-JP" altLang="en-US" sz="2400" dirty="0"/>
              <a:t>なので </a:t>
            </a:r>
            <a:r>
              <a:rPr lang="en-US" altLang="ja-JP" sz="2400" dirty="0"/>
              <a:t>16~32 </a:t>
            </a:r>
            <a:r>
              <a:rPr lang="ja-JP" altLang="en-US" sz="2400" dirty="0"/>
              <a:t>歳</a:t>
            </a:r>
            <a:endParaRPr lang="en-US" altLang="ja-JP" sz="2400" dirty="0"/>
          </a:p>
          <a:p>
            <a:pPr>
              <a:buFont typeface="Wingdings" panose="05000000000000000000" pitchFamily="2" charset="2"/>
              <a:buChar char="l"/>
            </a:pPr>
            <a:r>
              <a:rPr lang="en-US" altLang="ja-JP" sz="2400" dirty="0"/>
              <a:t>Q2. 24 </a:t>
            </a:r>
            <a:r>
              <a:rPr lang="ja-JP" altLang="en-US" sz="2400" dirty="0"/>
              <a:t>歳以上ですか？ → </a:t>
            </a:r>
            <a:r>
              <a:rPr lang="en-US" altLang="ja-JP" sz="2400" dirty="0"/>
              <a:t>No </a:t>
            </a:r>
            <a:r>
              <a:rPr lang="ja-JP" altLang="en-US" sz="2400" dirty="0"/>
              <a:t>なので </a:t>
            </a:r>
            <a:r>
              <a:rPr lang="en-US" altLang="ja-JP" sz="2400" dirty="0"/>
              <a:t>16~23 </a:t>
            </a:r>
            <a:r>
              <a:rPr lang="ja-JP" altLang="en-US" sz="2400" dirty="0"/>
              <a:t>歳</a:t>
            </a:r>
            <a:endParaRPr lang="en-US" altLang="ja-JP" sz="2400" dirty="0"/>
          </a:p>
          <a:p>
            <a:pPr>
              <a:buFont typeface="Wingdings" panose="05000000000000000000" pitchFamily="2" charset="2"/>
              <a:buChar char="l"/>
            </a:pPr>
            <a:r>
              <a:rPr lang="en-US" altLang="ja-JP" sz="2400" dirty="0"/>
              <a:t>Q3. 20</a:t>
            </a:r>
            <a:r>
              <a:rPr lang="ja-JP" altLang="en-US" sz="2400" dirty="0"/>
              <a:t> 歳以上ですか？ → </a:t>
            </a:r>
            <a:r>
              <a:rPr lang="en-US" altLang="ja-JP" sz="2400" dirty="0"/>
              <a:t>Yes </a:t>
            </a:r>
            <a:r>
              <a:rPr lang="ja-JP" altLang="en-US" sz="2400" dirty="0"/>
              <a:t>なので </a:t>
            </a:r>
            <a:r>
              <a:rPr lang="en-US" altLang="ja-JP" sz="2400" dirty="0"/>
              <a:t>20~23 </a:t>
            </a:r>
            <a:r>
              <a:rPr lang="ja-JP" altLang="en-US" sz="2400" dirty="0"/>
              <a:t>歳</a:t>
            </a:r>
            <a:endParaRPr lang="en-US" altLang="ja-JP" sz="2400" dirty="0"/>
          </a:p>
          <a:p>
            <a:pPr>
              <a:buFont typeface="Wingdings" panose="05000000000000000000" pitchFamily="2" charset="2"/>
              <a:buChar char="l"/>
            </a:pPr>
            <a:r>
              <a:rPr lang="en-US" altLang="ja-JP" sz="2400" dirty="0"/>
              <a:t>Q4. 22 </a:t>
            </a:r>
            <a:r>
              <a:rPr lang="ja-JP" altLang="en-US" sz="2400" dirty="0"/>
              <a:t>歳以上ですか？ → </a:t>
            </a:r>
            <a:r>
              <a:rPr lang="en-US" altLang="ja-JP" sz="2400" dirty="0"/>
              <a:t>No </a:t>
            </a:r>
            <a:r>
              <a:rPr lang="ja-JP" altLang="en-US" sz="2400" dirty="0"/>
              <a:t>なので </a:t>
            </a:r>
            <a:r>
              <a:rPr lang="en-US" altLang="ja-JP" sz="2400" dirty="0"/>
              <a:t>20~21 </a:t>
            </a:r>
            <a:r>
              <a:rPr lang="ja-JP" altLang="en-US" sz="2400" dirty="0"/>
              <a:t>歳</a:t>
            </a:r>
            <a:endParaRPr lang="en-US" altLang="ja-JP" sz="2400" dirty="0"/>
          </a:p>
          <a:p>
            <a:pPr>
              <a:buFont typeface="Wingdings" panose="05000000000000000000" pitchFamily="2" charset="2"/>
              <a:buChar char="l"/>
            </a:pPr>
            <a:r>
              <a:rPr lang="en-US" altLang="ja-JP" sz="2400" dirty="0"/>
              <a:t>Q5. 21 </a:t>
            </a:r>
            <a:r>
              <a:rPr lang="ja-JP" altLang="en-US" sz="2400" dirty="0"/>
              <a:t>歳以上ですか？ → </a:t>
            </a:r>
            <a:r>
              <a:rPr lang="en-US" altLang="ja-JP" sz="2400" dirty="0"/>
              <a:t>No </a:t>
            </a:r>
            <a:r>
              <a:rPr lang="ja-JP" altLang="en-US" sz="2400" dirty="0"/>
              <a:t>なので答えは </a:t>
            </a:r>
            <a:r>
              <a:rPr lang="en-US" altLang="ja-JP" sz="2400" dirty="0"/>
              <a:t>20 </a:t>
            </a:r>
            <a:r>
              <a:rPr lang="ja-JP" altLang="en-US" sz="2400" dirty="0"/>
              <a:t>歳</a:t>
            </a:r>
            <a:endParaRPr lang="en-US" altLang="ja-JP" sz="2400" dirty="0"/>
          </a:p>
        </p:txBody>
      </p:sp>
      <p:sp>
        <p:nvSpPr>
          <p:cNvPr id="4" name="スライド番号プレースホルダー 3">
            <a:extLst>
              <a:ext uri="{FF2B5EF4-FFF2-40B4-BE49-F238E27FC236}">
                <a16:creationId xmlns:a16="http://schemas.microsoft.com/office/drawing/2014/main" id="{C3805DFB-2E85-2676-6D05-E31BC0ADCB6A}"/>
              </a:ext>
            </a:extLst>
          </p:cNvPr>
          <p:cNvSpPr>
            <a:spLocks noGrp="1"/>
          </p:cNvSpPr>
          <p:nvPr>
            <p:ph type="sldNum" sz="quarter" idx="12"/>
          </p:nvPr>
        </p:nvSpPr>
        <p:spPr/>
        <p:txBody>
          <a:bodyPr/>
          <a:lstStyle/>
          <a:p>
            <a:fld id="{D9CD8C80-C47C-41F3-AB8E-2337070D9141}" type="slidenum">
              <a:rPr kumimoji="1" lang="ja-JP" altLang="en-US" smtClean="0"/>
              <a:t>6</a:t>
            </a:fld>
            <a:endParaRPr kumimoji="1" lang="ja-JP" altLang="en-US" dirty="0"/>
          </a:p>
        </p:txBody>
      </p:sp>
      <p:sp>
        <p:nvSpPr>
          <p:cNvPr id="5" name="日付プレースホルダー 4">
            <a:extLst>
              <a:ext uri="{FF2B5EF4-FFF2-40B4-BE49-F238E27FC236}">
                <a16:creationId xmlns:a16="http://schemas.microsoft.com/office/drawing/2014/main" id="{995801C0-6DF4-0289-D005-C26A84A04082}"/>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3438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14F469-A1D5-4C6F-A289-574E444979FF}"/>
              </a:ext>
            </a:extLst>
          </p:cNvPr>
          <p:cNvSpPr>
            <a:spLocks noGrp="1"/>
          </p:cNvSpPr>
          <p:nvPr>
            <p:ph type="title"/>
          </p:nvPr>
        </p:nvSpPr>
        <p:spPr/>
        <p:txBody>
          <a:bodyPr/>
          <a:lstStyle/>
          <a:p>
            <a:r>
              <a:rPr lang="ja-JP" altLang="en-US" dirty="0">
                <a:latin typeface="LINE Seed JP_OTF Bold" panose="02020700000000000000" pitchFamily="18" charset="-128"/>
                <a:ea typeface="LINE Seed JP_OTF Bold" panose="02020700000000000000" pitchFamily="18" charset="-128"/>
              </a:rPr>
              <a:t>アルゴリズム</a:t>
            </a:r>
            <a:endParaRPr kumimoji="1" lang="ja-JP" altLang="en-US" dirty="0">
              <a:latin typeface="LINE Seed JP_OTF Bold" panose="02020700000000000000" pitchFamily="18" charset="-128"/>
              <a:ea typeface="LINE Seed JP_OTF Bold" panose="02020700000000000000" pitchFamily="18" charset="-128"/>
            </a:endParaRPr>
          </a:p>
        </p:txBody>
      </p:sp>
      <mc:AlternateContent xmlns:mc="http://schemas.openxmlformats.org/markup-compatibility/2006" xmlns:a14="http://schemas.microsoft.com/office/drawing/2010/main">
        <mc:Choice Requires="a14">
          <p:sp>
            <p:nvSpPr>
              <p:cNvPr id="8" name="四角形: 角を丸くする 7">
                <a:extLst>
                  <a:ext uri="{FF2B5EF4-FFF2-40B4-BE49-F238E27FC236}">
                    <a16:creationId xmlns:a16="http://schemas.microsoft.com/office/drawing/2014/main" id="{63D7922C-3E3B-4C2E-88DE-902E08806D9F}"/>
                  </a:ext>
                </a:extLst>
              </p:cNvPr>
              <p:cNvSpPr/>
              <p:nvPr/>
            </p:nvSpPr>
            <p:spPr>
              <a:xfrm>
                <a:off x="4672368"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1" i="1" smtClean="0">
                              <a:solidFill>
                                <a:schemeClr val="tx1"/>
                              </a:solidFill>
                              <a:latin typeface="Cambria Math" panose="02040503050406030204" pitchFamily="18" charset="0"/>
                            </a:rPr>
                          </m:ctrlPr>
                        </m:sSubPr>
                        <m:e>
                          <m:r>
                            <a:rPr kumimoji="1" lang="en-US" altLang="ja-JP" sz="2400" b="1" i="1" smtClean="0">
                              <a:solidFill>
                                <a:schemeClr val="tx1"/>
                              </a:solidFill>
                              <a:latin typeface="Cambria Math" panose="02040503050406030204" pitchFamily="18" charset="0"/>
                            </a:rPr>
                            <m:t>𝑨</m:t>
                          </m:r>
                        </m:e>
                        <m:sub>
                          <m:r>
                            <a:rPr kumimoji="1" lang="en-US" altLang="ja-JP" sz="2400" b="1" i="1" smtClean="0">
                              <a:solidFill>
                                <a:schemeClr val="tx1"/>
                              </a:solidFill>
                              <a:latin typeface="Cambria Math" panose="02040503050406030204" pitchFamily="18" charset="0"/>
                            </a:rPr>
                            <m:t>𝟑</m:t>
                          </m:r>
                        </m:sub>
                      </m:sSub>
                    </m:oMath>
                  </m:oMathPara>
                </a14:m>
                <a:endParaRPr kumimoji="1" lang="ja-JP" altLang="en-US" sz="2400" b="1" dirty="0">
                  <a:latin typeface="LINE Seed JP_OTF Bold" panose="02020700000000000000" pitchFamily="18" charset="-128"/>
                  <a:ea typeface="LINE Seed JP_OTF Bold" panose="02020700000000000000" pitchFamily="18" charset="-128"/>
                </a:endParaRPr>
              </a:p>
            </p:txBody>
          </p:sp>
        </mc:Choice>
        <mc:Fallback xmlns="">
          <p:sp>
            <p:nvSpPr>
              <p:cNvPr id="8" name="四角形: 角を丸くする 7">
                <a:extLst>
                  <a:ext uri="{FF2B5EF4-FFF2-40B4-BE49-F238E27FC236}">
                    <a16:creationId xmlns:a16="http://schemas.microsoft.com/office/drawing/2014/main" id="{63D7922C-3E3B-4C2E-88DE-902E08806D9F}"/>
                  </a:ext>
                </a:extLst>
              </p:cNvPr>
              <p:cNvSpPr>
                <a:spLocks noRot="1" noChangeAspect="1" noMove="1" noResize="1" noEditPoints="1" noAdjustHandles="1" noChangeArrowheads="1" noChangeShapeType="1" noTextEdit="1"/>
              </p:cNvSpPr>
              <p:nvPr/>
            </p:nvSpPr>
            <p:spPr>
              <a:xfrm>
                <a:off x="4672368" y="2189449"/>
                <a:ext cx="1008000" cy="576000"/>
              </a:xfrm>
              <a:prstGeom prst="roundRect">
                <a:avLst/>
              </a:prstGeom>
              <a:blipFill>
                <a:blip r:embed="rId2"/>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四角形: 角を丸くする 16">
                <a:extLst>
                  <a:ext uri="{FF2B5EF4-FFF2-40B4-BE49-F238E27FC236}">
                    <a16:creationId xmlns:a16="http://schemas.microsoft.com/office/drawing/2014/main" id="{D521C691-9FB3-4BE1-B100-3392571C20D8}"/>
                  </a:ext>
                </a:extLst>
              </p:cNvPr>
              <p:cNvSpPr/>
              <p:nvPr/>
            </p:nvSpPr>
            <p:spPr>
              <a:xfrm>
                <a:off x="5877713"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4</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17" name="四角形: 角を丸くする 16">
                <a:extLst>
                  <a:ext uri="{FF2B5EF4-FFF2-40B4-BE49-F238E27FC236}">
                    <a16:creationId xmlns:a16="http://schemas.microsoft.com/office/drawing/2014/main" id="{D521C691-9FB3-4BE1-B100-3392571C20D8}"/>
                  </a:ext>
                </a:extLst>
              </p:cNvPr>
              <p:cNvSpPr>
                <a:spLocks noRot="1" noChangeAspect="1" noMove="1" noResize="1" noEditPoints="1" noAdjustHandles="1" noChangeArrowheads="1" noChangeShapeType="1" noTextEdit="1"/>
              </p:cNvSpPr>
              <p:nvPr/>
            </p:nvSpPr>
            <p:spPr>
              <a:xfrm>
                <a:off x="5877713" y="2189449"/>
                <a:ext cx="1008000" cy="576000"/>
              </a:xfrm>
              <a:prstGeom prst="roundRect">
                <a:avLst/>
              </a:prstGeom>
              <a:blipFill>
                <a:blip r:embed="rId3"/>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01860281-16EE-48B3-859E-36394E509658}"/>
                  </a:ext>
                </a:extLst>
              </p:cNvPr>
              <p:cNvSpPr/>
              <p:nvPr/>
            </p:nvSpPr>
            <p:spPr>
              <a:xfrm>
                <a:off x="7083058"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5</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18" name="四角形: 角を丸くする 17">
                <a:extLst>
                  <a:ext uri="{FF2B5EF4-FFF2-40B4-BE49-F238E27FC236}">
                    <a16:creationId xmlns:a16="http://schemas.microsoft.com/office/drawing/2014/main" id="{01860281-16EE-48B3-859E-36394E509658}"/>
                  </a:ext>
                </a:extLst>
              </p:cNvPr>
              <p:cNvSpPr>
                <a:spLocks noRot="1" noChangeAspect="1" noMove="1" noResize="1" noEditPoints="1" noAdjustHandles="1" noChangeArrowheads="1" noChangeShapeType="1" noTextEdit="1"/>
              </p:cNvSpPr>
              <p:nvPr/>
            </p:nvSpPr>
            <p:spPr>
              <a:xfrm>
                <a:off x="7083058" y="2189449"/>
                <a:ext cx="1008000" cy="576000"/>
              </a:xfrm>
              <a:prstGeom prst="roundRect">
                <a:avLst/>
              </a:prstGeom>
              <a:blipFill>
                <a:blip r:embed="rId4"/>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四角形: 角を丸くする 18">
                <a:extLst>
                  <a:ext uri="{FF2B5EF4-FFF2-40B4-BE49-F238E27FC236}">
                    <a16:creationId xmlns:a16="http://schemas.microsoft.com/office/drawing/2014/main" id="{7CD3D774-C322-4E51-A188-09B372D92ABD}"/>
                  </a:ext>
                </a:extLst>
              </p:cNvPr>
              <p:cNvSpPr/>
              <p:nvPr/>
            </p:nvSpPr>
            <p:spPr>
              <a:xfrm>
                <a:off x="8288403"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6</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19" name="四角形: 角を丸くする 18">
                <a:extLst>
                  <a:ext uri="{FF2B5EF4-FFF2-40B4-BE49-F238E27FC236}">
                    <a16:creationId xmlns:a16="http://schemas.microsoft.com/office/drawing/2014/main" id="{7CD3D774-C322-4E51-A188-09B372D92ABD}"/>
                  </a:ext>
                </a:extLst>
              </p:cNvPr>
              <p:cNvSpPr>
                <a:spLocks noRot="1" noChangeAspect="1" noMove="1" noResize="1" noEditPoints="1" noAdjustHandles="1" noChangeArrowheads="1" noChangeShapeType="1" noTextEdit="1"/>
              </p:cNvSpPr>
              <p:nvPr/>
            </p:nvSpPr>
            <p:spPr>
              <a:xfrm>
                <a:off x="8288403" y="2189449"/>
                <a:ext cx="1008000" cy="576000"/>
              </a:xfrm>
              <a:prstGeom prst="roundRect">
                <a:avLst/>
              </a:prstGeom>
              <a:blipFill>
                <a:blip r:embed="rId5"/>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四角形: 角を丸くする 19">
                <a:extLst>
                  <a:ext uri="{FF2B5EF4-FFF2-40B4-BE49-F238E27FC236}">
                    <a16:creationId xmlns:a16="http://schemas.microsoft.com/office/drawing/2014/main" id="{58B61CDE-3221-465E-BC03-0EF84E93381B}"/>
                  </a:ext>
                </a:extLst>
              </p:cNvPr>
              <p:cNvSpPr/>
              <p:nvPr/>
            </p:nvSpPr>
            <p:spPr>
              <a:xfrm>
                <a:off x="3467023" y="218944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20" name="四角形: 角を丸くする 19">
                <a:extLst>
                  <a:ext uri="{FF2B5EF4-FFF2-40B4-BE49-F238E27FC236}">
                    <a16:creationId xmlns:a16="http://schemas.microsoft.com/office/drawing/2014/main" id="{58B61CDE-3221-465E-BC03-0EF84E93381B}"/>
                  </a:ext>
                </a:extLst>
              </p:cNvPr>
              <p:cNvSpPr>
                <a:spLocks noRot="1" noChangeAspect="1" noMove="1" noResize="1" noEditPoints="1" noAdjustHandles="1" noChangeArrowheads="1" noChangeShapeType="1" noTextEdit="1"/>
              </p:cNvSpPr>
              <p:nvPr/>
            </p:nvSpPr>
            <p:spPr>
              <a:xfrm>
                <a:off x="3467023" y="2189449"/>
                <a:ext cx="1008000" cy="576000"/>
              </a:xfrm>
              <a:prstGeom prst="roundRect">
                <a:avLst/>
              </a:prstGeom>
              <a:blipFill>
                <a:blip r:embed="rId6"/>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四角形: 角を丸くする 20">
                <a:extLst>
                  <a:ext uri="{FF2B5EF4-FFF2-40B4-BE49-F238E27FC236}">
                    <a16:creationId xmlns:a16="http://schemas.microsoft.com/office/drawing/2014/main" id="{770782B7-18BF-460F-8271-0E5D3EBEB795}"/>
                  </a:ext>
                </a:extLst>
              </p:cNvPr>
              <p:cNvSpPr/>
              <p:nvPr/>
            </p:nvSpPr>
            <p:spPr>
              <a:xfrm>
                <a:off x="2261678" y="218944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1</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21" name="四角形: 角を丸くする 20">
                <a:extLst>
                  <a:ext uri="{FF2B5EF4-FFF2-40B4-BE49-F238E27FC236}">
                    <a16:creationId xmlns:a16="http://schemas.microsoft.com/office/drawing/2014/main" id="{770782B7-18BF-460F-8271-0E5D3EBEB795}"/>
                  </a:ext>
                </a:extLst>
              </p:cNvPr>
              <p:cNvSpPr>
                <a:spLocks noRot="1" noChangeAspect="1" noMove="1" noResize="1" noEditPoints="1" noAdjustHandles="1" noChangeArrowheads="1" noChangeShapeType="1" noTextEdit="1"/>
              </p:cNvSpPr>
              <p:nvPr/>
            </p:nvSpPr>
            <p:spPr>
              <a:xfrm>
                <a:off x="2261678" y="2189449"/>
                <a:ext cx="1008000" cy="576000"/>
              </a:xfrm>
              <a:prstGeom prst="roundRect">
                <a:avLst/>
              </a:prstGeom>
              <a:blipFill>
                <a:blip r:embed="rId7"/>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四角形: 角を丸くする 21">
                <a:extLst>
                  <a:ext uri="{FF2B5EF4-FFF2-40B4-BE49-F238E27FC236}">
                    <a16:creationId xmlns:a16="http://schemas.microsoft.com/office/drawing/2014/main" id="{E4D03C40-E205-4BAF-919A-35E29E4FE876}"/>
                  </a:ext>
                </a:extLst>
              </p:cNvPr>
              <p:cNvSpPr/>
              <p:nvPr/>
            </p:nvSpPr>
            <p:spPr>
              <a:xfrm>
                <a:off x="1056333" y="218944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22" name="四角形: 角を丸くする 21">
                <a:extLst>
                  <a:ext uri="{FF2B5EF4-FFF2-40B4-BE49-F238E27FC236}">
                    <a16:creationId xmlns:a16="http://schemas.microsoft.com/office/drawing/2014/main" id="{E4D03C40-E205-4BAF-919A-35E29E4FE876}"/>
                  </a:ext>
                </a:extLst>
              </p:cNvPr>
              <p:cNvSpPr>
                <a:spLocks noRot="1" noChangeAspect="1" noMove="1" noResize="1" noEditPoints="1" noAdjustHandles="1" noChangeArrowheads="1" noChangeShapeType="1" noTextEdit="1"/>
              </p:cNvSpPr>
              <p:nvPr/>
            </p:nvSpPr>
            <p:spPr>
              <a:xfrm>
                <a:off x="1056333" y="2189449"/>
                <a:ext cx="1008000" cy="576000"/>
              </a:xfrm>
              <a:prstGeom prst="roundRect">
                <a:avLst/>
              </a:prstGeom>
              <a:blipFill>
                <a:blip r:embed="rId8"/>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四角形: 角を丸くする 27">
                <a:extLst>
                  <a:ext uri="{FF2B5EF4-FFF2-40B4-BE49-F238E27FC236}">
                    <a16:creationId xmlns:a16="http://schemas.microsoft.com/office/drawing/2014/main" id="{659DA88C-4A1B-4FC2-A871-AF84D6C44F88}"/>
                  </a:ext>
                </a:extLst>
              </p:cNvPr>
              <p:cNvSpPr/>
              <p:nvPr/>
            </p:nvSpPr>
            <p:spPr>
              <a:xfrm>
                <a:off x="9491050" y="218944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7</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28" name="四角形: 角を丸くする 27">
                <a:extLst>
                  <a:ext uri="{FF2B5EF4-FFF2-40B4-BE49-F238E27FC236}">
                    <a16:creationId xmlns:a16="http://schemas.microsoft.com/office/drawing/2014/main" id="{659DA88C-4A1B-4FC2-A871-AF84D6C44F88}"/>
                  </a:ext>
                </a:extLst>
              </p:cNvPr>
              <p:cNvSpPr>
                <a:spLocks noRot="1" noChangeAspect="1" noMove="1" noResize="1" noEditPoints="1" noAdjustHandles="1" noChangeArrowheads="1" noChangeShapeType="1" noTextEdit="1"/>
              </p:cNvSpPr>
              <p:nvPr/>
            </p:nvSpPr>
            <p:spPr>
              <a:xfrm>
                <a:off x="9491050" y="2189449"/>
                <a:ext cx="1008000" cy="576000"/>
              </a:xfrm>
              <a:prstGeom prst="roundRect">
                <a:avLst/>
              </a:prstGeom>
              <a:blipFill>
                <a:blip r:embed="rId9"/>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E8B9276A-2313-46C3-ABB7-DB1036E624BA}"/>
                  </a:ext>
                </a:extLst>
              </p:cNvPr>
              <p:cNvSpPr txBox="1"/>
              <p:nvPr/>
            </p:nvSpPr>
            <p:spPr>
              <a:xfrm>
                <a:off x="504488" y="2718998"/>
                <a:ext cx="8050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400" b="0" i="0" smtClean="0">
                          <a:latin typeface="LINE Seed JP_OTF Regular" panose="02020500000000000000" pitchFamily="18" charset="-128"/>
                          <a:ea typeface="LINE Seed JP_OTF Regular" panose="02020500000000000000" pitchFamily="18" charset="-128"/>
                        </a:rPr>
                        <m:t>left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46" name="テキスト ボックス 45">
                <a:extLst>
                  <a:ext uri="{FF2B5EF4-FFF2-40B4-BE49-F238E27FC236}">
                    <a16:creationId xmlns:a16="http://schemas.microsoft.com/office/drawing/2014/main" id="{E8B9276A-2313-46C3-ABB7-DB1036E624BA}"/>
                  </a:ext>
                </a:extLst>
              </p:cNvPr>
              <p:cNvSpPr txBox="1">
                <a:spLocks noRot="1" noChangeAspect="1" noMove="1" noResize="1" noEditPoints="1" noAdjustHandles="1" noChangeArrowheads="1" noChangeShapeType="1" noTextEdit="1"/>
              </p:cNvSpPr>
              <p:nvPr/>
            </p:nvSpPr>
            <p:spPr>
              <a:xfrm>
                <a:off x="504488" y="2718998"/>
                <a:ext cx="805028"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7B4269C9-C578-4915-A41E-1F04FDEDCDA7}"/>
                  </a:ext>
                </a:extLst>
              </p:cNvPr>
              <p:cNvSpPr txBox="1"/>
              <p:nvPr/>
            </p:nvSpPr>
            <p:spPr>
              <a:xfrm>
                <a:off x="9537042" y="2718998"/>
                <a:ext cx="1018227" cy="466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400" b="0" i="0" smtClean="0">
                          <a:latin typeface="LINE Seed JP_OTF Regular" panose="02020500000000000000" pitchFamily="18" charset="-128"/>
                          <a:ea typeface="LINE Seed JP_OTF Regular" panose="02020500000000000000" pitchFamily="18" charset="-128"/>
                        </a:rPr>
                        <m:t>right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47" name="テキスト ボックス 46">
                <a:extLst>
                  <a:ext uri="{FF2B5EF4-FFF2-40B4-BE49-F238E27FC236}">
                    <a16:creationId xmlns:a16="http://schemas.microsoft.com/office/drawing/2014/main" id="{7B4269C9-C578-4915-A41E-1F04FDEDCDA7}"/>
                  </a:ext>
                </a:extLst>
              </p:cNvPr>
              <p:cNvSpPr txBox="1">
                <a:spLocks noRot="1" noChangeAspect="1" noMove="1" noResize="1" noEditPoints="1" noAdjustHandles="1" noChangeArrowheads="1" noChangeShapeType="1" noTextEdit="1"/>
              </p:cNvSpPr>
              <p:nvPr/>
            </p:nvSpPr>
            <p:spPr>
              <a:xfrm>
                <a:off x="9537042" y="2718998"/>
                <a:ext cx="1018227" cy="466666"/>
              </a:xfrm>
              <a:prstGeom prst="rect">
                <a:avLst/>
              </a:prstGeom>
              <a:blipFill>
                <a:blip r:embed="rId11"/>
                <a:stretch>
                  <a:fillRect l="-1190" r="-595" b="-19481"/>
                </a:stretch>
              </a:blipFill>
            </p:spPr>
            <p:txBody>
              <a:bodyPr/>
              <a:lstStyle/>
              <a:p>
                <a:r>
                  <a:rPr lang="ja-JP" altLang="en-US">
                    <a:noFill/>
                  </a:rPr>
                  <a:t> </a:t>
                </a:r>
              </a:p>
            </p:txBody>
          </p:sp>
        </mc:Fallback>
      </mc:AlternateContent>
      <p:cxnSp>
        <p:nvCxnSpPr>
          <p:cNvPr id="50" name="直線矢印コネクタ 49">
            <a:extLst>
              <a:ext uri="{FF2B5EF4-FFF2-40B4-BE49-F238E27FC236}">
                <a16:creationId xmlns:a16="http://schemas.microsoft.com/office/drawing/2014/main" id="{49467ABA-33F9-4D94-8CFB-BBDF4EF88935}"/>
              </a:ext>
            </a:extLst>
          </p:cNvPr>
          <p:cNvCxnSpPr>
            <a:cxnSpLocks/>
          </p:cNvCxnSpPr>
          <p:nvPr/>
        </p:nvCxnSpPr>
        <p:spPr>
          <a:xfrm>
            <a:off x="4672368" y="2022761"/>
            <a:ext cx="5826682" cy="0"/>
          </a:xfrm>
          <a:prstGeom prst="straightConnector1">
            <a:avLst/>
          </a:prstGeom>
          <a:ln w="381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30FA625D-F947-4158-BA64-DA87DE6254EA}"/>
              </a:ext>
            </a:extLst>
          </p:cNvPr>
          <p:cNvCxnSpPr>
            <a:cxnSpLocks/>
          </p:cNvCxnSpPr>
          <p:nvPr/>
        </p:nvCxnSpPr>
        <p:spPr>
          <a:xfrm flipH="1">
            <a:off x="1056333" y="2022761"/>
            <a:ext cx="3418690" cy="0"/>
          </a:xfrm>
          <a:prstGeom prst="straightConnector1">
            <a:avLst/>
          </a:prstGeom>
          <a:ln w="381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6AD1CAB1-7A56-4E58-9E9E-69F28DC2C36B}"/>
                  </a:ext>
                </a:extLst>
              </p:cNvPr>
              <p:cNvSpPr txBox="1"/>
              <p:nvPr/>
            </p:nvSpPr>
            <p:spPr>
              <a:xfrm>
                <a:off x="2413658" y="1544184"/>
                <a:ext cx="1130118"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𝐾</m:t>
                    </m:r>
                  </m:oMath>
                </a14:m>
                <a:r>
                  <a:rPr kumimoji="1" lang="ja-JP" altLang="en-US" sz="2400" dirty="0">
                    <a:latin typeface="LINE Seed JP_OTF Bold" panose="02020700000000000000" pitchFamily="18" charset="-128"/>
                    <a:ea typeface="LINE Seed JP_OTF Bold" panose="02020700000000000000" pitchFamily="18" charset="-128"/>
                  </a:rPr>
                  <a:t> 未満</a:t>
                </a:r>
              </a:p>
            </p:txBody>
          </p:sp>
        </mc:Choice>
        <mc:Fallback xmlns="">
          <p:sp>
            <p:nvSpPr>
              <p:cNvPr id="55" name="テキスト ボックス 54">
                <a:extLst>
                  <a:ext uri="{FF2B5EF4-FFF2-40B4-BE49-F238E27FC236}">
                    <a16:creationId xmlns:a16="http://schemas.microsoft.com/office/drawing/2014/main" id="{6AD1CAB1-7A56-4E58-9E9E-69F28DC2C36B}"/>
                  </a:ext>
                </a:extLst>
              </p:cNvPr>
              <p:cNvSpPr txBox="1">
                <a:spLocks noRot="1" noChangeAspect="1" noMove="1" noResize="1" noEditPoints="1" noAdjustHandles="1" noChangeArrowheads="1" noChangeShapeType="1" noTextEdit="1"/>
              </p:cNvSpPr>
              <p:nvPr/>
            </p:nvSpPr>
            <p:spPr>
              <a:xfrm>
                <a:off x="2413658" y="1544184"/>
                <a:ext cx="1130118" cy="461665"/>
              </a:xfrm>
              <a:prstGeom prst="rect">
                <a:avLst/>
              </a:prstGeom>
              <a:blipFill>
                <a:blip r:embed="rId12"/>
                <a:stretch>
                  <a:fillRect l="-1622" t="-9211" r="-7027" b="-30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C1F2AA58-DAF1-41E3-B1BE-A3E436D4D1C6}"/>
                  </a:ext>
                </a:extLst>
              </p:cNvPr>
              <p:cNvSpPr txBox="1"/>
              <p:nvPr/>
            </p:nvSpPr>
            <p:spPr>
              <a:xfrm>
                <a:off x="7029467" y="1544184"/>
                <a:ext cx="1130118"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𝐾</m:t>
                    </m:r>
                  </m:oMath>
                </a14:m>
                <a:r>
                  <a:rPr kumimoji="1" lang="ja-JP" altLang="en-US" sz="2400" dirty="0">
                    <a:latin typeface="LINE Seed JP_OTF Bold" panose="02020700000000000000" pitchFamily="18" charset="-128"/>
                    <a:ea typeface="LINE Seed JP_OTF Bold" panose="02020700000000000000" pitchFamily="18" charset="-128"/>
                  </a:rPr>
                  <a:t> 以上</a:t>
                </a:r>
              </a:p>
            </p:txBody>
          </p:sp>
        </mc:Choice>
        <mc:Fallback xmlns="">
          <p:sp>
            <p:nvSpPr>
              <p:cNvPr id="56" name="テキスト ボックス 55">
                <a:extLst>
                  <a:ext uri="{FF2B5EF4-FFF2-40B4-BE49-F238E27FC236}">
                    <a16:creationId xmlns:a16="http://schemas.microsoft.com/office/drawing/2014/main" id="{C1F2AA58-DAF1-41E3-B1BE-A3E436D4D1C6}"/>
                  </a:ext>
                </a:extLst>
              </p:cNvPr>
              <p:cNvSpPr txBox="1">
                <a:spLocks noRot="1" noChangeAspect="1" noMove="1" noResize="1" noEditPoints="1" noAdjustHandles="1" noChangeArrowheads="1" noChangeShapeType="1" noTextEdit="1"/>
              </p:cNvSpPr>
              <p:nvPr/>
            </p:nvSpPr>
            <p:spPr>
              <a:xfrm>
                <a:off x="7029467" y="1544184"/>
                <a:ext cx="1130118" cy="461665"/>
              </a:xfrm>
              <a:prstGeom prst="rect">
                <a:avLst/>
              </a:prstGeom>
              <a:blipFill>
                <a:blip r:embed="rId13"/>
                <a:stretch>
                  <a:fillRect l="-1075" t="-9211" r="-6989" b="-30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四角形: 角を丸くする 74">
                <a:extLst>
                  <a:ext uri="{FF2B5EF4-FFF2-40B4-BE49-F238E27FC236}">
                    <a16:creationId xmlns:a16="http://schemas.microsoft.com/office/drawing/2014/main" id="{C0803F65-F5EF-4F0E-9AD2-DBE0357CA9B6}"/>
                  </a:ext>
                </a:extLst>
              </p:cNvPr>
              <p:cNvSpPr/>
              <p:nvPr/>
            </p:nvSpPr>
            <p:spPr>
              <a:xfrm>
                <a:off x="4672368" y="3372118"/>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75" name="四角形: 角を丸くする 74">
                <a:extLst>
                  <a:ext uri="{FF2B5EF4-FFF2-40B4-BE49-F238E27FC236}">
                    <a16:creationId xmlns:a16="http://schemas.microsoft.com/office/drawing/2014/main" id="{C0803F65-F5EF-4F0E-9AD2-DBE0357CA9B6}"/>
                  </a:ext>
                </a:extLst>
              </p:cNvPr>
              <p:cNvSpPr>
                <a:spLocks noRot="1" noChangeAspect="1" noMove="1" noResize="1" noEditPoints="1" noAdjustHandles="1" noChangeArrowheads="1" noChangeShapeType="1" noTextEdit="1"/>
              </p:cNvSpPr>
              <p:nvPr/>
            </p:nvSpPr>
            <p:spPr>
              <a:xfrm>
                <a:off x="4672368" y="3372118"/>
                <a:ext cx="1008000" cy="576000"/>
              </a:xfrm>
              <a:prstGeom prst="roundRect">
                <a:avLst/>
              </a:prstGeom>
              <a:blipFill>
                <a:blip r:embed="rId14"/>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四角形: 角を丸くする 75">
                <a:extLst>
                  <a:ext uri="{FF2B5EF4-FFF2-40B4-BE49-F238E27FC236}">
                    <a16:creationId xmlns:a16="http://schemas.microsoft.com/office/drawing/2014/main" id="{F16FE3FB-6627-4D13-BDEA-627F2C22DE37}"/>
                  </a:ext>
                </a:extLst>
              </p:cNvPr>
              <p:cNvSpPr/>
              <p:nvPr/>
            </p:nvSpPr>
            <p:spPr>
              <a:xfrm>
                <a:off x="3467023" y="3372118"/>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76" name="四角形: 角を丸くする 75">
                <a:extLst>
                  <a:ext uri="{FF2B5EF4-FFF2-40B4-BE49-F238E27FC236}">
                    <a16:creationId xmlns:a16="http://schemas.microsoft.com/office/drawing/2014/main" id="{F16FE3FB-6627-4D13-BDEA-627F2C22DE37}"/>
                  </a:ext>
                </a:extLst>
              </p:cNvPr>
              <p:cNvSpPr>
                <a:spLocks noRot="1" noChangeAspect="1" noMove="1" noResize="1" noEditPoints="1" noAdjustHandles="1" noChangeArrowheads="1" noChangeShapeType="1" noTextEdit="1"/>
              </p:cNvSpPr>
              <p:nvPr/>
            </p:nvSpPr>
            <p:spPr>
              <a:xfrm>
                <a:off x="3467023" y="3372118"/>
                <a:ext cx="1008000" cy="576000"/>
              </a:xfrm>
              <a:prstGeom prst="roundRect">
                <a:avLst/>
              </a:prstGeom>
              <a:blipFill>
                <a:blip r:embed="rId15"/>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四角形: 角を丸くする 76">
                <a:extLst>
                  <a:ext uri="{FF2B5EF4-FFF2-40B4-BE49-F238E27FC236}">
                    <a16:creationId xmlns:a16="http://schemas.microsoft.com/office/drawing/2014/main" id="{E11CF443-DF6A-49BE-9D92-9DF6B5B935C5}"/>
                  </a:ext>
                </a:extLst>
              </p:cNvPr>
              <p:cNvSpPr/>
              <p:nvPr/>
            </p:nvSpPr>
            <p:spPr>
              <a:xfrm>
                <a:off x="2261678" y="3372118"/>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1" i="1" smtClean="0">
                              <a:solidFill>
                                <a:schemeClr val="tx1"/>
                              </a:solidFill>
                              <a:latin typeface="Cambria Math" panose="02040503050406030204" pitchFamily="18" charset="0"/>
                            </a:rPr>
                          </m:ctrlPr>
                        </m:sSubPr>
                        <m:e>
                          <m:r>
                            <a:rPr kumimoji="1" lang="en-US" altLang="ja-JP" sz="2400" b="1" i="1" smtClean="0">
                              <a:solidFill>
                                <a:schemeClr val="tx1"/>
                              </a:solidFill>
                              <a:latin typeface="Cambria Math" panose="02040503050406030204" pitchFamily="18" charset="0"/>
                            </a:rPr>
                            <m:t>𝑨</m:t>
                          </m:r>
                        </m:e>
                        <m:sub>
                          <m:r>
                            <a:rPr kumimoji="1" lang="en-US" altLang="ja-JP" sz="2400" b="1" i="1" smtClean="0">
                              <a:solidFill>
                                <a:schemeClr val="tx1"/>
                              </a:solidFill>
                              <a:latin typeface="Cambria Math" panose="02040503050406030204" pitchFamily="18" charset="0"/>
                            </a:rPr>
                            <m:t>𝟏</m:t>
                          </m:r>
                        </m:sub>
                      </m:sSub>
                    </m:oMath>
                  </m:oMathPara>
                </a14:m>
                <a:endParaRPr kumimoji="1" lang="ja-JP" altLang="en-US" sz="2400" b="1" dirty="0">
                  <a:latin typeface="LINE Seed JP_OTF Bold" panose="02020700000000000000" pitchFamily="18" charset="-128"/>
                  <a:ea typeface="LINE Seed JP_OTF Bold" panose="02020700000000000000" pitchFamily="18" charset="-128"/>
                </a:endParaRPr>
              </a:p>
            </p:txBody>
          </p:sp>
        </mc:Choice>
        <mc:Fallback xmlns="">
          <p:sp>
            <p:nvSpPr>
              <p:cNvPr id="77" name="四角形: 角を丸くする 76">
                <a:extLst>
                  <a:ext uri="{FF2B5EF4-FFF2-40B4-BE49-F238E27FC236}">
                    <a16:creationId xmlns:a16="http://schemas.microsoft.com/office/drawing/2014/main" id="{E11CF443-DF6A-49BE-9D92-9DF6B5B935C5}"/>
                  </a:ext>
                </a:extLst>
              </p:cNvPr>
              <p:cNvSpPr>
                <a:spLocks noRot="1" noChangeAspect="1" noMove="1" noResize="1" noEditPoints="1" noAdjustHandles="1" noChangeArrowheads="1" noChangeShapeType="1" noTextEdit="1"/>
              </p:cNvSpPr>
              <p:nvPr/>
            </p:nvSpPr>
            <p:spPr>
              <a:xfrm>
                <a:off x="2261678" y="3372118"/>
                <a:ext cx="1008000" cy="576000"/>
              </a:xfrm>
              <a:prstGeom prst="roundRect">
                <a:avLst/>
              </a:prstGeom>
              <a:blipFill>
                <a:blip r:embed="rId16"/>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四角形: 角を丸くする 77">
                <a:extLst>
                  <a:ext uri="{FF2B5EF4-FFF2-40B4-BE49-F238E27FC236}">
                    <a16:creationId xmlns:a16="http://schemas.microsoft.com/office/drawing/2014/main" id="{D992FBC4-527B-4458-9157-63A2675051C1}"/>
                  </a:ext>
                </a:extLst>
              </p:cNvPr>
              <p:cNvSpPr/>
              <p:nvPr/>
            </p:nvSpPr>
            <p:spPr>
              <a:xfrm>
                <a:off x="1056333" y="3372118"/>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78" name="四角形: 角を丸くする 77">
                <a:extLst>
                  <a:ext uri="{FF2B5EF4-FFF2-40B4-BE49-F238E27FC236}">
                    <a16:creationId xmlns:a16="http://schemas.microsoft.com/office/drawing/2014/main" id="{D992FBC4-527B-4458-9157-63A2675051C1}"/>
                  </a:ext>
                </a:extLst>
              </p:cNvPr>
              <p:cNvSpPr>
                <a:spLocks noRot="1" noChangeAspect="1" noMove="1" noResize="1" noEditPoints="1" noAdjustHandles="1" noChangeArrowheads="1" noChangeShapeType="1" noTextEdit="1"/>
              </p:cNvSpPr>
              <p:nvPr/>
            </p:nvSpPr>
            <p:spPr>
              <a:xfrm>
                <a:off x="1056333" y="3372118"/>
                <a:ext cx="1008000" cy="576000"/>
              </a:xfrm>
              <a:prstGeom prst="roundRect">
                <a:avLst/>
              </a:prstGeom>
              <a:blipFill>
                <a:blip r:embed="rId17"/>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AB3E21D4-0120-4094-9679-C73776ECEBF4}"/>
                  </a:ext>
                </a:extLst>
              </p:cNvPr>
              <p:cNvSpPr txBox="1"/>
              <p:nvPr/>
            </p:nvSpPr>
            <p:spPr>
              <a:xfrm>
                <a:off x="486180" y="3896870"/>
                <a:ext cx="8114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l</m:t>
                      </m:r>
                      <m:r>
                        <m:rPr>
                          <m:nor/>
                        </m:rPr>
                        <a:rPr kumimoji="1" lang="en-US" altLang="ja-JP" sz="2400" b="0" i="0" smtClean="0">
                          <a:latin typeface="LINE Seed JP_OTF Regular" panose="02020500000000000000" pitchFamily="18" charset="-128"/>
                          <a:ea typeface="LINE Seed JP_OTF Regular" panose="02020500000000000000" pitchFamily="18" charset="-128"/>
                        </a:rPr>
                        <m:t>eft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79" name="テキスト ボックス 78">
                <a:extLst>
                  <a:ext uri="{FF2B5EF4-FFF2-40B4-BE49-F238E27FC236}">
                    <a16:creationId xmlns:a16="http://schemas.microsoft.com/office/drawing/2014/main" id="{AB3E21D4-0120-4094-9679-C73776ECEBF4}"/>
                  </a:ext>
                </a:extLst>
              </p:cNvPr>
              <p:cNvSpPr txBox="1">
                <a:spLocks noRot="1" noChangeAspect="1" noMove="1" noResize="1" noEditPoints="1" noAdjustHandles="1" noChangeArrowheads="1" noChangeShapeType="1" noTextEdit="1"/>
              </p:cNvSpPr>
              <p:nvPr/>
            </p:nvSpPr>
            <p:spPr>
              <a:xfrm>
                <a:off x="486180" y="3896870"/>
                <a:ext cx="811441" cy="461665"/>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69AE863-E3D9-4165-ABB9-9AE2D5144F28}"/>
                  </a:ext>
                </a:extLst>
              </p:cNvPr>
              <p:cNvSpPr txBox="1"/>
              <p:nvPr/>
            </p:nvSpPr>
            <p:spPr>
              <a:xfrm>
                <a:off x="4720954" y="3892540"/>
                <a:ext cx="1018227" cy="466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400" b="0" i="0" smtClean="0">
                          <a:latin typeface="LINE Seed JP_OTF Regular" panose="02020500000000000000" pitchFamily="18" charset="-128"/>
                          <a:ea typeface="LINE Seed JP_OTF Regular" panose="02020500000000000000" pitchFamily="18" charset="-128"/>
                        </a:rPr>
                        <m:t>right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85" name="テキスト ボックス 84">
                <a:extLst>
                  <a:ext uri="{FF2B5EF4-FFF2-40B4-BE49-F238E27FC236}">
                    <a16:creationId xmlns:a16="http://schemas.microsoft.com/office/drawing/2014/main" id="{869AE863-E3D9-4165-ABB9-9AE2D5144F28}"/>
                  </a:ext>
                </a:extLst>
              </p:cNvPr>
              <p:cNvSpPr txBox="1">
                <a:spLocks noRot="1" noChangeAspect="1" noMove="1" noResize="1" noEditPoints="1" noAdjustHandles="1" noChangeArrowheads="1" noChangeShapeType="1" noTextEdit="1"/>
              </p:cNvSpPr>
              <p:nvPr/>
            </p:nvSpPr>
            <p:spPr>
              <a:xfrm>
                <a:off x="4720954" y="3892540"/>
                <a:ext cx="1018227" cy="466666"/>
              </a:xfrm>
              <a:prstGeom prst="rect">
                <a:avLst/>
              </a:prstGeom>
              <a:blipFill>
                <a:blip r:embed="rId19"/>
                <a:stretch>
                  <a:fillRect l="-1198" r="-1198" b="-210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四角形: 角を丸くする 86">
                <a:extLst>
                  <a:ext uri="{FF2B5EF4-FFF2-40B4-BE49-F238E27FC236}">
                    <a16:creationId xmlns:a16="http://schemas.microsoft.com/office/drawing/2014/main" id="{3B0A3DC1-4967-4AB0-B163-84F7F62B529A}"/>
                  </a:ext>
                </a:extLst>
              </p:cNvPr>
              <p:cNvSpPr/>
              <p:nvPr/>
            </p:nvSpPr>
            <p:spPr>
              <a:xfrm>
                <a:off x="4672368" y="4651769"/>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87" name="四角形: 角を丸くする 86">
                <a:extLst>
                  <a:ext uri="{FF2B5EF4-FFF2-40B4-BE49-F238E27FC236}">
                    <a16:creationId xmlns:a16="http://schemas.microsoft.com/office/drawing/2014/main" id="{3B0A3DC1-4967-4AB0-B163-84F7F62B529A}"/>
                  </a:ext>
                </a:extLst>
              </p:cNvPr>
              <p:cNvSpPr>
                <a:spLocks noRot="1" noChangeAspect="1" noMove="1" noResize="1" noEditPoints="1" noAdjustHandles="1" noChangeArrowheads="1" noChangeShapeType="1" noTextEdit="1"/>
              </p:cNvSpPr>
              <p:nvPr/>
            </p:nvSpPr>
            <p:spPr>
              <a:xfrm>
                <a:off x="4672368" y="4651769"/>
                <a:ext cx="1008000" cy="576000"/>
              </a:xfrm>
              <a:prstGeom prst="roundRect">
                <a:avLst/>
              </a:prstGeom>
              <a:blipFill>
                <a:blip r:embed="rId20"/>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四角形: 角を丸くする 87">
                <a:extLst>
                  <a:ext uri="{FF2B5EF4-FFF2-40B4-BE49-F238E27FC236}">
                    <a16:creationId xmlns:a16="http://schemas.microsoft.com/office/drawing/2014/main" id="{11AF1D50-68D5-47C6-A623-C5D95AEB3280}"/>
                  </a:ext>
                </a:extLst>
              </p:cNvPr>
              <p:cNvSpPr/>
              <p:nvPr/>
            </p:nvSpPr>
            <p:spPr>
              <a:xfrm>
                <a:off x="3467023" y="4651769"/>
                <a:ext cx="1008000" cy="576000"/>
              </a:xfrm>
              <a:prstGeom prst="roundRect">
                <a:avLst/>
              </a:prstGeom>
              <a:solidFill>
                <a:schemeClr val="accent1">
                  <a:lumMod val="60000"/>
                  <a:lumOff val="40000"/>
                </a:schemeClr>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1" i="1" smtClean="0">
                              <a:solidFill>
                                <a:schemeClr val="tx1"/>
                              </a:solidFill>
                              <a:latin typeface="Cambria Math" panose="02040503050406030204" pitchFamily="18" charset="0"/>
                            </a:rPr>
                          </m:ctrlPr>
                        </m:sSubPr>
                        <m:e>
                          <m:r>
                            <a:rPr kumimoji="1" lang="en-US" altLang="ja-JP" sz="2400" b="1" i="1" smtClean="0">
                              <a:solidFill>
                                <a:schemeClr val="tx1"/>
                              </a:solidFill>
                              <a:latin typeface="Cambria Math" panose="02040503050406030204" pitchFamily="18" charset="0"/>
                            </a:rPr>
                            <m:t>𝑨</m:t>
                          </m:r>
                        </m:e>
                        <m:sub>
                          <m:r>
                            <a:rPr kumimoji="1" lang="en-US" altLang="ja-JP" sz="2400" b="1" i="1" smtClean="0">
                              <a:solidFill>
                                <a:schemeClr val="tx1"/>
                              </a:solidFill>
                              <a:latin typeface="Cambria Math" panose="02040503050406030204" pitchFamily="18" charset="0"/>
                            </a:rPr>
                            <m:t>𝟐</m:t>
                          </m:r>
                        </m:sub>
                      </m:sSub>
                    </m:oMath>
                  </m:oMathPara>
                </a14:m>
                <a:endParaRPr kumimoji="1" lang="ja-JP" altLang="en-US" sz="2400" b="1" dirty="0">
                  <a:latin typeface="LINE Seed JP_OTF Bold" panose="02020700000000000000" pitchFamily="18" charset="-128"/>
                  <a:ea typeface="LINE Seed JP_OTF Bold" panose="02020700000000000000" pitchFamily="18" charset="-128"/>
                </a:endParaRPr>
              </a:p>
            </p:txBody>
          </p:sp>
        </mc:Choice>
        <mc:Fallback xmlns="">
          <p:sp>
            <p:nvSpPr>
              <p:cNvPr id="88" name="四角形: 角を丸くする 87">
                <a:extLst>
                  <a:ext uri="{FF2B5EF4-FFF2-40B4-BE49-F238E27FC236}">
                    <a16:creationId xmlns:a16="http://schemas.microsoft.com/office/drawing/2014/main" id="{11AF1D50-68D5-47C6-A623-C5D95AEB3280}"/>
                  </a:ext>
                </a:extLst>
              </p:cNvPr>
              <p:cNvSpPr>
                <a:spLocks noRot="1" noChangeAspect="1" noMove="1" noResize="1" noEditPoints="1" noAdjustHandles="1" noChangeArrowheads="1" noChangeShapeType="1" noTextEdit="1"/>
              </p:cNvSpPr>
              <p:nvPr/>
            </p:nvSpPr>
            <p:spPr>
              <a:xfrm>
                <a:off x="3467023" y="4651769"/>
                <a:ext cx="1008000" cy="576000"/>
              </a:xfrm>
              <a:prstGeom prst="roundRect">
                <a:avLst/>
              </a:prstGeom>
              <a:blipFill>
                <a:blip r:embed="rId21"/>
                <a:stretch>
                  <a:fillRect/>
                </a:stretch>
              </a:blipFill>
              <a:ln w="22225">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FE9EA549-4C15-42DD-927F-DE7322E25667}"/>
                  </a:ext>
                </a:extLst>
              </p:cNvPr>
              <p:cNvSpPr txBox="1"/>
              <p:nvPr/>
            </p:nvSpPr>
            <p:spPr>
              <a:xfrm>
                <a:off x="4072509" y="6449435"/>
                <a:ext cx="8050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400" b="0" i="0" smtClean="0">
                          <a:latin typeface="LINE Seed JP_OTF Regular" panose="02020500000000000000" pitchFamily="18" charset="-128"/>
                          <a:ea typeface="LINE Seed JP_OTF Regular" panose="02020500000000000000" pitchFamily="18" charset="-128"/>
                        </a:rPr>
                        <m:t>left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90" name="テキスト ボックス 89">
                <a:extLst>
                  <a:ext uri="{FF2B5EF4-FFF2-40B4-BE49-F238E27FC236}">
                    <a16:creationId xmlns:a16="http://schemas.microsoft.com/office/drawing/2014/main" id="{FE9EA549-4C15-42DD-927F-DE7322E25667}"/>
                  </a:ext>
                </a:extLst>
              </p:cNvPr>
              <p:cNvSpPr txBox="1">
                <a:spLocks noRot="1" noChangeAspect="1" noMove="1" noResize="1" noEditPoints="1" noAdjustHandles="1" noChangeArrowheads="1" noChangeShapeType="1" noTextEdit="1"/>
              </p:cNvSpPr>
              <p:nvPr/>
            </p:nvSpPr>
            <p:spPr>
              <a:xfrm>
                <a:off x="4072509" y="6449435"/>
                <a:ext cx="805028" cy="461665"/>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四角形: 角を丸くする 91">
                <a:extLst>
                  <a:ext uri="{FF2B5EF4-FFF2-40B4-BE49-F238E27FC236}">
                    <a16:creationId xmlns:a16="http://schemas.microsoft.com/office/drawing/2014/main" id="{E1E4E84E-F919-4A03-9FAD-42A79B02BE98}"/>
                  </a:ext>
                </a:extLst>
              </p:cNvPr>
              <p:cNvSpPr/>
              <p:nvPr/>
            </p:nvSpPr>
            <p:spPr>
              <a:xfrm>
                <a:off x="4672368" y="5927550"/>
                <a:ext cx="1008000" cy="576000"/>
              </a:xfrm>
              <a:prstGeom prst="roundRect">
                <a:avLst/>
              </a:prstGeom>
              <a:solidFill>
                <a:schemeClr val="accent2">
                  <a:lumMod val="60000"/>
                  <a:lumOff val="40000"/>
                </a:schemeClr>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𝐴</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sz="2400" dirty="0">
                  <a:latin typeface="LINE Seed JP_OTF Bold" panose="02020700000000000000" pitchFamily="18" charset="-128"/>
                  <a:ea typeface="LINE Seed JP_OTF Bold" panose="02020700000000000000" pitchFamily="18" charset="-128"/>
                </a:endParaRPr>
              </a:p>
            </p:txBody>
          </p:sp>
        </mc:Choice>
        <mc:Fallback xmlns="">
          <p:sp>
            <p:nvSpPr>
              <p:cNvPr id="92" name="四角形: 角を丸くする 91">
                <a:extLst>
                  <a:ext uri="{FF2B5EF4-FFF2-40B4-BE49-F238E27FC236}">
                    <a16:creationId xmlns:a16="http://schemas.microsoft.com/office/drawing/2014/main" id="{E1E4E84E-F919-4A03-9FAD-42A79B02BE98}"/>
                  </a:ext>
                </a:extLst>
              </p:cNvPr>
              <p:cNvSpPr>
                <a:spLocks noRot="1" noChangeAspect="1" noMove="1" noResize="1" noEditPoints="1" noAdjustHandles="1" noChangeArrowheads="1" noChangeShapeType="1" noTextEdit="1"/>
              </p:cNvSpPr>
              <p:nvPr/>
            </p:nvSpPr>
            <p:spPr>
              <a:xfrm>
                <a:off x="4672368" y="5927550"/>
                <a:ext cx="1008000" cy="576000"/>
              </a:xfrm>
              <a:prstGeom prst="roundRect">
                <a:avLst/>
              </a:prstGeom>
              <a:blipFill>
                <a:blip r:embed="rId23"/>
                <a:stretch>
                  <a:fillRect/>
                </a:stretch>
              </a:blipFill>
              <a:ln w="22225">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FF71608-82C1-471F-87E3-F9199B4CC8C1}"/>
                  </a:ext>
                </a:extLst>
              </p:cNvPr>
              <p:cNvSpPr txBox="1"/>
              <p:nvPr/>
            </p:nvSpPr>
            <p:spPr>
              <a:xfrm>
                <a:off x="2917658" y="5144126"/>
                <a:ext cx="8050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400" b="0" i="0" smtClean="0">
                          <a:latin typeface="LINE Seed JP_OTF Regular" panose="02020500000000000000" pitchFamily="18" charset="-128"/>
                          <a:ea typeface="LINE Seed JP_OTF Regular" panose="02020500000000000000" pitchFamily="18" charset="-128"/>
                        </a:rPr>
                        <m:t>left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95" name="テキスト ボックス 94">
                <a:extLst>
                  <a:ext uri="{FF2B5EF4-FFF2-40B4-BE49-F238E27FC236}">
                    <a16:creationId xmlns:a16="http://schemas.microsoft.com/office/drawing/2014/main" id="{7FF71608-82C1-471F-87E3-F9199B4CC8C1}"/>
                  </a:ext>
                </a:extLst>
              </p:cNvPr>
              <p:cNvSpPr txBox="1">
                <a:spLocks noRot="1" noChangeAspect="1" noMove="1" noResize="1" noEditPoints="1" noAdjustHandles="1" noChangeArrowheads="1" noChangeShapeType="1" noTextEdit="1"/>
              </p:cNvSpPr>
              <p:nvPr/>
            </p:nvSpPr>
            <p:spPr>
              <a:xfrm>
                <a:off x="2917658" y="5144126"/>
                <a:ext cx="805028" cy="461665"/>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145AE755-7788-438C-BF8B-6046FB21366C}"/>
                  </a:ext>
                </a:extLst>
              </p:cNvPr>
              <p:cNvSpPr txBox="1"/>
              <p:nvPr/>
            </p:nvSpPr>
            <p:spPr>
              <a:xfrm>
                <a:off x="4672368" y="5144126"/>
                <a:ext cx="1018227" cy="466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400" b="0" i="0" smtClean="0">
                          <a:latin typeface="LINE Seed JP_OTF Regular" panose="02020500000000000000" pitchFamily="18" charset="-128"/>
                          <a:ea typeface="LINE Seed JP_OTF Regular" panose="02020500000000000000" pitchFamily="18" charset="-128"/>
                        </a:rPr>
                        <m:t>right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96" name="テキスト ボックス 95">
                <a:extLst>
                  <a:ext uri="{FF2B5EF4-FFF2-40B4-BE49-F238E27FC236}">
                    <a16:creationId xmlns:a16="http://schemas.microsoft.com/office/drawing/2014/main" id="{145AE755-7788-438C-BF8B-6046FB21366C}"/>
                  </a:ext>
                </a:extLst>
              </p:cNvPr>
              <p:cNvSpPr txBox="1">
                <a:spLocks noRot="1" noChangeAspect="1" noMove="1" noResize="1" noEditPoints="1" noAdjustHandles="1" noChangeArrowheads="1" noChangeShapeType="1" noTextEdit="1"/>
              </p:cNvSpPr>
              <p:nvPr/>
            </p:nvSpPr>
            <p:spPr>
              <a:xfrm>
                <a:off x="4672368" y="5144126"/>
                <a:ext cx="1018227" cy="466666"/>
              </a:xfrm>
              <a:prstGeom prst="rect">
                <a:avLst/>
              </a:prstGeom>
              <a:blipFill>
                <a:blip r:embed="rId25"/>
                <a:stretch>
                  <a:fillRect l="-1198" r="-1198" b="-210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DCC58A5E-C86B-4FC9-B348-18569117A7BE}"/>
                  </a:ext>
                </a:extLst>
              </p:cNvPr>
              <p:cNvSpPr txBox="1"/>
              <p:nvPr/>
            </p:nvSpPr>
            <p:spPr>
              <a:xfrm>
                <a:off x="4720630" y="6444434"/>
                <a:ext cx="1018227" cy="466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400" b="0" i="0" smtClean="0">
                          <a:latin typeface="LINE Seed JP_OTF Regular" panose="02020500000000000000" pitchFamily="18" charset="-128"/>
                          <a:ea typeface="LINE Seed JP_OTF Regular" panose="02020500000000000000" pitchFamily="18" charset="-128"/>
                        </a:rPr>
                        <m:t>right</m:t>
                      </m:r>
                    </m:oMath>
                  </m:oMathPara>
                </a14:m>
                <a:endParaRPr kumimoji="1" lang="ja-JP" altLang="en-US" sz="2400" dirty="0">
                  <a:latin typeface="LINE Seed JP_OTF Regular" panose="02020500000000000000" pitchFamily="18" charset="-128"/>
                  <a:ea typeface="LINE Seed JP_OTF Regular" panose="02020500000000000000" pitchFamily="18" charset="-128"/>
                </a:endParaRPr>
              </a:p>
            </p:txBody>
          </p:sp>
        </mc:Choice>
        <mc:Fallback xmlns="">
          <p:sp>
            <p:nvSpPr>
              <p:cNvPr id="97" name="テキスト ボックス 96">
                <a:extLst>
                  <a:ext uri="{FF2B5EF4-FFF2-40B4-BE49-F238E27FC236}">
                    <a16:creationId xmlns:a16="http://schemas.microsoft.com/office/drawing/2014/main" id="{DCC58A5E-C86B-4FC9-B348-18569117A7BE}"/>
                  </a:ext>
                </a:extLst>
              </p:cNvPr>
              <p:cNvSpPr txBox="1">
                <a:spLocks noRot="1" noChangeAspect="1" noMove="1" noResize="1" noEditPoints="1" noAdjustHandles="1" noChangeArrowheads="1" noChangeShapeType="1" noTextEdit="1"/>
              </p:cNvSpPr>
              <p:nvPr/>
            </p:nvSpPr>
            <p:spPr>
              <a:xfrm>
                <a:off x="4720630" y="6444434"/>
                <a:ext cx="1018227" cy="466666"/>
              </a:xfrm>
              <a:prstGeom prst="rect">
                <a:avLst/>
              </a:prstGeom>
              <a:blipFill>
                <a:blip r:embed="rId26"/>
                <a:stretch>
                  <a:fillRect l="-1198" r="-1198" b="-19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6F98C039-B15D-4CAB-8F85-76DEED1562DE}"/>
                  </a:ext>
                </a:extLst>
              </p:cNvPr>
              <p:cNvSpPr txBox="1"/>
              <p:nvPr/>
            </p:nvSpPr>
            <p:spPr>
              <a:xfrm>
                <a:off x="7908972" y="3165631"/>
                <a:ext cx="4146456" cy="408830"/>
              </a:xfrm>
              <a:prstGeom prst="rect">
                <a:avLst/>
              </a:prstGeom>
              <a:noFill/>
            </p:spPr>
            <p:txBody>
              <a:bodyPr wrap="none" rtlCol="0">
                <a:spAutoFit/>
              </a:bodyPr>
              <a:lstStyle/>
              <a:p>
                <a:pPr algn="ctr"/>
                <a:r>
                  <a:rPr kumimoji="1" lang="ja-JP" altLang="en-US" sz="2000" b="0" dirty="0">
                    <a:latin typeface="LINE Seed JP_OTF Bold" panose="02020700000000000000" pitchFamily="18" charset="-128"/>
                    <a:ea typeface="LINE Seed JP_OTF Bold" panose="02020700000000000000" pitchFamily="18" charset="-128"/>
                  </a:rPr>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3</m:t>
                        </m:r>
                      </m:sub>
                    </m:sSub>
                  </m:oMath>
                </a14:m>
                <a:r>
                  <a:rPr kumimoji="1" lang="ja-JP" altLang="en-US" sz="2000" dirty="0">
                    <a:latin typeface="LINE Seed JP_OTF Bold" panose="02020700000000000000" pitchFamily="18" charset="-128"/>
                    <a:ea typeface="LINE Seed JP_OTF Bold" panose="02020700000000000000" pitchFamily="18" charset="-128"/>
                  </a:rPr>
                  <a:t> が </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latin typeface="LINE Seed JP_OTF Bold" panose="02020700000000000000" pitchFamily="18" charset="-128"/>
                    <a:ea typeface="LINE Seed JP_OTF Bold" panose="02020700000000000000" pitchFamily="18" charset="-128"/>
                  </a:rPr>
                  <a:t> 以上なので </a:t>
                </a:r>
                <a14:m>
                  <m:oMath xmlns:m="http://schemas.openxmlformats.org/officeDocument/2006/math">
                    <m:r>
                      <m:rPr>
                        <m:nor/>
                      </m:rPr>
                      <a:rPr kumimoji="1" lang="en-US" altLang="ja-JP" sz="2000" b="0" i="0" smtClean="0">
                        <a:latin typeface="LINE Seed JP_OTF Bold" panose="02020700000000000000" pitchFamily="18" charset="-128"/>
                        <a:ea typeface="LINE Seed JP_OTF Bold" panose="02020700000000000000" pitchFamily="18" charset="-128"/>
                      </a:rPr>
                      <m:t>right</m:t>
                    </m:r>
                  </m:oMath>
                </a14:m>
                <a:r>
                  <a:rPr kumimoji="1" lang="ja-JP" altLang="en-US" sz="2000" dirty="0">
                    <a:latin typeface="LINE Seed JP_OTF Bold" panose="02020700000000000000" pitchFamily="18" charset="-128"/>
                    <a:ea typeface="LINE Seed JP_OTF Bold" panose="02020700000000000000" pitchFamily="18" charset="-128"/>
                  </a:rPr>
                  <a:t> を更新</a:t>
                </a:r>
              </a:p>
            </p:txBody>
          </p:sp>
        </mc:Choice>
        <mc:Fallback xmlns="">
          <p:sp>
            <p:nvSpPr>
              <p:cNvPr id="98" name="テキスト ボックス 97">
                <a:extLst>
                  <a:ext uri="{FF2B5EF4-FFF2-40B4-BE49-F238E27FC236}">
                    <a16:creationId xmlns:a16="http://schemas.microsoft.com/office/drawing/2014/main" id="{6F98C039-B15D-4CAB-8F85-76DEED1562DE}"/>
                  </a:ext>
                </a:extLst>
              </p:cNvPr>
              <p:cNvSpPr txBox="1">
                <a:spLocks noRot="1" noChangeAspect="1" noMove="1" noResize="1" noEditPoints="1" noAdjustHandles="1" noChangeArrowheads="1" noChangeShapeType="1" noTextEdit="1"/>
              </p:cNvSpPr>
              <p:nvPr/>
            </p:nvSpPr>
            <p:spPr>
              <a:xfrm>
                <a:off x="7908972" y="3165631"/>
                <a:ext cx="4146456" cy="408830"/>
              </a:xfrm>
              <a:prstGeom prst="rect">
                <a:avLst/>
              </a:prstGeom>
              <a:blipFill>
                <a:blip r:embed="rId27"/>
                <a:stretch>
                  <a:fillRect t="-4478" r="-1028" b="-268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45FCA80A-21F3-4BF4-A896-405E2637F0CE}"/>
                  </a:ext>
                </a:extLst>
              </p:cNvPr>
              <p:cNvSpPr txBox="1"/>
              <p:nvPr/>
            </p:nvSpPr>
            <p:spPr>
              <a:xfrm>
                <a:off x="-97240" y="4299887"/>
                <a:ext cx="3956148" cy="400110"/>
              </a:xfrm>
              <a:prstGeom prst="rect">
                <a:avLst/>
              </a:prstGeom>
              <a:noFill/>
            </p:spPr>
            <p:txBody>
              <a:bodyPr wrap="none" rtlCol="0">
                <a:spAutoFit/>
              </a:bodyPr>
              <a:lstStyle/>
              <a:p>
                <a:r>
                  <a:rPr kumimoji="1" lang="ja-JP" altLang="en-US" sz="2000" b="0" dirty="0">
                    <a:latin typeface="LINE Seed JP_OTF Bold" panose="02020700000000000000" pitchFamily="18" charset="-128"/>
                    <a:ea typeface="LINE Seed JP_OTF Bold" panose="02020700000000000000" pitchFamily="18" charset="-128"/>
                  </a:rPr>
                  <a:t>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oMath>
                </a14:m>
                <a:r>
                  <a:rPr kumimoji="1" lang="ja-JP" altLang="en-US" sz="2000" dirty="0">
                    <a:latin typeface="LINE Seed JP_OTF Bold" panose="02020700000000000000" pitchFamily="18" charset="-128"/>
                    <a:ea typeface="LINE Seed JP_OTF Bold" panose="02020700000000000000" pitchFamily="18" charset="-128"/>
                  </a:rPr>
                  <a:t> が </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latin typeface="LINE Seed JP_OTF Bold" panose="02020700000000000000" pitchFamily="18" charset="-128"/>
                    <a:ea typeface="LINE Seed JP_OTF Bold" panose="02020700000000000000" pitchFamily="18" charset="-128"/>
                  </a:rPr>
                  <a:t> 未満なので </a:t>
                </a:r>
                <a14:m>
                  <m:oMath xmlns:m="http://schemas.openxmlformats.org/officeDocument/2006/math">
                    <m:r>
                      <m:rPr>
                        <m:nor/>
                      </m:rPr>
                      <a:rPr kumimoji="1" lang="en-US" altLang="ja-JP" sz="2000" b="0" i="0" smtClean="0">
                        <a:latin typeface="LINE Seed JP_OTF Bold" panose="02020700000000000000" pitchFamily="18" charset="-128"/>
                        <a:ea typeface="LINE Seed JP_OTF Bold" panose="02020700000000000000" pitchFamily="18" charset="-128"/>
                      </a:rPr>
                      <m:t>left</m:t>
                    </m:r>
                  </m:oMath>
                </a14:m>
                <a:r>
                  <a:rPr kumimoji="1" lang="ja-JP" altLang="en-US" sz="2000" dirty="0">
                    <a:latin typeface="LINE Seed JP_OTF Bold" panose="02020700000000000000" pitchFamily="18" charset="-128"/>
                    <a:ea typeface="LINE Seed JP_OTF Bold" panose="02020700000000000000" pitchFamily="18" charset="-128"/>
                  </a:rPr>
                  <a:t> を更新</a:t>
                </a:r>
              </a:p>
            </p:txBody>
          </p:sp>
        </mc:Choice>
        <mc:Fallback xmlns="">
          <p:sp>
            <p:nvSpPr>
              <p:cNvPr id="99" name="テキスト ボックス 98">
                <a:extLst>
                  <a:ext uri="{FF2B5EF4-FFF2-40B4-BE49-F238E27FC236}">
                    <a16:creationId xmlns:a16="http://schemas.microsoft.com/office/drawing/2014/main" id="{45FCA80A-21F3-4BF4-A896-405E2637F0CE}"/>
                  </a:ext>
                </a:extLst>
              </p:cNvPr>
              <p:cNvSpPr txBox="1">
                <a:spLocks noRot="1" noChangeAspect="1" noMove="1" noResize="1" noEditPoints="1" noAdjustHandles="1" noChangeArrowheads="1" noChangeShapeType="1" noTextEdit="1"/>
              </p:cNvSpPr>
              <p:nvPr/>
            </p:nvSpPr>
            <p:spPr>
              <a:xfrm>
                <a:off x="-97240" y="4299887"/>
                <a:ext cx="3956148" cy="400110"/>
              </a:xfrm>
              <a:prstGeom prst="rect">
                <a:avLst/>
              </a:prstGeom>
              <a:blipFill>
                <a:blip r:embed="rId28"/>
                <a:stretch>
                  <a:fillRect t="-6061" r="-924"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F85F827E-EF68-4C3C-BF0D-70E0CA50C7EF}"/>
                  </a:ext>
                </a:extLst>
              </p:cNvPr>
              <p:cNvSpPr txBox="1"/>
              <p:nvPr/>
            </p:nvSpPr>
            <p:spPr>
              <a:xfrm>
                <a:off x="1339117" y="5539148"/>
                <a:ext cx="3962110" cy="400110"/>
              </a:xfrm>
              <a:prstGeom prst="rect">
                <a:avLst/>
              </a:prstGeom>
              <a:noFill/>
            </p:spPr>
            <p:txBody>
              <a:bodyPr wrap="none" rtlCol="0">
                <a:spAutoFit/>
              </a:bodyPr>
              <a:lstStyle/>
              <a:p>
                <a:pPr algn="ctr"/>
                <a:r>
                  <a:rPr lang="ja-JP" altLang="en-US" sz="2000" dirty="0">
                    <a:latin typeface="LINE Seed JP_OTF Bold" panose="02020700000000000000" pitchFamily="18" charset="-128"/>
                    <a:ea typeface="LINE Seed JP_OTF Bold" panose="02020700000000000000" pitchFamily="18" charset="-128"/>
                  </a:rPr>
                  <a: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𝐴</m:t>
                        </m:r>
                      </m:e>
                      <m:sub>
                        <m:r>
                          <a:rPr lang="en-US" altLang="ja-JP" sz="2000" b="0" i="1" smtClean="0">
                            <a:latin typeface="Cambria Math" panose="02040503050406030204" pitchFamily="18" charset="0"/>
                          </a:rPr>
                          <m:t>2</m:t>
                        </m:r>
                      </m:sub>
                    </m:sSub>
                  </m:oMath>
                </a14:m>
                <a:r>
                  <a:rPr lang="ja-JP" altLang="en-US" sz="2000" dirty="0">
                    <a:latin typeface="LINE Seed JP_OTF Bold" panose="02020700000000000000" pitchFamily="18" charset="-128"/>
                    <a:ea typeface="LINE Seed JP_OTF Bold" panose="02020700000000000000" pitchFamily="18" charset="-128"/>
                  </a:rPr>
                  <a:t> が </a:t>
                </a:r>
                <a14:m>
                  <m:oMath xmlns:m="http://schemas.openxmlformats.org/officeDocument/2006/math">
                    <m:r>
                      <a:rPr lang="en-US" altLang="ja-JP" sz="2000" i="1">
                        <a:latin typeface="Cambria Math" panose="02040503050406030204" pitchFamily="18" charset="0"/>
                      </a:rPr>
                      <m:t>𝐾</m:t>
                    </m:r>
                  </m:oMath>
                </a14:m>
                <a:r>
                  <a:rPr lang="ja-JP" altLang="en-US" sz="2000" dirty="0">
                    <a:latin typeface="LINE Seed JP_OTF Bold" panose="02020700000000000000" pitchFamily="18" charset="-128"/>
                    <a:ea typeface="LINE Seed JP_OTF Bold" panose="02020700000000000000" pitchFamily="18" charset="-128"/>
                  </a:rPr>
                  <a:t> 未満なので </a:t>
                </a:r>
                <a14:m>
                  <m:oMath xmlns:m="http://schemas.openxmlformats.org/officeDocument/2006/math">
                    <m:r>
                      <m:rPr>
                        <m:nor/>
                      </m:rPr>
                      <a:rPr lang="en-US" altLang="ja-JP" sz="2000">
                        <a:latin typeface="LINE Seed JP_OTF Bold" panose="02020700000000000000" pitchFamily="18" charset="-128"/>
                        <a:ea typeface="LINE Seed JP_OTF Bold" panose="02020700000000000000" pitchFamily="18" charset="-128"/>
                      </a:rPr>
                      <m:t>left</m:t>
                    </m:r>
                  </m:oMath>
                </a14:m>
                <a:r>
                  <a:rPr lang="ja-JP" altLang="en-US" sz="2000" dirty="0">
                    <a:latin typeface="LINE Seed JP_OTF Bold" panose="02020700000000000000" pitchFamily="18" charset="-128"/>
                    <a:ea typeface="LINE Seed JP_OTF Bold" panose="02020700000000000000" pitchFamily="18" charset="-128"/>
                  </a:rPr>
                  <a:t> を更新</a:t>
                </a:r>
              </a:p>
            </p:txBody>
          </p:sp>
        </mc:Choice>
        <mc:Fallback xmlns="">
          <p:sp>
            <p:nvSpPr>
              <p:cNvPr id="100" name="テキスト ボックス 99">
                <a:extLst>
                  <a:ext uri="{FF2B5EF4-FFF2-40B4-BE49-F238E27FC236}">
                    <a16:creationId xmlns:a16="http://schemas.microsoft.com/office/drawing/2014/main" id="{F85F827E-EF68-4C3C-BF0D-70E0CA50C7EF}"/>
                  </a:ext>
                </a:extLst>
              </p:cNvPr>
              <p:cNvSpPr txBox="1">
                <a:spLocks noRot="1" noChangeAspect="1" noMove="1" noResize="1" noEditPoints="1" noAdjustHandles="1" noChangeArrowheads="1" noChangeShapeType="1" noTextEdit="1"/>
              </p:cNvSpPr>
              <p:nvPr/>
            </p:nvSpPr>
            <p:spPr>
              <a:xfrm>
                <a:off x="1339117" y="5539148"/>
                <a:ext cx="3962110" cy="400110"/>
              </a:xfrm>
              <a:prstGeom prst="rect">
                <a:avLst/>
              </a:prstGeom>
              <a:blipFill>
                <a:blip r:embed="rId29"/>
                <a:stretch>
                  <a:fillRect t="-7692" r="-1077" b="-29231"/>
                </a:stretch>
              </a:blipFill>
            </p:spPr>
            <p:txBody>
              <a:bodyPr/>
              <a:lstStyle/>
              <a:p>
                <a:r>
                  <a:rPr lang="ja-JP" altLang="en-US">
                    <a:noFill/>
                  </a:rPr>
                  <a:t> </a:t>
                </a:r>
              </a:p>
            </p:txBody>
          </p:sp>
        </mc:Fallback>
      </mc:AlternateContent>
      <p:cxnSp>
        <p:nvCxnSpPr>
          <p:cNvPr id="102" name="直線コネクタ 101">
            <a:extLst>
              <a:ext uri="{FF2B5EF4-FFF2-40B4-BE49-F238E27FC236}">
                <a16:creationId xmlns:a16="http://schemas.microsoft.com/office/drawing/2014/main" id="{6FB24328-7616-4EF4-AB54-47036C3D4639}"/>
              </a:ext>
            </a:extLst>
          </p:cNvPr>
          <p:cNvCxnSpPr>
            <a:cxnSpLocks/>
          </p:cNvCxnSpPr>
          <p:nvPr/>
        </p:nvCxnSpPr>
        <p:spPr>
          <a:xfrm>
            <a:off x="4572001" y="1865745"/>
            <a:ext cx="0" cy="10067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 name="スライド番号プレースホルダー 103">
            <a:extLst>
              <a:ext uri="{FF2B5EF4-FFF2-40B4-BE49-F238E27FC236}">
                <a16:creationId xmlns:a16="http://schemas.microsoft.com/office/drawing/2014/main" id="{9E9F9302-636D-4F5D-AFDF-A42E6D6D9F99}"/>
              </a:ext>
            </a:extLst>
          </p:cNvPr>
          <p:cNvSpPr>
            <a:spLocks noGrp="1"/>
          </p:cNvSpPr>
          <p:nvPr>
            <p:ph type="sldNum" sz="quarter" idx="12"/>
          </p:nvPr>
        </p:nvSpPr>
        <p:spPr/>
        <p:txBody>
          <a:bodyPr/>
          <a:lstStyle/>
          <a:p>
            <a:fld id="{D9CD8C80-C47C-41F3-AB8E-2337070D9141}" type="slidenum">
              <a:rPr kumimoji="1" lang="ja-JP" altLang="en-US" smtClean="0">
                <a:latin typeface="LINE Seed JP_OTF Bold" panose="02020700000000000000" pitchFamily="18" charset="-128"/>
                <a:ea typeface="LINE Seed JP_OTF Bold" panose="02020700000000000000" pitchFamily="18" charset="-128"/>
              </a:rPr>
              <a:t>7</a:t>
            </a:fld>
            <a:endParaRPr kumimoji="1" lang="ja-JP" altLang="en-US" dirty="0">
              <a:latin typeface="LINE Seed JP_OTF Bold" panose="02020700000000000000" pitchFamily="18" charset="-128"/>
              <a:ea typeface="LINE Seed JP_OTF Bold" panose="02020700000000000000" pitchFamily="18" charset="-128"/>
            </a:endParaRPr>
          </a:p>
        </p:txBody>
      </p:sp>
      <p:cxnSp>
        <p:nvCxnSpPr>
          <p:cNvPr id="3" name="直線矢印コネクタ 2">
            <a:extLst>
              <a:ext uri="{FF2B5EF4-FFF2-40B4-BE49-F238E27FC236}">
                <a16:creationId xmlns:a16="http://schemas.microsoft.com/office/drawing/2014/main" id="{A2D5339E-32CE-9E24-AE14-08C2A7AB2F5F}"/>
              </a:ext>
            </a:extLst>
          </p:cNvPr>
          <p:cNvCxnSpPr>
            <a:cxnSpLocks/>
            <a:stCxn id="47" idx="1"/>
          </p:cNvCxnSpPr>
          <p:nvPr/>
        </p:nvCxnSpPr>
        <p:spPr>
          <a:xfrm flipH="1" flipV="1">
            <a:off x="5207726" y="2949831"/>
            <a:ext cx="4329316" cy="25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ACF42AF2-1E89-9CF2-2541-ED7395F3D34C}"/>
              </a:ext>
            </a:extLst>
          </p:cNvPr>
          <p:cNvCxnSpPr>
            <a:cxnSpLocks/>
            <a:stCxn id="79" idx="3"/>
          </p:cNvCxnSpPr>
          <p:nvPr/>
        </p:nvCxnSpPr>
        <p:spPr>
          <a:xfrm>
            <a:off x="1297621" y="4127703"/>
            <a:ext cx="1972057"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21E875C4-08E3-1C24-C117-7DA77554BDB7}"/>
              </a:ext>
            </a:extLst>
          </p:cNvPr>
          <p:cNvCxnSpPr>
            <a:cxnSpLocks/>
            <a:stCxn id="95" idx="3"/>
          </p:cNvCxnSpPr>
          <p:nvPr/>
        </p:nvCxnSpPr>
        <p:spPr>
          <a:xfrm>
            <a:off x="3722686" y="5374959"/>
            <a:ext cx="752337"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2C5C354A-76A6-C835-CBDF-C1EDD29B627D}"/>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416756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anim calcmode="lin" valueType="num">
                                      <p:cBhvr>
                                        <p:cTn id="13" dur="1000" fill="hold"/>
                                        <p:tgtEl>
                                          <p:spTgt spid="98"/>
                                        </p:tgtEl>
                                        <p:attrNameLst>
                                          <p:attrName>ppt_x</p:attrName>
                                        </p:attrNameLst>
                                      </p:cBhvr>
                                      <p:tavLst>
                                        <p:tav tm="0">
                                          <p:val>
                                            <p:strVal val="#ppt_x"/>
                                          </p:val>
                                        </p:tav>
                                        <p:tav tm="100000">
                                          <p:val>
                                            <p:strVal val="#ppt_x"/>
                                          </p:val>
                                        </p:tav>
                                      </p:tavLst>
                                    </p:anim>
                                    <p:anim calcmode="lin" valueType="num">
                                      <p:cBhvr>
                                        <p:cTn id="14"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1000"/>
                                        <p:tgtEl>
                                          <p:spTgt spid="99"/>
                                        </p:tgtEl>
                                      </p:cBhvr>
                                    </p:animEffect>
                                    <p:anim calcmode="lin" valueType="num">
                                      <p:cBhvr>
                                        <p:cTn id="39" dur="1000" fill="hold"/>
                                        <p:tgtEl>
                                          <p:spTgt spid="99"/>
                                        </p:tgtEl>
                                        <p:attrNameLst>
                                          <p:attrName>ppt_x</p:attrName>
                                        </p:attrNameLst>
                                      </p:cBhvr>
                                      <p:tavLst>
                                        <p:tav tm="0">
                                          <p:val>
                                            <p:strVal val="#ppt_x"/>
                                          </p:val>
                                        </p:tav>
                                        <p:tav tm="100000">
                                          <p:val>
                                            <p:strVal val="#ppt_x"/>
                                          </p:val>
                                        </p:tav>
                                      </p:tavLst>
                                    </p:anim>
                                    <p:anim calcmode="lin" valueType="num">
                                      <p:cBhvr>
                                        <p:cTn id="4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fade">
                                      <p:cBhvr>
                                        <p:cTn id="60" dur="1000"/>
                                        <p:tgtEl>
                                          <p:spTgt spid="100"/>
                                        </p:tgtEl>
                                      </p:cBhvr>
                                    </p:animEffect>
                                    <p:anim calcmode="lin" valueType="num">
                                      <p:cBhvr>
                                        <p:cTn id="61" dur="1000" fill="hold"/>
                                        <p:tgtEl>
                                          <p:spTgt spid="100"/>
                                        </p:tgtEl>
                                        <p:attrNameLst>
                                          <p:attrName>ppt_x</p:attrName>
                                        </p:attrNameLst>
                                      </p:cBhvr>
                                      <p:tavLst>
                                        <p:tav tm="0">
                                          <p:val>
                                            <p:strVal val="#ppt_x"/>
                                          </p:val>
                                        </p:tav>
                                        <p:tav tm="100000">
                                          <p:val>
                                            <p:strVal val="#ppt_x"/>
                                          </p:val>
                                        </p:tav>
                                      </p:tavLst>
                                    </p:anim>
                                    <p:anim calcmode="lin" valueType="num">
                                      <p:cBhvr>
                                        <p:cTn id="62"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p:bldP spid="85" grpId="0"/>
      <p:bldP spid="87" grpId="0" animBg="1"/>
      <p:bldP spid="88" grpId="0" animBg="1"/>
      <p:bldP spid="90" grpId="0"/>
      <p:bldP spid="92" grpId="0" animBg="1"/>
      <p:bldP spid="95" grpId="0"/>
      <p:bldP spid="96" grpId="0"/>
      <p:bldP spid="97" grpId="0"/>
      <p:bldP spid="98" grpId="0"/>
      <p:bldP spid="99" grpId="0"/>
      <p:bldP spid="1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5FAF4-B8D5-4D41-BD99-C5BD55A068EC}"/>
              </a:ext>
            </a:extLst>
          </p:cNvPr>
          <p:cNvSpPr>
            <a:spLocks noGrp="1"/>
          </p:cNvSpPr>
          <p:nvPr>
            <p:ph type="title"/>
          </p:nvPr>
        </p:nvSpPr>
        <p:spPr/>
        <p:txBody>
          <a:bodyPr/>
          <a:lstStyle/>
          <a:p>
            <a:r>
              <a:rPr kumimoji="1" lang="ja-JP" altLang="en-US" dirty="0"/>
              <a:t>実装方針</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8C84242-D80A-45BC-BD7B-32444654A445}"/>
                  </a:ext>
                </a:extLst>
              </p:cNvPr>
              <p:cNvSpPr>
                <a:spLocks noGrp="1"/>
              </p:cNvSpPr>
              <p:nvPr>
                <p:ph idx="1"/>
              </p:nvPr>
            </p:nvSpPr>
            <p:spPr/>
            <p:txBody>
              <a:bodyPr/>
              <a:lstStyle/>
              <a:p>
                <a:pPr>
                  <a:lnSpc>
                    <a:spcPct val="100000"/>
                  </a:lnSpc>
                  <a:buFont typeface="Wingdings" panose="05000000000000000000" pitchFamily="2" charset="2"/>
                  <a:buChar char="u"/>
                </a:pPr>
                <a14:m>
                  <m:oMath xmlns:m="http://schemas.openxmlformats.org/officeDocument/2006/math">
                    <m:r>
                      <m:rPr>
                        <m:nor/>
                      </m:rPr>
                      <a:rPr kumimoji="1" lang="en-US" altLang="ja-JP" b="0" i="0" smtClean="0">
                        <a:latin typeface="Cambria Math" panose="02040503050406030204" pitchFamily="18" charset="0"/>
                      </a:rPr>
                      <m:t>left</m:t>
                    </m:r>
                    <m:r>
                      <m:rPr>
                        <m:nor/>
                      </m:rPr>
                      <a:rPr kumimoji="1" lang="en-US" altLang="ja-JP" b="0" i="0" smtClean="0">
                        <a:latin typeface="Cambria Math" panose="02040503050406030204" pitchFamily="18" charset="0"/>
                      </a:rPr>
                      <m:t> , </m:t>
                    </m:r>
                    <m:r>
                      <m:rPr>
                        <m:nor/>
                      </m:rPr>
                      <a:rPr kumimoji="1" lang="en-US" altLang="ja-JP" b="0" i="0" smtClean="0">
                        <a:latin typeface="Cambria Math" panose="02040503050406030204" pitchFamily="18" charset="0"/>
                      </a:rPr>
                      <m:t>right</m:t>
                    </m:r>
                    <m:r>
                      <m:rPr>
                        <m:nor/>
                      </m:rPr>
                      <a:rPr kumimoji="1" lang="en-US" altLang="ja-JP" b="0" i="0" smtClean="0">
                        <a:latin typeface="Cambria Math" panose="02040503050406030204" pitchFamily="18" charset="0"/>
                      </a:rPr>
                      <m:t> </m:t>
                    </m:r>
                    <m:r>
                      <a:rPr lang="ja-JP" altLang="en-US" i="1">
                        <a:latin typeface="Cambria Math" panose="02040503050406030204" pitchFamily="18" charset="0"/>
                      </a:rPr>
                      <m:t>を</m:t>
                    </m:r>
                  </m:oMath>
                </a14:m>
                <a:r>
                  <a:rPr kumimoji="1" lang="ja-JP" altLang="en-US" dirty="0"/>
                  <a:t>探索する区間の左端と右端として初期化する</a:t>
                </a:r>
                <a:endParaRPr kumimoji="1" lang="en-US" altLang="ja-JP" dirty="0"/>
              </a:p>
              <a:p>
                <a:pPr>
                  <a:lnSpc>
                    <a:spcPct val="100000"/>
                  </a:lnSpc>
                  <a:buFont typeface="Wingdings" panose="05000000000000000000" pitchFamily="2" charset="2"/>
                  <a:buChar char="u"/>
                </a:pPr>
                <a14:m>
                  <m:oMath xmlns:m="http://schemas.openxmlformats.org/officeDocument/2006/math">
                    <m:r>
                      <m:rPr>
                        <m:nor/>
                      </m:rPr>
                      <a:rPr kumimoji="1" lang="en-US" altLang="ja-JP" b="0" i="0" smtClean="0">
                        <a:latin typeface="Cambria Math" panose="02040503050406030204" pitchFamily="18" charset="0"/>
                      </a:rPr>
                      <m:t>mid</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t>
                    </m:r>
                    <m:r>
                      <m:rPr>
                        <m:nor/>
                      </m:rPr>
                      <a:rPr kumimoji="1" lang="en-US" altLang="ja-JP" b="0" i="0" smtClean="0">
                        <a:latin typeface="Cambria Math" panose="02040503050406030204" pitchFamily="18" charset="0"/>
                      </a:rPr>
                      <m:t>left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m:rPr>
                        <m:lit/>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2</m:t>
                    </m:r>
                  </m:oMath>
                </a14:m>
                <a:r>
                  <a:rPr kumimoji="1" lang="ja-JP" altLang="en-US" dirty="0"/>
                  <a:t> として</a:t>
                </a:r>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𝑚𝑖𝑑</m:t>
                        </m:r>
                      </m:sub>
                    </m:sSub>
                    <m:r>
                      <a:rPr lang="en-US" altLang="ja-JP" b="0" i="1" smtClean="0">
                        <a:latin typeface="Cambria Math" panose="02040503050406030204" pitchFamily="18" charset="0"/>
                      </a:rPr>
                      <m:t>&lt;</m:t>
                    </m:r>
                    <m:r>
                      <a:rPr lang="en-US" altLang="ja-JP" b="0" i="1" smtClean="0">
                        <a:latin typeface="Cambria Math" panose="02040503050406030204" pitchFamily="18" charset="0"/>
                      </a:rPr>
                      <m:t>𝐾</m:t>
                    </m:r>
                  </m:oMath>
                </a14:m>
                <a:r>
                  <a:rPr kumimoji="1" lang="ja-JP" altLang="en-US" dirty="0"/>
                  <a:t> の場合は </a:t>
                </a:r>
                <a14:m>
                  <m:oMath xmlns:m="http://schemas.openxmlformats.org/officeDocument/2006/math">
                    <m:r>
                      <m:rPr>
                        <m:nor/>
                      </m:rPr>
                      <a:rPr kumimoji="1" lang="en-US" altLang="ja-JP" b="0" i="0" smtClean="0">
                        <a:latin typeface="Cambria Math" panose="02040503050406030204" pitchFamily="18" charset="0"/>
                      </a:rPr>
                      <m:t>left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mid</m:t>
                    </m:r>
                  </m:oMath>
                </a14:m>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𝑚𝑖𝑑</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ja-JP" altLang="en-US" dirty="0"/>
                  <a:t> の場合は </a:t>
                </a:r>
                <a14:m>
                  <m:oMath xmlns:m="http://schemas.openxmlformats.org/officeDocument/2006/math">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mid</m:t>
                    </m:r>
                  </m:oMath>
                </a14:m>
                <a:r>
                  <a:rPr kumimoji="1" lang="ja-JP" altLang="en-US" dirty="0"/>
                  <a:t> で更新することを繰り返す</a:t>
                </a:r>
                <a:endParaRPr kumimoji="1" lang="en-US" altLang="ja-JP" dirty="0"/>
              </a:p>
              <a:p>
                <a:pPr lvl="1">
                  <a:lnSpc>
                    <a:spcPct val="100000"/>
                  </a:lnSpc>
                  <a:buFont typeface="Wingdings" panose="05000000000000000000" pitchFamily="2" charset="2"/>
                  <a:buChar char="u"/>
                </a:pPr>
                <a14:m>
                  <m:oMath xmlns:m="http://schemas.openxmlformats.org/officeDocument/2006/math">
                    <m:r>
                      <m:rPr>
                        <m:nor/>
                      </m:rPr>
                      <a:rPr kumimoji="1" lang="en-US" altLang="ja-JP" b="0" i="0" smtClean="0">
                        <a:latin typeface="Cambria Math" panose="02040503050406030204" pitchFamily="18" charset="0"/>
                      </a:rPr>
                      <m:t>right</m:t>
                    </m:r>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left</m:t>
                    </m:r>
                    <m:r>
                      <m:rPr>
                        <m:nor/>
                      </m:rPr>
                      <a:rPr kumimoji="1" lang="en-US" altLang="ja-JP" b="0" i="0" smtClean="0">
                        <a:latin typeface="Cambria Math" panose="02040503050406030204" pitchFamily="18" charset="0"/>
                      </a:rPr>
                      <m:t> &gt; 1</m:t>
                    </m:r>
                  </m:oMath>
                </a14:m>
                <a:r>
                  <a:rPr kumimoji="1" lang="ja-JP" altLang="en-US" dirty="0"/>
                  <a:t> </a:t>
                </a:r>
                <a:r>
                  <a:rPr lang="ja-JP" altLang="en-US" dirty="0"/>
                  <a:t>である間上記操作を繰り返す</a:t>
                </a:r>
                <a:endParaRPr kumimoji="1" lang="en-US" altLang="ja-JP" dirty="0"/>
              </a:p>
              <a:p>
                <a:pPr>
                  <a:lnSpc>
                    <a:spcPct val="100000"/>
                  </a:lnSpc>
                  <a:buFont typeface="Wingdings" panose="05000000000000000000" pitchFamily="2" charset="2"/>
                  <a:buChar char="u"/>
                </a:pPr>
                <a:r>
                  <a:rPr kumimoji="1" lang="ja-JP" altLang="en-US" dirty="0"/>
                  <a:t>上記の操作が終了したとき</a:t>
                </a:r>
                <a:r>
                  <a:rPr kumimoji="1" lang="en-US" altLang="ja-JP" dirty="0"/>
                  <a:t>, </a:t>
                </a:r>
                <a14:m>
                  <m:oMath xmlns:m="http://schemas.openxmlformats.org/officeDocument/2006/math">
                    <m:r>
                      <m:rPr>
                        <m:nor/>
                      </m:rPr>
                      <a:rPr kumimoji="1" lang="en-US" altLang="ja-JP" b="0" i="0" smtClean="0">
                        <a:latin typeface="Cambria Math" panose="02040503050406030204" pitchFamily="18" charset="0"/>
                      </a:rPr>
                      <m:t>left</m:t>
                    </m:r>
                  </m:oMath>
                </a14:m>
                <a:r>
                  <a:rPr kumimoji="1" lang="en-US" altLang="ja-JP" dirty="0"/>
                  <a:t> </a:t>
                </a:r>
                <a:r>
                  <a:rPr kumimoji="1" lang="ja-JP" altLang="en-US" dirty="0"/>
                  <a:t>または </a:t>
                </a:r>
                <a14:m>
                  <m:oMath xmlns:m="http://schemas.openxmlformats.org/officeDocument/2006/math">
                    <m:r>
                      <m:rPr>
                        <m:nor/>
                      </m:rPr>
                      <a:rPr kumimoji="1" lang="en-US" altLang="ja-JP" b="0" i="0" smtClean="0">
                        <a:latin typeface="Cambria Math" panose="02040503050406030204" pitchFamily="18" charset="0"/>
                      </a:rPr>
                      <m:t>right</m:t>
                    </m:r>
                  </m:oMath>
                </a14:m>
                <a:r>
                  <a:rPr kumimoji="1" lang="ja-JP" altLang="en-US" dirty="0"/>
                  <a:t> が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oMath>
                </a14:m>
                <a:r>
                  <a:rPr kumimoji="1" lang="en-US" altLang="ja-JP" dirty="0"/>
                  <a:t> </a:t>
                </a:r>
                <a:r>
                  <a:rPr kumimoji="1" lang="ja-JP" altLang="en-US" dirty="0"/>
                  <a:t>であるような最小のインデックスとなる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D8C84242-D80A-45BC-BD7B-32444654A445}"/>
                  </a:ext>
                </a:extLst>
              </p:cNvPr>
              <p:cNvSpPr>
                <a:spLocks noGrp="1" noRot="1" noChangeAspect="1" noMove="1" noResize="1" noEditPoints="1" noAdjustHandles="1" noChangeArrowheads="1" noChangeShapeType="1" noTextEdit="1"/>
              </p:cNvSpPr>
              <p:nvPr>
                <p:ph idx="1"/>
              </p:nvPr>
            </p:nvSpPr>
            <p:spPr>
              <a:blipFill>
                <a:blip r:embed="rId2"/>
                <a:stretch>
                  <a:fillRect l="-1043" t="-1120" r="-29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3D7835A-31BE-4C08-864B-1F0F1A1E7374}"/>
              </a:ext>
            </a:extLst>
          </p:cNvPr>
          <p:cNvSpPr>
            <a:spLocks noGrp="1"/>
          </p:cNvSpPr>
          <p:nvPr>
            <p:ph type="sldNum" sz="quarter" idx="12"/>
          </p:nvPr>
        </p:nvSpPr>
        <p:spPr/>
        <p:txBody>
          <a:bodyPr/>
          <a:lstStyle/>
          <a:p>
            <a:fld id="{D9CD8C80-C47C-41F3-AB8E-2337070D9141}" type="slidenum">
              <a:rPr kumimoji="1" lang="ja-JP" altLang="en-US" smtClean="0"/>
              <a:t>8</a:t>
            </a:fld>
            <a:endParaRPr kumimoji="1" lang="ja-JP" altLang="en-US" dirty="0"/>
          </a:p>
        </p:txBody>
      </p:sp>
      <p:sp>
        <p:nvSpPr>
          <p:cNvPr id="5" name="日付プレースホルダー 4">
            <a:extLst>
              <a:ext uri="{FF2B5EF4-FFF2-40B4-BE49-F238E27FC236}">
                <a16:creationId xmlns:a16="http://schemas.microsoft.com/office/drawing/2014/main" id="{239369B0-368E-B992-A094-AE9799251C6B}"/>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14874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9A6E2-B5A1-464D-9E1E-3608B36D8D92}"/>
              </a:ext>
            </a:extLst>
          </p:cNvPr>
          <p:cNvSpPr>
            <a:spLocks noGrp="1"/>
          </p:cNvSpPr>
          <p:nvPr>
            <p:ph type="title"/>
          </p:nvPr>
        </p:nvSpPr>
        <p:spPr/>
        <p:txBody>
          <a:bodyPr/>
          <a:lstStyle/>
          <a:p>
            <a:r>
              <a:rPr lang="en-US" altLang="ja-JP" dirty="0"/>
              <a:t>C++</a:t>
            </a:r>
            <a:r>
              <a:rPr lang="ja-JP" altLang="en-US" dirty="0"/>
              <a:t>による実装</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D47336-B09F-4D45-B761-FF1A44D545C5}"/>
                  </a:ext>
                </a:extLst>
              </p:cNvPr>
              <p:cNvSpPr>
                <a:spLocks noGrp="1"/>
              </p:cNvSpPr>
              <p:nvPr>
                <p:ph idx="1"/>
              </p:nvPr>
            </p:nvSpPr>
            <p:spPr>
              <a:xfrm>
                <a:off x="838200" y="1825625"/>
                <a:ext cx="6421582" cy="4351338"/>
              </a:xfrm>
            </p:spPr>
            <p:txBody>
              <a:bodyPr/>
              <a:lstStyle/>
              <a:p>
                <a:pPr>
                  <a:lnSpc>
                    <a:spcPct val="150000"/>
                  </a:lnSpc>
                  <a:buFont typeface="Wingdings" panose="05000000000000000000" pitchFamily="2" charset="2"/>
                  <a:buChar char="u"/>
                </a:pPr>
                <a:r>
                  <a:rPr kumimoji="1" lang="ja-JP" altLang="en-US" dirty="0"/>
                  <a:t>区間 </a:t>
                </a:r>
                <a14:m>
                  <m:oMath xmlns:m="http://schemas.openxmlformats.org/officeDocument/2006/math">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a14:m>
                <a:r>
                  <a:rPr kumimoji="1" lang="en-US" altLang="ja-JP" b="0" dirty="0"/>
                  <a:t> </a:t>
                </a:r>
                <a:r>
                  <a:rPr kumimoji="1" lang="ja-JP" altLang="en-US" b="0" dirty="0"/>
                  <a:t>を探索する</a:t>
                </a:r>
                <a:endParaRPr kumimoji="1" lang="en-US" altLang="ja-JP" b="0" dirty="0"/>
              </a:p>
              <a:p>
                <a:pPr lvl="1">
                  <a:lnSpc>
                    <a:spcPct val="150000"/>
                  </a:lnSpc>
                  <a:buFont typeface="Wingdings" panose="05000000000000000000" pitchFamily="2" charset="2"/>
                  <a:buChar char="u"/>
                </a:pPr>
                <a14:m>
                  <m:oMath xmlns:m="http://schemas.openxmlformats.org/officeDocument/2006/math">
                    <m:r>
                      <m:rPr>
                        <m:sty m:val="p"/>
                      </m:rPr>
                      <a:rPr lang="en-US" altLang="ja-JP" i="1" smtClean="0">
                        <a:latin typeface="Cambria Math" panose="02040503050406030204" pitchFamily="18" charset="0"/>
                      </a:rPr>
                      <m:t>l</m:t>
                    </m:r>
                    <m:r>
                      <m:rPr>
                        <m:nor/>
                      </m:rPr>
                      <a:rPr kumimoji="1" lang="en-US" altLang="ja-JP" b="0" i="0" smtClean="0">
                        <a:latin typeface="Cambria Math" panose="02040503050406030204" pitchFamily="18" charset="0"/>
                      </a:rPr>
                      <m:t>eft</m:t>
                    </m:r>
                  </m:oMath>
                </a14:m>
                <a:r>
                  <a:rPr kumimoji="1" lang="en-US" altLang="ja-JP" b="0" dirty="0"/>
                  <a:t> </a:t>
                </a:r>
                <a:r>
                  <a:rPr kumimoji="1" lang="ja-JP" altLang="en-US" b="0" dirty="0"/>
                  <a:t>と </a:t>
                </a:r>
                <a14:m>
                  <m:oMath xmlns:m="http://schemas.openxmlformats.org/officeDocument/2006/math">
                    <m:r>
                      <m:rPr>
                        <m:nor/>
                      </m:rPr>
                      <a:rPr kumimoji="1" lang="en-US" altLang="ja-JP" b="0" i="0" smtClean="0">
                        <a:latin typeface="Cambria Math" panose="02040503050406030204" pitchFamily="18" charset="0"/>
                      </a:rPr>
                      <m:t>right</m:t>
                    </m:r>
                  </m:oMath>
                </a14:m>
                <a:r>
                  <a:rPr kumimoji="1" lang="en-US" altLang="ja-JP" b="0" dirty="0"/>
                  <a:t> </a:t>
                </a:r>
                <a:r>
                  <a:rPr kumimoji="1" lang="ja-JP" altLang="en-US" b="0" dirty="0"/>
                  <a:t>の間が </a:t>
                </a:r>
                <a14:m>
                  <m:oMath xmlns:m="http://schemas.openxmlformats.org/officeDocument/2006/math">
                    <m:r>
                      <a:rPr kumimoji="1" lang="en-US" altLang="ja-JP" b="0" i="1" smtClean="0">
                        <a:latin typeface="Cambria Math" panose="02040503050406030204" pitchFamily="18" charset="0"/>
                      </a:rPr>
                      <m:t>𝐾</m:t>
                    </m:r>
                  </m:oMath>
                </a14:m>
                <a:r>
                  <a:rPr kumimoji="1" lang="en-US" altLang="ja-JP" b="0" dirty="0"/>
                  <a:t> </a:t>
                </a:r>
                <a:r>
                  <a:rPr kumimoji="1" lang="ja-JP" altLang="en-US" b="0" dirty="0"/>
                  <a:t>になる</a:t>
                </a:r>
                <a:endParaRPr kumimoji="1" lang="en-US" altLang="ja-JP" b="0" dirty="0"/>
              </a:p>
              <a:p>
                <a:pPr lvl="1">
                  <a:lnSpc>
                    <a:spcPct val="100000"/>
                  </a:lnSpc>
                  <a:buFont typeface="Wingdings" panose="05000000000000000000" pitchFamily="2" charset="2"/>
                  <a:buChar char="u"/>
                </a:pPr>
                <a:r>
                  <a:rPr kumimoji="1" lang="ja-JP" altLang="en-US" b="0" dirty="0"/>
                  <a:t>今回は 「</a:t>
                </a:r>
                <a14:m>
                  <m:oMath xmlns:m="http://schemas.openxmlformats.org/officeDocument/2006/math">
                    <m:r>
                      <a:rPr kumimoji="1" lang="en-US" altLang="ja-JP" b="0" i="1" smtClean="0">
                        <a:latin typeface="Cambria Math" panose="02040503050406030204" pitchFamily="18" charset="0"/>
                      </a:rPr>
                      <m:t>𝐾</m:t>
                    </m:r>
                  </m:oMath>
                </a14:m>
                <a:r>
                  <a:rPr kumimoji="1" lang="en-US" altLang="ja-JP" b="0" dirty="0"/>
                  <a:t> </a:t>
                </a:r>
                <a:r>
                  <a:rPr kumimoji="1" lang="ja-JP" altLang="en-US" b="0" dirty="0"/>
                  <a:t>以上</a:t>
                </a:r>
                <a:r>
                  <a:rPr lang="ja-JP" altLang="en-US" dirty="0"/>
                  <a:t>」なので </a:t>
                </a:r>
                <a14:m>
                  <m:oMath xmlns:m="http://schemas.openxmlformats.org/officeDocument/2006/math">
                    <m:r>
                      <m:rPr>
                        <m:nor/>
                      </m:rPr>
                      <a:rPr lang="en-US" altLang="ja-JP" b="0" i="0" smtClean="0">
                        <a:latin typeface="Cambria Math" panose="02040503050406030204" pitchFamily="18" charset="0"/>
                      </a:rPr>
                      <m:t>right</m:t>
                    </m:r>
                  </m:oMath>
                </a14:m>
                <a:r>
                  <a:rPr kumimoji="1" lang="en-US" altLang="ja-JP" b="0" dirty="0"/>
                  <a:t> </a:t>
                </a:r>
                <a:r>
                  <a:rPr kumimoji="1" lang="ja-JP" altLang="en-US" b="0" dirty="0"/>
                  <a:t>が答えになるように左開右閉区間</a:t>
                </a:r>
                <a:endParaRPr kumimoji="1" lang="en-US" altLang="ja-JP" b="0" dirty="0"/>
              </a:p>
              <a:p>
                <a:pPr lvl="1">
                  <a:lnSpc>
                    <a:spcPct val="150000"/>
                  </a:lnSpc>
                  <a:buFont typeface="Wingdings" panose="05000000000000000000" pitchFamily="2" charset="2"/>
                  <a:buChar char="u"/>
                </a:pPr>
                <a:r>
                  <a:rPr kumimoji="1" lang="ja-JP" altLang="en-US" b="0" dirty="0"/>
                  <a:t>「</a:t>
                </a:r>
                <a14:m>
                  <m:oMath xmlns:m="http://schemas.openxmlformats.org/officeDocument/2006/math">
                    <m:r>
                      <a:rPr kumimoji="1" lang="en-US" altLang="ja-JP" b="0" i="1" smtClean="0">
                        <a:latin typeface="Cambria Math" panose="02040503050406030204" pitchFamily="18" charset="0"/>
                      </a:rPr>
                      <m:t>𝐾</m:t>
                    </m:r>
                  </m:oMath>
                </a14:m>
                <a:r>
                  <a:rPr kumimoji="1" lang="ja-JP" altLang="en-US" b="0" dirty="0"/>
                  <a:t> 以下」の場合は左閉右開区間</a:t>
                </a:r>
                <a:endParaRPr lang="en-US" altLang="ja-JP" dirty="0"/>
              </a:p>
              <a:p>
                <a:pPr lvl="1">
                  <a:lnSpc>
                    <a:spcPct val="150000"/>
                  </a:lnSpc>
                  <a:buFont typeface="Wingdings" panose="05000000000000000000" pitchFamily="2" charset="2"/>
                  <a:buChar char="u"/>
                </a:pPr>
                <a14:m>
                  <m:oMath xmlns:m="http://schemas.openxmlformats.org/officeDocument/2006/math">
                    <m:r>
                      <a:rPr kumimoji="1" lang="en-US" altLang="ja-JP" b="0" i="1" smtClean="0">
                        <a:latin typeface="Cambria Math" panose="02040503050406030204" pitchFamily="18" charset="0"/>
                      </a:rPr>
                      <m:t>𝐾</m:t>
                    </m:r>
                  </m:oMath>
                </a14:m>
                <a:r>
                  <a:rPr kumimoji="1" lang="en-US" altLang="ja-JP" b="0" dirty="0"/>
                  <a:t> </a:t>
                </a:r>
                <a:r>
                  <a:rPr kumimoji="1" lang="ja-JP" altLang="en-US" b="0" dirty="0"/>
                  <a:t>を見つけたい場合はどちらでも</a:t>
                </a:r>
                <a:r>
                  <a:rPr lang="ja-JP" altLang="en-US" dirty="0"/>
                  <a:t>大丈夫</a:t>
                </a:r>
                <a:endParaRPr lang="en-US" altLang="ja-JP" dirty="0"/>
              </a:p>
            </p:txBody>
          </p:sp>
        </mc:Choice>
        <mc:Fallback xmlns="">
          <p:sp>
            <p:nvSpPr>
              <p:cNvPr id="3" name="コンテンツ プレースホルダー 2">
                <a:extLst>
                  <a:ext uri="{FF2B5EF4-FFF2-40B4-BE49-F238E27FC236}">
                    <a16:creationId xmlns:a16="http://schemas.microsoft.com/office/drawing/2014/main" id="{7AD47336-B09F-4D45-B761-FF1A44D545C5}"/>
                  </a:ext>
                </a:extLst>
              </p:cNvPr>
              <p:cNvSpPr>
                <a:spLocks noGrp="1" noRot="1" noChangeAspect="1" noMove="1" noResize="1" noEditPoints="1" noAdjustHandles="1" noChangeArrowheads="1" noChangeShapeType="1" noTextEdit="1"/>
              </p:cNvSpPr>
              <p:nvPr>
                <p:ph idx="1"/>
              </p:nvPr>
            </p:nvSpPr>
            <p:spPr>
              <a:xfrm>
                <a:off x="838200" y="1825625"/>
                <a:ext cx="6421582" cy="4351338"/>
              </a:xfrm>
              <a:blipFill>
                <a:blip r:embed="rId2"/>
                <a:stretch>
                  <a:fillRect l="-1709"/>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C1EEF059-B6D6-43E8-92E4-7FE053503179}"/>
              </a:ext>
            </a:extLst>
          </p:cNvPr>
          <p:cNvSpPr/>
          <p:nvPr/>
        </p:nvSpPr>
        <p:spPr>
          <a:xfrm>
            <a:off x="7379855" y="2577090"/>
            <a:ext cx="4680526" cy="2622838"/>
          </a:xfrm>
          <a:prstGeom prst="round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n</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AF00DB"/>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a:solidFill>
                  <a:srgbClr val="795E26"/>
                </a:solidFill>
                <a:effectLst/>
                <a:latin typeface="Consolas" panose="020B0609020204030204" pitchFamily="49" charset="0"/>
              </a:rPr>
              <a:t>abs</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&gt; </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 {</a:t>
            </a:r>
          </a:p>
          <a:p>
            <a:r>
              <a:rPr lang="en-US" altLang="ja-JP" b="0" dirty="0">
                <a:solidFill>
                  <a:srgbClr val="000000"/>
                </a:solidFill>
                <a:effectLst/>
                <a:latin typeface="Consolas" panose="020B0609020204030204" pitchFamily="49" charset="0"/>
              </a:rPr>
              <a:t>    </a:t>
            </a: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a</a:t>
            </a:r>
            <a:r>
              <a:rPr lang="en-US" altLang="ja-JP" b="0" dirty="0">
                <a:solidFill>
                  <a:srgbClr val="000000"/>
                </a:solidFill>
                <a:effectLst/>
                <a:latin typeface="Consolas" panose="020B0609020204030204" pitchFamily="49" charset="0"/>
              </a:rPr>
              <a:t>[</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 &lt; </a:t>
            </a:r>
            <a:r>
              <a:rPr lang="en-US" altLang="ja-JP" b="0" dirty="0">
                <a:solidFill>
                  <a:srgbClr val="001080"/>
                </a:solidFill>
                <a:effectLst/>
                <a:latin typeface="Consolas" panose="020B0609020204030204" pitchFamily="49" charset="0"/>
              </a:rPr>
              <a:t>k</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left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AF00DB"/>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 </a:t>
            </a:r>
            <a:r>
              <a:rPr lang="en-US" altLang="ja-JP" b="0" dirty="0">
                <a:solidFill>
                  <a:srgbClr val="001080"/>
                </a:solidFill>
                <a:effectLst/>
                <a:latin typeface="Consolas" panose="020B0609020204030204" pitchFamily="49" charset="0"/>
              </a:rPr>
              <a:t>right</a:t>
            </a:r>
            <a:r>
              <a:rPr lang="en-US" altLang="ja-JP" b="0" dirty="0">
                <a:solidFill>
                  <a:srgbClr val="000000"/>
                </a:solidFill>
                <a:effectLst/>
                <a:latin typeface="Consolas" panose="020B0609020204030204" pitchFamily="49" charset="0"/>
              </a:rPr>
              <a:t> = </a:t>
            </a:r>
            <a:r>
              <a:rPr lang="en-US" altLang="ja-JP" b="0" dirty="0">
                <a:solidFill>
                  <a:srgbClr val="001080"/>
                </a:solidFill>
                <a:effectLst/>
                <a:latin typeface="Consolas" panose="020B0609020204030204" pitchFamily="49" charset="0"/>
              </a:rPr>
              <a:t>mid</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p:txBody>
      </p:sp>
      <p:sp>
        <p:nvSpPr>
          <p:cNvPr id="10" name="スライド番号プレースホルダー 9">
            <a:extLst>
              <a:ext uri="{FF2B5EF4-FFF2-40B4-BE49-F238E27FC236}">
                <a16:creationId xmlns:a16="http://schemas.microsoft.com/office/drawing/2014/main" id="{34D12B90-519B-4B9F-BA1B-E61E694834DB}"/>
              </a:ext>
            </a:extLst>
          </p:cNvPr>
          <p:cNvSpPr>
            <a:spLocks noGrp="1"/>
          </p:cNvSpPr>
          <p:nvPr>
            <p:ph type="sldNum" sz="quarter" idx="12"/>
          </p:nvPr>
        </p:nvSpPr>
        <p:spPr/>
        <p:txBody>
          <a:bodyPr/>
          <a:lstStyle/>
          <a:p>
            <a:fld id="{D9CD8C80-C47C-41F3-AB8E-2337070D9141}" type="slidenum">
              <a:rPr kumimoji="1" lang="ja-JP" altLang="en-US" smtClean="0"/>
              <a:t>9</a:t>
            </a:fld>
            <a:endParaRPr kumimoji="1" lang="ja-JP" altLang="en-US" dirty="0"/>
          </a:p>
        </p:txBody>
      </p:sp>
      <p:sp>
        <p:nvSpPr>
          <p:cNvPr id="4" name="日付プレースホルダー 3">
            <a:extLst>
              <a:ext uri="{FF2B5EF4-FFF2-40B4-BE49-F238E27FC236}">
                <a16:creationId xmlns:a16="http://schemas.microsoft.com/office/drawing/2014/main" id="{A2CBFA1B-02E7-BA3B-6F9C-2277DAE15759}"/>
              </a:ext>
            </a:extLst>
          </p:cNvPr>
          <p:cNvSpPr>
            <a:spLocks noGrp="1"/>
          </p:cNvSpPr>
          <p:nvPr>
            <p:ph type="dt" sz="half" idx="10"/>
          </p:nvPr>
        </p:nvSpPr>
        <p:spPr/>
        <p:txBody>
          <a:bodyPr/>
          <a:lstStyle/>
          <a:p>
            <a:r>
              <a:rPr kumimoji="1" lang="en-US" altLang="ja-JP"/>
              <a:t>2023/4/21</a:t>
            </a:r>
            <a:endParaRPr kumimoji="1" lang="ja-JP" altLang="en-US"/>
          </a:p>
        </p:txBody>
      </p:sp>
    </p:spTree>
    <p:extLst>
      <p:ext uri="{BB962C8B-B14F-4D97-AF65-F5344CB8AC3E}">
        <p14:creationId xmlns:p14="http://schemas.microsoft.com/office/powerpoint/2010/main" val="41270483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300</TotalTime>
  <Words>1299</Words>
  <Application>Microsoft Office PowerPoint</Application>
  <PresentationFormat>ワイド画面</PresentationFormat>
  <Paragraphs>190</Paragraphs>
  <Slides>17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LINE Seed JP OTF ExtraBold</vt:lpstr>
      <vt:lpstr>LINE Seed JP_OTF Bold</vt:lpstr>
      <vt:lpstr>LINE Seed JP_OTF Regular</vt:lpstr>
      <vt:lpstr>游ゴシック</vt:lpstr>
      <vt:lpstr>Arial</vt:lpstr>
      <vt:lpstr>Cambria Math</vt:lpstr>
      <vt:lpstr>Consolas</vt:lpstr>
      <vt:lpstr>Wingdings</vt:lpstr>
      <vt:lpstr>Office テーマ</vt:lpstr>
      <vt:lpstr>二分探索  境界を高速に探索する</vt:lpstr>
      <vt:lpstr>目次</vt:lpstr>
      <vt:lpstr>はじめに</vt:lpstr>
      <vt:lpstr>解法</vt:lpstr>
      <vt:lpstr>二分探索</vt:lpstr>
      <vt:lpstr>有名問題</vt:lpstr>
      <vt:lpstr>アルゴリズム</vt:lpstr>
      <vt:lpstr>実装方針</vt:lpstr>
      <vt:lpstr>C++による実装</vt:lpstr>
      <vt:lpstr>Pythonによる実装</vt:lpstr>
      <vt:lpstr>実装：テクニック</vt:lpstr>
      <vt:lpstr>実装（再掲）</vt:lpstr>
      <vt:lpstr>例題</vt:lpstr>
      <vt:lpstr>例題</vt:lpstr>
      <vt:lpstr>例題</vt:lpstr>
      <vt:lpstr>例題</vt:lpstr>
      <vt:lpstr>例題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二分探索  境界を高速に探索する</dc:title>
  <dc:creator>佐藤京也</dc:creator>
  <cp:lastModifiedBy>佐藤京也</cp:lastModifiedBy>
  <cp:revision>6</cp:revision>
  <dcterms:created xsi:type="dcterms:W3CDTF">2022-04-26T18:32:53Z</dcterms:created>
  <dcterms:modified xsi:type="dcterms:W3CDTF">2023-04-20T12:17:55Z</dcterms:modified>
</cp:coreProperties>
</file>