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72" r:id="rId12"/>
    <p:sldId id="267" r:id="rId13"/>
    <p:sldId id="268" r:id="rId14"/>
    <p:sldId id="266" r:id="rId15"/>
    <p:sldId id="273" r:id="rId16"/>
    <p:sldId id="274"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4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2665E-370E-455A-AA26-CED9C8E35EF2}" type="datetimeFigureOut">
              <a:rPr kumimoji="1" lang="ja-JP" altLang="en-US" smtClean="0"/>
              <a:t>2023/4/20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ACDE6-A14C-4E89-8461-6E1741BD1A46}" type="slidenum">
              <a:rPr kumimoji="1" lang="ja-JP" altLang="en-US" smtClean="0"/>
              <a:t>‹#›</a:t>
            </a:fld>
            <a:endParaRPr kumimoji="1" lang="ja-JP" altLang="en-US"/>
          </a:p>
        </p:txBody>
      </p:sp>
    </p:spTree>
    <p:extLst>
      <p:ext uri="{BB962C8B-B14F-4D97-AF65-F5344CB8AC3E}">
        <p14:creationId xmlns:p14="http://schemas.microsoft.com/office/powerpoint/2010/main" val="32461548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CFE57-19F0-4518-8107-36531991C5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E1CF1E-AE4D-4779-B04A-6DC05EAFF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2F8186-3794-4558-BB0C-53D2AE854719}"/>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2555B188-819B-47BB-95AF-62FD4C1EE6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7FFD77-E657-47FB-B54C-8AB1732CBCC8}"/>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126277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885A-F939-4C5C-AC22-F9EAA6A0944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1C861D-B7CB-4AA0-A020-12A97505C1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1D6F3F-3BD3-4B52-A7EE-C846DD300038}"/>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57C5A0F7-99DA-4210-80B6-022355C8C8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8782AA-3F77-4EDF-8364-E6714D1E9893}"/>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132449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288C6E-6C32-49CD-A581-FA8D98A001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F74DD0-8AC6-4CFA-86D3-5BFAA97B02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DA403F-3D59-4554-A7C4-F8DD9573ABA3}"/>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227F8726-2465-4503-9CA6-2E60926FD3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A34BAC-08DC-4EE8-AC77-24E0D6E30ADA}"/>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211356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94031-713F-40F0-A8F9-B18036B2AF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B5FD1F-CE96-4CAB-BE98-C12F1A8A08D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0F017B-1BFB-4FFE-A508-E533DF6CAC19}"/>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4FCC0D60-CF61-40ED-BAA8-C2BC18637B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F0C906-755C-4BF1-80B8-BDF6BFDA4929}"/>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3007628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D37C2-93DA-41FF-9F25-770A53CFA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4D9C81-590D-407F-AC24-7792E969A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5CCF158-9F9F-4347-989C-63F09366FAF6}"/>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34B2B9B3-7547-47C1-A5CC-7794F16119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2A8728-ED8A-4B3D-8330-300DCE860550}"/>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41826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6378A-B0C6-4C2E-95B3-D76AA0A6D4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82AEE6-9E5C-48EB-B82B-4C0D59593D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F6CA8AA-8392-4670-A37D-86A3EA11E04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A10B09-E6D8-471B-BD33-BCF82B1A715B}"/>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D94C8BFE-85C3-4D82-B46F-13181EA2FC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42BBF0-6C40-41D7-B950-5138F58AF22F}"/>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424273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A0D0E-BE95-4B07-8B4A-01589F66B7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B93D74-DD6E-440B-AB5F-1335ABECF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FD59B1-6DA0-487F-90C7-455DD38552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384DE8-2982-4FB5-A24E-A795211D9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BE6B65C-E663-4296-A8C2-29E8F72CCF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4CD529-1D85-47DB-9986-CEEF983FE944}"/>
              </a:ext>
            </a:extLst>
          </p:cNvPr>
          <p:cNvSpPr>
            <a:spLocks noGrp="1"/>
          </p:cNvSpPr>
          <p:nvPr>
            <p:ph type="dt" sz="half" idx="10"/>
          </p:nvPr>
        </p:nvSpPr>
        <p:spPr/>
        <p:txBody>
          <a:bodyPr/>
          <a:lstStyle/>
          <a:p>
            <a:r>
              <a:rPr kumimoji="1" lang="en-US" altLang="ja-JP"/>
              <a:t>2023/4/21</a:t>
            </a:r>
            <a:endParaRPr kumimoji="1" lang="ja-JP" altLang="en-US"/>
          </a:p>
        </p:txBody>
      </p:sp>
      <p:sp>
        <p:nvSpPr>
          <p:cNvPr id="8" name="フッター プレースホルダー 7">
            <a:extLst>
              <a:ext uri="{FF2B5EF4-FFF2-40B4-BE49-F238E27FC236}">
                <a16:creationId xmlns:a16="http://schemas.microsoft.com/office/drawing/2014/main" id="{91A386E8-5CD1-440A-A9A0-BF01A1F266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1C070F-6EE9-42D7-85C0-2D1CEBCF2E35}"/>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142343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3C339-9AFA-43BF-8D0D-6591BF2685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09CCC0-05A5-472F-948C-B992E9CAE178}"/>
              </a:ext>
            </a:extLst>
          </p:cNvPr>
          <p:cNvSpPr>
            <a:spLocks noGrp="1"/>
          </p:cNvSpPr>
          <p:nvPr>
            <p:ph type="dt" sz="half" idx="10"/>
          </p:nvPr>
        </p:nvSpPr>
        <p:spPr/>
        <p:txBody>
          <a:bodyPr/>
          <a:lstStyle/>
          <a:p>
            <a:r>
              <a:rPr kumimoji="1" lang="en-US" altLang="ja-JP"/>
              <a:t>2023/4/21</a:t>
            </a:r>
            <a:endParaRPr kumimoji="1" lang="ja-JP" altLang="en-US"/>
          </a:p>
        </p:txBody>
      </p:sp>
      <p:sp>
        <p:nvSpPr>
          <p:cNvPr id="4" name="フッター プレースホルダー 3">
            <a:extLst>
              <a:ext uri="{FF2B5EF4-FFF2-40B4-BE49-F238E27FC236}">
                <a16:creationId xmlns:a16="http://schemas.microsoft.com/office/drawing/2014/main" id="{04D2AAC4-D4C3-48D0-97FB-7D624CFF7E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D7C32E-8499-40AE-A0AC-99B68E32357C}"/>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9139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2AD293-59A5-4FA0-B700-CF766A70CAD4}"/>
              </a:ext>
            </a:extLst>
          </p:cNvPr>
          <p:cNvSpPr>
            <a:spLocks noGrp="1"/>
          </p:cNvSpPr>
          <p:nvPr>
            <p:ph type="dt" sz="half" idx="10"/>
          </p:nvPr>
        </p:nvSpPr>
        <p:spPr/>
        <p:txBody>
          <a:bodyPr/>
          <a:lstStyle/>
          <a:p>
            <a:r>
              <a:rPr kumimoji="1" lang="en-US" altLang="ja-JP"/>
              <a:t>2023/4/21</a:t>
            </a:r>
            <a:endParaRPr kumimoji="1" lang="ja-JP" altLang="en-US"/>
          </a:p>
        </p:txBody>
      </p:sp>
      <p:sp>
        <p:nvSpPr>
          <p:cNvPr id="3" name="フッター プレースホルダー 2">
            <a:extLst>
              <a:ext uri="{FF2B5EF4-FFF2-40B4-BE49-F238E27FC236}">
                <a16:creationId xmlns:a16="http://schemas.microsoft.com/office/drawing/2014/main" id="{12CF9C71-616D-4785-83BA-4B67C936D5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D557BD-E4FA-48CE-8D63-548663158DDE}"/>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247587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3D09B-630D-41C0-B346-4CC4B92FD2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287281-EA87-4407-8CA3-20C2414C4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2CA0A4-0CFB-41CC-A5FD-9E516DE57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E56297-B3A6-4E60-B8FE-B624D5AF2F6C}"/>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CB7C1092-A43A-49A2-9333-971FDE1432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EF06C5-2BC9-4675-B02D-66288F2ED584}"/>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32540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4BF10-1375-4D54-A3F8-558DFCD845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A6D875-B1F4-48DD-922F-5D66BCD3E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FC8314-D958-4299-9807-025FC078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A09BB9-7946-4BC2-A14A-18CE3BCC6042}"/>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4C76728D-E10C-4D14-8738-1AF868D153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B26AB-F931-4984-B615-5FBA85013472}"/>
              </a:ext>
            </a:extLst>
          </p:cNvPr>
          <p:cNvSpPr>
            <a:spLocks noGrp="1"/>
          </p:cNvSpPr>
          <p:nvPr>
            <p:ph type="sldNum" sz="quarter" idx="12"/>
          </p:nvPr>
        </p:nvSpPr>
        <p:spPr/>
        <p:txBody>
          <a:bodyPr/>
          <a:lstStyle/>
          <a:p>
            <a:fld id="{35F28554-28C9-47E6-B93E-679CF27A3A1B}" type="slidenum">
              <a:rPr kumimoji="1" lang="ja-JP" altLang="en-US" smtClean="0"/>
              <a:t>‹#›</a:t>
            </a:fld>
            <a:endParaRPr kumimoji="1" lang="ja-JP" altLang="en-US"/>
          </a:p>
        </p:txBody>
      </p:sp>
    </p:spTree>
    <p:extLst>
      <p:ext uri="{BB962C8B-B14F-4D97-AF65-F5344CB8AC3E}">
        <p14:creationId xmlns:p14="http://schemas.microsoft.com/office/powerpoint/2010/main" val="62679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EBB86C-6AB2-4DD3-B51B-E7D5976DE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FB6ADCE6-ECC4-400E-A893-D847332BE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F0389B5-29FA-40D5-A6CB-1DCB70E4E1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INE Seed JP OTF ExtraBold" panose="02020800000000000000" pitchFamily="18" charset="-128"/>
                <a:ea typeface="LINE Seed JP OTF ExtraBold" panose="02020800000000000000" pitchFamily="18" charset="-128"/>
              </a:defRPr>
            </a:lvl1pPr>
          </a:lstStyle>
          <a:p>
            <a:r>
              <a:rPr lang="en-US" altLang="ja-JP"/>
              <a:t>2023/4/21</a:t>
            </a:r>
            <a:endParaRPr lang="ja-JP" altLang="en-US" dirty="0"/>
          </a:p>
        </p:txBody>
      </p:sp>
      <p:sp>
        <p:nvSpPr>
          <p:cNvPr id="5" name="フッター プレースホルダー 4">
            <a:extLst>
              <a:ext uri="{FF2B5EF4-FFF2-40B4-BE49-F238E27FC236}">
                <a16:creationId xmlns:a16="http://schemas.microsoft.com/office/drawing/2014/main" id="{4C3DCB16-DAF1-4801-B331-6979822A2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F83440-2E8E-4DA3-9B45-ACC4891F3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latin typeface="LINE Seed JP OTF ExtraBold" panose="02020800000000000000" pitchFamily="18" charset="-128"/>
                <a:ea typeface="LINE Seed JP OTF ExtraBold" panose="02020800000000000000" pitchFamily="18" charset="-128"/>
              </a:defRPr>
            </a:lvl1pPr>
          </a:lstStyle>
          <a:p>
            <a:fld id="{35F28554-28C9-47E6-B93E-679CF27A3A1B}" type="slidenum">
              <a:rPr lang="ja-JP" altLang="en-US" smtClean="0"/>
              <a:pPr/>
              <a:t>‹#›</a:t>
            </a:fld>
            <a:endParaRPr lang="ja-JP" altLang="en-US" dirty="0"/>
          </a:p>
        </p:txBody>
      </p:sp>
    </p:spTree>
    <p:extLst>
      <p:ext uri="{BB962C8B-B14F-4D97-AF65-F5344CB8AC3E}">
        <p14:creationId xmlns:p14="http://schemas.microsoft.com/office/powerpoint/2010/main" val="33230348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LINE Seed JP OTF ExtraBold" panose="02020800000000000000" pitchFamily="18" charset="-128"/>
          <a:ea typeface="LINE Seed JP OTF ExtraBold" panose="020208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LINE Seed JP_OTF Bold" panose="02020700000000000000" pitchFamily="18" charset="-128"/>
          <a:ea typeface="LINE Seed JP_OTF Bold" panose="020207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LINE Seed JP_OTF Bold" panose="02020700000000000000" pitchFamily="18" charset="-128"/>
          <a:ea typeface="LINE Seed JP_OTF Bold" panose="020207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LINE Seed JP_OTF Bold" panose="02020700000000000000" pitchFamily="18" charset="-128"/>
          <a:ea typeface="LINE Seed JP_OTF Bold" panose="020207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tcoder.jp/contests/abc084/submissions/31289418" TargetMode="External"/><Relationship Id="rId2" Type="http://schemas.openxmlformats.org/officeDocument/2006/relationships/hyperlink" Target="https://atcoder.jp/contests/abc084/tasks/abc084_d"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atcoder.jp/contests/abc084/submissions/3128944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tcoder.jp/contests/abc177/submissions/31296937" TargetMode="External"/><Relationship Id="rId2" Type="http://schemas.openxmlformats.org/officeDocument/2006/relationships/hyperlink" Target="https://atcoder.jp/contests/abc177/tasks/abc177_c" TargetMode="Externa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hyperlink" Target="https://atcoder.jp/contests/abc177/submissions/3129700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hyperlink" Target="https://atcoder.jp/contests/agc023/tasks/agc023_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qiita.com/drken/items/56a6b68edef8fc60582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4A9BA-EF84-4CEE-A796-0405D7C4DF01}"/>
              </a:ext>
            </a:extLst>
          </p:cNvPr>
          <p:cNvSpPr>
            <a:spLocks noGrp="1"/>
          </p:cNvSpPr>
          <p:nvPr>
            <p:ph type="ctrTitle"/>
          </p:nvPr>
        </p:nvSpPr>
        <p:spPr/>
        <p:txBody>
          <a:bodyPr/>
          <a:lstStyle/>
          <a:p>
            <a:r>
              <a:rPr lang="ja-JP" altLang="en-US" sz="8000" dirty="0"/>
              <a:t>累積和</a:t>
            </a:r>
            <a:br>
              <a:rPr lang="en-US" altLang="ja-JP" dirty="0"/>
            </a:br>
            <a:r>
              <a:rPr lang="ja-JP" altLang="en-US" sz="3200" dirty="0"/>
              <a:t>区間和を高速に求める</a:t>
            </a:r>
            <a:endParaRPr kumimoji="1" lang="ja-JP" altLang="en-US" sz="3200" dirty="0"/>
          </a:p>
        </p:txBody>
      </p:sp>
      <p:sp>
        <p:nvSpPr>
          <p:cNvPr id="3" name="字幕 2">
            <a:extLst>
              <a:ext uri="{FF2B5EF4-FFF2-40B4-BE49-F238E27FC236}">
                <a16:creationId xmlns:a16="http://schemas.microsoft.com/office/drawing/2014/main" id="{8FC68757-E52B-44F1-9ECF-EC93B8552F2A}"/>
              </a:ext>
            </a:extLst>
          </p:cNvPr>
          <p:cNvSpPr>
            <a:spLocks noGrp="1"/>
          </p:cNvSpPr>
          <p:nvPr>
            <p:ph type="subTitle" idx="1"/>
          </p:nvPr>
        </p:nvSpPr>
        <p:spPr>
          <a:xfrm>
            <a:off x="1524000" y="4002632"/>
            <a:ext cx="9144000" cy="1655762"/>
          </a:xfrm>
        </p:spPr>
        <p:txBody>
          <a:bodyPr/>
          <a:lstStyle/>
          <a:p>
            <a:pPr>
              <a:lnSpc>
                <a:spcPct val="100000"/>
              </a:lnSpc>
            </a:pPr>
            <a:r>
              <a:rPr lang="en-US" altLang="ja-JP" dirty="0" err="1"/>
              <a:t>Keiya</a:t>
            </a:r>
            <a:r>
              <a:rPr lang="en-US" altLang="ja-JP" dirty="0"/>
              <a:t> Sato</a:t>
            </a:r>
            <a:br>
              <a:rPr kumimoji="1" lang="en-US" altLang="ja-JP" dirty="0"/>
            </a:br>
            <a:r>
              <a:rPr lang="en-US" altLang="ja-JP" dirty="0"/>
              <a:t>Yokoyama Lab, M1</a:t>
            </a:r>
            <a:endParaRPr kumimoji="1" lang="en-US" altLang="ja-JP" dirty="0"/>
          </a:p>
          <a:p>
            <a:pPr>
              <a:lnSpc>
                <a:spcPct val="100000"/>
              </a:lnSpc>
            </a:pPr>
            <a:r>
              <a:rPr lang="en-US" altLang="ja-JP" dirty="0"/>
              <a:t>April 27, 2023</a:t>
            </a:r>
            <a:endParaRPr kumimoji="1" lang="ja-JP" altLang="en-US" dirty="0"/>
          </a:p>
        </p:txBody>
      </p:sp>
      <p:sp>
        <p:nvSpPr>
          <p:cNvPr id="4" name="日付プレースホルダー 3">
            <a:extLst>
              <a:ext uri="{FF2B5EF4-FFF2-40B4-BE49-F238E27FC236}">
                <a16:creationId xmlns:a16="http://schemas.microsoft.com/office/drawing/2014/main" id="{7B4858AD-1BD8-81AA-DC09-5F58E2982D94}"/>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BA21BEDD-8955-2686-1B37-8838AEE533DF}"/>
              </a:ext>
            </a:extLst>
          </p:cNvPr>
          <p:cNvSpPr>
            <a:spLocks noGrp="1"/>
          </p:cNvSpPr>
          <p:nvPr>
            <p:ph type="sldNum" sz="quarter" idx="12"/>
          </p:nvPr>
        </p:nvSpPr>
        <p:spPr/>
        <p:txBody>
          <a:bodyPr/>
          <a:lstStyle/>
          <a:p>
            <a:fld id="{35F28554-28C9-47E6-B93E-679CF27A3A1B}" type="slidenum">
              <a:rPr kumimoji="1" lang="ja-JP" altLang="en-US" smtClean="0"/>
              <a:t>1</a:t>
            </a:fld>
            <a:endParaRPr kumimoji="1" lang="ja-JP" altLang="en-US"/>
          </a:p>
        </p:txBody>
      </p:sp>
    </p:spTree>
    <p:extLst>
      <p:ext uri="{BB962C8B-B14F-4D97-AF65-F5344CB8AC3E}">
        <p14:creationId xmlns:p14="http://schemas.microsoft.com/office/powerpoint/2010/main" val="415363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C87CF-784C-4AE7-A309-0533B25CED20}"/>
              </a:ext>
            </a:extLst>
          </p:cNvPr>
          <p:cNvSpPr>
            <a:spLocks noGrp="1"/>
          </p:cNvSpPr>
          <p:nvPr>
            <p:ph type="title"/>
          </p:nvPr>
        </p:nvSpPr>
        <p:spPr/>
        <p:txBody>
          <a:bodyPr/>
          <a:lstStyle/>
          <a:p>
            <a:r>
              <a:rPr lang="ja-JP" altLang="en-US" dirty="0"/>
              <a:t>実装</a:t>
            </a:r>
            <a:endParaRPr kumimoji="1" lang="ja-JP" altLang="en-US" dirty="0"/>
          </a:p>
        </p:txBody>
      </p:sp>
      <p:sp>
        <p:nvSpPr>
          <p:cNvPr id="3" name="コンテンツ プレースホルダー 2">
            <a:extLst>
              <a:ext uri="{FF2B5EF4-FFF2-40B4-BE49-F238E27FC236}">
                <a16:creationId xmlns:a16="http://schemas.microsoft.com/office/drawing/2014/main" id="{DA4E3ECE-C631-4AEA-8B3B-DDE9AACBCF63}"/>
              </a:ext>
            </a:extLst>
          </p:cNvPr>
          <p:cNvSpPr>
            <a:spLocks noGrp="1"/>
          </p:cNvSpPr>
          <p:nvPr>
            <p:ph idx="1"/>
          </p:nvPr>
        </p:nvSpPr>
        <p:spPr>
          <a:xfrm>
            <a:off x="838200" y="1825625"/>
            <a:ext cx="5350164" cy="4351338"/>
          </a:xfrm>
        </p:spPr>
        <p:txBody>
          <a:bodyPr/>
          <a:lstStyle/>
          <a:p>
            <a:r>
              <a:rPr lang="en-US" altLang="ja-JP" dirty="0"/>
              <a:t>Python </a:t>
            </a:r>
            <a:r>
              <a:rPr lang="ja-JP" altLang="en-US" dirty="0"/>
              <a:t>だとこんな感じ</a:t>
            </a:r>
            <a:endParaRPr lang="en-US" altLang="ja-JP" dirty="0"/>
          </a:p>
          <a:p>
            <a:endParaRPr lang="en-US" altLang="ja-JP" dirty="0"/>
          </a:p>
          <a:p>
            <a:r>
              <a:rPr lang="en-US" altLang="ja-JP" dirty="0"/>
              <a:t>C++ </a:t>
            </a:r>
            <a:r>
              <a:rPr lang="ja-JP" altLang="en-US" dirty="0"/>
              <a:t>も </a:t>
            </a:r>
            <a:r>
              <a:rPr lang="en-US" altLang="ja-JP" dirty="0"/>
              <a:t>Python </a:t>
            </a:r>
            <a:r>
              <a:rPr lang="ja-JP" altLang="en-US" dirty="0"/>
              <a:t>も </a:t>
            </a:r>
            <a:r>
              <a:rPr lang="en-US" altLang="ja-JP" dirty="0"/>
              <a:t>0-indexed </a:t>
            </a:r>
            <a:r>
              <a:rPr lang="ja-JP" altLang="en-US" dirty="0"/>
              <a:t>なのか </a:t>
            </a:r>
            <a:r>
              <a:rPr lang="en-US" altLang="ja-JP" dirty="0"/>
              <a:t>1-indexed </a:t>
            </a:r>
            <a:r>
              <a:rPr lang="ja-JP" altLang="en-US" dirty="0"/>
              <a:t>なのかを注意して実装する必要がある</a:t>
            </a:r>
            <a:endParaRPr lang="en-US" altLang="ja-JP" dirty="0"/>
          </a:p>
          <a:p>
            <a:pPr lvl="1"/>
            <a:r>
              <a:rPr lang="ja-JP" altLang="en-US" dirty="0"/>
              <a:t>問題文によって異なる場合がある</a:t>
            </a:r>
            <a:endParaRPr lang="en-US" altLang="ja-JP" dirty="0"/>
          </a:p>
          <a:p>
            <a:pPr lvl="1"/>
            <a:r>
              <a:rPr lang="en-US" altLang="ja-JP" dirty="0"/>
              <a:t>AtCoder </a:t>
            </a:r>
            <a:r>
              <a:rPr lang="ja-JP" altLang="en-US" dirty="0"/>
              <a:t>は基本的に </a:t>
            </a:r>
            <a:r>
              <a:rPr lang="en-US" altLang="ja-JP" dirty="0"/>
              <a:t>1-indexed</a:t>
            </a:r>
          </a:p>
        </p:txBody>
      </p:sp>
      <p:sp>
        <p:nvSpPr>
          <p:cNvPr id="6" name="四角形: 角を丸くする 5">
            <a:extLst>
              <a:ext uri="{FF2B5EF4-FFF2-40B4-BE49-F238E27FC236}">
                <a16:creationId xmlns:a16="http://schemas.microsoft.com/office/drawing/2014/main" id="{090356AB-5199-420B-B79E-5F9150AB2619}"/>
              </a:ext>
            </a:extLst>
          </p:cNvPr>
          <p:cNvSpPr/>
          <p:nvPr/>
        </p:nvSpPr>
        <p:spPr>
          <a:xfrm>
            <a:off x="6302664" y="1265093"/>
            <a:ext cx="5566064" cy="5227782"/>
          </a:xfrm>
          <a:prstGeom prst="roundRect">
            <a:avLst/>
          </a:prstGeom>
          <a:solidFill>
            <a:schemeClr val="bg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300" b="0" dirty="0">
                <a:solidFill>
                  <a:srgbClr val="008000"/>
                </a:solidFill>
                <a:effectLst/>
                <a:latin typeface="Consolas" panose="020B0609020204030204" pitchFamily="49" charset="0"/>
              </a:rPr>
              <a:t># </a:t>
            </a:r>
            <a:r>
              <a:rPr lang="ja-JP" altLang="en-US" sz="2300" b="0" dirty="0">
                <a:solidFill>
                  <a:srgbClr val="008000"/>
                </a:solidFill>
                <a:effectLst/>
                <a:latin typeface="Consolas" panose="020B0609020204030204" pitchFamily="49" charset="0"/>
              </a:rPr>
              <a:t>前処理</a:t>
            </a:r>
            <a:endParaRPr lang="ja-JP" altLang="en-US" sz="2300" b="0" dirty="0">
              <a:solidFill>
                <a:srgbClr val="000000"/>
              </a:solidFill>
              <a:effectLst/>
              <a:latin typeface="Consolas" panose="020B0609020204030204" pitchFamily="49" charset="0"/>
            </a:endParaRPr>
          </a:p>
          <a:p>
            <a:r>
              <a:rPr lang="en-US" altLang="ja-JP" sz="2300" b="0" dirty="0">
                <a:solidFill>
                  <a:srgbClr val="000000"/>
                </a:solidFill>
                <a:effectLst/>
                <a:latin typeface="Consolas" panose="020B0609020204030204" pitchFamily="49" charset="0"/>
              </a:rPr>
              <a:t>s = [</a:t>
            </a:r>
            <a:r>
              <a:rPr lang="en-US" altLang="ja-JP" sz="2300" b="0" dirty="0">
                <a:solidFill>
                  <a:srgbClr val="098658"/>
                </a:solidFill>
                <a:effectLst/>
                <a:latin typeface="Consolas" panose="020B0609020204030204" pitchFamily="49" charset="0"/>
              </a:rPr>
              <a:t>0</a:t>
            </a:r>
            <a:r>
              <a:rPr lang="en-US" altLang="ja-JP" sz="2300" b="0" dirty="0">
                <a:solidFill>
                  <a:srgbClr val="000000"/>
                </a:solidFill>
                <a:effectLst/>
                <a:latin typeface="Consolas" panose="020B0609020204030204" pitchFamily="49" charset="0"/>
              </a:rPr>
              <a:t> </a:t>
            </a:r>
            <a:r>
              <a:rPr lang="en-US" altLang="ja-JP" sz="2300" b="0" dirty="0">
                <a:solidFill>
                  <a:srgbClr val="AF00DB"/>
                </a:solidFill>
                <a:effectLst/>
                <a:latin typeface="Consolas" panose="020B0609020204030204" pitchFamily="49" charset="0"/>
              </a:rPr>
              <a:t>for</a:t>
            </a:r>
            <a:r>
              <a:rPr lang="en-US" altLang="ja-JP" sz="2300" b="0" dirty="0">
                <a:solidFill>
                  <a:srgbClr val="000000"/>
                </a:solidFill>
                <a:effectLst/>
                <a:latin typeface="Consolas" panose="020B0609020204030204" pitchFamily="49" charset="0"/>
              </a:rPr>
              <a:t> i </a:t>
            </a:r>
            <a:r>
              <a:rPr lang="en-US" altLang="ja-JP" sz="2300" b="0" dirty="0">
                <a:solidFill>
                  <a:srgbClr val="AF00DB"/>
                </a:solidFill>
                <a:effectLst/>
                <a:latin typeface="Consolas" panose="020B0609020204030204" pitchFamily="49" charset="0"/>
              </a:rPr>
              <a:t>in</a:t>
            </a:r>
            <a:r>
              <a:rPr lang="en-US" altLang="ja-JP" sz="2300" b="0" dirty="0">
                <a:solidFill>
                  <a:srgbClr val="000000"/>
                </a:solidFill>
                <a:effectLst/>
                <a:latin typeface="Consolas" panose="020B0609020204030204" pitchFamily="49" charset="0"/>
              </a:rPr>
              <a:t> </a:t>
            </a:r>
            <a:r>
              <a:rPr lang="en-US" altLang="ja-JP" sz="2300" b="0" dirty="0">
                <a:solidFill>
                  <a:srgbClr val="795E26"/>
                </a:solidFill>
                <a:effectLst/>
                <a:latin typeface="Consolas" panose="020B0609020204030204" pitchFamily="49" charset="0"/>
              </a:rPr>
              <a:t>range</a:t>
            </a:r>
            <a:r>
              <a:rPr lang="en-US" altLang="ja-JP" sz="2300" b="0" dirty="0">
                <a:solidFill>
                  <a:srgbClr val="000000"/>
                </a:solidFill>
                <a:effectLst/>
                <a:latin typeface="Consolas" panose="020B0609020204030204" pitchFamily="49" charset="0"/>
              </a:rPr>
              <a:t>(n + </a:t>
            </a:r>
            <a:r>
              <a:rPr lang="en-US" altLang="ja-JP" sz="2300" b="0" dirty="0">
                <a:solidFill>
                  <a:srgbClr val="098658"/>
                </a:solidFill>
                <a:effectLst/>
                <a:latin typeface="Consolas" panose="020B0609020204030204" pitchFamily="49" charset="0"/>
              </a:rPr>
              <a:t>1</a:t>
            </a:r>
            <a:r>
              <a:rPr lang="en-US" altLang="ja-JP" sz="2300" b="0" dirty="0">
                <a:solidFill>
                  <a:srgbClr val="000000"/>
                </a:solidFill>
                <a:effectLst/>
                <a:latin typeface="Consolas" panose="020B0609020204030204" pitchFamily="49" charset="0"/>
              </a:rPr>
              <a:t>)]</a:t>
            </a:r>
          </a:p>
          <a:p>
            <a:r>
              <a:rPr lang="en-US" altLang="ja-JP" sz="2300" b="0" dirty="0">
                <a:solidFill>
                  <a:srgbClr val="AF00DB"/>
                </a:solidFill>
                <a:effectLst/>
                <a:latin typeface="Consolas" panose="020B0609020204030204" pitchFamily="49" charset="0"/>
              </a:rPr>
              <a:t>for</a:t>
            </a:r>
            <a:r>
              <a:rPr lang="en-US" altLang="ja-JP" sz="2300" b="0" dirty="0">
                <a:solidFill>
                  <a:srgbClr val="000000"/>
                </a:solidFill>
                <a:effectLst/>
                <a:latin typeface="Consolas" panose="020B0609020204030204" pitchFamily="49" charset="0"/>
              </a:rPr>
              <a:t> i </a:t>
            </a:r>
            <a:r>
              <a:rPr lang="en-US" altLang="ja-JP" sz="2300" b="0" dirty="0">
                <a:solidFill>
                  <a:srgbClr val="AF00DB"/>
                </a:solidFill>
                <a:effectLst/>
                <a:latin typeface="Consolas" panose="020B0609020204030204" pitchFamily="49" charset="0"/>
              </a:rPr>
              <a:t>in</a:t>
            </a:r>
            <a:r>
              <a:rPr lang="en-US" altLang="ja-JP" sz="2300" b="0" dirty="0">
                <a:solidFill>
                  <a:srgbClr val="000000"/>
                </a:solidFill>
                <a:effectLst/>
                <a:latin typeface="Consolas" panose="020B0609020204030204" pitchFamily="49" charset="0"/>
              </a:rPr>
              <a:t> </a:t>
            </a:r>
            <a:r>
              <a:rPr lang="en-US" altLang="ja-JP" sz="2300" b="0" dirty="0">
                <a:solidFill>
                  <a:srgbClr val="795E26"/>
                </a:solidFill>
                <a:effectLst/>
                <a:latin typeface="Consolas" panose="020B0609020204030204" pitchFamily="49" charset="0"/>
              </a:rPr>
              <a:t>range</a:t>
            </a:r>
            <a:r>
              <a:rPr lang="en-US" altLang="ja-JP" sz="2300" b="0" dirty="0">
                <a:solidFill>
                  <a:srgbClr val="000000"/>
                </a:solidFill>
                <a:effectLst/>
                <a:latin typeface="Consolas" panose="020B0609020204030204" pitchFamily="49" charset="0"/>
              </a:rPr>
              <a:t>(n):</a:t>
            </a:r>
          </a:p>
          <a:p>
            <a:r>
              <a:rPr lang="en-US" altLang="ja-JP" sz="2300" b="0" dirty="0">
                <a:solidFill>
                  <a:srgbClr val="000000"/>
                </a:solidFill>
                <a:effectLst/>
                <a:latin typeface="Consolas" panose="020B0609020204030204" pitchFamily="49" charset="0"/>
              </a:rPr>
              <a:t>    s[i + </a:t>
            </a:r>
            <a:r>
              <a:rPr lang="en-US" altLang="ja-JP" sz="2300" b="0" dirty="0">
                <a:solidFill>
                  <a:srgbClr val="098658"/>
                </a:solidFill>
                <a:effectLst/>
                <a:latin typeface="Consolas" panose="020B0609020204030204" pitchFamily="49" charset="0"/>
              </a:rPr>
              <a:t>1</a:t>
            </a:r>
            <a:r>
              <a:rPr lang="en-US" altLang="ja-JP" sz="2300" b="0" dirty="0">
                <a:solidFill>
                  <a:srgbClr val="000000"/>
                </a:solidFill>
                <a:effectLst/>
                <a:latin typeface="Consolas" panose="020B0609020204030204" pitchFamily="49" charset="0"/>
              </a:rPr>
              <a:t>] = s[i] + a[i]</a:t>
            </a:r>
          </a:p>
          <a:p>
            <a:br>
              <a:rPr lang="en-US" altLang="ja-JP" sz="2300" b="0" dirty="0">
                <a:solidFill>
                  <a:srgbClr val="000000"/>
                </a:solidFill>
                <a:effectLst/>
                <a:latin typeface="Consolas" panose="020B0609020204030204" pitchFamily="49" charset="0"/>
              </a:rPr>
            </a:br>
            <a:r>
              <a:rPr lang="en-US" altLang="ja-JP" sz="2300" b="0" dirty="0">
                <a:solidFill>
                  <a:srgbClr val="008000"/>
                </a:solidFill>
                <a:effectLst/>
                <a:latin typeface="Consolas" panose="020B0609020204030204" pitchFamily="49" charset="0"/>
              </a:rPr>
              <a:t># </a:t>
            </a:r>
            <a:r>
              <a:rPr lang="ja-JP" altLang="en-US" sz="2300" b="0" dirty="0">
                <a:solidFill>
                  <a:srgbClr val="008000"/>
                </a:solidFill>
                <a:effectLst/>
                <a:latin typeface="Consolas" panose="020B0609020204030204" pitchFamily="49" charset="0"/>
              </a:rPr>
              <a:t>クエリ</a:t>
            </a:r>
            <a:endParaRPr lang="ja-JP" altLang="en-US" sz="2300" b="0" dirty="0">
              <a:solidFill>
                <a:srgbClr val="000000"/>
              </a:solidFill>
              <a:effectLst/>
              <a:latin typeface="Consolas" panose="020B0609020204030204" pitchFamily="49" charset="0"/>
            </a:endParaRPr>
          </a:p>
          <a:p>
            <a:r>
              <a:rPr lang="en-US" altLang="ja-JP" sz="2300" b="0" dirty="0">
                <a:solidFill>
                  <a:srgbClr val="000000"/>
                </a:solidFill>
                <a:effectLst/>
                <a:latin typeface="Consolas" panose="020B0609020204030204" pitchFamily="49" charset="0"/>
              </a:rPr>
              <a:t>l, r = </a:t>
            </a:r>
            <a:r>
              <a:rPr lang="en-US" altLang="ja-JP" sz="2300" b="0" dirty="0">
                <a:solidFill>
                  <a:srgbClr val="267F99"/>
                </a:solidFill>
                <a:effectLst/>
                <a:latin typeface="Consolas" panose="020B0609020204030204" pitchFamily="49" charset="0"/>
              </a:rPr>
              <a:t>int</a:t>
            </a:r>
            <a:r>
              <a:rPr lang="en-US" altLang="ja-JP" sz="2300" b="0" dirty="0">
                <a:solidFill>
                  <a:srgbClr val="000000"/>
                </a:solidFill>
                <a:effectLst/>
                <a:latin typeface="Consolas" panose="020B0609020204030204" pitchFamily="49" charset="0"/>
              </a:rPr>
              <a:t>(</a:t>
            </a:r>
            <a:r>
              <a:rPr lang="en-US" altLang="ja-JP" sz="2300" b="0" dirty="0">
                <a:solidFill>
                  <a:srgbClr val="795E26"/>
                </a:solidFill>
                <a:effectLst/>
                <a:latin typeface="Consolas" panose="020B0609020204030204" pitchFamily="49" charset="0"/>
              </a:rPr>
              <a:t>input</a:t>
            </a:r>
            <a:r>
              <a:rPr lang="en-US" altLang="ja-JP" sz="2300" b="0" dirty="0">
                <a:solidFill>
                  <a:srgbClr val="000000"/>
                </a:solidFill>
                <a:effectLst/>
                <a:latin typeface="Consolas" panose="020B0609020204030204" pitchFamily="49" charset="0"/>
              </a:rPr>
              <a:t>().split())</a:t>
            </a:r>
          </a:p>
          <a:p>
            <a:r>
              <a:rPr lang="en-US" altLang="ja-JP" sz="2300" b="0" dirty="0">
                <a:solidFill>
                  <a:srgbClr val="795E26"/>
                </a:solidFill>
                <a:effectLst/>
                <a:latin typeface="Consolas" panose="020B0609020204030204" pitchFamily="49" charset="0"/>
              </a:rPr>
              <a:t>print</a:t>
            </a:r>
            <a:r>
              <a:rPr lang="en-US" altLang="ja-JP" sz="2300" b="0" dirty="0">
                <a:solidFill>
                  <a:srgbClr val="000000"/>
                </a:solidFill>
                <a:effectLst/>
                <a:latin typeface="Consolas" panose="020B0609020204030204" pitchFamily="49" charset="0"/>
              </a:rPr>
              <a:t>(s[r] - s[l])</a:t>
            </a:r>
          </a:p>
        </p:txBody>
      </p:sp>
      <p:sp>
        <p:nvSpPr>
          <p:cNvPr id="4" name="日付プレースホルダー 3">
            <a:extLst>
              <a:ext uri="{FF2B5EF4-FFF2-40B4-BE49-F238E27FC236}">
                <a16:creationId xmlns:a16="http://schemas.microsoft.com/office/drawing/2014/main" id="{910A6289-669C-90E7-F079-D6BC1A8AD466}"/>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F31BB5C8-5C96-91C3-56AF-494F62942716}"/>
              </a:ext>
            </a:extLst>
          </p:cNvPr>
          <p:cNvSpPr>
            <a:spLocks noGrp="1"/>
          </p:cNvSpPr>
          <p:nvPr>
            <p:ph type="sldNum" sz="quarter" idx="12"/>
          </p:nvPr>
        </p:nvSpPr>
        <p:spPr/>
        <p:txBody>
          <a:bodyPr/>
          <a:lstStyle/>
          <a:p>
            <a:fld id="{35F28554-28C9-47E6-B93E-679CF27A3A1B}" type="slidenum">
              <a:rPr kumimoji="1" lang="ja-JP" altLang="en-US" smtClean="0"/>
              <a:t>10</a:t>
            </a:fld>
            <a:endParaRPr kumimoji="1" lang="ja-JP" altLang="en-US"/>
          </a:p>
        </p:txBody>
      </p:sp>
    </p:spTree>
    <p:extLst>
      <p:ext uri="{BB962C8B-B14F-4D97-AF65-F5344CB8AC3E}">
        <p14:creationId xmlns:p14="http://schemas.microsoft.com/office/powerpoint/2010/main" val="276307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2D416-AC23-4B83-918E-67EBB00F9E9D}"/>
              </a:ext>
            </a:extLst>
          </p:cNvPr>
          <p:cNvSpPr>
            <a:spLocks noGrp="1"/>
          </p:cNvSpPr>
          <p:nvPr>
            <p:ph type="title"/>
          </p:nvPr>
        </p:nvSpPr>
        <p:spPr/>
        <p:txBody>
          <a:bodyPr/>
          <a:lstStyle/>
          <a:p>
            <a:r>
              <a:rPr kumimoji="1" lang="ja-JP" altLang="en-US" dirty="0"/>
              <a:t>発展的話題：</a:t>
            </a:r>
            <a:r>
              <a:rPr lang="ja-JP" altLang="en-US" dirty="0"/>
              <a:t>二次元累積和</a:t>
            </a:r>
            <a:endParaRPr kumimoji="1" lang="ja-JP" altLang="en-US" dirty="0"/>
          </a:p>
        </p:txBody>
      </p:sp>
      <p:sp>
        <p:nvSpPr>
          <p:cNvPr id="3" name="コンテンツ プレースホルダー 2">
            <a:extLst>
              <a:ext uri="{FF2B5EF4-FFF2-40B4-BE49-F238E27FC236}">
                <a16:creationId xmlns:a16="http://schemas.microsoft.com/office/drawing/2014/main" id="{276E7BE9-8072-4274-B4C7-80A3B6628346}"/>
              </a:ext>
            </a:extLst>
          </p:cNvPr>
          <p:cNvSpPr>
            <a:spLocks noGrp="1"/>
          </p:cNvSpPr>
          <p:nvPr>
            <p:ph idx="1"/>
          </p:nvPr>
        </p:nvSpPr>
        <p:spPr/>
        <p:txBody>
          <a:bodyPr/>
          <a:lstStyle/>
          <a:p>
            <a:pPr>
              <a:lnSpc>
                <a:spcPct val="100000"/>
              </a:lnSpc>
            </a:pPr>
            <a:r>
              <a:rPr kumimoji="1" lang="ja-JP" altLang="en-US" dirty="0"/>
              <a:t>二次元のデータに対しても累積和を用いることで区間和を求めることができる</a:t>
            </a:r>
            <a:endParaRPr kumimoji="1" lang="en-US" altLang="ja-JP" dirty="0"/>
          </a:p>
          <a:p>
            <a:pPr>
              <a:lnSpc>
                <a:spcPct val="100000"/>
              </a:lnSpc>
            </a:pPr>
            <a:r>
              <a:rPr lang="ja-JP" altLang="en-US" dirty="0"/>
              <a:t>考え方は一次元累積和と一緒</a:t>
            </a:r>
            <a:endParaRPr lang="en-US" altLang="ja-JP" dirty="0"/>
          </a:p>
          <a:p>
            <a:pPr>
              <a:lnSpc>
                <a:spcPct val="100000"/>
              </a:lnSpc>
            </a:pPr>
            <a:r>
              <a:rPr kumimoji="1" lang="ja-JP" altLang="en-US" dirty="0"/>
              <a:t>同様に三次元</a:t>
            </a:r>
            <a:r>
              <a:rPr kumimoji="1" lang="en-US" altLang="ja-JP" dirty="0"/>
              <a:t>, </a:t>
            </a:r>
            <a:r>
              <a:rPr kumimoji="1" lang="ja-JP" altLang="en-US" dirty="0"/>
              <a:t>四次元の累積和も考えることができる（問題として出ることはほとんどない）</a:t>
            </a:r>
            <a:endParaRPr kumimoji="1" lang="en-US" altLang="ja-JP" dirty="0"/>
          </a:p>
          <a:p>
            <a:pPr>
              <a:lnSpc>
                <a:spcPct val="100000"/>
              </a:lnSpc>
            </a:pPr>
            <a:r>
              <a:rPr lang="en-US" altLang="ja-JP" dirty="0"/>
              <a:t>ABC </a:t>
            </a:r>
            <a:r>
              <a:rPr lang="ja-JP" altLang="en-US" dirty="0"/>
              <a:t>で出るとしたら </a:t>
            </a:r>
            <a:r>
              <a:rPr lang="en-US" altLang="ja-JP" dirty="0"/>
              <a:t>E </a:t>
            </a:r>
            <a:r>
              <a:rPr lang="ja-JP" altLang="en-US" dirty="0"/>
              <a:t>以上だと思うので</a:t>
            </a:r>
            <a:r>
              <a:rPr lang="en-US" altLang="ja-JP" dirty="0"/>
              <a:t>, </a:t>
            </a:r>
            <a:r>
              <a:rPr lang="ja-JP" altLang="en-US" dirty="0"/>
              <a:t>まずは一次元累積和をぱっと書けるようにするべき</a:t>
            </a:r>
            <a:endParaRPr lang="en-US" altLang="ja-JP" dirty="0"/>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581596E9-0E7A-3885-4B68-4641D21230A2}"/>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433D41D1-D6FD-8B77-04F9-A5AAFE8DC5BE}"/>
              </a:ext>
            </a:extLst>
          </p:cNvPr>
          <p:cNvSpPr>
            <a:spLocks noGrp="1"/>
          </p:cNvSpPr>
          <p:nvPr>
            <p:ph type="sldNum" sz="quarter" idx="12"/>
          </p:nvPr>
        </p:nvSpPr>
        <p:spPr/>
        <p:txBody>
          <a:bodyPr/>
          <a:lstStyle/>
          <a:p>
            <a:fld id="{35F28554-28C9-47E6-B93E-679CF27A3A1B}" type="slidenum">
              <a:rPr kumimoji="1" lang="ja-JP" altLang="en-US" smtClean="0"/>
              <a:t>11</a:t>
            </a:fld>
            <a:endParaRPr kumimoji="1" lang="ja-JP" altLang="en-US"/>
          </a:p>
        </p:txBody>
      </p:sp>
    </p:spTree>
    <p:extLst>
      <p:ext uri="{BB962C8B-B14F-4D97-AF65-F5344CB8AC3E}">
        <p14:creationId xmlns:p14="http://schemas.microsoft.com/office/powerpoint/2010/main" val="397643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20AAF-191E-4F0C-A274-5FE3653D9D06}"/>
              </a:ext>
            </a:extLst>
          </p:cNvPr>
          <p:cNvSpPr>
            <a:spLocks noGrp="1"/>
          </p:cNvSpPr>
          <p:nvPr>
            <p:ph type="title"/>
          </p:nvPr>
        </p:nvSpPr>
        <p:spPr/>
        <p:txBody>
          <a:bodyPr/>
          <a:lstStyle/>
          <a:p>
            <a:r>
              <a:rPr kumimoji="1" lang="ja-JP" altLang="en-US" dirty="0"/>
              <a:t>発展的話題：似ているデータ構造</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0CB1970-6141-461D-ADEA-6715AAC41219}"/>
                  </a:ext>
                </a:extLst>
              </p:cNvPr>
              <p:cNvSpPr>
                <a:spLocks noGrp="1"/>
              </p:cNvSpPr>
              <p:nvPr>
                <p:ph idx="1"/>
              </p:nvPr>
            </p:nvSpPr>
            <p:spPr/>
            <p:txBody>
              <a:bodyPr>
                <a:normAutofit fontScale="92500" lnSpcReduction="10000"/>
              </a:bodyPr>
              <a:lstStyle/>
              <a:p>
                <a:r>
                  <a:rPr kumimoji="1" lang="en-US" altLang="ja-JP" dirty="0"/>
                  <a:t>Sparse Table</a:t>
                </a:r>
              </a:p>
              <a:p>
                <a:pPr lvl="1">
                  <a:lnSpc>
                    <a:spcPct val="150000"/>
                  </a:lnSpc>
                </a:pPr>
                <a:r>
                  <a:rPr lang="ja-JP" altLang="en-US" dirty="0"/>
                  <a:t>区間に対する </a:t>
                </a:r>
                <a14:m>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min</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gcd</m:t>
                        </m:r>
                      </m:fName>
                      <m:e>
                        <m:r>
                          <a:rPr lang="en-US" altLang="ja-JP" b="0" i="1" smtClean="0">
                            <a:latin typeface="Cambria Math" panose="02040503050406030204" pitchFamily="18" charset="0"/>
                          </a:rPr>
                          <m:t>,</m:t>
                        </m:r>
                      </m:e>
                    </m:func>
                    <m:r>
                      <m:rPr>
                        <m:sty m:val="p"/>
                      </m:rPr>
                      <a:rPr lang="en-US" altLang="ja-JP" b="0" i="1" smtClean="0">
                        <a:latin typeface="Cambria Math" panose="02040503050406030204" pitchFamily="18" charset="0"/>
                      </a:rPr>
                      <m:t>lcm</m:t>
                    </m:r>
                  </m:oMath>
                </a14:m>
                <a:r>
                  <a:rPr kumimoji="1" lang="ja-JP" altLang="en-US" dirty="0"/>
                  <a:t> などのクエリ</a:t>
                </a:r>
                <a:r>
                  <a:rPr lang="ja-JP" altLang="en-US" dirty="0"/>
                  <a:t>を</a:t>
                </a:r>
                <a:r>
                  <a:rPr kumimoji="1" lang="ja-JP" altLang="en-US" dirty="0"/>
                  <a:t>処理することができる</a:t>
                </a:r>
                <a:endParaRPr kumimoji="1" lang="en-US" altLang="ja-JP" dirty="0"/>
              </a:p>
              <a:p>
                <a:pPr lvl="1">
                  <a:lnSpc>
                    <a:spcPct val="150000"/>
                  </a:lnSpc>
                </a:pPr>
                <a:r>
                  <a:rPr kumimoji="1" lang="ja-JP" altLang="en-US" dirty="0"/>
                  <a:t>区間和や区間積など冪等則を満たさないものは計算できない</a:t>
                </a:r>
                <a:endParaRPr kumimoji="1" lang="en-US" altLang="ja-JP" dirty="0"/>
              </a:p>
              <a:p>
                <a:pPr lvl="1">
                  <a:lnSpc>
                    <a:spcPct val="150000"/>
                  </a:lnSpc>
                </a:pPr>
                <a:r>
                  <a:rPr lang="ja-JP" altLang="en-US" dirty="0"/>
                  <a:t>前処理 </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𝑁</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𝑁</m:t>
                            </m:r>
                          </m:e>
                        </m:func>
                      </m:e>
                    </m:d>
                  </m:oMath>
                </a14:m>
                <a:r>
                  <a:rPr kumimoji="1" lang="en-US" altLang="ja-JP" dirty="0"/>
                  <a:t>, </a:t>
                </a:r>
                <a:r>
                  <a:rPr kumimoji="1" lang="ja-JP" altLang="en-US" dirty="0"/>
                  <a:t>クエ</a:t>
                </a:r>
                <a:r>
                  <a:rPr lang="ja-JP" altLang="en-US" dirty="0"/>
                  <a:t>リ</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lang="en-US" altLang="ja-JP" b="0" dirty="0"/>
              </a:p>
              <a:p>
                <a:pPr marL="457200" lvl="1" indent="0">
                  <a:buNone/>
                </a:pPr>
                <a:endParaRPr kumimoji="1" lang="en-US" altLang="ja-JP" dirty="0"/>
              </a:p>
              <a:p>
                <a:r>
                  <a:rPr lang="en-US" altLang="ja-JP" dirty="0"/>
                  <a:t>Disjoint Sparse Table</a:t>
                </a:r>
              </a:p>
              <a:p>
                <a:pPr lvl="1">
                  <a:lnSpc>
                    <a:spcPct val="150000"/>
                  </a:lnSpc>
                </a:pPr>
                <a14:m>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min</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gcd</m:t>
                        </m:r>
                      </m:fName>
                      <m:e>
                        <m:r>
                          <a:rPr lang="en-US" altLang="ja-JP" b="0" i="1" smtClean="0">
                            <a:latin typeface="Cambria Math" panose="02040503050406030204" pitchFamily="18" charset="0"/>
                          </a:rPr>
                          <m:t>,</m:t>
                        </m:r>
                      </m:e>
                    </m:func>
                    <m:r>
                      <m:rPr>
                        <m:sty m:val="p"/>
                      </m:rPr>
                      <a:rPr lang="en-US" altLang="ja-JP" b="0" i="1" smtClean="0">
                        <a:latin typeface="Cambria Math" panose="02040503050406030204" pitchFamily="18" charset="0"/>
                      </a:rPr>
                      <m:t>lcm</m:t>
                    </m:r>
                  </m:oMath>
                </a14:m>
                <a:r>
                  <a:rPr kumimoji="1" lang="en-US" altLang="ja-JP" dirty="0"/>
                  <a:t> </a:t>
                </a:r>
                <a:r>
                  <a:rPr kumimoji="1" lang="ja-JP" altLang="en-US" dirty="0"/>
                  <a:t>などに加え区間和</a:t>
                </a:r>
                <a:r>
                  <a:rPr kumimoji="1" lang="en-US" altLang="ja-JP" dirty="0"/>
                  <a:t>, </a:t>
                </a:r>
                <a:r>
                  <a:rPr kumimoji="1" lang="ja-JP" altLang="en-US" dirty="0"/>
                  <a:t>区間積なども求められる </a:t>
                </a:r>
                <a:r>
                  <a:rPr kumimoji="1" lang="en-US" altLang="ja-JP" dirty="0"/>
                  <a:t>Sparse Table </a:t>
                </a:r>
                <a:r>
                  <a:rPr kumimoji="1" lang="ja-JP" altLang="en-US" dirty="0"/>
                  <a:t>の完全上位互換</a:t>
                </a:r>
                <a:endParaRPr kumimoji="1" lang="en-US" altLang="ja-JP" dirty="0"/>
              </a:p>
              <a:p>
                <a:pPr lvl="1">
                  <a:lnSpc>
                    <a:spcPct val="150000"/>
                  </a:lnSpc>
                </a:pPr>
                <a:r>
                  <a:rPr lang="ja-JP" altLang="en-US" dirty="0"/>
                  <a:t>前処理 </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𝑁</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𝑁</m:t>
                            </m:r>
                          </m:e>
                        </m:func>
                      </m:e>
                    </m:d>
                  </m:oMath>
                </a14:m>
                <a:r>
                  <a:rPr kumimoji="1" lang="en-US" altLang="ja-JP" dirty="0"/>
                  <a:t>, </a:t>
                </a:r>
                <a:r>
                  <a:rPr kumimoji="1" lang="ja-JP" altLang="en-US" dirty="0"/>
                  <a:t>クエ</a:t>
                </a:r>
                <a:r>
                  <a:rPr lang="ja-JP" altLang="en-US" dirty="0"/>
                  <a:t>リ</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endParaRPr lang="en-US" altLang="ja-JP" dirty="0"/>
              </a:p>
            </p:txBody>
          </p:sp>
        </mc:Choice>
        <mc:Fallback xmlns="">
          <p:sp>
            <p:nvSpPr>
              <p:cNvPr id="3" name="コンテンツ プレースホルダー 2">
                <a:extLst>
                  <a:ext uri="{FF2B5EF4-FFF2-40B4-BE49-F238E27FC236}">
                    <a16:creationId xmlns:a16="http://schemas.microsoft.com/office/drawing/2014/main" id="{B0CB1970-6141-461D-ADEA-6715AAC41219}"/>
                  </a:ext>
                </a:extLst>
              </p:cNvPr>
              <p:cNvSpPr>
                <a:spLocks noGrp="1" noRot="1" noChangeAspect="1" noMove="1" noResize="1" noEditPoints="1" noAdjustHandles="1" noChangeArrowheads="1" noChangeShapeType="1" noTextEdit="1"/>
              </p:cNvSpPr>
              <p:nvPr>
                <p:ph idx="1"/>
              </p:nvPr>
            </p:nvSpPr>
            <p:spPr>
              <a:blipFill>
                <a:blip r:embed="rId2"/>
                <a:stretch>
                  <a:fillRect l="-928" t="-2801" b="-12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542D4BF-5446-5BF8-A47B-3CD5A0068D7D}"/>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979E99E1-57E7-8903-4217-B5699B933234}"/>
              </a:ext>
            </a:extLst>
          </p:cNvPr>
          <p:cNvSpPr>
            <a:spLocks noGrp="1"/>
          </p:cNvSpPr>
          <p:nvPr>
            <p:ph type="sldNum" sz="quarter" idx="12"/>
          </p:nvPr>
        </p:nvSpPr>
        <p:spPr/>
        <p:txBody>
          <a:bodyPr/>
          <a:lstStyle/>
          <a:p>
            <a:fld id="{35F28554-28C9-47E6-B93E-679CF27A3A1B}" type="slidenum">
              <a:rPr kumimoji="1" lang="ja-JP" altLang="en-US" smtClean="0"/>
              <a:t>12</a:t>
            </a:fld>
            <a:endParaRPr kumimoji="1" lang="ja-JP" altLang="en-US"/>
          </a:p>
        </p:txBody>
      </p:sp>
    </p:spTree>
    <p:extLst>
      <p:ext uri="{BB962C8B-B14F-4D97-AF65-F5344CB8AC3E}">
        <p14:creationId xmlns:p14="http://schemas.microsoft.com/office/powerpoint/2010/main" val="188071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89A7B-0A05-40BE-A4B6-0FA838D20DC1}"/>
              </a:ext>
            </a:extLst>
          </p:cNvPr>
          <p:cNvSpPr>
            <a:spLocks noGrp="1"/>
          </p:cNvSpPr>
          <p:nvPr>
            <p:ph type="title"/>
          </p:nvPr>
        </p:nvSpPr>
        <p:spPr/>
        <p:txBody>
          <a:bodyPr/>
          <a:lstStyle/>
          <a:p>
            <a:r>
              <a:rPr kumimoji="1" lang="ja-JP" altLang="en-US" dirty="0"/>
              <a:t>発展的話題：似ているデータ構造</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DC30C5-ACEC-4BEA-BBB5-8DB160448769}"/>
                  </a:ext>
                </a:extLst>
              </p:cNvPr>
              <p:cNvSpPr>
                <a:spLocks noGrp="1"/>
              </p:cNvSpPr>
              <p:nvPr>
                <p:ph idx="1"/>
              </p:nvPr>
            </p:nvSpPr>
            <p:spPr/>
            <p:txBody>
              <a:bodyPr/>
              <a:lstStyle/>
              <a:p>
                <a:r>
                  <a:rPr lang="en-US" altLang="ja-JP" dirty="0"/>
                  <a:t>Segment Tree</a:t>
                </a:r>
                <a:r>
                  <a:rPr lang="ja-JP" altLang="en-US" dirty="0"/>
                  <a:t>（セグ木）</a:t>
                </a:r>
                <a:endParaRPr lang="en-US" altLang="ja-JP" dirty="0"/>
              </a:p>
              <a:p>
                <a:pPr lvl="1">
                  <a:lnSpc>
                    <a:spcPct val="150000"/>
                  </a:lnSpc>
                </a:pPr>
                <a:r>
                  <a:rPr lang="ja-JP" altLang="en-US" dirty="0"/>
                  <a:t>区間和</a:t>
                </a:r>
                <a14:m>
                  <m:oMath xmlns:m="http://schemas.openxmlformats.org/officeDocument/2006/math">
                    <m:r>
                      <a:rPr lang="en-US" altLang="ja-JP" b="0" i="0" smtClean="0">
                        <a:latin typeface="Cambria Math" panose="02040503050406030204" pitchFamily="18" charset="0"/>
                      </a:rPr>
                      <m:t>,</m:t>
                    </m:r>
                    <m:r>
                      <a:rPr lang="ja-JP" altLang="en-US" i="1">
                        <a:latin typeface="Cambria Math" panose="02040503050406030204" pitchFamily="18" charset="0"/>
                      </a:rPr>
                      <m:t>区間</m:t>
                    </m:r>
                    <m:r>
                      <a:rPr lang="ja-JP" altLang="en-US" i="1" smtClean="0">
                        <a:latin typeface="Cambria Math" panose="02040503050406030204" pitchFamily="18" charset="0"/>
                      </a:rPr>
                      <m:t>積</m:t>
                    </m:r>
                    <m:r>
                      <a:rPr lang="en-US" altLang="ja-JP" b="0" i="0"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min</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m:t>
                        </m:r>
                      </m:e>
                    </m:func>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gcd</m:t>
                        </m:r>
                      </m:fName>
                      <m:e>
                        <m:r>
                          <a:rPr lang="en-US" altLang="ja-JP" b="0" i="1" smtClean="0">
                            <a:latin typeface="Cambria Math" panose="02040503050406030204" pitchFamily="18" charset="0"/>
                          </a:rPr>
                          <m:t>,</m:t>
                        </m:r>
                      </m:e>
                    </m:func>
                    <m:r>
                      <m:rPr>
                        <m:sty m:val="p"/>
                      </m:rPr>
                      <a:rPr lang="en-US" altLang="ja-JP" b="0" i="1" smtClean="0">
                        <a:latin typeface="Cambria Math" panose="02040503050406030204" pitchFamily="18" charset="0"/>
                      </a:rPr>
                      <m:t>lcm</m:t>
                    </m:r>
                  </m:oMath>
                </a14:m>
                <a:r>
                  <a:rPr kumimoji="1" lang="en-US" altLang="ja-JP" dirty="0"/>
                  <a:t> </a:t>
                </a:r>
                <a:r>
                  <a:rPr kumimoji="1" lang="ja-JP" altLang="en-US" dirty="0"/>
                  <a:t>など</a:t>
                </a:r>
                <a:r>
                  <a:rPr lang="ja-JP" altLang="en-US" dirty="0"/>
                  <a:t>が求められる</a:t>
                </a:r>
                <a:endParaRPr lang="en-US" altLang="ja-JP" dirty="0"/>
              </a:p>
              <a:p>
                <a:pPr lvl="1">
                  <a:lnSpc>
                    <a:spcPct val="150000"/>
                  </a:lnSpc>
                </a:pPr>
                <a:r>
                  <a:rPr lang="ja-JP" altLang="en-US" dirty="0"/>
                  <a:t>値の更新も可能（一点更新）</a:t>
                </a:r>
                <a:endParaRPr lang="en-US" altLang="ja-JP" dirty="0"/>
              </a:p>
              <a:p>
                <a:pPr lvl="1">
                  <a:lnSpc>
                    <a:spcPct val="150000"/>
                  </a:lnSpc>
                </a:pPr>
                <a:r>
                  <a:rPr kumimoji="1" lang="ja-JP" altLang="en-US" dirty="0"/>
                  <a:t>前処理 </a:t>
                </a:r>
                <a14:m>
                  <m:oMath xmlns:m="http://schemas.openxmlformats.org/officeDocument/2006/math">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𝑁</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𝑁</m:t>
                            </m:r>
                          </m:e>
                        </m:func>
                      </m:e>
                    </m:d>
                    <m:r>
                      <a:rPr kumimoji="1" lang="en-US" altLang="ja-JP" b="0" i="1" smtClean="0">
                        <a:latin typeface="Cambria Math" panose="02040503050406030204" pitchFamily="18" charset="0"/>
                      </a:rPr>
                      <m:t>,</m:t>
                    </m:r>
                  </m:oMath>
                </a14:m>
                <a:r>
                  <a:rPr kumimoji="1" lang="ja-JP" altLang="en-US" dirty="0"/>
                  <a:t> クエリ </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𝑁</m:t>
                        </m:r>
                      </m:e>
                    </m:func>
                    <m:r>
                      <a:rPr kumimoji="1" lang="en-US" altLang="ja-JP" b="0" i="1" smtClean="0">
                        <a:latin typeface="Cambria Math" panose="02040503050406030204" pitchFamily="18" charset="0"/>
                      </a:rPr>
                      <m:t>)</m:t>
                    </m:r>
                  </m:oMath>
                </a14:m>
                <a:r>
                  <a:rPr kumimoji="1" lang="en-US" altLang="ja-JP" dirty="0"/>
                  <a:t>, </a:t>
                </a:r>
                <a14:m>
                  <m:oMath xmlns:m="http://schemas.openxmlformats.org/officeDocument/2006/math">
                    <m:r>
                      <a:rPr lang="ja-JP" altLang="en-US" i="1" dirty="0">
                        <a:latin typeface="Cambria Math" panose="02040503050406030204" pitchFamily="18" charset="0"/>
                      </a:rPr>
                      <m:t>更新</m:t>
                    </m:r>
                  </m:oMath>
                </a14:m>
                <a:r>
                  <a:rPr kumimoji="1" lang="ja-JP" altLang="en-US" dirty="0"/>
                  <a:t> </a:t>
                </a:r>
                <a14:m>
                  <m:oMath xmlns:m="http://schemas.openxmlformats.org/officeDocument/2006/math">
                    <m:r>
                      <a:rPr kumimoji="1" lang="en-US" altLang="ja-JP" b="0" i="1" dirty="0" smtClean="0">
                        <a:latin typeface="Cambria Math" panose="02040503050406030204" pitchFamily="18" charset="0"/>
                      </a:rPr>
                      <m:t>𝑂</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r>
                          <m:rPr>
                            <m:sty m:val="p"/>
                          </m:rPr>
                          <a:rPr kumimoji="1" lang="en-US" altLang="ja-JP" b="0" i="0" dirty="0" smtClean="0">
                            <a:latin typeface="Cambria Math" panose="02040503050406030204" pitchFamily="18" charset="0"/>
                          </a:rPr>
                          <m:t>log</m:t>
                        </m:r>
                      </m:fName>
                      <m:e>
                        <m:r>
                          <a:rPr kumimoji="1" lang="en-US" altLang="ja-JP" b="0" i="1" dirty="0" smtClean="0">
                            <a:latin typeface="Cambria Math" panose="02040503050406030204" pitchFamily="18" charset="0"/>
                          </a:rPr>
                          <m:t>𝑁</m:t>
                        </m:r>
                      </m:e>
                    </m:func>
                    <m:r>
                      <a:rPr kumimoji="1" lang="en-US" altLang="ja-JP" b="0" i="1" dirty="0" smtClean="0">
                        <a:latin typeface="Cambria Math" panose="02040503050406030204" pitchFamily="18" charset="0"/>
                      </a:rPr>
                      <m:t>)</m:t>
                    </m:r>
                  </m:oMath>
                </a14:m>
                <a:endParaRPr kumimoji="1" lang="en-US" altLang="ja-JP" dirty="0"/>
              </a:p>
              <a:p>
                <a:pPr lvl="1">
                  <a:lnSpc>
                    <a:spcPct val="150000"/>
                  </a:lnSpc>
                </a:pPr>
                <a:r>
                  <a:rPr kumimoji="1" lang="ja-JP" altLang="en-US" dirty="0"/>
                  <a:t>区間更新一点取得が可能な双対セグ木や</a:t>
                </a:r>
                <a:r>
                  <a:rPr kumimoji="1" lang="en-US" altLang="ja-JP" dirty="0"/>
                  <a:t>, </a:t>
                </a:r>
                <a:r>
                  <a:rPr kumimoji="1" lang="ja-JP" altLang="en-US" dirty="0"/>
                  <a:t>区間更新区間和取得が可能な遅延セグ木なども存在する</a:t>
                </a:r>
              </a:p>
            </p:txBody>
          </p:sp>
        </mc:Choice>
        <mc:Fallback xmlns="">
          <p:sp>
            <p:nvSpPr>
              <p:cNvPr id="3" name="コンテンツ プレースホルダー 2">
                <a:extLst>
                  <a:ext uri="{FF2B5EF4-FFF2-40B4-BE49-F238E27FC236}">
                    <a16:creationId xmlns:a16="http://schemas.microsoft.com/office/drawing/2014/main" id="{5DDC30C5-ACEC-4BEA-BBB5-8DB160448769}"/>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0079-F3A1-C4B5-9BF8-405BF9008309}"/>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0141B670-3DAC-0FDC-79BC-E7F3E87899D0}"/>
              </a:ext>
            </a:extLst>
          </p:cNvPr>
          <p:cNvSpPr>
            <a:spLocks noGrp="1"/>
          </p:cNvSpPr>
          <p:nvPr>
            <p:ph type="sldNum" sz="quarter" idx="12"/>
          </p:nvPr>
        </p:nvSpPr>
        <p:spPr/>
        <p:txBody>
          <a:bodyPr/>
          <a:lstStyle/>
          <a:p>
            <a:fld id="{35F28554-28C9-47E6-B93E-679CF27A3A1B}" type="slidenum">
              <a:rPr kumimoji="1" lang="ja-JP" altLang="en-US" smtClean="0"/>
              <a:t>13</a:t>
            </a:fld>
            <a:endParaRPr kumimoji="1" lang="ja-JP" altLang="en-US"/>
          </a:p>
        </p:txBody>
      </p:sp>
    </p:spTree>
    <p:extLst>
      <p:ext uri="{BB962C8B-B14F-4D97-AF65-F5344CB8AC3E}">
        <p14:creationId xmlns:p14="http://schemas.microsoft.com/office/powerpoint/2010/main" val="164904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1AA68-1049-4402-8C1D-7FCB0616EF26}"/>
              </a:ext>
            </a:extLst>
          </p:cNvPr>
          <p:cNvSpPr>
            <a:spLocks noGrp="1"/>
          </p:cNvSpPr>
          <p:nvPr>
            <p:ph type="title"/>
          </p:nvPr>
        </p:nvSpPr>
        <p:spPr/>
        <p:txBody>
          <a:bodyPr/>
          <a:lstStyle/>
          <a:p>
            <a:r>
              <a:rPr kumimoji="1" lang="ja-JP" altLang="en-US" dirty="0"/>
              <a:t>例題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41C5729-BA95-43F0-9238-64204C76E83D}"/>
                  </a:ext>
                </a:extLst>
              </p:cNvPr>
              <p:cNvSpPr>
                <a:spLocks noGrp="1"/>
              </p:cNvSpPr>
              <p:nvPr>
                <p:ph idx="1"/>
              </p:nvPr>
            </p:nvSpPr>
            <p:spPr>
              <a:xfrm>
                <a:off x="838199" y="1797915"/>
                <a:ext cx="10781145" cy="4482811"/>
              </a:xfrm>
            </p:spPr>
            <p:txBody>
              <a:bodyPr>
                <a:normAutofit/>
              </a:bodyPr>
              <a:lstStyle/>
              <a:p>
                <a:pPr marL="0" indent="0">
                  <a:buNone/>
                </a:pPr>
                <a:r>
                  <a:rPr kumimoji="1" lang="en-US" altLang="ja-JP" dirty="0">
                    <a:hlinkClick r:id="rId2"/>
                  </a:rPr>
                  <a:t>ABC084 D - 2017-like Number</a:t>
                </a:r>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𝑙</m:t>
                        </m:r>
                      </m:e>
                      <m:sub>
                        <m:r>
                          <a:rPr kumimoji="1" lang="en-US" altLang="ja-JP" b="0" i="1" smtClean="0">
                            <a:latin typeface="Cambria Math" panose="02040503050406030204" pitchFamily="18" charset="0"/>
                          </a:rPr>
                          <m:t>𝑖</m:t>
                        </m:r>
                      </m:sub>
                    </m:sSub>
                  </m:oMath>
                </a14:m>
                <a:r>
                  <a:rPr kumimoji="1" lang="ja-JP" altLang="en-US" dirty="0"/>
                  <a:t> 以上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m:t>
                        </m:r>
                      </m:sub>
                    </m:sSub>
                  </m:oMath>
                </a14:m>
                <a:r>
                  <a:rPr kumimoji="1" lang="ja-JP" altLang="en-US" dirty="0"/>
                  <a:t> 以下の整数で</a:t>
                </a:r>
                <a:r>
                  <a:rPr lang="ja-JP" altLang="en-US" dirty="0"/>
                  <a:t>「</a:t>
                </a:r>
                <a:r>
                  <a:rPr kumimoji="1" lang="en-US" altLang="ja-JP" dirty="0"/>
                  <a:t>2017 </a:t>
                </a:r>
                <a:r>
                  <a:rPr kumimoji="1" lang="ja-JP" altLang="en-US" dirty="0"/>
                  <a:t>に似た数」を数えるクエリを処理する</a:t>
                </a:r>
                <a:endParaRPr kumimoji="1" lang="en-US" altLang="ja-JP" dirty="0"/>
              </a:p>
              <a:p>
                <a:pPr lvl="1"/>
                <a:r>
                  <a:rPr lang="en-US" altLang="ja-JP" dirty="0"/>
                  <a:t>2017 </a:t>
                </a:r>
                <a:r>
                  <a:rPr lang="ja-JP" altLang="en-US" dirty="0"/>
                  <a:t>に似た数 </a:t>
                </a:r>
                <a:r>
                  <a:rPr lang="en-US" altLang="ja-JP" dirty="0"/>
                  <a:t>: </a:t>
                </a:r>
                <a14:m>
                  <m:oMath xmlns:m="http://schemas.openxmlformats.org/officeDocument/2006/math">
                    <m:r>
                      <a:rPr lang="en-US" altLang="ja-JP" b="0" i="1" smtClean="0">
                        <a:latin typeface="Cambria Math" panose="02040503050406030204" pitchFamily="18" charset="0"/>
                      </a:rPr>
                      <m:t>𝑁</m:t>
                    </m:r>
                  </m:oMath>
                </a14:m>
                <a:r>
                  <a:rPr kumimoji="1" lang="ja-JP" altLang="en-US" dirty="0"/>
                  <a:t> も</a:t>
                </a:r>
                <a14:m>
                  <m:oMath xmlns:m="http://schemas.openxmlformats.org/officeDocument/2006/math">
                    <m:r>
                      <a:rPr kumimoji="1" lang="en-US" altLang="ja-JP" b="0" i="0" dirty="0" smtClean="0">
                        <a:latin typeface="Cambria Math" panose="02040503050406030204" pitchFamily="18" charset="0"/>
                      </a:rPr>
                      <m:t>𝑁</m:t>
                    </m:r>
                    <m:r>
                      <a:rPr kumimoji="1" lang="en-US" altLang="ja-JP" b="0" i="0" dirty="0" smtClean="0">
                        <a:latin typeface="Cambria Math" panose="02040503050406030204" pitchFamily="18" charset="0"/>
                      </a:rPr>
                      <m:t>+1</m:t>
                    </m:r>
                    <m:r>
                      <a:rPr kumimoji="1" lang="en-US" altLang="ja-JP" i="1" dirty="0" smtClean="0">
                        <a:latin typeface="Cambria Math" panose="02040503050406030204" pitchFamily="18" charset="0"/>
                      </a:rPr>
                      <m:t>/</m:t>
                    </m:r>
                    <m:r>
                      <a:rPr kumimoji="1" lang="en-US" altLang="ja-JP" b="0" i="1" dirty="0" smtClean="0">
                        <a:latin typeface="Cambria Math" panose="02040503050406030204" pitchFamily="18" charset="0"/>
                      </a:rPr>
                      <m:t>2</m:t>
                    </m:r>
                  </m:oMath>
                </a14:m>
                <a:r>
                  <a:rPr kumimoji="1" lang="en-US" altLang="ja-JP" dirty="0"/>
                  <a:t> </a:t>
                </a:r>
                <a:r>
                  <a:rPr kumimoji="1" lang="ja-JP" altLang="en-US" dirty="0"/>
                  <a:t>も素数であるような数</a:t>
                </a:r>
                <a:endParaRPr kumimoji="1" lang="en-US" altLang="ja-JP" dirty="0"/>
              </a:p>
              <a:p>
                <a:r>
                  <a:rPr lang="ja-JP" altLang="en-US" dirty="0"/>
                  <a:t>ヒント</a:t>
                </a:r>
                <a14:m>
                  <m:oMath xmlns:m="http://schemas.openxmlformats.org/officeDocument/2006/math">
                    <m:r>
                      <a:rPr kumimoji="1" lang="ja-JP" altLang="en-US" i="1" dirty="0"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𝑖</m:t>
                        </m:r>
                      </m:sub>
                    </m:sSub>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 </m:t>
                    </m:r>
                    <m:r>
                      <a:rPr lang="ja-JP" altLang="en-US" i="1">
                        <a:solidFill>
                          <a:schemeClr val="tx1"/>
                        </a:solidFill>
                        <a:latin typeface="Cambria Math" panose="02040503050406030204" pitchFamily="18" charset="0"/>
                      </a:rPr>
                      <m:t>が</m:t>
                    </m:r>
                  </m:oMath>
                </a14:m>
                <a:r>
                  <a:rPr kumimoji="1" lang="en-US" altLang="ja-JP" dirty="0">
                    <a:solidFill>
                      <a:schemeClr val="tx1"/>
                    </a:solidFill>
                  </a:rPr>
                  <a:t> 2017 </a:t>
                </a:r>
                <a:r>
                  <a:rPr kumimoji="1" lang="ja-JP" altLang="en-US" dirty="0">
                    <a:solidFill>
                      <a:schemeClr val="tx1"/>
                    </a:solidFill>
                  </a:rPr>
                  <a:t>に似ているなら </a:t>
                </a:r>
                <a14:m>
                  <m:oMath xmlns:m="http://schemas.openxmlformats.org/officeDocument/2006/math">
                    <m:r>
                      <a:rPr kumimoji="1" lang="en-US" altLang="ja-JP" b="0" i="1" smtClean="0">
                        <a:solidFill>
                          <a:schemeClr val="tx1"/>
                        </a:solidFill>
                        <a:latin typeface="Cambria Math" panose="02040503050406030204" pitchFamily="18" charset="0"/>
                      </a:rPr>
                      <m:t>1</m:t>
                    </m:r>
                  </m:oMath>
                </a14:m>
                <a:r>
                  <a:rPr kumimoji="1" lang="en-US" altLang="ja-JP" dirty="0">
                    <a:solidFill>
                      <a:schemeClr val="tx1"/>
                    </a:solidFill>
                  </a:rPr>
                  <a:t>, </a:t>
                </a:r>
                <a:r>
                  <a:rPr kumimoji="1" lang="ja-JP" altLang="en-US" dirty="0">
                    <a:solidFill>
                      <a:schemeClr val="tx1"/>
                    </a:solidFill>
                  </a:rPr>
                  <a:t>そうでないなら </a:t>
                </a:r>
                <a14:m>
                  <m:oMath xmlns:m="http://schemas.openxmlformats.org/officeDocument/2006/math">
                    <m:r>
                      <a:rPr kumimoji="1" lang="en-US" altLang="ja-JP" b="0" i="1" smtClean="0">
                        <a:solidFill>
                          <a:schemeClr val="tx1"/>
                        </a:solidFill>
                        <a:latin typeface="Cambria Math" panose="02040503050406030204" pitchFamily="18" charset="0"/>
                      </a:rPr>
                      <m:t>0</m:t>
                    </m:r>
                    <m:r>
                      <a:rPr kumimoji="1" lang="en-US" altLang="ja-JP" b="0" i="0" smtClean="0">
                        <a:solidFill>
                          <a:schemeClr val="tx1"/>
                        </a:solidFill>
                        <a:latin typeface="Cambria Math" panose="02040503050406030204" pitchFamily="18" charset="0"/>
                      </a:rPr>
                      <m:t> </m:t>
                    </m:r>
                    <m:r>
                      <a:rPr lang="ja-JP" altLang="en-US" i="1">
                        <a:solidFill>
                          <a:schemeClr val="tx1"/>
                        </a:solidFill>
                        <a:latin typeface="Cambria Math" panose="02040503050406030204" pitchFamily="18" charset="0"/>
                      </a:rPr>
                      <m:t>とする</m:t>
                    </m:r>
                    <m:r>
                      <a:rPr lang="ja-JP" altLang="en-US" i="1" smtClean="0">
                        <a:solidFill>
                          <a:schemeClr val="tx1"/>
                        </a:solidFill>
                        <a:latin typeface="Cambria Math" panose="02040503050406030204" pitchFamily="18" charset="0"/>
                      </a:rPr>
                      <m:t>と</m:t>
                    </m:r>
                  </m:oMath>
                </a14:m>
                <a:r>
                  <a:rPr kumimoji="1" lang="ja-JP" altLang="en-US" dirty="0">
                    <a:solidFill>
                      <a:schemeClr val="tx1"/>
                    </a:solidFill>
                  </a:rPr>
                  <a:t>区間和を求める問題に帰着できる</a:t>
                </a:r>
                <a:endParaRPr kumimoji="1" lang="en-US" altLang="ja-JP" dirty="0">
                  <a:solidFill>
                    <a:schemeClr val="tx1"/>
                  </a:solidFill>
                </a:endParaRPr>
              </a:p>
              <a:p>
                <a:pPr marL="0" indent="0">
                  <a:buNone/>
                </a:pPr>
                <a:endParaRPr kumimoji="1" lang="en-US" altLang="ja-JP" dirty="0">
                  <a:solidFill>
                    <a:schemeClr val="tx1"/>
                  </a:solidFill>
                </a:endParaRPr>
              </a:p>
              <a:p>
                <a:r>
                  <a:rPr lang="ja-JP" altLang="en-US" sz="2000" dirty="0"/>
                  <a:t>回答例 </a:t>
                </a:r>
                <a:r>
                  <a:rPr lang="en-US" altLang="ja-JP" sz="2000" dirty="0"/>
                  <a:t>C++</a:t>
                </a:r>
                <a:r>
                  <a:rPr lang="ja-JP" altLang="en-US" sz="2000" dirty="0"/>
                  <a:t>：</a:t>
                </a:r>
                <a:r>
                  <a:rPr lang="en-US" altLang="ja-JP" sz="2000" dirty="0">
                    <a:hlinkClick r:id="rId3"/>
                  </a:rPr>
                  <a:t>https://atcoder.jp/contests/abc084/submissions/31289418</a:t>
                </a:r>
                <a:endParaRPr lang="en-US" altLang="ja-JP" sz="2000" dirty="0"/>
              </a:p>
              <a:p>
                <a:r>
                  <a:rPr lang="ja-JP" altLang="en-US" sz="2000" dirty="0"/>
                  <a:t>回答例 </a:t>
                </a:r>
                <a:r>
                  <a:rPr lang="en-US" altLang="ja-JP" sz="2000" dirty="0"/>
                  <a:t>Python</a:t>
                </a:r>
                <a:r>
                  <a:rPr lang="ja-JP" altLang="en-US" sz="2000" dirty="0"/>
                  <a:t>：</a:t>
                </a:r>
                <a:r>
                  <a:rPr lang="en-US" altLang="ja-JP" sz="2000" dirty="0">
                    <a:hlinkClick r:id="rId4"/>
                  </a:rPr>
                  <a:t>https://atcoder.jp/contests/abc084/submissions/31289440</a:t>
                </a:r>
                <a:endParaRPr lang="en-US" altLang="ja-JP" sz="2000" dirty="0"/>
              </a:p>
              <a:p>
                <a:endParaRPr kumimoji="1" lang="ja-JP" altLang="en-US"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641C5729-BA95-43F0-9238-64204C76E83D}"/>
                  </a:ext>
                </a:extLst>
              </p:cNvPr>
              <p:cNvSpPr>
                <a:spLocks noGrp="1" noRot="1" noChangeAspect="1" noMove="1" noResize="1" noEditPoints="1" noAdjustHandles="1" noChangeArrowheads="1" noChangeShapeType="1" noTextEdit="1"/>
              </p:cNvSpPr>
              <p:nvPr>
                <p:ph idx="1"/>
              </p:nvPr>
            </p:nvSpPr>
            <p:spPr>
              <a:xfrm>
                <a:off x="838199" y="1797915"/>
                <a:ext cx="10781145" cy="4482811"/>
              </a:xfrm>
              <a:blipFill>
                <a:blip r:embed="rId5"/>
                <a:stretch>
                  <a:fillRect l="-1131" t="-231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CC509AE-092F-B638-AD14-0D98285B78A7}"/>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1DCA67C0-4B36-7C5B-B162-51789E082F2E}"/>
              </a:ext>
            </a:extLst>
          </p:cNvPr>
          <p:cNvSpPr>
            <a:spLocks noGrp="1"/>
          </p:cNvSpPr>
          <p:nvPr>
            <p:ph type="sldNum" sz="quarter" idx="12"/>
          </p:nvPr>
        </p:nvSpPr>
        <p:spPr/>
        <p:txBody>
          <a:bodyPr/>
          <a:lstStyle/>
          <a:p>
            <a:fld id="{35F28554-28C9-47E6-B93E-679CF27A3A1B}" type="slidenum">
              <a:rPr kumimoji="1" lang="ja-JP" altLang="en-US" smtClean="0"/>
              <a:t>14</a:t>
            </a:fld>
            <a:endParaRPr kumimoji="1" lang="ja-JP" altLang="en-US"/>
          </a:p>
        </p:txBody>
      </p:sp>
    </p:spTree>
    <p:extLst>
      <p:ext uri="{BB962C8B-B14F-4D97-AF65-F5344CB8AC3E}">
        <p14:creationId xmlns:p14="http://schemas.microsoft.com/office/powerpoint/2010/main" val="65643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79DE0-0B83-7CDD-1816-3EAC231668CD}"/>
              </a:ext>
            </a:extLst>
          </p:cNvPr>
          <p:cNvSpPr>
            <a:spLocks noGrp="1"/>
          </p:cNvSpPr>
          <p:nvPr>
            <p:ph type="title"/>
          </p:nvPr>
        </p:nvSpPr>
        <p:spPr/>
        <p:txBody>
          <a:bodyPr/>
          <a:lstStyle/>
          <a:p>
            <a:r>
              <a:rPr kumimoji="1" lang="ja-JP" altLang="en-US" dirty="0"/>
              <a:t>素数判定</a:t>
            </a:r>
          </a:p>
        </p:txBody>
      </p:sp>
      <p:sp>
        <p:nvSpPr>
          <p:cNvPr id="4" name="日付プレースホルダー 3">
            <a:extLst>
              <a:ext uri="{FF2B5EF4-FFF2-40B4-BE49-F238E27FC236}">
                <a16:creationId xmlns:a16="http://schemas.microsoft.com/office/drawing/2014/main" id="{D616E3EF-B8C8-9045-6EA1-349CE683932E}"/>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B84474A8-C235-0968-5165-F84604F90B40}"/>
              </a:ext>
            </a:extLst>
          </p:cNvPr>
          <p:cNvSpPr>
            <a:spLocks noGrp="1"/>
          </p:cNvSpPr>
          <p:nvPr>
            <p:ph type="sldNum" sz="quarter" idx="12"/>
          </p:nvPr>
        </p:nvSpPr>
        <p:spPr/>
        <p:txBody>
          <a:bodyPr/>
          <a:lstStyle/>
          <a:p>
            <a:fld id="{35F28554-28C9-47E6-B93E-679CF27A3A1B}" type="slidenum">
              <a:rPr kumimoji="1" lang="ja-JP" altLang="en-US" smtClean="0"/>
              <a:t>15</a:t>
            </a:fld>
            <a:endParaRPr kumimoji="1" lang="ja-JP" altLang="en-US"/>
          </a:p>
        </p:txBody>
      </p:sp>
      <mc:AlternateContent xmlns:mc="http://schemas.openxmlformats.org/markup-compatibility/2006">
        <mc:Choice xmlns:a14="http://schemas.microsoft.com/office/drawing/2010/main" Requires="a14">
          <p:sp>
            <p:nvSpPr>
              <p:cNvPr id="9" name="コンテンツ プレースホルダー 2">
                <a:extLst>
                  <a:ext uri="{FF2B5EF4-FFF2-40B4-BE49-F238E27FC236}">
                    <a16:creationId xmlns:a16="http://schemas.microsoft.com/office/drawing/2014/main" id="{56419467-2340-B9B4-3F85-A4488557AACB}"/>
                  </a:ext>
                </a:extLst>
              </p:cNvPr>
              <p:cNvSpPr>
                <a:spLocks noGrp="1"/>
              </p:cNvSpPr>
              <p:nvPr>
                <p:ph idx="1"/>
              </p:nvPr>
            </p:nvSpPr>
            <p:spPr>
              <a:xfrm>
                <a:off x="845126" y="1828800"/>
                <a:ext cx="5250874" cy="4663440"/>
              </a:xfrm>
            </p:spPr>
            <p:txBody>
              <a:bodyPr>
                <a:normAutofit/>
              </a:bodyPr>
              <a:lstStyle/>
              <a:p>
                <a:pPr>
                  <a:buFont typeface="Wingdings" panose="05000000000000000000" pitchFamily="2" charset="2"/>
                  <a:buChar char="l"/>
                </a:pPr>
                <a:r>
                  <a:rPr kumimoji="1" lang="ja-JP" altLang="en-US" sz="2800" dirty="0"/>
                  <a:t>整数 </a:t>
                </a:r>
                <a14:m>
                  <m:oMath xmlns:m="http://schemas.openxmlformats.org/officeDocument/2006/math">
                    <m:r>
                      <a:rPr kumimoji="1" lang="en-US" altLang="ja-JP" sz="2800" b="0" i="1" smtClean="0">
                        <a:latin typeface="Cambria Math" panose="02040503050406030204" pitchFamily="18" charset="0"/>
                      </a:rPr>
                      <m:t>𝑁</m:t>
                    </m:r>
                  </m:oMath>
                </a14:m>
                <a:r>
                  <a:rPr kumimoji="1" lang="ja-JP" altLang="en-US" sz="2800" dirty="0"/>
                  <a:t> が与えられたときに</a:t>
                </a:r>
                <a:r>
                  <a:rPr kumimoji="1" lang="en-US" altLang="ja-JP" sz="2800" dirty="0"/>
                  <a:t>, </a:t>
                </a:r>
                <a14:m>
                  <m:oMath xmlns:m="http://schemas.openxmlformats.org/officeDocument/2006/math">
                    <m:r>
                      <a:rPr kumimoji="1" lang="en-US" altLang="ja-JP" sz="2800" b="0" i="1" smtClean="0">
                        <a:latin typeface="Cambria Math" panose="02040503050406030204" pitchFamily="18" charset="0"/>
                      </a:rPr>
                      <m:t>𝑁</m:t>
                    </m:r>
                  </m:oMath>
                </a14:m>
                <a:r>
                  <a:rPr kumimoji="1" lang="ja-JP" altLang="en-US" sz="2800" dirty="0"/>
                  <a:t> が素数かどうかを判定するアルゴリズム</a:t>
                </a:r>
                <a:endParaRPr kumimoji="1" lang="en-US" altLang="ja-JP" sz="2800" dirty="0"/>
              </a:p>
              <a:p>
                <a:pPr lvl="1">
                  <a:buFont typeface="Wingdings" panose="05000000000000000000" pitchFamily="2" charset="2"/>
                  <a:buChar char="l"/>
                </a:pPr>
                <a:r>
                  <a:rPr kumimoji="1" lang="ja-JP" altLang="en-US" sz="2400" dirty="0"/>
                  <a:t>時間計算量</a:t>
                </a:r>
                <a:r>
                  <a:rPr kumimoji="1" lang="en-US" altLang="ja-JP" sz="2400" dirty="0"/>
                  <a:t>:</a:t>
                </a:r>
                <a:r>
                  <a:rPr lang="ja-JP" altLang="en-US" sz="2400" dirty="0"/>
                  <a:t> </a:t>
                </a:r>
                <a14:m>
                  <m:oMath xmlns:m="http://schemas.openxmlformats.org/officeDocument/2006/math">
                    <m:r>
                      <a:rPr kumimoji="1" lang="en-US" altLang="ja-JP" sz="2400" b="0" i="1" smtClean="0">
                        <a:latin typeface="Cambria Math" panose="02040503050406030204" pitchFamily="18" charset="0"/>
                      </a:rPr>
                      <m:t>𝜃</m:t>
                    </m:r>
                    <m:d>
                      <m:dPr>
                        <m:ctrlPr>
                          <a:rPr kumimoji="1" lang="en-US" altLang="ja-JP" sz="2400" b="0" i="1" smtClean="0">
                            <a:latin typeface="Cambria Math" panose="02040503050406030204" pitchFamily="18" charset="0"/>
                          </a:rPr>
                        </m:ctrlPr>
                      </m:dPr>
                      <m:e>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𝑁</m:t>
                            </m:r>
                          </m:e>
                        </m:rad>
                      </m:e>
                    </m:d>
                  </m:oMath>
                </a14:m>
                <a:endParaRPr lang="en-US" altLang="ja-JP" sz="2400" dirty="0"/>
              </a:p>
              <a:p>
                <a:pPr lvl="1">
                  <a:buFont typeface="Wingdings" panose="05000000000000000000" pitchFamily="2" charset="2"/>
                  <a:buChar char="l"/>
                </a:pPr>
                <a:r>
                  <a:rPr kumimoji="1" lang="ja-JP" altLang="en-US" sz="2400" dirty="0"/>
                  <a:t>空間計算量</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𝜃</m:t>
                    </m:r>
                    <m:r>
                      <a:rPr kumimoji="1" lang="en-US" altLang="ja-JP" sz="2400" b="0" i="1" smtClean="0">
                        <a:latin typeface="Cambria Math" panose="02040503050406030204" pitchFamily="18" charset="0"/>
                      </a:rPr>
                      <m:t>(1)</m:t>
                    </m:r>
                  </m:oMath>
                </a14:m>
                <a:endParaRPr lang="en-US" altLang="ja-JP" sz="2400" dirty="0"/>
              </a:p>
              <a:p>
                <a:pPr>
                  <a:buFont typeface="Wingdings" panose="05000000000000000000" pitchFamily="2" charset="2"/>
                  <a:buChar char="l"/>
                </a:pPr>
                <a:endParaRPr kumimoji="1" lang="en-US" altLang="ja-JP" sz="3600" dirty="0"/>
              </a:p>
              <a:p>
                <a:pPr>
                  <a:buFont typeface="Wingdings" panose="05000000000000000000" pitchFamily="2" charset="2"/>
                  <a:buChar char="l"/>
                </a:pPr>
                <a:r>
                  <a:rPr lang="ja-JP" altLang="en-US" sz="2800" dirty="0"/>
                  <a:t>試し割法とも呼ばれ</a:t>
                </a:r>
                <a:r>
                  <a:rPr lang="en-US" altLang="ja-JP" sz="2800" dirty="0"/>
                  <a:t>, </a:t>
                </a:r>
                <a14:m>
                  <m:oMath xmlns:m="http://schemas.openxmlformats.org/officeDocument/2006/math">
                    <m:rad>
                      <m:radPr>
                        <m:degHide m:val="on"/>
                        <m:ctrlPr>
                          <a:rPr lang="en-US" altLang="ja-JP" sz="2800" i="1" smtClean="0">
                            <a:latin typeface="Cambria Math" panose="02040503050406030204" pitchFamily="18" charset="0"/>
                          </a:rPr>
                        </m:ctrlPr>
                      </m:radPr>
                      <m:deg/>
                      <m:e>
                        <m:r>
                          <a:rPr lang="en-US" altLang="ja-JP" sz="2800" b="0" i="1" smtClean="0">
                            <a:latin typeface="Cambria Math" panose="02040503050406030204" pitchFamily="18" charset="0"/>
                          </a:rPr>
                          <m:t>𝑁</m:t>
                        </m:r>
                      </m:e>
                    </m:rad>
                  </m:oMath>
                </a14:m>
                <a:r>
                  <a:rPr kumimoji="1" lang="en-US" altLang="ja-JP" sz="2800" dirty="0"/>
                  <a:t> </a:t>
                </a:r>
                <a:r>
                  <a:rPr kumimoji="1" lang="ja-JP" altLang="en-US" sz="2800" dirty="0"/>
                  <a:t>以下の全ての数で割り切れるかどうかを実際に試すことで素数判定を行う</a:t>
                </a:r>
                <a:endParaRPr kumimoji="1" lang="en-US" altLang="ja-JP" sz="2800" dirty="0"/>
              </a:p>
              <a:p>
                <a:pPr>
                  <a:buFont typeface="Wingdings" panose="05000000000000000000" pitchFamily="2" charset="2"/>
                  <a:buChar char="l"/>
                </a:pPr>
                <a:endParaRPr lang="en-US" altLang="ja-JP" dirty="0"/>
              </a:p>
            </p:txBody>
          </p:sp>
        </mc:Choice>
        <mc:Fallback>
          <p:sp>
            <p:nvSpPr>
              <p:cNvPr id="9" name="コンテンツ プレースホルダー 2">
                <a:extLst>
                  <a:ext uri="{FF2B5EF4-FFF2-40B4-BE49-F238E27FC236}">
                    <a16:creationId xmlns:a16="http://schemas.microsoft.com/office/drawing/2014/main" id="{56419467-2340-B9B4-3F85-A4488557AACB}"/>
                  </a:ext>
                </a:extLst>
              </p:cNvPr>
              <p:cNvSpPr>
                <a:spLocks noGrp="1" noRot="1" noChangeAspect="1" noMove="1" noResize="1" noEditPoints="1" noAdjustHandles="1" noChangeArrowheads="1" noChangeShapeType="1" noTextEdit="1"/>
              </p:cNvSpPr>
              <p:nvPr>
                <p:ph idx="1"/>
              </p:nvPr>
            </p:nvSpPr>
            <p:spPr>
              <a:xfrm>
                <a:off x="845126" y="1828800"/>
                <a:ext cx="5250874" cy="4663440"/>
              </a:xfrm>
              <a:blipFill>
                <a:blip r:embed="rId2"/>
                <a:stretch>
                  <a:fillRect l="-2091" t="-1961" r="-13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四角形: 角を丸くする 9">
                <a:extLst>
                  <a:ext uri="{FF2B5EF4-FFF2-40B4-BE49-F238E27FC236}">
                    <a16:creationId xmlns:a16="http://schemas.microsoft.com/office/drawing/2014/main" id="{5B3C06C9-AE7B-9B90-93CA-62490CBBDDEF}"/>
                  </a:ext>
                </a:extLst>
              </p:cNvPr>
              <p:cNvSpPr/>
              <p:nvPr/>
            </p:nvSpPr>
            <p:spPr>
              <a:xfrm>
                <a:off x="5930537" y="1681018"/>
                <a:ext cx="5264727" cy="1743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latin typeface="LINE Seed JP OTF ExtraBold" panose="02020800000000000000" pitchFamily="18" charset="-128"/>
                    <a:ea typeface="LINE Seed JP OTF ExtraBold" panose="02020800000000000000" pitchFamily="18" charset="-128"/>
                  </a:rPr>
                  <a:t>Algorithm</a:t>
                </a:r>
              </a:p>
              <a:p>
                <a:pPr marL="342900" indent="-342900">
                  <a:buFont typeface="+mj-lt"/>
                  <a:buAutoNum type="arabicPeriod"/>
                </a:pPr>
                <a:r>
                  <a:rPr kumimoji="1" lang="en-US" altLang="ja-JP" dirty="0">
                    <a:latin typeface="LINE Seed JP_OTF Bold" panose="02020700000000000000" pitchFamily="18" charset="-128"/>
                    <a:ea typeface="LINE Seed JP_OTF Bold" panose="02020700000000000000" pitchFamily="18" charset="-128"/>
                  </a:rPr>
                  <a:t> for </a:t>
                </a:r>
                <a:r>
                  <a:rPr kumimoji="1" lang="ja-JP" altLang="en-US" dirty="0">
                    <a:latin typeface="LINE Seed JP_OTF Bold" panose="02020700000000000000" pitchFamily="18" charset="-128"/>
                    <a:ea typeface="LINE Seed JP_OTF Bold" panose="02020700000000000000" pitchFamily="18" charset="-128"/>
                  </a:rPr>
                  <a:t>文で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𝑖</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を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2</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から </a:t>
                </a:r>
                <a14:m>
                  <m:oMath xmlns:m="http://schemas.openxmlformats.org/officeDocument/2006/math">
                    <m:rad>
                      <m:radPr>
                        <m:degHide m:val="on"/>
                        <m:ctrlPr>
                          <a:rPr kumimoji="1" lang="ja-JP" altLang="en-US" i="1" smtClean="0">
                            <a:latin typeface="Cambria Math" panose="02040503050406030204" pitchFamily="18" charset="0"/>
                            <a:ea typeface="LINE Seed JP_OTF Bold" panose="02020700000000000000" pitchFamily="18" charset="-128"/>
                          </a:rPr>
                        </m:ctrlPr>
                      </m:radPr>
                      <m:deg/>
                      <m:e>
                        <m:r>
                          <a:rPr kumimoji="1" lang="en-US" altLang="ja-JP" b="0" i="1" smtClean="0">
                            <a:latin typeface="Cambria Math" panose="02040503050406030204" pitchFamily="18" charset="0"/>
                            <a:ea typeface="LINE Seed JP_OTF Bold" panose="02020700000000000000" pitchFamily="18" charset="-128"/>
                          </a:rPr>
                          <m:t>𝑁</m:t>
                        </m:r>
                      </m:e>
                    </m:rad>
                  </m:oMath>
                </a14:m>
                <a:r>
                  <a:rPr kumimoji="1" lang="ja-JP" altLang="en-US" dirty="0">
                    <a:latin typeface="LINE Seed JP_OTF Bold" panose="02020700000000000000" pitchFamily="18" charset="-128"/>
                    <a:ea typeface="LINE Seed JP_OTF Bold" panose="02020700000000000000" pitchFamily="18" charset="-128"/>
                  </a:rPr>
                  <a:t> まで回す</a:t>
                </a:r>
                <a:endParaRPr kumimoji="1" lang="en-US" altLang="ja-JP" dirty="0">
                  <a:latin typeface="LINE Seed JP_OTF Bold" panose="02020700000000000000" pitchFamily="18" charset="-128"/>
                  <a:ea typeface="LINE Seed JP_OTF Bold" panose="02020700000000000000" pitchFamily="18" charset="-128"/>
                </a:endParaRPr>
              </a:p>
              <a:p>
                <a:pPr marL="800100" lvl="1" indent="-342900">
                  <a:buFont typeface="+mj-lt"/>
                  <a:buAutoNum type="arabicPeriod"/>
                </a:pPr>
                <a:r>
                  <a:rPr kumimoji="1" lang="en-US" altLang="ja-JP" b="0" dirty="0">
                    <a:latin typeface="LINE Seed JP_OTF Bold" panose="02020700000000000000" pitchFamily="18" charset="-128"/>
                    <a:ea typeface="LINE Seed JP_OTF Bold" panose="02020700000000000000" pitchFamily="18" charset="-128"/>
                  </a:rPr>
                  <a:t>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𝑁</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が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𝑖</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で割り切れるならば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𝑁</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は合成数</a:t>
                </a:r>
                <a:endParaRPr kumimoji="1" lang="en-US" altLang="ja-JP" dirty="0">
                  <a:latin typeface="LINE Seed JP_OTF Bold" panose="02020700000000000000" pitchFamily="18" charset="-128"/>
                  <a:ea typeface="LINE Seed JP_OTF Bold" panose="02020700000000000000" pitchFamily="18" charset="-128"/>
                </a:endParaRPr>
              </a:p>
              <a:p>
                <a:pPr marL="342900" indent="-342900">
                  <a:buFont typeface="+mj-lt"/>
                  <a:buAutoNum type="arabicPeriod"/>
                </a:pPr>
                <a:r>
                  <a:rPr kumimoji="1" lang="en-US" altLang="ja-JP" b="0" dirty="0">
                    <a:latin typeface="LINE Seed JP_OTF Bold" panose="02020700000000000000" pitchFamily="18" charset="-128"/>
                    <a:ea typeface="LINE Seed JP_OTF Bold" panose="02020700000000000000" pitchFamily="18" charset="-128"/>
                  </a:rPr>
                  <a:t>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𝑁</m:t>
                    </m:r>
                  </m:oMath>
                </a14:m>
                <a:r>
                  <a:rPr kumimoji="1" lang="en-US" altLang="ja-JP" dirty="0">
                    <a:latin typeface="LINE Seed JP_OTF Bold" panose="02020700000000000000" pitchFamily="18" charset="-128"/>
                    <a:ea typeface="LINE Seed JP_OTF Bold" panose="02020700000000000000" pitchFamily="18" charset="-128"/>
                  </a:rPr>
                  <a:t> </a:t>
                </a:r>
                <a:r>
                  <a:rPr kumimoji="1" lang="ja-JP" altLang="en-US" dirty="0">
                    <a:latin typeface="LINE Seed JP_OTF Bold" panose="02020700000000000000" pitchFamily="18" charset="-128"/>
                    <a:ea typeface="LINE Seed JP_OTF Bold" panose="02020700000000000000" pitchFamily="18" charset="-128"/>
                  </a:rPr>
                  <a:t>が全ての </a:t>
                </a:r>
                <a14:m>
                  <m:oMath xmlns:m="http://schemas.openxmlformats.org/officeDocument/2006/math">
                    <m:r>
                      <a:rPr kumimoji="1" lang="en-US" altLang="ja-JP" b="0" i="1" smtClean="0">
                        <a:latin typeface="Cambria Math" panose="02040503050406030204" pitchFamily="18" charset="0"/>
                        <a:ea typeface="LINE Seed JP_OTF Bold" panose="02020700000000000000" pitchFamily="18" charset="-128"/>
                      </a:rPr>
                      <m:t>𝑖</m:t>
                    </m:r>
                  </m:oMath>
                </a14:m>
                <a:r>
                  <a:rPr kumimoji="1" lang="ja-JP" altLang="en-US" dirty="0">
                    <a:latin typeface="LINE Seed JP_OTF Bold" panose="02020700000000000000" pitchFamily="18" charset="-128"/>
                    <a:ea typeface="LINE Seed JP_OTF Bold" panose="02020700000000000000" pitchFamily="18" charset="-128"/>
                  </a:rPr>
                  <a:t> で割り切れないならば素数</a:t>
                </a:r>
              </a:p>
            </p:txBody>
          </p:sp>
        </mc:Choice>
        <mc:Fallback>
          <p:sp>
            <p:nvSpPr>
              <p:cNvPr id="10" name="四角形: 角を丸くする 9">
                <a:extLst>
                  <a:ext uri="{FF2B5EF4-FFF2-40B4-BE49-F238E27FC236}">
                    <a16:creationId xmlns:a16="http://schemas.microsoft.com/office/drawing/2014/main" id="{5B3C06C9-AE7B-9B90-93CA-62490CBBDDEF}"/>
                  </a:ext>
                </a:extLst>
              </p:cNvPr>
              <p:cNvSpPr>
                <a:spLocks noRot="1" noChangeAspect="1" noMove="1" noResize="1" noEditPoints="1" noAdjustHandles="1" noChangeArrowheads="1" noChangeShapeType="1" noTextEdit="1"/>
              </p:cNvSpPr>
              <p:nvPr/>
            </p:nvSpPr>
            <p:spPr>
              <a:xfrm>
                <a:off x="5930537" y="1681018"/>
                <a:ext cx="5264727" cy="1743365"/>
              </a:xfrm>
              <a:prstGeom prst="roundRect">
                <a:avLst/>
              </a:prstGeom>
              <a:blipFill>
                <a:blip r:embed="rId3"/>
                <a:stretch>
                  <a:fillRect l="-1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コンテンツ プレースホルダー 2">
                <a:extLst>
                  <a:ext uri="{FF2B5EF4-FFF2-40B4-BE49-F238E27FC236}">
                    <a16:creationId xmlns:a16="http://schemas.microsoft.com/office/drawing/2014/main" id="{6D5E2550-1F1E-4241-C53E-4EDF788C54C9}"/>
                  </a:ext>
                </a:extLst>
              </p:cNvPr>
              <p:cNvSpPr txBox="1">
                <a:spLocks/>
              </p:cNvSpPr>
              <p:nvPr/>
            </p:nvSpPr>
            <p:spPr>
              <a:xfrm>
                <a:off x="6096000" y="3566478"/>
                <a:ext cx="5250874" cy="278366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LINE Seed JP_OTF Bold" panose="02020700000000000000" pitchFamily="18" charset="-128"/>
                    <a:ea typeface="LINE Seed JP_OTF Bold" panose="02020700000000000000" pitchFamily="18"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LINE Seed JP_OTF Bold" panose="02020700000000000000" pitchFamily="18" charset="-128"/>
                    <a:ea typeface="LINE Seed JP_OTF Bold" panose="02020700000000000000" pitchFamily="18"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LINE Seed JP_OTF Bold" panose="02020700000000000000" pitchFamily="18" charset="-128"/>
                    <a:ea typeface="LINE Seed JP_OTF Bold" panose="02020700000000000000" pitchFamily="18"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buNone/>
                </a:pPr>
                <a:r>
                  <a:rPr lang="ja-JP" altLang="en-US" sz="2400" u="sng" dirty="0">
                    <a:latin typeface="LINE Seed JP OTF ExtraBold" panose="02020800000000000000" pitchFamily="18" charset="-128"/>
                    <a:ea typeface="LINE Seed JP OTF ExtraBold" panose="02020800000000000000" pitchFamily="18" charset="-128"/>
                  </a:rPr>
                  <a:t>解説</a:t>
                </a:r>
                <a:endParaRPr lang="en-US" altLang="ja-JP" sz="2400" u="sng" dirty="0">
                  <a:latin typeface="LINE Seed JP OTF ExtraBold" panose="02020800000000000000" pitchFamily="18" charset="-128"/>
                  <a:ea typeface="LINE Seed JP OTF ExtraBold" panose="02020800000000000000" pitchFamily="18" charset="-128"/>
                </a:endParaRPr>
              </a:p>
              <a:p>
                <a:pPr marL="0" indent="0">
                  <a:buNone/>
                </a:pPr>
                <a:r>
                  <a:rPr lang="ja-JP" altLang="en-US" sz="2200" b="0" dirty="0"/>
                  <a:t>例えば</a:t>
                </a:r>
                <a14:m>
                  <m:oMath xmlns:m="http://schemas.openxmlformats.org/officeDocument/2006/math">
                    <m:r>
                      <a:rPr lang="en-US" altLang="ja-JP" sz="2200" b="0" i="0" smtClean="0">
                        <a:latin typeface="Cambria Math" panose="02040503050406030204" pitchFamily="18" charset="0"/>
                      </a:rPr>
                      <m:t> </m:t>
                    </m:r>
                    <m:r>
                      <a:rPr lang="en-US" altLang="ja-JP" sz="2200" b="0" i="1" smtClean="0">
                        <a:latin typeface="Cambria Math" panose="02040503050406030204" pitchFamily="18" charset="0"/>
                      </a:rPr>
                      <m:t>36 </m:t>
                    </m:r>
                  </m:oMath>
                </a14:m>
                <a:r>
                  <a:rPr lang="ja-JP" altLang="en-US" sz="2200" dirty="0"/>
                  <a:t>の約数は </a:t>
                </a:r>
                <a14:m>
                  <m:oMath xmlns:m="http://schemas.openxmlformats.org/officeDocument/2006/math">
                    <m:r>
                      <a:rPr lang="en-US" altLang="ja-JP" sz="2200" b="0" i="1" smtClean="0">
                        <a:latin typeface="Cambria Math" panose="02040503050406030204" pitchFamily="18" charset="0"/>
                      </a:rPr>
                      <m:t>1, 2, 3, 4, 6, 9, 12, 18, 36</m:t>
                    </m:r>
                  </m:oMath>
                </a14:m>
                <a:r>
                  <a:rPr lang="en-US" altLang="ja-JP" sz="2200" b="0" i="1" dirty="0">
                    <a:latin typeface="Cambria Math" panose="02040503050406030204" pitchFamily="18" charset="0"/>
                  </a:rPr>
                  <a:t>.</a:t>
                </a:r>
              </a:p>
              <a:p>
                <a:pPr marL="0" indent="0">
                  <a:buNone/>
                </a:pPr>
                <a14:m>
                  <m:oMath xmlns:m="http://schemas.openxmlformats.org/officeDocument/2006/math">
                    <m:r>
                      <a:rPr lang="en-US" altLang="ja-JP" sz="2200" b="0" i="1" smtClean="0">
                        <a:latin typeface="Cambria Math" panose="02040503050406030204" pitchFamily="18" charset="0"/>
                      </a:rPr>
                      <m:t>6</m:t>
                    </m:r>
                  </m:oMath>
                </a14:m>
                <a:r>
                  <a:rPr lang="en-US" altLang="ja-JP" sz="2200" dirty="0"/>
                  <a:t> </a:t>
                </a:r>
                <a:r>
                  <a:rPr lang="ja-JP" altLang="en-US" sz="2200" dirty="0"/>
                  <a:t>以下の数で割り切れるとき</a:t>
                </a:r>
                <a:r>
                  <a:rPr lang="en-US" altLang="ja-JP" sz="2200" dirty="0"/>
                  <a:t>, </a:t>
                </a:r>
                <a:r>
                  <a:rPr lang="ja-JP" altLang="en-US" sz="2200" dirty="0"/>
                  <a:t>必ず </a:t>
                </a:r>
                <a14:m>
                  <m:oMath xmlns:m="http://schemas.openxmlformats.org/officeDocument/2006/math">
                    <m:r>
                      <a:rPr lang="en-US" altLang="ja-JP" sz="2200" b="0" i="1" smtClean="0">
                        <a:latin typeface="Cambria Math" panose="02040503050406030204" pitchFamily="18" charset="0"/>
                      </a:rPr>
                      <m:t>6</m:t>
                    </m:r>
                  </m:oMath>
                </a14:m>
                <a:r>
                  <a:rPr lang="en-US" altLang="ja-JP" sz="2200" dirty="0"/>
                  <a:t> </a:t>
                </a:r>
                <a:r>
                  <a:rPr lang="ja-JP" altLang="en-US" sz="2200" dirty="0"/>
                  <a:t>より大きい数で割り切れ</a:t>
                </a:r>
                <a:r>
                  <a:rPr lang="en-US" altLang="ja-JP" sz="2200" dirty="0"/>
                  <a:t>, </a:t>
                </a:r>
                <a:r>
                  <a:rPr lang="ja-JP" altLang="en-US" sz="2200" dirty="0"/>
                  <a:t>逆に</a:t>
                </a:r>
                <a14:m>
                  <m:oMath xmlns:m="http://schemas.openxmlformats.org/officeDocument/2006/math">
                    <m:r>
                      <a:rPr lang="en-US" altLang="ja-JP" sz="2200">
                        <a:latin typeface="Cambria Math" panose="02040503050406030204" pitchFamily="18" charset="0"/>
                      </a:rPr>
                      <m:t> </m:t>
                    </m:r>
                    <m:r>
                      <a:rPr lang="en-US" altLang="ja-JP" sz="2200" b="0" i="0" smtClean="0">
                        <a:latin typeface="Cambria Math" panose="02040503050406030204" pitchFamily="18" charset="0"/>
                      </a:rPr>
                      <m:t>6</m:t>
                    </m:r>
                  </m:oMath>
                </a14:m>
                <a:r>
                  <a:rPr lang="en-US" altLang="ja-JP" sz="2200" dirty="0"/>
                  <a:t> </a:t>
                </a:r>
                <a:r>
                  <a:rPr lang="ja-JP" altLang="en-US" sz="2200" dirty="0"/>
                  <a:t>以下の数で割り切れないとき</a:t>
                </a:r>
                <a:r>
                  <a:rPr lang="en-US" altLang="ja-JP" sz="2200" dirty="0"/>
                  <a:t>, </a:t>
                </a:r>
                <a:r>
                  <a:rPr lang="ja-JP" altLang="en-US" sz="2200" dirty="0"/>
                  <a:t>同様に </a:t>
                </a:r>
                <a14:m>
                  <m:oMath xmlns:m="http://schemas.openxmlformats.org/officeDocument/2006/math">
                    <m:r>
                      <a:rPr lang="en-US" altLang="ja-JP" sz="2200" b="0" i="1" smtClean="0">
                        <a:latin typeface="Cambria Math" panose="02040503050406030204" pitchFamily="18" charset="0"/>
                      </a:rPr>
                      <m:t>6</m:t>
                    </m:r>
                  </m:oMath>
                </a14:m>
                <a:r>
                  <a:rPr lang="en-US" altLang="ja-JP" sz="2200" dirty="0"/>
                  <a:t> </a:t>
                </a:r>
                <a:r>
                  <a:rPr lang="ja-JP" altLang="en-US" sz="2200" dirty="0"/>
                  <a:t>より大きい数では絶対に割り切れない</a:t>
                </a:r>
                <a:r>
                  <a:rPr lang="en-US" altLang="ja-JP" sz="2200" dirty="0"/>
                  <a:t>.</a:t>
                </a:r>
              </a:p>
              <a:p>
                <a:pPr marL="0" indent="0">
                  <a:buNone/>
                </a:pPr>
                <a:r>
                  <a:rPr lang="ja-JP" altLang="en-US" sz="2200" dirty="0"/>
                  <a:t>したがって</a:t>
                </a:r>
                <a:r>
                  <a:rPr lang="en-US" altLang="ja-JP" sz="2200" dirty="0"/>
                  <a:t>, </a:t>
                </a:r>
                <a14:m>
                  <m:oMath xmlns:m="http://schemas.openxmlformats.org/officeDocument/2006/math">
                    <m:rad>
                      <m:radPr>
                        <m:degHide m:val="on"/>
                        <m:ctrlPr>
                          <a:rPr lang="en-US" altLang="ja-JP" sz="2200" i="1" smtClean="0">
                            <a:latin typeface="Cambria Math" panose="02040503050406030204" pitchFamily="18" charset="0"/>
                          </a:rPr>
                        </m:ctrlPr>
                      </m:radPr>
                      <m:deg/>
                      <m:e>
                        <m:r>
                          <a:rPr lang="en-US" altLang="ja-JP" sz="2200" b="0" i="1" smtClean="0">
                            <a:latin typeface="Cambria Math" panose="02040503050406030204" pitchFamily="18" charset="0"/>
                          </a:rPr>
                          <m:t>36</m:t>
                        </m:r>
                      </m:e>
                    </m:rad>
                  </m:oMath>
                </a14:m>
                <a:r>
                  <a:rPr lang="en-US" altLang="ja-JP" sz="2200" dirty="0"/>
                  <a:t> </a:t>
                </a:r>
                <a:r>
                  <a:rPr lang="ja-JP" altLang="en-US" sz="2200" dirty="0"/>
                  <a:t>以下の数だけ試すことで判定できる</a:t>
                </a:r>
                <a:endParaRPr lang="en-US" altLang="ja-JP" sz="2200" dirty="0"/>
              </a:p>
            </p:txBody>
          </p:sp>
        </mc:Choice>
        <mc:Fallback>
          <p:sp>
            <p:nvSpPr>
              <p:cNvPr id="11" name="コンテンツ プレースホルダー 2">
                <a:extLst>
                  <a:ext uri="{FF2B5EF4-FFF2-40B4-BE49-F238E27FC236}">
                    <a16:creationId xmlns:a16="http://schemas.microsoft.com/office/drawing/2014/main" id="{6D5E2550-1F1E-4241-C53E-4EDF788C54C9}"/>
                  </a:ext>
                </a:extLst>
              </p:cNvPr>
              <p:cNvSpPr txBox="1">
                <a:spLocks noRot="1" noChangeAspect="1" noMove="1" noResize="1" noEditPoints="1" noAdjustHandles="1" noChangeArrowheads="1" noChangeShapeType="1" noTextEdit="1"/>
              </p:cNvSpPr>
              <p:nvPr/>
            </p:nvSpPr>
            <p:spPr>
              <a:xfrm>
                <a:off x="6096000" y="3566478"/>
                <a:ext cx="5250874" cy="2783667"/>
              </a:xfrm>
              <a:prstGeom prst="rect">
                <a:avLst/>
              </a:prstGeom>
              <a:blipFill>
                <a:blip r:embed="rId4"/>
                <a:stretch>
                  <a:fillRect l="-1510" t="-2407" r="-1161" b="-17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16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D0501A-DC81-167D-9CCD-5C1B127A77FA}"/>
              </a:ext>
            </a:extLst>
          </p:cNvPr>
          <p:cNvSpPr>
            <a:spLocks noGrp="1"/>
          </p:cNvSpPr>
          <p:nvPr>
            <p:ph type="title"/>
          </p:nvPr>
        </p:nvSpPr>
        <p:spPr/>
        <p:txBody>
          <a:bodyPr/>
          <a:lstStyle/>
          <a:p>
            <a:r>
              <a:rPr lang="ja-JP" altLang="en-US" dirty="0"/>
              <a:t>素数判定：実装</a:t>
            </a:r>
            <a:endParaRPr kumimoji="1" lang="ja-JP" altLang="en-US" dirty="0"/>
          </a:p>
        </p:txBody>
      </p:sp>
      <p:sp>
        <p:nvSpPr>
          <p:cNvPr id="4" name="日付プレースホルダー 3">
            <a:extLst>
              <a:ext uri="{FF2B5EF4-FFF2-40B4-BE49-F238E27FC236}">
                <a16:creationId xmlns:a16="http://schemas.microsoft.com/office/drawing/2014/main" id="{D190194D-21E1-E475-A202-321741012073}"/>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8C1EBC19-99F8-2349-758D-9B61FCE818C5}"/>
              </a:ext>
            </a:extLst>
          </p:cNvPr>
          <p:cNvSpPr>
            <a:spLocks noGrp="1"/>
          </p:cNvSpPr>
          <p:nvPr>
            <p:ph type="sldNum" sz="quarter" idx="12"/>
          </p:nvPr>
        </p:nvSpPr>
        <p:spPr/>
        <p:txBody>
          <a:bodyPr/>
          <a:lstStyle/>
          <a:p>
            <a:fld id="{35F28554-28C9-47E6-B93E-679CF27A3A1B}" type="slidenum">
              <a:rPr kumimoji="1" lang="ja-JP" altLang="en-US" smtClean="0"/>
              <a:t>16</a:t>
            </a:fld>
            <a:endParaRPr kumimoji="1" lang="ja-JP" altLang="en-US"/>
          </a:p>
        </p:txBody>
      </p:sp>
      <p:sp>
        <p:nvSpPr>
          <p:cNvPr id="6" name="四角形: 角を丸くする 5">
            <a:extLst>
              <a:ext uri="{FF2B5EF4-FFF2-40B4-BE49-F238E27FC236}">
                <a16:creationId xmlns:a16="http://schemas.microsoft.com/office/drawing/2014/main" id="{09C335D2-4746-C919-33D3-CDA9C1860350}"/>
              </a:ext>
            </a:extLst>
          </p:cNvPr>
          <p:cNvSpPr/>
          <p:nvPr/>
        </p:nvSpPr>
        <p:spPr>
          <a:xfrm>
            <a:off x="698454" y="1472115"/>
            <a:ext cx="5165054" cy="3908289"/>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569CD6"/>
                </a:solidFill>
                <a:effectLst/>
                <a:latin typeface="Consolas" panose="020B0609020204030204" pitchFamily="49" charset="0"/>
              </a:rPr>
              <a:t>bool</a:t>
            </a:r>
            <a:r>
              <a:rPr lang="en-US" altLang="ja-JP" b="0" dirty="0">
                <a:solidFill>
                  <a:srgbClr val="D4D4D4"/>
                </a:solidFill>
                <a:effectLst/>
                <a:latin typeface="Consolas" panose="020B0609020204030204" pitchFamily="49" charset="0"/>
              </a:rPr>
              <a:t> </a:t>
            </a:r>
            <a:r>
              <a:rPr lang="en-US" altLang="ja-JP" b="0" dirty="0" err="1">
                <a:solidFill>
                  <a:srgbClr val="DCDCAA"/>
                </a:solidFill>
                <a:effectLst/>
                <a:latin typeface="Consolas" panose="020B0609020204030204" pitchFamily="49" charset="0"/>
              </a:rPr>
              <a:t>is_prime</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for</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x</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x</a:t>
            </a:r>
            <a:r>
              <a:rPr lang="en-US" altLang="ja-JP" dirty="0">
                <a:solidFill>
                  <a:srgbClr val="D4D4D4"/>
                </a:solidFill>
                <a:latin typeface="Consolas" panose="020B0609020204030204" pitchFamily="49" charset="0"/>
              </a:rPr>
              <a:t>*</a:t>
            </a:r>
            <a:r>
              <a:rPr lang="en-US" altLang="ja-JP" b="0" dirty="0">
                <a:solidFill>
                  <a:srgbClr val="9CDCFE"/>
                </a:solidFill>
                <a:effectLst/>
                <a:latin typeface="Consolas" panose="020B0609020204030204" pitchFamily="49" charset="0"/>
              </a:rPr>
              <a:t>x</a:t>
            </a:r>
            <a:r>
              <a:rPr lang="en-US" altLang="ja-JP" b="0" dirty="0">
                <a:solidFill>
                  <a:srgbClr val="D4D4D4"/>
                </a:solidFill>
                <a:effectLst/>
                <a:latin typeface="Consolas" panose="020B0609020204030204" pitchFamily="49" charset="0"/>
              </a:rPr>
              <a:t> &lt;=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x</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x</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false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true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a:t>
            </a:r>
          </a:p>
        </p:txBody>
      </p:sp>
      <p:sp>
        <p:nvSpPr>
          <p:cNvPr id="7" name="四角形: 角を丸くする 6">
            <a:extLst>
              <a:ext uri="{FF2B5EF4-FFF2-40B4-BE49-F238E27FC236}">
                <a16:creationId xmlns:a16="http://schemas.microsoft.com/office/drawing/2014/main" id="{5A520DBE-84E1-918B-8B62-5DF77F382CC8}"/>
              </a:ext>
            </a:extLst>
          </p:cNvPr>
          <p:cNvSpPr/>
          <p:nvPr/>
        </p:nvSpPr>
        <p:spPr>
          <a:xfrm>
            <a:off x="6328494" y="1472115"/>
            <a:ext cx="4638236" cy="3908289"/>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0" dirty="0">
                <a:solidFill>
                  <a:srgbClr val="569CD6"/>
                </a:solidFill>
                <a:effectLst/>
                <a:latin typeface="Consolas" panose="020B0609020204030204" pitchFamily="49" charset="0"/>
              </a:rPr>
              <a:t>def</a:t>
            </a:r>
            <a:r>
              <a:rPr lang="en-US" altLang="ja-JP" sz="2000" b="0" dirty="0">
                <a:solidFill>
                  <a:srgbClr val="D4D4D4"/>
                </a:solidFill>
                <a:effectLst/>
                <a:latin typeface="Consolas" panose="020B0609020204030204" pitchFamily="49" charset="0"/>
              </a:rPr>
              <a:t> </a:t>
            </a:r>
            <a:r>
              <a:rPr lang="en-US" altLang="ja-JP" sz="2000" b="0" dirty="0" err="1">
                <a:solidFill>
                  <a:srgbClr val="DCDCAA"/>
                </a:solidFill>
                <a:effectLst/>
                <a:latin typeface="Consolas" panose="020B0609020204030204" pitchFamily="49" charset="0"/>
              </a:rPr>
              <a:t>is_prime</a:t>
            </a:r>
            <a:r>
              <a:rPr lang="en-US" altLang="ja-JP" sz="2000" b="0" dirty="0">
                <a:solidFill>
                  <a:srgbClr val="D4D4D4"/>
                </a:solidFill>
                <a:effectLst/>
                <a:latin typeface="Consolas" panose="020B0609020204030204" pitchFamily="49" charset="0"/>
              </a:rPr>
              <a:t>(</a:t>
            </a:r>
            <a:r>
              <a:rPr lang="en-US" altLang="ja-JP" sz="2000" b="0" dirty="0">
                <a:solidFill>
                  <a:srgbClr val="9CDCFE"/>
                </a:solidFill>
                <a:effectLst/>
                <a:latin typeface="Consolas" panose="020B0609020204030204" pitchFamily="49" charset="0"/>
              </a:rPr>
              <a:t>n</a:t>
            </a:r>
            <a:r>
              <a:rPr lang="en-US" altLang="ja-JP" sz="2000" b="0" dirty="0">
                <a:solidFill>
                  <a:srgbClr val="D4D4D4"/>
                </a:solidFill>
                <a:effectLst/>
                <a:latin typeface="Consolas" panose="020B0609020204030204" pitchFamily="49" charset="0"/>
              </a:rPr>
              <a:t>: </a:t>
            </a:r>
            <a:r>
              <a:rPr lang="en-US" altLang="ja-JP" sz="2000" b="0" dirty="0">
                <a:solidFill>
                  <a:srgbClr val="4EC9B0"/>
                </a:solidFill>
                <a:effectLst/>
                <a:latin typeface="Consolas" panose="020B0609020204030204" pitchFamily="49" charset="0"/>
              </a:rPr>
              <a:t>int</a:t>
            </a:r>
            <a:r>
              <a:rPr lang="en-US" altLang="ja-JP" sz="2000" b="0" dirty="0">
                <a:solidFill>
                  <a:srgbClr val="D4D4D4"/>
                </a:solidFill>
                <a:effectLst/>
                <a:latin typeface="Consolas" panose="020B0609020204030204" pitchFamily="49" charset="0"/>
              </a:rPr>
              <a:t>) -&gt; </a:t>
            </a:r>
            <a:r>
              <a:rPr lang="en-US" altLang="ja-JP" sz="2000" b="0" dirty="0">
                <a:solidFill>
                  <a:srgbClr val="4EC9B0"/>
                </a:solidFill>
                <a:effectLst/>
                <a:latin typeface="Consolas" panose="020B0609020204030204" pitchFamily="49" charset="0"/>
              </a:rPr>
              <a:t>bool</a:t>
            </a:r>
            <a:r>
              <a:rPr lang="en-US" altLang="ja-JP" sz="2000" b="0" dirty="0">
                <a:solidFill>
                  <a:srgbClr val="D4D4D4"/>
                </a:solidFill>
                <a:effectLst/>
                <a:latin typeface="Consolas" panose="020B0609020204030204" pitchFamily="49" charset="0"/>
              </a:rPr>
              <a:t>:</a:t>
            </a:r>
          </a:p>
          <a:p>
            <a:r>
              <a:rPr lang="en-US" altLang="ja-JP" sz="2000" b="0" dirty="0">
                <a:solidFill>
                  <a:srgbClr val="D4D4D4"/>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x</a:t>
            </a:r>
            <a:r>
              <a:rPr lang="en-US" altLang="ja-JP" sz="2000" b="0" dirty="0">
                <a:solidFill>
                  <a:srgbClr val="D4D4D4"/>
                </a:solidFill>
                <a:effectLst/>
                <a:latin typeface="Consolas" panose="020B0609020204030204" pitchFamily="49" charset="0"/>
              </a:rPr>
              <a:t> = </a:t>
            </a:r>
            <a:r>
              <a:rPr lang="en-US" altLang="ja-JP" sz="2000" b="0" dirty="0">
                <a:solidFill>
                  <a:srgbClr val="B5CEA8"/>
                </a:solidFill>
                <a:effectLst/>
                <a:latin typeface="Consolas" panose="020B0609020204030204" pitchFamily="49" charset="0"/>
              </a:rPr>
              <a:t>2</a:t>
            </a:r>
            <a:endParaRPr lang="en-US" altLang="ja-JP" sz="2000" b="0" dirty="0">
              <a:solidFill>
                <a:srgbClr val="D4D4D4"/>
              </a:solidFill>
              <a:effectLst/>
              <a:latin typeface="Consolas" panose="020B0609020204030204" pitchFamily="49" charset="0"/>
            </a:endParaRPr>
          </a:p>
          <a:p>
            <a:r>
              <a:rPr lang="en-US" altLang="ja-JP" sz="2000" b="0" dirty="0">
                <a:solidFill>
                  <a:srgbClr val="D4D4D4"/>
                </a:solidFill>
                <a:effectLst/>
                <a:latin typeface="Consolas" panose="020B0609020204030204" pitchFamily="49" charset="0"/>
              </a:rPr>
              <a:t>    </a:t>
            </a:r>
            <a:r>
              <a:rPr lang="en-US" altLang="ja-JP" sz="2000" b="0" dirty="0">
                <a:solidFill>
                  <a:srgbClr val="C586C0"/>
                </a:solidFill>
                <a:effectLst/>
                <a:latin typeface="Consolas" panose="020B0609020204030204" pitchFamily="49" charset="0"/>
              </a:rPr>
              <a:t>while</a:t>
            </a:r>
            <a:r>
              <a:rPr lang="en-US" altLang="ja-JP" sz="2000" b="0" dirty="0">
                <a:solidFill>
                  <a:srgbClr val="D4D4D4"/>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x</a:t>
            </a:r>
            <a:r>
              <a:rPr lang="en-US" altLang="ja-JP" sz="2000" b="0" dirty="0">
                <a:solidFill>
                  <a:srgbClr val="D4D4D4"/>
                </a:solidFill>
                <a:effectLst/>
                <a:latin typeface="Consolas" panose="020B0609020204030204" pitchFamily="49" charset="0"/>
              </a:rPr>
              <a:t> * </a:t>
            </a:r>
            <a:r>
              <a:rPr lang="en-US" altLang="ja-JP" sz="2000" b="0" dirty="0">
                <a:solidFill>
                  <a:srgbClr val="9CDCFE"/>
                </a:solidFill>
                <a:effectLst/>
                <a:latin typeface="Consolas" panose="020B0609020204030204" pitchFamily="49" charset="0"/>
              </a:rPr>
              <a:t>x</a:t>
            </a:r>
            <a:r>
              <a:rPr lang="en-US" altLang="ja-JP" sz="2000" b="0" dirty="0">
                <a:solidFill>
                  <a:srgbClr val="D4D4D4"/>
                </a:solidFill>
                <a:effectLst/>
                <a:latin typeface="Consolas" panose="020B0609020204030204" pitchFamily="49" charset="0"/>
              </a:rPr>
              <a:t> &lt;= </a:t>
            </a:r>
            <a:r>
              <a:rPr lang="en-US" altLang="ja-JP" sz="2000" b="0" dirty="0">
                <a:solidFill>
                  <a:srgbClr val="9CDCFE"/>
                </a:solidFill>
                <a:effectLst/>
                <a:latin typeface="Consolas" panose="020B0609020204030204" pitchFamily="49" charset="0"/>
              </a:rPr>
              <a:t>n</a:t>
            </a:r>
            <a:r>
              <a:rPr lang="en-US" altLang="ja-JP" sz="2000" b="0" dirty="0">
                <a:solidFill>
                  <a:srgbClr val="D4D4D4"/>
                </a:solidFill>
                <a:effectLst/>
                <a:latin typeface="Consolas" panose="020B0609020204030204" pitchFamily="49" charset="0"/>
              </a:rPr>
              <a:t>:</a:t>
            </a:r>
          </a:p>
          <a:p>
            <a:r>
              <a:rPr lang="en-US" altLang="ja-JP" sz="2000" b="0" dirty="0">
                <a:solidFill>
                  <a:srgbClr val="D4D4D4"/>
                </a:solidFill>
                <a:effectLst/>
                <a:latin typeface="Consolas" panose="020B0609020204030204" pitchFamily="49" charset="0"/>
              </a:rPr>
              <a:t>        </a:t>
            </a:r>
            <a:r>
              <a:rPr lang="en-US" altLang="ja-JP" sz="2000" b="0" dirty="0">
                <a:solidFill>
                  <a:srgbClr val="C586C0"/>
                </a:solidFill>
                <a:effectLst/>
                <a:latin typeface="Consolas" panose="020B0609020204030204" pitchFamily="49" charset="0"/>
              </a:rPr>
              <a:t>if</a:t>
            </a:r>
            <a:r>
              <a:rPr lang="en-US" altLang="ja-JP" sz="2000" b="0" dirty="0">
                <a:solidFill>
                  <a:srgbClr val="D4D4D4"/>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n</a:t>
            </a:r>
            <a:r>
              <a:rPr lang="en-US" altLang="ja-JP" sz="2000" b="0" dirty="0">
                <a:solidFill>
                  <a:srgbClr val="D4D4D4"/>
                </a:solidFill>
                <a:effectLst/>
                <a:latin typeface="Consolas" panose="020B0609020204030204" pitchFamily="49" charset="0"/>
              </a:rPr>
              <a:t> % </a:t>
            </a:r>
            <a:r>
              <a:rPr lang="en-US" altLang="ja-JP" sz="2000" b="0" dirty="0">
                <a:solidFill>
                  <a:srgbClr val="9CDCFE"/>
                </a:solidFill>
                <a:effectLst/>
                <a:latin typeface="Consolas" panose="020B0609020204030204" pitchFamily="49" charset="0"/>
              </a:rPr>
              <a:t>x</a:t>
            </a:r>
            <a:r>
              <a:rPr lang="en-US" altLang="ja-JP" sz="2000" b="0" dirty="0">
                <a:solidFill>
                  <a:srgbClr val="D4D4D4"/>
                </a:solidFill>
                <a:effectLst/>
                <a:latin typeface="Consolas" panose="020B0609020204030204" pitchFamily="49" charset="0"/>
              </a:rPr>
              <a:t> == </a:t>
            </a:r>
            <a:r>
              <a:rPr lang="en-US" altLang="ja-JP" sz="2000" b="0" dirty="0">
                <a:solidFill>
                  <a:srgbClr val="B5CEA8"/>
                </a:solidFill>
                <a:effectLst/>
                <a:latin typeface="Consolas" panose="020B0609020204030204" pitchFamily="49" charset="0"/>
              </a:rPr>
              <a:t>0</a:t>
            </a:r>
            <a:r>
              <a:rPr lang="en-US" altLang="ja-JP" sz="2000" b="0" dirty="0">
                <a:solidFill>
                  <a:srgbClr val="D4D4D4"/>
                </a:solidFill>
                <a:effectLst/>
                <a:latin typeface="Consolas" panose="020B0609020204030204" pitchFamily="49" charset="0"/>
              </a:rPr>
              <a:t>:</a:t>
            </a:r>
          </a:p>
          <a:p>
            <a:r>
              <a:rPr lang="en-US" altLang="ja-JP" sz="2000" b="0" dirty="0">
                <a:solidFill>
                  <a:srgbClr val="D4D4D4"/>
                </a:solidFill>
                <a:effectLst/>
                <a:latin typeface="Consolas" panose="020B0609020204030204" pitchFamily="49" charset="0"/>
              </a:rPr>
              <a:t>            </a:t>
            </a:r>
            <a:r>
              <a:rPr lang="en-US" altLang="ja-JP" sz="2000" b="0" dirty="0">
                <a:solidFill>
                  <a:srgbClr val="C586C0"/>
                </a:solidFill>
                <a:effectLst/>
                <a:latin typeface="Consolas" panose="020B0609020204030204" pitchFamily="49" charset="0"/>
              </a:rPr>
              <a:t>return</a:t>
            </a:r>
            <a:r>
              <a:rPr lang="en-US" altLang="ja-JP" sz="2000" b="0" dirty="0">
                <a:solidFill>
                  <a:srgbClr val="D4D4D4"/>
                </a:solidFill>
                <a:effectLst/>
                <a:latin typeface="Consolas" panose="020B0609020204030204" pitchFamily="49" charset="0"/>
              </a:rPr>
              <a:t> </a:t>
            </a:r>
            <a:r>
              <a:rPr lang="en-US" altLang="ja-JP" sz="2000" b="0" dirty="0">
                <a:solidFill>
                  <a:srgbClr val="569CD6"/>
                </a:solidFill>
                <a:effectLst/>
                <a:latin typeface="Consolas" panose="020B0609020204030204" pitchFamily="49" charset="0"/>
              </a:rPr>
              <a:t>False</a:t>
            </a:r>
            <a:endParaRPr lang="en-US" altLang="ja-JP" sz="2000" b="0" dirty="0">
              <a:solidFill>
                <a:srgbClr val="D4D4D4"/>
              </a:solidFill>
              <a:effectLst/>
              <a:latin typeface="Consolas" panose="020B0609020204030204" pitchFamily="49" charset="0"/>
            </a:endParaRPr>
          </a:p>
          <a:p>
            <a:r>
              <a:rPr lang="en-US" altLang="ja-JP" sz="2000" b="0" dirty="0">
                <a:solidFill>
                  <a:srgbClr val="D4D4D4"/>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x</a:t>
            </a:r>
            <a:r>
              <a:rPr lang="en-US" altLang="ja-JP" sz="2000" b="0" dirty="0">
                <a:solidFill>
                  <a:srgbClr val="D4D4D4"/>
                </a:solidFill>
                <a:effectLst/>
                <a:latin typeface="Consolas" panose="020B0609020204030204" pitchFamily="49" charset="0"/>
              </a:rPr>
              <a:t> += </a:t>
            </a:r>
            <a:r>
              <a:rPr lang="en-US" altLang="ja-JP" sz="2000" b="0" dirty="0">
                <a:solidFill>
                  <a:srgbClr val="B5CEA8"/>
                </a:solidFill>
                <a:effectLst/>
                <a:latin typeface="Consolas" panose="020B0609020204030204" pitchFamily="49" charset="0"/>
              </a:rPr>
              <a:t>1</a:t>
            </a:r>
            <a:endParaRPr lang="en-US" altLang="ja-JP" sz="2000" b="0" dirty="0">
              <a:solidFill>
                <a:srgbClr val="D4D4D4"/>
              </a:solidFill>
              <a:effectLst/>
              <a:latin typeface="Consolas" panose="020B0609020204030204" pitchFamily="49" charset="0"/>
            </a:endParaRPr>
          </a:p>
          <a:p>
            <a:r>
              <a:rPr lang="en-US" altLang="ja-JP" sz="2000" b="0" dirty="0">
                <a:solidFill>
                  <a:srgbClr val="D4D4D4"/>
                </a:solidFill>
                <a:effectLst/>
                <a:latin typeface="Consolas" panose="020B0609020204030204" pitchFamily="49" charset="0"/>
              </a:rPr>
              <a:t>    </a:t>
            </a:r>
            <a:r>
              <a:rPr lang="en-US" altLang="ja-JP" sz="2000" b="0" dirty="0">
                <a:solidFill>
                  <a:srgbClr val="C586C0"/>
                </a:solidFill>
                <a:effectLst/>
                <a:latin typeface="Consolas" panose="020B0609020204030204" pitchFamily="49" charset="0"/>
              </a:rPr>
              <a:t>return</a:t>
            </a:r>
            <a:r>
              <a:rPr lang="en-US" altLang="ja-JP" sz="2000" b="0" dirty="0">
                <a:solidFill>
                  <a:srgbClr val="D4D4D4"/>
                </a:solidFill>
                <a:effectLst/>
                <a:latin typeface="Consolas" panose="020B0609020204030204" pitchFamily="49" charset="0"/>
              </a:rPr>
              <a:t> </a:t>
            </a:r>
            <a:r>
              <a:rPr lang="en-US" altLang="ja-JP" sz="2000" b="0" dirty="0">
                <a:solidFill>
                  <a:srgbClr val="569CD6"/>
                </a:solidFill>
                <a:effectLst/>
                <a:latin typeface="Consolas" panose="020B0609020204030204" pitchFamily="49" charset="0"/>
              </a:rPr>
              <a:t>True</a:t>
            </a:r>
            <a:endParaRPr lang="en-US" altLang="ja-JP" sz="2000" b="0" dirty="0">
              <a:solidFill>
                <a:srgbClr val="D4D4D4"/>
              </a:solidFill>
              <a:effectLst/>
              <a:latin typeface="Consolas" panose="020B0609020204030204" pitchFamily="49" charset="0"/>
            </a:endParaRPr>
          </a:p>
        </p:txBody>
      </p:sp>
      <p:sp>
        <p:nvSpPr>
          <p:cNvPr id="8" name="テキスト ボックス 7">
            <a:extLst>
              <a:ext uri="{FF2B5EF4-FFF2-40B4-BE49-F238E27FC236}">
                <a16:creationId xmlns:a16="http://schemas.microsoft.com/office/drawing/2014/main" id="{47625305-0691-7B0C-6A57-2FA6C74F6BDF}"/>
              </a:ext>
            </a:extLst>
          </p:cNvPr>
          <p:cNvSpPr txBox="1"/>
          <p:nvPr/>
        </p:nvSpPr>
        <p:spPr>
          <a:xfrm>
            <a:off x="2471084" y="5712844"/>
            <a:ext cx="1619794" cy="461665"/>
          </a:xfrm>
          <a:prstGeom prst="rect">
            <a:avLst/>
          </a:prstGeom>
          <a:noFill/>
        </p:spPr>
        <p:txBody>
          <a:bodyPr wrap="square" rtlCol="0">
            <a:spAutoFit/>
          </a:bodyPr>
          <a:lstStyle/>
          <a:p>
            <a:pPr algn="ctr"/>
            <a:r>
              <a:rPr kumimoji="1" lang="en-US" altLang="ja-JP" sz="2400" dirty="0">
                <a:latin typeface="LINE Seed JP_OTF Bold" panose="02020700000000000000" pitchFamily="18" charset="-128"/>
                <a:ea typeface="LINE Seed JP_OTF Bold" panose="02020700000000000000" pitchFamily="18" charset="-128"/>
              </a:rPr>
              <a:t>C++</a:t>
            </a:r>
            <a:endParaRPr kumimoji="1" lang="ja-JP" altLang="en-US" sz="2400" dirty="0">
              <a:latin typeface="LINE Seed JP_OTF Bold" panose="02020700000000000000" pitchFamily="18" charset="-128"/>
              <a:ea typeface="LINE Seed JP_OTF Bold" panose="02020700000000000000" pitchFamily="18" charset="-128"/>
            </a:endParaRPr>
          </a:p>
        </p:txBody>
      </p:sp>
      <p:sp>
        <p:nvSpPr>
          <p:cNvPr id="9" name="テキスト ボックス 8">
            <a:extLst>
              <a:ext uri="{FF2B5EF4-FFF2-40B4-BE49-F238E27FC236}">
                <a16:creationId xmlns:a16="http://schemas.microsoft.com/office/drawing/2014/main" id="{D0093860-7663-2769-B252-97BCA3A11E9D}"/>
              </a:ext>
            </a:extLst>
          </p:cNvPr>
          <p:cNvSpPr txBox="1"/>
          <p:nvPr/>
        </p:nvSpPr>
        <p:spPr>
          <a:xfrm>
            <a:off x="7837715" y="5712844"/>
            <a:ext cx="1619794" cy="461665"/>
          </a:xfrm>
          <a:prstGeom prst="rect">
            <a:avLst/>
          </a:prstGeom>
          <a:noFill/>
        </p:spPr>
        <p:txBody>
          <a:bodyPr wrap="square" rtlCol="0">
            <a:spAutoFit/>
          </a:bodyPr>
          <a:lstStyle/>
          <a:p>
            <a:pPr algn="ctr"/>
            <a:r>
              <a:rPr kumimoji="1" lang="en-US" altLang="ja-JP" sz="2400" dirty="0">
                <a:latin typeface="LINE Seed JP_OTF Bold" panose="02020700000000000000" pitchFamily="18" charset="-128"/>
                <a:ea typeface="LINE Seed JP_OTF Bold" panose="02020700000000000000" pitchFamily="18" charset="-128"/>
              </a:rPr>
              <a:t>Python</a:t>
            </a:r>
            <a:endParaRPr kumimoji="1" lang="ja-JP" altLang="en-US" sz="2400" dirty="0">
              <a:latin typeface="LINE Seed JP_OTF Bold" panose="02020700000000000000" pitchFamily="18" charset="-128"/>
              <a:ea typeface="LINE Seed JP_OTF Bold" panose="02020700000000000000" pitchFamily="18" charset="-128"/>
            </a:endParaRPr>
          </a:p>
        </p:txBody>
      </p:sp>
    </p:spTree>
    <p:extLst>
      <p:ext uri="{BB962C8B-B14F-4D97-AF65-F5344CB8AC3E}">
        <p14:creationId xmlns:p14="http://schemas.microsoft.com/office/powerpoint/2010/main" val="210303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A59C85-2562-4C0E-B650-9F0157ECFD4A}"/>
              </a:ext>
            </a:extLst>
          </p:cNvPr>
          <p:cNvSpPr>
            <a:spLocks noGrp="1"/>
          </p:cNvSpPr>
          <p:nvPr>
            <p:ph type="title"/>
          </p:nvPr>
        </p:nvSpPr>
        <p:spPr/>
        <p:txBody>
          <a:bodyPr/>
          <a:lstStyle/>
          <a:p>
            <a:r>
              <a:rPr kumimoji="1" lang="ja-JP" altLang="en-US" dirty="0"/>
              <a:t>例題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630ABF5-BC08-45DC-8F36-1CA701CFD689}"/>
                  </a:ext>
                </a:extLst>
              </p:cNvPr>
              <p:cNvSpPr>
                <a:spLocks noGrp="1"/>
              </p:cNvSpPr>
              <p:nvPr>
                <p:ph idx="1"/>
              </p:nvPr>
            </p:nvSpPr>
            <p:spPr/>
            <p:txBody>
              <a:bodyPr/>
              <a:lstStyle/>
              <a:p>
                <a:pPr marL="0" indent="0">
                  <a:buNone/>
                </a:pPr>
                <a:r>
                  <a:rPr kumimoji="1" lang="en-US" altLang="ja-JP" dirty="0">
                    <a:hlinkClick r:id="rId2"/>
                  </a:rPr>
                  <a:t>ABC177 C - Sum of product of pairs</a:t>
                </a:r>
                <a:endParaRPr lang="en-US" altLang="ja-JP" b="0" i="1" dirty="0">
                  <a:latin typeface="Cambria Math" panose="02040503050406030204" pitchFamily="18" charset="0"/>
                </a:endParaRPr>
              </a:p>
              <a:p>
                <a14:m>
                  <m:oMath xmlns:m="http://schemas.openxmlformats.org/officeDocument/2006/math">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e>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𝑗</m:t>
                                </m:r>
                              </m:sub>
                            </m:sSub>
                          </m:e>
                        </m:nary>
                      </m:e>
                    </m:nary>
                  </m:oMath>
                </a14:m>
                <a:r>
                  <a:rPr lang="en-US" altLang="ja-JP" dirty="0"/>
                  <a:t> </a:t>
                </a:r>
                <a:r>
                  <a:rPr lang="ja-JP" altLang="en-US" dirty="0"/>
                  <a:t>を求める問題</a:t>
                </a:r>
                <a:endParaRPr lang="en-US" altLang="ja-JP" dirty="0"/>
              </a:p>
              <a:p>
                <a:r>
                  <a:rPr lang="ja-JP" altLang="en-US" dirty="0"/>
                  <a:t>ヒント：式を変形すると </a:t>
                </a:r>
                <a14:m>
                  <m:oMath xmlns:m="http://schemas.openxmlformats.org/officeDocument/2006/math">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e>
                    </m:nary>
                  </m:oMath>
                </a14:m>
                <a:r>
                  <a:rPr lang="en-US" altLang="ja-JP" b="0" dirty="0"/>
                  <a:t> </a:t>
                </a:r>
                <a14:m>
                  <m:oMath xmlns:m="http://schemas.openxmlformats.org/officeDocument/2006/math">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𝑗</m:t>
                            </m:r>
                          </m:sub>
                        </m:sSub>
                      </m:e>
                    </m:nary>
                    <m:r>
                      <a:rPr lang="ja-JP" altLang="en-US" i="1">
                        <a:latin typeface="Cambria Math" panose="02040503050406030204" pitchFamily="18" charset="0"/>
                      </a:rPr>
                      <m:t>となり</m:t>
                    </m:r>
                  </m:oMath>
                </a14:m>
                <a:r>
                  <a:rPr lang="ja-JP" altLang="en-US" dirty="0"/>
                  <a:t>累積和が見えてくる</a:t>
                </a:r>
                <a:endParaRPr lang="en-US" altLang="ja-JP" dirty="0"/>
              </a:p>
              <a:p>
                <a:pPr marL="0" indent="0">
                  <a:buNone/>
                </a:pPr>
                <a:endParaRPr lang="en-US" altLang="ja-JP" dirty="0"/>
              </a:p>
              <a:p>
                <a:r>
                  <a:rPr lang="ja-JP" altLang="en-US" sz="2000" dirty="0"/>
                  <a:t>回答例 </a:t>
                </a:r>
                <a:r>
                  <a:rPr lang="en-US" altLang="ja-JP" sz="2000" dirty="0"/>
                  <a:t>C++</a:t>
                </a:r>
                <a:r>
                  <a:rPr lang="ja-JP" altLang="en-US" sz="2000" dirty="0"/>
                  <a:t>：</a:t>
                </a:r>
                <a:r>
                  <a:rPr lang="en-US" altLang="ja-JP" sz="2000" dirty="0">
                    <a:hlinkClick r:id="rId3"/>
                  </a:rPr>
                  <a:t>https://atcoder.jp/contests/abc177/submissions/31296937</a:t>
                </a:r>
                <a:endParaRPr lang="en-US" altLang="ja-JP" sz="2000" dirty="0"/>
              </a:p>
              <a:p>
                <a:r>
                  <a:rPr kumimoji="1" lang="ja-JP" altLang="en-US" sz="2000" dirty="0"/>
                  <a:t>回答例 </a:t>
                </a:r>
                <a:r>
                  <a:rPr kumimoji="1" lang="en-US" altLang="ja-JP" sz="2000" dirty="0"/>
                  <a:t>Python</a:t>
                </a:r>
                <a:r>
                  <a:rPr kumimoji="1" lang="ja-JP" altLang="en-US" sz="2000" dirty="0"/>
                  <a:t>：</a:t>
                </a:r>
                <a:r>
                  <a:rPr kumimoji="1" lang="en-US" altLang="ja-JP" sz="2000" dirty="0">
                    <a:hlinkClick r:id="rId4"/>
                  </a:rPr>
                  <a:t>https://atcoder.jp/contests/abc177/submissions/31297000</a:t>
                </a:r>
                <a:endParaRPr kumimoji="1" lang="en-US" altLang="ja-JP" sz="2000" dirty="0"/>
              </a:p>
            </p:txBody>
          </p:sp>
        </mc:Choice>
        <mc:Fallback xmlns="">
          <p:sp>
            <p:nvSpPr>
              <p:cNvPr id="3" name="コンテンツ プレースホルダー 2">
                <a:extLst>
                  <a:ext uri="{FF2B5EF4-FFF2-40B4-BE49-F238E27FC236}">
                    <a16:creationId xmlns:a16="http://schemas.microsoft.com/office/drawing/2014/main" id="{4630ABF5-BC08-45DC-8F36-1CA701CFD689}"/>
                  </a:ext>
                </a:extLst>
              </p:cNvPr>
              <p:cNvSpPr>
                <a:spLocks noGrp="1" noRot="1" noChangeAspect="1" noMove="1" noResize="1" noEditPoints="1" noAdjustHandles="1" noChangeArrowheads="1" noChangeShapeType="1" noTextEdit="1"/>
              </p:cNvSpPr>
              <p:nvPr>
                <p:ph idx="1"/>
              </p:nvPr>
            </p:nvSpPr>
            <p:spPr>
              <a:blipFill>
                <a:blip r:embed="rId5"/>
                <a:stretch>
                  <a:fillRect l="-1217" t="-224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7BFE9ED-DF69-89A1-A5D3-12F80757CADC}"/>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6985D1A1-ED71-CD03-EB2C-F8DE8D8E36C0}"/>
              </a:ext>
            </a:extLst>
          </p:cNvPr>
          <p:cNvSpPr>
            <a:spLocks noGrp="1"/>
          </p:cNvSpPr>
          <p:nvPr>
            <p:ph type="sldNum" sz="quarter" idx="12"/>
          </p:nvPr>
        </p:nvSpPr>
        <p:spPr/>
        <p:txBody>
          <a:bodyPr/>
          <a:lstStyle/>
          <a:p>
            <a:fld id="{35F28554-28C9-47E6-B93E-679CF27A3A1B}" type="slidenum">
              <a:rPr kumimoji="1" lang="ja-JP" altLang="en-US" smtClean="0"/>
              <a:t>17</a:t>
            </a:fld>
            <a:endParaRPr kumimoji="1" lang="ja-JP" altLang="en-US"/>
          </a:p>
        </p:txBody>
      </p:sp>
    </p:spTree>
    <p:extLst>
      <p:ext uri="{BB962C8B-B14F-4D97-AF65-F5344CB8AC3E}">
        <p14:creationId xmlns:p14="http://schemas.microsoft.com/office/powerpoint/2010/main" val="111344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6BCE3-B50F-436A-BB65-B3891FA4DF5D}"/>
              </a:ext>
            </a:extLst>
          </p:cNvPr>
          <p:cNvSpPr>
            <a:spLocks noGrp="1"/>
          </p:cNvSpPr>
          <p:nvPr>
            <p:ph type="title"/>
          </p:nvPr>
        </p:nvSpPr>
        <p:spPr/>
        <p:txBody>
          <a:bodyPr/>
          <a:lstStyle/>
          <a:p>
            <a:r>
              <a:rPr lang="ja-JP" altLang="en-US" dirty="0"/>
              <a:t>例題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F205A9-5F5A-4FAA-AEE3-90E8E9ADC47D}"/>
                  </a:ext>
                </a:extLst>
              </p:cNvPr>
              <p:cNvSpPr>
                <a:spLocks noGrp="1"/>
              </p:cNvSpPr>
              <p:nvPr>
                <p:ph idx="1"/>
              </p:nvPr>
            </p:nvSpPr>
            <p:spPr/>
            <p:txBody>
              <a:bodyPr/>
              <a:lstStyle/>
              <a:p>
                <a:pPr marL="0" indent="0">
                  <a:buNone/>
                </a:pPr>
                <a:r>
                  <a:rPr kumimoji="1" lang="en-US" altLang="ja-JP" dirty="0">
                    <a:hlinkClick r:id="rId2"/>
                  </a:rPr>
                  <a:t>AGC023 A - Zero-Sum Ranges</a:t>
                </a:r>
                <a:endParaRPr kumimoji="1" lang="en-US" altLang="ja-JP" dirty="0"/>
              </a:p>
              <a:p>
                <a:r>
                  <a:rPr lang="ja-JP" altLang="en-US" dirty="0"/>
                  <a:t>少し難しめ</a:t>
                </a:r>
                <a:endParaRPr lang="en-US" altLang="ja-JP" dirty="0"/>
              </a:p>
              <a:p>
                <a:r>
                  <a:rPr lang="ja-JP" altLang="en-US" dirty="0"/>
                  <a:t>総和が </a:t>
                </a:r>
                <a14:m>
                  <m:oMath xmlns:m="http://schemas.openxmlformats.org/officeDocument/2006/math">
                    <m:r>
                      <a:rPr lang="en-US" altLang="ja-JP" b="0" i="1" smtClean="0">
                        <a:latin typeface="Cambria Math" panose="02040503050406030204" pitchFamily="18" charset="0"/>
                      </a:rPr>
                      <m:t>0</m:t>
                    </m:r>
                  </m:oMath>
                </a14:m>
                <a:r>
                  <a:rPr kumimoji="1" lang="en-US" altLang="ja-JP" dirty="0"/>
                  <a:t> </a:t>
                </a:r>
                <a:r>
                  <a:rPr kumimoji="1" lang="ja-JP" altLang="en-US" dirty="0"/>
                  <a:t>になる部分列の数を数える問題</a:t>
                </a:r>
                <a:endParaRPr kumimoji="1" lang="en-US" altLang="ja-JP" dirty="0"/>
              </a:p>
              <a:p>
                <a:r>
                  <a:rPr kumimoji="1" lang="ja-JP" altLang="en-US" dirty="0"/>
                  <a:t>部分列の総和</a:t>
                </a:r>
                <a:r>
                  <a:rPr lang="ja-JP" altLang="en-US" dirty="0"/>
                  <a:t>（区間和）</a:t>
                </a:r>
                <a:r>
                  <a:rPr kumimoji="1" lang="ja-JP" altLang="en-US" dirty="0"/>
                  <a:t>が </a:t>
                </a:r>
                <a14:m>
                  <m:oMath xmlns:m="http://schemas.openxmlformats.org/officeDocument/2006/math">
                    <m:r>
                      <a:rPr kumimoji="1" lang="en-US" altLang="ja-JP" b="0" i="1" smtClean="0">
                        <a:latin typeface="Cambria Math" panose="02040503050406030204" pitchFamily="18" charset="0"/>
                      </a:rPr>
                      <m:t>0</m:t>
                    </m:r>
                  </m:oMath>
                </a14:m>
                <a:r>
                  <a:rPr kumimoji="1" lang="en-US" altLang="ja-JP" dirty="0"/>
                  <a:t> </a:t>
                </a:r>
                <a:r>
                  <a:rPr kumimoji="1" lang="ja-JP" altLang="en-US" dirty="0"/>
                  <a:t>になるとは</a:t>
                </a:r>
                <a:r>
                  <a:rPr lang="ja-JP" altLang="en-US" dirty="0"/>
                  <a:t>どういうことかを考えるとよい</a:t>
                </a:r>
                <a:endParaRPr kumimoji="1" lang="en-US" altLang="ja-JP" dirty="0"/>
              </a:p>
              <a:p>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9F205A9-5F5A-4FAA-AEE3-90E8E9ADC47D}"/>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FACEE83-3255-EB62-34D0-2062ED5DEA5F}"/>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68A1161B-B74C-70A5-0516-F1CF13A043B8}"/>
              </a:ext>
            </a:extLst>
          </p:cNvPr>
          <p:cNvSpPr>
            <a:spLocks noGrp="1"/>
          </p:cNvSpPr>
          <p:nvPr>
            <p:ph type="sldNum" sz="quarter" idx="12"/>
          </p:nvPr>
        </p:nvSpPr>
        <p:spPr/>
        <p:txBody>
          <a:bodyPr/>
          <a:lstStyle/>
          <a:p>
            <a:fld id="{35F28554-28C9-47E6-B93E-679CF27A3A1B}" type="slidenum">
              <a:rPr kumimoji="1" lang="ja-JP" altLang="en-US" smtClean="0"/>
              <a:t>18</a:t>
            </a:fld>
            <a:endParaRPr kumimoji="1" lang="ja-JP" altLang="en-US"/>
          </a:p>
        </p:txBody>
      </p:sp>
    </p:spTree>
    <p:extLst>
      <p:ext uri="{BB962C8B-B14F-4D97-AF65-F5344CB8AC3E}">
        <p14:creationId xmlns:p14="http://schemas.microsoft.com/office/powerpoint/2010/main" val="324529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7B0CB-191E-4E9B-B81E-AE136F179BF1}"/>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5D201C90-1756-433E-9F0A-97DF86A64C5D}"/>
              </a:ext>
            </a:extLst>
          </p:cNvPr>
          <p:cNvSpPr>
            <a:spLocks noGrp="1"/>
          </p:cNvSpPr>
          <p:nvPr>
            <p:ph idx="1"/>
          </p:nvPr>
        </p:nvSpPr>
        <p:spPr/>
        <p:txBody>
          <a:bodyPr>
            <a:normAutofit/>
          </a:bodyPr>
          <a:lstStyle/>
          <a:p>
            <a:pPr>
              <a:lnSpc>
                <a:spcPct val="150000"/>
              </a:lnSpc>
            </a:pPr>
            <a:r>
              <a:rPr kumimoji="1" lang="ja-JP" altLang="en-US" dirty="0"/>
              <a:t>はじめに</a:t>
            </a:r>
            <a:endParaRPr lang="en-US" altLang="ja-JP" dirty="0"/>
          </a:p>
          <a:p>
            <a:pPr>
              <a:lnSpc>
                <a:spcPct val="150000"/>
              </a:lnSpc>
            </a:pPr>
            <a:r>
              <a:rPr lang="ja-JP" altLang="en-US" dirty="0"/>
              <a:t>累積和</a:t>
            </a:r>
            <a:endParaRPr lang="en-US" altLang="ja-JP" dirty="0"/>
          </a:p>
          <a:p>
            <a:pPr>
              <a:lnSpc>
                <a:spcPct val="150000"/>
              </a:lnSpc>
            </a:pPr>
            <a:r>
              <a:rPr lang="ja-JP" altLang="en-US" dirty="0"/>
              <a:t>実装</a:t>
            </a:r>
            <a:endParaRPr lang="en-US" altLang="ja-JP" dirty="0"/>
          </a:p>
          <a:p>
            <a:pPr>
              <a:lnSpc>
                <a:spcPct val="150000"/>
              </a:lnSpc>
            </a:pPr>
            <a:r>
              <a:rPr lang="ja-JP" altLang="en-US" dirty="0"/>
              <a:t>発展的話題</a:t>
            </a:r>
            <a:endParaRPr lang="en-US" altLang="ja-JP" dirty="0"/>
          </a:p>
          <a:p>
            <a:pPr>
              <a:lnSpc>
                <a:spcPct val="150000"/>
              </a:lnSpc>
            </a:pPr>
            <a:r>
              <a:rPr kumimoji="1" lang="ja-JP" altLang="en-US" dirty="0"/>
              <a:t>例題</a:t>
            </a:r>
            <a:endParaRPr kumimoji="1" lang="en-US" altLang="ja-JP" dirty="0"/>
          </a:p>
        </p:txBody>
      </p:sp>
      <p:sp>
        <p:nvSpPr>
          <p:cNvPr id="4" name="日付プレースホルダー 3">
            <a:extLst>
              <a:ext uri="{FF2B5EF4-FFF2-40B4-BE49-F238E27FC236}">
                <a16:creationId xmlns:a16="http://schemas.microsoft.com/office/drawing/2014/main" id="{4C821EAC-A16F-742A-48B7-D1C5BFFFB0D5}"/>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08A374B5-DDDC-5536-0E10-A70EA4ECF89B}"/>
              </a:ext>
            </a:extLst>
          </p:cNvPr>
          <p:cNvSpPr>
            <a:spLocks noGrp="1"/>
          </p:cNvSpPr>
          <p:nvPr>
            <p:ph type="sldNum" sz="quarter" idx="12"/>
          </p:nvPr>
        </p:nvSpPr>
        <p:spPr/>
        <p:txBody>
          <a:bodyPr/>
          <a:lstStyle/>
          <a:p>
            <a:fld id="{35F28554-28C9-47E6-B93E-679CF27A3A1B}" type="slidenum">
              <a:rPr kumimoji="1" lang="ja-JP" altLang="en-US" smtClean="0"/>
              <a:t>2</a:t>
            </a:fld>
            <a:endParaRPr kumimoji="1" lang="ja-JP" altLang="en-US"/>
          </a:p>
        </p:txBody>
      </p:sp>
    </p:spTree>
    <p:extLst>
      <p:ext uri="{BB962C8B-B14F-4D97-AF65-F5344CB8AC3E}">
        <p14:creationId xmlns:p14="http://schemas.microsoft.com/office/powerpoint/2010/main" val="35219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9FEAE5-AA61-4BCB-8EE7-16656CFE0DE8}"/>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81BF7ACF-D5C7-4CC6-AE62-29DC9DF1649E}"/>
              </a:ext>
            </a:extLst>
          </p:cNvPr>
          <p:cNvSpPr>
            <a:spLocks noGrp="1"/>
          </p:cNvSpPr>
          <p:nvPr>
            <p:ph idx="1"/>
          </p:nvPr>
        </p:nvSpPr>
        <p:spPr>
          <a:xfrm>
            <a:off x="838200" y="1825625"/>
            <a:ext cx="10515600" cy="490855"/>
          </a:xfrm>
        </p:spPr>
        <p:txBody>
          <a:bodyPr/>
          <a:lstStyle/>
          <a:p>
            <a:pPr marL="0" indent="0">
              <a:buNone/>
            </a:pPr>
            <a:r>
              <a:rPr kumimoji="1" lang="ja-JP" altLang="en-US" dirty="0"/>
              <a:t>以下の問題が出てきたらどのようにして解きますか？</a:t>
            </a:r>
            <a:endParaRPr kumimoji="1" lang="en-US" altLang="ja-JP" dirty="0"/>
          </a:p>
          <a:p>
            <a:endParaRPr lang="en-US" altLang="ja-JP" dirty="0"/>
          </a:p>
          <a:p>
            <a:endParaRPr kumimoji="1" lang="en-US" altLang="ja-JP" dirty="0"/>
          </a:p>
          <a:p>
            <a:endParaRPr lang="en-US" altLang="ja-JP" dirty="0"/>
          </a:p>
          <a:p>
            <a:endParaRPr lang="en-US" altLang="ja-JP" dirty="0"/>
          </a:p>
          <a:p>
            <a:pPr marL="0" indent="0">
              <a:buNone/>
            </a:pPr>
            <a:endParaRPr kumimoji="1" lang="en-US" altLang="ja-JP" dirty="0"/>
          </a:p>
        </p:txBody>
      </p:sp>
      <mc:AlternateContent xmlns:mc="http://schemas.openxmlformats.org/markup-compatibility/2006">
        <mc:Choice xmlns:a14="http://schemas.microsoft.com/office/drawing/2010/main" Requires="a14">
          <p:sp>
            <p:nvSpPr>
              <p:cNvPr id="4" name="四角形: 角を丸くする 3">
                <a:extLst>
                  <a:ext uri="{FF2B5EF4-FFF2-40B4-BE49-F238E27FC236}">
                    <a16:creationId xmlns:a16="http://schemas.microsoft.com/office/drawing/2014/main" id="{62FA9DBA-75D6-4332-92B4-7E2B916A81FD}"/>
                  </a:ext>
                </a:extLst>
              </p:cNvPr>
              <p:cNvSpPr/>
              <p:nvPr/>
            </p:nvSpPr>
            <p:spPr>
              <a:xfrm>
                <a:off x="1789611" y="2451417"/>
                <a:ext cx="8612777" cy="3904933"/>
              </a:xfrm>
              <a:prstGeom prst="roundRect">
                <a:avLst/>
              </a:prstGeom>
              <a:solidFill>
                <a:schemeClr val="accent6">
                  <a:lumMod val="20000"/>
                  <a:lumOff val="80000"/>
                </a:schemeClr>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2400" b="1" dirty="0">
                    <a:solidFill>
                      <a:schemeClr val="tx1"/>
                    </a:solidFill>
                    <a:latin typeface="LINE Seed JP OTF ExtraBold" panose="02020800000000000000" pitchFamily="18" charset="-128"/>
                    <a:ea typeface="LINE Seed JP OTF ExtraBold" panose="02020800000000000000" pitchFamily="18" charset="-128"/>
                  </a:rPr>
                  <a:t>問題文</a:t>
                </a:r>
                <a:endParaRPr lang="en-US" altLang="ja-JP" sz="2400" b="1" dirty="0">
                  <a:solidFill>
                    <a:schemeClr val="tx1"/>
                  </a:solidFill>
                  <a:latin typeface="LINE Seed JP OTF ExtraBold" panose="02020800000000000000" pitchFamily="18" charset="-128"/>
                  <a:ea typeface="LINE Seed JP OTF ExtraBold" panose="02020800000000000000" pitchFamily="18" charset="-128"/>
                </a:endParaRPr>
              </a:p>
              <a:p>
                <a:pPr>
                  <a:lnSpc>
                    <a:spcPct val="150000"/>
                  </a:lnSpc>
                </a:pPr>
                <a:r>
                  <a:rPr lang="ja-JP" altLang="en-US" dirty="0">
                    <a:solidFill>
                      <a:schemeClr val="tx1"/>
                    </a:solidFill>
                    <a:latin typeface="LINE Seed JP_OTF Bold" panose="02020700000000000000" pitchFamily="18" charset="-128"/>
                    <a:ea typeface="LINE Seed JP_OTF Bold" panose="02020700000000000000" pitchFamily="18" charset="-128"/>
                  </a:rPr>
                  <a:t>長さ </a:t>
                </a:r>
                <a14:m>
                  <m:oMath xmlns:m="http://schemas.openxmlformats.org/officeDocument/2006/math">
                    <m:r>
                      <a:rPr lang="en-US" altLang="ja-JP" b="0" i="1" smtClean="0">
                        <a:solidFill>
                          <a:schemeClr val="tx1"/>
                        </a:solidFill>
                        <a:latin typeface="Cambria Math" panose="02040503050406030204" pitchFamily="18" charset="0"/>
                      </a:rPr>
                      <m:t>𝑁</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の数列 </a:t>
                </a:r>
                <a14:m>
                  <m:oMath xmlns:m="http://schemas.openxmlformats.org/officeDocument/2006/math">
                    <m:r>
                      <a:rPr kumimoji="1" lang="en-US" altLang="ja-JP" b="0" i="1" smtClean="0">
                        <a:solidFill>
                          <a:schemeClr val="tx1"/>
                        </a:solidFill>
                        <a:latin typeface="Cambria Math" panose="02040503050406030204" pitchFamily="18" charset="0"/>
                      </a:rPr>
                      <m:t>𝐴</m:t>
                    </m:r>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ea typeface="Cambria Math" panose="02040503050406030204" pitchFamily="18" charset="0"/>
                      </a:rPr>
                      <m:t>⋯, </m:t>
                    </m:r>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𝐴</m:t>
                        </m:r>
                      </m:e>
                      <m:sub>
                        <m:r>
                          <a:rPr kumimoji="1" lang="en-US" altLang="ja-JP" b="0" i="1" smtClean="0">
                            <a:solidFill>
                              <a:schemeClr val="tx1"/>
                            </a:solidFill>
                            <a:latin typeface="Cambria Math" panose="02040503050406030204" pitchFamily="18" charset="0"/>
                            <a:ea typeface="Cambria Math" panose="02040503050406030204" pitchFamily="18" charset="0"/>
                          </a:rPr>
                          <m:t>𝑁</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a:t>
                </a:r>
                <a:r>
                  <a:rPr lang="ja-JP" altLang="en-US" dirty="0">
                    <a:solidFill>
                      <a:schemeClr val="tx1"/>
                    </a:solidFill>
                    <a:latin typeface="LINE Seed JP_OTF Bold" panose="02020700000000000000" pitchFamily="18" charset="-128"/>
                    <a:ea typeface="LINE Seed JP_OTF Bold" panose="02020700000000000000" pitchFamily="18" charset="-128"/>
                  </a:rPr>
                  <a:t>が与えられます</a:t>
                </a:r>
                <a:r>
                  <a:rPr lang="en-US" altLang="ja-JP" dirty="0">
                    <a:solidFill>
                      <a:schemeClr val="tx1"/>
                    </a:solidFill>
                    <a:latin typeface="LINE Seed JP_OTF Bold" panose="02020700000000000000" pitchFamily="18" charset="-128"/>
                    <a:ea typeface="LINE Seed JP_OTF Bold" panose="02020700000000000000" pitchFamily="18" charset="-128"/>
                  </a:rPr>
                  <a:t>.</a:t>
                </a:r>
              </a:p>
              <a:p>
                <a:pPr>
                  <a:lnSpc>
                    <a:spcPct val="150000"/>
                  </a:lnSpc>
                </a:pPr>
                <a:r>
                  <a:rPr kumimoji="1" lang="ja-JP" altLang="en-US" dirty="0">
                    <a:solidFill>
                      <a:schemeClr val="tx1"/>
                    </a:solidFill>
                    <a:latin typeface="LINE Seed JP_OTF Bold" panose="02020700000000000000" pitchFamily="18" charset="-128"/>
                    <a:ea typeface="LINE Seed JP_OTF Bold" panose="02020700000000000000" pitchFamily="18" charset="-128"/>
                  </a:rPr>
                  <a:t>以下の形式の </a:t>
                </a:r>
                <a14:m>
                  <m:oMath xmlns:m="http://schemas.openxmlformats.org/officeDocument/2006/math">
                    <m:r>
                      <a:rPr kumimoji="1" lang="en-US" altLang="ja-JP" b="0" i="1" smtClean="0">
                        <a:solidFill>
                          <a:schemeClr val="tx1"/>
                        </a:solidFill>
                        <a:latin typeface="Cambria Math" panose="02040503050406030204" pitchFamily="18" charset="0"/>
                      </a:rPr>
                      <m:t>𝑄</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個のクエリを処理してください</a:t>
                </a:r>
                <a:r>
                  <a:rPr kumimoji="1" lang="en-US" altLang="ja-JP" dirty="0">
                    <a:solidFill>
                      <a:schemeClr val="tx1"/>
                    </a:solidFill>
                    <a:latin typeface="LINE Seed JP_OTF Bold" panose="02020700000000000000" pitchFamily="18" charset="-128"/>
                    <a:ea typeface="LINE Seed JP_OTF Bold" panose="02020700000000000000" pitchFamily="18" charset="-128"/>
                  </a:rPr>
                  <a:t>.</a:t>
                </a:r>
              </a:p>
              <a:p>
                <a:pPr marL="285750" indent="-285750">
                  <a:lnSpc>
                    <a:spcPct val="150000"/>
                  </a:lnSpc>
                  <a:buFont typeface="Arial" panose="020B0604020202020204" pitchFamily="34" charset="0"/>
                  <a:buChar char="•"/>
                </a:pPr>
                <a:r>
                  <a:rPr lang="ja-JP" altLang="en-US" dirty="0">
                    <a:solidFill>
                      <a:schemeClr val="tx1"/>
                    </a:solidFill>
                    <a:latin typeface="LINE Seed JP_OTF Bold" panose="02020700000000000000" pitchFamily="18" charset="-128"/>
                    <a:ea typeface="LINE Seed JP_OTF Bold" panose="02020700000000000000" pitchFamily="18" charset="-128"/>
                  </a:rPr>
                  <a:t>整数 </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𝑙</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 </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𝑟</m:t>
                        </m:r>
                      </m:e>
                      <m:sub>
                        <m:r>
                          <a:rPr lang="en-US" altLang="ja-JP" b="0" i="1" smtClean="0">
                            <a:solidFill>
                              <a:schemeClr val="tx1"/>
                            </a:solidFill>
                            <a:latin typeface="Cambria Math" panose="02040503050406030204" pitchFamily="18" charset="0"/>
                          </a:rPr>
                          <m:t>𝑖</m:t>
                        </m:r>
                      </m:sub>
                    </m:sSub>
                  </m:oMath>
                </a14:m>
                <a:r>
                  <a:rPr lang="ja-JP" altLang="en-US" dirty="0">
                    <a:solidFill>
                      <a:schemeClr val="tx1"/>
                    </a:solidFill>
                    <a:latin typeface="LINE Seed JP_OTF Bold" panose="02020700000000000000" pitchFamily="18" charset="-128"/>
                    <a:ea typeface="LINE Seed JP_OTF Bold" panose="02020700000000000000" pitchFamily="18" charset="-128"/>
                  </a:rPr>
                  <a:t> が与えられるので</a:t>
                </a:r>
                <a:r>
                  <a:rPr lang="en-US" altLang="ja-JP" dirty="0">
                    <a:solidFill>
                      <a:schemeClr val="tx1"/>
                    </a:solidFill>
                    <a:latin typeface="LINE Seed JP_OTF Bold" panose="02020700000000000000" pitchFamily="18" charset="-128"/>
                    <a:ea typeface="LINE Seed JP_OTF Bold" panose="02020700000000000000" pitchFamily="18" charset="-128"/>
                  </a:rPr>
                  <a:t>, </a:t>
                </a:r>
                <a:r>
                  <a:rPr lang="ja-JP" altLang="en-US" dirty="0">
                    <a:solidFill>
                      <a:schemeClr val="tx1"/>
                    </a:solidFill>
                    <a:latin typeface="LINE Seed JP_OTF Bold" panose="02020700000000000000" pitchFamily="18" charset="-128"/>
                    <a:ea typeface="LINE Seed JP_OTF Bold" panose="02020700000000000000" pitchFamily="18" charset="-128"/>
                  </a:rPr>
                  <a:t>区間和</a:t>
                </a:r>
                <a14:m>
                  <m:oMath xmlns:m="http://schemas.openxmlformats.org/officeDocument/2006/math">
                    <m:r>
                      <a:rPr lang="ja-JP" altLang="en-US" dirty="0" smtClean="0">
                        <a:solidFill>
                          <a:schemeClr val="tx1"/>
                        </a:solidFill>
                        <a:latin typeface="Cambria Math" panose="02040503050406030204" pitchFamily="18" charset="0"/>
                      </a:rPr>
                      <m:t> </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𝑙</m:t>
                            </m:r>
                          </m:e>
                          <m:sub>
                            <m:r>
                              <a:rPr lang="en-US" altLang="ja-JP" b="0" i="1" smtClean="0">
                                <a:solidFill>
                                  <a:schemeClr val="tx1"/>
                                </a:solidFill>
                                <a:latin typeface="Cambria Math" panose="02040503050406030204" pitchFamily="18" charset="0"/>
                              </a:rPr>
                              <m:t>𝑖</m:t>
                            </m:r>
                          </m:sub>
                        </m:sSub>
                      </m:sub>
                    </m:sSub>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𝑙</m:t>
                            </m:r>
                          </m:e>
                          <m:sub>
                            <m:r>
                              <a:rPr lang="en-US" altLang="ja-JP" b="0" i="1" smtClean="0">
                                <a:solidFill>
                                  <a:schemeClr val="tx1"/>
                                </a:solidFill>
                                <a:latin typeface="Cambria Math" panose="02040503050406030204" pitchFamily="18" charset="0"/>
                              </a:rPr>
                              <m:t>𝑖</m:t>
                            </m:r>
                            <m:r>
                              <a:rPr lang="en-US" altLang="ja-JP" b="0" i="1" smtClean="0">
                                <a:solidFill>
                                  <a:schemeClr val="tx1"/>
                                </a:solidFill>
                                <a:latin typeface="Cambria Math" panose="02040503050406030204" pitchFamily="18" charset="0"/>
                              </a:rPr>
                              <m:t>+1</m:t>
                            </m:r>
                          </m:sub>
                        </m:sSub>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𝐴</m:t>
                        </m:r>
                      </m:e>
                      <m:sub>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𝑟</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b="0" i="1" smtClean="0">
                            <a:solidFill>
                              <a:schemeClr val="tx1"/>
                            </a:solidFill>
                            <a:latin typeface="Cambria Math" panose="02040503050406030204" pitchFamily="18" charset="0"/>
                            <a:ea typeface="Cambria Math" panose="02040503050406030204" pitchFamily="18" charset="0"/>
                          </a:rPr>
                          <m:t>−1</m:t>
                        </m:r>
                      </m:sub>
                    </m:sSub>
                  </m:oMath>
                </a14:m>
                <a:r>
                  <a:rPr lang="ja-JP" altLang="en-US" dirty="0">
                    <a:solidFill>
                      <a:schemeClr val="tx1"/>
                    </a:solidFill>
                    <a:latin typeface="LINE Seed JP_OTF Bold" panose="02020700000000000000" pitchFamily="18" charset="-128"/>
                    <a:ea typeface="LINE Seed JP_OTF Bold" panose="02020700000000000000" pitchFamily="18" charset="-128"/>
                  </a:rPr>
                  <a:t>を求めてください</a:t>
                </a:r>
                <a:r>
                  <a:rPr lang="en-US" altLang="ja-JP" dirty="0">
                    <a:solidFill>
                      <a:schemeClr val="tx1"/>
                    </a:solidFill>
                    <a:latin typeface="LINE Seed JP_OTF Bold" panose="02020700000000000000" pitchFamily="18" charset="-128"/>
                    <a:ea typeface="LINE Seed JP_OTF Bold" panose="02020700000000000000" pitchFamily="18" charset="-128"/>
                  </a:rPr>
                  <a:t>.</a:t>
                </a:r>
              </a:p>
              <a:p>
                <a:pPr>
                  <a:lnSpc>
                    <a:spcPct val="150000"/>
                  </a:lnSpc>
                </a:pPr>
                <a:r>
                  <a:rPr lang="ja-JP" altLang="en-US" sz="2400" b="1" dirty="0">
                    <a:solidFill>
                      <a:schemeClr val="tx1"/>
                    </a:solidFill>
                    <a:latin typeface="LINE Seed JP OTF ExtraBold" panose="02020800000000000000" pitchFamily="18" charset="-128"/>
                    <a:ea typeface="LINE Seed JP OTF ExtraBold" panose="02020800000000000000" pitchFamily="18" charset="-128"/>
                  </a:rPr>
                  <a:t>制約</a:t>
                </a:r>
                <a:endParaRPr lang="en-US" altLang="ja-JP" sz="2400" b="1" dirty="0">
                  <a:solidFill>
                    <a:schemeClr val="tx1"/>
                  </a:solidFill>
                  <a:latin typeface="LINE Seed JP OTF ExtraBold" panose="02020800000000000000" pitchFamily="18" charset="-128"/>
                  <a:ea typeface="LINE Seed JP OTF ExtraBold" panose="02020800000000000000" pitchFamily="18" charset="-128"/>
                </a:endParaRPr>
              </a:p>
              <a:p>
                <a:pPr marL="285750" indent="-285750">
                  <a:buFont typeface="Wingdings" panose="05000000000000000000" pitchFamily="2" charset="2"/>
                  <a:buChar char="u"/>
                </a:pPr>
                <a14:m>
                  <m:oMath xmlns:m="http://schemas.openxmlformats.org/officeDocument/2006/math">
                    <m:r>
                      <a:rPr lang="en-US" altLang="ja-JP" b="0" i="1" smtClean="0">
                        <a:solidFill>
                          <a:schemeClr val="tx1"/>
                        </a:solidFill>
                        <a:latin typeface="Cambria Math" panose="02040503050406030204" pitchFamily="18" charset="0"/>
                      </a:rPr>
                      <m:t>0&lt;</m:t>
                    </m:r>
                    <m:r>
                      <a:rPr lang="en-US" altLang="ja-JP" b="0" i="1" smtClean="0">
                        <a:solidFill>
                          <a:schemeClr val="tx1"/>
                        </a:solidFill>
                        <a:latin typeface="Cambria Math" panose="02040503050406030204" pitchFamily="18" charset="0"/>
                      </a:rPr>
                      <m:t>𝑁</m:t>
                    </m:r>
                    <m:r>
                      <a:rPr lang="en-US" altLang="ja-JP" b="0" i="1" smtClean="0">
                        <a:solidFill>
                          <a:schemeClr val="tx1"/>
                        </a:solidFill>
                        <a:latin typeface="Cambria Math" panose="02040503050406030204" pitchFamily="18" charset="0"/>
                      </a:rPr>
                      <m:t>&lt;</m:t>
                    </m:r>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10</m:t>
                        </m:r>
                      </m:e>
                      <m:sup>
                        <m:r>
                          <a:rPr lang="en-US" altLang="ja-JP" b="0" i="1" smtClean="0">
                            <a:solidFill>
                              <a:schemeClr val="tx1"/>
                            </a:solidFill>
                            <a:latin typeface="Cambria Math" panose="02040503050406030204" pitchFamily="18" charset="0"/>
                          </a:rPr>
                          <m:t>5</m:t>
                        </m:r>
                      </m:sup>
                    </m:sSup>
                  </m:oMath>
                </a14:m>
                <a:endParaRPr kumimoji="1" lang="en-US" altLang="ja-JP" dirty="0">
                  <a:solidFill>
                    <a:schemeClr val="tx1"/>
                  </a:solidFill>
                  <a:latin typeface="LINE Seed JP_OTF Bold" panose="02020700000000000000" pitchFamily="18" charset="-128"/>
                  <a:ea typeface="LINE Seed JP_OTF Bold" panose="02020700000000000000" pitchFamily="18" charset="-128"/>
                </a:endParaRPr>
              </a:p>
              <a:p>
                <a:pPr marL="285750" indent="-285750">
                  <a:buFont typeface="Wingdings" panose="05000000000000000000" pitchFamily="2" charset="2"/>
                  <a:buChar char="u"/>
                </a:pPr>
                <a14:m>
                  <m:oMath xmlns:m="http://schemas.openxmlformats.org/officeDocument/2006/math">
                    <m:r>
                      <a:rPr lang="en-US" altLang="ja-JP" b="0" i="1" smtClean="0">
                        <a:solidFill>
                          <a:schemeClr val="tx1"/>
                        </a:solidFill>
                        <a:latin typeface="Cambria Math" panose="02040503050406030204" pitchFamily="18" charset="0"/>
                      </a:rPr>
                      <m:t>0</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𝐴</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b="0" i="1" smtClean="0">
                        <a:solidFill>
                          <a:schemeClr val="tx1"/>
                        </a:solidFill>
                        <a:latin typeface="Cambria Math" panose="02040503050406030204" pitchFamily="18" charset="0"/>
                        <a:ea typeface="Cambria Math" panose="02040503050406030204" pitchFamily="18" charset="0"/>
                      </a:rPr>
                      <m:t>&lt;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r>
                          <a:rPr lang="en-US" altLang="ja-JP" b="0" i="1" smtClean="0">
                            <a:solidFill>
                              <a:schemeClr val="tx1"/>
                            </a:solidFill>
                            <a:latin typeface="Cambria Math" panose="02040503050406030204" pitchFamily="18" charset="0"/>
                            <a:ea typeface="Cambria Math" panose="02040503050406030204" pitchFamily="18" charset="0"/>
                          </a:rPr>
                          <m:t>10</m:t>
                        </m:r>
                      </m:e>
                      <m:sup>
                        <m:r>
                          <a:rPr lang="en-US" altLang="ja-JP" b="0" i="1" smtClean="0">
                            <a:solidFill>
                              <a:schemeClr val="tx1"/>
                            </a:solidFill>
                            <a:latin typeface="Cambria Math" panose="02040503050406030204" pitchFamily="18" charset="0"/>
                            <a:ea typeface="Cambria Math" panose="02040503050406030204" pitchFamily="18" charset="0"/>
                          </a:rPr>
                          <m:t>9</m:t>
                        </m:r>
                      </m:sup>
                    </m:sSup>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chemeClr val="tx1"/>
                        </a:solidFill>
                        <a:latin typeface="Cambria Math" panose="02040503050406030204" pitchFamily="18" charset="0"/>
                        <a:ea typeface="Cambria Math" panose="02040503050406030204" pitchFamily="18" charset="0"/>
                      </a:rPr>
                      <m:t>𝑖</m:t>
                    </m:r>
                    <m:r>
                      <a:rPr lang="en-US" altLang="ja-JP" b="0" i="1" smtClean="0">
                        <a:solidFill>
                          <a:schemeClr val="tx1"/>
                        </a:solidFill>
                        <a:latin typeface="Cambria Math" panose="02040503050406030204" pitchFamily="18" charset="0"/>
                        <a:ea typeface="Cambria Math" panose="02040503050406030204" pitchFamily="18" charset="0"/>
                      </a:rPr>
                      <m:t>=0, 1, ⋯, </m:t>
                    </m:r>
                    <m:r>
                      <a:rPr lang="en-US" altLang="ja-JP" b="0" i="1" smtClean="0">
                        <a:solidFill>
                          <a:schemeClr val="tx1"/>
                        </a:solidFill>
                        <a:latin typeface="Cambria Math" panose="02040503050406030204" pitchFamily="18" charset="0"/>
                        <a:ea typeface="Cambria Math" panose="02040503050406030204" pitchFamily="18" charset="0"/>
                      </a:rPr>
                      <m:t>𝑁</m:t>
                    </m:r>
                    <m:r>
                      <a:rPr lang="en-US" altLang="ja-JP" b="0" i="1" smtClean="0">
                        <a:solidFill>
                          <a:schemeClr val="tx1"/>
                        </a:solidFill>
                        <a:latin typeface="Cambria Math" panose="02040503050406030204" pitchFamily="18" charset="0"/>
                        <a:ea typeface="Cambria Math" panose="02040503050406030204" pitchFamily="18" charset="0"/>
                      </a:rPr>
                      <m:t>−1)</m:t>
                    </m:r>
                  </m:oMath>
                </a14:m>
                <a:endParaRPr kumimoji="1" lang="en-US" altLang="ja-JP" dirty="0">
                  <a:solidFill>
                    <a:schemeClr val="tx1"/>
                  </a:solidFill>
                  <a:latin typeface="LINE Seed JP_OTF Bold" panose="02020700000000000000" pitchFamily="18" charset="-128"/>
                  <a:ea typeface="LINE Seed JP_OTF Bold" panose="02020700000000000000" pitchFamily="18" charset="-128"/>
                </a:endParaRPr>
              </a:p>
              <a:p>
                <a:pPr marL="285750" indent="-285750">
                  <a:buFont typeface="Wingdings" panose="05000000000000000000" pitchFamily="2" charset="2"/>
                  <a:buChar char="u"/>
                </a:pPr>
                <a14:m>
                  <m:oMath xmlns:m="http://schemas.openxmlformats.org/officeDocument/2006/math">
                    <m:r>
                      <a:rPr lang="en-US" altLang="ja-JP" b="0" i="1" smtClean="0">
                        <a:solidFill>
                          <a:schemeClr val="tx1"/>
                        </a:solidFill>
                        <a:latin typeface="Cambria Math" panose="02040503050406030204" pitchFamily="18" charset="0"/>
                      </a:rPr>
                      <m:t>0&lt;</m:t>
                    </m:r>
                    <m:r>
                      <a:rPr lang="en-US" altLang="ja-JP" b="0" i="1" smtClean="0">
                        <a:solidFill>
                          <a:schemeClr val="tx1"/>
                        </a:solidFill>
                        <a:latin typeface="Cambria Math" panose="02040503050406030204" pitchFamily="18" charset="0"/>
                      </a:rPr>
                      <m:t>𝑄</m:t>
                    </m:r>
                    <m:r>
                      <a:rPr lang="en-US" altLang="ja-JP" b="0" i="1" smtClean="0">
                        <a:solidFill>
                          <a:schemeClr val="tx1"/>
                        </a:solidFill>
                        <a:latin typeface="Cambria Math" panose="02040503050406030204" pitchFamily="18" charset="0"/>
                      </a:rPr>
                      <m:t>&lt;</m:t>
                    </m:r>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10</m:t>
                        </m:r>
                      </m:e>
                      <m:sup>
                        <m:r>
                          <a:rPr lang="en-US" altLang="ja-JP" b="0" i="1" smtClean="0">
                            <a:solidFill>
                              <a:schemeClr val="tx1"/>
                            </a:solidFill>
                            <a:latin typeface="Cambria Math" panose="02040503050406030204" pitchFamily="18" charset="0"/>
                          </a:rPr>
                          <m:t>5</m:t>
                        </m:r>
                      </m:sup>
                    </m:sSup>
                  </m:oMath>
                </a14:m>
                <a:endParaRPr kumimoji="1" lang="en-US" altLang="ja-JP" dirty="0">
                  <a:solidFill>
                    <a:schemeClr val="tx1"/>
                  </a:solidFill>
                  <a:latin typeface="LINE Seed JP_OTF Bold" panose="02020700000000000000" pitchFamily="18" charset="-128"/>
                  <a:ea typeface="LINE Seed JP_OTF Bold" panose="02020700000000000000" pitchFamily="18" charset="-128"/>
                </a:endParaRPr>
              </a:p>
              <a:p>
                <a:pPr marL="285750" indent="-285750">
                  <a:buFont typeface="Wingdings" panose="05000000000000000000" pitchFamily="2" charset="2"/>
                  <a:buChar char="u"/>
                </a:pPr>
                <a14:m>
                  <m:oMath xmlns:m="http://schemas.openxmlformats.org/officeDocument/2006/math">
                    <m:r>
                      <a:rPr lang="en-US" altLang="ja-JP" b="0" i="1" smtClean="0">
                        <a:solidFill>
                          <a:schemeClr val="tx1"/>
                        </a:solidFill>
                        <a:latin typeface="Cambria Math" panose="02040503050406030204" pitchFamily="18" charset="0"/>
                        <a:ea typeface="Cambria Math" panose="02040503050406030204" pitchFamily="18" charset="0"/>
                      </a:rPr>
                      <m:t>0≤</m:t>
                    </m:r>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𝑙</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𝑟</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𝑁</m:t>
                    </m:r>
                  </m:oMath>
                </a14:m>
                <a:endParaRPr kumimoji="1" lang="en-US" altLang="ja-JP" dirty="0">
                  <a:solidFill>
                    <a:schemeClr val="tx1"/>
                  </a:solidFill>
                  <a:latin typeface="LINE Seed JP_OTF Bold" panose="02020700000000000000" pitchFamily="18" charset="-128"/>
                  <a:ea typeface="LINE Seed JP_OTF Bold" panose="02020700000000000000" pitchFamily="18" charset="-128"/>
                </a:endParaRPr>
              </a:p>
            </p:txBody>
          </p:sp>
        </mc:Choice>
        <mc:Fallback>
          <p:sp>
            <p:nvSpPr>
              <p:cNvPr id="4" name="四角形: 角を丸くする 3">
                <a:extLst>
                  <a:ext uri="{FF2B5EF4-FFF2-40B4-BE49-F238E27FC236}">
                    <a16:creationId xmlns:a16="http://schemas.microsoft.com/office/drawing/2014/main" id="{62FA9DBA-75D6-4332-92B4-7E2B916A81FD}"/>
                  </a:ext>
                </a:extLst>
              </p:cNvPr>
              <p:cNvSpPr>
                <a:spLocks noRot="1" noChangeAspect="1" noMove="1" noResize="1" noEditPoints="1" noAdjustHandles="1" noChangeArrowheads="1" noChangeShapeType="1" noTextEdit="1"/>
              </p:cNvSpPr>
              <p:nvPr/>
            </p:nvSpPr>
            <p:spPr>
              <a:xfrm>
                <a:off x="1789611" y="2451417"/>
                <a:ext cx="8612777" cy="3904933"/>
              </a:xfrm>
              <a:prstGeom prst="roundRect">
                <a:avLst/>
              </a:prstGeom>
              <a:blipFill>
                <a:blip r:embed="rId2"/>
                <a:stretch>
                  <a:fillRect b="-2171"/>
                </a:stretch>
              </a:blipFill>
              <a:ln w="22225">
                <a:solidFill>
                  <a:schemeClr val="accent6"/>
                </a:solidFill>
              </a:ln>
            </p:spPr>
            <p:txBody>
              <a:bodyPr/>
              <a:lstStyle/>
              <a:p>
                <a:r>
                  <a:rPr lang="ja-JP" altLang="en-US">
                    <a:noFill/>
                  </a:rPr>
                  <a:t> </a:t>
                </a:r>
              </a:p>
            </p:txBody>
          </p:sp>
        </mc:Fallback>
      </mc:AlternateContent>
      <p:sp>
        <p:nvSpPr>
          <p:cNvPr id="5" name="日付プレースホルダー 4">
            <a:extLst>
              <a:ext uri="{FF2B5EF4-FFF2-40B4-BE49-F238E27FC236}">
                <a16:creationId xmlns:a16="http://schemas.microsoft.com/office/drawing/2014/main" id="{A95E0881-BBD3-C62F-C7D1-06AD7A0CBD97}"/>
              </a:ext>
            </a:extLst>
          </p:cNvPr>
          <p:cNvSpPr>
            <a:spLocks noGrp="1"/>
          </p:cNvSpPr>
          <p:nvPr>
            <p:ph type="dt" sz="half" idx="10"/>
          </p:nvPr>
        </p:nvSpPr>
        <p:spPr/>
        <p:txBody>
          <a:bodyPr/>
          <a:lstStyle/>
          <a:p>
            <a:r>
              <a:rPr kumimoji="1" lang="en-US" altLang="ja-JP"/>
              <a:t>2023/4/21</a:t>
            </a:r>
            <a:endParaRPr kumimoji="1" lang="ja-JP" altLang="en-US"/>
          </a:p>
        </p:txBody>
      </p:sp>
      <p:sp>
        <p:nvSpPr>
          <p:cNvPr id="6" name="スライド番号プレースホルダー 5">
            <a:extLst>
              <a:ext uri="{FF2B5EF4-FFF2-40B4-BE49-F238E27FC236}">
                <a16:creationId xmlns:a16="http://schemas.microsoft.com/office/drawing/2014/main" id="{4EF5035C-F566-05B5-DC1E-D1755B6F9A6C}"/>
              </a:ext>
            </a:extLst>
          </p:cNvPr>
          <p:cNvSpPr>
            <a:spLocks noGrp="1"/>
          </p:cNvSpPr>
          <p:nvPr>
            <p:ph type="sldNum" sz="quarter" idx="12"/>
          </p:nvPr>
        </p:nvSpPr>
        <p:spPr/>
        <p:txBody>
          <a:bodyPr/>
          <a:lstStyle/>
          <a:p>
            <a:fld id="{35F28554-28C9-47E6-B93E-679CF27A3A1B}" type="slidenum">
              <a:rPr kumimoji="1" lang="ja-JP" altLang="en-US" smtClean="0"/>
              <a:t>3</a:t>
            </a:fld>
            <a:endParaRPr kumimoji="1" lang="ja-JP" altLang="en-US"/>
          </a:p>
        </p:txBody>
      </p:sp>
    </p:spTree>
    <p:extLst>
      <p:ext uri="{BB962C8B-B14F-4D97-AF65-F5344CB8AC3E}">
        <p14:creationId xmlns:p14="http://schemas.microsoft.com/office/powerpoint/2010/main" val="67822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BD662-3B5F-4591-BFA8-552828AAB8AF}"/>
              </a:ext>
            </a:extLst>
          </p:cNvPr>
          <p:cNvSpPr>
            <a:spLocks noGrp="1"/>
          </p:cNvSpPr>
          <p:nvPr>
            <p:ph type="title"/>
          </p:nvPr>
        </p:nvSpPr>
        <p:spPr/>
        <p:txBody>
          <a:bodyPr/>
          <a:lstStyle/>
          <a:p>
            <a:r>
              <a:rPr lang="ja-JP" altLang="en-US" dirty="0"/>
              <a:t>はじめに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2BD2801-BCEC-49C2-9EFF-55C987A7A2E3}"/>
                  </a:ext>
                </a:extLst>
              </p:cNvPr>
              <p:cNvSpPr>
                <a:spLocks noGrp="1"/>
              </p:cNvSpPr>
              <p:nvPr>
                <p:ph idx="1"/>
              </p:nvPr>
            </p:nvSpPr>
            <p:spPr/>
            <p:txBody>
              <a:bodyPr>
                <a:normAutofit/>
              </a:bodyPr>
              <a:lstStyle/>
              <a:p>
                <a:pPr marL="0" indent="0">
                  <a:lnSpc>
                    <a:spcPct val="150000"/>
                  </a:lnSpc>
                  <a:buNone/>
                </a:pPr>
                <a:r>
                  <a:rPr kumimoji="1" lang="ja-JP" altLang="en-US" dirty="0"/>
                  <a:t>愚直に解く場合</a:t>
                </a:r>
                <a:endParaRPr kumimoji="1" lang="en-US" altLang="ja-JP" dirty="0"/>
              </a:p>
              <a:p>
                <a:pPr lvl="1">
                  <a:lnSpc>
                    <a:spcPct val="150000"/>
                  </a:lnSpc>
                </a:pPr>
                <a:r>
                  <a:rPr lang="ja-JP" altLang="en-US" dirty="0"/>
                  <a:t>各クエリで区間和を求めるのに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a14:m>
                <a:endParaRPr kumimoji="1" lang="en-US" altLang="ja-JP" dirty="0"/>
              </a:p>
              <a:p>
                <a:pPr lvl="1">
                  <a:lnSpc>
                    <a:spcPct val="150000"/>
                  </a:lnSpc>
                </a:pPr>
                <a:r>
                  <a:rPr lang="ja-JP" altLang="en-US" dirty="0"/>
                  <a:t>全体で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𝑁𝑄</m:t>
                    </m:r>
                    <m:r>
                      <a:rPr lang="en-US" altLang="ja-JP" b="0" i="1" smtClean="0">
                        <a:latin typeface="Cambria Math" panose="02040503050406030204" pitchFamily="18" charset="0"/>
                      </a:rPr>
                      <m:t>)</m:t>
                    </m:r>
                  </m:oMath>
                </a14:m>
                <a:endParaRPr kumimoji="1" lang="en-US" altLang="ja-JP" dirty="0"/>
              </a:p>
              <a:p>
                <a:pPr lvl="1">
                  <a:lnSpc>
                    <a:spcPct val="150000"/>
                  </a:lnSpc>
                </a:pPr>
                <a:r>
                  <a:rPr lang="ja-JP" altLang="en-US" b="1" dirty="0"/>
                  <a:t>制約的に間に合わない</a:t>
                </a:r>
                <a:endParaRPr kumimoji="1" lang="en-US" altLang="ja-JP" b="1" dirty="0"/>
              </a:p>
              <a:p>
                <a:endParaRPr lang="en-US" altLang="ja-JP" dirty="0"/>
              </a:p>
              <a:p>
                <a:pPr marL="0" indent="0">
                  <a:lnSpc>
                    <a:spcPct val="150000"/>
                  </a:lnSpc>
                  <a:buNone/>
                </a:pPr>
                <a:r>
                  <a:rPr lang="ja-JP" altLang="en-US" dirty="0"/>
                  <a:t>じゃあどうする？→ 累積和で解決</a:t>
                </a:r>
                <a:endParaRPr kumimoji="1" lang="en-US" altLang="ja-JP" dirty="0"/>
              </a:p>
            </p:txBody>
          </p:sp>
        </mc:Choice>
        <mc:Fallback>
          <p:sp>
            <p:nvSpPr>
              <p:cNvPr id="3" name="コンテンツ プレースホルダー 2">
                <a:extLst>
                  <a:ext uri="{FF2B5EF4-FFF2-40B4-BE49-F238E27FC236}">
                    <a16:creationId xmlns:a16="http://schemas.microsoft.com/office/drawing/2014/main" id="{D2BD2801-BCEC-49C2-9EFF-55C987A7A2E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2484E0-589F-EBA5-8D25-198E08E58F22}"/>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9FA8912C-1FFC-532A-7081-4CB2C37011F1}"/>
              </a:ext>
            </a:extLst>
          </p:cNvPr>
          <p:cNvSpPr>
            <a:spLocks noGrp="1"/>
          </p:cNvSpPr>
          <p:nvPr>
            <p:ph type="sldNum" sz="quarter" idx="12"/>
          </p:nvPr>
        </p:nvSpPr>
        <p:spPr/>
        <p:txBody>
          <a:bodyPr/>
          <a:lstStyle/>
          <a:p>
            <a:fld id="{35F28554-28C9-47E6-B93E-679CF27A3A1B}" type="slidenum">
              <a:rPr kumimoji="1" lang="ja-JP" altLang="en-US" smtClean="0"/>
              <a:t>4</a:t>
            </a:fld>
            <a:endParaRPr kumimoji="1" lang="ja-JP" altLang="en-US"/>
          </a:p>
        </p:txBody>
      </p:sp>
    </p:spTree>
    <p:extLst>
      <p:ext uri="{BB962C8B-B14F-4D97-AF65-F5344CB8AC3E}">
        <p14:creationId xmlns:p14="http://schemas.microsoft.com/office/powerpoint/2010/main" val="191694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1B8B97-A329-4363-BD2C-7C4776426559}"/>
              </a:ext>
            </a:extLst>
          </p:cNvPr>
          <p:cNvSpPr>
            <a:spLocks noGrp="1"/>
          </p:cNvSpPr>
          <p:nvPr>
            <p:ph type="title"/>
          </p:nvPr>
        </p:nvSpPr>
        <p:spPr/>
        <p:txBody>
          <a:bodyPr/>
          <a:lstStyle/>
          <a:p>
            <a:r>
              <a:rPr lang="ja-JP" altLang="en-US" dirty="0"/>
              <a:t>累積和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F3AF50E-6679-440C-A168-16FFF26C1495}"/>
                  </a:ext>
                </a:extLst>
              </p:cNvPr>
              <p:cNvSpPr>
                <a:spLocks noGrp="1"/>
              </p:cNvSpPr>
              <p:nvPr>
                <p:ph idx="1"/>
              </p:nvPr>
            </p:nvSpPr>
            <p:spPr/>
            <p:txBody>
              <a:bodyPr/>
              <a:lstStyle/>
              <a:p>
                <a:pPr marL="0" indent="0">
                  <a:buNone/>
                </a:pPr>
                <a:r>
                  <a:rPr kumimoji="1" lang="ja-JP" altLang="en-US" b="1" u="sng" dirty="0">
                    <a:latin typeface="LINE Seed JP OTF ExtraBold" panose="02020800000000000000" pitchFamily="18" charset="-128"/>
                    <a:ea typeface="LINE Seed JP OTF ExtraBold" panose="02020800000000000000" pitchFamily="18" charset="-128"/>
                  </a:rPr>
                  <a:t>累積和とは</a:t>
                </a:r>
                <a:endParaRPr kumimoji="1" lang="en-US" altLang="ja-JP" b="1" u="sng" dirty="0">
                  <a:latin typeface="LINE Seed JP OTF ExtraBold" panose="02020800000000000000" pitchFamily="18" charset="-128"/>
                  <a:ea typeface="LINE Seed JP OTF ExtraBold" panose="02020800000000000000" pitchFamily="18" charset="-128"/>
                </a:endParaRPr>
              </a:p>
              <a:p>
                <a:pPr marL="457200" lvl="1" indent="0">
                  <a:lnSpc>
                    <a:spcPct val="150000"/>
                  </a:lnSpc>
                  <a:buNone/>
                </a:pPr>
                <a:r>
                  <a:rPr lang="ja-JP" altLang="en-US" b="0" i="0" dirty="0">
                    <a:solidFill>
                      <a:schemeClr val="tx1"/>
                    </a:solidFill>
                    <a:effectLst/>
                    <a:latin typeface="YakuHanJPs"/>
                  </a:rPr>
                  <a:t>適切な</a:t>
                </a:r>
                <a:r>
                  <a:rPr lang="ja-JP" altLang="en-US" b="1" i="0" dirty="0">
                    <a:solidFill>
                      <a:schemeClr val="tx1"/>
                    </a:solidFill>
                    <a:effectLst/>
                    <a:latin typeface="YakuHanJPs"/>
                  </a:rPr>
                  <a:t>前処理</a:t>
                </a:r>
                <a:r>
                  <a:rPr lang="ja-JP" altLang="en-US" b="0" i="0" dirty="0">
                    <a:solidFill>
                      <a:schemeClr val="tx1"/>
                    </a:solidFill>
                    <a:effectLst/>
                    <a:latin typeface="YakuHanJPs"/>
                  </a:rPr>
                  <a:t>をしておくことで、配列上の区間の総和を求める</a:t>
                </a:r>
                <a:r>
                  <a:rPr lang="ja-JP" altLang="en-US" b="1" i="0" dirty="0">
                    <a:solidFill>
                      <a:schemeClr val="tx1"/>
                    </a:solidFill>
                    <a:effectLst/>
                    <a:latin typeface="YakuHanJPs"/>
                  </a:rPr>
                  <a:t>クエリ</a:t>
                </a:r>
                <a:r>
                  <a:rPr lang="ja-JP" altLang="en-US" b="0" i="0" dirty="0">
                    <a:solidFill>
                      <a:schemeClr val="tx1"/>
                    </a:solidFill>
                    <a:effectLst/>
                    <a:latin typeface="YakuHanJPs"/>
                  </a:rPr>
                  <a:t>を爆速で処理できるようになる手法</a:t>
                </a:r>
                <a:r>
                  <a:rPr lang="en-US" altLang="ja-JP" b="0" i="0" baseline="30000" dirty="0">
                    <a:solidFill>
                      <a:schemeClr val="tx1"/>
                    </a:solidFill>
                    <a:effectLst/>
                    <a:latin typeface="YakuHanJPs"/>
                  </a:rPr>
                  <a:t>1</a:t>
                </a:r>
              </a:p>
              <a:p>
                <a:pPr>
                  <a:lnSpc>
                    <a:spcPct val="150000"/>
                  </a:lnSpc>
                </a:pPr>
                <a:endParaRPr lang="en-US" altLang="ja-JP" sz="2400" b="0" i="0" dirty="0">
                  <a:solidFill>
                    <a:schemeClr val="tx1"/>
                  </a:solidFill>
                  <a:effectLst/>
                  <a:latin typeface="+mn-ea"/>
                </a:endParaRPr>
              </a:p>
              <a:p>
                <a:pPr>
                  <a:lnSpc>
                    <a:spcPct val="150000"/>
                  </a:lnSpc>
                </a:pPr>
                <a:r>
                  <a:rPr lang="ja-JP" altLang="en-US" sz="2400" b="0" i="0" dirty="0">
                    <a:solidFill>
                      <a:schemeClr val="tx1"/>
                    </a:solidFill>
                    <a:effectLst/>
                    <a:latin typeface="+mn-ea"/>
                  </a:rPr>
                  <a:t>前処理に </a:t>
                </a:r>
                <a14:m>
                  <m:oMath xmlns:m="http://schemas.openxmlformats.org/officeDocument/2006/math">
                    <m:r>
                      <a:rPr lang="en-US" altLang="ja-JP" sz="2400" b="0" i="1" smtClean="0">
                        <a:solidFill>
                          <a:schemeClr val="tx1"/>
                        </a:solidFill>
                        <a:effectLst/>
                        <a:latin typeface="Cambria Math" panose="02040503050406030204" pitchFamily="18" charset="0"/>
                      </a:rPr>
                      <m:t>𝑂</m:t>
                    </m:r>
                    <m:r>
                      <a:rPr lang="en-US" altLang="ja-JP" sz="2400" b="0" i="1" smtClean="0">
                        <a:solidFill>
                          <a:schemeClr val="tx1"/>
                        </a:solidFill>
                        <a:effectLst/>
                        <a:latin typeface="Cambria Math" panose="02040503050406030204" pitchFamily="18" charset="0"/>
                      </a:rPr>
                      <m:t>(</m:t>
                    </m:r>
                    <m:r>
                      <a:rPr lang="en-US" altLang="ja-JP" sz="2400" b="0" i="1" smtClean="0">
                        <a:solidFill>
                          <a:schemeClr val="tx1"/>
                        </a:solidFill>
                        <a:effectLst/>
                        <a:latin typeface="Cambria Math" panose="02040503050406030204" pitchFamily="18" charset="0"/>
                      </a:rPr>
                      <m:t>𝑁</m:t>
                    </m:r>
                    <m:r>
                      <a:rPr lang="en-US" altLang="ja-JP" sz="2400" b="0" i="1" smtClean="0">
                        <a:solidFill>
                          <a:schemeClr val="tx1"/>
                        </a:solidFill>
                        <a:effectLst/>
                        <a:latin typeface="Cambria Math" panose="02040503050406030204" pitchFamily="18" charset="0"/>
                      </a:rPr>
                      <m:t>)</m:t>
                    </m:r>
                  </m:oMath>
                </a14:m>
                <a:r>
                  <a:rPr lang="en-US" altLang="ja-JP" sz="2400" b="0" i="0" dirty="0">
                    <a:solidFill>
                      <a:schemeClr val="tx1"/>
                    </a:solidFill>
                    <a:effectLst/>
                    <a:latin typeface="+mn-ea"/>
                  </a:rPr>
                  <a:t> </a:t>
                </a:r>
                <a:r>
                  <a:rPr lang="ja-JP" altLang="en-US" sz="2400" b="0" i="0" dirty="0">
                    <a:solidFill>
                      <a:schemeClr val="tx1"/>
                    </a:solidFill>
                    <a:effectLst/>
                    <a:latin typeface="+mn-ea"/>
                  </a:rPr>
                  <a:t>かかるが</a:t>
                </a:r>
                <a:r>
                  <a:rPr lang="en-US" altLang="ja-JP" sz="2400" b="0" i="0" dirty="0">
                    <a:solidFill>
                      <a:schemeClr val="tx1"/>
                    </a:solidFill>
                    <a:effectLst/>
                    <a:latin typeface="+mn-ea"/>
                  </a:rPr>
                  <a:t>, </a:t>
                </a:r>
                <a:r>
                  <a:rPr lang="ja-JP" altLang="en-US" sz="2400" b="0" i="0" dirty="0">
                    <a:solidFill>
                      <a:schemeClr val="tx1"/>
                    </a:solidFill>
                    <a:effectLst/>
                    <a:latin typeface="+mn-ea"/>
                  </a:rPr>
                  <a:t>各クエリは </a:t>
                </a:r>
                <a14:m>
                  <m:oMath xmlns:m="http://schemas.openxmlformats.org/officeDocument/2006/math">
                    <m:r>
                      <a:rPr lang="en-US" altLang="ja-JP" sz="2400" b="0" i="1" smtClean="0">
                        <a:solidFill>
                          <a:schemeClr val="tx1"/>
                        </a:solidFill>
                        <a:effectLst/>
                        <a:latin typeface="Cambria Math" panose="02040503050406030204" pitchFamily="18" charset="0"/>
                      </a:rPr>
                      <m:t>𝑂</m:t>
                    </m:r>
                    <m:r>
                      <a:rPr lang="en-US" altLang="ja-JP" sz="2400" b="0" i="1" smtClean="0">
                        <a:solidFill>
                          <a:schemeClr val="tx1"/>
                        </a:solidFill>
                        <a:effectLst/>
                        <a:latin typeface="Cambria Math" panose="02040503050406030204" pitchFamily="18" charset="0"/>
                      </a:rPr>
                      <m:t>(1)</m:t>
                    </m:r>
                  </m:oMath>
                </a14:m>
                <a:r>
                  <a:rPr lang="en-US" altLang="ja-JP" sz="2400" b="0" i="0" dirty="0">
                    <a:solidFill>
                      <a:schemeClr val="tx1"/>
                    </a:solidFill>
                    <a:effectLst/>
                    <a:latin typeface="+mn-ea"/>
                  </a:rPr>
                  <a:t> </a:t>
                </a:r>
                <a:r>
                  <a:rPr lang="ja-JP" altLang="en-US" sz="2400" b="0" i="0" dirty="0">
                    <a:solidFill>
                      <a:schemeClr val="tx1"/>
                    </a:solidFill>
                    <a:effectLst/>
                    <a:latin typeface="+mn-ea"/>
                  </a:rPr>
                  <a:t>で答えられるようになる</a:t>
                </a:r>
                <a:endParaRPr lang="en-US" altLang="ja-JP" sz="2400" b="0" i="0" dirty="0">
                  <a:solidFill>
                    <a:schemeClr val="tx1"/>
                  </a:solidFill>
                  <a:effectLst/>
                  <a:latin typeface="+mn-ea"/>
                </a:endParaRPr>
              </a:p>
              <a:p>
                <a:pPr>
                  <a:lnSpc>
                    <a:spcPct val="150000"/>
                  </a:lnSpc>
                </a:pPr>
                <a:r>
                  <a:rPr lang="ja-JP" altLang="en-US" sz="2400" b="0" i="0" dirty="0">
                    <a:solidFill>
                      <a:schemeClr val="tx1"/>
                    </a:solidFill>
                    <a:effectLst/>
                    <a:latin typeface="+mn-ea"/>
                  </a:rPr>
                  <a:t>先ほどの問題を </a:t>
                </a:r>
                <a14:m>
                  <m:oMath xmlns:m="http://schemas.openxmlformats.org/officeDocument/2006/math">
                    <m:r>
                      <a:rPr lang="en-US" altLang="ja-JP" sz="2400" b="0" i="1" smtClean="0">
                        <a:solidFill>
                          <a:schemeClr val="tx1"/>
                        </a:solidFill>
                        <a:effectLst/>
                        <a:latin typeface="Cambria Math" panose="02040503050406030204" pitchFamily="18" charset="0"/>
                      </a:rPr>
                      <m:t>𝑂</m:t>
                    </m:r>
                    <m:r>
                      <a:rPr lang="en-US" altLang="ja-JP" sz="2400" b="0" i="1" smtClean="0">
                        <a:solidFill>
                          <a:schemeClr val="tx1"/>
                        </a:solidFill>
                        <a:effectLst/>
                        <a:latin typeface="Cambria Math" panose="02040503050406030204" pitchFamily="18" charset="0"/>
                      </a:rPr>
                      <m:t>(</m:t>
                    </m:r>
                    <m:r>
                      <a:rPr lang="en-US" altLang="ja-JP" sz="2400" b="0" i="1" smtClean="0">
                        <a:solidFill>
                          <a:schemeClr val="tx1"/>
                        </a:solidFill>
                        <a:effectLst/>
                        <a:latin typeface="Cambria Math" panose="02040503050406030204" pitchFamily="18" charset="0"/>
                      </a:rPr>
                      <m:t>𝑁</m:t>
                    </m:r>
                    <m:r>
                      <a:rPr lang="en-US" altLang="ja-JP" sz="2400" b="0" i="1" smtClean="0">
                        <a:solidFill>
                          <a:schemeClr val="tx1"/>
                        </a:solidFill>
                        <a:effectLst/>
                        <a:latin typeface="Cambria Math" panose="02040503050406030204" pitchFamily="18" charset="0"/>
                      </a:rPr>
                      <m:t>+</m:t>
                    </m:r>
                    <m:r>
                      <a:rPr lang="en-US" altLang="ja-JP" sz="2400" b="0" i="1" smtClean="0">
                        <a:solidFill>
                          <a:schemeClr val="tx1"/>
                        </a:solidFill>
                        <a:effectLst/>
                        <a:latin typeface="Cambria Math" panose="02040503050406030204" pitchFamily="18" charset="0"/>
                      </a:rPr>
                      <m:t>𝑄</m:t>
                    </m:r>
                    <m:r>
                      <a:rPr lang="en-US" altLang="ja-JP" sz="2400" b="0" i="1" smtClean="0">
                        <a:solidFill>
                          <a:schemeClr val="tx1"/>
                        </a:solidFill>
                        <a:effectLst/>
                        <a:latin typeface="Cambria Math" panose="02040503050406030204" pitchFamily="18" charset="0"/>
                      </a:rPr>
                      <m:t>)</m:t>
                    </m:r>
                  </m:oMath>
                </a14:m>
                <a:r>
                  <a:rPr lang="en-US" altLang="ja-JP" sz="2400" b="0" i="0" dirty="0">
                    <a:solidFill>
                      <a:schemeClr val="tx1"/>
                    </a:solidFill>
                    <a:effectLst/>
                    <a:latin typeface="+mn-ea"/>
                  </a:rPr>
                  <a:t> </a:t>
                </a:r>
                <a:r>
                  <a:rPr lang="ja-JP" altLang="en-US" sz="2400" b="0" i="0" dirty="0">
                    <a:solidFill>
                      <a:schemeClr val="tx1"/>
                    </a:solidFill>
                    <a:effectLst/>
                    <a:latin typeface="+mn-ea"/>
                  </a:rPr>
                  <a:t>で解ける</a:t>
                </a:r>
                <a:endParaRPr lang="en-US" altLang="ja-JP" sz="2400" b="0" i="0" dirty="0">
                  <a:solidFill>
                    <a:schemeClr val="tx1"/>
                  </a:solidFill>
                  <a:effectLst/>
                  <a:latin typeface="+mn-ea"/>
                </a:endParaRPr>
              </a:p>
            </p:txBody>
          </p:sp>
        </mc:Choice>
        <mc:Fallback>
          <p:sp>
            <p:nvSpPr>
              <p:cNvPr id="3" name="コンテンツ プレースホルダー 2">
                <a:extLst>
                  <a:ext uri="{FF2B5EF4-FFF2-40B4-BE49-F238E27FC236}">
                    <a16:creationId xmlns:a16="http://schemas.microsoft.com/office/drawing/2014/main" id="{5F3AF50E-6679-440C-A168-16FFF26C1495}"/>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ja-JP" altLang="en-US">
                    <a:noFill/>
                  </a:rPr>
                  <a:t> </a:t>
                </a:r>
              </a:p>
            </p:txBody>
          </p:sp>
        </mc:Fallback>
      </mc:AlternateContent>
      <p:sp>
        <p:nvSpPr>
          <p:cNvPr id="5" name="日付プレースホルダー 4">
            <a:extLst>
              <a:ext uri="{FF2B5EF4-FFF2-40B4-BE49-F238E27FC236}">
                <a16:creationId xmlns:a16="http://schemas.microsoft.com/office/drawing/2014/main" id="{DAA74C90-1566-FE9A-5CC6-711E514F61EA}"/>
              </a:ext>
            </a:extLst>
          </p:cNvPr>
          <p:cNvSpPr>
            <a:spLocks noGrp="1"/>
          </p:cNvSpPr>
          <p:nvPr>
            <p:ph type="dt" sz="half" idx="10"/>
          </p:nvPr>
        </p:nvSpPr>
        <p:spPr/>
        <p:txBody>
          <a:bodyPr/>
          <a:lstStyle/>
          <a:p>
            <a:r>
              <a:rPr kumimoji="1" lang="en-US" altLang="ja-JP"/>
              <a:t>2023/4/21</a:t>
            </a:r>
            <a:endParaRPr kumimoji="1" lang="ja-JP" altLang="en-US"/>
          </a:p>
        </p:txBody>
      </p:sp>
      <p:sp>
        <p:nvSpPr>
          <p:cNvPr id="6" name="スライド番号プレースホルダー 5">
            <a:extLst>
              <a:ext uri="{FF2B5EF4-FFF2-40B4-BE49-F238E27FC236}">
                <a16:creationId xmlns:a16="http://schemas.microsoft.com/office/drawing/2014/main" id="{741CF4FD-8405-AB51-C176-B019B70040C8}"/>
              </a:ext>
            </a:extLst>
          </p:cNvPr>
          <p:cNvSpPr>
            <a:spLocks noGrp="1"/>
          </p:cNvSpPr>
          <p:nvPr>
            <p:ph type="sldNum" sz="quarter" idx="12"/>
          </p:nvPr>
        </p:nvSpPr>
        <p:spPr/>
        <p:txBody>
          <a:bodyPr/>
          <a:lstStyle/>
          <a:p>
            <a:fld id="{35F28554-28C9-47E6-B93E-679CF27A3A1B}" type="slidenum">
              <a:rPr kumimoji="1" lang="ja-JP" altLang="en-US" smtClean="0"/>
              <a:t>5</a:t>
            </a:fld>
            <a:endParaRPr kumimoji="1" lang="ja-JP" altLang="en-US"/>
          </a:p>
        </p:txBody>
      </p:sp>
      <p:sp>
        <p:nvSpPr>
          <p:cNvPr id="7" name="テキスト ボックス 6">
            <a:extLst>
              <a:ext uri="{FF2B5EF4-FFF2-40B4-BE49-F238E27FC236}">
                <a16:creationId xmlns:a16="http://schemas.microsoft.com/office/drawing/2014/main" id="{923616BB-DE0A-A596-046D-12ECB38606F5}"/>
              </a:ext>
            </a:extLst>
          </p:cNvPr>
          <p:cNvSpPr txBox="1"/>
          <p:nvPr/>
        </p:nvSpPr>
        <p:spPr>
          <a:xfrm>
            <a:off x="4329120" y="5956240"/>
            <a:ext cx="7024680" cy="400110"/>
          </a:xfrm>
          <a:prstGeom prst="rect">
            <a:avLst/>
          </a:prstGeom>
          <a:noFill/>
        </p:spPr>
        <p:txBody>
          <a:bodyPr wrap="none" rtlCol="0">
            <a:spAutoFit/>
          </a:bodyPr>
          <a:lstStyle/>
          <a:p>
            <a:r>
              <a:rPr kumimoji="1" lang="en-US" altLang="ja-JP" sz="1000" dirty="0"/>
              <a:t>1. </a:t>
            </a:r>
            <a:r>
              <a:rPr lang="en-US" altLang="ja-JP" sz="1000" dirty="0" err="1"/>
              <a:t>d</a:t>
            </a:r>
            <a:r>
              <a:rPr kumimoji="1" lang="en-US" altLang="ja-JP" sz="1000" dirty="0" err="1"/>
              <a:t>rken</a:t>
            </a:r>
            <a:r>
              <a:rPr kumimoji="1" lang="en-US" altLang="ja-JP" sz="1000" dirty="0"/>
              <a:t>. </a:t>
            </a:r>
            <a:r>
              <a:rPr kumimoji="1" lang="en-US" altLang="ja-JP" sz="1000" dirty="0" err="1"/>
              <a:t>Qiita</a:t>
            </a:r>
            <a:r>
              <a:rPr kumimoji="1" lang="en-US" altLang="ja-JP" sz="1000" dirty="0"/>
              <a:t>.</a:t>
            </a:r>
            <a:r>
              <a:rPr kumimoji="1" lang="ja-JP" altLang="en-US" sz="1000" dirty="0"/>
              <a:t>「累積和を何も考えずに書けるようにする！</a:t>
            </a:r>
            <a:r>
              <a:rPr lang="ja-JP" altLang="en-US" sz="1000" dirty="0"/>
              <a:t>」</a:t>
            </a:r>
            <a:r>
              <a:rPr lang="en-US" altLang="ja-JP" sz="1000" dirty="0"/>
              <a:t>. </a:t>
            </a:r>
            <a:r>
              <a:rPr lang="en-US" altLang="ja-JP" sz="1000" dirty="0">
                <a:hlinkClick r:id="rId3"/>
              </a:rPr>
              <a:t>https://qiita.com/drken/items/56a6b68edef8fc605821</a:t>
            </a:r>
            <a:endParaRPr lang="en-US" altLang="ja-JP" sz="1000" dirty="0"/>
          </a:p>
          <a:p>
            <a:endParaRPr kumimoji="1" lang="ja-JP" altLang="en-US" sz="1000" dirty="0"/>
          </a:p>
        </p:txBody>
      </p:sp>
    </p:spTree>
    <p:extLst>
      <p:ext uri="{BB962C8B-B14F-4D97-AF65-F5344CB8AC3E}">
        <p14:creationId xmlns:p14="http://schemas.microsoft.com/office/powerpoint/2010/main" val="5266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B111A-817C-453C-85AF-4B0D518ECBE2}"/>
              </a:ext>
            </a:extLst>
          </p:cNvPr>
          <p:cNvSpPr>
            <a:spLocks noGrp="1"/>
          </p:cNvSpPr>
          <p:nvPr>
            <p:ph type="title"/>
          </p:nvPr>
        </p:nvSpPr>
        <p:spPr/>
        <p:txBody>
          <a:bodyPr/>
          <a:lstStyle/>
          <a:p>
            <a:r>
              <a:rPr lang="ja-JP" altLang="en-US" dirty="0"/>
              <a:t>累積和：前処理</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E4B6CF6-9523-4D7C-82D0-28D95994AB50}"/>
                  </a:ext>
                </a:extLst>
              </p:cNvPr>
              <p:cNvSpPr>
                <a:spLocks noGrp="1"/>
              </p:cNvSpPr>
              <p:nvPr>
                <p:ph idx="1"/>
              </p:nvPr>
            </p:nvSpPr>
            <p:spPr/>
            <p:txBody>
              <a:bodyPr/>
              <a:lstStyle/>
              <a:p>
                <a:pPr marL="0" indent="0">
                  <a:buNone/>
                </a:pPr>
                <a:r>
                  <a:rPr kumimoji="1" lang="ja-JP" altLang="en-US" dirty="0"/>
                  <a:t>数列 </a:t>
                </a:r>
                <a14:m>
                  <m:oMath xmlns:m="http://schemas.openxmlformats.org/officeDocument/2006/math">
                    <m:r>
                      <a:rPr kumimoji="1" lang="en-US" altLang="ja-JP" b="0" i="1" smtClean="0">
                        <a:solidFill>
                          <a:schemeClr val="tx1"/>
                        </a:solidFill>
                        <a:latin typeface="Cambria Math" panose="02040503050406030204" pitchFamily="18" charset="0"/>
                      </a:rPr>
                      <m:t>𝐴</m:t>
                    </m:r>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ea typeface="Cambria Math" panose="02040503050406030204" pitchFamily="18" charset="0"/>
                      </a:rPr>
                      <m:t>⋯, </m:t>
                    </m:r>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𝐴</m:t>
                        </m:r>
                      </m:e>
                      <m:sub>
                        <m:r>
                          <a:rPr kumimoji="1" lang="en-US" altLang="ja-JP" b="0" i="1" smtClean="0">
                            <a:solidFill>
                              <a:schemeClr val="tx1"/>
                            </a:solidFill>
                            <a:latin typeface="Cambria Math" panose="02040503050406030204" pitchFamily="18" charset="0"/>
                            <a:ea typeface="Cambria Math" panose="02040503050406030204" pitchFamily="18" charset="0"/>
                          </a:rPr>
                          <m:t>𝑁</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oMath>
                </a14:m>
                <a:r>
                  <a:rPr kumimoji="1" lang="ja-JP" altLang="en-US" dirty="0"/>
                  <a:t> に対して数列 </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𝑁</m:t>
                        </m:r>
                      </m:sub>
                    </m:sSub>
                  </m:oMath>
                </a14:m>
                <a:r>
                  <a:rPr kumimoji="1" lang="ja-JP" altLang="en-US" dirty="0"/>
                  <a:t> を以下のように定める</a:t>
                </a:r>
                <a:r>
                  <a:rPr kumimoji="1" lang="en-US" altLang="ja-JP" dirty="0"/>
                  <a:t>.</a:t>
                </a:r>
              </a:p>
              <a:p>
                <a:pPr lvl="1">
                  <a:lnSpc>
                    <a:spcPct val="15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=0</m:t>
                    </m:r>
                  </m:oMath>
                </a14:m>
                <a:endParaRPr kumimoji="1" lang="en-US" altLang="ja-JP" b="0" dirty="0"/>
              </a:p>
              <a:p>
                <a:pPr lvl="1">
                  <a:lnSpc>
                    <a:spcPct val="150000"/>
                  </a:lnSpc>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oMath>
                </a14:m>
                <a:endParaRPr kumimoji="1" lang="en-US" altLang="ja-JP" dirty="0"/>
              </a:p>
              <a:p>
                <a:pPr lvl="1">
                  <a:lnSpc>
                    <a:spcPct val="150000"/>
                  </a:lnSpc>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b="0" i="1" smtClean="0">
                            <a:latin typeface="Cambria Math" panose="02040503050406030204" pitchFamily="18" charset="0"/>
                          </a:rPr>
                          <m:t>1</m:t>
                        </m:r>
                      </m:sub>
                    </m:sSub>
                  </m:oMath>
                </a14:m>
                <a:endParaRPr kumimoji="1" lang="en-US" altLang="ja-JP" dirty="0"/>
              </a:p>
              <a:p>
                <a:pPr marL="457200" lvl="1" indent="0">
                  <a:lnSpc>
                    <a:spcPct val="150000"/>
                  </a:lnSpc>
                  <a:buNone/>
                </a:pPr>
                <a:r>
                  <a:rPr kumimoji="1" lang="ja-JP" altLang="en-US" dirty="0"/>
                  <a:t>     </a:t>
                </a:r>
                <a14:m>
                  <m:oMath xmlns:m="http://schemas.openxmlformats.org/officeDocument/2006/math">
                    <m:r>
                      <a:rPr kumimoji="1" lang="ja-JP" altLang="en-US" i="1" smtClean="0">
                        <a:latin typeface="Cambria Math" panose="02040503050406030204" pitchFamily="18" charset="0"/>
                      </a:rPr>
                      <m:t>⋮</m:t>
                    </m:r>
                  </m:oMath>
                </a14:m>
                <a:endParaRPr kumimoji="1" lang="en-US" altLang="ja-JP" dirty="0"/>
              </a:p>
              <a:p>
                <a:pPr lvl="1">
                  <a:lnSpc>
                    <a:spcPct val="150000"/>
                  </a:lnSpc>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𝑆</m:t>
                        </m:r>
                      </m:e>
                      <m:sub>
                        <m:r>
                          <a:rPr lang="en-US" altLang="ja-JP" b="0" i="1" smtClean="0">
                            <a:latin typeface="Cambria Math" panose="02040503050406030204" pitchFamily="18" charset="0"/>
                          </a:rPr>
                          <m:t>𝑁</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e>
                      <m:sub>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oMath>
                </a14:m>
                <a:r>
                  <a:rPr lang="en-US" altLang="ja-JP" b="0" dirty="0">
                    <a:ea typeface="Cambria Math" panose="02040503050406030204" pitchFamily="18" charset="0"/>
                  </a:rPr>
                  <a:t> </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𝐴</m:t>
                        </m:r>
                      </m:e>
                      <m:sub>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−1</m:t>
                        </m:r>
                      </m:sub>
                    </m:sSub>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8E4B6CF6-9523-4D7C-82D0-28D95994AB50}"/>
                  </a:ext>
                </a:extLst>
              </p:cNvPr>
              <p:cNvSpPr>
                <a:spLocks noGrp="1" noRot="1" noChangeAspect="1" noMove="1" noResize="1" noEditPoints="1" noAdjustHandles="1" noChangeArrowheads="1" noChangeShapeType="1" noTextEdit="1"/>
              </p:cNvSpPr>
              <p:nvPr>
                <p:ph idx="1"/>
              </p:nvPr>
            </p:nvSpPr>
            <p:spPr>
              <a:blipFill>
                <a:blip r:embed="rId2"/>
                <a:stretch>
                  <a:fillRect l="-1217" t="-1961" r="-290"/>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51E08BA-25AC-19D1-FA3A-DB248B594A18}"/>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E81F62E8-2AB3-F66A-8AED-FD85197F78CB}"/>
              </a:ext>
            </a:extLst>
          </p:cNvPr>
          <p:cNvSpPr>
            <a:spLocks noGrp="1"/>
          </p:cNvSpPr>
          <p:nvPr>
            <p:ph type="sldNum" sz="quarter" idx="12"/>
          </p:nvPr>
        </p:nvSpPr>
        <p:spPr/>
        <p:txBody>
          <a:bodyPr/>
          <a:lstStyle/>
          <a:p>
            <a:fld id="{35F28554-28C9-47E6-B93E-679CF27A3A1B}" type="slidenum">
              <a:rPr kumimoji="1" lang="ja-JP" altLang="en-US" smtClean="0"/>
              <a:t>6</a:t>
            </a:fld>
            <a:endParaRPr kumimoji="1" lang="ja-JP" altLang="en-US"/>
          </a:p>
        </p:txBody>
      </p:sp>
    </p:spTree>
    <p:extLst>
      <p:ext uri="{BB962C8B-B14F-4D97-AF65-F5344CB8AC3E}">
        <p14:creationId xmlns:p14="http://schemas.microsoft.com/office/powerpoint/2010/main" val="141583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69F10-2893-47AB-8E85-FF7059F41AE0}"/>
              </a:ext>
            </a:extLst>
          </p:cNvPr>
          <p:cNvSpPr>
            <a:spLocks noGrp="1"/>
          </p:cNvSpPr>
          <p:nvPr>
            <p:ph type="title"/>
          </p:nvPr>
        </p:nvSpPr>
        <p:spPr/>
        <p:txBody>
          <a:bodyPr/>
          <a:lstStyle/>
          <a:p>
            <a:r>
              <a:rPr kumimoji="1" lang="ja-JP" altLang="en-US" dirty="0"/>
              <a:t>累積和：</a:t>
            </a:r>
            <a:r>
              <a:rPr lang="ja-JP" altLang="en-US" dirty="0"/>
              <a:t>前処理</a:t>
            </a:r>
            <a:endParaRPr kumimoji="1" lang="ja-JP" altLang="en-US" dirty="0"/>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60273677-7AD0-452D-B42D-BFA462103F32}"/>
                  </a:ext>
                </a:extLst>
              </p:cNvPr>
              <p:cNvSpPr/>
              <p:nvPr/>
            </p:nvSpPr>
            <p:spPr>
              <a:xfrm>
                <a:off x="6191164" y="5702962"/>
                <a:ext cx="162000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𝐴</m:t>
                          </m:r>
                        </m:e>
                        <m:sub>
                          <m:r>
                            <a:rPr kumimoji="1" lang="en-US" altLang="ja-JP" sz="3600" b="0" i="1" smtClean="0">
                              <a:solidFill>
                                <a:schemeClr val="tx1">
                                  <a:lumMod val="85000"/>
                                  <a:lumOff val="15000"/>
                                </a:schemeClr>
                              </a:solidFill>
                              <a:latin typeface="Cambria Math" panose="02040503050406030204" pitchFamily="18" charset="0"/>
                            </a:rPr>
                            <m:t>2</m:t>
                          </m:r>
                        </m:sub>
                      </m:sSub>
                    </m:oMath>
                  </m:oMathPara>
                </a14:m>
                <a:endParaRPr kumimoji="1" lang="ja-JP" altLang="en-US" sz="3600" dirty="0">
                  <a:solidFill>
                    <a:schemeClr val="tx1">
                      <a:lumMod val="85000"/>
                      <a:lumOff val="15000"/>
                    </a:schemeClr>
                  </a:solidFill>
                </a:endParaRPr>
              </a:p>
            </p:txBody>
          </p:sp>
        </mc:Choice>
        <mc:Fallback xmlns="">
          <p:sp>
            <p:nvSpPr>
              <p:cNvPr id="4" name="四角形: 角を丸くする 3">
                <a:extLst>
                  <a:ext uri="{FF2B5EF4-FFF2-40B4-BE49-F238E27FC236}">
                    <a16:creationId xmlns:a16="http://schemas.microsoft.com/office/drawing/2014/main" id="{60273677-7AD0-452D-B42D-BFA462103F32}"/>
                  </a:ext>
                </a:extLst>
              </p:cNvPr>
              <p:cNvSpPr>
                <a:spLocks noRot="1" noChangeAspect="1" noMove="1" noResize="1" noEditPoints="1" noAdjustHandles="1" noChangeArrowheads="1" noChangeShapeType="1" noTextEdit="1"/>
              </p:cNvSpPr>
              <p:nvPr/>
            </p:nvSpPr>
            <p:spPr>
              <a:xfrm>
                <a:off x="6191164" y="5702962"/>
                <a:ext cx="1620000" cy="540000"/>
              </a:xfrm>
              <a:prstGeom prst="roundRect">
                <a:avLst/>
              </a:prstGeom>
              <a:blipFill>
                <a:blip r:embed="rId2"/>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四角形: 角を丸くする 4">
                <a:extLst>
                  <a:ext uri="{FF2B5EF4-FFF2-40B4-BE49-F238E27FC236}">
                    <a16:creationId xmlns:a16="http://schemas.microsoft.com/office/drawing/2014/main" id="{2082D092-E29C-4842-980A-CAA2E8ACCBA0}"/>
                  </a:ext>
                </a:extLst>
              </p:cNvPr>
              <p:cNvSpPr/>
              <p:nvPr/>
            </p:nvSpPr>
            <p:spPr>
              <a:xfrm>
                <a:off x="8089238" y="5702962"/>
                <a:ext cx="162000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𝐴</m:t>
                          </m:r>
                        </m:e>
                        <m:sub>
                          <m:r>
                            <a:rPr kumimoji="1" lang="en-US" altLang="ja-JP" sz="3600" b="0" i="1" smtClean="0">
                              <a:solidFill>
                                <a:schemeClr val="tx1">
                                  <a:lumMod val="85000"/>
                                  <a:lumOff val="15000"/>
                                </a:schemeClr>
                              </a:solidFill>
                              <a:latin typeface="Cambria Math" panose="02040503050406030204" pitchFamily="18" charset="0"/>
                            </a:rPr>
                            <m:t>3</m:t>
                          </m:r>
                        </m:sub>
                      </m:sSub>
                    </m:oMath>
                  </m:oMathPara>
                </a14:m>
                <a:endParaRPr kumimoji="1" lang="ja-JP" altLang="en-US" sz="3600" dirty="0">
                  <a:solidFill>
                    <a:schemeClr val="tx1">
                      <a:lumMod val="85000"/>
                      <a:lumOff val="15000"/>
                    </a:schemeClr>
                  </a:solidFill>
                </a:endParaRPr>
              </a:p>
            </p:txBody>
          </p:sp>
        </mc:Choice>
        <mc:Fallback xmlns="">
          <p:sp>
            <p:nvSpPr>
              <p:cNvPr id="5" name="四角形: 角を丸くする 4">
                <a:extLst>
                  <a:ext uri="{FF2B5EF4-FFF2-40B4-BE49-F238E27FC236}">
                    <a16:creationId xmlns:a16="http://schemas.microsoft.com/office/drawing/2014/main" id="{2082D092-E29C-4842-980A-CAA2E8ACCBA0}"/>
                  </a:ext>
                </a:extLst>
              </p:cNvPr>
              <p:cNvSpPr>
                <a:spLocks noRot="1" noChangeAspect="1" noMove="1" noResize="1" noEditPoints="1" noAdjustHandles="1" noChangeArrowheads="1" noChangeShapeType="1" noTextEdit="1"/>
              </p:cNvSpPr>
              <p:nvPr/>
            </p:nvSpPr>
            <p:spPr>
              <a:xfrm>
                <a:off x="8089238" y="5702962"/>
                <a:ext cx="1620000" cy="540000"/>
              </a:xfrm>
              <a:prstGeom prst="roundRect">
                <a:avLst/>
              </a:prstGeom>
              <a:blipFill>
                <a:blip r:embed="rId3"/>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四角形: 角を丸くする 5">
                <a:extLst>
                  <a:ext uri="{FF2B5EF4-FFF2-40B4-BE49-F238E27FC236}">
                    <a16:creationId xmlns:a16="http://schemas.microsoft.com/office/drawing/2014/main" id="{03B4E06C-488A-4FB2-82D8-B1E37CE5E6FC}"/>
                  </a:ext>
                </a:extLst>
              </p:cNvPr>
              <p:cNvSpPr/>
              <p:nvPr/>
            </p:nvSpPr>
            <p:spPr>
              <a:xfrm>
                <a:off x="4293090" y="5702962"/>
                <a:ext cx="162000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𝐴</m:t>
                          </m:r>
                        </m:e>
                        <m:sub>
                          <m:r>
                            <a:rPr kumimoji="1" lang="en-US" altLang="ja-JP" sz="3600" b="0" i="1" smtClean="0">
                              <a:solidFill>
                                <a:schemeClr val="tx1">
                                  <a:lumMod val="85000"/>
                                  <a:lumOff val="15000"/>
                                </a:schemeClr>
                              </a:solidFill>
                              <a:latin typeface="Cambria Math" panose="02040503050406030204" pitchFamily="18" charset="0"/>
                            </a:rPr>
                            <m:t>1</m:t>
                          </m:r>
                        </m:sub>
                      </m:sSub>
                    </m:oMath>
                  </m:oMathPara>
                </a14:m>
                <a:endParaRPr kumimoji="1" lang="ja-JP" altLang="en-US" sz="3600" dirty="0">
                  <a:solidFill>
                    <a:schemeClr val="tx1">
                      <a:lumMod val="85000"/>
                      <a:lumOff val="15000"/>
                    </a:schemeClr>
                  </a:solidFill>
                </a:endParaRPr>
              </a:p>
            </p:txBody>
          </p:sp>
        </mc:Choice>
        <mc:Fallback xmlns="">
          <p:sp>
            <p:nvSpPr>
              <p:cNvPr id="6" name="四角形: 角を丸くする 5">
                <a:extLst>
                  <a:ext uri="{FF2B5EF4-FFF2-40B4-BE49-F238E27FC236}">
                    <a16:creationId xmlns:a16="http://schemas.microsoft.com/office/drawing/2014/main" id="{03B4E06C-488A-4FB2-82D8-B1E37CE5E6FC}"/>
                  </a:ext>
                </a:extLst>
              </p:cNvPr>
              <p:cNvSpPr>
                <a:spLocks noRot="1" noChangeAspect="1" noMove="1" noResize="1" noEditPoints="1" noAdjustHandles="1" noChangeArrowheads="1" noChangeShapeType="1" noTextEdit="1"/>
              </p:cNvSpPr>
              <p:nvPr/>
            </p:nvSpPr>
            <p:spPr>
              <a:xfrm>
                <a:off x="4293090" y="5702962"/>
                <a:ext cx="1620000" cy="540000"/>
              </a:xfrm>
              <a:prstGeom prst="roundRect">
                <a:avLst/>
              </a:prstGeom>
              <a:blipFill>
                <a:blip r:embed="rId4"/>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四角形: 角を丸くする 6">
                <a:extLst>
                  <a:ext uri="{FF2B5EF4-FFF2-40B4-BE49-F238E27FC236}">
                    <a16:creationId xmlns:a16="http://schemas.microsoft.com/office/drawing/2014/main" id="{165F2939-466D-4358-B108-4A0567E560D8}"/>
                  </a:ext>
                </a:extLst>
              </p:cNvPr>
              <p:cNvSpPr/>
              <p:nvPr/>
            </p:nvSpPr>
            <p:spPr>
              <a:xfrm>
                <a:off x="2395016" y="5702962"/>
                <a:ext cx="162000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𝐴</m:t>
                          </m:r>
                        </m:e>
                        <m:sub>
                          <m:r>
                            <a:rPr kumimoji="1" lang="en-US" altLang="ja-JP" sz="3600" b="0" i="1" smtClean="0">
                              <a:solidFill>
                                <a:schemeClr val="tx1">
                                  <a:lumMod val="85000"/>
                                  <a:lumOff val="15000"/>
                                </a:schemeClr>
                              </a:solidFill>
                              <a:latin typeface="Cambria Math" panose="02040503050406030204" pitchFamily="18" charset="0"/>
                            </a:rPr>
                            <m:t>0</m:t>
                          </m:r>
                        </m:sub>
                      </m:sSub>
                    </m:oMath>
                  </m:oMathPara>
                </a14:m>
                <a:endParaRPr kumimoji="1" lang="ja-JP" altLang="en-US" sz="3600" dirty="0">
                  <a:solidFill>
                    <a:schemeClr val="tx1">
                      <a:lumMod val="85000"/>
                      <a:lumOff val="15000"/>
                    </a:schemeClr>
                  </a:solidFill>
                </a:endParaRPr>
              </a:p>
            </p:txBody>
          </p:sp>
        </mc:Choice>
        <mc:Fallback xmlns="">
          <p:sp>
            <p:nvSpPr>
              <p:cNvPr id="7" name="四角形: 角を丸くする 6">
                <a:extLst>
                  <a:ext uri="{FF2B5EF4-FFF2-40B4-BE49-F238E27FC236}">
                    <a16:creationId xmlns:a16="http://schemas.microsoft.com/office/drawing/2014/main" id="{165F2939-466D-4358-B108-4A0567E560D8}"/>
                  </a:ext>
                </a:extLst>
              </p:cNvPr>
              <p:cNvSpPr>
                <a:spLocks noRot="1" noChangeAspect="1" noMove="1" noResize="1" noEditPoints="1" noAdjustHandles="1" noChangeArrowheads="1" noChangeShapeType="1" noTextEdit="1"/>
              </p:cNvSpPr>
              <p:nvPr/>
            </p:nvSpPr>
            <p:spPr>
              <a:xfrm>
                <a:off x="2395016" y="5702962"/>
                <a:ext cx="1620000" cy="540000"/>
              </a:xfrm>
              <a:prstGeom prst="roundRect">
                <a:avLst/>
              </a:prstGeom>
              <a:blipFill>
                <a:blip r:embed="rId5"/>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四角形: 角を丸くする 7">
                <a:extLst>
                  <a:ext uri="{FF2B5EF4-FFF2-40B4-BE49-F238E27FC236}">
                    <a16:creationId xmlns:a16="http://schemas.microsoft.com/office/drawing/2014/main" id="{9551764A-A814-4AD5-9848-76AA309D1083}"/>
                  </a:ext>
                </a:extLst>
              </p:cNvPr>
              <p:cNvSpPr/>
              <p:nvPr/>
            </p:nvSpPr>
            <p:spPr>
              <a:xfrm>
                <a:off x="2395016" y="4296376"/>
                <a:ext cx="162000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𝑆</m:t>
                          </m:r>
                        </m:e>
                        <m:sub>
                          <m:r>
                            <a:rPr kumimoji="1" lang="en-US" altLang="ja-JP" sz="3600" b="0" i="1" smtClean="0">
                              <a:solidFill>
                                <a:schemeClr val="tx1">
                                  <a:lumMod val="85000"/>
                                  <a:lumOff val="15000"/>
                                </a:schemeClr>
                              </a:solidFill>
                              <a:latin typeface="Cambria Math" panose="02040503050406030204" pitchFamily="18" charset="0"/>
                            </a:rPr>
                            <m:t>1</m:t>
                          </m:r>
                        </m:sub>
                      </m:sSub>
                    </m:oMath>
                  </m:oMathPara>
                </a14:m>
                <a:endParaRPr kumimoji="1" lang="ja-JP" altLang="en-US" sz="3600" dirty="0">
                  <a:solidFill>
                    <a:schemeClr val="tx1">
                      <a:lumMod val="85000"/>
                      <a:lumOff val="15000"/>
                    </a:schemeClr>
                  </a:solidFill>
                </a:endParaRPr>
              </a:p>
            </p:txBody>
          </p:sp>
        </mc:Choice>
        <mc:Fallback xmlns="">
          <p:sp>
            <p:nvSpPr>
              <p:cNvPr id="8" name="四角形: 角を丸くする 7">
                <a:extLst>
                  <a:ext uri="{FF2B5EF4-FFF2-40B4-BE49-F238E27FC236}">
                    <a16:creationId xmlns:a16="http://schemas.microsoft.com/office/drawing/2014/main" id="{9551764A-A814-4AD5-9848-76AA309D1083}"/>
                  </a:ext>
                </a:extLst>
              </p:cNvPr>
              <p:cNvSpPr>
                <a:spLocks noRot="1" noChangeAspect="1" noMove="1" noResize="1" noEditPoints="1" noAdjustHandles="1" noChangeArrowheads="1" noChangeShapeType="1" noTextEdit="1"/>
              </p:cNvSpPr>
              <p:nvPr/>
            </p:nvSpPr>
            <p:spPr>
              <a:xfrm>
                <a:off x="2395016" y="4296376"/>
                <a:ext cx="1620000" cy="540000"/>
              </a:xfrm>
              <a:prstGeom prst="roundRect">
                <a:avLst/>
              </a:prstGeom>
              <a:blipFill>
                <a:blip r:embed="rId6"/>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四角形: 角を丸くする 8">
                <a:extLst>
                  <a:ext uri="{FF2B5EF4-FFF2-40B4-BE49-F238E27FC236}">
                    <a16:creationId xmlns:a16="http://schemas.microsoft.com/office/drawing/2014/main" id="{3D75325F-F44C-4E2D-861B-73D2E6FF0F52}"/>
                  </a:ext>
                </a:extLst>
              </p:cNvPr>
              <p:cNvSpPr/>
              <p:nvPr/>
            </p:nvSpPr>
            <p:spPr>
              <a:xfrm>
                <a:off x="2395016" y="3588040"/>
                <a:ext cx="3506040"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𝑆</m:t>
                          </m:r>
                        </m:e>
                        <m:sub>
                          <m:r>
                            <a:rPr kumimoji="1" lang="en-US" altLang="ja-JP" sz="3600" b="0" i="1" smtClean="0">
                              <a:solidFill>
                                <a:schemeClr val="tx1">
                                  <a:lumMod val="85000"/>
                                  <a:lumOff val="15000"/>
                                </a:schemeClr>
                              </a:solidFill>
                              <a:latin typeface="Cambria Math" panose="02040503050406030204" pitchFamily="18" charset="0"/>
                            </a:rPr>
                            <m:t>2</m:t>
                          </m:r>
                        </m:sub>
                      </m:sSub>
                    </m:oMath>
                  </m:oMathPara>
                </a14:m>
                <a:endParaRPr kumimoji="1" lang="ja-JP" altLang="en-US" sz="3600" dirty="0">
                  <a:solidFill>
                    <a:schemeClr val="tx1">
                      <a:lumMod val="85000"/>
                      <a:lumOff val="15000"/>
                    </a:schemeClr>
                  </a:solidFill>
                </a:endParaRPr>
              </a:p>
            </p:txBody>
          </p:sp>
        </mc:Choice>
        <mc:Fallback xmlns="">
          <p:sp>
            <p:nvSpPr>
              <p:cNvPr id="9" name="四角形: 角を丸くする 8">
                <a:extLst>
                  <a:ext uri="{FF2B5EF4-FFF2-40B4-BE49-F238E27FC236}">
                    <a16:creationId xmlns:a16="http://schemas.microsoft.com/office/drawing/2014/main" id="{3D75325F-F44C-4E2D-861B-73D2E6FF0F52}"/>
                  </a:ext>
                </a:extLst>
              </p:cNvPr>
              <p:cNvSpPr>
                <a:spLocks noRot="1" noChangeAspect="1" noMove="1" noResize="1" noEditPoints="1" noAdjustHandles="1" noChangeArrowheads="1" noChangeShapeType="1" noTextEdit="1"/>
              </p:cNvSpPr>
              <p:nvPr/>
            </p:nvSpPr>
            <p:spPr>
              <a:xfrm>
                <a:off x="2395016" y="3588040"/>
                <a:ext cx="3506040" cy="540000"/>
              </a:xfrm>
              <a:prstGeom prst="roundRect">
                <a:avLst/>
              </a:prstGeom>
              <a:blipFill>
                <a:blip r:embed="rId7"/>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四角形: 角を丸くする 9">
                <a:extLst>
                  <a:ext uri="{FF2B5EF4-FFF2-40B4-BE49-F238E27FC236}">
                    <a16:creationId xmlns:a16="http://schemas.microsoft.com/office/drawing/2014/main" id="{8C077787-5AE6-4FC4-AE29-54603CC87B21}"/>
                  </a:ext>
                </a:extLst>
              </p:cNvPr>
              <p:cNvSpPr/>
              <p:nvPr/>
            </p:nvSpPr>
            <p:spPr>
              <a:xfrm>
                <a:off x="2378361" y="2879704"/>
                <a:ext cx="5404114"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𝑆</m:t>
                          </m:r>
                        </m:e>
                        <m:sub>
                          <m:r>
                            <a:rPr kumimoji="1" lang="en-US" altLang="ja-JP" sz="3600" b="0" i="1" smtClean="0">
                              <a:solidFill>
                                <a:schemeClr val="tx1">
                                  <a:lumMod val="85000"/>
                                  <a:lumOff val="15000"/>
                                </a:schemeClr>
                              </a:solidFill>
                              <a:latin typeface="Cambria Math" panose="02040503050406030204" pitchFamily="18" charset="0"/>
                            </a:rPr>
                            <m:t>3</m:t>
                          </m:r>
                        </m:sub>
                      </m:sSub>
                    </m:oMath>
                  </m:oMathPara>
                </a14:m>
                <a:endParaRPr kumimoji="1" lang="ja-JP" altLang="en-US" sz="3600" dirty="0">
                  <a:solidFill>
                    <a:schemeClr val="tx1">
                      <a:lumMod val="85000"/>
                      <a:lumOff val="15000"/>
                    </a:schemeClr>
                  </a:solidFill>
                </a:endParaRPr>
              </a:p>
            </p:txBody>
          </p:sp>
        </mc:Choice>
        <mc:Fallback xmlns="">
          <p:sp>
            <p:nvSpPr>
              <p:cNvPr id="10" name="四角形: 角を丸くする 9">
                <a:extLst>
                  <a:ext uri="{FF2B5EF4-FFF2-40B4-BE49-F238E27FC236}">
                    <a16:creationId xmlns:a16="http://schemas.microsoft.com/office/drawing/2014/main" id="{8C077787-5AE6-4FC4-AE29-54603CC87B21}"/>
                  </a:ext>
                </a:extLst>
              </p:cNvPr>
              <p:cNvSpPr>
                <a:spLocks noRot="1" noChangeAspect="1" noMove="1" noResize="1" noEditPoints="1" noAdjustHandles="1" noChangeArrowheads="1" noChangeShapeType="1" noTextEdit="1"/>
              </p:cNvSpPr>
              <p:nvPr/>
            </p:nvSpPr>
            <p:spPr>
              <a:xfrm>
                <a:off x="2378361" y="2879704"/>
                <a:ext cx="5404114" cy="540000"/>
              </a:xfrm>
              <a:prstGeom prst="roundRect">
                <a:avLst/>
              </a:prstGeom>
              <a:blipFill>
                <a:blip r:embed="rId8"/>
                <a:stretch>
                  <a:fillRect/>
                </a:stretch>
              </a:blipFill>
              <a:ln w="19050">
                <a:solidFill>
                  <a:schemeClr val="accent1"/>
                </a:solidFill>
              </a:ln>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02313824-FF33-45F0-8A3E-222A5D96AE5F}"/>
              </a:ext>
            </a:extLst>
          </p:cNvPr>
          <p:cNvSpPr/>
          <p:nvPr/>
        </p:nvSpPr>
        <p:spPr>
          <a:xfrm>
            <a:off x="2407050" y="4999669"/>
            <a:ext cx="45719"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lumMod val="85000"/>
                  <a:lumOff val="15000"/>
                </a:schemeClr>
              </a:solidFill>
            </a:endParaRPr>
          </a:p>
        </p:txBody>
      </p:sp>
      <p:cxnSp>
        <p:nvCxnSpPr>
          <p:cNvPr id="12" name="直線矢印コネクタ 11">
            <a:extLst>
              <a:ext uri="{FF2B5EF4-FFF2-40B4-BE49-F238E27FC236}">
                <a16:creationId xmlns:a16="http://schemas.microsoft.com/office/drawing/2014/main" id="{9B8026AF-476E-49B5-87EC-3334ADCC21FA}"/>
              </a:ext>
            </a:extLst>
          </p:cNvPr>
          <p:cNvCxnSpPr>
            <a:cxnSpLocks/>
            <a:endCxn id="11" idx="1"/>
          </p:cNvCxnSpPr>
          <p:nvPr/>
        </p:nvCxnSpPr>
        <p:spPr>
          <a:xfrm>
            <a:off x="1931791" y="5269669"/>
            <a:ext cx="475259"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4D7C2E0-DD53-4FFF-BD83-3F374611C2E1}"/>
                  </a:ext>
                </a:extLst>
              </p:cNvPr>
              <p:cNvSpPr txBox="1"/>
              <p:nvPr/>
            </p:nvSpPr>
            <p:spPr>
              <a:xfrm>
                <a:off x="1344261" y="4946503"/>
                <a:ext cx="7542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𝑆</m:t>
                          </m:r>
                        </m:e>
                        <m:sub>
                          <m:r>
                            <a:rPr kumimoji="1" lang="en-US" altLang="ja-JP" sz="3600" b="0" i="1" smtClean="0">
                              <a:latin typeface="Cambria Math" panose="02040503050406030204" pitchFamily="18" charset="0"/>
                            </a:rPr>
                            <m:t>0</m:t>
                          </m:r>
                        </m:sub>
                      </m:sSub>
                    </m:oMath>
                  </m:oMathPara>
                </a14:m>
                <a:endParaRPr kumimoji="1" lang="ja-JP" altLang="en-US" sz="3600" dirty="0"/>
              </a:p>
            </p:txBody>
          </p:sp>
        </mc:Choice>
        <mc:Fallback xmlns="">
          <p:sp>
            <p:nvSpPr>
              <p:cNvPr id="13" name="テキスト ボックス 12">
                <a:extLst>
                  <a:ext uri="{FF2B5EF4-FFF2-40B4-BE49-F238E27FC236}">
                    <a16:creationId xmlns:a16="http://schemas.microsoft.com/office/drawing/2014/main" id="{B4D7C2E0-DD53-4FFF-BD83-3F374611C2E1}"/>
                  </a:ext>
                </a:extLst>
              </p:cNvPr>
              <p:cNvSpPr txBox="1">
                <a:spLocks noRot="1" noChangeAspect="1" noMove="1" noResize="1" noEditPoints="1" noAdjustHandles="1" noChangeArrowheads="1" noChangeShapeType="1" noTextEdit="1"/>
              </p:cNvSpPr>
              <p:nvPr/>
            </p:nvSpPr>
            <p:spPr>
              <a:xfrm>
                <a:off x="1344261" y="4946503"/>
                <a:ext cx="754245"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四角形: 角を丸くする 13">
                <a:extLst>
                  <a:ext uri="{FF2B5EF4-FFF2-40B4-BE49-F238E27FC236}">
                    <a16:creationId xmlns:a16="http://schemas.microsoft.com/office/drawing/2014/main" id="{7690299D-6510-49AE-B3AA-0473348FA9E8}"/>
                  </a:ext>
                </a:extLst>
              </p:cNvPr>
              <p:cNvSpPr/>
              <p:nvPr/>
            </p:nvSpPr>
            <p:spPr>
              <a:xfrm>
                <a:off x="2378361" y="2171368"/>
                <a:ext cx="7314222" cy="540000"/>
              </a:xfrm>
              <a:prstGeom prst="round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600" i="1" smtClean="0">
                              <a:solidFill>
                                <a:schemeClr val="tx1">
                                  <a:lumMod val="85000"/>
                                  <a:lumOff val="15000"/>
                                </a:schemeClr>
                              </a:solidFill>
                              <a:latin typeface="Cambria Math" panose="02040503050406030204" pitchFamily="18" charset="0"/>
                            </a:rPr>
                          </m:ctrlPr>
                        </m:sSubPr>
                        <m:e>
                          <m:r>
                            <a:rPr kumimoji="1" lang="en-US" altLang="ja-JP" sz="3600" b="0" i="1" smtClean="0">
                              <a:solidFill>
                                <a:schemeClr val="tx1">
                                  <a:lumMod val="85000"/>
                                  <a:lumOff val="15000"/>
                                </a:schemeClr>
                              </a:solidFill>
                              <a:latin typeface="Cambria Math" panose="02040503050406030204" pitchFamily="18" charset="0"/>
                            </a:rPr>
                            <m:t>𝑆</m:t>
                          </m:r>
                        </m:e>
                        <m:sub>
                          <m:r>
                            <a:rPr kumimoji="1" lang="en-US" altLang="ja-JP" sz="3600" b="0" i="1" smtClean="0">
                              <a:solidFill>
                                <a:schemeClr val="tx1">
                                  <a:lumMod val="85000"/>
                                  <a:lumOff val="15000"/>
                                </a:schemeClr>
                              </a:solidFill>
                              <a:latin typeface="Cambria Math" panose="02040503050406030204" pitchFamily="18" charset="0"/>
                            </a:rPr>
                            <m:t>4</m:t>
                          </m:r>
                        </m:sub>
                      </m:sSub>
                    </m:oMath>
                  </m:oMathPara>
                </a14:m>
                <a:endParaRPr kumimoji="1" lang="ja-JP" altLang="en-US" sz="3600" dirty="0">
                  <a:solidFill>
                    <a:schemeClr val="tx1">
                      <a:lumMod val="85000"/>
                      <a:lumOff val="15000"/>
                    </a:schemeClr>
                  </a:solidFill>
                </a:endParaRPr>
              </a:p>
            </p:txBody>
          </p:sp>
        </mc:Choice>
        <mc:Fallback xmlns="">
          <p:sp>
            <p:nvSpPr>
              <p:cNvPr id="14" name="四角形: 角を丸くする 13">
                <a:extLst>
                  <a:ext uri="{FF2B5EF4-FFF2-40B4-BE49-F238E27FC236}">
                    <a16:creationId xmlns:a16="http://schemas.microsoft.com/office/drawing/2014/main" id="{7690299D-6510-49AE-B3AA-0473348FA9E8}"/>
                  </a:ext>
                </a:extLst>
              </p:cNvPr>
              <p:cNvSpPr>
                <a:spLocks noRot="1" noChangeAspect="1" noMove="1" noResize="1" noEditPoints="1" noAdjustHandles="1" noChangeArrowheads="1" noChangeShapeType="1" noTextEdit="1"/>
              </p:cNvSpPr>
              <p:nvPr/>
            </p:nvSpPr>
            <p:spPr>
              <a:xfrm>
                <a:off x="2378361" y="2171368"/>
                <a:ext cx="7314222" cy="540000"/>
              </a:xfrm>
              <a:prstGeom prst="roundRect">
                <a:avLst/>
              </a:prstGeom>
              <a:blipFill>
                <a:blip r:embed="rId10"/>
                <a:stretch>
                  <a:fillRect/>
                </a:stretch>
              </a:blipFill>
              <a:ln w="19050">
                <a:solidFill>
                  <a:schemeClr val="accent1"/>
                </a:solidFill>
              </a:ln>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41E2F065-5A2C-3292-B077-6E639BE7BDB4}"/>
              </a:ext>
            </a:extLst>
          </p:cNvPr>
          <p:cNvSpPr>
            <a:spLocks noGrp="1"/>
          </p:cNvSpPr>
          <p:nvPr>
            <p:ph type="dt" sz="half" idx="10"/>
          </p:nvPr>
        </p:nvSpPr>
        <p:spPr/>
        <p:txBody>
          <a:bodyPr/>
          <a:lstStyle/>
          <a:p>
            <a:r>
              <a:rPr kumimoji="1" lang="en-US" altLang="ja-JP"/>
              <a:t>2023/4/21</a:t>
            </a:r>
            <a:endParaRPr kumimoji="1" lang="ja-JP" altLang="en-US"/>
          </a:p>
        </p:txBody>
      </p:sp>
      <p:sp>
        <p:nvSpPr>
          <p:cNvPr id="15" name="スライド番号プレースホルダー 14">
            <a:extLst>
              <a:ext uri="{FF2B5EF4-FFF2-40B4-BE49-F238E27FC236}">
                <a16:creationId xmlns:a16="http://schemas.microsoft.com/office/drawing/2014/main" id="{9C1A12C2-6135-9ACC-6E43-8281D2B8F96E}"/>
              </a:ext>
            </a:extLst>
          </p:cNvPr>
          <p:cNvSpPr>
            <a:spLocks noGrp="1"/>
          </p:cNvSpPr>
          <p:nvPr>
            <p:ph type="sldNum" sz="quarter" idx="12"/>
          </p:nvPr>
        </p:nvSpPr>
        <p:spPr/>
        <p:txBody>
          <a:bodyPr/>
          <a:lstStyle/>
          <a:p>
            <a:fld id="{35F28554-28C9-47E6-B93E-679CF27A3A1B}" type="slidenum">
              <a:rPr kumimoji="1" lang="ja-JP" altLang="en-US" smtClean="0"/>
              <a:t>7</a:t>
            </a:fld>
            <a:endParaRPr kumimoji="1" lang="ja-JP" altLang="en-US"/>
          </a:p>
        </p:txBody>
      </p:sp>
    </p:spTree>
    <p:extLst>
      <p:ext uri="{BB962C8B-B14F-4D97-AF65-F5344CB8AC3E}">
        <p14:creationId xmlns:p14="http://schemas.microsoft.com/office/powerpoint/2010/main" val="19028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E7DF4-495B-42FD-8994-7EFAE5FAC9A4}"/>
              </a:ext>
            </a:extLst>
          </p:cNvPr>
          <p:cNvSpPr>
            <a:spLocks noGrp="1"/>
          </p:cNvSpPr>
          <p:nvPr>
            <p:ph type="title"/>
          </p:nvPr>
        </p:nvSpPr>
        <p:spPr/>
        <p:txBody>
          <a:bodyPr/>
          <a:lstStyle/>
          <a:p>
            <a:r>
              <a:rPr kumimoji="1" lang="ja-JP" altLang="en-US" dirty="0"/>
              <a:t>前処理：クエリ</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82F22D5-E06C-4045-B4FA-4DD6EE7393A1}"/>
                  </a:ext>
                </a:extLst>
              </p:cNvPr>
              <p:cNvSpPr>
                <a:spLocks noGrp="1"/>
              </p:cNvSpPr>
              <p:nvPr>
                <p:ph idx="1"/>
              </p:nvPr>
            </p:nvSpPr>
            <p:spPr>
              <a:xfrm>
                <a:off x="838200" y="1499039"/>
                <a:ext cx="10515600" cy="4351338"/>
              </a:xfrm>
            </p:spPr>
            <p:txBody>
              <a:bodyPr/>
              <a:lstStyle/>
              <a:p>
                <a:pPr>
                  <a:lnSpc>
                    <a:spcPct val="150000"/>
                  </a:lnSpc>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𝑙</m:t>
                        </m:r>
                      </m:sub>
                    </m:sSub>
                    <m:r>
                      <a:rPr lang="en-US" altLang="ja-JP" b="0" i="1" smtClean="0">
                        <a:latin typeface="Cambria Math" panose="02040503050406030204" pitchFamily="18" charset="0"/>
                      </a:rPr>
                      <m:t> </m:t>
                    </m:r>
                    <m:r>
                      <a:rPr lang="ja-JP" altLang="en-US" i="1">
                        <a:latin typeface="Cambria Math" panose="02040503050406030204" pitchFamily="18" charset="0"/>
                      </a:rPr>
                      <m:t>から</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𝑟</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r>
                      <a:rPr lang="ja-JP" altLang="en-US" i="1">
                        <a:latin typeface="Cambria Math" panose="02040503050406030204" pitchFamily="18" charset="0"/>
                      </a:rPr>
                      <m:t>までの</m:t>
                    </m:r>
                  </m:oMath>
                </a14:m>
                <a:r>
                  <a:rPr kumimoji="1" lang="ja-JP" altLang="en-US" dirty="0"/>
                  <a:t>和を求めたいとき</a:t>
                </a:r>
                <a:endParaRPr kumimoji="1" lang="en-US" altLang="ja-JP" dirty="0"/>
              </a:p>
              <a:p>
                <a:pPr marL="0" indent="0" algn="ctr">
                  <a:lnSpc>
                    <a:spcPct val="150000"/>
                  </a:lnSpc>
                  <a:buNone/>
                </a:pPr>
                <a:r>
                  <a:rPr lang="ja-JP" altLang="en-US" dirty="0"/>
                  <a:t> </a:t>
                </a:r>
                <a14:m>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𝑆</m:t>
                        </m:r>
                      </m:e>
                      <m:sub>
                        <m:r>
                          <a:rPr kumimoji="1" lang="en-US" altLang="ja-JP" sz="3600" b="0" i="1" smtClean="0">
                            <a:latin typeface="Cambria Math" panose="02040503050406030204" pitchFamily="18" charset="0"/>
                          </a:rPr>
                          <m:t>𝑟</m:t>
                        </m:r>
                      </m:sub>
                    </m:sSub>
                    <m:r>
                      <a:rPr kumimoji="1" lang="en-US" altLang="ja-JP" sz="3600" b="0" i="1" smtClean="0">
                        <a:latin typeface="Cambria Math" panose="02040503050406030204" pitchFamily="18" charset="0"/>
                      </a:rPr>
                      <m:t> − </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𝑆</m:t>
                        </m:r>
                      </m:e>
                      <m:sub>
                        <m:r>
                          <a:rPr kumimoji="1" lang="en-US" altLang="ja-JP" sz="3600" b="0" i="1" smtClean="0">
                            <a:latin typeface="Cambria Math" panose="02040503050406030204" pitchFamily="18" charset="0"/>
                          </a:rPr>
                          <m:t>𝑙</m:t>
                        </m:r>
                      </m:sub>
                    </m:sSub>
                    <m:r>
                      <a:rPr kumimoji="1" lang="en-US" altLang="ja-JP" sz="3600" b="0" i="0" smtClean="0">
                        <a:latin typeface="Cambria Math" panose="02040503050406030204" pitchFamily="18" charset="0"/>
                      </a:rPr>
                      <m:t> </m:t>
                    </m:r>
                    <m:r>
                      <a:rPr lang="ja-JP" altLang="en-US" sz="3600" i="1">
                        <a:latin typeface="Cambria Math" panose="02040503050406030204" pitchFamily="18" charset="0"/>
                      </a:rPr>
                      <m:t>を</m:t>
                    </m:r>
                    <m:r>
                      <a:rPr lang="ja-JP" altLang="en-US" sz="3600" i="1" smtClean="0">
                        <a:latin typeface="Cambria Math" panose="02040503050406030204" pitchFamily="18" charset="0"/>
                      </a:rPr>
                      <m:t>計算</m:t>
                    </m:r>
                    <m:r>
                      <a:rPr lang="ja-JP" altLang="en-US" sz="3600" i="1">
                        <a:latin typeface="Cambria Math" panose="02040503050406030204" pitchFamily="18" charset="0"/>
                      </a:rPr>
                      <m:t>すると</m:t>
                    </m:r>
                    <m:r>
                      <a:rPr lang="ja-JP" altLang="en-US" sz="3600" i="1" smtClean="0">
                        <a:latin typeface="Cambria Math" panose="02040503050406030204" pitchFamily="18" charset="0"/>
                      </a:rPr>
                      <m:t>答えが</m:t>
                    </m:r>
                    <m:r>
                      <a:rPr lang="ja-JP" altLang="en-US" sz="3600" i="1">
                        <a:latin typeface="Cambria Math" panose="02040503050406030204" pitchFamily="18" charset="0"/>
                      </a:rPr>
                      <m:t>出る</m:t>
                    </m:r>
                  </m:oMath>
                </a14:m>
                <a:endParaRPr lang="en-US" altLang="ja-JP" sz="3600" dirty="0"/>
              </a:p>
              <a:p>
                <a:pPr marL="0" indent="0">
                  <a:buNone/>
                </a:pPr>
                <a:endParaRPr lang="en-US" altLang="ja-JP" i="1" dirty="0">
                  <a:latin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𝑟</m:t>
                        </m:r>
                      </m:sub>
                    </m:sSub>
                    <m:r>
                      <a:rPr lang="en-US" altLang="ja-JP" b="0" i="1" smtClean="0">
                        <a:latin typeface="Cambria Math" panose="02040503050406030204" pitchFamily="18" charset="0"/>
                      </a:rPr>
                      <m:t>         </m:t>
                    </m:r>
                    <m:r>
                      <a:rPr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𝐴</m:t>
                        </m:r>
                      </m:e>
                      <m:sub>
                        <m: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𝑙</m:t>
                        </m:r>
                      </m:sub>
                    </m:sSub>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𝐴</m:t>
                        </m:r>
                      </m:e>
                      <m:sub>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−1</m:t>
                        </m:r>
                      </m:sub>
                    </m:sSub>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𝑙</m:t>
                            </m:r>
                          </m:sub>
                        </m:sSub>
                        <m:r>
                          <a:rPr lang="en-US" altLang="ja-JP" b="0" i="1" smtClean="0">
                            <a:latin typeface="Cambria Math" panose="02040503050406030204" pitchFamily="18" charset="0"/>
                          </a:rPr>
                          <m:t>          </m:t>
                        </m:r>
                        <m:r>
                          <a:rPr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𝐴</m:t>
                        </m:r>
                      </m:e>
                      <m:sub>
                        <m: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Sub>
                  </m:oMath>
                </a14:m>
                <a:endParaRPr kumimoji="1" lang="en-US" altLang="ja-JP" b="0" dirty="0">
                  <a:ea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𝑟</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𝑙</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𝐴</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082F22D5-E06C-4045-B4FA-4DD6EE7393A1}"/>
                  </a:ext>
                </a:extLst>
              </p:cNvPr>
              <p:cNvSpPr>
                <a:spLocks noGrp="1" noRot="1" noChangeAspect="1" noMove="1" noResize="1" noEditPoints="1" noAdjustHandles="1" noChangeArrowheads="1" noChangeShapeType="1" noTextEdit="1"/>
              </p:cNvSpPr>
              <p:nvPr>
                <p:ph idx="1"/>
              </p:nvPr>
            </p:nvSpPr>
            <p:spPr>
              <a:xfrm>
                <a:off x="838200" y="1499039"/>
                <a:ext cx="10515600" cy="4351338"/>
              </a:xfrm>
              <a:blipFill>
                <a:blip r:embed="rId2"/>
                <a:stretch>
                  <a:fillRect/>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52E0ECB-C667-B4A1-E51D-6F516E752557}"/>
              </a:ext>
            </a:extLst>
          </p:cNvPr>
          <p:cNvSpPr>
            <a:spLocks noGrp="1"/>
          </p:cNvSpPr>
          <p:nvPr>
            <p:ph type="dt" sz="half" idx="10"/>
          </p:nvPr>
        </p:nvSpPr>
        <p:spPr/>
        <p:txBody>
          <a:bodyPr/>
          <a:lstStyle/>
          <a:p>
            <a:r>
              <a:rPr kumimoji="1" lang="en-US" altLang="ja-JP"/>
              <a:t>2023/4/21</a:t>
            </a:r>
            <a:endParaRPr kumimoji="1" lang="ja-JP" altLang="en-US"/>
          </a:p>
        </p:txBody>
      </p:sp>
      <p:sp>
        <p:nvSpPr>
          <p:cNvPr id="5" name="スライド番号プレースホルダー 4">
            <a:extLst>
              <a:ext uri="{FF2B5EF4-FFF2-40B4-BE49-F238E27FC236}">
                <a16:creationId xmlns:a16="http://schemas.microsoft.com/office/drawing/2014/main" id="{05CDA7A0-9970-8217-E7F9-F420311BC5CF}"/>
              </a:ext>
            </a:extLst>
          </p:cNvPr>
          <p:cNvSpPr>
            <a:spLocks noGrp="1"/>
          </p:cNvSpPr>
          <p:nvPr>
            <p:ph type="sldNum" sz="quarter" idx="12"/>
          </p:nvPr>
        </p:nvSpPr>
        <p:spPr/>
        <p:txBody>
          <a:bodyPr/>
          <a:lstStyle/>
          <a:p>
            <a:fld id="{35F28554-28C9-47E6-B93E-679CF27A3A1B}" type="slidenum">
              <a:rPr kumimoji="1" lang="ja-JP" altLang="en-US" smtClean="0"/>
              <a:t>8</a:t>
            </a:fld>
            <a:endParaRPr kumimoji="1" lang="ja-JP" altLang="en-US"/>
          </a:p>
        </p:txBody>
      </p:sp>
    </p:spTree>
    <p:extLst>
      <p:ext uri="{BB962C8B-B14F-4D97-AF65-F5344CB8AC3E}">
        <p14:creationId xmlns:p14="http://schemas.microsoft.com/office/powerpoint/2010/main" val="49424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A50FE-DE53-4DE8-8A8C-AF5C485F1E67}"/>
              </a:ext>
            </a:extLst>
          </p:cNvPr>
          <p:cNvSpPr>
            <a:spLocks noGrp="1"/>
          </p:cNvSpPr>
          <p:nvPr>
            <p:ph type="title"/>
          </p:nvPr>
        </p:nvSpPr>
        <p:spPr/>
        <p:txBody>
          <a:bodyPr/>
          <a:lstStyle/>
          <a:p>
            <a:r>
              <a:rPr kumimoji="1" lang="ja-JP" altLang="en-US" dirty="0"/>
              <a:t>実装</a:t>
            </a:r>
          </a:p>
        </p:txBody>
      </p:sp>
      <p:sp>
        <p:nvSpPr>
          <p:cNvPr id="4" name="四角形: 角を丸くする 3">
            <a:extLst>
              <a:ext uri="{FF2B5EF4-FFF2-40B4-BE49-F238E27FC236}">
                <a16:creationId xmlns:a16="http://schemas.microsoft.com/office/drawing/2014/main" id="{3B0FB5EA-5A93-422C-AA48-4D5E685D08F6}"/>
              </a:ext>
            </a:extLst>
          </p:cNvPr>
          <p:cNvSpPr/>
          <p:nvPr/>
        </p:nvSpPr>
        <p:spPr>
          <a:xfrm>
            <a:off x="6302664" y="1265093"/>
            <a:ext cx="5566064" cy="5227782"/>
          </a:xfrm>
          <a:prstGeom prst="roundRect">
            <a:avLst/>
          </a:prstGeom>
          <a:solidFill>
            <a:schemeClr val="bg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ja-JP" sz="2400" b="0" dirty="0">
                <a:solidFill>
                  <a:srgbClr val="008000"/>
                </a:solidFill>
                <a:effectLst/>
                <a:latin typeface="Consolas" panose="020B0609020204030204" pitchFamily="49" charset="0"/>
              </a:rPr>
              <a:t>// </a:t>
            </a:r>
            <a:r>
              <a:rPr lang="ja-JP" altLang="en-US" sz="2400" b="0" dirty="0">
                <a:solidFill>
                  <a:srgbClr val="008000"/>
                </a:solidFill>
                <a:effectLst/>
                <a:latin typeface="Consolas" panose="020B0609020204030204" pitchFamily="49" charset="0"/>
              </a:rPr>
              <a:t>前処理</a:t>
            </a:r>
            <a:endParaRPr lang="ja-JP" altLang="en-US" sz="2400" b="0" dirty="0">
              <a:solidFill>
                <a:srgbClr val="000000"/>
              </a:solidFill>
              <a:effectLst/>
              <a:latin typeface="Consolas" panose="020B0609020204030204" pitchFamily="49" charset="0"/>
            </a:endParaRPr>
          </a:p>
          <a:p>
            <a:pPr marL="0" indent="0">
              <a:buNone/>
            </a:pPr>
            <a:r>
              <a:rPr lang="en-US" altLang="ja-JP" sz="2400" b="0" dirty="0">
                <a:solidFill>
                  <a:srgbClr val="000000"/>
                </a:solidFill>
                <a:effectLst/>
                <a:latin typeface="Consolas" panose="020B0609020204030204" pitchFamily="49" charset="0"/>
              </a:rPr>
              <a:t>vector&lt;</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&gt; </a:t>
            </a:r>
            <a:r>
              <a:rPr lang="en-US" altLang="ja-JP" sz="2400" b="0" dirty="0">
                <a:solidFill>
                  <a:srgbClr val="795E26"/>
                </a:solidFill>
                <a:effectLst/>
                <a:latin typeface="Consolas" panose="020B0609020204030204" pitchFamily="49" charset="0"/>
              </a:rPr>
              <a:t>s</a:t>
            </a:r>
            <a:r>
              <a:rPr lang="en-US" altLang="ja-JP" sz="2400" b="0" dirty="0">
                <a:solidFill>
                  <a:srgbClr val="000000"/>
                </a:solidFill>
                <a:effectLst/>
                <a:latin typeface="Consolas" panose="020B0609020204030204" pitchFamily="49" charset="0"/>
              </a:rPr>
              <a:t>(n + </a:t>
            </a:r>
            <a:r>
              <a:rPr lang="en-US" altLang="ja-JP" sz="2400" b="0" dirty="0">
                <a:solidFill>
                  <a:srgbClr val="098658"/>
                </a:solidFill>
                <a:effectLst/>
                <a:latin typeface="Consolas" panose="020B0609020204030204" pitchFamily="49" charset="0"/>
              </a:rPr>
              <a:t>1</a:t>
            </a:r>
            <a:r>
              <a:rPr lang="en-US" altLang="ja-JP"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a:t>
            </a:r>
          </a:p>
          <a:p>
            <a:pPr marL="0" indent="0">
              <a:buNone/>
            </a:pPr>
            <a:r>
              <a:rPr lang="en-US" altLang="ja-JP" sz="2400" b="0" dirty="0">
                <a:solidFill>
                  <a:srgbClr val="AF00DB"/>
                </a:solidFill>
                <a:effectLst/>
                <a:latin typeface="Consolas" panose="020B0609020204030204" pitchFamily="49" charset="0"/>
              </a:rPr>
              <a:t>for</a:t>
            </a:r>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 = </a:t>
            </a:r>
            <a:r>
              <a:rPr lang="en-US" altLang="ja-JP" sz="2400" b="0" dirty="0">
                <a:solidFill>
                  <a:srgbClr val="098658"/>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 </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 &lt; n; </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 {</a:t>
            </a:r>
          </a:p>
          <a:p>
            <a:pPr marL="0" indent="0">
              <a:buNone/>
            </a:pPr>
            <a:r>
              <a:rPr lang="en-US" altLang="ja-JP" sz="2400" b="0" dirty="0">
                <a:solidFill>
                  <a:srgbClr val="000000"/>
                </a:solidFill>
                <a:effectLst/>
                <a:latin typeface="Consolas" panose="020B0609020204030204" pitchFamily="49" charset="0"/>
              </a:rPr>
              <a:t>    </a:t>
            </a:r>
            <a:r>
              <a:rPr lang="en-US" altLang="ja-JP" sz="2400" b="0" dirty="0">
                <a:solidFill>
                  <a:srgbClr val="001080"/>
                </a:solidFill>
                <a:effectLst/>
                <a:latin typeface="Consolas" panose="020B0609020204030204" pitchFamily="49" charset="0"/>
              </a:rPr>
              <a:t>s</a:t>
            </a:r>
            <a:r>
              <a:rPr lang="en-US" altLang="ja-JP" sz="2400" b="0" dirty="0">
                <a:solidFill>
                  <a:srgbClr val="000000"/>
                </a:solidFill>
                <a:effectLst/>
                <a:latin typeface="Consolas" panose="020B0609020204030204" pitchFamily="49" charset="0"/>
              </a:rPr>
              <a:t>[</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 + </a:t>
            </a:r>
            <a:r>
              <a:rPr lang="en-US" altLang="ja-JP" sz="2400" b="0" dirty="0">
                <a:solidFill>
                  <a:srgbClr val="098658"/>
                </a:solidFill>
                <a:effectLst/>
                <a:latin typeface="Consolas" panose="020B0609020204030204" pitchFamily="49" charset="0"/>
              </a:rPr>
              <a:t>1</a:t>
            </a:r>
            <a:r>
              <a:rPr lang="en-US" altLang="ja-JP" sz="2400" b="0" dirty="0">
                <a:solidFill>
                  <a:srgbClr val="000000"/>
                </a:solidFill>
                <a:effectLst/>
                <a:latin typeface="Consolas" panose="020B0609020204030204" pitchFamily="49" charset="0"/>
              </a:rPr>
              <a:t>] = </a:t>
            </a:r>
            <a:r>
              <a:rPr lang="en-US" altLang="ja-JP" sz="2400" b="0" dirty="0">
                <a:solidFill>
                  <a:srgbClr val="001080"/>
                </a:solidFill>
                <a:effectLst/>
                <a:latin typeface="Consolas" panose="020B0609020204030204" pitchFamily="49" charset="0"/>
              </a:rPr>
              <a:t>s</a:t>
            </a:r>
            <a:r>
              <a:rPr lang="en-US" altLang="ja-JP" sz="2400" b="0" dirty="0">
                <a:solidFill>
                  <a:srgbClr val="000000"/>
                </a:solidFill>
                <a:effectLst/>
                <a:latin typeface="Consolas" panose="020B0609020204030204" pitchFamily="49" charset="0"/>
              </a:rPr>
              <a:t>[</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 + </a:t>
            </a:r>
            <a:r>
              <a:rPr lang="en-US" altLang="ja-JP" sz="2400" b="0" dirty="0">
                <a:solidFill>
                  <a:srgbClr val="001080"/>
                </a:solidFill>
                <a:effectLst/>
                <a:latin typeface="Consolas" panose="020B0609020204030204" pitchFamily="49" charset="0"/>
              </a:rPr>
              <a:t>a</a:t>
            </a:r>
            <a:r>
              <a:rPr lang="en-US" altLang="ja-JP" sz="2400" b="0" dirty="0">
                <a:solidFill>
                  <a:srgbClr val="000000"/>
                </a:solidFill>
                <a:effectLst/>
                <a:latin typeface="Consolas" panose="020B0609020204030204" pitchFamily="49" charset="0"/>
              </a:rPr>
              <a:t>[</a:t>
            </a:r>
            <a:r>
              <a:rPr lang="en-US" altLang="ja-JP" sz="2400" b="0" dirty="0">
                <a:solidFill>
                  <a:srgbClr val="001080"/>
                </a:solidFill>
                <a:effectLst/>
                <a:latin typeface="Consolas" panose="020B0609020204030204" pitchFamily="49" charset="0"/>
              </a:rPr>
              <a:t>i</a:t>
            </a:r>
            <a:r>
              <a:rPr lang="en-US" altLang="ja-JP" sz="2400" b="0" dirty="0">
                <a:solidFill>
                  <a:srgbClr val="000000"/>
                </a:solidFill>
                <a:effectLst/>
                <a:latin typeface="Consolas" panose="020B0609020204030204" pitchFamily="49" charset="0"/>
              </a:rPr>
              <a:t>];</a:t>
            </a:r>
          </a:p>
          <a:p>
            <a:pPr marL="0" indent="0">
              <a:buNone/>
            </a:pPr>
            <a:r>
              <a:rPr lang="en-US" altLang="ja-JP" sz="2400" b="0" dirty="0">
                <a:solidFill>
                  <a:srgbClr val="000000"/>
                </a:solidFill>
                <a:effectLst/>
                <a:latin typeface="Consolas" panose="020B0609020204030204" pitchFamily="49" charset="0"/>
              </a:rPr>
              <a:t>}</a:t>
            </a:r>
          </a:p>
          <a:p>
            <a:pPr marL="0" indent="0">
              <a:buNone/>
            </a:pPr>
            <a:br>
              <a:rPr lang="en-US" altLang="ja-JP" sz="2400" b="0" dirty="0">
                <a:solidFill>
                  <a:srgbClr val="000000"/>
                </a:solidFill>
                <a:effectLst/>
                <a:latin typeface="Consolas" panose="020B0609020204030204" pitchFamily="49" charset="0"/>
              </a:rPr>
            </a:br>
            <a:r>
              <a:rPr lang="en-US" altLang="ja-JP" sz="2400" b="0" dirty="0">
                <a:solidFill>
                  <a:srgbClr val="008000"/>
                </a:solidFill>
                <a:effectLst/>
                <a:latin typeface="Consolas" panose="020B0609020204030204" pitchFamily="49" charset="0"/>
              </a:rPr>
              <a:t>// </a:t>
            </a:r>
            <a:r>
              <a:rPr lang="ja-JP" altLang="en-US" sz="2400" b="0" dirty="0">
                <a:solidFill>
                  <a:srgbClr val="008000"/>
                </a:solidFill>
                <a:effectLst/>
                <a:latin typeface="Consolas" panose="020B0609020204030204" pitchFamily="49" charset="0"/>
              </a:rPr>
              <a:t>クエリ</a:t>
            </a:r>
            <a:endParaRPr lang="ja-JP" altLang="en-US" sz="2400" b="0" dirty="0">
              <a:solidFill>
                <a:srgbClr val="000000"/>
              </a:solidFill>
              <a:effectLst/>
              <a:latin typeface="Consolas" panose="020B0609020204030204" pitchFamily="49" charset="0"/>
            </a:endParaRPr>
          </a:p>
          <a:p>
            <a:pPr marL="0" indent="0">
              <a:buNone/>
            </a:pP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a:t>
            </a:r>
            <a:r>
              <a:rPr lang="en-US" altLang="ja-JP" sz="2400" b="0" dirty="0">
                <a:solidFill>
                  <a:srgbClr val="001080"/>
                </a:solidFill>
                <a:effectLst/>
                <a:latin typeface="Consolas" panose="020B0609020204030204" pitchFamily="49" charset="0"/>
              </a:rPr>
              <a:t>l</a:t>
            </a:r>
            <a:r>
              <a:rPr lang="en-US" altLang="ja-JP" sz="2400" b="0" dirty="0">
                <a:solidFill>
                  <a:srgbClr val="000000"/>
                </a:solidFill>
                <a:effectLst/>
                <a:latin typeface="Consolas" panose="020B0609020204030204" pitchFamily="49" charset="0"/>
              </a:rPr>
              <a:t>, </a:t>
            </a:r>
            <a:r>
              <a:rPr lang="en-US" altLang="ja-JP" sz="2400" b="0" dirty="0">
                <a:solidFill>
                  <a:srgbClr val="001080"/>
                </a:solidFill>
                <a:effectLst/>
                <a:latin typeface="Consolas" panose="020B0609020204030204" pitchFamily="49" charset="0"/>
              </a:rPr>
              <a:t>r</a:t>
            </a:r>
            <a:r>
              <a:rPr lang="en-US" altLang="ja-JP" sz="2400" b="0" dirty="0">
                <a:solidFill>
                  <a:srgbClr val="000000"/>
                </a:solidFill>
                <a:effectLst/>
                <a:latin typeface="Consolas" panose="020B0609020204030204" pitchFamily="49" charset="0"/>
              </a:rPr>
              <a:t>;</a:t>
            </a:r>
          </a:p>
          <a:p>
            <a:pPr marL="0" indent="0">
              <a:buNone/>
            </a:pPr>
            <a:r>
              <a:rPr lang="en-US" altLang="ja-JP" sz="2400" b="0" dirty="0">
                <a:solidFill>
                  <a:srgbClr val="000000"/>
                </a:solidFill>
                <a:effectLst/>
                <a:latin typeface="Consolas" panose="020B0609020204030204" pitchFamily="49" charset="0"/>
              </a:rPr>
              <a:t>cin &gt;&gt; </a:t>
            </a:r>
            <a:r>
              <a:rPr lang="en-US" altLang="ja-JP" sz="2400" b="0" dirty="0">
                <a:solidFill>
                  <a:srgbClr val="001080"/>
                </a:solidFill>
                <a:effectLst/>
                <a:latin typeface="Consolas" panose="020B0609020204030204" pitchFamily="49" charset="0"/>
              </a:rPr>
              <a:t>l</a:t>
            </a:r>
            <a:r>
              <a:rPr lang="en-US" altLang="ja-JP" sz="2400" b="0" dirty="0">
                <a:solidFill>
                  <a:srgbClr val="000000"/>
                </a:solidFill>
                <a:effectLst/>
                <a:latin typeface="Consolas" panose="020B0609020204030204" pitchFamily="49" charset="0"/>
              </a:rPr>
              <a:t> &gt;&gt; </a:t>
            </a:r>
            <a:r>
              <a:rPr lang="en-US" altLang="ja-JP" sz="2400" b="0" dirty="0">
                <a:solidFill>
                  <a:srgbClr val="001080"/>
                </a:solidFill>
                <a:effectLst/>
                <a:latin typeface="Consolas" panose="020B0609020204030204" pitchFamily="49" charset="0"/>
              </a:rPr>
              <a:t>r</a:t>
            </a:r>
            <a:r>
              <a:rPr lang="en-US" altLang="ja-JP" sz="2400" b="0" dirty="0">
                <a:solidFill>
                  <a:srgbClr val="000000"/>
                </a:solidFill>
                <a:effectLst/>
                <a:latin typeface="Consolas" panose="020B0609020204030204" pitchFamily="49" charset="0"/>
              </a:rPr>
              <a:t>;</a:t>
            </a:r>
          </a:p>
          <a:p>
            <a:pPr marL="0" indent="0">
              <a:buNone/>
            </a:pPr>
            <a:r>
              <a:rPr lang="en-US" altLang="ja-JP" sz="2400" b="0" dirty="0">
                <a:solidFill>
                  <a:srgbClr val="000000"/>
                </a:solidFill>
                <a:effectLst/>
                <a:latin typeface="Consolas" panose="020B0609020204030204" pitchFamily="49" charset="0"/>
              </a:rPr>
              <a:t>cout &lt;&lt; </a:t>
            </a:r>
            <a:r>
              <a:rPr lang="en-US" altLang="ja-JP" sz="2400" b="0" dirty="0">
                <a:solidFill>
                  <a:srgbClr val="001080"/>
                </a:solidFill>
                <a:effectLst/>
                <a:latin typeface="Consolas" panose="020B0609020204030204" pitchFamily="49" charset="0"/>
              </a:rPr>
              <a:t>s</a:t>
            </a:r>
            <a:r>
              <a:rPr lang="en-US" altLang="ja-JP" sz="2400" b="0" dirty="0">
                <a:solidFill>
                  <a:srgbClr val="000000"/>
                </a:solidFill>
                <a:effectLst/>
                <a:latin typeface="Consolas" panose="020B0609020204030204" pitchFamily="49" charset="0"/>
              </a:rPr>
              <a:t>[</a:t>
            </a:r>
            <a:r>
              <a:rPr lang="en-US" altLang="ja-JP" sz="2400" b="0" dirty="0">
                <a:solidFill>
                  <a:srgbClr val="001080"/>
                </a:solidFill>
                <a:effectLst/>
                <a:latin typeface="Consolas" panose="020B0609020204030204" pitchFamily="49" charset="0"/>
              </a:rPr>
              <a:t>r</a:t>
            </a:r>
            <a:r>
              <a:rPr lang="en-US" altLang="ja-JP" sz="2400" b="0" dirty="0">
                <a:solidFill>
                  <a:srgbClr val="000000"/>
                </a:solidFill>
                <a:effectLst/>
                <a:latin typeface="Consolas" panose="020B0609020204030204" pitchFamily="49" charset="0"/>
              </a:rPr>
              <a:t>] - </a:t>
            </a:r>
            <a:r>
              <a:rPr lang="en-US" altLang="ja-JP" sz="2400" b="0" dirty="0">
                <a:solidFill>
                  <a:srgbClr val="001080"/>
                </a:solidFill>
                <a:effectLst/>
                <a:latin typeface="Consolas" panose="020B0609020204030204" pitchFamily="49" charset="0"/>
              </a:rPr>
              <a:t>s</a:t>
            </a:r>
            <a:r>
              <a:rPr lang="en-US" altLang="ja-JP" sz="2400" b="0" dirty="0">
                <a:solidFill>
                  <a:srgbClr val="000000"/>
                </a:solidFill>
                <a:effectLst/>
                <a:latin typeface="Consolas" panose="020B0609020204030204" pitchFamily="49" charset="0"/>
              </a:rPr>
              <a:t>[</a:t>
            </a:r>
            <a:r>
              <a:rPr lang="en-US" altLang="ja-JP" sz="2400" b="0" dirty="0">
                <a:solidFill>
                  <a:srgbClr val="001080"/>
                </a:solidFill>
                <a:effectLst/>
                <a:latin typeface="Consolas" panose="020B0609020204030204" pitchFamily="49" charset="0"/>
              </a:rPr>
              <a:t>l</a:t>
            </a:r>
            <a:r>
              <a:rPr lang="en-US" altLang="ja-JP" sz="2400" b="0" dirty="0">
                <a:solidFill>
                  <a:srgbClr val="000000"/>
                </a:solidFill>
                <a:effectLst/>
                <a:latin typeface="Consolas" panose="020B0609020204030204" pitchFamily="49" charset="0"/>
              </a:rPr>
              <a:t>] &lt;&lt; endl;</a:t>
            </a:r>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3F38334A-D17A-4970-B3DE-E17F2B7676EC}"/>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14:m>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𝑆</m:t>
                        </m:r>
                      </m:e>
                      <m:sub>
                        <m:r>
                          <a:rPr lang="en-US" altLang="ja-JP" b="0" i="1" smtClean="0">
                            <a:solidFill>
                              <a:schemeClr val="tx1"/>
                            </a:solidFill>
                            <a:effectLst/>
                            <a:latin typeface="Cambria Math" panose="02040503050406030204" pitchFamily="18" charset="0"/>
                          </a:rPr>
                          <m:t>𝑖</m:t>
                        </m:r>
                      </m:sub>
                    </m:sSub>
                    <m:r>
                      <a:rPr lang="en-US" altLang="ja-JP" b="0" i="1" smtClean="0">
                        <a:solidFill>
                          <a:schemeClr val="tx1"/>
                        </a:solidFill>
                        <a:effectLst/>
                        <a:latin typeface="Cambria Math" panose="02040503050406030204" pitchFamily="18" charset="0"/>
                      </a:rPr>
                      <m:t>=</m:t>
                    </m:r>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𝐴</m:t>
                        </m:r>
                      </m:e>
                      <m:sub>
                        <m:r>
                          <a:rPr lang="en-US" altLang="ja-JP" b="0" i="1" smtClean="0">
                            <a:solidFill>
                              <a:schemeClr val="tx1"/>
                            </a:solidFill>
                            <a:effectLst/>
                            <a:latin typeface="Cambria Math" panose="02040503050406030204" pitchFamily="18" charset="0"/>
                          </a:rPr>
                          <m:t>0</m:t>
                        </m:r>
                      </m:sub>
                    </m:sSub>
                    <m:r>
                      <a:rPr lang="en-US" altLang="ja-JP" b="0" i="1" smtClean="0">
                        <a:solidFill>
                          <a:schemeClr val="tx1"/>
                        </a:solidFill>
                        <a:effectLst/>
                        <a:latin typeface="Cambria Math" panose="02040503050406030204" pitchFamily="18" charset="0"/>
                      </a:rPr>
                      <m:t>+</m:t>
                    </m:r>
                    <m:r>
                      <a:rPr lang="en-US" altLang="ja-JP" b="0" i="1" smtClean="0">
                        <a:solidFill>
                          <a:schemeClr val="tx1"/>
                        </a:solidFill>
                        <a:effectLst/>
                        <a:latin typeface="Cambria Math" panose="02040503050406030204" pitchFamily="18" charset="0"/>
                        <a:ea typeface="Cambria Math" panose="02040503050406030204" pitchFamily="18" charset="0"/>
                      </a:rPr>
                      <m:t>⋯+</m:t>
                    </m:r>
                    <m:sSub>
                      <m:sSubPr>
                        <m:ctrlPr>
                          <a:rPr lang="en-US" altLang="ja-JP" b="0" i="1" smtClean="0">
                            <a:solidFill>
                              <a:schemeClr val="tx1"/>
                            </a:solidFill>
                            <a:effectLst/>
                            <a:latin typeface="Cambria Math" panose="02040503050406030204" pitchFamily="18" charset="0"/>
                            <a:ea typeface="Cambria Math" panose="02040503050406030204" pitchFamily="18" charset="0"/>
                          </a:rPr>
                        </m:ctrlPr>
                      </m:sSubPr>
                      <m:e>
                        <m:r>
                          <a:rPr lang="en-US" altLang="ja-JP" b="0" i="1" smtClean="0">
                            <a:solidFill>
                              <a:schemeClr val="tx1"/>
                            </a:solidFill>
                            <a:effectLst/>
                            <a:latin typeface="Cambria Math" panose="02040503050406030204" pitchFamily="18" charset="0"/>
                            <a:ea typeface="Cambria Math" panose="02040503050406030204" pitchFamily="18" charset="0"/>
                          </a:rPr>
                          <m:t>𝐴</m:t>
                        </m:r>
                      </m:e>
                      <m:sub>
                        <m:r>
                          <a:rPr lang="en-US" altLang="ja-JP" b="0" i="1" smtClean="0">
                            <a:solidFill>
                              <a:schemeClr val="tx1"/>
                            </a:solidFill>
                            <a:effectLst/>
                            <a:latin typeface="Cambria Math" panose="02040503050406030204" pitchFamily="18" charset="0"/>
                            <a:ea typeface="Cambria Math" panose="02040503050406030204" pitchFamily="18" charset="0"/>
                          </a:rPr>
                          <m:t>𝑖</m:t>
                        </m:r>
                        <m:r>
                          <a:rPr lang="en-US" altLang="ja-JP" b="0" i="1" smtClean="0">
                            <a:solidFill>
                              <a:schemeClr val="tx1"/>
                            </a:solidFill>
                            <a:effectLst/>
                            <a:latin typeface="Cambria Math" panose="02040503050406030204" pitchFamily="18" charset="0"/>
                            <a:ea typeface="Cambria Math" panose="02040503050406030204" pitchFamily="18" charset="0"/>
                          </a:rPr>
                          <m:t>−1</m:t>
                        </m:r>
                      </m:sub>
                    </m:sSub>
                  </m:oMath>
                </a14:m>
                <a:r>
                  <a:rPr lang="ja-JP" altLang="en-US" b="0" dirty="0">
                    <a:solidFill>
                      <a:schemeClr val="tx1"/>
                    </a:solidFill>
                    <a:effectLst/>
                    <a:latin typeface="LINE Seed JP_OTF Bold" panose="02020700000000000000" pitchFamily="18" charset="-128"/>
                    <a:ea typeface="LINE Seed JP_OTF Bold" panose="02020700000000000000" pitchFamily="18" charset="-128"/>
                  </a:rPr>
                  <a:t>だから</a:t>
                </a:r>
                <a:r>
                  <a:rPr lang="en-US" altLang="ja-JP" b="0" dirty="0">
                    <a:solidFill>
                      <a:schemeClr val="tx1"/>
                    </a:solidFill>
                    <a:effectLst/>
                    <a:latin typeface="LINE Seed JP_OTF Bold" panose="02020700000000000000" pitchFamily="18" charset="-128"/>
                    <a:ea typeface="LINE Seed JP_OTF Bold" panose="02020700000000000000" pitchFamily="18" charset="-128"/>
                  </a:rPr>
                  <a:t>, </a:t>
                </a:r>
                <a14:m>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𝑆</m:t>
                        </m:r>
                      </m:e>
                      <m:sub>
                        <m:r>
                          <a:rPr lang="en-US" altLang="ja-JP" b="0" i="1" smtClean="0">
                            <a:solidFill>
                              <a:schemeClr val="tx1"/>
                            </a:solidFill>
                            <a:effectLst/>
                            <a:latin typeface="Cambria Math" panose="02040503050406030204" pitchFamily="18" charset="0"/>
                          </a:rPr>
                          <m:t>𝑖</m:t>
                        </m:r>
                        <m:r>
                          <a:rPr lang="en-US" altLang="ja-JP" b="0" i="1" smtClean="0">
                            <a:solidFill>
                              <a:schemeClr val="tx1"/>
                            </a:solidFill>
                            <a:effectLst/>
                            <a:latin typeface="Cambria Math" panose="02040503050406030204" pitchFamily="18" charset="0"/>
                          </a:rPr>
                          <m:t>+1</m:t>
                        </m:r>
                      </m:sub>
                    </m:sSub>
                    <m:r>
                      <a:rPr lang="en-US" altLang="ja-JP" b="0" i="1" smtClean="0">
                        <a:solidFill>
                          <a:schemeClr val="tx1"/>
                        </a:solidFill>
                        <a:effectLst/>
                        <a:latin typeface="Cambria Math" panose="02040503050406030204" pitchFamily="18" charset="0"/>
                      </a:rPr>
                      <m:t>=</m:t>
                    </m:r>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𝑆</m:t>
                        </m:r>
                      </m:e>
                      <m:sub>
                        <m:r>
                          <a:rPr lang="en-US" altLang="ja-JP" b="0" i="1" smtClean="0">
                            <a:solidFill>
                              <a:schemeClr val="tx1"/>
                            </a:solidFill>
                            <a:effectLst/>
                            <a:latin typeface="Cambria Math" panose="02040503050406030204" pitchFamily="18" charset="0"/>
                          </a:rPr>
                          <m:t>𝑖</m:t>
                        </m:r>
                      </m:sub>
                    </m:sSub>
                    <m:r>
                      <a:rPr lang="en-US" altLang="ja-JP" b="0" i="1" smtClean="0">
                        <a:solidFill>
                          <a:schemeClr val="tx1"/>
                        </a:solidFill>
                        <a:effectLst/>
                        <a:latin typeface="Cambria Math" panose="02040503050406030204" pitchFamily="18" charset="0"/>
                        <a:ea typeface="Cambria Math" panose="02040503050406030204" pitchFamily="18" charset="0"/>
                      </a:rPr>
                      <m:t>+</m:t>
                    </m:r>
                    <m:sSub>
                      <m:sSubPr>
                        <m:ctrlPr>
                          <a:rPr lang="en-US" altLang="ja-JP" b="0" i="1" smtClean="0">
                            <a:solidFill>
                              <a:schemeClr val="tx1"/>
                            </a:solidFill>
                            <a:effectLst/>
                            <a:latin typeface="Cambria Math" panose="02040503050406030204" pitchFamily="18" charset="0"/>
                            <a:ea typeface="Cambria Math" panose="02040503050406030204" pitchFamily="18" charset="0"/>
                          </a:rPr>
                        </m:ctrlPr>
                      </m:sSubPr>
                      <m:e>
                        <m:r>
                          <a:rPr lang="en-US" altLang="ja-JP" b="0" i="1" smtClean="0">
                            <a:solidFill>
                              <a:schemeClr val="tx1"/>
                            </a:solidFill>
                            <a:effectLst/>
                            <a:latin typeface="Cambria Math" panose="02040503050406030204" pitchFamily="18" charset="0"/>
                            <a:ea typeface="Cambria Math" panose="02040503050406030204" pitchFamily="18" charset="0"/>
                          </a:rPr>
                          <m:t>𝐴</m:t>
                        </m:r>
                      </m:e>
                      <m:sub>
                        <m:r>
                          <a:rPr lang="en-US" altLang="ja-JP" b="0" i="1" smtClean="0">
                            <a:solidFill>
                              <a:schemeClr val="tx1"/>
                            </a:solidFill>
                            <a:effectLst/>
                            <a:latin typeface="Cambria Math" panose="02040503050406030204" pitchFamily="18" charset="0"/>
                            <a:ea typeface="Cambria Math" panose="02040503050406030204" pitchFamily="18" charset="0"/>
                          </a:rPr>
                          <m:t>𝑖</m:t>
                        </m:r>
                      </m:sub>
                    </m:sSub>
                  </m:oMath>
                </a14:m>
                <a:r>
                  <a:rPr lang="ja-JP" altLang="en-US" b="0" dirty="0">
                    <a:solidFill>
                      <a:schemeClr val="tx1"/>
                    </a:solidFill>
                    <a:effectLst/>
                    <a:latin typeface="LINE Seed JP_OTF Bold" panose="02020700000000000000" pitchFamily="18" charset="-128"/>
                    <a:ea typeface="LINE Seed JP_OTF Bold" panose="02020700000000000000" pitchFamily="18" charset="-128"/>
                  </a:rPr>
                  <a:t>で計算できる</a:t>
                </a:r>
                <a:endParaRPr lang="en-US" altLang="ja-JP" b="0" dirty="0">
                  <a:solidFill>
                    <a:schemeClr val="tx1"/>
                  </a:solidFill>
                  <a:effectLst/>
                  <a:latin typeface="LINE Seed JP_OTF Bold" panose="02020700000000000000" pitchFamily="18" charset="-128"/>
                  <a:ea typeface="LINE Seed JP_OTF Bold" panose="02020700000000000000" pitchFamily="18" charset="-128"/>
                </a:endParaRPr>
              </a:p>
              <a:p>
                <a:pPr>
                  <a:lnSpc>
                    <a:spcPct val="150000"/>
                  </a:lnSpc>
                </a:pPr>
                <a:endParaRPr lang="en-US" altLang="ja-JP" dirty="0">
                  <a:solidFill>
                    <a:schemeClr val="tx1"/>
                  </a:solidFill>
                  <a:latin typeface="LINE Seed JP_OTF Bold" panose="02020700000000000000" pitchFamily="18" charset="-128"/>
                  <a:ea typeface="LINE Seed JP_OTF Bold" panose="02020700000000000000" pitchFamily="18" charset="-128"/>
                </a:endParaRPr>
              </a:p>
              <a:p>
                <a:pPr>
                  <a:lnSpc>
                    <a:spcPct val="150000"/>
                  </a:lnSpc>
                </a:pPr>
                <a:r>
                  <a:rPr lang="ja-JP" altLang="en-US" b="0" dirty="0">
                    <a:solidFill>
                      <a:schemeClr val="tx1"/>
                    </a:solidFill>
                    <a:effectLst/>
                    <a:latin typeface="LINE Seed JP_OTF Bold" panose="02020700000000000000" pitchFamily="18" charset="-128"/>
                    <a:ea typeface="LINE Seed JP_OTF Bold" panose="02020700000000000000" pitchFamily="18" charset="-128"/>
                  </a:rPr>
                  <a:t>添え字に注意して区間和を求める</a:t>
                </a:r>
                <a:endParaRPr lang="en-US" altLang="ja-JP" b="0" dirty="0">
                  <a:solidFill>
                    <a:schemeClr val="tx1"/>
                  </a:solidFill>
                  <a:effectLst/>
                  <a:latin typeface="LINE Seed JP_OTF Bold" panose="02020700000000000000" pitchFamily="18" charset="-128"/>
                  <a:ea typeface="LINE Seed JP_OTF Bold" panose="02020700000000000000" pitchFamily="18" charset="-128"/>
                </a:endParaRPr>
              </a:p>
            </p:txBody>
          </p:sp>
        </mc:Choice>
        <mc:Fallback>
          <p:sp>
            <p:nvSpPr>
              <p:cNvPr id="5" name="コンテンツ プレースホルダー 2">
                <a:extLst>
                  <a:ext uri="{FF2B5EF4-FFF2-40B4-BE49-F238E27FC236}">
                    <a16:creationId xmlns:a16="http://schemas.microsoft.com/office/drawing/2014/main" id="{3F38334A-D17A-4970-B3DE-E17F2B7676EC}"/>
                  </a:ext>
                </a:extLst>
              </p:cNvPr>
              <p:cNvSpPr txBox="1">
                <a:spLocks noRot="1" noChangeAspect="1" noMove="1" noResize="1" noEditPoints="1" noAdjustHandles="1" noChangeArrowheads="1" noChangeShapeType="1" noTextEdit="1"/>
              </p:cNvSpPr>
              <p:nvPr/>
            </p:nvSpPr>
            <p:spPr>
              <a:xfrm>
                <a:off x="838200" y="1825625"/>
                <a:ext cx="5257800" cy="4351338"/>
              </a:xfrm>
              <a:prstGeom prst="rect">
                <a:avLst/>
              </a:prstGeom>
              <a:blipFill>
                <a:blip r:embed="rId2"/>
                <a:stretch>
                  <a:fillRect l="-2088"/>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5DE9AF66-28E9-D368-BA16-7FE5A458E8FE}"/>
              </a:ext>
            </a:extLst>
          </p:cNvPr>
          <p:cNvSpPr>
            <a:spLocks noGrp="1"/>
          </p:cNvSpPr>
          <p:nvPr>
            <p:ph type="dt" sz="half" idx="10"/>
          </p:nvPr>
        </p:nvSpPr>
        <p:spPr/>
        <p:txBody>
          <a:bodyPr/>
          <a:lstStyle/>
          <a:p>
            <a:r>
              <a:rPr kumimoji="1" lang="en-US" altLang="ja-JP"/>
              <a:t>2023/4/21</a:t>
            </a:r>
            <a:endParaRPr kumimoji="1" lang="ja-JP" altLang="en-US"/>
          </a:p>
        </p:txBody>
      </p:sp>
      <p:sp>
        <p:nvSpPr>
          <p:cNvPr id="6" name="スライド番号プレースホルダー 5">
            <a:extLst>
              <a:ext uri="{FF2B5EF4-FFF2-40B4-BE49-F238E27FC236}">
                <a16:creationId xmlns:a16="http://schemas.microsoft.com/office/drawing/2014/main" id="{466A6BC7-C590-151C-D3E9-6D284471C957}"/>
              </a:ext>
            </a:extLst>
          </p:cNvPr>
          <p:cNvSpPr>
            <a:spLocks noGrp="1"/>
          </p:cNvSpPr>
          <p:nvPr>
            <p:ph type="sldNum" sz="quarter" idx="12"/>
          </p:nvPr>
        </p:nvSpPr>
        <p:spPr/>
        <p:txBody>
          <a:bodyPr/>
          <a:lstStyle/>
          <a:p>
            <a:fld id="{35F28554-28C9-47E6-B93E-679CF27A3A1B}" type="slidenum">
              <a:rPr kumimoji="1" lang="ja-JP" altLang="en-US" smtClean="0"/>
              <a:t>9</a:t>
            </a:fld>
            <a:endParaRPr kumimoji="1" lang="ja-JP" altLang="en-US"/>
          </a:p>
        </p:txBody>
      </p:sp>
    </p:spTree>
    <p:extLst>
      <p:ext uri="{BB962C8B-B14F-4D97-AF65-F5344CB8AC3E}">
        <p14:creationId xmlns:p14="http://schemas.microsoft.com/office/powerpoint/2010/main" val="2820518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1296</Words>
  <Application>Microsoft Office PowerPoint</Application>
  <PresentationFormat>ワイド画面</PresentationFormat>
  <Paragraphs>195</Paragraphs>
  <Slides>18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LINE Seed JP OTF ExtraBold</vt:lpstr>
      <vt:lpstr>LINE Seed JP_OTF Bold</vt:lpstr>
      <vt:lpstr>YakuHanJPs</vt:lpstr>
      <vt:lpstr>游ゴシック</vt:lpstr>
      <vt:lpstr>Arial</vt:lpstr>
      <vt:lpstr>Cambria Math</vt:lpstr>
      <vt:lpstr>Consolas</vt:lpstr>
      <vt:lpstr>Wingdings</vt:lpstr>
      <vt:lpstr>Wingdings 2</vt:lpstr>
      <vt:lpstr>Office テーマ</vt:lpstr>
      <vt:lpstr>累積和 区間和を高速に求める</vt:lpstr>
      <vt:lpstr>目次</vt:lpstr>
      <vt:lpstr>はじめに</vt:lpstr>
      <vt:lpstr>はじめに</vt:lpstr>
      <vt:lpstr>累積和</vt:lpstr>
      <vt:lpstr>累積和：前処理</vt:lpstr>
      <vt:lpstr>累積和：前処理</vt:lpstr>
      <vt:lpstr>前処理：クエリ</vt:lpstr>
      <vt:lpstr>実装</vt:lpstr>
      <vt:lpstr>実装</vt:lpstr>
      <vt:lpstr>発展的話題：二次元累積和</vt:lpstr>
      <vt:lpstr>発展的話題：似ているデータ構造</vt:lpstr>
      <vt:lpstr>発展的話題：似ているデータ構造</vt:lpstr>
      <vt:lpstr>例題</vt:lpstr>
      <vt:lpstr>素数判定</vt:lpstr>
      <vt:lpstr>素数判定：実装</vt:lpstr>
      <vt:lpstr>例題</vt:lpstr>
      <vt:lpstr>例題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累積和 区間和を高速に求める</dc:title>
  <dc:creator>佐藤京也</dc:creator>
  <cp:lastModifiedBy>佐藤京也</cp:lastModifiedBy>
  <cp:revision>6</cp:revision>
  <dcterms:created xsi:type="dcterms:W3CDTF">2022-04-26T09:19:11Z</dcterms:created>
  <dcterms:modified xsi:type="dcterms:W3CDTF">2023-04-20T13:11:56Z</dcterms:modified>
</cp:coreProperties>
</file>