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1" r:id="rId4"/>
    <p:sldId id="258" r:id="rId5"/>
    <p:sldId id="262" r:id="rId6"/>
    <p:sldId id="259" r:id="rId7"/>
    <p:sldId id="282" r:id="rId8"/>
    <p:sldId id="263" r:id="rId9"/>
    <p:sldId id="267" r:id="rId10"/>
    <p:sldId id="287" r:id="rId11"/>
    <p:sldId id="288" r:id="rId12"/>
    <p:sldId id="289" r:id="rId13"/>
    <p:sldId id="290" r:id="rId14"/>
    <p:sldId id="291" r:id="rId15"/>
    <p:sldId id="292" r:id="rId16"/>
    <p:sldId id="283" r:id="rId17"/>
    <p:sldId id="260" r:id="rId18"/>
    <p:sldId id="265" r:id="rId19"/>
    <p:sldId id="268" r:id="rId20"/>
    <p:sldId id="269" r:id="rId21"/>
    <p:sldId id="286" r:id="rId22"/>
    <p:sldId id="264" r:id="rId23"/>
    <p:sldId id="266" r:id="rId24"/>
    <p:sldId id="271" r:id="rId25"/>
    <p:sldId id="274" r:id="rId26"/>
    <p:sldId id="275" r:id="rId27"/>
    <p:sldId id="284" r:id="rId28"/>
    <p:sldId id="285" r:id="rId29"/>
    <p:sldId id="276" r:id="rId30"/>
    <p:sldId id="277" r:id="rId31"/>
    <p:sldId id="280" r:id="rId32"/>
    <p:sldId id="281" r:id="rId33"/>
    <p:sldId id="293" r:id="rId34"/>
    <p:sldId id="294" r:id="rId35"/>
    <p:sldId id="295" r:id="rId3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646"/>
    <p:restoredTop sz="94558"/>
  </p:normalViewPr>
  <p:slideViewPr>
    <p:cSldViewPr snapToGrid="0">
      <p:cViewPr varScale="1">
        <p:scale>
          <a:sx n="117" d="100"/>
          <a:sy n="117" d="100"/>
        </p:scale>
        <p:origin x="200" y="2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84DF71-84F0-7265-8D12-716BAEEF0DC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4F2ED2E-0135-DBCA-34E0-DFECA4108E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2C0F775-CA93-8F97-8AE9-B32F38BD8483}"/>
              </a:ext>
            </a:extLst>
          </p:cNvPr>
          <p:cNvSpPr>
            <a:spLocks noGrp="1"/>
          </p:cNvSpPr>
          <p:nvPr>
            <p:ph type="dt" sz="half" idx="10"/>
          </p:nvPr>
        </p:nvSpPr>
        <p:spPr/>
        <p:txBody>
          <a:bodyPr/>
          <a:lstStyle/>
          <a:p>
            <a:fld id="{4106A5BF-B8C0-2644-8910-17C3AD4AEE4A}" type="datetimeFigureOut">
              <a:rPr kumimoji="1" lang="ja-JP" altLang="en-US" smtClean="0"/>
              <a:t>2023/4/28</a:t>
            </a:fld>
            <a:endParaRPr kumimoji="1" lang="ja-JP" altLang="en-US"/>
          </a:p>
        </p:txBody>
      </p:sp>
      <p:sp>
        <p:nvSpPr>
          <p:cNvPr id="5" name="フッター プレースホルダー 4">
            <a:extLst>
              <a:ext uri="{FF2B5EF4-FFF2-40B4-BE49-F238E27FC236}">
                <a16:creationId xmlns:a16="http://schemas.microsoft.com/office/drawing/2014/main" id="{4EAB5AD6-FE28-6678-992C-8D103ACA3EA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F2B609E-A500-4211-ADB4-6D02ECAFE2C6}"/>
              </a:ext>
            </a:extLst>
          </p:cNvPr>
          <p:cNvSpPr>
            <a:spLocks noGrp="1"/>
          </p:cNvSpPr>
          <p:nvPr>
            <p:ph type="sldNum" sz="quarter" idx="12"/>
          </p:nvPr>
        </p:nvSpPr>
        <p:spPr/>
        <p:txBody>
          <a:bodyPr/>
          <a:lstStyle/>
          <a:p>
            <a:fld id="{9C7A0047-C4F4-664E-9BA3-708272A96F31}" type="slidenum">
              <a:rPr kumimoji="1" lang="ja-JP" altLang="en-US" smtClean="0"/>
              <a:t>‹#›</a:t>
            </a:fld>
            <a:endParaRPr kumimoji="1" lang="ja-JP" altLang="en-US"/>
          </a:p>
        </p:txBody>
      </p:sp>
    </p:spTree>
    <p:extLst>
      <p:ext uri="{BB962C8B-B14F-4D97-AF65-F5344CB8AC3E}">
        <p14:creationId xmlns:p14="http://schemas.microsoft.com/office/powerpoint/2010/main" val="1457413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7A98D4-60CD-148B-4597-75422C2944D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CBB10FA-9269-4C00-97B9-3EFE454C73F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6BB4738-619E-9936-E88A-C575F01D4DB3}"/>
              </a:ext>
            </a:extLst>
          </p:cNvPr>
          <p:cNvSpPr>
            <a:spLocks noGrp="1"/>
          </p:cNvSpPr>
          <p:nvPr>
            <p:ph type="dt" sz="half" idx="10"/>
          </p:nvPr>
        </p:nvSpPr>
        <p:spPr/>
        <p:txBody>
          <a:bodyPr/>
          <a:lstStyle/>
          <a:p>
            <a:fld id="{4106A5BF-B8C0-2644-8910-17C3AD4AEE4A}" type="datetimeFigureOut">
              <a:rPr kumimoji="1" lang="ja-JP" altLang="en-US" smtClean="0"/>
              <a:t>2023/4/28</a:t>
            </a:fld>
            <a:endParaRPr kumimoji="1" lang="ja-JP" altLang="en-US"/>
          </a:p>
        </p:txBody>
      </p:sp>
      <p:sp>
        <p:nvSpPr>
          <p:cNvPr id="5" name="フッター プレースホルダー 4">
            <a:extLst>
              <a:ext uri="{FF2B5EF4-FFF2-40B4-BE49-F238E27FC236}">
                <a16:creationId xmlns:a16="http://schemas.microsoft.com/office/drawing/2014/main" id="{619F37AC-B88F-EE4A-3651-60118440F3E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7D1F9E9-F8B3-CF92-F646-258241F0EBCA}"/>
              </a:ext>
            </a:extLst>
          </p:cNvPr>
          <p:cNvSpPr>
            <a:spLocks noGrp="1"/>
          </p:cNvSpPr>
          <p:nvPr>
            <p:ph type="sldNum" sz="quarter" idx="12"/>
          </p:nvPr>
        </p:nvSpPr>
        <p:spPr/>
        <p:txBody>
          <a:bodyPr/>
          <a:lstStyle/>
          <a:p>
            <a:fld id="{9C7A0047-C4F4-664E-9BA3-708272A96F31}" type="slidenum">
              <a:rPr kumimoji="1" lang="ja-JP" altLang="en-US" smtClean="0"/>
              <a:t>‹#›</a:t>
            </a:fld>
            <a:endParaRPr kumimoji="1" lang="ja-JP" altLang="en-US"/>
          </a:p>
        </p:txBody>
      </p:sp>
    </p:spTree>
    <p:extLst>
      <p:ext uri="{BB962C8B-B14F-4D97-AF65-F5344CB8AC3E}">
        <p14:creationId xmlns:p14="http://schemas.microsoft.com/office/powerpoint/2010/main" val="1701764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178DD38-E194-9F1E-CA23-DE6C536592DC}"/>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08509A7-E36B-8CB9-10F9-592DC306097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1774BA2-8D60-7E9A-FA18-57D2A46D45F7}"/>
              </a:ext>
            </a:extLst>
          </p:cNvPr>
          <p:cNvSpPr>
            <a:spLocks noGrp="1"/>
          </p:cNvSpPr>
          <p:nvPr>
            <p:ph type="dt" sz="half" idx="10"/>
          </p:nvPr>
        </p:nvSpPr>
        <p:spPr/>
        <p:txBody>
          <a:bodyPr/>
          <a:lstStyle/>
          <a:p>
            <a:fld id="{4106A5BF-B8C0-2644-8910-17C3AD4AEE4A}" type="datetimeFigureOut">
              <a:rPr kumimoji="1" lang="ja-JP" altLang="en-US" smtClean="0"/>
              <a:t>2023/4/28</a:t>
            </a:fld>
            <a:endParaRPr kumimoji="1" lang="ja-JP" altLang="en-US"/>
          </a:p>
        </p:txBody>
      </p:sp>
      <p:sp>
        <p:nvSpPr>
          <p:cNvPr id="5" name="フッター プレースホルダー 4">
            <a:extLst>
              <a:ext uri="{FF2B5EF4-FFF2-40B4-BE49-F238E27FC236}">
                <a16:creationId xmlns:a16="http://schemas.microsoft.com/office/drawing/2014/main" id="{0AA38F27-89F9-CEF9-FB07-A3A67663D9B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BC39CDD-60B1-DA8D-8A86-237195B89C85}"/>
              </a:ext>
            </a:extLst>
          </p:cNvPr>
          <p:cNvSpPr>
            <a:spLocks noGrp="1"/>
          </p:cNvSpPr>
          <p:nvPr>
            <p:ph type="sldNum" sz="quarter" idx="12"/>
          </p:nvPr>
        </p:nvSpPr>
        <p:spPr/>
        <p:txBody>
          <a:bodyPr/>
          <a:lstStyle/>
          <a:p>
            <a:fld id="{9C7A0047-C4F4-664E-9BA3-708272A96F31}" type="slidenum">
              <a:rPr kumimoji="1" lang="ja-JP" altLang="en-US" smtClean="0"/>
              <a:t>‹#›</a:t>
            </a:fld>
            <a:endParaRPr kumimoji="1" lang="ja-JP" altLang="en-US"/>
          </a:p>
        </p:txBody>
      </p:sp>
    </p:spTree>
    <p:extLst>
      <p:ext uri="{BB962C8B-B14F-4D97-AF65-F5344CB8AC3E}">
        <p14:creationId xmlns:p14="http://schemas.microsoft.com/office/powerpoint/2010/main" val="2737262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C2522B-0316-665E-7BA8-372DD3027C2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76A6BD1-FC51-BD2B-4F0E-59C45FF64CE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B941A3D-4CA9-1BCC-7B2F-E8FC3ABBD13A}"/>
              </a:ext>
            </a:extLst>
          </p:cNvPr>
          <p:cNvSpPr>
            <a:spLocks noGrp="1"/>
          </p:cNvSpPr>
          <p:nvPr>
            <p:ph type="dt" sz="half" idx="10"/>
          </p:nvPr>
        </p:nvSpPr>
        <p:spPr/>
        <p:txBody>
          <a:bodyPr/>
          <a:lstStyle/>
          <a:p>
            <a:fld id="{4106A5BF-B8C0-2644-8910-17C3AD4AEE4A}" type="datetimeFigureOut">
              <a:rPr kumimoji="1" lang="ja-JP" altLang="en-US" smtClean="0"/>
              <a:t>2023/4/28</a:t>
            </a:fld>
            <a:endParaRPr kumimoji="1" lang="ja-JP" altLang="en-US"/>
          </a:p>
        </p:txBody>
      </p:sp>
      <p:sp>
        <p:nvSpPr>
          <p:cNvPr id="5" name="フッター プレースホルダー 4">
            <a:extLst>
              <a:ext uri="{FF2B5EF4-FFF2-40B4-BE49-F238E27FC236}">
                <a16:creationId xmlns:a16="http://schemas.microsoft.com/office/drawing/2014/main" id="{420B18AB-2E22-468B-6A96-3A4823B0358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D09B984-533E-B95E-B861-D7A57FBB7DCC}"/>
              </a:ext>
            </a:extLst>
          </p:cNvPr>
          <p:cNvSpPr>
            <a:spLocks noGrp="1"/>
          </p:cNvSpPr>
          <p:nvPr>
            <p:ph type="sldNum" sz="quarter" idx="12"/>
          </p:nvPr>
        </p:nvSpPr>
        <p:spPr/>
        <p:txBody>
          <a:bodyPr/>
          <a:lstStyle/>
          <a:p>
            <a:fld id="{9C7A0047-C4F4-664E-9BA3-708272A96F31}" type="slidenum">
              <a:rPr kumimoji="1" lang="ja-JP" altLang="en-US" smtClean="0"/>
              <a:t>‹#›</a:t>
            </a:fld>
            <a:endParaRPr kumimoji="1" lang="ja-JP" altLang="en-US"/>
          </a:p>
        </p:txBody>
      </p:sp>
    </p:spTree>
    <p:extLst>
      <p:ext uri="{BB962C8B-B14F-4D97-AF65-F5344CB8AC3E}">
        <p14:creationId xmlns:p14="http://schemas.microsoft.com/office/powerpoint/2010/main" val="3636963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07A294-6DE5-4539-498C-8BAE7DB0E15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EFBBE4C-CD10-F40E-CF32-C16F1A1739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DD9E1B5F-EFE9-CAE9-9698-B3414FF10B05}"/>
              </a:ext>
            </a:extLst>
          </p:cNvPr>
          <p:cNvSpPr>
            <a:spLocks noGrp="1"/>
          </p:cNvSpPr>
          <p:nvPr>
            <p:ph type="dt" sz="half" idx="10"/>
          </p:nvPr>
        </p:nvSpPr>
        <p:spPr/>
        <p:txBody>
          <a:bodyPr/>
          <a:lstStyle/>
          <a:p>
            <a:fld id="{4106A5BF-B8C0-2644-8910-17C3AD4AEE4A}" type="datetimeFigureOut">
              <a:rPr kumimoji="1" lang="ja-JP" altLang="en-US" smtClean="0"/>
              <a:t>2023/4/28</a:t>
            </a:fld>
            <a:endParaRPr kumimoji="1" lang="ja-JP" altLang="en-US"/>
          </a:p>
        </p:txBody>
      </p:sp>
      <p:sp>
        <p:nvSpPr>
          <p:cNvPr id="5" name="フッター プレースホルダー 4">
            <a:extLst>
              <a:ext uri="{FF2B5EF4-FFF2-40B4-BE49-F238E27FC236}">
                <a16:creationId xmlns:a16="http://schemas.microsoft.com/office/drawing/2014/main" id="{4F5F1E19-7B0D-4D65-F261-AEA6BF67923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A3532C1-0969-00F7-E401-42237312F4AE}"/>
              </a:ext>
            </a:extLst>
          </p:cNvPr>
          <p:cNvSpPr>
            <a:spLocks noGrp="1"/>
          </p:cNvSpPr>
          <p:nvPr>
            <p:ph type="sldNum" sz="quarter" idx="12"/>
          </p:nvPr>
        </p:nvSpPr>
        <p:spPr/>
        <p:txBody>
          <a:bodyPr/>
          <a:lstStyle/>
          <a:p>
            <a:fld id="{9C7A0047-C4F4-664E-9BA3-708272A96F31}" type="slidenum">
              <a:rPr kumimoji="1" lang="ja-JP" altLang="en-US" smtClean="0"/>
              <a:t>‹#›</a:t>
            </a:fld>
            <a:endParaRPr kumimoji="1" lang="ja-JP" altLang="en-US"/>
          </a:p>
        </p:txBody>
      </p:sp>
    </p:spTree>
    <p:extLst>
      <p:ext uri="{BB962C8B-B14F-4D97-AF65-F5344CB8AC3E}">
        <p14:creationId xmlns:p14="http://schemas.microsoft.com/office/powerpoint/2010/main" val="1007716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72E225-0DA2-071C-D7C6-346DC71FE3C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50D71FF-C640-5757-7B5F-BBF32336F96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850BB05-7C06-CC5D-DBB4-D9FAFEE345B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37CE34B-4469-EEF9-62D0-EEAD3C5489A4}"/>
              </a:ext>
            </a:extLst>
          </p:cNvPr>
          <p:cNvSpPr>
            <a:spLocks noGrp="1"/>
          </p:cNvSpPr>
          <p:nvPr>
            <p:ph type="dt" sz="half" idx="10"/>
          </p:nvPr>
        </p:nvSpPr>
        <p:spPr/>
        <p:txBody>
          <a:bodyPr/>
          <a:lstStyle/>
          <a:p>
            <a:fld id="{4106A5BF-B8C0-2644-8910-17C3AD4AEE4A}" type="datetimeFigureOut">
              <a:rPr kumimoji="1" lang="ja-JP" altLang="en-US" smtClean="0"/>
              <a:t>2023/4/28</a:t>
            </a:fld>
            <a:endParaRPr kumimoji="1" lang="ja-JP" altLang="en-US"/>
          </a:p>
        </p:txBody>
      </p:sp>
      <p:sp>
        <p:nvSpPr>
          <p:cNvPr id="6" name="フッター プレースホルダー 5">
            <a:extLst>
              <a:ext uri="{FF2B5EF4-FFF2-40B4-BE49-F238E27FC236}">
                <a16:creationId xmlns:a16="http://schemas.microsoft.com/office/drawing/2014/main" id="{6D4B010F-2E5C-32B4-C98A-176D819B0AE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190CF4D-B908-77A7-1920-88F77295C2BE}"/>
              </a:ext>
            </a:extLst>
          </p:cNvPr>
          <p:cNvSpPr>
            <a:spLocks noGrp="1"/>
          </p:cNvSpPr>
          <p:nvPr>
            <p:ph type="sldNum" sz="quarter" idx="12"/>
          </p:nvPr>
        </p:nvSpPr>
        <p:spPr/>
        <p:txBody>
          <a:bodyPr/>
          <a:lstStyle/>
          <a:p>
            <a:fld id="{9C7A0047-C4F4-664E-9BA3-708272A96F31}" type="slidenum">
              <a:rPr kumimoji="1" lang="ja-JP" altLang="en-US" smtClean="0"/>
              <a:t>‹#›</a:t>
            </a:fld>
            <a:endParaRPr kumimoji="1" lang="ja-JP" altLang="en-US"/>
          </a:p>
        </p:txBody>
      </p:sp>
    </p:spTree>
    <p:extLst>
      <p:ext uri="{BB962C8B-B14F-4D97-AF65-F5344CB8AC3E}">
        <p14:creationId xmlns:p14="http://schemas.microsoft.com/office/powerpoint/2010/main" val="1767681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5A5CC6-21D3-10C5-AC63-763C537770A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23199EB-A0AB-4D06-D604-4A05B3E252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F121AEF-A3C3-C3C5-172C-84A0AE57D13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118E8B9-B81D-9B93-EAA4-570C04E7E6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D06FD7B-5A25-A1DC-E18B-4E0C7522F0D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13A373D-C776-1D4C-F763-D1CF46C7BC19}"/>
              </a:ext>
            </a:extLst>
          </p:cNvPr>
          <p:cNvSpPr>
            <a:spLocks noGrp="1"/>
          </p:cNvSpPr>
          <p:nvPr>
            <p:ph type="dt" sz="half" idx="10"/>
          </p:nvPr>
        </p:nvSpPr>
        <p:spPr/>
        <p:txBody>
          <a:bodyPr/>
          <a:lstStyle/>
          <a:p>
            <a:fld id="{4106A5BF-B8C0-2644-8910-17C3AD4AEE4A}" type="datetimeFigureOut">
              <a:rPr kumimoji="1" lang="ja-JP" altLang="en-US" smtClean="0"/>
              <a:t>2023/4/28</a:t>
            </a:fld>
            <a:endParaRPr kumimoji="1" lang="ja-JP" altLang="en-US"/>
          </a:p>
        </p:txBody>
      </p:sp>
      <p:sp>
        <p:nvSpPr>
          <p:cNvPr id="8" name="フッター プレースホルダー 7">
            <a:extLst>
              <a:ext uri="{FF2B5EF4-FFF2-40B4-BE49-F238E27FC236}">
                <a16:creationId xmlns:a16="http://schemas.microsoft.com/office/drawing/2014/main" id="{5BBCB77C-C0E1-540F-2CB0-157ADA30EA4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A8021F0-D477-81FA-8ADC-A66419019106}"/>
              </a:ext>
            </a:extLst>
          </p:cNvPr>
          <p:cNvSpPr>
            <a:spLocks noGrp="1"/>
          </p:cNvSpPr>
          <p:nvPr>
            <p:ph type="sldNum" sz="quarter" idx="12"/>
          </p:nvPr>
        </p:nvSpPr>
        <p:spPr/>
        <p:txBody>
          <a:bodyPr/>
          <a:lstStyle/>
          <a:p>
            <a:fld id="{9C7A0047-C4F4-664E-9BA3-708272A96F31}" type="slidenum">
              <a:rPr kumimoji="1" lang="ja-JP" altLang="en-US" smtClean="0"/>
              <a:t>‹#›</a:t>
            </a:fld>
            <a:endParaRPr kumimoji="1" lang="ja-JP" altLang="en-US"/>
          </a:p>
        </p:txBody>
      </p:sp>
    </p:spTree>
    <p:extLst>
      <p:ext uri="{BB962C8B-B14F-4D97-AF65-F5344CB8AC3E}">
        <p14:creationId xmlns:p14="http://schemas.microsoft.com/office/powerpoint/2010/main" val="1327556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51792C-C577-A4D4-4115-16FCCC67DFF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1B0720B-5DD0-3DE9-0B12-53E85A3EABFE}"/>
              </a:ext>
            </a:extLst>
          </p:cNvPr>
          <p:cNvSpPr>
            <a:spLocks noGrp="1"/>
          </p:cNvSpPr>
          <p:nvPr>
            <p:ph type="dt" sz="half" idx="10"/>
          </p:nvPr>
        </p:nvSpPr>
        <p:spPr/>
        <p:txBody>
          <a:bodyPr/>
          <a:lstStyle/>
          <a:p>
            <a:fld id="{4106A5BF-B8C0-2644-8910-17C3AD4AEE4A}" type="datetimeFigureOut">
              <a:rPr kumimoji="1" lang="ja-JP" altLang="en-US" smtClean="0"/>
              <a:t>2023/4/28</a:t>
            </a:fld>
            <a:endParaRPr kumimoji="1" lang="ja-JP" altLang="en-US"/>
          </a:p>
        </p:txBody>
      </p:sp>
      <p:sp>
        <p:nvSpPr>
          <p:cNvPr id="4" name="フッター プレースホルダー 3">
            <a:extLst>
              <a:ext uri="{FF2B5EF4-FFF2-40B4-BE49-F238E27FC236}">
                <a16:creationId xmlns:a16="http://schemas.microsoft.com/office/drawing/2014/main" id="{F2A19E40-AC42-E74C-8BFD-437440E5274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1C3829A-240F-C817-7F5A-91F768DEADD0}"/>
              </a:ext>
            </a:extLst>
          </p:cNvPr>
          <p:cNvSpPr>
            <a:spLocks noGrp="1"/>
          </p:cNvSpPr>
          <p:nvPr>
            <p:ph type="sldNum" sz="quarter" idx="12"/>
          </p:nvPr>
        </p:nvSpPr>
        <p:spPr/>
        <p:txBody>
          <a:bodyPr/>
          <a:lstStyle/>
          <a:p>
            <a:fld id="{9C7A0047-C4F4-664E-9BA3-708272A96F31}" type="slidenum">
              <a:rPr kumimoji="1" lang="ja-JP" altLang="en-US" smtClean="0"/>
              <a:t>‹#›</a:t>
            </a:fld>
            <a:endParaRPr kumimoji="1" lang="ja-JP" altLang="en-US"/>
          </a:p>
        </p:txBody>
      </p:sp>
    </p:spTree>
    <p:extLst>
      <p:ext uri="{BB962C8B-B14F-4D97-AF65-F5344CB8AC3E}">
        <p14:creationId xmlns:p14="http://schemas.microsoft.com/office/powerpoint/2010/main" val="4134263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FE21C95-E6F4-3AFD-4B92-4A63C0666861}"/>
              </a:ext>
            </a:extLst>
          </p:cNvPr>
          <p:cNvSpPr>
            <a:spLocks noGrp="1"/>
          </p:cNvSpPr>
          <p:nvPr>
            <p:ph type="dt" sz="half" idx="10"/>
          </p:nvPr>
        </p:nvSpPr>
        <p:spPr/>
        <p:txBody>
          <a:bodyPr/>
          <a:lstStyle/>
          <a:p>
            <a:fld id="{4106A5BF-B8C0-2644-8910-17C3AD4AEE4A}" type="datetimeFigureOut">
              <a:rPr kumimoji="1" lang="ja-JP" altLang="en-US" smtClean="0"/>
              <a:t>2023/4/28</a:t>
            </a:fld>
            <a:endParaRPr kumimoji="1" lang="ja-JP" altLang="en-US"/>
          </a:p>
        </p:txBody>
      </p:sp>
      <p:sp>
        <p:nvSpPr>
          <p:cNvPr id="3" name="フッター プレースホルダー 2">
            <a:extLst>
              <a:ext uri="{FF2B5EF4-FFF2-40B4-BE49-F238E27FC236}">
                <a16:creationId xmlns:a16="http://schemas.microsoft.com/office/drawing/2014/main" id="{0C28E537-96EF-2105-8852-40FB63403FF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8358864-C1DB-2891-4953-9CFD2DD1822E}"/>
              </a:ext>
            </a:extLst>
          </p:cNvPr>
          <p:cNvSpPr>
            <a:spLocks noGrp="1"/>
          </p:cNvSpPr>
          <p:nvPr>
            <p:ph type="sldNum" sz="quarter" idx="12"/>
          </p:nvPr>
        </p:nvSpPr>
        <p:spPr/>
        <p:txBody>
          <a:bodyPr/>
          <a:lstStyle/>
          <a:p>
            <a:fld id="{9C7A0047-C4F4-664E-9BA3-708272A96F31}" type="slidenum">
              <a:rPr kumimoji="1" lang="ja-JP" altLang="en-US" smtClean="0"/>
              <a:t>‹#›</a:t>
            </a:fld>
            <a:endParaRPr kumimoji="1" lang="ja-JP" altLang="en-US"/>
          </a:p>
        </p:txBody>
      </p:sp>
    </p:spTree>
    <p:extLst>
      <p:ext uri="{BB962C8B-B14F-4D97-AF65-F5344CB8AC3E}">
        <p14:creationId xmlns:p14="http://schemas.microsoft.com/office/powerpoint/2010/main" val="1194540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D080B4-18C2-7D09-1296-DD636BE7035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0E4D13A-1D99-F937-DD9A-C9A6002D72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3D42581-C8E5-99D6-9EBD-CF8748F1FA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85698F3-8034-6F48-8F97-9159441CC430}"/>
              </a:ext>
            </a:extLst>
          </p:cNvPr>
          <p:cNvSpPr>
            <a:spLocks noGrp="1"/>
          </p:cNvSpPr>
          <p:nvPr>
            <p:ph type="dt" sz="half" idx="10"/>
          </p:nvPr>
        </p:nvSpPr>
        <p:spPr/>
        <p:txBody>
          <a:bodyPr/>
          <a:lstStyle/>
          <a:p>
            <a:fld id="{4106A5BF-B8C0-2644-8910-17C3AD4AEE4A}" type="datetimeFigureOut">
              <a:rPr kumimoji="1" lang="ja-JP" altLang="en-US" smtClean="0"/>
              <a:t>2023/4/28</a:t>
            </a:fld>
            <a:endParaRPr kumimoji="1" lang="ja-JP" altLang="en-US"/>
          </a:p>
        </p:txBody>
      </p:sp>
      <p:sp>
        <p:nvSpPr>
          <p:cNvPr id="6" name="フッター プレースホルダー 5">
            <a:extLst>
              <a:ext uri="{FF2B5EF4-FFF2-40B4-BE49-F238E27FC236}">
                <a16:creationId xmlns:a16="http://schemas.microsoft.com/office/drawing/2014/main" id="{AF66933C-CEE9-DD92-E42F-9E7526C3753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F2CC249-76E7-E907-971D-0F62D0802B2B}"/>
              </a:ext>
            </a:extLst>
          </p:cNvPr>
          <p:cNvSpPr>
            <a:spLocks noGrp="1"/>
          </p:cNvSpPr>
          <p:nvPr>
            <p:ph type="sldNum" sz="quarter" idx="12"/>
          </p:nvPr>
        </p:nvSpPr>
        <p:spPr/>
        <p:txBody>
          <a:bodyPr/>
          <a:lstStyle/>
          <a:p>
            <a:fld id="{9C7A0047-C4F4-664E-9BA3-708272A96F31}" type="slidenum">
              <a:rPr kumimoji="1" lang="ja-JP" altLang="en-US" smtClean="0"/>
              <a:t>‹#›</a:t>
            </a:fld>
            <a:endParaRPr kumimoji="1" lang="ja-JP" altLang="en-US"/>
          </a:p>
        </p:txBody>
      </p:sp>
    </p:spTree>
    <p:extLst>
      <p:ext uri="{BB962C8B-B14F-4D97-AF65-F5344CB8AC3E}">
        <p14:creationId xmlns:p14="http://schemas.microsoft.com/office/powerpoint/2010/main" val="36572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893B3B-2FE2-6E7C-E62F-235C14F88A9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E3130A2-51E6-8F6D-A506-EE84545985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8DD6295-5228-1198-6298-0D9AED9E8B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1A17C1C-C4A3-27E2-06E1-22F263AE3109}"/>
              </a:ext>
            </a:extLst>
          </p:cNvPr>
          <p:cNvSpPr>
            <a:spLocks noGrp="1"/>
          </p:cNvSpPr>
          <p:nvPr>
            <p:ph type="dt" sz="half" idx="10"/>
          </p:nvPr>
        </p:nvSpPr>
        <p:spPr/>
        <p:txBody>
          <a:bodyPr/>
          <a:lstStyle/>
          <a:p>
            <a:fld id="{4106A5BF-B8C0-2644-8910-17C3AD4AEE4A}" type="datetimeFigureOut">
              <a:rPr kumimoji="1" lang="ja-JP" altLang="en-US" smtClean="0"/>
              <a:t>2023/4/28</a:t>
            </a:fld>
            <a:endParaRPr kumimoji="1" lang="ja-JP" altLang="en-US"/>
          </a:p>
        </p:txBody>
      </p:sp>
      <p:sp>
        <p:nvSpPr>
          <p:cNvPr id="6" name="フッター プレースホルダー 5">
            <a:extLst>
              <a:ext uri="{FF2B5EF4-FFF2-40B4-BE49-F238E27FC236}">
                <a16:creationId xmlns:a16="http://schemas.microsoft.com/office/drawing/2014/main" id="{B34DD3AC-8AB6-5E87-9EB7-1670983660D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7F44406-6C31-ABFF-BAA8-2939A854D675}"/>
              </a:ext>
            </a:extLst>
          </p:cNvPr>
          <p:cNvSpPr>
            <a:spLocks noGrp="1"/>
          </p:cNvSpPr>
          <p:nvPr>
            <p:ph type="sldNum" sz="quarter" idx="12"/>
          </p:nvPr>
        </p:nvSpPr>
        <p:spPr/>
        <p:txBody>
          <a:bodyPr/>
          <a:lstStyle/>
          <a:p>
            <a:fld id="{9C7A0047-C4F4-664E-9BA3-708272A96F31}" type="slidenum">
              <a:rPr kumimoji="1" lang="ja-JP" altLang="en-US" smtClean="0"/>
              <a:t>‹#›</a:t>
            </a:fld>
            <a:endParaRPr kumimoji="1" lang="ja-JP" altLang="en-US"/>
          </a:p>
        </p:txBody>
      </p:sp>
    </p:spTree>
    <p:extLst>
      <p:ext uri="{BB962C8B-B14F-4D97-AF65-F5344CB8AC3E}">
        <p14:creationId xmlns:p14="http://schemas.microsoft.com/office/powerpoint/2010/main" val="2286613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C30D67C-315D-0403-5949-9C25FE8D65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2CD5B72-3E6B-9223-0829-0F040191D6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10C9E54-C3F7-4854-5350-A4BF5E3542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06A5BF-B8C0-2644-8910-17C3AD4AEE4A}" type="datetimeFigureOut">
              <a:rPr kumimoji="1" lang="ja-JP" altLang="en-US" smtClean="0"/>
              <a:t>2023/4/28</a:t>
            </a:fld>
            <a:endParaRPr kumimoji="1" lang="ja-JP" altLang="en-US"/>
          </a:p>
        </p:txBody>
      </p:sp>
      <p:sp>
        <p:nvSpPr>
          <p:cNvPr id="5" name="フッター プレースホルダー 4">
            <a:extLst>
              <a:ext uri="{FF2B5EF4-FFF2-40B4-BE49-F238E27FC236}">
                <a16:creationId xmlns:a16="http://schemas.microsoft.com/office/drawing/2014/main" id="{9B5B4B5F-E955-1C36-918C-7FA9403E17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4784CA8E-1800-B97C-7F68-9465550CE6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7A0047-C4F4-664E-9BA3-708272A96F31}" type="slidenum">
              <a:rPr kumimoji="1" lang="ja-JP" altLang="en-US" smtClean="0"/>
              <a:t>‹#›</a:t>
            </a:fld>
            <a:endParaRPr kumimoji="1" lang="ja-JP" altLang="en-US"/>
          </a:p>
        </p:txBody>
      </p:sp>
    </p:spTree>
    <p:extLst>
      <p:ext uri="{BB962C8B-B14F-4D97-AF65-F5344CB8AC3E}">
        <p14:creationId xmlns:p14="http://schemas.microsoft.com/office/powerpoint/2010/main" val="2256788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atcoder.jp/contests/tessoku-book/tasks/math_and_algorithm_an"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atcoder.jp/contests/abc289/tasks/abc289_e"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atcoder.jp/contests/abc289/editorial/5726"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judge.u-aizu.ac.jp/onlinejudge/description.jsp?id=ALDS1_11_C&amp;lang=ja"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atcoder.jp/contests/atc002/tasks/abc007_3"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atcoder.jp/contests/abc088/tasks/abc088_d"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atcoder.jp/contests/tessoku-book/tasks/tessoku_book_b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C93289-D8B0-2EA5-5735-2A1D7A6C6711}"/>
              </a:ext>
            </a:extLst>
          </p:cNvPr>
          <p:cNvSpPr>
            <a:spLocks noGrp="1"/>
          </p:cNvSpPr>
          <p:nvPr>
            <p:ph type="ctrTitle"/>
          </p:nvPr>
        </p:nvSpPr>
        <p:spPr/>
        <p:txBody>
          <a:bodyPr/>
          <a:lstStyle/>
          <a:p>
            <a:r>
              <a:rPr kumimoji="1" lang="en-US" altLang="ja-JP" dirty="0"/>
              <a:t>BFS</a:t>
            </a:r>
            <a:r>
              <a:rPr lang="en-US" altLang="ja-JP" dirty="0"/>
              <a:t>(</a:t>
            </a:r>
            <a:r>
              <a:rPr lang="ja-JP" altLang="en-US"/>
              <a:t>幅優先探索</a:t>
            </a:r>
            <a:r>
              <a:rPr lang="en-US" altLang="ja-JP" dirty="0"/>
              <a:t>)</a:t>
            </a:r>
            <a:endParaRPr kumimoji="1" lang="ja-JP" altLang="en-US"/>
          </a:p>
        </p:txBody>
      </p:sp>
      <p:sp>
        <p:nvSpPr>
          <p:cNvPr id="3" name="字幕 2">
            <a:extLst>
              <a:ext uri="{FF2B5EF4-FFF2-40B4-BE49-F238E27FC236}">
                <a16:creationId xmlns:a16="http://schemas.microsoft.com/office/drawing/2014/main" id="{5968F162-3A21-2C39-027C-C213B2EFD4C6}"/>
              </a:ext>
            </a:extLst>
          </p:cNvPr>
          <p:cNvSpPr>
            <a:spLocks noGrp="1"/>
          </p:cNvSpPr>
          <p:nvPr>
            <p:ph type="subTitle" idx="1"/>
          </p:nvPr>
        </p:nvSpPr>
        <p:spPr/>
        <p:txBody>
          <a:bodyPr/>
          <a:lstStyle/>
          <a:p>
            <a:r>
              <a:rPr kumimoji="1" lang="en-US" altLang="ja-JP" dirty="0"/>
              <a:t>BFS</a:t>
            </a:r>
            <a:r>
              <a:rPr lang="ja-JP" altLang="en-US"/>
              <a:t>を実装できるようになる</a:t>
            </a:r>
            <a:endParaRPr kumimoji="1" lang="en-US" altLang="ja-JP" dirty="0"/>
          </a:p>
        </p:txBody>
      </p:sp>
    </p:spTree>
    <p:extLst>
      <p:ext uri="{BB962C8B-B14F-4D97-AF65-F5344CB8AC3E}">
        <p14:creationId xmlns:p14="http://schemas.microsoft.com/office/powerpoint/2010/main" val="1613121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32EF8B-9403-A282-FF2E-FFBC1C5AAEB4}"/>
              </a:ext>
            </a:extLst>
          </p:cNvPr>
          <p:cNvSpPr>
            <a:spLocks noGrp="1"/>
          </p:cNvSpPr>
          <p:nvPr>
            <p:ph type="title"/>
          </p:nvPr>
        </p:nvSpPr>
        <p:spPr/>
        <p:txBody>
          <a:bodyPr/>
          <a:lstStyle/>
          <a:p>
            <a:r>
              <a:rPr kumimoji="1" lang="en-US" altLang="ja-JP" dirty="0"/>
              <a:t>BFS</a:t>
            </a:r>
            <a:r>
              <a:rPr kumimoji="1" lang="ja-JP" altLang="en-US"/>
              <a:t>の実装</a:t>
            </a:r>
            <a:r>
              <a:rPr lang="en-US" altLang="ja-JP" sz="2800" dirty="0">
                <a:solidFill>
                  <a:prstClr val="black"/>
                </a:solidFill>
              </a:rPr>
              <a:t>(2/7)</a:t>
            </a:r>
            <a:endParaRPr kumimoji="1" lang="ja-JP" altLang="en-US"/>
          </a:p>
        </p:txBody>
      </p:sp>
      <p:sp>
        <p:nvSpPr>
          <p:cNvPr id="19" name="円/楕円 18">
            <a:extLst>
              <a:ext uri="{FF2B5EF4-FFF2-40B4-BE49-F238E27FC236}">
                <a16:creationId xmlns:a16="http://schemas.microsoft.com/office/drawing/2014/main" id="{784A3636-53C8-CAB2-6616-3671469A1CE7}"/>
              </a:ext>
            </a:extLst>
          </p:cNvPr>
          <p:cNvSpPr/>
          <p:nvPr/>
        </p:nvSpPr>
        <p:spPr>
          <a:xfrm>
            <a:off x="403302" y="4661242"/>
            <a:ext cx="720000" cy="720000"/>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2400" dirty="0"/>
              <a:t>0</a:t>
            </a:r>
            <a:endParaRPr kumimoji="1" lang="ja-JP" altLang="en-US" sz="2400"/>
          </a:p>
        </p:txBody>
      </p:sp>
      <p:sp>
        <p:nvSpPr>
          <p:cNvPr id="20" name="円/楕円 19">
            <a:extLst>
              <a:ext uri="{FF2B5EF4-FFF2-40B4-BE49-F238E27FC236}">
                <a16:creationId xmlns:a16="http://schemas.microsoft.com/office/drawing/2014/main" id="{D7C550A4-4031-B855-F0A4-F4A8D8DB06F3}"/>
              </a:ext>
            </a:extLst>
          </p:cNvPr>
          <p:cNvSpPr/>
          <p:nvPr/>
        </p:nvSpPr>
        <p:spPr>
          <a:xfrm>
            <a:off x="5878370" y="5700392"/>
            <a:ext cx="720000" cy="720000"/>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5</a:t>
            </a:r>
            <a:endParaRPr kumimoji="1" lang="ja-JP" altLang="en-US"/>
          </a:p>
        </p:txBody>
      </p:sp>
      <p:sp>
        <p:nvSpPr>
          <p:cNvPr id="21" name="円/楕円 20">
            <a:extLst>
              <a:ext uri="{FF2B5EF4-FFF2-40B4-BE49-F238E27FC236}">
                <a16:creationId xmlns:a16="http://schemas.microsoft.com/office/drawing/2014/main" id="{950AB18B-C953-39B8-E161-EBA122709288}"/>
              </a:ext>
            </a:extLst>
          </p:cNvPr>
          <p:cNvSpPr/>
          <p:nvPr/>
        </p:nvSpPr>
        <p:spPr>
          <a:xfrm>
            <a:off x="3842012" y="4661242"/>
            <a:ext cx="720000" cy="720000"/>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3</a:t>
            </a:r>
            <a:endParaRPr kumimoji="1" lang="ja-JP" altLang="en-US"/>
          </a:p>
        </p:txBody>
      </p:sp>
      <p:sp>
        <p:nvSpPr>
          <p:cNvPr id="22" name="円/楕円 21">
            <a:extLst>
              <a:ext uri="{FF2B5EF4-FFF2-40B4-BE49-F238E27FC236}">
                <a16:creationId xmlns:a16="http://schemas.microsoft.com/office/drawing/2014/main" id="{C119E64E-2547-52B7-2B91-2CFD368C4B20}"/>
              </a:ext>
            </a:extLst>
          </p:cNvPr>
          <p:cNvSpPr/>
          <p:nvPr/>
        </p:nvSpPr>
        <p:spPr>
          <a:xfrm>
            <a:off x="2079915" y="5700392"/>
            <a:ext cx="720000" cy="720000"/>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2</a:t>
            </a:r>
            <a:endParaRPr kumimoji="1" lang="ja-JP" altLang="en-US"/>
          </a:p>
        </p:txBody>
      </p:sp>
      <p:sp>
        <p:nvSpPr>
          <p:cNvPr id="23" name="円/楕円 22">
            <a:extLst>
              <a:ext uri="{FF2B5EF4-FFF2-40B4-BE49-F238E27FC236}">
                <a16:creationId xmlns:a16="http://schemas.microsoft.com/office/drawing/2014/main" id="{5653AF2F-03FE-1FA0-53D4-36B8AC4A4F73}"/>
              </a:ext>
            </a:extLst>
          </p:cNvPr>
          <p:cNvSpPr/>
          <p:nvPr/>
        </p:nvSpPr>
        <p:spPr>
          <a:xfrm>
            <a:off x="2080528" y="3460226"/>
            <a:ext cx="720000" cy="720000"/>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1</a:t>
            </a:r>
            <a:endParaRPr kumimoji="1" lang="ja-JP" altLang="en-US"/>
          </a:p>
        </p:txBody>
      </p:sp>
      <p:sp>
        <p:nvSpPr>
          <p:cNvPr id="24" name="円/楕円 23">
            <a:extLst>
              <a:ext uri="{FF2B5EF4-FFF2-40B4-BE49-F238E27FC236}">
                <a16:creationId xmlns:a16="http://schemas.microsoft.com/office/drawing/2014/main" id="{25161922-BA26-DA64-0239-E50D817FF169}"/>
              </a:ext>
            </a:extLst>
          </p:cNvPr>
          <p:cNvSpPr/>
          <p:nvPr/>
        </p:nvSpPr>
        <p:spPr>
          <a:xfrm>
            <a:off x="5866663" y="3498640"/>
            <a:ext cx="719198" cy="720000"/>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4</a:t>
            </a:r>
            <a:endParaRPr kumimoji="1" lang="ja-JP" altLang="en-US"/>
          </a:p>
        </p:txBody>
      </p:sp>
      <p:cxnSp>
        <p:nvCxnSpPr>
          <p:cNvPr id="25" name="直線コネクタ 24">
            <a:extLst>
              <a:ext uri="{FF2B5EF4-FFF2-40B4-BE49-F238E27FC236}">
                <a16:creationId xmlns:a16="http://schemas.microsoft.com/office/drawing/2014/main" id="{21632173-E0A8-6911-1CD8-CE8ECEF3180E}"/>
              </a:ext>
            </a:extLst>
          </p:cNvPr>
          <p:cNvCxnSpPr>
            <a:cxnSpLocks/>
            <a:stCxn id="19" idx="7"/>
            <a:endCxn id="23" idx="3"/>
          </p:cNvCxnSpPr>
          <p:nvPr/>
        </p:nvCxnSpPr>
        <p:spPr>
          <a:xfrm flipV="1">
            <a:off x="1017860" y="4074784"/>
            <a:ext cx="1168110" cy="6919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EAD32386-7D62-5741-4190-6B3B23F98548}"/>
              </a:ext>
            </a:extLst>
          </p:cNvPr>
          <p:cNvCxnSpPr>
            <a:cxnSpLocks/>
            <a:stCxn id="19" idx="5"/>
            <a:endCxn id="22" idx="1"/>
          </p:cNvCxnSpPr>
          <p:nvPr/>
        </p:nvCxnSpPr>
        <p:spPr>
          <a:xfrm>
            <a:off x="1017860" y="5275800"/>
            <a:ext cx="1167497" cy="530034"/>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7CB8EFE2-5A8E-5AA3-7898-320724125B5B}"/>
              </a:ext>
            </a:extLst>
          </p:cNvPr>
          <p:cNvSpPr txBox="1"/>
          <p:nvPr/>
        </p:nvSpPr>
        <p:spPr>
          <a:xfrm>
            <a:off x="403302" y="4217747"/>
            <a:ext cx="704039" cy="369332"/>
          </a:xfrm>
          <a:prstGeom prst="rect">
            <a:avLst/>
          </a:prstGeom>
          <a:noFill/>
        </p:spPr>
        <p:txBody>
          <a:bodyPr wrap="none" rtlCol="0">
            <a:spAutoFit/>
          </a:bodyPr>
          <a:lstStyle/>
          <a:p>
            <a:r>
              <a:rPr lang="en-US" altLang="ja-JP" dirty="0"/>
              <a:t>S</a:t>
            </a:r>
            <a:r>
              <a:rPr kumimoji="1" lang="en-US" altLang="ja-JP" dirty="0"/>
              <a:t>tart</a:t>
            </a:r>
            <a:endParaRPr kumimoji="1" lang="ja-JP" altLang="en-US"/>
          </a:p>
        </p:txBody>
      </p:sp>
      <p:cxnSp>
        <p:nvCxnSpPr>
          <p:cNvPr id="43" name="直線コネクタ 42">
            <a:extLst>
              <a:ext uri="{FF2B5EF4-FFF2-40B4-BE49-F238E27FC236}">
                <a16:creationId xmlns:a16="http://schemas.microsoft.com/office/drawing/2014/main" id="{588CAF95-47AB-4EDA-F063-0EA50214FB9E}"/>
              </a:ext>
            </a:extLst>
          </p:cNvPr>
          <p:cNvCxnSpPr>
            <a:cxnSpLocks/>
            <a:stCxn id="23" idx="5"/>
            <a:endCxn id="21" idx="1"/>
          </p:cNvCxnSpPr>
          <p:nvPr/>
        </p:nvCxnSpPr>
        <p:spPr>
          <a:xfrm>
            <a:off x="2695086" y="4074784"/>
            <a:ext cx="1252368" cy="6919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983C34EB-D9F1-8853-1D7C-5C7407307C5C}"/>
              </a:ext>
            </a:extLst>
          </p:cNvPr>
          <p:cNvCxnSpPr>
            <a:cxnSpLocks/>
            <a:stCxn id="22" idx="7"/>
            <a:endCxn id="21" idx="3"/>
          </p:cNvCxnSpPr>
          <p:nvPr/>
        </p:nvCxnSpPr>
        <p:spPr>
          <a:xfrm flipV="1">
            <a:off x="2694473" y="5275800"/>
            <a:ext cx="1252981" cy="53003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F4FEBB50-182E-0C09-26C3-D5A8897CFC5A}"/>
              </a:ext>
            </a:extLst>
          </p:cNvPr>
          <p:cNvCxnSpPr>
            <a:cxnSpLocks/>
            <a:stCxn id="21" idx="7"/>
            <a:endCxn id="24" idx="3"/>
          </p:cNvCxnSpPr>
          <p:nvPr/>
        </p:nvCxnSpPr>
        <p:spPr>
          <a:xfrm flipV="1">
            <a:off x="4456570" y="4113198"/>
            <a:ext cx="1515417" cy="65348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A5AF8B3C-4337-35A2-3007-B3A472A30C67}"/>
              </a:ext>
            </a:extLst>
          </p:cNvPr>
          <p:cNvCxnSpPr>
            <a:cxnSpLocks/>
            <a:stCxn id="21" idx="5"/>
            <a:endCxn id="20" idx="1"/>
          </p:cNvCxnSpPr>
          <p:nvPr/>
        </p:nvCxnSpPr>
        <p:spPr>
          <a:xfrm>
            <a:off x="4456570" y="5275800"/>
            <a:ext cx="1527242" cy="53003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25F109E1-C3C5-72E4-F87C-DEFEF706A91D}"/>
              </a:ext>
            </a:extLst>
          </p:cNvPr>
          <p:cNvCxnSpPr/>
          <p:nvPr/>
        </p:nvCxnSpPr>
        <p:spPr>
          <a:xfrm>
            <a:off x="7662682" y="4113198"/>
            <a:ext cx="415330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8ABD1433-B1BC-74E5-E5C6-705CDC2349A6}"/>
              </a:ext>
            </a:extLst>
          </p:cNvPr>
          <p:cNvCxnSpPr/>
          <p:nvPr/>
        </p:nvCxnSpPr>
        <p:spPr>
          <a:xfrm>
            <a:off x="7662682" y="5095736"/>
            <a:ext cx="415330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E61FD10F-323B-612C-2D09-23B0BB033D57}"/>
              </a:ext>
            </a:extLst>
          </p:cNvPr>
          <p:cNvCxnSpPr>
            <a:cxnSpLocks/>
          </p:cNvCxnSpPr>
          <p:nvPr/>
        </p:nvCxnSpPr>
        <p:spPr>
          <a:xfrm flipV="1">
            <a:off x="2598234" y="1659256"/>
            <a:ext cx="4772722" cy="355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9AA77B06-565E-E728-FF83-A246261A9942}"/>
              </a:ext>
            </a:extLst>
          </p:cNvPr>
          <p:cNvCxnSpPr>
            <a:cxnSpLocks/>
          </p:cNvCxnSpPr>
          <p:nvPr/>
        </p:nvCxnSpPr>
        <p:spPr>
          <a:xfrm flipV="1">
            <a:off x="2598234" y="2374793"/>
            <a:ext cx="4772722" cy="355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テキスト ボックス 64">
            <a:extLst>
              <a:ext uri="{FF2B5EF4-FFF2-40B4-BE49-F238E27FC236}">
                <a16:creationId xmlns:a16="http://schemas.microsoft.com/office/drawing/2014/main" id="{D39D5EBA-2F9A-486B-967D-09EBE70EC26E}"/>
              </a:ext>
            </a:extLst>
          </p:cNvPr>
          <p:cNvSpPr txBox="1"/>
          <p:nvPr/>
        </p:nvSpPr>
        <p:spPr>
          <a:xfrm>
            <a:off x="7578514" y="1848074"/>
            <a:ext cx="1104790" cy="369332"/>
          </a:xfrm>
          <a:prstGeom prst="rect">
            <a:avLst/>
          </a:prstGeom>
          <a:noFill/>
        </p:spPr>
        <p:txBody>
          <a:bodyPr wrap="none" rtlCol="0">
            <a:spAutoFit/>
          </a:bodyPr>
          <a:lstStyle/>
          <a:p>
            <a:r>
              <a:rPr lang="ja-JP" altLang="en-US"/>
              <a:t>配列</a:t>
            </a:r>
            <a:r>
              <a:rPr lang="en-US" altLang="ja-JP" dirty="0"/>
              <a:t> dist</a:t>
            </a:r>
            <a:endParaRPr kumimoji="1" lang="ja-JP" altLang="en-US"/>
          </a:p>
        </p:txBody>
      </p:sp>
      <p:sp>
        <p:nvSpPr>
          <p:cNvPr id="66" name="テキスト ボックス 65">
            <a:extLst>
              <a:ext uri="{FF2B5EF4-FFF2-40B4-BE49-F238E27FC236}">
                <a16:creationId xmlns:a16="http://schemas.microsoft.com/office/drawing/2014/main" id="{FFB9524E-CB80-1898-342C-9339C9B761DC}"/>
              </a:ext>
            </a:extLst>
          </p:cNvPr>
          <p:cNvSpPr txBox="1"/>
          <p:nvPr/>
        </p:nvSpPr>
        <p:spPr>
          <a:xfrm>
            <a:off x="9267971" y="3743866"/>
            <a:ext cx="843501" cy="369332"/>
          </a:xfrm>
          <a:prstGeom prst="rect">
            <a:avLst/>
          </a:prstGeom>
          <a:noFill/>
        </p:spPr>
        <p:txBody>
          <a:bodyPr wrap="none" rtlCol="0">
            <a:spAutoFit/>
          </a:bodyPr>
          <a:lstStyle/>
          <a:p>
            <a:r>
              <a:rPr kumimoji="1" lang="en-US" altLang="ja-JP" dirty="0"/>
              <a:t>queue</a:t>
            </a:r>
            <a:endParaRPr kumimoji="1" lang="ja-JP" altLang="en-US"/>
          </a:p>
        </p:txBody>
      </p:sp>
      <p:cxnSp>
        <p:nvCxnSpPr>
          <p:cNvPr id="32" name="直線コネクタ 31">
            <a:extLst>
              <a:ext uri="{FF2B5EF4-FFF2-40B4-BE49-F238E27FC236}">
                <a16:creationId xmlns:a16="http://schemas.microsoft.com/office/drawing/2014/main" id="{BE32983A-8E2E-E2EE-92DD-6DCE0B13C5A6}"/>
              </a:ext>
            </a:extLst>
          </p:cNvPr>
          <p:cNvCxnSpPr>
            <a:cxnSpLocks/>
          </p:cNvCxnSpPr>
          <p:nvPr/>
        </p:nvCxnSpPr>
        <p:spPr>
          <a:xfrm>
            <a:off x="2598234" y="1662811"/>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8E204FC4-64B7-8CD2-F109-C7B3C76452DD}"/>
              </a:ext>
            </a:extLst>
          </p:cNvPr>
          <p:cNvCxnSpPr>
            <a:cxnSpLocks/>
          </p:cNvCxnSpPr>
          <p:nvPr/>
        </p:nvCxnSpPr>
        <p:spPr>
          <a:xfrm>
            <a:off x="3325163"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81E69D9A-F0CE-8652-78A9-CCE4289387E2}"/>
              </a:ext>
            </a:extLst>
          </p:cNvPr>
          <p:cNvCxnSpPr>
            <a:cxnSpLocks/>
          </p:cNvCxnSpPr>
          <p:nvPr/>
        </p:nvCxnSpPr>
        <p:spPr>
          <a:xfrm>
            <a:off x="4058840"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BCA7D460-9DCF-FD70-728F-FDAE23019935}"/>
              </a:ext>
            </a:extLst>
          </p:cNvPr>
          <p:cNvCxnSpPr>
            <a:cxnSpLocks/>
          </p:cNvCxnSpPr>
          <p:nvPr/>
        </p:nvCxnSpPr>
        <p:spPr>
          <a:xfrm>
            <a:off x="4853692"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B36DE86E-58BF-D9EE-F34B-19A59AC6DE17}"/>
              </a:ext>
            </a:extLst>
          </p:cNvPr>
          <p:cNvCxnSpPr>
            <a:cxnSpLocks/>
          </p:cNvCxnSpPr>
          <p:nvPr/>
        </p:nvCxnSpPr>
        <p:spPr>
          <a:xfrm>
            <a:off x="5656412"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1572181F-7462-867D-2BE8-74E9534F41FE}"/>
              </a:ext>
            </a:extLst>
          </p:cNvPr>
          <p:cNvCxnSpPr>
            <a:cxnSpLocks/>
          </p:cNvCxnSpPr>
          <p:nvPr/>
        </p:nvCxnSpPr>
        <p:spPr>
          <a:xfrm>
            <a:off x="7253984"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E940420D-06C1-99A9-CC33-9036910F3C8D}"/>
              </a:ext>
            </a:extLst>
          </p:cNvPr>
          <p:cNvCxnSpPr>
            <a:cxnSpLocks/>
          </p:cNvCxnSpPr>
          <p:nvPr/>
        </p:nvCxnSpPr>
        <p:spPr>
          <a:xfrm>
            <a:off x="6455198"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135D29B3-2064-F491-162E-58378DCB72C9}"/>
              </a:ext>
            </a:extLst>
          </p:cNvPr>
          <p:cNvSpPr txBox="1"/>
          <p:nvPr/>
        </p:nvSpPr>
        <p:spPr>
          <a:xfrm>
            <a:off x="2704918" y="2543107"/>
            <a:ext cx="312906" cy="369332"/>
          </a:xfrm>
          <a:prstGeom prst="rect">
            <a:avLst/>
          </a:prstGeom>
          <a:noFill/>
        </p:spPr>
        <p:txBody>
          <a:bodyPr wrap="none" rtlCol="0">
            <a:spAutoFit/>
          </a:bodyPr>
          <a:lstStyle/>
          <a:p>
            <a:r>
              <a:rPr lang="en-US" altLang="ja-JP" dirty="0"/>
              <a:t>0</a:t>
            </a:r>
            <a:endParaRPr kumimoji="1" lang="ja-JP" altLang="en-US"/>
          </a:p>
        </p:txBody>
      </p:sp>
      <p:sp>
        <p:nvSpPr>
          <p:cNvPr id="42" name="テキスト ボックス 41">
            <a:extLst>
              <a:ext uri="{FF2B5EF4-FFF2-40B4-BE49-F238E27FC236}">
                <a16:creationId xmlns:a16="http://schemas.microsoft.com/office/drawing/2014/main" id="{0D6BD341-3A57-49EA-A5B6-01EB5A190CF2}"/>
              </a:ext>
            </a:extLst>
          </p:cNvPr>
          <p:cNvSpPr txBox="1"/>
          <p:nvPr/>
        </p:nvSpPr>
        <p:spPr>
          <a:xfrm>
            <a:off x="3526602" y="2538062"/>
            <a:ext cx="312906" cy="369332"/>
          </a:xfrm>
          <a:prstGeom prst="rect">
            <a:avLst/>
          </a:prstGeom>
          <a:noFill/>
        </p:spPr>
        <p:txBody>
          <a:bodyPr wrap="none" rtlCol="0">
            <a:spAutoFit/>
          </a:bodyPr>
          <a:lstStyle/>
          <a:p>
            <a:r>
              <a:rPr lang="en-US" altLang="ja-JP" dirty="0"/>
              <a:t>1</a:t>
            </a:r>
            <a:endParaRPr kumimoji="1" lang="ja-JP" altLang="en-US"/>
          </a:p>
        </p:txBody>
      </p:sp>
      <p:sp>
        <p:nvSpPr>
          <p:cNvPr id="44" name="テキスト ボックス 43">
            <a:extLst>
              <a:ext uri="{FF2B5EF4-FFF2-40B4-BE49-F238E27FC236}">
                <a16:creationId xmlns:a16="http://schemas.microsoft.com/office/drawing/2014/main" id="{773B439D-9740-7C66-116C-D954EC36BDE3}"/>
              </a:ext>
            </a:extLst>
          </p:cNvPr>
          <p:cNvSpPr txBox="1"/>
          <p:nvPr/>
        </p:nvSpPr>
        <p:spPr>
          <a:xfrm>
            <a:off x="4295468" y="2535306"/>
            <a:ext cx="312906" cy="369332"/>
          </a:xfrm>
          <a:prstGeom prst="rect">
            <a:avLst/>
          </a:prstGeom>
          <a:noFill/>
        </p:spPr>
        <p:txBody>
          <a:bodyPr wrap="none" rtlCol="0">
            <a:spAutoFit/>
          </a:bodyPr>
          <a:lstStyle/>
          <a:p>
            <a:r>
              <a:rPr lang="en-US" altLang="ja-JP" dirty="0"/>
              <a:t>2</a:t>
            </a:r>
            <a:endParaRPr kumimoji="1" lang="ja-JP" altLang="en-US"/>
          </a:p>
        </p:txBody>
      </p:sp>
      <p:sp>
        <p:nvSpPr>
          <p:cNvPr id="45" name="テキスト ボックス 44">
            <a:extLst>
              <a:ext uri="{FF2B5EF4-FFF2-40B4-BE49-F238E27FC236}">
                <a16:creationId xmlns:a16="http://schemas.microsoft.com/office/drawing/2014/main" id="{AABC940C-FCD1-175C-8B3D-9611017230BC}"/>
              </a:ext>
            </a:extLst>
          </p:cNvPr>
          <p:cNvSpPr txBox="1"/>
          <p:nvPr/>
        </p:nvSpPr>
        <p:spPr>
          <a:xfrm>
            <a:off x="5099891" y="2538062"/>
            <a:ext cx="312906" cy="369332"/>
          </a:xfrm>
          <a:prstGeom prst="rect">
            <a:avLst/>
          </a:prstGeom>
          <a:noFill/>
        </p:spPr>
        <p:txBody>
          <a:bodyPr wrap="none" rtlCol="0">
            <a:spAutoFit/>
          </a:bodyPr>
          <a:lstStyle/>
          <a:p>
            <a:r>
              <a:rPr lang="en-US" altLang="ja-JP" dirty="0"/>
              <a:t>3</a:t>
            </a:r>
            <a:endParaRPr kumimoji="1" lang="ja-JP" altLang="en-US"/>
          </a:p>
        </p:txBody>
      </p:sp>
      <p:sp>
        <p:nvSpPr>
          <p:cNvPr id="46" name="テキスト ボックス 45">
            <a:extLst>
              <a:ext uri="{FF2B5EF4-FFF2-40B4-BE49-F238E27FC236}">
                <a16:creationId xmlns:a16="http://schemas.microsoft.com/office/drawing/2014/main" id="{6C3BB388-C723-1380-E5F5-90F9675A53E8}"/>
              </a:ext>
            </a:extLst>
          </p:cNvPr>
          <p:cNvSpPr txBox="1"/>
          <p:nvPr/>
        </p:nvSpPr>
        <p:spPr>
          <a:xfrm>
            <a:off x="5921575" y="2535306"/>
            <a:ext cx="312906" cy="369332"/>
          </a:xfrm>
          <a:prstGeom prst="rect">
            <a:avLst/>
          </a:prstGeom>
          <a:noFill/>
        </p:spPr>
        <p:txBody>
          <a:bodyPr wrap="none" rtlCol="0">
            <a:spAutoFit/>
          </a:bodyPr>
          <a:lstStyle/>
          <a:p>
            <a:r>
              <a:rPr lang="en-US" altLang="ja-JP" dirty="0"/>
              <a:t>4</a:t>
            </a:r>
            <a:endParaRPr kumimoji="1" lang="ja-JP" altLang="en-US"/>
          </a:p>
        </p:txBody>
      </p:sp>
      <p:sp>
        <p:nvSpPr>
          <p:cNvPr id="48" name="テキスト ボックス 47">
            <a:extLst>
              <a:ext uri="{FF2B5EF4-FFF2-40B4-BE49-F238E27FC236}">
                <a16:creationId xmlns:a16="http://schemas.microsoft.com/office/drawing/2014/main" id="{5643E59B-763A-311D-897B-39A3397B71AD}"/>
              </a:ext>
            </a:extLst>
          </p:cNvPr>
          <p:cNvSpPr txBox="1"/>
          <p:nvPr/>
        </p:nvSpPr>
        <p:spPr>
          <a:xfrm>
            <a:off x="6725998" y="2497351"/>
            <a:ext cx="312906" cy="369332"/>
          </a:xfrm>
          <a:prstGeom prst="rect">
            <a:avLst/>
          </a:prstGeom>
          <a:noFill/>
        </p:spPr>
        <p:txBody>
          <a:bodyPr wrap="none" rtlCol="0">
            <a:spAutoFit/>
          </a:bodyPr>
          <a:lstStyle/>
          <a:p>
            <a:r>
              <a:rPr lang="en-US" altLang="ja-JP" dirty="0"/>
              <a:t>5</a:t>
            </a:r>
            <a:endParaRPr kumimoji="1" lang="ja-JP" altLang="en-US"/>
          </a:p>
        </p:txBody>
      </p:sp>
      <p:sp>
        <p:nvSpPr>
          <p:cNvPr id="55" name="正方形/長方形 54">
            <a:extLst>
              <a:ext uri="{FF2B5EF4-FFF2-40B4-BE49-F238E27FC236}">
                <a16:creationId xmlns:a16="http://schemas.microsoft.com/office/drawing/2014/main" id="{55999BD8-9843-8DB9-51D2-F718D1910B34}"/>
              </a:ext>
            </a:extLst>
          </p:cNvPr>
          <p:cNvSpPr/>
          <p:nvPr/>
        </p:nvSpPr>
        <p:spPr>
          <a:xfrm>
            <a:off x="6574912" y="1742282"/>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a:solidFill>
                <a:schemeClr val="tx1"/>
              </a:solidFill>
            </a:endParaRPr>
          </a:p>
        </p:txBody>
      </p:sp>
      <p:sp>
        <p:nvSpPr>
          <p:cNvPr id="56" name="正方形/長方形 55">
            <a:extLst>
              <a:ext uri="{FF2B5EF4-FFF2-40B4-BE49-F238E27FC236}">
                <a16:creationId xmlns:a16="http://schemas.microsoft.com/office/drawing/2014/main" id="{C5983905-6345-7855-77F5-B8A99B04AFB7}"/>
              </a:ext>
            </a:extLst>
          </p:cNvPr>
          <p:cNvSpPr/>
          <p:nvPr/>
        </p:nvSpPr>
        <p:spPr>
          <a:xfrm>
            <a:off x="4149020" y="1746235"/>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a:solidFill>
                <a:schemeClr val="tx1"/>
              </a:solidFill>
            </a:endParaRPr>
          </a:p>
        </p:txBody>
      </p:sp>
      <p:sp>
        <p:nvSpPr>
          <p:cNvPr id="57" name="正方形/長方形 56">
            <a:extLst>
              <a:ext uri="{FF2B5EF4-FFF2-40B4-BE49-F238E27FC236}">
                <a16:creationId xmlns:a16="http://schemas.microsoft.com/office/drawing/2014/main" id="{DB33C5D4-6E67-DBC4-6B86-3519DAEAB7EE}"/>
              </a:ext>
            </a:extLst>
          </p:cNvPr>
          <p:cNvSpPr/>
          <p:nvPr/>
        </p:nvSpPr>
        <p:spPr>
          <a:xfrm>
            <a:off x="3404337" y="1760235"/>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a:solidFill>
                <a:schemeClr val="tx1"/>
              </a:solidFill>
            </a:endParaRPr>
          </a:p>
        </p:txBody>
      </p:sp>
      <p:sp>
        <p:nvSpPr>
          <p:cNvPr id="58" name="正方形/長方形 57">
            <a:extLst>
              <a:ext uri="{FF2B5EF4-FFF2-40B4-BE49-F238E27FC236}">
                <a16:creationId xmlns:a16="http://schemas.microsoft.com/office/drawing/2014/main" id="{BF70744B-2A67-95F0-E594-25FD434A406D}"/>
              </a:ext>
            </a:extLst>
          </p:cNvPr>
          <p:cNvSpPr/>
          <p:nvPr/>
        </p:nvSpPr>
        <p:spPr>
          <a:xfrm>
            <a:off x="2640105" y="1760235"/>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a:solidFill>
                <a:schemeClr val="tx1"/>
              </a:solidFill>
            </a:endParaRPr>
          </a:p>
        </p:txBody>
      </p:sp>
      <p:sp>
        <p:nvSpPr>
          <p:cNvPr id="59" name="正方形/長方形 58">
            <a:extLst>
              <a:ext uri="{FF2B5EF4-FFF2-40B4-BE49-F238E27FC236}">
                <a16:creationId xmlns:a16="http://schemas.microsoft.com/office/drawing/2014/main" id="{D0A3D2FC-848A-6233-34E1-EB1033D96FD3}"/>
              </a:ext>
            </a:extLst>
          </p:cNvPr>
          <p:cNvSpPr/>
          <p:nvPr/>
        </p:nvSpPr>
        <p:spPr>
          <a:xfrm>
            <a:off x="5755724" y="1730383"/>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a:solidFill>
                <a:schemeClr val="tx1"/>
              </a:solidFill>
            </a:endParaRPr>
          </a:p>
        </p:txBody>
      </p:sp>
      <p:sp>
        <p:nvSpPr>
          <p:cNvPr id="60" name="正方形/長方形 59">
            <a:extLst>
              <a:ext uri="{FF2B5EF4-FFF2-40B4-BE49-F238E27FC236}">
                <a16:creationId xmlns:a16="http://schemas.microsoft.com/office/drawing/2014/main" id="{EF0E1471-0785-19A2-7743-7116BA4B8462}"/>
              </a:ext>
            </a:extLst>
          </p:cNvPr>
          <p:cNvSpPr/>
          <p:nvPr/>
        </p:nvSpPr>
        <p:spPr>
          <a:xfrm>
            <a:off x="4956939" y="1742441"/>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a:solidFill>
                <a:schemeClr val="tx1"/>
              </a:solidFill>
            </a:endParaRPr>
          </a:p>
        </p:txBody>
      </p:sp>
      <p:sp>
        <p:nvSpPr>
          <p:cNvPr id="67" name="円/楕円 66">
            <a:extLst>
              <a:ext uri="{FF2B5EF4-FFF2-40B4-BE49-F238E27FC236}">
                <a16:creationId xmlns:a16="http://schemas.microsoft.com/office/drawing/2014/main" id="{0360D952-5735-A7A5-C5D3-384407EF956D}"/>
              </a:ext>
            </a:extLst>
          </p:cNvPr>
          <p:cNvSpPr/>
          <p:nvPr/>
        </p:nvSpPr>
        <p:spPr>
          <a:xfrm>
            <a:off x="7706944" y="4280467"/>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0</a:t>
            </a:r>
            <a:endParaRPr kumimoji="1" lang="ja-JP" altLang="en-US"/>
          </a:p>
        </p:txBody>
      </p:sp>
      <p:sp>
        <p:nvSpPr>
          <p:cNvPr id="70" name="正方形/長方形 69">
            <a:extLst>
              <a:ext uri="{FF2B5EF4-FFF2-40B4-BE49-F238E27FC236}">
                <a16:creationId xmlns:a16="http://schemas.microsoft.com/office/drawing/2014/main" id="{AF482933-E9A3-8E02-4136-B57A3A0F6DA5}"/>
              </a:ext>
            </a:extLst>
          </p:cNvPr>
          <p:cNvSpPr/>
          <p:nvPr/>
        </p:nvSpPr>
        <p:spPr>
          <a:xfrm>
            <a:off x="2672537" y="1730383"/>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0</a:t>
            </a:r>
            <a:endParaRPr kumimoji="1" lang="ja-JP" altLang="en-US">
              <a:solidFill>
                <a:schemeClr val="tx1"/>
              </a:solidFill>
            </a:endParaRPr>
          </a:p>
        </p:txBody>
      </p:sp>
      <p:sp>
        <p:nvSpPr>
          <p:cNvPr id="3" name="円/楕円 2">
            <a:extLst>
              <a:ext uri="{FF2B5EF4-FFF2-40B4-BE49-F238E27FC236}">
                <a16:creationId xmlns:a16="http://schemas.microsoft.com/office/drawing/2014/main" id="{6759388A-235D-AD08-C4AC-F863EAB1BBAB}"/>
              </a:ext>
            </a:extLst>
          </p:cNvPr>
          <p:cNvSpPr/>
          <p:nvPr/>
        </p:nvSpPr>
        <p:spPr>
          <a:xfrm>
            <a:off x="405317" y="4661242"/>
            <a:ext cx="720000" cy="720000"/>
          </a:xfrm>
          <a:prstGeom prst="ellipse">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2400" dirty="0">
                <a:solidFill>
                  <a:schemeClr val="bg1"/>
                </a:solidFill>
              </a:rPr>
              <a:t>0</a:t>
            </a:r>
            <a:endParaRPr kumimoji="1" lang="ja-JP" altLang="en-US" sz="2400">
              <a:solidFill>
                <a:schemeClr val="bg1"/>
              </a:solidFill>
            </a:endParaRPr>
          </a:p>
        </p:txBody>
      </p:sp>
      <p:sp>
        <p:nvSpPr>
          <p:cNvPr id="26" name="正方形/長方形 25">
            <a:extLst>
              <a:ext uri="{FF2B5EF4-FFF2-40B4-BE49-F238E27FC236}">
                <a16:creationId xmlns:a16="http://schemas.microsoft.com/office/drawing/2014/main" id="{D7242FA7-43D4-D1CA-7011-9CBBDB7BB383}"/>
              </a:ext>
            </a:extLst>
          </p:cNvPr>
          <p:cNvSpPr/>
          <p:nvPr/>
        </p:nvSpPr>
        <p:spPr>
          <a:xfrm>
            <a:off x="3406213" y="1760235"/>
            <a:ext cx="568713" cy="57301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a:solidFill>
                <a:schemeClr val="tx1"/>
              </a:solidFill>
            </a:endParaRPr>
          </a:p>
        </p:txBody>
      </p:sp>
      <p:sp>
        <p:nvSpPr>
          <p:cNvPr id="27" name="正方形/長方形 26">
            <a:extLst>
              <a:ext uri="{FF2B5EF4-FFF2-40B4-BE49-F238E27FC236}">
                <a16:creationId xmlns:a16="http://schemas.microsoft.com/office/drawing/2014/main" id="{9F68C0E9-E131-50AA-6A0A-13DE9304C153}"/>
              </a:ext>
            </a:extLst>
          </p:cNvPr>
          <p:cNvSpPr/>
          <p:nvPr/>
        </p:nvSpPr>
        <p:spPr>
          <a:xfrm>
            <a:off x="4142035" y="1760235"/>
            <a:ext cx="568713" cy="57301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a:solidFill>
                <a:schemeClr val="tx1"/>
              </a:solidFill>
            </a:endParaRPr>
          </a:p>
        </p:txBody>
      </p:sp>
      <p:sp>
        <p:nvSpPr>
          <p:cNvPr id="31" name="円/楕円 30">
            <a:extLst>
              <a:ext uri="{FF2B5EF4-FFF2-40B4-BE49-F238E27FC236}">
                <a16:creationId xmlns:a16="http://schemas.microsoft.com/office/drawing/2014/main" id="{26C25AD9-3E84-CB83-9E15-3901B1A1AF92}"/>
              </a:ext>
            </a:extLst>
          </p:cNvPr>
          <p:cNvSpPr/>
          <p:nvPr/>
        </p:nvSpPr>
        <p:spPr>
          <a:xfrm>
            <a:off x="11464698" y="4232293"/>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1</a:t>
            </a:r>
            <a:endParaRPr kumimoji="1" lang="ja-JP" altLang="en-US"/>
          </a:p>
        </p:txBody>
      </p:sp>
      <p:sp>
        <p:nvSpPr>
          <p:cNvPr id="29" name="円/楕円 28">
            <a:extLst>
              <a:ext uri="{FF2B5EF4-FFF2-40B4-BE49-F238E27FC236}">
                <a16:creationId xmlns:a16="http://schemas.microsoft.com/office/drawing/2014/main" id="{178900FE-6809-DE3A-E800-07CBE5774F6B}"/>
              </a:ext>
            </a:extLst>
          </p:cNvPr>
          <p:cNvSpPr/>
          <p:nvPr/>
        </p:nvSpPr>
        <p:spPr>
          <a:xfrm>
            <a:off x="11491987" y="4232293"/>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2</a:t>
            </a:r>
            <a:endParaRPr kumimoji="1" lang="ja-JP" altLang="en-US"/>
          </a:p>
        </p:txBody>
      </p:sp>
      <p:cxnSp>
        <p:nvCxnSpPr>
          <p:cNvPr id="38" name="直線コネクタ 37">
            <a:extLst>
              <a:ext uri="{FF2B5EF4-FFF2-40B4-BE49-F238E27FC236}">
                <a16:creationId xmlns:a16="http://schemas.microsoft.com/office/drawing/2014/main" id="{8C493453-3B44-EDE2-1C25-28D010114394}"/>
              </a:ext>
            </a:extLst>
          </p:cNvPr>
          <p:cNvCxnSpPr/>
          <p:nvPr/>
        </p:nvCxnSpPr>
        <p:spPr>
          <a:xfrm>
            <a:off x="3260054"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49" name="円/楕円 48">
            <a:extLst>
              <a:ext uri="{FF2B5EF4-FFF2-40B4-BE49-F238E27FC236}">
                <a16:creationId xmlns:a16="http://schemas.microsoft.com/office/drawing/2014/main" id="{CF1A0D44-EF21-9C30-E484-34626A5AE447}"/>
              </a:ext>
            </a:extLst>
          </p:cNvPr>
          <p:cNvSpPr/>
          <p:nvPr/>
        </p:nvSpPr>
        <p:spPr>
          <a:xfrm>
            <a:off x="3838123"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51" name="直線コネクタ 50">
            <a:extLst>
              <a:ext uri="{FF2B5EF4-FFF2-40B4-BE49-F238E27FC236}">
                <a16:creationId xmlns:a16="http://schemas.microsoft.com/office/drawing/2014/main" id="{2E9FD71E-604D-8B9E-3CF5-067279274E63}"/>
              </a:ext>
            </a:extLst>
          </p:cNvPr>
          <p:cNvCxnSpPr/>
          <p:nvPr/>
        </p:nvCxnSpPr>
        <p:spPr>
          <a:xfrm>
            <a:off x="4058840"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52" name="円/楕円 51">
            <a:extLst>
              <a:ext uri="{FF2B5EF4-FFF2-40B4-BE49-F238E27FC236}">
                <a16:creationId xmlns:a16="http://schemas.microsoft.com/office/drawing/2014/main" id="{56FC641A-0A28-705C-CB57-119E10AD9F97}"/>
              </a:ext>
            </a:extLst>
          </p:cNvPr>
          <p:cNvSpPr/>
          <p:nvPr/>
        </p:nvSpPr>
        <p:spPr>
          <a:xfrm>
            <a:off x="4636909"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54" name="直線コネクタ 53">
            <a:extLst>
              <a:ext uri="{FF2B5EF4-FFF2-40B4-BE49-F238E27FC236}">
                <a16:creationId xmlns:a16="http://schemas.microsoft.com/office/drawing/2014/main" id="{712E3445-1D4F-0357-7410-FBA5E7AA803F}"/>
              </a:ext>
            </a:extLst>
          </p:cNvPr>
          <p:cNvCxnSpPr/>
          <p:nvPr/>
        </p:nvCxnSpPr>
        <p:spPr>
          <a:xfrm>
            <a:off x="4857626"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68" name="円/楕円 67">
            <a:extLst>
              <a:ext uri="{FF2B5EF4-FFF2-40B4-BE49-F238E27FC236}">
                <a16:creationId xmlns:a16="http://schemas.microsoft.com/office/drawing/2014/main" id="{D8E38687-917D-47FD-66DE-4705B77E4F05}"/>
              </a:ext>
            </a:extLst>
          </p:cNvPr>
          <p:cNvSpPr/>
          <p:nvPr/>
        </p:nvSpPr>
        <p:spPr>
          <a:xfrm>
            <a:off x="5435695" y="249511"/>
            <a:ext cx="220717" cy="228490"/>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9" name="直線コネクタ 68">
            <a:extLst>
              <a:ext uri="{FF2B5EF4-FFF2-40B4-BE49-F238E27FC236}">
                <a16:creationId xmlns:a16="http://schemas.microsoft.com/office/drawing/2014/main" id="{962F32A9-01FB-B6D2-EBE6-56A929F2B848}"/>
              </a:ext>
            </a:extLst>
          </p:cNvPr>
          <p:cNvCxnSpPr/>
          <p:nvPr/>
        </p:nvCxnSpPr>
        <p:spPr>
          <a:xfrm>
            <a:off x="5656412"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71" name="円/楕円 70">
            <a:extLst>
              <a:ext uri="{FF2B5EF4-FFF2-40B4-BE49-F238E27FC236}">
                <a16:creationId xmlns:a16="http://schemas.microsoft.com/office/drawing/2014/main" id="{D1EFC854-8B97-F88C-22BB-5E18830A2B05}"/>
              </a:ext>
            </a:extLst>
          </p:cNvPr>
          <p:cNvSpPr/>
          <p:nvPr/>
        </p:nvSpPr>
        <p:spPr>
          <a:xfrm>
            <a:off x="6234481" y="249511"/>
            <a:ext cx="220717" cy="228490"/>
          </a:xfrm>
          <a:prstGeom prst="ellipse">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2" name="直線コネクタ 71">
            <a:extLst>
              <a:ext uri="{FF2B5EF4-FFF2-40B4-BE49-F238E27FC236}">
                <a16:creationId xmlns:a16="http://schemas.microsoft.com/office/drawing/2014/main" id="{04224E74-F38F-3133-52F2-CAEC14274C54}"/>
              </a:ext>
            </a:extLst>
          </p:cNvPr>
          <p:cNvCxnSpPr/>
          <p:nvPr/>
        </p:nvCxnSpPr>
        <p:spPr>
          <a:xfrm>
            <a:off x="6455198"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73" name="円/楕円 72">
            <a:extLst>
              <a:ext uri="{FF2B5EF4-FFF2-40B4-BE49-F238E27FC236}">
                <a16:creationId xmlns:a16="http://schemas.microsoft.com/office/drawing/2014/main" id="{3738EDAD-F75A-F80B-CBE6-43AEFCA6C036}"/>
              </a:ext>
            </a:extLst>
          </p:cNvPr>
          <p:cNvSpPr/>
          <p:nvPr/>
        </p:nvSpPr>
        <p:spPr>
          <a:xfrm>
            <a:off x="7033267" y="249511"/>
            <a:ext cx="220717" cy="228490"/>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4" name="直線コネクタ 73">
            <a:extLst>
              <a:ext uri="{FF2B5EF4-FFF2-40B4-BE49-F238E27FC236}">
                <a16:creationId xmlns:a16="http://schemas.microsoft.com/office/drawing/2014/main" id="{BE672066-5538-46D6-379D-2124529DC999}"/>
              </a:ext>
            </a:extLst>
          </p:cNvPr>
          <p:cNvCxnSpPr/>
          <p:nvPr/>
        </p:nvCxnSpPr>
        <p:spPr>
          <a:xfrm>
            <a:off x="7260554"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75" name="円/楕円 74">
            <a:extLst>
              <a:ext uri="{FF2B5EF4-FFF2-40B4-BE49-F238E27FC236}">
                <a16:creationId xmlns:a16="http://schemas.microsoft.com/office/drawing/2014/main" id="{9403A306-8E90-D4AB-9863-BC5875CB9700}"/>
              </a:ext>
            </a:extLst>
          </p:cNvPr>
          <p:cNvSpPr/>
          <p:nvPr/>
        </p:nvSpPr>
        <p:spPr>
          <a:xfrm>
            <a:off x="7838623"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6" name="直線コネクタ 75">
            <a:extLst>
              <a:ext uri="{FF2B5EF4-FFF2-40B4-BE49-F238E27FC236}">
                <a16:creationId xmlns:a16="http://schemas.microsoft.com/office/drawing/2014/main" id="{C57FC79B-AF86-4825-4490-1E5027BF2C56}"/>
              </a:ext>
            </a:extLst>
          </p:cNvPr>
          <p:cNvCxnSpPr/>
          <p:nvPr/>
        </p:nvCxnSpPr>
        <p:spPr>
          <a:xfrm>
            <a:off x="8065910"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77" name="円/楕円 76">
            <a:extLst>
              <a:ext uri="{FF2B5EF4-FFF2-40B4-BE49-F238E27FC236}">
                <a16:creationId xmlns:a16="http://schemas.microsoft.com/office/drawing/2014/main" id="{1EE192FB-1F80-6196-D4EC-667FB0BE19F1}"/>
              </a:ext>
            </a:extLst>
          </p:cNvPr>
          <p:cNvSpPr/>
          <p:nvPr/>
        </p:nvSpPr>
        <p:spPr>
          <a:xfrm>
            <a:off x="8643979"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78" name="円/楕円 77">
            <a:extLst>
              <a:ext uri="{FF2B5EF4-FFF2-40B4-BE49-F238E27FC236}">
                <a16:creationId xmlns:a16="http://schemas.microsoft.com/office/drawing/2014/main" id="{00585739-05B9-04EF-D2BA-5F4209C99F52}"/>
              </a:ext>
            </a:extLst>
          </p:cNvPr>
          <p:cNvSpPr/>
          <p:nvPr/>
        </p:nvSpPr>
        <p:spPr>
          <a:xfrm>
            <a:off x="3036052" y="258326"/>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96311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Tn>
                        </p:par>
                      </p:childTnLst>
                    </p:cTn>
                  </p:par>
                  <p:par>
                    <p:cTn id="5" fill="hold">
                      <p:stCondLst>
                        <p:cond delay="indefinite"/>
                      </p:stCondLst>
                      <p:childTnLst>
                        <p:par>
                          <p:cTn id="6" fill="hold">
                            <p:stCondLst>
                              <p:cond delay="0"/>
                            </p:stCondLst>
                            <p:childTnLst>
                              <p:par>
                                <p:cTn id="7" presetID="1" presetClass="entr" presetSubtype="0" fill="hold" grpId="0" nodeType="click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95833E-6 3.7037E-6 C -0.02239 0.00208 -0.04479 0.00463 -0.0569 0.01365 C -0.06901 0.02245 -0.07044 0.04861 -0.07278 0.05393 " pathEditMode="relative" rAng="0" ptsTypes="AAA">
                                      <p:cBhvr>
                                        <p:cTn id="12" dur="2000" fill="hold"/>
                                        <p:tgtEl>
                                          <p:spTgt spid="67"/>
                                        </p:tgtEl>
                                        <p:attrNameLst>
                                          <p:attrName>ppt_x</p:attrName>
                                          <p:attrName>ppt_y</p:attrName>
                                        </p:attrNameLst>
                                      </p:cBhvr>
                                      <p:rCtr x="-3646" y="2685"/>
                                    </p:animMotion>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grpId="1" nodeType="clickEffect">
                                  <p:stCondLst>
                                    <p:cond delay="0"/>
                                  </p:stCondLst>
                                  <p:childTnLst>
                                    <p:animEffect transition="out" filter="blinds(horizontal)">
                                      <p:cBhvr>
                                        <p:cTn id="16" dur="500"/>
                                        <p:tgtEl>
                                          <p:spTgt spid="67"/>
                                        </p:tgtEl>
                                      </p:cBhvr>
                                    </p:animEffect>
                                    <p:set>
                                      <p:cBhvr>
                                        <p:cTn id="17" dur="1" fill="hold">
                                          <p:stCondLst>
                                            <p:cond delay="499"/>
                                          </p:stCondLst>
                                        </p:cTn>
                                        <p:tgtEl>
                                          <p:spTgt spid="6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1" nodeType="clickEffect">
                                  <p:stCondLst>
                                    <p:cond delay="0"/>
                                  </p:stCondLst>
                                  <p:childTnLst>
                                    <p:set>
                                      <p:cBhvr>
                                        <p:cTn id="25" dur="1" fill="hold">
                                          <p:stCondLst>
                                            <p:cond delay="0"/>
                                          </p:stCondLst>
                                        </p:cTn>
                                        <p:tgtEl>
                                          <p:spTgt spid="31"/>
                                        </p:tgtEl>
                                        <p:attrNameLst>
                                          <p:attrName>style.visibility</p:attrName>
                                        </p:attrNameLst>
                                      </p:cBhvr>
                                      <p:to>
                                        <p:strVal val="visible"/>
                                      </p:to>
                                    </p:set>
                                  </p:childTnLst>
                                </p:cTn>
                              </p:par>
                            </p:childTnLst>
                          </p:cTn>
                        </p:par>
                        <p:par>
                          <p:cTn id="26" fill="hold">
                            <p:stCondLst>
                              <p:cond delay="0"/>
                            </p:stCondLst>
                            <p:childTnLst>
                              <p:par>
                                <p:cTn id="27" presetID="0" presetClass="path" presetSubtype="0" accel="50000" decel="50000" fill="hold" grpId="0" nodeType="afterEffect">
                                  <p:stCondLst>
                                    <p:cond delay="0"/>
                                  </p:stCondLst>
                                  <p:childTnLst>
                                    <p:animMotion origin="layout" path="M 0.00221 0.0044 L -0.30821 0.00695 " pathEditMode="relative" ptsTypes="AA">
                                      <p:cBhvr>
                                        <p:cTn id="28" dur="2000" fill="hold"/>
                                        <p:tgtEl>
                                          <p:spTgt spid="31"/>
                                        </p:tgtEl>
                                        <p:attrNameLst>
                                          <p:attrName>ppt_x</p:attrName>
                                          <p:attrName>ppt_y</p:attrName>
                                        </p:attrNameLst>
                                      </p:cBhvr>
                                    </p:animMotion>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0" presetClass="path" presetSubtype="0" accel="50000" decel="50000" fill="hold" grpId="1" nodeType="clickEffect">
                                  <p:stCondLst>
                                    <p:cond delay="0"/>
                                  </p:stCondLst>
                                  <p:childTnLst>
                                    <p:animMotion origin="layout" path="M 0 0 L -0.23412 0.0044 " pathEditMode="relative" ptsTypes="AA">
                                      <p:cBhvr>
                                        <p:cTn id="40" dur="2000" fill="hold"/>
                                        <p:tgtEl>
                                          <p:spTgt spid="2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7" grpId="1" animBg="1"/>
      <p:bldP spid="3" grpId="0" animBg="1"/>
      <p:bldP spid="26" grpId="0" animBg="1"/>
      <p:bldP spid="27" grpId="0" animBg="1"/>
      <p:bldP spid="31" grpId="0" animBg="1"/>
      <p:bldP spid="31" grpId="1" animBg="1"/>
      <p:bldP spid="29" grpId="0" animBg="1"/>
      <p:bldP spid="29"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32EF8B-9403-A282-FF2E-FFBC1C5AAEB4}"/>
              </a:ext>
            </a:extLst>
          </p:cNvPr>
          <p:cNvSpPr>
            <a:spLocks noGrp="1"/>
          </p:cNvSpPr>
          <p:nvPr>
            <p:ph type="title"/>
          </p:nvPr>
        </p:nvSpPr>
        <p:spPr/>
        <p:txBody>
          <a:bodyPr/>
          <a:lstStyle/>
          <a:p>
            <a:r>
              <a:rPr kumimoji="1" lang="en-US" altLang="ja-JP" dirty="0"/>
              <a:t>BFS</a:t>
            </a:r>
            <a:r>
              <a:rPr kumimoji="1" lang="ja-JP" altLang="en-US"/>
              <a:t>の実装</a:t>
            </a:r>
            <a:r>
              <a:rPr lang="en-US" altLang="ja-JP" sz="2800" dirty="0">
                <a:solidFill>
                  <a:prstClr val="black"/>
                </a:solidFill>
              </a:rPr>
              <a:t>(3/7)</a:t>
            </a:r>
            <a:endParaRPr kumimoji="1" lang="ja-JP" altLang="en-US"/>
          </a:p>
        </p:txBody>
      </p:sp>
      <p:sp>
        <p:nvSpPr>
          <p:cNvPr id="19" name="円/楕円 18">
            <a:extLst>
              <a:ext uri="{FF2B5EF4-FFF2-40B4-BE49-F238E27FC236}">
                <a16:creationId xmlns:a16="http://schemas.microsoft.com/office/drawing/2014/main" id="{784A3636-53C8-CAB2-6616-3671469A1CE7}"/>
              </a:ext>
            </a:extLst>
          </p:cNvPr>
          <p:cNvSpPr/>
          <p:nvPr/>
        </p:nvSpPr>
        <p:spPr>
          <a:xfrm>
            <a:off x="403302" y="4661242"/>
            <a:ext cx="720000" cy="720000"/>
          </a:xfrm>
          <a:prstGeom prst="ellipse">
            <a:avLst/>
          </a:prstGeom>
          <a:solidFill>
            <a:schemeClr val="accent3"/>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2400" dirty="0"/>
              <a:t>0</a:t>
            </a:r>
            <a:endParaRPr kumimoji="1" lang="ja-JP" altLang="en-US" sz="2400"/>
          </a:p>
        </p:txBody>
      </p:sp>
      <p:sp>
        <p:nvSpPr>
          <p:cNvPr id="20" name="円/楕円 19">
            <a:extLst>
              <a:ext uri="{FF2B5EF4-FFF2-40B4-BE49-F238E27FC236}">
                <a16:creationId xmlns:a16="http://schemas.microsoft.com/office/drawing/2014/main" id="{D7C550A4-4031-B855-F0A4-F4A8D8DB06F3}"/>
              </a:ext>
            </a:extLst>
          </p:cNvPr>
          <p:cNvSpPr/>
          <p:nvPr/>
        </p:nvSpPr>
        <p:spPr>
          <a:xfrm>
            <a:off x="5878370" y="5700392"/>
            <a:ext cx="720000" cy="720000"/>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5</a:t>
            </a:r>
            <a:endParaRPr kumimoji="1" lang="ja-JP" altLang="en-US"/>
          </a:p>
        </p:txBody>
      </p:sp>
      <p:sp>
        <p:nvSpPr>
          <p:cNvPr id="21" name="円/楕円 20">
            <a:extLst>
              <a:ext uri="{FF2B5EF4-FFF2-40B4-BE49-F238E27FC236}">
                <a16:creationId xmlns:a16="http://schemas.microsoft.com/office/drawing/2014/main" id="{950AB18B-C953-39B8-E161-EBA122709288}"/>
              </a:ext>
            </a:extLst>
          </p:cNvPr>
          <p:cNvSpPr/>
          <p:nvPr/>
        </p:nvSpPr>
        <p:spPr>
          <a:xfrm>
            <a:off x="3842012" y="4661242"/>
            <a:ext cx="720000" cy="720000"/>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3</a:t>
            </a:r>
            <a:endParaRPr kumimoji="1" lang="ja-JP" altLang="en-US"/>
          </a:p>
        </p:txBody>
      </p:sp>
      <p:sp>
        <p:nvSpPr>
          <p:cNvPr id="22" name="円/楕円 21">
            <a:extLst>
              <a:ext uri="{FF2B5EF4-FFF2-40B4-BE49-F238E27FC236}">
                <a16:creationId xmlns:a16="http://schemas.microsoft.com/office/drawing/2014/main" id="{C119E64E-2547-52B7-2B91-2CFD368C4B20}"/>
              </a:ext>
            </a:extLst>
          </p:cNvPr>
          <p:cNvSpPr/>
          <p:nvPr/>
        </p:nvSpPr>
        <p:spPr>
          <a:xfrm>
            <a:off x="2079915" y="5700392"/>
            <a:ext cx="720000" cy="720000"/>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2</a:t>
            </a:r>
            <a:endParaRPr kumimoji="1" lang="ja-JP" altLang="en-US"/>
          </a:p>
        </p:txBody>
      </p:sp>
      <p:sp>
        <p:nvSpPr>
          <p:cNvPr id="23" name="円/楕円 22">
            <a:extLst>
              <a:ext uri="{FF2B5EF4-FFF2-40B4-BE49-F238E27FC236}">
                <a16:creationId xmlns:a16="http://schemas.microsoft.com/office/drawing/2014/main" id="{5653AF2F-03FE-1FA0-53D4-36B8AC4A4F73}"/>
              </a:ext>
            </a:extLst>
          </p:cNvPr>
          <p:cNvSpPr/>
          <p:nvPr/>
        </p:nvSpPr>
        <p:spPr>
          <a:xfrm>
            <a:off x="2080528" y="3460226"/>
            <a:ext cx="720000" cy="720000"/>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1</a:t>
            </a:r>
            <a:endParaRPr kumimoji="1" lang="ja-JP" altLang="en-US"/>
          </a:p>
        </p:txBody>
      </p:sp>
      <p:sp>
        <p:nvSpPr>
          <p:cNvPr id="24" name="円/楕円 23">
            <a:extLst>
              <a:ext uri="{FF2B5EF4-FFF2-40B4-BE49-F238E27FC236}">
                <a16:creationId xmlns:a16="http://schemas.microsoft.com/office/drawing/2014/main" id="{25161922-BA26-DA64-0239-E50D817FF169}"/>
              </a:ext>
            </a:extLst>
          </p:cNvPr>
          <p:cNvSpPr/>
          <p:nvPr/>
        </p:nvSpPr>
        <p:spPr>
          <a:xfrm>
            <a:off x="5866663" y="3498640"/>
            <a:ext cx="719198" cy="720000"/>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4</a:t>
            </a:r>
            <a:endParaRPr kumimoji="1" lang="ja-JP" altLang="en-US"/>
          </a:p>
        </p:txBody>
      </p:sp>
      <p:cxnSp>
        <p:nvCxnSpPr>
          <p:cNvPr id="25" name="直線コネクタ 24">
            <a:extLst>
              <a:ext uri="{FF2B5EF4-FFF2-40B4-BE49-F238E27FC236}">
                <a16:creationId xmlns:a16="http://schemas.microsoft.com/office/drawing/2014/main" id="{21632173-E0A8-6911-1CD8-CE8ECEF3180E}"/>
              </a:ext>
            </a:extLst>
          </p:cNvPr>
          <p:cNvCxnSpPr>
            <a:cxnSpLocks/>
            <a:stCxn id="19" idx="7"/>
            <a:endCxn id="23" idx="3"/>
          </p:cNvCxnSpPr>
          <p:nvPr/>
        </p:nvCxnSpPr>
        <p:spPr>
          <a:xfrm flipV="1">
            <a:off x="1017860" y="4074784"/>
            <a:ext cx="1168110" cy="6919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EAD32386-7D62-5741-4190-6B3B23F98548}"/>
              </a:ext>
            </a:extLst>
          </p:cNvPr>
          <p:cNvCxnSpPr>
            <a:cxnSpLocks/>
            <a:stCxn id="19" idx="5"/>
            <a:endCxn id="22" idx="1"/>
          </p:cNvCxnSpPr>
          <p:nvPr/>
        </p:nvCxnSpPr>
        <p:spPr>
          <a:xfrm>
            <a:off x="1017860" y="5275800"/>
            <a:ext cx="1167497" cy="530034"/>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7CB8EFE2-5A8E-5AA3-7898-320724125B5B}"/>
              </a:ext>
            </a:extLst>
          </p:cNvPr>
          <p:cNvSpPr txBox="1"/>
          <p:nvPr/>
        </p:nvSpPr>
        <p:spPr>
          <a:xfrm>
            <a:off x="403302" y="4217747"/>
            <a:ext cx="704039" cy="369332"/>
          </a:xfrm>
          <a:prstGeom prst="rect">
            <a:avLst/>
          </a:prstGeom>
          <a:noFill/>
        </p:spPr>
        <p:txBody>
          <a:bodyPr wrap="none" rtlCol="0">
            <a:spAutoFit/>
          </a:bodyPr>
          <a:lstStyle/>
          <a:p>
            <a:r>
              <a:rPr lang="en-US" altLang="ja-JP" dirty="0"/>
              <a:t>S</a:t>
            </a:r>
            <a:r>
              <a:rPr kumimoji="1" lang="en-US" altLang="ja-JP" dirty="0"/>
              <a:t>tart</a:t>
            </a:r>
            <a:endParaRPr kumimoji="1" lang="ja-JP" altLang="en-US"/>
          </a:p>
        </p:txBody>
      </p:sp>
      <p:cxnSp>
        <p:nvCxnSpPr>
          <p:cNvPr id="43" name="直線コネクタ 42">
            <a:extLst>
              <a:ext uri="{FF2B5EF4-FFF2-40B4-BE49-F238E27FC236}">
                <a16:creationId xmlns:a16="http://schemas.microsoft.com/office/drawing/2014/main" id="{588CAF95-47AB-4EDA-F063-0EA50214FB9E}"/>
              </a:ext>
            </a:extLst>
          </p:cNvPr>
          <p:cNvCxnSpPr>
            <a:cxnSpLocks/>
            <a:stCxn id="23" idx="5"/>
            <a:endCxn id="21" idx="1"/>
          </p:cNvCxnSpPr>
          <p:nvPr/>
        </p:nvCxnSpPr>
        <p:spPr>
          <a:xfrm>
            <a:off x="2695086" y="4074784"/>
            <a:ext cx="1252368" cy="6919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983C34EB-D9F1-8853-1D7C-5C7407307C5C}"/>
              </a:ext>
            </a:extLst>
          </p:cNvPr>
          <p:cNvCxnSpPr>
            <a:cxnSpLocks/>
            <a:stCxn id="22" idx="7"/>
            <a:endCxn id="21" idx="3"/>
          </p:cNvCxnSpPr>
          <p:nvPr/>
        </p:nvCxnSpPr>
        <p:spPr>
          <a:xfrm flipV="1">
            <a:off x="2694473" y="5275800"/>
            <a:ext cx="1252981" cy="53003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F4FEBB50-182E-0C09-26C3-D5A8897CFC5A}"/>
              </a:ext>
            </a:extLst>
          </p:cNvPr>
          <p:cNvCxnSpPr>
            <a:cxnSpLocks/>
            <a:stCxn id="21" idx="7"/>
            <a:endCxn id="24" idx="3"/>
          </p:cNvCxnSpPr>
          <p:nvPr/>
        </p:nvCxnSpPr>
        <p:spPr>
          <a:xfrm flipV="1">
            <a:off x="4456570" y="4113198"/>
            <a:ext cx="1515417" cy="65348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A5AF8B3C-4337-35A2-3007-B3A472A30C67}"/>
              </a:ext>
            </a:extLst>
          </p:cNvPr>
          <p:cNvCxnSpPr>
            <a:cxnSpLocks/>
            <a:stCxn id="21" idx="5"/>
            <a:endCxn id="20" idx="1"/>
          </p:cNvCxnSpPr>
          <p:nvPr/>
        </p:nvCxnSpPr>
        <p:spPr>
          <a:xfrm>
            <a:off x="4456570" y="5275800"/>
            <a:ext cx="1527242" cy="53003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25F109E1-C3C5-72E4-F87C-DEFEF706A91D}"/>
              </a:ext>
            </a:extLst>
          </p:cNvPr>
          <p:cNvCxnSpPr/>
          <p:nvPr/>
        </p:nvCxnSpPr>
        <p:spPr>
          <a:xfrm>
            <a:off x="7662682" y="4113198"/>
            <a:ext cx="415330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8ABD1433-B1BC-74E5-E5C6-705CDC2349A6}"/>
              </a:ext>
            </a:extLst>
          </p:cNvPr>
          <p:cNvCxnSpPr/>
          <p:nvPr/>
        </p:nvCxnSpPr>
        <p:spPr>
          <a:xfrm>
            <a:off x="7662682" y="5095736"/>
            <a:ext cx="415330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E61FD10F-323B-612C-2D09-23B0BB033D57}"/>
              </a:ext>
            </a:extLst>
          </p:cNvPr>
          <p:cNvCxnSpPr>
            <a:cxnSpLocks/>
          </p:cNvCxnSpPr>
          <p:nvPr/>
        </p:nvCxnSpPr>
        <p:spPr>
          <a:xfrm flipV="1">
            <a:off x="2598234" y="1659256"/>
            <a:ext cx="4772722" cy="355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9AA77B06-565E-E728-FF83-A246261A9942}"/>
              </a:ext>
            </a:extLst>
          </p:cNvPr>
          <p:cNvCxnSpPr>
            <a:cxnSpLocks/>
          </p:cNvCxnSpPr>
          <p:nvPr/>
        </p:nvCxnSpPr>
        <p:spPr>
          <a:xfrm flipV="1">
            <a:off x="2598234" y="2374793"/>
            <a:ext cx="4772722" cy="355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テキスト ボックス 64">
            <a:extLst>
              <a:ext uri="{FF2B5EF4-FFF2-40B4-BE49-F238E27FC236}">
                <a16:creationId xmlns:a16="http://schemas.microsoft.com/office/drawing/2014/main" id="{D39D5EBA-2F9A-486B-967D-09EBE70EC26E}"/>
              </a:ext>
            </a:extLst>
          </p:cNvPr>
          <p:cNvSpPr txBox="1"/>
          <p:nvPr/>
        </p:nvSpPr>
        <p:spPr>
          <a:xfrm>
            <a:off x="7578514" y="1848074"/>
            <a:ext cx="1104790" cy="369332"/>
          </a:xfrm>
          <a:prstGeom prst="rect">
            <a:avLst/>
          </a:prstGeom>
          <a:noFill/>
        </p:spPr>
        <p:txBody>
          <a:bodyPr wrap="none" rtlCol="0">
            <a:spAutoFit/>
          </a:bodyPr>
          <a:lstStyle/>
          <a:p>
            <a:r>
              <a:rPr lang="ja-JP" altLang="en-US"/>
              <a:t>配列</a:t>
            </a:r>
            <a:r>
              <a:rPr lang="en-US" altLang="ja-JP" dirty="0"/>
              <a:t> dist</a:t>
            </a:r>
            <a:endParaRPr kumimoji="1" lang="ja-JP" altLang="en-US"/>
          </a:p>
        </p:txBody>
      </p:sp>
      <p:sp>
        <p:nvSpPr>
          <p:cNvPr id="66" name="テキスト ボックス 65">
            <a:extLst>
              <a:ext uri="{FF2B5EF4-FFF2-40B4-BE49-F238E27FC236}">
                <a16:creationId xmlns:a16="http://schemas.microsoft.com/office/drawing/2014/main" id="{FFB9524E-CB80-1898-342C-9339C9B761DC}"/>
              </a:ext>
            </a:extLst>
          </p:cNvPr>
          <p:cNvSpPr txBox="1"/>
          <p:nvPr/>
        </p:nvSpPr>
        <p:spPr>
          <a:xfrm>
            <a:off x="9267971" y="3743866"/>
            <a:ext cx="843501" cy="369332"/>
          </a:xfrm>
          <a:prstGeom prst="rect">
            <a:avLst/>
          </a:prstGeom>
          <a:noFill/>
        </p:spPr>
        <p:txBody>
          <a:bodyPr wrap="none" rtlCol="0">
            <a:spAutoFit/>
          </a:bodyPr>
          <a:lstStyle/>
          <a:p>
            <a:r>
              <a:rPr kumimoji="1" lang="en-US" altLang="ja-JP" dirty="0"/>
              <a:t>queue</a:t>
            </a:r>
            <a:endParaRPr kumimoji="1" lang="ja-JP" altLang="en-US"/>
          </a:p>
        </p:txBody>
      </p:sp>
      <p:cxnSp>
        <p:nvCxnSpPr>
          <p:cNvPr id="32" name="直線コネクタ 31">
            <a:extLst>
              <a:ext uri="{FF2B5EF4-FFF2-40B4-BE49-F238E27FC236}">
                <a16:creationId xmlns:a16="http://schemas.microsoft.com/office/drawing/2014/main" id="{BE32983A-8E2E-E2EE-92DD-6DCE0B13C5A6}"/>
              </a:ext>
            </a:extLst>
          </p:cNvPr>
          <p:cNvCxnSpPr>
            <a:cxnSpLocks/>
          </p:cNvCxnSpPr>
          <p:nvPr/>
        </p:nvCxnSpPr>
        <p:spPr>
          <a:xfrm>
            <a:off x="2598234" y="1662811"/>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8E204FC4-64B7-8CD2-F109-C7B3C76452DD}"/>
              </a:ext>
            </a:extLst>
          </p:cNvPr>
          <p:cNvCxnSpPr>
            <a:cxnSpLocks/>
          </p:cNvCxnSpPr>
          <p:nvPr/>
        </p:nvCxnSpPr>
        <p:spPr>
          <a:xfrm>
            <a:off x="3325163"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81E69D9A-F0CE-8652-78A9-CCE4289387E2}"/>
              </a:ext>
            </a:extLst>
          </p:cNvPr>
          <p:cNvCxnSpPr>
            <a:cxnSpLocks/>
          </p:cNvCxnSpPr>
          <p:nvPr/>
        </p:nvCxnSpPr>
        <p:spPr>
          <a:xfrm>
            <a:off x="4058840"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BCA7D460-9DCF-FD70-728F-FDAE23019935}"/>
              </a:ext>
            </a:extLst>
          </p:cNvPr>
          <p:cNvCxnSpPr>
            <a:cxnSpLocks/>
          </p:cNvCxnSpPr>
          <p:nvPr/>
        </p:nvCxnSpPr>
        <p:spPr>
          <a:xfrm>
            <a:off x="4853692"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B36DE86E-58BF-D9EE-F34B-19A59AC6DE17}"/>
              </a:ext>
            </a:extLst>
          </p:cNvPr>
          <p:cNvCxnSpPr>
            <a:cxnSpLocks/>
          </p:cNvCxnSpPr>
          <p:nvPr/>
        </p:nvCxnSpPr>
        <p:spPr>
          <a:xfrm>
            <a:off x="5656412"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1572181F-7462-867D-2BE8-74E9534F41FE}"/>
              </a:ext>
            </a:extLst>
          </p:cNvPr>
          <p:cNvCxnSpPr>
            <a:cxnSpLocks/>
          </p:cNvCxnSpPr>
          <p:nvPr/>
        </p:nvCxnSpPr>
        <p:spPr>
          <a:xfrm>
            <a:off x="7253984"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E940420D-06C1-99A9-CC33-9036910F3C8D}"/>
              </a:ext>
            </a:extLst>
          </p:cNvPr>
          <p:cNvCxnSpPr>
            <a:cxnSpLocks/>
          </p:cNvCxnSpPr>
          <p:nvPr/>
        </p:nvCxnSpPr>
        <p:spPr>
          <a:xfrm>
            <a:off x="6455198"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135D29B3-2064-F491-162E-58378DCB72C9}"/>
              </a:ext>
            </a:extLst>
          </p:cNvPr>
          <p:cNvSpPr txBox="1"/>
          <p:nvPr/>
        </p:nvSpPr>
        <p:spPr>
          <a:xfrm>
            <a:off x="2704918" y="2543107"/>
            <a:ext cx="312906" cy="369332"/>
          </a:xfrm>
          <a:prstGeom prst="rect">
            <a:avLst/>
          </a:prstGeom>
          <a:noFill/>
        </p:spPr>
        <p:txBody>
          <a:bodyPr wrap="none" rtlCol="0">
            <a:spAutoFit/>
          </a:bodyPr>
          <a:lstStyle/>
          <a:p>
            <a:r>
              <a:rPr lang="en-US" altLang="ja-JP" dirty="0"/>
              <a:t>0</a:t>
            </a:r>
            <a:endParaRPr kumimoji="1" lang="ja-JP" altLang="en-US"/>
          </a:p>
        </p:txBody>
      </p:sp>
      <p:sp>
        <p:nvSpPr>
          <p:cNvPr id="42" name="テキスト ボックス 41">
            <a:extLst>
              <a:ext uri="{FF2B5EF4-FFF2-40B4-BE49-F238E27FC236}">
                <a16:creationId xmlns:a16="http://schemas.microsoft.com/office/drawing/2014/main" id="{0D6BD341-3A57-49EA-A5B6-01EB5A190CF2}"/>
              </a:ext>
            </a:extLst>
          </p:cNvPr>
          <p:cNvSpPr txBox="1"/>
          <p:nvPr/>
        </p:nvSpPr>
        <p:spPr>
          <a:xfrm>
            <a:off x="3526602" y="2538062"/>
            <a:ext cx="312906" cy="369332"/>
          </a:xfrm>
          <a:prstGeom prst="rect">
            <a:avLst/>
          </a:prstGeom>
          <a:noFill/>
        </p:spPr>
        <p:txBody>
          <a:bodyPr wrap="none" rtlCol="0">
            <a:spAutoFit/>
          </a:bodyPr>
          <a:lstStyle/>
          <a:p>
            <a:r>
              <a:rPr lang="en-US" altLang="ja-JP" dirty="0"/>
              <a:t>1</a:t>
            </a:r>
            <a:endParaRPr kumimoji="1" lang="ja-JP" altLang="en-US"/>
          </a:p>
        </p:txBody>
      </p:sp>
      <p:sp>
        <p:nvSpPr>
          <p:cNvPr id="44" name="テキスト ボックス 43">
            <a:extLst>
              <a:ext uri="{FF2B5EF4-FFF2-40B4-BE49-F238E27FC236}">
                <a16:creationId xmlns:a16="http://schemas.microsoft.com/office/drawing/2014/main" id="{773B439D-9740-7C66-116C-D954EC36BDE3}"/>
              </a:ext>
            </a:extLst>
          </p:cNvPr>
          <p:cNvSpPr txBox="1"/>
          <p:nvPr/>
        </p:nvSpPr>
        <p:spPr>
          <a:xfrm>
            <a:off x="4295468" y="2535306"/>
            <a:ext cx="312906" cy="369332"/>
          </a:xfrm>
          <a:prstGeom prst="rect">
            <a:avLst/>
          </a:prstGeom>
          <a:noFill/>
        </p:spPr>
        <p:txBody>
          <a:bodyPr wrap="none" rtlCol="0">
            <a:spAutoFit/>
          </a:bodyPr>
          <a:lstStyle/>
          <a:p>
            <a:r>
              <a:rPr lang="en-US" altLang="ja-JP" dirty="0"/>
              <a:t>2</a:t>
            </a:r>
            <a:endParaRPr kumimoji="1" lang="ja-JP" altLang="en-US"/>
          </a:p>
        </p:txBody>
      </p:sp>
      <p:sp>
        <p:nvSpPr>
          <p:cNvPr id="45" name="テキスト ボックス 44">
            <a:extLst>
              <a:ext uri="{FF2B5EF4-FFF2-40B4-BE49-F238E27FC236}">
                <a16:creationId xmlns:a16="http://schemas.microsoft.com/office/drawing/2014/main" id="{AABC940C-FCD1-175C-8B3D-9611017230BC}"/>
              </a:ext>
            </a:extLst>
          </p:cNvPr>
          <p:cNvSpPr txBox="1"/>
          <p:nvPr/>
        </p:nvSpPr>
        <p:spPr>
          <a:xfrm>
            <a:off x="5099891" y="2538062"/>
            <a:ext cx="312906" cy="369332"/>
          </a:xfrm>
          <a:prstGeom prst="rect">
            <a:avLst/>
          </a:prstGeom>
          <a:noFill/>
        </p:spPr>
        <p:txBody>
          <a:bodyPr wrap="none" rtlCol="0">
            <a:spAutoFit/>
          </a:bodyPr>
          <a:lstStyle/>
          <a:p>
            <a:r>
              <a:rPr lang="en-US" altLang="ja-JP" dirty="0"/>
              <a:t>3</a:t>
            </a:r>
            <a:endParaRPr kumimoji="1" lang="ja-JP" altLang="en-US"/>
          </a:p>
        </p:txBody>
      </p:sp>
      <p:sp>
        <p:nvSpPr>
          <p:cNvPr id="46" name="テキスト ボックス 45">
            <a:extLst>
              <a:ext uri="{FF2B5EF4-FFF2-40B4-BE49-F238E27FC236}">
                <a16:creationId xmlns:a16="http://schemas.microsoft.com/office/drawing/2014/main" id="{6C3BB388-C723-1380-E5F5-90F9675A53E8}"/>
              </a:ext>
            </a:extLst>
          </p:cNvPr>
          <p:cNvSpPr txBox="1"/>
          <p:nvPr/>
        </p:nvSpPr>
        <p:spPr>
          <a:xfrm>
            <a:off x="5921575" y="2535306"/>
            <a:ext cx="312906" cy="369332"/>
          </a:xfrm>
          <a:prstGeom prst="rect">
            <a:avLst/>
          </a:prstGeom>
          <a:noFill/>
        </p:spPr>
        <p:txBody>
          <a:bodyPr wrap="none" rtlCol="0">
            <a:spAutoFit/>
          </a:bodyPr>
          <a:lstStyle/>
          <a:p>
            <a:r>
              <a:rPr lang="en-US" altLang="ja-JP" dirty="0"/>
              <a:t>4</a:t>
            </a:r>
            <a:endParaRPr kumimoji="1" lang="ja-JP" altLang="en-US"/>
          </a:p>
        </p:txBody>
      </p:sp>
      <p:sp>
        <p:nvSpPr>
          <p:cNvPr id="48" name="テキスト ボックス 47">
            <a:extLst>
              <a:ext uri="{FF2B5EF4-FFF2-40B4-BE49-F238E27FC236}">
                <a16:creationId xmlns:a16="http://schemas.microsoft.com/office/drawing/2014/main" id="{5643E59B-763A-311D-897B-39A3397B71AD}"/>
              </a:ext>
            </a:extLst>
          </p:cNvPr>
          <p:cNvSpPr txBox="1"/>
          <p:nvPr/>
        </p:nvSpPr>
        <p:spPr>
          <a:xfrm>
            <a:off x="6725998" y="2497351"/>
            <a:ext cx="312906" cy="369332"/>
          </a:xfrm>
          <a:prstGeom prst="rect">
            <a:avLst/>
          </a:prstGeom>
          <a:noFill/>
        </p:spPr>
        <p:txBody>
          <a:bodyPr wrap="none" rtlCol="0">
            <a:spAutoFit/>
          </a:bodyPr>
          <a:lstStyle/>
          <a:p>
            <a:r>
              <a:rPr lang="en-US" altLang="ja-JP" dirty="0"/>
              <a:t>5</a:t>
            </a:r>
            <a:endParaRPr kumimoji="1" lang="ja-JP" altLang="en-US"/>
          </a:p>
        </p:txBody>
      </p:sp>
      <p:sp>
        <p:nvSpPr>
          <p:cNvPr id="55" name="正方形/長方形 54">
            <a:extLst>
              <a:ext uri="{FF2B5EF4-FFF2-40B4-BE49-F238E27FC236}">
                <a16:creationId xmlns:a16="http://schemas.microsoft.com/office/drawing/2014/main" id="{55999BD8-9843-8DB9-51D2-F718D1910B34}"/>
              </a:ext>
            </a:extLst>
          </p:cNvPr>
          <p:cNvSpPr/>
          <p:nvPr/>
        </p:nvSpPr>
        <p:spPr>
          <a:xfrm>
            <a:off x="6574912" y="1742282"/>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a:solidFill>
                <a:schemeClr val="tx1"/>
              </a:solidFill>
            </a:endParaRPr>
          </a:p>
        </p:txBody>
      </p:sp>
      <p:sp>
        <p:nvSpPr>
          <p:cNvPr id="56" name="正方形/長方形 55">
            <a:extLst>
              <a:ext uri="{FF2B5EF4-FFF2-40B4-BE49-F238E27FC236}">
                <a16:creationId xmlns:a16="http://schemas.microsoft.com/office/drawing/2014/main" id="{C5983905-6345-7855-77F5-B8A99B04AFB7}"/>
              </a:ext>
            </a:extLst>
          </p:cNvPr>
          <p:cNvSpPr/>
          <p:nvPr/>
        </p:nvSpPr>
        <p:spPr>
          <a:xfrm>
            <a:off x="4149020" y="1746235"/>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a:solidFill>
                <a:schemeClr val="tx1"/>
              </a:solidFill>
            </a:endParaRPr>
          </a:p>
        </p:txBody>
      </p:sp>
      <p:sp>
        <p:nvSpPr>
          <p:cNvPr id="57" name="正方形/長方形 56">
            <a:extLst>
              <a:ext uri="{FF2B5EF4-FFF2-40B4-BE49-F238E27FC236}">
                <a16:creationId xmlns:a16="http://schemas.microsoft.com/office/drawing/2014/main" id="{DB33C5D4-6E67-DBC4-6B86-3519DAEAB7EE}"/>
              </a:ext>
            </a:extLst>
          </p:cNvPr>
          <p:cNvSpPr/>
          <p:nvPr/>
        </p:nvSpPr>
        <p:spPr>
          <a:xfrm>
            <a:off x="3404337" y="1760235"/>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a:solidFill>
                <a:schemeClr val="tx1"/>
              </a:solidFill>
            </a:endParaRPr>
          </a:p>
        </p:txBody>
      </p:sp>
      <p:sp>
        <p:nvSpPr>
          <p:cNvPr id="58" name="正方形/長方形 57">
            <a:extLst>
              <a:ext uri="{FF2B5EF4-FFF2-40B4-BE49-F238E27FC236}">
                <a16:creationId xmlns:a16="http://schemas.microsoft.com/office/drawing/2014/main" id="{BF70744B-2A67-95F0-E594-25FD434A406D}"/>
              </a:ext>
            </a:extLst>
          </p:cNvPr>
          <p:cNvSpPr/>
          <p:nvPr/>
        </p:nvSpPr>
        <p:spPr>
          <a:xfrm>
            <a:off x="2640105" y="1760235"/>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a:solidFill>
                <a:schemeClr val="tx1"/>
              </a:solidFill>
            </a:endParaRPr>
          </a:p>
        </p:txBody>
      </p:sp>
      <p:sp>
        <p:nvSpPr>
          <p:cNvPr id="59" name="正方形/長方形 58">
            <a:extLst>
              <a:ext uri="{FF2B5EF4-FFF2-40B4-BE49-F238E27FC236}">
                <a16:creationId xmlns:a16="http://schemas.microsoft.com/office/drawing/2014/main" id="{D0A3D2FC-848A-6233-34E1-EB1033D96FD3}"/>
              </a:ext>
            </a:extLst>
          </p:cNvPr>
          <p:cNvSpPr/>
          <p:nvPr/>
        </p:nvSpPr>
        <p:spPr>
          <a:xfrm>
            <a:off x="5755724" y="1730383"/>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a:solidFill>
                <a:schemeClr val="tx1"/>
              </a:solidFill>
            </a:endParaRPr>
          </a:p>
        </p:txBody>
      </p:sp>
      <p:sp>
        <p:nvSpPr>
          <p:cNvPr id="60" name="正方形/長方形 59">
            <a:extLst>
              <a:ext uri="{FF2B5EF4-FFF2-40B4-BE49-F238E27FC236}">
                <a16:creationId xmlns:a16="http://schemas.microsoft.com/office/drawing/2014/main" id="{EF0E1471-0785-19A2-7743-7116BA4B8462}"/>
              </a:ext>
            </a:extLst>
          </p:cNvPr>
          <p:cNvSpPr/>
          <p:nvPr/>
        </p:nvSpPr>
        <p:spPr>
          <a:xfrm>
            <a:off x="4956939" y="1742441"/>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a:solidFill>
                <a:schemeClr val="tx1"/>
              </a:solidFill>
            </a:endParaRPr>
          </a:p>
        </p:txBody>
      </p:sp>
      <p:sp>
        <p:nvSpPr>
          <p:cNvPr id="70" name="正方形/長方形 69">
            <a:extLst>
              <a:ext uri="{FF2B5EF4-FFF2-40B4-BE49-F238E27FC236}">
                <a16:creationId xmlns:a16="http://schemas.microsoft.com/office/drawing/2014/main" id="{AF482933-E9A3-8E02-4136-B57A3A0F6DA5}"/>
              </a:ext>
            </a:extLst>
          </p:cNvPr>
          <p:cNvSpPr/>
          <p:nvPr/>
        </p:nvSpPr>
        <p:spPr>
          <a:xfrm>
            <a:off x="2672537" y="1730383"/>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0</a:t>
            </a:r>
            <a:endParaRPr kumimoji="1" lang="ja-JP" altLang="en-US">
              <a:solidFill>
                <a:schemeClr val="tx1"/>
              </a:solidFill>
            </a:endParaRPr>
          </a:p>
        </p:txBody>
      </p:sp>
      <p:sp>
        <p:nvSpPr>
          <p:cNvPr id="31" name="円/楕円 30">
            <a:extLst>
              <a:ext uri="{FF2B5EF4-FFF2-40B4-BE49-F238E27FC236}">
                <a16:creationId xmlns:a16="http://schemas.microsoft.com/office/drawing/2014/main" id="{26C25AD9-3E84-CB83-9E15-3901B1A1AF92}"/>
              </a:ext>
            </a:extLst>
          </p:cNvPr>
          <p:cNvSpPr/>
          <p:nvPr/>
        </p:nvSpPr>
        <p:spPr>
          <a:xfrm>
            <a:off x="7706944" y="4263079"/>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1</a:t>
            </a:r>
            <a:endParaRPr kumimoji="1" lang="ja-JP" altLang="en-US"/>
          </a:p>
        </p:txBody>
      </p:sp>
      <p:sp>
        <p:nvSpPr>
          <p:cNvPr id="29" name="円/楕円 28">
            <a:extLst>
              <a:ext uri="{FF2B5EF4-FFF2-40B4-BE49-F238E27FC236}">
                <a16:creationId xmlns:a16="http://schemas.microsoft.com/office/drawing/2014/main" id="{178900FE-6809-DE3A-E800-07CBE5774F6B}"/>
              </a:ext>
            </a:extLst>
          </p:cNvPr>
          <p:cNvSpPr/>
          <p:nvPr/>
        </p:nvSpPr>
        <p:spPr>
          <a:xfrm>
            <a:off x="8440656" y="4280467"/>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2</a:t>
            </a:r>
            <a:endParaRPr kumimoji="1" lang="ja-JP" altLang="en-US"/>
          </a:p>
        </p:txBody>
      </p:sp>
      <p:sp>
        <p:nvSpPr>
          <p:cNvPr id="33" name="円/楕円 32">
            <a:extLst>
              <a:ext uri="{FF2B5EF4-FFF2-40B4-BE49-F238E27FC236}">
                <a16:creationId xmlns:a16="http://schemas.microsoft.com/office/drawing/2014/main" id="{57B639AA-949A-70B5-6F24-9720ABC4A6E2}"/>
              </a:ext>
            </a:extLst>
          </p:cNvPr>
          <p:cNvSpPr/>
          <p:nvPr/>
        </p:nvSpPr>
        <p:spPr>
          <a:xfrm>
            <a:off x="2079915" y="3460226"/>
            <a:ext cx="720000" cy="720000"/>
          </a:xfrm>
          <a:prstGeom prst="ellipse">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solidFill>
                  <a:schemeClr val="bg1"/>
                </a:solidFill>
              </a:rPr>
              <a:t>1</a:t>
            </a:r>
            <a:endParaRPr kumimoji="1" lang="ja-JP" altLang="en-US">
              <a:solidFill>
                <a:schemeClr val="bg1"/>
              </a:solidFill>
            </a:endParaRPr>
          </a:p>
        </p:txBody>
      </p:sp>
      <p:sp>
        <p:nvSpPr>
          <p:cNvPr id="38" name="正方形/長方形 37">
            <a:extLst>
              <a:ext uri="{FF2B5EF4-FFF2-40B4-BE49-F238E27FC236}">
                <a16:creationId xmlns:a16="http://schemas.microsoft.com/office/drawing/2014/main" id="{6FF29D6A-88AE-6DAA-4711-A2A42CC1AA64}"/>
              </a:ext>
            </a:extLst>
          </p:cNvPr>
          <p:cNvSpPr/>
          <p:nvPr/>
        </p:nvSpPr>
        <p:spPr>
          <a:xfrm>
            <a:off x="4947208" y="1760235"/>
            <a:ext cx="568713" cy="57301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a:solidFill>
                <a:schemeClr val="tx1"/>
              </a:solidFill>
            </a:endParaRPr>
          </a:p>
        </p:txBody>
      </p:sp>
      <p:sp>
        <p:nvSpPr>
          <p:cNvPr id="51" name="円/楕円 50">
            <a:extLst>
              <a:ext uri="{FF2B5EF4-FFF2-40B4-BE49-F238E27FC236}">
                <a16:creationId xmlns:a16="http://schemas.microsoft.com/office/drawing/2014/main" id="{7745871E-F9C5-F8F0-5376-86710576004F}"/>
              </a:ext>
            </a:extLst>
          </p:cNvPr>
          <p:cNvSpPr/>
          <p:nvPr/>
        </p:nvSpPr>
        <p:spPr>
          <a:xfrm>
            <a:off x="11464698" y="4238688"/>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3</a:t>
            </a:r>
            <a:endParaRPr kumimoji="1" lang="ja-JP" altLang="en-US"/>
          </a:p>
        </p:txBody>
      </p:sp>
      <p:cxnSp>
        <p:nvCxnSpPr>
          <p:cNvPr id="52" name="直線コネクタ 51">
            <a:extLst>
              <a:ext uri="{FF2B5EF4-FFF2-40B4-BE49-F238E27FC236}">
                <a16:creationId xmlns:a16="http://schemas.microsoft.com/office/drawing/2014/main" id="{A2691867-8B22-7D54-CB7A-339D2B6D03B3}"/>
              </a:ext>
            </a:extLst>
          </p:cNvPr>
          <p:cNvCxnSpPr/>
          <p:nvPr/>
        </p:nvCxnSpPr>
        <p:spPr>
          <a:xfrm>
            <a:off x="3260054"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54" name="円/楕円 53">
            <a:extLst>
              <a:ext uri="{FF2B5EF4-FFF2-40B4-BE49-F238E27FC236}">
                <a16:creationId xmlns:a16="http://schemas.microsoft.com/office/drawing/2014/main" id="{B5484577-8D0D-46EF-B90F-9071D9E9075A}"/>
              </a:ext>
            </a:extLst>
          </p:cNvPr>
          <p:cNvSpPr/>
          <p:nvPr/>
        </p:nvSpPr>
        <p:spPr>
          <a:xfrm>
            <a:off x="3838123"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8" name="直線コネクタ 67">
            <a:extLst>
              <a:ext uri="{FF2B5EF4-FFF2-40B4-BE49-F238E27FC236}">
                <a16:creationId xmlns:a16="http://schemas.microsoft.com/office/drawing/2014/main" id="{F0601DE6-C193-ADD0-2940-36D6A0CBF13D}"/>
              </a:ext>
            </a:extLst>
          </p:cNvPr>
          <p:cNvCxnSpPr/>
          <p:nvPr/>
        </p:nvCxnSpPr>
        <p:spPr>
          <a:xfrm>
            <a:off x="4058840"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69" name="円/楕円 68">
            <a:extLst>
              <a:ext uri="{FF2B5EF4-FFF2-40B4-BE49-F238E27FC236}">
                <a16:creationId xmlns:a16="http://schemas.microsoft.com/office/drawing/2014/main" id="{DBFCCDDC-52DD-29AC-5E3C-2FEA153F3C97}"/>
              </a:ext>
            </a:extLst>
          </p:cNvPr>
          <p:cNvSpPr/>
          <p:nvPr/>
        </p:nvSpPr>
        <p:spPr>
          <a:xfrm>
            <a:off x="4636909"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1" name="直線コネクタ 70">
            <a:extLst>
              <a:ext uri="{FF2B5EF4-FFF2-40B4-BE49-F238E27FC236}">
                <a16:creationId xmlns:a16="http://schemas.microsoft.com/office/drawing/2014/main" id="{D750E3E2-DA29-1FB0-EE27-3B3050E77184}"/>
              </a:ext>
            </a:extLst>
          </p:cNvPr>
          <p:cNvCxnSpPr/>
          <p:nvPr/>
        </p:nvCxnSpPr>
        <p:spPr>
          <a:xfrm>
            <a:off x="4857626"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72" name="円/楕円 71">
            <a:extLst>
              <a:ext uri="{FF2B5EF4-FFF2-40B4-BE49-F238E27FC236}">
                <a16:creationId xmlns:a16="http://schemas.microsoft.com/office/drawing/2014/main" id="{84F4A379-30C8-C830-05B2-786CD1768989}"/>
              </a:ext>
            </a:extLst>
          </p:cNvPr>
          <p:cNvSpPr/>
          <p:nvPr/>
        </p:nvSpPr>
        <p:spPr>
          <a:xfrm>
            <a:off x="5435695" y="249511"/>
            <a:ext cx="220717" cy="228490"/>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3" name="直線コネクタ 72">
            <a:extLst>
              <a:ext uri="{FF2B5EF4-FFF2-40B4-BE49-F238E27FC236}">
                <a16:creationId xmlns:a16="http://schemas.microsoft.com/office/drawing/2014/main" id="{F62FD607-DDEF-4B84-01CF-DB6BEECC6D0E}"/>
              </a:ext>
            </a:extLst>
          </p:cNvPr>
          <p:cNvCxnSpPr/>
          <p:nvPr/>
        </p:nvCxnSpPr>
        <p:spPr>
          <a:xfrm>
            <a:off x="5656412"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74" name="円/楕円 73">
            <a:extLst>
              <a:ext uri="{FF2B5EF4-FFF2-40B4-BE49-F238E27FC236}">
                <a16:creationId xmlns:a16="http://schemas.microsoft.com/office/drawing/2014/main" id="{C19E6C44-CF3A-4852-029B-9F7545F21521}"/>
              </a:ext>
            </a:extLst>
          </p:cNvPr>
          <p:cNvSpPr/>
          <p:nvPr/>
        </p:nvSpPr>
        <p:spPr>
          <a:xfrm>
            <a:off x="6234481" y="249511"/>
            <a:ext cx="220717" cy="228490"/>
          </a:xfrm>
          <a:prstGeom prst="ellipse">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5" name="直線コネクタ 74">
            <a:extLst>
              <a:ext uri="{FF2B5EF4-FFF2-40B4-BE49-F238E27FC236}">
                <a16:creationId xmlns:a16="http://schemas.microsoft.com/office/drawing/2014/main" id="{C00EFE7E-6D32-CAA9-0A37-2D3081DAD129}"/>
              </a:ext>
            </a:extLst>
          </p:cNvPr>
          <p:cNvCxnSpPr/>
          <p:nvPr/>
        </p:nvCxnSpPr>
        <p:spPr>
          <a:xfrm>
            <a:off x="6455198"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76" name="円/楕円 75">
            <a:extLst>
              <a:ext uri="{FF2B5EF4-FFF2-40B4-BE49-F238E27FC236}">
                <a16:creationId xmlns:a16="http://schemas.microsoft.com/office/drawing/2014/main" id="{B573884F-4F77-08D0-B5AB-E20BCE7A29EF}"/>
              </a:ext>
            </a:extLst>
          </p:cNvPr>
          <p:cNvSpPr/>
          <p:nvPr/>
        </p:nvSpPr>
        <p:spPr>
          <a:xfrm>
            <a:off x="7033267" y="249511"/>
            <a:ext cx="220717" cy="228490"/>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7" name="直線コネクタ 76">
            <a:extLst>
              <a:ext uri="{FF2B5EF4-FFF2-40B4-BE49-F238E27FC236}">
                <a16:creationId xmlns:a16="http://schemas.microsoft.com/office/drawing/2014/main" id="{F041111B-1D07-40A4-E556-A856C81EC1EF}"/>
              </a:ext>
            </a:extLst>
          </p:cNvPr>
          <p:cNvCxnSpPr/>
          <p:nvPr/>
        </p:nvCxnSpPr>
        <p:spPr>
          <a:xfrm>
            <a:off x="7260554"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78" name="円/楕円 77">
            <a:extLst>
              <a:ext uri="{FF2B5EF4-FFF2-40B4-BE49-F238E27FC236}">
                <a16:creationId xmlns:a16="http://schemas.microsoft.com/office/drawing/2014/main" id="{84ABCD1E-459E-0799-FF80-E8CE75AA022A}"/>
              </a:ext>
            </a:extLst>
          </p:cNvPr>
          <p:cNvSpPr/>
          <p:nvPr/>
        </p:nvSpPr>
        <p:spPr>
          <a:xfrm>
            <a:off x="7838623"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9" name="直線コネクタ 78">
            <a:extLst>
              <a:ext uri="{FF2B5EF4-FFF2-40B4-BE49-F238E27FC236}">
                <a16:creationId xmlns:a16="http://schemas.microsoft.com/office/drawing/2014/main" id="{ABF5AF7D-21D0-92C2-41EA-2DFE63A4C705}"/>
              </a:ext>
            </a:extLst>
          </p:cNvPr>
          <p:cNvCxnSpPr/>
          <p:nvPr/>
        </p:nvCxnSpPr>
        <p:spPr>
          <a:xfrm>
            <a:off x="8065910"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80" name="円/楕円 79">
            <a:extLst>
              <a:ext uri="{FF2B5EF4-FFF2-40B4-BE49-F238E27FC236}">
                <a16:creationId xmlns:a16="http://schemas.microsoft.com/office/drawing/2014/main" id="{F33DFA55-8154-147E-F5F1-B8E2E7B76306}"/>
              </a:ext>
            </a:extLst>
          </p:cNvPr>
          <p:cNvSpPr/>
          <p:nvPr/>
        </p:nvSpPr>
        <p:spPr>
          <a:xfrm>
            <a:off x="8643979"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81" name="円/楕円 80">
            <a:extLst>
              <a:ext uri="{FF2B5EF4-FFF2-40B4-BE49-F238E27FC236}">
                <a16:creationId xmlns:a16="http://schemas.microsoft.com/office/drawing/2014/main" id="{6D5DAEF8-075D-684A-438A-B0E85841EAAA}"/>
              </a:ext>
            </a:extLst>
          </p:cNvPr>
          <p:cNvSpPr/>
          <p:nvPr/>
        </p:nvSpPr>
        <p:spPr>
          <a:xfrm>
            <a:off x="3036052" y="258326"/>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879108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Tn>
                        </p:par>
                      </p:childTnLst>
                    </p:cTn>
                  </p:par>
                  <p:par>
                    <p:cTn id="5" fill="hold">
                      <p:stCondLst>
                        <p:cond delay="indefinite"/>
                      </p:stCondLst>
                      <p:childTnLst>
                        <p:par>
                          <p:cTn id="6" fill="hold">
                            <p:stCondLst>
                              <p:cond delay="0"/>
                            </p:stCondLst>
                            <p:childTnLst>
                              <p:par>
                                <p:cTn id="7" presetID="1" presetClass="entr" presetSubtype="0" fill="hold" grpId="0" nodeType="clickEffect">
                                  <p:stCondLst>
                                    <p:cond delay="0"/>
                                  </p:stCondLst>
                                  <p:childTnLst>
                                    <p:set>
                                      <p:cBhvr>
                                        <p:cTn id="8" dur="1" fill="hold">
                                          <p:stCondLst>
                                            <p:cond delay="0"/>
                                          </p:stCondLst>
                                        </p:cTn>
                                        <p:tgtEl>
                                          <p:spTgt spid="3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0 0 C -0.02448 0.0037 -0.04869 0.0074 -0.0625 0.02361 C -0.0763 0.03981 -0.08151 0.0875 -0.08281 0.09722 " pathEditMode="relative" ptsTypes="AAA">
                                      <p:cBhvr>
                                        <p:cTn id="12" dur="2000" fill="hold"/>
                                        <p:tgtEl>
                                          <p:spTgt spid="31"/>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0 0 L -0.0569 0 " pathEditMode="relative" ptsTypes="AA">
                                      <p:cBhvr>
                                        <p:cTn id="14" dur="2000" fill="hold"/>
                                        <p:tgtEl>
                                          <p:spTgt spid="29"/>
                                        </p:tgtEl>
                                        <p:attrNameLst>
                                          <p:attrName>ppt_x</p:attrName>
                                          <p:attrName>ppt_y</p:attrName>
                                        </p:attrNameLst>
                                      </p:cBhvr>
                                    </p:animMotion>
                                  </p:childTnLst>
                                </p:cTn>
                              </p:par>
                            </p:childTnLst>
                          </p:cTn>
                        </p:par>
                        <p:par>
                          <p:cTn id="15" fill="hold">
                            <p:stCondLst>
                              <p:cond delay="2000"/>
                            </p:stCondLst>
                            <p:childTnLst>
                              <p:par>
                                <p:cTn id="16" presetID="3" presetClass="exit" presetSubtype="10" fill="hold" grpId="1" nodeType="afterEffect">
                                  <p:stCondLst>
                                    <p:cond delay="0"/>
                                  </p:stCondLst>
                                  <p:childTnLst>
                                    <p:animEffect transition="out" filter="blinds(horizontal)">
                                      <p:cBhvr>
                                        <p:cTn id="17" dur="500"/>
                                        <p:tgtEl>
                                          <p:spTgt spid="31"/>
                                        </p:tgtEl>
                                      </p:cBhvr>
                                    </p:animEffect>
                                    <p:set>
                                      <p:cBhvr>
                                        <p:cTn id="18" dur="1" fill="hold">
                                          <p:stCondLst>
                                            <p:cond delay="499"/>
                                          </p:stCondLst>
                                        </p:cTn>
                                        <p:tgtEl>
                                          <p:spTgt spid="31"/>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51"/>
                                        </p:tgtEl>
                                        <p:attrNameLst>
                                          <p:attrName>style.visibility</p:attrName>
                                        </p:attrNameLst>
                                      </p:cBhvr>
                                      <p:to>
                                        <p:strVal val="visible"/>
                                      </p:to>
                                    </p:set>
                                  </p:childTnLst>
                                </p:cTn>
                              </p:par>
                              <p:par>
                                <p:cTn id="27" presetID="0" presetClass="path" presetSubtype="0" accel="50000" decel="50000" fill="hold" grpId="0" nodeType="withEffect">
                                  <p:stCondLst>
                                    <p:cond delay="0"/>
                                  </p:stCondLst>
                                  <p:childTnLst>
                                    <p:animMotion origin="layout" path="M 0 0 L -0.25026 0.00255 " pathEditMode="relative" ptsTypes="AA">
                                      <p:cBhvr>
                                        <p:cTn id="28" dur="2000" fill="hold"/>
                                        <p:tgtEl>
                                          <p:spTgt spid="51"/>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1" grpId="1" animBg="1"/>
      <p:bldP spid="29" grpId="0" animBg="1"/>
      <p:bldP spid="33" grpId="0" animBg="1"/>
      <p:bldP spid="38" grpId="0" animBg="1"/>
      <p:bldP spid="51" grpId="0" animBg="1"/>
      <p:bldP spid="51"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32EF8B-9403-A282-FF2E-FFBC1C5AAEB4}"/>
              </a:ext>
            </a:extLst>
          </p:cNvPr>
          <p:cNvSpPr>
            <a:spLocks noGrp="1"/>
          </p:cNvSpPr>
          <p:nvPr>
            <p:ph type="title"/>
          </p:nvPr>
        </p:nvSpPr>
        <p:spPr/>
        <p:txBody>
          <a:bodyPr/>
          <a:lstStyle/>
          <a:p>
            <a:r>
              <a:rPr kumimoji="1" lang="en-US" altLang="ja-JP" dirty="0"/>
              <a:t>BFS</a:t>
            </a:r>
            <a:r>
              <a:rPr kumimoji="1" lang="ja-JP" altLang="en-US"/>
              <a:t>の実装</a:t>
            </a:r>
            <a:r>
              <a:rPr lang="en-US" altLang="ja-JP" sz="2800" dirty="0">
                <a:solidFill>
                  <a:prstClr val="black"/>
                </a:solidFill>
              </a:rPr>
              <a:t>(4/7)</a:t>
            </a:r>
            <a:endParaRPr kumimoji="1" lang="ja-JP" altLang="en-US"/>
          </a:p>
        </p:txBody>
      </p:sp>
      <p:sp>
        <p:nvSpPr>
          <p:cNvPr id="19" name="円/楕円 18">
            <a:extLst>
              <a:ext uri="{FF2B5EF4-FFF2-40B4-BE49-F238E27FC236}">
                <a16:creationId xmlns:a16="http://schemas.microsoft.com/office/drawing/2014/main" id="{784A3636-53C8-CAB2-6616-3671469A1CE7}"/>
              </a:ext>
            </a:extLst>
          </p:cNvPr>
          <p:cNvSpPr/>
          <p:nvPr/>
        </p:nvSpPr>
        <p:spPr>
          <a:xfrm>
            <a:off x="403302" y="4661242"/>
            <a:ext cx="720000" cy="720000"/>
          </a:xfrm>
          <a:prstGeom prst="ellipse">
            <a:avLst/>
          </a:prstGeom>
          <a:solidFill>
            <a:schemeClr val="accent3"/>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2400" dirty="0"/>
              <a:t>0</a:t>
            </a:r>
            <a:endParaRPr kumimoji="1" lang="ja-JP" altLang="en-US" sz="2400"/>
          </a:p>
        </p:txBody>
      </p:sp>
      <p:sp>
        <p:nvSpPr>
          <p:cNvPr id="20" name="円/楕円 19">
            <a:extLst>
              <a:ext uri="{FF2B5EF4-FFF2-40B4-BE49-F238E27FC236}">
                <a16:creationId xmlns:a16="http://schemas.microsoft.com/office/drawing/2014/main" id="{D7C550A4-4031-B855-F0A4-F4A8D8DB06F3}"/>
              </a:ext>
            </a:extLst>
          </p:cNvPr>
          <p:cNvSpPr/>
          <p:nvPr/>
        </p:nvSpPr>
        <p:spPr>
          <a:xfrm>
            <a:off x="5878370" y="5700392"/>
            <a:ext cx="720000" cy="720000"/>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5</a:t>
            </a:r>
            <a:endParaRPr kumimoji="1" lang="ja-JP" altLang="en-US"/>
          </a:p>
        </p:txBody>
      </p:sp>
      <p:sp>
        <p:nvSpPr>
          <p:cNvPr id="21" name="円/楕円 20">
            <a:extLst>
              <a:ext uri="{FF2B5EF4-FFF2-40B4-BE49-F238E27FC236}">
                <a16:creationId xmlns:a16="http://schemas.microsoft.com/office/drawing/2014/main" id="{950AB18B-C953-39B8-E161-EBA122709288}"/>
              </a:ext>
            </a:extLst>
          </p:cNvPr>
          <p:cNvSpPr/>
          <p:nvPr/>
        </p:nvSpPr>
        <p:spPr>
          <a:xfrm>
            <a:off x="3842012" y="4661242"/>
            <a:ext cx="720000" cy="720000"/>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3</a:t>
            </a:r>
            <a:endParaRPr kumimoji="1" lang="ja-JP" altLang="en-US"/>
          </a:p>
        </p:txBody>
      </p:sp>
      <p:sp>
        <p:nvSpPr>
          <p:cNvPr id="22" name="円/楕円 21">
            <a:extLst>
              <a:ext uri="{FF2B5EF4-FFF2-40B4-BE49-F238E27FC236}">
                <a16:creationId xmlns:a16="http://schemas.microsoft.com/office/drawing/2014/main" id="{C119E64E-2547-52B7-2B91-2CFD368C4B20}"/>
              </a:ext>
            </a:extLst>
          </p:cNvPr>
          <p:cNvSpPr/>
          <p:nvPr/>
        </p:nvSpPr>
        <p:spPr>
          <a:xfrm>
            <a:off x="2079915" y="5700392"/>
            <a:ext cx="720000" cy="720000"/>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2</a:t>
            </a:r>
            <a:endParaRPr kumimoji="1" lang="ja-JP" altLang="en-US"/>
          </a:p>
        </p:txBody>
      </p:sp>
      <p:sp>
        <p:nvSpPr>
          <p:cNvPr id="23" name="円/楕円 22">
            <a:extLst>
              <a:ext uri="{FF2B5EF4-FFF2-40B4-BE49-F238E27FC236}">
                <a16:creationId xmlns:a16="http://schemas.microsoft.com/office/drawing/2014/main" id="{5653AF2F-03FE-1FA0-53D4-36B8AC4A4F73}"/>
              </a:ext>
            </a:extLst>
          </p:cNvPr>
          <p:cNvSpPr/>
          <p:nvPr/>
        </p:nvSpPr>
        <p:spPr>
          <a:xfrm>
            <a:off x="2080528" y="3460226"/>
            <a:ext cx="720000" cy="720000"/>
          </a:xfrm>
          <a:prstGeom prst="ellipse">
            <a:avLst/>
          </a:prstGeom>
          <a:solidFill>
            <a:schemeClr val="accent3"/>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1</a:t>
            </a:r>
            <a:endParaRPr kumimoji="1" lang="ja-JP" altLang="en-US"/>
          </a:p>
        </p:txBody>
      </p:sp>
      <p:sp>
        <p:nvSpPr>
          <p:cNvPr id="24" name="円/楕円 23">
            <a:extLst>
              <a:ext uri="{FF2B5EF4-FFF2-40B4-BE49-F238E27FC236}">
                <a16:creationId xmlns:a16="http://schemas.microsoft.com/office/drawing/2014/main" id="{25161922-BA26-DA64-0239-E50D817FF169}"/>
              </a:ext>
            </a:extLst>
          </p:cNvPr>
          <p:cNvSpPr/>
          <p:nvPr/>
        </p:nvSpPr>
        <p:spPr>
          <a:xfrm>
            <a:off x="5866663" y="3498640"/>
            <a:ext cx="719198" cy="720000"/>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4</a:t>
            </a:r>
            <a:endParaRPr kumimoji="1" lang="ja-JP" altLang="en-US"/>
          </a:p>
        </p:txBody>
      </p:sp>
      <p:cxnSp>
        <p:nvCxnSpPr>
          <p:cNvPr id="25" name="直線コネクタ 24">
            <a:extLst>
              <a:ext uri="{FF2B5EF4-FFF2-40B4-BE49-F238E27FC236}">
                <a16:creationId xmlns:a16="http://schemas.microsoft.com/office/drawing/2014/main" id="{21632173-E0A8-6911-1CD8-CE8ECEF3180E}"/>
              </a:ext>
            </a:extLst>
          </p:cNvPr>
          <p:cNvCxnSpPr>
            <a:cxnSpLocks/>
            <a:stCxn id="19" idx="7"/>
            <a:endCxn id="23" idx="3"/>
          </p:cNvCxnSpPr>
          <p:nvPr/>
        </p:nvCxnSpPr>
        <p:spPr>
          <a:xfrm flipV="1">
            <a:off x="1017860" y="4074784"/>
            <a:ext cx="1168110" cy="6919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EAD32386-7D62-5741-4190-6B3B23F98548}"/>
              </a:ext>
            </a:extLst>
          </p:cNvPr>
          <p:cNvCxnSpPr>
            <a:cxnSpLocks/>
            <a:stCxn id="19" idx="5"/>
            <a:endCxn id="22" idx="1"/>
          </p:cNvCxnSpPr>
          <p:nvPr/>
        </p:nvCxnSpPr>
        <p:spPr>
          <a:xfrm>
            <a:off x="1017860" y="5275800"/>
            <a:ext cx="1167497" cy="530034"/>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7CB8EFE2-5A8E-5AA3-7898-320724125B5B}"/>
              </a:ext>
            </a:extLst>
          </p:cNvPr>
          <p:cNvSpPr txBox="1"/>
          <p:nvPr/>
        </p:nvSpPr>
        <p:spPr>
          <a:xfrm>
            <a:off x="403302" y="4217747"/>
            <a:ext cx="704039" cy="369332"/>
          </a:xfrm>
          <a:prstGeom prst="rect">
            <a:avLst/>
          </a:prstGeom>
          <a:noFill/>
        </p:spPr>
        <p:txBody>
          <a:bodyPr wrap="none" rtlCol="0">
            <a:spAutoFit/>
          </a:bodyPr>
          <a:lstStyle/>
          <a:p>
            <a:r>
              <a:rPr lang="en-US" altLang="ja-JP" dirty="0"/>
              <a:t>S</a:t>
            </a:r>
            <a:r>
              <a:rPr kumimoji="1" lang="en-US" altLang="ja-JP" dirty="0"/>
              <a:t>tart</a:t>
            </a:r>
            <a:endParaRPr kumimoji="1" lang="ja-JP" altLang="en-US"/>
          </a:p>
        </p:txBody>
      </p:sp>
      <p:cxnSp>
        <p:nvCxnSpPr>
          <p:cNvPr id="43" name="直線コネクタ 42">
            <a:extLst>
              <a:ext uri="{FF2B5EF4-FFF2-40B4-BE49-F238E27FC236}">
                <a16:creationId xmlns:a16="http://schemas.microsoft.com/office/drawing/2014/main" id="{588CAF95-47AB-4EDA-F063-0EA50214FB9E}"/>
              </a:ext>
            </a:extLst>
          </p:cNvPr>
          <p:cNvCxnSpPr>
            <a:cxnSpLocks/>
            <a:stCxn id="23" idx="5"/>
            <a:endCxn id="21" idx="1"/>
          </p:cNvCxnSpPr>
          <p:nvPr/>
        </p:nvCxnSpPr>
        <p:spPr>
          <a:xfrm>
            <a:off x="2695086" y="4074784"/>
            <a:ext cx="1252368" cy="6919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983C34EB-D9F1-8853-1D7C-5C7407307C5C}"/>
              </a:ext>
            </a:extLst>
          </p:cNvPr>
          <p:cNvCxnSpPr>
            <a:cxnSpLocks/>
            <a:stCxn id="22" idx="7"/>
            <a:endCxn id="21" idx="3"/>
          </p:cNvCxnSpPr>
          <p:nvPr/>
        </p:nvCxnSpPr>
        <p:spPr>
          <a:xfrm flipV="1">
            <a:off x="2694473" y="5275800"/>
            <a:ext cx="1252981" cy="53003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F4FEBB50-182E-0C09-26C3-D5A8897CFC5A}"/>
              </a:ext>
            </a:extLst>
          </p:cNvPr>
          <p:cNvCxnSpPr>
            <a:cxnSpLocks/>
            <a:stCxn id="21" idx="7"/>
            <a:endCxn id="24" idx="3"/>
          </p:cNvCxnSpPr>
          <p:nvPr/>
        </p:nvCxnSpPr>
        <p:spPr>
          <a:xfrm flipV="1">
            <a:off x="4456570" y="4113198"/>
            <a:ext cx="1515417" cy="65348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A5AF8B3C-4337-35A2-3007-B3A472A30C67}"/>
              </a:ext>
            </a:extLst>
          </p:cNvPr>
          <p:cNvCxnSpPr>
            <a:cxnSpLocks/>
            <a:stCxn id="21" idx="5"/>
            <a:endCxn id="20" idx="1"/>
          </p:cNvCxnSpPr>
          <p:nvPr/>
        </p:nvCxnSpPr>
        <p:spPr>
          <a:xfrm>
            <a:off x="4456570" y="5275800"/>
            <a:ext cx="1527242" cy="53003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25F109E1-C3C5-72E4-F87C-DEFEF706A91D}"/>
              </a:ext>
            </a:extLst>
          </p:cNvPr>
          <p:cNvCxnSpPr/>
          <p:nvPr/>
        </p:nvCxnSpPr>
        <p:spPr>
          <a:xfrm>
            <a:off x="7662682" y="4113198"/>
            <a:ext cx="415330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8ABD1433-B1BC-74E5-E5C6-705CDC2349A6}"/>
              </a:ext>
            </a:extLst>
          </p:cNvPr>
          <p:cNvCxnSpPr/>
          <p:nvPr/>
        </p:nvCxnSpPr>
        <p:spPr>
          <a:xfrm>
            <a:off x="7662682" y="5095736"/>
            <a:ext cx="415330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E61FD10F-323B-612C-2D09-23B0BB033D57}"/>
              </a:ext>
            </a:extLst>
          </p:cNvPr>
          <p:cNvCxnSpPr>
            <a:cxnSpLocks/>
          </p:cNvCxnSpPr>
          <p:nvPr/>
        </p:nvCxnSpPr>
        <p:spPr>
          <a:xfrm flipV="1">
            <a:off x="2598234" y="1659256"/>
            <a:ext cx="4772722" cy="355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9AA77B06-565E-E728-FF83-A246261A9942}"/>
              </a:ext>
            </a:extLst>
          </p:cNvPr>
          <p:cNvCxnSpPr>
            <a:cxnSpLocks/>
          </p:cNvCxnSpPr>
          <p:nvPr/>
        </p:nvCxnSpPr>
        <p:spPr>
          <a:xfrm flipV="1">
            <a:off x="2598234" y="2374793"/>
            <a:ext cx="4772722" cy="355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テキスト ボックス 64">
            <a:extLst>
              <a:ext uri="{FF2B5EF4-FFF2-40B4-BE49-F238E27FC236}">
                <a16:creationId xmlns:a16="http://schemas.microsoft.com/office/drawing/2014/main" id="{D39D5EBA-2F9A-486B-967D-09EBE70EC26E}"/>
              </a:ext>
            </a:extLst>
          </p:cNvPr>
          <p:cNvSpPr txBox="1"/>
          <p:nvPr/>
        </p:nvSpPr>
        <p:spPr>
          <a:xfrm>
            <a:off x="7578514" y="1848074"/>
            <a:ext cx="1104790" cy="369332"/>
          </a:xfrm>
          <a:prstGeom prst="rect">
            <a:avLst/>
          </a:prstGeom>
          <a:noFill/>
        </p:spPr>
        <p:txBody>
          <a:bodyPr wrap="none" rtlCol="0">
            <a:spAutoFit/>
          </a:bodyPr>
          <a:lstStyle/>
          <a:p>
            <a:r>
              <a:rPr lang="ja-JP" altLang="en-US"/>
              <a:t>配列</a:t>
            </a:r>
            <a:r>
              <a:rPr lang="en-US" altLang="ja-JP" dirty="0"/>
              <a:t> dist</a:t>
            </a:r>
            <a:endParaRPr kumimoji="1" lang="ja-JP" altLang="en-US"/>
          </a:p>
        </p:txBody>
      </p:sp>
      <p:sp>
        <p:nvSpPr>
          <p:cNvPr id="66" name="テキスト ボックス 65">
            <a:extLst>
              <a:ext uri="{FF2B5EF4-FFF2-40B4-BE49-F238E27FC236}">
                <a16:creationId xmlns:a16="http://schemas.microsoft.com/office/drawing/2014/main" id="{FFB9524E-CB80-1898-342C-9339C9B761DC}"/>
              </a:ext>
            </a:extLst>
          </p:cNvPr>
          <p:cNvSpPr txBox="1"/>
          <p:nvPr/>
        </p:nvSpPr>
        <p:spPr>
          <a:xfrm>
            <a:off x="9267971" y="3743866"/>
            <a:ext cx="843501" cy="369332"/>
          </a:xfrm>
          <a:prstGeom prst="rect">
            <a:avLst/>
          </a:prstGeom>
          <a:noFill/>
        </p:spPr>
        <p:txBody>
          <a:bodyPr wrap="none" rtlCol="0">
            <a:spAutoFit/>
          </a:bodyPr>
          <a:lstStyle/>
          <a:p>
            <a:r>
              <a:rPr kumimoji="1" lang="en-US" altLang="ja-JP" dirty="0"/>
              <a:t>queue</a:t>
            </a:r>
            <a:endParaRPr kumimoji="1" lang="ja-JP" altLang="en-US"/>
          </a:p>
        </p:txBody>
      </p:sp>
      <p:cxnSp>
        <p:nvCxnSpPr>
          <p:cNvPr id="32" name="直線コネクタ 31">
            <a:extLst>
              <a:ext uri="{FF2B5EF4-FFF2-40B4-BE49-F238E27FC236}">
                <a16:creationId xmlns:a16="http://schemas.microsoft.com/office/drawing/2014/main" id="{BE32983A-8E2E-E2EE-92DD-6DCE0B13C5A6}"/>
              </a:ext>
            </a:extLst>
          </p:cNvPr>
          <p:cNvCxnSpPr>
            <a:cxnSpLocks/>
          </p:cNvCxnSpPr>
          <p:nvPr/>
        </p:nvCxnSpPr>
        <p:spPr>
          <a:xfrm>
            <a:off x="2598234" y="1662811"/>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8E204FC4-64B7-8CD2-F109-C7B3C76452DD}"/>
              </a:ext>
            </a:extLst>
          </p:cNvPr>
          <p:cNvCxnSpPr>
            <a:cxnSpLocks/>
          </p:cNvCxnSpPr>
          <p:nvPr/>
        </p:nvCxnSpPr>
        <p:spPr>
          <a:xfrm>
            <a:off x="3325163"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81E69D9A-F0CE-8652-78A9-CCE4289387E2}"/>
              </a:ext>
            </a:extLst>
          </p:cNvPr>
          <p:cNvCxnSpPr>
            <a:cxnSpLocks/>
          </p:cNvCxnSpPr>
          <p:nvPr/>
        </p:nvCxnSpPr>
        <p:spPr>
          <a:xfrm>
            <a:off x="4058840"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BCA7D460-9DCF-FD70-728F-FDAE23019935}"/>
              </a:ext>
            </a:extLst>
          </p:cNvPr>
          <p:cNvCxnSpPr>
            <a:cxnSpLocks/>
          </p:cNvCxnSpPr>
          <p:nvPr/>
        </p:nvCxnSpPr>
        <p:spPr>
          <a:xfrm>
            <a:off x="4853692"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B36DE86E-58BF-D9EE-F34B-19A59AC6DE17}"/>
              </a:ext>
            </a:extLst>
          </p:cNvPr>
          <p:cNvCxnSpPr>
            <a:cxnSpLocks/>
          </p:cNvCxnSpPr>
          <p:nvPr/>
        </p:nvCxnSpPr>
        <p:spPr>
          <a:xfrm>
            <a:off x="5656412"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1572181F-7462-867D-2BE8-74E9534F41FE}"/>
              </a:ext>
            </a:extLst>
          </p:cNvPr>
          <p:cNvCxnSpPr>
            <a:cxnSpLocks/>
          </p:cNvCxnSpPr>
          <p:nvPr/>
        </p:nvCxnSpPr>
        <p:spPr>
          <a:xfrm>
            <a:off x="7253984"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E940420D-06C1-99A9-CC33-9036910F3C8D}"/>
              </a:ext>
            </a:extLst>
          </p:cNvPr>
          <p:cNvCxnSpPr>
            <a:cxnSpLocks/>
          </p:cNvCxnSpPr>
          <p:nvPr/>
        </p:nvCxnSpPr>
        <p:spPr>
          <a:xfrm>
            <a:off x="6455198"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135D29B3-2064-F491-162E-58378DCB72C9}"/>
              </a:ext>
            </a:extLst>
          </p:cNvPr>
          <p:cNvSpPr txBox="1"/>
          <p:nvPr/>
        </p:nvSpPr>
        <p:spPr>
          <a:xfrm>
            <a:off x="2704918" y="2543107"/>
            <a:ext cx="312906" cy="369332"/>
          </a:xfrm>
          <a:prstGeom prst="rect">
            <a:avLst/>
          </a:prstGeom>
          <a:noFill/>
        </p:spPr>
        <p:txBody>
          <a:bodyPr wrap="none" rtlCol="0">
            <a:spAutoFit/>
          </a:bodyPr>
          <a:lstStyle/>
          <a:p>
            <a:r>
              <a:rPr lang="en-US" altLang="ja-JP" dirty="0"/>
              <a:t>0</a:t>
            </a:r>
            <a:endParaRPr kumimoji="1" lang="ja-JP" altLang="en-US"/>
          </a:p>
        </p:txBody>
      </p:sp>
      <p:sp>
        <p:nvSpPr>
          <p:cNvPr id="42" name="テキスト ボックス 41">
            <a:extLst>
              <a:ext uri="{FF2B5EF4-FFF2-40B4-BE49-F238E27FC236}">
                <a16:creationId xmlns:a16="http://schemas.microsoft.com/office/drawing/2014/main" id="{0D6BD341-3A57-49EA-A5B6-01EB5A190CF2}"/>
              </a:ext>
            </a:extLst>
          </p:cNvPr>
          <p:cNvSpPr txBox="1"/>
          <p:nvPr/>
        </p:nvSpPr>
        <p:spPr>
          <a:xfrm>
            <a:off x="3526602" y="2538062"/>
            <a:ext cx="312906" cy="369332"/>
          </a:xfrm>
          <a:prstGeom prst="rect">
            <a:avLst/>
          </a:prstGeom>
          <a:noFill/>
        </p:spPr>
        <p:txBody>
          <a:bodyPr wrap="none" rtlCol="0">
            <a:spAutoFit/>
          </a:bodyPr>
          <a:lstStyle/>
          <a:p>
            <a:r>
              <a:rPr lang="en-US" altLang="ja-JP" dirty="0"/>
              <a:t>1</a:t>
            </a:r>
            <a:endParaRPr kumimoji="1" lang="ja-JP" altLang="en-US"/>
          </a:p>
        </p:txBody>
      </p:sp>
      <p:sp>
        <p:nvSpPr>
          <p:cNvPr id="44" name="テキスト ボックス 43">
            <a:extLst>
              <a:ext uri="{FF2B5EF4-FFF2-40B4-BE49-F238E27FC236}">
                <a16:creationId xmlns:a16="http://schemas.microsoft.com/office/drawing/2014/main" id="{773B439D-9740-7C66-116C-D954EC36BDE3}"/>
              </a:ext>
            </a:extLst>
          </p:cNvPr>
          <p:cNvSpPr txBox="1"/>
          <p:nvPr/>
        </p:nvSpPr>
        <p:spPr>
          <a:xfrm>
            <a:off x="4295468" y="2535306"/>
            <a:ext cx="312906" cy="369332"/>
          </a:xfrm>
          <a:prstGeom prst="rect">
            <a:avLst/>
          </a:prstGeom>
          <a:noFill/>
        </p:spPr>
        <p:txBody>
          <a:bodyPr wrap="none" rtlCol="0">
            <a:spAutoFit/>
          </a:bodyPr>
          <a:lstStyle/>
          <a:p>
            <a:r>
              <a:rPr lang="en-US" altLang="ja-JP" dirty="0"/>
              <a:t>2</a:t>
            </a:r>
            <a:endParaRPr kumimoji="1" lang="ja-JP" altLang="en-US"/>
          </a:p>
        </p:txBody>
      </p:sp>
      <p:sp>
        <p:nvSpPr>
          <p:cNvPr id="45" name="テキスト ボックス 44">
            <a:extLst>
              <a:ext uri="{FF2B5EF4-FFF2-40B4-BE49-F238E27FC236}">
                <a16:creationId xmlns:a16="http://schemas.microsoft.com/office/drawing/2014/main" id="{AABC940C-FCD1-175C-8B3D-9611017230BC}"/>
              </a:ext>
            </a:extLst>
          </p:cNvPr>
          <p:cNvSpPr txBox="1"/>
          <p:nvPr/>
        </p:nvSpPr>
        <p:spPr>
          <a:xfrm>
            <a:off x="5099891" y="2538062"/>
            <a:ext cx="312906" cy="369332"/>
          </a:xfrm>
          <a:prstGeom prst="rect">
            <a:avLst/>
          </a:prstGeom>
          <a:noFill/>
        </p:spPr>
        <p:txBody>
          <a:bodyPr wrap="none" rtlCol="0">
            <a:spAutoFit/>
          </a:bodyPr>
          <a:lstStyle/>
          <a:p>
            <a:r>
              <a:rPr lang="en-US" altLang="ja-JP" dirty="0"/>
              <a:t>3</a:t>
            </a:r>
            <a:endParaRPr kumimoji="1" lang="ja-JP" altLang="en-US"/>
          </a:p>
        </p:txBody>
      </p:sp>
      <p:sp>
        <p:nvSpPr>
          <p:cNvPr id="46" name="テキスト ボックス 45">
            <a:extLst>
              <a:ext uri="{FF2B5EF4-FFF2-40B4-BE49-F238E27FC236}">
                <a16:creationId xmlns:a16="http://schemas.microsoft.com/office/drawing/2014/main" id="{6C3BB388-C723-1380-E5F5-90F9675A53E8}"/>
              </a:ext>
            </a:extLst>
          </p:cNvPr>
          <p:cNvSpPr txBox="1"/>
          <p:nvPr/>
        </p:nvSpPr>
        <p:spPr>
          <a:xfrm>
            <a:off x="5921575" y="2535306"/>
            <a:ext cx="312906" cy="369332"/>
          </a:xfrm>
          <a:prstGeom prst="rect">
            <a:avLst/>
          </a:prstGeom>
          <a:noFill/>
        </p:spPr>
        <p:txBody>
          <a:bodyPr wrap="none" rtlCol="0">
            <a:spAutoFit/>
          </a:bodyPr>
          <a:lstStyle/>
          <a:p>
            <a:r>
              <a:rPr lang="en-US" altLang="ja-JP" dirty="0"/>
              <a:t>4</a:t>
            </a:r>
            <a:endParaRPr kumimoji="1" lang="ja-JP" altLang="en-US"/>
          </a:p>
        </p:txBody>
      </p:sp>
      <p:sp>
        <p:nvSpPr>
          <p:cNvPr id="48" name="テキスト ボックス 47">
            <a:extLst>
              <a:ext uri="{FF2B5EF4-FFF2-40B4-BE49-F238E27FC236}">
                <a16:creationId xmlns:a16="http://schemas.microsoft.com/office/drawing/2014/main" id="{5643E59B-763A-311D-897B-39A3397B71AD}"/>
              </a:ext>
            </a:extLst>
          </p:cNvPr>
          <p:cNvSpPr txBox="1"/>
          <p:nvPr/>
        </p:nvSpPr>
        <p:spPr>
          <a:xfrm>
            <a:off x="6725998" y="2497351"/>
            <a:ext cx="312906" cy="369332"/>
          </a:xfrm>
          <a:prstGeom prst="rect">
            <a:avLst/>
          </a:prstGeom>
          <a:noFill/>
        </p:spPr>
        <p:txBody>
          <a:bodyPr wrap="none" rtlCol="0">
            <a:spAutoFit/>
          </a:bodyPr>
          <a:lstStyle/>
          <a:p>
            <a:r>
              <a:rPr lang="en-US" altLang="ja-JP" dirty="0"/>
              <a:t>5</a:t>
            </a:r>
            <a:endParaRPr kumimoji="1" lang="ja-JP" altLang="en-US"/>
          </a:p>
        </p:txBody>
      </p:sp>
      <p:sp>
        <p:nvSpPr>
          <p:cNvPr id="55" name="正方形/長方形 54">
            <a:extLst>
              <a:ext uri="{FF2B5EF4-FFF2-40B4-BE49-F238E27FC236}">
                <a16:creationId xmlns:a16="http://schemas.microsoft.com/office/drawing/2014/main" id="{55999BD8-9843-8DB9-51D2-F718D1910B34}"/>
              </a:ext>
            </a:extLst>
          </p:cNvPr>
          <p:cNvSpPr/>
          <p:nvPr/>
        </p:nvSpPr>
        <p:spPr>
          <a:xfrm>
            <a:off x="6574912" y="1742282"/>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a:solidFill>
                <a:schemeClr val="tx1"/>
              </a:solidFill>
            </a:endParaRPr>
          </a:p>
        </p:txBody>
      </p:sp>
      <p:sp>
        <p:nvSpPr>
          <p:cNvPr id="56" name="正方形/長方形 55">
            <a:extLst>
              <a:ext uri="{FF2B5EF4-FFF2-40B4-BE49-F238E27FC236}">
                <a16:creationId xmlns:a16="http://schemas.microsoft.com/office/drawing/2014/main" id="{C5983905-6345-7855-77F5-B8A99B04AFB7}"/>
              </a:ext>
            </a:extLst>
          </p:cNvPr>
          <p:cNvSpPr/>
          <p:nvPr/>
        </p:nvSpPr>
        <p:spPr>
          <a:xfrm>
            <a:off x="4149020" y="1746235"/>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a:solidFill>
                <a:schemeClr val="tx1"/>
              </a:solidFill>
            </a:endParaRPr>
          </a:p>
        </p:txBody>
      </p:sp>
      <p:sp>
        <p:nvSpPr>
          <p:cNvPr id="57" name="正方形/長方形 56">
            <a:extLst>
              <a:ext uri="{FF2B5EF4-FFF2-40B4-BE49-F238E27FC236}">
                <a16:creationId xmlns:a16="http://schemas.microsoft.com/office/drawing/2014/main" id="{DB33C5D4-6E67-DBC4-6B86-3519DAEAB7EE}"/>
              </a:ext>
            </a:extLst>
          </p:cNvPr>
          <p:cNvSpPr/>
          <p:nvPr/>
        </p:nvSpPr>
        <p:spPr>
          <a:xfrm>
            <a:off x="3404337" y="1760235"/>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a:solidFill>
                <a:schemeClr val="tx1"/>
              </a:solidFill>
            </a:endParaRPr>
          </a:p>
        </p:txBody>
      </p:sp>
      <p:sp>
        <p:nvSpPr>
          <p:cNvPr id="58" name="正方形/長方形 57">
            <a:extLst>
              <a:ext uri="{FF2B5EF4-FFF2-40B4-BE49-F238E27FC236}">
                <a16:creationId xmlns:a16="http://schemas.microsoft.com/office/drawing/2014/main" id="{BF70744B-2A67-95F0-E594-25FD434A406D}"/>
              </a:ext>
            </a:extLst>
          </p:cNvPr>
          <p:cNvSpPr/>
          <p:nvPr/>
        </p:nvSpPr>
        <p:spPr>
          <a:xfrm>
            <a:off x="2640105" y="1760235"/>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a:solidFill>
                <a:schemeClr val="tx1"/>
              </a:solidFill>
            </a:endParaRPr>
          </a:p>
        </p:txBody>
      </p:sp>
      <p:sp>
        <p:nvSpPr>
          <p:cNvPr id="59" name="正方形/長方形 58">
            <a:extLst>
              <a:ext uri="{FF2B5EF4-FFF2-40B4-BE49-F238E27FC236}">
                <a16:creationId xmlns:a16="http://schemas.microsoft.com/office/drawing/2014/main" id="{D0A3D2FC-848A-6233-34E1-EB1033D96FD3}"/>
              </a:ext>
            </a:extLst>
          </p:cNvPr>
          <p:cNvSpPr/>
          <p:nvPr/>
        </p:nvSpPr>
        <p:spPr>
          <a:xfrm>
            <a:off x="5755724" y="1730383"/>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a:solidFill>
                <a:schemeClr val="tx1"/>
              </a:solidFill>
            </a:endParaRPr>
          </a:p>
        </p:txBody>
      </p:sp>
      <p:sp>
        <p:nvSpPr>
          <p:cNvPr id="60" name="正方形/長方形 59">
            <a:extLst>
              <a:ext uri="{FF2B5EF4-FFF2-40B4-BE49-F238E27FC236}">
                <a16:creationId xmlns:a16="http://schemas.microsoft.com/office/drawing/2014/main" id="{EF0E1471-0785-19A2-7743-7116BA4B8462}"/>
              </a:ext>
            </a:extLst>
          </p:cNvPr>
          <p:cNvSpPr/>
          <p:nvPr/>
        </p:nvSpPr>
        <p:spPr>
          <a:xfrm>
            <a:off x="4956939" y="1742441"/>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a:solidFill>
                <a:schemeClr val="tx1"/>
              </a:solidFill>
            </a:endParaRPr>
          </a:p>
        </p:txBody>
      </p:sp>
      <p:sp>
        <p:nvSpPr>
          <p:cNvPr id="70" name="正方形/長方形 69">
            <a:extLst>
              <a:ext uri="{FF2B5EF4-FFF2-40B4-BE49-F238E27FC236}">
                <a16:creationId xmlns:a16="http://schemas.microsoft.com/office/drawing/2014/main" id="{AF482933-E9A3-8E02-4136-B57A3A0F6DA5}"/>
              </a:ext>
            </a:extLst>
          </p:cNvPr>
          <p:cNvSpPr/>
          <p:nvPr/>
        </p:nvSpPr>
        <p:spPr>
          <a:xfrm>
            <a:off x="2672537" y="1730383"/>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0</a:t>
            </a:r>
            <a:endParaRPr kumimoji="1" lang="ja-JP" altLang="en-US">
              <a:solidFill>
                <a:schemeClr val="tx1"/>
              </a:solidFill>
            </a:endParaRPr>
          </a:p>
        </p:txBody>
      </p:sp>
      <p:sp>
        <p:nvSpPr>
          <p:cNvPr id="29" name="円/楕円 28">
            <a:extLst>
              <a:ext uri="{FF2B5EF4-FFF2-40B4-BE49-F238E27FC236}">
                <a16:creationId xmlns:a16="http://schemas.microsoft.com/office/drawing/2014/main" id="{178900FE-6809-DE3A-E800-07CBE5774F6B}"/>
              </a:ext>
            </a:extLst>
          </p:cNvPr>
          <p:cNvSpPr/>
          <p:nvPr/>
        </p:nvSpPr>
        <p:spPr>
          <a:xfrm>
            <a:off x="7735340" y="4263079"/>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2</a:t>
            </a:r>
            <a:endParaRPr kumimoji="1" lang="ja-JP" altLang="en-US"/>
          </a:p>
        </p:txBody>
      </p:sp>
      <p:sp>
        <p:nvSpPr>
          <p:cNvPr id="51" name="円/楕円 50">
            <a:extLst>
              <a:ext uri="{FF2B5EF4-FFF2-40B4-BE49-F238E27FC236}">
                <a16:creationId xmlns:a16="http://schemas.microsoft.com/office/drawing/2014/main" id="{7745871E-F9C5-F8F0-5376-86710576004F}"/>
              </a:ext>
            </a:extLst>
          </p:cNvPr>
          <p:cNvSpPr/>
          <p:nvPr/>
        </p:nvSpPr>
        <p:spPr>
          <a:xfrm>
            <a:off x="8430337" y="4266596"/>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3</a:t>
            </a:r>
            <a:endParaRPr kumimoji="1" lang="ja-JP" altLang="en-US"/>
          </a:p>
        </p:txBody>
      </p:sp>
      <p:sp>
        <p:nvSpPr>
          <p:cNvPr id="26" name="円/楕円 25">
            <a:extLst>
              <a:ext uri="{FF2B5EF4-FFF2-40B4-BE49-F238E27FC236}">
                <a16:creationId xmlns:a16="http://schemas.microsoft.com/office/drawing/2014/main" id="{E5B94250-E7BA-AB4F-1057-8C82316BEC0F}"/>
              </a:ext>
            </a:extLst>
          </p:cNvPr>
          <p:cNvSpPr/>
          <p:nvPr/>
        </p:nvSpPr>
        <p:spPr>
          <a:xfrm>
            <a:off x="2078813" y="5700392"/>
            <a:ext cx="720000" cy="720000"/>
          </a:xfrm>
          <a:prstGeom prst="ellipse">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solidFill>
                  <a:schemeClr val="bg1"/>
                </a:solidFill>
              </a:rPr>
              <a:t>2</a:t>
            </a:r>
            <a:endParaRPr kumimoji="1" lang="ja-JP" altLang="en-US">
              <a:solidFill>
                <a:schemeClr val="bg1"/>
              </a:solidFill>
            </a:endParaRPr>
          </a:p>
        </p:txBody>
      </p:sp>
      <p:cxnSp>
        <p:nvCxnSpPr>
          <p:cNvPr id="27" name="直線コネクタ 26">
            <a:extLst>
              <a:ext uri="{FF2B5EF4-FFF2-40B4-BE49-F238E27FC236}">
                <a16:creationId xmlns:a16="http://schemas.microsoft.com/office/drawing/2014/main" id="{5BC733C5-2745-2C40-EE25-F88BB117D0E1}"/>
              </a:ext>
            </a:extLst>
          </p:cNvPr>
          <p:cNvCxnSpPr/>
          <p:nvPr/>
        </p:nvCxnSpPr>
        <p:spPr>
          <a:xfrm>
            <a:off x="3260054"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49" name="円/楕円 48">
            <a:extLst>
              <a:ext uri="{FF2B5EF4-FFF2-40B4-BE49-F238E27FC236}">
                <a16:creationId xmlns:a16="http://schemas.microsoft.com/office/drawing/2014/main" id="{23421AF4-FA68-28AC-C6B8-050A2CCA0A28}"/>
              </a:ext>
            </a:extLst>
          </p:cNvPr>
          <p:cNvSpPr/>
          <p:nvPr/>
        </p:nvSpPr>
        <p:spPr>
          <a:xfrm>
            <a:off x="3838123"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52" name="直線コネクタ 51">
            <a:extLst>
              <a:ext uri="{FF2B5EF4-FFF2-40B4-BE49-F238E27FC236}">
                <a16:creationId xmlns:a16="http://schemas.microsoft.com/office/drawing/2014/main" id="{E314EEAE-12BE-53F9-EB88-9EC3B433DD22}"/>
              </a:ext>
            </a:extLst>
          </p:cNvPr>
          <p:cNvCxnSpPr/>
          <p:nvPr/>
        </p:nvCxnSpPr>
        <p:spPr>
          <a:xfrm>
            <a:off x="4058840"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54" name="円/楕円 53">
            <a:extLst>
              <a:ext uri="{FF2B5EF4-FFF2-40B4-BE49-F238E27FC236}">
                <a16:creationId xmlns:a16="http://schemas.microsoft.com/office/drawing/2014/main" id="{4E272829-99C5-B888-8AF9-400379D2A53E}"/>
              </a:ext>
            </a:extLst>
          </p:cNvPr>
          <p:cNvSpPr/>
          <p:nvPr/>
        </p:nvSpPr>
        <p:spPr>
          <a:xfrm>
            <a:off x="4636909"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7" name="直線コネクタ 66">
            <a:extLst>
              <a:ext uri="{FF2B5EF4-FFF2-40B4-BE49-F238E27FC236}">
                <a16:creationId xmlns:a16="http://schemas.microsoft.com/office/drawing/2014/main" id="{283A1908-5A36-F967-9A8F-369CD7837603}"/>
              </a:ext>
            </a:extLst>
          </p:cNvPr>
          <p:cNvCxnSpPr/>
          <p:nvPr/>
        </p:nvCxnSpPr>
        <p:spPr>
          <a:xfrm>
            <a:off x="4857626"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68" name="円/楕円 67">
            <a:extLst>
              <a:ext uri="{FF2B5EF4-FFF2-40B4-BE49-F238E27FC236}">
                <a16:creationId xmlns:a16="http://schemas.microsoft.com/office/drawing/2014/main" id="{7355FEA1-FBA1-F121-4163-C25496C33076}"/>
              </a:ext>
            </a:extLst>
          </p:cNvPr>
          <p:cNvSpPr/>
          <p:nvPr/>
        </p:nvSpPr>
        <p:spPr>
          <a:xfrm>
            <a:off x="5435695" y="249511"/>
            <a:ext cx="220717" cy="228490"/>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9" name="直線コネクタ 68">
            <a:extLst>
              <a:ext uri="{FF2B5EF4-FFF2-40B4-BE49-F238E27FC236}">
                <a16:creationId xmlns:a16="http://schemas.microsoft.com/office/drawing/2014/main" id="{8D01246F-E7E5-3416-C27B-B092CC91FFC7}"/>
              </a:ext>
            </a:extLst>
          </p:cNvPr>
          <p:cNvCxnSpPr/>
          <p:nvPr/>
        </p:nvCxnSpPr>
        <p:spPr>
          <a:xfrm>
            <a:off x="5656412"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71" name="円/楕円 70">
            <a:extLst>
              <a:ext uri="{FF2B5EF4-FFF2-40B4-BE49-F238E27FC236}">
                <a16:creationId xmlns:a16="http://schemas.microsoft.com/office/drawing/2014/main" id="{B95DD173-CBD5-7BBD-BE9F-6DAE6D2F76D5}"/>
              </a:ext>
            </a:extLst>
          </p:cNvPr>
          <p:cNvSpPr/>
          <p:nvPr/>
        </p:nvSpPr>
        <p:spPr>
          <a:xfrm>
            <a:off x="6234481" y="249511"/>
            <a:ext cx="220717" cy="228490"/>
          </a:xfrm>
          <a:prstGeom prst="ellipse">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2" name="直線コネクタ 71">
            <a:extLst>
              <a:ext uri="{FF2B5EF4-FFF2-40B4-BE49-F238E27FC236}">
                <a16:creationId xmlns:a16="http://schemas.microsoft.com/office/drawing/2014/main" id="{06DD5A21-990F-E069-082E-FC8B60B288F9}"/>
              </a:ext>
            </a:extLst>
          </p:cNvPr>
          <p:cNvCxnSpPr/>
          <p:nvPr/>
        </p:nvCxnSpPr>
        <p:spPr>
          <a:xfrm>
            <a:off x="6455198"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73" name="円/楕円 72">
            <a:extLst>
              <a:ext uri="{FF2B5EF4-FFF2-40B4-BE49-F238E27FC236}">
                <a16:creationId xmlns:a16="http://schemas.microsoft.com/office/drawing/2014/main" id="{84A4EDD5-6C3C-6CC8-B1EC-6E2CCFA6BA15}"/>
              </a:ext>
            </a:extLst>
          </p:cNvPr>
          <p:cNvSpPr/>
          <p:nvPr/>
        </p:nvSpPr>
        <p:spPr>
          <a:xfrm>
            <a:off x="7033267" y="249511"/>
            <a:ext cx="220717" cy="228490"/>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4" name="直線コネクタ 73">
            <a:extLst>
              <a:ext uri="{FF2B5EF4-FFF2-40B4-BE49-F238E27FC236}">
                <a16:creationId xmlns:a16="http://schemas.microsoft.com/office/drawing/2014/main" id="{CD9EFCA5-0A5C-4547-13C9-7ACAA969914A}"/>
              </a:ext>
            </a:extLst>
          </p:cNvPr>
          <p:cNvCxnSpPr/>
          <p:nvPr/>
        </p:nvCxnSpPr>
        <p:spPr>
          <a:xfrm>
            <a:off x="7260554"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75" name="円/楕円 74">
            <a:extLst>
              <a:ext uri="{FF2B5EF4-FFF2-40B4-BE49-F238E27FC236}">
                <a16:creationId xmlns:a16="http://schemas.microsoft.com/office/drawing/2014/main" id="{C4832E65-4C37-A889-5BA3-3B088FD3CE32}"/>
              </a:ext>
            </a:extLst>
          </p:cNvPr>
          <p:cNvSpPr/>
          <p:nvPr/>
        </p:nvSpPr>
        <p:spPr>
          <a:xfrm>
            <a:off x="7838623"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6" name="直線コネクタ 75">
            <a:extLst>
              <a:ext uri="{FF2B5EF4-FFF2-40B4-BE49-F238E27FC236}">
                <a16:creationId xmlns:a16="http://schemas.microsoft.com/office/drawing/2014/main" id="{10EEDFFD-312C-943E-502B-C33FCD88F18D}"/>
              </a:ext>
            </a:extLst>
          </p:cNvPr>
          <p:cNvCxnSpPr/>
          <p:nvPr/>
        </p:nvCxnSpPr>
        <p:spPr>
          <a:xfrm>
            <a:off x="8065910"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77" name="円/楕円 76">
            <a:extLst>
              <a:ext uri="{FF2B5EF4-FFF2-40B4-BE49-F238E27FC236}">
                <a16:creationId xmlns:a16="http://schemas.microsoft.com/office/drawing/2014/main" id="{0CB7DAA5-AD65-666E-E4EA-A29997104BD3}"/>
              </a:ext>
            </a:extLst>
          </p:cNvPr>
          <p:cNvSpPr/>
          <p:nvPr/>
        </p:nvSpPr>
        <p:spPr>
          <a:xfrm>
            <a:off x="8643979"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78" name="円/楕円 77">
            <a:extLst>
              <a:ext uri="{FF2B5EF4-FFF2-40B4-BE49-F238E27FC236}">
                <a16:creationId xmlns:a16="http://schemas.microsoft.com/office/drawing/2014/main" id="{3EC0627E-10D3-16BB-836D-B7756D0C4E43}"/>
              </a:ext>
            </a:extLst>
          </p:cNvPr>
          <p:cNvSpPr/>
          <p:nvPr/>
        </p:nvSpPr>
        <p:spPr>
          <a:xfrm>
            <a:off x="3036052" y="258326"/>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43485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 0 C -0.02513 -0.00093 -0.05026 -0.00162 -0.0625 0.01666 C -0.07474 0.03495 -0.07409 0.07222 -0.07344 0.10972 " pathEditMode="relative" ptsTypes="AAA">
                                      <p:cBhvr>
                                        <p:cTn id="10" dur="2000" fill="hold"/>
                                        <p:tgtEl>
                                          <p:spTgt spid="29"/>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1.25E-6 -4.44444E-6 L -0.0569 -0.00069 " pathEditMode="relative" rAng="0" ptsTypes="AA">
                                      <p:cBhvr>
                                        <p:cTn id="12" dur="2000" fill="hold"/>
                                        <p:tgtEl>
                                          <p:spTgt spid="51"/>
                                        </p:tgtEl>
                                        <p:attrNameLst>
                                          <p:attrName>ppt_x</p:attrName>
                                          <p:attrName>ppt_y</p:attrName>
                                        </p:attrNameLst>
                                      </p:cBhvr>
                                      <p:rCtr x="-2852" y="-46"/>
                                    </p:animMotion>
                                  </p:childTnLst>
                                </p:cTn>
                              </p:par>
                            </p:childTnLst>
                          </p:cTn>
                        </p:par>
                        <p:par>
                          <p:cTn id="13" fill="hold">
                            <p:stCondLst>
                              <p:cond delay="2000"/>
                            </p:stCondLst>
                            <p:childTnLst>
                              <p:par>
                                <p:cTn id="14" presetID="3" presetClass="exit" presetSubtype="10" fill="hold" grpId="1" nodeType="afterEffect">
                                  <p:stCondLst>
                                    <p:cond delay="0"/>
                                  </p:stCondLst>
                                  <p:childTnLst>
                                    <p:animEffect transition="out" filter="blinds(horizontal)">
                                      <p:cBhvr>
                                        <p:cTn id="15" dur="500"/>
                                        <p:tgtEl>
                                          <p:spTgt spid="29"/>
                                        </p:tgtEl>
                                      </p:cBhvr>
                                    </p:animEffect>
                                    <p:set>
                                      <p:cBhvr>
                                        <p:cTn id="16" dur="1" fill="hold">
                                          <p:stCondLst>
                                            <p:cond delay="4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9" grpId="1" animBg="1"/>
      <p:bldP spid="51" grpId="0" animBg="1"/>
      <p:bldP spid="2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32EF8B-9403-A282-FF2E-FFBC1C5AAEB4}"/>
              </a:ext>
            </a:extLst>
          </p:cNvPr>
          <p:cNvSpPr>
            <a:spLocks noGrp="1"/>
          </p:cNvSpPr>
          <p:nvPr>
            <p:ph type="title"/>
          </p:nvPr>
        </p:nvSpPr>
        <p:spPr/>
        <p:txBody>
          <a:bodyPr/>
          <a:lstStyle/>
          <a:p>
            <a:r>
              <a:rPr kumimoji="1" lang="en-US" altLang="ja-JP" dirty="0"/>
              <a:t>BFS</a:t>
            </a:r>
            <a:r>
              <a:rPr kumimoji="1" lang="ja-JP" altLang="en-US"/>
              <a:t>の実装</a:t>
            </a:r>
            <a:r>
              <a:rPr lang="en-US" altLang="ja-JP" sz="2800" dirty="0">
                <a:solidFill>
                  <a:prstClr val="black"/>
                </a:solidFill>
              </a:rPr>
              <a:t>(5/7)</a:t>
            </a:r>
            <a:endParaRPr kumimoji="1" lang="ja-JP" altLang="en-US"/>
          </a:p>
        </p:txBody>
      </p:sp>
      <p:sp>
        <p:nvSpPr>
          <p:cNvPr id="19" name="円/楕円 18">
            <a:extLst>
              <a:ext uri="{FF2B5EF4-FFF2-40B4-BE49-F238E27FC236}">
                <a16:creationId xmlns:a16="http://schemas.microsoft.com/office/drawing/2014/main" id="{784A3636-53C8-CAB2-6616-3671469A1CE7}"/>
              </a:ext>
            </a:extLst>
          </p:cNvPr>
          <p:cNvSpPr/>
          <p:nvPr/>
        </p:nvSpPr>
        <p:spPr>
          <a:xfrm>
            <a:off x="403302" y="4661242"/>
            <a:ext cx="720000" cy="720000"/>
          </a:xfrm>
          <a:prstGeom prst="ellipse">
            <a:avLst/>
          </a:prstGeom>
          <a:solidFill>
            <a:schemeClr val="accent3"/>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2400" dirty="0"/>
              <a:t>0</a:t>
            </a:r>
            <a:endParaRPr kumimoji="1" lang="ja-JP" altLang="en-US" sz="2400"/>
          </a:p>
        </p:txBody>
      </p:sp>
      <p:sp>
        <p:nvSpPr>
          <p:cNvPr id="20" name="円/楕円 19">
            <a:extLst>
              <a:ext uri="{FF2B5EF4-FFF2-40B4-BE49-F238E27FC236}">
                <a16:creationId xmlns:a16="http://schemas.microsoft.com/office/drawing/2014/main" id="{D7C550A4-4031-B855-F0A4-F4A8D8DB06F3}"/>
              </a:ext>
            </a:extLst>
          </p:cNvPr>
          <p:cNvSpPr/>
          <p:nvPr/>
        </p:nvSpPr>
        <p:spPr>
          <a:xfrm>
            <a:off x="5878370" y="5700392"/>
            <a:ext cx="720000" cy="720000"/>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5</a:t>
            </a:r>
            <a:endParaRPr kumimoji="1" lang="ja-JP" altLang="en-US"/>
          </a:p>
        </p:txBody>
      </p:sp>
      <p:sp>
        <p:nvSpPr>
          <p:cNvPr id="21" name="円/楕円 20">
            <a:extLst>
              <a:ext uri="{FF2B5EF4-FFF2-40B4-BE49-F238E27FC236}">
                <a16:creationId xmlns:a16="http://schemas.microsoft.com/office/drawing/2014/main" id="{950AB18B-C953-39B8-E161-EBA122709288}"/>
              </a:ext>
            </a:extLst>
          </p:cNvPr>
          <p:cNvSpPr/>
          <p:nvPr/>
        </p:nvSpPr>
        <p:spPr>
          <a:xfrm>
            <a:off x="3842012" y="4661242"/>
            <a:ext cx="720000" cy="720000"/>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3</a:t>
            </a:r>
            <a:endParaRPr kumimoji="1" lang="ja-JP" altLang="en-US"/>
          </a:p>
        </p:txBody>
      </p:sp>
      <p:sp>
        <p:nvSpPr>
          <p:cNvPr id="22" name="円/楕円 21">
            <a:extLst>
              <a:ext uri="{FF2B5EF4-FFF2-40B4-BE49-F238E27FC236}">
                <a16:creationId xmlns:a16="http://schemas.microsoft.com/office/drawing/2014/main" id="{C119E64E-2547-52B7-2B91-2CFD368C4B20}"/>
              </a:ext>
            </a:extLst>
          </p:cNvPr>
          <p:cNvSpPr/>
          <p:nvPr/>
        </p:nvSpPr>
        <p:spPr>
          <a:xfrm>
            <a:off x="2079915" y="5700392"/>
            <a:ext cx="720000" cy="720000"/>
          </a:xfrm>
          <a:prstGeom prst="ellipse">
            <a:avLst/>
          </a:prstGeom>
          <a:solidFill>
            <a:schemeClr val="accent3"/>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2</a:t>
            </a:r>
            <a:endParaRPr kumimoji="1" lang="ja-JP" altLang="en-US"/>
          </a:p>
        </p:txBody>
      </p:sp>
      <p:sp>
        <p:nvSpPr>
          <p:cNvPr id="23" name="円/楕円 22">
            <a:extLst>
              <a:ext uri="{FF2B5EF4-FFF2-40B4-BE49-F238E27FC236}">
                <a16:creationId xmlns:a16="http://schemas.microsoft.com/office/drawing/2014/main" id="{5653AF2F-03FE-1FA0-53D4-36B8AC4A4F73}"/>
              </a:ext>
            </a:extLst>
          </p:cNvPr>
          <p:cNvSpPr/>
          <p:nvPr/>
        </p:nvSpPr>
        <p:spPr>
          <a:xfrm>
            <a:off x="2080528" y="3460226"/>
            <a:ext cx="720000" cy="720000"/>
          </a:xfrm>
          <a:prstGeom prst="ellipse">
            <a:avLst/>
          </a:prstGeom>
          <a:solidFill>
            <a:schemeClr val="accent3"/>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1</a:t>
            </a:r>
            <a:endParaRPr kumimoji="1" lang="ja-JP" altLang="en-US"/>
          </a:p>
        </p:txBody>
      </p:sp>
      <p:sp>
        <p:nvSpPr>
          <p:cNvPr id="24" name="円/楕円 23">
            <a:extLst>
              <a:ext uri="{FF2B5EF4-FFF2-40B4-BE49-F238E27FC236}">
                <a16:creationId xmlns:a16="http://schemas.microsoft.com/office/drawing/2014/main" id="{25161922-BA26-DA64-0239-E50D817FF169}"/>
              </a:ext>
            </a:extLst>
          </p:cNvPr>
          <p:cNvSpPr/>
          <p:nvPr/>
        </p:nvSpPr>
        <p:spPr>
          <a:xfrm>
            <a:off x="5866663" y="3498640"/>
            <a:ext cx="719198" cy="720000"/>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4</a:t>
            </a:r>
            <a:endParaRPr kumimoji="1" lang="ja-JP" altLang="en-US"/>
          </a:p>
        </p:txBody>
      </p:sp>
      <p:cxnSp>
        <p:nvCxnSpPr>
          <p:cNvPr id="25" name="直線コネクタ 24">
            <a:extLst>
              <a:ext uri="{FF2B5EF4-FFF2-40B4-BE49-F238E27FC236}">
                <a16:creationId xmlns:a16="http://schemas.microsoft.com/office/drawing/2014/main" id="{21632173-E0A8-6911-1CD8-CE8ECEF3180E}"/>
              </a:ext>
            </a:extLst>
          </p:cNvPr>
          <p:cNvCxnSpPr>
            <a:cxnSpLocks/>
            <a:stCxn id="19" idx="7"/>
            <a:endCxn id="23" idx="3"/>
          </p:cNvCxnSpPr>
          <p:nvPr/>
        </p:nvCxnSpPr>
        <p:spPr>
          <a:xfrm flipV="1">
            <a:off x="1017860" y="4074784"/>
            <a:ext cx="1168110" cy="6919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EAD32386-7D62-5741-4190-6B3B23F98548}"/>
              </a:ext>
            </a:extLst>
          </p:cNvPr>
          <p:cNvCxnSpPr>
            <a:cxnSpLocks/>
            <a:stCxn id="19" idx="5"/>
            <a:endCxn id="22" idx="1"/>
          </p:cNvCxnSpPr>
          <p:nvPr/>
        </p:nvCxnSpPr>
        <p:spPr>
          <a:xfrm>
            <a:off x="1017860" y="5275800"/>
            <a:ext cx="1167497" cy="530034"/>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7CB8EFE2-5A8E-5AA3-7898-320724125B5B}"/>
              </a:ext>
            </a:extLst>
          </p:cNvPr>
          <p:cNvSpPr txBox="1"/>
          <p:nvPr/>
        </p:nvSpPr>
        <p:spPr>
          <a:xfrm>
            <a:off x="403302" y="4217747"/>
            <a:ext cx="704039" cy="369332"/>
          </a:xfrm>
          <a:prstGeom prst="rect">
            <a:avLst/>
          </a:prstGeom>
          <a:noFill/>
        </p:spPr>
        <p:txBody>
          <a:bodyPr wrap="none" rtlCol="0">
            <a:spAutoFit/>
          </a:bodyPr>
          <a:lstStyle/>
          <a:p>
            <a:r>
              <a:rPr lang="en-US" altLang="ja-JP" dirty="0"/>
              <a:t>S</a:t>
            </a:r>
            <a:r>
              <a:rPr kumimoji="1" lang="en-US" altLang="ja-JP" dirty="0"/>
              <a:t>tart</a:t>
            </a:r>
            <a:endParaRPr kumimoji="1" lang="ja-JP" altLang="en-US"/>
          </a:p>
        </p:txBody>
      </p:sp>
      <p:cxnSp>
        <p:nvCxnSpPr>
          <p:cNvPr id="43" name="直線コネクタ 42">
            <a:extLst>
              <a:ext uri="{FF2B5EF4-FFF2-40B4-BE49-F238E27FC236}">
                <a16:creationId xmlns:a16="http://schemas.microsoft.com/office/drawing/2014/main" id="{588CAF95-47AB-4EDA-F063-0EA50214FB9E}"/>
              </a:ext>
            </a:extLst>
          </p:cNvPr>
          <p:cNvCxnSpPr>
            <a:cxnSpLocks/>
            <a:stCxn id="23" idx="5"/>
            <a:endCxn id="21" idx="1"/>
          </p:cNvCxnSpPr>
          <p:nvPr/>
        </p:nvCxnSpPr>
        <p:spPr>
          <a:xfrm>
            <a:off x="2695086" y="4074784"/>
            <a:ext cx="1252368" cy="6919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983C34EB-D9F1-8853-1D7C-5C7407307C5C}"/>
              </a:ext>
            </a:extLst>
          </p:cNvPr>
          <p:cNvCxnSpPr>
            <a:cxnSpLocks/>
            <a:stCxn id="22" idx="7"/>
            <a:endCxn id="21" idx="3"/>
          </p:cNvCxnSpPr>
          <p:nvPr/>
        </p:nvCxnSpPr>
        <p:spPr>
          <a:xfrm flipV="1">
            <a:off x="2694473" y="5275800"/>
            <a:ext cx="1252981" cy="53003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F4FEBB50-182E-0C09-26C3-D5A8897CFC5A}"/>
              </a:ext>
            </a:extLst>
          </p:cNvPr>
          <p:cNvCxnSpPr>
            <a:cxnSpLocks/>
            <a:stCxn id="21" idx="7"/>
            <a:endCxn id="24" idx="3"/>
          </p:cNvCxnSpPr>
          <p:nvPr/>
        </p:nvCxnSpPr>
        <p:spPr>
          <a:xfrm flipV="1">
            <a:off x="4456570" y="4113198"/>
            <a:ext cx="1515417" cy="65348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A5AF8B3C-4337-35A2-3007-B3A472A30C67}"/>
              </a:ext>
            </a:extLst>
          </p:cNvPr>
          <p:cNvCxnSpPr>
            <a:cxnSpLocks/>
            <a:stCxn id="21" idx="5"/>
            <a:endCxn id="20" idx="1"/>
          </p:cNvCxnSpPr>
          <p:nvPr/>
        </p:nvCxnSpPr>
        <p:spPr>
          <a:xfrm>
            <a:off x="4456570" y="5275800"/>
            <a:ext cx="1527242" cy="53003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25F109E1-C3C5-72E4-F87C-DEFEF706A91D}"/>
              </a:ext>
            </a:extLst>
          </p:cNvPr>
          <p:cNvCxnSpPr/>
          <p:nvPr/>
        </p:nvCxnSpPr>
        <p:spPr>
          <a:xfrm>
            <a:off x="7662682" y="4113198"/>
            <a:ext cx="415330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8ABD1433-B1BC-74E5-E5C6-705CDC2349A6}"/>
              </a:ext>
            </a:extLst>
          </p:cNvPr>
          <p:cNvCxnSpPr/>
          <p:nvPr/>
        </p:nvCxnSpPr>
        <p:spPr>
          <a:xfrm>
            <a:off x="7662682" y="5095736"/>
            <a:ext cx="415330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E61FD10F-323B-612C-2D09-23B0BB033D57}"/>
              </a:ext>
            </a:extLst>
          </p:cNvPr>
          <p:cNvCxnSpPr>
            <a:cxnSpLocks/>
          </p:cNvCxnSpPr>
          <p:nvPr/>
        </p:nvCxnSpPr>
        <p:spPr>
          <a:xfrm flipV="1">
            <a:off x="2598234" y="1659256"/>
            <a:ext cx="4772722" cy="355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9AA77B06-565E-E728-FF83-A246261A9942}"/>
              </a:ext>
            </a:extLst>
          </p:cNvPr>
          <p:cNvCxnSpPr>
            <a:cxnSpLocks/>
          </p:cNvCxnSpPr>
          <p:nvPr/>
        </p:nvCxnSpPr>
        <p:spPr>
          <a:xfrm flipV="1">
            <a:off x="2598234" y="2374793"/>
            <a:ext cx="4772722" cy="355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テキスト ボックス 64">
            <a:extLst>
              <a:ext uri="{FF2B5EF4-FFF2-40B4-BE49-F238E27FC236}">
                <a16:creationId xmlns:a16="http://schemas.microsoft.com/office/drawing/2014/main" id="{D39D5EBA-2F9A-486B-967D-09EBE70EC26E}"/>
              </a:ext>
            </a:extLst>
          </p:cNvPr>
          <p:cNvSpPr txBox="1"/>
          <p:nvPr/>
        </p:nvSpPr>
        <p:spPr>
          <a:xfrm>
            <a:off x="7578514" y="1848074"/>
            <a:ext cx="1104790" cy="369332"/>
          </a:xfrm>
          <a:prstGeom prst="rect">
            <a:avLst/>
          </a:prstGeom>
          <a:noFill/>
        </p:spPr>
        <p:txBody>
          <a:bodyPr wrap="none" rtlCol="0">
            <a:spAutoFit/>
          </a:bodyPr>
          <a:lstStyle/>
          <a:p>
            <a:r>
              <a:rPr lang="ja-JP" altLang="en-US"/>
              <a:t>配列</a:t>
            </a:r>
            <a:r>
              <a:rPr lang="en-US" altLang="ja-JP" dirty="0"/>
              <a:t> dist</a:t>
            </a:r>
            <a:endParaRPr kumimoji="1" lang="ja-JP" altLang="en-US"/>
          </a:p>
        </p:txBody>
      </p:sp>
      <p:sp>
        <p:nvSpPr>
          <p:cNvPr id="66" name="テキスト ボックス 65">
            <a:extLst>
              <a:ext uri="{FF2B5EF4-FFF2-40B4-BE49-F238E27FC236}">
                <a16:creationId xmlns:a16="http://schemas.microsoft.com/office/drawing/2014/main" id="{FFB9524E-CB80-1898-342C-9339C9B761DC}"/>
              </a:ext>
            </a:extLst>
          </p:cNvPr>
          <p:cNvSpPr txBox="1"/>
          <p:nvPr/>
        </p:nvSpPr>
        <p:spPr>
          <a:xfrm>
            <a:off x="9267971" y="3743866"/>
            <a:ext cx="843501" cy="369332"/>
          </a:xfrm>
          <a:prstGeom prst="rect">
            <a:avLst/>
          </a:prstGeom>
          <a:noFill/>
        </p:spPr>
        <p:txBody>
          <a:bodyPr wrap="none" rtlCol="0">
            <a:spAutoFit/>
          </a:bodyPr>
          <a:lstStyle/>
          <a:p>
            <a:r>
              <a:rPr kumimoji="1" lang="en-US" altLang="ja-JP" dirty="0"/>
              <a:t>queue</a:t>
            </a:r>
            <a:endParaRPr kumimoji="1" lang="ja-JP" altLang="en-US"/>
          </a:p>
        </p:txBody>
      </p:sp>
      <p:cxnSp>
        <p:nvCxnSpPr>
          <p:cNvPr id="32" name="直線コネクタ 31">
            <a:extLst>
              <a:ext uri="{FF2B5EF4-FFF2-40B4-BE49-F238E27FC236}">
                <a16:creationId xmlns:a16="http://schemas.microsoft.com/office/drawing/2014/main" id="{BE32983A-8E2E-E2EE-92DD-6DCE0B13C5A6}"/>
              </a:ext>
            </a:extLst>
          </p:cNvPr>
          <p:cNvCxnSpPr>
            <a:cxnSpLocks/>
          </p:cNvCxnSpPr>
          <p:nvPr/>
        </p:nvCxnSpPr>
        <p:spPr>
          <a:xfrm>
            <a:off x="2598234" y="1662811"/>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8E204FC4-64B7-8CD2-F109-C7B3C76452DD}"/>
              </a:ext>
            </a:extLst>
          </p:cNvPr>
          <p:cNvCxnSpPr>
            <a:cxnSpLocks/>
          </p:cNvCxnSpPr>
          <p:nvPr/>
        </p:nvCxnSpPr>
        <p:spPr>
          <a:xfrm>
            <a:off x="3325163"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81E69D9A-F0CE-8652-78A9-CCE4289387E2}"/>
              </a:ext>
            </a:extLst>
          </p:cNvPr>
          <p:cNvCxnSpPr>
            <a:cxnSpLocks/>
          </p:cNvCxnSpPr>
          <p:nvPr/>
        </p:nvCxnSpPr>
        <p:spPr>
          <a:xfrm>
            <a:off x="4058840"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BCA7D460-9DCF-FD70-728F-FDAE23019935}"/>
              </a:ext>
            </a:extLst>
          </p:cNvPr>
          <p:cNvCxnSpPr>
            <a:cxnSpLocks/>
          </p:cNvCxnSpPr>
          <p:nvPr/>
        </p:nvCxnSpPr>
        <p:spPr>
          <a:xfrm>
            <a:off x="4853692"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B36DE86E-58BF-D9EE-F34B-19A59AC6DE17}"/>
              </a:ext>
            </a:extLst>
          </p:cNvPr>
          <p:cNvCxnSpPr>
            <a:cxnSpLocks/>
          </p:cNvCxnSpPr>
          <p:nvPr/>
        </p:nvCxnSpPr>
        <p:spPr>
          <a:xfrm>
            <a:off x="5656412"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1572181F-7462-867D-2BE8-74E9534F41FE}"/>
              </a:ext>
            </a:extLst>
          </p:cNvPr>
          <p:cNvCxnSpPr>
            <a:cxnSpLocks/>
          </p:cNvCxnSpPr>
          <p:nvPr/>
        </p:nvCxnSpPr>
        <p:spPr>
          <a:xfrm>
            <a:off x="7253984"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E940420D-06C1-99A9-CC33-9036910F3C8D}"/>
              </a:ext>
            </a:extLst>
          </p:cNvPr>
          <p:cNvCxnSpPr>
            <a:cxnSpLocks/>
          </p:cNvCxnSpPr>
          <p:nvPr/>
        </p:nvCxnSpPr>
        <p:spPr>
          <a:xfrm>
            <a:off x="6455198"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135D29B3-2064-F491-162E-58378DCB72C9}"/>
              </a:ext>
            </a:extLst>
          </p:cNvPr>
          <p:cNvSpPr txBox="1"/>
          <p:nvPr/>
        </p:nvSpPr>
        <p:spPr>
          <a:xfrm>
            <a:off x="2704918" y="2543107"/>
            <a:ext cx="312906" cy="369332"/>
          </a:xfrm>
          <a:prstGeom prst="rect">
            <a:avLst/>
          </a:prstGeom>
          <a:noFill/>
        </p:spPr>
        <p:txBody>
          <a:bodyPr wrap="none" rtlCol="0">
            <a:spAutoFit/>
          </a:bodyPr>
          <a:lstStyle/>
          <a:p>
            <a:r>
              <a:rPr lang="en-US" altLang="ja-JP" dirty="0"/>
              <a:t>0</a:t>
            </a:r>
            <a:endParaRPr kumimoji="1" lang="ja-JP" altLang="en-US"/>
          </a:p>
        </p:txBody>
      </p:sp>
      <p:sp>
        <p:nvSpPr>
          <p:cNvPr id="42" name="テキスト ボックス 41">
            <a:extLst>
              <a:ext uri="{FF2B5EF4-FFF2-40B4-BE49-F238E27FC236}">
                <a16:creationId xmlns:a16="http://schemas.microsoft.com/office/drawing/2014/main" id="{0D6BD341-3A57-49EA-A5B6-01EB5A190CF2}"/>
              </a:ext>
            </a:extLst>
          </p:cNvPr>
          <p:cNvSpPr txBox="1"/>
          <p:nvPr/>
        </p:nvSpPr>
        <p:spPr>
          <a:xfrm>
            <a:off x="3526602" y="2538062"/>
            <a:ext cx="312906" cy="369332"/>
          </a:xfrm>
          <a:prstGeom prst="rect">
            <a:avLst/>
          </a:prstGeom>
          <a:noFill/>
        </p:spPr>
        <p:txBody>
          <a:bodyPr wrap="none" rtlCol="0">
            <a:spAutoFit/>
          </a:bodyPr>
          <a:lstStyle/>
          <a:p>
            <a:r>
              <a:rPr lang="en-US" altLang="ja-JP" dirty="0"/>
              <a:t>1</a:t>
            </a:r>
            <a:endParaRPr kumimoji="1" lang="ja-JP" altLang="en-US"/>
          </a:p>
        </p:txBody>
      </p:sp>
      <p:sp>
        <p:nvSpPr>
          <p:cNvPr id="44" name="テキスト ボックス 43">
            <a:extLst>
              <a:ext uri="{FF2B5EF4-FFF2-40B4-BE49-F238E27FC236}">
                <a16:creationId xmlns:a16="http://schemas.microsoft.com/office/drawing/2014/main" id="{773B439D-9740-7C66-116C-D954EC36BDE3}"/>
              </a:ext>
            </a:extLst>
          </p:cNvPr>
          <p:cNvSpPr txBox="1"/>
          <p:nvPr/>
        </p:nvSpPr>
        <p:spPr>
          <a:xfrm>
            <a:off x="4295468" y="2535306"/>
            <a:ext cx="312906" cy="369332"/>
          </a:xfrm>
          <a:prstGeom prst="rect">
            <a:avLst/>
          </a:prstGeom>
          <a:noFill/>
        </p:spPr>
        <p:txBody>
          <a:bodyPr wrap="none" rtlCol="0">
            <a:spAutoFit/>
          </a:bodyPr>
          <a:lstStyle/>
          <a:p>
            <a:r>
              <a:rPr lang="en-US" altLang="ja-JP" dirty="0"/>
              <a:t>2</a:t>
            </a:r>
            <a:endParaRPr kumimoji="1" lang="ja-JP" altLang="en-US"/>
          </a:p>
        </p:txBody>
      </p:sp>
      <p:sp>
        <p:nvSpPr>
          <p:cNvPr id="45" name="テキスト ボックス 44">
            <a:extLst>
              <a:ext uri="{FF2B5EF4-FFF2-40B4-BE49-F238E27FC236}">
                <a16:creationId xmlns:a16="http://schemas.microsoft.com/office/drawing/2014/main" id="{AABC940C-FCD1-175C-8B3D-9611017230BC}"/>
              </a:ext>
            </a:extLst>
          </p:cNvPr>
          <p:cNvSpPr txBox="1"/>
          <p:nvPr/>
        </p:nvSpPr>
        <p:spPr>
          <a:xfrm>
            <a:off x="5099891" y="2538062"/>
            <a:ext cx="312906" cy="369332"/>
          </a:xfrm>
          <a:prstGeom prst="rect">
            <a:avLst/>
          </a:prstGeom>
          <a:noFill/>
        </p:spPr>
        <p:txBody>
          <a:bodyPr wrap="none" rtlCol="0">
            <a:spAutoFit/>
          </a:bodyPr>
          <a:lstStyle/>
          <a:p>
            <a:r>
              <a:rPr lang="en-US" altLang="ja-JP" dirty="0"/>
              <a:t>3</a:t>
            </a:r>
            <a:endParaRPr kumimoji="1" lang="ja-JP" altLang="en-US"/>
          </a:p>
        </p:txBody>
      </p:sp>
      <p:sp>
        <p:nvSpPr>
          <p:cNvPr id="46" name="テキスト ボックス 45">
            <a:extLst>
              <a:ext uri="{FF2B5EF4-FFF2-40B4-BE49-F238E27FC236}">
                <a16:creationId xmlns:a16="http://schemas.microsoft.com/office/drawing/2014/main" id="{6C3BB388-C723-1380-E5F5-90F9675A53E8}"/>
              </a:ext>
            </a:extLst>
          </p:cNvPr>
          <p:cNvSpPr txBox="1"/>
          <p:nvPr/>
        </p:nvSpPr>
        <p:spPr>
          <a:xfrm>
            <a:off x="5921575" y="2535306"/>
            <a:ext cx="312906" cy="369332"/>
          </a:xfrm>
          <a:prstGeom prst="rect">
            <a:avLst/>
          </a:prstGeom>
          <a:noFill/>
        </p:spPr>
        <p:txBody>
          <a:bodyPr wrap="none" rtlCol="0">
            <a:spAutoFit/>
          </a:bodyPr>
          <a:lstStyle/>
          <a:p>
            <a:r>
              <a:rPr lang="en-US" altLang="ja-JP" dirty="0"/>
              <a:t>4</a:t>
            </a:r>
            <a:endParaRPr kumimoji="1" lang="ja-JP" altLang="en-US"/>
          </a:p>
        </p:txBody>
      </p:sp>
      <p:sp>
        <p:nvSpPr>
          <p:cNvPr id="48" name="テキスト ボックス 47">
            <a:extLst>
              <a:ext uri="{FF2B5EF4-FFF2-40B4-BE49-F238E27FC236}">
                <a16:creationId xmlns:a16="http://schemas.microsoft.com/office/drawing/2014/main" id="{5643E59B-763A-311D-897B-39A3397B71AD}"/>
              </a:ext>
            </a:extLst>
          </p:cNvPr>
          <p:cNvSpPr txBox="1"/>
          <p:nvPr/>
        </p:nvSpPr>
        <p:spPr>
          <a:xfrm>
            <a:off x="6725998" y="2497351"/>
            <a:ext cx="312906" cy="369332"/>
          </a:xfrm>
          <a:prstGeom prst="rect">
            <a:avLst/>
          </a:prstGeom>
          <a:noFill/>
        </p:spPr>
        <p:txBody>
          <a:bodyPr wrap="none" rtlCol="0">
            <a:spAutoFit/>
          </a:bodyPr>
          <a:lstStyle/>
          <a:p>
            <a:r>
              <a:rPr lang="en-US" altLang="ja-JP" dirty="0"/>
              <a:t>5</a:t>
            </a:r>
            <a:endParaRPr kumimoji="1" lang="ja-JP" altLang="en-US"/>
          </a:p>
        </p:txBody>
      </p:sp>
      <p:sp>
        <p:nvSpPr>
          <p:cNvPr id="55" name="正方形/長方形 54">
            <a:extLst>
              <a:ext uri="{FF2B5EF4-FFF2-40B4-BE49-F238E27FC236}">
                <a16:creationId xmlns:a16="http://schemas.microsoft.com/office/drawing/2014/main" id="{55999BD8-9843-8DB9-51D2-F718D1910B34}"/>
              </a:ext>
            </a:extLst>
          </p:cNvPr>
          <p:cNvSpPr/>
          <p:nvPr/>
        </p:nvSpPr>
        <p:spPr>
          <a:xfrm>
            <a:off x="6574912" y="1742282"/>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a:solidFill>
                <a:schemeClr val="tx1"/>
              </a:solidFill>
            </a:endParaRPr>
          </a:p>
        </p:txBody>
      </p:sp>
      <p:sp>
        <p:nvSpPr>
          <p:cNvPr id="56" name="正方形/長方形 55">
            <a:extLst>
              <a:ext uri="{FF2B5EF4-FFF2-40B4-BE49-F238E27FC236}">
                <a16:creationId xmlns:a16="http://schemas.microsoft.com/office/drawing/2014/main" id="{C5983905-6345-7855-77F5-B8A99B04AFB7}"/>
              </a:ext>
            </a:extLst>
          </p:cNvPr>
          <p:cNvSpPr/>
          <p:nvPr/>
        </p:nvSpPr>
        <p:spPr>
          <a:xfrm>
            <a:off x="4149020" y="1746235"/>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a:solidFill>
                <a:schemeClr val="tx1"/>
              </a:solidFill>
            </a:endParaRPr>
          </a:p>
        </p:txBody>
      </p:sp>
      <p:sp>
        <p:nvSpPr>
          <p:cNvPr id="57" name="正方形/長方形 56">
            <a:extLst>
              <a:ext uri="{FF2B5EF4-FFF2-40B4-BE49-F238E27FC236}">
                <a16:creationId xmlns:a16="http://schemas.microsoft.com/office/drawing/2014/main" id="{DB33C5D4-6E67-DBC4-6B86-3519DAEAB7EE}"/>
              </a:ext>
            </a:extLst>
          </p:cNvPr>
          <p:cNvSpPr/>
          <p:nvPr/>
        </p:nvSpPr>
        <p:spPr>
          <a:xfrm>
            <a:off x="3404337" y="1760235"/>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a:solidFill>
                <a:schemeClr val="tx1"/>
              </a:solidFill>
            </a:endParaRPr>
          </a:p>
        </p:txBody>
      </p:sp>
      <p:sp>
        <p:nvSpPr>
          <p:cNvPr id="58" name="正方形/長方形 57">
            <a:extLst>
              <a:ext uri="{FF2B5EF4-FFF2-40B4-BE49-F238E27FC236}">
                <a16:creationId xmlns:a16="http://schemas.microsoft.com/office/drawing/2014/main" id="{BF70744B-2A67-95F0-E594-25FD434A406D}"/>
              </a:ext>
            </a:extLst>
          </p:cNvPr>
          <p:cNvSpPr/>
          <p:nvPr/>
        </p:nvSpPr>
        <p:spPr>
          <a:xfrm>
            <a:off x="2640105" y="1760235"/>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a:solidFill>
                <a:schemeClr val="tx1"/>
              </a:solidFill>
            </a:endParaRPr>
          </a:p>
        </p:txBody>
      </p:sp>
      <p:sp>
        <p:nvSpPr>
          <p:cNvPr id="59" name="正方形/長方形 58">
            <a:extLst>
              <a:ext uri="{FF2B5EF4-FFF2-40B4-BE49-F238E27FC236}">
                <a16:creationId xmlns:a16="http://schemas.microsoft.com/office/drawing/2014/main" id="{D0A3D2FC-848A-6233-34E1-EB1033D96FD3}"/>
              </a:ext>
            </a:extLst>
          </p:cNvPr>
          <p:cNvSpPr/>
          <p:nvPr/>
        </p:nvSpPr>
        <p:spPr>
          <a:xfrm>
            <a:off x="5755724" y="1730383"/>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a:solidFill>
                <a:schemeClr val="tx1"/>
              </a:solidFill>
            </a:endParaRPr>
          </a:p>
        </p:txBody>
      </p:sp>
      <p:sp>
        <p:nvSpPr>
          <p:cNvPr id="60" name="正方形/長方形 59">
            <a:extLst>
              <a:ext uri="{FF2B5EF4-FFF2-40B4-BE49-F238E27FC236}">
                <a16:creationId xmlns:a16="http://schemas.microsoft.com/office/drawing/2014/main" id="{EF0E1471-0785-19A2-7743-7116BA4B8462}"/>
              </a:ext>
            </a:extLst>
          </p:cNvPr>
          <p:cNvSpPr/>
          <p:nvPr/>
        </p:nvSpPr>
        <p:spPr>
          <a:xfrm>
            <a:off x="4956939" y="1742441"/>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a:solidFill>
                <a:schemeClr val="tx1"/>
              </a:solidFill>
            </a:endParaRPr>
          </a:p>
        </p:txBody>
      </p:sp>
      <p:sp>
        <p:nvSpPr>
          <p:cNvPr id="70" name="正方形/長方形 69">
            <a:extLst>
              <a:ext uri="{FF2B5EF4-FFF2-40B4-BE49-F238E27FC236}">
                <a16:creationId xmlns:a16="http://schemas.microsoft.com/office/drawing/2014/main" id="{AF482933-E9A3-8E02-4136-B57A3A0F6DA5}"/>
              </a:ext>
            </a:extLst>
          </p:cNvPr>
          <p:cNvSpPr/>
          <p:nvPr/>
        </p:nvSpPr>
        <p:spPr>
          <a:xfrm>
            <a:off x="2672537" y="1730383"/>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0</a:t>
            </a:r>
            <a:endParaRPr kumimoji="1" lang="ja-JP" altLang="en-US">
              <a:solidFill>
                <a:schemeClr val="tx1"/>
              </a:solidFill>
            </a:endParaRPr>
          </a:p>
        </p:txBody>
      </p:sp>
      <p:sp>
        <p:nvSpPr>
          <p:cNvPr id="51" name="円/楕円 50">
            <a:extLst>
              <a:ext uri="{FF2B5EF4-FFF2-40B4-BE49-F238E27FC236}">
                <a16:creationId xmlns:a16="http://schemas.microsoft.com/office/drawing/2014/main" id="{7745871E-F9C5-F8F0-5376-86710576004F}"/>
              </a:ext>
            </a:extLst>
          </p:cNvPr>
          <p:cNvSpPr/>
          <p:nvPr/>
        </p:nvSpPr>
        <p:spPr>
          <a:xfrm>
            <a:off x="7662682" y="4263079"/>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3</a:t>
            </a:r>
            <a:endParaRPr kumimoji="1" lang="ja-JP" altLang="en-US"/>
          </a:p>
        </p:txBody>
      </p:sp>
      <p:sp>
        <p:nvSpPr>
          <p:cNvPr id="3" name="円/楕円 2">
            <a:extLst>
              <a:ext uri="{FF2B5EF4-FFF2-40B4-BE49-F238E27FC236}">
                <a16:creationId xmlns:a16="http://schemas.microsoft.com/office/drawing/2014/main" id="{799345B1-EDE9-4639-CC44-D2455B0C0DE7}"/>
              </a:ext>
            </a:extLst>
          </p:cNvPr>
          <p:cNvSpPr/>
          <p:nvPr/>
        </p:nvSpPr>
        <p:spPr>
          <a:xfrm>
            <a:off x="3842012" y="4661242"/>
            <a:ext cx="720000" cy="720000"/>
          </a:xfrm>
          <a:prstGeom prst="ellipse">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solidFill>
                  <a:schemeClr val="bg1"/>
                </a:solidFill>
              </a:rPr>
              <a:t>3</a:t>
            </a:r>
            <a:endParaRPr kumimoji="1" lang="ja-JP" altLang="en-US">
              <a:solidFill>
                <a:schemeClr val="bg1"/>
              </a:solidFill>
            </a:endParaRPr>
          </a:p>
        </p:txBody>
      </p:sp>
      <p:sp>
        <p:nvSpPr>
          <p:cNvPr id="27" name="正方形/長方形 26">
            <a:extLst>
              <a:ext uri="{FF2B5EF4-FFF2-40B4-BE49-F238E27FC236}">
                <a16:creationId xmlns:a16="http://schemas.microsoft.com/office/drawing/2014/main" id="{236110D0-4C5A-DF6E-8F1A-F4C2B435669F}"/>
              </a:ext>
            </a:extLst>
          </p:cNvPr>
          <p:cNvSpPr/>
          <p:nvPr/>
        </p:nvSpPr>
        <p:spPr>
          <a:xfrm>
            <a:off x="5787173" y="1760235"/>
            <a:ext cx="568713" cy="57301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3</a:t>
            </a:r>
            <a:endParaRPr kumimoji="1" lang="ja-JP" altLang="en-US">
              <a:solidFill>
                <a:schemeClr val="tx1"/>
              </a:solidFill>
            </a:endParaRPr>
          </a:p>
        </p:txBody>
      </p:sp>
      <p:sp>
        <p:nvSpPr>
          <p:cNvPr id="31" name="円/楕円 30">
            <a:extLst>
              <a:ext uri="{FF2B5EF4-FFF2-40B4-BE49-F238E27FC236}">
                <a16:creationId xmlns:a16="http://schemas.microsoft.com/office/drawing/2014/main" id="{6A2C36DB-809F-D9F9-B734-CC60C0479C8F}"/>
              </a:ext>
            </a:extLst>
          </p:cNvPr>
          <p:cNvSpPr/>
          <p:nvPr/>
        </p:nvSpPr>
        <p:spPr>
          <a:xfrm>
            <a:off x="11491987" y="4280467"/>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4</a:t>
            </a:r>
            <a:endParaRPr kumimoji="1" lang="ja-JP" altLang="en-US"/>
          </a:p>
        </p:txBody>
      </p:sp>
      <p:sp>
        <p:nvSpPr>
          <p:cNvPr id="33" name="円/楕円 32">
            <a:extLst>
              <a:ext uri="{FF2B5EF4-FFF2-40B4-BE49-F238E27FC236}">
                <a16:creationId xmlns:a16="http://schemas.microsoft.com/office/drawing/2014/main" id="{C10E3F70-1D8C-F3E9-6650-400EE9DA4392}"/>
              </a:ext>
            </a:extLst>
          </p:cNvPr>
          <p:cNvSpPr/>
          <p:nvPr/>
        </p:nvSpPr>
        <p:spPr>
          <a:xfrm>
            <a:off x="11491987" y="4280467"/>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5</a:t>
            </a:r>
            <a:endParaRPr kumimoji="1" lang="ja-JP" altLang="en-US"/>
          </a:p>
        </p:txBody>
      </p:sp>
      <p:sp>
        <p:nvSpPr>
          <p:cNvPr id="49" name="正方形/長方形 48">
            <a:extLst>
              <a:ext uri="{FF2B5EF4-FFF2-40B4-BE49-F238E27FC236}">
                <a16:creationId xmlns:a16="http://schemas.microsoft.com/office/drawing/2014/main" id="{C064362A-966F-D7FC-08AE-823D3F1E0866}"/>
              </a:ext>
            </a:extLst>
          </p:cNvPr>
          <p:cNvSpPr/>
          <p:nvPr/>
        </p:nvSpPr>
        <p:spPr>
          <a:xfrm>
            <a:off x="6598094" y="1731100"/>
            <a:ext cx="568713" cy="57301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3</a:t>
            </a:r>
            <a:endParaRPr kumimoji="1" lang="ja-JP" altLang="en-US">
              <a:solidFill>
                <a:schemeClr val="tx1"/>
              </a:solidFill>
            </a:endParaRPr>
          </a:p>
        </p:txBody>
      </p:sp>
      <p:cxnSp>
        <p:nvCxnSpPr>
          <p:cNvPr id="52" name="直線コネクタ 51">
            <a:extLst>
              <a:ext uri="{FF2B5EF4-FFF2-40B4-BE49-F238E27FC236}">
                <a16:creationId xmlns:a16="http://schemas.microsoft.com/office/drawing/2014/main" id="{2132818B-7403-5C17-16AE-F220853D5DC4}"/>
              </a:ext>
            </a:extLst>
          </p:cNvPr>
          <p:cNvCxnSpPr/>
          <p:nvPr/>
        </p:nvCxnSpPr>
        <p:spPr>
          <a:xfrm>
            <a:off x="3260054"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54" name="円/楕円 53">
            <a:extLst>
              <a:ext uri="{FF2B5EF4-FFF2-40B4-BE49-F238E27FC236}">
                <a16:creationId xmlns:a16="http://schemas.microsoft.com/office/drawing/2014/main" id="{4995F877-BC17-9B8A-4E73-B821624EBCFD}"/>
              </a:ext>
            </a:extLst>
          </p:cNvPr>
          <p:cNvSpPr/>
          <p:nvPr/>
        </p:nvSpPr>
        <p:spPr>
          <a:xfrm>
            <a:off x="3838123"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7" name="直線コネクタ 66">
            <a:extLst>
              <a:ext uri="{FF2B5EF4-FFF2-40B4-BE49-F238E27FC236}">
                <a16:creationId xmlns:a16="http://schemas.microsoft.com/office/drawing/2014/main" id="{BAA4F1E5-A93D-2842-61C6-414021A28EF0}"/>
              </a:ext>
            </a:extLst>
          </p:cNvPr>
          <p:cNvCxnSpPr/>
          <p:nvPr/>
        </p:nvCxnSpPr>
        <p:spPr>
          <a:xfrm>
            <a:off x="4058840"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68" name="円/楕円 67">
            <a:extLst>
              <a:ext uri="{FF2B5EF4-FFF2-40B4-BE49-F238E27FC236}">
                <a16:creationId xmlns:a16="http://schemas.microsoft.com/office/drawing/2014/main" id="{3BB3837D-22F8-F9C4-CF27-650800E2E4E6}"/>
              </a:ext>
            </a:extLst>
          </p:cNvPr>
          <p:cNvSpPr/>
          <p:nvPr/>
        </p:nvSpPr>
        <p:spPr>
          <a:xfrm>
            <a:off x="4636909"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9" name="直線コネクタ 68">
            <a:extLst>
              <a:ext uri="{FF2B5EF4-FFF2-40B4-BE49-F238E27FC236}">
                <a16:creationId xmlns:a16="http://schemas.microsoft.com/office/drawing/2014/main" id="{EA4C0099-0068-9553-5DB3-8E14B7C0C277}"/>
              </a:ext>
            </a:extLst>
          </p:cNvPr>
          <p:cNvCxnSpPr/>
          <p:nvPr/>
        </p:nvCxnSpPr>
        <p:spPr>
          <a:xfrm>
            <a:off x="4857626"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71" name="円/楕円 70">
            <a:extLst>
              <a:ext uri="{FF2B5EF4-FFF2-40B4-BE49-F238E27FC236}">
                <a16:creationId xmlns:a16="http://schemas.microsoft.com/office/drawing/2014/main" id="{E5FCEBF8-1063-E335-5D44-7060A613C54A}"/>
              </a:ext>
            </a:extLst>
          </p:cNvPr>
          <p:cNvSpPr/>
          <p:nvPr/>
        </p:nvSpPr>
        <p:spPr>
          <a:xfrm>
            <a:off x="5435695" y="249511"/>
            <a:ext cx="220717" cy="228490"/>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2" name="直線コネクタ 71">
            <a:extLst>
              <a:ext uri="{FF2B5EF4-FFF2-40B4-BE49-F238E27FC236}">
                <a16:creationId xmlns:a16="http://schemas.microsoft.com/office/drawing/2014/main" id="{814C250F-315A-4DF4-74D3-B4D8055BD8CB}"/>
              </a:ext>
            </a:extLst>
          </p:cNvPr>
          <p:cNvCxnSpPr/>
          <p:nvPr/>
        </p:nvCxnSpPr>
        <p:spPr>
          <a:xfrm>
            <a:off x="5656412"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73" name="円/楕円 72">
            <a:extLst>
              <a:ext uri="{FF2B5EF4-FFF2-40B4-BE49-F238E27FC236}">
                <a16:creationId xmlns:a16="http://schemas.microsoft.com/office/drawing/2014/main" id="{8C40FDE6-8A58-9029-89B4-CF8F113302C5}"/>
              </a:ext>
            </a:extLst>
          </p:cNvPr>
          <p:cNvSpPr/>
          <p:nvPr/>
        </p:nvSpPr>
        <p:spPr>
          <a:xfrm>
            <a:off x="6234481" y="249511"/>
            <a:ext cx="220717" cy="228490"/>
          </a:xfrm>
          <a:prstGeom prst="ellipse">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4" name="直線コネクタ 73">
            <a:extLst>
              <a:ext uri="{FF2B5EF4-FFF2-40B4-BE49-F238E27FC236}">
                <a16:creationId xmlns:a16="http://schemas.microsoft.com/office/drawing/2014/main" id="{8D564EEB-41D5-0286-8555-9580381DF119}"/>
              </a:ext>
            </a:extLst>
          </p:cNvPr>
          <p:cNvCxnSpPr/>
          <p:nvPr/>
        </p:nvCxnSpPr>
        <p:spPr>
          <a:xfrm>
            <a:off x="6455198"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75" name="円/楕円 74">
            <a:extLst>
              <a:ext uri="{FF2B5EF4-FFF2-40B4-BE49-F238E27FC236}">
                <a16:creationId xmlns:a16="http://schemas.microsoft.com/office/drawing/2014/main" id="{08C0FF92-535F-E730-93A2-C9221636D8F9}"/>
              </a:ext>
            </a:extLst>
          </p:cNvPr>
          <p:cNvSpPr/>
          <p:nvPr/>
        </p:nvSpPr>
        <p:spPr>
          <a:xfrm>
            <a:off x="7033267" y="249511"/>
            <a:ext cx="220717" cy="228490"/>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6" name="直線コネクタ 75">
            <a:extLst>
              <a:ext uri="{FF2B5EF4-FFF2-40B4-BE49-F238E27FC236}">
                <a16:creationId xmlns:a16="http://schemas.microsoft.com/office/drawing/2014/main" id="{759B82ED-C3B4-4287-A71D-7D9F2FF54F8A}"/>
              </a:ext>
            </a:extLst>
          </p:cNvPr>
          <p:cNvCxnSpPr/>
          <p:nvPr/>
        </p:nvCxnSpPr>
        <p:spPr>
          <a:xfrm>
            <a:off x="7260554"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77" name="円/楕円 76">
            <a:extLst>
              <a:ext uri="{FF2B5EF4-FFF2-40B4-BE49-F238E27FC236}">
                <a16:creationId xmlns:a16="http://schemas.microsoft.com/office/drawing/2014/main" id="{F2D9BD81-4179-5A0C-63A9-8EECC5A74708}"/>
              </a:ext>
            </a:extLst>
          </p:cNvPr>
          <p:cNvSpPr/>
          <p:nvPr/>
        </p:nvSpPr>
        <p:spPr>
          <a:xfrm>
            <a:off x="7838623"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8" name="直線コネクタ 77">
            <a:extLst>
              <a:ext uri="{FF2B5EF4-FFF2-40B4-BE49-F238E27FC236}">
                <a16:creationId xmlns:a16="http://schemas.microsoft.com/office/drawing/2014/main" id="{5FBBC682-9979-D4E2-2115-2D96DF674840}"/>
              </a:ext>
            </a:extLst>
          </p:cNvPr>
          <p:cNvCxnSpPr/>
          <p:nvPr/>
        </p:nvCxnSpPr>
        <p:spPr>
          <a:xfrm>
            <a:off x="8065910"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79" name="円/楕円 78">
            <a:extLst>
              <a:ext uri="{FF2B5EF4-FFF2-40B4-BE49-F238E27FC236}">
                <a16:creationId xmlns:a16="http://schemas.microsoft.com/office/drawing/2014/main" id="{B3AE22B3-F769-2C86-E822-17E54524E849}"/>
              </a:ext>
            </a:extLst>
          </p:cNvPr>
          <p:cNvSpPr/>
          <p:nvPr/>
        </p:nvSpPr>
        <p:spPr>
          <a:xfrm>
            <a:off x="8643979"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80" name="円/楕円 79">
            <a:extLst>
              <a:ext uri="{FF2B5EF4-FFF2-40B4-BE49-F238E27FC236}">
                <a16:creationId xmlns:a16="http://schemas.microsoft.com/office/drawing/2014/main" id="{40BA82AD-3437-CB9E-81F4-C3A512EFD9D4}"/>
              </a:ext>
            </a:extLst>
          </p:cNvPr>
          <p:cNvSpPr/>
          <p:nvPr/>
        </p:nvSpPr>
        <p:spPr>
          <a:xfrm>
            <a:off x="3036052" y="258326"/>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905743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 0 C -0.02149 -0.00232 -0.04284 -0.0044 -0.05547 0.01388 C -0.06823 0.03217 -0.07292 0.09814 -0.07578 0.10972 " pathEditMode="relative" ptsTypes="AAA">
                                      <p:cBhvr>
                                        <p:cTn id="10" dur="2000" fill="hold"/>
                                        <p:tgtEl>
                                          <p:spTgt spid="51"/>
                                        </p:tgtEl>
                                        <p:attrNameLst>
                                          <p:attrName>ppt_x</p:attrName>
                                          <p:attrName>ppt_y</p:attrName>
                                        </p:attrNameLst>
                                      </p:cBhvr>
                                    </p:animMotion>
                                  </p:childTnLst>
                                </p:cTn>
                              </p:par>
                            </p:childTnLst>
                          </p:cTn>
                        </p:par>
                        <p:par>
                          <p:cTn id="11" fill="hold">
                            <p:stCondLst>
                              <p:cond delay="2000"/>
                            </p:stCondLst>
                            <p:childTnLst>
                              <p:par>
                                <p:cTn id="12" presetID="3" presetClass="exit" presetSubtype="10" fill="hold" grpId="1" nodeType="afterEffect">
                                  <p:stCondLst>
                                    <p:cond delay="0"/>
                                  </p:stCondLst>
                                  <p:childTnLst>
                                    <p:animEffect transition="out" filter="blinds(horizontal)">
                                      <p:cBhvr>
                                        <p:cTn id="13" dur="500"/>
                                        <p:tgtEl>
                                          <p:spTgt spid="51"/>
                                        </p:tgtEl>
                                      </p:cBhvr>
                                    </p:animEffect>
                                    <p:set>
                                      <p:cBhvr>
                                        <p:cTn id="14" dur="1" fill="hold">
                                          <p:stCondLst>
                                            <p:cond delay="499"/>
                                          </p:stCondLst>
                                        </p:cTn>
                                        <p:tgtEl>
                                          <p:spTgt spid="51"/>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par>
                          <p:cTn id="23" fill="hold">
                            <p:stCondLst>
                              <p:cond delay="0"/>
                            </p:stCondLst>
                            <p:childTnLst>
                              <p:par>
                                <p:cTn id="24" presetID="0" presetClass="path" presetSubtype="0" accel="50000" decel="50000" fill="hold" grpId="1" nodeType="afterEffect">
                                  <p:stCondLst>
                                    <p:cond delay="0"/>
                                  </p:stCondLst>
                                  <p:childTnLst>
                                    <p:animMotion origin="layout" path="M 0 0 L -0.31406 0 " pathEditMode="relative" ptsTypes="AA">
                                      <p:cBhvr>
                                        <p:cTn id="25" dur="2000" fill="hold"/>
                                        <p:tgtEl>
                                          <p:spTgt spid="31"/>
                                        </p:tgtEl>
                                        <p:attrNameLst>
                                          <p:attrName>ppt_x</p:attrName>
                                          <p:attrName>ppt_y</p:attrName>
                                        </p:attrNameLst>
                                      </p:cBhvr>
                                    </p:animMotion>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4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3"/>
                                        </p:tgtEl>
                                        <p:attrNameLst>
                                          <p:attrName>style.visibility</p:attrName>
                                        </p:attrNameLst>
                                      </p:cBhvr>
                                      <p:to>
                                        <p:strVal val="visible"/>
                                      </p:to>
                                    </p:set>
                                  </p:childTnLst>
                                </p:cTn>
                              </p:par>
                            </p:childTnLst>
                          </p:cTn>
                        </p:par>
                        <p:par>
                          <p:cTn id="34" fill="hold">
                            <p:stCondLst>
                              <p:cond delay="0"/>
                            </p:stCondLst>
                            <p:childTnLst>
                              <p:par>
                                <p:cTn id="35" presetID="0" presetClass="path" presetSubtype="0" accel="50000" decel="50000" fill="hold" grpId="1" nodeType="afterEffect">
                                  <p:stCondLst>
                                    <p:cond delay="0"/>
                                  </p:stCondLst>
                                  <p:childTnLst>
                                    <p:animMotion origin="layout" path="M 0 0 L -0.25104 -0.00255 " pathEditMode="relative" ptsTypes="AA">
                                      <p:cBhvr>
                                        <p:cTn id="36" dur="2000" fill="hold"/>
                                        <p:tgtEl>
                                          <p:spTgt spid="3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1" grpId="1" animBg="1"/>
      <p:bldP spid="3" grpId="0" animBg="1"/>
      <p:bldP spid="27" grpId="0" animBg="1"/>
      <p:bldP spid="31" grpId="0" animBg="1"/>
      <p:bldP spid="31" grpId="1" animBg="1"/>
      <p:bldP spid="33" grpId="0" animBg="1"/>
      <p:bldP spid="33" grpId="1" animBg="1"/>
      <p:bldP spid="4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32EF8B-9403-A282-FF2E-FFBC1C5AAEB4}"/>
              </a:ext>
            </a:extLst>
          </p:cNvPr>
          <p:cNvSpPr>
            <a:spLocks noGrp="1"/>
          </p:cNvSpPr>
          <p:nvPr>
            <p:ph type="title"/>
          </p:nvPr>
        </p:nvSpPr>
        <p:spPr/>
        <p:txBody>
          <a:bodyPr/>
          <a:lstStyle/>
          <a:p>
            <a:r>
              <a:rPr kumimoji="1" lang="en-US" altLang="ja-JP" dirty="0"/>
              <a:t>BFS</a:t>
            </a:r>
            <a:r>
              <a:rPr kumimoji="1" lang="ja-JP" altLang="en-US"/>
              <a:t>の実装</a:t>
            </a:r>
            <a:r>
              <a:rPr lang="en-US" altLang="ja-JP" sz="2800" dirty="0">
                <a:solidFill>
                  <a:prstClr val="black"/>
                </a:solidFill>
              </a:rPr>
              <a:t>(6/7)</a:t>
            </a:r>
            <a:endParaRPr kumimoji="1" lang="ja-JP" altLang="en-US"/>
          </a:p>
        </p:txBody>
      </p:sp>
      <p:sp>
        <p:nvSpPr>
          <p:cNvPr id="19" name="円/楕円 18">
            <a:extLst>
              <a:ext uri="{FF2B5EF4-FFF2-40B4-BE49-F238E27FC236}">
                <a16:creationId xmlns:a16="http://schemas.microsoft.com/office/drawing/2014/main" id="{784A3636-53C8-CAB2-6616-3671469A1CE7}"/>
              </a:ext>
            </a:extLst>
          </p:cNvPr>
          <p:cNvSpPr/>
          <p:nvPr/>
        </p:nvSpPr>
        <p:spPr>
          <a:xfrm>
            <a:off x="403302" y="4661242"/>
            <a:ext cx="720000" cy="720000"/>
          </a:xfrm>
          <a:prstGeom prst="ellipse">
            <a:avLst/>
          </a:prstGeom>
          <a:solidFill>
            <a:schemeClr val="accent3"/>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2400" dirty="0"/>
              <a:t>0</a:t>
            </a:r>
            <a:endParaRPr kumimoji="1" lang="ja-JP" altLang="en-US" sz="2400"/>
          </a:p>
        </p:txBody>
      </p:sp>
      <p:sp>
        <p:nvSpPr>
          <p:cNvPr id="20" name="円/楕円 19">
            <a:extLst>
              <a:ext uri="{FF2B5EF4-FFF2-40B4-BE49-F238E27FC236}">
                <a16:creationId xmlns:a16="http://schemas.microsoft.com/office/drawing/2014/main" id="{D7C550A4-4031-B855-F0A4-F4A8D8DB06F3}"/>
              </a:ext>
            </a:extLst>
          </p:cNvPr>
          <p:cNvSpPr/>
          <p:nvPr/>
        </p:nvSpPr>
        <p:spPr>
          <a:xfrm>
            <a:off x="5878370" y="5700392"/>
            <a:ext cx="720000" cy="720000"/>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5</a:t>
            </a:r>
            <a:endParaRPr kumimoji="1" lang="ja-JP" altLang="en-US"/>
          </a:p>
        </p:txBody>
      </p:sp>
      <p:sp>
        <p:nvSpPr>
          <p:cNvPr id="21" name="円/楕円 20">
            <a:extLst>
              <a:ext uri="{FF2B5EF4-FFF2-40B4-BE49-F238E27FC236}">
                <a16:creationId xmlns:a16="http://schemas.microsoft.com/office/drawing/2014/main" id="{950AB18B-C953-39B8-E161-EBA122709288}"/>
              </a:ext>
            </a:extLst>
          </p:cNvPr>
          <p:cNvSpPr/>
          <p:nvPr/>
        </p:nvSpPr>
        <p:spPr>
          <a:xfrm>
            <a:off x="3842012" y="4661242"/>
            <a:ext cx="720000" cy="720000"/>
          </a:xfrm>
          <a:prstGeom prst="ellipse">
            <a:avLst/>
          </a:prstGeom>
          <a:solidFill>
            <a:schemeClr val="accent3"/>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3</a:t>
            </a:r>
            <a:endParaRPr kumimoji="1" lang="ja-JP" altLang="en-US"/>
          </a:p>
        </p:txBody>
      </p:sp>
      <p:sp>
        <p:nvSpPr>
          <p:cNvPr id="22" name="円/楕円 21">
            <a:extLst>
              <a:ext uri="{FF2B5EF4-FFF2-40B4-BE49-F238E27FC236}">
                <a16:creationId xmlns:a16="http://schemas.microsoft.com/office/drawing/2014/main" id="{C119E64E-2547-52B7-2B91-2CFD368C4B20}"/>
              </a:ext>
            </a:extLst>
          </p:cNvPr>
          <p:cNvSpPr/>
          <p:nvPr/>
        </p:nvSpPr>
        <p:spPr>
          <a:xfrm>
            <a:off x="2079915" y="5700392"/>
            <a:ext cx="720000" cy="720000"/>
          </a:xfrm>
          <a:prstGeom prst="ellipse">
            <a:avLst/>
          </a:prstGeom>
          <a:solidFill>
            <a:schemeClr val="accent3"/>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2</a:t>
            </a:r>
            <a:endParaRPr kumimoji="1" lang="ja-JP" altLang="en-US"/>
          </a:p>
        </p:txBody>
      </p:sp>
      <p:sp>
        <p:nvSpPr>
          <p:cNvPr id="23" name="円/楕円 22">
            <a:extLst>
              <a:ext uri="{FF2B5EF4-FFF2-40B4-BE49-F238E27FC236}">
                <a16:creationId xmlns:a16="http://schemas.microsoft.com/office/drawing/2014/main" id="{5653AF2F-03FE-1FA0-53D4-36B8AC4A4F73}"/>
              </a:ext>
            </a:extLst>
          </p:cNvPr>
          <p:cNvSpPr/>
          <p:nvPr/>
        </p:nvSpPr>
        <p:spPr>
          <a:xfrm>
            <a:off x="2080528" y="3460226"/>
            <a:ext cx="720000" cy="720000"/>
          </a:xfrm>
          <a:prstGeom prst="ellipse">
            <a:avLst/>
          </a:prstGeom>
          <a:solidFill>
            <a:schemeClr val="accent3"/>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1</a:t>
            </a:r>
            <a:endParaRPr kumimoji="1" lang="ja-JP" altLang="en-US"/>
          </a:p>
        </p:txBody>
      </p:sp>
      <p:sp>
        <p:nvSpPr>
          <p:cNvPr id="24" name="円/楕円 23">
            <a:extLst>
              <a:ext uri="{FF2B5EF4-FFF2-40B4-BE49-F238E27FC236}">
                <a16:creationId xmlns:a16="http://schemas.microsoft.com/office/drawing/2014/main" id="{25161922-BA26-DA64-0239-E50D817FF169}"/>
              </a:ext>
            </a:extLst>
          </p:cNvPr>
          <p:cNvSpPr/>
          <p:nvPr/>
        </p:nvSpPr>
        <p:spPr>
          <a:xfrm>
            <a:off x="5866663" y="3498640"/>
            <a:ext cx="719198" cy="720000"/>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4</a:t>
            </a:r>
            <a:endParaRPr kumimoji="1" lang="ja-JP" altLang="en-US"/>
          </a:p>
        </p:txBody>
      </p:sp>
      <p:cxnSp>
        <p:nvCxnSpPr>
          <p:cNvPr id="25" name="直線コネクタ 24">
            <a:extLst>
              <a:ext uri="{FF2B5EF4-FFF2-40B4-BE49-F238E27FC236}">
                <a16:creationId xmlns:a16="http://schemas.microsoft.com/office/drawing/2014/main" id="{21632173-E0A8-6911-1CD8-CE8ECEF3180E}"/>
              </a:ext>
            </a:extLst>
          </p:cNvPr>
          <p:cNvCxnSpPr>
            <a:cxnSpLocks/>
            <a:stCxn id="19" idx="7"/>
            <a:endCxn id="23" idx="3"/>
          </p:cNvCxnSpPr>
          <p:nvPr/>
        </p:nvCxnSpPr>
        <p:spPr>
          <a:xfrm flipV="1">
            <a:off x="1017860" y="4074784"/>
            <a:ext cx="1168110" cy="6919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EAD32386-7D62-5741-4190-6B3B23F98548}"/>
              </a:ext>
            </a:extLst>
          </p:cNvPr>
          <p:cNvCxnSpPr>
            <a:cxnSpLocks/>
            <a:stCxn id="19" idx="5"/>
            <a:endCxn id="22" idx="1"/>
          </p:cNvCxnSpPr>
          <p:nvPr/>
        </p:nvCxnSpPr>
        <p:spPr>
          <a:xfrm>
            <a:off x="1017860" y="5275800"/>
            <a:ext cx="1167497" cy="530034"/>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7CB8EFE2-5A8E-5AA3-7898-320724125B5B}"/>
              </a:ext>
            </a:extLst>
          </p:cNvPr>
          <p:cNvSpPr txBox="1"/>
          <p:nvPr/>
        </p:nvSpPr>
        <p:spPr>
          <a:xfrm>
            <a:off x="403302" y="4217747"/>
            <a:ext cx="704039" cy="369332"/>
          </a:xfrm>
          <a:prstGeom prst="rect">
            <a:avLst/>
          </a:prstGeom>
          <a:noFill/>
        </p:spPr>
        <p:txBody>
          <a:bodyPr wrap="none" rtlCol="0">
            <a:spAutoFit/>
          </a:bodyPr>
          <a:lstStyle/>
          <a:p>
            <a:r>
              <a:rPr lang="en-US" altLang="ja-JP" dirty="0"/>
              <a:t>S</a:t>
            </a:r>
            <a:r>
              <a:rPr kumimoji="1" lang="en-US" altLang="ja-JP" dirty="0"/>
              <a:t>tart</a:t>
            </a:r>
            <a:endParaRPr kumimoji="1" lang="ja-JP" altLang="en-US"/>
          </a:p>
        </p:txBody>
      </p:sp>
      <p:cxnSp>
        <p:nvCxnSpPr>
          <p:cNvPr id="43" name="直線コネクタ 42">
            <a:extLst>
              <a:ext uri="{FF2B5EF4-FFF2-40B4-BE49-F238E27FC236}">
                <a16:creationId xmlns:a16="http://schemas.microsoft.com/office/drawing/2014/main" id="{588CAF95-47AB-4EDA-F063-0EA50214FB9E}"/>
              </a:ext>
            </a:extLst>
          </p:cNvPr>
          <p:cNvCxnSpPr>
            <a:cxnSpLocks/>
            <a:stCxn id="23" idx="5"/>
            <a:endCxn id="21" idx="1"/>
          </p:cNvCxnSpPr>
          <p:nvPr/>
        </p:nvCxnSpPr>
        <p:spPr>
          <a:xfrm>
            <a:off x="2695086" y="4074784"/>
            <a:ext cx="1252368" cy="6919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983C34EB-D9F1-8853-1D7C-5C7407307C5C}"/>
              </a:ext>
            </a:extLst>
          </p:cNvPr>
          <p:cNvCxnSpPr>
            <a:cxnSpLocks/>
            <a:stCxn id="22" idx="7"/>
            <a:endCxn id="21" idx="3"/>
          </p:cNvCxnSpPr>
          <p:nvPr/>
        </p:nvCxnSpPr>
        <p:spPr>
          <a:xfrm flipV="1">
            <a:off x="2694473" y="5275800"/>
            <a:ext cx="1252981" cy="53003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F4FEBB50-182E-0C09-26C3-D5A8897CFC5A}"/>
              </a:ext>
            </a:extLst>
          </p:cNvPr>
          <p:cNvCxnSpPr>
            <a:cxnSpLocks/>
            <a:stCxn id="21" idx="7"/>
            <a:endCxn id="24" idx="3"/>
          </p:cNvCxnSpPr>
          <p:nvPr/>
        </p:nvCxnSpPr>
        <p:spPr>
          <a:xfrm flipV="1">
            <a:off x="4456570" y="4113198"/>
            <a:ext cx="1515417" cy="65348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A5AF8B3C-4337-35A2-3007-B3A472A30C67}"/>
              </a:ext>
            </a:extLst>
          </p:cNvPr>
          <p:cNvCxnSpPr>
            <a:cxnSpLocks/>
            <a:stCxn id="21" idx="5"/>
            <a:endCxn id="20" idx="1"/>
          </p:cNvCxnSpPr>
          <p:nvPr/>
        </p:nvCxnSpPr>
        <p:spPr>
          <a:xfrm>
            <a:off x="4456570" y="5275800"/>
            <a:ext cx="1527242" cy="53003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25F109E1-C3C5-72E4-F87C-DEFEF706A91D}"/>
              </a:ext>
            </a:extLst>
          </p:cNvPr>
          <p:cNvCxnSpPr/>
          <p:nvPr/>
        </p:nvCxnSpPr>
        <p:spPr>
          <a:xfrm>
            <a:off x="7662682" y="4113198"/>
            <a:ext cx="415330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8ABD1433-B1BC-74E5-E5C6-705CDC2349A6}"/>
              </a:ext>
            </a:extLst>
          </p:cNvPr>
          <p:cNvCxnSpPr/>
          <p:nvPr/>
        </p:nvCxnSpPr>
        <p:spPr>
          <a:xfrm>
            <a:off x="7662682" y="5095736"/>
            <a:ext cx="415330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E61FD10F-323B-612C-2D09-23B0BB033D57}"/>
              </a:ext>
            </a:extLst>
          </p:cNvPr>
          <p:cNvCxnSpPr>
            <a:cxnSpLocks/>
          </p:cNvCxnSpPr>
          <p:nvPr/>
        </p:nvCxnSpPr>
        <p:spPr>
          <a:xfrm flipV="1">
            <a:off x="2598234" y="1659256"/>
            <a:ext cx="4772722" cy="355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9AA77B06-565E-E728-FF83-A246261A9942}"/>
              </a:ext>
            </a:extLst>
          </p:cNvPr>
          <p:cNvCxnSpPr>
            <a:cxnSpLocks/>
          </p:cNvCxnSpPr>
          <p:nvPr/>
        </p:nvCxnSpPr>
        <p:spPr>
          <a:xfrm flipV="1">
            <a:off x="2598234" y="2374793"/>
            <a:ext cx="4772722" cy="355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テキスト ボックス 64">
            <a:extLst>
              <a:ext uri="{FF2B5EF4-FFF2-40B4-BE49-F238E27FC236}">
                <a16:creationId xmlns:a16="http://schemas.microsoft.com/office/drawing/2014/main" id="{D39D5EBA-2F9A-486B-967D-09EBE70EC26E}"/>
              </a:ext>
            </a:extLst>
          </p:cNvPr>
          <p:cNvSpPr txBox="1"/>
          <p:nvPr/>
        </p:nvSpPr>
        <p:spPr>
          <a:xfrm>
            <a:off x="7578514" y="1848074"/>
            <a:ext cx="1104790" cy="369332"/>
          </a:xfrm>
          <a:prstGeom prst="rect">
            <a:avLst/>
          </a:prstGeom>
          <a:noFill/>
        </p:spPr>
        <p:txBody>
          <a:bodyPr wrap="none" rtlCol="0">
            <a:spAutoFit/>
          </a:bodyPr>
          <a:lstStyle/>
          <a:p>
            <a:r>
              <a:rPr lang="ja-JP" altLang="en-US"/>
              <a:t>配列</a:t>
            </a:r>
            <a:r>
              <a:rPr lang="en-US" altLang="ja-JP" dirty="0"/>
              <a:t> dist</a:t>
            </a:r>
            <a:endParaRPr kumimoji="1" lang="ja-JP" altLang="en-US"/>
          </a:p>
        </p:txBody>
      </p:sp>
      <p:sp>
        <p:nvSpPr>
          <p:cNvPr id="66" name="テキスト ボックス 65">
            <a:extLst>
              <a:ext uri="{FF2B5EF4-FFF2-40B4-BE49-F238E27FC236}">
                <a16:creationId xmlns:a16="http://schemas.microsoft.com/office/drawing/2014/main" id="{FFB9524E-CB80-1898-342C-9339C9B761DC}"/>
              </a:ext>
            </a:extLst>
          </p:cNvPr>
          <p:cNvSpPr txBox="1"/>
          <p:nvPr/>
        </p:nvSpPr>
        <p:spPr>
          <a:xfrm>
            <a:off x="9267971" y="3743866"/>
            <a:ext cx="843501" cy="369332"/>
          </a:xfrm>
          <a:prstGeom prst="rect">
            <a:avLst/>
          </a:prstGeom>
          <a:noFill/>
        </p:spPr>
        <p:txBody>
          <a:bodyPr wrap="none" rtlCol="0">
            <a:spAutoFit/>
          </a:bodyPr>
          <a:lstStyle/>
          <a:p>
            <a:r>
              <a:rPr kumimoji="1" lang="en-US" altLang="ja-JP" dirty="0"/>
              <a:t>queue</a:t>
            </a:r>
            <a:endParaRPr kumimoji="1" lang="ja-JP" altLang="en-US"/>
          </a:p>
        </p:txBody>
      </p:sp>
      <p:cxnSp>
        <p:nvCxnSpPr>
          <p:cNvPr id="32" name="直線コネクタ 31">
            <a:extLst>
              <a:ext uri="{FF2B5EF4-FFF2-40B4-BE49-F238E27FC236}">
                <a16:creationId xmlns:a16="http://schemas.microsoft.com/office/drawing/2014/main" id="{BE32983A-8E2E-E2EE-92DD-6DCE0B13C5A6}"/>
              </a:ext>
            </a:extLst>
          </p:cNvPr>
          <p:cNvCxnSpPr>
            <a:cxnSpLocks/>
          </p:cNvCxnSpPr>
          <p:nvPr/>
        </p:nvCxnSpPr>
        <p:spPr>
          <a:xfrm>
            <a:off x="2598234" y="1662811"/>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8E204FC4-64B7-8CD2-F109-C7B3C76452DD}"/>
              </a:ext>
            </a:extLst>
          </p:cNvPr>
          <p:cNvCxnSpPr>
            <a:cxnSpLocks/>
          </p:cNvCxnSpPr>
          <p:nvPr/>
        </p:nvCxnSpPr>
        <p:spPr>
          <a:xfrm>
            <a:off x="3325163"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81E69D9A-F0CE-8652-78A9-CCE4289387E2}"/>
              </a:ext>
            </a:extLst>
          </p:cNvPr>
          <p:cNvCxnSpPr>
            <a:cxnSpLocks/>
          </p:cNvCxnSpPr>
          <p:nvPr/>
        </p:nvCxnSpPr>
        <p:spPr>
          <a:xfrm>
            <a:off x="4058840"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BCA7D460-9DCF-FD70-728F-FDAE23019935}"/>
              </a:ext>
            </a:extLst>
          </p:cNvPr>
          <p:cNvCxnSpPr>
            <a:cxnSpLocks/>
          </p:cNvCxnSpPr>
          <p:nvPr/>
        </p:nvCxnSpPr>
        <p:spPr>
          <a:xfrm>
            <a:off x="4853692"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B36DE86E-58BF-D9EE-F34B-19A59AC6DE17}"/>
              </a:ext>
            </a:extLst>
          </p:cNvPr>
          <p:cNvCxnSpPr>
            <a:cxnSpLocks/>
          </p:cNvCxnSpPr>
          <p:nvPr/>
        </p:nvCxnSpPr>
        <p:spPr>
          <a:xfrm>
            <a:off x="5656412"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1572181F-7462-867D-2BE8-74E9534F41FE}"/>
              </a:ext>
            </a:extLst>
          </p:cNvPr>
          <p:cNvCxnSpPr>
            <a:cxnSpLocks/>
          </p:cNvCxnSpPr>
          <p:nvPr/>
        </p:nvCxnSpPr>
        <p:spPr>
          <a:xfrm>
            <a:off x="7253984"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E940420D-06C1-99A9-CC33-9036910F3C8D}"/>
              </a:ext>
            </a:extLst>
          </p:cNvPr>
          <p:cNvCxnSpPr>
            <a:cxnSpLocks/>
          </p:cNvCxnSpPr>
          <p:nvPr/>
        </p:nvCxnSpPr>
        <p:spPr>
          <a:xfrm>
            <a:off x="6455198"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135D29B3-2064-F491-162E-58378DCB72C9}"/>
              </a:ext>
            </a:extLst>
          </p:cNvPr>
          <p:cNvSpPr txBox="1"/>
          <p:nvPr/>
        </p:nvSpPr>
        <p:spPr>
          <a:xfrm>
            <a:off x="2704918" y="2543107"/>
            <a:ext cx="312906" cy="369332"/>
          </a:xfrm>
          <a:prstGeom prst="rect">
            <a:avLst/>
          </a:prstGeom>
          <a:noFill/>
        </p:spPr>
        <p:txBody>
          <a:bodyPr wrap="none" rtlCol="0">
            <a:spAutoFit/>
          </a:bodyPr>
          <a:lstStyle/>
          <a:p>
            <a:r>
              <a:rPr lang="en-US" altLang="ja-JP" dirty="0"/>
              <a:t>0</a:t>
            </a:r>
            <a:endParaRPr kumimoji="1" lang="ja-JP" altLang="en-US"/>
          </a:p>
        </p:txBody>
      </p:sp>
      <p:sp>
        <p:nvSpPr>
          <p:cNvPr id="42" name="テキスト ボックス 41">
            <a:extLst>
              <a:ext uri="{FF2B5EF4-FFF2-40B4-BE49-F238E27FC236}">
                <a16:creationId xmlns:a16="http://schemas.microsoft.com/office/drawing/2014/main" id="{0D6BD341-3A57-49EA-A5B6-01EB5A190CF2}"/>
              </a:ext>
            </a:extLst>
          </p:cNvPr>
          <p:cNvSpPr txBox="1"/>
          <p:nvPr/>
        </p:nvSpPr>
        <p:spPr>
          <a:xfrm>
            <a:off x="3526602" y="2538062"/>
            <a:ext cx="312906" cy="369332"/>
          </a:xfrm>
          <a:prstGeom prst="rect">
            <a:avLst/>
          </a:prstGeom>
          <a:noFill/>
        </p:spPr>
        <p:txBody>
          <a:bodyPr wrap="none" rtlCol="0">
            <a:spAutoFit/>
          </a:bodyPr>
          <a:lstStyle/>
          <a:p>
            <a:r>
              <a:rPr lang="en-US" altLang="ja-JP" dirty="0"/>
              <a:t>1</a:t>
            </a:r>
            <a:endParaRPr kumimoji="1" lang="ja-JP" altLang="en-US"/>
          </a:p>
        </p:txBody>
      </p:sp>
      <p:sp>
        <p:nvSpPr>
          <p:cNvPr id="44" name="テキスト ボックス 43">
            <a:extLst>
              <a:ext uri="{FF2B5EF4-FFF2-40B4-BE49-F238E27FC236}">
                <a16:creationId xmlns:a16="http://schemas.microsoft.com/office/drawing/2014/main" id="{773B439D-9740-7C66-116C-D954EC36BDE3}"/>
              </a:ext>
            </a:extLst>
          </p:cNvPr>
          <p:cNvSpPr txBox="1"/>
          <p:nvPr/>
        </p:nvSpPr>
        <p:spPr>
          <a:xfrm>
            <a:off x="4295468" y="2535306"/>
            <a:ext cx="312906" cy="369332"/>
          </a:xfrm>
          <a:prstGeom prst="rect">
            <a:avLst/>
          </a:prstGeom>
          <a:noFill/>
        </p:spPr>
        <p:txBody>
          <a:bodyPr wrap="none" rtlCol="0">
            <a:spAutoFit/>
          </a:bodyPr>
          <a:lstStyle/>
          <a:p>
            <a:r>
              <a:rPr lang="en-US" altLang="ja-JP" dirty="0"/>
              <a:t>2</a:t>
            </a:r>
            <a:endParaRPr kumimoji="1" lang="ja-JP" altLang="en-US"/>
          </a:p>
        </p:txBody>
      </p:sp>
      <p:sp>
        <p:nvSpPr>
          <p:cNvPr id="45" name="テキスト ボックス 44">
            <a:extLst>
              <a:ext uri="{FF2B5EF4-FFF2-40B4-BE49-F238E27FC236}">
                <a16:creationId xmlns:a16="http://schemas.microsoft.com/office/drawing/2014/main" id="{AABC940C-FCD1-175C-8B3D-9611017230BC}"/>
              </a:ext>
            </a:extLst>
          </p:cNvPr>
          <p:cNvSpPr txBox="1"/>
          <p:nvPr/>
        </p:nvSpPr>
        <p:spPr>
          <a:xfrm>
            <a:off x="5099891" y="2538062"/>
            <a:ext cx="312906" cy="369332"/>
          </a:xfrm>
          <a:prstGeom prst="rect">
            <a:avLst/>
          </a:prstGeom>
          <a:noFill/>
        </p:spPr>
        <p:txBody>
          <a:bodyPr wrap="none" rtlCol="0">
            <a:spAutoFit/>
          </a:bodyPr>
          <a:lstStyle/>
          <a:p>
            <a:r>
              <a:rPr lang="en-US" altLang="ja-JP" dirty="0"/>
              <a:t>3</a:t>
            </a:r>
            <a:endParaRPr kumimoji="1" lang="ja-JP" altLang="en-US"/>
          </a:p>
        </p:txBody>
      </p:sp>
      <p:sp>
        <p:nvSpPr>
          <p:cNvPr id="46" name="テキスト ボックス 45">
            <a:extLst>
              <a:ext uri="{FF2B5EF4-FFF2-40B4-BE49-F238E27FC236}">
                <a16:creationId xmlns:a16="http://schemas.microsoft.com/office/drawing/2014/main" id="{6C3BB388-C723-1380-E5F5-90F9675A53E8}"/>
              </a:ext>
            </a:extLst>
          </p:cNvPr>
          <p:cNvSpPr txBox="1"/>
          <p:nvPr/>
        </p:nvSpPr>
        <p:spPr>
          <a:xfrm>
            <a:off x="5921575" y="2535306"/>
            <a:ext cx="312906" cy="369332"/>
          </a:xfrm>
          <a:prstGeom prst="rect">
            <a:avLst/>
          </a:prstGeom>
          <a:noFill/>
        </p:spPr>
        <p:txBody>
          <a:bodyPr wrap="none" rtlCol="0">
            <a:spAutoFit/>
          </a:bodyPr>
          <a:lstStyle/>
          <a:p>
            <a:r>
              <a:rPr lang="en-US" altLang="ja-JP" dirty="0"/>
              <a:t>4</a:t>
            </a:r>
            <a:endParaRPr kumimoji="1" lang="ja-JP" altLang="en-US"/>
          </a:p>
        </p:txBody>
      </p:sp>
      <p:sp>
        <p:nvSpPr>
          <p:cNvPr id="48" name="テキスト ボックス 47">
            <a:extLst>
              <a:ext uri="{FF2B5EF4-FFF2-40B4-BE49-F238E27FC236}">
                <a16:creationId xmlns:a16="http://schemas.microsoft.com/office/drawing/2014/main" id="{5643E59B-763A-311D-897B-39A3397B71AD}"/>
              </a:ext>
            </a:extLst>
          </p:cNvPr>
          <p:cNvSpPr txBox="1"/>
          <p:nvPr/>
        </p:nvSpPr>
        <p:spPr>
          <a:xfrm>
            <a:off x="6725998" y="2497351"/>
            <a:ext cx="312906" cy="369332"/>
          </a:xfrm>
          <a:prstGeom prst="rect">
            <a:avLst/>
          </a:prstGeom>
          <a:noFill/>
        </p:spPr>
        <p:txBody>
          <a:bodyPr wrap="none" rtlCol="0">
            <a:spAutoFit/>
          </a:bodyPr>
          <a:lstStyle/>
          <a:p>
            <a:r>
              <a:rPr lang="en-US" altLang="ja-JP" dirty="0"/>
              <a:t>5</a:t>
            </a:r>
            <a:endParaRPr kumimoji="1" lang="ja-JP" altLang="en-US"/>
          </a:p>
        </p:txBody>
      </p:sp>
      <p:sp>
        <p:nvSpPr>
          <p:cNvPr id="55" name="正方形/長方形 54">
            <a:extLst>
              <a:ext uri="{FF2B5EF4-FFF2-40B4-BE49-F238E27FC236}">
                <a16:creationId xmlns:a16="http://schemas.microsoft.com/office/drawing/2014/main" id="{55999BD8-9843-8DB9-51D2-F718D1910B34}"/>
              </a:ext>
            </a:extLst>
          </p:cNvPr>
          <p:cNvSpPr/>
          <p:nvPr/>
        </p:nvSpPr>
        <p:spPr>
          <a:xfrm>
            <a:off x="6574912" y="1742282"/>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3</a:t>
            </a:r>
            <a:endParaRPr kumimoji="1" lang="ja-JP" altLang="en-US">
              <a:solidFill>
                <a:schemeClr val="tx1"/>
              </a:solidFill>
            </a:endParaRPr>
          </a:p>
        </p:txBody>
      </p:sp>
      <p:sp>
        <p:nvSpPr>
          <p:cNvPr id="56" name="正方形/長方形 55">
            <a:extLst>
              <a:ext uri="{FF2B5EF4-FFF2-40B4-BE49-F238E27FC236}">
                <a16:creationId xmlns:a16="http://schemas.microsoft.com/office/drawing/2014/main" id="{C5983905-6345-7855-77F5-B8A99B04AFB7}"/>
              </a:ext>
            </a:extLst>
          </p:cNvPr>
          <p:cNvSpPr/>
          <p:nvPr/>
        </p:nvSpPr>
        <p:spPr>
          <a:xfrm>
            <a:off x="4149020" y="1746235"/>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a:solidFill>
                <a:schemeClr val="tx1"/>
              </a:solidFill>
            </a:endParaRPr>
          </a:p>
        </p:txBody>
      </p:sp>
      <p:sp>
        <p:nvSpPr>
          <p:cNvPr id="57" name="正方形/長方形 56">
            <a:extLst>
              <a:ext uri="{FF2B5EF4-FFF2-40B4-BE49-F238E27FC236}">
                <a16:creationId xmlns:a16="http://schemas.microsoft.com/office/drawing/2014/main" id="{DB33C5D4-6E67-DBC4-6B86-3519DAEAB7EE}"/>
              </a:ext>
            </a:extLst>
          </p:cNvPr>
          <p:cNvSpPr/>
          <p:nvPr/>
        </p:nvSpPr>
        <p:spPr>
          <a:xfrm>
            <a:off x="3404337" y="1760235"/>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a:solidFill>
                <a:schemeClr val="tx1"/>
              </a:solidFill>
            </a:endParaRPr>
          </a:p>
        </p:txBody>
      </p:sp>
      <p:sp>
        <p:nvSpPr>
          <p:cNvPr id="58" name="正方形/長方形 57">
            <a:extLst>
              <a:ext uri="{FF2B5EF4-FFF2-40B4-BE49-F238E27FC236}">
                <a16:creationId xmlns:a16="http://schemas.microsoft.com/office/drawing/2014/main" id="{BF70744B-2A67-95F0-E594-25FD434A406D}"/>
              </a:ext>
            </a:extLst>
          </p:cNvPr>
          <p:cNvSpPr/>
          <p:nvPr/>
        </p:nvSpPr>
        <p:spPr>
          <a:xfrm>
            <a:off x="2640105" y="1760235"/>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a:solidFill>
                <a:schemeClr val="tx1"/>
              </a:solidFill>
            </a:endParaRPr>
          </a:p>
        </p:txBody>
      </p:sp>
      <p:sp>
        <p:nvSpPr>
          <p:cNvPr id="59" name="正方形/長方形 58">
            <a:extLst>
              <a:ext uri="{FF2B5EF4-FFF2-40B4-BE49-F238E27FC236}">
                <a16:creationId xmlns:a16="http://schemas.microsoft.com/office/drawing/2014/main" id="{D0A3D2FC-848A-6233-34E1-EB1033D96FD3}"/>
              </a:ext>
            </a:extLst>
          </p:cNvPr>
          <p:cNvSpPr/>
          <p:nvPr/>
        </p:nvSpPr>
        <p:spPr>
          <a:xfrm>
            <a:off x="5755724" y="1730383"/>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3</a:t>
            </a:r>
            <a:endParaRPr kumimoji="1" lang="ja-JP" altLang="en-US">
              <a:solidFill>
                <a:schemeClr val="tx1"/>
              </a:solidFill>
            </a:endParaRPr>
          </a:p>
        </p:txBody>
      </p:sp>
      <p:sp>
        <p:nvSpPr>
          <p:cNvPr id="60" name="正方形/長方形 59">
            <a:extLst>
              <a:ext uri="{FF2B5EF4-FFF2-40B4-BE49-F238E27FC236}">
                <a16:creationId xmlns:a16="http://schemas.microsoft.com/office/drawing/2014/main" id="{EF0E1471-0785-19A2-7743-7116BA4B8462}"/>
              </a:ext>
            </a:extLst>
          </p:cNvPr>
          <p:cNvSpPr/>
          <p:nvPr/>
        </p:nvSpPr>
        <p:spPr>
          <a:xfrm>
            <a:off x="4956939" y="1742441"/>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a:solidFill>
                <a:schemeClr val="tx1"/>
              </a:solidFill>
            </a:endParaRPr>
          </a:p>
        </p:txBody>
      </p:sp>
      <p:sp>
        <p:nvSpPr>
          <p:cNvPr id="70" name="正方形/長方形 69">
            <a:extLst>
              <a:ext uri="{FF2B5EF4-FFF2-40B4-BE49-F238E27FC236}">
                <a16:creationId xmlns:a16="http://schemas.microsoft.com/office/drawing/2014/main" id="{AF482933-E9A3-8E02-4136-B57A3A0F6DA5}"/>
              </a:ext>
            </a:extLst>
          </p:cNvPr>
          <p:cNvSpPr/>
          <p:nvPr/>
        </p:nvSpPr>
        <p:spPr>
          <a:xfrm>
            <a:off x="2672537" y="1730383"/>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0</a:t>
            </a:r>
            <a:endParaRPr kumimoji="1" lang="ja-JP" altLang="en-US">
              <a:solidFill>
                <a:schemeClr val="tx1"/>
              </a:solidFill>
            </a:endParaRPr>
          </a:p>
        </p:txBody>
      </p:sp>
      <p:sp>
        <p:nvSpPr>
          <p:cNvPr id="31" name="円/楕円 30">
            <a:extLst>
              <a:ext uri="{FF2B5EF4-FFF2-40B4-BE49-F238E27FC236}">
                <a16:creationId xmlns:a16="http://schemas.microsoft.com/office/drawing/2014/main" id="{6A2C36DB-809F-D9F9-B734-CC60C0479C8F}"/>
              </a:ext>
            </a:extLst>
          </p:cNvPr>
          <p:cNvSpPr/>
          <p:nvPr/>
        </p:nvSpPr>
        <p:spPr>
          <a:xfrm>
            <a:off x="7706944" y="4280467"/>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4</a:t>
            </a:r>
            <a:endParaRPr kumimoji="1" lang="ja-JP" altLang="en-US"/>
          </a:p>
        </p:txBody>
      </p:sp>
      <p:sp>
        <p:nvSpPr>
          <p:cNvPr id="33" name="円/楕円 32">
            <a:extLst>
              <a:ext uri="{FF2B5EF4-FFF2-40B4-BE49-F238E27FC236}">
                <a16:creationId xmlns:a16="http://schemas.microsoft.com/office/drawing/2014/main" id="{C10E3F70-1D8C-F3E9-6650-400EE9DA4392}"/>
              </a:ext>
            </a:extLst>
          </p:cNvPr>
          <p:cNvSpPr/>
          <p:nvPr/>
        </p:nvSpPr>
        <p:spPr>
          <a:xfrm>
            <a:off x="8468919" y="4280467"/>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5</a:t>
            </a:r>
            <a:endParaRPr kumimoji="1" lang="ja-JP" altLang="en-US"/>
          </a:p>
        </p:txBody>
      </p:sp>
      <p:sp>
        <p:nvSpPr>
          <p:cNvPr id="26" name="円/楕円 25">
            <a:extLst>
              <a:ext uri="{FF2B5EF4-FFF2-40B4-BE49-F238E27FC236}">
                <a16:creationId xmlns:a16="http://schemas.microsoft.com/office/drawing/2014/main" id="{8974DE9D-FCED-1E96-2029-977C87EAEBED}"/>
              </a:ext>
            </a:extLst>
          </p:cNvPr>
          <p:cNvSpPr/>
          <p:nvPr/>
        </p:nvSpPr>
        <p:spPr>
          <a:xfrm>
            <a:off x="5874882" y="3509197"/>
            <a:ext cx="719198" cy="720000"/>
          </a:xfrm>
          <a:prstGeom prst="ellipse">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solidFill>
                  <a:schemeClr val="bg1"/>
                </a:solidFill>
              </a:rPr>
              <a:t>4</a:t>
            </a:r>
            <a:endParaRPr kumimoji="1" lang="ja-JP" altLang="en-US">
              <a:solidFill>
                <a:schemeClr val="bg1"/>
              </a:solidFill>
            </a:endParaRPr>
          </a:p>
        </p:txBody>
      </p:sp>
      <p:cxnSp>
        <p:nvCxnSpPr>
          <p:cNvPr id="29" name="直線コネクタ 28">
            <a:extLst>
              <a:ext uri="{FF2B5EF4-FFF2-40B4-BE49-F238E27FC236}">
                <a16:creationId xmlns:a16="http://schemas.microsoft.com/office/drawing/2014/main" id="{F2611912-AD13-658A-A1A3-3BC67F69875C}"/>
              </a:ext>
            </a:extLst>
          </p:cNvPr>
          <p:cNvCxnSpPr/>
          <p:nvPr/>
        </p:nvCxnSpPr>
        <p:spPr>
          <a:xfrm>
            <a:off x="3260054"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38" name="円/楕円 37">
            <a:extLst>
              <a:ext uri="{FF2B5EF4-FFF2-40B4-BE49-F238E27FC236}">
                <a16:creationId xmlns:a16="http://schemas.microsoft.com/office/drawing/2014/main" id="{A7F80E56-2E85-2095-0B54-12D8A2E6C9C2}"/>
              </a:ext>
            </a:extLst>
          </p:cNvPr>
          <p:cNvSpPr/>
          <p:nvPr/>
        </p:nvSpPr>
        <p:spPr>
          <a:xfrm>
            <a:off x="3838123"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52" name="直線コネクタ 51">
            <a:extLst>
              <a:ext uri="{FF2B5EF4-FFF2-40B4-BE49-F238E27FC236}">
                <a16:creationId xmlns:a16="http://schemas.microsoft.com/office/drawing/2014/main" id="{2F247076-D31D-1CA5-60B3-9E90B88D534A}"/>
              </a:ext>
            </a:extLst>
          </p:cNvPr>
          <p:cNvCxnSpPr/>
          <p:nvPr/>
        </p:nvCxnSpPr>
        <p:spPr>
          <a:xfrm>
            <a:off x="4058840"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54" name="円/楕円 53">
            <a:extLst>
              <a:ext uri="{FF2B5EF4-FFF2-40B4-BE49-F238E27FC236}">
                <a16:creationId xmlns:a16="http://schemas.microsoft.com/office/drawing/2014/main" id="{08DCB7A4-0D76-C2EB-DA71-8F449A317855}"/>
              </a:ext>
            </a:extLst>
          </p:cNvPr>
          <p:cNvSpPr/>
          <p:nvPr/>
        </p:nvSpPr>
        <p:spPr>
          <a:xfrm>
            <a:off x="4636909"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7" name="直線コネクタ 66">
            <a:extLst>
              <a:ext uri="{FF2B5EF4-FFF2-40B4-BE49-F238E27FC236}">
                <a16:creationId xmlns:a16="http://schemas.microsoft.com/office/drawing/2014/main" id="{F3A9661D-7578-429A-7B8C-BF46213B5F36}"/>
              </a:ext>
            </a:extLst>
          </p:cNvPr>
          <p:cNvCxnSpPr/>
          <p:nvPr/>
        </p:nvCxnSpPr>
        <p:spPr>
          <a:xfrm>
            <a:off x="4857626"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68" name="円/楕円 67">
            <a:extLst>
              <a:ext uri="{FF2B5EF4-FFF2-40B4-BE49-F238E27FC236}">
                <a16:creationId xmlns:a16="http://schemas.microsoft.com/office/drawing/2014/main" id="{3CD8A1BA-1B25-39C6-38BD-10626CBF2B6F}"/>
              </a:ext>
            </a:extLst>
          </p:cNvPr>
          <p:cNvSpPr/>
          <p:nvPr/>
        </p:nvSpPr>
        <p:spPr>
          <a:xfrm>
            <a:off x="5435695" y="249511"/>
            <a:ext cx="220717" cy="228490"/>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9" name="直線コネクタ 68">
            <a:extLst>
              <a:ext uri="{FF2B5EF4-FFF2-40B4-BE49-F238E27FC236}">
                <a16:creationId xmlns:a16="http://schemas.microsoft.com/office/drawing/2014/main" id="{0DB180A6-1FA1-238D-AC71-F5D9E060FF8D}"/>
              </a:ext>
            </a:extLst>
          </p:cNvPr>
          <p:cNvCxnSpPr/>
          <p:nvPr/>
        </p:nvCxnSpPr>
        <p:spPr>
          <a:xfrm>
            <a:off x="5656412"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71" name="円/楕円 70">
            <a:extLst>
              <a:ext uri="{FF2B5EF4-FFF2-40B4-BE49-F238E27FC236}">
                <a16:creationId xmlns:a16="http://schemas.microsoft.com/office/drawing/2014/main" id="{4B8F4D26-A107-36DA-80C4-49B50FC476EF}"/>
              </a:ext>
            </a:extLst>
          </p:cNvPr>
          <p:cNvSpPr/>
          <p:nvPr/>
        </p:nvSpPr>
        <p:spPr>
          <a:xfrm>
            <a:off x="6234481" y="249511"/>
            <a:ext cx="220717" cy="228490"/>
          </a:xfrm>
          <a:prstGeom prst="ellipse">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2" name="直線コネクタ 71">
            <a:extLst>
              <a:ext uri="{FF2B5EF4-FFF2-40B4-BE49-F238E27FC236}">
                <a16:creationId xmlns:a16="http://schemas.microsoft.com/office/drawing/2014/main" id="{B20E3CF4-6402-4318-C3A1-2C3B2C159DC7}"/>
              </a:ext>
            </a:extLst>
          </p:cNvPr>
          <p:cNvCxnSpPr/>
          <p:nvPr/>
        </p:nvCxnSpPr>
        <p:spPr>
          <a:xfrm>
            <a:off x="6455198"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73" name="円/楕円 72">
            <a:extLst>
              <a:ext uri="{FF2B5EF4-FFF2-40B4-BE49-F238E27FC236}">
                <a16:creationId xmlns:a16="http://schemas.microsoft.com/office/drawing/2014/main" id="{A5AB67B6-5B9E-E279-03CA-4C436C2BACA2}"/>
              </a:ext>
            </a:extLst>
          </p:cNvPr>
          <p:cNvSpPr/>
          <p:nvPr/>
        </p:nvSpPr>
        <p:spPr>
          <a:xfrm>
            <a:off x="7033267" y="249511"/>
            <a:ext cx="220717" cy="228490"/>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4" name="直線コネクタ 73">
            <a:extLst>
              <a:ext uri="{FF2B5EF4-FFF2-40B4-BE49-F238E27FC236}">
                <a16:creationId xmlns:a16="http://schemas.microsoft.com/office/drawing/2014/main" id="{4469CE19-E7D7-9425-43EC-2974BFD2B541}"/>
              </a:ext>
            </a:extLst>
          </p:cNvPr>
          <p:cNvCxnSpPr/>
          <p:nvPr/>
        </p:nvCxnSpPr>
        <p:spPr>
          <a:xfrm>
            <a:off x="7260554"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75" name="円/楕円 74">
            <a:extLst>
              <a:ext uri="{FF2B5EF4-FFF2-40B4-BE49-F238E27FC236}">
                <a16:creationId xmlns:a16="http://schemas.microsoft.com/office/drawing/2014/main" id="{79697CD1-E0E8-F8D4-A0C4-36B9510125CC}"/>
              </a:ext>
            </a:extLst>
          </p:cNvPr>
          <p:cNvSpPr/>
          <p:nvPr/>
        </p:nvSpPr>
        <p:spPr>
          <a:xfrm>
            <a:off x="7838623"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6" name="直線コネクタ 75">
            <a:extLst>
              <a:ext uri="{FF2B5EF4-FFF2-40B4-BE49-F238E27FC236}">
                <a16:creationId xmlns:a16="http://schemas.microsoft.com/office/drawing/2014/main" id="{8C4E8461-9B2F-CF90-5807-81D5516E8AE1}"/>
              </a:ext>
            </a:extLst>
          </p:cNvPr>
          <p:cNvCxnSpPr/>
          <p:nvPr/>
        </p:nvCxnSpPr>
        <p:spPr>
          <a:xfrm>
            <a:off x="8065910"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77" name="円/楕円 76">
            <a:extLst>
              <a:ext uri="{FF2B5EF4-FFF2-40B4-BE49-F238E27FC236}">
                <a16:creationId xmlns:a16="http://schemas.microsoft.com/office/drawing/2014/main" id="{879D91EC-DA2E-CFB5-6E32-72F8DEB3F19F}"/>
              </a:ext>
            </a:extLst>
          </p:cNvPr>
          <p:cNvSpPr/>
          <p:nvPr/>
        </p:nvSpPr>
        <p:spPr>
          <a:xfrm>
            <a:off x="8643979"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78" name="円/楕円 77">
            <a:extLst>
              <a:ext uri="{FF2B5EF4-FFF2-40B4-BE49-F238E27FC236}">
                <a16:creationId xmlns:a16="http://schemas.microsoft.com/office/drawing/2014/main" id="{80AFBD9E-388C-69F2-3331-A3140FE0B82D}"/>
              </a:ext>
            </a:extLst>
          </p:cNvPr>
          <p:cNvSpPr/>
          <p:nvPr/>
        </p:nvSpPr>
        <p:spPr>
          <a:xfrm>
            <a:off x="3036052" y="258326"/>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688434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 0 C -0.02136 -0.00487 -0.04271 -0.0095 -0.05469 0.00694 C -0.0668 0.02338 -0.07162 0.08518 -0.07266 0.09861 " pathEditMode="relative" ptsTypes="AAA">
                                      <p:cBhvr>
                                        <p:cTn id="10" dur="2000" fill="hold"/>
                                        <p:tgtEl>
                                          <p:spTgt spid="31"/>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3.95833E-6 3.7037E-6 L -0.0625 3.7037E-6 " pathEditMode="relative" rAng="0" ptsTypes="AA">
                                      <p:cBhvr>
                                        <p:cTn id="12" dur="2000" fill="hold"/>
                                        <p:tgtEl>
                                          <p:spTgt spid="33"/>
                                        </p:tgtEl>
                                        <p:attrNameLst>
                                          <p:attrName>ppt_x</p:attrName>
                                          <p:attrName>ppt_y</p:attrName>
                                        </p:attrNameLst>
                                      </p:cBhvr>
                                      <p:rCtr x="-3008" y="0"/>
                                    </p:animMotion>
                                  </p:childTnLst>
                                </p:cTn>
                              </p:par>
                            </p:childTnLst>
                          </p:cTn>
                        </p:par>
                        <p:par>
                          <p:cTn id="13" fill="hold">
                            <p:stCondLst>
                              <p:cond delay="2000"/>
                            </p:stCondLst>
                            <p:childTnLst>
                              <p:par>
                                <p:cTn id="14" presetID="3" presetClass="exit" presetSubtype="10" fill="hold" grpId="1" nodeType="afterEffect">
                                  <p:stCondLst>
                                    <p:cond delay="0"/>
                                  </p:stCondLst>
                                  <p:childTnLst>
                                    <p:animEffect transition="out" filter="blinds(horizontal)">
                                      <p:cBhvr>
                                        <p:cTn id="15" dur="500"/>
                                        <p:tgtEl>
                                          <p:spTgt spid="31"/>
                                        </p:tgtEl>
                                      </p:cBhvr>
                                    </p:animEffect>
                                    <p:set>
                                      <p:cBhvr>
                                        <p:cTn id="16" dur="1" fill="hold">
                                          <p:stCondLst>
                                            <p:cond delay="499"/>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1" grpId="1" animBg="1"/>
      <p:bldP spid="33" grpId="0" animBg="1"/>
      <p:bldP spid="2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32EF8B-9403-A282-FF2E-FFBC1C5AAEB4}"/>
              </a:ext>
            </a:extLst>
          </p:cNvPr>
          <p:cNvSpPr>
            <a:spLocks noGrp="1"/>
          </p:cNvSpPr>
          <p:nvPr>
            <p:ph type="title"/>
          </p:nvPr>
        </p:nvSpPr>
        <p:spPr/>
        <p:txBody>
          <a:bodyPr/>
          <a:lstStyle/>
          <a:p>
            <a:r>
              <a:rPr kumimoji="1" lang="en-US" altLang="ja-JP" dirty="0"/>
              <a:t>BFS</a:t>
            </a:r>
            <a:r>
              <a:rPr kumimoji="1" lang="ja-JP" altLang="en-US"/>
              <a:t>の実装</a:t>
            </a:r>
            <a:r>
              <a:rPr lang="en-US" altLang="ja-JP" sz="2800" dirty="0">
                <a:solidFill>
                  <a:prstClr val="black"/>
                </a:solidFill>
              </a:rPr>
              <a:t>(7/7)</a:t>
            </a:r>
            <a:endParaRPr kumimoji="1" lang="ja-JP" altLang="en-US"/>
          </a:p>
        </p:txBody>
      </p:sp>
      <p:sp>
        <p:nvSpPr>
          <p:cNvPr id="19" name="円/楕円 18">
            <a:extLst>
              <a:ext uri="{FF2B5EF4-FFF2-40B4-BE49-F238E27FC236}">
                <a16:creationId xmlns:a16="http://schemas.microsoft.com/office/drawing/2014/main" id="{784A3636-53C8-CAB2-6616-3671469A1CE7}"/>
              </a:ext>
            </a:extLst>
          </p:cNvPr>
          <p:cNvSpPr/>
          <p:nvPr/>
        </p:nvSpPr>
        <p:spPr>
          <a:xfrm>
            <a:off x="403302" y="4661242"/>
            <a:ext cx="720000" cy="720000"/>
          </a:xfrm>
          <a:prstGeom prst="ellipse">
            <a:avLst/>
          </a:prstGeom>
          <a:solidFill>
            <a:schemeClr val="accent3"/>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2400" dirty="0"/>
              <a:t>0</a:t>
            </a:r>
            <a:endParaRPr kumimoji="1" lang="ja-JP" altLang="en-US" sz="2400"/>
          </a:p>
        </p:txBody>
      </p:sp>
      <p:sp>
        <p:nvSpPr>
          <p:cNvPr id="20" name="円/楕円 19">
            <a:extLst>
              <a:ext uri="{FF2B5EF4-FFF2-40B4-BE49-F238E27FC236}">
                <a16:creationId xmlns:a16="http://schemas.microsoft.com/office/drawing/2014/main" id="{D7C550A4-4031-B855-F0A4-F4A8D8DB06F3}"/>
              </a:ext>
            </a:extLst>
          </p:cNvPr>
          <p:cNvSpPr/>
          <p:nvPr/>
        </p:nvSpPr>
        <p:spPr>
          <a:xfrm>
            <a:off x="5878370" y="5700392"/>
            <a:ext cx="720000" cy="720000"/>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5</a:t>
            </a:r>
            <a:endParaRPr kumimoji="1" lang="ja-JP" altLang="en-US"/>
          </a:p>
        </p:txBody>
      </p:sp>
      <p:sp>
        <p:nvSpPr>
          <p:cNvPr id="21" name="円/楕円 20">
            <a:extLst>
              <a:ext uri="{FF2B5EF4-FFF2-40B4-BE49-F238E27FC236}">
                <a16:creationId xmlns:a16="http://schemas.microsoft.com/office/drawing/2014/main" id="{950AB18B-C953-39B8-E161-EBA122709288}"/>
              </a:ext>
            </a:extLst>
          </p:cNvPr>
          <p:cNvSpPr/>
          <p:nvPr/>
        </p:nvSpPr>
        <p:spPr>
          <a:xfrm>
            <a:off x="3842012" y="4661242"/>
            <a:ext cx="720000" cy="720000"/>
          </a:xfrm>
          <a:prstGeom prst="ellipse">
            <a:avLst/>
          </a:prstGeom>
          <a:solidFill>
            <a:schemeClr val="accent3"/>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3</a:t>
            </a:r>
            <a:endParaRPr kumimoji="1" lang="ja-JP" altLang="en-US"/>
          </a:p>
        </p:txBody>
      </p:sp>
      <p:sp>
        <p:nvSpPr>
          <p:cNvPr id="22" name="円/楕円 21">
            <a:extLst>
              <a:ext uri="{FF2B5EF4-FFF2-40B4-BE49-F238E27FC236}">
                <a16:creationId xmlns:a16="http://schemas.microsoft.com/office/drawing/2014/main" id="{C119E64E-2547-52B7-2B91-2CFD368C4B20}"/>
              </a:ext>
            </a:extLst>
          </p:cNvPr>
          <p:cNvSpPr/>
          <p:nvPr/>
        </p:nvSpPr>
        <p:spPr>
          <a:xfrm>
            <a:off x="2079915" y="5700392"/>
            <a:ext cx="720000" cy="720000"/>
          </a:xfrm>
          <a:prstGeom prst="ellipse">
            <a:avLst/>
          </a:prstGeom>
          <a:solidFill>
            <a:schemeClr val="accent3"/>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2</a:t>
            </a:r>
            <a:endParaRPr kumimoji="1" lang="ja-JP" altLang="en-US"/>
          </a:p>
        </p:txBody>
      </p:sp>
      <p:sp>
        <p:nvSpPr>
          <p:cNvPr id="23" name="円/楕円 22">
            <a:extLst>
              <a:ext uri="{FF2B5EF4-FFF2-40B4-BE49-F238E27FC236}">
                <a16:creationId xmlns:a16="http://schemas.microsoft.com/office/drawing/2014/main" id="{5653AF2F-03FE-1FA0-53D4-36B8AC4A4F73}"/>
              </a:ext>
            </a:extLst>
          </p:cNvPr>
          <p:cNvSpPr/>
          <p:nvPr/>
        </p:nvSpPr>
        <p:spPr>
          <a:xfrm>
            <a:off x="2080528" y="3460226"/>
            <a:ext cx="720000" cy="720000"/>
          </a:xfrm>
          <a:prstGeom prst="ellipse">
            <a:avLst/>
          </a:prstGeom>
          <a:solidFill>
            <a:schemeClr val="accent3"/>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1</a:t>
            </a:r>
            <a:endParaRPr kumimoji="1" lang="ja-JP" altLang="en-US"/>
          </a:p>
        </p:txBody>
      </p:sp>
      <p:sp>
        <p:nvSpPr>
          <p:cNvPr id="24" name="円/楕円 23">
            <a:extLst>
              <a:ext uri="{FF2B5EF4-FFF2-40B4-BE49-F238E27FC236}">
                <a16:creationId xmlns:a16="http://schemas.microsoft.com/office/drawing/2014/main" id="{25161922-BA26-DA64-0239-E50D817FF169}"/>
              </a:ext>
            </a:extLst>
          </p:cNvPr>
          <p:cNvSpPr/>
          <p:nvPr/>
        </p:nvSpPr>
        <p:spPr>
          <a:xfrm>
            <a:off x="5866663" y="3498640"/>
            <a:ext cx="719198" cy="720000"/>
          </a:xfrm>
          <a:prstGeom prst="ellipse">
            <a:avLst/>
          </a:prstGeom>
          <a:solidFill>
            <a:schemeClr val="accent3"/>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4</a:t>
            </a:r>
            <a:endParaRPr kumimoji="1" lang="ja-JP" altLang="en-US"/>
          </a:p>
        </p:txBody>
      </p:sp>
      <p:cxnSp>
        <p:nvCxnSpPr>
          <p:cNvPr id="25" name="直線コネクタ 24">
            <a:extLst>
              <a:ext uri="{FF2B5EF4-FFF2-40B4-BE49-F238E27FC236}">
                <a16:creationId xmlns:a16="http://schemas.microsoft.com/office/drawing/2014/main" id="{21632173-E0A8-6911-1CD8-CE8ECEF3180E}"/>
              </a:ext>
            </a:extLst>
          </p:cNvPr>
          <p:cNvCxnSpPr>
            <a:cxnSpLocks/>
            <a:stCxn id="19" idx="7"/>
            <a:endCxn id="23" idx="3"/>
          </p:cNvCxnSpPr>
          <p:nvPr/>
        </p:nvCxnSpPr>
        <p:spPr>
          <a:xfrm flipV="1">
            <a:off x="1017860" y="4074784"/>
            <a:ext cx="1168110" cy="6919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EAD32386-7D62-5741-4190-6B3B23F98548}"/>
              </a:ext>
            </a:extLst>
          </p:cNvPr>
          <p:cNvCxnSpPr>
            <a:cxnSpLocks/>
            <a:stCxn id="19" idx="5"/>
            <a:endCxn id="22" idx="1"/>
          </p:cNvCxnSpPr>
          <p:nvPr/>
        </p:nvCxnSpPr>
        <p:spPr>
          <a:xfrm>
            <a:off x="1017860" y="5275800"/>
            <a:ext cx="1167497" cy="530034"/>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7CB8EFE2-5A8E-5AA3-7898-320724125B5B}"/>
              </a:ext>
            </a:extLst>
          </p:cNvPr>
          <p:cNvSpPr txBox="1"/>
          <p:nvPr/>
        </p:nvSpPr>
        <p:spPr>
          <a:xfrm>
            <a:off x="403302" y="4217747"/>
            <a:ext cx="704039" cy="369332"/>
          </a:xfrm>
          <a:prstGeom prst="rect">
            <a:avLst/>
          </a:prstGeom>
          <a:noFill/>
        </p:spPr>
        <p:txBody>
          <a:bodyPr wrap="none" rtlCol="0">
            <a:spAutoFit/>
          </a:bodyPr>
          <a:lstStyle/>
          <a:p>
            <a:r>
              <a:rPr lang="en-US" altLang="ja-JP" dirty="0"/>
              <a:t>S</a:t>
            </a:r>
            <a:r>
              <a:rPr kumimoji="1" lang="en-US" altLang="ja-JP" dirty="0"/>
              <a:t>tart</a:t>
            </a:r>
            <a:endParaRPr kumimoji="1" lang="ja-JP" altLang="en-US"/>
          </a:p>
        </p:txBody>
      </p:sp>
      <p:cxnSp>
        <p:nvCxnSpPr>
          <p:cNvPr id="43" name="直線コネクタ 42">
            <a:extLst>
              <a:ext uri="{FF2B5EF4-FFF2-40B4-BE49-F238E27FC236}">
                <a16:creationId xmlns:a16="http://schemas.microsoft.com/office/drawing/2014/main" id="{588CAF95-47AB-4EDA-F063-0EA50214FB9E}"/>
              </a:ext>
            </a:extLst>
          </p:cNvPr>
          <p:cNvCxnSpPr>
            <a:cxnSpLocks/>
            <a:stCxn id="23" idx="5"/>
            <a:endCxn id="21" idx="1"/>
          </p:cNvCxnSpPr>
          <p:nvPr/>
        </p:nvCxnSpPr>
        <p:spPr>
          <a:xfrm>
            <a:off x="2695086" y="4074784"/>
            <a:ext cx="1252368" cy="6919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983C34EB-D9F1-8853-1D7C-5C7407307C5C}"/>
              </a:ext>
            </a:extLst>
          </p:cNvPr>
          <p:cNvCxnSpPr>
            <a:cxnSpLocks/>
            <a:stCxn id="22" idx="7"/>
            <a:endCxn id="21" idx="3"/>
          </p:cNvCxnSpPr>
          <p:nvPr/>
        </p:nvCxnSpPr>
        <p:spPr>
          <a:xfrm flipV="1">
            <a:off x="2694473" y="5275800"/>
            <a:ext cx="1252981" cy="53003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F4FEBB50-182E-0C09-26C3-D5A8897CFC5A}"/>
              </a:ext>
            </a:extLst>
          </p:cNvPr>
          <p:cNvCxnSpPr>
            <a:cxnSpLocks/>
            <a:stCxn id="21" idx="7"/>
            <a:endCxn id="24" idx="3"/>
          </p:cNvCxnSpPr>
          <p:nvPr/>
        </p:nvCxnSpPr>
        <p:spPr>
          <a:xfrm flipV="1">
            <a:off x="4456570" y="4113198"/>
            <a:ext cx="1515417" cy="65348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A5AF8B3C-4337-35A2-3007-B3A472A30C67}"/>
              </a:ext>
            </a:extLst>
          </p:cNvPr>
          <p:cNvCxnSpPr>
            <a:cxnSpLocks/>
            <a:stCxn id="21" idx="5"/>
            <a:endCxn id="20" idx="1"/>
          </p:cNvCxnSpPr>
          <p:nvPr/>
        </p:nvCxnSpPr>
        <p:spPr>
          <a:xfrm>
            <a:off x="4456570" y="5275800"/>
            <a:ext cx="1527242" cy="53003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25F109E1-C3C5-72E4-F87C-DEFEF706A91D}"/>
              </a:ext>
            </a:extLst>
          </p:cNvPr>
          <p:cNvCxnSpPr/>
          <p:nvPr/>
        </p:nvCxnSpPr>
        <p:spPr>
          <a:xfrm>
            <a:off x="7662682" y="4113198"/>
            <a:ext cx="415330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8ABD1433-B1BC-74E5-E5C6-705CDC2349A6}"/>
              </a:ext>
            </a:extLst>
          </p:cNvPr>
          <p:cNvCxnSpPr/>
          <p:nvPr/>
        </p:nvCxnSpPr>
        <p:spPr>
          <a:xfrm>
            <a:off x="7662682" y="5095736"/>
            <a:ext cx="415330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E61FD10F-323B-612C-2D09-23B0BB033D57}"/>
              </a:ext>
            </a:extLst>
          </p:cNvPr>
          <p:cNvCxnSpPr>
            <a:cxnSpLocks/>
          </p:cNvCxnSpPr>
          <p:nvPr/>
        </p:nvCxnSpPr>
        <p:spPr>
          <a:xfrm flipV="1">
            <a:off x="2598234" y="1659256"/>
            <a:ext cx="4772722" cy="355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9AA77B06-565E-E728-FF83-A246261A9942}"/>
              </a:ext>
            </a:extLst>
          </p:cNvPr>
          <p:cNvCxnSpPr>
            <a:cxnSpLocks/>
          </p:cNvCxnSpPr>
          <p:nvPr/>
        </p:nvCxnSpPr>
        <p:spPr>
          <a:xfrm flipV="1">
            <a:off x="2598234" y="2374793"/>
            <a:ext cx="4772722" cy="355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テキスト ボックス 64">
            <a:extLst>
              <a:ext uri="{FF2B5EF4-FFF2-40B4-BE49-F238E27FC236}">
                <a16:creationId xmlns:a16="http://schemas.microsoft.com/office/drawing/2014/main" id="{D39D5EBA-2F9A-486B-967D-09EBE70EC26E}"/>
              </a:ext>
            </a:extLst>
          </p:cNvPr>
          <p:cNvSpPr txBox="1"/>
          <p:nvPr/>
        </p:nvSpPr>
        <p:spPr>
          <a:xfrm>
            <a:off x="7578514" y="1848074"/>
            <a:ext cx="1104790" cy="369332"/>
          </a:xfrm>
          <a:prstGeom prst="rect">
            <a:avLst/>
          </a:prstGeom>
          <a:noFill/>
        </p:spPr>
        <p:txBody>
          <a:bodyPr wrap="none" rtlCol="0">
            <a:spAutoFit/>
          </a:bodyPr>
          <a:lstStyle/>
          <a:p>
            <a:r>
              <a:rPr lang="ja-JP" altLang="en-US"/>
              <a:t>配列</a:t>
            </a:r>
            <a:r>
              <a:rPr lang="en-US" altLang="ja-JP" dirty="0"/>
              <a:t> dist</a:t>
            </a:r>
            <a:endParaRPr kumimoji="1" lang="ja-JP" altLang="en-US"/>
          </a:p>
        </p:txBody>
      </p:sp>
      <p:sp>
        <p:nvSpPr>
          <p:cNvPr id="66" name="テキスト ボックス 65">
            <a:extLst>
              <a:ext uri="{FF2B5EF4-FFF2-40B4-BE49-F238E27FC236}">
                <a16:creationId xmlns:a16="http://schemas.microsoft.com/office/drawing/2014/main" id="{FFB9524E-CB80-1898-342C-9339C9B761DC}"/>
              </a:ext>
            </a:extLst>
          </p:cNvPr>
          <p:cNvSpPr txBox="1"/>
          <p:nvPr/>
        </p:nvSpPr>
        <p:spPr>
          <a:xfrm>
            <a:off x="9267971" y="3743866"/>
            <a:ext cx="843501" cy="369332"/>
          </a:xfrm>
          <a:prstGeom prst="rect">
            <a:avLst/>
          </a:prstGeom>
          <a:noFill/>
        </p:spPr>
        <p:txBody>
          <a:bodyPr wrap="none" rtlCol="0">
            <a:spAutoFit/>
          </a:bodyPr>
          <a:lstStyle/>
          <a:p>
            <a:r>
              <a:rPr kumimoji="1" lang="en-US" altLang="ja-JP" dirty="0"/>
              <a:t>queue</a:t>
            </a:r>
            <a:endParaRPr kumimoji="1" lang="ja-JP" altLang="en-US"/>
          </a:p>
        </p:txBody>
      </p:sp>
      <p:cxnSp>
        <p:nvCxnSpPr>
          <p:cNvPr id="32" name="直線コネクタ 31">
            <a:extLst>
              <a:ext uri="{FF2B5EF4-FFF2-40B4-BE49-F238E27FC236}">
                <a16:creationId xmlns:a16="http://schemas.microsoft.com/office/drawing/2014/main" id="{BE32983A-8E2E-E2EE-92DD-6DCE0B13C5A6}"/>
              </a:ext>
            </a:extLst>
          </p:cNvPr>
          <p:cNvCxnSpPr>
            <a:cxnSpLocks/>
          </p:cNvCxnSpPr>
          <p:nvPr/>
        </p:nvCxnSpPr>
        <p:spPr>
          <a:xfrm>
            <a:off x="2598234" y="1662811"/>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8E204FC4-64B7-8CD2-F109-C7B3C76452DD}"/>
              </a:ext>
            </a:extLst>
          </p:cNvPr>
          <p:cNvCxnSpPr>
            <a:cxnSpLocks/>
          </p:cNvCxnSpPr>
          <p:nvPr/>
        </p:nvCxnSpPr>
        <p:spPr>
          <a:xfrm>
            <a:off x="3325163"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81E69D9A-F0CE-8652-78A9-CCE4289387E2}"/>
              </a:ext>
            </a:extLst>
          </p:cNvPr>
          <p:cNvCxnSpPr>
            <a:cxnSpLocks/>
          </p:cNvCxnSpPr>
          <p:nvPr/>
        </p:nvCxnSpPr>
        <p:spPr>
          <a:xfrm>
            <a:off x="4058840"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BCA7D460-9DCF-FD70-728F-FDAE23019935}"/>
              </a:ext>
            </a:extLst>
          </p:cNvPr>
          <p:cNvCxnSpPr>
            <a:cxnSpLocks/>
          </p:cNvCxnSpPr>
          <p:nvPr/>
        </p:nvCxnSpPr>
        <p:spPr>
          <a:xfrm>
            <a:off x="4853692"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B36DE86E-58BF-D9EE-F34B-19A59AC6DE17}"/>
              </a:ext>
            </a:extLst>
          </p:cNvPr>
          <p:cNvCxnSpPr>
            <a:cxnSpLocks/>
          </p:cNvCxnSpPr>
          <p:nvPr/>
        </p:nvCxnSpPr>
        <p:spPr>
          <a:xfrm>
            <a:off x="5656412"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1572181F-7462-867D-2BE8-74E9534F41FE}"/>
              </a:ext>
            </a:extLst>
          </p:cNvPr>
          <p:cNvCxnSpPr>
            <a:cxnSpLocks/>
          </p:cNvCxnSpPr>
          <p:nvPr/>
        </p:nvCxnSpPr>
        <p:spPr>
          <a:xfrm>
            <a:off x="7253984"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E940420D-06C1-99A9-CC33-9036910F3C8D}"/>
              </a:ext>
            </a:extLst>
          </p:cNvPr>
          <p:cNvCxnSpPr>
            <a:cxnSpLocks/>
          </p:cNvCxnSpPr>
          <p:nvPr/>
        </p:nvCxnSpPr>
        <p:spPr>
          <a:xfrm>
            <a:off x="6455198"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135D29B3-2064-F491-162E-58378DCB72C9}"/>
              </a:ext>
            </a:extLst>
          </p:cNvPr>
          <p:cNvSpPr txBox="1"/>
          <p:nvPr/>
        </p:nvSpPr>
        <p:spPr>
          <a:xfrm>
            <a:off x="2704918" y="2543107"/>
            <a:ext cx="312906" cy="369332"/>
          </a:xfrm>
          <a:prstGeom prst="rect">
            <a:avLst/>
          </a:prstGeom>
          <a:noFill/>
        </p:spPr>
        <p:txBody>
          <a:bodyPr wrap="none" rtlCol="0">
            <a:spAutoFit/>
          </a:bodyPr>
          <a:lstStyle/>
          <a:p>
            <a:r>
              <a:rPr lang="en-US" altLang="ja-JP" dirty="0"/>
              <a:t>0</a:t>
            </a:r>
            <a:endParaRPr kumimoji="1" lang="ja-JP" altLang="en-US"/>
          </a:p>
        </p:txBody>
      </p:sp>
      <p:sp>
        <p:nvSpPr>
          <p:cNvPr id="42" name="テキスト ボックス 41">
            <a:extLst>
              <a:ext uri="{FF2B5EF4-FFF2-40B4-BE49-F238E27FC236}">
                <a16:creationId xmlns:a16="http://schemas.microsoft.com/office/drawing/2014/main" id="{0D6BD341-3A57-49EA-A5B6-01EB5A190CF2}"/>
              </a:ext>
            </a:extLst>
          </p:cNvPr>
          <p:cNvSpPr txBox="1"/>
          <p:nvPr/>
        </p:nvSpPr>
        <p:spPr>
          <a:xfrm>
            <a:off x="3526602" y="2538062"/>
            <a:ext cx="312906" cy="369332"/>
          </a:xfrm>
          <a:prstGeom prst="rect">
            <a:avLst/>
          </a:prstGeom>
          <a:noFill/>
        </p:spPr>
        <p:txBody>
          <a:bodyPr wrap="none" rtlCol="0">
            <a:spAutoFit/>
          </a:bodyPr>
          <a:lstStyle/>
          <a:p>
            <a:r>
              <a:rPr lang="en-US" altLang="ja-JP" dirty="0"/>
              <a:t>1</a:t>
            </a:r>
            <a:endParaRPr kumimoji="1" lang="ja-JP" altLang="en-US"/>
          </a:p>
        </p:txBody>
      </p:sp>
      <p:sp>
        <p:nvSpPr>
          <p:cNvPr id="44" name="テキスト ボックス 43">
            <a:extLst>
              <a:ext uri="{FF2B5EF4-FFF2-40B4-BE49-F238E27FC236}">
                <a16:creationId xmlns:a16="http://schemas.microsoft.com/office/drawing/2014/main" id="{773B439D-9740-7C66-116C-D954EC36BDE3}"/>
              </a:ext>
            </a:extLst>
          </p:cNvPr>
          <p:cNvSpPr txBox="1"/>
          <p:nvPr/>
        </p:nvSpPr>
        <p:spPr>
          <a:xfrm>
            <a:off x="4295468" y="2535306"/>
            <a:ext cx="312906" cy="369332"/>
          </a:xfrm>
          <a:prstGeom prst="rect">
            <a:avLst/>
          </a:prstGeom>
          <a:noFill/>
        </p:spPr>
        <p:txBody>
          <a:bodyPr wrap="none" rtlCol="0">
            <a:spAutoFit/>
          </a:bodyPr>
          <a:lstStyle/>
          <a:p>
            <a:r>
              <a:rPr lang="en-US" altLang="ja-JP" dirty="0"/>
              <a:t>2</a:t>
            </a:r>
            <a:endParaRPr kumimoji="1" lang="ja-JP" altLang="en-US"/>
          </a:p>
        </p:txBody>
      </p:sp>
      <p:sp>
        <p:nvSpPr>
          <p:cNvPr id="45" name="テキスト ボックス 44">
            <a:extLst>
              <a:ext uri="{FF2B5EF4-FFF2-40B4-BE49-F238E27FC236}">
                <a16:creationId xmlns:a16="http://schemas.microsoft.com/office/drawing/2014/main" id="{AABC940C-FCD1-175C-8B3D-9611017230BC}"/>
              </a:ext>
            </a:extLst>
          </p:cNvPr>
          <p:cNvSpPr txBox="1"/>
          <p:nvPr/>
        </p:nvSpPr>
        <p:spPr>
          <a:xfrm>
            <a:off x="5099891" y="2538062"/>
            <a:ext cx="312906" cy="369332"/>
          </a:xfrm>
          <a:prstGeom prst="rect">
            <a:avLst/>
          </a:prstGeom>
          <a:noFill/>
        </p:spPr>
        <p:txBody>
          <a:bodyPr wrap="none" rtlCol="0">
            <a:spAutoFit/>
          </a:bodyPr>
          <a:lstStyle/>
          <a:p>
            <a:r>
              <a:rPr lang="en-US" altLang="ja-JP" dirty="0"/>
              <a:t>3</a:t>
            </a:r>
            <a:endParaRPr kumimoji="1" lang="ja-JP" altLang="en-US"/>
          </a:p>
        </p:txBody>
      </p:sp>
      <p:sp>
        <p:nvSpPr>
          <p:cNvPr id="46" name="テキスト ボックス 45">
            <a:extLst>
              <a:ext uri="{FF2B5EF4-FFF2-40B4-BE49-F238E27FC236}">
                <a16:creationId xmlns:a16="http://schemas.microsoft.com/office/drawing/2014/main" id="{6C3BB388-C723-1380-E5F5-90F9675A53E8}"/>
              </a:ext>
            </a:extLst>
          </p:cNvPr>
          <p:cNvSpPr txBox="1"/>
          <p:nvPr/>
        </p:nvSpPr>
        <p:spPr>
          <a:xfrm>
            <a:off x="5921575" y="2535306"/>
            <a:ext cx="312906" cy="369332"/>
          </a:xfrm>
          <a:prstGeom prst="rect">
            <a:avLst/>
          </a:prstGeom>
          <a:noFill/>
        </p:spPr>
        <p:txBody>
          <a:bodyPr wrap="none" rtlCol="0">
            <a:spAutoFit/>
          </a:bodyPr>
          <a:lstStyle/>
          <a:p>
            <a:r>
              <a:rPr lang="en-US" altLang="ja-JP" dirty="0"/>
              <a:t>4</a:t>
            </a:r>
            <a:endParaRPr kumimoji="1" lang="ja-JP" altLang="en-US"/>
          </a:p>
        </p:txBody>
      </p:sp>
      <p:sp>
        <p:nvSpPr>
          <p:cNvPr id="48" name="テキスト ボックス 47">
            <a:extLst>
              <a:ext uri="{FF2B5EF4-FFF2-40B4-BE49-F238E27FC236}">
                <a16:creationId xmlns:a16="http://schemas.microsoft.com/office/drawing/2014/main" id="{5643E59B-763A-311D-897B-39A3397B71AD}"/>
              </a:ext>
            </a:extLst>
          </p:cNvPr>
          <p:cNvSpPr txBox="1"/>
          <p:nvPr/>
        </p:nvSpPr>
        <p:spPr>
          <a:xfrm>
            <a:off x="6725998" y="2497351"/>
            <a:ext cx="312906" cy="369332"/>
          </a:xfrm>
          <a:prstGeom prst="rect">
            <a:avLst/>
          </a:prstGeom>
          <a:noFill/>
        </p:spPr>
        <p:txBody>
          <a:bodyPr wrap="none" rtlCol="0">
            <a:spAutoFit/>
          </a:bodyPr>
          <a:lstStyle/>
          <a:p>
            <a:r>
              <a:rPr lang="en-US" altLang="ja-JP" dirty="0"/>
              <a:t>5</a:t>
            </a:r>
            <a:endParaRPr kumimoji="1" lang="ja-JP" altLang="en-US"/>
          </a:p>
        </p:txBody>
      </p:sp>
      <p:sp>
        <p:nvSpPr>
          <p:cNvPr id="55" name="正方形/長方形 54">
            <a:extLst>
              <a:ext uri="{FF2B5EF4-FFF2-40B4-BE49-F238E27FC236}">
                <a16:creationId xmlns:a16="http://schemas.microsoft.com/office/drawing/2014/main" id="{55999BD8-9843-8DB9-51D2-F718D1910B34}"/>
              </a:ext>
            </a:extLst>
          </p:cNvPr>
          <p:cNvSpPr/>
          <p:nvPr/>
        </p:nvSpPr>
        <p:spPr>
          <a:xfrm>
            <a:off x="6574912" y="1742282"/>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3</a:t>
            </a:r>
            <a:endParaRPr kumimoji="1" lang="ja-JP" altLang="en-US">
              <a:solidFill>
                <a:schemeClr val="tx1"/>
              </a:solidFill>
            </a:endParaRPr>
          </a:p>
        </p:txBody>
      </p:sp>
      <p:sp>
        <p:nvSpPr>
          <p:cNvPr id="56" name="正方形/長方形 55">
            <a:extLst>
              <a:ext uri="{FF2B5EF4-FFF2-40B4-BE49-F238E27FC236}">
                <a16:creationId xmlns:a16="http://schemas.microsoft.com/office/drawing/2014/main" id="{C5983905-6345-7855-77F5-B8A99B04AFB7}"/>
              </a:ext>
            </a:extLst>
          </p:cNvPr>
          <p:cNvSpPr/>
          <p:nvPr/>
        </p:nvSpPr>
        <p:spPr>
          <a:xfrm>
            <a:off x="4149020" y="1746235"/>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a:solidFill>
                <a:schemeClr val="tx1"/>
              </a:solidFill>
            </a:endParaRPr>
          </a:p>
        </p:txBody>
      </p:sp>
      <p:sp>
        <p:nvSpPr>
          <p:cNvPr id="57" name="正方形/長方形 56">
            <a:extLst>
              <a:ext uri="{FF2B5EF4-FFF2-40B4-BE49-F238E27FC236}">
                <a16:creationId xmlns:a16="http://schemas.microsoft.com/office/drawing/2014/main" id="{DB33C5D4-6E67-DBC4-6B86-3519DAEAB7EE}"/>
              </a:ext>
            </a:extLst>
          </p:cNvPr>
          <p:cNvSpPr/>
          <p:nvPr/>
        </p:nvSpPr>
        <p:spPr>
          <a:xfrm>
            <a:off x="3404337" y="1760235"/>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a:solidFill>
                <a:schemeClr val="tx1"/>
              </a:solidFill>
            </a:endParaRPr>
          </a:p>
        </p:txBody>
      </p:sp>
      <p:sp>
        <p:nvSpPr>
          <p:cNvPr id="58" name="正方形/長方形 57">
            <a:extLst>
              <a:ext uri="{FF2B5EF4-FFF2-40B4-BE49-F238E27FC236}">
                <a16:creationId xmlns:a16="http://schemas.microsoft.com/office/drawing/2014/main" id="{BF70744B-2A67-95F0-E594-25FD434A406D}"/>
              </a:ext>
            </a:extLst>
          </p:cNvPr>
          <p:cNvSpPr/>
          <p:nvPr/>
        </p:nvSpPr>
        <p:spPr>
          <a:xfrm>
            <a:off x="2640105" y="1760235"/>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a:solidFill>
                <a:schemeClr val="tx1"/>
              </a:solidFill>
            </a:endParaRPr>
          </a:p>
        </p:txBody>
      </p:sp>
      <p:sp>
        <p:nvSpPr>
          <p:cNvPr id="59" name="正方形/長方形 58">
            <a:extLst>
              <a:ext uri="{FF2B5EF4-FFF2-40B4-BE49-F238E27FC236}">
                <a16:creationId xmlns:a16="http://schemas.microsoft.com/office/drawing/2014/main" id="{D0A3D2FC-848A-6233-34E1-EB1033D96FD3}"/>
              </a:ext>
            </a:extLst>
          </p:cNvPr>
          <p:cNvSpPr/>
          <p:nvPr/>
        </p:nvSpPr>
        <p:spPr>
          <a:xfrm>
            <a:off x="5755724" y="1730383"/>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3</a:t>
            </a:r>
            <a:endParaRPr kumimoji="1" lang="ja-JP" altLang="en-US">
              <a:solidFill>
                <a:schemeClr val="tx1"/>
              </a:solidFill>
            </a:endParaRPr>
          </a:p>
        </p:txBody>
      </p:sp>
      <p:sp>
        <p:nvSpPr>
          <p:cNvPr id="60" name="正方形/長方形 59">
            <a:extLst>
              <a:ext uri="{FF2B5EF4-FFF2-40B4-BE49-F238E27FC236}">
                <a16:creationId xmlns:a16="http://schemas.microsoft.com/office/drawing/2014/main" id="{EF0E1471-0785-19A2-7743-7116BA4B8462}"/>
              </a:ext>
            </a:extLst>
          </p:cNvPr>
          <p:cNvSpPr/>
          <p:nvPr/>
        </p:nvSpPr>
        <p:spPr>
          <a:xfrm>
            <a:off x="4956939" y="1742441"/>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a:solidFill>
                <a:schemeClr val="tx1"/>
              </a:solidFill>
            </a:endParaRPr>
          </a:p>
        </p:txBody>
      </p:sp>
      <p:sp>
        <p:nvSpPr>
          <p:cNvPr id="70" name="正方形/長方形 69">
            <a:extLst>
              <a:ext uri="{FF2B5EF4-FFF2-40B4-BE49-F238E27FC236}">
                <a16:creationId xmlns:a16="http://schemas.microsoft.com/office/drawing/2014/main" id="{AF482933-E9A3-8E02-4136-B57A3A0F6DA5}"/>
              </a:ext>
            </a:extLst>
          </p:cNvPr>
          <p:cNvSpPr/>
          <p:nvPr/>
        </p:nvSpPr>
        <p:spPr>
          <a:xfrm>
            <a:off x="2672537" y="1730383"/>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0</a:t>
            </a:r>
            <a:endParaRPr kumimoji="1" lang="ja-JP" altLang="en-US">
              <a:solidFill>
                <a:schemeClr val="tx1"/>
              </a:solidFill>
            </a:endParaRPr>
          </a:p>
        </p:txBody>
      </p:sp>
      <p:sp>
        <p:nvSpPr>
          <p:cNvPr id="33" name="円/楕円 32">
            <a:extLst>
              <a:ext uri="{FF2B5EF4-FFF2-40B4-BE49-F238E27FC236}">
                <a16:creationId xmlns:a16="http://schemas.microsoft.com/office/drawing/2014/main" id="{C10E3F70-1D8C-F3E9-6650-400EE9DA4392}"/>
              </a:ext>
            </a:extLst>
          </p:cNvPr>
          <p:cNvSpPr/>
          <p:nvPr/>
        </p:nvSpPr>
        <p:spPr>
          <a:xfrm>
            <a:off x="7706944" y="4263079"/>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5</a:t>
            </a:r>
            <a:endParaRPr kumimoji="1" lang="ja-JP" altLang="en-US"/>
          </a:p>
        </p:txBody>
      </p:sp>
      <p:sp>
        <p:nvSpPr>
          <p:cNvPr id="3" name="円/楕円 2">
            <a:extLst>
              <a:ext uri="{FF2B5EF4-FFF2-40B4-BE49-F238E27FC236}">
                <a16:creationId xmlns:a16="http://schemas.microsoft.com/office/drawing/2014/main" id="{90210962-F420-5595-14E5-3D4AF49F939E}"/>
              </a:ext>
            </a:extLst>
          </p:cNvPr>
          <p:cNvSpPr/>
          <p:nvPr/>
        </p:nvSpPr>
        <p:spPr>
          <a:xfrm>
            <a:off x="5878370" y="5700392"/>
            <a:ext cx="720000" cy="720000"/>
          </a:xfrm>
          <a:prstGeom prst="ellipse">
            <a:avLst/>
          </a:prstGeom>
          <a:solidFill>
            <a:schemeClr val="accent6"/>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solidFill>
                  <a:schemeClr val="bg1"/>
                </a:solidFill>
              </a:rPr>
              <a:t>5</a:t>
            </a:r>
            <a:endParaRPr kumimoji="1" lang="ja-JP" altLang="en-US">
              <a:solidFill>
                <a:schemeClr val="bg1"/>
              </a:solidFill>
            </a:endParaRPr>
          </a:p>
        </p:txBody>
      </p:sp>
      <p:cxnSp>
        <p:nvCxnSpPr>
          <p:cNvPr id="27" name="直線コネクタ 26">
            <a:extLst>
              <a:ext uri="{FF2B5EF4-FFF2-40B4-BE49-F238E27FC236}">
                <a16:creationId xmlns:a16="http://schemas.microsoft.com/office/drawing/2014/main" id="{BF1728D6-93EA-412C-6461-0BBDF73BA35F}"/>
              </a:ext>
            </a:extLst>
          </p:cNvPr>
          <p:cNvCxnSpPr/>
          <p:nvPr/>
        </p:nvCxnSpPr>
        <p:spPr>
          <a:xfrm>
            <a:off x="3260054"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29" name="円/楕円 28">
            <a:extLst>
              <a:ext uri="{FF2B5EF4-FFF2-40B4-BE49-F238E27FC236}">
                <a16:creationId xmlns:a16="http://schemas.microsoft.com/office/drawing/2014/main" id="{19507D25-E7AE-18BA-3DAD-796C4719AD19}"/>
              </a:ext>
            </a:extLst>
          </p:cNvPr>
          <p:cNvSpPr/>
          <p:nvPr/>
        </p:nvSpPr>
        <p:spPr>
          <a:xfrm>
            <a:off x="3838123"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38" name="直線コネクタ 37">
            <a:extLst>
              <a:ext uri="{FF2B5EF4-FFF2-40B4-BE49-F238E27FC236}">
                <a16:creationId xmlns:a16="http://schemas.microsoft.com/office/drawing/2014/main" id="{23F92C92-E426-69F3-314B-1F520C28CD83}"/>
              </a:ext>
            </a:extLst>
          </p:cNvPr>
          <p:cNvCxnSpPr/>
          <p:nvPr/>
        </p:nvCxnSpPr>
        <p:spPr>
          <a:xfrm>
            <a:off x="4058840"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49" name="円/楕円 48">
            <a:extLst>
              <a:ext uri="{FF2B5EF4-FFF2-40B4-BE49-F238E27FC236}">
                <a16:creationId xmlns:a16="http://schemas.microsoft.com/office/drawing/2014/main" id="{B68D89B8-329B-BF4C-BFDD-CEBC8B45478C}"/>
              </a:ext>
            </a:extLst>
          </p:cNvPr>
          <p:cNvSpPr/>
          <p:nvPr/>
        </p:nvSpPr>
        <p:spPr>
          <a:xfrm>
            <a:off x="4636909"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51" name="直線コネクタ 50">
            <a:extLst>
              <a:ext uri="{FF2B5EF4-FFF2-40B4-BE49-F238E27FC236}">
                <a16:creationId xmlns:a16="http://schemas.microsoft.com/office/drawing/2014/main" id="{4875C3CA-3724-CBBD-7436-36CAC24D1D0C}"/>
              </a:ext>
            </a:extLst>
          </p:cNvPr>
          <p:cNvCxnSpPr/>
          <p:nvPr/>
        </p:nvCxnSpPr>
        <p:spPr>
          <a:xfrm>
            <a:off x="4857626"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52" name="円/楕円 51">
            <a:extLst>
              <a:ext uri="{FF2B5EF4-FFF2-40B4-BE49-F238E27FC236}">
                <a16:creationId xmlns:a16="http://schemas.microsoft.com/office/drawing/2014/main" id="{DB8D3DAF-ADED-890C-6DAF-46902B9ABD2A}"/>
              </a:ext>
            </a:extLst>
          </p:cNvPr>
          <p:cNvSpPr/>
          <p:nvPr/>
        </p:nvSpPr>
        <p:spPr>
          <a:xfrm>
            <a:off x="5435695" y="249511"/>
            <a:ext cx="220717" cy="228490"/>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54" name="直線コネクタ 53">
            <a:extLst>
              <a:ext uri="{FF2B5EF4-FFF2-40B4-BE49-F238E27FC236}">
                <a16:creationId xmlns:a16="http://schemas.microsoft.com/office/drawing/2014/main" id="{DAE309C3-41B3-87E3-F87C-8783FE31EB80}"/>
              </a:ext>
            </a:extLst>
          </p:cNvPr>
          <p:cNvCxnSpPr/>
          <p:nvPr/>
        </p:nvCxnSpPr>
        <p:spPr>
          <a:xfrm>
            <a:off x="5656412"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67" name="円/楕円 66">
            <a:extLst>
              <a:ext uri="{FF2B5EF4-FFF2-40B4-BE49-F238E27FC236}">
                <a16:creationId xmlns:a16="http://schemas.microsoft.com/office/drawing/2014/main" id="{D2A34DC4-97C2-855C-088A-9A8265087DAF}"/>
              </a:ext>
            </a:extLst>
          </p:cNvPr>
          <p:cNvSpPr/>
          <p:nvPr/>
        </p:nvSpPr>
        <p:spPr>
          <a:xfrm>
            <a:off x="6234481" y="249511"/>
            <a:ext cx="220717" cy="228490"/>
          </a:xfrm>
          <a:prstGeom prst="ellipse">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8" name="直線コネクタ 67">
            <a:extLst>
              <a:ext uri="{FF2B5EF4-FFF2-40B4-BE49-F238E27FC236}">
                <a16:creationId xmlns:a16="http://schemas.microsoft.com/office/drawing/2014/main" id="{D3973AE0-52B0-F158-BD48-332D6B69A776}"/>
              </a:ext>
            </a:extLst>
          </p:cNvPr>
          <p:cNvCxnSpPr/>
          <p:nvPr/>
        </p:nvCxnSpPr>
        <p:spPr>
          <a:xfrm>
            <a:off x="6455198"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69" name="円/楕円 68">
            <a:extLst>
              <a:ext uri="{FF2B5EF4-FFF2-40B4-BE49-F238E27FC236}">
                <a16:creationId xmlns:a16="http://schemas.microsoft.com/office/drawing/2014/main" id="{133B9A2D-FAC4-E229-FD9B-C17F0C702C6B}"/>
              </a:ext>
            </a:extLst>
          </p:cNvPr>
          <p:cNvSpPr/>
          <p:nvPr/>
        </p:nvSpPr>
        <p:spPr>
          <a:xfrm>
            <a:off x="7033267" y="249511"/>
            <a:ext cx="220717" cy="228490"/>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1" name="直線コネクタ 70">
            <a:extLst>
              <a:ext uri="{FF2B5EF4-FFF2-40B4-BE49-F238E27FC236}">
                <a16:creationId xmlns:a16="http://schemas.microsoft.com/office/drawing/2014/main" id="{8B3C761A-DD0B-C58B-F615-5C987E48EB27}"/>
              </a:ext>
            </a:extLst>
          </p:cNvPr>
          <p:cNvCxnSpPr/>
          <p:nvPr/>
        </p:nvCxnSpPr>
        <p:spPr>
          <a:xfrm>
            <a:off x="7260554"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72" name="円/楕円 71">
            <a:extLst>
              <a:ext uri="{FF2B5EF4-FFF2-40B4-BE49-F238E27FC236}">
                <a16:creationId xmlns:a16="http://schemas.microsoft.com/office/drawing/2014/main" id="{410E57B4-2F8B-38AF-0936-1ADB9EA5CDE2}"/>
              </a:ext>
            </a:extLst>
          </p:cNvPr>
          <p:cNvSpPr/>
          <p:nvPr/>
        </p:nvSpPr>
        <p:spPr>
          <a:xfrm>
            <a:off x="7838623"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3" name="直線コネクタ 72">
            <a:extLst>
              <a:ext uri="{FF2B5EF4-FFF2-40B4-BE49-F238E27FC236}">
                <a16:creationId xmlns:a16="http://schemas.microsoft.com/office/drawing/2014/main" id="{107750B7-F625-E681-74D9-FC2136FE81DB}"/>
              </a:ext>
            </a:extLst>
          </p:cNvPr>
          <p:cNvCxnSpPr/>
          <p:nvPr/>
        </p:nvCxnSpPr>
        <p:spPr>
          <a:xfrm>
            <a:off x="8065910"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74" name="円/楕円 73">
            <a:extLst>
              <a:ext uri="{FF2B5EF4-FFF2-40B4-BE49-F238E27FC236}">
                <a16:creationId xmlns:a16="http://schemas.microsoft.com/office/drawing/2014/main" id="{E2201D67-1B40-95C6-54B8-D648BDF5809E}"/>
              </a:ext>
            </a:extLst>
          </p:cNvPr>
          <p:cNvSpPr/>
          <p:nvPr/>
        </p:nvSpPr>
        <p:spPr>
          <a:xfrm>
            <a:off x="8643979"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75" name="円/楕円 74">
            <a:extLst>
              <a:ext uri="{FF2B5EF4-FFF2-40B4-BE49-F238E27FC236}">
                <a16:creationId xmlns:a16="http://schemas.microsoft.com/office/drawing/2014/main" id="{76B9CEE6-00A0-E251-612E-00B0AEB1A972}"/>
              </a:ext>
            </a:extLst>
          </p:cNvPr>
          <p:cNvSpPr/>
          <p:nvPr/>
        </p:nvSpPr>
        <p:spPr>
          <a:xfrm>
            <a:off x="3036052" y="258326"/>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551241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 0 C -0.02239 -0.00463 -0.04453 -0.00926 -0.05703 0.00973 C -0.06953 0.02871 -0.07369 0.09468 -0.075 0.11412 " pathEditMode="relative" ptsTypes="AAA">
                                      <p:cBhvr>
                                        <p:cTn id="10" dur="2000" fill="hold"/>
                                        <p:tgtEl>
                                          <p:spTgt spid="33"/>
                                        </p:tgtEl>
                                        <p:attrNameLst>
                                          <p:attrName>ppt_x</p:attrName>
                                          <p:attrName>ppt_y</p:attrName>
                                        </p:attrNameLst>
                                      </p:cBhvr>
                                    </p:animMotion>
                                  </p:childTnLst>
                                </p:cTn>
                              </p:par>
                            </p:childTnLst>
                          </p:cTn>
                        </p:par>
                        <p:par>
                          <p:cTn id="11" fill="hold">
                            <p:stCondLst>
                              <p:cond delay="2000"/>
                            </p:stCondLst>
                            <p:childTnLst>
                              <p:par>
                                <p:cTn id="12" presetID="3" presetClass="exit" presetSubtype="10" fill="hold" grpId="1" nodeType="afterEffect">
                                  <p:stCondLst>
                                    <p:cond delay="0"/>
                                  </p:stCondLst>
                                  <p:childTnLst>
                                    <p:animEffect transition="out" filter="blinds(horizontal)">
                                      <p:cBhvr>
                                        <p:cTn id="13" dur="500"/>
                                        <p:tgtEl>
                                          <p:spTgt spid="33"/>
                                        </p:tgtEl>
                                      </p:cBhvr>
                                    </p:animEffect>
                                    <p:set>
                                      <p:cBhvr>
                                        <p:cTn id="14" dur="1" fill="hold">
                                          <p:stCondLst>
                                            <p:cond delay="499"/>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45ADBC-5C43-A8B6-D70E-E930A6C8C84D}"/>
              </a:ext>
            </a:extLst>
          </p:cNvPr>
          <p:cNvSpPr>
            <a:spLocks noGrp="1"/>
          </p:cNvSpPr>
          <p:nvPr>
            <p:ph type="title"/>
          </p:nvPr>
        </p:nvSpPr>
        <p:spPr/>
        <p:txBody>
          <a:bodyPr/>
          <a:lstStyle/>
          <a:p>
            <a:r>
              <a:rPr kumimoji="1" lang="en-US" altLang="ja-JP" dirty="0"/>
              <a:t>BFS</a:t>
            </a:r>
            <a:r>
              <a:rPr kumimoji="1" lang="ja-JP" altLang="en-US"/>
              <a:t>の正当性</a:t>
            </a:r>
          </a:p>
        </p:txBody>
      </p:sp>
      <p:sp>
        <p:nvSpPr>
          <p:cNvPr id="3" name="コンテンツ プレースホルダー 2">
            <a:extLst>
              <a:ext uri="{FF2B5EF4-FFF2-40B4-BE49-F238E27FC236}">
                <a16:creationId xmlns:a16="http://schemas.microsoft.com/office/drawing/2014/main" id="{9E7DB5BC-0D14-4254-BBAE-9FDE697B99F7}"/>
              </a:ext>
            </a:extLst>
          </p:cNvPr>
          <p:cNvSpPr>
            <a:spLocks noGrp="1"/>
          </p:cNvSpPr>
          <p:nvPr>
            <p:ph idx="1"/>
          </p:nvPr>
        </p:nvSpPr>
        <p:spPr/>
        <p:txBody>
          <a:bodyPr>
            <a:normAutofit/>
          </a:bodyPr>
          <a:lstStyle/>
          <a:p>
            <a:r>
              <a:rPr kumimoji="1" lang="ja-JP" altLang="en-US" sz="2400"/>
              <a:t>始点から近い点から見ていくだけで各頂点までの最短経路長が求まる</a:t>
            </a:r>
            <a:endParaRPr kumimoji="1" lang="en-US" altLang="ja-JP" sz="2400" dirty="0"/>
          </a:p>
          <a:p>
            <a:pPr marL="0" indent="0">
              <a:buNone/>
            </a:pPr>
            <a:r>
              <a:rPr lang="ja-JP" altLang="en-US" sz="2400"/>
              <a:t>∵もし</a:t>
            </a:r>
            <a:r>
              <a:rPr lang="en-US" altLang="ja-JP" sz="2400" dirty="0"/>
              <a:t>V</a:t>
            </a:r>
            <a:r>
              <a:rPr lang="en-US" altLang="ja-JP" sz="2400" baseline="-25000" dirty="0"/>
              <a:t>j</a:t>
            </a:r>
            <a:r>
              <a:rPr lang="ja-JP" altLang="en-US" sz="2400"/>
              <a:t>までの最短経路が</a:t>
            </a:r>
            <a:r>
              <a:rPr lang="en-US" altLang="ja-JP" sz="2400" dirty="0"/>
              <a:t>0</a:t>
            </a:r>
            <a:r>
              <a:rPr lang="ja-JP" altLang="en-US" sz="2400"/>
              <a:t>⇢</a:t>
            </a:r>
            <a:r>
              <a:rPr lang="en-US" altLang="ja-JP" sz="2400" dirty="0"/>
              <a:t>V</a:t>
            </a:r>
            <a:r>
              <a:rPr lang="en-US" altLang="ja-JP" sz="2400" baseline="-25000" dirty="0"/>
              <a:t>i</a:t>
            </a:r>
            <a:r>
              <a:rPr lang="ja-JP" altLang="en-US" sz="2400"/>
              <a:t>→</a:t>
            </a:r>
            <a:r>
              <a:rPr lang="en-US" altLang="ja-JP" sz="2400" dirty="0"/>
              <a:t>V</a:t>
            </a:r>
            <a:r>
              <a:rPr lang="en-US" altLang="ja-JP" sz="2400" baseline="-25000" dirty="0"/>
              <a:t>j</a:t>
            </a:r>
            <a:r>
              <a:rPr lang="ja-JP" altLang="en-US" sz="2400"/>
              <a:t>となっている時に</a:t>
            </a:r>
            <a:r>
              <a:rPr lang="en-US" altLang="ja-JP" sz="2400" dirty="0"/>
              <a:t>0</a:t>
            </a:r>
            <a:r>
              <a:rPr kumimoji="1" lang="ja-JP" altLang="en-US" sz="2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34" charset="-128"/>
                <a:cs typeface="+mn-cs"/>
              </a:rPr>
              <a:t> ⇢ </a:t>
            </a:r>
            <a:r>
              <a:rPr lang="en-US" altLang="ja-JP" sz="2400" dirty="0"/>
              <a:t>V</a:t>
            </a:r>
            <a:r>
              <a:rPr lang="en-US" altLang="ja-JP" sz="2400" baseline="-25000" dirty="0"/>
              <a:t>k</a:t>
            </a:r>
            <a:r>
              <a:rPr lang="ja-JP" altLang="en-US" sz="2400"/>
              <a:t>→</a:t>
            </a:r>
            <a:r>
              <a:rPr lang="en-US" altLang="ja-JP" sz="2400" dirty="0"/>
              <a:t>V</a:t>
            </a:r>
            <a:r>
              <a:rPr lang="en-US" altLang="ja-JP" sz="2400" baseline="-25000" dirty="0"/>
              <a:t>j</a:t>
            </a:r>
            <a:r>
              <a:rPr lang="ja-JP" altLang="en-US" sz="2400"/>
              <a:t>なる</a:t>
            </a:r>
            <a:r>
              <a:rPr lang="en-US" altLang="ja-JP" sz="2400" dirty="0"/>
              <a:t>V</a:t>
            </a:r>
            <a:r>
              <a:rPr lang="en-US" altLang="ja-JP" sz="2400" baseline="-25000" dirty="0"/>
              <a:t>k</a:t>
            </a:r>
            <a:r>
              <a:rPr lang="ja-JP" altLang="en-US" sz="2400"/>
              <a:t>が存在したとすると</a:t>
            </a:r>
            <a:r>
              <a:rPr lang="en-US" altLang="ja-JP" sz="2400" dirty="0"/>
              <a:t>(</a:t>
            </a:r>
            <a:r>
              <a:rPr lang="ja-JP" altLang="en-US" sz="2400"/>
              <a:t>ただし</a:t>
            </a:r>
            <a:r>
              <a:rPr lang="en-US" altLang="ja-JP" sz="2400" dirty="0"/>
              <a:t>Vi</a:t>
            </a:r>
            <a:r>
              <a:rPr lang="ja-JP" altLang="en-US" sz="2400"/>
              <a:t>と</a:t>
            </a:r>
            <a:r>
              <a:rPr lang="en-US" altLang="ja-JP" sz="2400" dirty="0"/>
              <a:t>V</a:t>
            </a:r>
            <a:r>
              <a:rPr lang="en-US" altLang="ja-JP" sz="2400" baseline="-25000" dirty="0"/>
              <a:t>j</a:t>
            </a:r>
            <a:r>
              <a:rPr lang="en-US" altLang="ja-JP" sz="2400" dirty="0"/>
              <a:t>, V</a:t>
            </a:r>
            <a:r>
              <a:rPr lang="en-US" altLang="ja-JP" sz="2400" baseline="-25000" dirty="0"/>
              <a:t>k</a:t>
            </a:r>
            <a:r>
              <a:rPr lang="ja-JP" altLang="en-US" sz="2400"/>
              <a:t>と</a:t>
            </a:r>
            <a:r>
              <a:rPr lang="en-US" altLang="ja-JP" sz="2400" dirty="0"/>
              <a:t>V</a:t>
            </a:r>
            <a:r>
              <a:rPr lang="en-US" altLang="ja-JP" sz="2400" baseline="-25000" dirty="0"/>
              <a:t>j</a:t>
            </a:r>
            <a:r>
              <a:rPr lang="ja-JP" altLang="en-US" sz="2400"/>
              <a:t>は隣接</a:t>
            </a:r>
            <a:r>
              <a:rPr lang="en-US" altLang="ja-JP" sz="2400" dirty="0"/>
              <a:t>),V</a:t>
            </a:r>
            <a:r>
              <a:rPr lang="en-US" altLang="ja-JP" sz="2400" baseline="-25000" dirty="0"/>
              <a:t>i</a:t>
            </a:r>
            <a:r>
              <a:rPr lang="ja-JP" altLang="en-US" sz="2400"/>
              <a:t>と</a:t>
            </a:r>
            <a:r>
              <a:rPr lang="en-US" altLang="ja-JP" sz="2400" dirty="0"/>
              <a:t>V</a:t>
            </a:r>
            <a:r>
              <a:rPr lang="en-US" altLang="ja-JP" sz="2400" baseline="-25000" dirty="0"/>
              <a:t>k</a:t>
            </a:r>
            <a:r>
              <a:rPr lang="ja-JP" altLang="en-US" sz="2400"/>
              <a:t>の探索順序が矛盾</a:t>
            </a:r>
            <a:endParaRPr lang="en-US" altLang="ja-JP" sz="2400" dirty="0"/>
          </a:p>
          <a:p>
            <a:pPr marL="0" indent="0">
              <a:buNone/>
            </a:pPr>
            <a:endParaRPr kumimoji="1" lang="en-US" altLang="ja-JP" sz="2400" baseline="-25000" dirty="0"/>
          </a:p>
          <a:p>
            <a:r>
              <a:rPr kumimoji="1" lang="ja-JP" altLang="en-US" sz="2400"/>
              <a:t>キューを使ってうまくいく理由</a:t>
            </a:r>
            <a:endParaRPr kumimoji="1" lang="en-US" altLang="ja-JP" sz="2400" dirty="0"/>
          </a:p>
          <a:p>
            <a:pPr marL="0" indent="0">
              <a:buNone/>
            </a:pPr>
            <a:r>
              <a:rPr lang="en-US" altLang="ja-JP" sz="2400" dirty="0"/>
              <a:t>  </a:t>
            </a:r>
            <a:r>
              <a:rPr lang="ja-JP" altLang="en-US" sz="2400"/>
              <a:t>キューに最短経路長が小さい頂点から順に追加されるから</a:t>
            </a:r>
            <a:endParaRPr lang="en-US" altLang="ja-JP" sz="2400" dirty="0"/>
          </a:p>
          <a:p>
            <a:pPr marL="0" indent="0">
              <a:buNone/>
            </a:pPr>
            <a:endParaRPr kumimoji="1" lang="ja-JP" altLang="en-US" sz="2400"/>
          </a:p>
        </p:txBody>
      </p:sp>
      <p:sp>
        <p:nvSpPr>
          <p:cNvPr id="4" name="円/楕円 3">
            <a:extLst>
              <a:ext uri="{FF2B5EF4-FFF2-40B4-BE49-F238E27FC236}">
                <a16:creationId xmlns:a16="http://schemas.microsoft.com/office/drawing/2014/main" id="{E9230F36-A3F9-D8C0-4ECE-7F31FE8C7C3C}"/>
              </a:ext>
            </a:extLst>
          </p:cNvPr>
          <p:cNvSpPr/>
          <p:nvPr/>
        </p:nvSpPr>
        <p:spPr>
          <a:xfrm>
            <a:off x="9555215" y="803891"/>
            <a:ext cx="420305" cy="418165"/>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2000" dirty="0"/>
              <a:t>0</a:t>
            </a:r>
            <a:endParaRPr kumimoji="1" lang="ja-JP" altLang="en-US" sz="2000"/>
          </a:p>
        </p:txBody>
      </p:sp>
      <p:sp>
        <p:nvSpPr>
          <p:cNvPr id="5" name="円/楕円 4">
            <a:extLst>
              <a:ext uri="{FF2B5EF4-FFF2-40B4-BE49-F238E27FC236}">
                <a16:creationId xmlns:a16="http://schemas.microsoft.com/office/drawing/2014/main" id="{D4DFE53B-6D1F-699C-C490-01135FD823AE}"/>
              </a:ext>
            </a:extLst>
          </p:cNvPr>
          <p:cNvSpPr/>
          <p:nvPr/>
        </p:nvSpPr>
        <p:spPr>
          <a:xfrm>
            <a:off x="11247820" y="1274566"/>
            <a:ext cx="420305" cy="418165"/>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5</a:t>
            </a:r>
            <a:endParaRPr kumimoji="1" lang="ja-JP" altLang="en-US"/>
          </a:p>
        </p:txBody>
      </p:sp>
      <p:sp>
        <p:nvSpPr>
          <p:cNvPr id="6" name="円/楕円 5">
            <a:extLst>
              <a:ext uri="{FF2B5EF4-FFF2-40B4-BE49-F238E27FC236}">
                <a16:creationId xmlns:a16="http://schemas.microsoft.com/office/drawing/2014/main" id="{59043337-8E83-79B3-AB4A-D812A38D7083}"/>
              </a:ext>
            </a:extLst>
          </p:cNvPr>
          <p:cNvSpPr/>
          <p:nvPr/>
        </p:nvSpPr>
        <p:spPr>
          <a:xfrm>
            <a:off x="10595237" y="856401"/>
            <a:ext cx="420305" cy="418165"/>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3</a:t>
            </a:r>
            <a:endParaRPr kumimoji="1" lang="ja-JP" altLang="en-US"/>
          </a:p>
        </p:txBody>
      </p:sp>
      <p:sp>
        <p:nvSpPr>
          <p:cNvPr id="7" name="円/楕円 6">
            <a:extLst>
              <a:ext uri="{FF2B5EF4-FFF2-40B4-BE49-F238E27FC236}">
                <a16:creationId xmlns:a16="http://schemas.microsoft.com/office/drawing/2014/main" id="{E3D3F597-A509-0976-586C-B35F6BF7DA0A}"/>
              </a:ext>
            </a:extLst>
          </p:cNvPr>
          <p:cNvSpPr/>
          <p:nvPr/>
        </p:nvSpPr>
        <p:spPr>
          <a:xfrm>
            <a:off x="10000926" y="1277285"/>
            <a:ext cx="420305" cy="418165"/>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2</a:t>
            </a:r>
            <a:endParaRPr kumimoji="1" lang="ja-JP" altLang="en-US"/>
          </a:p>
        </p:txBody>
      </p:sp>
      <p:sp>
        <p:nvSpPr>
          <p:cNvPr id="8" name="円/楕円 7">
            <a:extLst>
              <a:ext uri="{FF2B5EF4-FFF2-40B4-BE49-F238E27FC236}">
                <a16:creationId xmlns:a16="http://schemas.microsoft.com/office/drawing/2014/main" id="{44AD1B93-F369-243B-04FE-7A4178CC43A0}"/>
              </a:ext>
            </a:extLst>
          </p:cNvPr>
          <p:cNvSpPr/>
          <p:nvPr/>
        </p:nvSpPr>
        <p:spPr>
          <a:xfrm>
            <a:off x="10062478" y="255891"/>
            <a:ext cx="420305" cy="418165"/>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1</a:t>
            </a:r>
            <a:endParaRPr kumimoji="1" lang="ja-JP" altLang="en-US"/>
          </a:p>
        </p:txBody>
      </p:sp>
      <p:sp>
        <p:nvSpPr>
          <p:cNvPr id="9" name="円/楕円 8">
            <a:extLst>
              <a:ext uri="{FF2B5EF4-FFF2-40B4-BE49-F238E27FC236}">
                <a16:creationId xmlns:a16="http://schemas.microsoft.com/office/drawing/2014/main" id="{2A3E3BFE-99A7-9D1B-FB4B-3CA5C540D7E9}"/>
              </a:ext>
            </a:extLst>
          </p:cNvPr>
          <p:cNvSpPr/>
          <p:nvPr/>
        </p:nvSpPr>
        <p:spPr>
          <a:xfrm>
            <a:off x="11248288" y="255892"/>
            <a:ext cx="419837" cy="418165"/>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4</a:t>
            </a:r>
            <a:endParaRPr kumimoji="1" lang="ja-JP" altLang="en-US"/>
          </a:p>
        </p:txBody>
      </p:sp>
      <p:cxnSp>
        <p:nvCxnSpPr>
          <p:cNvPr id="10" name="直線コネクタ 9">
            <a:extLst>
              <a:ext uri="{FF2B5EF4-FFF2-40B4-BE49-F238E27FC236}">
                <a16:creationId xmlns:a16="http://schemas.microsoft.com/office/drawing/2014/main" id="{118C4338-321A-7935-0289-D0679D5F3909}"/>
              </a:ext>
            </a:extLst>
          </p:cNvPr>
          <p:cNvCxnSpPr>
            <a:cxnSpLocks/>
            <a:stCxn id="4" idx="7"/>
            <a:endCxn id="8" idx="3"/>
          </p:cNvCxnSpPr>
          <p:nvPr/>
        </p:nvCxnSpPr>
        <p:spPr>
          <a:xfrm flipV="1">
            <a:off x="9913968" y="612817"/>
            <a:ext cx="210062" cy="25231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DA3C6759-FBAF-46A6-1421-0EE0D605BA71}"/>
              </a:ext>
            </a:extLst>
          </p:cNvPr>
          <p:cNvCxnSpPr>
            <a:cxnSpLocks/>
            <a:stCxn id="4" idx="5"/>
            <a:endCxn id="7" idx="1"/>
          </p:cNvCxnSpPr>
          <p:nvPr/>
        </p:nvCxnSpPr>
        <p:spPr>
          <a:xfrm>
            <a:off x="9913968" y="1160817"/>
            <a:ext cx="148510" cy="17770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6CA125EC-0F91-E03E-C420-6CD720212990}"/>
              </a:ext>
            </a:extLst>
          </p:cNvPr>
          <p:cNvCxnSpPr>
            <a:cxnSpLocks/>
            <a:stCxn id="8" idx="5"/>
            <a:endCxn id="6" idx="1"/>
          </p:cNvCxnSpPr>
          <p:nvPr/>
        </p:nvCxnSpPr>
        <p:spPr>
          <a:xfrm>
            <a:off x="10421231" y="612817"/>
            <a:ext cx="235558" cy="30482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D214BD5D-0D0B-63DC-9B17-B038A083D84F}"/>
              </a:ext>
            </a:extLst>
          </p:cNvPr>
          <p:cNvCxnSpPr>
            <a:cxnSpLocks/>
            <a:stCxn id="7" idx="7"/>
            <a:endCxn id="6" idx="3"/>
          </p:cNvCxnSpPr>
          <p:nvPr/>
        </p:nvCxnSpPr>
        <p:spPr>
          <a:xfrm flipV="1">
            <a:off x="10359679" y="1213327"/>
            <a:ext cx="297110" cy="12519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E3AEA90B-9CAF-1621-28AE-CB748A86164C}"/>
              </a:ext>
            </a:extLst>
          </p:cNvPr>
          <p:cNvCxnSpPr>
            <a:cxnSpLocks/>
            <a:stCxn id="6" idx="7"/>
            <a:endCxn id="9" idx="3"/>
          </p:cNvCxnSpPr>
          <p:nvPr/>
        </p:nvCxnSpPr>
        <p:spPr>
          <a:xfrm flipV="1">
            <a:off x="10953990" y="612818"/>
            <a:ext cx="355782" cy="30482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70819618-48A1-018F-9356-F3D4000ED18A}"/>
              </a:ext>
            </a:extLst>
          </p:cNvPr>
          <p:cNvCxnSpPr>
            <a:cxnSpLocks/>
            <a:stCxn id="6" idx="5"/>
            <a:endCxn id="5" idx="1"/>
          </p:cNvCxnSpPr>
          <p:nvPr/>
        </p:nvCxnSpPr>
        <p:spPr>
          <a:xfrm>
            <a:off x="10953990" y="1213327"/>
            <a:ext cx="355382" cy="12247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8774D369-D908-A4B7-9586-80E2233AC476}"/>
              </a:ext>
            </a:extLst>
          </p:cNvPr>
          <p:cNvCxnSpPr>
            <a:cxnSpLocks/>
          </p:cNvCxnSpPr>
          <p:nvPr/>
        </p:nvCxnSpPr>
        <p:spPr>
          <a:xfrm>
            <a:off x="2985907" y="5075223"/>
            <a:ext cx="604379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7A62EDEC-F2BF-5E06-C640-07F2B7A8C8F9}"/>
              </a:ext>
            </a:extLst>
          </p:cNvPr>
          <p:cNvCxnSpPr>
            <a:cxnSpLocks/>
          </p:cNvCxnSpPr>
          <p:nvPr/>
        </p:nvCxnSpPr>
        <p:spPr>
          <a:xfrm>
            <a:off x="2985907" y="6057761"/>
            <a:ext cx="617714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E318B668-83E6-B678-0BEE-F910F79D2D01}"/>
              </a:ext>
            </a:extLst>
          </p:cNvPr>
          <p:cNvSpPr txBox="1"/>
          <p:nvPr/>
        </p:nvSpPr>
        <p:spPr>
          <a:xfrm>
            <a:off x="4591196" y="4705891"/>
            <a:ext cx="843501" cy="369332"/>
          </a:xfrm>
          <a:prstGeom prst="rect">
            <a:avLst/>
          </a:prstGeom>
          <a:noFill/>
        </p:spPr>
        <p:txBody>
          <a:bodyPr wrap="square" rtlCol="0">
            <a:spAutoFit/>
          </a:bodyPr>
          <a:lstStyle/>
          <a:p>
            <a:r>
              <a:rPr kumimoji="1" lang="en-US" altLang="ja-JP" dirty="0"/>
              <a:t>queue</a:t>
            </a:r>
            <a:endParaRPr kumimoji="1" lang="ja-JP" altLang="en-US"/>
          </a:p>
        </p:txBody>
      </p:sp>
      <p:sp>
        <p:nvSpPr>
          <p:cNvPr id="29" name="円/楕円 28">
            <a:extLst>
              <a:ext uri="{FF2B5EF4-FFF2-40B4-BE49-F238E27FC236}">
                <a16:creationId xmlns:a16="http://schemas.microsoft.com/office/drawing/2014/main" id="{11EF84CF-F310-1314-2EF4-221217FEEEFE}"/>
              </a:ext>
            </a:extLst>
          </p:cNvPr>
          <p:cNvSpPr/>
          <p:nvPr/>
        </p:nvSpPr>
        <p:spPr>
          <a:xfrm>
            <a:off x="3030169" y="5225104"/>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50">
            <a:extLst>
              <a:ext uri="{FF2B5EF4-FFF2-40B4-BE49-F238E27FC236}">
                <a16:creationId xmlns:a16="http://schemas.microsoft.com/office/drawing/2014/main" id="{29C83008-CD6C-DA5A-2D69-3FFD350119EB}"/>
              </a:ext>
            </a:extLst>
          </p:cNvPr>
          <p:cNvSpPr/>
          <p:nvPr/>
        </p:nvSpPr>
        <p:spPr>
          <a:xfrm>
            <a:off x="3831939" y="5235500"/>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a:extLst>
              <a:ext uri="{FF2B5EF4-FFF2-40B4-BE49-F238E27FC236}">
                <a16:creationId xmlns:a16="http://schemas.microsoft.com/office/drawing/2014/main" id="{98B4A427-7803-8FDC-787D-214266A9C677}"/>
              </a:ext>
            </a:extLst>
          </p:cNvPr>
          <p:cNvSpPr/>
          <p:nvPr/>
        </p:nvSpPr>
        <p:spPr>
          <a:xfrm>
            <a:off x="4641864" y="5252669"/>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a:extLst>
              <a:ext uri="{FF2B5EF4-FFF2-40B4-BE49-F238E27FC236}">
                <a16:creationId xmlns:a16="http://schemas.microsoft.com/office/drawing/2014/main" id="{944B3DD7-0A6D-333C-8E5B-EC98B4071DC9}"/>
              </a:ext>
            </a:extLst>
          </p:cNvPr>
          <p:cNvSpPr/>
          <p:nvPr/>
        </p:nvSpPr>
        <p:spPr>
          <a:xfrm>
            <a:off x="5511277" y="5259881"/>
            <a:ext cx="648000" cy="648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a:extLst>
              <a:ext uri="{FF2B5EF4-FFF2-40B4-BE49-F238E27FC236}">
                <a16:creationId xmlns:a16="http://schemas.microsoft.com/office/drawing/2014/main" id="{4B067EB5-08B7-8773-D000-01B57F9A234C}"/>
              </a:ext>
            </a:extLst>
          </p:cNvPr>
          <p:cNvSpPr/>
          <p:nvPr/>
        </p:nvSpPr>
        <p:spPr>
          <a:xfrm>
            <a:off x="6391584" y="5238220"/>
            <a:ext cx="648000" cy="648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58">
            <a:extLst>
              <a:ext uri="{FF2B5EF4-FFF2-40B4-BE49-F238E27FC236}">
                <a16:creationId xmlns:a16="http://schemas.microsoft.com/office/drawing/2014/main" id="{DF2F7892-F480-6C8A-B224-E298FC2A75EE}"/>
              </a:ext>
            </a:extLst>
          </p:cNvPr>
          <p:cNvSpPr/>
          <p:nvPr/>
        </p:nvSpPr>
        <p:spPr>
          <a:xfrm>
            <a:off x="7422922" y="5225104"/>
            <a:ext cx="648000" cy="648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左中かっこ 61">
            <a:extLst>
              <a:ext uri="{FF2B5EF4-FFF2-40B4-BE49-F238E27FC236}">
                <a16:creationId xmlns:a16="http://schemas.microsoft.com/office/drawing/2014/main" id="{DF66E4AA-8CFF-E096-B22B-BD85CEAB90AA}"/>
              </a:ext>
            </a:extLst>
          </p:cNvPr>
          <p:cNvSpPr/>
          <p:nvPr/>
        </p:nvSpPr>
        <p:spPr>
          <a:xfrm rot="16200000">
            <a:off x="4098670" y="5142154"/>
            <a:ext cx="114538" cy="211217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3" name="左中かっこ 62">
            <a:extLst>
              <a:ext uri="{FF2B5EF4-FFF2-40B4-BE49-F238E27FC236}">
                <a16:creationId xmlns:a16="http://schemas.microsoft.com/office/drawing/2014/main" id="{4E3A3463-2FB3-8ACC-8D8E-36364E6F70EC}"/>
              </a:ext>
            </a:extLst>
          </p:cNvPr>
          <p:cNvSpPr/>
          <p:nvPr/>
        </p:nvSpPr>
        <p:spPr>
          <a:xfrm rot="16200000">
            <a:off x="6755651" y="4940238"/>
            <a:ext cx="121416" cy="250912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5" name="テキスト ボックス 64">
            <a:extLst>
              <a:ext uri="{FF2B5EF4-FFF2-40B4-BE49-F238E27FC236}">
                <a16:creationId xmlns:a16="http://schemas.microsoft.com/office/drawing/2014/main" id="{DE71DC7D-9055-F72C-DF8E-5BC1C87DA3A6}"/>
              </a:ext>
            </a:extLst>
          </p:cNvPr>
          <p:cNvSpPr txBox="1"/>
          <p:nvPr/>
        </p:nvSpPr>
        <p:spPr>
          <a:xfrm>
            <a:off x="3354169" y="6308209"/>
            <a:ext cx="1399742" cy="369332"/>
          </a:xfrm>
          <a:prstGeom prst="rect">
            <a:avLst/>
          </a:prstGeom>
          <a:noFill/>
        </p:spPr>
        <p:txBody>
          <a:bodyPr wrap="none" rtlCol="0">
            <a:spAutoFit/>
          </a:bodyPr>
          <a:lstStyle/>
          <a:p>
            <a:r>
              <a:rPr lang="ja-JP" altLang="en-US"/>
              <a:t>経路長</a:t>
            </a:r>
            <a:r>
              <a:rPr lang="en-US" altLang="ja-JP" dirty="0"/>
              <a:t>i</a:t>
            </a:r>
            <a:r>
              <a:rPr lang="ja-JP" altLang="en-US"/>
              <a:t>の点</a:t>
            </a:r>
            <a:endParaRPr kumimoji="1" lang="ja-JP" altLang="en-US"/>
          </a:p>
        </p:txBody>
      </p:sp>
      <p:sp>
        <p:nvSpPr>
          <p:cNvPr id="67" name="テキスト ボックス 66">
            <a:extLst>
              <a:ext uri="{FF2B5EF4-FFF2-40B4-BE49-F238E27FC236}">
                <a16:creationId xmlns:a16="http://schemas.microsoft.com/office/drawing/2014/main" id="{8F9A0FF1-C58F-B6AB-52DD-952A4F35A5FD}"/>
              </a:ext>
            </a:extLst>
          </p:cNvPr>
          <p:cNvSpPr txBox="1"/>
          <p:nvPr/>
        </p:nvSpPr>
        <p:spPr>
          <a:xfrm>
            <a:off x="5625197" y="6360303"/>
            <a:ext cx="2318653" cy="369332"/>
          </a:xfrm>
          <a:prstGeom prst="rect">
            <a:avLst/>
          </a:prstGeom>
          <a:noFill/>
        </p:spPr>
        <p:txBody>
          <a:bodyPr wrap="square">
            <a:spAutoFit/>
          </a:bodyPr>
          <a:lstStyle/>
          <a:p>
            <a:r>
              <a:rPr lang="ja-JP" altLang="en-US"/>
              <a:t>経路長</a:t>
            </a:r>
            <a:r>
              <a:rPr lang="en-US" altLang="ja-JP" dirty="0"/>
              <a:t>i+1</a:t>
            </a:r>
            <a:r>
              <a:rPr lang="ja-JP" altLang="en-US"/>
              <a:t>の点</a:t>
            </a:r>
            <a:endParaRPr kumimoji="1" lang="ja-JP" altLang="en-US"/>
          </a:p>
        </p:txBody>
      </p:sp>
      <p:cxnSp>
        <p:nvCxnSpPr>
          <p:cNvPr id="68" name="直線コネクタ 67">
            <a:extLst>
              <a:ext uri="{FF2B5EF4-FFF2-40B4-BE49-F238E27FC236}">
                <a16:creationId xmlns:a16="http://schemas.microsoft.com/office/drawing/2014/main" id="{CA8FF18D-2C48-69E6-5D05-F7A7963C0C6D}"/>
              </a:ext>
            </a:extLst>
          </p:cNvPr>
          <p:cNvCxnSpPr/>
          <p:nvPr/>
        </p:nvCxnSpPr>
        <p:spPr>
          <a:xfrm>
            <a:off x="3260054"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69" name="円/楕円 68">
            <a:extLst>
              <a:ext uri="{FF2B5EF4-FFF2-40B4-BE49-F238E27FC236}">
                <a16:creationId xmlns:a16="http://schemas.microsoft.com/office/drawing/2014/main" id="{5FC9C34E-12F6-25D9-C664-A19470528779}"/>
              </a:ext>
            </a:extLst>
          </p:cNvPr>
          <p:cNvSpPr/>
          <p:nvPr/>
        </p:nvSpPr>
        <p:spPr>
          <a:xfrm>
            <a:off x="3838123"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0" name="直線コネクタ 69">
            <a:extLst>
              <a:ext uri="{FF2B5EF4-FFF2-40B4-BE49-F238E27FC236}">
                <a16:creationId xmlns:a16="http://schemas.microsoft.com/office/drawing/2014/main" id="{C4B8AB05-8BC6-38E3-F1A7-D3B11EDC161C}"/>
              </a:ext>
            </a:extLst>
          </p:cNvPr>
          <p:cNvCxnSpPr/>
          <p:nvPr/>
        </p:nvCxnSpPr>
        <p:spPr>
          <a:xfrm>
            <a:off x="4058840"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71" name="円/楕円 70">
            <a:extLst>
              <a:ext uri="{FF2B5EF4-FFF2-40B4-BE49-F238E27FC236}">
                <a16:creationId xmlns:a16="http://schemas.microsoft.com/office/drawing/2014/main" id="{6335D949-FAFC-E583-F1F4-5875629B52A9}"/>
              </a:ext>
            </a:extLst>
          </p:cNvPr>
          <p:cNvSpPr/>
          <p:nvPr/>
        </p:nvSpPr>
        <p:spPr>
          <a:xfrm>
            <a:off x="4636909"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2" name="直線コネクタ 71">
            <a:extLst>
              <a:ext uri="{FF2B5EF4-FFF2-40B4-BE49-F238E27FC236}">
                <a16:creationId xmlns:a16="http://schemas.microsoft.com/office/drawing/2014/main" id="{9DB7A7CF-0835-AFDB-8B1B-84147884461D}"/>
              </a:ext>
            </a:extLst>
          </p:cNvPr>
          <p:cNvCxnSpPr/>
          <p:nvPr/>
        </p:nvCxnSpPr>
        <p:spPr>
          <a:xfrm>
            <a:off x="4857626"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73" name="円/楕円 72">
            <a:extLst>
              <a:ext uri="{FF2B5EF4-FFF2-40B4-BE49-F238E27FC236}">
                <a16:creationId xmlns:a16="http://schemas.microsoft.com/office/drawing/2014/main" id="{B6FEAFF0-1D14-D8A9-7D9D-470884A17C5C}"/>
              </a:ext>
            </a:extLst>
          </p:cNvPr>
          <p:cNvSpPr/>
          <p:nvPr/>
        </p:nvSpPr>
        <p:spPr>
          <a:xfrm>
            <a:off x="5435695" y="249511"/>
            <a:ext cx="220717" cy="228490"/>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4" name="直線コネクタ 73">
            <a:extLst>
              <a:ext uri="{FF2B5EF4-FFF2-40B4-BE49-F238E27FC236}">
                <a16:creationId xmlns:a16="http://schemas.microsoft.com/office/drawing/2014/main" id="{BEE3780A-63CE-DE5F-F778-95B7D95E32D6}"/>
              </a:ext>
            </a:extLst>
          </p:cNvPr>
          <p:cNvCxnSpPr/>
          <p:nvPr/>
        </p:nvCxnSpPr>
        <p:spPr>
          <a:xfrm>
            <a:off x="5656412"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75" name="円/楕円 74">
            <a:extLst>
              <a:ext uri="{FF2B5EF4-FFF2-40B4-BE49-F238E27FC236}">
                <a16:creationId xmlns:a16="http://schemas.microsoft.com/office/drawing/2014/main" id="{AFE0EBAD-1ACD-66B4-5152-B926A66744BF}"/>
              </a:ext>
            </a:extLst>
          </p:cNvPr>
          <p:cNvSpPr/>
          <p:nvPr/>
        </p:nvSpPr>
        <p:spPr>
          <a:xfrm>
            <a:off x="6234481" y="249511"/>
            <a:ext cx="220717" cy="228490"/>
          </a:xfrm>
          <a:prstGeom prst="ellipse">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6" name="直線コネクタ 75">
            <a:extLst>
              <a:ext uri="{FF2B5EF4-FFF2-40B4-BE49-F238E27FC236}">
                <a16:creationId xmlns:a16="http://schemas.microsoft.com/office/drawing/2014/main" id="{A5316F0F-7CFE-6A6A-0B34-E2CF06F0EFFF}"/>
              </a:ext>
            </a:extLst>
          </p:cNvPr>
          <p:cNvCxnSpPr/>
          <p:nvPr/>
        </p:nvCxnSpPr>
        <p:spPr>
          <a:xfrm>
            <a:off x="6455198"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77" name="円/楕円 76">
            <a:extLst>
              <a:ext uri="{FF2B5EF4-FFF2-40B4-BE49-F238E27FC236}">
                <a16:creationId xmlns:a16="http://schemas.microsoft.com/office/drawing/2014/main" id="{FB896787-ABAA-6995-100E-D45FDF2F4CCA}"/>
              </a:ext>
            </a:extLst>
          </p:cNvPr>
          <p:cNvSpPr/>
          <p:nvPr/>
        </p:nvSpPr>
        <p:spPr>
          <a:xfrm>
            <a:off x="7033267" y="249511"/>
            <a:ext cx="220717" cy="228490"/>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8" name="直線コネクタ 77">
            <a:extLst>
              <a:ext uri="{FF2B5EF4-FFF2-40B4-BE49-F238E27FC236}">
                <a16:creationId xmlns:a16="http://schemas.microsoft.com/office/drawing/2014/main" id="{873BF45E-2B09-AE77-51D2-ED07C07E0637}"/>
              </a:ext>
            </a:extLst>
          </p:cNvPr>
          <p:cNvCxnSpPr/>
          <p:nvPr/>
        </p:nvCxnSpPr>
        <p:spPr>
          <a:xfrm>
            <a:off x="7260554"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79" name="円/楕円 78">
            <a:extLst>
              <a:ext uri="{FF2B5EF4-FFF2-40B4-BE49-F238E27FC236}">
                <a16:creationId xmlns:a16="http://schemas.microsoft.com/office/drawing/2014/main" id="{425D511B-2A43-0E89-BA83-E485DEC52218}"/>
              </a:ext>
            </a:extLst>
          </p:cNvPr>
          <p:cNvSpPr/>
          <p:nvPr/>
        </p:nvSpPr>
        <p:spPr>
          <a:xfrm>
            <a:off x="7838623"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80" name="直線コネクタ 79">
            <a:extLst>
              <a:ext uri="{FF2B5EF4-FFF2-40B4-BE49-F238E27FC236}">
                <a16:creationId xmlns:a16="http://schemas.microsoft.com/office/drawing/2014/main" id="{EE90CEFF-28A7-0485-9EC7-80ADC9E12D6B}"/>
              </a:ext>
            </a:extLst>
          </p:cNvPr>
          <p:cNvCxnSpPr/>
          <p:nvPr/>
        </p:nvCxnSpPr>
        <p:spPr>
          <a:xfrm>
            <a:off x="8065910"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81" name="円/楕円 80">
            <a:extLst>
              <a:ext uri="{FF2B5EF4-FFF2-40B4-BE49-F238E27FC236}">
                <a16:creationId xmlns:a16="http://schemas.microsoft.com/office/drawing/2014/main" id="{0C80D587-6160-FF5D-8568-3B7500EC09C1}"/>
              </a:ext>
            </a:extLst>
          </p:cNvPr>
          <p:cNvSpPr/>
          <p:nvPr/>
        </p:nvSpPr>
        <p:spPr>
          <a:xfrm>
            <a:off x="8643979"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82" name="円/楕円 81">
            <a:extLst>
              <a:ext uri="{FF2B5EF4-FFF2-40B4-BE49-F238E27FC236}">
                <a16:creationId xmlns:a16="http://schemas.microsoft.com/office/drawing/2014/main" id="{06370928-EC51-279E-5B97-72266B7A65B3}"/>
              </a:ext>
            </a:extLst>
          </p:cNvPr>
          <p:cNvSpPr/>
          <p:nvPr/>
        </p:nvSpPr>
        <p:spPr>
          <a:xfrm>
            <a:off x="3036052" y="258326"/>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8812776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53CFCD54-CD7E-FBF4-5E9B-F875DCE2B6D3}"/>
              </a:ext>
            </a:extLst>
          </p:cNvPr>
          <p:cNvSpPr>
            <a:spLocks noGrp="1"/>
          </p:cNvSpPr>
          <p:nvPr>
            <p:ph idx="1"/>
          </p:nvPr>
        </p:nvSpPr>
        <p:spPr>
          <a:xfrm>
            <a:off x="838200" y="1424214"/>
            <a:ext cx="10515600" cy="5182906"/>
          </a:xfrm>
        </p:spPr>
        <p:txBody>
          <a:bodyPr>
            <a:normAutofit/>
          </a:bodyPr>
          <a:lstStyle/>
          <a:p>
            <a:pPr marL="0" indent="0">
              <a:buNone/>
            </a:pPr>
            <a:endParaRPr kumimoji="1" lang="en-US" altLang="ja-JP" dirty="0"/>
          </a:p>
          <a:p>
            <a:pPr marL="0" indent="0">
              <a:buNone/>
            </a:pPr>
            <a:r>
              <a:rPr kumimoji="1" lang="en" altLang="ja-JP" sz="1800" dirty="0"/>
              <a:t>A63 - Shortest Path 1:  </a:t>
            </a:r>
            <a:r>
              <a:rPr kumimoji="1" lang="en" altLang="ja-JP" sz="1400" dirty="0">
                <a:hlinkClick r:id="rId2"/>
              </a:rPr>
              <a:t>https://atcoder.jp/contests/tessoku-book/tasks/math_and_algorithm_an</a:t>
            </a:r>
            <a:endParaRPr kumimoji="1" lang="en" altLang="ja-JP" sz="1400" dirty="0"/>
          </a:p>
          <a:p>
            <a:r>
              <a:rPr kumimoji="1" lang="ja-JP" altLang="en-US"/>
              <a:t>グラフの頂点数は</a:t>
            </a:r>
            <a:r>
              <a:rPr kumimoji="1" lang="en-US" altLang="ja-JP" dirty="0"/>
              <a:t>N</a:t>
            </a:r>
            <a:r>
              <a:rPr lang="en-US" altLang="ja-JP" dirty="0"/>
              <a:t>,</a:t>
            </a:r>
            <a:r>
              <a:rPr lang="ja-JP" altLang="en-US"/>
              <a:t>辺の数は</a:t>
            </a:r>
            <a:r>
              <a:rPr lang="en-US" altLang="ja-JP" dirty="0"/>
              <a:t>M</a:t>
            </a:r>
            <a:r>
              <a:rPr lang="ja-JP" altLang="en-US"/>
              <a:t>である。</a:t>
            </a:r>
            <a:endParaRPr lang="en-US" altLang="ja-JP" dirty="0"/>
          </a:p>
          <a:p>
            <a:r>
              <a:rPr lang="en-US" altLang="ja-JP" dirty="0"/>
              <a:t>i</a:t>
            </a:r>
            <a:r>
              <a:rPr lang="ja-JP" altLang="en-US"/>
              <a:t>番目の辺は頂点</a:t>
            </a:r>
            <a:r>
              <a:rPr lang="en-US" altLang="ja-JP" dirty="0"/>
              <a:t>A</a:t>
            </a:r>
            <a:r>
              <a:rPr lang="en-US" altLang="ja-JP" baseline="-25000" dirty="0"/>
              <a:t>i</a:t>
            </a:r>
            <a:r>
              <a:rPr lang="ja-JP" altLang="en-US"/>
              <a:t>と頂点</a:t>
            </a:r>
            <a:r>
              <a:rPr lang="en-US" altLang="ja-JP" dirty="0"/>
              <a:t>B</a:t>
            </a:r>
            <a:r>
              <a:rPr lang="en-US" altLang="ja-JP" baseline="-25000" dirty="0"/>
              <a:t>i</a:t>
            </a:r>
            <a:r>
              <a:rPr lang="ja-JP" altLang="en-US"/>
              <a:t>を結ぶ。</a:t>
            </a:r>
            <a:endParaRPr lang="en-US" altLang="ja-JP" dirty="0"/>
          </a:p>
          <a:p>
            <a:r>
              <a:rPr lang="ja-JP" altLang="en-US"/>
              <a:t>頂点</a:t>
            </a:r>
            <a:r>
              <a:rPr lang="en-US" altLang="ja-JP" dirty="0"/>
              <a:t>1</a:t>
            </a:r>
            <a:r>
              <a:rPr lang="ja-JP" altLang="en-US"/>
              <a:t>から各頂点への最短経路長を求めたい。</a:t>
            </a:r>
            <a:endParaRPr lang="en-US" altLang="ja-JP" dirty="0"/>
          </a:p>
          <a:p>
            <a:r>
              <a:rPr lang="ja-JP" altLang="en-US"/>
              <a:t>入力形式</a:t>
            </a:r>
            <a:endParaRPr lang="en-US" altLang="ja-JP" dirty="0"/>
          </a:p>
          <a:p>
            <a:pPr marL="457200" lvl="1" indent="0">
              <a:buNone/>
            </a:pPr>
            <a:r>
              <a:rPr lang="en-US" altLang="ja-JP" sz="2000" dirty="0"/>
              <a:t>N  M </a:t>
            </a:r>
          </a:p>
          <a:p>
            <a:pPr marL="457200" lvl="1" indent="0">
              <a:buNone/>
            </a:pPr>
            <a:r>
              <a:rPr lang="en-US" altLang="ja-JP" sz="2000" dirty="0"/>
              <a:t>A</a:t>
            </a:r>
            <a:r>
              <a:rPr lang="en-US" altLang="ja-JP" sz="2000" baseline="-25000" dirty="0"/>
              <a:t>1</a:t>
            </a:r>
            <a:r>
              <a:rPr lang="en-US" altLang="ja-JP" sz="2000" dirty="0"/>
              <a:t>​ B</a:t>
            </a:r>
            <a:r>
              <a:rPr lang="en-US" altLang="ja-JP" sz="2000" baseline="-25000" dirty="0"/>
              <a:t>1</a:t>
            </a:r>
            <a:endParaRPr lang="en-US" altLang="ja-JP" sz="2000" dirty="0"/>
          </a:p>
          <a:p>
            <a:pPr marL="457200" lvl="1" indent="0">
              <a:buNone/>
            </a:pPr>
            <a:r>
              <a:rPr lang="en-US" altLang="ja-JP" sz="2000" dirty="0"/>
              <a:t>A</a:t>
            </a:r>
            <a:r>
              <a:rPr lang="en-US" altLang="ja-JP" sz="2000" baseline="-25000" dirty="0"/>
              <a:t>2</a:t>
            </a:r>
            <a:r>
              <a:rPr lang="en-US" altLang="ja-JP" sz="2000" dirty="0"/>
              <a:t> B</a:t>
            </a:r>
            <a:r>
              <a:rPr lang="en-US" altLang="ja-JP" sz="2000" baseline="-25000" dirty="0"/>
              <a:t>2</a:t>
            </a:r>
            <a:endParaRPr lang="en-US" altLang="ja-JP" sz="2000" dirty="0"/>
          </a:p>
          <a:p>
            <a:pPr marL="457200" lvl="1" indent="0">
              <a:buNone/>
            </a:pPr>
            <a:r>
              <a:rPr lang="en-US" altLang="ja-JP" sz="2000" dirty="0"/>
              <a:t>⋮</a:t>
            </a:r>
          </a:p>
          <a:p>
            <a:pPr marL="457200" lvl="1" indent="0">
              <a:buNone/>
            </a:pPr>
            <a:r>
              <a:rPr lang="en-US" altLang="ja-JP" sz="2000" dirty="0"/>
              <a:t>A</a:t>
            </a:r>
            <a:r>
              <a:rPr lang="en-US" altLang="ja-JP" sz="2000" baseline="-25000" dirty="0"/>
              <a:t>M</a:t>
            </a:r>
            <a:r>
              <a:rPr lang="en-US" altLang="ja-JP" sz="2000" dirty="0"/>
              <a:t>​ B</a:t>
            </a:r>
            <a:r>
              <a:rPr lang="en-US" altLang="ja-JP" sz="2000" baseline="-25000" dirty="0"/>
              <a:t>M</a:t>
            </a:r>
            <a:endParaRPr lang="en-US" altLang="ja-JP" sz="2000" dirty="0"/>
          </a:p>
        </p:txBody>
      </p:sp>
      <p:sp>
        <p:nvSpPr>
          <p:cNvPr id="2" name="テキスト ボックス 1">
            <a:extLst>
              <a:ext uri="{FF2B5EF4-FFF2-40B4-BE49-F238E27FC236}">
                <a16:creationId xmlns:a16="http://schemas.microsoft.com/office/drawing/2014/main" id="{51379FB6-064D-DDED-3EE7-54E1ADFDD2D5}"/>
              </a:ext>
            </a:extLst>
          </p:cNvPr>
          <p:cNvSpPr txBox="1"/>
          <p:nvPr/>
        </p:nvSpPr>
        <p:spPr>
          <a:xfrm>
            <a:off x="838200" y="685800"/>
            <a:ext cx="1313180" cy="769441"/>
          </a:xfrm>
          <a:prstGeom prst="rect">
            <a:avLst/>
          </a:prstGeom>
          <a:noFill/>
        </p:spPr>
        <p:txBody>
          <a:bodyPr wrap="none" rtlCol="0">
            <a:spAutoFit/>
          </a:bodyPr>
          <a:lstStyle/>
          <a:p>
            <a:r>
              <a:rPr kumimoji="1" lang="ja-JP" altLang="en-US" sz="4400"/>
              <a:t>例題</a:t>
            </a:r>
          </a:p>
        </p:txBody>
      </p:sp>
      <p:cxnSp>
        <p:nvCxnSpPr>
          <p:cNvPr id="4" name="直線コネクタ 3">
            <a:extLst>
              <a:ext uri="{FF2B5EF4-FFF2-40B4-BE49-F238E27FC236}">
                <a16:creationId xmlns:a16="http://schemas.microsoft.com/office/drawing/2014/main" id="{27BD106D-5B71-EE0E-CDBC-6468F43090E4}"/>
              </a:ext>
            </a:extLst>
          </p:cNvPr>
          <p:cNvCxnSpPr/>
          <p:nvPr/>
        </p:nvCxnSpPr>
        <p:spPr>
          <a:xfrm>
            <a:off x="3260054"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5" name="円/楕円 4">
            <a:extLst>
              <a:ext uri="{FF2B5EF4-FFF2-40B4-BE49-F238E27FC236}">
                <a16:creationId xmlns:a16="http://schemas.microsoft.com/office/drawing/2014/main" id="{17F4729A-3D9C-2F7B-5466-48EF6FD314C2}"/>
              </a:ext>
            </a:extLst>
          </p:cNvPr>
          <p:cNvSpPr/>
          <p:nvPr/>
        </p:nvSpPr>
        <p:spPr>
          <a:xfrm>
            <a:off x="3838123"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50D061CB-BA5B-4B10-1120-3BB3A6BEB0BC}"/>
              </a:ext>
            </a:extLst>
          </p:cNvPr>
          <p:cNvCxnSpPr/>
          <p:nvPr/>
        </p:nvCxnSpPr>
        <p:spPr>
          <a:xfrm>
            <a:off x="4058840"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22" name="円/楕円 21">
            <a:extLst>
              <a:ext uri="{FF2B5EF4-FFF2-40B4-BE49-F238E27FC236}">
                <a16:creationId xmlns:a16="http://schemas.microsoft.com/office/drawing/2014/main" id="{045B2062-B482-0334-F1D9-EC282D6D47B2}"/>
              </a:ext>
            </a:extLst>
          </p:cNvPr>
          <p:cNvSpPr/>
          <p:nvPr/>
        </p:nvSpPr>
        <p:spPr>
          <a:xfrm>
            <a:off x="4636909"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23" name="直線コネクタ 22">
            <a:extLst>
              <a:ext uri="{FF2B5EF4-FFF2-40B4-BE49-F238E27FC236}">
                <a16:creationId xmlns:a16="http://schemas.microsoft.com/office/drawing/2014/main" id="{1E5F2C4E-F41E-7F7B-5277-4DED255FAF37}"/>
              </a:ext>
            </a:extLst>
          </p:cNvPr>
          <p:cNvCxnSpPr/>
          <p:nvPr/>
        </p:nvCxnSpPr>
        <p:spPr>
          <a:xfrm>
            <a:off x="4857626"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24" name="円/楕円 23">
            <a:extLst>
              <a:ext uri="{FF2B5EF4-FFF2-40B4-BE49-F238E27FC236}">
                <a16:creationId xmlns:a16="http://schemas.microsoft.com/office/drawing/2014/main" id="{7055C0B5-8574-A561-EB98-E88472BECAFE}"/>
              </a:ext>
            </a:extLst>
          </p:cNvPr>
          <p:cNvSpPr/>
          <p:nvPr/>
        </p:nvSpPr>
        <p:spPr>
          <a:xfrm>
            <a:off x="5435695" y="249511"/>
            <a:ext cx="220717" cy="228490"/>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E77D6857-4CD3-96DC-BFC5-834B7A013859}"/>
              </a:ext>
            </a:extLst>
          </p:cNvPr>
          <p:cNvCxnSpPr/>
          <p:nvPr/>
        </p:nvCxnSpPr>
        <p:spPr>
          <a:xfrm>
            <a:off x="5656412"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26" name="円/楕円 25">
            <a:extLst>
              <a:ext uri="{FF2B5EF4-FFF2-40B4-BE49-F238E27FC236}">
                <a16:creationId xmlns:a16="http://schemas.microsoft.com/office/drawing/2014/main" id="{47C037EA-C4D9-0ECE-6ABA-F93F51576752}"/>
              </a:ext>
            </a:extLst>
          </p:cNvPr>
          <p:cNvSpPr/>
          <p:nvPr/>
        </p:nvSpPr>
        <p:spPr>
          <a:xfrm>
            <a:off x="6234481" y="249511"/>
            <a:ext cx="220717" cy="228490"/>
          </a:xfrm>
          <a:prstGeom prst="ellipse">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27" name="直線コネクタ 26">
            <a:extLst>
              <a:ext uri="{FF2B5EF4-FFF2-40B4-BE49-F238E27FC236}">
                <a16:creationId xmlns:a16="http://schemas.microsoft.com/office/drawing/2014/main" id="{A9A52270-ED5F-332B-1FE6-2A53317D73B3}"/>
              </a:ext>
            </a:extLst>
          </p:cNvPr>
          <p:cNvCxnSpPr/>
          <p:nvPr/>
        </p:nvCxnSpPr>
        <p:spPr>
          <a:xfrm>
            <a:off x="6455198"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28" name="円/楕円 27">
            <a:extLst>
              <a:ext uri="{FF2B5EF4-FFF2-40B4-BE49-F238E27FC236}">
                <a16:creationId xmlns:a16="http://schemas.microsoft.com/office/drawing/2014/main" id="{4ADB511A-5FB5-DB3B-5615-F0B140C7CCBB}"/>
              </a:ext>
            </a:extLst>
          </p:cNvPr>
          <p:cNvSpPr/>
          <p:nvPr/>
        </p:nvSpPr>
        <p:spPr>
          <a:xfrm>
            <a:off x="7033267" y="249511"/>
            <a:ext cx="220717" cy="228490"/>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29" name="直線コネクタ 28">
            <a:extLst>
              <a:ext uri="{FF2B5EF4-FFF2-40B4-BE49-F238E27FC236}">
                <a16:creationId xmlns:a16="http://schemas.microsoft.com/office/drawing/2014/main" id="{474566FB-AAD3-0BF6-3995-AB3A0BCF0FF6}"/>
              </a:ext>
            </a:extLst>
          </p:cNvPr>
          <p:cNvCxnSpPr/>
          <p:nvPr/>
        </p:nvCxnSpPr>
        <p:spPr>
          <a:xfrm>
            <a:off x="7260554"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30" name="円/楕円 29">
            <a:extLst>
              <a:ext uri="{FF2B5EF4-FFF2-40B4-BE49-F238E27FC236}">
                <a16:creationId xmlns:a16="http://schemas.microsoft.com/office/drawing/2014/main" id="{2E5CD819-A739-D511-A71F-EFD0D8F9047F}"/>
              </a:ext>
            </a:extLst>
          </p:cNvPr>
          <p:cNvSpPr/>
          <p:nvPr/>
        </p:nvSpPr>
        <p:spPr>
          <a:xfrm>
            <a:off x="7838623"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31" name="直線コネクタ 30">
            <a:extLst>
              <a:ext uri="{FF2B5EF4-FFF2-40B4-BE49-F238E27FC236}">
                <a16:creationId xmlns:a16="http://schemas.microsoft.com/office/drawing/2014/main" id="{42029691-FF8D-DEC6-9DA7-08F0F734ED01}"/>
              </a:ext>
            </a:extLst>
          </p:cNvPr>
          <p:cNvCxnSpPr/>
          <p:nvPr/>
        </p:nvCxnSpPr>
        <p:spPr>
          <a:xfrm>
            <a:off x="8065910"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32" name="円/楕円 31">
            <a:extLst>
              <a:ext uri="{FF2B5EF4-FFF2-40B4-BE49-F238E27FC236}">
                <a16:creationId xmlns:a16="http://schemas.microsoft.com/office/drawing/2014/main" id="{309CD698-9630-3298-7D7C-CD5C23A6E5E5}"/>
              </a:ext>
            </a:extLst>
          </p:cNvPr>
          <p:cNvSpPr/>
          <p:nvPr/>
        </p:nvSpPr>
        <p:spPr>
          <a:xfrm>
            <a:off x="8643979"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3" name="円/楕円 32">
            <a:extLst>
              <a:ext uri="{FF2B5EF4-FFF2-40B4-BE49-F238E27FC236}">
                <a16:creationId xmlns:a16="http://schemas.microsoft.com/office/drawing/2014/main" id="{52D03BFA-9E53-AE4A-3C08-3F7DBF35573C}"/>
              </a:ext>
            </a:extLst>
          </p:cNvPr>
          <p:cNvSpPr/>
          <p:nvPr/>
        </p:nvSpPr>
        <p:spPr>
          <a:xfrm>
            <a:off x="3036052" y="258326"/>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727979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0D6BA5-D6D7-C553-C5D5-BB38BB1933B6}"/>
              </a:ext>
            </a:extLst>
          </p:cNvPr>
          <p:cNvSpPr>
            <a:spLocks noGrp="1"/>
          </p:cNvSpPr>
          <p:nvPr>
            <p:ph type="title"/>
          </p:nvPr>
        </p:nvSpPr>
        <p:spPr/>
        <p:txBody>
          <a:bodyPr/>
          <a:lstStyle/>
          <a:p>
            <a:r>
              <a:rPr kumimoji="1" lang="ja-JP" altLang="en-US"/>
              <a:t>例題の実装</a:t>
            </a:r>
          </a:p>
        </p:txBody>
      </p:sp>
      <p:sp>
        <p:nvSpPr>
          <p:cNvPr id="37" name="コンテンツ プレースホルダー 2">
            <a:extLst>
              <a:ext uri="{FF2B5EF4-FFF2-40B4-BE49-F238E27FC236}">
                <a16:creationId xmlns:a16="http://schemas.microsoft.com/office/drawing/2014/main" id="{D7F89094-8F23-B4E2-030C-848777678BC3}"/>
              </a:ext>
            </a:extLst>
          </p:cNvPr>
          <p:cNvSpPr>
            <a:spLocks noGrp="1"/>
          </p:cNvSpPr>
          <p:nvPr>
            <p:ph idx="1"/>
          </p:nvPr>
        </p:nvSpPr>
        <p:spPr>
          <a:xfrm>
            <a:off x="838200" y="1825625"/>
            <a:ext cx="10515600" cy="4351338"/>
          </a:xfrm>
        </p:spPr>
        <p:txBody>
          <a:bodyPr/>
          <a:lstStyle/>
          <a:p>
            <a:r>
              <a:rPr kumimoji="1" lang="ja-JP" altLang="en-US"/>
              <a:t>実装は</a:t>
            </a:r>
            <a:r>
              <a:rPr kumimoji="1" lang="en-US" altLang="ja-JP" dirty="0"/>
              <a:t>2</a:t>
            </a:r>
            <a:r>
              <a:rPr kumimoji="1" lang="ja-JP" altLang="en-US"/>
              <a:t>ステップ</a:t>
            </a:r>
            <a:endParaRPr lang="en-US" altLang="ja-JP" dirty="0"/>
          </a:p>
          <a:p>
            <a:pPr marL="0" indent="0">
              <a:buNone/>
            </a:pPr>
            <a:endParaRPr kumimoji="1" lang="en-US" altLang="ja-JP" dirty="0"/>
          </a:p>
          <a:p>
            <a:pPr marL="0" indent="0">
              <a:buNone/>
            </a:pPr>
            <a:r>
              <a:rPr kumimoji="1" lang="en-US" altLang="ja-JP" dirty="0"/>
              <a:t>①</a:t>
            </a:r>
            <a:r>
              <a:rPr kumimoji="1" lang="ja-JP" altLang="en-US"/>
              <a:t>グラフを受け取る</a:t>
            </a:r>
            <a:endParaRPr kumimoji="1" lang="en-US" altLang="ja-JP" dirty="0"/>
          </a:p>
          <a:p>
            <a:pPr marL="0" indent="0">
              <a:buNone/>
            </a:pPr>
            <a:endParaRPr kumimoji="1" lang="en-US" altLang="ja-JP" dirty="0"/>
          </a:p>
          <a:p>
            <a:pPr marL="0" indent="0">
              <a:buNone/>
            </a:pPr>
            <a:endParaRPr kumimoji="1" lang="en-US" altLang="ja-JP" dirty="0"/>
          </a:p>
          <a:p>
            <a:pPr marL="0" indent="0">
              <a:buNone/>
            </a:pPr>
            <a:r>
              <a:rPr lang="en-US" altLang="ja-JP" dirty="0"/>
              <a:t>②BFS</a:t>
            </a:r>
            <a:r>
              <a:rPr lang="ja-JP" altLang="en-US"/>
              <a:t>をする</a:t>
            </a:r>
            <a:endParaRPr kumimoji="1" lang="ja-JP" altLang="en-US"/>
          </a:p>
        </p:txBody>
      </p:sp>
      <p:cxnSp>
        <p:nvCxnSpPr>
          <p:cNvPr id="3" name="直線コネクタ 2">
            <a:extLst>
              <a:ext uri="{FF2B5EF4-FFF2-40B4-BE49-F238E27FC236}">
                <a16:creationId xmlns:a16="http://schemas.microsoft.com/office/drawing/2014/main" id="{91A90B98-9F7C-4620-AAB4-F91F49DD74B7}"/>
              </a:ext>
            </a:extLst>
          </p:cNvPr>
          <p:cNvCxnSpPr/>
          <p:nvPr/>
        </p:nvCxnSpPr>
        <p:spPr>
          <a:xfrm>
            <a:off x="3260054"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4" name="円/楕円 3">
            <a:extLst>
              <a:ext uri="{FF2B5EF4-FFF2-40B4-BE49-F238E27FC236}">
                <a16:creationId xmlns:a16="http://schemas.microsoft.com/office/drawing/2014/main" id="{162C3AC2-7F0F-B027-FB5F-AA6FE34AA781}"/>
              </a:ext>
            </a:extLst>
          </p:cNvPr>
          <p:cNvSpPr/>
          <p:nvPr/>
        </p:nvSpPr>
        <p:spPr>
          <a:xfrm>
            <a:off x="3838123"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20" name="直線コネクタ 19">
            <a:extLst>
              <a:ext uri="{FF2B5EF4-FFF2-40B4-BE49-F238E27FC236}">
                <a16:creationId xmlns:a16="http://schemas.microsoft.com/office/drawing/2014/main" id="{27E67C2D-F675-DBD1-6940-4D5E83751CF5}"/>
              </a:ext>
            </a:extLst>
          </p:cNvPr>
          <p:cNvCxnSpPr/>
          <p:nvPr/>
        </p:nvCxnSpPr>
        <p:spPr>
          <a:xfrm>
            <a:off x="4058840"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21" name="円/楕円 20">
            <a:extLst>
              <a:ext uri="{FF2B5EF4-FFF2-40B4-BE49-F238E27FC236}">
                <a16:creationId xmlns:a16="http://schemas.microsoft.com/office/drawing/2014/main" id="{4E224B71-E42C-39DD-9A5B-89778A0C2CA2}"/>
              </a:ext>
            </a:extLst>
          </p:cNvPr>
          <p:cNvSpPr/>
          <p:nvPr/>
        </p:nvSpPr>
        <p:spPr>
          <a:xfrm>
            <a:off x="4636909"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id="{E76DB87E-F7F4-6B97-A55E-B46D0C2205D6}"/>
              </a:ext>
            </a:extLst>
          </p:cNvPr>
          <p:cNvCxnSpPr/>
          <p:nvPr/>
        </p:nvCxnSpPr>
        <p:spPr>
          <a:xfrm>
            <a:off x="4857626"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23" name="円/楕円 22">
            <a:extLst>
              <a:ext uri="{FF2B5EF4-FFF2-40B4-BE49-F238E27FC236}">
                <a16:creationId xmlns:a16="http://schemas.microsoft.com/office/drawing/2014/main" id="{52C34FBB-FBD1-A1D0-4DFF-88AEDECF5B95}"/>
              </a:ext>
            </a:extLst>
          </p:cNvPr>
          <p:cNvSpPr/>
          <p:nvPr/>
        </p:nvSpPr>
        <p:spPr>
          <a:xfrm>
            <a:off x="5435695" y="249511"/>
            <a:ext cx="220717" cy="228490"/>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24" name="直線コネクタ 23">
            <a:extLst>
              <a:ext uri="{FF2B5EF4-FFF2-40B4-BE49-F238E27FC236}">
                <a16:creationId xmlns:a16="http://schemas.microsoft.com/office/drawing/2014/main" id="{4D7438BA-B960-2252-13A6-D49A1506C9C5}"/>
              </a:ext>
            </a:extLst>
          </p:cNvPr>
          <p:cNvCxnSpPr/>
          <p:nvPr/>
        </p:nvCxnSpPr>
        <p:spPr>
          <a:xfrm>
            <a:off x="5656412"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25" name="円/楕円 24">
            <a:extLst>
              <a:ext uri="{FF2B5EF4-FFF2-40B4-BE49-F238E27FC236}">
                <a16:creationId xmlns:a16="http://schemas.microsoft.com/office/drawing/2014/main" id="{34A62109-0DBA-1181-B0AF-F7E3EAF1FA0B}"/>
              </a:ext>
            </a:extLst>
          </p:cNvPr>
          <p:cNvSpPr/>
          <p:nvPr/>
        </p:nvSpPr>
        <p:spPr>
          <a:xfrm>
            <a:off x="6234481" y="249511"/>
            <a:ext cx="220717" cy="228490"/>
          </a:xfrm>
          <a:prstGeom prst="ellipse">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26" name="直線コネクタ 25">
            <a:extLst>
              <a:ext uri="{FF2B5EF4-FFF2-40B4-BE49-F238E27FC236}">
                <a16:creationId xmlns:a16="http://schemas.microsoft.com/office/drawing/2014/main" id="{45339334-72CB-9A3F-DD42-5D7E6040B6C5}"/>
              </a:ext>
            </a:extLst>
          </p:cNvPr>
          <p:cNvCxnSpPr/>
          <p:nvPr/>
        </p:nvCxnSpPr>
        <p:spPr>
          <a:xfrm>
            <a:off x="6455198"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27" name="円/楕円 26">
            <a:extLst>
              <a:ext uri="{FF2B5EF4-FFF2-40B4-BE49-F238E27FC236}">
                <a16:creationId xmlns:a16="http://schemas.microsoft.com/office/drawing/2014/main" id="{CC2C3C9B-1F90-8A3B-D8A9-855BD28C29FC}"/>
              </a:ext>
            </a:extLst>
          </p:cNvPr>
          <p:cNvSpPr/>
          <p:nvPr/>
        </p:nvSpPr>
        <p:spPr>
          <a:xfrm>
            <a:off x="7033267" y="249511"/>
            <a:ext cx="220717" cy="228490"/>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28" name="直線コネクタ 27">
            <a:extLst>
              <a:ext uri="{FF2B5EF4-FFF2-40B4-BE49-F238E27FC236}">
                <a16:creationId xmlns:a16="http://schemas.microsoft.com/office/drawing/2014/main" id="{E0078619-6327-C934-6F61-4F76B55B5879}"/>
              </a:ext>
            </a:extLst>
          </p:cNvPr>
          <p:cNvCxnSpPr/>
          <p:nvPr/>
        </p:nvCxnSpPr>
        <p:spPr>
          <a:xfrm>
            <a:off x="7260554"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29" name="円/楕円 28">
            <a:extLst>
              <a:ext uri="{FF2B5EF4-FFF2-40B4-BE49-F238E27FC236}">
                <a16:creationId xmlns:a16="http://schemas.microsoft.com/office/drawing/2014/main" id="{3FCA4D71-5EF1-0330-943A-82CB2E7929EF}"/>
              </a:ext>
            </a:extLst>
          </p:cNvPr>
          <p:cNvSpPr/>
          <p:nvPr/>
        </p:nvSpPr>
        <p:spPr>
          <a:xfrm>
            <a:off x="7838623"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30" name="直線コネクタ 29">
            <a:extLst>
              <a:ext uri="{FF2B5EF4-FFF2-40B4-BE49-F238E27FC236}">
                <a16:creationId xmlns:a16="http://schemas.microsoft.com/office/drawing/2014/main" id="{3E4FD58E-85C7-7EBF-F6B2-34505AD31262}"/>
              </a:ext>
            </a:extLst>
          </p:cNvPr>
          <p:cNvCxnSpPr/>
          <p:nvPr/>
        </p:nvCxnSpPr>
        <p:spPr>
          <a:xfrm>
            <a:off x="8065910"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31" name="円/楕円 30">
            <a:extLst>
              <a:ext uri="{FF2B5EF4-FFF2-40B4-BE49-F238E27FC236}">
                <a16:creationId xmlns:a16="http://schemas.microsoft.com/office/drawing/2014/main" id="{BBE4ADD3-CAEA-40B5-ABFA-00E2A03B19D2}"/>
              </a:ext>
            </a:extLst>
          </p:cNvPr>
          <p:cNvSpPr/>
          <p:nvPr/>
        </p:nvSpPr>
        <p:spPr>
          <a:xfrm>
            <a:off x="8643979"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2" name="円/楕円 31">
            <a:extLst>
              <a:ext uri="{FF2B5EF4-FFF2-40B4-BE49-F238E27FC236}">
                <a16:creationId xmlns:a16="http://schemas.microsoft.com/office/drawing/2014/main" id="{176F9357-3ADE-05B1-5A29-F4F7F428557B}"/>
              </a:ext>
            </a:extLst>
          </p:cNvPr>
          <p:cNvSpPr/>
          <p:nvPr/>
        </p:nvSpPr>
        <p:spPr>
          <a:xfrm>
            <a:off x="3036052" y="258326"/>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685833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37EA4B-B766-3405-AEF8-2F89C21691DF}"/>
              </a:ext>
            </a:extLst>
          </p:cNvPr>
          <p:cNvSpPr>
            <a:spLocks noGrp="1"/>
          </p:cNvSpPr>
          <p:nvPr>
            <p:ph type="title"/>
          </p:nvPr>
        </p:nvSpPr>
        <p:spPr/>
        <p:txBody>
          <a:bodyPr/>
          <a:lstStyle/>
          <a:p>
            <a:r>
              <a:rPr lang="ja-JP" altLang="en-US"/>
              <a:t>①グラフを受け取る</a:t>
            </a:r>
            <a:endParaRPr kumimoji="1" lang="ja-JP" altLang="en-US"/>
          </a:p>
        </p:txBody>
      </p:sp>
      <p:sp>
        <p:nvSpPr>
          <p:cNvPr id="3" name="コンテンツ プレースホルダー 2">
            <a:extLst>
              <a:ext uri="{FF2B5EF4-FFF2-40B4-BE49-F238E27FC236}">
                <a16:creationId xmlns:a16="http://schemas.microsoft.com/office/drawing/2014/main" id="{7714C0DC-3620-7559-6BA2-9782AF8F500B}"/>
              </a:ext>
            </a:extLst>
          </p:cNvPr>
          <p:cNvSpPr>
            <a:spLocks noGrp="1"/>
          </p:cNvSpPr>
          <p:nvPr>
            <p:ph idx="1"/>
          </p:nvPr>
        </p:nvSpPr>
        <p:spPr/>
        <p:txBody>
          <a:bodyPr/>
          <a:lstStyle/>
          <a:p>
            <a:r>
              <a:rPr kumimoji="1" lang="ja-JP" altLang="en-US"/>
              <a:t>グラフは隣接リストで受け取る！</a:t>
            </a:r>
            <a:endParaRPr kumimoji="1" lang="en-US" altLang="ja-JP" dirty="0"/>
          </a:p>
          <a:p>
            <a:r>
              <a:rPr lang="ja-JP" altLang="en-US"/>
              <a:t>０</a:t>
            </a:r>
            <a:r>
              <a:rPr lang="en-US" altLang="ja-JP" dirty="0"/>
              <a:t>origin</a:t>
            </a:r>
            <a:r>
              <a:rPr lang="ja-JP" altLang="en-US"/>
              <a:t>にしておくと扱いやすい</a:t>
            </a:r>
            <a:endParaRPr kumimoji="1" lang="ja-JP" altLang="en-US"/>
          </a:p>
        </p:txBody>
      </p:sp>
      <p:pic>
        <p:nvPicPr>
          <p:cNvPr id="28" name="図 27" descr="テキスト&#10;&#10;自動的に生成された説明">
            <a:extLst>
              <a:ext uri="{FF2B5EF4-FFF2-40B4-BE49-F238E27FC236}">
                <a16:creationId xmlns:a16="http://schemas.microsoft.com/office/drawing/2014/main" id="{9BFF8D40-1F39-4B5D-AE8C-16397DE86C56}"/>
              </a:ext>
            </a:extLst>
          </p:cNvPr>
          <p:cNvPicPr>
            <a:picLocks noChangeAspect="1"/>
          </p:cNvPicPr>
          <p:nvPr/>
        </p:nvPicPr>
        <p:blipFill>
          <a:blip r:embed="rId2"/>
          <a:stretch>
            <a:fillRect/>
          </a:stretch>
        </p:blipFill>
        <p:spPr>
          <a:xfrm>
            <a:off x="122451" y="4043363"/>
            <a:ext cx="5345596" cy="2133600"/>
          </a:xfrm>
          <a:prstGeom prst="rect">
            <a:avLst/>
          </a:prstGeom>
        </p:spPr>
      </p:pic>
      <p:pic>
        <p:nvPicPr>
          <p:cNvPr id="21" name="図 20" descr="図形 が含まれている画像&#10;&#10;自動的に生成された説明">
            <a:extLst>
              <a:ext uri="{FF2B5EF4-FFF2-40B4-BE49-F238E27FC236}">
                <a16:creationId xmlns:a16="http://schemas.microsoft.com/office/drawing/2014/main" id="{4B34AE72-E8C7-F039-161F-B3B59BC3BEA0}"/>
              </a:ext>
            </a:extLst>
          </p:cNvPr>
          <p:cNvPicPr>
            <a:picLocks noChangeAspect="1"/>
          </p:cNvPicPr>
          <p:nvPr/>
        </p:nvPicPr>
        <p:blipFill>
          <a:blip r:embed="rId3"/>
          <a:stretch>
            <a:fillRect/>
          </a:stretch>
        </p:blipFill>
        <p:spPr>
          <a:xfrm>
            <a:off x="9486918" y="249511"/>
            <a:ext cx="2391158" cy="3546088"/>
          </a:xfrm>
          <a:prstGeom prst="rect">
            <a:avLst/>
          </a:prstGeom>
        </p:spPr>
      </p:pic>
      <p:sp>
        <p:nvSpPr>
          <p:cNvPr id="22" name="テキスト ボックス 21">
            <a:extLst>
              <a:ext uri="{FF2B5EF4-FFF2-40B4-BE49-F238E27FC236}">
                <a16:creationId xmlns:a16="http://schemas.microsoft.com/office/drawing/2014/main" id="{8CDBE1B0-07E3-030E-8B60-37A05065349C}"/>
              </a:ext>
            </a:extLst>
          </p:cNvPr>
          <p:cNvSpPr txBox="1"/>
          <p:nvPr/>
        </p:nvSpPr>
        <p:spPr>
          <a:xfrm>
            <a:off x="8148090" y="1335966"/>
            <a:ext cx="1338828" cy="369332"/>
          </a:xfrm>
          <a:prstGeom prst="rect">
            <a:avLst/>
          </a:prstGeom>
          <a:noFill/>
        </p:spPr>
        <p:txBody>
          <a:bodyPr wrap="none" rtlCol="0">
            <a:spAutoFit/>
          </a:bodyPr>
          <a:lstStyle/>
          <a:p>
            <a:r>
              <a:rPr kumimoji="1" lang="ja-JP" altLang="en-US"/>
              <a:t>隣接行列→</a:t>
            </a:r>
          </a:p>
        </p:txBody>
      </p:sp>
      <p:sp>
        <p:nvSpPr>
          <p:cNvPr id="23" name="テキスト ボックス 22">
            <a:extLst>
              <a:ext uri="{FF2B5EF4-FFF2-40B4-BE49-F238E27FC236}">
                <a16:creationId xmlns:a16="http://schemas.microsoft.com/office/drawing/2014/main" id="{5C702AFD-6C3C-623E-CAA3-0A5F9CE58220}"/>
              </a:ext>
            </a:extLst>
          </p:cNvPr>
          <p:cNvSpPr txBox="1"/>
          <p:nvPr/>
        </p:nvSpPr>
        <p:spPr>
          <a:xfrm>
            <a:off x="7930312" y="2753154"/>
            <a:ext cx="1569660" cy="369332"/>
          </a:xfrm>
          <a:prstGeom prst="rect">
            <a:avLst/>
          </a:prstGeom>
          <a:noFill/>
        </p:spPr>
        <p:txBody>
          <a:bodyPr wrap="none" rtlCol="0">
            <a:spAutoFit/>
          </a:bodyPr>
          <a:lstStyle/>
          <a:p>
            <a:r>
              <a:rPr kumimoji="1" lang="ja-JP" altLang="en-US"/>
              <a:t>隣接リスト→</a:t>
            </a:r>
          </a:p>
        </p:txBody>
      </p:sp>
      <p:sp>
        <p:nvSpPr>
          <p:cNvPr id="32" name="テキスト ボックス 31">
            <a:extLst>
              <a:ext uri="{FF2B5EF4-FFF2-40B4-BE49-F238E27FC236}">
                <a16:creationId xmlns:a16="http://schemas.microsoft.com/office/drawing/2014/main" id="{8B76A320-AD52-E492-BA29-D40995638FF1}"/>
              </a:ext>
            </a:extLst>
          </p:cNvPr>
          <p:cNvSpPr txBox="1"/>
          <p:nvPr/>
        </p:nvSpPr>
        <p:spPr>
          <a:xfrm>
            <a:off x="2054196" y="3647130"/>
            <a:ext cx="1202573" cy="369332"/>
          </a:xfrm>
          <a:prstGeom prst="rect">
            <a:avLst/>
          </a:prstGeom>
          <a:noFill/>
        </p:spPr>
        <p:txBody>
          <a:bodyPr wrap="none" rtlCol="0">
            <a:spAutoFit/>
          </a:bodyPr>
          <a:lstStyle/>
          <a:p>
            <a:r>
              <a:rPr kumimoji="1" lang="ja-JP" altLang="en-US"/>
              <a:t>実装</a:t>
            </a:r>
            <a:r>
              <a:rPr kumimoji="1" lang="en-US" altLang="ja-JP" dirty="0"/>
              <a:t>:C++</a:t>
            </a:r>
            <a:endParaRPr kumimoji="1" lang="ja-JP" altLang="en-US"/>
          </a:p>
        </p:txBody>
      </p:sp>
      <p:sp>
        <p:nvSpPr>
          <p:cNvPr id="33" name="テキスト ボックス 32">
            <a:extLst>
              <a:ext uri="{FF2B5EF4-FFF2-40B4-BE49-F238E27FC236}">
                <a16:creationId xmlns:a16="http://schemas.microsoft.com/office/drawing/2014/main" id="{D34349C4-461A-BDE7-F9F1-931E8DE49139}"/>
              </a:ext>
            </a:extLst>
          </p:cNvPr>
          <p:cNvSpPr txBox="1"/>
          <p:nvPr/>
        </p:nvSpPr>
        <p:spPr>
          <a:xfrm>
            <a:off x="6915091" y="3647130"/>
            <a:ext cx="1524776" cy="369332"/>
          </a:xfrm>
          <a:prstGeom prst="rect">
            <a:avLst/>
          </a:prstGeom>
          <a:noFill/>
        </p:spPr>
        <p:txBody>
          <a:bodyPr wrap="none" rtlCol="0">
            <a:spAutoFit/>
          </a:bodyPr>
          <a:lstStyle/>
          <a:p>
            <a:r>
              <a:rPr lang="ja-JP" altLang="en-US"/>
              <a:t>実装</a:t>
            </a:r>
            <a:r>
              <a:rPr lang="en-US" altLang="ja-JP" dirty="0"/>
              <a:t>: Python</a:t>
            </a:r>
            <a:endParaRPr kumimoji="1" lang="ja-JP" altLang="en-US"/>
          </a:p>
        </p:txBody>
      </p:sp>
      <p:pic>
        <p:nvPicPr>
          <p:cNvPr id="37" name="図 36" descr="テキスト&#10;&#10;自動的に生成された説明">
            <a:extLst>
              <a:ext uri="{FF2B5EF4-FFF2-40B4-BE49-F238E27FC236}">
                <a16:creationId xmlns:a16="http://schemas.microsoft.com/office/drawing/2014/main" id="{8B6AA614-8E97-074A-4FB1-F034EFD19EF2}"/>
              </a:ext>
            </a:extLst>
          </p:cNvPr>
          <p:cNvPicPr>
            <a:picLocks noChangeAspect="1"/>
          </p:cNvPicPr>
          <p:nvPr/>
        </p:nvPicPr>
        <p:blipFill>
          <a:blip r:embed="rId4"/>
          <a:stretch>
            <a:fillRect/>
          </a:stretch>
        </p:blipFill>
        <p:spPr>
          <a:xfrm>
            <a:off x="5552208" y="4063849"/>
            <a:ext cx="6325868" cy="1787030"/>
          </a:xfrm>
          <a:prstGeom prst="rect">
            <a:avLst/>
          </a:prstGeom>
        </p:spPr>
      </p:pic>
      <p:cxnSp>
        <p:nvCxnSpPr>
          <p:cNvPr id="38" name="直線コネクタ 37">
            <a:extLst>
              <a:ext uri="{FF2B5EF4-FFF2-40B4-BE49-F238E27FC236}">
                <a16:creationId xmlns:a16="http://schemas.microsoft.com/office/drawing/2014/main" id="{C26192E1-0AC8-6145-074F-443ED4E6BD89}"/>
              </a:ext>
            </a:extLst>
          </p:cNvPr>
          <p:cNvCxnSpPr/>
          <p:nvPr/>
        </p:nvCxnSpPr>
        <p:spPr>
          <a:xfrm>
            <a:off x="3260054"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39" name="円/楕円 38">
            <a:extLst>
              <a:ext uri="{FF2B5EF4-FFF2-40B4-BE49-F238E27FC236}">
                <a16:creationId xmlns:a16="http://schemas.microsoft.com/office/drawing/2014/main" id="{67002780-9EDA-6743-5EDF-B9E4A8116D59}"/>
              </a:ext>
            </a:extLst>
          </p:cNvPr>
          <p:cNvSpPr/>
          <p:nvPr/>
        </p:nvSpPr>
        <p:spPr>
          <a:xfrm>
            <a:off x="3838123"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40" name="直線コネクタ 39">
            <a:extLst>
              <a:ext uri="{FF2B5EF4-FFF2-40B4-BE49-F238E27FC236}">
                <a16:creationId xmlns:a16="http://schemas.microsoft.com/office/drawing/2014/main" id="{63B20C44-8EBC-6EE9-A6EC-2051827BD39B}"/>
              </a:ext>
            </a:extLst>
          </p:cNvPr>
          <p:cNvCxnSpPr/>
          <p:nvPr/>
        </p:nvCxnSpPr>
        <p:spPr>
          <a:xfrm>
            <a:off x="4058840"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41" name="円/楕円 40">
            <a:extLst>
              <a:ext uri="{FF2B5EF4-FFF2-40B4-BE49-F238E27FC236}">
                <a16:creationId xmlns:a16="http://schemas.microsoft.com/office/drawing/2014/main" id="{8114CB8E-B51A-7396-2CDD-B2FF6D6CC476}"/>
              </a:ext>
            </a:extLst>
          </p:cNvPr>
          <p:cNvSpPr/>
          <p:nvPr/>
        </p:nvSpPr>
        <p:spPr>
          <a:xfrm>
            <a:off x="4636909"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42" name="直線コネクタ 41">
            <a:extLst>
              <a:ext uri="{FF2B5EF4-FFF2-40B4-BE49-F238E27FC236}">
                <a16:creationId xmlns:a16="http://schemas.microsoft.com/office/drawing/2014/main" id="{B03DB581-78BF-BC62-0879-A9A338CC4A63}"/>
              </a:ext>
            </a:extLst>
          </p:cNvPr>
          <p:cNvCxnSpPr/>
          <p:nvPr/>
        </p:nvCxnSpPr>
        <p:spPr>
          <a:xfrm>
            <a:off x="4857626"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43" name="円/楕円 42">
            <a:extLst>
              <a:ext uri="{FF2B5EF4-FFF2-40B4-BE49-F238E27FC236}">
                <a16:creationId xmlns:a16="http://schemas.microsoft.com/office/drawing/2014/main" id="{EEC51F50-31D7-C8FA-5B62-E77B7124AE4B}"/>
              </a:ext>
            </a:extLst>
          </p:cNvPr>
          <p:cNvSpPr/>
          <p:nvPr/>
        </p:nvSpPr>
        <p:spPr>
          <a:xfrm>
            <a:off x="5435695" y="249511"/>
            <a:ext cx="220717" cy="228490"/>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44" name="直線コネクタ 43">
            <a:extLst>
              <a:ext uri="{FF2B5EF4-FFF2-40B4-BE49-F238E27FC236}">
                <a16:creationId xmlns:a16="http://schemas.microsoft.com/office/drawing/2014/main" id="{94CDF0B6-D3C2-764B-3EAC-B0C55E541813}"/>
              </a:ext>
            </a:extLst>
          </p:cNvPr>
          <p:cNvCxnSpPr/>
          <p:nvPr/>
        </p:nvCxnSpPr>
        <p:spPr>
          <a:xfrm>
            <a:off x="5656412"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45" name="円/楕円 44">
            <a:extLst>
              <a:ext uri="{FF2B5EF4-FFF2-40B4-BE49-F238E27FC236}">
                <a16:creationId xmlns:a16="http://schemas.microsoft.com/office/drawing/2014/main" id="{A48B601B-BC39-7A41-1A32-1648014C164A}"/>
              </a:ext>
            </a:extLst>
          </p:cNvPr>
          <p:cNvSpPr/>
          <p:nvPr/>
        </p:nvSpPr>
        <p:spPr>
          <a:xfrm>
            <a:off x="6234481" y="249511"/>
            <a:ext cx="220717" cy="228490"/>
          </a:xfrm>
          <a:prstGeom prst="ellipse">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46" name="直線コネクタ 45">
            <a:extLst>
              <a:ext uri="{FF2B5EF4-FFF2-40B4-BE49-F238E27FC236}">
                <a16:creationId xmlns:a16="http://schemas.microsoft.com/office/drawing/2014/main" id="{B33FC154-833E-A122-04EA-6908E90C568E}"/>
              </a:ext>
            </a:extLst>
          </p:cNvPr>
          <p:cNvCxnSpPr/>
          <p:nvPr/>
        </p:nvCxnSpPr>
        <p:spPr>
          <a:xfrm>
            <a:off x="6455198"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47" name="円/楕円 46">
            <a:extLst>
              <a:ext uri="{FF2B5EF4-FFF2-40B4-BE49-F238E27FC236}">
                <a16:creationId xmlns:a16="http://schemas.microsoft.com/office/drawing/2014/main" id="{98DBDDC2-A415-5D53-C0F4-9F1DC765F8A3}"/>
              </a:ext>
            </a:extLst>
          </p:cNvPr>
          <p:cNvSpPr/>
          <p:nvPr/>
        </p:nvSpPr>
        <p:spPr>
          <a:xfrm>
            <a:off x="7033267" y="249511"/>
            <a:ext cx="220717" cy="228490"/>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48" name="直線コネクタ 47">
            <a:extLst>
              <a:ext uri="{FF2B5EF4-FFF2-40B4-BE49-F238E27FC236}">
                <a16:creationId xmlns:a16="http://schemas.microsoft.com/office/drawing/2014/main" id="{3D4BB2D1-89C0-22A7-8317-2607674ABF9F}"/>
              </a:ext>
            </a:extLst>
          </p:cNvPr>
          <p:cNvCxnSpPr/>
          <p:nvPr/>
        </p:nvCxnSpPr>
        <p:spPr>
          <a:xfrm>
            <a:off x="7260554"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49" name="円/楕円 48">
            <a:extLst>
              <a:ext uri="{FF2B5EF4-FFF2-40B4-BE49-F238E27FC236}">
                <a16:creationId xmlns:a16="http://schemas.microsoft.com/office/drawing/2014/main" id="{C8CA2D43-D6C8-03AB-8741-F534A47F4D60}"/>
              </a:ext>
            </a:extLst>
          </p:cNvPr>
          <p:cNvSpPr/>
          <p:nvPr/>
        </p:nvSpPr>
        <p:spPr>
          <a:xfrm>
            <a:off x="7838623"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0485C7CA-A2A4-A94A-BECA-97ECEEFECB97}"/>
              </a:ext>
            </a:extLst>
          </p:cNvPr>
          <p:cNvCxnSpPr/>
          <p:nvPr/>
        </p:nvCxnSpPr>
        <p:spPr>
          <a:xfrm>
            <a:off x="8065910"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51" name="円/楕円 50">
            <a:extLst>
              <a:ext uri="{FF2B5EF4-FFF2-40B4-BE49-F238E27FC236}">
                <a16:creationId xmlns:a16="http://schemas.microsoft.com/office/drawing/2014/main" id="{E879A8BC-E59E-5C09-DCF0-C5CCC48BDD14}"/>
              </a:ext>
            </a:extLst>
          </p:cNvPr>
          <p:cNvSpPr/>
          <p:nvPr/>
        </p:nvSpPr>
        <p:spPr>
          <a:xfrm>
            <a:off x="8643979"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2" name="円/楕円 51">
            <a:extLst>
              <a:ext uri="{FF2B5EF4-FFF2-40B4-BE49-F238E27FC236}">
                <a16:creationId xmlns:a16="http://schemas.microsoft.com/office/drawing/2014/main" id="{E65208D6-212D-2BA1-38BD-34E52E5CDBD9}"/>
              </a:ext>
            </a:extLst>
          </p:cNvPr>
          <p:cNvSpPr/>
          <p:nvPr/>
        </p:nvSpPr>
        <p:spPr>
          <a:xfrm>
            <a:off x="3036052" y="258326"/>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403607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74BB92-B918-7063-A946-B74BB948BEAB}"/>
              </a:ext>
            </a:extLst>
          </p:cNvPr>
          <p:cNvSpPr>
            <a:spLocks noGrp="1"/>
          </p:cNvSpPr>
          <p:nvPr>
            <p:ph type="title"/>
          </p:nvPr>
        </p:nvSpPr>
        <p:spPr/>
        <p:txBody>
          <a:bodyPr/>
          <a:lstStyle/>
          <a:p>
            <a:r>
              <a:rPr kumimoji="1" lang="ja-JP" altLang="en-US"/>
              <a:t>自己紹介</a:t>
            </a:r>
          </a:p>
        </p:txBody>
      </p:sp>
      <p:sp>
        <p:nvSpPr>
          <p:cNvPr id="3" name="コンテンツ プレースホルダー 2">
            <a:extLst>
              <a:ext uri="{FF2B5EF4-FFF2-40B4-BE49-F238E27FC236}">
                <a16:creationId xmlns:a16="http://schemas.microsoft.com/office/drawing/2014/main" id="{4A422886-7076-2EC1-8FF4-6722FC87E829}"/>
              </a:ext>
            </a:extLst>
          </p:cNvPr>
          <p:cNvSpPr>
            <a:spLocks noGrp="1"/>
          </p:cNvSpPr>
          <p:nvPr>
            <p:ph idx="1"/>
          </p:nvPr>
        </p:nvSpPr>
        <p:spPr/>
        <p:txBody>
          <a:bodyPr/>
          <a:lstStyle/>
          <a:p>
            <a:r>
              <a:rPr kumimoji="1" lang="ja-JP" altLang="en-US"/>
              <a:t>井桁　広翔</a:t>
            </a:r>
            <a:r>
              <a:rPr kumimoji="1" lang="en-US" altLang="ja-JP" dirty="0"/>
              <a:t>(</a:t>
            </a:r>
            <a:r>
              <a:rPr kumimoji="1" lang="ja-JP" altLang="en-US"/>
              <a:t>いげた　ひろと</a:t>
            </a:r>
            <a:r>
              <a:rPr kumimoji="1" lang="en-US" altLang="ja-JP" dirty="0"/>
              <a:t>)</a:t>
            </a:r>
          </a:p>
          <a:p>
            <a:r>
              <a:rPr lang="en-US" altLang="ja-JP" dirty="0"/>
              <a:t>B3</a:t>
            </a:r>
            <a:r>
              <a:rPr lang="ja-JP" altLang="en-US"/>
              <a:t>　情報科学科</a:t>
            </a:r>
            <a:endParaRPr lang="en-US" altLang="ja-JP" dirty="0"/>
          </a:p>
          <a:p>
            <a:r>
              <a:rPr kumimoji="1" lang="en-US" altLang="ja-JP" dirty="0"/>
              <a:t>Twitter @igeeeeee_ </a:t>
            </a:r>
          </a:p>
          <a:p>
            <a:r>
              <a:rPr kumimoji="1" lang="ja-JP" altLang="en-US"/>
              <a:t>趣味：ゲーム</a:t>
            </a:r>
            <a:endParaRPr kumimoji="1" lang="en-US" altLang="ja-JP" dirty="0"/>
          </a:p>
          <a:p>
            <a:endParaRPr kumimoji="1" lang="ja-JP" altLang="en-US"/>
          </a:p>
        </p:txBody>
      </p:sp>
      <p:cxnSp>
        <p:nvCxnSpPr>
          <p:cNvPr id="5" name="直線コネクタ 4">
            <a:extLst>
              <a:ext uri="{FF2B5EF4-FFF2-40B4-BE49-F238E27FC236}">
                <a16:creationId xmlns:a16="http://schemas.microsoft.com/office/drawing/2014/main" id="{C72A17D8-F29D-CC67-7293-6FA7AA80FC2D}"/>
              </a:ext>
            </a:extLst>
          </p:cNvPr>
          <p:cNvCxnSpPr/>
          <p:nvPr/>
        </p:nvCxnSpPr>
        <p:spPr>
          <a:xfrm>
            <a:off x="3260054"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6" name="円/楕円 5">
            <a:extLst>
              <a:ext uri="{FF2B5EF4-FFF2-40B4-BE49-F238E27FC236}">
                <a16:creationId xmlns:a16="http://schemas.microsoft.com/office/drawing/2014/main" id="{C6C766BF-296E-41E0-4C2A-F50AF6CB5A4E}"/>
              </a:ext>
            </a:extLst>
          </p:cNvPr>
          <p:cNvSpPr/>
          <p:nvPr/>
        </p:nvSpPr>
        <p:spPr>
          <a:xfrm>
            <a:off x="3838123" y="249511"/>
            <a:ext cx="220717" cy="228490"/>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1E7E199C-99D9-CC5F-AA32-99DB5275D222}"/>
              </a:ext>
            </a:extLst>
          </p:cNvPr>
          <p:cNvCxnSpPr/>
          <p:nvPr/>
        </p:nvCxnSpPr>
        <p:spPr>
          <a:xfrm>
            <a:off x="4058840"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8" name="円/楕円 7">
            <a:extLst>
              <a:ext uri="{FF2B5EF4-FFF2-40B4-BE49-F238E27FC236}">
                <a16:creationId xmlns:a16="http://schemas.microsoft.com/office/drawing/2014/main" id="{353122D0-5107-49EB-0307-C97B35D192C2}"/>
              </a:ext>
            </a:extLst>
          </p:cNvPr>
          <p:cNvSpPr/>
          <p:nvPr/>
        </p:nvSpPr>
        <p:spPr>
          <a:xfrm>
            <a:off x="4636909"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9" name="直線コネクタ 8">
            <a:extLst>
              <a:ext uri="{FF2B5EF4-FFF2-40B4-BE49-F238E27FC236}">
                <a16:creationId xmlns:a16="http://schemas.microsoft.com/office/drawing/2014/main" id="{B736ECB6-FA93-EAF2-FC8A-2C9A3C06A38A}"/>
              </a:ext>
            </a:extLst>
          </p:cNvPr>
          <p:cNvCxnSpPr/>
          <p:nvPr/>
        </p:nvCxnSpPr>
        <p:spPr>
          <a:xfrm>
            <a:off x="4857626"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0" name="円/楕円 9">
            <a:extLst>
              <a:ext uri="{FF2B5EF4-FFF2-40B4-BE49-F238E27FC236}">
                <a16:creationId xmlns:a16="http://schemas.microsoft.com/office/drawing/2014/main" id="{DE9D6BFB-83DC-3AFA-CCED-3B54DB22FCE8}"/>
              </a:ext>
            </a:extLst>
          </p:cNvPr>
          <p:cNvSpPr/>
          <p:nvPr/>
        </p:nvSpPr>
        <p:spPr>
          <a:xfrm>
            <a:off x="5435695"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5" name="直線コネクタ 14">
            <a:extLst>
              <a:ext uri="{FF2B5EF4-FFF2-40B4-BE49-F238E27FC236}">
                <a16:creationId xmlns:a16="http://schemas.microsoft.com/office/drawing/2014/main" id="{90329FFE-1081-F849-4CC1-76CD86D82665}"/>
              </a:ext>
            </a:extLst>
          </p:cNvPr>
          <p:cNvCxnSpPr/>
          <p:nvPr/>
        </p:nvCxnSpPr>
        <p:spPr>
          <a:xfrm>
            <a:off x="5656412"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6" name="円/楕円 15">
            <a:extLst>
              <a:ext uri="{FF2B5EF4-FFF2-40B4-BE49-F238E27FC236}">
                <a16:creationId xmlns:a16="http://schemas.microsoft.com/office/drawing/2014/main" id="{D977715D-4725-89A9-F013-7EF884DA849C}"/>
              </a:ext>
            </a:extLst>
          </p:cNvPr>
          <p:cNvSpPr/>
          <p:nvPr/>
        </p:nvSpPr>
        <p:spPr>
          <a:xfrm>
            <a:off x="6234481"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1253D912-7E83-D7EA-B38F-7B8BB48BEDB6}"/>
              </a:ext>
            </a:extLst>
          </p:cNvPr>
          <p:cNvCxnSpPr/>
          <p:nvPr/>
        </p:nvCxnSpPr>
        <p:spPr>
          <a:xfrm>
            <a:off x="6455198"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8" name="円/楕円 17">
            <a:extLst>
              <a:ext uri="{FF2B5EF4-FFF2-40B4-BE49-F238E27FC236}">
                <a16:creationId xmlns:a16="http://schemas.microsoft.com/office/drawing/2014/main" id="{D862428A-00BE-CC49-B875-56FCCC3E25FD}"/>
              </a:ext>
            </a:extLst>
          </p:cNvPr>
          <p:cNvSpPr/>
          <p:nvPr/>
        </p:nvSpPr>
        <p:spPr>
          <a:xfrm>
            <a:off x="7033267" y="249511"/>
            <a:ext cx="220717" cy="228490"/>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9" name="直線コネクタ 18">
            <a:extLst>
              <a:ext uri="{FF2B5EF4-FFF2-40B4-BE49-F238E27FC236}">
                <a16:creationId xmlns:a16="http://schemas.microsoft.com/office/drawing/2014/main" id="{F8AC1DEA-581A-5BB0-DF8C-DEC32DC4097F}"/>
              </a:ext>
            </a:extLst>
          </p:cNvPr>
          <p:cNvCxnSpPr/>
          <p:nvPr/>
        </p:nvCxnSpPr>
        <p:spPr>
          <a:xfrm>
            <a:off x="7260554"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20" name="円/楕円 19">
            <a:extLst>
              <a:ext uri="{FF2B5EF4-FFF2-40B4-BE49-F238E27FC236}">
                <a16:creationId xmlns:a16="http://schemas.microsoft.com/office/drawing/2014/main" id="{370E9A55-C922-C6F8-EB01-B991538C8D95}"/>
              </a:ext>
            </a:extLst>
          </p:cNvPr>
          <p:cNvSpPr/>
          <p:nvPr/>
        </p:nvSpPr>
        <p:spPr>
          <a:xfrm>
            <a:off x="7838623"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21" name="直線コネクタ 20">
            <a:extLst>
              <a:ext uri="{FF2B5EF4-FFF2-40B4-BE49-F238E27FC236}">
                <a16:creationId xmlns:a16="http://schemas.microsoft.com/office/drawing/2014/main" id="{EFC1396A-5996-9D58-D2DC-CD2EA9B3F255}"/>
              </a:ext>
            </a:extLst>
          </p:cNvPr>
          <p:cNvCxnSpPr/>
          <p:nvPr/>
        </p:nvCxnSpPr>
        <p:spPr>
          <a:xfrm>
            <a:off x="8065910"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22" name="円/楕円 21">
            <a:extLst>
              <a:ext uri="{FF2B5EF4-FFF2-40B4-BE49-F238E27FC236}">
                <a16:creationId xmlns:a16="http://schemas.microsoft.com/office/drawing/2014/main" id="{713E67F3-5AC8-1059-469D-D88069AB37D6}"/>
              </a:ext>
            </a:extLst>
          </p:cNvPr>
          <p:cNvSpPr/>
          <p:nvPr/>
        </p:nvSpPr>
        <p:spPr>
          <a:xfrm>
            <a:off x="8643979"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6" name="円/楕円 25">
            <a:extLst>
              <a:ext uri="{FF2B5EF4-FFF2-40B4-BE49-F238E27FC236}">
                <a16:creationId xmlns:a16="http://schemas.microsoft.com/office/drawing/2014/main" id="{9B675089-36CC-30B3-53D3-90FBBD19F5DB}"/>
              </a:ext>
            </a:extLst>
          </p:cNvPr>
          <p:cNvSpPr/>
          <p:nvPr/>
        </p:nvSpPr>
        <p:spPr>
          <a:xfrm>
            <a:off x="3036052" y="258326"/>
            <a:ext cx="220717" cy="228490"/>
          </a:xfrm>
          <a:prstGeom prst="ellipse">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pic>
        <p:nvPicPr>
          <p:cNvPr id="28" name="図 27" descr="グラフ&#10;&#10;自動的に生成された説明">
            <a:extLst>
              <a:ext uri="{FF2B5EF4-FFF2-40B4-BE49-F238E27FC236}">
                <a16:creationId xmlns:a16="http://schemas.microsoft.com/office/drawing/2014/main" id="{8C4C40F0-1D88-9614-A258-0A633787EF76}"/>
              </a:ext>
            </a:extLst>
          </p:cNvPr>
          <p:cNvPicPr>
            <a:picLocks noChangeAspect="1"/>
          </p:cNvPicPr>
          <p:nvPr/>
        </p:nvPicPr>
        <p:blipFill>
          <a:blip r:embed="rId2"/>
          <a:stretch>
            <a:fillRect/>
          </a:stretch>
        </p:blipFill>
        <p:spPr>
          <a:xfrm>
            <a:off x="7549588" y="3699545"/>
            <a:ext cx="4259631" cy="2907575"/>
          </a:xfrm>
          <a:prstGeom prst="rect">
            <a:avLst/>
          </a:prstGeom>
        </p:spPr>
      </p:pic>
      <p:pic>
        <p:nvPicPr>
          <p:cNvPr id="30" name="図 29" descr="抽象, 挿絵 が含まれている画像&#10;&#10;自動的に生成された説明">
            <a:extLst>
              <a:ext uri="{FF2B5EF4-FFF2-40B4-BE49-F238E27FC236}">
                <a16:creationId xmlns:a16="http://schemas.microsoft.com/office/drawing/2014/main" id="{C070D5C2-1684-6311-257A-0F7A9A0B9C86}"/>
              </a:ext>
            </a:extLst>
          </p:cNvPr>
          <p:cNvPicPr>
            <a:picLocks noChangeAspect="1"/>
          </p:cNvPicPr>
          <p:nvPr/>
        </p:nvPicPr>
        <p:blipFill>
          <a:blip r:embed="rId3"/>
          <a:stretch>
            <a:fillRect/>
          </a:stretch>
        </p:blipFill>
        <p:spPr>
          <a:xfrm>
            <a:off x="9957485" y="2080392"/>
            <a:ext cx="1188995" cy="1188995"/>
          </a:xfrm>
          <a:prstGeom prst="rect">
            <a:avLst/>
          </a:prstGeom>
        </p:spPr>
      </p:pic>
      <p:sp>
        <p:nvSpPr>
          <p:cNvPr id="31" name="円/楕円 30">
            <a:extLst>
              <a:ext uri="{FF2B5EF4-FFF2-40B4-BE49-F238E27FC236}">
                <a16:creationId xmlns:a16="http://schemas.microsoft.com/office/drawing/2014/main" id="{AB5699BF-6389-FB30-4600-E18B01273E83}"/>
              </a:ext>
            </a:extLst>
          </p:cNvPr>
          <p:cNvSpPr/>
          <p:nvPr/>
        </p:nvSpPr>
        <p:spPr>
          <a:xfrm>
            <a:off x="9871675" y="1940010"/>
            <a:ext cx="1360617" cy="132937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453394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62BAD9-304A-F28C-0C03-3AA028113B03}"/>
              </a:ext>
            </a:extLst>
          </p:cNvPr>
          <p:cNvSpPr>
            <a:spLocks noGrp="1"/>
          </p:cNvSpPr>
          <p:nvPr>
            <p:ph type="title"/>
          </p:nvPr>
        </p:nvSpPr>
        <p:spPr/>
        <p:txBody>
          <a:bodyPr/>
          <a:lstStyle/>
          <a:p>
            <a:r>
              <a:rPr kumimoji="1" lang="ja-JP" altLang="en-US"/>
              <a:t>②</a:t>
            </a:r>
            <a:r>
              <a:rPr kumimoji="1" lang="en-US" altLang="ja-JP" dirty="0"/>
              <a:t>BFS</a:t>
            </a:r>
            <a:r>
              <a:rPr kumimoji="1" lang="ja-JP" altLang="en-US"/>
              <a:t>をする</a:t>
            </a:r>
          </a:p>
        </p:txBody>
      </p:sp>
      <p:pic>
        <p:nvPicPr>
          <p:cNvPr id="20" name="コンテンツ プレースホルダー 19" descr="テキスト&#10;&#10;自動的に生成された説明">
            <a:extLst>
              <a:ext uri="{FF2B5EF4-FFF2-40B4-BE49-F238E27FC236}">
                <a16:creationId xmlns:a16="http://schemas.microsoft.com/office/drawing/2014/main" id="{151E5E05-E7A3-5303-27D9-2955A48B7889}"/>
              </a:ext>
            </a:extLst>
          </p:cNvPr>
          <p:cNvPicPr>
            <a:picLocks noGrp="1" noChangeAspect="1"/>
          </p:cNvPicPr>
          <p:nvPr>
            <p:ph idx="1"/>
          </p:nvPr>
        </p:nvPicPr>
        <p:blipFill>
          <a:blip r:embed="rId2"/>
          <a:stretch>
            <a:fillRect/>
          </a:stretch>
        </p:blipFill>
        <p:spPr>
          <a:xfrm>
            <a:off x="21192" y="2080980"/>
            <a:ext cx="5798634" cy="4097425"/>
          </a:xfrm>
        </p:spPr>
      </p:pic>
      <p:pic>
        <p:nvPicPr>
          <p:cNvPr id="24" name="図 23" descr="テキスト&#10;&#10;自動的に生成された説明">
            <a:extLst>
              <a:ext uri="{FF2B5EF4-FFF2-40B4-BE49-F238E27FC236}">
                <a16:creationId xmlns:a16="http://schemas.microsoft.com/office/drawing/2014/main" id="{318B17F5-7C55-8E68-FADE-A21B4A957E21}"/>
              </a:ext>
            </a:extLst>
          </p:cNvPr>
          <p:cNvPicPr>
            <a:picLocks noChangeAspect="1"/>
          </p:cNvPicPr>
          <p:nvPr/>
        </p:nvPicPr>
        <p:blipFill>
          <a:blip r:embed="rId3"/>
          <a:stretch>
            <a:fillRect/>
          </a:stretch>
        </p:blipFill>
        <p:spPr>
          <a:xfrm>
            <a:off x="5935108" y="2080980"/>
            <a:ext cx="6235700" cy="3987800"/>
          </a:xfrm>
          <a:prstGeom prst="rect">
            <a:avLst/>
          </a:prstGeom>
        </p:spPr>
      </p:pic>
      <p:sp>
        <p:nvSpPr>
          <p:cNvPr id="25" name="テキスト ボックス 24">
            <a:extLst>
              <a:ext uri="{FF2B5EF4-FFF2-40B4-BE49-F238E27FC236}">
                <a16:creationId xmlns:a16="http://schemas.microsoft.com/office/drawing/2014/main" id="{2182A8B1-3769-C53A-DEE3-74D79A271B7F}"/>
              </a:ext>
            </a:extLst>
          </p:cNvPr>
          <p:cNvSpPr txBox="1"/>
          <p:nvPr/>
        </p:nvSpPr>
        <p:spPr>
          <a:xfrm>
            <a:off x="2203346" y="1690688"/>
            <a:ext cx="1268296" cy="369332"/>
          </a:xfrm>
          <a:prstGeom prst="rect">
            <a:avLst/>
          </a:prstGeom>
          <a:noFill/>
        </p:spPr>
        <p:txBody>
          <a:bodyPr wrap="none" rtlCol="0">
            <a:spAutoFit/>
          </a:bodyPr>
          <a:lstStyle/>
          <a:p>
            <a:r>
              <a:rPr kumimoji="1" lang="ja-JP" altLang="en-US"/>
              <a:t>実装</a:t>
            </a:r>
            <a:r>
              <a:rPr kumimoji="1" lang="en-US" altLang="ja-JP" dirty="0"/>
              <a:t>: C++</a:t>
            </a:r>
            <a:endParaRPr kumimoji="1" lang="ja-JP" altLang="en-US"/>
          </a:p>
        </p:txBody>
      </p:sp>
      <p:sp>
        <p:nvSpPr>
          <p:cNvPr id="26" name="テキスト ボックス 25">
            <a:extLst>
              <a:ext uri="{FF2B5EF4-FFF2-40B4-BE49-F238E27FC236}">
                <a16:creationId xmlns:a16="http://schemas.microsoft.com/office/drawing/2014/main" id="{18FCC330-914C-2B7C-4B16-6E2F69E195A4}"/>
              </a:ext>
            </a:extLst>
          </p:cNvPr>
          <p:cNvSpPr txBox="1"/>
          <p:nvPr/>
        </p:nvSpPr>
        <p:spPr>
          <a:xfrm>
            <a:off x="8354944" y="1670335"/>
            <a:ext cx="1524776" cy="369332"/>
          </a:xfrm>
          <a:prstGeom prst="rect">
            <a:avLst/>
          </a:prstGeom>
          <a:noFill/>
        </p:spPr>
        <p:txBody>
          <a:bodyPr wrap="none" rtlCol="0">
            <a:spAutoFit/>
          </a:bodyPr>
          <a:lstStyle/>
          <a:p>
            <a:r>
              <a:rPr kumimoji="1" lang="ja-JP" altLang="en-US"/>
              <a:t>実装</a:t>
            </a:r>
            <a:r>
              <a:rPr kumimoji="1" lang="en-US" altLang="ja-JP" dirty="0"/>
              <a:t>: Python</a:t>
            </a:r>
            <a:endParaRPr kumimoji="1" lang="ja-JP" altLang="en-US"/>
          </a:p>
        </p:txBody>
      </p:sp>
      <p:cxnSp>
        <p:nvCxnSpPr>
          <p:cNvPr id="42" name="直線コネクタ 41">
            <a:extLst>
              <a:ext uri="{FF2B5EF4-FFF2-40B4-BE49-F238E27FC236}">
                <a16:creationId xmlns:a16="http://schemas.microsoft.com/office/drawing/2014/main" id="{817B7260-3D34-00D3-1401-99828DB10171}"/>
              </a:ext>
            </a:extLst>
          </p:cNvPr>
          <p:cNvCxnSpPr/>
          <p:nvPr/>
        </p:nvCxnSpPr>
        <p:spPr>
          <a:xfrm>
            <a:off x="3260054"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43" name="円/楕円 42">
            <a:extLst>
              <a:ext uri="{FF2B5EF4-FFF2-40B4-BE49-F238E27FC236}">
                <a16:creationId xmlns:a16="http://schemas.microsoft.com/office/drawing/2014/main" id="{5EF3C38C-68F9-5C7A-920A-998A2A828C40}"/>
              </a:ext>
            </a:extLst>
          </p:cNvPr>
          <p:cNvSpPr/>
          <p:nvPr/>
        </p:nvSpPr>
        <p:spPr>
          <a:xfrm>
            <a:off x="3838123"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44" name="直線コネクタ 43">
            <a:extLst>
              <a:ext uri="{FF2B5EF4-FFF2-40B4-BE49-F238E27FC236}">
                <a16:creationId xmlns:a16="http://schemas.microsoft.com/office/drawing/2014/main" id="{C4DEBEF9-2F3A-4687-22A0-13669144AEAD}"/>
              </a:ext>
            </a:extLst>
          </p:cNvPr>
          <p:cNvCxnSpPr/>
          <p:nvPr/>
        </p:nvCxnSpPr>
        <p:spPr>
          <a:xfrm>
            <a:off x="4058840"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45" name="円/楕円 44">
            <a:extLst>
              <a:ext uri="{FF2B5EF4-FFF2-40B4-BE49-F238E27FC236}">
                <a16:creationId xmlns:a16="http://schemas.microsoft.com/office/drawing/2014/main" id="{EEF772A8-AEF7-27EA-A4E9-71758FA784FA}"/>
              </a:ext>
            </a:extLst>
          </p:cNvPr>
          <p:cNvSpPr/>
          <p:nvPr/>
        </p:nvSpPr>
        <p:spPr>
          <a:xfrm>
            <a:off x="4636909"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46" name="直線コネクタ 45">
            <a:extLst>
              <a:ext uri="{FF2B5EF4-FFF2-40B4-BE49-F238E27FC236}">
                <a16:creationId xmlns:a16="http://schemas.microsoft.com/office/drawing/2014/main" id="{E4B39B0D-668D-9768-D088-77564EA70449}"/>
              </a:ext>
            </a:extLst>
          </p:cNvPr>
          <p:cNvCxnSpPr/>
          <p:nvPr/>
        </p:nvCxnSpPr>
        <p:spPr>
          <a:xfrm>
            <a:off x="4857626"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47" name="円/楕円 46">
            <a:extLst>
              <a:ext uri="{FF2B5EF4-FFF2-40B4-BE49-F238E27FC236}">
                <a16:creationId xmlns:a16="http://schemas.microsoft.com/office/drawing/2014/main" id="{7CEB97CA-EE39-3D3C-6534-073D30CC24E7}"/>
              </a:ext>
            </a:extLst>
          </p:cNvPr>
          <p:cNvSpPr/>
          <p:nvPr/>
        </p:nvSpPr>
        <p:spPr>
          <a:xfrm>
            <a:off x="5435695" y="249511"/>
            <a:ext cx="220717" cy="228490"/>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48" name="直線コネクタ 47">
            <a:extLst>
              <a:ext uri="{FF2B5EF4-FFF2-40B4-BE49-F238E27FC236}">
                <a16:creationId xmlns:a16="http://schemas.microsoft.com/office/drawing/2014/main" id="{A60053EA-414A-89C2-793B-DB516F4E0FD3}"/>
              </a:ext>
            </a:extLst>
          </p:cNvPr>
          <p:cNvCxnSpPr/>
          <p:nvPr/>
        </p:nvCxnSpPr>
        <p:spPr>
          <a:xfrm>
            <a:off x="5656412"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49" name="円/楕円 48">
            <a:extLst>
              <a:ext uri="{FF2B5EF4-FFF2-40B4-BE49-F238E27FC236}">
                <a16:creationId xmlns:a16="http://schemas.microsoft.com/office/drawing/2014/main" id="{5991B6F8-6309-E0F4-A3A0-B7EB91BAB6BA}"/>
              </a:ext>
            </a:extLst>
          </p:cNvPr>
          <p:cNvSpPr/>
          <p:nvPr/>
        </p:nvSpPr>
        <p:spPr>
          <a:xfrm>
            <a:off x="6234481" y="249511"/>
            <a:ext cx="220717" cy="228490"/>
          </a:xfrm>
          <a:prstGeom prst="ellipse">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3AB54F2D-4FF0-7C41-83E7-70919C6BDD9E}"/>
              </a:ext>
            </a:extLst>
          </p:cNvPr>
          <p:cNvCxnSpPr/>
          <p:nvPr/>
        </p:nvCxnSpPr>
        <p:spPr>
          <a:xfrm>
            <a:off x="6455198"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51" name="円/楕円 50">
            <a:extLst>
              <a:ext uri="{FF2B5EF4-FFF2-40B4-BE49-F238E27FC236}">
                <a16:creationId xmlns:a16="http://schemas.microsoft.com/office/drawing/2014/main" id="{2084C9C4-3CC4-7325-A650-40077D884137}"/>
              </a:ext>
            </a:extLst>
          </p:cNvPr>
          <p:cNvSpPr/>
          <p:nvPr/>
        </p:nvSpPr>
        <p:spPr>
          <a:xfrm>
            <a:off x="7033267" y="249511"/>
            <a:ext cx="220717" cy="228490"/>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52" name="直線コネクタ 51">
            <a:extLst>
              <a:ext uri="{FF2B5EF4-FFF2-40B4-BE49-F238E27FC236}">
                <a16:creationId xmlns:a16="http://schemas.microsoft.com/office/drawing/2014/main" id="{67A7F51A-59D5-373B-375C-61796B790A80}"/>
              </a:ext>
            </a:extLst>
          </p:cNvPr>
          <p:cNvCxnSpPr/>
          <p:nvPr/>
        </p:nvCxnSpPr>
        <p:spPr>
          <a:xfrm>
            <a:off x="7260554"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53" name="円/楕円 52">
            <a:extLst>
              <a:ext uri="{FF2B5EF4-FFF2-40B4-BE49-F238E27FC236}">
                <a16:creationId xmlns:a16="http://schemas.microsoft.com/office/drawing/2014/main" id="{24AA3570-4F72-1419-AA23-D896FAC9CA7C}"/>
              </a:ext>
            </a:extLst>
          </p:cNvPr>
          <p:cNvSpPr/>
          <p:nvPr/>
        </p:nvSpPr>
        <p:spPr>
          <a:xfrm>
            <a:off x="7838623"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54" name="直線コネクタ 53">
            <a:extLst>
              <a:ext uri="{FF2B5EF4-FFF2-40B4-BE49-F238E27FC236}">
                <a16:creationId xmlns:a16="http://schemas.microsoft.com/office/drawing/2014/main" id="{3E2A0FD9-C2F1-8E19-3C7B-27D27B5AECA3}"/>
              </a:ext>
            </a:extLst>
          </p:cNvPr>
          <p:cNvCxnSpPr/>
          <p:nvPr/>
        </p:nvCxnSpPr>
        <p:spPr>
          <a:xfrm>
            <a:off x="8065910"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55" name="円/楕円 54">
            <a:extLst>
              <a:ext uri="{FF2B5EF4-FFF2-40B4-BE49-F238E27FC236}">
                <a16:creationId xmlns:a16="http://schemas.microsoft.com/office/drawing/2014/main" id="{77D5ED5D-482E-597F-23FE-4A0CC15A1350}"/>
              </a:ext>
            </a:extLst>
          </p:cNvPr>
          <p:cNvSpPr/>
          <p:nvPr/>
        </p:nvSpPr>
        <p:spPr>
          <a:xfrm>
            <a:off x="8643979"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6" name="円/楕円 55">
            <a:extLst>
              <a:ext uri="{FF2B5EF4-FFF2-40B4-BE49-F238E27FC236}">
                <a16:creationId xmlns:a16="http://schemas.microsoft.com/office/drawing/2014/main" id="{1FDF62CE-2E03-5F6E-74D2-53556776F17C}"/>
              </a:ext>
            </a:extLst>
          </p:cNvPr>
          <p:cNvSpPr/>
          <p:nvPr/>
        </p:nvSpPr>
        <p:spPr>
          <a:xfrm>
            <a:off x="3036052" y="258326"/>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434224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テキスト&#10;&#10;自動的に生成された説明">
            <a:extLst>
              <a:ext uri="{FF2B5EF4-FFF2-40B4-BE49-F238E27FC236}">
                <a16:creationId xmlns:a16="http://schemas.microsoft.com/office/drawing/2014/main" id="{22FBFDAB-67D3-2A86-2A79-D568D1DE845C}"/>
              </a:ext>
            </a:extLst>
          </p:cNvPr>
          <p:cNvPicPr>
            <a:picLocks noChangeAspect="1"/>
          </p:cNvPicPr>
          <p:nvPr/>
        </p:nvPicPr>
        <p:blipFill>
          <a:blip r:embed="rId2"/>
          <a:stretch>
            <a:fillRect/>
          </a:stretch>
        </p:blipFill>
        <p:spPr>
          <a:xfrm>
            <a:off x="0" y="0"/>
            <a:ext cx="4762745" cy="6858000"/>
          </a:xfrm>
          <a:prstGeom prst="rect">
            <a:avLst/>
          </a:prstGeom>
        </p:spPr>
      </p:pic>
      <p:pic>
        <p:nvPicPr>
          <p:cNvPr id="9" name="図 8" descr="テキスト&#10;&#10;自動的に生成された説明">
            <a:extLst>
              <a:ext uri="{FF2B5EF4-FFF2-40B4-BE49-F238E27FC236}">
                <a16:creationId xmlns:a16="http://schemas.microsoft.com/office/drawing/2014/main" id="{91DFDA97-6F5A-8727-9EED-0233BCB35C1B}"/>
              </a:ext>
            </a:extLst>
          </p:cNvPr>
          <p:cNvPicPr>
            <a:picLocks noChangeAspect="1"/>
          </p:cNvPicPr>
          <p:nvPr/>
        </p:nvPicPr>
        <p:blipFill>
          <a:blip r:embed="rId3"/>
          <a:stretch>
            <a:fillRect/>
          </a:stretch>
        </p:blipFill>
        <p:spPr>
          <a:xfrm>
            <a:off x="5799861" y="0"/>
            <a:ext cx="6392139" cy="6211229"/>
          </a:xfrm>
          <a:prstGeom prst="rect">
            <a:avLst/>
          </a:prstGeom>
        </p:spPr>
      </p:pic>
      <p:sp>
        <p:nvSpPr>
          <p:cNvPr id="10" name="テキスト ボックス 9">
            <a:extLst>
              <a:ext uri="{FF2B5EF4-FFF2-40B4-BE49-F238E27FC236}">
                <a16:creationId xmlns:a16="http://schemas.microsoft.com/office/drawing/2014/main" id="{6D1B1E13-4531-D6A3-DECA-581B7E0D8BBD}"/>
              </a:ext>
            </a:extLst>
          </p:cNvPr>
          <p:cNvSpPr txBox="1"/>
          <p:nvPr/>
        </p:nvSpPr>
        <p:spPr>
          <a:xfrm>
            <a:off x="4762745" y="731405"/>
            <a:ext cx="906017" cy="369332"/>
          </a:xfrm>
          <a:prstGeom prst="rect">
            <a:avLst/>
          </a:prstGeom>
          <a:noFill/>
        </p:spPr>
        <p:txBody>
          <a:bodyPr wrap="none" rtlCol="0">
            <a:spAutoFit/>
          </a:bodyPr>
          <a:lstStyle/>
          <a:p>
            <a:r>
              <a:rPr kumimoji="1" lang="ja-JP" altLang="en-US"/>
              <a:t>←</a:t>
            </a:r>
            <a:r>
              <a:rPr kumimoji="1" lang="en-US" altLang="ja-JP" dirty="0"/>
              <a:t>C++</a:t>
            </a:r>
            <a:endParaRPr kumimoji="1" lang="ja-JP" altLang="en-US"/>
          </a:p>
        </p:txBody>
      </p:sp>
      <p:sp>
        <p:nvSpPr>
          <p:cNvPr id="11" name="テキスト ボックス 10">
            <a:extLst>
              <a:ext uri="{FF2B5EF4-FFF2-40B4-BE49-F238E27FC236}">
                <a16:creationId xmlns:a16="http://schemas.microsoft.com/office/drawing/2014/main" id="{6D820129-5B1A-364A-0A62-0FFF691890FB}"/>
              </a:ext>
            </a:extLst>
          </p:cNvPr>
          <p:cNvSpPr txBox="1"/>
          <p:nvPr/>
        </p:nvSpPr>
        <p:spPr>
          <a:xfrm>
            <a:off x="4700054" y="1835046"/>
            <a:ext cx="1162498" cy="369332"/>
          </a:xfrm>
          <a:prstGeom prst="rect">
            <a:avLst/>
          </a:prstGeom>
          <a:noFill/>
        </p:spPr>
        <p:txBody>
          <a:bodyPr wrap="none" rtlCol="0">
            <a:spAutoFit/>
          </a:bodyPr>
          <a:lstStyle/>
          <a:p>
            <a:r>
              <a:rPr lang="en-US" altLang="ja-JP" dirty="0"/>
              <a:t>Python</a:t>
            </a:r>
            <a:r>
              <a:rPr lang="ja-JP" altLang="en-US"/>
              <a:t>→</a:t>
            </a:r>
            <a:endParaRPr kumimoji="1" lang="ja-JP" altLang="en-US"/>
          </a:p>
        </p:txBody>
      </p:sp>
      <p:sp>
        <p:nvSpPr>
          <p:cNvPr id="12" name="テキスト ボックス 11">
            <a:extLst>
              <a:ext uri="{FF2B5EF4-FFF2-40B4-BE49-F238E27FC236}">
                <a16:creationId xmlns:a16="http://schemas.microsoft.com/office/drawing/2014/main" id="{0B838ED9-A480-0E63-5AAB-E61C0F90C5AC}"/>
              </a:ext>
            </a:extLst>
          </p:cNvPr>
          <p:cNvSpPr txBox="1"/>
          <p:nvPr/>
        </p:nvSpPr>
        <p:spPr>
          <a:xfrm>
            <a:off x="4762745" y="89430"/>
            <a:ext cx="954107" cy="276999"/>
          </a:xfrm>
          <a:prstGeom prst="rect">
            <a:avLst/>
          </a:prstGeom>
          <a:noFill/>
        </p:spPr>
        <p:txBody>
          <a:bodyPr wrap="none" rtlCol="0">
            <a:spAutoFit/>
          </a:bodyPr>
          <a:lstStyle/>
          <a:p>
            <a:r>
              <a:rPr kumimoji="1" lang="ja-JP" altLang="en-US" sz="1200"/>
              <a:t>コード全体</a:t>
            </a:r>
          </a:p>
        </p:txBody>
      </p:sp>
    </p:spTree>
    <p:extLst>
      <p:ext uri="{BB962C8B-B14F-4D97-AF65-F5344CB8AC3E}">
        <p14:creationId xmlns:p14="http://schemas.microsoft.com/office/powerpoint/2010/main" val="4435912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BE07B2-8B5F-6F30-6AC6-387F0357C921}"/>
              </a:ext>
            </a:extLst>
          </p:cNvPr>
          <p:cNvSpPr>
            <a:spLocks noGrp="1"/>
          </p:cNvSpPr>
          <p:nvPr>
            <p:ph type="title"/>
          </p:nvPr>
        </p:nvSpPr>
        <p:spPr/>
        <p:txBody>
          <a:bodyPr/>
          <a:lstStyle/>
          <a:p>
            <a:r>
              <a:rPr kumimoji="1" lang="ja-JP" altLang="en-US"/>
              <a:t>計算量について</a:t>
            </a:r>
          </a:p>
        </p:txBody>
      </p:sp>
      <p:sp>
        <p:nvSpPr>
          <p:cNvPr id="3" name="コンテンツ プレースホルダー 2">
            <a:extLst>
              <a:ext uri="{FF2B5EF4-FFF2-40B4-BE49-F238E27FC236}">
                <a16:creationId xmlns:a16="http://schemas.microsoft.com/office/drawing/2014/main" id="{5A0EA7EB-0F0A-6E76-C7F4-0AA310F10739}"/>
              </a:ext>
            </a:extLst>
          </p:cNvPr>
          <p:cNvSpPr>
            <a:spLocks noGrp="1"/>
          </p:cNvSpPr>
          <p:nvPr>
            <p:ph idx="1"/>
          </p:nvPr>
        </p:nvSpPr>
        <p:spPr/>
        <p:txBody>
          <a:bodyPr/>
          <a:lstStyle/>
          <a:p>
            <a:r>
              <a:rPr lang="ja-JP" altLang="en-US"/>
              <a:t>計算量は頂点数</a:t>
            </a:r>
            <a:r>
              <a:rPr lang="en-US" altLang="ja-JP" dirty="0"/>
              <a:t>N,</a:t>
            </a:r>
            <a:r>
              <a:rPr lang="ja-JP" altLang="en-US"/>
              <a:t>辺の数</a:t>
            </a:r>
            <a:r>
              <a:rPr lang="en-US" altLang="ja-JP" dirty="0"/>
              <a:t>M</a:t>
            </a:r>
            <a:r>
              <a:rPr lang="ja-JP" altLang="en-US"/>
              <a:t>のとき</a:t>
            </a:r>
            <a:r>
              <a:rPr lang="en-US" altLang="ja-JP" dirty="0">
                <a:highlight>
                  <a:srgbClr val="FFFF00"/>
                </a:highlight>
              </a:rPr>
              <a:t>O(N+M)</a:t>
            </a:r>
          </a:p>
          <a:p>
            <a:pPr marL="0" indent="0">
              <a:buNone/>
            </a:pPr>
            <a:endParaRPr lang="en-US" altLang="ja-JP" dirty="0">
              <a:highlight>
                <a:srgbClr val="FFFF00"/>
              </a:highlight>
            </a:endParaRPr>
          </a:p>
          <a:p>
            <a:pPr marL="0" indent="0">
              <a:buNone/>
            </a:pPr>
            <a:r>
              <a:rPr lang="en-US" altLang="ja-JP" dirty="0"/>
              <a:t> </a:t>
            </a:r>
            <a:r>
              <a:rPr lang="ja-JP" altLang="en-US"/>
              <a:t>∵キューには各頂点が高々</a:t>
            </a:r>
            <a:r>
              <a:rPr lang="en-US" altLang="ja-JP" dirty="0"/>
              <a:t>1</a:t>
            </a:r>
            <a:r>
              <a:rPr lang="ja-JP" altLang="en-US"/>
              <a:t>回のみ格納される</a:t>
            </a:r>
            <a:r>
              <a:rPr lang="en-US" altLang="ja-JP" dirty="0"/>
              <a:t>(N)</a:t>
            </a:r>
            <a:r>
              <a:rPr lang="ja-JP" altLang="en-US"/>
              <a:t>。</a:t>
            </a:r>
            <a:endParaRPr lang="en-US" altLang="ja-JP" dirty="0"/>
          </a:p>
          <a:p>
            <a:pPr marL="0" indent="0">
              <a:buNone/>
            </a:pPr>
            <a:r>
              <a:rPr lang="en-US" altLang="ja-JP" dirty="0"/>
              <a:t>     </a:t>
            </a:r>
            <a:r>
              <a:rPr lang="ja-JP" altLang="en-US"/>
              <a:t>各辺は高々一回走査される</a:t>
            </a:r>
            <a:r>
              <a:rPr lang="en-US" altLang="ja-JP" dirty="0"/>
              <a:t>(M)</a:t>
            </a:r>
            <a:r>
              <a:rPr lang="ja-JP" altLang="en-US"/>
              <a:t>。</a:t>
            </a:r>
            <a:endParaRPr lang="en-US" altLang="ja-JP" dirty="0"/>
          </a:p>
        </p:txBody>
      </p:sp>
      <p:cxnSp>
        <p:nvCxnSpPr>
          <p:cNvPr id="19" name="直線コネクタ 18">
            <a:extLst>
              <a:ext uri="{FF2B5EF4-FFF2-40B4-BE49-F238E27FC236}">
                <a16:creationId xmlns:a16="http://schemas.microsoft.com/office/drawing/2014/main" id="{5CB9A1EA-8AF8-CE8E-BD06-3D6678EBF029}"/>
              </a:ext>
            </a:extLst>
          </p:cNvPr>
          <p:cNvCxnSpPr/>
          <p:nvPr/>
        </p:nvCxnSpPr>
        <p:spPr>
          <a:xfrm>
            <a:off x="3260054"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20" name="円/楕円 19">
            <a:extLst>
              <a:ext uri="{FF2B5EF4-FFF2-40B4-BE49-F238E27FC236}">
                <a16:creationId xmlns:a16="http://schemas.microsoft.com/office/drawing/2014/main" id="{54767645-5C5F-B618-7764-911B32599598}"/>
              </a:ext>
            </a:extLst>
          </p:cNvPr>
          <p:cNvSpPr/>
          <p:nvPr/>
        </p:nvSpPr>
        <p:spPr>
          <a:xfrm>
            <a:off x="3838123"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21" name="直線コネクタ 20">
            <a:extLst>
              <a:ext uri="{FF2B5EF4-FFF2-40B4-BE49-F238E27FC236}">
                <a16:creationId xmlns:a16="http://schemas.microsoft.com/office/drawing/2014/main" id="{2E9D9C25-F8E1-1AED-3BAC-4DB49880094A}"/>
              </a:ext>
            </a:extLst>
          </p:cNvPr>
          <p:cNvCxnSpPr/>
          <p:nvPr/>
        </p:nvCxnSpPr>
        <p:spPr>
          <a:xfrm>
            <a:off x="4058840"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22" name="円/楕円 21">
            <a:extLst>
              <a:ext uri="{FF2B5EF4-FFF2-40B4-BE49-F238E27FC236}">
                <a16:creationId xmlns:a16="http://schemas.microsoft.com/office/drawing/2014/main" id="{0695A0A1-E0FC-D8FC-6334-BBAFC76EE650}"/>
              </a:ext>
            </a:extLst>
          </p:cNvPr>
          <p:cNvSpPr/>
          <p:nvPr/>
        </p:nvSpPr>
        <p:spPr>
          <a:xfrm>
            <a:off x="4636909"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23" name="直線コネクタ 22">
            <a:extLst>
              <a:ext uri="{FF2B5EF4-FFF2-40B4-BE49-F238E27FC236}">
                <a16:creationId xmlns:a16="http://schemas.microsoft.com/office/drawing/2014/main" id="{5BDC1AB8-524E-FB55-F596-82191087BE8F}"/>
              </a:ext>
            </a:extLst>
          </p:cNvPr>
          <p:cNvCxnSpPr/>
          <p:nvPr/>
        </p:nvCxnSpPr>
        <p:spPr>
          <a:xfrm>
            <a:off x="4857626"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24" name="円/楕円 23">
            <a:extLst>
              <a:ext uri="{FF2B5EF4-FFF2-40B4-BE49-F238E27FC236}">
                <a16:creationId xmlns:a16="http://schemas.microsoft.com/office/drawing/2014/main" id="{76650697-A1CF-59C3-24F3-6AE28090A800}"/>
              </a:ext>
            </a:extLst>
          </p:cNvPr>
          <p:cNvSpPr/>
          <p:nvPr/>
        </p:nvSpPr>
        <p:spPr>
          <a:xfrm>
            <a:off x="5435695" y="249511"/>
            <a:ext cx="220717" cy="228490"/>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9A7F385A-64B3-BF67-8675-6E659450CB19}"/>
              </a:ext>
            </a:extLst>
          </p:cNvPr>
          <p:cNvCxnSpPr/>
          <p:nvPr/>
        </p:nvCxnSpPr>
        <p:spPr>
          <a:xfrm>
            <a:off x="5656412"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26" name="円/楕円 25">
            <a:extLst>
              <a:ext uri="{FF2B5EF4-FFF2-40B4-BE49-F238E27FC236}">
                <a16:creationId xmlns:a16="http://schemas.microsoft.com/office/drawing/2014/main" id="{B5EBA51F-D9A0-826D-01AD-C049886E5391}"/>
              </a:ext>
            </a:extLst>
          </p:cNvPr>
          <p:cNvSpPr/>
          <p:nvPr/>
        </p:nvSpPr>
        <p:spPr>
          <a:xfrm>
            <a:off x="6234481" y="249511"/>
            <a:ext cx="220717" cy="228490"/>
          </a:xfrm>
          <a:prstGeom prst="ellipse">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27" name="直線コネクタ 26">
            <a:extLst>
              <a:ext uri="{FF2B5EF4-FFF2-40B4-BE49-F238E27FC236}">
                <a16:creationId xmlns:a16="http://schemas.microsoft.com/office/drawing/2014/main" id="{9B0A0228-14B6-E8BA-9093-49CE260751EF}"/>
              </a:ext>
            </a:extLst>
          </p:cNvPr>
          <p:cNvCxnSpPr/>
          <p:nvPr/>
        </p:nvCxnSpPr>
        <p:spPr>
          <a:xfrm>
            <a:off x="6455198"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28" name="円/楕円 27">
            <a:extLst>
              <a:ext uri="{FF2B5EF4-FFF2-40B4-BE49-F238E27FC236}">
                <a16:creationId xmlns:a16="http://schemas.microsoft.com/office/drawing/2014/main" id="{099B1D0B-FEFD-27A6-3AE3-DF1850BA65FE}"/>
              </a:ext>
            </a:extLst>
          </p:cNvPr>
          <p:cNvSpPr/>
          <p:nvPr/>
        </p:nvSpPr>
        <p:spPr>
          <a:xfrm>
            <a:off x="7033267" y="249511"/>
            <a:ext cx="220717" cy="228490"/>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29" name="直線コネクタ 28">
            <a:extLst>
              <a:ext uri="{FF2B5EF4-FFF2-40B4-BE49-F238E27FC236}">
                <a16:creationId xmlns:a16="http://schemas.microsoft.com/office/drawing/2014/main" id="{97882A9A-169C-9C0B-9F25-D657E7B27441}"/>
              </a:ext>
            </a:extLst>
          </p:cNvPr>
          <p:cNvCxnSpPr/>
          <p:nvPr/>
        </p:nvCxnSpPr>
        <p:spPr>
          <a:xfrm>
            <a:off x="7260554"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30" name="円/楕円 29">
            <a:extLst>
              <a:ext uri="{FF2B5EF4-FFF2-40B4-BE49-F238E27FC236}">
                <a16:creationId xmlns:a16="http://schemas.microsoft.com/office/drawing/2014/main" id="{377FD4A1-A696-5DAC-6C91-F357DE1AEE18}"/>
              </a:ext>
            </a:extLst>
          </p:cNvPr>
          <p:cNvSpPr/>
          <p:nvPr/>
        </p:nvSpPr>
        <p:spPr>
          <a:xfrm>
            <a:off x="7838623"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31" name="直線コネクタ 30">
            <a:extLst>
              <a:ext uri="{FF2B5EF4-FFF2-40B4-BE49-F238E27FC236}">
                <a16:creationId xmlns:a16="http://schemas.microsoft.com/office/drawing/2014/main" id="{0610D6A6-270C-EE56-F671-F36F8D0E7F13}"/>
              </a:ext>
            </a:extLst>
          </p:cNvPr>
          <p:cNvCxnSpPr/>
          <p:nvPr/>
        </p:nvCxnSpPr>
        <p:spPr>
          <a:xfrm>
            <a:off x="8065910"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32" name="円/楕円 31">
            <a:extLst>
              <a:ext uri="{FF2B5EF4-FFF2-40B4-BE49-F238E27FC236}">
                <a16:creationId xmlns:a16="http://schemas.microsoft.com/office/drawing/2014/main" id="{165CD3BF-BEEF-934E-3131-F9EB509156B1}"/>
              </a:ext>
            </a:extLst>
          </p:cNvPr>
          <p:cNvSpPr/>
          <p:nvPr/>
        </p:nvSpPr>
        <p:spPr>
          <a:xfrm>
            <a:off x="8643979"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3" name="円/楕円 32">
            <a:extLst>
              <a:ext uri="{FF2B5EF4-FFF2-40B4-BE49-F238E27FC236}">
                <a16:creationId xmlns:a16="http://schemas.microsoft.com/office/drawing/2014/main" id="{9E59267C-54D7-1F78-829B-E839FAF6D638}"/>
              </a:ext>
            </a:extLst>
          </p:cNvPr>
          <p:cNvSpPr/>
          <p:nvPr/>
        </p:nvSpPr>
        <p:spPr>
          <a:xfrm>
            <a:off x="3036052" y="258326"/>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2381216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F4187A-E71E-4778-0C14-3B12BD2C3DA9}"/>
              </a:ext>
            </a:extLst>
          </p:cNvPr>
          <p:cNvSpPr>
            <a:spLocks noGrp="1"/>
          </p:cNvSpPr>
          <p:nvPr>
            <p:ph type="title"/>
          </p:nvPr>
        </p:nvSpPr>
        <p:spPr/>
        <p:txBody>
          <a:bodyPr/>
          <a:lstStyle/>
          <a:p>
            <a:r>
              <a:rPr kumimoji="1" lang="en-US" altLang="ja-JP" dirty="0"/>
              <a:t>BFS</a:t>
            </a:r>
            <a:r>
              <a:rPr kumimoji="1" lang="ja-JP" altLang="en-US"/>
              <a:t>まとめ</a:t>
            </a:r>
          </a:p>
        </p:txBody>
      </p:sp>
      <p:sp>
        <p:nvSpPr>
          <p:cNvPr id="3" name="コンテンツ プレースホルダー 2">
            <a:extLst>
              <a:ext uri="{FF2B5EF4-FFF2-40B4-BE49-F238E27FC236}">
                <a16:creationId xmlns:a16="http://schemas.microsoft.com/office/drawing/2014/main" id="{2F3F11C8-B593-C1BD-CDFA-7B49C40AB91F}"/>
              </a:ext>
            </a:extLst>
          </p:cNvPr>
          <p:cNvSpPr>
            <a:spLocks noGrp="1"/>
          </p:cNvSpPr>
          <p:nvPr>
            <p:ph idx="1"/>
          </p:nvPr>
        </p:nvSpPr>
        <p:spPr/>
        <p:txBody>
          <a:bodyPr/>
          <a:lstStyle/>
          <a:p>
            <a:r>
              <a:rPr kumimoji="1" lang="ja-JP" altLang="en-US"/>
              <a:t>単一始点からグラフ上の各頂点への最短経路が求められる。</a:t>
            </a:r>
            <a:endParaRPr kumimoji="1" lang="en-US" altLang="ja-JP" dirty="0"/>
          </a:p>
          <a:p>
            <a:endParaRPr kumimoji="1" lang="en-US" altLang="ja-JP" dirty="0"/>
          </a:p>
          <a:p>
            <a:r>
              <a:rPr kumimoji="1" lang="ja-JP" altLang="en-US"/>
              <a:t>計算量は</a:t>
            </a:r>
            <a:r>
              <a:rPr kumimoji="1" lang="en-US" altLang="ja-JP" dirty="0">
                <a:highlight>
                  <a:srgbClr val="FFFF00"/>
                </a:highlight>
              </a:rPr>
              <a:t>O(N+M)</a:t>
            </a:r>
          </a:p>
          <a:p>
            <a:endParaRPr kumimoji="1" lang="en-US" altLang="ja-JP" dirty="0"/>
          </a:p>
          <a:p>
            <a:r>
              <a:rPr lang="ja-JP" altLang="en-US" u="sng"/>
              <a:t>辺の重みが異なるグラフではできない！</a:t>
            </a:r>
            <a:endParaRPr kumimoji="1" lang="en-US" altLang="ja-JP" u="sng" dirty="0"/>
          </a:p>
        </p:txBody>
      </p:sp>
      <p:cxnSp>
        <p:nvCxnSpPr>
          <p:cNvPr id="19" name="直線コネクタ 18">
            <a:extLst>
              <a:ext uri="{FF2B5EF4-FFF2-40B4-BE49-F238E27FC236}">
                <a16:creationId xmlns:a16="http://schemas.microsoft.com/office/drawing/2014/main" id="{4F2B8139-69EC-DB08-9570-DAA468675EED}"/>
              </a:ext>
            </a:extLst>
          </p:cNvPr>
          <p:cNvCxnSpPr/>
          <p:nvPr/>
        </p:nvCxnSpPr>
        <p:spPr>
          <a:xfrm>
            <a:off x="3260054"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20" name="円/楕円 19">
            <a:extLst>
              <a:ext uri="{FF2B5EF4-FFF2-40B4-BE49-F238E27FC236}">
                <a16:creationId xmlns:a16="http://schemas.microsoft.com/office/drawing/2014/main" id="{67E7302B-10C0-3F72-E95C-1C65B51ED207}"/>
              </a:ext>
            </a:extLst>
          </p:cNvPr>
          <p:cNvSpPr/>
          <p:nvPr/>
        </p:nvSpPr>
        <p:spPr>
          <a:xfrm>
            <a:off x="3838123"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21" name="直線コネクタ 20">
            <a:extLst>
              <a:ext uri="{FF2B5EF4-FFF2-40B4-BE49-F238E27FC236}">
                <a16:creationId xmlns:a16="http://schemas.microsoft.com/office/drawing/2014/main" id="{FD78B482-D11C-0ED9-A580-F53B1051D5AD}"/>
              </a:ext>
            </a:extLst>
          </p:cNvPr>
          <p:cNvCxnSpPr/>
          <p:nvPr/>
        </p:nvCxnSpPr>
        <p:spPr>
          <a:xfrm>
            <a:off x="4058840"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22" name="円/楕円 21">
            <a:extLst>
              <a:ext uri="{FF2B5EF4-FFF2-40B4-BE49-F238E27FC236}">
                <a16:creationId xmlns:a16="http://schemas.microsoft.com/office/drawing/2014/main" id="{F07E6E62-1350-3526-F1FA-C37B069994C7}"/>
              </a:ext>
            </a:extLst>
          </p:cNvPr>
          <p:cNvSpPr/>
          <p:nvPr/>
        </p:nvSpPr>
        <p:spPr>
          <a:xfrm>
            <a:off x="4636909"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23" name="直線コネクタ 22">
            <a:extLst>
              <a:ext uri="{FF2B5EF4-FFF2-40B4-BE49-F238E27FC236}">
                <a16:creationId xmlns:a16="http://schemas.microsoft.com/office/drawing/2014/main" id="{1D346987-1728-3FEA-8A67-8E24D7C176D4}"/>
              </a:ext>
            </a:extLst>
          </p:cNvPr>
          <p:cNvCxnSpPr/>
          <p:nvPr/>
        </p:nvCxnSpPr>
        <p:spPr>
          <a:xfrm>
            <a:off x="4857626"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24" name="円/楕円 23">
            <a:extLst>
              <a:ext uri="{FF2B5EF4-FFF2-40B4-BE49-F238E27FC236}">
                <a16:creationId xmlns:a16="http://schemas.microsoft.com/office/drawing/2014/main" id="{784D9F47-B8D0-86E4-001B-BF9E06DCC327}"/>
              </a:ext>
            </a:extLst>
          </p:cNvPr>
          <p:cNvSpPr/>
          <p:nvPr/>
        </p:nvSpPr>
        <p:spPr>
          <a:xfrm>
            <a:off x="5435695" y="249511"/>
            <a:ext cx="220717" cy="228490"/>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B4394DCC-3127-2F1A-33C3-29E0ED7B4B72}"/>
              </a:ext>
            </a:extLst>
          </p:cNvPr>
          <p:cNvCxnSpPr/>
          <p:nvPr/>
        </p:nvCxnSpPr>
        <p:spPr>
          <a:xfrm>
            <a:off x="5656412"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26" name="円/楕円 25">
            <a:extLst>
              <a:ext uri="{FF2B5EF4-FFF2-40B4-BE49-F238E27FC236}">
                <a16:creationId xmlns:a16="http://schemas.microsoft.com/office/drawing/2014/main" id="{DD68C843-80E5-2D40-547C-AF41AC6F789A}"/>
              </a:ext>
            </a:extLst>
          </p:cNvPr>
          <p:cNvSpPr/>
          <p:nvPr/>
        </p:nvSpPr>
        <p:spPr>
          <a:xfrm>
            <a:off x="6234481" y="249511"/>
            <a:ext cx="220717" cy="228490"/>
          </a:xfrm>
          <a:prstGeom prst="ellipse">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27" name="直線コネクタ 26">
            <a:extLst>
              <a:ext uri="{FF2B5EF4-FFF2-40B4-BE49-F238E27FC236}">
                <a16:creationId xmlns:a16="http://schemas.microsoft.com/office/drawing/2014/main" id="{1F120DDB-59F9-B011-0D1F-698338FD82B0}"/>
              </a:ext>
            </a:extLst>
          </p:cNvPr>
          <p:cNvCxnSpPr/>
          <p:nvPr/>
        </p:nvCxnSpPr>
        <p:spPr>
          <a:xfrm>
            <a:off x="6455198"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28" name="円/楕円 27">
            <a:extLst>
              <a:ext uri="{FF2B5EF4-FFF2-40B4-BE49-F238E27FC236}">
                <a16:creationId xmlns:a16="http://schemas.microsoft.com/office/drawing/2014/main" id="{89043488-E235-0C90-5B92-2586437935BE}"/>
              </a:ext>
            </a:extLst>
          </p:cNvPr>
          <p:cNvSpPr/>
          <p:nvPr/>
        </p:nvSpPr>
        <p:spPr>
          <a:xfrm>
            <a:off x="7033267" y="249511"/>
            <a:ext cx="220717" cy="228490"/>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29" name="直線コネクタ 28">
            <a:extLst>
              <a:ext uri="{FF2B5EF4-FFF2-40B4-BE49-F238E27FC236}">
                <a16:creationId xmlns:a16="http://schemas.microsoft.com/office/drawing/2014/main" id="{417D8914-EA75-38C7-A503-68BE907D994A}"/>
              </a:ext>
            </a:extLst>
          </p:cNvPr>
          <p:cNvCxnSpPr/>
          <p:nvPr/>
        </p:nvCxnSpPr>
        <p:spPr>
          <a:xfrm>
            <a:off x="7260554"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30" name="円/楕円 29">
            <a:extLst>
              <a:ext uri="{FF2B5EF4-FFF2-40B4-BE49-F238E27FC236}">
                <a16:creationId xmlns:a16="http://schemas.microsoft.com/office/drawing/2014/main" id="{FD92D64D-E89C-7098-92C4-E19CB550FA5F}"/>
              </a:ext>
            </a:extLst>
          </p:cNvPr>
          <p:cNvSpPr/>
          <p:nvPr/>
        </p:nvSpPr>
        <p:spPr>
          <a:xfrm>
            <a:off x="7838623"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31" name="直線コネクタ 30">
            <a:extLst>
              <a:ext uri="{FF2B5EF4-FFF2-40B4-BE49-F238E27FC236}">
                <a16:creationId xmlns:a16="http://schemas.microsoft.com/office/drawing/2014/main" id="{3387532F-248A-642B-77DA-F5AAAA9A8828}"/>
              </a:ext>
            </a:extLst>
          </p:cNvPr>
          <p:cNvCxnSpPr/>
          <p:nvPr/>
        </p:nvCxnSpPr>
        <p:spPr>
          <a:xfrm>
            <a:off x="8065910"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32" name="円/楕円 31">
            <a:extLst>
              <a:ext uri="{FF2B5EF4-FFF2-40B4-BE49-F238E27FC236}">
                <a16:creationId xmlns:a16="http://schemas.microsoft.com/office/drawing/2014/main" id="{1207D96F-0E65-8668-4C85-5F19E4AF1D11}"/>
              </a:ext>
            </a:extLst>
          </p:cNvPr>
          <p:cNvSpPr/>
          <p:nvPr/>
        </p:nvSpPr>
        <p:spPr>
          <a:xfrm>
            <a:off x="8643979"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6" name="円/楕円 35">
            <a:extLst>
              <a:ext uri="{FF2B5EF4-FFF2-40B4-BE49-F238E27FC236}">
                <a16:creationId xmlns:a16="http://schemas.microsoft.com/office/drawing/2014/main" id="{37928D8A-0ECF-B645-D923-49414442AED5}"/>
              </a:ext>
            </a:extLst>
          </p:cNvPr>
          <p:cNvSpPr/>
          <p:nvPr/>
        </p:nvSpPr>
        <p:spPr>
          <a:xfrm>
            <a:off x="3036052" y="258326"/>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6426632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A86E22-AD60-0937-3225-AC23316896CA}"/>
              </a:ext>
            </a:extLst>
          </p:cNvPr>
          <p:cNvSpPr>
            <a:spLocks noGrp="1"/>
          </p:cNvSpPr>
          <p:nvPr>
            <p:ph type="title"/>
          </p:nvPr>
        </p:nvSpPr>
        <p:spPr/>
        <p:txBody>
          <a:bodyPr/>
          <a:lstStyle/>
          <a:p>
            <a:r>
              <a:rPr kumimoji="1" lang="en-US" altLang="ja-JP" dirty="0"/>
              <a:t>BFS</a:t>
            </a:r>
            <a:r>
              <a:rPr kumimoji="1" lang="ja-JP" altLang="en-US"/>
              <a:t>の応用</a:t>
            </a:r>
            <a:r>
              <a:rPr kumimoji="1" lang="en-US" altLang="ja-JP" dirty="0"/>
              <a:t>(</a:t>
            </a:r>
            <a:r>
              <a:rPr lang="ja-JP" altLang="en-US"/>
              <a:t>頂点の持ち方を工夫する</a:t>
            </a:r>
            <a:r>
              <a:rPr kumimoji="1" lang="en-US" altLang="ja-JP" dirty="0"/>
              <a:t>)</a:t>
            </a:r>
            <a:endParaRPr kumimoji="1" lang="ja-JP" altLang="en-US"/>
          </a:p>
        </p:txBody>
      </p:sp>
      <p:sp>
        <p:nvSpPr>
          <p:cNvPr id="3" name="コンテンツ プレースホルダー 2">
            <a:extLst>
              <a:ext uri="{FF2B5EF4-FFF2-40B4-BE49-F238E27FC236}">
                <a16:creationId xmlns:a16="http://schemas.microsoft.com/office/drawing/2014/main" id="{57427E1C-3BE5-0EEE-EA3C-486F0025A5AD}"/>
              </a:ext>
            </a:extLst>
          </p:cNvPr>
          <p:cNvSpPr>
            <a:spLocks noGrp="1"/>
          </p:cNvSpPr>
          <p:nvPr>
            <p:ph idx="1"/>
          </p:nvPr>
        </p:nvSpPr>
        <p:spPr/>
        <p:txBody>
          <a:bodyPr>
            <a:normAutofit/>
          </a:bodyPr>
          <a:lstStyle/>
          <a:p>
            <a:r>
              <a:rPr kumimoji="1" lang="en" altLang="ja-JP" sz="2000" dirty="0"/>
              <a:t>E - Swap Places </a:t>
            </a:r>
            <a:r>
              <a:rPr kumimoji="1" lang="en" altLang="ja-JP" sz="2000" dirty="0">
                <a:hlinkClick r:id="rId2"/>
              </a:rPr>
              <a:t>https://atcoder.jp/contests/abc289/tasks/abc289_e</a:t>
            </a:r>
            <a:endParaRPr kumimoji="1" lang="en" altLang="ja-JP" sz="2000" dirty="0"/>
          </a:p>
          <a:p>
            <a:endParaRPr kumimoji="1" lang="en" altLang="ja-JP" sz="2000" dirty="0"/>
          </a:p>
          <a:p>
            <a:r>
              <a:rPr kumimoji="1" lang="en-US" altLang="ja-JP" sz="2400" dirty="0"/>
              <a:t>N</a:t>
            </a:r>
            <a:r>
              <a:rPr kumimoji="1" lang="ja-JP" altLang="en-US" sz="2400"/>
              <a:t>頂点</a:t>
            </a:r>
            <a:r>
              <a:rPr kumimoji="1" lang="en-US" altLang="ja-JP" sz="2400" dirty="0"/>
              <a:t>M</a:t>
            </a:r>
            <a:r>
              <a:rPr lang="ja-JP" altLang="en-US" sz="2400"/>
              <a:t>辺の単純無向グラフが与えられる。</a:t>
            </a:r>
            <a:endParaRPr lang="en-US" altLang="ja-JP" sz="2400" dirty="0"/>
          </a:p>
          <a:p>
            <a:r>
              <a:rPr kumimoji="1" lang="ja-JP" altLang="en-US" sz="2400"/>
              <a:t>各頂点は</a:t>
            </a:r>
            <a:r>
              <a:rPr kumimoji="1" lang="ja-JP" altLang="en-US" sz="2400">
                <a:solidFill>
                  <a:srgbClr val="FF0000"/>
                </a:solidFill>
              </a:rPr>
              <a:t>赤</a:t>
            </a:r>
            <a:r>
              <a:rPr kumimoji="1" lang="ja-JP" altLang="en-US" sz="2400"/>
              <a:t>か</a:t>
            </a:r>
            <a:r>
              <a:rPr kumimoji="1" lang="ja-JP" altLang="en-US" sz="2400">
                <a:solidFill>
                  <a:srgbClr val="0070C0"/>
                </a:solidFill>
              </a:rPr>
              <a:t>青</a:t>
            </a:r>
            <a:r>
              <a:rPr kumimoji="1" lang="ja-JP" altLang="en-US" sz="2400"/>
              <a:t>のいずれかで塗られている。</a:t>
            </a:r>
            <a:endParaRPr kumimoji="1" lang="en-US" altLang="ja-JP" sz="2400" dirty="0"/>
          </a:p>
          <a:p>
            <a:r>
              <a:rPr lang="ja-JP" altLang="en-US" sz="2400"/>
              <a:t>頂点</a:t>
            </a:r>
            <a:r>
              <a:rPr lang="en-US" altLang="ja-JP" sz="2400" dirty="0"/>
              <a:t>1</a:t>
            </a:r>
            <a:r>
              <a:rPr lang="ja-JP" altLang="en-US" sz="2400"/>
              <a:t>と頂点</a:t>
            </a:r>
            <a:r>
              <a:rPr lang="en-US" altLang="ja-JP" sz="2400" dirty="0"/>
              <a:t>N</a:t>
            </a:r>
            <a:r>
              <a:rPr lang="ja-JP" altLang="en-US" sz="2400"/>
              <a:t>にいる</a:t>
            </a:r>
            <a:r>
              <a:rPr lang="en-US" altLang="ja-JP" sz="2400" dirty="0"/>
              <a:t>2</a:t>
            </a:r>
            <a:r>
              <a:rPr lang="ja-JP" altLang="en-US" sz="2400"/>
              <a:t>人が</a:t>
            </a:r>
            <a:r>
              <a:rPr lang="en-US" altLang="ja-JP" sz="2400" dirty="0"/>
              <a:t>,</a:t>
            </a:r>
            <a:r>
              <a:rPr lang="ja-JP" altLang="en-US" sz="2400"/>
              <a:t> 隣接する頂点に移動を繰り返すことでそれぞれ頂点</a:t>
            </a:r>
            <a:r>
              <a:rPr lang="en-US" altLang="ja-JP" sz="2400" dirty="0"/>
              <a:t>N,</a:t>
            </a:r>
            <a:r>
              <a:rPr lang="ja-JP" altLang="en-US" sz="2400"/>
              <a:t>頂点１にいる状態にできるか。ただし</a:t>
            </a:r>
            <a:r>
              <a:rPr lang="ja-JP" altLang="en-US" sz="2400">
                <a:highlight>
                  <a:srgbClr val="FFFF00"/>
                </a:highlight>
              </a:rPr>
              <a:t>２人の移動先の頂点の色は異なる必要がある</a:t>
            </a:r>
            <a:r>
              <a:rPr lang="ja-JP" altLang="en-US" sz="2400"/>
              <a:t>。</a:t>
            </a:r>
            <a:endParaRPr lang="en-US" altLang="ja-JP" sz="2400" dirty="0"/>
          </a:p>
          <a:p>
            <a:r>
              <a:rPr kumimoji="1" lang="en-US" altLang="ja-JP" sz="2400" dirty="0"/>
              <a:t>N</a:t>
            </a:r>
            <a:r>
              <a:rPr kumimoji="1" lang="ja-JP" altLang="en-US" sz="2400"/>
              <a:t>の総和</a:t>
            </a:r>
            <a:r>
              <a:rPr kumimoji="1" lang="en-US" altLang="ja-JP" sz="2400" dirty="0"/>
              <a:t>,M</a:t>
            </a:r>
            <a:r>
              <a:rPr kumimoji="1" lang="ja-JP" altLang="en-US" sz="2400"/>
              <a:t>の総和はともに</a:t>
            </a:r>
            <a:r>
              <a:rPr kumimoji="1" lang="en-US" altLang="ja-JP" sz="2400" dirty="0"/>
              <a:t>2000</a:t>
            </a:r>
            <a:r>
              <a:rPr kumimoji="1" lang="ja-JP" altLang="en-US" sz="2400"/>
              <a:t>を超えない。</a:t>
            </a:r>
            <a:endParaRPr kumimoji="1" lang="en" altLang="ja-JP" sz="2400" dirty="0"/>
          </a:p>
          <a:p>
            <a:endParaRPr kumimoji="1" lang="ja-JP" altLang="en-US" sz="2000"/>
          </a:p>
        </p:txBody>
      </p:sp>
      <p:cxnSp>
        <p:nvCxnSpPr>
          <p:cNvPr id="4" name="直線コネクタ 3">
            <a:extLst>
              <a:ext uri="{FF2B5EF4-FFF2-40B4-BE49-F238E27FC236}">
                <a16:creationId xmlns:a16="http://schemas.microsoft.com/office/drawing/2014/main" id="{067725E5-7F94-4483-9D7F-2F928D4D53BA}"/>
              </a:ext>
            </a:extLst>
          </p:cNvPr>
          <p:cNvCxnSpPr/>
          <p:nvPr/>
        </p:nvCxnSpPr>
        <p:spPr>
          <a:xfrm>
            <a:off x="3260054"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5" name="円/楕円 4">
            <a:extLst>
              <a:ext uri="{FF2B5EF4-FFF2-40B4-BE49-F238E27FC236}">
                <a16:creationId xmlns:a16="http://schemas.microsoft.com/office/drawing/2014/main" id="{B3094B4E-4C65-A43B-9E54-6BF5FB5E622C}"/>
              </a:ext>
            </a:extLst>
          </p:cNvPr>
          <p:cNvSpPr/>
          <p:nvPr/>
        </p:nvSpPr>
        <p:spPr>
          <a:xfrm>
            <a:off x="3838123"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78AC0ACF-C0D1-6EB5-57A4-E379BEB25736}"/>
              </a:ext>
            </a:extLst>
          </p:cNvPr>
          <p:cNvCxnSpPr/>
          <p:nvPr/>
        </p:nvCxnSpPr>
        <p:spPr>
          <a:xfrm>
            <a:off x="4058840"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7" name="円/楕円 6">
            <a:extLst>
              <a:ext uri="{FF2B5EF4-FFF2-40B4-BE49-F238E27FC236}">
                <a16:creationId xmlns:a16="http://schemas.microsoft.com/office/drawing/2014/main" id="{DADD9403-4D8A-DBFC-BE03-89B4BFE03D4E}"/>
              </a:ext>
            </a:extLst>
          </p:cNvPr>
          <p:cNvSpPr/>
          <p:nvPr/>
        </p:nvSpPr>
        <p:spPr>
          <a:xfrm>
            <a:off x="4636909"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440501B3-EBF6-B94C-8788-A450FE4A005C}"/>
              </a:ext>
            </a:extLst>
          </p:cNvPr>
          <p:cNvCxnSpPr/>
          <p:nvPr/>
        </p:nvCxnSpPr>
        <p:spPr>
          <a:xfrm>
            <a:off x="4857626"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9" name="円/楕円 8">
            <a:extLst>
              <a:ext uri="{FF2B5EF4-FFF2-40B4-BE49-F238E27FC236}">
                <a16:creationId xmlns:a16="http://schemas.microsoft.com/office/drawing/2014/main" id="{D38F85BA-9949-AB83-BC7F-662102D94682}"/>
              </a:ext>
            </a:extLst>
          </p:cNvPr>
          <p:cNvSpPr/>
          <p:nvPr/>
        </p:nvSpPr>
        <p:spPr>
          <a:xfrm>
            <a:off x="5435695"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DF160107-99C8-2A6D-4222-156D52264579}"/>
              </a:ext>
            </a:extLst>
          </p:cNvPr>
          <p:cNvCxnSpPr/>
          <p:nvPr/>
        </p:nvCxnSpPr>
        <p:spPr>
          <a:xfrm>
            <a:off x="5656412"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1" name="円/楕円 10">
            <a:extLst>
              <a:ext uri="{FF2B5EF4-FFF2-40B4-BE49-F238E27FC236}">
                <a16:creationId xmlns:a16="http://schemas.microsoft.com/office/drawing/2014/main" id="{9B21A093-FA20-F664-A3FC-D1D3CB509A66}"/>
              </a:ext>
            </a:extLst>
          </p:cNvPr>
          <p:cNvSpPr/>
          <p:nvPr/>
        </p:nvSpPr>
        <p:spPr>
          <a:xfrm>
            <a:off x="6234481"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88500DCF-A7B4-336A-2E57-8181D7463206}"/>
              </a:ext>
            </a:extLst>
          </p:cNvPr>
          <p:cNvCxnSpPr/>
          <p:nvPr/>
        </p:nvCxnSpPr>
        <p:spPr>
          <a:xfrm>
            <a:off x="6455198"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3" name="円/楕円 12">
            <a:extLst>
              <a:ext uri="{FF2B5EF4-FFF2-40B4-BE49-F238E27FC236}">
                <a16:creationId xmlns:a16="http://schemas.microsoft.com/office/drawing/2014/main" id="{ED1539BD-BC60-B749-0615-46ECD48DC2E7}"/>
              </a:ext>
            </a:extLst>
          </p:cNvPr>
          <p:cNvSpPr/>
          <p:nvPr/>
        </p:nvSpPr>
        <p:spPr>
          <a:xfrm>
            <a:off x="7033267" y="249511"/>
            <a:ext cx="220717" cy="228490"/>
          </a:xfrm>
          <a:prstGeom prst="ellipse">
            <a:avLst/>
          </a:prstGeom>
          <a:solidFill>
            <a:srgbClr val="FF0000"/>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FEF0E333-BFF7-9377-AF93-D72916BA76C8}"/>
              </a:ext>
            </a:extLst>
          </p:cNvPr>
          <p:cNvCxnSpPr/>
          <p:nvPr/>
        </p:nvCxnSpPr>
        <p:spPr>
          <a:xfrm>
            <a:off x="7260554"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15" name="円/楕円 14">
            <a:extLst>
              <a:ext uri="{FF2B5EF4-FFF2-40B4-BE49-F238E27FC236}">
                <a16:creationId xmlns:a16="http://schemas.microsoft.com/office/drawing/2014/main" id="{A1F53A29-1B49-AE6D-F5C5-0D4BEFBE7A42}"/>
              </a:ext>
            </a:extLst>
          </p:cNvPr>
          <p:cNvSpPr/>
          <p:nvPr/>
        </p:nvSpPr>
        <p:spPr>
          <a:xfrm>
            <a:off x="7838623" y="250880"/>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0FBFFEAF-E6CB-4577-2A38-8FCEB806791A}"/>
              </a:ext>
            </a:extLst>
          </p:cNvPr>
          <p:cNvCxnSpPr/>
          <p:nvPr/>
        </p:nvCxnSpPr>
        <p:spPr>
          <a:xfrm>
            <a:off x="8065910"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17" name="円/楕円 16">
            <a:extLst>
              <a:ext uri="{FF2B5EF4-FFF2-40B4-BE49-F238E27FC236}">
                <a16:creationId xmlns:a16="http://schemas.microsoft.com/office/drawing/2014/main" id="{98BBC9E2-A640-185A-50A8-2F140CB212CA}"/>
              </a:ext>
            </a:extLst>
          </p:cNvPr>
          <p:cNvSpPr/>
          <p:nvPr/>
        </p:nvSpPr>
        <p:spPr>
          <a:xfrm>
            <a:off x="8643979" y="250880"/>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6D596994-32F5-3A39-2860-760DBA3D8222}"/>
              </a:ext>
            </a:extLst>
          </p:cNvPr>
          <p:cNvSpPr/>
          <p:nvPr/>
        </p:nvSpPr>
        <p:spPr>
          <a:xfrm>
            <a:off x="3036052" y="258326"/>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2072286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67565E-174E-BC44-F90B-8E6B8F7A1B91}"/>
              </a:ext>
            </a:extLst>
          </p:cNvPr>
          <p:cNvSpPr>
            <a:spLocks noGrp="1"/>
          </p:cNvSpPr>
          <p:nvPr>
            <p:ph type="title"/>
          </p:nvPr>
        </p:nvSpPr>
        <p:spPr/>
        <p:txBody>
          <a:bodyPr/>
          <a:lstStyle/>
          <a:p>
            <a:r>
              <a:rPr kumimoji="1" lang="ja-JP" altLang="en-US"/>
              <a:t>考察</a:t>
            </a:r>
          </a:p>
        </p:txBody>
      </p:sp>
      <p:sp>
        <p:nvSpPr>
          <p:cNvPr id="3" name="コンテンツ プレースホルダー 2">
            <a:extLst>
              <a:ext uri="{FF2B5EF4-FFF2-40B4-BE49-F238E27FC236}">
                <a16:creationId xmlns:a16="http://schemas.microsoft.com/office/drawing/2014/main" id="{02360473-0067-72D8-74CD-8861D59B9F98}"/>
              </a:ext>
            </a:extLst>
          </p:cNvPr>
          <p:cNvSpPr>
            <a:spLocks noGrp="1"/>
          </p:cNvSpPr>
          <p:nvPr>
            <p:ph idx="1"/>
          </p:nvPr>
        </p:nvSpPr>
        <p:spPr/>
        <p:txBody>
          <a:bodyPr/>
          <a:lstStyle/>
          <a:p>
            <a:r>
              <a:rPr kumimoji="1" lang="ja-JP" altLang="en-US"/>
              <a:t>簡単なケースで試してみる。</a:t>
            </a:r>
            <a:endParaRPr kumimoji="1" lang="en-US" altLang="ja-JP" dirty="0"/>
          </a:p>
          <a:p>
            <a:pPr marL="0" indent="0">
              <a:buNone/>
            </a:pPr>
            <a:endParaRPr kumimoji="1" lang="en-US" altLang="ja-JP" dirty="0"/>
          </a:p>
          <a:p>
            <a:r>
              <a:rPr lang="ja-JP" altLang="en-US" sz="2000"/>
              <a:t>最短経路長では行けると限らない</a:t>
            </a:r>
            <a:endParaRPr lang="en-US" altLang="ja-JP" sz="2000" dirty="0"/>
          </a:p>
          <a:p>
            <a:r>
              <a:rPr lang="ja-JP" altLang="en-US" sz="2000"/>
              <a:t>同時にゴールしなくては行けないから２人の</a:t>
            </a:r>
            <a:endParaRPr lang="en-US" altLang="ja-JP" sz="2000" dirty="0"/>
          </a:p>
          <a:p>
            <a:pPr marL="0" indent="0">
              <a:buNone/>
            </a:pPr>
            <a:r>
              <a:rPr lang="ja-JP" altLang="en-US" sz="2000"/>
              <a:t>移動回数は同じ</a:t>
            </a:r>
            <a:endParaRPr lang="en-US" altLang="ja-JP" dirty="0"/>
          </a:p>
          <a:p>
            <a:r>
              <a:rPr lang="ja-JP" altLang="en-US" sz="2000"/>
              <a:t>１人の動き決めたらもう一方の動きは</a:t>
            </a:r>
            <a:r>
              <a:rPr kumimoji="1" lang="ja-JP" altLang="en-US" sz="2000"/>
              <a:t>制限がかかる</a:t>
            </a:r>
            <a:endParaRPr kumimoji="1" lang="en-US" altLang="ja-JP" sz="2000" dirty="0"/>
          </a:p>
          <a:p>
            <a:endParaRPr lang="en-US" altLang="ja-JP" sz="2000" dirty="0"/>
          </a:p>
          <a:p>
            <a:r>
              <a:rPr kumimoji="1" lang="ja-JP" altLang="en-US" sz="2000">
                <a:highlight>
                  <a:srgbClr val="FFFF00"/>
                </a:highlight>
              </a:rPr>
              <a:t>制約的に</a:t>
            </a:r>
            <a:r>
              <a:rPr kumimoji="1" lang="en-US" altLang="ja-JP" sz="2000" dirty="0">
                <a:highlight>
                  <a:srgbClr val="FFFF00"/>
                </a:highlight>
              </a:rPr>
              <a:t>O(N</a:t>
            </a:r>
            <a:r>
              <a:rPr kumimoji="1" lang="ja-JP" altLang="en-US" sz="2000" baseline="30000">
                <a:highlight>
                  <a:srgbClr val="FFFF00"/>
                </a:highlight>
              </a:rPr>
              <a:t>２</a:t>
            </a:r>
            <a:r>
              <a:rPr lang="en-US" altLang="ja-JP" sz="2000" dirty="0">
                <a:highlight>
                  <a:srgbClr val="FFFF00"/>
                </a:highlight>
              </a:rPr>
              <a:t>)</a:t>
            </a:r>
            <a:r>
              <a:rPr lang="ja-JP" altLang="en-US" sz="2000">
                <a:highlight>
                  <a:srgbClr val="FFFF00"/>
                </a:highlight>
              </a:rPr>
              <a:t>とか</a:t>
            </a:r>
            <a:r>
              <a:rPr lang="en-US" altLang="ja-JP" sz="2000" dirty="0">
                <a:highlight>
                  <a:srgbClr val="FFFF00"/>
                </a:highlight>
              </a:rPr>
              <a:t>O(M</a:t>
            </a:r>
            <a:r>
              <a:rPr lang="en-US" altLang="ja-JP" sz="2000" baseline="30000" dirty="0">
                <a:highlight>
                  <a:srgbClr val="FFFF00"/>
                </a:highlight>
              </a:rPr>
              <a:t>2</a:t>
            </a:r>
            <a:r>
              <a:rPr lang="en-US" altLang="ja-JP" sz="2000" dirty="0">
                <a:highlight>
                  <a:srgbClr val="FFFF00"/>
                </a:highlight>
              </a:rPr>
              <a:t>)</a:t>
            </a:r>
            <a:r>
              <a:rPr lang="ja-JP" altLang="en-US" sz="2000">
                <a:highlight>
                  <a:srgbClr val="FFFF00"/>
                </a:highlight>
              </a:rPr>
              <a:t>も</a:t>
            </a:r>
            <a:r>
              <a:rPr lang="en-US" altLang="ja-JP" sz="2000" dirty="0">
                <a:highlight>
                  <a:srgbClr val="FFFF00"/>
                </a:highlight>
              </a:rPr>
              <a:t>OK</a:t>
            </a:r>
            <a:endParaRPr kumimoji="1" lang="en-US" altLang="ja-JP" sz="2000" dirty="0">
              <a:highlight>
                <a:srgbClr val="FFFF00"/>
              </a:highlight>
            </a:endParaRPr>
          </a:p>
        </p:txBody>
      </p:sp>
      <p:sp>
        <p:nvSpPr>
          <p:cNvPr id="4" name="円/楕円 3">
            <a:extLst>
              <a:ext uri="{FF2B5EF4-FFF2-40B4-BE49-F238E27FC236}">
                <a16:creationId xmlns:a16="http://schemas.microsoft.com/office/drawing/2014/main" id="{7BBF6BA6-422F-CF54-B48A-06A148D89FA4}"/>
              </a:ext>
            </a:extLst>
          </p:cNvPr>
          <p:cNvSpPr/>
          <p:nvPr/>
        </p:nvSpPr>
        <p:spPr>
          <a:xfrm>
            <a:off x="7876096" y="2343625"/>
            <a:ext cx="612475" cy="612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１</a:t>
            </a:r>
          </a:p>
        </p:txBody>
      </p:sp>
      <p:sp>
        <p:nvSpPr>
          <p:cNvPr id="5" name="円/楕円 4">
            <a:extLst>
              <a:ext uri="{FF2B5EF4-FFF2-40B4-BE49-F238E27FC236}">
                <a16:creationId xmlns:a16="http://schemas.microsoft.com/office/drawing/2014/main" id="{0E1C8A92-460C-2426-41CE-15FA4DFB23F3}"/>
              </a:ext>
            </a:extLst>
          </p:cNvPr>
          <p:cNvSpPr/>
          <p:nvPr/>
        </p:nvSpPr>
        <p:spPr>
          <a:xfrm>
            <a:off x="10120760" y="2342425"/>
            <a:ext cx="612475" cy="612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２</a:t>
            </a:r>
          </a:p>
        </p:txBody>
      </p:sp>
      <p:sp>
        <p:nvSpPr>
          <p:cNvPr id="6" name="円/楕円 5">
            <a:extLst>
              <a:ext uri="{FF2B5EF4-FFF2-40B4-BE49-F238E27FC236}">
                <a16:creationId xmlns:a16="http://schemas.microsoft.com/office/drawing/2014/main" id="{060E4D7D-9D62-FA70-61FC-132D27C01B70}"/>
              </a:ext>
            </a:extLst>
          </p:cNvPr>
          <p:cNvSpPr/>
          <p:nvPr/>
        </p:nvSpPr>
        <p:spPr>
          <a:xfrm>
            <a:off x="10120761" y="3870450"/>
            <a:ext cx="612475" cy="612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４</a:t>
            </a:r>
          </a:p>
        </p:txBody>
      </p:sp>
      <p:sp>
        <p:nvSpPr>
          <p:cNvPr id="8" name="円/楕円 7">
            <a:extLst>
              <a:ext uri="{FF2B5EF4-FFF2-40B4-BE49-F238E27FC236}">
                <a16:creationId xmlns:a16="http://schemas.microsoft.com/office/drawing/2014/main" id="{F2973622-791A-B574-BEA7-23EEA9EB9CAE}"/>
              </a:ext>
            </a:extLst>
          </p:cNvPr>
          <p:cNvSpPr/>
          <p:nvPr/>
        </p:nvSpPr>
        <p:spPr>
          <a:xfrm>
            <a:off x="7876095" y="3870450"/>
            <a:ext cx="612475" cy="612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３</a:t>
            </a:r>
          </a:p>
        </p:txBody>
      </p:sp>
      <p:cxnSp>
        <p:nvCxnSpPr>
          <p:cNvPr id="10" name="直線コネクタ 9">
            <a:extLst>
              <a:ext uri="{FF2B5EF4-FFF2-40B4-BE49-F238E27FC236}">
                <a16:creationId xmlns:a16="http://schemas.microsoft.com/office/drawing/2014/main" id="{B0B3BC0F-9622-79FB-2F9D-61E2BEC04C0B}"/>
              </a:ext>
            </a:extLst>
          </p:cNvPr>
          <p:cNvCxnSpPr>
            <a:stCxn id="4" idx="6"/>
            <a:endCxn id="5" idx="2"/>
          </p:cNvCxnSpPr>
          <p:nvPr/>
        </p:nvCxnSpPr>
        <p:spPr>
          <a:xfrm flipV="1">
            <a:off x="8488571" y="2648425"/>
            <a:ext cx="1632189" cy="12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4D9A10C1-3712-8AD2-CC5D-F084727DD2D9}"/>
              </a:ext>
            </a:extLst>
          </p:cNvPr>
          <p:cNvCxnSpPr>
            <a:cxnSpLocks/>
            <a:stCxn id="8" idx="7"/>
            <a:endCxn id="5" idx="3"/>
          </p:cNvCxnSpPr>
          <p:nvPr/>
        </p:nvCxnSpPr>
        <p:spPr>
          <a:xfrm flipV="1">
            <a:off x="8398875" y="2864800"/>
            <a:ext cx="1811580" cy="109527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E9CEAAAF-2BCF-1E12-A3A0-B06EC2FEF5E9}"/>
              </a:ext>
            </a:extLst>
          </p:cNvPr>
          <p:cNvCxnSpPr>
            <a:cxnSpLocks/>
            <a:stCxn id="4" idx="4"/>
            <a:endCxn id="8" idx="0"/>
          </p:cNvCxnSpPr>
          <p:nvPr/>
        </p:nvCxnSpPr>
        <p:spPr>
          <a:xfrm flipH="1">
            <a:off x="8182333" y="2955625"/>
            <a:ext cx="1" cy="91482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C7AC4FF1-6622-777A-5070-E1106818E173}"/>
              </a:ext>
            </a:extLst>
          </p:cNvPr>
          <p:cNvCxnSpPr>
            <a:cxnSpLocks/>
          </p:cNvCxnSpPr>
          <p:nvPr/>
        </p:nvCxnSpPr>
        <p:spPr>
          <a:xfrm flipH="1">
            <a:off x="10412466" y="2954425"/>
            <a:ext cx="14531" cy="91602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26" name="図 25" descr="図形&#10;&#10;自動的に生成された説明">
            <a:extLst>
              <a:ext uri="{FF2B5EF4-FFF2-40B4-BE49-F238E27FC236}">
                <a16:creationId xmlns:a16="http://schemas.microsoft.com/office/drawing/2014/main" id="{65A7D3A7-BF90-6D97-407D-928F7ED773E7}"/>
              </a:ext>
            </a:extLst>
          </p:cNvPr>
          <p:cNvPicPr>
            <a:picLocks noChangeAspect="1"/>
          </p:cNvPicPr>
          <p:nvPr/>
        </p:nvPicPr>
        <p:blipFill>
          <a:blip r:embed="rId2"/>
          <a:stretch>
            <a:fillRect/>
          </a:stretch>
        </p:blipFill>
        <p:spPr>
          <a:xfrm>
            <a:off x="10402917" y="3291575"/>
            <a:ext cx="347926" cy="612001"/>
          </a:xfrm>
          <a:prstGeom prst="rect">
            <a:avLst/>
          </a:prstGeom>
        </p:spPr>
      </p:pic>
      <p:pic>
        <p:nvPicPr>
          <p:cNvPr id="28" name="図 27" descr="図形&#10;&#10;中程度の精度で自動的に生成された説明">
            <a:extLst>
              <a:ext uri="{FF2B5EF4-FFF2-40B4-BE49-F238E27FC236}">
                <a16:creationId xmlns:a16="http://schemas.microsoft.com/office/drawing/2014/main" id="{A5A585AF-DD0D-E730-DB7A-77E326CBE974}"/>
              </a:ext>
            </a:extLst>
          </p:cNvPr>
          <p:cNvPicPr>
            <a:picLocks noChangeAspect="1"/>
          </p:cNvPicPr>
          <p:nvPr/>
        </p:nvPicPr>
        <p:blipFill>
          <a:blip r:embed="rId3"/>
          <a:stretch>
            <a:fillRect/>
          </a:stretch>
        </p:blipFill>
        <p:spPr>
          <a:xfrm>
            <a:off x="8182332" y="1747357"/>
            <a:ext cx="367788" cy="612000"/>
          </a:xfrm>
          <a:prstGeom prst="rect">
            <a:avLst/>
          </a:prstGeom>
        </p:spPr>
      </p:pic>
      <p:cxnSp>
        <p:nvCxnSpPr>
          <p:cNvPr id="40" name="直線コネクタ 39">
            <a:extLst>
              <a:ext uri="{FF2B5EF4-FFF2-40B4-BE49-F238E27FC236}">
                <a16:creationId xmlns:a16="http://schemas.microsoft.com/office/drawing/2014/main" id="{78154591-9E51-705B-8331-CA357F1C28EA}"/>
              </a:ext>
            </a:extLst>
          </p:cNvPr>
          <p:cNvCxnSpPr/>
          <p:nvPr/>
        </p:nvCxnSpPr>
        <p:spPr>
          <a:xfrm>
            <a:off x="3260054"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41" name="円/楕円 40">
            <a:extLst>
              <a:ext uri="{FF2B5EF4-FFF2-40B4-BE49-F238E27FC236}">
                <a16:creationId xmlns:a16="http://schemas.microsoft.com/office/drawing/2014/main" id="{369C8E08-CBB4-BA7C-9553-01E6DB33BEA5}"/>
              </a:ext>
            </a:extLst>
          </p:cNvPr>
          <p:cNvSpPr/>
          <p:nvPr/>
        </p:nvSpPr>
        <p:spPr>
          <a:xfrm>
            <a:off x="3838123"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42" name="直線コネクタ 41">
            <a:extLst>
              <a:ext uri="{FF2B5EF4-FFF2-40B4-BE49-F238E27FC236}">
                <a16:creationId xmlns:a16="http://schemas.microsoft.com/office/drawing/2014/main" id="{8B3BBFD8-E913-B3CE-558F-909505D24C7E}"/>
              </a:ext>
            </a:extLst>
          </p:cNvPr>
          <p:cNvCxnSpPr/>
          <p:nvPr/>
        </p:nvCxnSpPr>
        <p:spPr>
          <a:xfrm>
            <a:off x="4058840"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43" name="円/楕円 42">
            <a:extLst>
              <a:ext uri="{FF2B5EF4-FFF2-40B4-BE49-F238E27FC236}">
                <a16:creationId xmlns:a16="http://schemas.microsoft.com/office/drawing/2014/main" id="{0FBA9BCD-1E91-6DB0-C93D-7359D072F94F}"/>
              </a:ext>
            </a:extLst>
          </p:cNvPr>
          <p:cNvSpPr/>
          <p:nvPr/>
        </p:nvSpPr>
        <p:spPr>
          <a:xfrm>
            <a:off x="4636909"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44" name="直線コネクタ 43">
            <a:extLst>
              <a:ext uri="{FF2B5EF4-FFF2-40B4-BE49-F238E27FC236}">
                <a16:creationId xmlns:a16="http://schemas.microsoft.com/office/drawing/2014/main" id="{16371155-626F-DBE1-E041-19CF6A95D26B}"/>
              </a:ext>
            </a:extLst>
          </p:cNvPr>
          <p:cNvCxnSpPr/>
          <p:nvPr/>
        </p:nvCxnSpPr>
        <p:spPr>
          <a:xfrm>
            <a:off x="4857626"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45" name="円/楕円 44">
            <a:extLst>
              <a:ext uri="{FF2B5EF4-FFF2-40B4-BE49-F238E27FC236}">
                <a16:creationId xmlns:a16="http://schemas.microsoft.com/office/drawing/2014/main" id="{BF20DB54-1048-07FE-E758-1C467154C2B9}"/>
              </a:ext>
            </a:extLst>
          </p:cNvPr>
          <p:cNvSpPr/>
          <p:nvPr/>
        </p:nvSpPr>
        <p:spPr>
          <a:xfrm>
            <a:off x="5435695"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46" name="直線コネクタ 45">
            <a:extLst>
              <a:ext uri="{FF2B5EF4-FFF2-40B4-BE49-F238E27FC236}">
                <a16:creationId xmlns:a16="http://schemas.microsoft.com/office/drawing/2014/main" id="{5A12CEE8-B965-44A5-45FC-E72198394B6D}"/>
              </a:ext>
            </a:extLst>
          </p:cNvPr>
          <p:cNvCxnSpPr/>
          <p:nvPr/>
        </p:nvCxnSpPr>
        <p:spPr>
          <a:xfrm>
            <a:off x="5656412"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47" name="円/楕円 46">
            <a:extLst>
              <a:ext uri="{FF2B5EF4-FFF2-40B4-BE49-F238E27FC236}">
                <a16:creationId xmlns:a16="http://schemas.microsoft.com/office/drawing/2014/main" id="{2940C292-53A8-50F0-66DA-D389C68C45E5}"/>
              </a:ext>
            </a:extLst>
          </p:cNvPr>
          <p:cNvSpPr/>
          <p:nvPr/>
        </p:nvSpPr>
        <p:spPr>
          <a:xfrm>
            <a:off x="6234481"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48" name="直線コネクタ 47">
            <a:extLst>
              <a:ext uri="{FF2B5EF4-FFF2-40B4-BE49-F238E27FC236}">
                <a16:creationId xmlns:a16="http://schemas.microsoft.com/office/drawing/2014/main" id="{6408F77E-8AE1-1D4F-04F1-7D7A232CD3EA}"/>
              </a:ext>
            </a:extLst>
          </p:cNvPr>
          <p:cNvCxnSpPr/>
          <p:nvPr/>
        </p:nvCxnSpPr>
        <p:spPr>
          <a:xfrm>
            <a:off x="6455198"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49" name="円/楕円 48">
            <a:extLst>
              <a:ext uri="{FF2B5EF4-FFF2-40B4-BE49-F238E27FC236}">
                <a16:creationId xmlns:a16="http://schemas.microsoft.com/office/drawing/2014/main" id="{B7AB96BD-2375-D744-038D-D2BA87CE7F36}"/>
              </a:ext>
            </a:extLst>
          </p:cNvPr>
          <p:cNvSpPr/>
          <p:nvPr/>
        </p:nvSpPr>
        <p:spPr>
          <a:xfrm>
            <a:off x="7033267" y="249511"/>
            <a:ext cx="220717" cy="228490"/>
          </a:xfrm>
          <a:prstGeom prst="ellipse">
            <a:avLst/>
          </a:prstGeom>
          <a:solidFill>
            <a:srgbClr val="FF0000"/>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B1101E10-A5F8-7854-64A3-FE4A64F76DC0}"/>
              </a:ext>
            </a:extLst>
          </p:cNvPr>
          <p:cNvCxnSpPr/>
          <p:nvPr/>
        </p:nvCxnSpPr>
        <p:spPr>
          <a:xfrm>
            <a:off x="7260554"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51" name="円/楕円 50">
            <a:extLst>
              <a:ext uri="{FF2B5EF4-FFF2-40B4-BE49-F238E27FC236}">
                <a16:creationId xmlns:a16="http://schemas.microsoft.com/office/drawing/2014/main" id="{9421C898-03C3-EEAB-37D9-901063589845}"/>
              </a:ext>
            </a:extLst>
          </p:cNvPr>
          <p:cNvSpPr/>
          <p:nvPr/>
        </p:nvSpPr>
        <p:spPr>
          <a:xfrm>
            <a:off x="7838623" y="250880"/>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52" name="直線コネクタ 51">
            <a:extLst>
              <a:ext uri="{FF2B5EF4-FFF2-40B4-BE49-F238E27FC236}">
                <a16:creationId xmlns:a16="http://schemas.microsoft.com/office/drawing/2014/main" id="{C3162873-81C0-95F4-F9AD-EAD38C4692DD}"/>
              </a:ext>
            </a:extLst>
          </p:cNvPr>
          <p:cNvCxnSpPr/>
          <p:nvPr/>
        </p:nvCxnSpPr>
        <p:spPr>
          <a:xfrm>
            <a:off x="8065910"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53" name="円/楕円 52">
            <a:extLst>
              <a:ext uri="{FF2B5EF4-FFF2-40B4-BE49-F238E27FC236}">
                <a16:creationId xmlns:a16="http://schemas.microsoft.com/office/drawing/2014/main" id="{B228EF8C-4A1C-9E2B-8028-B4D12E9FB43C}"/>
              </a:ext>
            </a:extLst>
          </p:cNvPr>
          <p:cNvSpPr/>
          <p:nvPr/>
        </p:nvSpPr>
        <p:spPr>
          <a:xfrm>
            <a:off x="8643979" y="250880"/>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4" name="円/楕円 53">
            <a:extLst>
              <a:ext uri="{FF2B5EF4-FFF2-40B4-BE49-F238E27FC236}">
                <a16:creationId xmlns:a16="http://schemas.microsoft.com/office/drawing/2014/main" id="{F525ECB8-C7D2-A490-B9C0-9F0885BC62D5}"/>
              </a:ext>
            </a:extLst>
          </p:cNvPr>
          <p:cNvSpPr/>
          <p:nvPr/>
        </p:nvSpPr>
        <p:spPr>
          <a:xfrm>
            <a:off x="3036052" y="258326"/>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380112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0273 -0.00232 L 0.00273 0.2243 " pathEditMode="relative" rAng="0" ptsTypes="AA">
                                      <p:cBhvr>
                                        <p:cTn id="6" dur="2000" fill="hold"/>
                                        <p:tgtEl>
                                          <p:spTgt spid="28"/>
                                        </p:tgtEl>
                                        <p:attrNameLst>
                                          <p:attrName>ppt_x</p:attrName>
                                          <p:attrName>ppt_y</p:attrName>
                                        </p:attrNameLst>
                                      </p:cBhvr>
                                      <p:rCtr x="0" y="11319"/>
                                    </p:animMotion>
                                  </p:childTnLst>
                                </p:cTn>
                              </p:par>
                              <p:par>
                                <p:cTn id="7" presetID="0" presetClass="path" presetSubtype="0" accel="50000" decel="50000" fill="hold" nodeType="withEffect">
                                  <p:stCondLst>
                                    <p:cond delay="0"/>
                                  </p:stCondLst>
                                  <p:childTnLst>
                                    <p:animMotion origin="layout" path="M 0.0026 0.00046 L 0.00013 -0.22755 " pathEditMode="relative" rAng="0" ptsTypes="AA">
                                      <p:cBhvr>
                                        <p:cTn id="8" dur="2000" fill="hold"/>
                                        <p:tgtEl>
                                          <p:spTgt spid="26"/>
                                        </p:tgtEl>
                                        <p:attrNameLst>
                                          <p:attrName>ppt_x</p:attrName>
                                          <p:attrName>ppt_y</p:attrName>
                                        </p:attrNameLst>
                                      </p:cBhvr>
                                      <p:rCtr x="78" y="-11481"/>
                                    </p:animMotion>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nodeType="clickEffect">
                                  <p:stCondLst>
                                    <p:cond delay="0"/>
                                  </p:stCondLst>
                                  <p:childTnLst>
                                    <p:animMotion origin="layout" path="M 0.00273 0.22037 L 0.18177 -0.00232 " pathEditMode="relative" ptsTypes="AA">
                                      <p:cBhvr>
                                        <p:cTn id="12" dur="2000" fill="hold"/>
                                        <p:tgtEl>
                                          <p:spTgt spid="28"/>
                                        </p:tgtEl>
                                        <p:attrNameLst>
                                          <p:attrName>ppt_x</p:attrName>
                                          <p:attrName>ppt_y</p:attrName>
                                        </p:attrNameLst>
                                      </p:cBhvr>
                                    </p:animMotion>
                                  </p:childTnLst>
                                </p:cTn>
                              </p:par>
                              <p:par>
                                <p:cTn id="13" presetID="0" presetClass="path" presetSubtype="0" accel="50000" decel="50000" fill="hold" nodeType="withEffect">
                                  <p:stCondLst>
                                    <p:cond delay="0"/>
                                  </p:stCondLst>
                                  <p:childTnLst>
                                    <p:animMotion origin="layout" path="M -0.00026 -0.22871 L -0.17852 -0.0044 " pathEditMode="relative" ptsTypes="AA">
                                      <p:cBhvr>
                                        <p:cTn id="14" dur="2000" fill="hold"/>
                                        <p:tgtEl>
                                          <p:spTgt spid="26"/>
                                        </p:tgtEl>
                                        <p:attrNameLst>
                                          <p:attrName>ppt_x</p:attrName>
                                          <p:attrName>ppt_y</p:attrName>
                                        </p:attrNameLst>
                                      </p:cBhvr>
                                    </p:animMotion>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nodeType="clickEffect">
                                  <p:stCondLst>
                                    <p:cond delay="0"/>
                                  </p:stCondLst>
                                  <p:childTnLst>
                                    <p:animMotion origin="layout" path="M 0.18255 -0.00232 L 0.18255 0.22037 " pathEditMode="relative" ptsTypes="AA">
                                      <p:cBhvr>
                                        <p:cTn id="18" dur="2000" fill="hold"/>
                                        <p:tgtEl>
                                          <p:spTgt spid="28"/>
                                        </p:tgtEl>
                                        <p:attrNameLst>
                                          <p:attrName>ppt_x</p:attrName>
                                          <p:attrName>ppt_y</p:attrName>
                                        </p:attrNameLst>
                                      </p:cBhvr>
                                    </p:animMotion>
                                  </p:childTnLst>
                                </p:cTn>
                              </p:par>
                              <p:par>
                                <p:cTn id="19" presetID="0" presetClass="path" presetSubtype="0" accel="50000" decel="50000" fill="hold" nodeType="withEffect">
                                  <p:stCondLst>
                                    <p:cond delay="0"/>
                                  </p:stCondLst>
                                  <p:childTnLst>
                                    <p:animMotion origin="layout" path="M -0.17852 -0.0044 L -0.17852 -0.22176 " pathEditMode="relative" ptsTypes="AA">
                                      <p:cBhvr>
                                        <p:cTn id="20" dur="2000" fill="hold"/>
                                        <p:tgtEl>
                                          <p:spTgt spid="2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901E99-F929-1EF4-F0D8-E92C3F68AE2C}"/>
              </a:ext>
            </a:extLst>
          </p:cNvPr>
          <p:cNvSpPr>
            <a:spLocks noGrp="1"/>
          </p:cNvSpPr>
          <p:nvPr>
            <p:ph type="title"/>
          </p:nvPr>
        </p:nvSpPr>
        <p:spPr/>
        <p:txBody>
          <a:bodyPr/>
          <a:lstStyle/>
          <a:p>
            <a:r>
              <a:rPr kumimoji="1" lang="ja-JP" altLang="en-US"/>
              <a:t>解き方</a:t>
            </a:r>
          </a:p>
        </p:txBody>
      </p:sp>
      <p:sp>
        <p:nvSpPr>
          <p:cNvPr id="3" name="コンテンツ プレースホルダー 2">
            <a:extLst>
              <a:ext uri="{FF2B5EF4-FFF2-40B4-BE49-F238E27FC236}">
                <a16:creationId xmlns:a16="http://schemas.microsoft.com/office/drawing/2014/main" id="{97A1F0F8-ACB7-F2C7-20ED-BB32E7D56836}"/>
              </a:ext>
            </a:extLst>
          </p:cNvPr>
          <p:cNvSpPr>
            <a:spLocks noGrp="1"/>
          </p:cNvSpPr>
          <p:nvPr>
            <p:ph idx="1"/>
          </p:nvPr>
        </p:nvSpPr>
        <p:spPr>
          <a:xfrm>
            <a:off x="295274" y="1835150"/>
            <a:ext cx="11687176" cy="4351338"/>
          </a:xfrm>
        </p:spPr>
        <p:txBody>
          <a:bodyPr>
            <a:normAutofit/>
          </a:bodyPr>
          <a:lstStyle/>
          <a:p>
            <a:r>
              <a:rPr kumimoji="1" lang="ja-JP" altLang="en-US" sz="2000"/>
              <a:t>操作を繰り返して発生する状態の個数は</a:t>
            </a:r>
            <a:endParaRPr kumimoji="1" lang="en-US" altLang="ja-JP" sz="2000" dirty="0"/>
          </a:p>
          <a:p>
            <a:pPr marL="0" indent="0">
              <a:buNone/>
            </a:pPr>
            <a:r>
              <a:rPr kumimoji="1" lang="ja-JP" altLang="en-US" sz="2000"/>
              <a:t>「</a:t>
            </a:r>
            <a:r>
              <a:rPr kumimoji="1" lang="en-US" altLang="ja-JP" sz="2000" dirty="0"/>
              <a:t>A</a:t>
            </a:r>
            <a:r>
              <a:rPr kumimoji="1" lang="ja-JP" altLang="en-US" sz="2000"/>
              <a:t>さんが頂点</a:t>
            </a:r>
            <a:r>
              <a:rPr kumimoji="1" lang="en-US" altLang="ja-JP" sz="2000" dirty="0"/>
              <a:t>1~</a:t>
            </a:r>
            <a:r>
              <a:rPr kumimoji="1" lang="ja-JP" altLang="en-US" sz="2000"/>
              <a:t>頂点</a:t>
            </a:r>
            <a:r>
              <a:rPr kumimoji="1" lang="en-US" altLang="ja-JP" sz="2000" dirty="0"/>
              <a:t>N</a:t>
            </a:r>
            <a:r>
              <a:rPr kumimoji="1" lang="ja-JP" altLang="en-US" sz="2000"/>
              <a:t>のどの頂点にいるか」</a:t>
            </a:r>
            <a:r>
              <a:rPr kumimoji="1" lang="en-US" altLang="ja-JP" sz="2000" dirty="0"/>
              <a:t>×</a:t>
            </a:r>
            <a:r>
              <a:rPr kumimoji="1" lang="ja-JP" altLang="en-US" sz="2000"/>
              <a:t>「</a:t>
            </a:r>
            <a:r>
              <a:rPr kumimoji="1" lang="en-US" altLang="ja-JP" sz="2000" dirty="0"/>
              <a:t>B</a:t>
            </a:r>
            <a:r>
              <a:rPr kumimoji="1" lang="ja-JP" altLang="en-US" sz="2000"/>
              <a:t>さんが頂点</a:t>
            </a:r>
            <a:r>
              <a:rPr kumimoji="1" lang="en-US" altLang="ja-JP" sz="2000" dirty="0"/>
              <a:t>1~</a:t>
            </a:r>
            <a:r>
              <a:rPr kumimoji="1" lang="ja-JP" altLang="en-US" sz="2000"/>
              <a:t>頂点</a:t>
            </a:r>
            <a:r>
              <a:rPr kumimoji="1" lang="en-US" altLang="ja-JP" sz="2000" dirty="0"/>
              <a:t>N</a:t>
            </a:r>
            <a:r>
              <a:rPr kumimoji="1" lang="ja-JP" altLang="en-US" sz="2000"/>
              <a:t>のどの頂点にいるか</a:t>
            </a:r>
            <a:r>
              <a:rPr lang="ja-JP" altLang="en-US" sz="2000"/>
              <a:t>」</a:t>
            </a:r>
            <a:endParaRPr lang="en-US" altLang="ja-JP" sz="2000" dirty="0"/>
          </a:p>
          <a:p>
            <a:pPr marL="0" indent="0">
              <a:buNone/>
            </a:pPr>
            <a:r>
              <a:rPr kumimoji="1" lang="en-US" altLang="ja-JP" sz="2000" dirty="0"/>
              <a:t> </a:t>
            </a:r>
            <a:r>
              <a:rPr kumimoji="1" lang="ja-JP" altLang="en-US" sz="2000"/>
              <a:t>の</a:t>
            </a:r>
            <a:r>
              <a:rPr kumimoji="1" lang="en-US" altLang="ja-JP" sz="2000" dirty="0"/>
              <a:t>N</a:t>
            </a:r>
            <a:r>
              <a:rPr kumimoji="1" lang="en-US" altLang="ja-JP" sz="2000" baseline="30000" dirty="0"/>
              <a:t>2</a:t>
            </a:r>
            <a:r>
              <a:rPr lang="ja-JP" altLang="en-US" sz="2000"/>
              <a:t>通りで抑えられるので</a:t>
            </a:r>
            <a:endParaRPr lang="en-US" altLang="ja-JP" sz="2000" dirty="0"/>
          </a:p>
          <a:p>
            <a:pPr marL="0" indent="0">
              <a:buNone/>
            </a:pPr>
            <a:endParaRPr kumimoji="1" lang="en-US" altLang="ja-JP" sz="2000" dirty="0"/>
          </a:p>
          <a:p>
            <a:pPr marL="0" indent="0">
              <a:buNone/>
            </a:pPr>
            <a:r>
              <a:rPr lang="en-US" altLang="ja-JP" dirty="0">
                <a:highlight>
                  <a:srgbClr val="00FF00"/>
                </a:highlight>
              </a:rPr>
              <a:t>A</a:t>
            </a:r>
            <a:r>
              <a:rPr lang="ja-JP" altLang="en-US">
                <a:highlight>
                  <a:srgbClr val="00FF00"/>
                </a:highlight>
              </a:rPr>
              <a:t>さんがいる頂点</a:t>
            </a:r>
            <a:r>
              <a:rPr lang="ja-JP" altLang="en-US"/>
              <a:t>と</a:t>
            </a:r>
            <a:r>
              <a:rPr lang="en-US" altLang="ja-JP" dirty="0">
                <a:highlight>
                  <a:srgbClr val="00FFFF"/>
                </a:highlight>
              </a:rPr>
              <a:t>B</a:t>
            </a:r>
            <a:r>
              <a:rPr lang="ja-JP" altLang="en-US">
                <a:highlight>
                  <a:srgbClr val="00FFFF"/>
                </a:highlight>
              </a:rPr>
              <a:t>さんがいる頂点</a:t>
            </a:r>
            <a:r>
              <a:rPr lang="ja-JP" altLang="en-US"/>
              <a:t>の組を頂点とするグラフを考える！</a:t>
            </a:r>
            <a:endParaRPr lang="en-US" altLang="ja-JP" dirty="0"/>
          </a:p>
          <a:p>
            <a:pPr marL="0" indent="0">
              <a:buNone/>
            </a:pPr>
            <a:r>
              <a:rPr lang="ja-JP" altLang="en-US" sz="2000"/>
              <a:t>頂点</a:t>
            </a:r>
            <a:r>
              <a:rPr lang="en-US" altLang="ja-JP" sz="2000" dirty="0"/>
              <a:t>(i,j)</a:t>
            </a:r>
            <a:r>
              <a:rPr lang="ja-JP" altLang="en-US" sz="2000"/>
              <a:t>を頂点</a:t>
            </a:r>
            <a:r>
              <a:rPr lang="en-US" altLang="ja-JP" sz="2000" dirty="0"/>
              <a:t>i</a:t>
            </a:r>
            <a:r>
              <a:rPr lang="ja-JP" altLang="en-US" sz="2000"/>
              <a:t>に</a:t>
            </a:r>
            <a:r>
              <a:rPr lang="en-US" altLang="ja-JP" sz="2000" dirty="0"/>
              <a:t>A</a:t>
            </a:r>
            <a:r>
              <a:rPr lang="ja-JP" altLang="en-US" sz="2000"/>
              <a:t>さんがいて</a:t>
            </a:r>
            <a:r>
              <a:rPr lang="en-US" altLang="ja-JP" sz="2000" dirty="0"/>
              <a:t>,</a:t>
            </a:r>
            <a:r>
              <a:rPr lang="ja-JP" altLang="en-US" sz="2000"/>
              <a:t>頂点</a:t>
            </a:r>
            <a:r>
              <a:rPr lang="en-US" altLang="ja-JP" sz="2000" dirty="0"/>
              <a:t>j</a:t>
            </a:r>
            <a:r>
              <a:rPr lang="ja-JP" altLang="en-US" sz="2000"/>
              <a:t>に</a:t>
            </a:r>
            <a:r>
              <a:rPr lang="en-US" altLang="ja-JP" sz="2000" dirty="0"/>
              <a:t>B</a:t>
            </a:r>
            <a:r>
              <a:rPr lang="ja-JP" altLang="en-US" sz="2000"/>
              <a:t>さんがいる状態に対応する点とすると</a:t>
            </a:r>
            <a:r>
              <a:rPr lang="en-US" altLang="ja-JP" sz="2000" dirty="0"/>
              <a:t>,</a:t>
            </a:r>
            <a:r>
              <a:rPr lang="ja-JP" altLang="en-US" sz="2000"/>
              <a:t>求める答えは</a:t>
            </a:r>
            <a:endParaRPr lang="en-US" altLang="ja-JP" sz="2000" dirty="0"/>
          </a:p>
          <a:p>
            <a:pPr marL="0" indent="0">
              <a:buNone/>
            </a:pPr>
            <a:r>
              <a:rPr lang="ja-JP" altLang="en-US" sz="2000"/>
              <a:t>頂点</a:t>
            </a:r>
            <a:r>
              <a:rPr lang="en-US" altLang="ja-JP" sz="2000" dirty="0"/>
              <a:t>(1,N)</a:t>
            </a:r>
            <a:r>
              <a:rPr lang="ja-JP" altLang="en-US" sz="2000"/>
              <a:t>から頂点</a:t>
            </a:r>
            <a:r>
              <a:rPr lang="en-US" altLang="ja-JP" sz="2000" dirty="0"/>
              <a:t>(N,1)</a:t>
            </a:r>
            <a:r>
              <a:rPr lang="ja-JP" altLang="en-US" sz="2000"/>
              <a:t>の最短経路長。</a:t>
            </a:r>
            <a:endParaRPr lang="en-US" altLang="ja-JP" sz="2000" dirty="0"/>
          </a:p>
          <a:p>
            <a:pPr marL="0" indent="0">
              <a:buNone/>
            </a:pPr>
            <a:endParaRPr lang="en-US" altLang="ja-JP" sz="2000" dirty="0"/>
          </a:p>
        </p:txBody>
      </p:sp>
      <p:cxnSp>
        <p:nvCxnSpPr>
          <p:cNvPr id="4" name="直線コネクタ 3">
            <a:extLst>
              <a:ext uri="{FF2B5EF4-FFF2-40B4-BE49-F238E27FC236}">
                <a16:creationId xmlns:a16="http://schemas.microsoft.com/office/drawing/2014/main" id="{5812D2F1-5DB5-CDFE-4CD6-CC05B7A52F41}"/>
              </a:ext>
            </a:extLst>
          </p:cNvPr>
          <p:cNvCxnSpPr/>
          <p:nvPr/>
        </p:nvCxnSpPr>
        <p:spPr>
          <a:xfrm>
            <a:off x="3260054"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5" name="円/楕円 4">
            <a:extLst>
              <a:ext uri="{FF2B5EF4-FFF2-40B4-BE49-F238E27FC236}">
                <a16:creationId xmlns:a16="http://schemas.microsoft.com/office/drawing/2014/main" id="{50A5E4E6-F95E-A9C9-91A3-65044EC5DD8C}"/>
              </a:ext>
            </a:extLst>
          </p:cNvPr>
          <p:cNvSpPr/>
          <p:nvPr/>
        </p:nvSpPr>
        <p:spPr>
          <a:xfrm>
            <a:off x="3838123"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2E5F1667-8300-3734-9B10-8188723118C7}"/>
              </a:ext>
            </a:extLst>
          </p:cNvPr>
          <p:cNvCxnSpPr/>
          <p:nvPr/>
        </p:nvCxnSpPr>
        <p:spPr>
          <a:xfrm>
            <a:off x="4058840"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7" name="円/楕円 6">
            <a:extLst>
              <a:ext uri="{FF2B5EF4-FFF2-40B4-BE49-F238E27FC236}">
                <a16:creationId xmlns:a16="http://schemas.microsoft.com/office/drawing/2014/main" id="{DE72F4B8-F21F-B7D4-EE9B-C646373E8595}"/>
              </a:ext>
            </a:extLst>
          </p:cNvPr>
          <p:cNvSpPr/>
          <p:nvPr/>
        </p:nvSpPr>
        <p:spPr>
          <a:xfrm>
            <a:off x="4636909"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6B57D11D-4A88-EF89-E4B9-700F65751727}"/>
              </a:ext>
            </a:extLst>
          </p:cNvPr>
          <p:cNvCxnSpPr/>
          <p:nvPr/>
        </p:nvCxnSpPr>
        <p:spPr>
          <a:xfrm>
            <a:off x="4857626"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9" name="円/楕円 8">
            <a:extLst>
              <a:ext uri="{FF2B5EF4-FFF2-40B4-BE49-F238E27FC236}">
                <a16:creationId xmlns:a16="http://schemas.microsoft.com/office/drawing/2014/main" id="{EA221DB6-0BF6-B5DB-4181-993F51BD212B}"/>
              </a:ext>
            </a:extLst>
          </p:cNvPr>
          <p:cNvSpPr/>
          <p:nvPr/>
        </p:nvSpPr>
        <p:spPr>
          <a:xfrm>
            <a:off x="5435695"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42542E37-F76C-FC9F-5B2A-A55072D4C25F}"/>
              </a:ext>
            </a:extLst>
          </p:cNvPr>
          <p:cNvCxnSpPr/>
          <p:nvPr/>
        </p:nvCxnSpPr>
        <p:spPr>
          <a:xfrm>
            <a:off x="5656412"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1" name="円/楕円 10">
            <a:extLst>
              <a:ext uri="{FF2B5EF4-FFF2-40B4-BE49-F238E27FC236}">
                <a16:creationId xmlns:a16="http://schemas.microsoft.com/office/drawing/2014/main" id="{909122E8-8B86-F752-538F-69F3CAFC5044}"/>
              </a:ext>
            </a:extLst>
          </p:cNvPr>
          <p:cNvSpPr/>
          <p:nvPr/>
        </p:nvSpPr>
        <p:spPr>
          <a:xfrm>
            <a:off x="6234481"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9C0151EC-267E-8A15-4BA3-7F24B40100C3}"/>
              </a:ext>
            </a:extLst>
          </p:cNvPr>
          <p:cNvCxnSpPr/>
          <p:nvPr/>
        </p:nvCxnSpPr>
        <p:spPr>
          <a:xfrm>
            <a:off x="6455198"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3" name="円/楕円 12">
            <a:extLst>
              <a:ext uri="{FF2B5EF4-FFF2-40B4-BE49-F238E27FC236}">
                <a16:creationId xmlns:a16="http://schemas.microsoft.com/office/drawing/2014/main" id="{1D68916F-8B40-AEB0-C64D-98E73BDE11F4}"/>
              </a:ext>
            </a:extLst>
          </p:cNvPr>
          <p:cNvSpPr/>
          <p:nvPr/>
        </p:nvSpPr>
        <p:spPr>
          <a:xfrm>
            <a:off x="7033267" y="249511"/>
            <a:ext cx="220717" cy="228490"/>
          </a:xfrm>
          <a:prstGeom prst="ellipse">
            <a:avLst/>
          </a:prstGeom>
          <a:solidFill>
            <a:srgbClr val="FF0000"/>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4B5C4827-DB8A-B9F3-13E9-D999DD622D1D}"/>
              </a:ext>
            </a:extLst>
          </p:cNvPr>
          <p:cNvCxnSpPr/>
          <p:nvPr/>
        </p:nvCxnSpPr>
        <p:spPr>
          <a:xfrm>
            <a:off x="7260554"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15" name="円/楕円 14">
            <a:extLst>
              <a:ext uri="{FF2B5EF4-FFF2-40B4-BE49-F238E27FC236}">
                <a16:creationId xmlns:a16="http://schemas.microsoft.com/office/drawing/2014/main" id="{EDFF1FBB-7044-A785-517C-72DBAD2B88FE}"/>
              </a:ext>
            </a:extLst>
          </p:cNvPr>
          <p:cNvSpPr/>
          <p:nvPr/>
        </p:nvSpPr>
        <p:spPr>
          <a:xfrm>
            <a:off x="7838623" y="250880"/>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72D72407-D19D-1172-12AA-74AE35DFEA47}"/>
              </a:ext>
            </a:extLst>
          </p:cNvPr>
          <p:cNvCxnSpPr/>
          <p:nvPr/>
        </p:nvCxnSpPr>
        <p:spPr>
          <a:xfrm>
            <a:off x="8065910"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17" name="円/楕円 16">
            <a:extLst>
              <a:ext uri="{FF2B5EF4-FFF2-40B4-BE49-F238E27FC236}">
                <a16:creationId xmlns:a16="http://schemas.microsoft.com/office/drawing/2014/main" id="{BA473DD4-0723-1326-2844-6E892638A600}"/>
              </a:ext>
            </a:extLst>
          </p:cNvPr>
          <p:cNvSpPr/>
          <p:nvPr/>
        </p:nvSpPr>
        <p:spPr>
          <a:xfrm>
            <a:off x="8643979" y="250880"/>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D258294D-8158-95CF-9833-4CB9068333EF}"/>
              </a:ext>
            </a:extLst>
          </p:cNvPr>
          <p:cNvSpPr/>
          <p:nvPr/>
        </p:nvSpPr>
        <p:spPr>
          <a:xfrm>
            <a:off x="3036052" y="258326"/>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4055032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2271AE-12B5-4BAE-BE8E-D48B0F0572D5}"/>
              </a:ext>
            </a:extLst>
          </p:cNvPr>
          <p:cNvSpPr>
            <a:spLocks noGrp="1"/>
          </p:cNvSpPr>
          <p:nvPr>
            <p:ph type="title"/>
          </p:nvPr>
        </p:nvSpPr>
        <p:spPr/>
        <p:txBody>
          <a:bodyPr/>
          <a:lstStyle/>
          <a:p>
            <a:r>
              <a:rPr kumimoji="1" lang="ja-JP" altLang="en-US"/>
              <a:t>解き方のイメージ</a:t>
            </a:r>
          </a:p>
        </p:txBody>
      </p:sp>
      <p:sp>
        <p:nvSpPr>
          <p:cNvPr id="4" name="円/楕円 3">
            <a:extLst>
              <a:ext uri="{FF2B5EF4-FFF2-40B4-BE49-F238E27FC236}">
                <a16:creationId xmlns:a16="http://schemas.microsoft.com/office/drawing/2014/main" id="{3CA05495-0250-36C3-092D-6A04ED8E5D89}"/>
              </a:ext>
            </a:extLst>
          </p:cNvPr>
          <p:cNvSpPr/>
          <p:nvPr/>
        </p:nvSpPr>
        <p:spPr>
          <a:xfrm>
            <a:off x="9833692" y="638650"/>
            <a:ext cx="360000" cy="36147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１</a:t>
            </a:r>
          </a:p>
        </p:txBody>
      </p:sp>
      <p:sp>
        <p:nvSpPr>
          <p:cNvPr id="5" name="円/楕円 4">
            <a:extLst>
              <a:ext uri="{FF2B5EF4-FFF2-40B4-BE49-F238E27FC236}">
                <a16:creationId xmlns:a16="http://schemas.microsoft.com/office/drawing/2014/main" id="{DB77F7CE-D0C4-28F7-E17B-C566A535F27E}"/>
              </a:ext>
            </a:extLst>
          </p:cNvPr>
          <p:cNvSpPr/>
          <p:nvPr/>
        </p:nvSpPr>
        <p:spPr>
          <a:xfrm>
            <a:off x="10993800" y="645940"/>
            <a:ext cx="360000" cy="360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２</a:t>
            </a:r>
          </a:p>
        </p:txBody>
      </p:sp>
      <p:sp>
        <p:nvSpPr>
          <p:cNvPr id="6" name="円/楕円 5">
            <a:extLst>
              <a:ext uri="{FF2B5EF4-FFF2-40B4-BE49-F238E27FC236}">
                <a16:creationId xmlns:a16="http://schemas.microsoft.com/office/drawing/2014/main" id="{3CD210F2-DE29-FDF3-F673-112B6C098975}"/>
              </a:ext>
            </a:extLst>
          </p:cNvPr>
          <p:cNvSpPr/>
          <p:nvPr/>
        </p:nvSpPr>
        <p:spPr>
          <a:xfrm>
            <a:off x="10993799" y="1555347"/>
            <a:ext cx="360000" cy="360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４</a:t>
            </a:r>
          </a:p>
        </p:txBody>
      </p:sp>
      <p:sp>
        <p:nvSpPr>
          <p:cNvPr id="7" name="円/楕円 6">
            <a:extLst>
              <a:ext uri="{FF2B5EF4-FFF2-40B4-BE49-F238E27FC236}">
                <a16:creationId xmlns:a16="http://schemas.microsoft.com/office/drawing/2014/main" id="{9F5DE5FA-7EFE-7D39-16B3-DDE1FE45E270}"/>
              </a:ext>
            </a:extLst>
          </p:cNvPr>
          <p:cNvSpPr/>
          <p:nvPr/>
        </p:nvSpPr>
        <p:spPr>
          <a:xfrm>
            <a:off x="9833692" y="1548057"/>
            <a:ext cx="360000" cy="360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３</a:t>
            </a:r>
          </a:p>
        </p:txBody>
      </p:sp>
      <p:cxnSp>
        <p:nvCxnSpPr>
          <p:cNvPr id="8" name="直線コネクタ 7">
            <a:extLst>
              <a:ext uri="{FF2B5EF4-FFF2-40B4-BE49-F238E27FC236}">
                <a16:creationId xmlns:a16="http://schemas.microsoft.com/office/drawing/2014/main" id="{D3280E6A-4F6D-C79E-B27B-ED6DDED6132F}"/>
              </a:ext>
            </a:extLst>
          </p:cNvPr>
          <p:cNvCxnSpPr>
            <a:cxnSpLocks/>
            <a:stCxn id="4" idx="6"/>
            <a:endCxn id="5" idx="2"/>
          </p:cNvCxnSpPr>
          <p:nvPr/>
        </p:nvCxnSpPr>
        <p:spPr>
          <a:xfrm>
            <a:off x="10193692" y="819388"/>
            <a:ext cx="800108" cy="65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4D620ED1-49A5-F14F-D4CE-B314D88D1BAD}"/>
              </a:ext>
            </a:extLst>
          </p:cNvPr>
          <p:cNvCxnSpPr>
            <a:cxnSpLocks/>
            <a:stCxn id="7" idx="7"/>
            <a:endCxn id="5" idx="3"/>
          </p:cNvCxnSpPr>
          <p:nvPr/>
        </p:nvCxnSpPr>
        <p:spPr>
          <a:xfrm flipV="1">
            <a:off x="10140971" y="953219"/>
            <a:ext cx="905550" cy="64755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A11564EF-CE52-33E9-6169-5C97F91D92F0}"/>
              </a:ext>
            </a:extLst>
          </p:cNvPr>
          <p:cNvCxnSpPr>
            <a:cxnSpLocks/>
            <a:stCxn id="4" idx="4"/>
          </p:cNvCxnSpPr>
          <p:nvPr/>
        </p:nvCxnSpPr>
        <p:spPr>
          <a:xfrm>
            <a:off x="10013692" y="1000125"/>
            <a:ext cx="0" cy="5813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7BF0A147-B1B2-B9F4-B855-564874D50D1F}"/>
              </a:ext>
            </a:extLst>
          </p:cNvPr>
          <p:cNvCxnSpPr>
            <a:cxnSpLocks/>
          </p:cNvCxnSpPr>
          <p:nvPr/>
        </p:nvCxnSpPr>
        <p:spPr>
          <a:xfrm>
            <a:off x="11173799" y="974975"/>
            <a:ext cx="0" cy="6258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円/楕円 25">
            <a:extLst>
              <a:ext uri="{FF2B5EF4-FFF2-40B4-BE49-F238E27FC236}">
                <a16:creationId xmlns:a16="http://schemas.microsoft.com/office/drawing/2014/main" id="{53AFF82F-E514-633C-B119-C5579969A854}"/>
              </a:ext>
            </a:extLst>
          </p:cNvPr>
          <p:cNvSpPr/>
          <p:nvPr/>
        </p:nvSpPr>
        <p:spPr>
          <a:xfrm>
            <a:off x="5308366" y="1330688"/>
            <a:ext cx="954443" cy="360000"/>
          </a:xfrm>
          <a:prstGeom prst="ellipse">
            <a:avLst/>
          </a:prstGeom>
          <a:solidFill>
            <a:schemeClr val="lt1"/>
          </a:solidFill>
          <a:ln w="15875">
            <a:solidFill>
              <a:schemeClr val="tx1">
                <a:alpha val="29927"/>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(1,1)</a:t>
            </a:r>
            <a:endParaRPr kumimoji="1" lang="ja-JP" altLang="en-US"/>
          </a:p>
        </p:txBody>
      </p:sp>
      <p:sp>
        <p:nvSpPr>
          <p:cNvPr id="27" name="円/楕円 26">
            <a:extLst>
              <a:ext uri="{FF2B5EF4-FFF2-40B4-BE49-F238E27FC236}">
                <a16:creationId xmlns:a16="http://schemas.microsoft.com/office/drawing/2014/main" id="{CF093C09-0B80-28B1-95FB-E8E77D0D84E1}"/>
              </a:ext>
            </a:extLst>
          </p:cNvPr>
          <p:cNvSpPr/>
          <p:nvPr/>
        </p:nvSpPr>
        <p:spPr>
          <a:xfrm>
            <a:off x="4046644" y="1339940"/>
            <a:ext cx="954443" cy="360000"/>
          </a:xfrm>
          <a:prstGeom prst="ellipse">
            <a:avLst/>
          </a:prstGeom>
          <a:ln w="15875">
            <a:solidFill>
              <a:schemeClr val="tx1">
                <a:alpha val="3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(4,4)</a:t>
            </a:r>
            <a:endParaRPr kumimoji="1" lang="ja-JP" altLang="en-US"/>
          </a:p>
        </p:txBody>
      </p:sp>
      <p:sp>
        <p:nvSpPr>
          <p:cNvPr id="28" name="円/楕円 27">
            <a:extLst>
              <a:ext uri="{FF2B5EF4-FFF2-40B4-BE49-F238E27FC236}">
                <a16:creationId xmlns:a16="http://schemas.microsoft.com/office/drawing/2014/main" id="{F1E04F10-0EFF-414F-B256-A456E85A9BD5}"/>
              </a:ext>
            </a:extLst>
          </p:cNvPr>
          <p:cNvSpPr/>
          <p:nvPr/>
        </p:nvSpPr>
        <p:spPr>
          <a:xfrm>
            <a:off x="2501648" y="1619952"/>
            <a:ext cx="954443" cy="360000"/>
          </a:xfrm>
          <a:prstGeom prst="ellipse">
            <a:avLst/>
          </a:prstGeom>
          <a:ln w="158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(4,3)</a:t>
            </a:r>
            <a:endParaRPr kumimoji="1" lang="ja-JP" altLang="en-US"/>
          </a:p>
        </p:txBody>
      </p:sp>
      <p:sp>
        <p:nvSpPr>
          <p:cNvPr id="29" name="円/楕円 28">
            <a:extLst>
              <a:ext uri="{FF2B5EF4-FFF2-40B4-BE49-F238E27FC236}">
                <a16:creationId xmlns:a16="http://schemas.microsoft.com/office/drawing/2014/main" id="{6476159F-B97B-2391-ED09-2E2E8204271D}"/>
              </a:ext>
            </a:extLst>
          </p:cNvPr>
          <p:cNvSpPr/>
          <p:nvPr/>
        </p:nvSpPr>
        <p:spPr>
          <a:xfrm>
            <a:off x="1292485" y="2308209"/>
            <a:ext cx="954443" cy="360000"/>
          </a:xfrm>
          <a:prstGeom prst="ellipse">
            <a:avLst/>
          </a:prstGeom>
          <a:ln w="15875">
            <a:solidFill>
              <a:schemeClr val="tx1">
                <a:alpha val="3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(4,2)</a:t>
            </a:r>
            <a:endParaRPr kumimoji="1" lang="ja-JP" altLang="en-US"/>
          </a:p>
        </p:txBody>
      </p:sp>
      <p:sp>
        <p:nvSpPr>
          <p:cNvPr id="30" name="円/楕円 29">
            <a:extLst>
              <a:ext uri="{FF2B5EF4-FFF2-40B4-BE49-F238E27FC236}">
                <a16:creationId xmlns:a16="http://schemas.microsoft.com/office/drawing/2014/main" id="{33E5D023-ACFA-AEE2-038C-8D6D71B72364}"/>
              </a:ext>
            </a:extLst>
          </p:cNvPr>
          <p:cNvSpPr/>
          <p:nvPr/>
        </p:nvSpPr>
        <p:spPr>
          <a:xfrm>
            <a:off x="6848474" y="1629691"/>
            <a:ext cx="954443" cy="360000"/>
          </a:xfrm>
          <a:prstGeom prst="ellipse">
            <a:avLst/>
          </a:prstGeom>
          <a:ln w="158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(1,2)</a:t>
            </a:r>
            <a:endParaRPr kumimoji="1" lang="ja-JP" altLang="en-US"/>
          </a:p>
        </p:txBody>
      </p:sp>
      <p:sp>
        <p:nvSpPr>
          <p:cNvPr id="31" name="円/楕円 30">
            <a:extLst>
              <a:ext uri="{FF2B5EF4-FFF2-40B4-BE49-F238E27FC236}">
                <a16:creationId xmlns:a16="http://schemas.microsoft.com/office/drawing/2014/main" id="{B518190B-9C33-388E-0773-4E4CB7A44C75}"/>
              </a:ext>
            </a:extLst>
          </p:cNvPr>
          <p:cNvSpPr/>
          <p:nvPr/>
        </p:nvSpPr>
        <p:spPr>
          <a:xfrm>
            <a:off x="8056206" y="2308209"/>
            <a:ext cx="954443" cy="360000"/>
          </a:xfrm>
          <a:prstGeom prst="ellipse">
            <a:avLst/>
          </a:prstGeom>
          <a:ln w="15875">
            <a:solidFill>
              <a:schemeClr val="tx1">
                <a:alpha val="29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(1,3)</a:t>
            </a:r>
            <a:endParaRPr kumimoji="1" lang="ja-JP" altLang="en-US"/>
          </a:p>
        </p:txBody>
      </p:sp>
      <p:sp>
        <p:nvSpPr>
          <p:cNvPr id="32" name="円/楕円 31">
            <a:extLst>
              <a:ext uri="{FF2B5EF4-FFF2-40B4-BE49-F238E27FC236}">
                <a16:creationId xmlns:a16="http://schemas.microsoft.com/office/drawing/2014/main" id="{1E0E58C6-584F-BF19-664B-FE45C45144D4}"/>
              </a:ext>
            </a:extLst>
          </p:cNvPr>
          <p:cNvSpPr/>
          <p:nvPr/>
        </p:nvSpPr>
        <p:spPr>
          <a:xfrm>
            <a:off x="8056206" y="5240772"/>
            <a:ext cx="954443" cy="360000"/>
          </a:xfrm>
          <a:prstGeom prst="ellipse">
            <a:avLst/>
          </a:prstGeom>
          <a:ln w="15875">
            <a:solidFill>
              <a:schemeClr val="tx1">
                <a:alpha val="3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(2,2)</a:t>
            </a:r>
            <a:endParaRPr kumimoji="1" lang="ja-JP" altLang="en-US"/>
          </a:p>
        </p:txBody>
      </p:sp>
      <p:sp>
        <p:nvSpPr>
          <p:cNvPr id="33" name="円/楕円 32">
            <a:extLst>
              <a:ext uri="{FF2B5EF4-FFF2-40B4-BE49-F238E27FC236}">
                <a16:creationId xmlns:a16="http://schemas.microsoft.com/office/drawing/2014/main" id="{D3088A99-29E9-ECE9-59D7-A7AA69D5F6FC}"/>
              </a:ext>
            </a:extLst>
          </p:cNvPr>
          <p:cNvSpPr/>
          <p:nvPr/>
        </p:nvSpPr>
        <p:spPr>
          <a:xfrm>
            <a:off x="434263" y="3247426"/>
            <a:ext cx="954443" cy="360000"/>
          </a:xfrm>
          <a:prstGeom prst="ellipse">
            <a:avLst/>
          </a:prstGeom>
          <a:ln w="158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(4,1)</a:t>
            </a:r>
            <a:endParaRPr kumimoji="1" lang="ja-JP" altLang="en-US"/>
          </a:p>
        </p:txBody>
      </p:sp>
      <p:sp>
        <p:nvSpPr>
          <p:cNvPr id="34" name="円/楕円 33">
            <a:extLst>
              <a:ext uri="{FF2B5EF4-FFF2-40B4-BE49-F238E27FC236}">
                <a16:creationId xmlns:a16="http://schemas.microsoft.com/office/drawing/2014/main" id="{59ECC419-EFBB-F1CF-83F9-8E86007CB320}"/>
              </a:ext>
            </a:extLst>
          </p:cNvPr>
          <p:cNvSpPr/>
          <p:nvPr/>
        </p:nvSpPr>
        <p:spPr>
          <a:xfrm>
            <a:off x="434262" y="4244099"/>
            <a:ext cx="954443" cy="360000"/>
          </a:xfrm>
          <a:prstGeom prst="ellipse">
            <a:avLst/>
          </a:prstGeom>
          <a:ln w="158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(3,4)</a:t>
            </a:r>
            <a:endParaRPr kumimoji="1" lang="ja-JP" altLang="en-US"/>
          </a:p>
        </p:txBody>
      </p:sp>
      <p:sp>
        <p:nvSpPr>
          <p:cNvPr id="35" name="円/楕円 34">
            <a:extLst>
              <a:ext uri="{FF2B5EF4-FFF2-40B4-BE49-F238E27FC236}">
                <a16:creationId xmlns:a16="http://schemas.microsoft.com/office/drawing/2014/main" id="{574F312D-33D8-F62A-6757-5B9B6C80F56F}"/>
              </a:ext>
            </a:extLst>
          </p:cNvPr>
          <p:cNvSpPr/>
          <p:nvPr/>
        </p:nvSpPr>
        <p:spPr>
          <a:xfrm>
            <a:off x="1198206" y="5240772"/>
            <a:ext cx="954443" cy="360000"/>
          </a:xfrm>
          <a:prstGeom prst="ellipse">
            <a:avLst/>
          </a:prstGeom>
          <a:ln w="15875">
            <a:solidFill>
              <a:schemeClr val="tx1">
                <a:alpha val="3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(3,3)</a:t>
            </a:r>
            <a:endParaRPr kumimoji="1" lang="ja-JP" altLang="en-US"/>
          </a:p>
        </p:txBody>
      </p:sp>
      <p:sp>
        <p:nvSpPr>
          <p:cNvPr id="36" name="円/楕円 35">
            <a:extLst>
              <a:ext uri="{FF2B5EF4-FFF2-40B4-BE49-F238E27FC236}">
                <a16:creationId xmlns:a16="http://schemas.microsoft.com/office/drawing/2014/main" id="{271BE84C-99E2-AEEE-F28D-97F62F9FDAB1}"/>
              </a:ext>
            </a:extLst>
          </p:cNvPr>
          <p:cNvSpPr/>
          <p:nvPr/>
        </p:nvSpPr>
        <p:spPr>
          <a:xfrm>
            <a:off x="2501647" y="5884164"/>
            <a:ext cx="954443" cy="360000"/>
          </a:xfrm>
          <a:prstGeom prst="ellipse">
            <a:avLst/>
          </a:prstGeom>
          <a:ln w="158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(3,2)</a:t>
            </a:r>
            <a:endParaRPr kumimoji="1" lang="ja-JP" altLang="en-US"/>
          </a:p>
        </p:txBody>
      </p:sp>
      <p:sp>
        <p:nvSpPr>
          <p:cNvPr id="37" name="円/楕円 36">
            <a:extLst>
              <a:ext uri="{FF2B5EF4-FFF2-40B4-BE49-F238E27FC236}">
                <a16:creationId xmlns:a16="http://schemas.microsoft.com/office/drawing/2014/main" id="{69836A68-8B29-407E-11DC-A03C3616A198}"/>
              </a:ext>
            </a:extLst>
          </p:cNvPr>
          <p:cNvSpPr/>
          <p:nvPr/>
        </p:nvSpPr>
        <p:spPr>
          <a:xfrm>
            <a:off x="4046643" y="6481150"/>
            <a:ext cx="954443" cy="360000"/>
          </a:xfrm>
          <a:prstGeom prst="ellipse">
            <a:avLst/>
          </a:prstGeom>
          <a:ln w="15875">
            <a:solidFill>
              <a:schemeClr val="tx1">
                <a:alpha val="3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(3,1)</a:t>
            </a:r>
            <a:endParaRPr kumimoji="1" lang="ja-JP" altLang="en-US"/>
          </a:p>
        </p:txBody>
      </p:sp>
      <p:sp>
        <p:nvSpPr>
          <p:cNvPr id="38" name="円/楕円 37">
            <a:extLst>
              <a:ext uri="{FF2B5EF4-FFF2-40B4-BE49-F238E27FC236}">
                <a16:creationId xmlns:a16="http://schemas.microsoft.com/office/drawing/2014/main" id="{C289DE7E-E913-CF39-98B4-291732209EA0}"/>
              </a:ext>
            </a:extLst>
          </p:cNvPr>
          <p:cNvSpPr/>
          <p:nvPr/>
        </p:nvSpPr>
        <p:spPr>
          <a:xfrm>
            <a:off x="8850673" y="3221970"/>
            <a:ext cx="954443" cy="360000"/>
          </a:xfrm>
          <a:prstGeom prst="ellipse">
            <a:avLst/>
          </a:prstGeom>
          <a:ln w="158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(1,4)</a:t>
            </a:r>
            <a:endParaRPr kumimoji="1" lang="ja-JP" altLang="en-US"/>
          </a:p>
        </p:txBody>
      </p:sp>
      <p:sp>
        <p:nvSpPr>
          <p:cNvPr id="41" name="円/楕円 40">
            <a:extLst>
              <a:ext uri="{FF2B5EF4-FFF2-40B4-BE49-F238E27FC236}">
                <a16:creationId xmlns:a16="http://schemas.microsoft.com/office/drawing/2014/main" id="{38E66472-6D78-8D9E-6D4B-8842B9784E0C}"/>
              </a:ext>
            </a:extLst>
          </p:cNvPr>
          <p:cNvSpPr/>
          <p:nvPr/>
        </p:nvSpPr>
        <p:spPr>
          <a:xfrm>
            <a:off x="5308366" y="6481150"/>
            <a:ext cx="954443" cy="360000"/>
          </a:xfrm>
          <a:prstGeom prst="ellipse">
            <a:avLst/>
          </a:prstGeom>
          <a:ln w="15875">
            <a:solidFill>
              <a:schemeClr val="tx1">
                <a:alpha val="3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(2,4)</a:t>
            </a:r>
            <a:endParaRPr kumimoji="1" lang="ja-JP" altLang="en-US"/>
          </a:p>
        </p:txBody>
      </p:sp>
      <p:sp>
        <p:nvSpPr>
          <p:cNvPr id="42" name="円/楕円 41">
            <a:extLst>
              <a:ext uri="{FF2B5EF4-FFF2-40B4-BE49-F238E27FC236}">
                <a16:creationId xmlns:a16="http://schemas.microsoft.com/office/drawing/2014/main" id="{12D40D16-98E6-984D-C19F-39349517958A}"/>
              </a:ext>
            </a:extLst>
          </p:cNvPr>
          <p:cNvSpPr/>
          <p:nvPr/>
        </p:nvSpPr>
        <p:spPr>
          <a:xfrm>
            <a:off x="6848474" y="5884164"/>
            <a:ext cx="954443" cy="360000"/>
          </a:xfrm>
          <a:prstGeom prst="ellipse">
            <a:avLst/>
          </a:prstGeom>
          <a:ln w="158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(2,3)</a:t>
            </a:r>
            <a:endParaRPr kumimoji="1" lang="ja-JP" altLang="en-US"/>
          </a:p>
        </p:txBody>
      </p:sp>
      <p:sp>
        <p:nvSpPr>
          <p:cNvPr id="43" name="円/楕円 42">
            <a:extLst>
              <a:ext uri="{FF2B5EF4-FFF2-40B4-BE49-F238E27FC236}">
                <a16:creationId xmlns:a16="http://schemas.microsoft.com/office/drawing/2014/main" id="{D63C6989-26B3-A6F1-134E-61D659F191D4}"/>
              </a:ext>
            </a:extLst>
          </p:cNvPr>
          <p:cNvSpPr/>
          <p:nvPr/>
        </p:nvSpPr>
        <p:spPr>
          <a:xfrm>
            <a:off x="8850673" y="4249675"/>
            <a:ext cx="954443" cy="360000"/>
          </a:xfrm>
          <a:prstGeom prst="ellipse">
            <a:avLst/>
          </a:prstGeom>
          <a:ln w="158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(2,1)</a:t>
            </a:r>
            <a:endParaRPr kumimoji="1" lang="ja-JP" altLang="en-US"/>
          </a:p>
        </p:txBody>
      </p:sp>
      <p:cxnSp>
        <p:nvCxnSpPr>
          <p:cNvPr id="45" name="直線矢印コネクタ 44">
            <a:extLst>
              <a:ext uri="{FF2B5EF4-FFF2-40B4-BE49-F238E27FC236}">
                <a16:creationId xmlns:a16="http://schemas.microsoft.com/office/drawing/2014/main" id="{290A2957-B541-FFA1-E0CF-B31D6BB41172}"/>
              </a:ext>
            </a:extLst>
          </p:cNvPr>
          <p:cNvCxnSpPr>
            <a:cxnSpLocks/>
            <a:stCxn id="30" idx="1"/>
            <a:endCxn id="34" idx="7"/>
          </p:cNvCxnSpPr>
          <p:nvPr/>
        </p:nvCxnSpPr>
        <p:spPr>
          <a:xfrm flipH="1">
            <a:off x="1248930" y="1682412"/>
            <a:ext cx="5739319" cy="2614408"/>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5241A497-3651-6179-9CCB-9EF9BB5AF67C}"/>
              </a:ext>
            </a:extLst>
          </p:cNvPr>
          <p:cNvCxnSpPr>
            <a:cxnSpLocks/>
            <a:stCxn id="30" idx="4"/>
            <a:endCxn id="42" idx="0"/>
          </p:cNvCxnSpPr>
          <p:nvPr/>
        </p:nvCxnSpPr>
        <p:spPr>
          <a:xfrm>
            <a:off x="7325696" y="1989691"/>
            <a:ext cx="0" cy="3894473"/>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7" name="直線矢印コネクタ 46">
            <a:extLst>
              <a:ext uri="{FF2B5EF4-FFF2-40B4-BE49-F238E27FC236}">
                <a16:creationId xmlns:a16="http://schemas.microsoft.com/office/drawing/2014/main" id="{EFB5F4BC-8016-04C7-F3FB-E971EC8BE633}"/>
              </a:ext>
            </a:extLst>
          </p:cNvPr>
          <p:cNvCxnSpPr>
            <a:cxnSpLocks/>
            <a:stCxn id="43" idx="0"/>
            <a:endCxn id="28" idx="6"/>
          </p:cNvCxnSpPr>
          <p:nvPr/>
        </p:nvCxnSpPr>
        <p:spPr>
          <a:xfrm flipH="1" flipV="1">
            <a:off x="3456091" y="1799952"/>
            <a:ext cx="5871804" cy="2449723"/>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FE44800D-E928-9DB6-0BAF-650D7A37A1D4}"/>
              </a:ext>
            </a:extLst>
          </p:cNvPr>
          <p:cNvCxnSpPr>
            <a:cxnSpLocks/>
            <a:stCxn id="43" idx="2"/>
            <a:endCxn id="36" idx="7"/>
          </p:cNvCxnSpPr>
          <p:nvPr/>
        </p:nvCxnSpPr>
        <p:spPr>
          <a:xfrm flipH="1">
            <a:off x="3316315" y="4429675"/>
            <a:ext cx="5534358" cy="150721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1F7792A6-273C-ACF2-315A-2C22E316F64B}"/>
              </a:ext>
            </a:extLst>
          </p:cNvPr>
          <p:cNvCxnSpPr>
            <a:cxnSpLocks/>
            <a:stCxn id="36" idx="0"/>
            <a:endCxn id="38" idx="3"/>
          </p:cNvCxnSpPr>
          <p:nvPr/>
        </p:nvCxnSpPr>
        <p:spPr>
          <a:xfrm flipV="1">
            <a:off x="2978869" y="3529249"/>
            <a:ext cx="6011579" cy="235491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6B54B72A-2C09-D8AE-7BB4-417A72617B3B}"/>
              </a:ext>
            </a:extLst>
          </p:cNvPr>
          <p:cNvCxnSpPr>
            <a:cxnSpLocks/>
            <a:stCxn id="38" idx="1"/>
            <a:endCxn id="36" idx="1"/>
          </p:cNvCxnSpPr>
          <p:nvPr/>
        </p:nvCxnSpPr>
        <p:spPr>
          <a:xfrm flipH="1">
            <a:off x="2641422" y="3274691"/>
            <a:ext cx="6349026" cy="2662194"/>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2" name="直線矢印コネクタ 61">
            <a:extLst>
              <a:ext uri="{FF2B5EF4-FFF2-40B4-BE49-F238E27FC236}">
                <a16:creationId xmlns:a16="http://schemas.microsoft.com/office/drawing/2014/main" id="{771A829A-4CCD-12D0-0D63-DF13A34EF39C}"/>
              </a:ext>
            </a:extLst>
          </p:cNvPr>
          <p:cNvCxnSpPr>
            <a:cxnSpLocks/>
            <a:stCxn id="42" idx="7"/>
            <a:endCxn id="30" idx="5"/>
          </p:cNvCxnSpPr>
          <p:nvPr/>
        </p:nvCxnSpPr>
        <p:spPr>
          <a:xfrm flipV="1">
            <a:off x="7663142" y="1936970"/>
            <a:ext cx="0" cy="399991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3" name="直線矢印コネクタ 62">
            <a:extLst>
              <a:ext uri="{FF2B5EF4-FFF2-40B4-BE49-F238E27FC236}">
                <a16:creationId xmlns:a16="http://schemas.microsoft.com/office/drawing/2014/main" id="{A0EDCEF1-3308-B926-E71F-1964531E6040}"/>
              </a:ext>
            </a:extLst>
          </p:cNvPr>
          <p:cNvCxnSpPr>
            <a:cxnSpLocks/>
            <a:stCxn id="42" idx="1"/>
            <a:endCxn id="33" idx="6"/>
          </p:cNvCxnSpPr>
          <p:nvPr/>
        </p:nvCxnSpPr>
        <p:spPr>
          <a:xfrm flipH="1" flipV="1">
            <a:off x="1388706" y="3427426"/>
            <a:ext cx="5599543" cy="250945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1282A940-191F-44C0-2FFB-3F2098C9FF1F}"/>
              </a:ext>
            </a:extLst>
          </p:cNvPr>
          <p:cNvCxnSpPr>
            <a:cxnSpLocks/>
            <a:stCxn id="36" idx="6"/>
            <a:endCxn id="43" idx="3"/>
          </p:cNvCxnSpPr>
          <p:nvPr/>
        </p:nvCxnSpPr>
        <p:spPr>
          <a:xfrm flipV="1">
            <a:off x="3456090" y="4556954"/>
            <a:ext cx="5534358" cy="150721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2" name="直線矢印コネクタ 81">
            <a:extLst>
              <a:ext uri="{FF2B5EF4-FFF2-40B4-BE49-F238E27FC236}">
                <a16:creationId xmlns:a16="http://schemas.microsoft.com/office/drawing/2014/main" id="{4D3B790A-5A44-2F6C-8570-D97571AE5411}"/>
              </a:ext>
            </a:extLst>
          </p:cNvPr>
          <p:cNvCxnSpPr>
            <a:cxnSpLocks/>
            <a:stCxn id="34" idx="6"/>
            <a:endCxn id="30" idx="3"/>
          </p:cNvCxnSpPr>
          <p:nvPr/>
        </p:nvCxnSpPr>
        <p:spPr>
          <a:xfrm flipV="1">
            <a:off x="1388705" y="1936970"/>
            <a:ext cx="5599544" cy="248712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3" name="直線矢印コネクタ 82">
            <a:extLst>
              <a:ext uri="{FF2B5EF4-FFF2-40B4-BE49-F238E27FC236}">
                <a16:creationId xmlns:a16="http://schemas.microsoft.com/office/drawing/2014/main" id="{150303FF-528B-4218-AFD4-F386DB3AE69B}"/>
              </a:ext>
            </a:extLst>
          </p:cNvPr>
          <p:cNvCxnSpPr>
            <a:cxnSpLocks/>
            <a:stCxn id="33" idx="5"/>
            <a:endCxn id="42" idx="2"/>
          </p:cNvCxnSpPr>
          <p:nvPr/>
        </p:nvCxnSpPr>
        <p:spPr>
          <a:xfrm>
            <a:off x="1248931" y="3554705"/>
            <a:ext cx="5599543" cy="250945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6" name="直線矢印コネクタ 95">
            <a:extLst>
              <a:ext uri="{FF2B5EF4-FFF2-40B4-BE49-F238E27FC236}">
                <a16:creationId xmlns:a16="http://schemas.microsoft.com/office/drawing/2014/main" id="{EAE5FCEF-F14F-69E2-FA3C-60CE40F88E79}"/>
              </a:ext>
            </a:extLst>
          </p:cNvPr>
          <p:cNvCxnSpPr>
            <a:cxnSpLocks/>
            <a:stCxn id="28" idx="5"/>
            <a:endCxn id="43" idx="1"/>
          </p:cNvCxnSpPr>
          <p:nvPr/>
        </p:nvCxnSpPr>
        <p:spPr>
          <a:xfrm>
            <a:off x="3316316" y="1927231"/>
            <a:ext cx="5674132" cy="237516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6" name="直線矢印コネクタ 105">
            <a:extLst>
              <a:ext uri="{FF2B5EF4-FFF2-40B4-BE49-F238E27FC236}">
                <a16:creationId xmlns:a16="http://schemas.microsoft.com/office/drawing/2014/main" id="{CD25628B-50D5-FEB0-1272-D8512E31EAA6}"/>
              </a:ext>
            </a:extLst>
          </p:cNvPr>
          <p:cNvCxnSpPr>
            <a:cxnSpLocks/>
            <a:stCxn id="36" idx="5"/>
            <a:endCxn id="42" idx="3"/>
          </p:cNvCxnSpPr>
          <p:nvPr/>
        </p:nvCxnSpPr>
        <p:spPr>
          <a:xfrm>
            <a:off x="3316315" y="6191443"/>
            <a:ext cx="3671934"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7" name="直線矢印コネクタ 106">
            <a:extLst>
              <a:ext uri="{FF2B5EF4-FFF2-40B4-BE49-F238E27FC236}">
                <a16:creationId xmlns:a16="http://schemas.microsoft.com/office/drawing/2014/main" id="{D124D40A-B63B-8631-B6AF-60E262BC2F82}"/>
              </a:ext>
            </a:extLst>
          </p:cNvPr>
          <p:cNvCxnSpPr>
            <a:cxnSpLocks/>
            <a:stCxn id="42" idx="2"/>
            <a:endCxn id="36" idx="6"/>
          </p:cNvCxnSpPr>
          <p:nvPr/>
        </p:nvCxnSpPr>
        <p:spPr>
          <a:xfrm flipH="1">
            <a:off x="3456090" y="6064164"/>
            <a:ext cx="3392384"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4" name="直線コネクタ 113">
            <a:extLst>
              <a:ext uri="{FF2B5EF4-FFF2-40B4-BE49-F238E27FC236}">
                <a16:creationId xmlns:a16="http://schemas.microsoft.com/office/drawing/2014/main" id="{D89B12AF-9BDD-4D34-9802-F02A9258AA35}"/>
              </a:ext>
            </a:extLst>
          </p:cNvPr>
          <p:cNvCxnSpPr/>
          <p:nvPr/>
        </p:nvCxnSpPr>
        <p:spPr>
          <a:xfrm>
            <a:off x="3260054"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15" name="円/楕円 114">
            <a:extLst>
              <a:ext uri="{FF2B5EF4-FFF2-40B4-BE49-F238E27FC236}">
                <a16:creationId xmlns:a16="http://schemas.microsoft.com/office/drawing/2014/main" id="{35A10F5F-FAF8-B199-58A0-7E06A6470A3A}"/>
              </a:ext>
            </a:extLst>
          </p:cNvPr>
          <p:cNvSpPr/>
          <p:nvPr/>
        </p:nvSpPr>
        <p:spPr>
          <a:xfrm>
            <a:off x="3838123"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16" name="直線コネクタ 115">
            <a:extLst>
              <a:ext uri="{FF2B5EF4-FFF2-40B4-BE49-F238E27FC236}">
                <a16:creationId xmlns:a16="http://schemas.microsoft.com/office/drawing/2014/main" id="{B32A618A-CA2E-70A9-2BD7-F14F42529B3B}"/>
              </a:ext>
            </a:extLst>
          </p:cNvPr>
          <p:cNvCxnSpPr/>
          <p:nvPr/>
        </p:nvCxnSpPr>
        <p:spPr>
          <a:xfrm>
            <a:off x="4058840"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17" name="円/楕円 116">
            <a:extLst>
              <a:ext uri="{FF2B5EF4-FFF2-40B4-BE49-F238E27FC236}">
                <a16:creationId xmlns:a16="http://schemas.microsoft.com/office/drawing/2014/main" id="{287575D5-46AE-75FC-1A7A-DF95E48148C0}"/>
              </a:ext>
            </a:extLst>
          </p:cNvPr>
          <p:cNvSpPr/>
          <p:nvPr/>
        </p:nvSpPr>
        <p:spPr>
          <a:xfrm>
            <a:off x="4636909"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18" name="直線コネクタ 117">
            <a:extLst>
              <a:ext uri="{FF2B5EF4-FFF2-40B4-BE49-F238E27FC236}">
                <a16:creationId xmlns:a16="http://schemas.microsoft.com/office/drawing/2014/main" id="{9B51F997-4F0F-302B-F735-A4ABEECE704A}"/>
              </a:ext>
            </a:extLst>
          </p:cNvPr>
          <p:cNvCxnSpPr/>
          <p:nvPr/>
        </p:nvCxnSpPr>
        <p:spPr>
          <a:xfrm>
            <a:off x="4857626"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19" name="円/楕円 118">
            <a:extLst>
              <a:ext uri="{FF2B5EF4-FFF2-40B4-BE49-F238E27FC236}">
                <a16:creationId xmlns:a16="http://schemas.microsoft.com/office/drawing/2014/main" id="{6E092854-052F-232F-1CDE-A714E35749BD}"/>
              </a:ext>
            </a:extLst>
          </p:cNvPr>
          <p:cNvSpPr/>
          <p:nvPr/>
        </p:nvSpPr>
        <p:spPr>
          <a:xfrm>
            <a:off x="5435695"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20" name="直線コネクタ 119">
            <a:extLst>
              <a:ext uri="{FF2B5EF4-FFF2-40B4-BE49-F238E27FC236}">
                <a16:creationId xmlns:a16="http://schemas.microsoft.com/office/drawing/2014/main" id="{E26D3EFC-3E29-D5CB-FC93-F8003E6425D1}"/>
              </a:ext>
            </a:extLst>
          </p:cNvPr>
          <p:cNvCxnSpPr/>
          <p:nvPr/>
        </p:nvCxnSpPr>
        <p:spPr>
          <a:xfrm>
            <a:off x="5656412"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21" name="円/楕円 120">
            <a:extLst>
              <a:ext uri="{FF2B5EF4-FFF2-40B4-BE49-F238E27FC236}">
                <a16:creationId xmlns:a16="http://schemas.microsoft.com/office/drawing/2014/main" id="{15F282D3-400E-70E4-0BA8-0724FAA643C8}"/>
              </a:ext>
            </a:extLst>
          </p:cNvPr>
          <p:cNvSpPr/>
          <p:nvPr/>
        </p:nvSpPr>
        <p:spPr>
          <a:xfrm>
            <a:off x="6234481"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22" name="直線コネクタ 121">
            <a:extLst>
              <a:ext uri="{FF2B5EF4-FFF2-40B4-BE49-F238E27FC236}">
                <a16:creationId xmlns:a16="http://schemas.microsoft.com/office/drawing/2014/main" id="{68FCC199-0B8A-34FE-D314-6A570BC68C17}"/>
              </a:ext>
            </a:extLst>
          </p:cNvPr>
          <p:cNvCxnSpPr/>
          <p:nvPr/>
        </p:nvCxnSpPr>
        <p:spPr>
          <a:xfrm>
            <a:off x="6455198"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23" name="円/楕円 122">
            <a:extLst>
              <a:ext uri="{FF2B5EF4-FFF2-40B4-BE49-F238E27FC236}">
                <a16:creationId xmlns:a16="http://schemas.microsoft.com/office/drawing/2014/main" id="{ECF961A8-331D-B867-1471-588C69B89AF0}"/>
              </a:ext>
            </a:extLst>
          </p:cNvPr>
          <p:cNvSpPr/>
          <p:nvPr/>
        </p:nvSpPr>
        <p:spPr>
          <a:xfrm>
            <a:off x="7033267" y="249511"/>
            <a:ext cx="220717" cy="228490"/>
          </a:xfrm>
          <a:prstGeom prst="ellipse">
            <a:avLst/>
          </a:prstGeom>
          <a:solidFill>
            <a:srgbClr val="FF0000"/>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24" name="直線コネクタ 123">
            <a:extLst>
              <a:ext uri="{FF2B5EF4-FFF2-40B4-BE49-F238E27FC236}">
                <a16:creationId xmlns:a16="http://schemas.microsoft.com/office/drawing/2014/main" id="{B370E324-5225-680F-9AA0-7AB1E129E7F0}"/>
              </a:ext>
            </a:extLst>
          </p:cNvPr>
          <p:cNvCxnSpPr/>
          <p:nvPr/>
        </p:nvCxnSpPr>
        <p:spPr>
          <a:xfrm>
            <a:off x="7260554"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125" name="円/楕円 124">
            <a:extLst>
              <a:ext uri="{FF2B5EF4-FFF2-40B4-BE49-F238E27FC236}">
                <a16:creationId xmlns:a16="http://schemas.microsoft.com/office/drawing/2014/main" id="{8825196E-D053-B2E1-52F5-BE1BD2C9E31A}"/>
              </a:ext>
            </a:extLst>
          </p:cNvPr>
          <p:cNvSpPr/>
          <p:nvPr/>
        </p:nvSpPr>
        <p:spPr>
          <a:xfrm>
            <a:off x="7838623" y="250880"/>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26" name="直線コネクタ 125">
            <a:extLst>
              <a:ext uri="{FF2B5EF4-FFF2-40B4-BE49-F238E27FC236}">
                <a16:creationId xmlns:a16="http://schemas.microsoft.com/office/drawing/2014/main" id="{8CDFB6C3-3519-232B-5751-718B175B97DB}"/>
              </a:ext>
            </a:extLst>
          </p:cNvPr>
          <p:cNvCxnSpPr/>
          <p:nvPr/>
        </p:nvCxnSpPr>
        <p:spPr>
          <a:xfrm>
            <a:off x="8065910"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127" name="円/楕円 126">
            <a:extLst>
              <a:ext uri="{FF2B5EF4-FFF2-40B4-BE49-F238E27FC236}">
                <a16:creationId xmlns:a16="http://schemas.microsoft.com/office/drawing/2014/main" id="{77A23C1A-000D-07D6-8134-9B8D5B579F65}"/>
              </a:ext>
            </a:extLst>
          </p:cNvPr>
          <p:cNvSpPr/>
          <p:nvPr/>
        </p:nvSpPr>
        <p:spPr>
          <a:xfrm>
            <a:off x="8643979" y="250880"/>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8" name="円/楕円 127">
            <a:extLst>
              <a:ext uri="{FF2B5EF4-FFF2-40B4-BE49-F238E27FC236}">
                <a16:creationId xmlns:a16="http://schemas.microsoft.com/office/drawing/2014/main" id="{09ED350E-FD22-76C2-49B0-ECF0B87B9E07}"/>
              </a:ext>
            </a:extLst>
          </p:cNvPr>
          <p:cNvSpPr/>
          <p:nvPr/>
        </p:nvSpPr>
        <p:spPr>
          <a:xfrm>
            <a:off x="3036052" y="258326"/>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3" name="直線矢印コネクタ 2">
            <a:extLst>
              <a:ext uri="{FF2B5EF4-FFF2-40B4-BE49-F238E27FC236}">
                <a16:creationId xmlns:a16="http://schemas.microsoft.com/office/drawing/2014/main" id="{6563E5AD-944D-E2AA-84EB-0A43C8512F1E}"/>
              </a:ext>
            </a:extLst>
          </p:cNvPr>
          <p:cNvCxnSpPr>
            <a:cxnSpLocks/>
            <a:stCxn id="43" idx="0"/>
            <a:endCxn id="30" idx="4"/>
          </p:cNvCxnSpPr>
          <p:nvPr/>
        </p:nvCxnSpPr>
        <p:spPr>
          <a:xfrm flipH="1" flipV="1">
            <a:off x="7325696" y="1989691"/>
            <a:ext cx="2002199" cy="2259984"/>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E366DFE5-F84A-8308-9A37-FE8B807F8A7F}"/>
              </a:ext>
            </a:extLst>
          </p:cNvPr>
          <p:cNvCxnSpPr>
            <a:cxnSpLocks/>
            <a:endCxn id="43" idx="0"/>
          </p:cNvCxnSpPr>
          <p:nvPr/>
        </p:nvCxnSpPr>
        <p:spPr>
          <a:xfrm>
            <a:off x="7663142" y="1989691"/>
            <a:ext cx="1664753" cy="2259984"/>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0614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4CA78E55-0120-A552-F1E4-58E282ACF6BE}"/>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a:t>解き方のイメージ</a:t>
            </a:r>
          </a:p>
        </p:txBody>
      </p:sp>
      <p:sp>
        <p:nvSpPr>
          <p:cNvPr id="5" name="円/楕円 4">
            <a:extLst>
              <a:ext uri="{FF2B5EF4-FFF2-40B4-BE49-F238E27FC236}">
                <a16:creationId xmlns:a16="http://schemas.microsoft.com/office/drawing/2014/main" id="{8C9680F9-62FE-C181-F3A2-3DDDA365ABDA}"/>
              </a:ext>
            </a:extLst>
          </p:cNvPr>
          <p:cNvSpPr/>
          <p:nvPr/>
        </p:nvSpPr>
        <p:spPr>
          <a:xfrm>
            <a:off x="9833692" y="638650"/>
            <a:ext cx="360000" cy="36147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１</a:t>
            </a:r>
          </a:p>
        </p:txBody>
      </p:sp>
      <p:sp>
        <p:nvSpPr>
          <p:cNvPr id="6" name="円/楕円 5">
            <a:extLst>
              <a:ext uri="{FF2B5EF4-FFF2-40B4-BE49-F238E27FC236}">
                <a16:creationId xmlns:a16="http://schemas.microsoft.com/office/drawing/2014/main" id="{DD5586E5-1BAC-584D-530F-4BBAD0B2DBFA}"/>
              </a:ext>
            </a:extLst>
          </p:cNvPr>
          <p:cNvSpPr/>
          <p:nvPr/>
        </p:nvSpPr>
        <p:spPr>
          <a:xfrm>
            <a:off x="10993800" y="645940"/>
            <a:ext cx="360000" cy="360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２</a:t>
            </a:r>
          </a:p>
        </p:txBody>
      </p:sp>
      <p:sp>
        <p:nvSpPr>
          <p:cNvPr id="7" name="円/楕円 6">
            <a:extLst>
              <a:ext uri="{FF2B5EF4-FFF2-40B4-BE49-F238E27FC236}">
                <a16:creationId xmlns:a16="http://schemas.microsoft.com/office/drawing/2014/main" id="{4ED9691F-6407-BAD6-6649-81C930DFB2E7}"/>
              </a:ext>
            </a:extLst>
          </p:cNvPr>
          <p:cNvSpPr/>
          <p:nvPr/>
        </p:nvSpPr>
        <p:spPr>
          <a:xfrm>
            <a:off x="10993799" y="1555347"/>
            <a:ext cx="360000" cy="360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４</a:t>
            </a:r>
          </a:p>
        </p:txBody>
      </p:sp>
      <p:sp>
        <p:nvSpPr>
          <p:cNvPr id="8" name="円/楕円 7">
            <a:extLst>
              <a:ext uri="{FF2B5EF4-FFF2-40B4-BE49-F238E27FC236}">
                <a16:creationId xmlns:a16="http://schemas.microsoft.com/office/drawing/2014/main" id="{47CC19E2-32F3-3E1E-C423-D0831C8B97AF}"/>
              </a:ext>
            </a:extLst>
          </p:cNvPr>
          <p:cNvSpPr/>
          <p:nvPr/>
        </p:nvSpPr>
        <p:spPr>
          <a:xfrm>
            <a:off x="9833692" y="1548057"/>
            <a:ext cx="360000" cy="360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３</a:t>
            </a:r>
          </a:p>
        </p:txBody>
      </p:sp>
      <p:cxnSp>
        <p:nvCxnSpPr>
          <p:cNvPr id="9" name="直線コネクタ 8">
            <a:extLst>
              <a:ext uri="{FF2B5EF4-FFF2-40B4-BE49-F238E27FC236}">
                <a16:creationId xmlns:a16="http://schemas.microsoft.com/office/drawing/2014/main" id="{BCC97F93-D440-4C64-37E2-686975B835D7}"/>
              </a:ext>
            </a:extLst>
          </p:cNvPr>
          <p:cNvCxnSpPr>
            <a:cxnSpLocks/>
            <a:stCxn id="5" idx="6"/>
            <a:endCxn id="6" idx="2"/>
          </p:cNvCxnSpPr>
          <p:nvPr/>
        </p:nvCxnSpPr>
        <p:spPr>
          <a:xfrm>
            <a:off x="10193692" y="819388"/>
            <a:ext cx="800108" cy="65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73789BF1-E1B3-25E1-CD1C-442A9342DAB0}"/>
              </a:ext>
            </a:extLst>
          </p:cNvPr>
          <p:cNvCxnSpPr>
            <a:cxnSpLocks/>
            <a:stCxn id="8" idx="7"/>
            <a:endCxn id="6" idx="3"/>
          </p:cNvCxnSpPr>
          <p:nvPr/>
        </p:nvCxnSpPr>
        <p:spPr>
          <a:xfrm flipV="1">
            <a:off x="10140971" y="953219"/>
            <a:ext cx="905550" cy="64755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BB621E18-5783-BC43-E15B-3261533E1E28}"/>
              </a:ext>
            </a:extLst>
          </p:cNvPr>
          <p:cNvCxnSpPr>
            <a:cxnSpLocks/>
            <a:stCxn id="5" idx="4"/>
          </p:cNvCxnSpPr>
          <p:nvPr/>
        </p:nvCxnSpPr>
        <p:spPr>
          <a:xfrm>
            <a:off x="10013692" y="1000125"/>
            <a:ext cx="0" cy="5813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B1A6CC70-EA23-2680-A771-7E5AAEFB6220}"/>
              </a:ext>
            </a:extLst>
          </p:cNvPr>
          <p:cNvCxnSpPr>
            <a:cxnSpLocks/>
          </p:cNvCxnSpPr>
          <p:nvPr/>
        </p:nvCxnSpPr>
        <p:spPr>
          <a:xfrm>
            <a:off x="11173799" y="974975"/>
            <a:ext cx="0" cy="6258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円/楕円 12">
            <a:extLst>
              <a:ext uri="{FF2B5EF4-FFF2-40B4-BE49-F238E27FC236}">
                <a16:creationId xmlns:a16="http://schemas.microsoft.com/office/drawing/2014/main" id="{C9BBCD77-CD86-E326-3467-C8EDFC613D53}"/>
              </a:ext>
            </a:extLst>
          </p:cNvPr>
          <p:cNvSpPr/>
          <p:nvPr/>
        </p:nvSpPr>
        <p:spPr>
          <a:xfrm>
            <a:off x="5308366" y="1330688"/>
            <a:ext cx="954443" cy="360000"/>
          </a:xfrm>
          <a:prstGeom prst="ellipse">
            <a:avLst/>
          </a:prstGeom>
          <a:ln w="15875">
            <a:solidFill>
              <a:schemeClr val="tx1">
                <a:alpha val="3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(1,1)</a:t>
            </a:r>
            <a:endParaRPr kumimoji="1" lang="ja-JP" altLang="en-US"/>
          </a:p>
        </p:txBody>
      </p:sp>
      <p:sp>
        <p:nvSpPr>
          <p:cNvPr id="14" name="円/楕円 13">
            <a:extLst>
              <a:ext uri="{FF2B5EF4-FFF2-40B4-BE49-F238E27FC236}">
                <a16:creationId xmlns:a16="http://schemas.microsoft.com/office/drawing/2014/main" id="{9EC62851-01E9-E303-4E84-D6C9072BDD8A}"/>
              </a:ext>
            </a:extLst>
          </p:cNvPr>
          <p:cNvSpPr/>
          <p:nvPr/>
        </p:nvSpPr>
        <p:spPr>
          <a:xfrm>
            <a:off x="4046644" y="1339940"/>
            <a:ext cx="954443" cy="360000"/>
          </a:xfrm>
          <a:prstGeom prst="ellipse">
            <a:avLst/>
          </a:prstGeom>
          <a:ln w="15875">
            <a:solidFill>
              <a:schemeClr val="tx1">
                <a:alpha val="3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(4,4)</a:t>
            </a:r>
            <a:endParaRPr kumimoji="1" lang="ja-JP" altLang="en-US"/>
          </a:p>
        </p:txBody>
      </p:sp>
      <p:sp>
        <p:nvSpPr>
          <p:cNvPr id="15" name="円/楕円 14">
            <a:extLst>
              <a:ext uri="{FF2B5EF4-FFF2-40B4-BE49-F238E27FC236}">
                <a16:creationId xmlns:a16="http://schemas.microsoft.com/office/drawing/2014/main" id="{AA2A46AC-3148-7E29-0E03-E10DF72854D4}"/>
              </a:ext>
            </a:extLst>
          </p:cNvPr>
          <p:cNvSpPr/>
          <p:nvPr/>
        </p:nvSpPr>
        <p:spPr>
          <a:xfrm>
            <a:off x="2501648" y="1619952"/>
            <a:ext cx="954443" cy="360000"/>
          </a:xfrm>
          <a:prstGeom prst="ellipse">
            <a:avLst/>
          </a:prstGeom>
          <a:ln w="158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(4,3)</a:t>
            </a:r>
            <a:endParaRPr kumimoji="1" lang="ja-JP" altLang="en-US"/>
          </a:p>
        </p:txBody>
      </p:sp>
      <p:sp>
        <p:nvSpPr>
          <p:cNvPr id="16" name="円/楕円 15">
            <a:extLst>
              <a:ext uri="{FF2B5EF4-FFF2-40B4-BE49-F238E27FC236}">
                <a16:creationId xmlns:a16="http://schemas.microsoft.com/office/drawing/2014/main" id="{24F80D9C-E486-3671-8D6B-333B51283102}"/>
              </a:ext>
            </a:extLst>
          </p:cNvPr>
          <p:cNvSpPr/>
          <p:nvPr/>
        </p:nvSpPr>
        <p:spPr>
          <a:xfrm>
            <a:off x="1292485" y="2308209"/>
            <a:ext cx="954443" cy="360000"/>
          </a:xfrm>
          <a:prstGeom prst="ellipse">
            <a:avLst/>
          </a:prstGeom>
          <a:ln w="15875">
            <a:solidFill>
              <a:schemeClr val="tx1">
                <a:alpha val="3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(4,2)</a:t>
            </a:r>
            <a:endParaRPr kumimoji="1" lang="ja-JP" altLang="en-US"/>
          </a:p>
        </p:txBody>
      </p:sp>
      <p:sp>
        <p:nvSpPr>
          <p:cNvPr id="17" name="円/楕円 16">
            <a:extLst>
              <a:ext uri="{FF2B5EF4-FFF2-40B4-BE49-F238E27FC236}">
                <a16:creationId xmlns:a16="http://schemas.microsoft.com/office/drawing/2014/main" id="{1AE0C76C-212C-47D9-8738-1EE95DCD87E5}"/>
              </a:ext>
            </a:extLst>
          </p:cNvPr>
          <p:cNvSpPr/>
          <p:nvPr/>
        </p:nvSpPr>
        <p:spPr>
          <a:xfrm>
            <a:off x="6848474" y="1629691"/>
            <a:ext cx="954443" cy="360000"/>
          </a:xfrm>
          <a:prstGeom prst="ellipse">
            <a:avLst/>
          </a:prstGeom>
          <a:ln w="158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(1,2)</a:t>
            </a:r>
            <a:endParaRPr kumimoji="1" lang="ja-JP" altLang="en-US"/>
          </a:p>
        </p:txBody>
      </p:sp>
      <p:sp>
        <p:nvSpPr>
          <p:cNvPr id="18" name="円/楕円 17">
            <a:extLst>
              <a:ext uri="{FF2B5EF4-FFF2-40B4-BE49-F238E27FC236}">
                <a16:creationId xmlns:a16="http://schemas.microsoft.com/office/drawing/2014/main" id="{8156688A-CBB4-3D81-2B01-959013F3F13B}"/>
              </a:ext>
            </a:extLst>
          </p:cNvPr>
          <p:cNvSpPr/>
          <p:nvPr/>
        </p:nvSpPr>
        <p:spPr>
          <a:xfrm>
            <a:off x="8056206" y="2308209"/>
            <a:ext cx="954443" cy="360000"/>
          </a:xfrm>
          <a:prstGeom prst="ellipse">
            <a:avLst/>
          </a:prstGeom>
          <a:ln w="15875">
            <a:solidFill>
              <a:schemeClr val="tx1">
                <a:alpha val="3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(1,3)</a:t>
            </a:r>
            <a:endParaRPr kumimoji="1" lang="ja-JP" altLang="en-US"/>
          </a:p>
        </p:txBody>
      </p:sp>
      <p:sp>
        <p:nvSpPr>
          <p:cNvPr id="19" name="円/楕円 18">
            <a:extLst>
              <a:ext uri="{FF2B5EF4-FFF2-40B4-BE49-F238E27FC236}">
                <a16:creationId xmlns:a16="http://schemas.microsoft.com/office/drawing/2014/main" id="{6AE0F5E5-AA03-3DAB-334F-E23AACA582A4}"/>
              </a:ext>
            </a:extLst>
          </p:cNvPr>
          <p:cNvSpPr/>
          <p:nvPr/>
        </p:nvSpPr>
        <p:spPr>
          <a:xfrm>
            <a:off x="8056206" y="5240772"/>
            <a:ext cx="954443" cy="360000"/>
          </a:xfrm>
          <a:prstGeom prst="ellipse">
            <a:avLst/>
          </a:prstGeom>
          <a:ln w="15875">
            <a:solidFill>
              <a:schemeClr val="tx1">
                <a:alpha val="3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(2,2)</a:t>
            </a:r>
            <a:endParaRPr kumimoji="1" lang="ja-JP" altLang="en-US"/>
          </a:p>
        </p:txBody>
      </p:sp>
      <p:sp>
        <p:nvSpPr>
          <p:cNvPr id="20" name="円/楕円 19">
            <a:extLst>
              <a:ext uri="{FF2B5EF4-FFF2-40B4-BE49-F238E27FC236}">
                <a16:creationId xmlns:a16="http://schemas.microsoft.com/office/drawing/2014/main" id="{C4769CE4-F355-31D4-10E8-C3CFE604CCEF}"/>
              </a:ext>
            </a:extLst>
          </p:cNvPr>
          <p:cNvSpPr/>
          <p:nvPr/>
        </p:nvSpPr>
        <p:spPr>
          <a:xfrm>
            <a:off x="434263" y="3247426"/>
            <a:ext cx="954443" cy="360000"/>
          </a:xfrm>
          <a:prstGeom prst="ellipse">
            <a:avLst/>
          </a:prstGeom>
          <a:solidFill>
            <a:srgbClr val="FFFF00"/>
          </a:solidFill>
          <a:ln w="158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(4,1)</a:t>
            </a:r>
            <a:endParaRPr kumimoji="1" lang="ja-JP" altLang="en-US"/>
          </a:p>
        </p:txBody>
      </p:sp>
      <p:sp>
        <p:nvSpPr>
          <p:cNvPr id="21" name="円/楕円 20">
            <a:extLst>
              <a:ext uri="{FF2B5EF4-FFF2-40B4-BE49-F238E27FC236}">
                <a16:creationId xmlns:a16="http://schemas.microsoft.com/office/drawing/2014/main" id="{225FDC5D-F207-5188-62B6-6DAA6D1FBE73}"/>
              </a:ext>
            </a:extLst>
          </p:cNvPr>
          <p:cNvSpPr/>
          <p:nvPr/>
        </p:nvSpPr>
        <p:spPr>
          <a:xfrm>
            <a:off x="434262" y="4244099"/>
            <a:ext cx="954443" cy="360000"/>
          </a:xfrm>
          <a:prstGeom prst="ellipse">
            <a:avLst/>
          </a:prstGeom>
          <a:ln w="158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(3,4)</a:t>
            </a:r>
            <a:endParaRPr kumimoji="1" lang="ja-JP" altLang="en-US"/>
          </a:p>
        </p:txBody>
      </p:sp>
      <p:sp>
        <p:nvSpPr>
          <p:cNvPr id="22" name="円/楕円 21">
            <a:extLst>
              <a:ext uri="{FF2B5EF4-FFF2-40B4-BE49-F238E27FC236}">
                <a16:creationId xmlns:a16="http://schemas.microsoft.com/office/drawing/2014/main" id="{5BD8E1BF-23DE-4B22-D152-AF6B48FA502C}"/>
              </a:ext>
            </a:extLst>
          </p:cNvPr>
          <p:cNvSpPr/>
          <p:nvPr/>
        </p:nvSpPr>
        <p:spPr>
          <a:xfrm>
            <a:off x="1198206" y="5240772"/>
            <a:ext cx="954443" cy="360000"/>
          </a:xfrm>
          <a:prstGeom prst="ellipse">
            <a:avLst/>
          </a:prstGeom>
          <a:ln w="15875">
            <a:solidFill>
              <a:schemeClr val="tx1">
                <a:alpha val="3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(3,3)</a:t>
            </a:r>
            <a:endParaRPr kumimoji="1" lang="ja-JP" altLang="en-US"/>
          </a:p>
        </p:txBody>
      </p:sp>
      <p:sp>
        <p:nvSpPr>
          <p:cNvPr id="23" name="円/楕円 22">
            <a:extLst>
              <a:ext uri="{FF2B5EF4-FFF2-40B4-BE49-F238E27FC236}">
                <a16:creationId xmlns:a16="http://schemas.microsoft.com/office/drawing/2014/main" id="{2B537485-A103-F85C-2C10-B1777F83E6B2}"/>
              </a:ext>
            </a:extLst>
          </p:cNvPr>
          <p:cNvSpPr/>
          <p:nvPr/>
        </p:nvSpPr>
        <p:spPr>
          <a:xfrm>
            <a:off x="2501647" y="5884164"/>
            <a:ext cx="954443" cy="360000"/>
          </a:xfrm>
          <a:prstGeom prst="ellipse">
            <a:avLst/>
          </a:prstGeom>
          <a:ln w="158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(3,2)</a:t>
            </a:r>
            <a:endParaRPr kumimoji="1" lang="ja-JP" altLang="en-US"/>
          </a:p>
        </p:txBody>
      </p:sp>
      <p:sp>
        <p:nvSpPr>
          <p:cNvPr id="24" name="円/楕円 23">
            <a:extLst>
              <a:ext uri="{FF2B5EF4-FFF2-40B4-BE49-F238E27FC236}">
                <a16:creationId xmlns:a16="http://schemas.microsoft.com/office/drawing/2014/main" id="{076B2638-9528-933B-31F2-AEBE0BF42937}"/>
              </a:ext>
            </a:extLst>
          </p:cNvPr>
          <p:cNvSpPr/>
          <p:nvPr/>
        </p:nvSpPr>
        <p:spPr>
          <a:xfrm>
            <a:off x="4046643" y="6485300"/>
            <a:ext cx="954443" cy="360000"/>
          </a:xfrm>
          <a:prstGeom prst="ellipse">
            <a:avLst/>
          </a:prstGeom>
          <a:ln w="15875">
            <a:solidFill>
              <a:schemeClr val="tx1">
                <a:alpha val="3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(3,1)</a:t>
            </a:r>
            <a:endParaRPr kumimoji="1" lang="ja-JP" altLang="en-US"/>
          </a:p>
        </p:txBody>
      </p:sp>
      <p:sp>
        <p:nvSpPr>
          <p:cNvPr id="25" name="円/楕円 24">
            <a:extLst>
              <a:ext uri="{FF2B5EF4-FFF2-40B4-BE49-F238E27FC236}">
                <a16:creationId xmlns:a16="http://schemas.microsoft.com/office/drawing/2014/main" id="{A32A360B-CD2B-81DF-E84C-11D62A1CFE63}"/>
              </a:ext>
            </a:extLst>
          </p:cNvPr>
          <p:cNvSpPr/>
          <p:nvPr/>
        </p:nvSpPr>
        <p:spPr>
          <a:xfrm>
            <a:off x="8850673" y="3221970"/>
            <a:ext cx="954443" cy="360000"/>
          </a:xfrm>
          <a:prstGeom prst="ellipse">
            <a:avLst/>
          </a:prstGeom>
          <a:solidFill>
            <a:srgbClr val="FFFF00"/>
          </a:solidFill>
          <a:ln w="158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(1,4)</a:t>
            </a:r>
            <a:endParaRPr kumimoji="1" lang="ja-JP" altLang="en-US"/>
          </a:p>
        </p:txBody>
      </p:sp>
      <p:sp>
        <p:nvSpPr>
          <p:cNvPr id="26" name="円/楕円 25">
            <a:extLst>
              <a:ext uri="{FF2B5EF4-FFF2-40B4-BE49-F238E27FC236}">
                <a16:creationId xmlns:a16="http://schemas.microsoft.com/office/drawing/2014/main" id="{298A8BC3-CE38-50E6-14C2-5E897B91F3D4}"/>
              </a:ext>
            </a:extLst>
          </p:cNvPr>
          <p:cNvSpPr/>
          <p:nvPr/>
        </p:nvSpPr>
        <p:spPr>
          <a:xfrm>
            <a:off x="5308365" y="6485300"/>
            <a:ext cx="954443" cy="360000"/>
          </a:xfrm>
          <a:prstGeom prst="ellipse">
            <a:avLst/>
          </a:prstGeom>
          <a:ln w="15875">
            <a:solidFill>
              <a:schemeClr val="tx1">
                <a:alpha val="3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(2,4)</a:t>
            </a:r>
            <a:endParaRPr kumimoji="1" lang="ja-JP" altLang="en-US"/>
          </a:p>
        </p:txBody>
      </p:sp>
      <p:sp>
        <p:nvSpPr>
          <p:cNvPr id="27" name="円/楕円 26">
            <a:extLst>
              <a:ext uri="{FF2B5EF4-FFF2-40B4-BE49-F238E27FC236}">
                <a16:creationId xmlns:a16="http://schemas.microsoft.com/office/drawing/2014/main" id="{F39D877F-4F06-0E90-A503-3A48E6B37BE0}"/>
              </a:ext>
            </a:extLst>
          </p:cNvPr>
          <p:cNvSpPr/>
          <p:nvPr/>
        </p:nvSpPr>
        <p:spPr>
          <a:xfrm>
            <a:off x="6848474" y="5884164"/>
            <a:ext cx="954443" cy="360000"/>
          </a:xfrm>
          <a:prstGeom prst="ellipse">
            <a:avLst/>
          </a:prstGeom>
          <a:ln w="158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(2,3)</a:t>
            </a:r>
            <a:endParaRPr kumimoji="1" lang="ja-JP" altLang="en-US"/>
          </a:p>
        </p:txBody>
      </p:sp>
      <p:sp>
        <p:nvSpPr>
          <p:cNvPr id="28" name="円/楕円 27">
            <a:extLst>
              <a:ext uri="{FF2B5EF4-FFF2-40B4-BE49-F238E27FC236}">
                <a16:creationId xmlns:a16="http://schemas.microsoft.com/office/drawing/2014/main" id="{4AF80DB2-97E3-C8A2-EE4A-E6AF4FD2C0B4}"/>
              </a:ext>
            </a:extLst>
          </p:cNvPr>
          <p:cNvSpPr/>
          <p:nvPr/>
        </p:nvSpPr>
        <p:spPr>
          <a:xfrm>
            <a:off x="8850673" y="4249675"/>
            <a:ext cx="954443" cy="360000"/>
          </a:xfrm>
          <a:prstGeom prst="ellipse">
            <a:avLst/>
          </a:prstGeom>
          <a:ln w="158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(2,1)</a:t>
            </a:r>
            <a:endParaRPr kumimoji="1" lang="ja-JP" altLang="en-US"/>
          </a:p>
        </p:txBody>
      </p:sp>
      <p:cxnSp>
        <p:nvCxnSpPr>
          <p:cNvPr id="29" name="直線矢印コネクタ 28">
            <a:extLst>
              <a:ext uri="{FF2B5EF4-FFF2-40B4-BE49-F238E27FC236}">
                <a16:creationId xmlns:a16="http://schemas.microsoft.com/office/drawing/2014/main" id="{3F0336BA-CB72-D316-7ADD-4462E2A65E76}"/>
              </a:ext>
            </a:extLst>
          </p:cNvPr>
          <p:cNvCxnSpPr>
            <a:cxnSpLocks/>
            <a:stCxn id="17" idx="1"/>
            <a:endCxn id="21" idx="7"/>
          </p:cNvCxnSpPr>
          <p:nvPr/>
        </p:nvCxnSpPr>
        <p:spPr>
          <a:xfrm flipH="1">
            <a:off x="1248930" y="1682412"/>
            <a:ext cx="5739319" cy="2614408"/>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8CA55491-0191-4862-B1B4-26D682D1D347}"/>
              </a:ext>
            </a:extLst>
          </p:cNvPr>
          <p:cNvCxnSpPr>
            <a:cxnSpLocks/>
            <a:stCxn id="17" idx="4"/>
            <a:endCxn id="27" idx="0"/>
          </p:cNvCxnSpPr>
          <p:nvPr/>
        </p:nvCxnSpPr>
        <p:spPr>
          <a:xfrm>
            <a:off x="7325696" y="1989691"/>
            <a:ext cx="0" cy="3894473"/>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D8121D08-D75B-A567-1402-AFA73B8C0512}"/>
              </a:ext>
            </a:extLst>
          </p:cNvPr>
          <p:cNvCxnSpPr>
            <a:cxnSpLocks/>
            <a:stCxn id="28" idx="0"/>
            <a:endCxn id="15" idx="6"/>
          </p:cNvCxnSpPr>
          <p:nvPr/>
        </p:nvCxnSpPr>
        <p:spPr>
          <a:xfrm flipH="1" flipV="1">
            <a:off x="3456091" y="1799952"/>
            <a:ext cx="5871804" cy="2449723"/>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86FDB794-8419-41C7-91E5-69E55EC51A70}"/>
              </a:ext>
            </a:extLst>
          </p:cNvPr>
          <p:cNvCxnSpPr>
            <a:cxnSpLocks/>
            <a:stCxn id="28" idx="2"/>
            <a:endCxn id="23" idx="7"/>
          </p:cNvCxnSpPr>
          <p:nvPr/>
        </p:nvCxnSpPr>
        <p:spPr>
          <a:xfrm flipH="1">
            <a:off x="3316315" y="4429675"/>
            <a:ext cx="5534358" cy="150721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91406BB8-ACE6-922D-1539-0B5246985B3C}"/>
              </a:ext>
            </a:extLst>
          </p:cNvPr>
          <p:cNvCxnSpPr>
            <a:cxnSpLocks/>
            <a:stCxn id="23" idx="0"/>
            <a:endCxn id="25" idx="3"/>
          </p:cNvCxnSpPr>
          <p:nvPr/>
        </p:nvCxnSpPr>
        <p:spPr>
          <a:xfrm flipV="1">
            <a:off x="2978869" y="3529249"/>
            <a:ext cx="6011579" cy="235491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8FFC7ADD-904E-B11E-AC08-3E34356C96FE}"/>
              </a:ext>
            </a:extLst>
          </p:cNvPr>
          <p:cNvCxnSpPr>
            <a:cxnSpLocks/>
            <a:stCxn id="25" idx="1"/>
            <a:endCxn id="23" idx="1"/>
          </p:cNvCxnSpPr>
          <p:nvPr/>
        </p:nvCxnSpPr>
        <p:spPr>
          <a:xfrm flipH="1">
            <a:off x="2641422" y="3274691"/>
            <a:ext cx="6349026" cy="2662194"/>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28EB4352-4008-81A3-E7D2-311B70B995AB}"/>
              </a:ext>
            </a:extLst>
          </p:cNvPr>
          <p:cNvCxnSpPr>
            <a:cxnSpLocks/>
            <a:stCxn id="27" idx="7"/>
            <a:endCxn id="17" idx="5"/>
          </p:cNvCxnSpPr>
          <p:nvPr/>
        </p:nvCxnSpPr>
        <p:spPr>
          <a:xfrm flipV="1">
            <a:off x="7663142" y="1936970"/>
            <a:ext cx="0" cy="399991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C9FC9E78-26FC-057D-A3A9-1E45F7FF61F8}"/>
              </a:ext>
            </a:extLst>
          </p:cNvPr>
          <p:cNvCxnSpPr>
            <a:cxnSpLocks/>
            <a:stCxn id="27" idx="1"/>
            <a:endCxn id="20" idx="6"/>
          </p:cNvCxnSpPr>
          <p:nvPr/>
        </p:nvCxnSpPr>
        <p:spPr>
          <a:xfrm flipH="1" flipV="1">
            <a:off x="1388706" y="3427426"/>
            <a:ext cx="5599543" cy="250945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FF34E523-6B06-61FB-9514-3BEC403FB0F6}"/>
              </a:ext>
            </a:extLst>
          </p:cNvPr>
          <p:cNvCxnSpPr>
            <a:cxnSpLocks/>
            <a:stCxn id="23" idx="6"/>
            <a:endCxn id="28" idx="3"/>
          </p:cNvCxnSpPr>
          <p:nvPr/>
        </p:nvCxnSpPr>
        <p:spPr>
          <a:xfrm flipV="1">
            <a:off x="3456090" y="4556954"/>
            <a:ext cx="5534358" cy="150721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4BC294C7-FB90-ED00-EA83-9B749281A1BC}"/>
              </a:ext>
            </a:extLst>
          </p:cNvPr>
          <p:cNvCxnSpPr>
            <a:cxnSpLocks/>
            <a:stCxn id="21" idx="6"/>
            <a:endCxn id="17" idx="3"/>
          </p:cNvCxnSpPr>
          <p:nvPr/>
        </p:nvCxnSpPr>
        <p:spPr>
          <a:xfrm flipV="1">
            <a:off x="1388705" y="1936970"/>
            <a:ext cx="5599544" cy="248712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FE16E905-9F6D-74D8-50D2-2009C512A481}"/>
              </a:ext>
            </a:extLst>
          </p:cNvPr>
          <p:cNvCxnSpPr>
            <a:cxnSpLocks/>
            <a:stCxn id="20" idx="5"/>
            <a:endCxn id="27" idx="2"/>
          </p:cNvCxnSpPr>
          <p:nvPr/>
        </p:nvCxnSpPr>
        <p:spPr>
          <a:xfrm>
            <a:off x="1248931" y="3554705"/>
            <a:ext cx="5599543" cy="250945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B548B372-8F1F-9CB4-A409-2352C65EFA91}"/>
              </a:ext>
            </a:extLst>
          </p:cNvPr>
          <p:cNvCxnSpPr>
            <a:cxnSpLocks/>
            <a:stCxn id="15" idx="5"/>
            <a:endCxn id="28" idx="1"/>
          </p:cNvCxnSpPr>
          <p:nvPr/>
        </p:nvCxnSpPr>
        <p:spPr>
          <a:xfrm>
            <a:off x="3316316" y="1927231"/>
            <a:ext cx="5674132" cy="237516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pic>
        <p:nvPicPr>
          <p:cNvPr id="41" name="図 40" descr="図形&#10;&#10;中程度の精度で自動的に生成された説明">
            <a:extLst>
              <a:ext uri="{FF2B5EF4-FFF2-40B4-BE49-F238E27FC236}">
                <a16:creationId xmlns:a16="http://schemas.microsoft.com/office/drawing/2014/main" id="{A852568C-7580-37E2-C1FC-944ED72A996A}"/>
              </a:ext>
            </a:extLst>
          </p:cNvPr>
          <p:cNvPicPr>
            <a:picLocks noChangeAspect="1"/>
          </p:cNvPicPr>
          <p:nvPr/>
        </p:nvPicPr>
        <p:blipFill>
          <a:blip r:embed="rId2"/>
          <a:stretch>
            <a:fillRect/>
          </a:stretch>
        </p:blipFill>
        <p:spPr>
          <a:xfrm>
            <a:off x="9436747" y="346292"/>
            <a:ext cx="409623" cy="681614"/>
          </a:xfrm>
          <a:prstGeom prst="rect">
            <a:avLst/>
          </a:prstGeom>
        </p:spPr>
      </p:pic>
      <p:pic>
        <p:nvPicPr>
          <p:cNvPr id="42" name="図 41" descr="図形&#10;&#10;自動的に生成された説明">
            <a:extLst>
              <a:ext uri="{FF2B5EF4-FFF2-40B4-BE49-F238E27FC236}">
                <a16:creationId xmlns:a16="http://schemas.microsoft.com/office/drawing/2014/main" id="{0511339A-C37D-AD3A-7893-5544210A5E07}"/>
              </a:ext>
            </a:extLst>
          </p:cNvPr>
          <p:cNvPicPr>
            <a:picLocks noChangeAspect="1"/>
          </p:cNvPicPr>
          <p:nvPr/>
        </p:nvPicPr>
        <p:blipFill>
          <a:blip r:embed="rId3"/>
          <a:stretch>
            <a:fillRect/>
          </a:stretch>
        </p:blipFill>
        <p:spPr>
          <a:xfrm>
            <a:off x="11329554" y="1363888"/>
            <a:ext cx="355772" cy="625803"/>
          </a:xfrm>
          <a:prstGeom prst="rect">
            <a:avLst/>
          </a:prstGeom>
        </p:spPr>
      </p:pic>
      <p:sp>
        <p:nvSpPr>
          <p:cNvPr id="43" name="テキスト ボックス 42">
            <a:extLst>
              <a:ext uri="{FF2B5EF4-FFF2-40B4-BE49-F238E27FC236}">
                <a16:creationId xmlns:a16="http://schemas.microsoft.com/office/drawing/2014/main" id="{84049DBC-C4A8-6C03-54A4-132A8B76E432}"/>
              </a:ext>
            </a:extLst>
          </p:cNvPr>
          <p:cNvSpPr txBox="1"/>
          <p:nvPr/>
        </p:nvSpPr>
        <p:spPr>
          <a:xfrm>
            <a:off x="9721442" y="3058094"/>
            <a:ext cx="676788" cy="369332"/>
          </a:xfrm>
          <a:prstGeom prst="rect">
            <a:avLst/>
          </a:prstGeom>
          <a:noFill/>
        </p:spPr>
        <p:txBody>
          <a:bodyPr wrap="none" rtlCol="0">
            <a:spAutoFit/>
          </a:bodyPr>
          <a:lstStyle/>
          <a:p>
            <a:r>
              <a:rPr kumimoji="1" lang="en-US" altLang="ja-JP" dirty="0"/>
              <a:t>start</a:t>
            </a:r>
            <a:endParaRPr kumimoji="1" lang="ja-JP" altLang="en-US"/>
          </a:p>
        </p:txBody>
      </p:sp>
      <p:sp>
        <p:nvSpPr>
          <p:cNvPr id="44" name="テキスト ボックス 43">
            <a:extLst>
              <a:ext uri="{FF2B5EF4-FFF2-40B4-BE49-F238E27FC236}">
                <a16:creationId xmlns:a16="http://schemas.microsoft.com/office/drawing/2014/main" id="{5BBB2C23-97D9-D998-D6ED-CF6DABB97601}"/>
              </a:ext>
            </a:extLst>
          </p:cNvPr>
          <p:cNvSpPr txBox="1"/>
          <p:nvPr/>
        </p:nvSpPr>
        <p:spPr>
          <a:xfrm>
            <a:off x="28386" y="2961275"/>
            <a:ext cx="671979" cy="369332"/>
          </a:xfrm>
          <a:prstGeom prst="rect">
            <a:avLst/>
          </a:prstGeom>
          <a:noFill/>
        </p:spPr>
        <p:txBody>
          <a:bodyPr wrap="none" rtlCol="0">
            <a:spAutoFit/>
          </a:bodyPr>
          <a:lstStyle/>
          <a:p>
            <a:r>
              <a:rPr kumimoji="1" lang="en-US" altLang="ja-JP" dirty="0"/>
              <a:t>Goal</a:t>
            </a:r>
            <a:endParaRPr kumimoji="1" lang="ja-JP" altLang="en-US"/>
          </a:p>
        </p:txBody>
      </p:sp>
      <p:cxnSp>
        <p:nvCxnSpPr>
          <p:cNvPr id="45" name="直線矢印コネクタ 44">
            <a:extLst>
              <a:ext uri="{FF2B5EF4-FFF2-40B4-BE49-F238E27FC236}">
                <a16:creationId xmlns:a16="http://schemas.microsoft.com/office/drawing/2014/main" id="{3D681F24-9A94-55E8-5D58-4246167B455B}"/>
              </a:ext>
            </a:extLst>
          </p:cNvPr>
          <p:cNvCxnSpPr>
            <a:cxnSpLocks/>
            <a:stCxn id="23" idx="5"/>
            <a:endCxn id="27" idx="3"/>
          </p:cNvCxnSpPr>
          <p:nvPr/>
        </p:nvCxnSpPr>
        <p:spPr>
          <a:xfrm>
            <a:off x="3316315" y="6191443"/>
            <a:ext cx="3671934"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D20B5A1F-4E97-044D-8C3F-BCE9882C743E}"/>
              </a:ext>
            </a:extLst>
          </p:cNvPr>
          <p:cNvCxnSpPr>
            <a:cxnSpLocks/>
            <a:stCxn id="27" idx="2"/>
            <a:endCxn id="23" idx="6"/>
          </p:cNvCxnSpPr>
          <p:nvPr/>
        </p:nvCxnSpPr>
        <p:spPr>
          <a:xfrm flipH="1">
            <a:off x="3456090" y="6064164"/>
            <a:ext cx="3392384"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1" name="正方形/長方形 50">
            <a:extLst>
              <a:ext uri="{FF2B5EF4-FFF2-40B4-BE49-F238E27FC236}">
                <a16:creationId xmlns:a16="http://schemas.microsoft.com/office/drawing/2014/main" id="{D30FBBFC-F98E-068E-7BAE-FB8C4523F2D2}"/>
              </a:ext>
            </a:extLst>
          </p:cNvPr>
          <p:cNvSpPr/>
          <p:nvPr/>
        </p:nvSpPr>
        <p:spPr>
          <a:xfrm>
            <a:off x="9250907" y="2813608"/>
            <a:ext cx="403193" cy="295334"/>
          </a:xfrm>
          <a:prstGeom prst="rect">
            <a:avLst/>
          </a:prstGeom>
          <a:solidFill>
            <a:schemeClr val="accent4">
              <a:lumMod val="40000"/>
              <a:lumOff val="6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100" dirty="0"/>
              <a:t>0</a:t>
            </a:r>
            <a:endParaRPr kumimoji="1" lang="ja-JP" altLang="en-US" sz="1100"/>
          </a:p>
        </p:txBody>
      </p:sp>
      <p:sp>
        <p:nvSpPr>
          <p:cNvPr id="61" name="正方形/長方形 60">
            <a:extLst>
              <a:ext uri="{FF2B5EF4-FFF2-40B4-BE49-F238E27FC236}">
                <a16:creationId xmlns:a16="http://schemas.microsoft.com/office/drawing/2014/main" id="{C72EFDE4-ADFC-C434-7BFB-00C1876C8776}"/>
              </a:ext>
            </a:extLst>
          </p:cNvPr>
          <p:cNvSpPr/>
          <p:nvPr/>
        </p:nvSpPr>
        <p:spPr>
          <a:xfrm>
            <a:off x="7899593" y="5891583"/>
            <a:ext cx="403193" cy="295334"/>
          </a:xfrm>
          <a:prstGeom prst="rect">
            <a:avLst/>
          </a:prstGeom>
          <a:solidFill>
            <a:schemeClr val="accent4">
              <a:lumMod val="40000"/>
              <a:lumOff val="6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100" dirty="0"/>
              <a:t>2</a:t>
            </a:r>
            <a:endParaRPr kumimoji="1" lang="ja-JP" altLang="en-US" sz="1100"/>
          </a:p>
        </p:txBody>
      </p:sp>
      <p:sp>
        <p:nvSpPr>
          <p:cNvPr id="62" name="正方形/長方形 61">
            <a:extLst>
              <a:ext uri="{FF2B5EF4-FFF2-40B4-BE49-F238E27FC236}">
                <a16:creationId xmlns:a16="http://schemas.microsoft.com/office/drawing/2014/main" id="{68D87156-48B4-C2C7-06BF-8EC865927BF8}"/>
              </a:ext>
            </a:extLst>
          </p:cNvPr>
          <p:cNvSpPr/>
          <p:nvPr/>
        </p:nvSpPr>
        <p:spPr>
          <a:xfrm>
            <a:off x="2042278" y="6223776"/>
            <a:ext cx="403193" cy="295334"/>
          </a:xfrm>
          <a:prstGeom prst="rect">
            <a:avLst/>
          </a:prstGeom>
          <a:solidFill>
            <a:schemeClr val="accent4">
              <a:lumMod val="40000"/>
              <a:lumOff val="6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100" dirty="0"/>
              <a:t>1</a:t>
            </a:r>
            <a:endParaRPr kumimoji="1" lang="ja-JP" altLang="en-US" sz="1100"/>
          </a:p>
        </p:txBody>
      </p:sp>
      <p:sp>
        <p:nvSpPr>
          <p:cNvPr id="64" name="正方形/長方形 63">
            <a:extLst>
              <a:ext uri="{FF2B5EF4-FFF2-40B4-BE49-F238E27FC236}">
                <a16:creationId xmlns:a16="http://schemas.microsoft.com/office/drawing/2014/main" id="{FDB92F6C-4CF6-CD1A-049E-1CD429A5CCD6}"/>
              </a:ext>
            </a:extLst>
          </p:cNvPr>
          <p:cNvSpPr/>
          <p:nvPr/>
        </p:nvSpPr>
        <p:spPr>
          <a:xfrm>
            <a:off x="1037810" y="2894425"/>
            <a:ext cx="403193" cy="295334"/>
          </a:xfrm>
          <a:prstGeom prst="rect">
            <a:avLst/>
          </a:prstGeom>
          <a:solidFill>
            <a:schemeClr val="accent4">
              <a:lumMod val="40000"/>
              <a:lumOff val="6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100" dirty="0"/>
              <a:t>3</a:t>
            </a:r>
            <a:endParaRPr kumimoji="1" lang="ja-JP" altLang="en-US" sz="1100"/>
          </a:p>
        </p:txBody>
      </p:sp>
      <p:cxnSp>
        <p:nvCxnSpPr>
          <p:cNvPr id="65" name="直線コネクタ 64">
            <a:extLst>
              <a:ext uri="{FF2B5EF4-FFF2-40B4-BE49-F238E27FC236}">
                <a16:creationId xmlns:a16="http://schemas.microsoft.com/office/drawing/2014/main" id="{23B4F4A3-2A76-EFB8-8A6C-3E31CE3463FB}"/>
              </a:ext>
            </a:extLst>
          </p:cNvPr>
          <p:cNvCxnSpPr/>
          <p:nvPr/>
        </p:nvCxnSpPr>
        <p:spPr>
          <a:xfrm>
            <a:off x="3260054"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66" name="円/楕円 65">
            <a:extLst>
              <a:ext uri="{FF2B5EF4-FFF2-40B4-BE49-F238E27FC236}">
                <a16:creationId xmlns:a16="http://schemas.microsoft.com/office/drawing/2014/main" id="{51C292E6-FB39-8DE5-BB20-1151AF5323E5}"/>
              </a:ext>
            </a:extLst>
          </p:cNvPr>
          <p:cNvSpPr/>
          <p:nvPr/>
        </p:nvSpPr>
        <p:spPr>
          <a:xfrm>
            <a:off x="3838123"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7" name="直線コネクタ 66">
            <a:extLst>
              <a:ext uri="{FF2B5EF4-FFF2-40B4-BE49-F238E27FC236}">
                <a16:creationId xmlns:a16="http://schemas.microsoft.com/office/drawing/2014/main" id="{F394B29C-24E9-6243-895F-F0613A2EE865}"/>
              </a:ext>
            </a:extLst>
          </p:cNvPr>
          <p:cNvCxnSpPr/>
          <p:nvPr/>
        </p:nvCxnSpPr>
        <p:spPr>
          <a:xfrm>
            <a:off x="4058840"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68" name="円/楕円 67">
            <a:extLst>
              <a:ext uri="{FF2B5EF4-FFF2-40B4-BE49-F238E27FC236}">
                <a16:creationId xmlns:a16="http://schemas.microsoft.com/office/drawing/2014/main" id="{C7FE4E7F-DA3F-DC79-597B-3EF15F5849E5}"/>
              </a:ext>
            </a:extLst>
          </p:cNvPr>
          <p:cNvSpPr/>
          <p:nvPr/>
        </p:nvSpPr>
        <p:spPr>
          <a:xfrm>
            <a:off x="4636909"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9" name="直線コネクタ 68">
            <a:extLst>
              <a:ext uri="{FF2B5EF4-FFF2-40B4-BE49-F238E27FC236}">
                <a16:creationId xmlns:a16="http://schemas.microsoft.com/office/drawing/2014/main" id="{BFC8DE89-34BB-4A97-F6A9-16132C7CAC62}"/>
              </a:ext>
            </a:extLst>
          </p:cNvPr>
          <p:cNvCxnSpPr/>
          <p:nvPr/>
        </p:nvCxnSpPr>
        <p:spPr>
          <a:xfrm>
            <a:off x="4857626"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70" name="円/楕円 69">
            <a:extLst>
              <a:ext uri="{FF2B5EF4-FFF2-40B4-BE49-F238E27FC236}">
                <a16:creationId xmlns:a16="http://schemas.microsoft.com/office/drawing/2014/main" id="{5C0FEAF2-A137-B1BE-F4AC-3C3BF33A594D}"/>
              </a:ext>
            </a:extLst>
          </p:cNvPr>
          <p:cNvSpPr/>
          <p:nvPr/>
        </p:nvSpPr>
        <p:spPr>
          <a:xfrm>
            <a:off x="5435695"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1" name="直線コネクタ 70">
            <a:extLst>
              <a:ext uri="{FF2B5EF4-FFF2-40B4-BE49-F238E27FC236}">
                <a16:creationId xmlns:a16="http://schemas.microsoft.com/office/drawing/2014/main" id="{7B55A42E-DFA6-F805-21D1-2F91698B0A4C}"/>
              </a:ext>
            </a:extLst>
          </p:cNvPr>
          <p:cNvCxnSpPr/>
          <p:nvPr/>
        </p:nvCxnSpPr>
        <p:spPr>
          <a:xfrm>
            <a:off x="5656412"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72" name="円/楕円 71">
            <a:extLst>
              <a:ext uri="{FF2B5EF4-FFF2-40B4-BE49-F238E27FC236}">
                <a16:creationId xmlns:a16="http://schemas.microsoft.com/office/drawing/2014/main" id="{A85C70C2-BA5D-B790-D311-CA5EE087D0D9}"/>
              </a:ext>
            </a:extLst>
          </p:cNvPr>
          <p:cNvSpPr/>
          <p:nvPr/>
        </p:nvSpPr>
        <p:spPr>
          <a:xfrm>
            <a:off x="6234481"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3" name="直線コネクタ 72">
            <a:extLst>
              <a:ext uri="{FF2B5EF4-FFF2-40B4-BE49-F238E27FC236}">
                <a16:creationId xmlns:a16="http://schemas.microsoft.com/office/drawing/2014/main" id="{563465F2-071A-CA1A-2985-92B308C8B22F}"/>
              </a:ext>
            </a:extLst>
          </p:cNvPr>
          <p:cNvCxnSpPr/>
          <p:nvPr/>
        </p:nvCxnSpPr>
        <p:spPr>
          <a:xfrm>
            <a:off x="6455198"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74" name="円/楕円 73">
            <a:extLst>
              <a:ext uri="{FF2B5EF4-FFF2-40B4-BE49-F238E27FC236}">
                <a16:creationId xmlns:a16="http://schemas.microsoft.com/office/drawing/2014/main" id="{A3CAFD6F-D481-BDE5-D60D-3BE454A72E77}"/>
              </a:ext>
            </a:extLst>
          </p:cNvPr>
          <p:cNvSpPr/>
          <p:nvPr/>
        </p:nvSpPr>
        <p:spPr>
          <a:xfrm>
            <a:off x="7033267" y="249511"/>
            <a:ext cx="220717" cy="228490"/>
          </a:xfrm>
          <a:prstGeom prst="ellipse">
            <a:avLst/>
          </a:prstGeom>
          <a:solidFill>
            <a:srgbClr val="FF0000"/>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5" name="直線コネクタ 74">
            <a:extLst>
              <a:ext uri="{FF2B5EF4-FFF2-40B4-BE49-F238E27FC236}">
                <a16:creationId xmlns:a16="http://schemas.microsoft.com/office/drawing/2014/main" id="{480D2A33-97BD-7D78-2EBF-29195B0D99E1}"/>
              </a:ext>
            </a:extLst>
          </p:cNvPr>
          <p:cNvCxnSpPr/>
          <p:nvPr/>
        </p:nvCxnSpPr>
        <p:spPr>
          <a:xfrm>
            <a:off x="7260554"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76" name="円/楕円 75">
            <a:extLst>
              <a:ext uri="{FF2B5EF4-FFF2-40B4-BE49-F238E27FC236}">
                <a16:creationId xmlns:a16="http://schemas.microsoft.com/office/drawing/2014/main" id="{967FB872-B655-FFCE-282E-A2C744D2EB41}"/>
              </a:ext>
            </a:extLst>
          </p:cNvPr>
          <p:cNvSpPr/>
          <p:nvPr/>
        </p:nvSpPr>
        <p:spPr>
          <a:xfrm>
            <a:off x="7838623" y="250880"/>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7" name="直線コネクタ 76">
            <a:extLst>
              <a:ext uri="{FF2B5EF4-FFF2-40B4-BE49-F238E27FC236}">
                <a16:creationId xmlns:a16="http://schemas.microsoft.com/office/drawing/2014/main" id="{0039EDBF-AF96-6E8A-AF74-2D6616BE63FE}"/>
              </a:ext>
            </a:extLst>
          </p:cNvPr>
          <p:cNvCxnSpPr/>
          <p:nvPr/>
        </p:nvCxnSpPr>
        <p:spPr>
          <a:xfrm>
            <a:off x="8065910"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78" name="円/楕円 77">
            <a:extLst>
              <a:ext uri="{FF2B5EF4-FFF2-40B4-BE49-F238E27FC236}">
                <a16:creationId xmlns:a16="http://schemas.microsoft.com/office/drawing/2014/main" id="{1A914F0A-D96D-56B8-8529-857D9F464F7F}"/>
              </a:ext>
            </a:extLst>
          </p:cNvPr>
          <p:cNvSpPr/>
          <p:nvPr/>
        </p:nvSpPr>
        <p:spPr>
          <a:xfrm>
            <a:off x="8643979" y="250880"/>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79" name="円/楕円 78">
            <a:extLst>
              <a:ext uri="{FF2B5EF4-FFF2-40B4-BE49-F238E27FC236}">
                <a16:creationId xmlns:a16="http://schemas.microsoft.com/office/drawing/2014/main" id="{68E87B1F-A02A-1FAC-393A-45661C9F5478}"/>
              </a:ext>
            </a:extLst>
          </p:cNvPr>
          <p:cNvSpPr/>
          <p:nvPr/>
        </p:nvSpPr>
        <p:spPr>
          <a:xfrm>
            <a:off x="3036052" y="258326"/>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2" name="直線矢印コネクタ 1">
            <a:extLst>
              <a:ext uri="{FF2B5EF4-FFF2-40B4-BE49-F238E27FC236}">
                <a16:creationId xmlns:a16="http://schemas.microsoft.com/office/drawing/2014/main" id="{149FD861-5FD8-0B9A-E3F0-53E5B822482C}"/>
              </a:ext>
            </a:extLst>
          </p:cNvPr>
          <p:cNvCxnSpPr>
            <a:cxnSpLocks/>
            <a:stCxn id="28" idx="0"/>
            <a:endCxn id="17" idx="4"/>
          </p:cNvCxnSpPr>
          <p:nvPr/>
        </p:nvCxnSpPr>
        <p:spPr>
          <a:xfrm flipH="1" flipV="1">
            <a:off x="7325696" y="1989691"/>
            <a:ext cx="2002199" cy="2259984"/>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4637A9A7-DEEF-B7E4-F36C-0039D927F7BB}"/>
              </a:ext>
            </a:extLst>
          </p:cNvPr>
          <p:cNvCxnSpPr>
            <a:cxnSpLocks/>
            <a:stCxn id="17" idx="5"/>
            <a:endCxn id="28" idx="0"/>
          </p:cNvCxnSpPr>
          <p:nvPr/>
        </p:nvCxnSpPr>
        <p:spPr>
          <a:xfrm>
            <a:off x="7663142" y="1936970"/>
            <a:ext cx="1664753" cy="231270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9180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0105 -0.00579 L -0.00105 0.15301 " pathEditMode="relative" ptsTypes="AA">
                                      <p:cBhvr>
                                        <p:cTn id="6" dur="2000" fill="hold"/>
                                        <p:tgtEl>
                                          <p:spTgt spid="41"/>
                                        </p:tgtEl>
                                        <p:attrNameLst>
                                          <p:attrName>ppt_x</p:attrName>
                                          <p:attrName>ppt_y</p:attrName>
                                        </p:attrNameLst>
                                      </p:cBhvr>
                                    </p:animMotion>
                                  </p:childTnLst>
                                </p:cTn>
                              </p:par>
                              <p:par>
                                <p:cTn id="7" presetID="0" presetClass="path" presetSubtype="0" accel="50000" decel="50000" fill="hold" nodeType="withEffect">
                                  <p:stCondLst>
                                    <p:cond delay="0"/>
                                  </p:stCondLst>
                                  <p:childTnLst>
                                    <p:animMotion origin="layout" path="M 0.00378 0.00857 L 0.00378 -0.14444 " pathEditMode="relative" rAng="0" ptsTypes="AA">
                                      <p:cBhvr>
                                        <p:cTn id="8" dur="2000" fill="hold"/>
                                        <p:tgtEl>
                                          <p:spTgt spid="42"/>
                                        </p:tgtEl>
                                        <p:attrNameLst>
                                          <p:attrName>ppt_x</p:attrName>
                                          <p:attrName>ppt_y</p:attrName>
                                        </p:attrNameLst>
                                      </p:cBhvr>
                                      <p:rCtr x="0" y="-7662"/>
                                    </p:animMotion>
                                  </p:childTnLst>
                                </p:cTn>
                              </p:par>
                              <p:par>
                                <p:cTn id="9" presetID="0" presetClass="path" presetSubtype="0" accel="50000" decel="50000" fill="hold" grpId="0" nodeType="withEffect">
                                  <p:stCondLst>
                                    <p:cond delay="0"/>
                                  </p:stCondLst>
                                  <p:childTnLst>
                                    <p:animMotion origin="layout" path="M -4.16667E-7 -2.96296E-6 L -0.62448 0.46343 " pathEditMode="relative" rAng="0" ptsTypes="AA">
                                      <p:cBhvr>
                                        <p:cTn id="10" dur="2000" fill="hold"/>
                                        <p:tgtEl>
                                          <p:spTgt spid="51"/>
                                        </p:tgtEl>
                                        <p:attrNameLst>
                                          <p:attrName>ppt_x</p:attrName>
                                          <p:attrName>ppt_y</p:attrName>
                                        </p:attrNameLst>
                                      </p:cBhvr>
                                      <p:rCtr x="-31224" y="23171"/>
                                    </p:animMotion>
                                  </p:childTnLst>
                                </p:cTn>
                              </p:par>
                            </p:childTnLst>
                          </p:cTn>
                        </p:par>
                        <p:par>
                          <p:cTn id="11" fill="hold">
                            <p:stCondLst>
                              <p:cond delay="2000"/>
                            </p:stCondLst>
                            <p:childTnLst>
                              <p:par>
                                <p:cTn id="12" presetID="3" presetClass="exit" presetSubtype="10" fill="hold" grpId="1" nodeType="afterEffect">
                                  <p:stCondLst>
                                    <p:cond delay="0"/>
                                  </p:stCondLst>
                                  <p:childTnLst>
                                    <p:animEffect transition="out" filter="blinds(horizontal)">
                                      <p:cBhvr>
                                        <p:cTn id="13" dur="500"/>
                                        <p:tgtEl>
                                          <p:spTgt spid="51"/>
                                        </p:tgtEl>
                                      </p:cBhvr>
                                    </p:animEffect>
                                    <p:set>
                                      <p:cBhvr>
                                        <p:cTn id="14" dur="1" fill="hold">
                                          <p:stCondLst>
                                            <p:cond delay="499"/>
                                          </p:stCondLst>
                                        </p:cTn>
                                        <p:tgtEl>
                                          <p:spTgt spid="51"/>
                                        </p:tgtEl>
                                        <p:attrNameLst>
                                          <p:attrName>style.visibility</p:attrName>
                                        </p:attrNameLst>
                                      </p:cBhvr>
                                      <p:to>
                                        <p:strVal val="hidden"/>
                                      </p:to>
                                    </p:set>
                                  </p:childTnLst>
                                </p:cTn>
                              </p:par>
                            </p:childTnLst>
                          </p:cTn>
                        </p:par>
                        <p:par>
                          <p:cTn id="15" fill="hold">
                            <p:stCondLst>
                              <p:cond delay="2500"/>
                            </p:stCondLst>
                            <p:childTnLst>
                              <p:par>
                                <p:cTn id="16" presetID="1" presetClass="entr" presetSubtype="0" fill="hold" grpId="0" nodeType="afterEffect">
                                  <p:stCondLst>
                                    <p:cond delay="0"/>
                                  </p:stCondLst>
                                  <p:childTnLst>
                                    <p:set>
                                      <p:cBhvr>
                                        <p:cTn id="17" dur="1" fill="hold">
                                          <p:stCondLst>
                                            <p:cond delay="0"/>
                                          </p:stCondLst>
                                        </p:cTn>
                                        <p:tgtEl>
                                          <p:spTgt spid="6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0" presetClass="path" presetSubtype="0" accel="50000" decel="50000" fill="hold" nodeType="clickEffect">
                                  <p:stCondLst>
                                    <p:cond delay="0"/>
                                  </p:stCondLst>
                                  <p:childTnLst>
                                    <p:animMotion origin="layout" path="M -0.00105 0.15023 L 0.15507 0.00579 " pathEditMode="relative" ptsTypes="AA">
                                      <p:cBhvr>
                                        <p:cTn id="21" dur="2000" fill="hold"/>
                                        <p:tgtEl>
                                          <p:spTgt spid="41"/>
                                        </p:tgtEl>
                                        <p:attrNameLst>
                                          <p:attrName>ppt_x</p:attrName>
                                          <p:attrName>ppt_y</p:attrName>
                                        </p:attrNameLst>
                                      </p:cBhvr>
                                    </p:animMotion>
                                  </p:childTnLst>
                                </p:cTn>
                              </p:par>
                              <p:par>
                                <p:cTn id="22" presetID="0" presetClass="path" presetSubtype="0" accel="50000" decel="50000" fill="hold" nodeType="withEffect">
                                  <p:stCondLst>
                                    <p:cond delay="0"/>
                                  </p:stCondLst>
                                  <p:childTnLst>
                                    <p:animMotion origin="layout" path="M 0.00378 -0.14421 L -0.15234 0.00487 " pathEditMode="relative" ptsTypes="AA">
                                      <p:cBhvr>
                                        <p:cTn id="23" dur="2000" fill="hold"/>
                                        <p:tgtEl>
                                          <p:spTgt spid="42"/>
                                        </p:tgtEl>
                                        <p:attrNameLst>
                                          <p:attrName>ppt_x</p:attrName>
                                          <p:attrName>ppt_y</p:attrName>
                                        </p:attrNameLst>
                                      </p:cBhvr>
                                    </p:animMotion>
                                  </p:childTnLst>
                                </p:cTn>
                              </p:par>
                              <p:par>
                                <p:cTn id="24" presetID="0" presetClass="path" presetSubtype="0" accel="50000" decel="50000" fill="hold" grpId="1" nodeType="withEffect">
                                  <p:stCondLst>
                                    <p:cond delay="0"/>
                                  </p:stCondLst>
                                  <p:childTnLst>
                                    <p:animMotion origin="layout" path="M 0 0 L 0.46889 0 " pathEditMode="relative" ptsTypes="AA">
                                      <p:cBhvr>
                                        <p:cTn id="25" dur="2000" fill="hold"/>
                                        <p:tgtEl>
                                          <p:spTgt spid="62"/>
                                        </p:tgtEl>
                                        <p:attrNameLst>
                                          <p:attrName>ppt_x</p:attrName>
                                          <p:attrName>ppt_y</p:attrName>
                                        </p:attrNameLst>
                                      </p:cBhvr>
                                    </p:animMotion>
                                  </p:childTnLst>
                                </p:cTn>
                              </p:par>
                            </p:childTnLst>
                          </p:cTn>
                        </p:par>
                        <p:par>
                          <p:cTn id="26" fill="hold">
                            <p:stCondLst>
                              <p:cond delay="2000"/>
                            </p:stCondLst>
                            <p:childTnLst>
                              <p:par>
                                <p:cTn id="27" presetID="3" presetClass="exit" presetSubtype="10" fill="hold" grpId="2" nodeType="afterEffect">
                                  <p:stCondLst>
                                    <p:cond delay="0"/>
                                  </p:stCondLst>
                                  <p:childTnLst>
                                    <p:animEffect transition="out" filter="blinds(horizontal)">
                                      <p:cBhvr>
                                        <p:cTn id="28" dur="500"/>
                                        <p:tgtEl>
                                          <p:spTgt spid="62"/>
                                        </p:tgtEl>
                                      </p:cBhvr>
                                    </p:animEffect>
                                    <p:set>
                                      <p:cBhvr>
                                        <p:cTn id="29" dur="1" fill="hold">
                                          <p:stCondLst>
                                            <p:cond delay="499"/>
                                          </p:stCondLst>
                                        </p:cTn>
                                        <p:tgtEl>
                                          <p:spTgt spid="62"/>
                                        </p:tgtEl>
                                        <p:attrNameLst>
                                          <p:attrName>style.visibility</p:attrName>
                                        </p:attrNameLst>
                                      </p:cBhvr>
                                      <p:to>
                                        <p:strVal val="hidden"/>
                                      </p:to>
                                    </p:set>
                                  </p:childTnLst>
                                </p:cTn>
                              </p:par>
                            </p:childTnLst>
                          </p:cTn>
                        </p:par>
                        <p:par>
                          <p:cTn id="30" fill="hold">
                            <p:stCondLst>
                              <p:cond delay="2500"/>
                            </p:stCondLst>
                            <p:childTnLst>
                              <p:par>
                                <p:cTn id="31" presetID="1" presetClass="entr" presetSubtype="0" fill="hold" grpId="0" nodeType="after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0" presetClass="path" presetSubtype="0" accel="50000" decel="50000" fill="hold" nodeType="clickEffect">
                                  <p:stCondLst>
                                    <p:cond delay="0"/>
                                  </p:stCondLst>
                                  <p:childTnLst>
                                    <p:animMotion origin="layout" path="M 0.15651 0.00579 L 0.15651 0.15301 " pathEditMode="relative" ptsTypes="AA">
                                      <p:cBhvr>
                                        <p:cTn id="36" dur="2000" fill="hold"/>
                                        <p:tgtEl>
                                          <p:spTgt spid="41"/>
                                        </p:tgtEl>
                                        <p:attrNameLst>
                                          <p:attrName>ppt_x</p:attrName>
                                          <p:attrName>ppt_y</p:attrName>
                                        </p:attrNameLst>
                                      </p:cBhvr>
                                    </p:animMotion>
                                  </p:childTnLst>
                                </p:cTn>
                              </p:par>
                              <p:par>
                                <p:cTn id="37" presetID="0" presetClass="path" presetSubtype="0" accel="50000" decel="50000" fill="hold" nodeType="withEffect">
                                  <p:stCondLst>
                                    <p:cond delay="0"/>
                                  </p:stCondLst>
                                  <p:childTnLst>
                                    <p:animMotion origin="layout" path="M -0.15234 0.00649 L -0.15312 -0.14421 " pathEditMode="relative" ptsTypes="AA">
                                      <p:cBhvr>
                                        <p:cTn id="38" dur="2000" fill="hold"/>
                                        <p:tgtEl>
                                          <p:spTgt spid="42"/>
                                        </p:tgtEl>
                                        <p:attrNameLst>
                                          <p:attrName>ppt_x</p:attrName>
                                          <p:attrName>ppt_y</p:attrName>
                                        </p:attrNameLst>
                                      </p:cBhvr>
                                    </p:animMotion>
                                  </p:childTnLst>
                                </p:cTn>
                              </p:par>
                              <p:par>
                                <p:cTn id="39" presetID="0" presetClass="path" presetSubtype="0" accel="50000" decel="50000" fill="hold" grpId="1" nodeType="withEffect">
                                  <p:stCondLst>
                                    <p:cond delay="0"/>
                                  </p:stCondLst>
                                  <p:childTnLst>
                                    <p:animMotion origin="layout" path="M 0 0 L -0.58477 -0.44583 " pathEditMode="relative" ptsTypes="AA">
                                      <p:cBhvr>
                                        <p:cTn id="40" dur="2000" fill="hold"/>
                                        <p:tgtEl>
                                          <p:spTgt spid="61"/>
                                        </p:tgtEl>
                                        <p:attrNameLst>
                                          <p:attrName>ppt_x</p:attrName>
                                          <p:attrName>ppt_y</p:attrName>
                                        </p:attrNameLst>
                                      </p:cBhvr>
                                    </p:animMotion>
                                  </p:childTnLst>
                                </p:cTn>
                              </p:par>
                            </p:childTnLst>
                          </p:cTn>
                        </p:par>
                        <p:par>
                          <p:cTn id="41" fill="hold">
                            <p:stCondLst>
                              <p:cond delay="2000"/>
                            </p:stCondLst>
                            <p:childTnLst>
                              <p:par>
                                <p:cTn id="42" presetID="3" presetClass="exit" presetSubtype="10" fill="hold" grpId="2" nodeType="afterEffect">
                                  <p:stCondLst>
                                    <p:cond delay="0"/>
                                  </p:stCondLst>
                                  <p:childTnLst>
                                    <p:animEffect transition="out" filter="blinds(horizontal)">
                                      <p:cBhvr>
                                        <p:cTn id="43" dur="500"/>
                                        <p:tgtEl>
                                          <p:spTgt spid="61"/>
                                        </p:tgtEl>
                                      </p:cBhvr>
                                    </p:animEffect>
                                    <p:set>
                                      <p:cBhvr>
                                        <p:cTn id="44" dur="1" fill="hold">
                                          <p:stCondLst>
                                            <p:cond delay="499"/>
                                          </p:stCondLst>
                                        </p:cTn>
                                        <p:tgtEl>
                                          <p:spTgt spid="61"/>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1" grpId="1" animBg="1"/>
      <p:bldP spid="61" grpId="0" animBg="1"/>
      <p:bldP spid="61" grpId="1" animBg="1"/>
      <p:bldP spid="61" grpId="2" animBg="1"/>
      <p:bldP spid="62" grpId="0" animBg="1"/>
      <p:bldP spid="62" grpId="1" animBg="1"/>
      <p:bldP spid="62" grpId="2" animBg="1"/>
      <p:bldP spid="6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C0AE32-099C-3F33-D445-73E68BF36E5E}"/>
              </a:ext>
            </a:extLst>
          </p:cNvPr>
          <p:cNvSpPr>
            <a:spLocks noGrp="1"/>
          </p:cNvSpPr>
          <p:nvPr>
            <p:ph type="title"/>
          </p:nvPr>
        </p:nvSpPr>
        <p:spPr/>
        <p:txBody>
          <a:bodyPr/>
          <a:lstStyle/>
          <a:p>
            <a:r>
              <a:rPr kumimoji="1" lang="ja-JP" altLang="en-US"/>
              <a:t>計算量の見積もり</a:t>
            </a:r>
          </a:p>
        </p:txBody>
      </p:sp>
      <p:sp>
        <p:nvSpPr>
          <p:cNvPr id="3" name="コンテンツ プレースホルダー 2">
            <a:extLst>
              <a:ext uri="{FF2B5EF4-FFF2-40B4-BE49-F238E27FC236}">
                <a16:creationId xmlns:a16="http://schemas.microsoft.com/office/drawing/2014/main" id="{15B9C71D-4355-13AB-EC92-4437D44F61DE}"/>
              </a:ext>
            </a:extLst>
          </p:cNvPr>
          <p:cNvSpPr>
            <a:spLocks noGrp="1"/>
          </p:cNvSpPr>
          <p:nvPr>
            <p:ph idx="1"/>
          </p:nvPr>
        </p:nvSpPr>
        <p:spPr>
          <a:xfrm>
            <a:off x="704850" y="1825625"/>
            <a:ext cx="11163300" cy="4870450"/>
          </a:xfrm>
        </p:spPr>
        <p:txBody>
          <a:bodyPr/>
          <a:lstStyle/>
          <a:p>
            <a:r>
              <a:rPr kumimoji="1" lang="ja-JP" altLang="en-US"/>
              <a:t>計算量は</a:t>
            </a:r>
            <a:r>
              <a:rPr kumimoji="1" lang="en-US" altLang="ja-JP" dirty="0"/>
              <a:t>O(N</a:t>
            </a:r>
            <a:r>
              <a:rPr kumimoji="1" lang="en-US" altLang="ja-JP" baseline="30000" dirty="0"/>
              <a:t>2</a:t>
            </a:r>
            <a:r>
              <a:rPr kumimoji="1" lang="en-US" altLang="ja-JP" dirty="0"/>
              <a:t> + M</a:t>
            </a:r>
            <a:r>
              <a:rPr kumimoji="1" lang="en-US" altLang="ja-JP" baseline="30000" dirty="0"/>
              <a:t>2</a:t>
            </a:r>
            <a:r>
              <a:rPr kumimoji="1" lang="en-US" altLang="ja-JP" dirty="0"/>
              <a:t>)</a:t>
            </a:r>
          </a:p>
          <a:p>
            <a:pPr marL="0" indent="0">
              <a:buNone/>
            </a:pPr>
            <a:endParaRPr kumimoji="1" lang="en-US" altLang="ja-JP" dirty="0"/>
          </a:p>
          <a:p>
            <a:pPr marL="0" indent="0">
              <a:buNone/>
            </a:pPr>
            <a:r>
              <a:rPr lang="ja-JP" altLang="en-US"/>
              <a:t>∵頂点数は</a:t>
            </a:r>
            <a:r>
              <a:rPr kumimoji="1" lang="en-US" altLang="ja-JP" dirty="0"/>
              <a:t>N</a:t>
            </a:r>
            <a:r>
              <a:rPr kumimoji="1" lang="en-US" altLang="ja-JP" baseline="30000" dirty="0"/>
              <a:t>2</a:t>
            </a:r>
            <a:r>
              <a:rPr kumimoji="1" lang="en-US" altLang="ja-JP" dirty="0"/>
              <a:t> ,</a:t>
            </a:r>
            <a:r>
              <a:rPr kumimoji="1" lang="ja-JP" altLang="en-US"/>
              <a:t>辺</a:t>
            </a:r>
            <a:r>
              <a:rPr lang="ja-JP" altLang="en-US"/>
              <a:t>数</a:t>
            </a:r>
            <a:r>
              <a:rPr kumimoji="1" lang="ja-JP" altLang="en-US"/>
              <a:t>は</a:t>
            </a:r>
            <a:r>
              <a:rPr lang="en-US" altLang="ja-JP" baseline="-25000" dirty="0"/>
              <a:t>2M</a:t>
            </a:r>
            <a:r>
              <a:rPr lang="en-US" altLang="ja-JP" dirty="0"/>
              <a:t>C</a:t>
            </a:r>
            <a:r>
              <a:rPr lang="en-US" altLang="ja-JP" baseline="-25000" dirty="0"/>
              <a:t>2</a:t>
            </a:r>
            <a:r>
              <a:rPr lang="en-US" altLang="ja-JP" dirty="0"/>
              <a:t> </a:t>
            </a:r>
            <a:r>
              <a:rPr lang="ja-JP" altLang="en-US"/>
              <a:t>≒</a:t>
            </a:r>
            <a:r>
              <a:rPr lang="en-US" altLang="ja-JP" dirty="0"/>
              <a:t>2M</a:t>
            </a:r>
            <a:r>
              <a:rPr lang="en-US" altLang="ja-JP" baseline="30000" dirty="0"/>
              <a:t>2</a:t>
            </a:r>
          </a:p>
          <a:p>
            <a:pPr marL="0" indent="0">
              <a:buNone/>
            </a:pPr>
            <a:endParaRPr kumimoji="1" lang="en-US" altLang="ja-JP" dirty="0"/>
          </a:p>
          <a:p>
            <a:pPr marL="0" indent="0">
              <a:buNone/>
            </a:pPr>
            <a:r>
              <a:rPr kumimoji="1" lang="ja-JP" altLang="en-US" sz="2000"/>
              <a:t>２つの頂点の組を結ぶ辺は元の辺を２本使う。</a:t>
            </a:r>
            <a:endParaRPr kumimoji="1" lang="en-US" altLang="ja-JP" sz="2000" dirty="0"/>
          </a:p>
          <a:p>
            <a:pPr marL="0" indent="0">
              <a:buNone/>
            </a:pPr>
            <a:r>
              <a:rPr lang="ja-JP" altLang="en-US" sz="2000"/>
              <a:t>例</a:t>
            </a:r>
            <a:r>
              <a:rPr lang="en-US" altLang="ja-JP" sz="2000" dirty="0"/>
              <a:t>: (1,2) </a:t>
            </a:r>
            <a:r>
              <a:rPr lang="ja-JP" altLang="en-US" sz="2000"/>
              <a:t>→</a:t>
            </a:r>
            <a:r>
              <a:rPr lang="en-US" altLang="ja-JP" sz="2000" dirty="0"/>
              <a:t>(3,4)</a:t>
            </a:r>
            <a:r>
              <a:rPr lang="ja-JP" altLang="en-US" sz="2000"/>
              <a:t>は</a:t>
            </a:r>
            <a:r>
              <a:rPr lang="en-US" altLang="ja-JP" sz="2000" dirty="0"/>
              <a:t> </a:t>
            </a:r>
            <a:r>
              <a:rPr lang="ja-JP" altLang="en-US" sz="2000"/>
              <a:t>辺</a:t>
            </a:r>
            <a:r>
              <a:rPr lang="en-US" altLang="ja-JP" sz="2000" dirty="0"/>
              <a:t>13</a:t>
            </a:r>
            <a:r>
              <a:rPr lang="ja-JP" altLang="en-US" sz="2000"/>
              <a:t>と辺</a:t>
            </a:r>
            <a:r>
              <a:rPr lang="en-US" altLang="ja-JP" sz="2000" dirty="0"/>
              <a:t>24</a:t>
            </a:r>
            <a:r>
              <a:rPr lang="ja-JP" altLang="en-US" sz="2000"/>
              <a:t>を使用。</a:t>
            </a:r>
            <a:endParaRPr lang="en-US" altLang="ja-JP" sz="2000" dirty="0"/>
          </a:p>
          <a:p>
            <a:pPr marL="0" indent="0">
              <a:buNone/>
            </a:pPr>
            <a:endParaRPr kumimoji="1" lang="en-US" altLang="ja-JP" sz="2000" dirty="0"/>
          </a:p>
          <a:p>
            <a:pPr marL="0" indent="0">
              <a:buNone/>
            </a:pPr>
            <a:r>
              <a:rPr lang="ja-JP" altLang="en-US" sz="2000"/>
              <a:t>元の辺は無向辺なので</a:t>
            </a:r>
            <a:r>
              <a:rPr lang="en-US" altLang="ja-JP" sz="2000" dirty="0"/>
              <a:t>2</a:t>
            </a:r>
            <a:r>
              <a:rPr lang="ja-JP" altLang="en-US" sz="2000"/>
              <a:t>方向から使われる。</a:t>
            </a:r>
            <a:endParaRPr lang="en-US" altLang="ja-JP" sz="2000" dirty="0"/>
          </a:p>
          <a:p>
            <a:pPr marL="0" indent="0">
              <a:buNone/>
            </a:pPr>
            <a:r>
              <a:rPr kumimoji="1" lang="ja-JP" altLang="en-US" sz="2000"/>
              <a:t>辺</a:t>
            </a:r>
            <a:r>
              <a:rPr kumimoji="1" lang="en-US" altLang="ja-JP" sz="2000" dirty="0"/>
              <a:t>13</a:t>
            </a:r>
            <a:r>
              <a:rPr kumimoji="1" lang="ja-JP" altLang="en-US" sz="2000"/>
              <a:t>は</a:t>
            </a:r>
            <a:r>
              <a:rPr kumimoji="1" lang="en-US" altLang="ja-JP" sz="2000" dirty="0"/>
              <a:t>(1</a:t>
            </a:r>
            <a:r>
              <a:rPr kumimoji="1" lang="ja-JP" altLang="en-US" sz="2000"/>
              <a:t>を含む頂点組</a:t>
            </a:r>
            <a:r>
              <a:rPr kumimoji="1" lang="en-US" altLang="ja-JP" sz="2000" dirty="0"/>
              <a:t>)</a:t>
            </a:r>
            <a:r>
              <a:rPr kumimoji="1" lang="ja-JP" altLang="en-US" sz="2000"/>
              <a:t>→</a:t>
            </a:r>
            <a:r>
              <a:rPr kumimoji="1" lang="en-US" altLang="ja-JP" sz="2000" dirty="0"/>
              <a:t>(3</a:t>
            </a:r>
            <a:r>
              <a:rPr kumimoji="1" lang="ja-JP" altLang="en-US" sz="2000"/>
              <a:t>を含む頂点組</a:t>
            </a:r>
            <a:r>
              <a:rPr kumimoji="1" lang="en-US" altLang="ja-JP" sz="2000" dirty="0"/>
              <a:t>)</a:t>
            </a:r>
            <a:r>
              <a:rPr lang="en-US" altLang="ja-JP" sz="2000" dirty="0"/>
              <a:t> </a:t>
            </a:r>
            <a:r>
              <a:rPr lang="ja-JP" altLang="en-US" sz="2000"/>
              <a:t>と</a:t>
            </a:r>
            <a:r>
              <a:rPr lang="en-US" altLang="ja-JP" sz="2000" dirty="0"/>
              <a:t> </a:t>
            </a:r>
            <a:r>
              <a:rPr kumimoji="1" lang="en-US" altLang="ja-JP" sz="2000" dirty="0"/>
              <a:t>(3</a:t>
            </a:r>
            <a:r>
              <a:rPr kumimoji="1" lang="ja-JP" altLang="en-US" sz="2000"/>
              <a:t>を含む頂点組</a:t>
            </a:r>
            <a:r>
              <a:rPr kumimoji="1" lang="en-US" altLang="ja-JP" sz="2000" dirty="0"/>
              <a:t>)</a:t>
            </a:r>
            <a:r>
              <a:rPr kumimoji="1" lang="ja-JP" altLang="en-US" sz="2000"/>
              <a:t>→</a:t>
            </a:r>
            <a:r>
              <a:rPr kumimoji="1" lang="en-US" altLang="ja-JP" sz="2000" dirty="0"/>
              <a:t>(1</a:t>
            </a:r>
            <a:r>
              <a:rPr kumimoji="1" lang="ja-JP" altLang="en-US" sz="2000"/>
              <a:t>を含む頂点組</a:t>
            </a:r>
            <a:r>
              <a:rPr kumimoji="1" lang="en-US" altLang="ja-JP" sz="2000" dirty="0"/>
              <a:t>)</a:t>
            </a:r>
            <a:r>
              <a:rPr lang="en-US" altLang="ja-JP" sz="2000" dirty="0"/>
              <a:t> </a:t>
            </a:r>
            <a:r>
              <a:rPr lang="ja-JP" altLang="en-US" sz="2000"/>
              <a:t>で使われる。</a:t>
            </a:r>
            <a:endParaRPr lang="en-US" altLang="ja-JP" sz="2000" dirty="0"/>
          </a:p>
          <a:p>
            <a:pPr marL="0" indent="0">
              <a:buNone/>
            </a:pPr>
            <a:endParaRPr kumimoji="1" lang="en-US" altLang="ja-JP" sz="2000" dirty="0"/>
          </a:p>
          <a:p>
            <a:pPr marL="0" indent="0">
              <a:buNone/>
            </a:pPr>
            <a:r>
              <a:rPr kumimoji="1" lang="ja-JP" altLang="en-US" sz="2000"/>
              <a:t>詳しい話は公式の解説で</a:t>
            </a:r>
            <a:r>
              <a:rPr kumimoji="1" lang="en-US" altLang="ja-JP" sz="2000" dirty="0"/>
              <a:t>.. </a:t>
            </a:r>
            <a:r>
              <a:rPr kumimoji="1" lang="en-US" altLang="ja-JP" sz="2000" dirty="0">
                <a:hlinkClick r:id="rId2"/>
              </a:rPr>
              <a:t>https://atcoder.jp/contests/abc289/editorial/5726</a:t>
            </a:r>
            <a:endParaRPr kumimoji="1" lang="en-US" altLang="ja-JP" sz="2000" dirty="0"/>
          </a:p>
          <a:p>
            <a:pPr marL="0" indent="0">
              <a:buNone/>
            </a:pPr>
            <a:endParaRPr kumimoji="1" lang="ja-JP" altLang="en-US" sz="2000"/>
          </a:p>
        </p:txBody>
      </p:sp>
      <p:sp>
        <p:nvSpPr>
          <p:cNvPr id="4" name="円/楕円 3">
            <a:extLst>
              <a:ext uri="{FF2B5EF4-FFF2-40B4-BE49-F238E27FC236}">
                <a16:creationId xmlns:a16="http://schemas.microsoft.com/office/drawing/2014/main" id="{CEBB4E83-3EF4-E5F2-ADA2-F84E6D9EA832}"/>
              </a:ext>
            </a:extLst>
          </p:cNvPr>
          <p:cNvSpPr/>
          <p:nvPr/>
        </p:nvSpPr>
        <p:spPr>
          <a:xfrm>
            <a:off x="9833692" y="2067400"/>
            <a:ext cx="360000" cy="36147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１</a:t>
            </a:r>
          </a:p>
        </p:txBody>
      </p:sp>
      <p:sp>
        <p:nvSpPr>
          <p:cNvPr id="5" name="円/楕円 4">
            <a:extLst>
              <a:ext uri="{FF2B5EF4-FFF2-40B4-BE49-F238E27FC236}">
                <a16:creationId xmlns:a16="http://schemas.microsoft.com/office/drawing/2014/main" id="{BCCA76C5-0235-91A6-170C-A91F0FDB62BC}"/>
              </a:ext>
            </a:extLst>
          </p:cNvPr>
          <p:cNvSpPr/>
          <p:nvPr/>
        </p:nvSpPr>
        <p:spPr>
          <a:xfrm>
            <a:off x="10993800" y="2074690"/>
            <a:ext cx="360000" cy="360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２</a:t>
            </a:r>
          </a:p>
        </p:txBody>
      </p:sp>
      <p:sp>
        <p:nvSpPr>
          <p:cNvPr id="6" name="円/楕円 5">
            <a:extLst>
              <a:ext uri="{FF2B5EF4-FFF2-40B4-BE49-F238E27FC236}">
                <a16:creationId xmlns:a16="http://schemas.microsoft.com/office/drawing/2014/main" id="{59496AFE-2C32-4504-82BB-072D395A715A}"/>
              </a:ext>
            </a:extLst>
          </p:cNvPr>
          <p:cNvSpPr/>
          <p:nvPr/>
        </p:nvSpPr>
        <p:spPr>
          <a:xfrm>
            <a:off x="10993799" y="2984097"/>
            <a:ext cx="360000" cy="360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４</a:t>
            </a:r>
          </a:p>
        </p:txBody>
      </p:sp>
      <p:sp>
        <p:nvSpPr>
          <p:cNvPr id="7" name="円/楕円 6">
            <a:extLst>
              <a:ext uri="{FF2B5EF4-FFF2-40B4-BE49-F238E27FC236}">
                <a16:creationId xmlns:a16="http://schemas.microsoft.com/office/drawing/2014/main" id="{658815FA-1A54-ECFD-EABC-C43277B83E01}"/>
              </a:ext>
            </a:extLst>
          </p:cNvPr>
          <p:cNvSpPr/>
          <p:nvPr/>
        </p:nvSpPr>
        <p:spPr>
          <a:xfrm>
            <a:off x="9833692" y="2976807"/>
            <a:ext cx="360000" cy="360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３</a:t>
            </a:r>
          </a:p>
        </p:txBody>
      </p:sp>
      <p:cxnSp>
        <p:nvCxnSpPr>
          <p:cNvPr id="8" name="直線コネクタ 7">
            <a:extLst>
              <a:ext uri="{FF2B5EF4-FFF2-40B4-BE49-F238E27FC236}">
                <a16:creationId xmlns:a16="http://schemas.microsoft.com/office/drawing/2014/main" id="{AA831DBD-E857-61A5-879F-5A50CEC1B14E}"/>
              </a:ext>
            </a:extLst>
          </p:cNvPr>
          <p:cNvCxnSpPr>
            <a:cxnSpLocks/>
            <a:stCxn id="4" idx="6"/>
            <a:endCxn id="5" idx="2"/>
          </p:cNvCxnSpPr>
          <p:nvPr/>
        </p:nvCxnSpPr>
        <p:spPr>
          <a:xfrm>
            <a:off x="10193692" y="2248138"/>
            <a:ext cx="800108" cy="65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013F8BD6-7B01-679F-52AD-7184B89BF676}"/>
              </a:ext>
            </a:extLst>
          </p:cNvPr>
          <p:cNvCxnSpPr>
            <a:cxnSpLocks/>
            <a:stCxn id="7" idx="7"/>
            <a:endCxn id="5" idx="3"/>
          </p:cNvCxnSpPr>
          <p:nvPr/>
        </p:nvCxnSpPr>
        <p:spPr>
          <a:xfrm flipV="1">
            <a:off x="10140971" y="2381969"/>
            <a:ext cx="905550" cy="64755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A9D6A91A-F941-FC0B-FBBA-2B1A4F992A5C}"/>
              </a:ext>
            </a:extLst>
          </p:cNvPr>
          <p:cNvCxnSpPr>
            <a:cxnSpLocks/>
            <a:stCxn id="4" idx="4"/>
          </p:cNvCxnSpPr>
          <p:nvPr/>
        </p:nvCxnSpPr>
        <p:spPr>
          <a:xfrm>
            <a:off x="10013692" y="2428875"/>
            <a:ext cx="0" cy="5813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0F7C8CA9-2E82-73D1-D616-79148AC320CD}"/>
              </a:ext>
            </a:extLst>
          </p:cNvPr>
          <p:cNvCxnSpPr>
            <a:cxnSpLocks/>
          </p:cNvCxnSpPr>
          <p:nvPr/>
        </p:nvCxnSpPr>
        <p:spPr>
          <a:xfrm>
            <a:off x="11173799" y="2403725"/>
            <a:ext cx="0" cy="6258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E96B0794-D566-0F58-CE15-898DFB2EC5A1}"/>
              </a:ext>
            </a:extLst>
          </p:cNvPr>
          <p:cNvCxnSpPr/>
          <p:nvPr/>
        </p:nvCxnSpPr>
        <p:spPr>
          <a:xfrm>
            <a:off x="3260054"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3" name="円/楕円 12">
            <a:extLst>
              <a:ext uri="{FF2B5EF4-FFF2-40B4-BE49-F238E27FC236}">
                <a16:creationId xmlns:a16="http://schemas.microsoft.com/office/drawing/2014/main" id="{588FCD3E-2A7B-5EB5-DAE4-7C50AA19F45B}"/>
              </a:ext>
            </a:extLst>
          </p:cNvPr>
          <p:cNvSpPr/>
          <p:nvPr/>
        </p:nvSpPr>
        <p:spPr>
          <a:xfrm>
            <a:off x="3838123"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7C15A8B5-FF55-2A39-8EE0-B4D0D4EBB798}"/>
              </a:ext>
            </a:extLst>
          </p:cNvPr>
          <p:cNvCxnSpPr/>
          <p:nvPr/>
        </p:nvCxnSpPr>
        <p:spPr>
          <a:xfrm>
            <a:off x="4058840"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5" name="円/楕円 14">
            <a:extLst>
              <a:ext uri="{FF2B5EF4-FFF2-40B4-BE49-F238E27FC236}">
                <a16:creationId xmlns:a16="http://schemas.microsoft.com/office/drawing/2014/main" id="{7C35DFB6-FD01-401A-74D3-36566256DA9C}"/>
              </a:ext>
            </a:extLst>
          </p:cNvPr>
          <p:cNvSpPr/>
          <p:nvPr/>
        </p:nvSpPr>
        <p:spPr>
          <a:xfrm>
            <a:off x="4636909"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EF38D0AD-5FF6-8B37-21EE-DE9275BE16AA}"/>
              </a:ext>
            </a:extLst>
          </p:cNvPr>
          <p:cNvCxnSpPr/>
          <p:nvPr/>
        </p:nvCxnSpPr>
        <p:spPr>
          <a:xfrm>
            <a:off x="4857626"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7" name="円/楕円 16">
            <a:extLst>
              <a:ext uri="{FF2B5EF4-FFF2-40B4-BE49-F238E27FC236}">
                <a16:creationId xmlns:a16="http://schemas.microsoft.com/office/drawing/2014/main" id="{F9C3F76A-EC4B-29DE-2AAF-2CFC21A8EF1A}"/>
              </a:ext>
            </a:extLst>
          </p:cNvPr>
          <p:cNvSpPr/>
          <p:nvPr/>
        </p:nvSpPr>
        <p:spPr>
          <a:xfrm>
            <a:off x="5435695"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8" name="直線コネクタ 17">
            <a:extLst>
              <a:ext uri="{FF2B5EF4-FFF2-40B4-BE49-F238E27FC236}">
                <a16:creationId xmlns:a16="http://schemas.microsoft.com/office/drawing/2014/main" id="{897175EE-BA98-39FA-A760-10ECAFD19D50}"/>
              </a:ext>
            </a:extLst>
          </p:cNvPr>
          <p:cNvCxnSpPr/>
          <p:nvPr/>
        </p:nvCxnSpPr>
        <p:spPr>
          <a:xfrm>
            <a:off x="5656412"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9" name="円/楕円 18">
            <a:extLst>
              <a:ext uri="{FF2B5EF4-FFF2-40B4-BE49-F238E27FC236}">
                <a16:creationId xmlns:a16="http://schemas.microsoft.com/office/drawing/2014/main" id="{AF64846B-28DA-9D9C-080D-469C46E1FC79}"/>
              </a:ext>
            </a:extLst>
          </p:cNvPr>
          <p:cNvSpPr/>
          <p:nvPr/>
        </p:nvSpPr>
        <p:spPr>
          <a:xfrm>
            <a:off x="6234481"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20" name="直線コネクタ 19">
            <a:extLst>
              <a:ext uri="{FF2B5EF4-FFF2-40B4-BE49-F238E27FC236}">
                <a16:creationId xmlns:a16="http://schemas.microsoft.com/office/drawing/2014/main" id="{ECF00149-989F-0579-CE16-A8ED5ADF760F}"/>
              </a:ext>
            </a:extLst>
          </p:cNvPr>
          <p:cNvCxnSpPr/>
          <p:nvPr/>
        </p:nvCxnSpPr>
        <p:spPr>
          <a:xfrm>
            <a:off x="6455198"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21" name="円/楕円 20">
            <a:extLst>
              <a:ext uri="{FF2B5EF4-FFF2-40B4-BE49-F238E27FC236}">
                <a16:creationId xmlns:a16="http://schemas.microsoft.com/office/drawing/2014/main" id="{5382B750-0432-899C-AE4C-476761330EFE}"/>
              </a:ext>
            </a:extLst>
          </p:cNvPr>
          <p:cNvSpPr/>
          <p:nvPr/>
        </p:nvSpPr>
        <p:spPr>
          <a:xfrm>
            <a:off x="7033267" y="249511"/>
            <a:ext cx="220717" cy="228490"/>
          </a:xfrm>
          <a:prstGeom prst="ellipse">
            <a:avLst/>
          </a:prstGeom>
          <a:solidFill>
            <a:srgbClr val="FF0000"/>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id="{73EF833F-079C-0F97-0568-B3EA992FCD22}"/>
              </a:ext>
            </a:extLst>
          </p:cNvPr>
          <p:cNvCxnSpPr/>
          <p:nvPr/>
        </p:nvCxnSpPr>
        <p:spPr>
          <a:xfrm>
            <a:off x="7260554"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23" name="円/楕円 22">
            <a:extLst>
              <a:ext uri="{FF2B5EF4-FFF2-40B4-BE49-F238E27FC236}">
                <a16:creationId xmlns:a16="http://schemas.microsoft.com/office/drawing/2014/main" id="{2E3CB200-1FF6-7942-FBA2-D8836434CA9D}"/>
              </a:ext>
            </a:extLst>
          </p:cNvPr>
          <p:cNvSpPr/>
          <p:nvPr/>
        </p:nvSpPr>
        <p:spPr>
          <a:xfrm>
            <a:off x="7838623" y="250880"/>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24" name="直線コネクタ 23">
            <a:extLst>
              <a:ext uri="{FF2B5EF4-FFF2-40B4-BE49-F238E27FC236}">
                <a16:creationId xmlns:a16="http://schemas.microsoft.com/office/drawing/2014/main" id="{7D951938-91C2-EE07-18BA-DB75513A3951}"/>
              </a:ext>
            </a:extLst>
          </p:cNvPr>
          <p:cNvCxnSpPr/>
          <p:nvPr/>
        </p:nvCxnSpPr>
        <p:spPr>
          <a:xfrm>
            <a:off x="8065910"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25" name="円/楕円 24">
            <a:extLst>
              <a:ext uri="{FF2B5EF4-FFF2-40B4-BE49-F238E27FC236}">
                <a16:creationId xmlns:a16="http://schemas.microsoft.com/office/drawing/2014/main" id="{059AFB4A-2A38-20FF-DE55-522FC80C194C}"/>
              </a:ext>
            </a:extLst>
          </p:cNvPr>
          <p:cNvSpPr/>
          <p:nvPr/>
        </p:nvSpPr>
        <p:spPr>
          <a:xfrm>
            <a:off x="8643979" y="250880"/>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6" name="円/楕円 25">
            <a:extLst>
              <a:ext uri="{FF2B5EF4-FFF2-40B4-BE49-F238E27FC236}">
                <a16:creationId xmlns:a16="http://schemas.microsoft.com/office/drawing/2014/main" id="{2924F624-7B1B-2B03-04CE-0C6D266F35FA}"/>
              </a:ext>
            </a:extLst>
          </p:cNvPr>
          <p:cNvSpPr/>
          <p:nvPr/>
        </p:nvSpPr>
        <p:spPr>
          <a:xfrm>
            <a:off x="3036052" y="258326"/>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903099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CB025A-F83D-9D15-2467-4C3E3986C1AE}"/>
              </a:ext>
            </a:extLst>
          </p:cNvPr>
          <p:cNvSpPr>
            <a:spLocks noGrp="1"/>
          </p:cNvSpPr>
          <p:nvPr>
            <p:ph type="title"/>
          </p:nvPr>
        </p:nvSpPr>
        <p:spPr/>
        <p:txBody>
          <a:bodyPr/>
          <a:lstStyle/>
          <a:p>
            <a:r>
              <a:rPr kumimoji="1" lang="ja-JP" altLang="en-US"/>
              <a:t>目次</a:t>
            </a:r>
          </a:p>
        </p:txBody>
      </p:sp>
      <p:sp>
        <p:nvSpPr>
          <p:cNvPr id="3" name="コンテンツ プレースホルダー 2">
            <a:extLst>
              <a:ext uri="{FF2B5EF4-FFF2-40B4-BE49-F238E27FC236}">
                <a16:creationId xmlns:a16="http://schemas.microsoft.com/office/drawing/2014/main" id="{F089108D-6F11-01EA-FCB4-829B54659A6E}"/>
              </a:ext>
            </a:extLst>
          </p:cNvPr>
          <p:cNvSpPr>
            <a:spLocks noGrp="1"/>
          </p:cNvSpPr>
          <p:nvPr>
            <p:ph idx="1"/>
          </p:nvPr>
        </p:nvSpPr>
        <p:spPr/>
        <p:txBody>
          <a:bodyPr/>
          <a:lstStyle/>
          <a:p>
            <a:r>
              <a:rPr kumimoji="1" lang="ja-JP" altLang="en-US"/>
              <a:t>自己紹介</a:t>
            </a:r>
            <a:endParaRPr kumimoji="1" lang="en-US" altLang="ja-JP" dirty="0"/>
          </a:p>
          <a:p>
            <a:r>
              <a:rPr lang="ja-JP" altLang="en-US"/>
              <a:t>グラフ理論の用語確認</a:t>
            </a:r>
            <a:endParaRPr lang="en-US" altLang="ja-JP" dirty="0"/>
          </a:p>
          <a:p>
            <a:r>
              <a:rPr kumimoji="1" lang="en-US" altLang="ja-JP" dirty="0"/>
              <a:t>BFS</a:t>
            </a:r>
            <a:r>
              <a:rPr kumimoji="1" lang="ja-JP" altLang="en-US"/>
              <a:t>とは</a:t>
            </a:r>
            <a:endParaRPr kumimoji="1" lang="en-US" altLang="ja-JP" dirty="0"/>
          </a:p>
          <a:p>
            <a:r>
              <a:rPr lang="en-US" altLang="ja-JP" dirty="0"/>
              <a:t>BFS</a:t>
            </a:r>
            <a:r>
              <a:rPr lang="ja-JP" altLang="en-US"/>
              <a:t>の実装</a:t>
            </a:r>
            <a:endParaRPr lang="en-US" altLang="ja-JP" dirty="0"/>
          </a:p>
          <a:p>
            <a:r>
              <a:rPr lang="en-US" altLang="ja-JP" dirty="0">
                <a:solidFill>
                  <a:srgbClr val="FF0000"/>
                </a:solidFill>
              </a:rPr>
              <a:t>BFS</a:t>
            </a:r>
            <a:r>
              <a:rPr lang="ja-JP" altLang="en-US">
                <a:solidFill>
                  <a:srgbClr val="FF0000"/>
                </a:solidFill>
              </a:rPr>
              <a:t>の応用</a:t>
            </a:r>
            <a:endParaRPr lang="en-US" altLang="ja-JP" dirty="0">
              <a:solidFill>
                <a:srgbClr val="FF0000"/>
              </a:solidFill>
            </a:endParaRPr>
          </a:p>
          <a:p>
            <a:r>
              <a:rPr lang="ja-JP" altLang="en-US"/>
              <a:t>鉄則本の紹介</a:t>
            </a:r>
            <a:endParaRPr lang="en-US" altLang="ja-JP" dirty="0"/>
          </a:p>
          <a:p>
            <a:r>
              <a:rPr lang="ja-JP" altLang="en-US"/>
              <a:t>練習問題</a:t>
            </a:r>
            <a:endParaRPr lang="en-US" altLang="ja-JP" dirty="0"/>
          </a:p>
        </p:txBody>
      </p:sp>
      <p:cxnSp>
        <p:nvCxnSpPr>
          <p:cNvPr id="4" name="直線コネクタ 3">
            <a:extLst>
              <a:ext uri="{FF2B5EF4-FFF2-40B4-BE49-F238E27FC236}">
                <a16:creationId xmlns:a16="http://schemas.microsoft.com/office/drawing/2014/main" id="{530FA55E-0D03-8D48-7865-B057C9CBB196}"/>
              </a:ext>
            </a:extLst>
          </p:cNvPr>
          <p:cNvCxnSpPr>
            <a:cxnSpLocks/>
          </p:cNvCxnSpPr>
          <p:nvPr/>
        </p:nvCxnSpPr>
        <p:spPr>
          <a:xfrm>
            <a:off x="3260054"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5" name="円/楕円 4">
            <a:extLst>
              <a:ext uri="{FF2B5EF4-FFF2-40B4-BE49-F238E27FC236}">
                <a16:creationId xmlns:a16="http://schemas.microsoft.com/office/drawing/2014/main" id="{31CCB5A3-4532-53DE-0740-B7DF1E53731D}"/>
              </a:ext>
            </a:extLst>
          </p:cNvPr>
          <p:cNvSpPr/>
          <p:nvPr/>
        </p:nvSpPr>
        <p:spPr>
          <a:xfrm>
            <a:off x="3838123" y="249511"/>
            <a:ext cx="220717" cy="228490"/>
          </a:xfrm>
          <a:prstGeom prst="ellipse">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2A1EFB82-20A2-C106-E497-8C798FEFBCDB}"/>
              </a:ext>
            </a:extLst>
          </p:cNvPr>
          <p:cNvCxnSpPr>
            <a:cxnSpLocks/>
          </p:cNvCxnSpPr>
          <p:nvPr/>
        </p:nvCxnSpPr>
        <p:spPr>
          <a:xfrm>
            <a:off x="4058840"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7" name="円/楕円 6">
            <a:extLst>
              <a:ext uri="{FF2B5EF4-FFF2-40B4-BE49-F238E27FC236}">
                <a16:creationId xmlns:a16="http://schemas.microsoft.com/office/drawing/2014/main" id="{2806BF88-5823-3E2A-2787-91F87A949694}"/>
              </a:ext>
            </a:extLst>
          </p:cNvPr>
          <p:cNvSpPr/>
          <p:nvPr/>
        </p:nvSpPr>
        <p:spPr>
          <a:xfrm>
            <a:off x="4636909"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129D7749-8911-C47A-11D0-C70FEF9DE676}"/>
              </a:ext>
            </a:extLst>
          </p:cNvPr>
          <p:cNvCxnSpPr>
            <a:cxnSpLocks/>
          </p:cNvCxnSpPr>
          <p:nvPr/>
        </p:nvCxnSpPr>
        <p:spPr>
          <a:xfrm>
            <a:off x="4857626"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9" name="円/楕円 8">
            <a:extLst>
              <a:ext uri="{FF2B5EF4-FFF2-40B4-BE49-F238E27FC236}">
                <a16:creationId xmlns:a16="http://schemas.microsoft.com/office/drawing/2014/main" id="{007A7D91-572F-09F8-4734-8FB5DD4DD6CA}"/>
              </a:ext>
            </a:extLst>
          </p:cNvPr>
          <p:cNvSpPr/>
          <p:nvPr/>
        </p:nvSpPr>
        <p:spPr>
          <a:xfrm>
            <a:off x="5435695"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85F3E7C6-8649-0033-136E-E3E12C212758}"/>
              </a:ext>
            </a:extLst>
          </p:cNvPr>
          <p:cNvCxnSpPr>
            <a:cxnSpLocks/>
          </p:cNvCxnSpPr>
          <p:nvPr/>
        </p:nvCxnSpPr>
        <p:spPr>
          <a:xfrm>
            <a:off x="5656412"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1" name="円/楕円 10">
            <a:extLst>
              <a:ext uri="{FF2B5EF4-FFF2-40B4-BE49-F238E27FC236}">
                <a16:creationId xmlns:a16="http://schemas.microsoft.com/office/drawing/2014/main" id="{F1798905-3F27-38A3-4504-3ABD7703B133}"/>
              </a:ext>
            </a:extLst>
          </p:cNvPr>
          <p:cNvSpPr/>
          <p:nvPr/>
        </p:nvSpPr>
        <p:spPr>
          <a:xfrm>
            <a:off x="6234481"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967EFE43-B38F-F298-64EA-5CD4DF1B1708}"/>
              </a:ext>
            </a:extLst>
          </p:cNvPr>
          <p:cNvCxnSpPr>
            <a:cxnSpLocks/>
          </p:cNvCxnSpPr>
          <p:nvPr/>
        </p:nvCxnSpPr>
        <p:spPr>
          <a:xfrm>
            <a:off x="6455198"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3" name="円/楕円 12">
            <a:extLst>
              <a:ext uri="{FF2B5EF4-FFF2-40B4-BE49-F238E27FC236}">
                <a16:creationId xmlns:a16="http://schemas.microsoft.com/office/drawing/2014/main" id="{254EEA4F-A0CC-BCB5-3D8F-980986274E80}"/>
              </a:ext>
            </a:extLst>
          </p:cNvPr>
          <p:cNvSpPr/>
          <p:nvPr/>
        </p:nvSpPr>
        <p:spPr>
          <a:xfrm>
            <a:off x="7033267" y="249511"/>
            <a:ext cx="220717" cy="228490"/>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0BBEC197-4AA5-5962-5312-D86BBA3F140F}"/>
              </a:ext>
            </a:extLst>
          </p:cNvPr>
          <p:cNvCxnSpPr>
            <a:cxnSpLocks/>
          </p:cNvCxnSpPr>
          <p:nvPr/>
        </p:nvCxnSpPr>
        <p:spPr>
          <a:xfrm>
            <a:off x="7260554"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15" name="円/楕円 14">
            <a:extLst>
              <a:ext uri="{FF2B5EF4-FFF2-40B4-BE49-F238E27FC236}">
                <a16:creationId xmlns:a16="http://schemas.microsoft.com/office/drawing/2014/main" id="{3DB3587F-36D1-32B0-2299-FF3AAC1F3927}"/>
              </a:ext>
            </a:extLst>
          </p:cNvPr>
          <p:cNvSpPr/>
          <p:nvPr/>
        </p:nvSpPr>
        <p:spPr>
          <a:xfrm>
            <a:off x="7838623"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63BF5B87-4C1A-139E-EA79-E4259E5DDA87}"/>
              </a:ext>
            </a:extLst>
          </p:cNvPr>
          <p:cNvCxnSpPr>
            <a:cxnSpLocks/>
          </p:cNvCxnSpPr>
          <p:nvPr/>
        </p:nvCxnSpPr>
        <p:spPr>
          <a:xfrm>
            <a:off x="8065910"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17" name="円/楕円 16">
            <a:extLst>
              <a:ext uri="{FF2B5EF4-FFF2-40B4-BE49-F238E27FC236}">
                <a16:creationId xmlns:a16="http://schemas.microsoft.com/office/drawing/2014/main" id="{AACA61D2-04BC-F54D-16D9-B47CB0802D8D}"/>
              </a:ext>
            </a:extLst>
          </p:cNvPr>
          <p:cNvSpPr/>
          <p:nvPr/>
        </p:nvSpPr>
        <p:spPr>
          <a:xfrm>
            <a:off x="8643979"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28949617-8E94-D3AA-18F1-6704BD94DF7F}"/>
              </a:ext>
            </a:extLst>
          </p:cNvPr>
          <p:cNvSpPr/>
          <p:nvPr/>
        </p:nvSpPr>
        <p:spPr>
          <a:xfrm>
            <a:off x="3036052" y="258326"/>
            <a:ext cx="220717" cy="228490"/>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4149861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58CC83-B690-04BC-DC5A-44216A913B9F}"/>
              </a:ext>
            </a:extLst>
          </p:cNvPr>
          <p:cNvSpPr>
            <a:spLocks noGrp="1"/>
          </p:cNvSpPr>
          <p:nvPr>
            <p:ph type="title"/>
          </p:nvPr>
        </p:nvSpPr>
        <p:spPr/>
        <p:txBody>
          <a:bodyPr/>
          <a:lstStyle/>
          <a:p>
            <a:r>
              <a:rPr lang="ja-JP" altLang="en-US"/>
              <a:t>この問題</a:t>
            </a:r>
            <a:r>
              <a:rPr kumimoji="1" lang="ja-JP" altLang="en-US"/>
              <a:t>のポイント</a:t>
            </a:r>
            <a:r>
              <a:rPr kumimoji="1" lang="en-US" altLang="ja-JP" dirty="0"/>
              <a:t>(</a:t>
            </a:r>
            <a:r>
              <a:rPr kumimoji="1" lang="ja-JP" altLang="en-US"/>
              <a:t>まとめ</a:t>
            </a:r>
            <a:r>
              <a:rPr kumimoji="1" lang="en-US" altLang="ja-JP" dirty="0"/>
              <a:t>)</a:t>
            </a:r>
            <a:endParaRPr kumimoji="1" lang="ja-JP" altLang="en-US"/>
          </a:p>
        </p:txBody>
      </p:sp>
      <p:sp>
        <p:nvSpPr>
          <p:cNvPr id="3" name="コンテンツ プレースホルダー 2">
            <a:extLst>
              <a:ext uri="{FF2B5EF4-FFF2-40B4-BE49-F238E27FC236}">
                <a16:creationId xmlns:a16="http://schemas.microsoft.com/office/drawing/2014/main" id="{EDD07941-20EE-80E0-931F-4FA74E209631}"/>
              </a:ext>
            </a:extLst>
          </p:cNvPr>
          <p:cNvSpPr>
            <a:spLocks noGrp="1"/>
          </p:cNvSpPr>
          <p:nvPr>
            <p:ph idx="1"/>
          </p:nvPr>
        </p:nvSpPr>
        <p:spPr/>
        <p:txBody>
          <a:bodyPr/>
          <a:lstStyle/>
          <a:p>
            <a:r>
              <a:rPr kumimoji="1" lang="ja-JP" altLang="en-US"/>
              <a:t>ある状態を点にして考える。</a:t>
            </a:r>
            <a:endParaRPr kumimoji="1" lang="en-US" altLang="ja-JP" dirty="0"/>
          </a:p>
          <a:p>
            <a:pPr marL="0" indent="0">
              <a:buNone/>
            </a:pPr>
            <a:r>
              <a:rPr lang="en-US" altLang="ja-JP" dirty="0"/>
              <a:t>(Bit</a:t>
            </a:r>
            <a:r>
              <a:rPr lang="ja-JP" altLang="en-US"/>
              <a:t>使うものが多い</a:t>
            </a:r>
            <a:r>
              <a:rPr lang="en-US" altLang="ja-JP" dirty="0"/>
              <a:t>)</a:t>
            </a:r>
            <a:endParaRPr kumimoji="1" lang="en-US" altLang="ja-JP" dirty="0"/>
          </a:p>
          <a:p>
            <a:pPr marL="0" indent="0">
              <a:buNone/>
            </a:pPr>
            <a:endParaRPr lang="en-US" altLang="ja-JP" dirty="0"/>
          </a:p>
          <a:p>
            <a:r>
              <a:rPr kumimoji="1" lang="ja-JP" altLang="en-US"/>
              <a:t>制約が小さいのがポイントだった。</a:t>
            </a:r>
            <a:endParaRPr kumimoji="1" lang="en-US" altLang="ja-JP" dirty="0"/>
          </a:p>
          <a:p>
            <a:pPr marL="0" indent="0">
              <a:buNone/>
            </a:pPr>
            <a:r>
              <a:rPr lang="en-US" altLang="ja-JP" dirty="0"/>
              <a:t> (N</a:t>
            </a:r>
            <a:r>
              <a:rPr lang="en-US" altLang="ja-JP" baseline="30000" dirty="0"/>
              <a:t>2 </a:t>
            </a:r>
            <a:r>
              <a:rPr lang="ja-JP" altLang="en-US"/>
              <a:t>≦</a:t>
            </a:r>
            <a:r>
              <a:rPr lang="en-US" altLang="ja-JP" dirty="0"/>
              <a:t>10</a:t>
            </a:r>
            <a:r>
              <a:rPr lang="en-US" altLang="ja-JP" baseline="30000" dirty="0"/>
              <a:t>6</a:t>
            </a:r>
            <a:r>
              <a:rPr lang="en-US" altLang="ja-JP" dirty="0"/>
              <a:t>)</a:t>
            </a:r>
            <a:endParaRPr kumimoji="1" lang="ja-JP" altLang="en-US"/>
          </a:p>
        </p:txBody>
      </p:sp>
      <p:cxnSp>
        <p:nvCxnSpPr>
          <p:cNvPr id="4" name="直線コネクタ 3">
            <a:extLst>
              <a:ext uri="{FF2B5EF4-FFF2-40B4-BE49-F238E27FC236}">
                <a16:creationId xmlns:a16="http://schemas.microsoft.com/office/drawing/2014/main" id="{FB0CDC77-4F11-76D2-CF0F-05F63EB78DB8}"/>
              </a:ext>
            </a:extLst>
          </p:cNvPr>
          <p:cNvCxnSpPr/>
          <p:nvPr/>
        </p:nvCxnSpPr>
        <p:spPr>
          <a:xfrm>
            <a:off x="3260054"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5" name="円/楕円 4">
            <a:extLst>
              <a:ext uri="{FF2B5EF4-FFF2-40B4-BE49-F238E27FC236}">
                <a16:creationId xmlns:a16="http://schemas.microsoft.com/office/drawing/2014/main" id="{2F3D01A4-1705-548E-4F3D-66371CDA3B91}"/>
              </a:ext>
            </a:extLst>
          </p:cNvPr>
          <p:cNvSpPr/>
          <p:nvPr/>
        </p:nvSpPr>
        <p:spPr>
          <a:xfrm>
            <a:off x="3838123"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85C43952-81CA-170A-A205-2288F955438B}"/>
              </a:ext>
            </a:extLst>
          </p:cNvPr>
          <p:cNvCxnSpPr/>
          <p:nvPr/>
        </p:nvCxnSpPr>
        <p:spPr>
          <a:xfrm>
            <a:off x="4058840"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7" name="円/楕円 6">
            <a:extLst>
              <a:ext uri="{FF2B5EF4-FFF2-40B4-BE49-F238E27FC236}">
                <a16:creationId xmlns:a16="http://schemas.microsoft.com/office/drawing/2014/main" id="{C35D08F9-3671-2675-E528-188F8F5D0C54}"/>
              </a:ext>
            </a:extLst>
          </p:cNvPr>
          <p:cNvSpPr/>
          <p:nvPr/>
        </p:nvSpPr>
        <p:spPr>
          <a:xfrm>
            <a:off x="4636909"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198AC94C-0F2F-2B81-3994-275AD5D97549}"/>
              </a:ext>
            </a:extLst>
          </p:cNvPr>
          <p:cNvCxnSpPr/>
          <p:nvPr/>
        </p:nvCxnSpPr>
        <p:spPr>
          <a:xfrm>
            <a:off x="4857626"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9" name="円/楕円 8">
            <a:extLst>
              <a:ext uri="{FF2B5EF4-FFF2-40B4-BE49-F238E27FC236}">
                <a16:creationId xmlns:a16="http://schemas.microsoft.com/office/drawing/2014/main" id="{6591E84E-1C22-2835-F857-2AC4756BEF8C}"/>
              </a:ext>
            </a:extLst>
          </p:cNvPr>
          <p:cNvSpPr/>
          <p:nvPr/>
        </p:nvSpPr>
        <p:spPr>
          <a:xfrm>
            <a:off x="5435695"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A26575E3-031F-0522-B6F6-E37D57DF9129}"/>
              </a:ext>
            </a:extLst>
          </p:cNvPr>
          <p:cNvCxnSpPr/>
          <p:nvPr/>
        </p:nvCxnSpPr>
        <p:spPr>
          <a:xfrm>
            <a:off x="5656412"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1" name="円/楕円 10">
            <a:extLst>
              <a:ext uri="{FF2B5EF4-FFF2-40B4-BE49-F238E27FC236}">
                <a16:creationId xmlns:a16="http://schemas.microsoft.com/office/drawing/2014/main" id="{7A17078A-401E-0C7B-C0D1-655FF6DC5950}"/>
              </a:ext>
            </a:extLst>
          </p:cNvPr>
          <p:cNvSpPr/>
          <p:nvPr/>
        </p:nvSpPr>
        <p:spPr>
          <a:xfrm>
            <a:off x="6234481"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260F9B6C-AD6C-2303-6299-37F027633E68}"/>
              </a:ext>
            </a:extLst>
          </p:cNvPr>
          <p:cNvCxnSpPr/>
          <p:nvPr/>
        </p:nvCxnSpPr>
        <p:spPr>
          <a:xfrm>
            <a:off x="6455198"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3" name="円/楕円 12">
            <a:extLst>
              <a:ext uri="{FF2B5EF4-FFF2-40B4-BE49-F238E27FC236}">
                <a16:creationId xmlns:a16="http://schemas.microsoft.com/office/drawing/2014/main" id="{276DC5F9-7C38-B4C7-86A6-474F717EA1E4}"/>
              </a:ext>
            </a:extLst>
          </p:cNvPr>
          <p:cNvSpPr/>
          <p:nvPr/>
        </p:nvSpPr>
        <p:spPr>
          <a:xfrm>
            <a:off x="7033267" y="249511"/>
            <a:ext cx="220717" cy="228490"/>
          </a:xfrm>
          <a:prstGeom prst="ellipse">
            <a:avLst/>
          </a:prstGeom>
          <a:solidFill>
            <a:srgbClr val="FF0000"/>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96308A5A-B586-33FA-1C93-45710BBB1581}"/>
              </a:ext>
            </a:extLst>
          </p:cNvPr>
          <p:cNvCxnSpPr/>
          <p:nvPr/>
        </p:nvCxnSpPr>
        <p:spPr>
          <a:xfrm>
            <a:off x="7260554"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15" name="円/楕円 14">
            <a:extLst>
              <a:ext uri="{FF2B5EF4-FFF2-40B4-BE49-F238E27FC236}">
                <a16:creationId xmlns:a16="http://schemas.microsoft.com/office/drawing/2014/main" id="{21930606-6BB5-9599-80E9-0814D3CFB674}"/>
              </a:ext>
            </a:extLst>
          </p:cNvPr>
          <p:cNvSpPr/>
          <p:nvPr/>
        </p:nvSpPr>
        <p:spPr>
          <a:xfrm>
            <a:off x="7838623" y="250880"/>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E534BE2D-E775-0D49-3BD8-5BF0DB0BFE7C}"/>
              </a:ext>
            </a:extLst>
          </p:cNvPr>
          <p:cNvCxnSpPr/>
          <p:nvPr/>
        </p:nvCxnSpPr>
        <p:spPr>
          <a:xfrm>
            <a:off x="8065910"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17" name="円/楕円 16">
            <a:extLst>
              <a:ext uri="{FF2B5EF4-FFF2-40B4-BE49-F238E27FC236}">
                <a16:creationId xmlns:a16="http://schemas.microsoft.com/office/drawing/2014/main" id="{5A02E359-161D-FC6C-8884-1484419CBF34}"/>
              </a:ext>
            </a:extLst>
          </p:cNvPr>
          <p:cNvSpPr/>
          <p:nvPr/>
        </p:nvSpPr>
        <p:spPr>
          <a:xfrm>
            <a:off x="8643979" y="250880"/>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EF021F31-2E72-E809-BA9A-073623A15BF3}"/>
              </a:ext>
            </a:extLst>
          </p:cNvPr>
          <p:cNvSpPr/>
          <p:nvPr/>
        </p:nvSpPr>
        <p:spPr>
          <a:xfrm>
            <a:off x="3036052" y="258326"/>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7845532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C7C66D-233B-4547-76E8-797AC97033CD}"/>
              </a:ext>
            </a:extLst>
          </p:cNvPr>
          <p:cNvSpPr>
            <a:spLocks noGrp="1"/>
          </p:cNvSpPr>
          <p:nvPr>
            <p:ph type="title"/>
          </p:nvPr>
        </p:nvSpPr>
        <p:spPr/>
        <p:txBody>
          <a:bodyPr/>
          <a:lstStyle/>
          <a:p>
            <a:r>
              <a:rPr kumimoji="1" lang="ja-JP" altLang="en-US"/>
              <a:t>鉄則本の紹介</a:t>
            </a:r>
          </a:p>
        </p:txBody>
      </p:sp>
      <p:sp>
        <p:nvSpPr>
          <p:cNvPr id="8" name="コンテンツ プレースホルダー 7">
            <a:extLst>
              <a:ext uri="{FF2B5EF4-FFF2-40B4-BE49-F238E27FC236}">
                <a16:creationId xmlns:a16="http://schemas.microsoft.com/office/drawing/2014/main" id="{07B56885-1F06-D0D9-A303-71049AAC3FA2}"/>
              </a:ext>
            </a:extLst>
          </p:cNvPr>
          <p:cNvSpPr>
            <a:spLocks noGrp="1"/>
          </p:cNvSpPr>
          <p:nvPr>
            <p:ph idx="1"/>
          </p:nvPr>
        </p:nvSpPr>
        <p:spPr/>
        <p:txBody>
          <a:bodyPr/>
          <a:lstStyle/>
          <a:p>
            <a:r>
              <a:rPr lang="ja-JP" altLang="en-US"/>
              <a:t>有名なレッドコーダーの人が執筆</a:t>
            </a:r>
            <a:endParaRPr lang="en-US" altLang="ja-JP" dirty="0"/>
          </a:p>
          <a:p>
            <a:pPr marL="0" indent="0">
              <a:buNone/>
            </a:pPr>
            <a:r>
              <a:rPr lang="en-US" altLang="ja-JP" dirty="0"/>
              <a:t>(E869120)</a:t>
            </a:r>
          </a:p>
          <a:p>
            <a:pPr marL="0" indent="0">
              <a:buNone/>
            </a:pPr>
            <a:endParaRPr lang="en-US" altLang="ja-JP" dirty="0"/>
          </a:p>
          <a:p>
            <a:r>
              <a:rPr lang="ja-JP" altLang="en-US"/>
              <a:t>レート</a:t>
            </a:r>
            <a:r>
              <a:rPr lang="en-US" altLang="ja-JP" dirty="0"/>
              <a:t>0~1500</a:t>
            </a:r>
            <a:r>
              <a:rPr lang="ja-JP" altLang="en-US"/>
              <a:t>の人におすすめ</a:t>
            </a:r>
            <a:endParaRPr lang="en-US" altLang="ja-JP" dirty="0"/>
          </a:p>
          <a:p>
            <a:endParaRPr lang="en-US" altLang="ja-JP" dirty="0"/>
          </a:p>
          <a:p>
            <a:r>
              <a:rPr lang="ja-JP" altLang="en-US"/>
              <a:t>カラーでとてもわかり易い</a:t>
            </a:r>
          </a:p>
        </p:txBody>
      </p:sp>
      <p:pic>
        <p:nvPicPr>
          <p:cNvPr id="9" name="コンテンツ プレースホルダー 4" descr="グラフィカル ユーザー インターフェイス&#10;&#10;自動的に生成された説明">
            <a:extLst>
              <a:ext uri="{FF2B5EF4-FFF2-40B4-BE49-F238E27FC236}">
                <a16:creationId xmlns:a16="http://schemas.microsoft.com/office/drawing/2014/main" id="{3A22C104-B09F-77CF-8B23-92671397528F}"/>
              </a:ext>
            </a:extLst>
          </p:cNvPr>
          <p:cNvPicPr>
            <a:picLocks noChangeAspect="1"/>
          </p:cNvPicPr>
          <p:nvPr/>
        </p:nvPicPr>
        <p:blipFill>
          <a:blip r:embed="rId2"/>
          <a:stretch>
            <a:fillRect/>
          </a:stretch>
        </p:blipFill>
        <p:spPr>
          <a:xfrm>
            <a:off x="8128458" y="1543447"/>
            <a:ext cx="3865522" cy="4915694"/>
          </a:xfrm>
          <a:prstGeom prst="rect">
            <a:avLst/>
          </a:prstGeom>
        </p:spPr>
      </p:pic>
      <p:cxnSp>
        <p:nvCxnSpPr>
          <p:cNvPr id="10" name="直線コネクタ 9">
            <a:extLst>
              <a:ext uri="{FF2B5EF4-FFF2-40B4-BE49-F238E27FC236}">
                <a16:creationId xmlns:a16="http://schemas.microsoft.com/office/drawing/2014/main" id="{95138FF4-DF8D-30BF-928A-37D1C074BA78}"/>
              </a:ext>
            </a:extLst>
          </p:cNvPr>
          <p:cNvCxnSpPr/>
          <p:nvPr/>
        </p:nvCxnSpPr>
        <p:spPr>
          <a:xfrm>
            <a:off x="3260054"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1" name="円/楕円 10">
            <a:extLst>
              <a:ext uri="{FF2B5EF4-FFF2-40B4-BE49-F238E27FC236}">
                <a16:creationId xmlns:a16="http://schemas.microsoft.com/office/drawing/2014/main" id="{63131350-E02B-8A81-7C77-C76293630664}"/>
              </a:ext>
            </a:extLst>
          </p:cNvPr>
          <p:cNvSpPr/>
          <p:nvPr/>
        </p:nvSpPr>
        <p:spPr>
          <a:xfrm>
            <a:off x="3838123" y="249511"/>
            <a:ext cx="220717" cy="228490"/>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9435A7DF-6702-E587-8DAA-8F9979276577}"/>
              </a:ext>
            </a:extLst>
          </p:cNvPr>
          <p:cNvCxnSpPr/>
          <p:nvPr/>
        </p:nvCxnSpPr>
        <p:spPr>
          <a:xfrm>
            <a:off x="4058840"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3" name="円/楕円 12">
            <a:extLst>
              <a:ext uri="{FF2B5EF4-FFF2-40B4-BE49-F238E27FC236}">
                <a16:creationId xmlns:a16="http://schemas.microsoft.com/office/drawing/2014/main" id="{12CB9BAF-955A-CE44-6CF7-F5FB686F186A}"/>
              </a:ext>
            </a:extLst>
          </p:cNvPr>
          <p:cNvSpPr/>
          <p:nvPr/>
        </p:nvSpPr>
        <p:spPr>
          <a:xfrm>
            <a:off x="4636909" y="249511"/>
            <a:ext cx="220717" cy="228490"/>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60B1D12B-1372-E811-20B7-B95199803FA8}"/>
              </a:ext>
            </a:extLst>
          </p:cNvPr>
          <p:cNvCxnSpPr/>
          <p:nvPr/>
        </p:nvCxnSpPr>
        <p:spPr>
          <a:xfrm>
            <a:off x="4857626"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5" name="円/楕円 14">
            <a:extLst>
              <a:ext uri="{FF2B5EF4-FFF2-40B4-BE49-F238E27FC236}">
                <a16:creationId xmlns:a16="http://schemas.microsoft.com/office/drawing/2014/main" id="{FD6C48B9-F461-1CEB-B6BF-AB0FCAD10845}"/>
              </a:ext>
            </a:extLst>
          </p:cNvPr>
          <p:cNvSpPr/>
          <p:nvPr/>
        </p:nvSpPr>
        <p:spPr>
          <a:xfrm>
            <a:off x="5435695" y="249511"/>
            <a:ext cx="220717" cy="228490"/>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402456D6-2E41-0B45-C54C-EAD968498A4D}"/>
              </a:ext>
            </a:extLst>
          </p:cNvPr>
          <p:cNvCxnSpPr/>
          <p:nvPr/>
        </p:nvCxnSpPr>
        <p:spPr>
          <a:xfrm>
            <a:off x="5656412"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7" name="円/楕円 16">
            <a:extLst>
              <a:ext uri="{FF2B5EF4-FFF2-40B4-BE49-F238E27FC236}">
                <a16:creationId xmlns:a16="http://schemas.microsoft.com/office/drawing/2014/main" id="{D5393364-DCE3-77B6-4602-1A988EC8EAAC}"/>
              </a:ext>
            </a:extLst>
          </p:cNvPr>
          <p:cNvSpPr/>
          <p:nvPr/>
        </p:nvSpPr>
        <p:spPr>
          <a:xfrm>
            <a:off x="6234481" y="249511"/>
            <a:ext cx="220717" cy="228490"/>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8" name="直線コネクタ 17">
            <a:extLst>
              <a:ext uri="{FF2B5EF4-FFF2-40B4-BE49-F238E27FC236}">
                <a16:creationId xmlns:a16="http://schemas.microsoft.com/office/drawing/2014/main" id="{1C70961F-B385-45B1-3A21-1E259FB6B07E}"/>
              </a:ext>
            </a:extLst>
          </p:cNvPr>
          <p:cNvCxnSpPr/>
          <p:nvPr/>
        </p:nvCxnSpPr>
        <p:spPr>
          <a:xfrm>
            <a:off x="6455198"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9" name="円/楕円 18">
            <a:extLst>
              <a:ext uri="{FF2B5EF4-FFF2-40B4-BE49-F238E27FC236}">
                <a16:creationId xmlns:a16="http://schemas.microsoft.com/office/drawing/2014/main" id="{31B76F83-B269-81C2-2DE5-E64D57260DA4}"/>
              </a:ext>
            </a:extLst>
          </p:cNvPr>
          <p:cNvSpPr/>
          <p:nvPr/>
        </p:nvSpPr>
        <p:spPr>
          <a:xfrm>
            <a:off x="7033267" y="249511"/>
            <a:ext cx="220717" cy="228490"/>
          </a:xfrm>
          <a:prstGeom prst="ellipse">
            <a:avLst/>
          </a:prstGeom>
          <a:solidFill>
            <a:schemeClr val="bg1"/>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20" name="直線コネクタ 19">
            <a:extLst>
              <a:ext uri="{FF2B5EF4-FFF2-40B4-BE49-F238E27FC236}">
                <a16:creationId xmlns:a16="http://schemas.microsoft.com/office/drawing/2014/main" id="{68C6490B-BC32-4251-5295-444443A3B866}"/>
              </a:ext>
            </a:extLst>
          </p:cNvPr>
          <p:cNvCxnSpPr/>
          <p:nvPr/>
        </p:nvCxnSpPr>
        <p:spPr>
          <a:xfrm>
            <a:off x="7260554"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21" name="円/楕円 20">
            <a:extLst>
              <a:ext uri="{FF2B5EF4-FFF2-40B4-BE49-F238E27FC236}">
                <a16:creationId xmlns:a16="http://schemas.microsoft.com/office/drawing/2014/main" id="{F7AEF637-F7F0-D822-3A09-92F7E7095793}"/>
              </a:ext>
            </a:extLst>
          </p:cNvPr>
          <p:cNvSpPr/>
          <p:nvPr/>
        </p:nvSpPr>
        <p:spPr>
          <a:xfrm>
            <a:off x="7838623" y="250880"/>
            <a:ext cx="220717" cy="228490"/>
          </a:xfrm>
          <a:prstGeom prst="ellipse">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id="{B1A2701A-BEC9-AC1C-1385-8CE58479E811}"/>
              </a:ext>
            </a:extLst>
          </p:cNvPr>
          <p:cNvCxnSpPr/>
          <p:nvPr/>
        </p:nvCxnSpPr>
        <p:spPr>
          <a:xfrm>
            <a:off x="8065910"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23" name="円/楕円 22">
            <a:extLst>
              <a:ext uri="{FF2B5EF4-FFF2-40B4-BE49-F238E27FC236}">
                <a16:creationId xmlns:a16="http://schemas.microsoft.com/office/drawing/2014/main" id="{442F56A5-AB3B-2457-4C37-CCA0A14CB9D9}"/>
              </a:ext>
            </a:extLst>
          </p:cNvPr>
          <p:cNvSpPr/>
          <p:nvPr/>
        </p:nvSpPr>
        <p:spPr>
          <a:xfrm>
            <a:off x="8643979" y="250880"/>
            <a:ext cx="220717" cy="228490"/>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250D80E6-6E6E-6CA7-5C47-419F791EB67A}"/>
              </a:ext>
            </a:extLst>
          </p:cNvPr>
          <p:cNvSpPr/>
          <p:nvPr/>
        </p:nvSpPr>
        <p:spPr>
          <a:xfrm>
            <a:off x="3036052" y="258326"/>
            <a:ext cx="220717" cy="228490"/>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6087319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BCC452-9259-9E24-A668-D2FB9D6E0C3C}"/>
              </a:ext>
            </a:extLst>
          </p:cNvPr>
          <p:cNvSpPr>
            <a:spLocks noGrp="1"/>
          </p:cNvSpPr>
          <p:nvPr>
            <p:ph type="title"/>
          </p:nvPr>
        </p:nvSpPr>
        <p:spPr/>
        <p:txBody>
          <a:bodyPr/>
          <a:lstStyle/>
          <a:p>
            <a:r>
              <a:rPr kumimoji="1" lang="en-US" altLang="ja-JP" dirty="0"/>
              <a:t>BFS</a:t>
            </a:r>
            <a:r>
              <a:rPr kumimoji="1" lang="ja-JP" altLang="en-US"/>
              <a:t>の問題</a:t>
            </a:r>
            <a:r>
              <a:rPr kumimoji="1" lang="en-US" altLang="ja-JP" dirty="0"/>
              <a:t>1</a:t>
            </a:r>
            <a:endParaRPr kumimoji="1" lang="ja-JP" altLang="en-US"/>
          </a:p>
        </p:txBody>
      </p:sp>
      <p:sp>
        <p:nvSpPr>
          <p:cNvPr id="3" name="コンテンツ プレースホルダー 2">
            <a:extLst>
              <a:ext uri="{FF2B5EF4-FFF2-40B4-BE49-F238E27FC236}">
                <a16:creationId xmlns:a16="http://schemas.microsoft.com/office/drawing/2014/main" id="{7EBE27CC-4D35-D586-181A-C14D5C97734C}"/>
              </a:ext>
            </a:extLst>
          </p:cNvPr>
          <p:cNvSpPr>
            <a:spLocks noGrp="1"/>
          </p:cNvSpPr>
          <p:nvPr>
            <p:ph idx="1"/>
          </p:nvPr>
        </p:nvSpPr>
        <p:spPr/>
        <p:txBody>
          <a:bodyPr>
            <a:normAutofit/>
          </a:bodyPr>
          <a:lstStyle/>
          <a:p>
            <a:r>
              <a:rPr lang="en" altLang="ja-JP" sz="2000" i="0" dirty="0">
                <a:solidFill>
                  <a:srgbClr val="0C334E"/>
                </a:solidFill>
                <a:effectLst/>
              </a:rPr>
              <a:t>Breadth First Search</a:t>
            </a:r>
          </a:p>
          <a:p>
            <a:pPr marL="0" indent="0">
              <a:buNone/>
            </a:pPr>
            <a:r>
              <a:rPr kumimoji="1" lang="en" altLang="ja-JP" sz="2000" dirty="0">
                <a:hlinkClick r:id="rId2"/>
              </a:rPr>
              <a:t>https://judge.u-aizu.ac.jp/onlinejudge/description.jsp?id=ALDS1_11_C&amp;lang=ja</a:t>
            </a:r>
            <a:endParaRPr kumimoji="1" lang="en" altLang="ja-JP" sz="2000" dirty="0"/>
          </a:p>
          <a:p>
            <a:pPr marL="0" indent="0">
              <a:buNone/>
            </a:pPr>
            <a:endParaRPr lang="en" altLang="ja-JP" sz="2000" dirty="0"/>
          </a:p>
          <a:p>
            <a:pPr marL="0" indent="0">
              <a:buNone/>
            </a:pPr>
            <a:r>
              <a:rPr kumimoji="1" lang="ja-JP" altLang="en-US" sz="2000"/>
              <a:t>入出力の形式が違うだけ。確認用。</a:t>
            </a:r>
          </a:p>
        </p:txBody>
      </p:sp>
      <p:cxnSp>
        <p:nvCxnSpPr>
          <p:cNvPr id="4" name="直線コネクタ 3">
            <a:extLst>
              <a:ext uri="{FF2B5EF4-FFF2-40B4-BE49-F238E27FC236}">
                <a16:creationId xmlns:a16="http://schemas.microsoft.com/office/drawing/2014/main" id="{659D2E36-B68D-E96D-B79A-3B33E5E60261}"/>
              </a:ext>
            </a:extLst>
          </p:cNvPr>
          <p:cNvCxnSpPr/>
          <p:nvPr/>
        </p:nvCxnSpPr>
        <p:spPr>
          <a:xfrm>
            <a:off x="3260054"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5" name="円/楕円 4">
            <a:extLst>
              <a:ext uri="{FF2B5EF4-FFF2-40B4-BE49-F238E27FC236}">
                <a16:creationId xmlns:a16="http://schemas.microsoft.com/office/drawing/2014/main" id="{82242BBF-B7C0-6801-4E6F-C5E5E2C43724}"/>
              </a:ext>
            </a:extLst>
          </p:cNvPr>
          <p:cNvSpPr/>
          <p:nvPr/>
        </p:nvSpPr>
        <p:spPr>
          <a:xfrm>
            <a:off x="3838123"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9109A1FB-1A01-7550-5824-AE08947A51A6}"/>
              </a:ext>
            </a:extLst>
          </p:cNvPr>
          <p:cNvCxnSpPr/>
          <p:nvPr/>
        </p:nvCxnSpPr>
        <p:spPr>
          <a:xfrm>
            <a:off x="4058840"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7" name="円/楕円 6">
            <a:extLst>
              <a:ext uri="{FF2B5EF4-FFF2-40B4-BE49-F238E27FC236}">
                <a16:creationId xmlns:a16="http://schemas.microsoft.com/office/drawing/2014/main" id="{330D19D0-DED6-7D29-FB7F-CF5CEAE812A0}"/>
              </a:ext>
            </a:extLst>
          </p:cNvPr>
          <p:cNvSpPr/>
          <p:nvPr/>
        </p:nvSpPr>
        <p:spPr>
          <a:xfrm>
            <a:off x="4636909"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44DA06D9-E92D-221A-8C3C-BF6218A64030}"/>
              </a:ext>
            </a:extLst>
          </p:cNvPr>
          <p:cNvCxnSpPr/>
          <p:nvPr/>
        </p:nvCxnSpPr>
        <p:spPr>
          <a:xfrm>
            <a:off x="4857626"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9" name="円/楕円 8">
            <a:extLst>
              <a:ext uri="{FF2B5EF4-FFF2-40B4-BE49-F238E27FC236}">
                <a16:creationId xmlns:a16="http://schemas.microsoft.com/office/drawing/2014/main" id="{06E8A2F5-1C19-80A2-C882-7070EBB67020}"/>
              </a:ext>
            </a:extLst>
          </p:cNvPr>
          <p:cNvSpPr/>
          <p:nvPr/>
        </p:nvSpPr>
        <p:spPr>
          <a:xfrm>
            <a:off x="5435695"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AFBFE787-1AF0-311F-9784-988E0DDDCFF7}"/>
              </a:ext>
            </a:extLst>
          </p:cNvPr>
          <p:cNvCxnSpPr/>
          <p:nvPr/>
        </p:nvCxnSpPr>
        <p:spPr>
          <a:xfrm>
            <a:off x="5656412"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1" name="円/楕円 10">
            <a:extLst>
              <a:ext uri="{FF2B5EF4-FFF2-40B4-BE49-F238E27FC236}">
                <a16:creationId xmlns:a16="http://schemas.microsoft.com/office/drawing/2014/main" id="{6E178381-8CC5-FC76-3183-45ABD5199C91}"/>
              </a:ext>
            </a:extLst>
          </p:cNvPr>
          <p:cNvSpPr/>
          <p:nvPr/>
        </p:nvSpPr>
        <p:spPr>
          <a:xfrm>
            <a:off x="6234481"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1BA62B52-3DBB-C79C-45FC-637174183E34}"/>
              </a:ext>
            </a:extLst>
          </p:cNvPr>
          <p:cNvCxnSpPr/>
          <p:nvPr/>
        </p:nvCxnSpPr>
        <p:spPr>
          <a:xfrm>
            <a:off x="6455198"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3" name="円/楕円 12">
            <a:extLst>
              <a:ext uri="{FF2B5EF4-FFF2-40B4-BE49-F238E27FC236}">
                <a16:creationId xmlns:a16="http://schemas.microsoft.com/office/drawing/2014/main" id="{7C9630FD-248C-1847-EDA8-5D5046D643D8}"/>
              </a:ext>
            </a:extLst>
          </p:cNvPr>
          <p:cNvSpPr/>
          <p:nvPr/>
        </p:nvSpPr>
        <p:spPr>
          <a:xfrm>
            <a:off x="7033267" y="249511"/>
            <a:ext cx="220717" cy="22849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EB10A73F-7CBA-69EF-61CB-CBCFA38FA436}"/>
              </a:ext>
            </a:extLst>
          </p:cNvPr>
          <p:cNvCxnSpPr/>
          <p:nvPr/>
        </p:nvCxnSpPr>
        <p:spPr>
          <a:xfrm>
            <a:off x="7260554"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15" name="円/楕円 14">
            <a:extLst>
              <a:ext uri="{FF2B5EF4-FFF2-40B4-BE49-F238E27FC236}">
                <a16:creationId xmlns:a16="http://schemas.microsoft.com/office/drawing/2014/main" id="{94473138-2322-357C-FA63-63EC3A67510C}"/>
              </a:ext>
            </a:extLst>
          </p:cNvPr>
          <p:cNvSpPr/>
          <p:nvPr/>
        </p:nvSpPr>
        <p:spPr>
          <a:xfrm>
            <a:off x="7838623" y="250880"/>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6D75BAB9-43CB-1BCA-DB4F-D63F90D32E48}"/>
              </a:ext>
            </a:extLst>
          </p:cNvPr>
          <p:cNvCxnSpPr/>
          <p:nvPr/>
        </p:nvCxnSpPr>
        <p:spPr>
          <a:xfrm>
            <a:off x="8065910"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17" name="円/楕円 16">
            <a:extLst>
              <a:ext uri="{FF2B5EF4-FFF2-40B4-BE49-F238E27FC236}">
                <a16:creationId xmlns:a16="http://schemas.microsoft.com/office/drawing/2014/main" id="{F2C5CBA6-73B3-FE0A-3536-65A84FFDB363}"/>
              </a:ext>
            </a:extLst>
          </p:cNvPr>
          <p:cNvSpPr/>
          <p:nvPr/>
        </p:nvSpPr>
        <p:spPr>
          <a:xfrm>
            <a:off x="8643979" y="250880"/>
            <a:ext cx="220717" cy="228490"/>
          </a:xfrm>
          <a:prstGeom prst="ellipse">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A38D0C55-F785-C224-3AF9-3EAFF33D6E32}"/>
              </a:ext>
            </a:extLst>
          </p:cNvPr>
          <p:cNvSpPr/>
          <p:nvPr/>
        </p:nvSpPr>
        <p:spPr>
          <a:xfrm>
            <a:off x="3036052" y="258326"/>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6945036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E3657B-4ADC-7E82-7300-0FD3C38107F9}"/>
              </a:ext>
            </a:extLst>
          </p:cNvPr>
          <p:cNvSpPr>
            <a:spLocks noGrp="1"/>
          </p:cNvSpPr>
          <p:nvPr>
            <p:ph type="title"/>
          </p:nvPr>
        </p:nvSpPr>
        <p:spPr/>
        <p:txBody>
          <a:bodyPr/>
          <a:lstStyle/>
          <a:p>
            <a:r>
              <a:rPr kumimoji="1" lang="en-US" altLang="ja-JP" dirty="0"/>
              <a:t>BFS</a:t>
            </a:r>
            <a:r>
              <a:rPr kumimoji="1" lang="ja-JP" altLang="en-US"/>
              <a:t>の問題</a:t>
            </a:r>
            <a:r>
              <a:rPr lang="en-US" altLang="ja-JP" dirty="0"/>
              <a:t>2</a:t>
            </a:r>
            <a:endParaRPr kumimoji="1" lang="ja-JP" altLang="en-US"/>
          </a:p>
        </p:txBody>
      </p:sp>
      <p:sp>
        <p:nvSpPr>
          <p:cNvPr id="3" name="コンテンツ プレースホルダー 2">
            <a:extLst>
              <a:ext uri="{FF2B5EF4-FFF2-40B4-BE49-F238E27FC236}">
                <a16:creationId xmlns:a16="http://schemas.microsoft.com/office/drawing/2014/main" id="{EDF656FD-1CEF-1E91-6F78-B37BBE80CAFB}"/>
              </a:ext>
            </a:extLst>
          </p:cNvPr>
          <p:cNvSpPr>
            <a:spLocks noGrp="1"/>
          </p:cNvSpPr>
          <p:nvPr>
            <p:ph idx="1"/>
          </p:nvPr>
        </p:nvSpPr>
        <p:spPr/>
        <p:txBody>
          <a:bodyPr>
            <a:normAutofit/>
          </a:bodyPr>
          <a:lstStyle/>
          <a:p>
            <a:r>
              <a:rPr lang="en" altLang="ja-JP" sz="2000" i="0" dirty="0">
                <a:solidFill>
                  <a:srgbClr val="333333"/>
                </a:solidFill>
                <a:effectLst/>
                <a:latin typeface="Lato" panose="020F0502020204030203" pitchFamily="34" charset="0"/>
              </a:rPr>
              <a:t>A - </a:t>
            </a:r>
            <a:r>
              <a:rPr lang="ja-JP" altLang="en-US" sz="2000" i="0">
                <a:solidFill>
                  <a:srgbClr val="333333"/>
                </a:solidFill>
                <a:effectLst/>
                <a:latin typeface="Lato" panose="020F0502020204030203" pitchFamily="34" charset="0"/>
              </a:rPr>
              <a:t>幅優先探索 　</a:t>
            </a:r>
            <a:r>
              <a:rPr kumimoji="1" lang="en" altLang="ja-JP" sz="2000" dirty="0">
                <a:hlinkClick r:id="rId2"/>
              </a:rPr>
              <a:t>https://atcoder.jp/contests/atc002/tasks/abc007_3</a:t>
            </a:r>
            <a:endParaRPr kumimoji="1" lang="en" altLang="ja-JP" sz="2000" dirty="0"/>
          </a:p>
          <a:p>
            <a:pPr marL="0" indent="0">
              <a:buNone/>
            </a:pPr>
            <a:endParaRPr lang="en" altLang="ja-JP" sz="2000" dirty="0"/>
          </a:p>
          <a:p>
            <a:pPr marL="0" indent="0">
              <a:buNone/>
            </a:pPr>
            <a:r>
              <a:rPr kumimoji="1" lang="ja-JP" altLang="en-US" sz="2000"/>
              <a:t>グリット上の</a:t>
            </a:r>
            <a:r>
              <a:rPr kumimoji="1" lang="en-US" altLang="ja-JP" sz="2000" dirty="0"/>
              <a:t>BFS</a:t>
            </a:r>
            <a:r>
              <a:rPr kumimoji="1" lang="ja-JP" altLang="en-US" sz="2000"/>
              <a:t>。</a:t>
            </a:r>
            <a:endParaRPr kumimoji="1" lang="en-US" altLang="ja-JP" sz="2000" dirty="0"/>
          </a:p>
          <a:p>
            <a:pPr marL="0" indent="0">
              <a:buNone/>
            </a:pPr>
            <a:r>
              <a:rPr lang="ja-JP" altLang="en-US" sz="2000"/>
              <a:t>この形式も頻出なのでなれておきたい。</a:t>
            </a:r>
            <a:endParaRPr lang="en-US" altLang="ja-JP" sz="2000" dirty="0"/>
          </a:p>
          <a:p>
            <a:pPr marL="0" indent="0">
              <a:buNone/>
            </a:pPr>
            <a:r>
              <a:rPr kumimoji="1" lang="ja-JP" altLang="en-US" sz="2000"/>
              <a:t>４方向の探索は</a:t>
            </a:r>
            <a:endParaRPr lang="en-US" altLang="ja-JP" sz="2000" dirty="0"/>
          </a:p>
          <a:p>
            <a:pPr marL="0" indent="0">
              <a:buNone/>
            </a:pPr>
            <a:r>
              <a:rPr kumimoji="1" lang="en-US" altLang="ja-JP" sz="2000" dirty="0" err="1"/>
              <a:t>vx</a:t>
            </a:r>
            <a:r>
              <a:rPr kumimoji="1" lang="en-US" altLang="ja-JP" sz="2000" dirty="0"/>
              <a:t> = {0,1,0,-1},</a:t>
            </a:r>
            <a:r>
              <a:rPr kumimoji="1" lang="en-US" altLang="ja-JP" sz="2000" dirty="0" err="1"/>
              <a:t>vy</a:t>
            </a:r>
            <a:r>
              <a:rPr kumimoji="1" lang="en-US" altLang="ja-JP" sz="2000" dirty="0"/>
              <a:t> = {1,0,-1,0}</a:t>
            </a:r>
            <a:r>
              <a:rPr kumimoji="1" lang="ja-JP" altLang="en-US" sz="2000"/>
              <a:t>　と２つの配列を用意しておくと便利</a:t>
            </a:r>
            <a:endParaRPr kumimoji="1" lang="en-US" altLang="ja-JP" sz="2000" dirty="0"/>
          </a:p>
        </p:txBody>
      </p:sp>
      <p:cxnSp>
        <p:nvCxnSpPr>
          <p:cNvPr id="4" name="直線コネクタ 3">
            <a:extLst>
              <a:ext uri="{FF2B5EF4-FFF2-40B4-BE49-F238E27FC236}">
                <a16:creationId xmlns:a16="http://schemas.microsoft.com/office/drawing/2014/main" id="{F5FCE1E0-D81F-290A-2A11-167C51B57651}"/>
              </a:ext>
            </a:extLst>
          </p:cNvPr>
          <p:cNvCxnSpPr/>
          <p:nvPr/>
        </p:nvCxnSpPr>
        <p:spPr>
          <a:xfrm>
            <a:off x="3260054"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5" name="円/楕円 4">
            <a:extLst>
              <a:ext uri="{FF2B5EF4-FFF2-40B4-BE49-F238E27FC236}">
                <a16:creationId xmlns:a16="http://schemas.microsoft.com/office/drawing/2014/main" id="{1F02AC52-EF46-7A46-AEE1-E0166E5A853D}"/>
              </a:ext>
            </a:extLst>
          </p:cNvPr>
          <p:cNvSpPr/>
          <p:nvPr/>
        </p:nvSpPr>
        <p:spPr>
          <a:xfrm>
            <a:off x="3838123"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015524ED-9B40-9E14-575D-7DD11BD3068F}"/>
              </a:ext>
            </a:extLst>
          </p:cNvPr>
          <p:cNvCxnSpPr/>
          <p:nvPr/>
        </p:nvCxnSpPr>
        <p:spPr>
          <a:xfrm>
            <a:off x="4058840"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7" name="円/楕円 6">
            <a:extLst>
              <a:ext uri="{FF2B5EF4-FFF2-40B4-BE49-F238E27FC236}">
                <a16:creationId xmlns:a16="http://schemas.microsoft.com/office/drawing/2014/main" id="{D18B1AA8-EB03-FB2C-4C07-82B6E807CC04}"/>
              </a:ext>
            </a:extLst>
          </p:cNvPr>
          <p:cNvSpPr/>
          <p:nvPr/>
        </p:nvSpPr>
        <p:spPr>
          <a:xfrm>
            <a:off x="4636909"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E7899255-DCF9-6CB1-9B9C-3471FD584689}"/>
              </a:ext>
            </a:extLst>
          </p:cNvPr>
          <p:cNvCxnSpPr/>
          <p:nvPr/>
        </p:nvCxnSpPr>
        <p:spPr>
          <a:xfrm>
            <a:off x="4857626"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9" name="円/楕円 8">
            <a:extLst>
              <a:ext uri="{FF2B5EF4-FFF2-40B4-BE49-F238E27FC236}">
                <a16:creationId xmlns:a16="http://schemas.microsoft.com/office/drawing/2014/main" id="{0B3E5DB2-A4AC-FA4D-304D-A5F2A61B6799}"/>
              </a:ext>
            </a:extLst>
          </p:cNvPr>
          <p:cNvSpPr/>
          <p:nvPr/>
        </p:nvSpPr>
        <p:spPr>
          <a:xfrm>
            <a:off x="5435695"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08BA020D-06C7-0A44-3CA7-7065288CC0C8}"/>
              </a:ext>
            </a:extLst>
          </p:cNvPr>
          <p:cNvCxnSpPr/>
          <p:nvPr/>
        </p:nvCxnSpPr>
        <p:spPr>
          <a:xfrm>
            <a:off x="5656412"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1" name="円/楕円 10">
            <a:extLst>
              <a:ext uri="{FF2B5EF4-FFF2-40B4-BE49-F238E27FC236}">
                <a16:creationId xmlns:a16="http://schemas.microsoft.com/office/drawing/2014/main" id="{C5BC0B50-962D-73DF-751F-C67FED74832D}"/>
              </a:ext>
            </a:extLst>
          </p:cNvPr>
          <p:cNvSpPr/>
          <p:nvPr/>
        </p:nvSpPr>
        <p:spPr>
          <a:xfrm>
            <a:off x="6234481"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3E92B765-9739-A1EE-FEBB-9BAEC578209D}"/>
              </a:ext>
            </a:extLst>
          </p:cNvPr>
          <p:cNvCxnSpPr/>
          <p:nvPr/>
        </p:nvCxnSpPr>
        <p:spPr>
          <a:xfrm>
            <a:off x="6455198"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3" name="円/楕円 12">
            <a:extLst>
              <a:ext uri="{FF2B5EF4-FFF2-40B4-BE49-F238E27FC236}">
                <a16:creationId xmlns:a16="http://schemas.microsoft.com/office/drawing/2014/main" id="{52274C0B-32C8-8BD3-BF6F-E9F9F37C8C2C}"/>
              </a:ext>
            </a:extLst>
          </p:cNvPr>
          <p:cNvSpPr/>
          <p:nvPr/>
        </p:nvSpPr>
        <p:spPr>
          <a:xfrm>
            <a:off x="7033267" y="249511"/>
            <a:ext cx="220717" cy="22849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AC390824-61BF-2228-8275-AEE84BAE7C6E}"/>
              </a:ext>
            </a:extLst>
          </p:cNvPr>
          <p:cNvCxnSpPr/>
          <p:nvPr/>
        </p:nvCxnSpPr>
        <p:spPr>
          <a:xfrm>
            <a:off x="7260554"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15" name="円/楕円 14">
            <a:extLst>
              <a:ext uri="{FF2B5EF4-FFF2-40B4-BE49-F238E27FC236}">
                <a16:creationId xmlns:a16="http://schemas.microsoft.com/office/drawing/2014/main" id="{B66AAD7C-7683-D15B-5296-59D84D7788CA}"/>
              </a:ext>
            </a:extLst>
          </p:cNvPr>
          <p:cNvSpPr/>
          <p:nvPr/>
        </p:nvSpPr>
        <p:spPr>
          <a:xfrm>
            <a:off x="7838623" y="250880"/>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E90BFF2F-A48F-401B-6C72-526A396237DA}"/>
              </a:ext>
            </a:extLst>
          </p:cNvPr>
          <p:cNvCxnSpPr/>
          <p:nvPr/>
        </p:nvCxnSpPr>
        <p:spPr>
          <a:xfrm>
            <a:off x="8065910"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17" name="円/楕円 16">
            <a:extLst>
              <a:ext uri="{FF2B5EF4-FFF2-40B4-BE49-F238E27FC236}">
                <a16:creationId xmlns:a16="http://schemas.microsoft.com/office/drawing/2014/main" id="{CBE0B616-7EF1-C97A-6DB7-29C2CB736057}"/>
              </a:ext>
            </a:extLst>
          </p:cNvPr>
          <p:cNvSpPr/>
          <p:nvPr/>
        </p:nvSpPr>
        <p:spPr>
          <a:xfrm>
            <a:off x="8643979" y="250880"/>
            <a:ext cx="220717" cy="228490"/>
          </a:xfrm>
          <a:prstGeom prst="ellipse">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CF115CB6-F780-2BDA-0C0B-55CCC8641152}"/>
              </a:ext>
            </a:extLst>
          </p:cNvPr>
          <p:cNvSpPr/>
          <p:nvPr/>
        </p:nvSpPr>
        <p:spPr>
          <a:xfrm>
            <a:off x="3036052" y="258326"/>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7728623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85E22E-A7E3-8DE3-1954-62519151739E}"/>
              </a:ext>
            </a:extLst>
          </p:cNvPr>
          <p:cNvSpPr>
            <a:spLocks noGrp="1"/>
          </p:cNvSpPr>
          <p:nvPr>
            <p:ph type="title"/>
          </p:nvPr>
        </p:nvSpPr>
        <p:spPr/>
        <p:txBody>
          <a:bodyPr/>
          <a:lstStyle/>
          <a:p>
            <a:r>
              <a:rPr kumimoji="1" lang="en-US" altLang="ja-JP" dirty="0"/>
              <a:t>BFS</a:t>
            </a:r>
            <a:r>
              <a:rPr kumimoji="1" lang="ja-JP" altLang="en-US"/>
              <a:t>の問題３</a:t>
            </a:r>
          </a:p>
        </p:txBody>
      </p:sp>
      <p:sp>
        <p:nvSpPr>
          <p:cNvPr id="3" name="コンテンツ プレースホルダー 2">
            <a:extLst>
              <a:ext uri="{FF2B5EF4-FFF2-40B4-BE49-F238E27FC236}">
                <a16:creationId xmlns:a16="http://schemas.microsoft.com/office/drawing/2014/main" id="{A5560299-1C12-43CA-377F-A97209779F41}"/>
              </a:ext>
            </a:extLst>
          </p:cNvPr>
          <p:cNvSpPr>
            <a:spLocks noGrp="1"/>
          </p:cNvSpPr>
          <p:nvPr>
            <p:ph idx="1"/>
          </p:nvPr>
        </p:nvSpPr>
        <p:spPr/>
        <p:txBody>
          <a:bodyPr>
            <a:normAutofit/>
          </a:bodyPr>
          <a:lstStyle/>
          <a:p>
            <a:r>
              <a:rPr kumimoji="1" lang="en" altLang="ja-JP" sz="2000" dirty="0"/>
              <a:t>D - Grid Repainting</a:t>
            </a:r>
            <a:r>
              <a:rPr kumimoji="1" lang="ja-JP" altLang="en-US" sz="2000"/>
              <a:t>　</a:t>
            </a:r>
            <a:r>
              <a:rPr kumimoji="1" lang="en" altLang="ja-JP" sz="2000" dirty="0">
                <a:hlinkClick r:id="rId2"/>
              </a:rPr>
              <a:t>https://atcoder.jp/contests/abc088/tasks/abc088_d</a:t>
            </a:r>
            <a:endParaRPr kumimoji="1" lang="en" altLang="ja-JP" sz="2000" dirty="0"/>
          </a:p>
          <a:p>
            <a:endParaRPr lang="en" altLang="ja-JP" sz="2000" dirty="0"/>
          </a:p>
          <a:p>
            <a:pPr marL="0" indent="0">
              <a:buNone/>
            </a:pPr>
            <a:r>
              <a:rPr lang="ja-JP" altLang="en-US"/>
              <a:t>応用問題。</a:t>
            </a:r>
            <a:endParaRPr kumimoji="1" lang="ja-JP" altLang="en-US"/>
          </a:p>
        </p:txBody>
      </p:sp>
      <p:cxnSp>
        <p:nvCxnSpPr>
          <p:cNvPr id="5" name="直線コネクタ 4">
            <a:extLst>
              <a:ext uri="{FF2B5EF4-FFF2-40B4-BE49-F238E27FC236}">
                <a16:creationId xmlns:a16="http://schemas.microsoft.com/office/drawing/2014/main" id="{6A356531-1722-EA49-4B20-B8104C78CD48}"/>
              </a:ext>
            </a:extLst>
          </p:cNvPr>
          <p:cNvCxnSpPr/>
          <p:nvPr/>
        </p:nvCxnSpPr>
        <p:spPr>
          <a:xfrm>
            <a:off x="3260054"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6" name="円/楕円 5">
            <a:extLst>
              <a:ext uri="{FF2B5EF4-FFF2-40B4-BE49-F238E27FC236}">
                <a16:creationId xmlns:a16="http://schemas.microsoft.com/office/drawing/2014/main" id="{5794967C-E472-1298-CFB2-D4961C62FC0A}"/>
              </a:ext>
            </a:extLst>
          </p:cNvPr>
          <p:cNvSpPr/>
          <p:nvPr/>
        </p:nvSpPr>
        <p:spPr>
          <a:xfrm>
            <a:off x="3838123"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BE19F92E-4395-5781-FFF9-F84FB08E698C}"/>
              </a:ext>
            </a:extLst>
          </p:cNvPr>
          <p:cNvCxnSpPr/>
          <p:nvPr/>
        </p:nvCxnSpPr>
        <p:spPr>
          <a:xfrm>
            <a:off x="4058840"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8" name="円/楕円 7">
            <a:extLst>
              <a:ext uri="{FF2B5EF4-FFF2-40B4-BE49-F238E27FC236}">
                <a16:creationId xmlns:a16="http://schemas.microsoft.com/office/drawing/2014/main" id="{B0C26298-02ED-3B6B-F8DA-AD44AFE0A344}"/>
              </a:ext>
            </a:extLst>
          </p:cNvPr>
          <p:cNvSpPr/>
          <p:nvPr/>
        </p:nvSpPr>
        <p:spPr>
          <a:xfrm>
            <a:off x="4636909"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9" name="直線コネクタ 8">
            <a:extLst>
              <a:ext uri="{FF2B5EF4-FFF2-40B4-BE49-F238E27FC236}">
                <a16:creationId xmlns:a16="http://schemas.microsoft.com/office/drawing/2014/main" id="{6465E257-5944-3CD4-8190-166FD11A0B8C}"/>
              </a:ext>
            </a:extLst>
          </p:cNvPr>
          <p:cNvCxnSpPr/>
          <p:nvPr/>
        </p:nvCxnSpPr>
        <p:spPr>
          <a:xfrm>
            <a:off x="4857626"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0" name="円/楕円 9">
            <a:extLst>
              <a:ext uri="{FF2B5EF4-FFF2-40B4-BE49-F238E27FC236}">
                <a16:creationId xmlns:a16="http://schemas.microsoft.com/office/drawing/2014/main" id="{6FA3B018-43C6-B9D0-2A50-8BE695FD3375}"/>
              </a:ext>
            </a:extLst>
          </p:cNvPr>
          <p:cNvSpPr/>
          <p:nvPr/>
        </p:nvSpPr>
        <p:spPr>
          <a:xfrm>
            <a:off x="5435695"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586854C9-C56C-B67E-7C4C-7CC124403B13}"/>
              </a:ext>
            </a:extLst>
          </p:cNvPr>
          <p:cNvCxnSpPr/>
          <p:nvPr/>
        </p:nvCxnSpPr>
        <p:spPr>
          <a:xfrm>
            <a:off x="5656412"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2" name="円/楕円 11">
            <a:extLst>
              <a:ext uri="{FF2B5EF4-FFF2-40B4-BE49-F238E27FC236}">
                <a16:creationId xmlns:a16="http://schemas.microsoft.com/office/drawing/2014/main" id="{3A5A0D88-9EDE-9434-F53D-D570F377C354}"/>
              </a:ext>
            </a:extLst>
          </p:cNvPr>
          <p:cNvSpPr/>
          <p:nvPr/>
        </p:nvSpPr>
        <p:spPr>
          <a:xfrm>
            <a:off x="6234481"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D2D67304-1961-61DA-B06A-E7AEC37F49F9}"/>
              </a:ext>
            </a:extLst>
          </p:cNvPr>
          <p:cNvCxnSpPr/>
          <p:nvPr/>
        </p:nvCxnSpPr>
        <p:spPr>
          <a:xfrm>
            <a:off x="6455198"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4" name="円/楕円 13">
            <a:extLst>
              <a:ext uri="{FF2B5EF4-FFF2-40B4-BE49-F238E27FC236}">
                <a16:creationId xmlns:a16="http://schemas.microsoft.com/office/drawing/2014/main" id="{0A72DD5F-2908-70C3-DB4C-3EB64F49AC87}"/>
              </a:ext>
            </a:extLst>
          </p:cNvPr>
          <p:cNvSpPr/>
          <p:nvPr/>
        </p:nvSpPr>
        <p:spPr>
          <a:xfrm>
            <a:off x="7033267" y="249511"/>
            <a:ext cx="220717" cy="22849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5" name="直線コネクタ 14">
            <a:extLst>
              <a:ext uri="{FF2B5EF4-FFF2-40B4-BE49-F238E27FC236}">
                <a16:creationId xmlns:a16="http://schemas.microsoft.com/office/drawing/2014/main" id="{A0398F45-985F-A30E-3DC9-4DD8DA966206}"/>
              </a:ext>
            </a:extLst>
          </p:cNvPr>
          <p:cNvCxnSpPr/>
          <p:nvPr/>
        </p:nvCxnSpPr>
        <p:spPr>
          <a:xfrm>
            <a:off x="7260554"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16" name="円/楕円 15">
            <a:extLst>
              <a:ext uri="{FF2B5EF4-FFF2-40B4-BE49-F238E27FC236}">
                <a16:creationId xmlns:a16="http://schemas.microsoft.com/office/drawing/2014/main" id="{1029CE72-B13C-ADC0-363F-23CA65B30690}"/>
              </a:ext>
            </a:extLst>
          </p:cNvPr>
          <p:cNvSpPr/>
          <p:nvPr/>
        </p:nvSpPr>
        <p:spPr>
          <a:xfrm>
            <a:off x="7838623" y="250880"/>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FE850447-B6F7-8E4B-75EF-82C919FB3E9E}"/>
              </a:ext>
            </a:extLst>
          </p:cNvPr>
          <p:cNvCxnSpPr/>
          <p:nvPr/>
        </p:nvCxnSpPr>
        <p:spPr>
          <a:xfrm>
            <a:off x="8065910"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18" name="円/楕円 17">
            <a:extLst>
              <a:ext uri="{FF2B5EF4-FFF2-40B4-BE49-F238E27FC236}">
                <a16:creationId xmlns:a16="http://schemas.microsoft.com/office/drawing/2014/main" id="{AD0F72C7-DBC4-CE05-461A-D8D82B7A7F80}"/>
              </a:ext>
            </a:extLst>
          </p:cNvPr>
          <p:cNvSpPr/>
          <p:nvPr/>
        </p:nvSpPr>
        <p:spPr>
          <a:xfrm>
            <a:off x="8643979" y="250880"/>
            <a:ext cx="220717" cy="228490"/>
          </a:xfrm>
          <a:prstGeom prst="ellipse">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D94AA2CC-73C6-46B5-92E6-EF30E73901C8}"/>
              </a:ext>
            </a:extLst>
          </p:cNvPr>
          <p:cNvSpPr/>
          <p:nvPr/>
        </p:nvSpPr>
        <p:spPr>
          <a:xfrm>
            <a:off x="3036052" y="258326"/>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8813525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E78E23-3B3D-F3A8-73EB-208F1388BD13}"/>
              </a:ext>
            </a:extLst>
          </p:cNvPr>
          <p:cNvSpPr>
            <a:spLocks noGrp="1"/>
          </p:cNvSpPr>
          <p:nvPr>
            <p:ph type="title"/>
          </p:nvPr>
        </p:nvSpPr>
        <p:spPr/>
        <p:txBody>
          <a:bodyPr/>
          <a:lstStyle/>
          <a:p>
            <a:r>
              <a:rPr kumimoji="1" lang="en-US" altLang="ja-JP" dirty="0"/>
              <a:t>BFS</a:t>
            </a:r>
            <a:r>
              <a:rPr kumimoji="1" lang="ja-JP" altLang="en-US"/>
              <a:t>＋点の持ち方</a:t>
            </a:r>
            <a:r>
              <a:rPr kumimoji="1" lang="en-US" altLang="ja-JP" dirty="0"/>
              <a:t>(bit)</a:t>
            </a:r>
            <a:r>
              <a:rPr kumimoji="1" lang="ja-JP" altLang="en-US"/>
              <a:t>の問題</a:t>
            </a:r>
          </a:p>
        </p:txBody>
      </p:sp>
      <p:sp>
        <p:nvSpPr>
          <p:cNvPr id="3" name="コンテンツ プレースホルダー 2">
            <a:extLst>
              <a:ext uri="{FF2B5EF4-FFF2-40B4-BE49-F238E27FC236}">
                <a16:creationId xmlns:a16="http://schemas.microsoft.com/office/drawing/2014/main" id="{EE0B7A9C-38E3-672F-EE4D-2952F869D70E}"/>
              </a:ext>
            </a:extLst>
          </p:cNvPr>
          <p:cNvSpPr>
            <a:spLocks noGrp="1"/>
          </p:cNvSpPr>
          <p:nvPr>
            <p:ph idx="1"/>
          </p:nvPr>
        </p:nvSpPr>
        <p:spPr/>
        <p:txBody>
          <a:bodyPr>
            <a:normAutofit/>
          </a:bodyPr>
          <a:lstStyle/>
          <a:p>
            <a:r>
              <a:rPr lang="en" altLang="ja-JP" sz="2000" dirty="0"/>
              <a:t>A70 ‒ Lanterns </a:t>
            </a:r>
            <a:r>
              <a:rPr lang="en" altLang="ja-JP" sz="2000" dirty="0">
                <a:hlinkClick r:id="rId2"/>
              </a:rPr>
              <a:t>https://atcoder.jp/contests/tessoku-book/tasks/tessoku_book_br</a:t>
            </a:r>
            <a:endParaRPr lang="en" altLang="ja-JP" sz="2000" dirty="0"/>
          </a:p>
          <a:p>
            <a:pPr marL="0" indent="0">
              <a:buNone/>
            </a:pPr>
            <a:endParaRPr kumimoji="1" lang="en-US" altLang="ja-JP" sz="2000" dirty="0"/>
          </a:p>
          <a:p>
            <a:pPr marL="0" indent="0">
              <a:buNone/>
            </a:pPr>
            <a:r>
              <a:rPr lang="ja-JP" altLang="en-US"/>
              <a:t>制約に注目！</a:t>
            </a:r>
            <a:endParaRPr kumimoji="1" lang="en-US" altLang="ja-JP" dirty="0"/>
          </a:p>
        </p:txBody>
      </p:sp>
      <p:cxnSp>
        <p:nvCxnSpPr>
          <p:cNvPr id="4" name="直線コネクタ 3">
            <a:extLst>
              <a:ext uri="{FF2B5EF4-FFF2-40B4-BE49-F238E27FC236}">
                <a16:creationId xmlns:a16="http://schemas.microsoft.com/office/drawing/2014/main" id="{9317E5BE-DD99-5FD7-3E44-46C8153D97ED}"/>
              </a:ext>
            </a:extLst>
          </p:cNvPr>
          <p:cNvCxnSpPr/>
          <p:nvPr/>
        </p:nvCxnSpPr>
        <p:spPr>
          <a:xfrm>
            <a:off x="3260054"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5" name="円/楕円 4">
            <a:extLst>
              <a:ext uri="{FF2B5EF4-FFF2-40B4-BE49-F238E27FC236}">
                <a16:creationId xmlns:a16="http://schemas.microsoft.com/office/drawing/2014/main" id="{5CC36D3B-3F98-E1D2-489A-9635C806097D}"/>
              </a:ext>
            </a:extLst>
          </p:cNvPr>
          <p:cNvSpPr/>
          <p:nvPr/>
        </p:nvSpPr>
        <p:spPr>
          <a:xfrm>
            <a:off x="3838123"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4FCDD065-9463-05EC-9C90-82391A1F946A}"/>
              </a:ext>
            </a:extLst>
          </p:cNvPr>
          <p:cNvCxnSpPr/>
          <p:nvPr/>
        </p:nvCxnSpPr>
        <p:spPr>
          <a:xfrm>
            <a:off x="4058840"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7" name="円/楕円 6">
            <a:extLst>
              <a:ext uri="{FF2B5EF4-FFF2-40B4-BE49-F238E27FC236}">
                <a16:creationId xmlns:a16="http://schemas.microsoft.com/office/drawing/2014/main" id="{7F176065-F883-2889-10F9-273CF52DF47A}"/>
              </a:ext>
            </a:extLst>
          </p:cNvPr>
          <p:cNvSpPr/>
          <p:nvPr/>
        </p:nvSpPr>
        <p:spPr>
          <a:xfrm>
            <a:off x="4636909"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D95C0644-8F62-4EB0-3C18-ED0EC158DF3B}"/>
              </a:ext>
            </a:extLst>
          </p:cNvPr>
          <p:cNvCxnSpPr/>
          <p:nvPr/>
        </p:nvCxnSpPr>
        <p:spPr>
          <a:xfrm>
            <a:off x="4857626"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9" name="円/楕円 8">
            <a:extLst>
              <a:ext uri="{FF2B5EF4-FFF2-40B4-BE49-F238E27FC236}">
                <a16:creationId xmlns:a16="http://schemas.microsoft.com/office/drawing/2014/main" id="{1454A254-8788-ED74-5F53-096161DDC618}"/>
              </a:ext>
            </a:extLst>
          </p:cNvPr>
          <p:cNvSpPr/>
          <p:nvPr/>
        </p:nvSpPr>
        <p:spPr>
          <a:xfrm>
            <a:off x="5435695"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FFD2488A-2DE9-FFB7-93D7-EA55CD9824FD}"/>
              </a:ext>
            </a:extLst>
          </p:cNvPr>
          <p:cNvCxnSpPr/>
          <p:nvPr/>
        </p:nvCxnSpPr>
        <p:spPr>
          <a:xfrm>
            <a:off x="5656412"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1" name="円/楕円 10">
            <a:extLst>
              <a:ext uri="{FF2B5EF4-FFF2-40B4-BE49-F238E27FC236}">
                <a16:creationId xmlns:a16="http://schemas.microsoft.com/office/drawing/2014/main" id="{B40AF9DE-664D-17D9-4ECC-8F0C16DCB578}"/>
              </a:ext>
            </a:extLst>
          </p:cNvPr>
          <p:cNvSpPr/>
          <p:nvPr/>
        </p:nvSpPr>
        <p:spPr>
          <a:xfrm>
            <a:off x="6234481" y="249511"/>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1CA6F239-B6EF-5AC0-AD3D-6BB2EFBC94DB}"/>
              </a:ext>
            </a:extLst>
          </p:cNvPr>
          <p:cNvCxnSpPr/>
          <p:nvPr/>
        </p:nvCxnSpPr>
        <p:spPr>
          <a:xfrm>
            <a:off x="6455198"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3" name="円/楕円 12">
            <a:extLst>
              <a:ext uri="{FF2B5EF4-FFF2-40B4-BE49-F238E27FC236}">
                <a16:creationId xmlns:a16="http://schemas.microsoft.com/office/drawing/2014/main" id="{61A477D7-F15B-4552-0AE3-88830FC0E361}"/>
              </a:ext>
            </a:extLst>
          </p:cNvPr>
          <p:cNvSpPr/>
          <p:nvPr/>
        </p:nvSpPr>
        <p:spPr>
          <a:xfrm>
            <a:off x="7033267" y="249511"/>
            <a:ext cx="220717" cy="22849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C7539434-7E58-99B3-D240-89308600F9E2}"/>
              </a:ext>
            </a:extLst>
          </p:cNvPr>
          <p:cNvCxnSpPr/>
          <p:nvPr/>
        </p:nvCxnSpPr>
        <p:spPr>
          <a:xfrm>
            <a:off x="7260554"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15" name="円/楕円 14">
            <a:extLst>
              <a:ext uri="{FF2B5EF4-FFF2-40B4-BE49-F238E27FC236}">
                <a16:creationId xmlns:a16="http://schemas.microsoft.com/office/drawing/2014/main" id="{03093EF5-2276-587E-5054-D162932535FE}"/>
              </a:ext>
            </a:extLst>
          </p:cNvPr>
          <p:cNvSpPr/>
          <p:nvPr/>
        </p:nvSpPr>
        <p:spPr>
          <a:xfrm>
            <a:off x="7838623" y="250880"/>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E2A9E554-D168-7241-6AEE-9F30F7DA12CE}"/>
              </a:ext>
            </a:extLst>
          </p:cNvPr>
          <p:cNvCxnSpPr/>
          <p:nvPr/>
        </p:nvCxnSpPr>
        <p:spPr>
          <a:xfrm>
            <a:off x="8065910"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17" name="円/楕円 16">
            <a:extLst>
              <a:ext uri="{FF2B5EF4-FFF2-40B4-BE49-F238E27FC236}">
                <a16:creationId xmlns:a16="http://schemas.microsoft.com/office/drawing/2014/main" id="{20039D49-AE02-E95E-05C7-02A74CD94EF4}"/>
              </a:ext>
            </a:extLst>
          </p:cNvPr>
          <p:cNvSpPr/>
          <p:nvPr/>
        </p:nvSpPr>
        <p:spPr>
          <a:xfrm>
            <a:off x="8643979" y="250880"/>
            <a:ext cx="220717" cy="228490"/>
          </a:xfrm>
          <a:prstGeom prst="ellipse">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BE9DAA89-5365-8981-D4AE-F81B8A0FA592}"/>
              </a:ext>
            </a:extLst>
          </p:cNvPr>
          <p:cNvSpPr/>
          <p:nvPr/>
        </p:nvSpPr>
        <p:spPr>
          <a:xfrm>
            <a:off x="3036052" y="258326"/>
            <a:ext cx="220717" cy="2284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898279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88285F-F93F-631E-90AA-2249CDB3926E}"/>
              </a:ext>
            </a:extLst>
          </p:cNvPr>
          <p:cNvSpPr>
            <a:spLocks noGrp="1"/>
          </p:cNvSpPr>
          <p:nvPr>
            <p:ph type="title"/>
          </p:nvPr>
        </p:nvSpPr>
        <p:spPr/>
        <p:txBody>
          <a:bodyPr/>
          <a:lstStyle/>
          <a:p>
            <a:r>
              <a:rPr kumimoji="1" lang="ja-JP" altLang="en-US"/>
              <a:t>グラフの用語確認</a:t>
            </a:r>
          </a:p>
        </p:txBody>
      </p:sp>
      <p:sp>
        <p:nvSpPr>
          <p:cNvPr id="3" name="コンテンツ プレースホルダー 2">
            <a:extLst>
              <a:ext uri="{FF2B5EF4-FFF2-40B4-BE49-F238E27FC236}">
                <a16:creationId xmlns:a16="http://schemas.microsoft.com/office/drawing/2014/main" id="{D5B9F72E-17C5-3A20-3B33-157715EC2872}"/>
              </a:ext>
            </a:extLst>
          </p:cNvPr>
          <p:cNvSpPr>
            <a:spLocks noGrp="1"/>
          </p:cNvSpPr>
          <p:nvPr>
            <p:ph idx="1"/>
          </p:nvPr>
        </p:nvSpPr>
        <p:spPr>
          <a:xfrm>
            <a:off x="806394" y="1825624"/>
            <a:ext cx="10547406" cy="4665881"/>
          </a:xfrm>
        </p:spPr>
        <p:txBody>
          <a:bodyPr>
            <a:normAutofit/>
          </a:bodyPr>
          <a:lstStyle/>
          <a:p>
            <a:r>
              <a:rPr kumimoji="1" lang="ja-JP" altLang="en-US"/>
              <a:t>グラフ：頂点と辺の集合により構成されるもの</a:t>
            </a:r>
            <a:endParaRPr kumimoji="1" lang="en-US" altLang="ja-JP" dirty="0"/>
          </a:p>
          <a:p>
            <a:endParaRPr lang="en-US" altLang="ja-JP" dirty="0"/>
          </a:p>
          <a:p>
            <a:r>
              <a:rPr kumimoji="1" lang="ja-JP" altLang="en-US"/>
              <a:t>頂点</a:t>
            </a:r>
            <a:r>
              <a:rPr kumimoji="1" lang="en-US" altLang="ja-JP" dirty="0"/>
              <a:t>(</a:t>
            </a:r>
            <a:r>
              <a:rPr lang="en-US" altLang="ja-JP" dirty="0"/>
              <a:t>node, vertex</a:t>
            </a:r>
            <a:r>
              <a:rPr kumimoji="1" lang="en-US" altLang="ja-JP" dirty="0"/>
              <a:t>)</a:t>
            </a:r>
          </a:p>
          <a:p>
            <a:endParaRPr lang="en-US" altLang="ja-JP" dirty="0"/>
          </a:p>
          <a:p>
            <a:r>
              <a:rPr lang="ja-JP" altLang="en-US"/>
              <a:t>辺</a:t>
            </a:r>
            <a:r>
              <a:rPr lang="en-US" altLang="ja-JP" dirty="0"/>
              <a:t>(arc, edge) </a:t>
            </a:r>
          </a:p>
          <a:p>
            <a:pPr marL="0" indent="0">
              <a:buNone/>
            </a:pPr>
            <a:r>
              <a:rPr lang="en-US" altLang="ja-JP" dirty="0"/>
              <a:t>- </a:t>
            </a:r>
            <a:r>
              <a:rPr lang="ja-JP" altLang="en-US"/>
              <a:t>無向辺</a:t>
            </a:r>
            <a:r>
              <a:rPr lang="en-US" altLang="ja-JP" dirty="0"/>
              <a:t> :</a:t>
            </a:r>
            <a:r>
              <a:rPr lang="ja-JP" altLang="en-US"/>
              <a:t>向きのない辺</a:t>
            </a:r>
            <a:endParaRPr lang="en-US" altLang="ja-JP" dirty="0"/>
          </a:p>
          <a:p>
            <a:pPr>
              <a:buFontTx/>
              <a:buChar char="-"/>
            </a:pPr>
            <a:r>
              <a:rPr lang="ja-JP" altLang="en-US"/>
              <a:t>有向辺</a:t>
            </a:r>
            <a:r>
              <a:rPr lang="en-US" altLang="ja-JP" dirty="0"/>
              <a:t> :</a:t>
            </a:r>
            <a:r>
              <a:rPr lang="ja-JP" altLang="en-US"/>
              <a:t>向きのある辺</a:t>
            </a:r>
            <a:endParaRPr lang="en-US" altLang="ja-JP" dirty="0"/>
          </a:p>
          <a:p>
            <a:pPr marL="0" indent="0">
              <a:buNone/>
            </a:pPr>
            <a:endParaRPr lang="en-US" altLang="ja-JP" dirty="0"/>
          </a:p>
          <a:p>
            <a:r>
              <a:rPr lang="ja-JP" altLang="en-US"/>
              <a:t>無向辺のグラフは無向グラフ、有向辺のグラフは有向グラフ</a:t>
            </a:r>
            <a:endParaRPr lang="en-US" altLang="ja-JP" dirty="0"/>
          </a:p>
          <a:p>
            <a:pPr marL="0" indent="0">
              <a:buNone/>
            </a:pPr>
            <a:endParaRPr lang="en-US" altLang="ja-JP" dirty="0"/>
          </a:p>
        </p:txBody>
      </p:sp>
      <p:cxnSp>
        <p:nvCxnSpPr>
          <p:cNvPr id="4" name="直線コネクタ 3">
            <a:extLst>
              <a:ext uri="{FF2B5EF4-FFF2-40B4-BE49-F238E27FC236}">
                <a16:creationId xmlns:a16="http://schemas.microsoft.com/office/drawing/2014/main" id="{C9BAB2C4-4EB2-80EE-CEF4-B14982BF921F}"/>
              </a:ext>
            </a:extLst>
          </p:cNvPr>
          <p:cNvCxnSpPr/>
          <p:nvPr/>
        </p:nvCxnSpPr>
        <p:spPr>
          <a:xfrm>
            <a:off x="3260054"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5" name="円/楕円 4">
            <a:extLst>
              <a:ext uri="{FF2B5EF4-FFF2-40B4-BE49-F238E27FC236}">
                <a16:creationId xmlns:a16="http://schemas.microsoft.com/office/drawing/2014/main" id="{E2AC1816-40A4-FF2E-F072-7132CBDED55E}"/>
              </a:ext>
            </a:extLst>
          </p:cNvPr>
          <p:cNvSpPr/>
          <p:nvPr/>
        </p:nvSpPr>
        <p:spPr>
          <a:xfrm>
            <a:off x="3838123"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70177FFC-0089-B355-F0CE-11C71C771847}"/>
              </a:ext>
            </a:extLst>
          </p:cNvPr>
          <p:cNvCxnSpPr/>
          <p:nvPr/>
        </p:nvCxnSpPr>
        <p:spPr>
          <a:xfrm>
            <a:off x="4058840"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7" name="円/楕円 6">
            <a:extLst>
              <a:ext uri="{FF2B5EF4-FFF2-40B4-BE49-F238E27FC236}">
                <a16:creationId xmlns:a16="http://schemas.microsoft.com/office/drawing/2014/main" id="{6EFB2CA6-B514-23F9-DC70-408CA2B0666B}"/>
              </a:ext>
            </a:extLst>
          </p:cNvPr>
          <p:cNvSpPr/>
          <p:nvPr/>
        </p:nvSpPr>
        <p:spPr>
          <a:xfrm>
            <a:off x="4636909" y="249511"/>
            <a:ext cx="220717" cy="228490"/>
          </a:xfrm>
          <a:prstGeom prst="ellipse">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3C370928-87BB-C265-335B-5C154F7BC5AB}"/>
              </a:ext>
            </a:extLst>
          </p:cNvPr>
          <p:cNvCxnSpPr/>
          <p:nvPr/>
        </p:nvCxnSpPr>
        <p:spPr>
          <a:xfrm>
            <a:off x="4857626"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9" name="円/楕円 8">
            <a:extLst>
              <a:ext uri="{FF2B5EF4-FFF2-40B4-BE49-F238E27FC236}">
                <a16:creationId xmlns:a16="http://schemas.microsoft.com/office/drawing/2014/main" id="{C4562BA8-9AA0-C82E-38D4-D3903253ACA0}"/>
              </a:ext>
            </a:extLst>
          </p:cNvPr>
          <p:cNvSpPr/>
          <p:nvPr/>
        </p:nvSpPr>
        <p:spPr>
          <a:xfrm>
            <a:off x="5435695"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4E4B268B-8736-D1AC-9416-0A2DB91B1DE6}"/>
              </a:ext>
            </a:extLst>
          </p:cNvPr>
          <p:cNvCxnSpPr/>
          <p:nvPr/>
        </p:nvCxnSpPr>
        <p:spPr>
          <a:xfrm>
            <a:off x="5656412"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1" name="円/楕円 10">
            <a:extLst>
              <a:ext uri="{FF2B5EF4-FFF2-40B4-BE49-F238E27FC236}">
                <a16:creationId xmlns:a16="http://schemas.microsoft.com/office/drawing/2014/main" id="{901844AF-1952-4E6B-9064-2BA3A71A5461}"/>
              </a:ext>
            </a:extLst>
          </p:cNvPr>
          <p:cNvSpPr/>
          <p:nvPr/>
        </p:nvSpPr>
        <p:spPr>
          <a:xfrm>
            <a:off x="6234481"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B7385D70-9047-DA69-BF6B-39E66468F252}"/>
              </a:ext>
            </a:extLst>
          </p:cNvPr>
          <p:cNvCxnSpPr/>
          <p:nvPr/>
        </p:nvCxnSpPr>
        <p:spPr>
          <a:xfrm>
            <a:off x="6455198"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3" name="円/楕円 12">
            <a:extLst>
              <a:ext uri="{FF2B5EF4-FFF2-40B4-BE49-F238E27FC236}">
                <a16:creationId xmlns:a16="http://schemas.microsoft.com/office/drawing/2014/main" id="{FA2B7F3F-81B5-4A90-10E9-C8FC173FF433}"/>
              </a:ext>
            </a:extLst>
          </p:cNvPr>
          <p:cNvSpPr/>
          <p:nvPr/>
        </p:nvSpPr>
        <p:spPr>
          <a:xfrm>
            <a:off x="7033267" y="249511"/>
            <a:ext cx="220717" cy="228490"/>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1B10E005-C231-B5F6-84AD-D402A54E2939}"/>
              </a:ext>
            </a:extLst>
          </p:cNvPr>
          <p:cNvCxnSpPr/>
          <p:nvPr/>
        </p:nvCxnSpPr>
        <p:spPr>
          <a:xfrm>
            <a:off x="7260554"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15" name="円/楕円 14">
            <a:extLst>
              <a:ext uri="{FF2B5EF4-FFF2-40B4-BE49-F238E27FC236}">
                <a16:creationId xmlns:a16="http://schemas.microsoft.com/office/drawing/2014/main" id="{2FDFC26C-98D2-C072-6793-6CF492068F55}"/>
              </a:ext>
            </a:extLst>
          </p:cNvPr>
          <p:cNvSpPr/>
          <p:nvPr/>
        </p:nvSpPr>
        <p:spPr>
          <a:xfrm>
            <a:off x="7838623"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352BA55D-366A-2EE7-99A0-A489B9F2A66F}"/>
              </a:ext>
            </a:extLst>
          </p:cNvPr>
          <p:cNvCxnSpPr/>
          <p:nvPr/>
        </p:nvCxnSpPr>
        <p:spPr>
          <a:xfrm>
            <a:off x="8065910"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17" name="円/楕円 16">
            <a:extLst>
              <a:ext uri="{FF2B5EF4-FFF2-40B4-BE49-F238E27FC236}">
                <a16:creationId xmlns:a16="http://schemas.microsoft.com/office/drawing/2014/main" id="{4401CF66-8B3E-CC70-99E6-39C2EDE646EF}"/>
              </a:ext>
            </a:extLst>
          </p:cNvPr>
          <p:cNvSpPr/>
          <p:nvPr/>
        </p:nvSpPr>
        <p:spPr>
          <a:xfrm>
            <a:off x="8643979"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102641B6-DE07-18F7-58F3-74A67D0EB861}"/>
              </a:ext>
            </a:extLst>
          </p:cNvPr>
          <p:cNvSpPr/>
          <p:nvPr/>
        </p:nvSpPr>
        <p:spPr>
          <a:xfrm>
            <a:off x="3036052" y="258326"/>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2" name="円/楕円 21">
            <a:extLst>
              <a:ext uri="{FF2B5EF4-FFF2-40B4-BE49-F238E27FC236}">
                <a16:creationId xmlns:a16="http://schemas.microsoft.com/office/drawing/2014/main" id="{61AF64BA-F1B4-2E13-9161-E752D32F5E73}"/>
              </a:ext>
            </a:extLst>
          </p:cNvPr>
          <p:cNvSpPr/>
          <p:nvPr/>
        </p:nvSpPr>
        <p:spPr>
          <a:xfrm>
            <a:off x="10047890" y="2060027"/>
            <a:ext cx="493986" cy="49398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a:extLst>
              <a:ext uri="{FF2B5EF4-FFF2-40B4-BE49-F238E27FC236}">
                <a16:creationId xmlns:a16="http://schemas.microsoft.com/office/drawing/2014/main" id="{C012EB96-A51C-3792-8CA1-0A81F61DB8F5}"/>
              </a:ext>
            </a:extLst>
          </p:cNvPr>
          <p:cNvSpPr/>
          <p:nvPr/>
        </p:nvSpPr>
        <p:spPr>
          <a:xfrm>
            <a:off x="10200290" y="3255169"/>
            <a:ext cx="493986" cy="49398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a:extLst>
              <a:ext uri="{FF2B5EF4-FFF2-40B4-BE49-F238E27FC236}">
                <a16:creationId xmlns:a16="http://schemas.microsoft.com/office/drawing/2014/main" id="{7E188F9E-E5BE-A162-ACCF-560D8C18EAC1}"/>
              </a:ext>
            </a:extLst>
          </p:cNvPr>
          <p:cNvSpPr/>
          <p:nvPr/>
        </p:nvSpPr>
        <p:spPr>
          <a:xfrm>
            <a:off x="11249739" y="3255168"/>
            <a:ext cx="493986" cy="49398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a:extLst>
              <a:ext uri="{FF2B5EF4-FFF2-40B4-BE49-F238E27FC236}">
                <a16:creationId xmlns:a16="http://schemas.microsoft.com/office/drawing/2014/main" id="{5C712471-7051-E805-E9A1-4D83CD945A3B}"/>
              </a:ext>
            </a:extLst>
          </p:cNvPr>
          <p:cNvSpPr/>
          <p:nvPr/>
        </p:nvSpPr>
        <p:spPr>
          <a:xfrm>
            <a:off x="11265776" y="1813033"/>
            <a:ext cx="493986" cy="49398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コネクタ 29">
            <a:extLst>
              <a:ext uri="{FF2B5EF4-FFF2-40B4-BE49-F238E27FC236}">
                <a16:creationId xmlns:a16="http://schemas.microsoft.com/office/drawing/2014/main" id="{8DE3B9A6-24AE-E64F-91C7-D834670BFBCD}"/>
              </a:ext>
            </a:extLst>
          </p:cNvPr>
          <p:cNvCxnSpPr>
            <a:stCxn id="28" idx="4"/>
            <a:endCxn id="27" idx="0"/>
          </p:cNvCxnSpPr>
          <p:nvPr/>
        </p:nvCxnSpPr>
        <p:spPr>
          <a:xfrm flipH="1">
            <a:off x="11496732" y="2307020"/>
            <a:ext cx="16037" cy="948148"/>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89DA42B0-A971-1A29-95B0-4D6A433370D7}"/>
              </a:ext>
            </a:extLst>
          </p:cNvPr>
          <p:cNvCxnSpPr>
            <a:cxnSpLocks/>
            <a:stCxn id="22" idx="5"/>
            <a:endCxn id="27" idx="1"/>
          </p:cNvCxnSpPr>
          <p:nvPr/>
        </p:nvCxnSpPr>
        <p:spPr>
          <a:xfrm>
            <a:off x="10469533" y="2481671"/>
            <a:ext cx="852549" cy="84584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4C94D971-1ECD-69A3-7D25-170C2D89E1BC}"/>
              </a:ext>
            </a:extLst>
          </p:cNvPr>
          <p:cNvCxnSpPr/>
          <p:nvPr/>
        </p:nvCxnSpPr>
        <p:spPr>
          <a:xfrm flipH="1">
            <a:off x="11591325" y="2304026"/>
            <a:ext cx="16037" cy="948148"/>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曲線コネクタ 39">
            <a:extLst>
              <a:ext uri="{FF2B5EF4-FFF2-40B4-BE49-F238E27FC236}">
                <a16:creationId xmlns:a16="http://schemas.microsoft.com/office/drawing/2014/main" id="{399DCE77-9442-379D-1355-D5C8FC784F48}"/>
              </a:ext>
            </a:extLst>
          </p:cNvPr>
          <p:cNvCxnSpPr>
            <a:stCxn id="28" idx="7"/>
            <a:endCxn id="28" idx="2"/>
          </p:cNvCxnSpPr>
          <p:nvPr/>
        </p:nvCxnSpPr>
        <p:spPr>
          <a:xfrm rot="16200000" flipH="1" flipV="1">
            <a:off x="11389272" y="1761879"/>
            <a:ext cx="174651" cy="421643"/>
          </a:xfrm>
          <a:prstGeom prst="curvedConnector4">
            <a:avLst>
              <a:gd name="adj1" fmla="val -363857"/>
              <a:gd name="adj2" fmla="val 193887"/>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3" name="円/楕円 42">
            <a:extLst>
              <a:ext uri="{FF2B5EF4-FFF2-40B4-BE49-F238E27FC236}">
                <a16:creationId xmlns:a16="http://schemas.microsoft.com/office/drawing/2014/main" id="{C44D18D1-6213-A234-AC05-E950BCF09202}"/>
              </a:ext>
            </a:extLst>
          </p:cNvPr>
          <p:cNvSpPr/>
          <p:nvPr/>
        </p:nvSpPr>
        <p:spPr>
          <a:xfrm>
            <a:off x="5111721" y="2849949"/>
            <a:ext cx="493986" cy="49398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4" name="直線コネクタ 43">
            <a:extLst>
              <a:ext uri="{FF2B5EF4-FFF2-40B4-BE49-F238E27FC236}">
                <a16:creationId xmlns:a16="http://schemas.microsoft.com/office/drawing/2014/main" id="{9E02AF0D-6948-626E-43D2-47A810AE4A64}"/>
              </a:ext>
            </a:extLst>
          </p:cNvPr>
          <p:cNvCxnSpPr>
            <a:cxnSpLocks/>
          </p:cNvCxnSpPr>
          <p:nvPr/>
        </p:nvCxnSpPr>
        <p:spPr>
          <a:xfrm>
            <a:off x="5111721" y="4570006"/>
            <a:ext cx="1308537"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FFFCE586-89C9-3657-48FE-89A1D7D98D6C}"/>
              </a:ext>
            </a:extLst>
          </p:cNvPr>
          <p:cNvCxnSpPr>
            <a:cxnSpLocks/>
          </p:cNvCxnSpPr>
          <p:nvPr/>
        </p:nvCxnSpPr>
        <p:spPr>
          <a:xfrm>
            <a:off x="5111721" y="5140713"/>
            <a:ext cx="1308537" cy="0"/>
          </a:xfrm>
          <a:prstGeom prst="straightConnector1">
            <a:avLst/>
          </a:prstGeom>
          <a:ln w="25400">
            <a:headEnd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6592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FB2BE4-1B0A-0F3F-E748-0493495E1712}"/>
              </a:ext>
            </a:extLst>
          </p:cNvPr>
          <p:cNvSpPr>
            <a:spLocks noGrp="1"/>
          </p:cNvSpPr>
          <p:nvPr>
            <p:ph type="title"/>
          </p:nvPr>
        </p:nvSpPr>
        <p:spPr/>
        <p:txBody>
          <a:bodyPr/>
          <a:lstStyle/>
          <a:p>
            <a:r>
              <a:rPr kumimoji="1" lang="ja-JP" altLang="en-US"/>
              <a:t>グラフの用語確認２</a:t>
            </a:r>
          </a:p>
        </p:txBody>
      </p:sp>
      <p:sp>
        <p:nvSpPr>
          <p:cNvPr id="3" name="コンテンツ プレースホルダー 2">
            <a:extLst>
              <a:ext uri="{FF2B5EF4-FFF2-40B4-BE49-F238E27FC236}">
                <a16:creationId xmlns:a16="http://schemas.microsoft.com/office/drawing/2014/main" id="{7B3EE157-1B8B-4899-3C65-8EEC2029864F}"/>
              </a:ext>
            </a:extLst>
          </p:cNvPr>
          <p:cNvSpPr>
            <a:spLocks noGrp="1"/>
          </p:cNvSpPr>
          <p:nvPr>
            <p:ph idx="1"/>
          </p:nvPr>
        </p:nvSpPr>
        <p:spPr/>
        <p:txBody>
          <a:bodyPr/>
          <a:lstStyle/>
          <a:p>
            <a:r>
              <a:rPr kumimoji="1" lang="ja-JP" altLang="en-US"/>
              <a:t>頂点の次数</a:t>
            </a:r>
            <a:r>
              <a:rPr kumimoji="1" lang="en-US" altLang="ja-JP" dirty="0"/>
              <a:t> :</a:t>
            </a:r>
            <a:r>
              <a:rPr kumimoji="1" lang="ja-JP" altLang="en-US"/>
              <a:t>頂点から出ている辺の本数</a:t>
            </a:r>
            <a:endParaRPr kumimoji="1" lang="en-US" altLang="ja-JP" dirty="0"/>
          </a:p>
          <a:p>
            <a:pPr marL="0" indent="0">
              <a:buNone/>
            </a:pPr>
            <a:r>
              <a:rPr kumimoji="1" lang="en-US" altLang="ja-JP" dirty="0"/>
              <a:t>-</a:t>
            </a:r>
            <a:r>
              <a:rPr kumimoji="1" lang="ja-JP" altLang="en-US"/>
              <a:t>有向辺の時は入次数、出次数に分かれる</a:t>
            </a:r>
            <a:endParaRPr kumimoji="1" lang="en-US" altLang="ja-JP" dirty="0"/>
          </a:p>
          <a:p>
            <a:pPr marL="0" indent="0">
              <a:buNone/>
            </a:pPr>
            <a:endParaRPr lang="en-US" altLang="ja-JP" dirty="0"/>
          </a:p>
          <a:p>
            <a:r>
              <a:rPr kumimoji="1" lang="ja-JP" altLang="en-US"/>
              <a:t>ループ</a:t>
            </a:r>
            <a:r>
              <a:rPr kumimoji="1" lang="en-US" altLang="ja-JP" dirty="0"/>
              <a:t>(</a:t>
            </a:r>
            <a:r>
              <a:rPr kumimoji="1" lang="ja-JP" altLang="en-US"/>
              <a:t>自己ループ</a:t>
            </a:r>
            <a:r>
              <a:rPr kumimoji="1" lang="en-US" altLang="ja-JP" dirty="0"/>
              <a:t>)</a:t>
            </a:r>
          </a:p>
          <a:p>
            <a:endParaRPr lang="en-US" altLang="ja-JP" dirty="0"/>
          </a:p>
          <a:p>
            <a:r>
              <a:rPr kumimoji="1" lang="ja-JP" altLang="en-US"/>
              <a:t>閉路</a:t>
            </a:r>
            <a:r>
              <a:rPr kumimoji="1" lang="en-US" altLang="ja-JP" dirty="0"/>
              <a:t>(</a:t>
            </a:r>
            <a:r>
              <a:rPr kumimoji="1" lang="ja-JP" altLang="en-US"/>
              <a:t>サイクル</a:t>
            </a:r>
            <a:r>
              <a:rPr kumimoji="1" lang="en-US" altLang="ja-JP" dirty="0"/>
              <a:t>):</a:t>
            </a:r>
            <a:r>
              <a:rPr kumimoji="1" lang="ja-JP" altLang="en-US"/>
              <a:t>隣接する頂点をたどったもので</a:t>
            </a:r>
            <a:endParaRPr kumimoji="1" lang="en-US" altLang="ja-JP" dirty="0"/>
          </a:p>
          <a:p>
            <a:pPr marL="0" indent="0">
              <a:buNone/>
            </a:pPr>
            <a:r>
              <a:rPr lang="ja-JP" altLang="en-US"/>
              <a:t>　</a:t>
            </a:r>
            <a:r>
              <a:rPr kumimoji="1" lang="ja-JP" altLang="en-US"/>
              <a:t>始点と終点が同じもの。</a:t>
            </a:r>
            <a:r>
              <a:rPr kumimoji="1" lang="en-US" altLang="ja-JP" dirty="0"/>
              <a:t>(</a:t>
            </a:r>
            <a:r>
              <a:rPr kumimoji="1" lang="ja-JP" altLang="en-US"/>
              <a:t>同じ辺は２回以上通れない</a:t>
            </a:r>
            <a:r>
              <a:rPr kumimoji="1" lang="en-US" altLang="ja-JP" dirty="0"/>
              <a:t>)</a:t>
            </a:r>
          </a:p>
        </p:txBody>
      </p:sp>
      <p:cxnSp>
        <p:nvCxnSpPr>
          <p:cNvPr id="4" name="直線コネクタ 3">
            <a:extLst>
              <a:ext uri="{FF2B5EF4-FFF2-40B4-BE49-F238E27FC236}">
                <a16:creationId xmlns:a16="http://schemas.microsoft.com/office/drawing/2014/main" id="{3F26496E-38D3-F19B-217A-E670032BE2E9}"/>
              </a:ext>
            </a:extLst>
          </p:cNvPr>
          <p:cNvCxnSpPr/>
          <p:nvPr/>
        </p:nvCxnSpPr>
        <p:spPr>
          <a:xfrm>
            <a:off x="3260054"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5" name="円/楕円 4">
            <a:extLst>
              <a:ext uri="{FF2B5EF4-FFF2-40B4-BE49-F238E27FC236}">
                <a16:creationId xmlns:a16="http://schemas.microsoft.com/office/drawing/2014/main" id="{39BC51FE-A0A8-7477-C9B3-F34D3F9F3D8B}"/>
              </a:ext>
            </a:extLst>
          </p:cNvPr>
          <p:cNvSpPr/>
          <p:nvPr/>
        </p:nvSpPr>
        <p:spPr>
          <a:xfrm>
            <a:off x="3838123"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535EE76F-4EDE-4FE5-46F1-A65023701774}"/>
              </a:ext>
            </a:extLst>
          </p:cNvPr>
          <p:cNvCxnSpPr/>
          <p:nvPr/>
        </p:nvCxnSpPr>
        <p:spPr>
          <a:xfrm>
            <a:off x="4058840"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7" name="円/楕円 6">
            <a:extLst>
              <a:ext uri="{FF2B5EF4-FFF2-40B4-BE49-F238E27FC236}">
                <a16:creationId xmlns:a16="http://schemas.microsoft.com/office/drawing/2014/main" id="{F257B23F-93A2-18EB-D05D-5E86E5CB8E22}"/>
              </a:ext>
            </a:extLst>
          </p:cNvPr>
          <p:cNvSpPr/>
          <p:nvPr/>
        </p:nvSpPr>
        <p:spPr>
          <a:xfrm>
            <a:off x="4636909" y="249511"/>
            <a:ext cx="220717" cy="228490"/>
          </a:xfrm>
          <a:prstGeom prst="ellipse">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40A36F97-0D96-FA37-715D-092A66C11800}"/>
              </a:ext>
            </a:extLst>
          </p:cNvPr>
          <p:cNvCxnSpPr/>
          <p:nvPr/>
        </p:nvCxnSpPr>
        <p:spPr>
          <a:xfrm>
            <a:off x="4857626"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9" name="円/楕円 8">
            <a:extLst>
              <a:ext uri="{FF2B5EF4-FFF2-40B4-BE49-F238E27FC236}">
                <a16:creationId xmlns:a16="http://schemas.microsoft.com/office/drawing/2014/main" id="{98CCB452-81A9-6F67-400D-16BFFEC7B708}"/>
              </a:ext>
            </a:extLst>
          </p:cNvPr>
          <p:cNvSpPr/>
          <p:nvPr/>
        </p:nvSpPr>
        <p:spPr>
          <a:xfrm>
            <a:off x="5435695"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1602C1DB-8244-41DB-4C49-2310D5894A67}"/>
              </a:ext>
            </a:extLst>
          </p:cNvPr>
          <p:cNvCxnSpPr/>
          <p:nvPr/>
        </p:nvCxnSpPr>
        <p:spPr>
          <a:xfrm>
            <a:off x="5656412"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1" name="円/楕円 10">
            <a:extLst>
              <a:ext uri="{FF2B5EF4-FFF2-40B4-BE49-F238E27FC236}">
                <a16:creationId xmlns:a16="http://schemas.microsoft.com/office/drawing/2014/main" id="{93BDBA6A-FF67-DB5B-0D80-825ADB4A49C9}"/>
              </a:ext>
            </a:extLst>
          </p:cNvPr>
          <p:cNvSpPr/>
          <p:nvPr/>
        </p:nvSpPr>
        <p:spPr>
          <a:xfrm>
            <a:off x="6234481"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5A8971DB-4F7A-CA86-F528-5065575ACBDA}"/>
              </a:ext>
            </a:extLst>
          </p:cNvPr>
          <p:cNvCxnSpPr/>
          <p:nvPr/>
        </p:nvCxnSpPr>
        <p:spPr>
          <a:xfrm>
            <a:off x="6455198"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3" name="円/楕円 12">
            <a:extLst>
              <a:ext uri="{FF2B5EF4-FFF2-40B4-BE49-F238E27FC236}">
                <a16:creationId xmlns:a16="http://schemas.microsoft.com/office/drawing/2014/main" id="{22B9856E-53AF-F216-94FC-759D18B83869}"/>
              </a:ext>
            </a:extLst>
          </p:cNvPr>
          <p:cNvSpPr/>
          <p:nvPr/>
        </p:nvSpPr>
        <p:spPr>
          <a:xfrm>
            <a:off x="7033267" y="249511"/>
            <a:ext cx="220717" cy="228490"/>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A090C4CD-73E3-2896-A7D4-148C5A42B3E3}"/>
              </a:ext>
            </a:extLst>
          </p:cNvPr>
          <p:cNvCxnSpPr/>
          <p:nvPr/>
        </p:nvCxnSpPr>
        <p:spPr>
          <a:xfrm>
            <a:off x="7260554"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15" name="円/楕円 14">
            <a:extLst>
              <a:ext uri="{FF2B5EF4-FFF2-40B4-BE49-F238E27FC236}">
                <a16:creationId xmlns:a16="http://schemas.microsoft.com/office/drawing/2014/main" id="{EBCF68D0-EB04-6DB4-4D98-CE94B859EA7C}"/>
              </a:ext>
            </a:extLst>
          </p:cNvPr>
          <p:cNvSpPr/>
          <p:nvPr/>
        </p:nvSpPr>
        <p:spPr>
          <a:xfrm>
            <a:off x="7838623"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BB6745C3-5942-2434-07F9-E59791F4A63D}"/>
              </a:ext>
            </a:extLst>
          </p:cNvPr>
          <p:cNvCxnSpPr/>
          <p:nvPr/>
        </p:nvCxnSpPr>
        <p:spPr>
          <a:xfrm>
            <a:off x="8065910"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17" name="円/楕円 16">
            <a:extLst>
              <a:ext uri="{FF2B5EF4-FFF2-40B4-BE49-F238E27FC236}">
                <a16:creationId xmlns:a16="http://schemas.microsoft.com/office/drawing/2014/main" id="{2D809EFD-67D2-52CA-7D9F-F37DFC76ED94}"/>
              </a:ext>
            </a:extLst>
          </p:cNvPr>
          <p:cNvSpPr/>
          <p:nvPr/>
        </p:nvSpPr>
        <p:spPr>
          <a:xfrm>
            <a:off x="8643979"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20EE56ED-C0AC-D8B0-3DF3-BAB7B8FC8107}"/>
              </a:ext>
            </a:extLst>
          </p:cNvPr>
          <p:cNvSpPr/>
          <p:nvPr/>
        </p:nvSpPr>
        <p:spPr>
          <a:xfrm>
            <a:off x="3036052" y="258326"/>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D48DC6A7-9B25-B419-49F4-98DE484E2CC8}"/>
              </a:ext>
            </a:extLst>
          </p:cNvPr>
          <p:cNvSpPr/>
          <p:nvPr/>
        </p:nvSpPr>
        <p:spPr>
          <a:xfrm>
            <a:off x="6418592" y="3568620"/>
            <a:ext cx="493986" cy="49398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040C359E-1D0A-BC6D-4493-B2B0A6C28C5A}"/>
              </a:ext>
            </a:extLst>
          </p:cNvPr>
          <p:cNvSpPr/>
          <p:nvPr/>
        </p:nvSpPr>
        <p:spPr>
          <a:xfrm>
            <a:off x="11249739" y="3255168"/>
            <a:ext cx="493986" cy="49398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矢印コネクタ 24">
            <a:extLst>
              <a:ext uri="{FF2B5EF4-FFF2-40B4-BE49-F238E27FC236}">
                <a16:creationId xmlns:a16="http://schemas.microsoft.com/office/drawing/2014/main" id="{FA890946-81A2-42E7-587A-83EF590E17C8}"/>
              </a:ext>
            </a:extLst>
          </p:cNvPr>
          <p:cNvCxnSpPr/>
          <p:nvPr/>
        </p:nvCxnSpPr>
        <p:spPr>
          <a:xfrm>
            <a:off x="11509209" y="2319612"/>
            <a:ext cx="0" cy="948148"/>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27" name="曲線コネクタ 26">
            <a:extLst>
              <a:ext uri="{FF2B5EF4-FFF2-40B4-BE49-F238E27FC236}">
                <a16:creationId xmlns:a16="http://schemas.microsoft.com/office/drawing/2014/main" id="{5B098D92-697F-B94F-2164-33A9E3C995A9}"/>
              </a:ext>
            </a:extLst>
          </p:cNvPr>
          <p:cNvCxnSpPr>
            <a:cxnSpLocks/>
            <a:stCxn id="19" idx="7"/>
          </p:cNvCxnSpPr>
          <p:nvPr/>
        </p:nvCxnSpPr>
        <p:spPr>
          <a:xfrm rot="16200000" flipH="1" flipV="1">
            <a:off x="6575317" y="3484238"/>
            <a:ext cx="108193" cy="421642"/>
          </a:xfrm>
          <a:prstGeom prst="curvedConnector4">
            <a:avLst>
              <a:gd name="adj1" fmla="val -278154"/>
              <a:gd name="adj2" fmla="val 169295"/>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円/楕円 27">
            <a:extLst>
              <a:ext uri="{FF2B5EF4-FFF2-40B4-BE49-F238E27FC236}">
                <a16:creationId xmlns:a16="http://schemas.microsoft.com/office/drawing/2014/main" id="{E29863D3-FE21-7132-A3C0-0162E9AB9387}"/>
              </a:ext>
            </a:extLst>
          </p:cNvPr>
          <p:cNvSpPr/>
          <p:nvPr/>
        </p:nvSpPr>
        <p:spPr>
          <a:xfrm>
            <a:off x="11249739" y="1838217"/>
            <a:ext cx="493986" cy="49398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a:extLst>
              <a:ext uri="{FF2B5EF4-FFF2-40B4-BE49-F238E27FC236}">
                <a16:creationId xmlns:a16="http://schemas.microsoft.com/office/drawing/2014/main" id="{79209FC2-8A21-6AA4-BF59-64DBE08FF661}"/>
              </a:ext>
            </a:extLst>
          </p:cNvPr>
          <p:cNvSpPr/>
          <p:nvPr/>
        </p:nvSpPr>
        <p:spPr>
          <a:xfrm>
            <a:off x="9896060" y="6164371"/>
            <a:ext cx="493986" cy="49398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円/楕円 32">
            <a:extLst>
              <a:ext uri="{FF2B5EF4-FFF2-40B4-BE49-F238E27FC236}">
                <a16:creationId xmlns:a16="http://schemas.microsoft.com/office/drawing/2014/main" id="{0C64BFA5-E92C-64FE-620F-3AE34DF29D8E}"/>
              </a:ext>
            </a:extLst>
          </p:cNvPr>
          <p:cNvSpPr/>
          <p:nvPr/>
        </p:nvSpPr>
        <p:spPr>
          <a:xfrm>
            <a:off x="9896060" y="4747420"/>
            <a:ext cx="493986" cy="49398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 name="直線コネクタ 34">
            <a:extLst>
              <a:ext uri="{FF2B5EF4-FFF2-40B4-BE49-F238E27FC236}">
                <a16:creationId xmlns:a16="http://schemas.microsoft.com/office/drawing/2014/main" id="{389CD245-DCA7-E436-83E0-62500936B02F}"/>
              </a:ext>
            </a:extLst>
          </p:cNvPr>
          <p:cNvCxnSpPr>
            <a:cxnSpLocks/>
            <a:stCxn id="33" idx="4"/>
            <a:endCxn id="31" idx="0"/>
          </p:cNvCxnSpPr>
          <p:nvPr/>
        </p:nvCxnSpPr>
        <p:spPr>
          <a:xfrm>
            <a:off x="10143053" y="5241407"/>
            <a:ext cx="0" cy="922964"/>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6" name="円/楕円 35">
            <a:extLst>
              <a:ext uri="{FF2B5EF4-FFF2-40B4-BE49-F238E27FC236}">
                <a16:creationId xmlns:a16="http://schemas.microsoft.com/office/drawing/2014/main" id="{1E164750-EAA6-56BA-07EE-8A311F131A62}"/>
              </a:ext>
            </a:extLst>
          </p:cNvPr>
          <p:cNvSpPr/>
          <p:nvPr/>
        </p:nvSpPr>
        <p:spPr>
          <a:xfrm>
            <a:off x="11107826" y="5455895"/>
            <a:ext cx="493986" cy="49398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7" name="直線コネクタ 36">
            <a:extLst>
              <a:ext uri="{FF2B5EF4-FFF2-40B4-BE49-F238E27FC236}">
                <a16:creationId xmlns:a16="http://schemas.microsoft.com/office/drawing/2014/main" id="{59795612-DDC6-B4A2-B49D-DC4FC407D170}"/>
              </a:ext>
            </a:extLst>
          </p:cNvPr>
          <p:cNvCxnSpPr>
            <a:cxnSpLocks/>
            <a:endCxn id="31" idx="6"/>
          </p:cNvCxnSpPr>
          <p:nvPr/>
        </p:nvCxnSpPr>
        <p:spPr>
          <a:xfrm flipH="1">
            <a:off x="10390046" y="5903703"/>
            <a:ext cx="790123" cy="50766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F9B7036B-DFE7-9A0D-8270-33108DAF20C7}"/>
              </a:ext>
            </a:extLst>
          </p:cNvPr>
          <p:cNvCxnSpPr>
            <a:cxnSpLocks/>
            <a:stCxn id="33" idx="6"/>
            <a:endCxn id="36" idx="1"/>
          </p:cNvCxnSpPr>
          <p:nvPr/>
        </p:nvCxnSpPr>
        <p:spPr>
          <a:xfrm>
            <a:off x="10390046" y="4994414"/>
            <a:ext cx="790123" cy="533824"/>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8953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1A791F-5A37-D067-E6D8-F905EA6BE1EF}"/>
              </a:ext>
            </a:extLst>
          </p:cNvPr>
          <p:cNvSpPr>
            <a:spLocks noGrp="1"/>
          </p:cNvSpPr>
          <p:nvPr>
            <p:ph type="title"/>
          </p:nvPr>
        </p:nvSpPr>
        <p:spPr/>
        <p:txBody>
          <a:bodyPr/>
          <a:lstStyle/>
          <a:p>
            <a:r>
              <a:rPr kumimoji="1" lang="en-US" altLang="ja-JP" dirty="0"/>
              <a:t>BFS(</a:t>
            </a:r>
            <a:r>
              <a:rPr kumimoji="1" lang="ja-JP" altLang="en-US"/>
              <a:t>幅優先探索</a:t>
            </a:r>
            <a:r>
              <a:rPr kumimoji="1" lang="en-US" altLang="ja-JP" dirty="0"/>
              <a:t>)</a:t>
            </a:r>
            <a:endParaRPr kumimoji="1" lang="ja-JP" altLang="en-US"/>
          </a:p>
        </p:txBody>
      </p:sp>
      <p:sp>
        <p:nvSpPr>
          <p:cNvPr id="3" name="コンテンツ プレースホルダー 2">
            <a:extLst>
              <a:ext uri="{FF2B5EF4-FFF2-40B4-BE49-F238E27FC236}">
                <a16:creationId xmlns:a16="http://schemas.microsoft.com/office/drawing/2014/main" id="{287E2FA8-65DC-1B93-D40D-21CBD2FCA653}"/>
              </a:ext>
            </a:extLst>
          </p:cNvPr>
          <p:cNvSpPr>
            <a:spLocks noGrp="1"/>
          </p:cNvSpPr>
          <p:nvPr>
            <p:ph idx="1"/>
          </p:nvPr>
        </p:nvSpPr>
        <p:spPr>
          <a:xfrm>
            <a:off x="838200" y="1825624"/>
            <a:ext cx="10515600" cy="1620618"/>
          </a:xfrm>
        </p:spPr>
        <p:txBody>
          <a:bodyPr>
            <a:normAutofit/>
          </a:bodyPr>
          <a:lstStyle/>
          <a:p>
            <a:pPr marL="0" indent="0">
              <a:buNone/>
            </a:pPr>
            <a:r>
              <a:rPr kumimoji="1" lang="ja-JP" altLang="en-US"/>
              <a:t>幅優先探索とは</a:t>
            </a:r>
            <a:r>
              <a:rPr lang="en-US" altLang="ja-JP" dirty="0"/>
              <a:t>...</a:t>
            </a:r>
            <a:endParaRPr kumimoji="1" lang="en-US" altLang="ja-JP" dirty="0"/>
          </a:p>
          <a:p>
            <a:pPr marL="0" indent="0">
              <a:buNone/>
            </a:pPr>
            <a:r>
              <a:rPr kumimoji="1" lang="ja-JP" altLang="en-US" b="1"/>
              <a:t>スタートに近い頂点から順番に探索していくアルゴリズム</a:t>
            </a:r>
            <a:endParaRPr kumimoji="1" lang="en-US" altLang="ja-JP" b="1" dirty="0"/>
          </a:p>
          <a:p>
            <a:pPr marL="0" indent="0">
              <a:buNone/>
            </a:pPr>
            <a:r>
              <a:rPr kumimoji="1" lang="ja-JP" altLang="en-US" b="1"/>
              <a:t>単一始点から各頂点まで何辺でたどり着けるかが分かる</a:t>
            </a:r>
          </a:p>
        </p:txBody>
      </p:sp>
      <p:cxnSp>
        <p:nvCxnSpPr>
          <p:cNvPr id="4" name="直線コネクタ 3">
            <a:extLst>
              <a:ext uri="{FF2B5EF4-FFF2-40B4-BE49-F238E27FC236}">
                <a16:creationId xmlns:a16="http://schemas.microsoft.com/office/drawing/2014/main" id="{6BADEEA3-10CF-C357-0FF6-D66FA078EBDF}"/>
              </a:ext>
            </a:extLst>
          </p:cNvPr>
          <p:cNvCxnSpPr/>
          <p:nvPr/>
        </p:nvCxnSpPr>
        <p:spPr>
          <a:xfrm>
            <a:off x="3260054"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5" name="円/楕円 4">
            <a:extLst>
              <a:ext uri="{FF2B5EF4-FFF2-40B4-BE49-F238E27FC236}">
                <a16:creationId xmlns:a16="http://schemas.microsoft.com/office/drawing/2014/main" id="{7CD2B4F7-8351-199F-A1A8-E002BA90D40A}"/>
              </a:ext>
            </a:extLst>
          </p:cNvPr>
          <p:cNvSpPr/>
          <p:nvPr/>
        </p:nvSpPr>
        <p:spPr>
          <a:xfrm>
            <a:off x="3838123"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0EF48D55-C505-1C9B-9956-17ED253BCF0D}"/>
              </a:ext>
            </a:extLst>
          </p:cNvPr>
          <p:cNvCxnSpPr/>
          <p:nvPr/>
        </p:nvCxnSpPr>
        <p:spPr>
          <a:xfrm>
            <a:off x="4058840"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7" name="円/楕円 6">
            <a:extLst>
              <a:ext uri="{FF2B5EF4-FFF2-40B4-BE49-F238E27FC236}">
                <a16:creationId xmlns:a16="http://schemas.microsoft.com/office/drawing/2014/main" id="{B37A8D89-DB7B-1922-28D0-5256223A9146}"/>
              </a:ext>
            </a:extLst>
          </p:cNvPr>
          <p:cNvSpPr/>
          <p:nvPr/>
        </p:nvSpPr>
        <p:spPr>
          <a:xfrm>
            <a:off x="4636909"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245FAB83-803C-EEC5-0B21-FFD323F7A90C}"/>
              </a:ext>
            </a:extLst>
          </p:cNvPr>
          <p:cNvCxnSpPr/>
          <p:nvPr/>
        </p:nvCxnSpPr>
        <p:spPr>
          <a:xfrm>
            <a:off x="4857626"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9" name="円/楕円 8">
            <a:extLst>
              <a:ext uri="{FF2B5EF4-FFF2-40B4-BE49-F238E27FC236}">
                <a16:creationId xmlns:a16="http://schemas.microsoft.com/office/drawing/2014/main" id="{400AD340-94F3-DAFE-1920-5B892E484A94}"/>
              </a:ext>
            </a:extLst>
          </p:cNvPr>
          <p:cNvSpPr/>
          <p:nvPr/>
        </p:nvSpPr>
        <p:spPr>
          <a:xfrm>
            <a:off x="5435695" y="249511"/>
            <a:ext cx="220717" cy="228490"/>
          </a:xfrm>
          <a:prstGeom prst="ellipse">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CA804A4F-E96A-B8CC-86A4-EBCACF28BE91}"/>
              </a:ext>
            </a:extLst>
          </p:cNvPr>
          <p:cNvCxnSpPr/>
          <p:nvPr/>
        </p:nvCxnSpPr>
        <p:spPr>
          <a:xfrm>
            <a:off x="5656412"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1" name="円/楕円 10">
            <a:extLst>
              <a:ext uri="{FF2B5EF4-FFF2-40B4-BE49-F238E27FC236}">
                <a16:creationId xmlns:a16="http://schemas.microsoft.com/office/drawing/2014/main" id="{8A5062F5-5B46-7EF4-99A6-2D4E4BE60927}"/>
              </a:ext>
            </a:extLst>
          </p:cNvPr>
          <p:cNvSpPr/>
          <p:nvPr/>
        </p:nvSpPr>
        <p:spPr>
          <a:xfrm>
            <a:off x="6234481"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3CC389DB-C53D-7586-5211-1D8583EE9CEC}"/>
              </a:ext>
            </a:extLst>
          </p:cNvPr>
          <p:cNvCxnSpPr/>
          <p:nvPr/>
        </p:nvCxnSpPr>
        <p:spPr>
          <a:xfrm>
            <a:off x="6455198"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3" name="円/楕円 12">
            <a:extLst>
              <a:ext uri="{FF2B5EF4-FFF2-40B4-BE49-F238E27FC236}">
                <a16:creationId xmlns:a16="http://schemas.microsoft.com/office/drawing/2014/main" id="{330EA3A3-ACE7-E1E2-B2C8-59DA02A2F0EF}"/>
              </a:ext>
            </a:extLst>
          </p:cNvPr>
          <p:cNvSpPr/>
          <p:nvPr/>
        </p:nvSpPr>
        <p:spPr>
          <a:xfrm>
            <a:off x="7033267" y="249511"/>
            <a:ext cx="220717" cy="228490"/>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84F6ED13-AD34-31EC-C6E5-18763F9FEF7C}"/>
              </a:ext>
            </a:extLst>
          </p:cNvPr>
          <p:cNvCxnSpPr/>
          <p:nvPr/>
        </p:nvCxnSpPr>
        <p:spPr>
          <a:xfrm>
            <a:off x="7260554"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15" name="円/楕円 14">
            <a:extLst>
              <a:ext uri="{FF2B5EF4-FFF2-40B4-BE49-F238E27FC236}">
                <a16:creationId xmlns:a16="http://schemas.microsoft.com/office/drawing/2014/main" id="{70CB89B8-FD83-640D-96CD-2E4FB59315F7}"/>
              </a:ext>
            </a:extLst>
          </p:cNvPr>
          <p:cNvSpPr/>
          <p:nvPr/>
        </p:nvSpPr>
        <p:spPr>
          <a:xfrm>
            <a:off x="7838623"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4E6EC774-C457-B68B-E568-145956A454FD}"/>
              </a:ext>
            </a:extLst>
          </p:cNvPr>
          <p:cNvCxnSpPr/>
          <p:nvPr/>
        </p:nvCxnSpPr>
        <p:spPr>
          <a:xfrm>
            <a:off x="8065910"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17" name="円/楕円 16">
            <a:extLst>
              <a:ext uri="{FF2B5EF4-FFF2-40B4-BE49-F238E27FC236}">
                <a16:creationId xmlns:a16="http://schemas.microsoft.com/office/drawing/2014/main" id="{0AB048FA-7B03-4084-E58A-92BD3C5D47CA}"/>
              </a:ext>
            </a:extLst>
          </p:cNvPr>
          <p:cNvSpPr/>
          <p:nvPr/>
        </p:nvSpPr>
        <p:spPr>
          <a:xfrm>
            <a:off x="8643979"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976AFD5B-2C82-B5DA-377D-7CD60520D2A7}"/>
              </a:ext>
            </a:extLst>
          </p:cNvPr>
          <p:cNvSpPr/>
          <p:nvPr/>
        </p:nvSpPr>
        <p:spPr>
          <a:xfrm>
            <a:off x="3036052" y="258326"/>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B6EB7F6F-5073-522B-6F21-94E9BE8362E6}"/>
              </a:ext>
            </a:extLst>
          </p:cNvPr>
          <p:cNvSpPr/>
          <p:nvPr/>
        </p:nvSpPr>
        <p:spPr>
          <a:xfrm>
            <a:off x="3280294" y="3710915"/>
            <a:ext cx="737567" cy="750235"/>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26" name="直線コネクタ 25">
            <a:extLst>
              <a:ext uri="{FF2B5EF4-FFF2-40B4-BE49-F238E27FC236}">
                <a16:creationId xmlns:a16="http://schemas.microsoft.com/office/drawing/2014/main" id="{D5A07CC0-9404-7886-F6F7-329AF95BBF16}"/>
              </a:ext>
            </a:extLst>
          </p:cNvPr>
          <p:cNvCxnSpPr>
            <a:cxnSpLocks/>
            <a:endCxn id="23" idx="2"/>
          </p:cNvCxnSpPr>
          <p:nvPr/>
        </p:nvCxnSpPr>
        <p:spPr>
          <a:xfrm flipV="1">
            <a:off x="2278024" y="4086033"/>
            <a:ext cx="1002270" cy="34701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E26D2972-B159-23BC-68C8-AC6D856D146F}"/>
              </a:ext>
            </a:extLst>
          </p:cNvPr>
          <p:cNvCxnSpPr>
            <a:cxnSpLocks/>
            <a:stCxn id="23" idx="6"/>
          </p:cNvCxnSpPr>
          <p:nvPr/>
        </p:nvCxnSpPr>
        <p:spPr>
          <a:xfrm flipV="1">
            <a:off x="4017861" y="3937351"/>
            <a:ext cx="1716967" cy="14868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CB7A54E6-4BE9-598A-A0FC-76CA8B32AE96}"/>
              </a:ext>
            </a:extLst>
          </p:cNvPr>
          <p:cNvCxnSpPr>
            <a:cxnSpLocks/>
          </p:cNvCxnSpPr>
          <p:nvPr/>
        </p:nvCxnSpPr>
        <p:spPr>
          <a:xfrm flipH="1" flipV="1">
            <a:off x="6082935" y="4330287"/>
            <a:ext cx="3479" cy="116018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72B81B9A-3AEA-8122-DBCC-4F1CDA85AC16}"/>
              </a:ext>
            </a:extLst>
          </p:cNvPr>
          <p:cNvCxnSpPr>
            <a:cxnSpLocks/>
          </p:cNvCxnSpPr>
          <p:nvPr/>
        </p:nvCxnSpPr>
        <p:spPr>
          <a:xfrm>
            <a:off x="2278024" y="5173811"/>
            <a:ext cx="936726" cy="63332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1FE4C542-1649-38EE-0E2B-5D4C9E5EDDF7}"/>
              </a:ext>
            </a:extLst>
          </p:cNvPr>
          <p:cNvCxnSpPr>
            <a:cxnSpLocks/>
          </p:cNvCxnSpPr>
          <p:nvPr/>
        </p:nvCxnSpPr>
        <p:spPr>
          <a:xfrm>
            <a:off x="6430843" y="4039031"/>
            <a:ext cx="1216659" cy="677217"/>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B317108C-48E1-C8C1-2A30-2CCB289F51A8}"/>
              </a:ext>
            </a:extLst>
          </p:cNvPr>
          <p:cNvSpPr txBox="1"/>
          <p:nvPr/>
        </p:nvSpPr>
        <p:spPr>
          <a:xfrm>
            <a:off x="1768911" y="3901366"/>
            <a:ext cx="704039" cy="369332"/>
          </a:xfrm>
          <a:prstGeom prst="rect">
            <a:avLst/>
          </a:prstGeom>
          <a:noFill/>
        </p:spPr>
        <p:txBody>
          <a:bodyPr wrap="none" rtlCol="0">
            <a:spAutoFit/>
          </a:bodyPr>
          <a:lstStyle/>
          <a:p>
            <a:r>
              <a:rPr lang="en-US" altLang="ja-JP" dirty="0"/>
              <a:t>S</a:t>
            </a:r>
            <a:r>
              <a:rPr kumimoji="1" lang="en-US" altLang="ja-JP" dirty="0"/>
              <a:t>tart</a:t>
            </a:r>
            <a:endParaRPr kumimoji="1" lang="ja-JP" altLang="en-US"/>
          </a:p>
        </p:txBody>
      </p:sp>
      <p:sp>
        <p:nvSpPr>
          <p:cNvPr id="46" name="テキスト ボックス 45">
            <a:extLst>
              <a:ext uri="{FF2B5EF4-FFF2-40B4-BE49-F238E27FC236}">
                <a16:creationId xmlns:a16="http://schemas.microsoft.com/office/drawing/2014/main" id="{CE933DC8-6CE7-7426-79F7-A920FDF1F84E}"/>
              </a:ext>
            </a:extLst>
          </p:cNvPr>
          <p:cNvSpPr txBox="1"/>
          <p:nvPr/>
        </p:nvSpPr>
        <p:spPr>
          <a:xfrm>
            <a:off x="7645558" y="4192973"/>
            <a:ext cx="671979" cy="369332"/>
          </a:xfrm>
          <a:prstGeom prst="rect">
            <a:avLst/>
          </a:prstGeom>
          <a:noFill/>
        </p:spPr>
        <p:txBody>
          <a:bodyPr wrap="none" rtlCol="0">
            <a:spAutoFit/>
          </a:bodyPr>
          <a:lstStyle/>
          <a:p>
            <a:r>
              <a:rPr kumimoji="1" lang="en-US" altLang="ja-JP" dirty="0"/>
              <a:t>Goal</a:t>
            </a:r>
            <a:endParaRPr kumimoji="1" lang="ja-JP" altLang="en-US"/>
          </a:p>
        </p:txBody>
      </p:sp>
      <p:sp>
        <p:nvSpPr>
          <p:cNvPr id="53" name="円/楕円 52">
            <a:extLst>
              <a:ext uri="{FF2B5EF4-FFF2-40B4-BE49-F238E27FC236}">
                <a16:creationId xmlns:a16="http://schemas.microsoft.com/office/drawing/2014/main" id="{4E8B6774-5DFC-93F8-3542-1DCDFD2093DA}"/>
              </a:ext>
            </a:extLst>
          </p:cNvPr>
          <p:cNvSpPr/>
          <p:nvPr/>
        </p:nvSpPr>
        <p:spPr>
          <a:xfrm>
            <a:off x="5717631" y="3548178"/>
            <a:ext cx="737567" cy="750235"/>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4" name="円/楕円 53">
            <a:extLst>
              <a:ext uri="{FF2B5EF4-FFF2-40B4-BE49-F238E27FC236}">
                <a16:creationId xmlns:a16="http://schemas.microsoft.com/office/drawing/2014/main" id="{EDD129C2-2AF9-1496-5A66-187A02A51001}"/>
              </a:ext>
            </a:extLst>
          </p:cNvPr>
          <p:cNvSpPr/>
          <p:nvPr/>
        </p:nvSpPr>
        <p:spPr>
          <a:xfrm>
            <a:off x="3197109" y="5653717"/>
            <a:ext cx="737567" cy="750235"/>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5" name="円/楕円 54">
            <a:extLst>
              <a:ext uri="{FF2B5EF4-FFF2-40B4-BE49-F238E27FC236}">
                <a16:creationId xmlns:a16="http://schemas.microsoft.com/office/drawing/2014/main" id="{D9C18FAA-8D85-5268-FEB5-0C4BDD305685}"/>
              </a:ext>
            </a:extLst>
          </p:cNvPr>
          <p:cNvSpPr/>
          <p:nvPr/>
        </p:nvSpPr>
        <p:spPr>
          <a:xfrm>
            <a:off x="1732924" y="4423576"/>
            <a:ext cx="737567" cy="750235"/>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6" name="円/楕円 55">
            <a:extLst>
              <a:ext uri="{FF2B5EF4-FFF2-40B4-BE49-F238E27FC236}">
                <a16:creationId xmlns:a16="http://schemas.microsoft.com/office/drawing/2014/main" id="{DD3FF6EB-72F6-E0FD-7A3F-D09696D4EF3E}"/>
              </a:ext>
            </a:extLst>
          </p:cNvPr>
          <p:cNvSpPr/>
          <p:nvPr/>
        </p:nvSpPr>
        <p:spPr>
          <a:xfrm>
            <a:off x="7579970" y="4585156"/>
            <a:ext cx="737567" cy="750235"/>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7" name="円/楕円 56">
            <a:extLst>
              <a:ext uri="{FF2B5EF4-FFF2-40B4-BE49-F238E27FC236}">
                <a16:creationId xmlns:a16="http://schemas.microsoft.com/office/drawing/2014/main" id="{77C031DC-1D02-9279-25FB-14A170D0B898}"/>
              </a:ext>
            </a:extLst>
          </p:cNvPr>
          <p:cNvSpPr/>
          <p:nvPr/>
        </p:nvSpPr>
        <p:spPr>
          <a:xfrm>
            <a:off x="5714151" y="5432016"/>
            <a:ext cx="737567" cy="750235"/>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9" name="正方形/長方形 58">
            <a:extLst>
              <a:ext uri="{FF2B5EF4-FFF2-40B4-BE49-F238E27FC236}">
                <a16:creationId xmlns:a16="http://schemas.microsoft.com/office/drawing/2014/main" id="{B436BB31-DB25-FEB1-739F-036A0774D562}"/>
              </a:ext>
            </a:extLst>
          </p:cNvPr>
          <p:cNvSpPr/>
          <p:nvPr/>
        </p:nvSpPr>
        <p:spPr>
          <a:xfrm>
            <a:off x="1772114" y="5275747"/>
            <a:ext cx="535258" cy="392945"/>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0</a:t>
            </a:r>
            <a:endParaRPr kumimoji="1" lang="ja-JP" altLang="en-US"/>
          </a:p>
        </p:txBody>
      </p:sp>
      <p:sp>
        <p:nvSpPr>
          <p:cNvPr id="60" name="正方形/長方形 59">
            <a:extLst>
              <a:ext uri="{FF2B5EF4-FFF2-40B4-BE49-F238E27FC236}">
                <a16:creationId xmlns:a16="http://schemas.microsoft.com/office/drawing/2014/main" id="{FB2B1BC8-39D3-26A2-1453-EB85AE4FCB82}"/>
              </a:ext>
            </a:extLst>
          </p:cNvPr>
          <p:cNvSpPr/>
          <p:nvPr/>
        </p:nvSpPr>
        <p:spPr>
          <a:xfrm>
            <a:off x="3241132" y="6422070"/>
            <a:ext cx="596991" cy="36345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1</a:t>
            </a:r>
            <a:endParaRPr kumimoji="1" lang="ja-JP" altLang="en-US"/>
          </a:p>
        </p:txBody>
      </p:sp>
      <p:sp>
        <p:nvSpPr>
          <p:cNvPr id="61" name="正方形/長方形 60">
            <a:extLst>
              <a:ext uri="{FF2B5EF4-FFF2-40B4-BE49-F238E27FC236}">
                <a16:creationId xmlns:a16="http://schemas.microsoft.com/office/drawing/2014/main" id="{EFB72733-2A6C-CFEF-E9A7-7FC44DD1E68A}"/>
              </a:ext>
            </a:extLst>
          </p:cNvPr>
          <p:cNvSpPr/>
          <p:nvPr/>
        </p:nvSpPr>
        <p:spPr>
          <a:xfrm>
            <a:off x="3408912" y="4586555"/>
            <a:ext cx="465186" cy="359694"/>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1</a:t>
            </a:r>
            <a:endParaRPr kumimoji="1" lang="ja-JP" altLang="en-US"/>
          </a:p>
        </p:txBody>
      </p:sp>
      <p:sp>
        <p:nvSpPr>
          <p:cNvPr id="63" name="正方形/長方形 62">
            <a:extLst>
              <a:ext uri="{FF2B5EF4-FFF2-40B4-BE49-F238E27FC236}">
                <a16:creationId xmlns:a16="http://schemas.microsoft.com/office/drawing/2014/main" id="{9B87D766-C154-39B9-2AA9-9E14E6B3A245}"/>
              </a:ext>
            </a:extLst>
          </p:cNvPr>
          <p:cNvSpPr/>
          <p:nvPr/>
        </p:nvSpPr>
        <p:spPr>
          <a:xfrm>
            <a:off x="5402441" y="4317078"/>
            <a:ext cx="465186" cy="359694"/>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2</a:t>
            </a:r>
            <a:endParaRPr kumimoji="1" lang="ja-JP" altLang="en-US"/>
          </a:p>
        </p:txBody>
      </p:sp>
      <p:sp>
        <p:nvSpPr>
          <p:cNvPr id="64" name="正方形/長方形 63">
            <a:extLst>
              <a:ext uri="{FF2B5EF4-FFF2-40B4-BE49-F238E27FC236}">
                <a16:creationId xmlns:a16="http://schemas.microsoft.com/office/drawing/2014/main" id="{FE09ACBC-99B7-E856-EF2D-DF0E5B039628}"/>
              </a:ext>
            </a:extLst>
          </p:cNvPr>
          <p:cNvSpPr/>
          <p:nvPr/>
        </p:nvSpPr>
        <p:spPr>
          <a:xfrm>
            <a:off x="5850341" y="6324412"/>
            <a:ext cx="465186" cy="359694"/>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3</a:t>
            </a:r>
            <a:endParaRPr kumimoji="1" lang="ja-JP" altLang="en-US"/>
          </a:p>
        </p:txBody>
      </p:sp>
      <p:sp>
        <p:nvSpPr>
          <p:cNvPr id="65" name="正方形/長方形 64">
            <a:extLst>
              <a:ext uri="{FF2B5EF4-FFF2-40B4-BE49-F238E27FC236}">
                <a16:creationId xmlns:a16="http://schemas.microsoft.com/office/drawing/2014/main" id="{CE59604E-9FBA-1801-14FC-3A4D9E467FFC}"/>
              </a:ext>
            </a:extLst>
          </p:cNvPr>
          <p:cNvSpPr/>
          <p:nvPr/>
        </p:nvSpPr>
        <p:spPr>
          <a:xfrm>
            <a:off x="7690328" y="5432016"/>
            <a:ext cx="465186" cy="359694"/>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3</a:t>
            </a:r>
            <a:endParaRPr kumimoji="1" lang="ja-JP" altLang="en-US"/>
          </a:p>
        </p:txBody>
      </p:sp>
    </p:spTree>
    <p:extLst>
      <p:ext uri="{BB962C8B-B14F-4D97-AF65-F5344CB8AC3E}">
        <p14:creationId xmlns:p14="http://schemas.microsoft.com/office/powerpoint/2010/main" val="901211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500"/>
                                        <p:tgtEl>
                                          <p:spTgt spid="59"/>
                                        </p:tgtEl>
                                        <p:attrNameLst>
                                          <p:attrName>ppt_y</p:attrName>
                                        </p:attrNameLst>
                                      </p:cBhvr>
                                      <p:tavLst>
                                        <p:tav tm="0">
                                          <p:val>
                                            <p:strVal val="#ppt_y+#ppt_h*1.125000"/>
                                          </p:val>
                                        </p:tav>
                                        <p:tav tm="100000">
                                          <p:val>
                                            <p:strVal val="#ppt_y"/>
                                          </p:val>
                                        </p:tav>
                                      </p:tavLst>
                                    </p:anim>
                                    <p:animEffect transition="in" filter="wipe(up)">
                                      <p:cBhvr>
                                        <p:cTn id="8" dur="500"/>
                                        <p:tgtEl>
                                          <p:spTgt spid="59"/>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61"/>
                                        </p:tgtEl>
                                        <p:attrNameLst>
                                          <p:attrName>style.visibility</p:attrName>
                                        </p:attrNameLst>
                                      </p:cBhvr>
                                      <p:to>
                                        <p:strVal val="visible"/>
                                      </p:to>
                                    </p:set>
                                    <p:anim calcmode="lin" valueType="num">
                                      <p:cBhvr additive="base">
                                        <p:cTn id="13" dur="500"/>
                                        <p:tgtEl>
                                          <p:spTgt spid="61"/>
                                        </p:tgtEl>
                                        <p:attrNameLst>
                                          <p:attrName>ppt_y</p:attrName>
                                        </p:attrNameLst>
                                      </p:cBhvr>
                                      <p:tavLst>
                                        <p:tav tm="0">
                                          <p:val>
                                            <p:strVal val="#ppt_y+#ppt_h*1.125000"/>
                                          </p:val>
                                        </p:tav>
                                        <p:tav tm="100000">
                                          <p:val>
                                            <p:strVal val="#ppt_y"/>
                                          </p:val>
                                        </p:tav>
                                      </p:tavLst>
                                    </p:anim>
                                    <p:animEffect transition="in" filter="wipe(up)">
                                      <p:cBhvr>
                                        <p:cTn id="14" dur="500"/>
                                        <p:tgtEl>
                                          <p:spTgt spid="61"/>
                                        </p:tgtEl>
                                      </p:cBhvr>
                                    </p:animEffect>
                                  </p:childTnLst>
                                </p:cTn>
                              </p:par>
                              <p:par>
                                <p:cTn id="15" presetID="12" presetClass="entr" presetSubtype="4" fill="hold" grpId="0" nodeType="withEffect">
                                  <p:stCondLst>
                                    <p:cond delay="0"/>
                                  </p:stCondLst>
                                  <p:childTnLst>
                                    <p:set>
                                      <p:cBhvr>
                                        <p:cTn id="16" dur="1" fill="hold">
                                          <p:stCondLst>
                                            <p:cond delay="0"/>
                                          </p:stCondLst>
                                        </p:cTn>
                                        <p:tgtEl>
                                          <p:spTgt spid="60"/>
                                        </p:tgtEl>
                                        <p:attrNameLst>
                                          <p:attrName>style.visibility</p:attrName>
                                        </p:attrNameLst>
                                      </p:cBhvr>
                                      <p:to>
                                        <p:strVal val="visible"/>
                                      </p:to>
                                    </p:set>
                                    <p:anim calcmode="lin" valueType="num">
                                      <p:cBhvr additive="base">
                                        <p:cTn id="17" dur="500"/>
                                        <p:tgtEl>
                                          <p:spTgt spid="60"/>
                                        </p:tgtEl>
                                        <p:attrNameLst>
                                          <p:attrName>ppt_y</p:attrName>
                                        </p:attrNameLst>
                                      </p:cBhvr>
                                      <p:tavLst>
                                        <p:tav tm="0">
                                          <p:val>
                                            <p:strVal val="#ppt_y+#ppt_h*1.125000"/>
                                          </p:val>
                                        </p:tav>
                                        <p:tav tm="100000">
                                          <p:val>
                                            <p:strVal val="#ppt_y"/>
                                          </p:val>
                                        </p:tav>
                                      </p:tavLst>
                                    </p:anim>
                                    <p:animEffect transition="in" filter="wipe(up)">
                                      <p:cBhvr>
                                        <p:cTn id="18" dur="500"/>
                                        <p:tgtEl>
                                          <p:spTgt spid="60"/>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63"/>
                                        </p:tgtEl>
                                        <p:attrNameLst>
                                          <p:attrName>style.visibility</p:attrName>
                                        </p:attrNameLst>
                                      </p:cBhvr>
                                      <p:to>
                                        <p:strVal val="visible"/>
                                      </p:to>
                                    </p:set>
                                    <p:anim calcmode="lin" valueType="num">
                                      <p:cBhvr additive="base">
                                        <p:cTn id="23" dur="500"/>
                                        <p:tgtEl>
                                          <p:spTgt spid="63"/>
                                        </p:tgtEl>
                                        <p:attrNameLst>
                                          <p:attrName>ppt_y</p:attrName>
                                        </p:attrNameLst>
                                      </p:cBhvr>
                                      <p:tavLst>
                                        <p:tav tm="0">
                                          <p:val>
                                            <p:strVal val="#ppt_y+#ppt_h*1.125000"/>
                                          </p:val>
                                        </p:tav>
                                        <p:tav tm="100000">
                                          <p:val>
                                            <p:strVal val="#ppt_y"/>
                                          </p:val>
                                        </p:tav>
                                      </p:tavLst>
                                    </p:anim>
                                    <p:animEffect transition="in" filter="wipe(up)">
                                      <p:cBhvr>
                                        <p:cTn id="24" dur="500"/>
                                        <p:tgtEl>
                                          <p:spTgt spid="63"/>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grpId="0" nodeType="clickEffect">
                                  <p:stCondLst>
                                    <p:cond delay="0"/>
                                  </p:stCondLst>
                                  <p:childTnLst>
                                    <p:set>
                                      <p:cBhvr>
                                        <p:cTn id="28" dur="1" fill="hold">
                                          <p:stCondLst>
                                            <p:cond delay="0"/>
                                          </p:stCondLst>
                                        </p:cTn>
                                        <p:tgtEl>
                                          <p:spTgt spid="64"/>
                                        </p:tgtEl>
                                        <p:attrNameLst>
                                          <p:attrName>style.visibility</p:attrName>
                                        </p:attrNameLst>
                                      </p:cBhvr>
                                      <p:to>
                                        <p:strVal val="visible"/>
                                      </p:to>
                                    </p:set>
                                    <p:anim calcmode="lin" valueType="num">
                                      <p:cBhvr additive="base">
                                        <p:cTn id="29" dur="500"/>
                                        <p:tgtEl>
                                          <p:spTgt spid="64"/>
                                        </p:tgtEl>
                                        <p:attrNameLst>
                                          <p:attrName>ppt_y</p:attrName>
                                        </p:attrNameLst>
                                      </p:cBhvr>
                                      <p:tavLst>
                                        <p:tav tm="0">
                                          <p:val>
                                            <p:strVal val="#ppt_y+#ppt_h*1.125000"/>
                                          </p:val>
                                        </p:tav>
                                        <p:tav tm="100000">
                                          <p:val>
                                            <p:strVal val="#ppt_y"/>
                                          </p:val>
                                        </p:tav>
                                      </p:tavLst>
                                    </p:anim>
                                    <p:animEffect transition="in" filter="wipe(up)">
                                      <p:cBhvr>
                                        <p:cTn id="30" dur="500"/>
                                        <p:tgtEl>
                                          <p:spTgt spid="64"/>
                                        </p:tgtEl>
                                      </p:cBhvr>
                                    </p:animEffect>
                                  </p:childTnLst>
                                </p:cTn>
                              </p:par>
                              <p:par>
                                <p:cTn id="31" presetID="12" presetClass="entr" presetSubtype="4" fill="hold" grpId="0" nodeType="withEffect">
                                  <p:stCondLst>
                                    <p:cond delay="0"/>
                                  </p:stCondLst>
                                  <p:childTnLst>
                                    <p:set>
                                      <p:cBhvr>
                                        <p:cTn id="32" dur="1" fill="hold">
                                          <p:stCondLst>
                                            <p:cond delay="0"/>
                                          </p:stCondLst>
                                        </p:cTn>
                                        <p:tgtEl>
                                          <p:spTgt spid="65"/>
                                        </p:tgtEl>
                                        <p:attrNameLst>
                                          <p:attrName>style.visibility</p:attrName>
                                        </p:attrNameLst>
                                      </p:cBhvr>
                                      <p:to>
                                        <p:strVal val="visible"/>
                                      </p:to>
                                    </p:set>
                                    <p:anim calcmode="lin" valueType="num">
                                      <p:cBhvr additive="base">
                                        <p:cTn id="33" dur="500"/>
                                        <p:tgtEl>
                                          <p:spTgt spid="65"/>
                                        </p:tgtEl>
                                        <p:attrNameLst>
                                          <p:attrName>ppt_y</p:attrName>
                                        </p:attrNameLst>
                                      </p:cBhvr>
                                      <p:tavLst>
                                        <p:tav tm="0">
                                          <p:val>
                                            <p:strVal val="#ppt_y+#ppt_h*1.125000"/>
                                          </p:val>
                                        </p:tav>
                                        <p:tav tm="100000">
                                          <p:val>
                                            <p:strVal val="#ppt_y"/>
                                          </p:val>
                                        </p:tav>
                                      </p:tavLst>
                                    </p:anim>
                                    <p:animEffect transition="in" filter="wipe(up)">
                                      <p:cBhvr>
                                        <p:cTn id="34"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0" grpId="0" animBg="1"/>
      <p:bldP spid="61" grpId="0" animBg="1"/>
      <p:bldP spid="63" grpId="0" animBg="1"/>
      <p:bldP spid="64" grpId="0" animBg="1"/>
      <p:bldP spid="6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6D4400-19D2-A75D-8D4B-4C18EFA21C45}"/>
              </a:ext>
            </a:extLst>
          </p:cNvPr>
          <p:cNvSpPr>
            <a:spLocks noGrp="1"/>
          </p:cNvSpPr>
          <p:nvPr>
            <p:ph type="title"/>
          </p:nvPr>
        </p:nvSpPr>
        <p:spPr/>
        <p:txBody>
          <a:bodyPr/>
          <a:lstStyle/>
          <a:p>
            <a:r>
              <a:rPr kumimoji="1" lang="en-US" altLang="ja-JP" dirty="0"/>
              <a:t>BFS</a:t>
            </a:r>
            <a:r>
              <a:rPr kumimoji="1" lang="ja-JP" altLang="en-US"/>
              <a:t>の実装方法</a:t>
            </a:r>
          </a:p>
        </p:txBody>
      </p:sp>
      <p:sp>
        <p:nvSpPr>
          <p:cNvPr id="3" name="コンテンツ プレースホルダー 2">
            <a:extLst>
              <a:ext uri="{FF2B5EF4-FFF2-40B4-BE49-F238E27FC236}">
                <a16:creationId xmlns:a16="http://schemas.microsoft.com/office/drawing/2014/main" id="{83C879DB-0B26-1123-291D-8D5E51ABC0DB}"/>
              </a:ext>
            </a:extLst>
          </p:cNvPr>
          <p:cNvSpPr>
            <a:spLocks noGrp="1"/>
          </p:cNvSpPr>
          <p:nvPr>
            <p:ph idx="1"/>
          </p:nvPr>
        </p:nvSpPr>
        <p:spPr>
          <a:xfrm>
            <a:off x="838200" y="1825624"/>
            <a:ext cx="10515600" cy="4665881"/>
          </a:xfrm>
        </p:spPr>
        <p:txBody>
          <a:bodyPr>
            <a:normAutofit/>
          </a:bodyPr>
          <a:lstStyle/>
          <a:p>
            <a:r>
              <a:rPr kumimoji="1" lang="ja-JP" altLang="en-US" sz="2400"/>
              <a:t>手順</a:t>
            </a:r>
            <a:r>
              <a:rPr lang="en-US" altLang="ja-JP" sz="2400" dirty="0"/>
              <a:t>1 </a:t>
            </a:r>
            <a:r>
              <a:rPr lang="ja-JP" altLang="en-US" sz="2400"/>
              <a:t>始点</a:t>
            </a:r>
            <a:r>
              <a:rPr lang="en-US" altLang="ja-JP" sz="2400" dirty="0"/>
              <a:t>s</a:t>
            </a:r>
            <a:r>
              <a:rPr lang="ja-JP" altLang="en-US" sz="2400"/>
              <a:t>から各頂点</a:t>
            </a:r>
            <a:r>
              <a:rPr lang="en-US" altLang="ja-JP" sz="2400" dirty="0"/>
              <a:t>x</a:t>
            </a:r>
            <a:r>
              <a:rPr lang="ja-JP" altLang="en-US" sz="2400"/>
              <a:t>への</a:t>
            </a:r>
            <a:r>
              <a:rPr lang="ja-JP" altLang="en-US" sz="2400">
                <a:highlight>
                  <a:srgbClr val="FFFF00"/>
                </a:highlight>
              </a:rPr>
              <a:t>最短経路長を持つ配列</a:t>
            </a:r>
            <a:r>
              <a:rPr lang="en-US" altLang="ja-JP" sz="2400" dirty="0">
                <a:highlight>
                  <a:srgbClr val="FFFF00"/>
                </a:highlight>
              </a:rPr>
              <a:t>(dist[x])</a:t>
            </a:r>
            <a:r>
              <a:rPr lang="ja-JP" altLang="en-US" sz="2400"/>
              <a:t>と</a:t>
            </a:r>
            <a:r>
              <a:rPr lang="ja-JP" altLang="en-US" sz="2400">
                <a:highlight>
                  <a:srgbClr val="FFFF00"/>
                </a:highlight>
              </a:rPr>
              <a:t>キュー</a:t>
            </a:r>
            <a:r>
              <a:rPr lang="ja-JP" altLang="en-US" sz="2400"/>
              <a:t>を用意</a:t>
            </a:r>
            <a:r>
              <a:rPr lang="en-US" altLang="ja-JP" sz="2400" dirty="0"/>
              <a:t>(</a:t>
            </a:r>
            <a:r>
              <a:rPr lang="ja-JP" altLang="en-US" sz="2400"/>
              <a:t>配列の要素を</a:t>
            </a:r>
            <a:r>
              <a:rPr lang="en-US" altLang="ja-JP" sz="2400" dirty="0"/>
              <a:t>-1</a:t>
            </a:r>
            <a:r>
              <a:rPr lang="ja-JP" altLang="en-US" sz="2400"/>
              <a:t>で初期化</a:t>
            </a:r>
            <a:r>
              <a:rPr lang="en-US" altLang="ja-JP" sz="2400" dirty="0"/>
              <a:t>)</a:t>
            </a:r>
          </a:p>
          <a:p>
            <a:endParaRPr kumimoji="1" lang="en-US" altLang="ja-JP" sz="2400" dirty="0"/>
          </a:p>
          <a:p>
            <a:r>
              <a:rPr lang="ja-JP" altLang="en-US" sz="2400"/>
              <a:t>手順</a:t>
            </a:r>
            <a:r>
              <a:rPr lang="en-US" altLang="ja-JP" sz="2400" dirty="0"/>
              <a:t>2 </a:t>
            </a:r>
            <a:r>
              <a:rPr lang="ja-JP" altLang="en-US" sz="2400"/>
              <a:t>キューに始点</a:t>
            </a:r>
            <a:r>
              <a:rPr lang="en-US" altLang="ja-JP" sz="2400" dirty="0"/>
              <a:t>s</a:t>
            </a:r>
            <a:r>
              <a:rPr lang="ja-JP" altLang="en-US" sz="2400"/>
              <a:t>を追加し</a:t>
            </a:r>
            <a:r>
              <a:rPr lang="en-US" altLang="ja-JP" sz="2400" dirty="0"/>
              <a:t>,dist[s] = 0</a:t>
            </a:r>
            <a:r>
              <a:rPr lang="ja-JP" altLang="en-US" sz="2400"/>
              <a:t>にする。</a:t>
            </a:r>
            <a:endParaRPr lang="en-US" altLang="ja-JP" sz="2400" dirty="0"/>
          </a:p>
          <a:p>
            <a:endParaRPr lang="en-US" altLang="ja-JP" sz="2400" dirty="0"/>
          </a:p>
          <a:p>
            <a:r>
              <a:rPr lang="ja-JP" altLang="en-US" sz="2400"/>
              <a:t>手順</a:t>
            </a:r>
            <a:r>
              <a:rPr lang="en-US" altLang="ja-JP" sz="2400" dirty="0"/>
              <a:t>3 </a:t>
            </a:r>
            <a:r>
              <a:rPr lang="ja-JP" altLang="en-US" sz="2400"/>
              <a:t>キューが空になるまで次の操作を繰り返す。</a:t>
            </a:r>
            <a:endParaRPr lang="en-US" altLang="ja-JP" sz="2400" dirty="0"/>
          </a:p>
          <a:p>
            <a:pPr>
              <a:buFontTx/>
              <a:buChar char="-"/>
            </a:pPr>
            <a:r>
              <a:rPr lang="ja-JP" altLang="en-US" sz="2400"/>
              <a:t>キューの先頭要素</a:t>
            </a:r>
            <a:r>
              <a:rPr lang="en-US" altLang="ja-JP" sz="2400" dirty="0"/>
              <a:t>pos</a:t>
            </a:r>
            <a:r>
              <a:rPr lang="ja-JP" altLang="en-US" sz="2400"/>
              <a:t>を取得し</a:t>
            </a:r>
            <a:r>
              <a:rPr lang="en-US" altLang="ja-JP" sz="2400" dirty="0"/>
              <a:t>,</a:t>
            </a:r>
            <a:r>
              <a:rPr lang="ja-JP" altLang="en-US" sz="2400"/>
              <a:t>キューから削除。</a:t>
            </a:r>
            <a:endParaRPr lang="en-US" altLang="ja-JP" sz="2400" dirty="0"/>
          </a:p>
          <a:p>
            <a:pPr>
              <a:buFontTx/>
              <a:buChar char="-"/>
            </a:pPr>
            <a:r>
              <a:rPr lang="en-US" altLang="ja-JP" sz="2400" dirty="0"/>
              <a:t>pos</a:t>
            </a:r>
            <a:r>
              <a:rPr lang="ja-JP" altLang="en-US" sz="2400"/>
              <a:t>と隣接する全ての未確定の頂点</a:t>
            </a:r>
            <a:r>
              <a:rPr lang="en-US" altLang="ja-JP" sz="2400" dirty="0"/>
              <a:t>next</a:t>
            </a:r>
            <a:r>
              <a:rPr lang="ja-JP" altLang="en-US" sz="2400"/>
              <a:t>に対して</a:t>
            </a:r>
            <a:r>
              <a:rPr lang="en-US" altLang="ja-JP" sz="2400" dirty="0"/>
              <a:t>,</a:t>
            </a:r>
          </a:p>
          <a:p>
            <a:pPr marL="0" indent="0">
              <a:buNone/>
            </a:pPr>
            <a:r>
              <a:rPr lang="ja-JP" altLang="en-US" sz="2400"/>
              <a:t>　</a:t>
            </a:r>
            <a:r>
              <a:rPr lang="en-US" altLang="ja-JP" sz="2400" dirty="0"/>
              <a:t>dist[next] = dist[pos] +1</a:t>
            </a:r>
            <a:r>
              <a:rPr lang="ja-JP" altLang="en-US" sz="2400"/>
              <a:t>に変更した後</a:t>
            </a:r>
            <a:r>
              <a:rPr lang="en-US" altLang="ja-JP" sz="2400" dirty="0"/>
              <a:t>,</a:t>
            </a:r>
            <a:r>
              <a:rPr lang="ja-JP" altLang="en-US" sz="2400"/>
              <a:t>キューに</a:t>
            </a:r>
            <a:r>
              <a:rPr lang="en-US" altLang="ja-JP" sz="2400" dirty="0"/>
              <a:t>next</a:t>
            </a:r>
            <a:r>
              <a:rPr lang="ja-JP" altLang="en-US" sz="2400"/>
              <a:t>を追加。</a:t>
            </a:r>
            <a:endParaRPr lang="en-US" altLang="ja-JP" sz="2400" dirty="0"/>
          </a:p>
        </p:txBody>
      </p:sp>
      <p:cxnSp>
        <p:nvCxnSpPr>
          <p:cNvPr id="4" name="直線コネクタ 3">
            <a:extLst>
              <a:ext uri="{FF2B5EF4-FFF2-40B4-BE49-F238E27FC236}">
                <a16:creationId xmlns:a16="http://schemas.microsoft.com/office/drawing/2014/main" id="{07EABE23-A744-2BCC-DBF3-AD9D5B005E22}"/>
              </a:ext>
            </a:extLst>
          </p:cNvPr>
          <p:cNvCxnSpPr/>
          <p:nvPr/>
        </p:nvCxnSpPr>
        <p:spPr>
          <a:xfrm>
            <a:off x="3260054"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5" name="円/楕円 4">
            <a:extLst>
              <a:ext uri="{FF2B5EF4-FFF2-40B4-BE49-F238E27FC236}">
                <a16:creationId xmlns:a16="http://schemas.microsoft.com/office/drawing/2014/main" id="{8E36FB78-1D0D-D493-6883-DAD5E37151EF}"/>
              </a:ext>
            </a:extLst>
          </p:cNvPr>
          <p:cNvSpPr/>
          <p:nvPr/>
        </p:nvSpPr>
        <p:spPr>
          <a:xfrm>
            <a:off x="3838123"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9E38558A-FE12-6EFB-F521-82648F7187B1}"/>
              </a:ext>
            </a:extLst>
          </p:cNvPr>
          <p:cNvCxnSpPr/>
          <p:nvPr/>
        </p:nvCxnSpPr>
        <p:spPr>
          <a:xfrm>
            <a:off x="4058840"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7" name="円/楕円 6">
            <a:extLst>
              <a:ext uri="{FF2B5EF4-FFF2-40B4-BE49-F238E27FC236}">
                <a16:creationId xmlns:a16="http://schemas.microsoft.com/office/drawing/2014/main" id="{CF6E9B3A-D935-5EFC-2AAF-DC4824780445}"/>
              </a:ext>
            </a:extLst>
          </p:cNvPr>
          <p:cNvSpPr/>
          <p:nvPr/>
        </p:nvSpPr>
        <p:spPr>
          <a:xfrm>
            <a:off x="4636909"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2589F10F-793C-9921-0F8E-D01E41D5480B}"/>
              </a:ext>
            </a:extLst>
          </p:cNvPr>
          <p:cNvCxnSpPr/>
          <p:nvPr/>
        </p:nvCxnSpPr>
        <p:spPr>
          <a:xfrm>
            <a:off x="4857626"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9" name="円/楕円 8">
            <a:extLst>
              <a:ext uri="{FF2B5EF4-FFF2-40B4-BE49-F238E27FC236}">
                <a16:creationId xmlns:a16="http://schemas.microsoft.com/office/drawing/2014/main" id="{77E0FE92-7AD2-75BE-B2BB-FC6E8E80F6C8}"/>
              </a:ext>
            </a:extLst>
          </p:cNvPr>
          <p:cNvSpPr/>
          <p:nvPr/>
        </p:nvSpPr>
        <p:spPr>
          <a:xfrm>
            <a:off x="5435695" y="249511"/>
            <a:ext cx="220717" cy="228490"/>
          </a:xfrm>
          <a:prstGeom prst="ellipse">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0B6D415E-CA9D-5F1B-1FD0-00E66000B86E}"/>
              </a:ext>
            </a:extLst>
          </p:cNvPr>
          <p:cNvCxnSpPr/>
          <p:nvPr/>
        </p:nvCxnSpPr>
        <p:spPr>
          <a:xfrm>
            <a:off x="5656412"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1" name="円/楕円 10">
            <a:extLst>
              <a:ext uri="{FF2B5EF4-FFF2-40B4-BE49-F238E27FC236}">
                <a16:creationId xmlns:a16="http://schemas.microsoft.com/office/drawing/2014/main" id="{F10EC7AB-C663-4A71-8B5B-E6B13C1128DD}"/>
              </a:ext>
            </a:extLst>
          </p:cNvPr>
          <p:cNvSpPr/>
          <p:nvPr/>
        </p:nvSpPr>
        <p:spPr>
          <a:xfrm>
            <a:off x="6234481"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7DB998FD-D215-6076-D049-B42DB4768BA1}"/>
              </a:ext>
            </a:extLst>
          </p:cNvPr>
          <p:cNvCxnSpPr/>
          <p:nvPr/>
        </p:nvCxnSpPr>
        <p:spPr>
          <a:xfrm>
            <a:off x="6455198"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3" name="円/楕円 12">
            <a:extLst>
              <a:ext uri="{FF2B5EF4-FFF2-40B4-BE49-F238E27FC236}">
                <a16:creationId xmlns:a16="http://schemas.microsoft.com/office/drawing/2014/main" id="{53083A00-6085-37F5-5B1D-3C31CEAE2FF1}"/>
              </a:ext>
            </a:extLst>
          </p:cNvPr>
          <p:cNvSpPr/>
          <p:nvPr/>
        </p:nvSpPr>
        <p:spPr>
          <a:xfrm>
            <a:off x="7033267" y="249511"/>
            <a:ext cx="220717" cy="228490"/>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FE569953-5B9F-E0A0-C435-126EC9DDF0AA}"/>
              </a:ext>
            </a:extLst>
          </p:cNvPr>
          <p:cNvCxnSpPr/>
          <p:nvPr/>
        </p:nvCxnSpPr>
        <p:spPr>
          <a:xfrm>
            <a:off x="7260554"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15" name="円/楕円 14">
            <a:extLst>
              <a:ext uri="{FF2B5EF4-FFF2-40B4-BE49-F238E27FC236}">
                <a16:creationId xmlns:a16="http://schemas.microsoft.com/office/drawing/2014/main" id="{1066E262-08DE-D8D4-DF45-BFC488BBB5DE}"/>
              </a:ext>
            </a:extLst>
          </p:cNvPr>
          <p:cNvSpPr/>
          <p:nvPr/>
        </p:nvSpPr>
        <p:spPr>
          <a:xfrm>
            <a:off x="7838623"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7A130128-A3AE-43C8-E2E4-40D47B03048F}"/>
              </a:ext>
            </a:extLst>
          </p:cNvPr>
          <p:cNvCxnSpPr/>
          <p:nvPr/>
        </p:nvCxnSpPr>
        <p:spPr>
          <a:xfrm>
            <a:off x="8065910"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17" name="円/楕円 16">
            <a:extLst>
              <a:ext uri="{FF2B5EF4-FFF2-40B4-BE49-F238E27FC236}">
                <a16:creationId xmlns:a16="http://schemas.microsoft.com/office/drawing/2014/main" id="{95C3AB66-4CF9-ACDF-CA79-BD56EAAF59A9}"/>
              </a:ext>
            </a:extLst>
          </p:cNvPr>
          <p:cNvSpPr/>
          <p:nvPr/>
        </p:nvSpPr>
        <p:spPr>
          <a:xfrm>
            <a:off x="8643979"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3C2E2754-4EDD-3019-98B9-572F1FFD5668}"/>
              </a:ext>
            </a:extLst>
          </p:cNvPr>
          <p:cNvSpPr/>
          <p:nvPr/>
        </p:nvSpPr>
        <p:spPr>
          <a:xfrm>
            <a:off x="3036052" y="258326"/>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555779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73ECE1-A324-7367-4E09-CF85D4E38937}"/>
              </a:ext>
            </a:extLst>
          </p:cNvPr>
          <p:cNvSpPr>
            <a:spLocks noGrp="1"/>
          </p:cNvSpPr>
          <p:nvPr>
            <p:ph type="title"/>
          </p:nvPr>
        </p:nvSpPr>
        <p:spPr/>
        <p:txBody>
          <a:bodyPr/>
          <a:lstStyle/>
          <a:p>
            <a:r>
              <a:rPr lang="ja-JP" altLang="en-US"/>
              <a:t>キューについて</a:t>
            </a:r>
            <a:endParaRPr kumimoji="1" lang="ja-JP" altLang="en-US"/>
          </a:p>
        </p:txBody>
      </p:sp>
      <p:sp>
        <p:nvSpPr>
          <p:cNvPr id="3" name="コンテンツ プレースホルダー 2">
            <a:extLst>
              <a:ext uri="{FF2B5EF4-FFF2-40B4-BE49-F238E27FC236}">
                <a16:creationId xmlns:a16="http://schemas.microsoft.com/office/drawing/2014/main" id="{7C42A5DC-3813-A91A-FAAC-2387E8D2DEEB}"/>
              </a:ext>
            </a:extLst>
          </p:cNvPr>
          <p:cNvSpPr>
            <a:spLocks noGrp="1"/>
          </p:cNvSpPr>
          <p:nvPr>
            <p:ph idx="1"/>
          </p:nvPr>
        </p:nvSpPr>
        <p:spPr/>
        <p:txBody>
          <a:bodyPr/>
          <a:lstStyle/>
          <a:p>
            <a:r>
              <a:rPr kumimoji="1" lang="ja-JP" altLang="en-US"/>
              <a:t>キュー</a:t>
            </a:r>
            <a:r>
              <a:rPr kumimoji="1" lang="en-US" altLang="ja-JP" dirty="0"/>
              <a:t>(queue)</a:t>
            </a:r>
            <a:r>
              <a:rPr lang="ja-JP" altLang="en-US"/>
              <a:t>とは</a:t>
            </a:r>
            <a:endParaRPr kumimoji="1" lang="en-US" altLang="ja-JP" dirty="0"/>
          </a:p>
          <a:p>
            <a:pPr marL="0" indent="0">
              <a:buNone/>
            </a:pPr>
            <a:r>
              <a:rPr kumimoji="1" lang="ja-JP" altLang="en-US"/>
              <a:t>キュー</a:t>
            </a:r>
            <a:r>
              <a:rPr kumimoji="1" lang="en-US" altLang="ja-JP" dirty="0"/>
              <a:t> :</a:t>
            </a:r>
            <a:r>
              <a:rPr kumimoji="1" lang="ja-JP" altLang="en-US"/>
              <a:t>待ち行列の最後尾に</a:t>
            </a:r>
            <a:r>
              <a:rPr kumimoji="1" lang="ja-JP" altLang="en-US">
                <a:highlight>
                  <a:srgbClr val="FFFF00"/>
                </a:highlight>
              </a:rPr>
              <a:t>要素を追加</a:t>
            </a:r>
            <a:r>
              <a:rPr kumimoji="1" lang="ja-JP" altLang="en-US"/>
              <a:t>、</a:t>
            </a:r>
            <a:r>
              <a:rPr kumimoji="1" lang="ja-JP" altLang="en-US">
                <a:highlight>
                  <a:srgbClr val="FFFF00"/>
                </a:highlight>
              </a:rPr>
              <a:t>先頭の要素取得</a:t>
            </a:r>
            <a:r>
              <a:rPr kumimoji="1" lang="ja-JP" altLang="en-US"/>
              <a:t>、</a:t>
            </a:r>
            <a:r>
              <a:rPr kumimoji="1" lang="ja-JP" altLang="en-US">
                <a:highlight>
                  <a:srgbClr val="FFFF00"/>
                </a:highlight>
              </a:rPr>
              <a:t>先頭の要素を削除</a:t>
            </a:r>
            <a:r>
              <a:rPr kumimoji="1" lang="ja-JP" altLang="en-US"/>
              <a:t>が</a:t>
            </a:r>
            <a:r>
              <a:rPr lang="en-US" altLang="ja-JP" dirty="0"/>
              <a:t>O(1)</a:t>
            </a:r>
            <a:r>
              <a:rPr lang="ja-JP" altLang="en-US"/>
              <a:t>で行えるデータ構造</a:t>
            </a:r>
            <a:r>
              <a:rPr kumimoji="1" lang="ja-JP" altLang="en-US"/>
              <a:t>　　</a:t>
            </a:r>
            <a:endParaRPr kumimoji="1" lang="en-US" altLang="ja-JP" dirty="0"/>
          </a:p>
          <a:p>
            <a:pPr marL="0" indent="0">
              <a:buNone/>
            </a:pPr>
            <a:endParaRPr kumimoji="1" lang="ja-JP" altLang="en-US"/>
          </a:p>
        </p:txBody>
      </p:sp>
      <p:cxnSp>
        <p:nvCxnSpPr>
          <p:cNvPr id="4" name="直線コネクタ 3">
            <a:extLst>
              <a:ext uri="{FF2B5EF4-FFF2-40B4-BE49-F238E27FC236}">
                <a16:creationId xmlns:a16="http://schemas.microsoft.com/office/drawing/2014/main" id="{957018FE-1FBE-7019-CE7F-19AFEC8172DD}"/>
              </a:ext>
            </a:extLst>
          </p:cNvPr>
          <p:cNvCxnSpPr/>
          <p:nvPr/>
        </p:nvCxnSpPr>
        <p:spPr>
          <a:xfrm>
            <a:off x="3260054"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5" name="円/楕円 4">
            <a:extLst>
              <a:ext uri="{FF2B5EF4-FFF2-40B4-BE49-F238E27FC236}">
                <a16:creationId xmlns:a16="http://schemas.microsoft.com/office/drawing/2014/main" id="{E389AD42-D78F-D0D4-DCF1-7CEABDE96F58}"/>
              </a:ext>
            </a:extLst>
          </p:cNvPr>
          <p:cNvSpPr/>
          <p:nvPr/>
        </p:nvSpPr>
        <p:spPr>
          <a:xfrm>
            <a:off x="3838123"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711B1083-7BD8-6A22-B68B-04F198B08019}"/>
              </a:ext>
            </a:extLst>
          </p:cNvPr>
          <p:cNvCxnSpPr/>
          <p:nvPr/>
        </p:nvCxnSpPr>
        <p:spPr>
          <a:xfrm>
            <a:off x="4058840"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7" name="円/楕円 6">
            <a:extLst>
              <a:ext uri="{FF2B5EF4-FFF2-40B4-BE49-F238E27FC236}">
                <a16:creationId xmlns:a16="http://schemas.microsoft.com/office/drawing/2014/main" id="{5202F172-CFE3-BDEF-F53E-0FBEA3938D43}"/>
              </a:ext>
            </a:extLst>
          </p:cNvPr>
          <p:cNvSpPr/>
          <p:nvPr/>
        </p:nvSpPr>
        <p:spPr>
          <a:xfrm>
            <a:off x="4636909"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79AD0837-52C3-BC9A-166F-C0DC081F7470}"/>
              </a:ext>
            </a:extLst>
          </p:cNvPr>
          <p:cNvCxnSpPr/>
          <p:nvPr/>
        </p:nvCxnSpPr>
        <p:spPr>
          <a:xfrm>
            <a:off x="4857626"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9" name="円/楕円 8">
            <a:extLst>
              <a:ext uri="{FF2B5EF4-FFF2-40B4-BE49-F238E27FC236}">
                <a16:creationId xmlns:a16="http://schemas.microsoft.com/office/drawing/2014/main" id="{F4F2FFF9-04B6-ECE0-9220-511CFF98BDAE}"/>
              </a:ext>
            </a:extLst>
          </p:cNvPr>
          <p:cNvSpPr/>
          <p:nvPr/>
        </p:nvSpPr>
        <p:spPr>
          <a:xfrm>
            <a:off x="5435695" y="249511"/>
            <a:ext cx="220717" cy="228490"/>
          </a:xfrm>
          <a:prstGeom prst="ellipse">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E892CC3F-6C66-C43D-F836-D286C0EE9B9F}"/>
              </a:ext>
            </a:extLst>
          </p:cNvPr>
          <p:cNvCxnSpPr/>
          <p:nvPr/>
        </p:nvCxnSpPr>
        <p:spPr>
          <a:xfrm>
            <a:off x="5656412"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1" name="円/楕円 10">
            <a:extLst>
              <a:ext uri="{FF2B5EF4-FFF2-40B4-BE49-F238E27FC236}">
                <a16:creationId xmlns:a16="http://schemas.microsoft.com/office/drawing/2014/main" id="{2D810ECB-8E31-59D3-C486-2BB0D5EF7D51}"/>
              </a:ext>
            </a:extLst>
          </p:cNvPr>
          <p:cNvSpPr/>
          <p:nvPr/>
        </p:nvSpPr>
        <p:spPr>
          <a:xfrm>
            <a:off x="6234481"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94A58FFA-FE98-3378-5805-89FF7A281EB8}"/>
              </a:ext>
            </a:extLst>
          </p:cNvPr>
          <p:cNvCxnSpPr/>
          <p:nvPr/>
        </p:nvCxnSpPr>
        <p:spPr>
          <a:xfrm>
            <a:off x="6455198"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3" name="円/楕円 12">
            <a:extLst>
              <a:ext uri="{FF2B5EF4-FFF2-40B4-BE49-F238E27FC236}">
                <a16:creationId xmlns:a16="http://schemas.microsoft.com/office/drawing/2014/main" id="{954246A4-1547-01AC-799D-015F3B779B79}"/>
              </a:ext>
            </a:extLst>
          </p:cNvPr>
          <p:cNvSpPr/>
          <p:nvPr/>
        </p:nvSpPr>
        <p:spPr>
          <a:xfrm>
            <a:off x="7033267" y="249511"/>
            <a:ext cx="220717" cy="228490"/>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6EC1272A-8D6E-D96D-E056-99875A25CF64}"/>
              </a:ext>
            </a:extLst>
          </p:cNvPr>
          <p:cNvCxnSpPr/>
          <p:nvPr/>
        </p:nvCxnSpPr>
        <p:spPr>
          <a:xfrm>
            <a:off x="7260554"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15" name="円/楕円 14">
            <a:extLst>
              <a:ext uri="{FF2B5EF4-FFF2-40B4-BE49-F238E27FC236}">
                <a16:creationId xmlns:a16="http://schemas.microsoft.com/office/drawing/2014/main" id="{CA82A80E-E653-A6F7-B4F6-3C0598496FFA}"/>
              </a:ext>
            </a:extLst>
          </p:cNvPr>
          <p:cNvSpPr/>
          <p:nvPr/>
        </p:nvSpPr>
        <p:spPr>
          <a:xfrm>
            <a:off x="7838623"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0F5E6928-9133-1FCF-350F-0244C0F5568E}"/>
              </a:ext>
            </a:extLst>
          </p:cNvPr>
          <p:cNvCxnSpPr/>
          <p:nvPr/>
        </p:nvCxnSpPr>
        <p:spPr>
          <a:xfrm>
            <a:off x="8065910"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17" name="円/楕円 16">
            <a:extLst>
              <a:ext uri="{FF2B5EF4-FFF2-40B4-BE49-F238E27FC236}">
                <a16:creationId xmlns:a16="http://schemas.microsoft.com/office/drawing/2014/main" id="{9ED2F8CE-F455-27E5-68AA-37B75D9F92F7}"/>
              </a:ext>
            </a:extLst>
          </p:cNvPr>
          <p:cNvSpPr/>
          <p:nvPr/>
        </p:nvSpPr>
        <p:spPr>
          <a:xfrm>
            <a:off x="8643979"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AE474632-B5FE-199C-3AFC-54ACFB8B78CF}"/>
              </a:ext>
            </a:extLst>
          </p:cNvPr>
          <p:cNvSpPr/>
          <p:nvPr/>
        </p:nvSpPr>
        <p:spPr>
          <a:xfrm>
            <a:off x="3036052" y="258326"/>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20" name="直線コネクタ 19">
            <a:extLst>
              <a:ext uri="{FF2B5EF4-FFF2-40B4-BE49-F238E27FC236}">
                <a16:creationId xmlns:a16="http://schemas.microsoft.com/office/drawing/2014/main" id="{A5102467-EF01-D9E9-6AD6-D613457FC9AF}"/>
              </a:ext>
            </a:extLst>
          </p:cNvPr>
          <p:cNvCxnSpPr/>
          <p:nvPr/>
        </p:nvCxnSpPr>
        <p:spPr>
          <a:xfrm>
            <a:off x="704321" y="3495908"/>
            <a:ext cx="415330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D6CBFCF9-CAA4-5FE1-2BB8-43FD08C34D34}"/>
              </a:ext>
            </a:extLst>
          </p:cNvPr>
          <p:cNvCxnSpPr/>
          <p:nvPr/>
        </p:nvCxnSpPr>
        <p:spPr>
          <a:xfrm>
            <a:off x="704321" y="4211445"/>
            <a:ext cx="415330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E848BACC-C5C1-AE23-10EB-FBC44636EE72}"/>
              </a:ext>
            </a:extLst>
          </p:cNvPr>
          <p:cNvCxnSpPr/>
          <p:nvPr/>
        </p:nvCxnSpPr>
        <p:spPr>
          <a:xfrm>
            <a:off x="704321" y="4986454"/>
            <a:ext cx="415330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7F6096F6-E0B2-70AB-AABA-366F999C2489}"/>
              </a:ext>
            </a:extLst>
          </p:cNvPr>
          <p:cNvCxnSpPr/>
          <p:nvPr/>
        </p:nvCxnSpPr>
        <p:spPr>
          <a:xfrm>
            <a:off x="704321" y="5701991"/>
            <a:ext cx="415330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3ADF2467-F8FE-EBC4-B2D6-8FBAC69CFCB5}"/>
              </a:ext>
            </a:extLst>
          </p:cNvPr>
          <p:cNvCxnSpPr/>
          <p:nvPr/>
        </p:nvCxnSpPr>
        <p:spPr>
          <a:xfrm>
            <a:off x="7200495" y="3495908"/>
            <a:ext cx="415330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1147E8FD-6A9A-417B-3999-6299859C39A6}"/>
              </a:ext>
            </a:extLst>
          </p:cNvPr>
          <p:cNvCxnSpPr/>
          <p:nvPr/>
        </p:nvCxnSpPr>
        <p:spPr>
          <a:xfrm>
            <a:off x="7150332" y="4228171"/>
            <a:ext cx="415330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77ED6565-EF34-0861-2860-200E430C6739}"/>
              </a:ext>
            </a:extLst>
          </p:cNvPr>
          <p:cNvCxnSpPr/>
          <p:nvPr/>
        </p:nvCxnSpPr>
        <p:spPr>
          <a:xfrm>
            <a:off x="7238361" y="4993888"/>
            <a:ext cx="415330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1765B089-3A68-BAD5-5E9E-BC047230A3DD}"/>
              </a:ext>
            </a:extLst>
          </p:cNvPr>
          <p:cNvCxnSpPr/>
          <p:nvPr/>
        </p:nvCxnSpPr>
        <p:spPr>
          <a:xfrm>
            <a:off x="7238361" y="5709425"/>
            <a:ext cx="415330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円/楕円 31">
            <a:extLst>
              <a:ext uri="{FF2B5EF4-FFF2-40B4-BE49-F238E27FC236}">
                <a16:creationId xmlns:a16="http://schemas.microsoft.com/office/drawing/2014/main" id="{6FAA88AE-2A15-FD62-4DA7-A8D5C2A8EA48}"/>
              </a:ext>
            </a:extLst>
          </p:cNvPr>
          <p:cNvSpPr/>
          <p:nvPr/>
        </p:nvSpPr>
        <p:spPr>
          <a:xfrm>
            <a:off x="5146660" y="3887445"/>
            <a:ext cx="648000" cy="648000"/>
          </a:xfrm>
          <a:prstGeom prst="ellipse">
            <a:avLst/>
          </a:prstGeom>
          <a:solidFill>
            <a:schemeClr val="accent5"/>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a:t>
            </a:r>
            <a:endParaRPr kumimoji="1" lang="ja-JP" altLang="en-US"/>
          </a:p>
        </p:txBody>
      </p:sp>
      <p:cxnSp>
        <p:nvCxnSpPr>
          <p:cNvPr id="35" name="曲線コネクタ 34">
            <a:extLst>
              <a:ext uri="{FF2B5EF4-FFF2-40B4-BE49-F238E27FC236}">
                <a16:creationId xmlns:a16="http://schemas.microsoft.com/office/drawing/2014/main" id="{4E489902-2643-81EB-32E6-A98BA67E7BBC}"/>
              </a:ext>
            </a:extLst>
          </p:cNvPr>
          <p:cNvCxnSpPr>
            <a:cxnSpLocks/>
          </p:cNvCxnSpPr>
          <p:nvPr/>
        </p:nvCxnSpPr>
        <p:spPr>
          <a:xfrm rot="16200000" flipV="1">
            <a:off x="4831711" y="3577351"/>
            <a:ext cx="213230" cy="524544"/>
          </a:xfrm>
          <a:prstGeom prst="curvedConnector2">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8" name="円/楕円 37">
            <a:extLst>
              <a:ext uri="{FF2B5EF4-FFF2-40B4-BE49-F238E27FC236}">
                <a16:creationId xmlns:a16="http://schemas.microsoft.com/office/drawing/2014/main" id="{7FB06460-B397-E576-463D-2F8822B398B3}"/>
              </a:ext>
            </a:extLst>
          </p:cNvPr>
          <p:cNvSpPr/>
          <p:nvPr/>
        </p:nvSpPr>
        <p:spPr>
          <a:xfrm>
            <a:off x="726386" y="5020133"/>
            <a:ext cx="648000" cy="648000"/>
          </a:xfrm>
          <a:prstGeom prst="ellipse">
            <a:avLst/>
          </a:prstGeom>
          <a:solidFill>
            <a:schemeClr val="accent5"/>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a:t>
            </a:r>
            <a:endParaRPr kumimoji="1" lang="ja-JP" altLang="en-US"/>
          </a:p>
        </p:txBody>
      </p:sp>
      <p:sp>
        <p:nvSpPr>
          <p:cNvPr id="39" name="円/楕円 38">
            <a:extLst>
              <a:ext uri="{FF2B5EF4-FFF2-40B4-BE49-F238E27FC236}">
                <a16:creationId xmlns:a16="http://schemas.microsoft.com/office/drawing/2014/main" id="{43B86637-BA34-78DD-EA1B-F9251357BDF6}"/>
              </a:ext>
            </a:extLst>
          </p:cNvPr>
          <p:cNvSpPr/>
          <p:nvPr/>
        </p:nvSpPr>
        <p:spPr>
          <a:xfrm>
            <a:off x="5153837" y="5496126"/>
            <a:ext cx="648000" cy="648000"/>
          </a:xfrm>
          <a:prstGeom prst="ellipse">
            <a:avLst/>
          </a:prstGeom>
          <a:solidFill>
            <a:schemeClr val="accent5"/>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B</a:t>
            </a:r>
            <a:endParaRPr kumimoji="1" lang="ja-JP" altLang="en-US"/>
          </a:p>
        </p:txBody>
      </p:sp>
      <p:cxnSp>
        <p:nvCxnSpPr>
          <p:cNvPr id="40" name="曲線コネクタ 39">
            <a:extLst>
              <a:ext uri="{FF2B5EF4-FFF2-40B4-BE49-F238E27FC236}">
                <a16:creationId xmlns:a16="http://schemas.microsoft.com/office/drawing/2014/main" id="{A0ECD203-1E0C-7C7A-1323-121F1A66C1D9}"/>
              </a:ext>
            </a:extLst>
          </p:cNvPr>
          <p:cNvCxnSpPr>
            <a:cxnSpLocks/>
          </p:cNvCxnSpPr>
          <p:nvPr/>
        </p:nvCxnSpPr>
        <p:spPr>
          <a:xfrm rot="16200000" flipV="1">
            <a:off x="4831711" y="5141019"/>
            <a:ext cx="213230" cy="524544"/>
          </a:xfrm>
          <a:prstGeom prst="curvedConnector2">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円/楕円 40">
            <a:extLst>
              <a:ext uri="{FF2B5EF4-FFF2-40B4-BE49-F238E27FC236}">
                <a16:creationId xmlns:a16="http://schemas.microsoft.com/office/drawing/2014/main" id="{ABB44E92-29B1-7242-82FD-F1CDB25D8BAE}"/>
              </a:ext>
            </a:extLst>
          </p:cNvPr>
          <p:cNvSpPr/>
          <p:nvPr/>
        </p:nvSpPr>
        <p:spPr>
          <a:xfrm>
            <a:off x="8070609" y="3536313"/>
            <a:ext cx="648000" cy="648000"/>
          </a:xfrm>
          <a:prstGeom prst="ellipse">
            <a:avLst/>
          </a:prstGeom>
          <a:solidFill>
            <a:schemeClr val="accent5"/>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B</a:t>
            </a:r>
            <a:endParaRPr kumimoji="1" lang="ja-JP" altLang="en-US"/>
          </a:p>
        </p:txBody>
      </p:sp>
      <p:sp>
        <p:nvSpPr>
          <p:cNvPr id="42" name="円/楕円 41">
            <a:extLst>
              <a:ext uri="{FF2B5EF4-FFF2-40B4-BE49-F238E27FC236}">
                <a16:creationId xmlns:a16="http://schemas.microsoft.com/office/drawing/2014/main" id="{91B57A69-E84B-6179-74A3-D5CF905A66B0}"/>
              </a:ext>
            </a:extLst>
          </p:cNvPr>
          <p:cNvSpPr/>
          <p:nvPr/>
        </p:nvSpPr>
        <p:spPr>
          <a:xfrm>
            <a:off x="7238361" y="3546403"/>
            <a:ext cx="648000" cy="648000"/>
          </a:xfrm>
          <a:prstGeom prst="ellipse">
            <a:avLst/>
          </a:prstGeom>
          <a:solidFill>
            <a:schemeClr val="accent5"/>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a:t>
            </a:r>
            <a:endParaRPr kumimoji="1" lang="ja-JP" altLang="en-US"/>
          </a:p>
        </p:txBody>
      </p:sp>
      <p:cxnSp>
        <p:nvCxnSpPr>
          <p:cNvPr id="43" name="曲線コネクタ 42">
            <a:extLst>
              <a:ext uri="{FF2B5EF4-FFF2-40B4-BE49-F238E27FC236}">
                <a16:creationId xmlns:a16="http://schemas.microsoft.com/office/drawing/2014/main" id="{BBD2C1AF-055F-1C39-CDBF-4FF7386B1922}"/>
              </a:ext>
            </a:extLst>
          </p:cNvPr>
          <p:cNvCxnSpPr>
            <a:cxnSpLocks/>
          </p:cNvCxnSpPr>
          <p:nvPr/>
        </p:nvCxnSpPr>
        <p:spPr>
          <a:xfrm rot="10800000" flipV="1">
            <a:off x="6702494" y="3937939"/>
            <a:ext cx="485704" cy="290232"/>
          </a:xfrm>
          <a:prstGeom prst="curvedConnector3">
            <a:avLst>
              <a:gd name="adj1" fmla="val 89030"/>
            </a:avLst>
          </a:prstGeom>
          <a:ln w="1905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46" name="円/楕円 45">
            <a:extLst>
              <a:ext uri="{FF2B5EF4-FFF2-40B4-BE49-F238E27FC236}">
                <a16:creationId xmlns:a16="http://schemas.microsoft.com/office/drawing/2014/main" id="{343765D9-0FCA-03AA-25FA-FAAB91C2B91A}"/>
              </a:ext>
            </a:extLst>
          </p:cNvPr>
          <p:cNvSpPr/>
          <p:nvPr/>
        </p:nvSpPr>
        <p:spPr>
          <a:xfrm>
            <a:off x="7256728" y="5020133"/>
            <a:ext cx="648000" cy="648000"/>
          </a:xfrm>
          <a:prstGeom prst="ellipse">
            <a:avLst/>
          </a:prstGeom>
          <a:solidFill>
            <a:schemeClr val="accent5"/>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B</a:t>
            </a:r>
            <a:endParaRPr kumimoji="1" lang="ja-JP" altLang="en-US"/>
          </a:p>
        </p:txBody>
      </p:sp>
    </p:spTree>
    <p:extLst>
      <p:ext uri="{BB962C8B-B14F-4D97-AF65-F5344CB8AC3E}">
        <p14:creationId xmlns:p14="http://schemas.microsoft.com/office/powerpoint/2010/main" val="1785439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32EF8B-9403-A282-FF2E-FFBC1C5AAEB4}"/>
              </a:ext>
            </a:extLst>
          </p:cNvPr>
          <p:cNvSpPr>
            <a:spLocks noGrp="1"/>
          </p:cNvSpPr>
          <p:nvPr>
            <p:ph type="title"/>
          </p:nvPr>
        </p:nvSpPr>
        <p:spPr/>
        <p:txBody>
          <a:bodyPr/>
          <a:lstStyle/>
          <a:p>
            <a:r>
              <a:rPr kumimoji="1" lang="en-US" altLang="ja-JP" dirty="0"/>
              <a:t>BFS</a:t>
            </a:r>
            <a:r>
              <a:rPr kumimoji="1" lang="ja-JP" altLang="en-US"/>
              <a:t>の実装</a:t>
            </a:r>
            <a:r>
              <a:rPr kumimoji="1" lang="en-US" altLang="ja-JP" sz="2800" dirty="0"/>
              <a:t>(1/7)</a:t>
            </a:r>
            <a:endParaRPr kumimoji="1" lang="ja-JP" altLang="en-US" sz="2800"/>
          </a:p>
        </p:txBody>
      </p:sp>
      <p:cxnSp>
        <p:nvCxnSpPr>
          <p:cNvPr id="4" name="直線コネクタ 3">
            <a:extLst>
              <a:ext uri="{FF2B5EF4-FFF2-40B4-BE49-F238E27FC236}">
                <a16:creationId xmlns:a16="http://schemas.microsoft.com/office/drawing/2014/main" id="{24B325CB-41DB-CA62-40EC-82B97709314C}"/>
              </a:ext>
            </a:extLst>
          </p:cNvPr>
          <p:cNvCxnSpPr/>
          <p:nvPr/>
        </p:nvCxnSpPr>
        <p:spPr>
          <a:xfrm>
            <a:off x="3260054"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5" name="円/楕円 4">
            <a:extLst>
              <a:ext uri="{FF2B5EF4-FFF2-40B4-BE49-F238E27FC236}">
                <a16:creationId xmlns:a16="http://schemas.microsoft.com/office/drawing/2014/main" id="{3D686B3E-623F-D830-E37A-E7A0BCA1FCF2}"/>
              </a:ext>
            </a:extLst>
          </p:cNvPr>
          <p:cNvSpPr/>
          <p:nvPr/>
        </p:nvSpPr>
        <p:spPr>
          <a:xfrm>
            <a:off x="3838123"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359FC4A1-A546-2057-DCAE-E086FA5F6F87}"/>
              </a:ext>
            </a:extLst>
          </p:cNvPr>
          <p:cNvCxnSpPr/>
          <p:nvPr/>
        </p:nvCxnSpPr>
        <p:spPr>
          <a:xfrm>
            <a:off x="4058840"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7" name="円/楕円 6">
            <a:extLst>
              <a:ext uri="{FF2B5EF4-FFF2-40B4-BE49-F238E27FC236}">
                <a16:creationId xmlns:a16="http://schemas.microsoft.com/office/drawing/2014/main" id="{939BB728-8F51-4E57-82CC-AC8057869C24}"/>
              </a:ext>
            </a:extLst>
          </p:cNvPr>
          <p:cNvSpPr/>
          <p:nvPr/>
        </p:nvSpPr>
        <p:spPr>
          <a:xfrm>
            <a:off x="4636909" y="249511"/>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91ED2D2E-DA49-1379-2FEF-87F0E8F0F24C}"/>
              </a:ext>
            </a:extLst>
          </p:cNvPr>
          <p:cNvCxnSpPr/>
          <p:nvPr/>
        </p:nvCxnSpPr>
        <p:spPr>
          <a:xfrm>
            <a:off x="4857626"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9" name="円/楕円 8">
            <a:extLst>
              <a:ext uri="{FF2B5EF4-FFF2-40B4-BE49-F238E27FC236}">
                <a16:creationId xmlns:a16="http://schemas.microsoft.com/office/drawing/2014/main" id="{A29C7112-5157-496C-6852-2141F14FD92D}"/>
              </a:ext>
            </a:extLst>
          </p:cNvPr>
          <p:cNvSpPr/>
          <p:nvPr/>
        </p:nvSpPr>
        <p:spPr>
          <a:xfrm>
            <a:off x="5435695" y="249511"/>
            <a:ext cx="220717" cy="228490"/>
          </a:xfrm>
          <a:prstGeom prst="ellipse">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E4A28C4C-234E-1AF4-63B7-EB343E5B27A6}"/>
              </a:ext>
            </a:extLst>
          </p:cNvPr>
          <p:cNvCxnSpPr/>
          <p:nvPr/>
        </p:nvCxnSpPr>
        <p:spPr>
          <a:xfrm>
            <a:off x="5656412"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1" name="円/楕円 10">
            <a:extLst>
              <a:ext uri="{FF2B5EF4-FFF2-40B4-BE49-F238E27FC236}">
                <a16:creationId xmlns:a16="http://schemas.microsoft.com/office/drawing/2014/main" id="{9B42C717-C577-F4AB-73EC-582E090C7B78}"/>
              </a:ext>
            </a:extLst>
          </p:cNvPr>
          <p:cNvSpPr/>
          <p:nvPr/>
        </p:nvSpPr>
        <p:spPr>
          <a:xfrm>
            <a:off x="6234481" y="249511"/>
            <a:ext cx="220717" cy="228490"/>
          </a:xfrm>
          <a:prstGeom prst="ellipse">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6137D5F0-DD2A-F7DC-31FD-370633C728B2}"/>
              </a:ext>
            </a:extLst>
          </p:cNvPr>
          <p:cNvCxnSpPr/>
          <p:nvPr/>
        </p:nvCxnSpPr>
        <p:spPr>
          <a:xfrm>
            <a:off x="6455198" y="365125"/>
            <a:ext cx="578069" cy="0"/>
          </a:xfrm>
          <a:prstGeom prst="line">
            <a:avLst/>
          </a:prstGeom>
        </p:spPr>
        <p:style>
          <a:lnRef idx="1">
            <a:schemeClr val="dk1"/>
          </a:lnRef>
          <a:fillRef idx="0">
            <a:schemeClr val="dk1"/>
          </a:fillRef>
          <a:effectRef idx="0">
            <a:schemeClr val="dk1"/>
          </a:effectRef>
          <a:fontRef idx="minor">
            <a:schemeClr val="tx1"/>
          </a:fontRef>
        </p:style>
      </p:cxnSp>
      <p:sp>
        <p:nvSpPr>
          <p:cNvPr id="13" name="円/楕円 12">
            <a:extLst>
              <a:ext uri="{FF2B5EF4-FFF2-40B4-BE49-F238E27FC236}">
                <a16:creationId xmlns:a16="http://schemas.microsoft.com/office/drawing/2014/main" id="{99864CBD-68AB-A0A7-08A5-0C8B3093073A}"/>
              </a:ext>
            </a:extLst>
          </p:cNvPr>
          <p:cNvSpPr/>
          <p:nvPr/>
        </p:nvSpPr>
        <p:spPr>
          <a:xfrm>
            <a:off x="7033267" y="249511"/>
            <a:ext cx="220717" cy="228490"/>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B726F183-5BEB-8D61-AA93-B6BB49ECEE72}"/>
              </a:ext>
            </a:extLst>
          </p:cNvPr>
          <p:cNvCxnSpPr/>
          <p:nvPr/>
        </p:nvCxnSpPr>
        <p:spPr>
          <a:xfrm>
            <a:off x="7260554"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15" name="円/楕円 14">
            <a:extLst>
              <a:ext uri="{FF2B5EF4-FFF2-40B4-BE49-F238E27FC236}">
                <a16:creationId xmlns:a16="http://schemas.microsoft.com/office/drawing/2014/main" id="{DF272BFD-8B5F-55F0-AAAC-C2435C56C512}"/>
              </a:ext>
            </a:extLst>
          </p:cNvPr>
          <p:cNvSpPr/>
          <p:nvPr/>
        </p:nvSpPr>
        <p:spPr>
          <a:xfrm>
            <a:off x="7838623"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5F45016D-EF01-CB83-D3A2-923936BF5DB0}"/>
              </a:ext>
            </a:extLst>
          </p:cNvPr>
          <p:cNvCxnSpPr/>
          <p:nvPr/>
        </p:nvCxnSpPr>
        <p:spPr>
          <a:xfrm>
            <a:off x="8065910" y="366494"/>
            <a:ext cx="578069" cy="0"/>
          </a:xfrm>
          <a:prstGeom prst="line">
            <a:avLst/>
          </a:prstGeom>
        </p:spPr>
        <p:style>
          <a:lnRef idx="1">
            <a:schemeClr val="dk1"/>
          </a:lnRef>
          <a:fillRef idx="0">
            <a:schemeClr val="dk1"/>
          </a:fillRef>
          <a:effectRef idx="0">
            <a:schemeClr val="dk1"/>
          </a:effectRef>
          <a:fontRef idx="minor">
            <a:schemeClr val="tx1"/>
          </a:fontRef>
        </p:style>
      </p:cxnSp>
      <p:sp>
        <p:nvSpPr>
          <p:cNvPr id="17" name="円/楕円 16">
            <a:extLst>
              <a:ext uri="{FF2B5EF4-FFF2-40B4-BE49-F238E27FC236}">
                <a16:creationId xmlns:a16="http://schemas.microsoft.com/office/drawing/2014/main" id="{DEEE3333-FAEA-F88B-1C0C-0769A5D3465F}"/>
              </a:ext>
            </a:extLst>
          </p:cNvPr>
          <p:cNvSpPr/>
          <p:nvPr/>
        </p:nvSpPr>
        <p:spPr>
          <a:xfrm>
            <a:off x="8643979" y="250880"/>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354C6075-072E-C3E9-5C8E-9A5B67CE721D}"/>
              </a:ext>
            </a:extLst>
          </p:cNvPr>
          <p:cNvSpPr/>
          <p:nvPr/>
        </p:nvSpPr>
        <p:spPr>
          <a:xfrm>
            <a:off x="3036052" y="258326"/>
            <a:ext cx="220717" cy="22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784A3636-53C8-CAB2-6616-3671469A1CE7}"/>
              </a:ext>
            </a:extLst>
          </p:cNvPr>
          <p:cNvSpPr/>
          <p:nvPr/>
        </p:nvSpPr>
        <p:spPr>
          <a:xfrm>
            <a:off x="403302" y="4661242"/>
            <a:ext cx="720000" cy="720000"/>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2400" dirty="0"/>
              <a:t>0</a:t>
            </a:r>
            <a:endParaRPr kumimoji="1" lang="ja-JP" altLang="en-US" sz="2400"/>
          </a:p>
        </p:txBody>
      </p:sp>
      <p:sp>
        <p:nvSpPr>
          <p:cNvPr id="20" name="円/楕円 19">
            <a:extLst>
              <a:ext uri="{FF2B5EF4-FFF2-40B4-BE49-F238E27FC236}">
                <a16:creationId xmlns:a16="http://schemas.microsoft.com/office/drawing/2014/main" id="{D7C550A4-4031-B855-F0A4-F4A8D8DB06F3}"/>
              </a:ext>
            </a:extLst>
          </p:cNvPr>
          <p:cNvSpPr/>
          <p:nvPr/>
        </p:nvSpPr>
        <p:spPr>
          <a:xfrm>
            <a:off x="5878370" y="5700392"/>
            <a:ext cx="720000" cy="720000"/>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5</a:t>
            </a:r>
            <a:endParaRPr kumimoji="1" lang="ja-JP" altLang="en-US"/>
          </a:p>
        </p:txBody>
      </p:sp>
      <p:sp>
        <p:nvSpPr>
          <p:cNvPr id="21" name="円/楕円 20">
            <a:extLst>
              <a:ext uri="{FF2B5EF4-FFF2-40B4-BE49-F238E27FC236}">
                <a16:creationId xmlns:a16="http://schemas.microsoft.com/office/drawing/2014/main" id="{950AB18B-C953-39B8-E161-EBA122709288}"/>
              </a:ext>
            </a:extLst>
          </p:cNvPr>
          <p:cNvSpPr/>
          <p:nvPr/>
        </p:nvSpPr>
        <p:spPr>
          <a:xfrm>
            <a:off x="3842012" y="4661242"/>
            <a:ext cx="720000" cy="720000"/>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3</a:t>
            </a:r>
            <a:endParaRPr kumimoji="1" lang="ja-JP" altLang="en-US"/>
          </a:p>
        </p:txBody>
      </p:sp>
      <p:sp>
        <p:nvSpPr>
          <p:cNvPr id="22" name="円/楕円 21">
            <a:extLst>
              <a:ext uri="{FF2B5EF4-FFF2-40B4-BE49-F238E27FC236}">
                <a16:creationId xmlns:a16="http://schemas.microsoft.com/office/drawing/2014/main" id="{C119E64E-2547-52B7-2B91-2CFD368C4B20}"/>
              </a:ext>
            </a:extLst>
          </p:cNvPr>
          <p:cNvSpPr/>
          <p:nvPr/>
        </p:nvSpPr>
        <p:spPr>
          <a:xfrm>
            <a:off x="2079915" y="5700392"/>
            <a:ext cx="720000" cy="720000"/>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2</a:t>
            </a:r>
            <a:endParaRPr kumimoji="1" lang="ja-JP" altLang="en-US"/>
          </a:p>
        </p:txBody>
      </p:sp>
      <p:sp>
        <p:nvSpPr>
          <p:cNvPr id="23" name="円/楕円 22">
            <a:extLst>
              <a:ext uri="{FF2B5EF4-FFF2-40B4-BE49-F238E27FC236}">
                <a16:creationId xmlns:a16="http://schemas.microsoft.com/office/drawing/2014/main" id="{5653AF2F-03FE-1FA0-53D4-36B8AC4A4F73}"/>
              </a:ext>
            </a:extLst>
          </p:cNvPr>
          <p:cNvSpPr/>
          <p:nvPr/>
        </p:nvSpPr>
        <p:spPr>
          <a:xfrm>
            <a:off x="2080528" y="3460226"/>
            <a:ext cx="720000" cy="720000"/>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1</a:t>
            </a:r>
            <a:endParaRPr kumimoji="1" lang="ja-JP" altLang="en-US"/>
          </a:p>
        </p:txBody>
      </p:sp>
      <p:sp>
        <p:nvSpPr>
          <p:cNvPr id="24" name="円/楕円 23">
            <a:extLst>
              <a:ext uri="{FF2B5EF4-FFF2-40B4-BE49-F238E27FC236}">
                <a16:creationId xmlns:a16="http://schemas.microsoft.com/office/drawing/2014/main" id="{25161922-BA26-DA64-0239-E50D817FF169}"/>
              </a:ext>
            </a:extLst>
          </p:cNvPr>
          <p:cNvSpPr/>
          <p:nvPr/>
        </p:nvSpPr>
        <p:spPr>
          <a:xfrm>
            <a:off x="5866663" y="3498640"/>
            <a:ext cx="719198" cy="720000"/>
          </a:xfrm>
          <a:prstGeom prst="ellips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4</a:t>
            </a:r>
            <a:endParaRPr kumimoji="1" lang="ja-JP" altLang="en-US"/>
          </a:p>
        </p:txBody>
      </p:sp>
      <p:cxnSp>
        <p:nvCxnSpPr>
          <p:cNvPr id="25" name="直線コネクタ 24">
            <a:extLst>
              <a:ext uri="{FF2B5EF4-FFF2-40B4-BE49-F238E27FC236}">
                <a16:creationId xmlns:a16="http://schemas.microsoft.com/office/drawing/2014/main" id="{21632173-E0A8-6911-1CD8-CE8ECEF3180E}"/>
              </a:ext>
            </a:extLst>
          </p:cNvPr>
          <p:cNvCxnSpPr>
            <a:cxnSpLocks/>
            <a:stCxn id="19" idx="7"/>
            <a:endCxn id="23" idx="3"/>
          </p:cNvCxnSpPr>
          <p:nvPr/>
        </p:nvCxnSpPr>
        <p:spPr>
          <a:xfrm flipV="1">
            <a:off x="1017860" y="4074784"/>
            <a:ext cx="1168110" cy="6919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EAD32386-7D62-5741-4190-6B3B23F98548}"/>
              </a:ext>
            </a:extLst>
          </p:cNvPr>
          <p:cNvCxnSpPr>
            <a:cxnSpLocks/>
            <a:stCxn id="19" idx="5"/>
            <a:endCxn id="22" idx="1"/>
          </p:cNvCxnSpPr>
          <p:nvPr/>
        </p:nvCxnSpPr>
        <p:spPr>
          <a:xfrm>
            <a:off x="1017860" y="5275800"/>
            <a:ext cx="1167497" cy="530034"/>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7CB8EFE2-5A8E-5AA3-7898-320724125B5B}"/>
              </a:ext>
            </a:extLst>
          </p:cNvPr>
          <p:cNvSpPr txBox="1"/>
          <p:nvPr/>
        </p:nvSpPr>
        <p:spPr>
          <a:xfrm>
            <a:off x="403302" y="4217747"/>
            <a:ext cx="704039" cy="369332"/>
          </a:xfrm>
          <a:prstGeom prst="rect">
            <a:avLst/>
          </a:prstGeom>
          <a:noFill/>
        </p:spPr>
        <p:txBody>
          <a:bodyPr wrap="none" rtlCol="0">
            <a:spAutoFit/>
          </a:bodyPr>
          <a:lstStyle/>
          <a:p>
            <a:r>
              <a:rPr lang="en-US" altLang="ja-JP" dirty="0"/>
              <a:t>S</a:t>
            </a:r>
            <a:r>
              <a:rPr kumimoji="1" lang="en-US" altLang="ja-JP" dirty="0"/>
              <a:t>tart</a:t>
            </a:r>
            <a:endParaRPr kumimoji="1" lang="ja-JP" altLang="en-US"/>
          </a:p>
        </p:txBody>
      </p:sp>
      <p:cxnSp>
        <p:nvCxnSpPr>
          <p:cNvPr id="43" name="直線コネクタ 42">
            <a:extLst>
              <a:ext uri="{FF2B5EF4-FFF2-40B4-BE49-F238E27FC236}">
                <a16:creationId xmlns:a16="http://schemas.microsoft.com/office/drawing/2014/main" id="{588CAF95-47AB-4EDA-F063-0EA50214FB9E}"/>
              </a:ext>
            </a:extLst>
          </p:cNvPr>
          <p:cNvCxnSpPr>
            <a:cxnSpLocks/>
            <a:stCxn id="23" idx="5"/>
            <a:endCxn id="21" idx="1"/>
          </p:cNvCxnSpPr>
          <p:nvPr/>
        </p:nvCxnSpPr>
        <p:spPr>
          <a:xfrm>
            <a:off x="2695086" y="4074784"/>
            <a:ext cx="1252368" cy="6919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983C34EB-D9F1-8853-1D7C-5C7407307C5C}"/>
              </a:ext>
            </a:extLst>
          </p:cNvPr>
          <p:cNvCxnSpPr>
            <a:cxnSpLocks/>
            <a:stCxn id="22" idx="7"/>
            <a:endCxn id="21" idx="3"/>
          </p:cNvCxnSpPr>
          <p:nvPr/>
        </p:nvCxnSpPr>
        <p:spPr>
          <a:xfrm flipV="1">
            <a:off x="2694473" y="5275800"/>
            <a:ext cx="1252981" cy="53003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F4FEBB50-182E-0C09-26C3-D5A8897CFC5A}"/>
              </a:ext>
            </a:extLst>
          </p:cNvPr>
          <p:cNvCxnSpPr>
            <a:cxnSpLocks/>
            <a:stCxn id="21" idx="7"/>
            <a:endCxn id="24" idx="3"/>
          </p:cNvCxnSpPr>
          <p:nvPr/>
        </p:nvCxnSpPr>
        <p:spPr>
          <a:xfrm flipV="1">
            <a:off x="4456570" y="4113198"/>
            <a:ext cx="1515417" cy="65348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A5AF8B3C-4337-35A2-3007-B3A472A30C67}"/>
              </a:ext>
            </a:extLst>
          </p:cNvPr>
          <p:cNvCxnSpPr>
            <a:cxnSpLocks/>
            <a:stCxn id="21" idx="5"/>
            <a:endCxn id="20" idx="1"/>
          </p:cNvCxnSpPr>
          <p:nvPr/>
        </p:nvCxnSpPr>
        <p:spPr>
          <a:xfrm>
            <a:off x="4456570" y="5275800"/>
            <a:ext cx="1527242" cy="53003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25F109E1-C3C5-72E4-F87C-DEFEF706A91D}"/>
              </a:ext>
            </a:extLst>
          </p:cNvPr>
          <p:cNvCxnSpPr/>
          <p:nvPr/>
        </p:nvCxnSpPr>
        <p:spPr>
          <a:xfrm>
            <a:off x="7662682" y="4113198"/>
            <a:ext cx="415330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8ABD1433-B1BC-74E5-E5C6-705CDC2349A6}"/>
              </a:ext>
            </a:extLst>
          </p:cNvPr>
          <p:cNvCxnSpPr/>
          <p:nvPr/>
        </p:nvCxnSpPr>
        <p:spPr>
          <a:xfrm>
            <a:off x="7662682" y="5095736"/>
            <a:ext cx="415330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E61FD10F-323B-612C-2D09-23B0BB033D57}"/>
              </a:ext>
            </a:extLst>
          </p:cNvPr>
          <p:cNvCxnSpPr>
            <a:cxnSpLocks/>
          </p:cNvCxnSpPr>
          <p:nvPr/>
        </p:nvCxnSpPr>
        <p:spPr>
          <a:xfrm flipV="1">
            <a:off x="2598234" y="1659256"/>
            <a:ext cx="4772722" cy="355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9AA77B06-565E-E728-FF83-A246261A9942}"/>
              </a:ext>
            </a:extLst>
          </p:cNvPr>
          <p:cNvCxnSpPr>
            <a:cxnSpLocks/>
          </p:cNvCxnSpPr>
          <p:nvPr/>
        </p:nvCxnSpPr>
        <p:spPr>
          <a:xfrm flipV="1">
            <a:off x="2598234" y="2374793"/>
            <a:ext cx="4772722" cy="355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テキスト ボックス 64">
            <a:extLst>
              <a:ext uri="{FF2B5EF4-FFF2-40B4-BE49-F238E27FC236}">
                <a16:creationId xmlns:a16="http://schemas.microsoft.com/office/drawing/2014/main" id="{D39D5EBA-2F9A-486B-967D-09EBE70EC26E}"/>
              </a:ext>
            </a:extLst>
          </p:cNvPr>
          <p:cNvSpPr txBox="1"/>
          <p:nvPr/>
        </p:nvSpPr>
        <p:spPr>
          <a:xfrm>
            <a:off x="7513515" y="1861616"/>
            <a:ext cx="1104790" cy="369332"/>
          </a:xfrm>
          <a:prstGeom prst="rect">
            <a:avLst/>
          </a:prstGeom>
          <a:noFill/>
        </p:spPr>
        <p:txBody>
          <a:bodyPr wrap="none" rtlCol="0">
            <a:spAutoFit/>
          </a:bodyPr>
          <a:lstStyle/>
          <a:p>
            <a:r>
              <a:rPr lang="ja-JP" altLang="en-US"/>
              <a:t>配列</a:t>
            </a:r>
            <a:r>
              <a:rPr lang="en-US" altLang="ja-JP" dirty="0"/>
              <a:t> dist</a:t>
            </a:r>
            <a:endParaRPr kumimoji="1" lang="ja-JP" altLang="en-US"/>
          </a:p>
        </p:txBody>
      </p:sp>
      <p:sp>
        <p:nvSpPr>
          <p:cNvPr id="66" name="テキスト ボックス 65">
            <a:extLst>
              <a:ext uri="{FF2B5EF4-FFF2-40B4-BE49-F238E27FC236}">
                <a16:creationId xmlns:a16="http://schemas.microsoft.com/office/drawing/2014/main" id="{FFB9524E-CB80-1898-342C-9339C9B761DC}"/>
              </a:ext>
            </a:extLst>
          </p:cNvPr>
          <p:cNvSpPr txBox="1"/>
          <p:nvPr/>
        </p:nvSpPr>
        <p:spPr>
          <a:xfrm>
            <a:off x="9267971" y="3743866"/>
            <a:ext cx="843501" cy="369332"/>
          </a:xfrm>
          <a:prstGeom prst="rect">
            <a:avLst/>
          </a:prstGeom>
          <a:noFill/>
        </p:spPr>
        <p:txBody>
          <a:bodyPr wrap="none" rtlCol="0">
            <a:spAutoFit/>
          </a:bodyPr>
          <a:lstStyle/>
          <a:p>
            <a:r>
              <a:rPr kumimoji="1" lang="en-US" altLang="ja-JP" dirty="0"/>
              <a:t>queue</a:t>
            </a:r>
            <a:endParaRPr kumimoji="1" lang="ja-JP" altLang="en-US"/>
          </a:p>
        </p:txBody>
      </p:sp>
      <p:cxnSp>
        <p:nvCxnSpPr>
          <p:cNvPr id="32" name="直線コネクタ 31">
            <a:extLst>
              <a:ext uri="{FF2B5EF4-FFF2-40B4-BE49-F238E27FC236}">
                <a16:creationId xmlns:a16="http://schemas.microsoft.com/office/drawing/2014/main" id="{BE32983A-8E2E-E2EE-92DD-6DCE0B13C5A6}"/>
              </a:ext>
            </a:extLst>
          </p:cNvPr>
          <p:cNvCxnSpPr>
            <a:cxnSpLocks/>
          </p:cNvCxnSpPr>
          <p:nvPr/>
        </p:nvCxnSpPr>
        <p:spPr>
          <a:xfrm>
            <a:off x="2598234" y="1662811"/>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8E204FC4-64B7-8CD2-F109-C7B3C76452DD}"/>
              </a:ext>
            </a:extLst>
          </p:cNvPr>
          <p:cNvCxnSpPr>
            <a:cxnSpLocks/>
          </p:cNvCxnSpPr>
          <p:nvPr/>
        </p:nvCxnSpPr>
        <p:spPr>
          <a:xfrm>
            <a:off x="3325163"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81E69D9A-F0CE-8652-78A9-CCE4289387E2}"/>
              </a:ext>
            </a:extLst>
          </p:cNvPr>
          <p:cNvCxnSpPr>
            <a:cxnSpLocks/>
          </p:cNvCxnSpPr>
          <p:nvPr/>
        </p:nvCxnSpPr>
        <p:spPr>
          <a:xfrm>
            <a:off x="4058840"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BCA7D460-9DCF-FD70-728F-FDAE23019935}"/>
              </a:ext>
            </a:extLst>
          </p:cNvPr>
          <p:cNvCxnSpPr>
            <a:cxnSpLocks/>
          </p:cNvCxnSpPr>
          <p:nvPr/>
        </p:nvCxnSpPr>
        <p:spPr>
          <a:xfrm>
            <a:off x="4853692"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B36DE86E-58BF-D9EE-F34B-19A59AC6DE17}"/>
              </a:ext>
            </a:extLst>
          </p:cNvPr>
          <p:cNvCxnSpPr>
            <a:cxnSpLocks/>
          </p:cNvCxnSpPr>
          <p:nvPr/>
        </p:nvCxnSpPr>
        <p:spPr>
          <a:xfrm>
            <a:off x="5656412"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1572181F-7462-867D-2BE8-74E9534F41FE}"/>
              </a:ext>
            </a:extLst>
          </p:cNvPr>
          <p:cNvCxnSpPr>
            <a:cxnSpLocks/>
          </p:cNvCxnSpPr>
          <p:nvPr/>
        </p:nvCxnSpPr>
        <p:spPr>
          <a:xfrm>
            <a:off x="7253984"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E940420D-06C1-99A9-CC33-9036910F3C8D}"/>
              </a:ext>
            </a:extLst>
          </p:cNvPr>
          <p:cNvCxnSpPr>
            <a:cxnSpLocks/>
          </p:cNvCxnSpPr>
          <p:nvPr/>
        </p:nvCxnSpPr>
        <p:spPr>
          <a:xfrm>
            <a:off x="6455198" y="1659256"/>
            <a:ext cx="0" cy="7155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135D29B3-2064-F491-162E-58378DCB72C9}"/>
              </a:ext>
            </a:extLst>
          </p:cNvPr>
          <p:cNvSpPr txBox="1"/>
          <p:nvPr/>
        </p:nvSpPr>
        <p:spPr>
          <a:xfrm>
            <a:off x="2704918" y="2543107"/>
            <a:ext cx="312906" cy="369332"/>
          </a:xfrm>
          <a:prstGeom prst="rect">
            <a:avLst/>
          </a:prstGeom>
          <a:noFill/>
        </p:spPr>
        <p:txBody>
          <a:bodyPr wrap="none" rtlCol="0">
            <a:spAutoFit/>
          </a:bodyPr>
          <a:lstStyle/>
          <a:p>
            <a:r>
              <a:rPr lang="en-US" altLang="ja-JP" dirty="0"/>
              <a:t>0</a:t>
            </a:r>
            <a:endParaRPr kumimoji="1" lang="ja-JP" altLang="en-US"/>
          </a:p>
        </p:txBody>
      </p:sp>
      <p:sp>
        <p:nvSpPr>
          <p:cNvPr id="42" name="テキスト ボックス 41">
            <a:extLst>
              <a:ext uri="{FF2B5EF4-FFF2-40B4-BE49-F238E27FC236}">
                <a16:creationId xmlns:a16="http://schemas.microsoft.com/office/drawing/2014/main" id="{0D6BD341-3A57-49EA-A5B6-01EB5A190CF2}"/>
              </a:ext>
            </a:extLst>
          </p:cNvPr>
          <p:cNvSpPr txBox="1"/>
          <p:nvPr/>
        </p:nvSpPr>
        <p:spPr>
          <a:xfrm>
            <a:off x="3526602" y="2538062"/>
            <a:ext cx="312906" cy="369332"/>
          </a:xfrm>
          <a:prstGeom prst="rect">
            <a:avLst/>
          </a:prstGeom>
          <a:noFill/>
        </p:spPr>
        <p:txBody>
          <a:bodyPr wrap="none" rtlCol="0">
            <a:spAutoFit/>
          </a:bodyPr>
          <a:lstStyle/>
          <a:p>
            <a:r>
              <a:rPr lang="en-US" altLang="ja-JP" dirty="0"/>
              <a:t>1</a:t>
            </a:r>
            <a:endParaRPr kumimoji="1" lang="ja-JP" altLang="en-US"/>
          </a:p>
        </p:txBody>
      </p:sp>
      <p:sp>
        <p:nvSpPr>
          <p:cNvPr id="44" name="テキスト ボックス 43">
            <a:extLst>
              <a:ext uri="{FF2B5EF4-FFF2-40B4-BE49-F238E27FC236}">
                <a16:creationId xmlns:a16="http://schemas.microsoft.com/office/drawing/2014/main" id="{773B439D-9740-7C66-116C-D954EC36BDE3}"/>
              </a:ext>
            </a:extLst>
          </p:cNvPr>
          <p:cNvSpPr txBox="1"/>
          <p:nvPr/>
        </p:nvSpPr>
        <p:spPr>
          <a:xfrm>
            <a:off x="4295468" y="2535306"/>
            <a:ext cx="312906" cy="369332"/>
          </a:xfrm>
          <a:prstGeom prst="rect">
            <a:avLst/>
          </a:prstGeom>
          <a:noFill/>
        </p:spPr>
        <p:txBody>
          <a:bodyPr wrap="none" rtlCol="0">
            <a:spAutoFit/>
          </a:bodyPr>
          <a:lstStyle/>
          <a:p>
            <a:r>
              <a:rPr lang="en-US" altLang="ja-JP" dirty="0"/>
              <a:t>2</a:t>
            </a:r>
            <a:endParaRPr kumimoji="1" lang="ja-JP" altLang="en-US"/>
          </a:p>
        </p:txBody>
      </p:sp>
      <p:sp>
        <p:nvSpPr>
          <p:cNvPr id="45" name="テキスト ボックス 44">
            <a:extLst>
              <a:ext uri="{FF2B5EF4-FFF2-40B4-BE49-F238E27FC236}">
                <a16:creationId xmlns:a16="http://schemas.microsoft.com/office/drawing/2014/main" id="{AABC940C-FCD1-175C-8B3D-9611017230BC}"/>
              </a:ext>
            </a:extLst>
          </p:cNvPr>
          <p:cNvSpPr txBox="1"/>
          <p:nvPr/>
        </p:nvSpPr>
        <p:spPr>
          <a:xfrm>
            <a:off x="5099891" y="2538062"/>
            <a:ext cx="312906" cy="369332"/>
          </a:xfrm>
          <a:prstGeom prst="rect">
            <a:avLst/>
          </a:prstGeom>
          <a:noFill/>
        </p:spPr>
        <p:txBody>
          <a:bodyPr wrap="none" rtlCol="0">
            <a:spAutoFit/>
          </a:bodyPr>
          <a:lstStyle/>
          <a:p>
            <a:r>
              <a:rPr lang="en-US" altLang="ja-JP" dirty="0"/>
              <a:t>3</a:t>
            </a:r>
            <a:endParaRPr kumimoji="1" lang="ja-JP" altLang="en-US"/>
          </a:p>
        </p:txBody>
      </p:sp>
      <p:sp>
        <p:nvSpPr>
          <p:cNvPr id="46" name="テキスト ボックス 45">
            <a:extLst>
              <a:ext uri="{FF2B5EF4-FFF2-40B4-BE49-F238E27FC236}">
                <a16:creationId xmlns:a16="http://schemas.microsoft.com/office/drawing/2014/main" id="{6C3BB388-C723-1380-E5F5-90F9675A53E8}"/>
              </a:ext>
            </a:extLst>
          </p:cNvPr>
          <p:cNvSpPr txBox="1"/>
          <p:nvPr/>
        </p:nvSpPr>
        <p:spPr>
          <a:xfrm>
            <a:off x="5921575" y="2535306"/>
            <a:ext cx="312906" cy="369332"/>
          </a:xfrm>
          <a:prstGeom prst="rect">
            <a:avLst/>
          </a:prstGeom>
          <a:noFill/>
        </p:spPr>
        <p:txBody>
          <a:bodyPr wrap="none" rtlCol="0">
            <a:spAutoFit/>
          </a:bodyPr>
          <a:lstStyle/>
          <a:p>
            <a:r>
              <a:rPr lang="en-US" altLang="ja-JP" dirty="0"/>
              <a:t>4</a:t>
            </a:r>
            <a:endParaRPr kumimoji="1" lang="ja-JP" altLang="en-US"/>
          </a:p>
        </p:txBody>
      </p:sp>
      <p:sp>
        <p:nvSpPr>
          <p:cNvPr id="48" name="テキスト ボックス 47">
            <a:extLst>
              <a:ext uri="{FF2B5EF4-FFF2-40B4-BE49-F238E27FC236}">
                <a16:creationId xmlns:a16="http://schemas.microsoft.com/office/drawing/2014/main" id="{5643E59B-763A-311D-897B-39A3397B71AD}"/>
              </a:ext>
            </a:extLst>
          </p:cNvPr>
          <p:cNvSpPr txBox="1"/>
          <p:nvPr/>
        </p:nvSpPr>
        <p:spPr>
          <a:xfrm>
            <a:off x="6725998" y="2497351"/>
            <a:ext cx="312906" cy="369332"/>
          </a:xfrm>
          <a:prstGeom prst="rect">
            <a:avLst/>
          </a:prstGeom>
          <a:noFill/>
        </p:spPr>
        <p:txBody>
          <a:bodyPr wrap="none" rtlCol="0">
            <a:spAutoFit/>
          </a:bodyPr>
          <a:lstStyle/>
          <a:p>
            <a:r>
              <a:rPr lang="en-US" altLang="ja-JP" dirty="0"/>
              <a:t>5</a:t>
            </a:r>
            <a:endParaRPr kumimoji="1" lang="ja-JP" altLang="en-US"/>
          </a:p>
        </p:txBody>
      </p:sp>
      <p:sp>
        <p:nvSpPr>
          <p:cNvPr id="55" name="正方形/長方形 54">
            <a:extLst>
              <a:ext uri="{FF2B5EF4-FFF2-40B4-BE49-F238E27FC236}">
                <a16:creationId xmlns:a16="http://schemas.microsoft.com/office/drawing/2014/main" id="{55999BD8-9843-8DB9-51D2-F718D1910B34}"/>
              </a:ext>
            </a:extLst>
          </p:cNvPr>
          <p:cNvSpPr/>
          <p:nvPr/>
        </p:nvSpPr>
        <p:spPr>
          <a:xfrm>
            <a:off x="6574912" y="1742282"/>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a:solidFill>
                <a:schemeClr val="tx1"/>
              </a:solidFill>
            </a:endParaRPr>
          </a:p>
        </p:txBody>
      </p:sp>
      <p:sp>
        <p:nvSpPr>
          <p:cNvPr id="56" name="正方形/長方形 55">
            <a:extLst>
              <a:ext uri="{FF2B5EF4-FFF2-40B4-BE49-F238E27FC236}">
                <a16:creationId xmlns:a16="http://schemas.microsoft.com/office/drawing/2014/main" id="{C5983905-6345-7855-77F5-B8A99B04AFB7}"/>
              </a:ext>
            </a:extLst>
          </p:cNvPr>
          <p:cNvSpPr/>
          <p:nvPr/>
        </p:nvSpPr>
        <p:spPr>
          <a:xfrm>
            <a:off x="4149020" y="1746235"/>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a:solidFill>
                <a:schemeClr val="tx1"/>
              </a:solidFill>
            </a:endParaRPr>
          </a:p>
        </p:txBody>
      </p:sp>
      <p:sp>
        <p:nvSpPr>
          <p:cNvPr id="57" name="正方形/長方形 56">
            <a:extLst>
              <a:ext uri="{FF2B5EF4-FFF2-40B4-BE49-F238E27FC236}">
                <a16:creationId xmlns:a16="http://schemas.microsoft.com/office/drawing/2014/main" id="{DB33C5D4-6E67-DBC4-6B86-3519DAEAB7EE}"/>
              </a:ext>
            </a:extLst>
          </p:cNvPr>
          <p:cNvSpPr/>
          <p:nvPr/>
        </p:nvSpPr>
        <p:spPr>
          <a:xfrm>
            <a:off x="3404337" y="1760235"/>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a:solidFill>
                <a:schemeClr val="tx1"/>
              </a:solidFill>
            </a:endParaRPr>
          </a:p>
        </p:txBody>
      </p:sp>
      <p:sp>
        <p:nvSpPr>
          <p:cNvPr id="58" name="正方形/長方形 57">
            <a:extLst>
              <a:ext uri="{FF2B5EF4-FFF2-40B4-BE49-F238E27FC236}">
                <a16:creationId xmlns:a16="http://schemas.microsoft.com/office/drawing/2014/main" id="{BF70744B-2A67-95F0-E594-25FD434A406D}"/>
              </a:ext>
            </a:extLst>
          </p:cNvPr>
          <p:cNvSpPr/>
          <p:nvPr/>
        </p:nvSpPr>
        <p:spPr>
          <a:xfrm>
            <a:off x="2640105" y="1760235"/>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a:solidFill>
                <a:schemeClr val="tx1"/>
              </a:solidFill>
            </a:endParaRPr>
          </a:p>
        </p:txBody>
      </p:sp>
      <p:sp>
        <p:nvSpPr>
          <p:cNvPr id="59" name="正方形/長方形 58">
            <a:extLst>
              <a:ext uri="{FF2B5EF4-FFF2-40B4-BE49-F238E27FC236}">
                <a16:creationId xmlns:a16="http://schemas.microsoft.com/office/drawing/2014/main" id="{D0A3D2FC-848A-6233-34E1-EB1033D96FD3}"/>
              </a:ext>
            </a:extLst>
          </p:cNvPr>
          <p:cNvSpPr/>
          <p:nvPr/>
        </p:nvSpPr>
        <p:spPr>
          <a:xfrm>
            <a:off x="5755724" y="1730383"/>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a:solidFill>
                <a:schemeClr val="tx1"/>
              </a:solidFill>
            </a:endParaRPr>
          </a:p>
        </p:txBody>
      </p:sp>
      <p:sp>
        <p:nvSpPr>
          <p:cNvPr id="60" name="正方形/長方形 59">
            <a:extLst>
              <a:ext uri="{FF2B5EF4-FFF2-40B4-BE49-F238E27FC236}">
                <a16:creationId xmlns:a16="http://schemas.microsoft.com/office/drawing/2014/main" id="{EF0E1471-0785-19A2-7743-7116BA4B8462}"/>
              </a:ext>
            </a:extLst>
          </p:cNvPr>
          <p:cNvSpPr/>
          <p:nvPr/>
        </p:nvSpPr>
        <p:spPr>
          <a:xfrm>
            <a:off x="4956939" y="1742441"/>
            <a:ext cx="568713" cy="57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a:solidFill>
                <a:schemeClr val="tx1"/>
              </a:solidFill>
            </a:endParaRPr>
          </a:p>
        </p:txBody>
      </p:sp>
      <p:sp>
        <p:nvSpPr>
          <p:cNvPr id="67" name="円/楕円 66">
            <a:extLst>
              <a:ext uri="{FF2B5EF4-FFF2-40B4-BE49-F238E27FC236}">
                <a16:creationId xmlns:a16="http://schemas.microsoft.com/office/drawing/2014/main" id="{0360D952-5735-A7A5-C5D3-384407EF956D}"/>
              </a:ext>
            </a:extLst>
          </p:cNvPr>
          <p:cNvSpPr/>
          <p:nvPr/>
        </p:nvSpPr>
        <p:spPr>
          <a:xfrm>
            <a:off x="11544000" y="4276808"/>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0</a:t>
            </a:r>
            <a:endParaRPr kumimoji="1" lang="ja-JP" altLang="en-US"/>
          </a:p>
        </p:txBody>
      </p:sp>
      <p:sp>
        <p:nvSpPr>
          <p:cNvPr id="70" name="正方形/長方形 69">
            <a:extLst>
              <a:ext uri="{FF2B5EF4-FFF2-40B4-BE49-F238E27FC236}">
                <a16:creationId xmlns:a16="http://schemas.microsoft.com/office/drawing/2014/main" id="{AF482933-E9A3-8E02-4136-B57A3A0F6DA5}"/>
              </a:ext>
            </a:extLst>
          </p:cNvPr>
          <p:cNvSpPr/>
          <p:nvPr/>
        </p:nvSpPr>
        <p:spPr>
          <a:xfrm>
            <a:off x="2672537" y="1730383"/>
            <a:ext cx="568713" cy="57301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0</a:t>
            </a:r>
            <a:endParaRPr kumimoji="1" lang="ja-JP" altLang="en-US">
              <a:solidFill>
                <a:schemeClr val="tx1"/>
              </a:solidFill>
            </a:endParaRPr>
          </a:p>
        </p:txBody>
      </p:sp>
    </p:spTree>
    <p:extLst>
      <p:ext uri="{BB962C8B-B14F-4D97-AF65-F5344CB8AC3E}">
        <p14:creationId xmlns:p14="http://schemas.microsoft.com/office/powerpoint/2010/main" val="871638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childTnLst>
                          </p:cTn>
                        </p:par>
                        <p:par>
                          <p:cTn id="7" fill="hold">
                            <p:stCondLst>
                              <p:cond delay="0"/>
                            </p:stCondLst>
                            <p:childTnLst>
                              <p:par>
                                <p:cTn id="8" presetID="0" presetClass="path" presetSubtype="0" accel="50000" decel="50000" fill="hold" grpId="0" nodeType="afterEffect">
                                  <p:stCondLst>
                                    <p:cond delay="0"/>
                                  </p:stCondLst>
                                  <p:childTnLst>
                                    <p:animMotion origin="layout" path="M -0.0043 -0.00208 L -0.33047 -0.00208 " pathEditMode="relative" rAng="0" ptsTypes="AA">
                                      <p:cBhvr>
                                        <p:cTn id="9" dur="2000" fill="hold"/>
                                        <p:tgtEl>
                                          <p:spTgt spid="67"/>
                                        </p:tgtEl>
                                        <p:attrNameLst>
                                          <p:attrName>ppt_x</p:attrName>
                                          <p:attrName>ppt_y</p:attrName>
                                        </p:attrNameLst>
                                      </p:cBhvr>
                                      <p:rCtr x="-16315" y="0"/>
                                    </p:animMotion>
                                  </p:childTnLst>
                                </p:cTn>
                              </p:par>
                            </p:childTnLst>
                          </p:cTn>
                        </p:par>
                      </p:childTnLst>
                    </p:cTn>
                  </p:par>
                  <p:par>
                    <p:cTn id="10" fill="hold">
                      <p:stCondLst>
                        <p:cond delay="indefinite"/>
                      </p:stCondLst>
                      <p:childTnLst>
                        <p:par>
                          <p:cTn id="11" fill="hold">
                            <p:stCondLst>
                              <p:cond delay="0"/>
                            </p:stCondLst>
                            <p:childTnLst>
                              <p:par>
                                <p:cTn id="12" presetID="3" presetClass="exit" presetSubtype="10" fill="hold" grpId="0" nodeType="clickEffect">
                                  <p:stCondLst>
                                    <p:cond delay="0"/>
                                  </p:stCondLst>
                                  <p:childTnLst>
                                    <p:animEffect transition="out" filter="blinds(horizontal)">
                                      <p:cBhvr>
                                        <p:cTn id="13" dur="500"/>
                                        <p:tgtEl>
                                          <p:spTgt spid="58"/>
                                        </p:tgtEl>
                                      </p:cBhvr>
                                    </p:animEffect>
                                    <p:set>
                                      <p:cBhvr>
                                        <p:cTn id="14" dur="1" fill="hold">
                                          <p:stCondLst>
                                            <p:cond delay="499"/>
                                          </p:stCondLst>
                                        </p:cTn>
                                        <p:tgtEl>
                                          <p:spTgt spid="58"/>
                                        </p:tgtEl>
                                        <p:attrNameLst>
                                          <p:attrName>style.visibility</p:attrName>
                                        </p:attrNameLst>
                                      </p:cBhvr>
                                      <p:to>
                                        <p:strVal val="hidden"/>
                                      </p:to>
                                    </p:set>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0"/>
                                          </p:stCondLst>
                                        </p:cTn>
                                        <p:tgtEl>
                                          <p:spTgt spid="7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67" grpId="0" animBg="1"/>
      <p:bldP spid="67" grpId="1" animBg="1"/>
      <p:bldP spid="70" grpId="0" animBg="1"/>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5254</TotalTime>
  <Words>1722</Words>
  <Application>Microsoft Macintosh PowerPoint</Application>
  <PresentationFormat>ワイド画面</PresentationFormat>
  <Paragraphs>433</Paragraphs>
  <Slides>35</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35</vt:i4>
      </vt:variant>
    </vt:vector>
  </HeadingPairs>
  <TitlesOfParts>
    <vt:vector size="40" baseType="lpstr">
      <vt:lpstr>游ゴシック</vt:lpstr>
      <vt:lpstr>游ゴシック Light</vt:lpstr>
      <vt:lpstr>Arial</vt:lpstr>
      <vt:lpstr>Lato</vt:lpstr>
      <vt:lpstr>Office テーマ</vt:lpstr>
      <vt:lpstr>BFS(幅優先探索)</vt:lpstr>
      <vt:lpstr>自己紹介</vt:lpstr>
      <vt:lpstr>目次</vt:lpstr>
      <vt:lpstr>グラフの用語確認</vt:lpstr>
      <vt:lpstr>グラフの用語確認２</vt:lpstr>
      <vt:lpstr>BFS(幅優先探索)</vt:lpstr>
      <vt:lpstr>BFSの実装方法</vt:lpstr>
      <vt:lpstr>キューについて</vt:lpstr>
      <vt:lpstr>BFSの実装(1/7)</vt:lpstr>
      <vt:lpstr>BFSの実装(2/7)</vt:lpstr>
      <vt:lpstr>BFSの実装(3/7)</vt:lpstr>
      <vt:lpstr>BFSの実装(4/7)</vt:lpstr>
      <vt:lpstr>BFSの実装(5/7)</vt:lpstr>
      <vt:lpstr>BFSの実装(6/7)</vt:lpstr>
      <vt:lpstr>BFSの実装(7/7)</vt:lpstr>
      <vt:lpstr>BFSの正当性</vt:lpstr>
      <vt:lpstr>PowerPoint プレゼンテーション</vt:lpstr>
      <vt:lpstr>例題の実装</vt:lpstr>
      <vt:lpstr>①グラフを受け取る</vt:lpstr>
      <vt:lpstr>②BFSをする</vt:lpstr>
      <vt:lpstr>PowerPoint プレゼンテーション</vt:lpstr>
      <vt:lpstr>計算量について</vt:lpstr>
      <vt:lpstr>BFSまとめ</vt:lpstr>
      <vt:lpstr>BFSの応用(頂点の持ち方を工夫する)</vt:lpstr>
      <vt:lpstr>考察</vt:lpstr>
      <vt:lpstr>解き方</vt:lpstr>
      <vt:lpstr>解き方のイメージ</vt:lpstr>
      <vt:lpstr>PowerPoint プレゼンテーション</vt:lpstr>
      <vt:lpstr>計算量の見積もり</vt:lpstr>
      <vt:lpstr>この問題のポイント(まとめ)</vt:lpstr>
      <vt:lpstr>鉄則本の紹介</vt:lpstr>
      <vt:lpstr>BFSの問題1</vt:lpstr>
      <vt:lpstr>BFSの問題2</vt:lpstr>
      <vt:lpstr>BFSの問題３</vt:lpstr>
      <vt:lpstr>BFS＋点の持ち方(bit)の問題</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井桁広翔</dc:creator>
  <cp:lastModifiedBy>井桁広翔</cp:lastModifiedBy>
  <cp:revision>132</cp:revision>
  <dcterms:created xsi:type="dcterms:W3CDTF">2023-04-23T01:44:17Z</dcterms:created>
  <dcterms:modified xsi:type="dcterms:W3CDTF">2023-04-28T00:46:05Z</dcterms:modified>
</cp:coreProperties>
</file>