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76" r:id="rId5"/>
    <p:sldId id="259" r:id="rId6"/>
    <p:sldId id="277" r:id="rId7"/>
    <p:sldId id="261" r:id="rId8"/>
    <p:sldId id="291" r:id="rId9"/>
    <p:sldId id="290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1" id="{E9FA56DF-5B92-422F-B05B-11391DD79CAF}">
          <p14:sldIdLst>
            <p14:sldId id="256"/>
            <p14:sldId id="257"/>
            <p14:sldId id="258"/>
            <p14:sldId id="276"/>
            <p14:sldId id="259"/>
            <p14:sldId id="277"/>
            <p14:sldId id="261"/>
            <p14:sldId id="291"/>
            <p14:sldId id="290"/>
            <p14:sldId id="263"/>
            <p14:sldId id="264"/>
          </p14:sldIdLst>
        </p14:section>
        <p14:section name="Lecture 2" id="{6D5C7F0F-50EB-4F8C-8299-6A1DD32DF45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025" autoAdjust="0"/>
    <p:restoredTop sz="94660"/>
  </p:normalViewPr>
  <p:slideViewPr>
    <p:cSldViewPr snapToGrid="0">
      <p:cViewPr varScale="1">
        <p:scale>
          <a:sx n="57" d="100"/>
          <a:sy n="57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4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7AC33-FE2F-4151-9C14-0332FD72A936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13BCD-C787-4888-8F5F-840492C77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52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9426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0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00"/>
                </a:solidFill>
                <a:latin typeface="Cambria" panose="02040503050406030204" pitchFamily="18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Cambria" panose="02040503050406030204" pitchFamily="18" charset="0"/>
              </a:defRPr>
            </a:lvl1pPr>
          </a:lstStyle>
          <a:p>
            <a:fld id="{8F7980F8-B82D-4403-B776-1FB5010B05A5}" type="datetime1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Cambria" panose="02040503050406030204" pitchFamily="18" charset="0"/>
              </a:defRPr>
            </a:lvl1pPr>
          </a:lstStyle>
          <a:p>
            <a:fld id="{EB2CF10A-05AE-4D07-8D5A-828FEF887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7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A2A4-81C5-4E31-ABBA-0E2F97C1342A}" type="datetime1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F10A-05AE-4D07-8D5A-828FEF887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6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C949-0980-4D67-8D10-C5FD2EB168BC}" type="datetime1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F10A-05AE-4D07-8D5A-828FEF887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9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353"/>
            <a:ext cx="10515600" cy="487680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FF00"/>
                </a:solidFill>
                <a:latin typeface="Cambria" panose="020405030504060302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>
              <a:defRPr sz="2400">
                <a:solidFill>
                  <a:srgbClr val="FFFF00"/>
                </a:solidFill>
                <a:latin typeface="Cambria" panose="020405030504060302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>
              <a:defRPr sz="2000">
                <a:solidFill>
                  <a:srgbClr val="FFFF00"/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Cambria" panose="02040503050406030204" pitchFamily="18" charset="0"/>
              </a:defRPr>
            </a:lvl1pPr>
          </a:lstStyle>
          <a:p>
            <a:fld id="{5D9E426A-7F97-4F35-B752-E0AC6163E3B7}" type="datetime1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Cambria" panose="02040503050406030204" pitchFamily="18" charset="0"/>
              </a:defRPr>
            </a:lvl1pPr>
          </a:lstStyle>
          <a:p>
            <a:fld id="{EB2CF10A-05AE-4D07-8D5A-828FEF887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FF0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00"/>
                </a:solidFill>
                <a:latin typeface="Cambria" panose="02040503050406030204" pitchFamily="18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Cambria" panose="02040503050406030204" pitchFamily="18" charset="0"/>
              </a:defRPr>
            </a:lvl1pPr>
          </a:lstStyle>
          <a:p>
            <a:fld id="{19F6423D-AD01-46E3-AD24-A9D8B71FD31E}" type="datetime1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Cambria" panose="02040503050406030204" pitchFamily="18" charset="0"/>
              </a:defRPr>
            </a:lvl1pPr>
          </a:lstStyle>
          <a:p>
            <a:fld id="{EB2CF10A-05AE-4D07-8D5A-828FEF887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1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756539"/>
          </a:xfrm>
        </p:spPr>
        <p:txBody>
          <a:bodyPr/>
          <a:lstStyle>
            <a:lvl1pPr>
              <a:defRPr>
                <a:solidFill>
                  <a:srgbClr val="FFFF0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1051"/>
            <a:ext cx="5181600" cy="4875912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>
              <a:defRPr sz="3600">
                <a:solidFill>
                  <a:srgbClr val="FFFF00"/>
                </a:solidFill>
                <a:latin typeface="Cambria" panose="02040503050406030204" pitchFamily="18" charset="0"/>
              </a:defRPr>
            </a:lvl2pPr>
            <a:lvl3pPr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>
              <a:defRPr sz="2800">
                <a:solidFill>
                  <a:srgbClr val="FFFF00"/>
                </a:solidFill>
                <a:latin typeface="Cambria" panose="02040503050406030204" pitchFamily="18" charset="0"/>
              </a:defRPr>
            </a:lvl4pPr>
            <a:lvl5pPr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1051"/>
            <a:ext cx="5181600" cy="4875912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>
              <a:defRPr sz="3600">
                <a:solidFill>
                  <a:srgbClr val="FFFF00"/>
                </a:solidFill>
                <a:latin typeface="Cambria" panose="02040503050406030204" pitchFamily="18" charset="0"/>
              </a:defRPr>
            </a:lvl2pPr>
            <a:lvl3pPr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>
              <a:defRPr sz="2800">
                <a:solidFill>
                  <a:srgbClr val="FFFF00"/>
                </a:solidFill>
                <a:latin typeface="Cambria" panose="02040503050406030204" pitchFamily="18" charset="0"/>
              </a:defRPr>
            </a:lvl4pPr>
            <a:lvl5pPr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Cambria" panose="02040503050406030204" pitchFamily="18" charset="0"/>
              </a:defRPr>
            </a:lvl1pPr>
          </a:lstStyle>
          <a:p>
            <a:fld id="{3377092F-7DDC-41F0-915D-9D1FB2D27A54}" type="datetime1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Cambria" panose="02040503050406030204" pitchFamily="18" charset="0"/>
              </a:defRPr>
            </a:lvl1pPr>
          </a:lstStyle>
          <a:p>
            <a:fld id="{EB2CF10A-05AE-4D07-8D5A-828FEF887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3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72257"/>
            <a:ext cx="10515600" cy="788448"/>
          </a:xfrm>
        </p:spPr>
        <p:txBody>
          <a:bodyPr/>
          <a:lstStyle>
            <a:lvl1pPr>
              <a:defRPr>
                <a:solidFill>
                  <a:srgbClr val="FFFF0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00"/>
                </a:solidFill>
                <a:latin typeface="Cambria" panose="020405030504060302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  <a:latin typeface="Cambria" panose="02040503050406030204" pitchFamily="18" charset="0"/>
              </a:defRPr>
            </a:lvl1pPr>
            <a:lvl2pPr>
              <a:defRPr sz="3200">
                <a:solidFill>
                  <a:srgbClr val="FFFF00"/>
                </a:solidFill>
                <a:latin typeface="Cambria" panose="02040503050406030204" pitchFamily="18" charset="0"/>
              </a:defRPr>
            </a:lvl2pPr>
            <a:lvl3pPr>
              <a:defRPr sz="2800">
                <a:solidFill>
                  <a:srgbClr val="FFFF00"/>
                </a:solidFill>
                <a:latin typeface="Cambria" panose="02040503050406030204" pitchFamily="18" charset="0"/>
              </a:defRPr>
            </a:lvl3pPr>
            <a:lvl4pPr>
              <a:defRPr sz="2400">
                <a:solidFill>
                  <a:srgbClr val="FFFF00"/>
                </a:solidFill>
                <a:latin typeface="Cambria" panose="02040503050406030204" pitchFamily="18" charset="0"/>
              </a:defRPr>
            </a:lvl4pPr>
            <a:lvl5pPr>
              <a:defRPr sz="2400">
                <a:solidFill>
                  <a:srgbClr val="FFFF00"/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00"/>
                </a:solidFill>
                <a:latin typeface="Cambria" panose="020405030504060302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  <a:latin typeface="Cambria" panose="02040503050406030204" pitchFamily="18" charset="0"/>
              </a:defRPr>
            </a:lvl1pPr>
            <a:lvl2pPr>
              <a:defRPr sz="3200">
                <a:solidFill>
                  <a:srgbClr val="FFFF00"/>
                </a:solidFill>
                <a:latin typeface="Cambria" panose="02040503050406030204" pitchFamily="18" charset="0"/>
              </a:defRPr>
            </a:lvl2pPr>
            <a:lvl3pPr>
              <a:defRPr sz="2800">
                <a:solidFill>
                  <a:srgbClr val="FFFF00"/>
                </a:solidFill>
                <a:latin typeface="Cambria" panose="02040503050406030204" pitchFamily="18" charset="0"/>
              </a:defRPr>
            </a:lvl3pPr>
            <a:lvl4pPr>
              <a:defRPr sz="2400">
                <a:solidFill>
                  <a:srgbClr val="FFFF00"/>
                </a:solidFill>
                <a:latin typeface="Cambria" panose="02040503050406030204" pitchFamily="18" charset="0"/>
              </a:defRPr>
            </a:lvl4pPr>
            <a:lvl5pPr>
              <a:defRPr sz="2400">
                <a:solidFill>
                  <a:srgbClr val="FFFF00"/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Cambria" panose="02040503050406030204" pitchFamily="18" charset="0"/>
              </a:defRPr>
            </a:lvl1pPr>
          </a:lstStyle>
          <a:p>
            <a:fld id="{8F094B00-6E22-48BC-BE53-81F0CBCC2CB0}" type="datetime1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Cambria" panose="02040503050406030204" pitchFamily="18" charset="0"/>
              </a:defRPr>
            </a:lvl1pPr>
          </a:lstStyle>
          <a:p>
            <a:fld id="{EB2CF10A-05AE-4D07-8D5A-828FEF887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0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BFCF-D0D2-41B7-A126-819F8AB14A36}" type="datetime1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F10A-05AE-4D07-8D5A-828FEF887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2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9321-6E63-4640-8F3B-714B2DFF1242}" type="datetime1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F10A-05AE-4D07-8D5A-828FEF887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7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>
            <a:normAutofit/>
          </a:bodyPr>
          <a:lstStyle>
            <a:lvl1pPr>
              <a:defRPr sz="3600">
                <a:latin typeface="Cambria" panose="02040503050406030204" pitchFamily="18" charset="0"/>
              </a:defRPr>
            </a:lvl1pPr>
            <a:lvl2pPr>
              <a:defRPr sz="3200">
                <a:latin typeface="Cambria" panose="02040503050406030204" pitchFamily="18" charset="0"/>
              </a:defRPr>
            </a:lvl2pPr>
            <a:lvl3pPr>
              <a:defRPr sz="2800">
                <a:latin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ambria" panose="02040503050406030204" pitchFamily="18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72BE32FE-17C2-4EE5-A722-8FB694B44FEB}" type="datetime1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EB2CF10A-05AE-4D07-8D5A-828FEF887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8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>
                <a:latin typeface="Cambria" panose="02040503050406030204" pitchFamily="18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ambria" panose="02040503050406030204" pitchFamily="18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2282D783-BC2A-4ACE-B041-9FA7EB2D2C7A}" type="datetime1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EB2CF10A-05AE-4D07-8D5A-828FEF887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6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3816" y="211016"/>
            <a:ext cx="10539984" cy="795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02785"/>
            <a:ext cx="10515600" cy="5074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9C086-EFF6-4438-97F7-A7F77F4A07DD}" type="datetime1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30205" y="115098"/>
            <a:ext cx="707571" cy="365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CF10A-05AE-4D07-8D5A-828FEF887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38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rgbClr val="FFFF00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FF00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FF00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2FEE6-9636-4150-BC5E-9D53FF588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dirty="0"/>
              <a:t>Introduction</a:t>
            </a:r>
            <a:br>
              <a:rPr lang="fr-FR" dirty="0"/>
            </a:br>
            <a:r>
              <a:rPr lang="fr-FR" dirty="0"/>
              <a:t>(Chapter One - Sections 1-6)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629D56E-3414-44E6-BA03-95A758998C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51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63C3-1EAD-47D3-9243-FABBA0DDA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/>
          <a:lstStyle/>
          <a:p>
            <a:r>
              <a:rPr lang="en-US"/>
              <a:t>The Anatomy of a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F26D8-DD47-423B-84F0-BC51A5577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353"/>
            <a:ext cx="10515600" cy="4876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Program instructions and data (such as text, numbers, audio, or video) are stored on the hard disk, on a compact disk (or DVD), or elsewhere on the network.</a:t>
            </a:r>
          </a:p>
          <a:p>
            <a:r>
              <a:rPr lang="en-US" dirty="0"/>
              <a:t>When a program starts, it is brought into memory, where the CPU can read it.</a:t>
            </a:r>
          </a:p>
          <a:p>
            <a:pPr lvl="1"/>
            <a:r>
              <a:rPr lang="en-US" dirty="0"/>
              <a:t>one instruction at a time.</a:t>
            </a:r>
          </a:p>
          <a:p>
            <a:pPr lvl="1"/>
            <a:r>
              <a:rPr lang="en-US" dirty="0"/>
              <a:t>The CPU reads, modifies and writes data back to memory or the hard disk.</a:t>
            </a:r>
          </a:p>
          <a:p>
            <a:r>
              <a:rPr lang="en-US" dirty="0"/>
              <a:t>Some program instructions will cause the CPU to place dots on the display screen or printer or to vibrate the speaker.</a:t>
            </a:r>
          </a:p>
          <a:p>
            <a:r>
              <a:rPr lang="en-US" dirty="0"/>
              <a:t>Some program instructions read user input from the keyboard or mouse.</a:t>
            </a:r>
          </a:p>
          <a:p>
            <a:pPr lvl="1"/>
            <a:r>
              <a:rPr lang="en-US" dirty="0"/>
              <a:t>The program analyzes the nature of these inputs and then executes the next appropriate instruction.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0942F-AC69-43E0-B918-EBA1F4AB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F10A-05AE-4D07-8D5A-828FEF887F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54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4477-C16E-44DB-8C61-A72A45CE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/>
          <a:lstStyle/>
          <a:p>
            <a:r>
              <a:rPr lang="en-US"/>
              <a:t>The Python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C64B4-9D39-45E1-9D4E-3BD6F9C54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353"/>
            <a:ext cx="10515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High-level programming languages specify a large number of simple CPU instructions with much fewer understandable statements.</a:t>
            </a:r>
          </a:p>
          <a:p>
            <a:pPr lvl="1"/>
            <a:r>
              <a:rPr lang="en-US" dirty="0"/>
              <a:t>Specifying CPU instructions can be tedious and error-prone.</a:t>
            </a:r>
          </a:p>
          <a:p>
            <a:r>
              <a:rPr lang="en-US" dirty="0"/>
              <a:t>One very popular high-level language is Python.</a:t>
            </a:r>
          </a:p>
          <a:p>
            <a:pPr lvl="1"/>
            <a:r>
              <a:rPr lang="en-US" dirty="0"/>
              <a:t>Developed by Guido van Rossum in the early 1990s.</a:t>
            </a:r>
          </a:p>
          <a:p>
            <a:pPr lvl="1"/>
            <a:r>
              <a:rPr lang="en-US" dirty="0"/>
              <a:t>Wanted a language suitable for writing smaller programs that may not run at optimum speed.</a:t>
            </a:r>
          </a:p>
          <a:p>
            <a:pPr lvl="2"/>
            <a:r>
              <a:rPr lang="en-US" dirty="0"/>
              <a:t>As opposed to other languages like Java or C.</a:t>
            </a:r>
          </a:p>
          <a:p>
            <a:r>
              <a:rPr lang="en-US" dirty="0"/>
              <a:t>Some reasons for Python's success:</a:t>
            </a:r>
          </a:p>
          <a:p>
            <a:pPr lvl="1"/>
            <a:r>
              <a:rPr lang="en-US" dirty="0"/>
              <a:t>Simpler and cleaner syntax than Java, C, and C++.</a:t>
            </a:r>
          </a:p>
          <a:p>
            <a:pPr lvl="1"/>
            <a:r>
              <a:rPr lang="en-US" dirty="0"/>
              <a:t>Can try out short Python programs in an interactive environment.</a:t>
            </a:r>
          </a:p>
          <a:p>
            <a:pPr lvl="1"/>
            <a:r>
              <a:rPr lang="en-US" dirty="0"/>
              <a:t>Portable between computer systems.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DA021-42E9-4DD2-B6E9-11011DC3A9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618" b="50095"/>
          <a:stretch/>
        </p:blipFill>
        <p:spPr>
          <a:xfrm>
            <a:off x="9781033" y="1892809"/>
            <a:ext cx="1466088" cy="13258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B85F9-3CEF-4E4C-BF5B-0F5F2A68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F10A-05AE-4D07-8D5A-828FEF887F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A8FB0-0C16-45BA-9318-3AD1A0A70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>
            <a:normAutofit/>
          </a:bodyPr>
          <a:lstStyle/>
          <a:p>
            <a:r>
              <a:rPr lang="en-US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ADA32-3488-403A-B84A-7939B7111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353"/>
            <a:ext cx="10515600" cy="4876800"/>
          </a:xfrm>
        </p:spPr>
        <p:txBody>
          <a:bodyPr/>
          <a:lstStyle/>
          <a:p>
            <a:r>
              <a:rPr lang="en-US"/>
              <a:t>Learn about computers and programming</a:t>
            </a:r>
          </a:p>
          <a:p>
            <a:r>
              <a:rPr lang="en-US"/>
              <a:t>Write and run your first Python program</a:t>
            </a:r>
          </a:p>
          <a:p>
            <a:r>
              <a:rPr lang="en-US"/>
              <a:t>Recognize compile-time and run-time errors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1C056-016F-49C1-BB8B-627EEC76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F10A-05AE-4D07-8D5A-828FEF887F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58E2A-F845-4B9E-B88E-8469216D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C04E9-2607-47FF-9F9F-400EC0846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01051"/>
            <a:ext cx="6199208" cy="4875912"/>
          </a:xfrm>
        </p:spPr>
        <p:txBody>
          <a:bodyPr>
            <a:normAutofit/>
          </a:bodyPr>
          <a:lstStyle/>
          <a:p>
            <a:r>
              <a:rPr lang="en-US" sz="3200" dirty="0"/>
              <a:t>The computer is a machine that stores data (numbers, words, pictures), interacts with devices (the monitor, the sound system, the printer, the scanner), and executes programs.</a:t>
            </a:r>
          </a:p>
          <a:p>
            <a:endParaRPr lang="en-US" sz="32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CFED90-73FF-480F-87A1-609BE55C93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2361" t="5058" r="17242" b="5518"/>
          <a:stretch/>
        </p:blipFill>
        <p:spPr>
          <a:xfrm>
            <a:off x="7595361" y="743398"/>
            <a:ext cx="3364904" cy="28126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A35D3-8EDD-453A-9B33-1B41BAC1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F10A-05AE-4D07-8D5A-828FEF887F24}" type="slidenum">
              <a:rPr lang="en-US" smtClean="0"/>
              <a:t>3</a:t>
            </a:fld>
            <a:endParaRPr lang="en-US"/>
          </a:p>
        </p:txBody>
      </p:sp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10795794-B7DF-4D43-9654-26DCF0DDAA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5" t="5131" r="3110" b="7607"/>
          <a:stretch/>
        </p:blipFill>
        <p:spPr>
          <a:xfrm>
            <a:off x="7595360" y="3556046"/>
            <a:ext cx="3370009" cy="189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1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58E2A-F845-4B9E-B88E-8469216D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/>
          <a:lstStyle/>
          <a:p>
            <a:r>
              <a:rPr lang="en-US"/>
              <a:t>Computer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C04E9-2607-47FF-9F9F-400EC0846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353"/>
            <a:ext cx="10515600" cy="4876800"/>
          </a:xfrm>
        </p:spPr>
        <p:txBody>
          <a:bodyPr>
            <a:normAutofit/>
          </a:bodyPr>
          <a:lstStyle/>
          <a:p>
            <a:r>
              <a:rPr lang="en-US" dirty="0"/>
              <a:t>A computer program tells a computer, in minute detail, the sequence of steps that are needed to fulfill a task.</a:t>
            </a:r>
          </a:p>
          <a:p>
            <a:pPr lvl="1"/>
            <a:r>
              <a:rPr lang="en-US" dirty="0"/>
              <a:t>The act of designing and implementing computer programs is called programming.</a:t>
            </a:r>
          </a:p>
          <a:p>
            <a:pPr lvl="1"/>
            <a:r>
              <a:rPr lang="en-US" dirty="0"/>
              <a:t>The physical computer and peripheral devices are collectively called the hardware.</a:t>
            </a:r>
          </a:p>
          <a:p>
            <a:pPr lvl="1"/>
            <a:r>
              <a:rPr lang="en-US" dirty="0"/>
              <a:t>The programs the computer executes are called the software.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6C65D-4FB0-4883-BDBF-835C1061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F10A-05AE-4D07-8D5A-828FEF887F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2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1410-AE05-4CB8-8FFD-2E43B56A4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/>
          <a:lstStyle/>
          <a:p>
            <a:r>
              <a:rPr lang="en-US" dirty="0"/>
              <a:t>The Anatomy of a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CCB7D-E562-4D03-BF82-25987EEFD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353"/>
            <a:ext cx="10515600" cy="4876800"/>
          </a:xfrm>
        </p:spPr>
        <p:txBody>
          <a:bodyPr>
            <a:normAutofit/>
          </a:bodyPr>
          <a:lstStyle/>
          <a:p>
            <a:r>
              <a:rPr lang="en-US" dirty="0"/>
              <a:t>The Computer Hardware consists of the physical elements in a computer system.</a:t>
            </a:r>
          </a:p>
          <a:p>
            <a:pPr lvl="1"/>
            <a:r>
              <a:rPr lang="en-US" dirty="0"/>
              <a:t>The central processing unit (CPU) performs program control and data processing</a:t>
            </a:r>
          </a:p>
          <a:p>
            <a:pPr lvl="1"/>
            <a:r>
              <a:rPr lang="en-US" dirty="0"/>
              <a:t>Storage devices include</a:t>
            </a:r>
          </a:p>
          <a:p>
            <a:pPr lvl="2"/>
            <a:r>
              <a:rPr lang="en-US" dirty="0"/>
              <a:t>Primary memory: Consists of memory chips (electronic circuits that can store data as long as it is provided electric power).</a:t>
            </a:r>
          </a:p>
          <a:p>
            <a:pPr lvl="3"/>
            <a:r>
              <a:rPr lang="en-US" dirty="0"/>
              <a:t>Fast and more expensive.</a:t>
            </a:r>
          </a:p>
          <a:p>
            <a:pPr lvl="3"/>
            <a:r>
              <a:rPr lang="en-US" dirty="0"/>
              <a:t>e.g., RAM and ROM</a:t>
            </a:r>
          </a:p>
          <a:p>
            <a:pPr lvl="2"/>
            <a:r>
              <a:rPr lang="en-US" dirty="0"/>
              <a:t>Secondary storage: Provides slower, less expensive storage that is persistent (without electric power)</a:t>
            </a:r>
          </a:p>
          <a:p>
            <a:pPr lvl="3"/>
            <a:r>
              <a:rPr lang="en-US" dirty="0"/>
              <a:t>e.g., Hard disks, flash drives, CD/DVD drives.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6C3EA-BFB5-490C-8997-CB25CEFE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F10A-05AE-4D07-8D5A-828FEF887F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42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1410-AE05-4CB8-8FFD-2E43B56A4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/>
          <a:lstStyle/>
          <a:p>
            <a:r>
              <a:rPr lang="en-US"/>
              <a:t>The Anatomy of a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CCB7D-E562-4D03-BF82-25987EEFD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353"/>
            <a:ext cx="10515600" cy="48768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Computers store both data and programs </a:t>
            </a:r>
          </a:p>
          <a:p>
            <a:pPr lvl="3"/>
            <a:r>
              <a:rPr lang="en-US" dirty="0"/>
              <a:t>Both are located in secondary storage and are loaded into primary storage when programs are executed.</a:t>
            </a:r>
          </a:p>
          <a:p>
            <a:pPr lvl="1"/>
            <a:r>
              <a:rPr lang="en-US" dirty="0"/>
              <a:t>Input/output devices allow the user to interact with the computer</a:t>
            </a:r>
          </a:p>
          <a:p>
            <a:pPr lvl="2"/>
            <a:r>
              <a:rPr lang="en-US" dirty="0"/>
              <a:t>Mouse, keyboard, printer, screen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0552E-8335-4C71-AB49-8AD61E91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F10A-05AE-4D07-8D5A-828FEF887F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3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028C-95D6-4E62-9052-9B24F988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/>
          <a:lstStyle/>
          <a:p>
            <a:r>
              <a:rPr lang="en-US"/>
              <a:t>The Central Processing Unit (CPU)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A183E-FD47-4998-BCEC-5707D9F4B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2225"/>
            <a:ext cx="8768787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CPU has two components, the control unit and the arithmetic logic unit</a:t>
            </a:r>
          </a:p>
          <a:p>
            <a:r>
              <a:rPr lang="en-US" dirty="0"/>
              <a:t>The control unit directs operation of the processor.</a:t>
            </a:r>
          </a:p>
          <a:p>
            <a:pPr lvl="1"/>
            <a:r>
              <a:rPr lang="en-US" dirty="0"/>
              <a:t>Computer resources are managed by the control unit.</a:t>
            </a:r>
          </a:p>
          <a:p>
            <a:pPr lvl="1"/>
            <a:r>
              <a:rPr lang="en-US" dirty="0"/>
              <a:t>Controls communication and co-ordination between input/output devices.</a:t>
            </a:r>
          </a:p>
          <a:p>
            <a:pPr lvl="1"/>
            <a:r>
              <a:rPr lang="en-US" dirty="0"/>
              <a:t>Reads and interprets instructions and determines the sequence for processing the data.</a:t>
            </a:r>
          </a:p>
          <a:p>
            <a:pPr lvl="1"/>
            <a:r>
              <a:rPr lang="en-US" dirty="0"/>
              <a:t>Provides timing and control signals</a:t>
            </a:r>
          </a:p>
          <a:p>
            <a:r>
              <a:rPr lang="en-US" dirty="0"/>
              <a:t>The arithmetic logic unit contains the circuitry to perform calculations and do comparisons.</a:t>
            </a:r>
          </a:p>
          <a:p>
            <a:pPr lvl="1"/>
            <a:r>
              <a:rPr lang="en-US" dirty="0"/>
              <a:t>It is the workhorse portion of the computer and its job is to do precisely what the control unit tells it to do.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977460-2573-4F89-AF2C-DCE847A8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152" y="365125"/>
            <a:ext cx="2089612" cy="19613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20A26-F706-4D27-8283-48CF590C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F10A-05AE-4D07-8D5A-828FEF887F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16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/>
        </p:nvSpPr>
        <p:spPr>
          <a:xfrm>
            <a:off x="4572001" y="1477158"/>
            <a:ext cx="2590799" cy="4867274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750"/>
              </a:spcBef>
              <a:spcAft>
                <a:spcPts val="0"/>
              </a:spcAft>
              <a:buClr>
                <a:srgbClr val="FF00FF"/>
              </a:buClr>
              <a:buSzPct val="25000"/>
            </a:pPr>
            <a:r>
              <a:rPr lang="en-US">
                <a:solidFill>
                  <a:srgbClr val="FF00FF"/>
                </a:solidFill>
                <a:ea typeface="Arial" charset="0"/>
                <a:cs typeface="Arial" charset="0"/>
                <a:sym typeface="Cabin"/>
              </a:rPr>
              <a:t>  </a:t>
            </a:r>
            <a:r>
              <a:rPr lang="en-US">
                <a:solidFill>
                  <a:srgbClr val="00FFFF"/>
                </a:solidFill>
                <a:ea typeface="Arial" charset="0"/>
                <a:cs typeface="Arial" charset="0"/>
                <a:sym typeface="Cabin"/>
              </a:rPr>
              <a:t>Software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2124076" y="2039133"/>
            <a:ext cx="1638299" cy="16382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ea typeface="Arial" charset="0"/>
                <a:cs typeface="Arial" charset="0"/>
                <a:sym typeface="Cabin"/>
              </a:rPr>
              <a:t>Input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ea typeface="Arial" charset="0"/>
                <a:cs typeface="Arial" charset="0"/>
                <a:sym typeface="Cabin"/>
              </a:rPr>
              <a:t>and Output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5048251" y="2115333"/>
            <a:ext cx="1600199" cy="14858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ea typeface="Arial" charset="0"/>
                <a:cs typeface="Arial" charset="0"/>
                <a:sym typeface="Cabin"/>
              </a:rPr>
              <a:t>Central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5048250" y="4391808"/>
            <a:ext cx="1628775" cy="1600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ea typeface="Arial" charset="0"/>
                <a:cs typeface="Arial" charset="0"/>
                <a:sym typeface="Cabin"/>
              </a:rPr>
              <a:t>Main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8448676" y="3020208"/>
            <a:ext cx="1638299" cy="16382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ea typeface="Arial" charset="0"/>
                <a:cs typeface="Arial" charset="0"/>
                <a:sym typeface="Cabin"/>
              </a:rPr>
              <a:t>Secondary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US">
                <a:solidFill>
                  <a:schemeClr val="lt1"/>
                </a:solidFill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360" name="Shape 360"/>
          <p:cNvCxnSpPr/>
          <p:nvPr/>
        </p:nvCxnSpPr>
        <p:spPr>
          <a:xfrm flipH="1">
            <a:off x="3773089" y="2884476"/>
            <a:ext cx="794147" cy="13096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5543550" y="3622663"/>
            <a:ext cx="0" cy="728663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6259115" y="3635760"/>
            <a:ext cx="0" cy="68937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7241382" y="3352392"/>
            <a:ext cx="1171574" cy="13096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4" name="Shape 364"/>
          <p:cNvCxnSpPr/>
          <p:nvPr/>
        </p:nvCxnSpPr>
        <p:spPr>
          <a:xfrm>
            <a:off x="7215187" y="4106057"/>
            <a:ext cx="118467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5" name="Shape 365"/>
          <p:cNvSpPr txBox="1"/>
          <p:nvPr/>
        </p:nvSpPr>
        <p:spPr>
          <a:xfrm>
            <a:off x="9328546" y="1215220"/>
            <a:ext cx="1539477" cy="857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US" sz="2700">
                <a:solidFill>
                  <a:schemeClr val="lt1"/>
                </a:solidFill>
                <a:ea typeface="Arial" charset="0"/>
                <a:cs typeface="Arial" charset="0"/>
                <a:sym typeface="Cabin"/>
              </a:rPr>
              <a:t>Generic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</a:pPr>
            <a:r>
              <a:rPr lang="en-US" sz="2700">
                <a:solidFill>
                  <a:schemeClr val="lt1"/>
                </a:solidFill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588FF-7BD9-4055-BF15-887900B8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Anatomy of a Computer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63F3-B8E1-4A49-8656-C1C98DDDC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/>
          <a:lstStyle/>
          <a:p>
            <a:r>
              <a:rPr lang="en-US"/>
              <a:t>The Anatomy of a Computer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6CD66A-6E9B-4A41-8125-B55D74FEA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800" y="1292225"/>
            <a:ext cx="8376399" cy="48768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2D5C95-B201-457C-B802-92F55FD6F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F10A-05AE-4D07-8D5A-828FEF887F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01632"/>
      </p:ext>
    </p:extLst>
  </p:cSld>
  <p:clrMapOvr>
    <a:masterClrMapping/>
  </p:clrMapOvr>
</p:sld>
</file>

<file path=ppt/theme/theme1.xml><?xml version="1.0" encoding="utf-8"?>
<a:theme xmlns:a="http://schemas.openxmlformats.org/drawingml/2006/main" name="1.3PropositionalEquivalence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8.1 Applications of Recurrence Relations</Template>
  <TotalTime>263</TotalTime>
  <Words>652</Words>
  <Application>Microsoft Office PowerPoint</Application>
  <PresentationFormat>Widescreen</PresentationFormat>
  <Paragraphs>78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1.3PropositionalEquivalences</vt:lpstr>
      <vt:lpstr>Introduction (Chapter One - Sections 1-6)</vt:lpstr>
      <vt:lpstr>Learning Outcomes</vt:lpstr>
      <vt:lpstr>Computer Programs</vt:lpstr>
      <vt:lpstr>Computer Programs</vt:lpstr>
      <vt:lpstr>The Anatomy of a Computer</vt:lpstr>
      <vt:lpstr>The Anatomy of a Computer</vt:lpstr>
      <vt:lpstr>The Central Processing Unit (CPU)</vt:lpstr>
      <vt:lpstr>The Anatomy of a Computer</vt:lpstr>
      <vt:lpstr>The Anatomy of a Computer</vt:lpstr>
      <vt:lpstr>The Anatomy of a Computer</vt:lpstr>
      <vt:lpstr>The Python Programming Language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(Chapter 1: Sections 1-6)</dc:title>
  <dc:creator>Dr. Husni Al-Muhtasab</dc:creator>
  <cp:lastModifiedBy>Mohamed Ali Balah</cp:lastModifiedBy>
  <cp:revision>32</cp:revision>
  <dcterms:created xsi:type="dcterms:W3CDTF">2021-08-29T11:15:56Z</dcterms:created>
  <dcterms:modified xsi:type="dcterms:W3CDTF">2022-01-16T16:39:33Z</dcterms:modified>
</cp:coreProperties>
</file>