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1"/>
  </p:sldMasterIdLst>
  <p:notesMasterIdLst>
    <p:notesMasterId r:id="rId19"/>
  </p:notesMasterIdLst>
  <p:handoutMasterIdLst>
    <p:handoutMasterId r:id="rId20"/>
  </p:handoutMasterIdLst>
  <p:sldIdLst>
    <p:sldId id="737" r:id="rId2"/>
    <p:sldId id="801" r:id="rId3"/>
    <p:sldId id="802" r:id="rId4"/>
    <p:sldId id="803" r:id="rId5"/>
    <p:sldId id="804" r:id="rId6"/>
    <p:sldId id="805" r:id="rId7"/>
    <p:sldId id="806" r:id="rId8"/>
    <p:sldId id="807" r:id="rId9"/>
    <p:sldId id="808" r:id="rId10"/>
    <p:sldId id="809" r:id="rId11"/>
    <p:sldId id="810" r:id="rId12"/>
    <p:sldId id="811" r:id="rId13"/>
    <p:sldId id="812" r:id="rId14"/>
    <p:sldId id="813" r:id="rId15"/>
    <p:sldId id="814" r:id="rId16"/>
    <p:sldId id="815" r:id="rId17"/>
    <p:sldId id="81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B3D"/>
    <a:srgbClr val="FFCDB6"/>
    <a:srgbClr val="CFD9EE"/>
    <a:srgbClr val="66FF33"/>
    <a:srgbClr val="FF33FF"/>
    <a:srgbClr val="C51EE6"/>
    <a:srgbClr val="B4DCFA"/>
    <a:srgbClr val="000000"/>
    <a:srgbClr val="FFEAA7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1/16/2022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99576" cy="51023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rgbClr val="FFFF00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DBE-33B7-41C5-8678-A0B8875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99576" cy="625471"/>
          </a:xfrm>
        </p:spPr>
        <p:txBody>
          <a:bodyPr/>
          <a:lstStyle/>
          <a:p>
            <a:r>
              <a:rPr lang="en-US" dirty="0"/>
              <a:t>Execution of the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DF2BC-E6AC-49EC-B532-5B15178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6C93F-509F-409D-A48A-2E52F2A58FDF}"/>
              </a:ext>
            </a:extLst>
          </p:cNvPr>
          <p:cNvSpPr txBox="1"/>
          <p:nvPr/>
        </p:nvSpPr>
        <p:spPr>
          <a:xfrm>
            <a:off x="990600" y="914400"/>
            <a:ext cx="105995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RATE = 5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year = 0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balance = 10000.0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TARGET = 20000.0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while balance &lt; TARGET :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 year = year + 1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 interest = balance * RATE / 100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 balance = balance + interest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 print("%8d %10.2f %10.2f"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   % (year, interest, balance))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print(year)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AE3EE-2D44-4209-BAD5-8D271369538D}"/>
              </a:ext>
            </a:extLst>
          </p:cNvPr>
          <p:cNvSpPr txBox="1"/>
          <p:nvPr/>
        </p:nvSpPr>
        <p:spPr>
          <a:xfrm>
            <a:off x="6705600" y="480223"/>
            <a:ext cx="4960776" cy="5872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1     500.00    10500.00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2     525.00    11025.00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3     551.25    11576.25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4     578.81    12155.06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5     607.75    12762.82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6     638.14    13400.96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7     670.05    14071.00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8     703.55    14774.55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9     738.73    15513.28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10     775.66    16288.95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11     814.45    17103.39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12     855.17    17958.56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13     897.93    18856.49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14     942.82    19799.32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15     989.97    20789.28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7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DBE-33B7-41C5-8678-A0B8875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The While Loop - Event-Controlled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DF2BC-E6AC-49EC-B532-5B15178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F87B9-EDE5-43ED-8F8A-CA07D7F6751C}"/>
              </a:ext>
            </a:extLst>
          </p:cNvPr>
          <p:cNvSpPr txBox="1"/>
          <p:nvPr/>
        </p:nvSpPr>
        <p:spPr>
          <a:xfrm>
            <a:off x="754224" y="914400"/>
            <a:ext cx="10744200" cy="5632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</a:t>
            </a:r>
            <a:r>
              <a:rPr lang="en-US" sz="20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This program computes the time required to double an investment.</a:t>
            </a:r>
          </a:p>
          <a:p>
            <a:pPr algn="l"/>
            <a:r>
              <a:rPr lang="en-US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Create constant variables.</a:t>
            </a:r>
          </a:p>
          <a:p>
            <a:pPr algn="l"/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RATE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5.0</a:t>
            </a:r>
          </a:p>
          <a:p>
            <a:pPr algn="l"/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INITIAL_BALANCE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10000.0</a:t>
            </a:r>
          </a:p>
          <a:p>
            <a:pPr algn="l"/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TARGET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2 *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INITIAL_BALANCE</a:t>
            </a:r>
          </a:p>
          <a:p>
            <a:pPr algn="l"/>
            <a:r>
              <a:rPr lang="en-US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Initialize variables used with the loop.</a:t>
            </a:r>
          </a:p>
          <a:p>
            <a:pPr algn="l"/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balance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INITIAL_BALANCE</a:t>
            </a:r>
          </a:p>
          <a:p>
            <a:pPr algn="l"/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year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</a:t>
            </a:r>
          </a:p>
          <a:p>
            <a:pPr algn="l"/>
            <a:r>
              <a:rPr lang="en-US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Count the years required for the investment to double.</a:t>
            </a:r>
          </a:p>
          <a:p>
            <a:pPr algn="l"/>
            <a:r>
              <a:rPr lang="en-US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while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balance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&lt;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TARGET :</a:t>
            </a:r>
          </a:p>
          <a:p>
            <a:pPr algn="l"/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year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year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+ 1</a:t>
            </a:r>
          </a:p>
          <a:p>
            <a:pPr algn="l"/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interest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balance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RATE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/ 100</a:t>
            </a:r>
          </a:p>
          <a:p>
            <a:pPr algn="l"/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balance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balance </a:t>
            </a:r>
            <a:r>
              <a:rPr lang="en-US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interest</a:t>
            </a:r>
          </a:p>
          <a:p>
            <a:pPr algn="l"/>
            <a:r>
              <a:rPr lang="en-US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Print the results.</a:t>
            </a:r>
          </a:p>
          <a:p>
            <a:pPr algn="l"/>
            <a:r>
              <a:rPr lang="en-US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print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"The investment doubled after"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, year, </a:t>
            </a:r>
            <a:r>
              <a:rPr lang="en-US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"years."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C4476-E162-42C7-89E7-7941A19F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447800"/>
            <a:ext cx="585693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4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DBE-33B7-41C5-8678-A0B8875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The While Loop: Count-Controlled Loops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248833-B410-426A-9D03-0DB3AF45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while loop that is controlled by a counter: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DF2BC-E6AC-49EC-B532-5B15178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393CA-3FEE-40F4-9B96-FD952302203C}"/>
              </a:ext>
            </a:extLst>
          </p:cNvPr>
          <p:cNvSpPr txBox="1"/>
          <p:nvPr/>
        </p:nvSpPr>
        <p:spPr>
          <a:xfrm>
            <a:off x="914400" y="1600200"/>
            <a:ext cx="10523376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1 </a:t>
            </a:r>
            <a:r>
              <a:rPr lang="en-US" sz="28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Initialize the counter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while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&lt;= 10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28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Check the counter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 print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(counter)</a:t>
            </a:r>
          </a:p>
          <a:p>
            <a:pPr algn="l"/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counter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counter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+ 1 </a:t>
            </a:r>
            <a:r>
              <a:rPr lang="en-US" sz="28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Update the loop variable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A9494-C63B-421D-A1AB-5188CAF83E2E}"/>
              </a:ext>
            </a:extLst>
          </p:cNvPr>
          <p:cNvSpPr txBox="1"/>
          <p:nvPr/>
        </p:nvSpPr>
        <p:spPr>
          <a:xfrm>
            <a:off x="6019800" y="1600200"/>
            <a:ext cx="4960776" cy="46796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604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DBE-33B7-41C5-8678-A0B8875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The While Loop: Student Activity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248833-B410-426A-9D03-0DB3AF45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following loop print?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DF2BC-E6AC-49EC-B532-5B15178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619D-0381-484A-9B33-4C0D962966FA}"/>
              </a:ext>
            </a:extLst>
          </p:cNvPr>
          <p:cNvSpPr txBox="1"/>
          <p:nvPr/>
        </p:nvSpPr>
        <p:spPr>
          <a:xfrm>
            <a:off x="1295400" y="1802094"/>
            <a:ext cx="6094378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80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n = 1</a:t>
            </a:r>
          </a:p>
          <a:p>
            <a:r>
              <a:rPr lang="en-US" b="1" dirty="0">
                <a:solidFill>
                  <a:srgbClr val="579B3D"/>
                </a:solidFill>
              </a:rPr>
              <a:t>while</a:t>
            </a:r>
            <a:r>
              <a:rPr lang="en-US" dirty="0"/>
              <a:t> n &lt; 100:</a:t>
            </a:r>
          </a:p>
          <a:p>
            <a:r>
              <a:rPr lang="en-US" dirty="0"/>
              <a:t>   n = 2 * n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579B3D"/>
                </a:solidFill>
              </a:rPr>
              <a:t>print</a:t>
            </a:r>
            <a:r>
              <a:rPr lang="en-US" dirty="0"/>
              <a:t>(n)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8469EC-85A8-42E7-8D52-F5501A7A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777" y="1824792"/>
            <a:ext cx="152400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128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DBE-33B7-41C5-8678-A0B8875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The While Loop: Student Activity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248833-B410-426A-9D03-0DB3AF45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following loop print?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DF2BC-E6AC-49EC-B532-5B15178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619D-0381-484A-9B33-4C0D962966FA}"/>
              </a:ext>
            </a:extLst>
          </p:cNvPr>
          <p:cNvSpPr txBox="1"/>
          <p:nvPr/>
        </p:nvSpPr>
        <p:spPr>
          <a:xfrm>
            <a:off x="1295400" y="1802094"/>
            <a:ext cx="6094378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80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i = 0</a:t>
            </a:r>
          </a:p>
          <a:p>
            <a:r>
              <a:rPr lang="en-US" dirty="0"/>
              <a:t>total = 0</a:t>
            </a:r>
          </a:p>
          <a:p>
            <a:r>
              <a:rPr lang="en-US" b="1" dirty="0">
                <a:solidFill>
                  <a:srgbClr val="579B3D"/>
                </a:solidFill>
              </a:rPr>
              <a:t>while</a:t>
            </a:r>
            <a:r>
              <a:rPr lang="en-US" dirty="0"/>
              <a:t> total &lt; 10:</a:t>
            </a:r>
          </a:p>
          <a:p>
            <a:r>
              <a:rPr lang="en-US" dirty="0"/>
              <a:t>   i = i + 1</a:t>
            </a:r>
          </a:p>
          <a:p>
            <a:r>
              <a:rPr lang="en-US" dirty="0"/>
              <a:t>   total = total + i</a:t>
            </a:r>
          </a:p>
          <a:p>
            <a:r>
              <a:rPr lang="en-US" b="1" dirty="0">
                <a:solidFill>
                  <a:srgbClr val="579B3D"/>
                </a:solidFill>
              </a:rPr>
              <a:t>   print</a:t>
            </a:r>
            <a:r>
              <a:rPr lang="en-US" dirty="0"/>
              <a:t>(i, total)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94DC0-FCC4-4691-993C-6BD984D3E227}"/>
              </a:ext>
            </a:extLst>
          </p:cNvPr>
          <p:cNvSpPr txBox="1"/>
          <p:nvPr/>
        </p:nvSpPr>
        <p:spPr>
          <a:xfrm>
            <a:off x="8382000" y="1371600"/>
            <a:ext cx="2348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1 1</a:t>
            </a:r>
          </a:p>
          <a:p>
            <a:r>
              <a:rPr lang="en-US" dirty="0"/>
              <a:t>2 3</a:t>
            </a:r>
          </a:p>
          <a:p>
            <a:r>
              <a:rPr lang="en-US" dirty="0"/>
              <a:t>3 6</a:t>
            </a:r>
          </a:p>
          <a:p>
            <a:r>
              <a:rPr lang="en-US" dirty="0"/>
              <a:t>4 10</a:t>
            </a:r>
          </a:p>
        </p:txBody>
      </p:sp>
    </p:spTree>
    <p:extLst>
      <p:ext uri="{BB962C8B-B14F-4D97-AF65-F5344CB8AC3E}">
        <p14:creationId xmlns:p14="http://schemas.microsoft.com/office/powerpoint/2010/main" val="37495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DBE-33B7-41C5-8678-A0B8875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The While Loop: Student Activity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248833-B410-426A-9D03-0DB3AF45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following loop print?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DF2BC-E6AC-49EC-B532-5B15178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619D-0381-484A-9B33-4C0D962966FA}"/>
              </a:ext>
            </a:extLst>
          </p:cNvPr>
          <p:cNvSpPr txBox="1"/>
          <p:nvPr/>
        </p:nvSpPr>
        <p:spPr>
          <a:xfrm>
            <a:off x="1295400" y="1802094"/>
            <a:ext cx="6094378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80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i = 0</a:t>
            </a:r>
          </a:p>
          <a:p>
            <a:r>
              <a:rPr lang="en-US" dirty="0"/>
              <a:t>total = 0</a:t>
            </a:r>
          </a:p>
          <a:p>
            <a:r>
              <a:rPr lang="en-US" b="1" dirty="0">
                <a:solidFill>
                  <a:srgbClr val="579B3D"/>
                </a:solidFill>
              </a:rPr>
              <a:t>while</a:t>
            </a:r>
            <a:r>
              <a:rPr lang="en-US" dirty="0"/>
              <a:t> total &lt; 0:</a:t>
            </a:r>
          </a:p>
          <a:p>
            <a:r>
              <a:rPr lang="en-US" dirty="0"/>
              <a:t>   i = i + 1</a:t>
            </a:r>
          </a:p>
          <a:p>
            <a:r>
              <a:rPr lang="en-US" dirty="0"/>
              <a:t>   total = total - i</a:t>
            </a:r>
          </a:p>
          <a:p>
            <a:r>
              <a:rPr lang="en-US" b="1" dirty="0">
                <a:solidFill>
                  <a:srgbClr val="579B3D"/>
                </a:solidFill>
              </a:rPr>
              <a:t>   print</a:t>
            </a:r>
            <a:r>
              <a:rPr lang="en-US" dirty="0"/>
              <a:t>(I, total)</a:t>
            </a:r>
          </a:p>
          <a:p>
            <a:pPr algn="l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8469EC-85A8-42E7-8D52-F5501A7A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777" y="2686566"/>
            <a:ext cx="15240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Nothing will be printed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8C4E-D55F-4BC2-BAC6-13D5601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While Loop with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sentinel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DCF9-AE86-4095-9B0D-B6E61635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write loops that read and process a sequence of input values.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sentinel value </a:t>
            </a:r>
            <a:r>
              <a:rPr lang="en-US" dirty="0"/>
              <a:t>denotes the end of a data set, but it is not part of the data.</a:t>
            </a:r>
          </a:p>
          <a:p>
            <a:endParaRPr lang="en-US" dirty="0"/>
          </a:p>
          <a:p>
            <a:r>
              <a:rPr lang="en-US" dirty="0"/>
              <a:t>We want to write a program that computes the average of a set of salary values.</a:t>
            </a:r>
          </a:p>
          <a:p>
            <a:r>
              <a:rPr lang="en-US" dirty="0"/>
              <a:t>We will use any negative value as the sentinel.</a:t>
            </a:r>
          </a:p>
          <a:p>
            <a:pPr lvl="1"/>
            <a:r>
              <a:rPr lang="en-US" dirty="0"/>
              <a:t>An employee would surely not work for a negative salary.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E4BA8-0A69-49EF-B7F5-D055E767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8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8C4E-D55F-4BC2-BAC6-13D5601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99576" cy="625471"/>
          </a:xfrm>
        </p:spPr>
        <p:txBody>
          <a:bodyPr>
            <a:normAutofit/>
          </a:bodyPr>
          <a:lstStyle/>
          <a:p>
            <a:r>
              <a:rPr lang="en-US" dirty="0"/>
              <a:t>The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E4BA8-0A69-49EF-B7F5-D055E767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D1585-A278-473E-B4D8-1AC4C2B26776}"/>
              </a:ext>
            </a:extLst>
          </p:cNvPr>
          <p:cNvSpPr txBox="1"/>
          <p:nvPr/>
        </p:nvSpPr>
        <p:spPr>
          <a:xfrm>
            <a:off x="685800" y="1063149"/>
            <a:ext cx="10515600" cy="4651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8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This program prints the average of salary values that are terminated with</a:t>
            </a:r>
          </a:p>
          <a:p>
            <a:pPr algn="l">
              <a:lnSpc>
                <a:spcPct val="80000"/>
              </a:lnSpc>
            </a:pPr>
            <a:r>
              <a:rPr lang="en-US" sz="18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a sentinel.</a:t>
            </a:r>
          </a:p>
          <a:p>
            <a:pPr algn="l">
              <a:lnSpc>
                <a:spcPct val="80000"/>
              </a:lnSpc>
            </a:pPr>
            <a:r>
              <a:rPr lang="en-US" sz="18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Initialize variables to maintain the running total and count.</a:t>
            </a:r>
          </a:p>
          <a:p>
            <a:pPr algn="l">
              <a:lnSpc>
                <a:spcPct val="80000"/>
              </a:lnSpc>
            </a:pP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total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0.0</a:t>
            </a:r>
          </a:p>
          <a:p>
            <a:pPr algn="l">
              <a:lnSpc>
                <a:spcPct val="80000"/>
              </a:lnSpc>
            </a:pP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</a:t>
            </a:r>
          </a:p>
          <a:p>
            <a:pPr algn="l">
              <a:lnSpc>
                <a:spcPct val="80000"/>
              </a:lnSpc>
            </a:pPr>
            <a:r>
              <a:rPr lang="en-US" sz="18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Initialize salary to any non-sentinel value.</a:t>
            </a:r>
          </a:p>
          <a:p>
            <a:pPr algn="l">
              <a:lnSpc>
                <a:spcPct val="80000"/>
              </a:lnSpc>
            </a:pP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salary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0.0</a:t>
            </a:r>
          </a:p>
          <a:p>
            <a:pPr algn="l">
              <a:lnSpc>
                <a:spcPct val="80000"/>
              </a:lnSpc>
            </a:pPr>
            <a:r>
              <a:rPr lang="en-US" sz="18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Process data until the sentinel is entered.</a:t>
            </a:r>
          </a:p>
          <a:p>
            <a:pPr algn="l">
              <a:lnSpc>
                <a:spcPct val="80000"/>
              </a:lnSpc>
            </a:pPr>
            <a:r>
              <a:rPr lang="en-US" sz="20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while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salary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&gt;= 0.0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salary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0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float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input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"Enter a salary or a negative value to finish: "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pPr algn="l">
              <a:lnSpc>
                <a:spcPct val="80000"/>
              </a:lnSpc>
            </a:pPr>
            <a:r>
              <a:rPr lang="en-US" sz="20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if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salary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&gt;= 0.0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 total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total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salary</a:t>
            </a:r>
          </a:p>
          <a:p>
            <a:pPr algn="l">
              <a:lnSpc>
                <a:spcPct val="80000"/>
              </a:lnSpc>
            </a:pP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  count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+ 1</a:t>
            </a:r>
          </a:p>
          <a:p>
            <a:pPr algn="l">
              <a:lnSpc>
                <a:spcPct val="80000"/>
              </a:lnSpc>
            </a:pPr>
            <a:r>
              <a:rPr lang="en-US" sz="2000" b="0" i="1" u="none" strike="noStrike" baseline="0" dirty="0">
                <a:solidFill>
                  <a:srgbClr val="408181"/>
                </a:solidFill>
                <a:latin typeface="Consolas" panose="020B0609020204030204" pitchFamily="49" charset="0"/>
              </a:rPr>
              <a:t># Compute and print the average salary.</a:t>
            </a:r>
          </a:p>
          <a:p>
            <a:pPr algn="l">
              <a:lnSpc>
                <a:spcPct val="80000"/>
              </a:lnSpc>
            </a:pPr>
            <a:r>
              <a:rPr lang="en-US" sz="20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if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&gt; 0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 average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total </a:t>
            </a:r>
            <a:r>
              <a:rPr lang="en-US" sz="20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/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count</a:t>
            </a:r>
          </a:p>
          <a:p>
            <a:pPr algn="l">
              <a:lnSpc>
                <a:spcPct val="80000"/>
              </a:lnSpc>
            </a:pPr>
            <a:r>
              <a:rPr lang="en-US" sz="20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print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"Average salary is"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, average)</a:t>
            </a:r>
          </a:p>
          <a:p>
            <a:pPr algn="l">
              <a:lnSpc>
                <a:spcPct val="80000"/>
              </a:lnSpc>
            </a:pPr>
            <a:r>
              <a:rPr lang="en-US" sz="2000" b="1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else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sz="2000" b="0" i="0" u="none" strike="noStrike" baseline="0" dirty="0">
                <a:solidFill>
                  <a:srgbClr val="008100"/>
                </a:solidFill>
                <a:latin typeface="Consolas" panose="020B0609020204030204" pitchFamily="49" charset="0"/>
              </a:rPr>
              <a:t>  print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"No data was entered."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275F5-9F64-4B02-B14F-DB0F6F9F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33" y="3577749"/>
            <a:ext cx="5713019" cy="22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Chapter 4 Sections 1, 2, 3, 5, 6, 7, 8 and 9.</a:t>
            </a:r>
          </a:p>
          <a:p>
            <a:r>
              <a:rPr lang="en-US" dirty="0"/>
              <a:t>Chapter Learning Outcomes</a:t>
            </a:r>
          </a:p>
          <a:p>
            <a:pPr marL="0" indent="0">
              <a:buNone/>
            </a:pPr>
            <a:r>
              <a:rPr lang="en-US" dirty="0"/>
              <a:t>At the end of this chapter, you will be able to</a:t>
            </a:r>
          </a:p>
          <a:p>
            <a:pPr lvl="1"/>
            <a:r>
              <a:rPr lang="en-US" dirty="0"/>
              <a:t>implement while and for loops</a:t>
            </a:r>
          </a:p>
          <a:p>
            <a:pPr lvl="1"/>
            <a:r>
              <a:rPr lang="en-US" dirty="0"/>
              <a:t>become familiar with common loop algorithms</a:t>
            </a:r>
          </a:p>
          <a:p>
            <a:pPr lvl="1"/>
            <a:r>
              <a:rPr lang="en-US" dirty="0"/>
              <a:t>understand nested loops</a:t>
            </a:r>
          </a:p>
          <a:p>
            <a:pPr lvl="1"/>
            <a:r>
              <a:rPr lang="en-US" dirty="0"/>
              <a:t>process strings</a:t>
            </a:r>
          </a:p>
          <a:p>
            <a:pPr lvl="1"/>
            <a:r>
              <a:rPr lang="en-US" dirty="0"/>
              <a:t>generate 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2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3"/>
            <a:ext cx="4724400" cy="4876800"/>
          </a:xfrm>
        </p:spPr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r>
              <a:rPr lang="en-US" dirty="0"/>
              <a:t>, a part of a program is repeated over and over until a specific goal is reached.</a:t>
            </a:r>
          </a:p>
          <a:p>
            <a:r>
              <a:rPr lang="en-US" dirty="0"/>
              <a:t>Loops are important for calculations that require repeated steps, and for processing input consisting of many data items.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8707B-B151-4B7C-AA73-08EA76D2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447800"/>
            <a:ext cx="5648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4724400" cy="51785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example, You put $10,000 into a bank account that earns 5 percent interest per year.</a:t>
            </a:r>
          </a:p>
          <a:p>
            <a:r>
              <a:rPr lang="en-US" dirty="0"/>
              <a:t>How many years does it take for the account balance to be double the original investment?</a:t>
            </a:r>
          </a:p>
          <a:p>
            <a:r>
              <a:rPr lang="en-US" dirty="0">
                <a:solidFill>
                  <a:schemeClr val="tx1"/>
                </a:solidFill>
              </a:rPr>
              <a:t>Question: </a:t>
            </a:r>
            <a:r>
              <a:rPr lang="en-US" dirty="0"/>
              <a:t>How we can implement the "Repeat steps while the balance is less than $20,000?"</a:t>
            </a:r>
          </a:p>
          <a:p>
            <a:r>
              <a:rPr lang="en-US" dirty="0">
                <a:solidFill>
                  <a:schemeClr val="tx1"/>
                </a:solidFill>
              </a:rPr>
              <a:t>Answer: </a:t>
            </a:r>
            <a:r>
              <a:rPr lang="en-US" dirty="0"/>
              <a:t>Using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while loop</a:t>
            </a:r>
            <a:r>
              <a:rPr lang="en-US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FCB71-4940-4317-B9AA-75E510C37460}"/>
              </a:ext>
            </a:extLst>
          </p:cNvPr>
          <p:cNvSpPr txBox="1"/>
          <p:nvPr/>
        </p:nvSpPr>
        <p:spPr>
          <a:xfrm>
            <a:off x="5334000" y="685800"/>
            <a:ext cx="6096000" cy="52937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 with a year value of 0, a column for the interest, and a balance of $10,000.</a:t>
            </a:r>
          </a:p>
          <a:p>
            <a:pPr algn="l"/>
            <a:endParaRPr lang="en-US" sz="2600" b="0" i="0" u="none" strike="noStrike" baseline="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600" b="0" i="0" u="none" strike="noStrike" baseline="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6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26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600" b="1" i="0" u="none" strike="noStrike" baseline="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Repeat the following steps </a:t>
            </a:r>
            <a:r>
              <a:rPr lang="en-US" sz="26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 the balance is less than $20,000.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 1 to the year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 the interest as balance x 0.05 (i.e., 5 percent interest).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 the interest to the balance.</a:t>
            </a:r>
          </a:p>
          <a:p>
            <a:pPr algn="l"/>
            <a:r>
              <a:rPr lang="en-US" sz="2600" b="0" i="0" u="none" strike="noStrike" baseline="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Report the final year value as the answer.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7E42A2-6E67-4773-B1CF-56A52B00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40040"/>
              </p:ext>
            </p:extLst>
          </p:nvPr>
        </p:nvGraphicFramePr>
        <p:xfrm>
          <a:off x="5867400" y="1600200"/>
          <a:ext cx="49424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680">
                  <a:extLst>
                    <a:ext uri="{9D8B030D-6E8A-4147-A177-3AD203B41FA5}">
                      <a16:colId xmlns:a16="http://schemas.microsoft.com/office/drawing/2014/main" val="2284359498"/>
                    </a:ext>
                  </a:extLst>
                </a:gridCol>
                <a:gridCol w="1834979">
                  <a:extLst>
                    <a:ext uri="{9D8B030D-6E8A-4147-A177-3AD203B41FA5}">
                      <a16:colId xmlns:a16="http://schemas.microsoft.com/office/drawing/2014/main" val="954060850"/>
                    </a:ext>
                  </a:extLst>
                </a:gridCol>
                <a:gridCol w="1616755">
                  <a:extLst>
                    <a:ext uri="{9D8B030D-6E8A-4147-A177-3AD203B41FA5}">
                      <a16:colId xmlns:a16="http://schemas.microsoft.com/office/drawing/2014/main" val="278780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2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6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8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0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C93A-B70E-4975-92D6-B4FD3952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9CC8-2DD9-43E8-808D-7A4D3BA5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condition 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statements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20000</a:t>
            </a:r>
          </a:p>
          <a:p>
            <a:pPr marL="0" indent="0">
              <a:buNone/>
            </a:pP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balance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 TARGET 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year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year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interest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balance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RATE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balance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balance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interest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D7B0-510D-4D9C-8AA7-3D33899C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3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C93A-B70E-4975-92D6-B4FD3952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Loops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D7B0-510D-4D9C-8AA7-3D33899C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2C0AA-CBED-470F-990B-13829044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F7A5D3-C6F2-4C03-A047-CC8E63E3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3" y="990600"/>
            <a:ext cx="10812133" cy="55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7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74F-8EFB-4A35-92D9-7A090394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CB3F-03AB-4715-8449-68EDDA21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6096000" cy="5102353"/>
          </a:xfrm>
        </p:spPr>
        <p:txBody>
          <a:bodyPr/>
          <a:lstStyle/>
          <a:p>
            <a:r>
              <a:rPr lang="en-US" dirty="0"/>
              <a:t>As long as the condition remains true, the statements inside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statement are executed.</a:t>
            </a:r>
          </a:p>
          <a:p>
            <a:r>
              <a:rPr lang="en-US" dirty="0"/>
              <a:t>This statement block is called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of the while statement.</a:t>
            </a:r>
          </a:p>
          <a:p>
            <a:r>
              <a:rPr lang="en-US" dirty="0"/>
              <a:t>For example, we want to increment the year counter and add interest while the balance is less than the target balance of $20,000: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EF8B-0156-4C25-80A9-46FD7D18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B9393-92DB-4C38-BCBD-370A63CEEB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90" r="8320" b="2093"/>
          <a:stretch/>
        </p:blipFill>
        <p:spPr>
          <a:xfrm>
            <a:off x="6934200" y="106680"/>
            <a:ext cx="4191000" cy="63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5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6DBE-33B7-41C5-8678-A0B88756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DF2BC-E6AC-49EC-B532-5B15178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895CE-13F3-44E7-87E1-837F03988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78"/>
          <a:stretch/>
        </p:blipFill>
        <p:spPr>
          <a:xfrm>
            <a:off x="610353" y="990600"/>
            <a:ext cx="3809247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3213E5-B1F5-46CD-989A-E41AE138F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3161976"/>
            <a:ext cx="4616837" cy="2934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7A98BA-5F05-44F8-83CC-54BE39D497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355"/>
          <a:stretch/>
        </p:blipFill>
        <p:spPr>
          <a:xfrm>
            <a:off x="4555415" y="1011677"/>
            <a:ext cx="6698652" cy="190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6C6812-FB07-4A47-B972-F2D4F1C320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3296299"/>
            <a:ext cx="5702816" cy="1699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1C74C-4B08-400F-A16A-AB5406D68123}"/>
              </a:ext>
            </a:extLst>
          </p:cNvPr>
          <p:cNvSpPr txBox="1"/>
          <p:nvPr/>
        </p:nvSpPr>
        <p:spPr>
          <a:xfrm>
            <a:off x="4482616" y="947958"/>
            <a:ext cx="260398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20000</a:t>
            </a:r>
          </a:p>
        </p:txBody>
      </p:sp>
    </p:spTree>
    <p:extLst>
      <p:ext uri="{BB962C8B-B14F-4D97-AF65-F5344CB8AC3E}">
        <p14:creationId xmlns:p14="http://schemas.microsoft.com/office/powerpoint/2010/main" val="13841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141A28-7D5A-4A72-9F95-AAE71C7F7A0B}"/>
              </a:ext>
            </a:extLst>
          </p:cNvPr>
          <p:cNvSpPr txBox="1"/>
          <p:nvPr/>
        </p:nvSpPr>
        <p:spPr>
          <a:xfrm>
            <a:off x="4648200" y="5486400"/>
            <a:ext cx="2603984" cy="461665"/>
          </a:xfrm>
          <a:prstGeom prst="rect">
            <a:avLst/>
          </a:prstGeom>
          <a:solidFill>
            <a:srgbClr val="CFD9EE"/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print(year)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E6DBE-33B7-41C5-8678-A0B88756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DF2BC-E6AC-49EC-B532-5B15178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3C4F4-D093-40C9-B11E-4C2121E490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601" y="980914"/>
            <a:ext cx="3641272" cy="2448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1897F-D1FD-4660-8E6A-23DB808E44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8199" y="990600"/>
            <a:ext cx="6792413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7D694-5410-4A3B-999F-BF3D5E1C24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924"/>
          <a:stretch/>
        </p:blipFill>
        <p:spPr>
          <a:xfrm>
            <a:off x="990600" y="3475341"/>
            <a:ext cx="3581399" cy="487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67F928-1FBD-4933-A92F-A0277B8793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8199" y="3505200"/>
            <a:ext cx="6806993" cy="2004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934FC-CDB2-4EDB-B576-0EF7DFAA8AEE}"/>
              </a:ext>
            </a:extLst>
          </p:cNvPr>
          <p:cNvSpPr txBox="1"/>
          <p:nvPr/>
        </p:nvSpPr>
        <p:spPr>
          <a:xfrm>
            <a:off x="4635016" y="986135"/>
            <a:ext cx="260398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33FF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20000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2A874-24F4-4E97-85AC-B4EBCEF5874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5943600"/>
            <a:ext cx="6620804" cy="549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D8F27-D2BD-40FB-A8AF-91108B52AD4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997" y="3886200"/>
            <a:ext cx="35813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9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1031</Words>
  <Application>Microsoft Office PowerPoint</Application>
  <PresentationFormat>Widescreen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Consolas</vt:lpstr>
      <vt:lpstr>1.3PropositionalEquivalences</vt:lpstr>
      <vt:lpstr>ICS 104 - Introduction to Programming in Python and C</vt:lpstr>
      <vt:lpstr>Loops</vt:lpstr>
      <vt:lpstr>Loops</vt:lpstr>
      <vt:lpstr>The While Loops</vt:lpstr>
      <vt:lpstr>The While Loops Syntax</vt:lpstr>
      <vt:lpstr>The While Loops Syntax</vt:lpstr>
      <vt:lpstr>The While Loop</vt:lpstr>
      <vt:lpstr>Execution of the While Loop</vt:lpstr>
      <vt:lpstr>Execution of the While Loop</vt:lpstr>
      <vt:lpstr>Execution of the While Loop</vt:lpstr>
      <vt:lpstr>The While Loop - Event-Controlled Loops</vt:lpstr>
      <vt:lpstr>The While Loop: Count-Controlled Loops</vt:lpstr>
      <vt:lpstr>The While Loop: Student Activity</vt:lpstr>
      <vt:lpstr>The While Loop: Student Activity</vt:lpstr>
      <vt:lpstr>The While Loop: Student Activity</vt:lpstr>
      <vt:lpstr>4.3 While Loop with sentinel value</vt:lpstr>
      <vt:lpstr>The 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2022-01-16T18:43:04Z</dcterms:modified>
</cp:coreProperties>
</file>