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4852" r:id="rId1"/>
  </p:sldMasterIdLst>
  <p:notesMasterIdLst>
    <p:notesMasterId r:id="rId19"/>
  </p:notesMasterIdLst>
  <p:handoutMasterIdLst>
    <p:handoutMasterId r:id="rId20"/>
  </p:handoutMasterIdLst>
  <p:sldIdLst>
    <p:sldId id="817" r:id="rId2"/>
    <p:sldId id="818" r:id="rId3"/>
    <p:sldId id="819" r:id="rId4"/>
    <p:sldId id="820" r:id="rId5"/>
    <p:sldId id="822" r:id="rId6"/>
    <p:sldId id="823" r:id="rId7"/>
    <p:sldId id="824" r:id="rId8"/>
    <p:sldId id="825" r:id="rId9"/>
    <p:sldId id="826" r:id="rId10"/>
    <p:sldId id="827" r:id="rId11"/>
    <p:sldId id="828" r:id="rId12"/>
    <p:sldId id="829" r:id="rId13"/>
    <p:sldId id="830" r:id="rId14"/>
    <p:sldId id="831" r:id="rId15"/>
    <p:sldId id="832" r:id="rId16"/>
    <p:sldId id="833" r:id="rId17"/>
    <p:sldId id="834" r:id="rId18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79B3D"/>
    <a:srgbClr val="FFCDB6"/>
    <a:srgbClr val="CFD9EE"/>
    <a:srgbClr val="66FF33"/>
    <a:srgbClr val="FF33FF"/>
    <a:srgbClr val="C51EE6"/>
    <a:srgbClr val="B4DCFA"/>
    <a:srgbClr val="000000"/>
    <a:srgbClr val="FFEAA7"/>
    <a:srgbClr val="66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79" autoAdjust="0"/>
    <p:restoredTop sz="90886" autoAdjust="0"/>
  </p:normalViewPr>
  <p:slideViewPr>
    <p:cSldViewPr>
      <p:cViewPr varScale="1">
        <p:scale>
          <a:sx n="52" d="100"/>
          <a:sy n="52" d="100"/>
        </p:scale>
        <p:origin x="1420" y="5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136816E-B12D-4CB4-A266-AF1FBE0E7F1A}" type="datetimeFigureOut">
              <a:rPr lang="en-US" altLang="en-US"/>
              <a:pPr/>
              <a:t>1/16/2022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34124CB-47EF-4106-A264-9DEF3241015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436610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9084439-0D0F-418E-9CB5-95291BE95DF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8417323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FFFF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FFFF00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fld id="{41579598-0F41-4B07-8F67-2EDCC10AE48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3038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A4AEE-E31E-4E03-94CD-D36D7E70D10B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82531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E5E0E-39EB-4ED0-A1C6-A65E10F8FE6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51824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99576" cy="62547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66800"/>
            <a:ext cx="10599576" cy="5102353"/>
          </a:xfrm>
        </p:spPr>
        <p:txBody>
          <a:bodyPr>
            <a:normAutofit/>
          </a:bodyPr>
          <a:lstStyle>
            <a:lvl1pPr>
              <a:defRPr sz="3200">
                <a:solidFill>
                  <a:srgbClr val="FFFF00"/>
                </a:solidFill>
              </a:defRPr>
            </a:lvl1pPr>
            <a:lvl2pPr>
              <a:defRPr sz="2800">
                <a:solidFill>
                  <a:schemeClr val="tx1"/>
                </a:solidFill>
              </a:defRPr>
            </a:lvl2pPr>
            <a:lvl3pPr>
              <a:defRPr sz="2400">
                <a:solidFill>
                  <a:srgbClr val="FFFF00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rgbClr val="FFFF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fld id="{3EA9A468-A168-48C4-B46A-E65448296BC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1796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</p:spPr>
        <p:txBody>
          <a:bodyPr anchor="b"/>
          <a:lstStyle>
            <a:lvl1pPr>
              <a:defRPr sz="6000">
                <a:solidFill>
                  <a:srgbClr val="FFFF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FFFF00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fld id="{00092732-E7B7-4F2D-B403-4A973E416F6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10323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756539"/>
          </a:xfrm>
        </p:spPr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301051"/>
            <a:ext cx="5181600" cy="4875912"/>
          </a:xfrm>
        </p:spPr>
        <p:txBody>
          <a:bodyPr>
            <a:normAutofit/>
          </a:bodyPr>
          <a:lstStyle>
            <a:lvl1pPr>
              <a:defRPr sz="4000">
                <a:solidFill>
                  <a:srgbClr val="FFFF00"/>
                </a:solidFill>
              </a:defRPr>
            </a:lvl1pPr>
            <a:lvl2pPr>
              <a:defRPr sz="3600">
                <a:solidFill>
                  <a:srgbClr val="FFFF00"/>
                </a:solidFill>
              </a:defRPr>
            </a:lvl2pPr>
            <a:lvl3pPr>
              <a:defRPr sz="3200">
                <a:solidFill>
                  <a:srgbClr val="FFFF00"/>
                </a:solidFill>
              </a:defRPr>
            </a:lvl3pPr>
            <a:lvl4pPr>
              <a:defRPr sz="2800">
                <a:solidFill>
                  <a:srgbClr val="FFFF00"/>
                </a:solidFill>
              </a:defRPr>
            </a:lvl4pPr>
            <a:lvl5pPr>
              <a:defRPr sz="2800">
                <a:solidFill>
                  <a:srgbClr val="FFFF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301051"/>
            <a:ext cx="5181600" cy="4875912"/>
          </a:xfrm>
        </p:spPr>
        <p:txBody>
          <a:bodyPr>
            <a:normAutofit/>
          </a:bodyPr>
          <a:lstStyle>
            <a:lvl1pPr>
              <a:defRPr sz="4000">
                <a:solidFill>
                  <a:srgbClr val="FFFF00"/>
                </a:solidFill>
              </a:defRPr>
            </a:lvl1pPr>
            <a:lvl2pPr>
              <a:defRPr sz="3600">
                <a:solidFill>
                  <a:srgbClr val="FFFF00"/>
                </a:solidFill>
              </a:defRPr>
            </a:lvl2pPr>
            <a:lvl3pPr>
              <a:defRPr sz="3200">
                <a:solidFill>
                  <a:srgbClr val="FFFF00"/>
                </a:solidFill>
              </a:defRPr>
            </a:lvl3pPr>
            <a:lvl4pPr>
              <a:defRPr sz="2800">
                <a:solidFill>
                  <a:srgbClr val="FFFF00"/>
                </a:solidFill>
              </a:defRPr>
            </a:lvl4pPr>
            <a:lvl5pPr>
              <a:defRPr sz="2800">
                <a:solidFill>
                  <a:srgbClr val="FFFF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fld id="{86D3403C-B054-4D04-8D65-A571BCEA10A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58397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72257"/>
            <a:ext cx="10515600" cy="788448"/>
          </a:xfrm>
        </p:spPr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FFFF00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>
            <a:normAutofit/>
          </a:bodyPr>
          <a:lstStyle>
            <a:lvl1pPr>
              <a:defRPr sz="3600">
                <a:solidFill>
                  <a:srgbClr val="FFFF00"/>
                </a:solidFill>
              </a:defRPr>
            </a:lvl1pPr>
            <a:lvl2pPr>
              <a:defRPr sz="3200">
                <a:solidFill>
                  <a:srgbClr val="FFFF00"/>
                </a:solidFill>
              </a:defRPr>
            </a:lvl2pPr>
            <a:lvl3pPr>
              <a:defRPr sz="2800">
                <a:solidFill>
                  <a:srgbClr val="FFFF00"/>
                </a:solidFill>
              </a:defRPr>
            </a:lvl3pPr>
            <a:lvl4pPr>
              <a:defRPr sz="2400">
                <a:solidFill>
                  <a:srgbClr val="FFFF00"/>
                </a:solidFill>
              </a:defRPr>
            </a:lvl4pPr>
            <a:lvl5pPr>
              <a:defRPr sz="2400">
                <a:solidFill>
                  <a:srgbClr val="FFFF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FFFF00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>
            <a:normAutofit/>
          </a:bodyPr>
          <a:lstStyle>
            <a:lvl1pPr>
              <a:defRPr sz="3600">
                <a:solidFill>
                  <a:srgbClr val="FFFF00"/>
                </a:solidFill>
              </a:defRPr>
            </a:lvl1pPr>
            <a:lvl2pPr>
              <a:defRPr sz="3200">
                <a:solidFill>
                  <a:srgbClr val="FFFF00"/>
                </a:solidFill>
              </a:defRPr>
            </a:lvl2pPr>
            <a:lvl3pPr>
              <a:defRPr sz="2800">
                <a:solidFill>
                  <a:srgbClr val="FFFF00"/>
                </a:solidFill>
              </a:defRPr>
            </a:lvl3pPr>
            <a:lvl4pPr>
              <a:defRPr sz="2400">
                <a:solidFill>
                  <a:srgbClr val="FFFF00"/>
                </a:solidFill>
              </a:defRPr>
            </a:lvl4pPr>
            <a:lvl5pPr>
              <a:defRPr sz="2400">
                <a:solidFill>
                  <a:srgbClr val="FFFF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fld id="{76EA9AEA-03EA-40A7-A400-7FE5056880F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9618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CD20-C8F3-40BD-8F93-95AEED967F3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29128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D93AB-D3D1-4896-8588-60FD89AFCAA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9050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A1906-11DD-4088-9FB9-64508063C9A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18188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C89F4-18D2-4DF8-BDD5-C2343397E9B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28695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11017"/>
            <a:ext cx="10599576" cy="5509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9559" y="857920"/>
            <a:ext cx="10599576" cy="53638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mbria" panose="020405030504060302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mbria" panose="020405030504060302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30205" y="115098"/>
            <a:ext cx="707571" cy="36512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  <a:latin typeface="Cambria" panose="02040503050406030204" pitchFamily="18" charset="0"/>
              </a:defRPr>
            </a:lvl1pPr>
          </a:lstStyle>
          <a:p>
            <a:fld id="{AA82E760-EFD3-40D4-A833-DFA9C651A27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156968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853" r:id="rId1"/>
    <p:sldLayoutId id="2147484854" r:id="rId2"/>
    <p:sldLayoutId id="2147484855" r:id="rId3"/>
    <p:sldLayoutId id="2147484856" r:id="rId4"/>
    <p:sldLayoutId id="2147484857" r:id="rId5"/>
    <p:sldLayoutId id="2147484858" r:id="rId6"/>
    <p:sldLayoutId id="2147484859" r:id="rId7"/>
    <p:sldLayoutId id="2147484860" r:id="rId8"/>
    <p:sldLayoutId id="2147484861" r:id="rId9"/>
    <p:sldLayoutId id="2147484862" r:id="rId10"/>
    <p:sldLayoutId id="2147484863" r:id="rId11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Cambria" panose="02040503050406030204" pitchFamily="18" charset="0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rgbClr val="FFFF00"/>
          </a:solidFill>
          <a:latin typeface="Cambria" panose="02040503050406030204" pitchFamily="18" charset="0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FFFF00"/>
          </a:solidFill>
          <a:latin typeface="Cambria" panose="02040503050406030204" pitchFamily="18" charset="0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F6018-0F6B-47E0-9DCB-F200F3CFB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4.5 Common Loop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EAC19-6CA6-47CF-A490-06E131043A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Sum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B8B434-4713-4A24-B70C-CE1C2F2FC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A468-A168-48C4-B46A-E65448296BCD}" type="slidenum">
              <a:rPr lang="en-US" altLang="en-US" smtClean="0"/>
              <a:pPr/>
              <a:t>1</a:t>
            </a:fld>
            <a:endParaRPr lang="en-US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9EDFB9-FC76-4147-823D-22A8903BF38E}"/>
              </a:ext>
            </a:extLst>
          </p:cNvPr>
          <p:cNvSpPr txBox="1"/>
          <p:nvPr/>
        </p:nvSpPr>
        <p:spPr>
          <a:xfrm>
            <a:off x="990600" y="1720840"/>
            <a:ext cx="8150967" cy="310854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sz="2800" b="0" i="0" u="none" strike="noStrike" baseline="0" dirty="0">
                <a:solidFill>
                  <a:srgbClr val="333333"/>
                </a:solidFill>
                <a:latin typeface="Consolas" panose="020B0609020204030204" pitchFamily="49" charset="0"/>
              </a:rPr>
              <a:t>total </a:t>
            </a:r>
            <a:r>
              <a:rPr lang="en-US" sz="2800" b="0" i="0" u="none" strike="noStrike" baseline="0" dirty="0">
                <a:solidFill>
                  <a:srgbClr val="666666"/>
                </a:solidFill>
                <a:latin typeface="Consolas" panose="020B0609020204030204" pitchFamily="49" charset="0"/>
              </a:rPr>
              <a:t>= 0.0</a:t>
            </a:r>
          </a:p>
          <a:p>
            <a:pPr algn="l"/>
            <a:r>
              <a:rPr lang="en-US" sz="2800" b="0" i="0" u="none" strike="noStrike" baseline="0" dirty="0" err="1">
                <a:solidFill>
                  <a:srgbClr val="333333"/>
                </a:solidFill>
                <a:latin typeface="Consolas" panose="020B0609020204030204" pitchFamily="49" charset="0"/>
              </a:rPr>
              <a:t>inputStr</a:t>
            </a:r>
            <a:r>
              <a:rPr lang="en-US" sz="2800" b="0" i="0" u="none" strike="noStrike" baseline="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800" b="0" i="0" u="none" strike="noStrike" baseline="0" dirty="0">
                <a:solidFill>
                  <a:srgbClr val="666666"/>
                </a:solidFill>
                <a:latin typeface="Consolas" panose="020B0609020204030204" pitchFamily="49" charset="0"/>
              </a:rPr>
              <a:t>= </a:t>
            </a:r>
            <a:r>
              <a:rPr lang="en-US" sz="2800" b="0" i="0" u="none" strike="noStrike" baseline="0" dirty="0">
                <a:solidFill>
                  <a:srgbClr val="008100"/>
                </a:solidFill>
                <a:latin typeface="Consolas" panose="020B0609020204030204" pitchFamily="49" charset="0"/>
              </a:rPr>
              <a:t>input</a:t>
            </a:r>
            <a:r>
              <a:rPr lang="en-US" sz="2800" b="0" i="0" u="none" strike="noStrike" baseline="0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sz="2800" b="0" i="0" u="none" strike="noStrike" baseline="0" dirty="0">
                <a:solidFill>
                  <a:srgbClr val="BB2121"/>
                </a:solidFill>
                <a:latin typeface="Consolas" panose="020B0609020204030204" pitchFamily="49" charset="0"/>
              </a:rPr>
              <a:t>"Enter value: "</a:t>
            </a:r>
            <a:r>
              <a:rPr lang="en-US" sz="2800" b="0" i="0" u="none" strike="noStrike" baseline="0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sz="2800" b="1" i="0" u="none" strike="noStrike" baseline="0" dirty="0">
                <a:solidFill>
                  <a:srgbClr val="008100"/>
                </a:solidFill>
                <a:latin typeface="Consolas" panose="020B0609020204030204" pitchFamily="49" charset="0"/>
              </a:rPr>
              <a:t>while </a:t>
            </a:r>
            <a:r>
              <a:rPr lang="en-US" sz="2800" b="0" i="0" u="none" strike="noStrike" baseline="0" dirty="0" err="1">
                <a:solidFill>
                  <a:srgbClr val="333333"/>
                </a:solidFill>
                <a:latin typeface="Consolas" panose="020B0609020204030204" pitchFamily="49" charset="0"/>
              </a:rPr>
              <a:t>inputStr</a:t>
            </a:r>
            <a:r>
              <a:rPr lang="en-US" sz="2800" b="0" i="0" u="none" strike="noStrike" baseline="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800" b="0" i="0" u="none" strike="noStrike" baseline="0" dirty="0">
                <a:solidFill>
                  <a:srgbClr val="666666"/>
                </a:solidFill>
                <a:latin typeface="Consolas" panose="020B0609020204030204" pitchFamily="49" charset="0"/>
              </a:rPr>
              <a:t>!=</a:t>
            </a:r>
            <a:r>
              <a:rPr lang="en-US" sz="2800" b="0" i="0" u="none" strike="noStrike" baseline="0" dirty="0">
                <a:solidFill>
                  <a:srgbClr val="BB2121"/>
                </a:solidFill>
                <a:latin typeface="Consolas" panose="020B0609020204030204" pitchFamily="49" charset="0"/>
              </a:rPr>
              <a:t>""</a:t>
            </a:r>
            <a:r>
              <a:rPr lang="en-US" sz="2800" b="0" i="0" u="none" strike="noStrike" baseline="0" dirty="0">
                <a:solidFill>
                  <a:srgbClr val="333333"/>
                </a:solidFill>
                <a:latin typeface="Consolas" panose="020B0609020204030204" pitchFamily="49" charset="0"/>
              </a:rPr>
              <a:t>:</a:t>
            </a:r>
          </a:p>
          <a:p>
            <a:pPr algn="l"/>
            <a:r>
              <a:rPr lang="en-US" sz="2800" b="0" i="0" u="none" strike="noStrike" baseline="0" dirty="0">
                <a:solidFill>
                  <a:srgbClr val="333333"/>
                </a:solidFill>
                <a:latin typeface="Consolas" panose="020B0609020204030204" pitchFamily="49" charset="0"/>
              </a:rPr>
              <a:t>   value </a:t>
            </a:r>
            <a:r>
              <a:rPr lang="en-US" sz="2800" b="0" i="0" u="none" strike="noStrike" baseline="0" dirty="0">
                <a:solidFill>
                  <a:srgbClr val="666666"/>
                </a:solidFill>
                <a:latin typeface="Consolas" panose="020B0609020204030204" pitchFamily="49" charset="0"/>
              </a:rPr>
              <a:t>= </a:t>
            </a:r>
            <a:r>
              <a:rPr lang="en-US" sz="2800" b="0" i="0" u="none" strike="noStrike" baseline="0" dirty="0">
                <a:solidFill>
                  <a:srgbClr val="008100"/>
                </a:solidFill>
                <a:latin typeface="Consolas" panose="020B0609020204030204" pitchFamily="49" charset="0"/>
              </a:rPr>
              <a:t>float</a:t>
            </a:r>
            <a:r>
              <a:rPr lang="en-US" sz="2800" b="0" i="0" u="none" strike="noStrike" baseline="0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sz="2800" b="0" i="0" u="none" strike="noStrike" baseline="0" dirty="0" err="1">
                <a:solidFill>
                  <a:srgbClr val="333333"/>
                </a:solidFill>
                <a:latin typeface="Consolas" panose="020B0609020204030204" pitchFamily="49" charset="0"/>
              </a:rPr>
              <a:t>inputStr</a:t>
            </a:r>
            <a:r>
              <a:rPr lang="en-US" sz="2800" b="0" i="0" u="none" strike="noStrike" baseline="0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sz="2800" b="0" i="0" u="none" strike="noStrike" baseline="0" dirty="0">
                <a:solidFill>
                  <a:srgbClr val="333333"/>
                </a:solidFill>
                <a:latin typeface="Consolas" panose="020B0609020204030204" pitchFamily="49" charset="0"/>
              </a:rPr>
              <a:t>   total </a:t>
            </a:r>
            <a:r>
              <a:rPr lang="en-US" sz="2800" b="0" i="0" u="none" strike="noStrike" baseline="0" dirty="0">
                <a:solidFill>
                  <a:srgbClr val="666666"/>
                </a:solidFill>
                <a:latin typeface="Consolas" panose="020B0609020204030204" pitchFamily="49" charset="0"/>
              </a:rPr>
              <a:t>= </a:t>
            </a:r>
            <a:r>
              <a:rPr lang="en-US" sz="2800" b="0" i="0" u="none" strike="noStrike" baseline="0" dirty="0">
                <a:solidFill>
                  <a:srgbClr val="333333"/>
                </a:solidFill>
                <a:latin typeface="Consolas" panose="020B0609020204030204" pitchFamily="49" charset="0"/>
              </a:rPr>
              <a:t>total </a:t>
            </a:r>
            <a:r>
              <a:rPr lang="en-US" sz="2800" b="0" i="0" u="none" strike="noStrike" baseline="0" dirty="0">
                <a:solidFill>
                  <a:srgbClr val="666666"/>
                </a:solidFill>
                <a:latin typeface="Consolas" panose="020B0609020204030204" pitchFamily="49" charset="0"/>
              </a:rPr>
              <a:t>+ </a:t>
            </a:r>
            <a:r>
              <a:rPr lang="en-US" sz="2800" b="0" i="0" u="none" strike="noStrike" baseline="0" dirty="0">
                <a:solidFill>
                  <a:srgbClr val="333333"/>
                </a:solidFill>
                <a:latin typeface="Consolas" panose="020B0609020204030204" pitchFamily="49" charset="0"/>
              </a:rPr>
              <a:t>value</a:t>
            </a:r>
          </a:p>
          <a:p>
            <a:pPr algn="l"/>
            <a:r>
              <a:rPr lang="en-US" sz="2800" b="0" i="0" u="none" strike="noStrike" baseline="0" dirty="0">
                <a:solidFill>
                  <a:srgbClr val="333333"/>
                </a:solidFill>
                <a:latin typeface="Consolas" panose="020B0609020204030204" pitchFamily="49" charset="0"/>
              </a:rPr>
              <a:t>   </a:t>
            </a:r>
            <a:r>
              <a:rPr lang="en-US" sz="2800" b="0" i="0" u="none" strike="noStrike" baseline="0" dirty="0" err="1">
                <a:solidFill>
                  <a:srgbClr val="333333"/>
                </a:solidFill>
                <a:latin typeface="Consolas" panose="020B0609020204030204" pitchFamily="49" charset="0"/>
              </a:rPr>
              <a:t>inputStr</a:t>
            </a:r>
            <a:r>
              <a:rPr lang="en-US" sz="2800" b="0" i="0" u="none" strike="noStrike" baseline="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800" b="0" i="0" u="none" strike="noStrike" baseline="0" dirty="0">
                <a:solidFill>
                  <a:srgbClr val="666666"/>
                </a:solidFill>
                <a:latin typeface="Consolas" panose="020B0609020204030204" pitchFamily="49" charset="0"/>
              </a:rPr>
              <a:t>= </a:t>
            </a:r>
            <a:r>
              <a:rPr lang="en-US" sz="2800" b="0" i="0" u="none" strike="noStrike" baseline="0" dirty="0">
                <a:solidFill>
                  <a:srgbClr val="008100"/>
                </a:solidFill>
                <a:latin typeface="Consolas" panose="020B0609020204030204" pitchFamily="49" charset="0"/>
              </a:rPr>
              <a:t>input</a:t>
            </a:r>
            <a:r>
              <a:rPr lang="en-US" sz="2800" b="0" i="0" u="none" strike="noStrike" baseline="0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sz="2800" b="0" i="0" u="none" strike="noStrike" baseline="0" dirty="0">
                <a:solidFill>
                  <a:srgbClr val="BB2121"/>
                </a:solidFill>
                <a:latin typeface="Consolas" panose="020B0609020204030204" pitchFamily="49" charset="0"/>
              </a:rPr>
              <a:t>"Enter value: "</a:t>
            </a:r>
            <a:r>
              <a:rPr lang="en-US" sz="2800" b="0" i="0" u="none" strike="noStrike" baseline="0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sz="2800" b="0" i="0" u="none" strike="noStrike" baseline="0" dirty="0">
                <a:solidFill>
                  <a:srgbClr val="008100"/>
                </a:solidFill>
                <a:latin typeface="Consolas" panose="020B0609020204030204" pitchFamily="49" charset="0"/>
              </a:rPr>
              <a:t>print</a:t>
            </a:r>
            <a:r>
              <a:rPr lang="en-US" sz="2800" b="0" i="0" u="none" strike="noStrike" baseline="0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sz="2800" b="0" i="0" u="none" strike="noStrike" baseline="0" dirty="0">
                <a:solidFill>
                  <a:srgbClr val="BB2121"/>
                </a:solidFill>
                <a:latin typeface="Consolas" panose="020B0609020204030204" pitchFamily="49" charset="0"/>
              </a:rPr>
              <a:t>"Sum: "</a:t>
            </a:r>
            <a:r>
              <a:rPr lang="en-US" sz="2800" b="0" i="0" u="none" strike="noStrike" baseline="0" dirty="0">
                <a:solidFill>
                  <a:srgbClr val="333333"/>
                </a:solidFill>
                <a:latin typeface="Consolas" panose="020B0609020204030204" pitchFamily="49" charset="0"/>
              </a:rPr>
              <a:t>,total)</a:t>
            </a:r>
            <a:endParaRPr lang="en-US" sz="2800" dirty="0">
              <a:latin typeface="Consolas" panose="020B0609020204030204" pitchFamily="49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1C3158F-FC79-4B38-85A9-31CD6C9CDD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8400" y="2272982"/>
            <a:ext cx="2873000" cy="2451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09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F0DFB-1953-4D65-881D-7A0C489F0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+mn-ea"/>
                <a:cs typeface="+mn-cs"/>
              </a:rPr>
              <a:t>for</a:t>
            </a:r>
            <a:r>
              <a:rPr lang="en-US" dirty="0"/>
              <a:t>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624B1-352C-4777-BEBA-0027E42E0E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62000"/>
            <a:ext cx="7924800" cy="5486400"/>
          </a:xfrm>
        </p:spPr>
        <p:txBody>
          <a:bodyPr>
            <a:normAutofit/>
          </a:bodyPr>
          <a:lstStyle/>
          <a:p>
            <a:pPr>
              <a:spcBef>
                <a:spcPts val="300"/>
              </a:spcBef>
            </a:pPr>
            <a:r>
              <a:rPr lang="en-US" dirty="0"/>
              <a:t>The </a:t>
            </a:r>
            <a:r>
              <a:rPr lang="en-US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dirty="0"/>
              <a:t> loop can be used with the </a:t>
            </a:r>
            <a:r>
              <a:rPr lang="en-US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range</a:t>
            </a:r>
            <a:r>
              <a:rPr lang="en-US" dirty="0"/>
              <a:t> function to iterate over a range of integer values.</a:t>
            </a:r>
          </a:p>
          <a:p>
            <a:pPr>
              <a:spcBef>
                <a:spcPts val="300"/>
              </a:spcBef>
            </a:pPr>
            <a:r>
              <a:rPr lang="en-US" dirty="0"/>
              <a:t>When we write </a:t>
            </a:r>
            <a:r>
              <a:rPr lang="en-US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range(</a:t>
            </a:r>
            <a:r>
              <a:rPr lang="en-US" b="1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i,j</a:t>
            </a:r>
            <a:r>
              <a:rPr lang="en-US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US" dirty="0"/>
              <a:t>, what are the range values (assuming that </a:t>
            </a:r>
            <a:r>
              <a:rPr lang="en-US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 &lt; j</a:t>
            </a:r>
            <a:r>
              <a:rPr lang="en-US" dirty="0"/>
              <a:t>?)</a:t>
            </a:r>
            <a:endParaRPr lang="en-US" b="0" i="0" u="none" strike="noStrike" baseline="0" dirty="0">
              <a:latin typeface="Consolas" panose="020B0609020204030204" pitchFamily="49" charset="0"/>
            </a:endParaRPr>
          </a:p>
          <a:p>
            <a:pPr marL="0" indent="0" algn="l">
              <a:spcBef>
                <a:spcPts val="300"/>
              </a:spcBef>
              <a:buNone/>
            </a:pPr>
            <a:endParaRPr lang="en-US" b="0" i="0" u="none" strike="noStrike" baseline="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b="1" dirty="0">
                <a:latin typeface="Consolas" panose="020B0609020204030204" pitchFamily="49" charset="0"/>
              </a:rPr>
              <a:t> i </a:t>
            </a:r>
            <a:r>
              <a:rPr lang="en-US" b="1" dirty="0">
                <a:solidFill>
                  <a:srgbClr val="FF33FF"/>
                </a:solidFill>
                <a:latin typeface="Consolas" panose="020B0609020204030204" pitchFamily="49" charset="0"/>
              </a:rPr>
              <a:t>in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range</a:t>
            </a:r>
            <a:r>
              <a:rPr lang="en-US" b="1" dirty="0">
                <a:latin typeface="Consolas" panose="020B0609020204030204" pitchFamily="49" charset="0"/>
              </a:rPr>
              <a:t>(1,10) :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 print</a:t>
            </a:r>
            <a:r>
              <a:rPr lang="en-US" b="1" dirty="0">
                <a:latin typeface="Consolas" panose="020B0609020204030204" pitchFamily="49" charset="0"/>
              </a:rPr>
              <a:t>(i)</a:t>
            </a:r>
            <a:endParaRPr lang="en-US" b="1" i="0" u="none" strike="noStrike" baseline="0" dirty="0">
              <a:latin typeface="Consolas" panose="020B0609020204030204" pitchFamily="49" charset="0"/>
            </a:endParaRPr>
          </a:p>
          <a:p>
            <a:pPr marL="0" indent="0" algn="l">
              <a:spcBef>
                <a:spcPts val="300"/>
              </a:spcBef>
              <a:buNone/>
            </a:pP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153896-247A-4522-8EC5-33CD5FD7E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A468-A168-48C4-B46A-E65448296BCD}" type="slidenum">
              <a:rPr lang="en-US" altLang="en-US" smtClean="0"/>
              <a:pPr/>
              <a:t>10</a:t>
            </a:fld>
            <a:endParaRPr lang="en-US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888B3F-19DF-4F72-BFD7-5964FA878E25}"/>
              </a:ext>
            </a:extLst>
          </p:cNvPr>
          <p:cNvSpPr txBox="1"/>
          <p:nvPr/>
        </p:nvSpPr>
        <p:spPr>
          <a:xfrm>
            <a:off x="9067800" y="1828800"/>
            <a:ext cx="99060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b="0" i="0" u="none" strike="noStrike" baseline="0" dirty="0">
                <a:latin typeface="Consolas" panose="020B0609020204030204" pitchFamily="49" charset="0"/>
              </a:rPr>
              <a:t>1</a:t>
            </a:r>
          </a:p>
          <a:p>
            <a:r>
              <a:rPr lang="en-US" sz="3000" dirty="0">
                <a:latin typeface="Consolas" panose="020B0609020204030204" pitchFamily="49" charset="0"/>
              </a:rPr>
              <a:t>2</a:t>
            </a:r>
          </a:p>
          <a:p>
            <a:r>
              <a:rPr lang="en-US" sz="3000" dirty="0">
                <a:latin typeface="Consolas" panose="020B0609020204030204" pitchFamily="49" charset="0"/>
              </a:rPr>
              <a:t>3</a:t>
            </a:r>
          </a:p>
          <a:p>
            <a:r>
              <a:rPr lang="en-US" sz="3000" dirty="0">
                <a:latin typeface="Consolas" panose="020B0609020204030204" pitchFamily="49" charset="0"/>
              </a:rPr>
              <a:t>4</a:t>
            </a:r>
          </a:p>
          <a:p>
            <a:r>
              <a:rPr lang="en-US" sz="3000" dirty="0">
                <a:latin typeface="Consolas" panose="020B0609020204030204" pitchFamily="49" charset="0"/>
              </a:rPr>
              <a:t>5</a:t>
            </a:r>
          </a:p>
          <a:p>
            <a:r>
              <a:rPr lang="en-US" sz="3000" dirty="0">
                <a:latin typeface="Consolas" panose="020B0609020204030204" pitchFamily="49" charset="0"/>
              </a:rPr>
              <a:t>6</a:t>
            </a:r>
          </a:p>
          <a:p>
            <a:r>
              <a:rPr lang="en-US" sz="3000" dirty="0">
                <a:latin typeface="Consolas" panose="020B0609020204030204" pitchFamily="49" charset="0"/>
              </a:rPr>
              <a:t>7</a:t>
            </a:r>
          </a:p>
          <a:p>
            <a:r>
              <a:rPr lang="en-US" sz="3000" dirty="0">
                <a:latin typeface="Consolas" panose="020B0609020204030204" pitchFamily="49" charset="0"/>
              </a:rPr>
              <a:t>8</a:t>
            </a:r>
          </a:p>
          <a:p>
            <a:r>
              <a:rPr lang="en-US" sz="3000" dirty="0">
                <a:latin typeface="Consolas" panose="020B0609020204030204" pitchFamily="49" charset="0"/>
              </a:rPr>
              <a:t>9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733446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5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25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75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C6CBF-8342-47B7-BA02-E65FF00C9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Student 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6B091-5A18-44B1-8EB7-A6F6204D9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an equivalent while loop for the previous example: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1879F1-F1DC-4ABC-A84D-84BA41F9A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A468-A168-48C4-B46A-E65448296BCD}" type="slidenum">
              <a:rPr lang="en-US" altLang="en-US" smtClean="0"/>
              <a:pPr/>
              <a:t>11</a:t>
            </a:fld>
            <a:endParaRPr lang="en-US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A3B557-0AFD-414F-8967-122072F1E8AB}"/>
              </a:ext>
            </a:extLst>
          </p:cNvPr>
          <p:cNvSpPr txBox="1"/>
          <p:nvPr/>
        </p:nvSpPr>
        <p:spPr>
          <a:xfrm>
            <a:off x="1066800" y="1447800"/>
            <a:ext cx="60960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32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sz="3200" b="1" dirty="0">
                <a:latin typeface="Consolas" panose="020B0609020204030204" pitchFamily="49" charset="0"/>
              </a:rPr>
              <a:t> i </a:t>
            </a:r>
            <a:r>
              <a:rPr lang="en-US" sz="3200" b="1" dirty="0">
                <a:solidFill>
                  <a:srgbClr val="FF33FF"/>
                </a:solidFill>
                <a:latin typeface="Consolas" panose="020B0609020204030204" pitchFamily="49" charset="0"/>
              </a:rPr>
              <a:t>in</a:t>
            </a:r>
            <a:r>
              <a:rPr lang="en-US" sz="3200" b="1" dirty="0">
                <a:latin typeface="Consolas" panose="020B0609020204030204" pitchFamily="49" charset="0"/>
              </a:rPr>
              <a:t> </a:t>
            </a:r>
            <a:r>
              <a:rPr lang="en-US" sz="32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range</a:t>
            </a:r>
            <a:r>
              <a:rPr lang="en-US" sz="3200" b="1" dirty="0">
                <a:latin typeface="Consolas" panose="020B0609020204030204" pitchFamily="49" charset="0"/>
              </a:rPr>
              <a:t>(1,10) :</a:t>
            </a:r>
          </a:p>
          <a:p>
            <a:pPr marL="0" indent="0">
              <a:buNone/>
            </a:pPr>
            <a:r>
              <a:rPr lang="en-US" sz="32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 print</a:t>
            </a:r>
            <a:r>
              <a:rPr lang="en-US" sz="3200" b="1" dirty="0">
                <a:latin typeface="Consolas" panose="020B0609020204030204" pitchFamily="49" charset="0"/>
              </a:rPr>
              <a:t>(i)</a:t>
            </a:r>
            <a:endParaRPr lang="en-US" sz="3200" b="1" i="0" u="none" strike="noStrike" baseline="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D2AEF6-E36F-456F-A51A-29CF1B2AB29C}"/>
              </a:ext>
            </a:extLst>
          </p:cNvPr>
          <p:cNvSpPr txBox="1"/>
          <p:nvPr/>
        </p:nvSpPr>
        <p:spPr>
          <a:xfrm>
            <a:off x="1066800" y="3134618"/>
            <a:ext cx="6096000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3200" b="1" i="0" u="none" strike="noStrike" baseline="0" dirty="0">
                <a:latin typeface="Consolas" panose="020B0609020204030204" pitchFamily="49" charset="0"/>
              </a:rPr>
              <a:t>i = 1</a:t>
            </a:r>
          </a:p>
          <a:p>
            <a:pPr algn="l"/>
            <a:r>
              <a:rPr lang="en-US" sz="3200" b="1" i="0" u="none" strike="noStrike" baseline="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while</a:t>
            </a:r>
            <a:r>
              <a:rPr lang="en-US" sz="3200" b="1" i="0" u="none" strike="noStrike" baseline="0" dirty="0">
                <a:latin typeface="Consolas" panose="020B0609020204030204" pitchFamily="49" charset="0"/>
              </a:rPr>
              <a:t> i &lt; 10:</a:t>
            </a:r>
          </a:p>
          <a:p>
            <a:pPr algn="l"/>
            <a:r>
              <a:rPr lang="en-US" sz="3200" b="1" i="0" u="none" strike="noStrike" baseline="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 print</a:t>
            </a:r>
            <a:r>
              <a:rPr lang="en-US" sz="3200" b="1" i="0" u="none" strike="noStrike" baseline="0" dirty="0">
                <a:latin typeface="Consolas" panose="020B0609020204030204" pitchFamily="49" charset="0"/>
              </a:rPr>
              <a:t>(i)</a:t>
            </a:r>
          </a:p>
          <a:p>
            <a:pPr algn="l"/>
            <a:r>
              <a:rPr lang="en-US" sz="3200" b="1" i="0" u="none" strike="noStrike" baseline="0" dirty="0">
                <a:latin typeface="Consolas" panose="020B0609020204030204" pitchFamily="49" charset="0"/>
              </a:rPr>
              <a:t>   i = i + 1</a:t>
            </a:r>
            <a:endParaRPr lang="en-US" sz="32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5163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5197E-CC30-45D0-96B1-EB2BD4105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ea typeface="+mn-ea"/>
                <a:cs typeface="+mn-cs"/>
              </a:rPr>
              <a:t>range</a:t>
            </a:r>
            <a:r>
              <a:rPr lang="en-US" dirty="0"/>
              <a:t>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B6BED-DD7B-47C4-A265-420D71AC9C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use a </a:t>
            </a:r>
            <a:r>
              <a:rPr lang="en-US" b="1" dirty="0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dirty="0"/>
              <a:t> loop as a count-controlled loop to iterate over a range of integer values.</a:t>
            </a:r>
          </a:p>
          <a:p>
            <a:r>
              <a:rPr lang="en-US" dirty="0"/>
              <a:t>We use the </a:t>
            </a:r>
            <a:r>
              <a:rPr lang="en-US" b="1" dirty="0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range</a:t>
            </a:r>
            <a:r>
              <a:rPr lang="en-US" dirty="0"/>
              <a:t> function for generating a sequence of integers that can be used with the </a:t>
            </a:r>
            <a:r>
              <a:rPr lang="en-US" b="1" dirty="0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dirty="0"/>
              <a:t> loop.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ECDEA6-DEF7-466A-8C10-725CF920B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A468-A168-48C4-B46A-E65448296BCD}" type="slidenum">
              <a:rPr lang="en-US" altLang="en-US" smtClean="0"/>
              <a:pPr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045828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E5FBC-9E90-4DA6-8C0A-EF1D4EFAA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of </a:t>
            </a:r>
            <a:r>
              <a:rPr lang="en-US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range</a:t>
            </a:r>
            <a:r>
              <a:rPr lang="en-US" dirty="0"/>
              <a:t> function within </a:t>
            </a:r>
            <a:r>
              <a:rPr lang="en-US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dirty="0"/>
              <a:t>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91A325-71DC-47BD-9E47-D58F87BD13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62000"/>
            <a:ext cx="10599576" cy="548640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latin typeface="Consolas" panose="020B0609020204030204" pitchFamily="49" charset="0"/>
              </a:rPr>
              <a:t> variable </a:t>
            </a:r>
            <a:r>
              <a:rPr lang="en-US" dirty="0">
                <a:solidFill>
                  <a:srgbClr val="FF33FF"/>
                </a:solidFill>
                <a:latin typeface="Consolas" panose="020B0609020204030204" pitchFamily="49" charset="0"/>
              </a:rPr>
              <a:t>in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+mj-ea"/>
                <a:cs typeface="+mj-cs"/>
              </a:rPr>
              <a:t>range</a:t>
            </a:r>
            <a:r>
              <a:rPr lang="en-US" dirty="0">
                <a:latin typeface="Consolas" panose="020B0609020204030204" pitchFamily="49" charset="0"/>
              </a:rPr>
              <a:t>(…) 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statements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1CDE14-9A77-4BD4-9834-2BBE53ED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A468-A168-48C4-B46A-E65448296BCD}" type="slidenum">
              <a:rPr lang="en-US" altLang="en-US" smtClean="0"/>
              <a:pPr/>
              <a:t>13</a:t>
            </a:fld>
            <a:endParaRPr lang="en-US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5A666F7-5FEF-4C17-9620-28930BC9C127}"/>
              </a:ext>
            </a:extLst>
          </p:cNvPr>
          <p:cNvSpPr txBox="1"/>
          <p:nvPr/>
        </p:nvSpPr>
        <p:spPr>
          <a:xfrm>
            <a:off x="1718268" y="2133600"/>
            <a:ext cx="6968532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en-US" sz="3200" b="0" i="0" u="none" strike="noStrike" baseline="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sz="3200" b="0" i="0" u="none" strike="noStrike" baseline="0" dirty="0">
                <a:solidFill>
                  <a:srgbClr val="CC2353"/>
                </a:solidFill>
                <a:latin typeface="Consolas" panose="020B0609020204030204" pitchFamily="49" charset="0"/>
              </a:rPr>
              <a:t> </a:t>
            </a:r>
            <a:r>
              <a:rPr lang="en-US" sz="3200" b="0" i="0" u="none" strike="noStrike" baseline="0" dirty="0">
                <a:latin typeface="Consolas" panose="020B0609020204030204" pitchFamily="49" charset="0"/>
              </a:rPr>
              <a:t>variable</a:t>
            </a:r>
            <a:r>
              <a:rPr lang="en-US" sz="3200" b="0" i="0" u="none" strike="noStrike" baseline="0" dirty="0">
                <a:solidFill>
                  <a:srgbClr val="241F1F"/>
                </a:solidFill>
                <a:latin typeface="Consolas" panose="020B0609020204030204" pitchFamily="49" charset="0"/>
              </a:rPr>
              <a:t> </a:t>
            </a:r>
            <a:r>
              <a:rPr lang="en-US" sz="3200" b="0" i="0" u="none" strike="noStrike" baseline="0" dirty="0">
                <a:solidFill>
                  <a:srgbClr val="FF33FF"/>
                </a:solidFill>
                <a:latin typeface="Consolas" panose="020B0609020204030204" pitchFamily="49" charset="0"/>
              </a:rPr>
              <a:t>in</a:t>
            </a:r>
            <a:r>
              <a:rPr lang="en-US" sz="3200" b="0" i="0" u="none" strike="noStrike" baseline="0" dirty="0">
                <a:latin typeface="Consolas" panose="020B0609020204030204" pitchFamily="49" charset="0"/>
              </a:rPr>
              <a:t> </a:t>
            </a:r>
            <a:r>
              <a:rPr lang="en-US" sz="32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+mj-ea"/>
                <a:cs typeface="+mj-cs"/>
              </a:rPr>
              <a:t>range</a:t>
            </a:r>
            <a:r>
              <a:rPr lang="en-US" sz="3200" b="0" i="0" u="none" strike="noStrike" baseline="0" dirty="0">
                <a:latin typeface="Consolas" panose="020B0609020204030204" pitchFamily="49" charset="0"/>
              </a:rPr>
              <a:t>(</a:t>
            </a:r>
            <a:r>
              <a:rPr lang="en-US" sz="3200" b="0" i="0" u="none" strike="noStrike" baseline="0" dirty="0" err="1">
                <a:latin typeface="Consolas" panose="020B0609020204030204" pitchFamily="49" charset="0"/>
              </a:rPr>
              <a:t>lim</a:t>
            </a:r>
            <a:r>
              <a:rPr lang="en-US" sz="3200" b="0" i="0" u="none" strike="noStrike" baseline="0" dirty="0">
                <a:latin typeface="Consolas" panose="020B0609020204030204" pitchFamily="49" charset="0"/>
              </a:rPr>
              <a:t>) :</a:t>
            </a:r>
          </a:p>
          <a:p>
            <a:r>
              <a:rPr lang="en-US" sz="3200" b="0" i="0" u="none" strike="noStrike" baseline="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 </a:t>
            </a:r>
            <a:r>
              <a:rPr lang="en-US" sz="3200" dirty="0">
                <a:latin typeface="Consolas" panose="020B0609020204030204" pitchFamily="49" charset="0"/>
              </a:rPr>
              <a:t>statements</a:t>
            </a:r>
            <a:endParaRPr lang="en-US" sz="3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8F63E7-E8AA-4C75-81D2-A52E06E4BF6C}"/>
              </a:ext>
            </a:extLst>
          </p:cNvPr>
          <p:cNvSpPr txBox="1"/>
          <p:nvPr/>
        </p:nvSpPr>
        <p:spPr>
          <a:xfrm>
            <a:off x="1870668" y="3418582"/>
            <a:ext cx="9483132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en-US" sz="3200" b="0" i="0" u="none" strike="noStrike" baseline="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sz="3200" b="0" i="0" u="none" strike="noStrike" baseline="0" dirty="0">
                <a:solidFill>
                  <a:srgbClr val="CC2353"/>
                </a:solidFill>
                <a:latin typeface="Consolas" panose="020B0609020204030204" pitchFamily="49" charset="0"/>
              </a:rPr>
              <a:t> </a:t>
            </a:r>
            <a:r>
              <a:rPr lang="en-US" sz="3200" b="0" i="0" u="none" strike="noStrike" baseline="0" dirty="0">
                <a:latin typeface="Consolas" panose="020B0609020204030204" pitchFamily="49" charset="0"/>
              </a:rPr>
              <a:t>variable</a:t>
            </a:r>
            <a:r>
              <a:rPr lang="en-US" sz="3200" b="0" i="0" u="none" strike="noStrike" baseline="0" dirty="0">
                <a:solidFill>
                  <a:srgbClr val="241F1F"/>
                </a:solidFill>
                <a:latin typeface="Consolas" panose="020B0609020204030204" pitchFamily="49" charset="0"/>
              </a:rPr>
              <a:t> </a:t>
            </a:r>
            <a:r>
              <a:rPr lang="en-US" sz="3200" b="0" i="0" u="none" strike="noStrike" baseline="0" dirty="0">
                <a:solidFill>
                  <a:srgbClr val="FF33FF"/>
                </a:solidFill>
                <a:latin typeface="Consolas" panose="020B0609020204030204" pitchFamily="49" charset="0"/>
              </a:rPr>
              <a:t>in</a:t>
            </a:r>
            <a:r>
              <a:rPr lang="en-US" sz="3200" b="0" i="0" u="none" strike="noStrike" baseline="0" dirty="0">
                <a:latin typeface="Consolas" panose="020B0609020204030204" pitchFamily="49" charset="0"/>
              </a:rPr>
              <a:t> </a:t>
            </a:r>
            <a:r>
              <a:rPr lang="en-US" sz="32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+mj-ea"/>
                <a:cs typeface="+mj-cs"/>
              </a:rPr>
              <a:t>range</a:t>
            </a:r>
            <a:r>
              <a:rPr lang="en-US" sz="3200" b="0" i="0" u="none" strike="noStrike" baseline="0" dirty="0">
                <a:latin typeface="Consolas" panose="020B0609020204030204" pitchFamily="49" charset="0"/>
              </a:rPr>
              <a:t>(</a:t>
            </a:r>
            <a:r>
              <a:rPr lang="en-US" sz="3200" b="0" i="0" u="none" strike="noStrike" baseline="0" dirty="0" err="1">
                <a:latin typeface="Consolas" panose="020B0609020204030204" pitchFamily="49" charset="0"/>
              </a:rPr>
              <a:t>init</a:t>
            </a:r>
            <a:r>
              <a:rPr lang="en-US" sz="3200" b="0" i="0" u="none" strike="noStrike" baseline="0" dirty="0">
                <a:latin typeface="Consolas" panose="020B0609020204030204" pitchFamily="49" charset="0"/>
              </a:rPr>
              <a:t>, </a:t>
            </a:r>
            <a:r>
              <a:rPr lang="en-US" sz="3200" b="0" i="0" u="none" strike="noStrike" baseline="0" dirty="0" err="1">
                <a:latin typeface="Consolas" panose="020B0609020204030204" pitchFamily="49" charset="0"/>
              </a:rPr>
              <a:t>lim</a:t>
            </a:r>
            <a:r>
              <a:rPr lang="en-US" sz="3200" b="0" i="0" u="none" strike="noStrike" baseline="0" dirty="0">
                <a:latin typeface="Consolas" panose="020B0609020204030204" pitchFamily="49" charset="0"/>
              </a:rPr>
              <a:t>) :</a:t>
            </a:r>
          </a:p>
          <a:p>
            <a:r>
              <a:rPr lang="en-US" sz="3200" b="0" i="0" u="none" strike="noStrike" baseline="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 </a:t>
            </a:r>
            <a:r>
              <a:rPr lang="en-US" sz="3200" dirty="0">
                <a:latin typeface="Consolas" panose="020B0609020204030204" pitchFamily="49" charset="0"/>
              </a:rPr>
              <a:t>statements</a:t>
            </a:r>
            <a:endParaRPr lang="en-US" sz="3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B7EBE9-AFE9-4003-AEE8-847807637362}"/>
              </a:ext>
            </a:extLst>
          </p:cNvPr>
          <p:cNvSpPr txBox="1"/>
          <p:nvPr/>
        </p:nvSpPr>
        <p:spPr>
          <a:xfrm>
            <a:off x="1828800" y="4790182"/>
            <a:ext cx="9483132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en-US" sz="3200" b="0" i="0" u="none" strike="noStrike" baseline="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sz="3200" b="0" i="0" u="none" strike="noStrike" baseline="0" dirty="0">
                <a:solidFill>
                  <a:srgbClr val="CC2353"/>
                </a:solidFill>
                <a:latin typeface="Consolas" panose="020B0609020204030204" pitchFamily="49" charset="0"/>
              </a:rPr>
              <a:t> </a:t>
            </a:r>
            <a:r>
              <a:rPr lang="en-US" sz="3200" b="0" i="0" u="none" strike="noStrike" baseline="0" dirty="0">
                <a:latin typeface="Consolas" panose="020B0609020204030204" pitchFamily="49" charset="0"/>
              </a:rPr>
              <a:t>variable</a:t>
            </a:r>
            <a:r>
              <a:rPr lang="en-US" sz="3200" b="0" i="0" u="none" strike="noStrike" baseline="0" dirty="0">
                <a:solidFill>
                  <a:srgbClr val="241F1F"/>
                </a:solidFill>
                <a:latin typeface="Consolas" panose="020B0609020204030204" pitchFamily="49" charset="0"/>
              </a:rPr>
              <a:t> </a:t>
            </a:r>
            <a:r>
              <a:rPr lang="en-US" sz="3200" b="0" i="0" u="none" strike="noStrike" baseline="0" dirty="0">
                <a:solidFill>
                  <a:srgbClr val="FF33FF"/>
                </a:solidFill>
                <a:latin typeface="Consolas" panose="020B0609020204030204" pitchFamily="49" charset="0"/>
              </a:rPr>
              <a:t>in</a:t>
            </a:r>
            <a:r>
              <a:rPr lang="en-US" sz="3200" b="0" i="0" u="none" strike="noStrike" baseline="0" dirty="0">
                <a:latin typeface="Consolas" panose="020B0609020204030204" pitchFamily="49" charset="0"/>
              </a:rPr>
              <a:t> </a:t>
            </a:r>
            <a:r>
              <a:rPr lang="en-US" sz="32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+mj-ea"/>
                <a:cs typeface="+mj-cs"/>
              </a:rPr>
              <a:t>range</a:t>
            </a:r>
            <a:r>
              <a:rPr lang="en-US" sz="3200" b="0" i="0" u="none" strike="noStrike" baseline="0" dirty="0">
                <a:latin typeface="Consolas" panose="020B0609020204030204" pitchFamily="49" charset="0"/>
              </a:rPr>
              <a:t>(</a:t>
            </a:r>
            <a:r>
              <a:rPr lang="en-US" sz="3200" b="0" i="0" u="none" strike="noStrike" baseline="0" dirty="0" err="1">
                <a:latin typeface="Consolas" panose="020B0609020204030204" pitchFamily="49" charset="0"/>
              </a:rPr>
              <a:t>init</a:t>
            </a:r>
            <a:r>
              <a:rPr lang="en-US" sz="3200" b="0" i="0" u="none" strike="noStrike" baseline="0" dirty="0">
                <a:latin typeface="Consolas" panose="020B0609020204030204" pitchFamily="49" charset="0"/>
              </a:rPr>
              <a:t>, </a:t>
            </a:r>
            <a:r>
              <a:rPr lang="en-US" sz="3200" b="0" i="0" u="none" strike="noStrike" baseline="0" dirty="0" err="1">
                <a:latin typeface="Consolas" panose="020B0609020204030204" pitchFamily="49" charset="0"/>
              </a:rPr>
              <a:t>lim</a:t>
            </a:r>
            <a:r>
              <a:rPr lang="en-US" sz="3200" b="0" i="0" u="none" strike="noStrike" baseline="0" dirty="0">
                <a:latin typeface="Consolas" panose="020B0609020204030204" pitchFamily="49" charset="0"/>
              </a:rPr>
              <a:t>, </a:t>
            </a:r>
            <a:r>
              <a:rPr lang="en-US" sz="3200" b="0" i="0" u="none" strike="noStrike" baseline="0" dirty="0" err="1">
                <a:latin typeface="Consolas" panose="020B0609020204030204" pitchFamily="49" charset="0"/>
              </a:rPr>
              <a:t>inc</a:t>
            </a:r>
            <a:r>
              <a:rPr lang="en-US" sz="3200" b="0" i="0" u="none" strike="noStrike" baseline="0" dirty="0">
                <a:latin typeface="Consolas" panose="020B0609020204030204" pitchFamily="49" charset="0"/>
              </a:rPr>
              <a:t>) :</a:t>
            </a:r>
          </a:p>
          <a:p>
            <a:r>
              <a:rPr lang="en-US" sz="3200" b="0" i="0" u="none" strike="noStrike" baseline="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 </a:t>
            </a:r>
            <a:r>
              <a:rPr lang="en-US" sz="3200" dirty="0">
                <a:latin typeface="Consolas" panose="020B0609020204030204" pitchFamily="49" charset="0"/>
              </a:rPr>
              <a:t>statements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942220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E5FBC-9E90-4DA6-8C0A-EF1D4EFAA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of </a:t>
            </a:r>
            <a:r>
              <a:rPr lang="en-US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range</a:t>
            </a:r>
            <a:r>
              <a:rPr lang="en-US" dirty="0"/>
              <a:t> function within </a:t>
            </a:r>
            <a:r>
              <a:rPr lang="en-US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dirty="0"/>
              <a:t>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91A325-71DC-47BD-9E47-D58F87BD13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62000"/>
            <a:ext cx="10599576" cy="5486400"/>
          </a:xfrm>
        </p:spPr>
        <p:txBody>
          <a:bodyPr/>
          <a:lstStyle/>
          <a:p>
            <a:pPr marL="0" indent="0">
              <a:buNone/>
            </a:pPr>
            <a:r>
              <a:rPr lang="en-US" sz="3200" b="0" i="0" u="none" strike="noStrike" baseline="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sz="3200" b="0" i="0" u="none" strike="noStrike" baseline="0" dirty="0">
                <a:solidFill>
                  <a:srgbClr val="CC2353"/>
                </a:solidFill>
                <a:latin typeface="Consolas" panose="020B0609020204030204" pitchFamily="49" charset="0"/>
              </a:rPr>
              <a:t> </a:t>
            </a:r>
            <a:r>
              <a:rPr lang="en-US" sz="3200" b="0" i="0" u="none" strike="noStrike" baseline="0" dirty="0">
                <a:latin typeface="Consolas" panose="020B0609020204030204" pitchFamily="49" charset="0"/>
              </a:rPr>
              <a:t>variable</a:t>
            </a:r>
            <a:r>
              <a:rPr lang="en-US" sz="3200" b="0" i="0" u="none" strike="noStrike" baseline="0" dirty="0">
                <a:solidFill>
                  <a:srgbClr val="241F1F"/>
                </a:solidFill>
                <a:latin typeface="Consolas" panose="020B0609020204030204" pitchFamily="49" charset="0"/>
              </a:rPr>
              <a:t> </a:t>
            </a:r>
            <a:r>
              <a:rPr lang="en-US" sz="3200" b="0" i="0" u="none" strike="noStrike" baseline="0" dirty="0">
                <a:solidFill>
                  <a:srgbClr val="FF33FF"/>
                </a:solidFill>
                <a:latin typeface="Consolas" panose="020B0609020204030204" pitchFamily="49" charset="0"/>
              </a:rPr>
              <a:t>in</a:t>
            </a:r>
            <a:r>
              <a:rPr lang="en-US" sz="3200" b="0" i="0" u="none" strike="noStrike" baseline="0" dirty="0">
                <a:latin typeface="Consolas" panose="020B0609020204030204" pitchFamily="49" charset="0"/>
              </a:rPr>
              <a:t> </a:t>
            </a:r>
            <a:r>
              <a:rPr lang="en-US" sz="32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+mj-ea"/>
                <a:cs typeface="+mj-cs"/>
              </a:rPr>
              <a:t>range</a:t>
            </a:r>
            <a:r>
              <a:rPr lang="en-US" sz="3200" b="0" i="0" u="none" strike="noStrike" baseline="0" dirty="0">
                <a:latin typeface="Consolas" panose="020B0609020204030204" pitchFamily="49" charset="0"/>
              </a:rPr>
              <a:t>(</a:t>
            </a:r>
            <a:r>
              <a:rPr lang="en-US" sz="3200" b="0" i="0" u="none" strike="noStrike" baseline="0" dirty="0" err="1">
                <a:latin typeface="Consolas" panose="020B0609020204030204" pitchFamily="49" charset="0"/>
              </a:rPr>
              <a:t>lim</a:t>
            </a:r>
            <a:r>
              <a:rPr lang="en-US" sz="3200" b="0" i="0" u="none" strike="noStrike" baseline="0" dirty="0">
                <a:latin typeface="Consolas" panose="020B0609020204030204" pitchFamily="49" charset="0"/>
              </a:rPr>
              <a:t>) :</a:t>
            </a:r>
          </a:p>
          <a:p>
            <a:pPr marL="0" indent="0">
              <a:buNone/>
            </a:pPr>
            <a:r>
              <a:rPr lang="en-US" sz="3200" b="0" i="0" u="none" strike="noStrike" baseline="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 </a:t>
            </a:r>
            <a:r>
              <a:rPr lang="en-US" sz="3200" dirty="0">
                <a:latin typeface="Consolas" panose="020B0609020204030204" pitchFamily="49" charset="0"/>
              </a:rPr>
              <a:t>statements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+mj-ea"/>
                <a:cs typeface="+mj-cs"/>
              </a:rPr>
              <a:t>for</a:t>
            </a:r>
            <a:r>
              <a:rPr lang="en-US" b="0" i="0" u="none" strike="noStrike" baseline="0" dirty="0">
                <a:solidFill>
                  <a:schemeClr val="tx1"/>
                </a:solidFill>
                <a:latin typeface="Consolas" panose="020B0609020204030204" pitchFamily="49" charset="0"/>
              </a:rPr>
              <a:t> i </a:t>
            </a:r>
            <a:r>
              <a:rPr lang="en-US" dirty="0">
                <a:solidFill>
                  <a:srgbClr val="FF33FF"/>
                </a:solidFill>
                <a:latin typeface="Consolas" panose="020B0609020204030204" pitchFamily="49" charset="0"/>
              </a:rPr>
              <a:t>in</a:t>
            </a:r>
            <a:r>
              <a:rPr lang="en-US" b="0" i="0" u="none" strike="noStrike" baseline="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+mj-ea"/>
                <a:cs typeface="+mj-cs"/>
              </a:rPr>
              <a:t>range</a:t>
            </a:r>
            <a:r>
              <a:rPr lang="en-US" b="0" i="0" u="none" strike="noStrike" baseline="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b="0" i="0" u="none" strike="noStrike" baseline="0" dirty="0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5</a:t>
            </a:r>
            <a:r>
              <a:rPr lang="en-US" b="0" i="0" u="none" strike="noStrike" baseline="0" dirty="0">
                <a:solidFill>
                  <a:schemeClr val="tx1"/>
                </a:solidFill>
                <a:latin typeface="Consolas" panose="020B0609020204030204" pitchFamily="49" charset="0"/>
              </a:rPr>
              <a:t>) :</a:t>
            </a:r>
          </a:p>
          <a:p>
            <a:pPr marL="0" indent="0" algn="l">
              <a:buNone/>
            </a:pPr>
            <a:r>
              <a:rPr lang="en-US" b="0" i="0" u="none" strike="noStrike" baseline="0" dirty="0">
                <a:solidFill>
                  <a:schemeClr val="tx1"/>
                </a:solidFill>
                <a:latin typeface="Consolas" panose="020B0609020204030204" pitchFamily="49" charset="0"/>
              </a:rPr>
              <a:t>   </a:t>
            </a:r>
            <a:r>
              <a:rPr lang="en-US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+mj-ea"/>
                <a:cs typeface="+mj-cs"/>
              </a:rPr>
              <a:t>print</a:t>
            </a:r>
            <a:r>
              <a:rPr lang="en-US" b="0" i="0" u="none" strike="noStrike" baseline="0" dirty="0">
                <a:solidFill>
                  <a:schemeClr val="tx1"/>
                </a:solidFill>
                <a:latin typeface="Consolas" panose="020B0609020204030204" pitchFamily="49" charset="0"/>
              </a:rPr>
              <a:t>(i)         # Prints 0, 1, 2, 3, 4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1CDE14-9A77-4BD4-9834-2BBE53ED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A468-A168-48C4-B46A-E65448296BCD}" type="slidenum">
              <a:rPr lang="en-US" altLang="en-US" smtClean="0"/>
              <a:pPr/>
              <a:t>14</a:t>
            </a:fld>
            <a:endParaRPr lang="en-U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6AC13F4-F825-40B5-B72D-2FCB24734B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0" y="3200400"/>
            <a:ext cx="838200" cy="2958356"/>
          </a:xfrm>
          <a:prstGeom prst="rect">
            <a:avLst/>
          </a:prstGeom>
        </p:spPr>
      </p:pic>
      <p:sp>
        <p:nvSpPr>
          <p:cNvPr id="7" name="Callout: Double Bent Line 6">
            <a:extLst>
              <a:ext uri="{FF2B5EF4-FFF2-40B4-BE49-F238E27FC236}">
                <a16:creationId xmlns:a16="http://schemas.microsoft.com/office/drawing/2014/main" id="{DBAB193C-76A0-4DBB-AF48-111C84CF0226}"/>
              </a:ext>
            </a:extLst>
          </p:cNvPr>
          <p:cNvSpPr/>
          <p:nvPr/>
        </p:nvSpPr>
        <p:spPr>
          <a:xfrm>
            <a:off x="5718888" y="1263104"/>
            <a:ext cx="4419600" cy="1632496"/>
          </a:xfrm>
          <a:prstGeom prst="borderCallout3">
            <a:avLst>
              <a:gd name="adj1" fmla="val 21828"/>
              <a:gd name="adj2" fmla="val -375"/>
              <a:gd name="adj3" fmla="val 18750"/>
              <a:gd name="adj4" fmla="val -16667"/>
              <a:gd name="adj5" fmla="val 24906"/>
              <a:gd name="adj6" fmla="val -24170"/>
              <a:gd name="adj7" fmla="val 68645"/>
              <a:gd name="adj8" fmla="val -290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2600" dirty="0"/>
              <a:t>With one argument,</a:t>
            </a:r>
          </a:p>
          <a:p>
            <a:pPr algn="ctr">
              <a:lnSpc>
                <a:spcPct val="90000"/>
              </a:lnSpc>
            </a:pPr>
            <a:r>
              <a:rPr lang="en-US" sz="2600" dirty="0"/>
              <a:t>the sequence starts at 0.</a:t>
            </a:r>
          </a:p>
          <a:p>
            <a:pPr algn="ctr">
              <a:lnSpc>
                <a:spcPct val="90000"/>
              </a:lnSpc>
            </a:pPr>
            <a:r>
              <a:rPr lang="en-US" sz="2600" dirty="0"/>
              <a:t>The argument is the first value</a:t>
            </a:r>
          </a:p>
          <a:p>
            <a:pPr algn="ctr">
              <a:lnSpc>
                <a:spcPct val="90000"/>
              </a:lnSpc>
            </a:pPr>
            <a:r>
              <a:rPr lang="en-US" sz="2600" dirty="0"/>
              <a:t>NOT included in the sequence.</a:t>
            </a:r>
          </a:p>
        </p:txBody>
      </p:sp>
    </p:spTree>
    <p:extLst>
      <p:ext uri="{BB962C8B-B14F-4D97-AF65-F5344CB8AC3E}">
        <p14:creationId xmlns:p14="http://schemas.microsoft.com/office/powerpoint/2010/main" val="490782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E5FBC-9E90-4DA6-8C0A-EF1D4EFAA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of </a:t>
            </a:r>
            <a:r>
              <a:rPr lang="en-US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range</a:t>
            </a:r>
            <a:r>
              <a:rPr lang="en-US" dirty="0"/>
              <a:t> function within </a:t>
            </a:r>
            <a:r>
              <a:rPr lang="en-US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dirty="0"/>
              <a:t>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91A325-71DC-47BD-9E47-D58F87BD13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62000"/>
            <a:ext cx="10599576" cy="5486400"/>
          </a:xfrm>
        </p:spPr>
        <p:txBody>
          <a:bodyPr/>
          <a:lstStyle/>
          <a:p>
            <a:pPr marL="0" indent="0">
              <a:buNone/>
            </a:pPr>
            <a:r>
              <a:rPr lang="en-US" sz="3200" b="0" i="0" u="none" strike="noStrike" baseline="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sz="3200" b="0" i="0" u="none" strike="noStrike" baseline="0" dirty="0">
                <a:solidFill>
                  <a:srgbClr val="CC2353"/>
                </a:solidFill>
                <a:latin typeface="Consolas" panose="020B0609020204030204" pitchFamily="49" charset="0"/>
              </a:rPr>
              <a:t> </a:t>
            </a:r>
            <a:r>
              <a:rPr lang="en-US" sz="3200" b="0" i="0" u="none" strike="noStrike" baseline="0" dirty="0">
                <a:latin typeface="Consolas" panose="020B0609020204030204" pitchFamily="49" charset="0"/>
              </a:rPr>
              <a:t>variable</a:t>
            </a:r>
            <a:r>
              <a:rPr lang="en-US" sz="3200" b="0" i="0" u="none" strike="noStrike" baseline="0" dirty="0">
                <a:solidFill>
                  <a:srgbClr val="241F1F"/>
                </a:solidFill>
                <a:latin typeface="Consolas" panose="020B0609020204030204" pitchFamily="49" charset="0"/>
              </a:rPr>
              <a:t> </a:t>
            </a:r>
            <a:r>
              <a:rPr lang="en-US" sz="3200" b="0" i="0" u="none" strike="noStrike" baseline="0" dirty="0">
                <a:solidFill>
                  <a:srgbClr val="FF33FF"/>
                </a:solidFill>
                <a:latin typeface="Consolas" panose="020B0609020204030204" pitchFamily="49" charset="0"/>
              </a:rPr>
              <a:t>in</a:t>
            </a:r>
            <a:r>
              <a:rPr lang="en-US" sz="3200" b="0" i="0" u="none" strike="noStrike" baseline="0" dirty="0">
                <a:latin typeface="Consolas" panose="020B0609020204030204" pitchFamily="49" charset="0"/>
              </a:rPr>
              <a:t> </a:t>
            </a:r>
            <a:r>
              <a:rPr lang="en-US" sz="32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+mj-ea"/>
                <a:cs typeface="+mj-cs"/>
              </a:rPr>
              <a:t>range</a:t>
            </a:r>
            <a:r>
              <a:rPr lang="en-US" sz="3200" b="0" i="0" u="none" strike="noStrike" baseline="0" dirty="0">
                <a:latin typeface="Consolas" panose="020B0609020204030204" pitchFamily="49" charset="0"/>
              </a:rPr>
              <a:t>(</a:t>
            </a:r>
            <a:r>
              <a:rPr lang="en-US" sz="3200" b="0" i="0" u="none" strike="noStrike" baseline="0" dirty="0" err="1">
                <a:latin typeface="Consolas" panose="020B0609020204030204" pitchFamily="49" charset="0"/>
              </a:rPr>
              <a:t>init</a:t>
            </a:r>
            <a:r>
              <a:rPr lang="en-US" sz="3200" b="0" i="0" u="none" strike="noStrike" baseline="0" dirty="0">
                <a:latin typeface="Consolas" panose="020B0609020204030204" pitchFamily="49" charset="0"/>
              </a:rPr>
              <a:t>, </a:t>
            </a:r>
            <a:r>
              <a:rPr lang="en-US" sz="3200" b="0" i="0" u="none" strike="noStrike" baseline="0" dirty="0" err="1">
                <a:latin typeface="Consolas" panose="020B0609020204030204" pitchFamily="49" charset="0"/>
              </a:rPr>
              <a:t>lim</a:t>
            </a:r>
            <a:r>
              <a:rPr lang="en-US" sz="3200" b="0" i="0" u="none" strike="noStrike" baseline="0" dirty="0">
                <a:latin typeface="Consolas" panose="020B0609020204030204" pitchFamily="49" charset="0"/>
              </a:rPr>
              <a:t>) :</a:t>
            </a:r>
          </a:p>
          <a:p>
            <a:pPr marL="0" indent="0">
              <a:buNone/>
            </a:pPr>
            <a:r>
              <a:rPr lang="en-US" sz="3200" b="0" i="0" u="none" strike="noStrike" baseline="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 </a:t>
            </a:r>
            <a:r>
              <a:rPr lang="en-US" sz="3200" dirty="0">
                <a:latin typeface="Consolas" panose="020B0609020204030204" pitchFamily="49" charset="0"/>
              </a:rPr>
              <a:t>statements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+mj-ea"/>
                <a:cs typeface="+mj-cs"/>
              </a:rPr>
              <a:t>for</a:t>
            </a:r>
            <a:r>
              <a:rPr lang="en-US" b="0" i="0" u="none" strike="noStrike" baseline="0" dirty="0">
                <a:solidFill>
                  <a:schemeClr val="tx1"/>
                </a:solidFill>
                <a:latin typeface="Consolas" panose="020B0609020204030204" pitchFamily="49" charset="0"/>
              </a:rPr>
              <a:t> i </a:t>
            </a:r>
            <a:r>
              <a:rPr lang="en-US" dirty="0">
                <a:solidFill>
                  <a:srgbClr val="FF33FF"/>
                </a:solidFill>
                <a:latin typeface="Consolas" panose="020B0609020204030204" pitchFamily="49" charset="0"/>
              </a:rPr>
              <a:t>in</a:t>
            </a:r>
            <a:r>
              <a:rPr lang="en-US" b="0" i="0" u="none" strike="noStrike" baseline="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+mj-ea"/>
                <a:cs typeface="+mj-cs"/>
              </a:rPr>
              <a:t>range</a:t>
            </a:r>
            <a:r>
              <a:rPr lang="en-US" b="0" i="0" u="none" strike="noStrike" baseline="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b="0" i="0" u="none" strike="noStrike" baseline="0" dirty="0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en-US" b="0" i="0" u="none" strike="noStrike" baseline="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b="0" i="0" u="none" strike="noStrike" baseline="0" dirty="0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5</a:t>
            </a:r>
            <a:r>
              <a:rPr lang="en-US" b="0" i="0" u="none" strike="noStrike" baseline="0" dirty="0">
                <a:solidFill>
                  <a:schemeClr val="tx1"/>
                </a:solidFill>
                <a:latin typeface="Consolas" panose="020B0609020204030204" pitchFamily="49" charset="0"/>
              </a:rPr>
              <a:t>) :</a:t>
            </a:r>
          </a:p>
          <a:p>
            <a:pPr marL="0" indent="0" algn="l">
              <a:buNone/>
            </a:pPr>
            <a:r>
              <a:rPr lang="en-US" b="0" i="0" u="none" strike="noStrike" baseline="0" dirty="0">
                <a:solidFill>
                  <a:schemeClr val="tx1"/>
                </a:solidFill>
                <a:latin typeface="Consolas" panose="020B0609020204030204" pitchFamily="49" charset="0"/>
              </a:rPr>
              <a:t>   </a:t>
            </a:r>
            <a:r>
              <a:rPr lang="en-US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+mj-ea"/>
                <a:cs typeface="+mj-cs"/>
              </a:rPr>
              <a:t>print</a:t>
            </a:r>
            <a:r>
              <a:rPr lang="en-US" b="0" i="0" u="none" strike="noStrike" baseline="0" dirty="0">
                <a:solidFill>
                  <a:schemeClr val="tx1"/>
                </a:solidFill>
                <a:latin typeface="Consolas" panose="020B0609020204030204" pitchFamily="49" charset="0"/>
              </a:rPr>
              <a:t>(i)         # Prints 1, 2, 3, 4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1CDE14-9A77-4BD4-9834-2BBE53ED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A468-A168-48C4-B46A-E65448296BCD}" type="slidenum">
              <a:rPr lang="en-US" altLang="en-US" smtClean="0"/>
              <a:pPr/>
              <a:t>15</a:t>
            </a:fld>
            <a:endParaRPr lang="en-US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59ACA7-5220-4EC7-B100-D33A63E31B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200" y="3276599"/>
            <a:ext cx="1066800" cy="2680675"/>
          </a:xfrm>
          <a:prstGeom prst="rect">
            <a:avLst/>
          </a:prstGeom>
        </p:spPr>
      </p:pic>
      <p:sp>
        <p:nvSpPr>
          <p:cNvPr id="8" name="Callout: Double Bent Line 7">
            <a:extLst>
              <a:ext uri="{FF2B5EF4-FFF2-40B4-BE49-F238E27FC236}">
                <a16:creationId xmlns:a16="http://schemas.microsoft.com/office/drawing/2014/main" id="{BAD76B26-13DA-4C43-B4AE-348D9E351B2B}"/>
              </a:ext>
            </a:extLst>
          </p:cNvPr>
          <p:cNvSpPr/>
          <p:nvPr/>
        </p:nvSpPr>
        <p:spPr>
          <a:xfrm>
            <a:off x="5718888" y="1263104"/>
            <a:ext cx="5406312" cy="1632496"/>
          </a:xfrm>
          <a:prstGeom prst="borderCallout3">
            <a:avLst>
              <a:gd name="adj1" fmla="val 21828"/>
              <a:gd name="adj2" fmla="val -375"/>
              <a:gd name="adj3" fmla="val 18750"/>
              <a:gd name="adj4" fmla="val -16667"/>
              <a:gd name="adj5" fmla="val 24906"/>
              <a:gd name="adj6" fmla="val -24170"/>
              <a:gd name="adj7" fmla="val 70492"/>
              <a:gd name="adj8" fmla="val -242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2600" dirty="0"/>
              <a:t>With two arguments,</a:t>
            </a:r>
          </a:p>
          <a:p>
            <a:pPr algn="ctr">
              <a:lnSpc>
                <a:spcPct val="90000"/>
              </a:lnSpc>
            </a:pPr>
            <a:r>
              <a:rPr lang="en-US" sz="2600" dirty="0"/>
              <a:t>the sequence starts the first argument. The second argument is the first value NOT included in the sequence.</a:t>
            </a:r>
          </a:p>
        </p:txBody>
      </p:sp>
    </p:spTree>
    <p:extLst>
      <p:ext uri="{BB962C8B-B14F-4D97-AF65-F5344CB8AC3E}">
        <p14:creationId xmlns:p14="http://schemas.microsoft.com/office/powerpoint/2010/main" val="3199137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E5FBC-9E90-4DA6-8C0A-EF1D4EFAA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of </a:t>
            </a:r>
            <a:r>
              <a:rPr lang="en-US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range</a:t>
            </a:r>
            <a:r>
              <a:rPr lang="en-US" dirty="0"/>
              <a:t> function within </a:t>
            </a:r>
            <a:r>
              <a:rPr lang="en-US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dirty="0"/>
              <a:t>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91A325-71DC-47BD-9E47-D58F87BD13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62000"/>
            <a:ext cx="10599576" cy="5486400"/>
          </a:xfrm>
        </p:spPr>
        <p:txBody>
          <a:bodyPr/>
          <a:lstStyle/>
          <a:p>
            <a:pPr marL="0" indent="0">
              <a:buNone/>
            </a:pPr>
            <a:r>
              <a:rPr lang="en-US" sz="3200" b="0" i="0" u="none" strike="noStrike" baseline="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sz="3200" b="0" i="0" u="none" strike="noStrike" baseline="0" dirty="0">
                <a:solidFill>
                  <a:srgbClr val="CC2353"/>
                </a:solidFill>
                <a:latin typeface="Consolas" panose="020B0609020204030204" pitchFamily="49" charset="0"/>
              </a:rPr>
              <a:t> </a:t>
            </a:r>
            <a:r>
              <a:rPr lang="en-US" sz="3200" b="0" i="0" u="none" strike="noStrike" baseline="0" dirty="0">
                <a:latin typeface="Consolas" panose="020B0609020204030204" pitchFamily="49" charset="0"/>
              </a:rPr>
              <a:t>variable</a:t>
            </a:r>
            <a:r>
              <a:rPr lang="en-US" sz="3200" b="0" i="0" u="none" strike="noStrike" baseline="0" dirty="0">
                <a:solidFill>
                  <a:srgbClr val="241F1F"/>
                </a:solidFill>
                <a:latin typeface="Consolas" panose="020B0609020204030204" pitchFamily="49" charset="0"/>
              </a:rPr>
              <a:t> </a:t>
            </a:r>
            <a:r>
              <a:rPr lang="en-US" sz="3200" b="0" i="0" u="none" strike="noStrike" baseline="0" dirty="0">
                <a:solidFill>
                  <a:srgbClr val="FF33FF"/>
                </a:solidFill>
                <a:latin typeface="Consolas" panose="020B0609020204030204" pitchFamily="49" charset="0"/>
              </a:rPr>
              <a:t>in</a:t>
            </a:r>
            <a:r>
              <a:rPr lang="en-US" sz="3200" b="0" i="0" u="none" strike="noStrike" baseline="0" dirty="0">
                <a:latin typeface="Consolas" panose="020B0609020204030204" pitchFamily="49" charset="0"/>
              </a:rPr>
              <a:t> </a:t>
            </a:r>
            <a:r>
              <a:rPr lang="en-US" sz="32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+mj-ea"/>
                <a:cs typeface="+mj-cs"/>
              </a:rPr>
              <a:t>range</a:t>
            </a:r>
            <a:r>
              <a:rPr lang="en-US" sz="3200" b="0" i="0" u="none" strike="noStrike" baseline="0" dirty="0">
                <a:latin typeface="Consolas" panose="020B0609020204030204" pitchFamily="49" charset="0"/>
              </a:rPr>
              <a:t>(</a:t>
            </a:r>
            <a:r>
              <a:rPr lang="en-US" sz="3200" b="0" i="0" u="none" strike="noStrike" baseline="0" dirty="0" err="1">
                <a:latin typeface="Consolas" panose="020B0609020204030204" pitchFamily="49" charset="0"/>
              </a:rPr>
              <a:t>init</a:t>
            </a:r>
            <a:r>
              <a:rPr lang="en-US" sz="3200" b="0" i="0" u="none" strike="noStrike" baseline="0" dirty="0">
                <a:latin typeface="Consolas" panose="020B0609020204030204" pitchFamily="49" charset="0"/>
              </a:rPr>
              <a:t>, </a:t>
            </a:r>
            <a:r>
              <a:rPr lang="en-US" sz="3200" b="0" i="0" u="none" strike="noStrike" baseline="0" dirty="0" err="1">
                <a:latin typeface="Consolas" panose="020B0609020204030204" pitchFamily="49" charset="0"/>
              </a:rPr>
              <a:t>lim</a:t>
            </a:r>
            <a:r>
              <a:rPr lang="en-US" sz="3200" b="0" i="0" u="none" strike="noStrike" baseline="0" dirty="0">
                <a:latin typeface="Consolas" panose="020B0609020204030204" pitchFamily="49" charset="0"/>
              </a:rPr>
              <a:t>, </a:t>
            </a:r>
            <a:r>
              <a:rPr lang="en-US" sz="3200" b="0" i="0" u="none" strike="noStrike" baseline="0" dirty="0" err="1">
                <a:latin typeface="Consolas" panose="020B0609020204030204" pitchFamily="49" charset="0"/>
              </a:rPr>
              <a:t>incr</a:t>
            </a:r>
            <a:r>
              <a:rPr lang="en-US" sz="3200" b="0" i="0" u="none" strike="noStrike" baseline="0" dirty="0">
                <a:latin typeface="Consolas" panose="020B0609020204030204" pitchFamily="49" charset="0"/>
              </a:rPr>
              <a:t>) :</a:t>
            </a:r>
          </a:p>
          <a:p>
            <a:pPr marL="0" indent="0">
              <a:buNone/>
            </a:pPr>
            <a:r>
              <a:rPr lang="en-US" sz="3200" b="0" i="0" u="none" strike="noStrike" baseline="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 </a:t>
            </a:r>
            <a:r>
              <a:rPr lang="en-US" sz="3200" dirty="0">
                <a:latin typeface="Consolas" panose="020B0609020204030204" pitchFamily="49" charset="0"/>
              </a:rPr>
              <a:t>statements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+mj-ea"/>
                <a:cs typeface="+mj-cs"/>
              </a:rPr>
              <a:t>for</a:t>
            </a:r>
            <a:r>
              <a:rPr lang="en-US" b="0" i="0" u="none" strike="noStrike" baseline="0" dirty="0">
                <a:solidFill>
                  <a:schemeClr val="tx1"/>
                </a:solidFill>
                <a:latin typeface="Consolas" panose="020B0609020204030204" pitchFamily="49" charset="0"/>
              </a:rPr>
              <a:t> i </a:t>
            </a:r>
            <a:r>
              <a:rPr lang="en-US" dirty="0">
                <a:solidFill>
                  <a:srgbClr val="FF33FF"/>
                </a:solidFill>
                <a:latin typeface="Consolas" panose="020B0609020204030204" pitchFamily="49" charset="0"/>
              </a:rPr>
              <a:t>in</a:t>
            </a:r>
            <a:r>
              <a:rPr lang="en-US" b="0" i="0" u="none" strike="noStrike" baseline="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+mj-ea"/>
                <a:cs typeface="+mj-cs"/>
              </a:rPr>
              <a:t>range</a:t>
            </a:r>
            <a:r>
              <a:rPr lang="en-US" b="0" i="0" u="none" strike="noStrike" baseline="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b="0" i="0" u="none" strike="noStrike" baseline="0" dirty="0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en-US" b="0" i="0" u="none" strike="noStrike" baseline="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11, 2</a:t>
            </a:r>
            <a:r>
              <a:rPr lang="en-US" b="0" i="0" u="none" strike="noStrike" baseline="0" dirty="0">
                <a:solidFill>
                  <a:schemeClr val="tx1"/>
                </a:solidFill>
                <a:latin typeface="Consolas" panose="020B0609020204030204" pitchFamily="49" charset="0"/>
              </a:rPr>
              <a:t>) :</a:t>
            </a:r>
          </a:p>
          <a:p>
            <a:pPr marL="0" indent="0" algn="l">
              <a:buNone/>
            </a:pPr>
            <a:r>
              <a:rPr lang="en-US" b="0" i="0" u="none" strike="noStrike" baseline="0" dirty="0">
                <a:solidFill>
                  <a:schemeClr val="tx1"/>
                </a:solidFill>
                <a:latin typeface="Consolas" panose="020B0609020204030204" pitchFamily="49" charset="0"/>
              </a:rPr>
              <a:t>   </a:t>
            </a:r>
            <a:r>
              <a:rPr lang="en-US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+mj-ea"/>
                <a:cs typeface="+mj-cs"/>
              </a:rPr>
              <a:t>print</a:t>
            </a:r>
            <a:r>
              <a:rPr lang="en-US" b="0" i="0" u="none" strike="noStrike" baseline="0" dirty="0">
                <a:solidFill>
                  <a:schemeClr val="tx1"/>
                </a:solidFill>
                <a:latin typeface="Consolas" panose="020B0609020204030204" pitchFamily="49" charset="0"/>
              </a:rPr>
              <a:t>(i)         # Prints 1, 3, 5, 7, 9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1CDE14-9A77-4BD4-9834-2BBE53ED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A468-A168-48C4-B46A-E65448296BCD}" type="slidenum">
              <a:rPr lang="en-US" altLang="en-US" smtClean="0"/>
              <a:pPr/>
              <a:t>16</a:t>
            </a:fld>
            <a:endParaRPr lang="en-U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4CF634E-FE63-413D-9AD4-5900F8CEE1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352800"/>
            <a:ext cx="838200" cy="2724150"/>
          </a:xfrm>
          <a:prstGeom prst="rect">
            <a:avLst/>
          </a:prstGeom>
        </p:spPr>
      </p:pic>
      <p:sp>
        <p:nvSpPr>
          <p:cNvPr id="8" name="Callout: Double Bent Line 7">
            <a:extLst>
              <a:ext uri="{FF2B5EF4-FFF2-40B4-BE49-F238E27FC236}">
                <a16:creationId xmlns:a16="http://schemas.microsoft.com/office/drawing/2014/main" id="{FF288AAA-E049-4938-AFF8-63623080FFE2}"/>
              </a:ext>
            </a:extLst>
          </p:cNvPr>
          <p:cNvSpPr/>
          <p:nvPr/>
        </p:nvSpPr>
        <p:spPr>
          <a:xfrm>
            <a:off x="6252288" y="1339304"/>
            <a:ext cx="4034712" cy="1251496"/>
          </a:xfrm>
          <a:prstGeom prst="borderCallout3">
            <a:avLst>
              <a:gd name="adj1" fmla="val 21828"/>
              <a:gd name="adj2" fmla="val -375"/>
              <a:gd name="adj3" fmla="val 18750"/>
              <a:gd name="adj4" fmla="val -16667"/>
              <a:gd name="adj5" fmla="val 24906"/>
              <a:gd name="adj6" fmla="val -24170"/>
              <a:gd name="adj7" fmla="val 70492"/>
              <a:gd name="adj8" fmla="val -242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2600" dirty="0"/>
              <a:t>With three arguments,</a:t>
            </a:r>
          </a:p>
          <a:p>
            <a:pPr algn="ctr">
              <a:lnSpc>
                <a:spcPct val="90000"/>
              </a:lnSpc>
            </a:pPr>
            <a:r>
              <a:rPr lang="en-US" sz="2600" dirty="0"/>
              <a:t>the third argument is</a:t>
            </a:r>
          </a:p>
          <a:p>
            <a:pPr algn="ctr">
              <a:lnSpc>
                <a:spcPct val="90000"/>
              </a:lnSpc>
            </a:pPr>
            <a:r>
              <a:rPr lang="en-US" sz="2600" dirty="0"/>
              <a:t>the step value.</a:t>
            </a:r>
          </a:p>
        </p:txBody>
      </p:sp>
    </p:spTree>
    <p:extLst>
      <p:ext uri="{BB962C8B-B14F-4D97-AF65-F5344CB8AC3E}">
        <p14:creationId xmlns:p14="http://schemas.microsoft.com/office/powerpoint/2010/main" val="2968187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FD5EE-665D-4664-8CCD-7584E2F77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for Loop - Student 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7629EE-FA5E-4031-BDEC-3F9E051F16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the </a:t>
            </a:r>
            <a:r>
              <a:rPr lang="en-US" sz="36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+mj-ea"/>
                <a:cs typeface="+mj-cs"/>
              </a:rPr>
              <a:t>for</a:t>
            </a:r>
            <a:r>
              <a:rPr lang="en-US" dirty="0"/>
              <a:t> loop to print only the odd values between 1 and 10 using the </a:t>
            </a:r>
            <a:r>
              <a:rPr lang="en-US" sz="36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+mj-ea"/>
                <a:cs typeface="+mj-cs"/>
              </a:rPr>
              <a:t>range</a:t>
            </a:r>
            <a:r>
              <a:rPr lang="en-US" dirty="0"/>
              <a:t> function.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BD8F3E-FD8D-4436-B7DE-22C62DED3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A468-A168-48C4-B46A-E65448296BCD}" type="slidenum">
              <a:rPr lang="en-US" altLang="en-US" smtClean="0"/>
              <a:pPr/>
              <a:t>17</a:t>
            </a:fld>
            <a:endParaRPr lang="en-US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A1CB67-4CFA-4C48-B695-4DDECB3215A0}"/>
              </a:ext>
            </a:extLst>
          </p:cNvPr>
          <p:cNvSpPr txBox="1"/>
          <p:nvPr/>
        </p:nvSpPr>
        <p:spPr>
          <a:xfrm>
            <a:off x="1295400" y="2504182"/>
            <a:ext cx="6094324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en-US" sz="32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+mj-ea"/>
                <a:cs typeface="+mj-cs"/>
              </a:rPr>
              <a:t>for</a:t>
            </a:r>
            <a:r>
              <a:rPr lang="en-US" sz="3200" b="0" i="0" u="none" strike="noStrike" baseline="0" dirty="0">
                <a:solidFill>
                  <a:schemeClr val="tx1"/>
                </a:solidFill>
                <a:latin typeface="Consolas" panose="020B0609020204030204" pitchFamily="49" charset="0"/>
              </a:rPr>
              <a:t> i </a:t>
            </a:r>
            <a:r>
              <a:rPr lang="en-US" sz="3200" dirty="0">
                <a:solidFill>
                  <a:srgbClr val="FF33FF"/>
                </a:solidFill>
                <a:latin typeface="Consolas" panose="020B0609020204030204" pitchFamily="49" charset="0"/>
              </a:rPr>
              <a:t>in</a:t>
            </a:r>
            <a:r>
              <a:rPr lang="en-US" sz="3200" b="0" i="0" u="none" strike="noStrike" baseline="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32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+mj-ea"/>
                <a:cs typeface="+mj-cs"/>
              </a:rPr>
              <a:t>range</a:t>
            </a:r>
            <a:r>
              <a:rPr lang="en-US" sz="3200" b="0" i="0" u="none" strike="noStrike" baseline="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3200" b="0" i="0" u="none" strike="noStrike" baseline="0" dirty="0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en-US" sz="3200" b="0" i="0" u="none" strike="noStrike" baseline="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3200" dirty="0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10, 2</a:t>
            </a:r>
            <a:r>
              <a:rPr lang="en-US" sz="3200" b="0" i="0" u="none" strike="noStrike" baseline="0" dirty="0">
                <a:solidFill>
                  <a:schemeClr val="tx1"/>
                </a:solidFill>
                <a:latin typeface="Consolas" panose="020B0609020204030204" pitchFamily="49" charset="0"/>
              </a:rPr>
              <a:t>) :</a:t>
            </a:r>
          </a:p>
          <a:p>
            <a:pPr marL="0" indent="0" algn="l">
              <a:buNone/>
            </a:pPr>
            <a:r>
              <a:rPr lang="en-US" sz="3200" b="0" i="0" u="none" strike="noStrike" baseline="0" dirty="0">
                <a:solidFill>
                  <a:schemeClr val="tx1"/>
                </a:solidFill>
                <a:latin typeface="Consolas" panose="020B0609020204030204" pitchFamily="49" charset="0"/>
              </a:rPr>
              <a:t>   </a:t>
            </a:r>
            <a:r>
              <a:rPr lang="en-US" sz="32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+mj-ea"/>
                <a:cs typeface="+mj-cs"/>
              </a:rPr>
              <a:t>print</a:t>
            </a:r>
            <a:r>
              <a:rPr lang="en-US" sz="3200" b="0" i="0" u="none" strike="noStrike" baseline="0" dirty="0">
                <a:solidFill>
                  <a:schemeClr val="tx1"/>
                </a:solidFill>
                <a:latin typeface="Consolas" panose="020B0609020204030204" pitchFamily="49" charset="0"/>
              </a:rPr>
              <a:t>(i) </a:t>
            </a:r>
            <a:endParaRPr lang="en-US" sz="32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D743DFC-648C-4F5B-83A8-073855E17C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0" y="2504182"/>
            <a:ext cx="838200" cy="2761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976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EAC19-6CA6-47CF-A490-06E131043A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17447"/>
            <a:ext cx="10599576" cy="5102353"/>
          </a:xfrm>
        </p:spPr>
        <p:txBody>
          <a:bodyPr/>
          <a:lstStyle/>
          <a:p>
            <a:r>
              <a:rPr lang="en-US" dirty="0"/>
              <a:t>Sum and Average Value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B8B434-4713-4A24-B70C-CE1C2F2FC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A468-A168-48C4-B46A-E65448296BCD}" type="slidenum">
              <a:rPr lang="en-US" altLang="en-US" smtClean="0"/>
              <a:pPr/>
              <a:t>2</a:t>
            </a:fld>
            <a:endParaRPr lang="en-US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C9DA2E-050F-464D-AEAE-BF172E35E790}"/>
              </a:ext>
            </a:extLst>
          </p:cNvPr>
          <p:cNvSpPr txBox="1"/>
          <p:nvPr/>
        </p:nvSpPr>
        <p:spPr>
          <a:xfrm>
            <a:off x="990601" y="1419487"/>
            <a:ext cx="7239000" cy="457971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sz="2800" b="0" i="0" u="none" strike="noStrike" baseline="0" dirty="0">
                <a:solidFill>
                  <a:srgbClr val="333333"/>
                </a:solidFill>
                <a:latin typeface="Consolas" panose="020B0609020204030204" pitchFamily="49" charset="0"/>
              </a:rPr>
              <a:t>total </a:t>
            </a:r>
            <a:r>
              <a:rPr lang="en-US" sz="2800" b="0" i="0" u="none" strike="noStrike" baseline="0" dirty="0">
                <a:solidFill>
                  <a:srgbClr val="666666"/>
                </a:solidFill>
                <a:latin typeface="Consolas" panose="020B0609020204030204" pitchFamily="49" charset="0"/>
              </a:rPr>
              <a:t>= 0.0</a:t>
            </a:r>
          </a:p>
          <a:p>
            <a:pPr algn="l">
              <a:lnSpc>
                <a:spcPct val="80000"/>
              </a:lnSpc>
            </a:pPr>
            <a:r>
              <a:rPr lang="en-US" sz="2800" b="0" i="0" u="none" strike="noStrike" baseline="0" dirty="0">
                <a:solidFill>
                  <a:srgbClr val="333333"/>
                </a:solidFill>
                <a:latin typeface="Consolas" panose="020B0609020204030204" pitchFamily="49" charset="0"/>
              </a:rPr>
              <a:t>count </a:t>
            </a:r>
            <a:r>
              <a:rPr lang="en-US" sz="2800" b="0" i="0" u="none" strike="noStrike" baseline="0" dirty="0">
                <a:solidFill>
                  <a:srgbClr val="666666"/>
                </a:solidFill>
                <a:latin typeface="Consolas" panose="020B0609020204030204" pitchFamily="49" charset="0"/>
              </a:rPr>
              <a:t>= 0</a:t>
            </a:r>
          </a:p>
          <a:p>
            <a:pPr algn="l">
              <a:lnSpc>
                <a:spcPct val="80000"/>
              </a:lnSpc>
            </a:pPr>
            <a:r>
              <a:rPr lang="en-US" sz="2800" b="0" i="0" u="none" strike="noStrike" baseline="0" dirty="0" err="1">
                <a:solidFill>
                  <a:srgbClr val="333333"/>
                </a:solidFill>
                <a:latin typeface="Consolas" panose="020B0609020204030204" pitchFamily="49" charset="0"/>
              </a:rPr>
              <a:t>inputStr</a:t>
            </a:r>
            <a:r>
              <a:rPr lang="en-US" sz="2800" b="0" i="0" u="none" strike="noStrike" baseline="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800" b="0" i="0" u="none" strike="noStrike" baseline="0" dirty="0">
                <a:solidFill>
                  <a:srgbClr val="666666"/>
                </a:solidFill>
                <a:latin typeface="Consolas" panose="020B0609020204030204" pitchFamily="49" charset="0"/>
              </a:rPr>
              <a:t>= </a:t>
            </a:r>
            <a:r>
              <a:rPr lang="en-US" sz="2800" b="0" i="0" u="none" strike="noStrike" baseline="0" dirty="0">
                <a:solidFill>
                  <a:srgbClr val="008100"/>
                </a:solidFill>
                <a:latin typeface="Consolas" panose="020B0609020204030204" pitchFamily="49" charset="0"/>
              </a:rPr>
              <a:t>input</a:t>
            </a:r>
            <a:r>
              <a:rPr lang="en-US" sz="2800" b="0" i="0" u="none" strike="noStrike" baseline="0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sz="2800" b="0" i="0" u="none" strike="noStrike" baseline="0" dirty="0">
                <a:solidFill>
                  <a:srgbClr val="BB2121"/>
                </a:solidFill>
                <a:latin typeface="Consolas" panose="020B0609020204030204" pitchFamily="49" charset="0"/>
              </a:rPr>
              <a:t>"Enter value: "</a:t>
            </a:r>
            <a:r>
              <a:rPr lang="en-US" sz="2800" b="0" i="0" u="none" strike="noStrike" baseline="0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</a:p>
          <a:p>
            <a:pPr algn="l">
              <a:lnSpc>
                <a:spcPct val="80000"/>
              </a:lnSpc>
            </a:pPr>
            <a:r>
              <a:rPr lang="en-US" sz="2800" b="1" i="0" u="none" strike="noStrike" baseline="0" dirty="0">
                <a:solidFill>
                  <a:srgbClr val="008100"/>
                </a:solidFill>
                <a:latin typeface="Consolas" panose="020B0609020204030204" pitchFamily="49" charset="0"/>
              </a:rPr>
              <a:t>while </a:t>
            </a:r>
            <a:r>
              <a:rPr lang="en-US" sz="2800" b="0" i="0" u="none" strike="noStrike" baseline="0" dirty="0" err="1">
                <a:solidFill>
                  <a:srgbClr val="333333"/>
                </a:solidFill>
                <a:latin typeface="Consolas" panose="020B0609020204030204" pitchFamily="49" charset="0"/>
              </a:rPr>
              <a:t>inputStr</a:t>
            </a:r>
            <a:r>
              <a:rPr lang="en-US" sz="2800" b="0" i="0" u="none" strike="noStrike" baseline="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800" b="0" i="0" u="none" strike="noStrike" baseline="0" dirty="0">
                <a:solidFill>
                  <a:srgbClr val="666666"/>
                </a:solidFill>
                <a:latin typeface="Consolas" panose="020B0609020204030204" pitchFamily="49" charset="0"/>
              </a:rPr>
              <a:t>!=</a:t>
            </a:r>
            <a:r>
              <a:rPr lang="en-US" sz="2800" b="0" i="0" u="none" strike="noStrike" baseline="0" dirty="0">
                <a:solidFill>
                  <a:srgbClr val="BB2121"/>
                </a:solidFill>
                <a:latin typeface="Consolas" panose="020B0609020204030204" pitchFamily="49" charset="0"/>
              </a:rPr>
              <a:t>""</a:t>
            </a:r>
            <a:r>
              <a:rPr lang="en-US" sz="2800" b="0" i="0" u="none" strike="noStrike" baseline="0" dirty="0">
                <a:solidFill>
                  <a:srgbClr val="333333"/>
                </a:solidFill>
                <a:latin typeface="Consolas" panose="020B0609020204030204" pitchFamily="49" charset="0"/>
              </a:rPr>
              <a:t>:</a:t>
            </a:r>
          </a:p>
          <a:p>
            <a:pPr algn="l">
              <a:lnSpc>
                <a:spcPct val="80000"/>
              </a:lnSpc>
            </a:pPr>
            <a:r>
              <a:rPr lang="en-US" sz="2800" b="0" i="0" u="none" strike="noStrike" baseline="0" dirty="0">
                <a:solidFill>
                  <a:srgbClr val="333333"/>
                </a:solidFill>
                <a:latin typeface="Consolas" panose="020B0609020204030204" pitchFamily="49" charset="0"/>
              </a:rPr>
              <a:t>   value </a:t>
            </a:r>
            <a:r>
              <a:rPr lang="en-US" sz="2800" b="0" i="0" u="none" strike="noStrike" baseline="0" dirty="0">
                <a:solidFill>
                  <a:srgbClr val="666666"/>
                </a:solidFill>
                <a:latin typeface="Consolas" panose="020B0609020204030204" pitchFamily="49" charset="0"/>
              </a:rPr>
              <a:t>= </a:t>
            </a:r>
            <a:r>
              <a:rPr lang="en-US" sz="2800" b="0" i="0" u="none" strike="noStrike" baseline="0" dirty="0">
                <a:solidFill>
                  <a:srgbClr val="008100"/>
                </a:solidFill>
                <a:latin typeface="Consolas" panose="020B0609020204030204" pitchFamily="49" charset="0"/>
              </a:rPr>
              <a:t>float</a:t>
            </a:r>
            <a:r>
              <a:rPr lang="en-US" sz="2800" b="0" i="0" u="none" strike="noStrike" baseline="0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sz="2800" b="0" i="0" u="none" strike="noStrike" baseline="0" dirty="0" err="1">
                <a:solidFill>
                  <a:srgbClr val="333333"/>
                </a:solidFill>
                <a:latin typeface="Consolas" panose="020B0609020204030204" pitchFamily="49" charset="0"/>
              </a:rPr>
              <a:t>inputStr</a:t>
            </a:r>
            <a:r>
              <a:rPr lang="en-US" sz="2800" b="0" i="0" u="none" strike="noStrike" baseline="0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</a:p>
          <a:p>
            <a:pPr algn="l">
              <a:lnSpc>
                <a:spcPct val="80000"/>
              </a:lnSpc>
            </a:pPr>
            <a:r>
              <a:rPr lang="en-US" sz="2800" b="0" i="0" u="none" strike="noStrike" baseline="0" dirty="0">
                <a:solidFill>
                  <a:srgbClr val="333333"/>
                </a:solidFill>
                <a:latin typeface="Consolas" panose="020B0609020204030204" pitchFamily="49" charset="0"/>
              </a:rPr>
              <a:t>   total </a:t>
            </a:r>
            <a:r>
              <a:rPr lang="en-US" sz="2800" b="0" i="0" u="none" strike="noStrike" baseline="0" dirty="0">
                <a:solidFill>
                  <a:srgbClr val="666666"/>
                </a:solidFill>
                <a:latin typeface="Consolas" panose="020B0609020204030204" pitchFamily="49" charset="0"/>
              </a:rPr>
              <a:t>= </a:t>
            </a:r>
            <a:r>
              <a:rPr lang="en-US" sz="2800" b="0" i="0" u="none" strike="noStrike" baseline="0" dirty="0">
                <a:solidFill>
                  <a:srgbClr val="333333"/>
                </a:solidFill>
                <a:latin typeface="Consolas" panose="020B0609020204030204" pitchFamily="49" charset="0"/>
              </a:rPr>
              <a:t>total </a:t>
            </a:r>
            <a:r>
              <a:rPr lang="en-US" sz="2800" b="0" i="0" u="none" strike="noStrike" baseline="0" dirty="0">
                <a:solidFill>
                  <a:srgbClr val="666666"/>
                </a:solidFill>
                <a:latin typeface="Consolas" panose="020B0609020204030204" pitchFamily="49" charset="0"/>
              </a:rPr>
              <a:t>+ </a:t>
            </a:r>
            <a:r>
              <a:rPr lang="en-US" sz="2800" b="0" i="0" u="none" strike="noStrike" baseline="0" dirty="0">
                <a:solidFill>
                  <a:srgbClr val="333333"/>
                </a:solidFill>
                <a:latin typeface="Consolas" panose="020B0609020204030204" pitchFamily="49" charset="0"/>
              </a:rPr>
              <a:t>value</a:t>
            </a:r>
          </a:p>
          <a:p>
            <a:pPr algn="l">
              <a:lnSpc>
                <a:spcPct val="80000"/>
              </a:lnSpc>
            </a:pPr>
            <a:r>
              <a:rPr lang="en-US" sz="2800" b="0" i="0" u="none" strike="noStrike" baseline="0" dirty="0">
                <a:solidFill>
                  <a:srgbClr val="333333"/>
                </a:solidFill>
                <a:latin typeface="Consolas" panose="020B0609020204030204" pitchFamily="49" charset="0"/>
              </a:rPr>
              <a:t>   count </a:t>
            </a:r>
            <a:r>
              <a:rPr lang="en-US" sz="2800" b="0" i="0" u="none" strike="noStrike" baseline="0" dirty="0">
                <a:solidFill>
                  <a:srgbClr val="666666"/>
                </a:solidFill>
                <a:latin typeface="Consolas" panose="020B0609020204030204" pitchFamily="49" charset="0"/>
              </a:rPr>
              <a:t>= </a:t>
            </a:r>
            <a:r>
              <a:rPr lang="en-US" sz="2800" b="0" i="0" u="none" strike="noStrike" baseline="0" dirty="0">
                <a:solidFill>
                  <a:srgbClr val="333333"/>
                </a:solidFill>
                <a:latin typeface="Consolas" panose="020B0609020204030204" pitchFamily="49" charset="0"/>
              </a:rPr>
              <a:t>count </a:t>
            </a:r>
            <a:r>
              <a:rPr lang="en-US" sz="2800" b="0" i="0" u="none" strike="noStrike" baseline="0" dirty="0">
                <a:solidFill>
                  <a:srgbClr val="666666"/>
                </a:solidFill>
                <a:latin typeface="Consolas" panose="020B0609020204030204" pitchFamily="49" charset="0"/>
              </a:rPr>
              <a:t>+ 1</a:t>
            </a:r>
          </a:p>
          <a:p>
            <a:pPr algn="l">
              <a:lnSpc>
                <a:spcPct val="80000"/>
              </a:lnSpc>
            </a:pPr>
            <a:r>
              <a:rPr lang="en-US" sz="2800" b="0" i="0" u="none" strike="noStrike" baseline="0" dirty="0">
                <a:solidFill>
                  <a:srgbClr val="333333"/>
                </a:solidFill>
                <a:latin typeface="Consolas" panose="020B0609020204030204" pitchFamily="49" charset="0"/>
              </a:rPr>
              <a:t>   </a:t>
            </a:r>
            <a:r>
              <a:rPr lang="en-US" sz="2800" b="0" i="0" u="none" strike="noStrike" baseline="0" dirty="0" err="1">
                <a:solidFill>
                  <a:srgbClr val="333333"/>
                </a:solidFill>
                <a:latin typeface="Consolas" panose="020B0609020204030204" pitchFamily="49" charset="0"/>
              </a:rPr>
              <a:t>inputStr</a:t>
            </a:r>
            <a:r>
              <a:rPr lang="en-US" sz="2800" b="0" i="0" u="none" strike="noStrike" baseline="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800" b="0" i="0" u="none" strike="noStrike" baseline="0" dirty="0">
                <a:solidFill>
                  <a:srgbClr val="666666"/>
                </a:solidFill>
                <a:latin typeface="Consolas" panose="020B0609020204030204" pitchFamily="49" charset="0"/>
              </a:rPr>
              <a:t>= </a:t>
            </a:r>
            <a:r>
              <a:rPr lang="en-US" sz="2800" b="0" i="0" u="none" strike="noStrike" baseline="0" dirty="0">
                <a:solidFill>
                  <a:srgbClr val="008100"/>
                </a:solidFill>
                <a:latin typeface="Consolas" panose="020B0609020204030204" pitchFamily="49" charset="0"/>
              </a:rPr>
              <a:t>input</a:t>
            </a:r>
            <a:r>
              <a:rPr lang="en-US" sz="2800" b="0" i="0" u="none" strike="noStrike" baseline="0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sz="2800" b="0" i="0" u="none" strike="noStrike" baseline="0" dirty="0">
                <a:solidFill>
                  <a:srgbClr val="BB2121"/>
                </a:solidFill>
                <a:latin typeface="Consolas" panose="020B0609020204030204" pitchFamily="49" charset="0"/>
              </a:rPr>
              <a:t>"Enter value: "</a:t>
            </a:r>
            <a:r>
              <a:rPr lang="en-US" sz="2800" b="0" i="0" u="none" strike="noStrike" baseline="0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</a:p>
          <a:p>
            <a:pPr algn="l">
              <a:lnSpc>
                <a:spcPct val="80000"/>
              </a:lnSpc>
            </a:pPr>
            <a:r>
              <a:rPr lang="en-US" sz="2800" b="1" i="0" u="none" strike="noStrike" baseline="0" dirty="0">
                <a:solidFill>
                  <a:srgbClr val="008100"/>
                </a:solidFill>
                <a:latin typeface="Consolas" panose="020B0609020204030204" pitchFamily="49" charset="0"/>
              </a:rPr>
              <a:t>if </a:t>
            </a:r>
            <a:r>
              <a:rPr lang="en-US" sz="2800" b="0" i="0" u="none" strike="noStrike" baseline="0" dirty="0">
                <a:solidFill>
                  <a:srgbClr val="333333"/>
                </a:solidFill>
                <a:latin typeface="Consolas" panose="020B0609020204030204" pitchFamily="49" charset="0"/>
              </a:rPr>
              <a:t>count </a:t>
            </a:r>
            <a:r>
              <a:rPr lang="en-US" sz="2800" b="0" i="0" u="none" strike="noStrike" baseline="0" dirty="0">
                <a:solidFill>
                  <a:srgbClr val="666666"/>
                </a:solidFill>
                <a:latin typeface="Consolas" panose="020B0609020204030204" pitchFamily="49" charset="0"/>
              </a:rPr>
              <a:t>&gt; 0</a:t>
            </a:r>
            <a:r>
              <a:rPr lang="en-US" sz="2800" b="0" i="0" u="none" strike="noStrike" baseline="0" dirty="0">
                <a:solidFill>
                  <a:srgbClr val="333333"/>
                </a:solidFill>
                <a:latin typeface="Consolas" panose="020B0609020204030204" pitchFamily="49" charset="0"/>
              </a:rPr>
              <a:t>:</a:t>
            </a:r>
          </a:p>
          <a:p>
            <a:pPr algn="l">
              <a:lnSpc>
                <a:spcPct val="80000"/>
              </a:lnSpc>
            </a:pPr>
            <a:r>
              <a:rPr lang="en-US" sz="2800" b="0" i="0" u="none" strike="noStrike" baseline="0" dirty="0">
                <a:solidFill>
                  <a:srgbClr val="333333"/>
                </a:solidFill>
                <a:latin typeface="Consolas" panose="020B0609020204030204" pitchFamily="49" charset="0"/>
              </a:rPr>
              <a:t>   average </a:t>
            </a:r>
            <a:r>
              <a:rPr lang="en-US" sz="2800" b="0" i="0" u="none" strike="noStrike" baseline="0" dirty="0">
                <a:solidFill>
                  <a:srgbClr val="666666"/>
                </a:solidFill>
                <a:latin typeface="Consolas" panose="020B0609020204030204" pitchFamily="49" charset="0"/>
              </a:rPr>
              <a:t>= </a:t>
            </a:r>
            <a:r>
              <a:rPr lang="en-US" sz="2800" b="0" i="0" u="none" strike="noStrike" baseline="0" dirty="0">
                <a:solidFill>
                  <a:srgbClr val="333333"/>
                </a:solidFill>
                <a:latin typeface="Consolas" panose="020B0609020204030204" pitchFamily="49" charset="0"/>
              </a:rPr>
              <a:t>total</a:t>
            </a:r>
            <a:r>
              <a:rPr lang="en-US" sz="2800" b="0" i="0" u="none" strike="noStrike" baseline="0" dirty="0">
                <a:solidFill>
                  <a:srgbClr val="666666"/>
                </a:solidFill>
                <a:latin typeface="Consolas" panose="020B0609020204030204" pitchFamily="49" charset="0"/>
              </a:rPr>
              <a:t>/</a:t>
            </a:r>
            <a:r>
              <a:rPr lang="en-US" sz="2800" b="0" i="0" u="none" strike="noStrike" baseline="0" dirty="0">
                <a:solidFill>
                  <a:srgbClr val="333333"/>
                </a:solidFill>
                <a:latin typeface="Consolas" panose="020B0609020204030204" pitchFamily="49" charset="0"/>
              </a:rPr>
              <a:t>count</a:t>
            </a:r>
          </a:p>
          <a:p>
            <a:pPr algn="l">
              <a:lnSpc>
                <a:spcPct val="80000"/>
              </a:lnSpc>
            </a:pPr>
            <a:r>
              <a:rPr lang="en-US" sz="2800" b="1" i="0" u="none" strike="noStrike" baseline="0" dirty="0">
                <a:solidFill>
                  <a:srgbClr val="008100"/>
                </a:solidFill>
                <a:latin typeface="Consolas" panose="020B0609020204030204" pitchFamily="49" charset="0"/>
              </a:rPr>
              <a:t>else</a:t>
            </a:r>
            <a:r>
              <a:rPr lang="en-US" sz="2800" b="0" i="0" u="none" strike="noStrike" baseline="0" dirty="0">
                <a:solidFill>
                  <a:srgbClr val="333333"/>
                </a:solidFill>
                <a:latin typeface="Consolas" panose="020B0609020204030204" pitchFamily="49" charset="0"/>
              </a:rPr>
              <a:t>:</a:t>
            </a:r>
          </a:p>
          <a:p>
            <a:pPr algn="l">
              <a:lnSpc>
                <a:spcPct val="80000"/>
              </a:lnSpc>
            </a:pPr>
            <a:r>
              <a:rPr lang="en-US" sz="2800" b="0" i="0" u="none" strike="noStrike" baseline="0" dirty="0">
                <a:solidFill>
                  <a:srgbClr val="333333"/>
                </a:solidFill>
                <a:latin typeface="Consolas" panose="020B0609020204030204" pitchFamily="49" charset="0"/>
              </a:rPr>
              <a:t>   average </a:t>
            </a:r>
            <a:r>
              <a:rPr lang="en-US" sz="2800" b="0" i="0" u="none" strike="noStrike" baseline="0" dirty="0">
                <a:solidFill>
                  <a:srgbClr val="666666"/>
                </a:solidFill>
                <a:latin typeface="Consolas" panose="020B0609020204030204" pitchFamily="49" charset="0"/>
              </a:rPr>
              <a:t>= 0.0</a:t>
            </a:r>
          </a:p>
          <a:p>
            <a:pPr algn="l">
              <a:lnSpc>
                <a:spcPct val="80000"/>
              </a:lnSpc>
            </a:pPr>
            <a:r>
              <a:rPr lang="en-US" sz="2800" b="0" i="0" u="none" strike="noStrike" baseline="0" dirty="0">
                <a:solidFill>
                  <a:srgbClr val="008100"/>
                </a:solidFill>
                <a:latin typeface="Consolas" panose="020B0609020204030204" pitchFamily="49" charset="0"/>
              </a:rPr>
              <a:t>print</a:t>
            </a:r>
            <a:r>
              <a:rPr lang="en-US" sz="2800" b="0" i="0" u="none" strike="noStrike" baseline="0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sz="2800" b="0" i="0" u="none" strike="noStrike" baseline="0" dirty="0">
                <a:solidFill>
                  <a:srgbClr val="BB2121"/>
                </a:solidFill>
                <a:latin typeface="Consolas" panose="020B0609020204030204" pitchFamily="49" charset="0"/>
              </a:rPr>
              <a:t>"Average: "</a:t>
            </a:r>
            <a:r>
              <a:rPr lang="en-US" sz="2800" b="0" i="0" u="none" strike="noStrike" baseline="0" dirty="0">
                <a:solidFill>
                  <a:srgbClr val="333333"/>
                </a:solidFill>
                <a:latin typeface="Consolas" panose="020B0609020204030204" pitchFamily="49" charset="0"/>
              </a:rPr>
              <a:t>,average)</a:t>
            </a:r>
            <a:endParaRPr lang="en-US" sz="2800" dirty="0">
              <a:latin typeface="Consolas" panose="020B0609020204030204" pitchFamily="49" charset="0"/>
            </a:endParaRP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D204B93B-CF03-44D2-BB9D-00B9181BC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Loop Algorithms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015CA65-5636-4BA8-813C-817A2B58F1F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208524" y="3124201"/>
            <a:ext cx="3381653" cy="2875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706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EAC19-6CA6-47CF-A490-06E131043A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17447"/>
            <a:ext cx="5029200" cy="5102353"/>
          </a:xfrm>
        </p:spPr>
        <p:txBody>
          <a:bodyPr/>
          <a:lstStyle/>
          <a:p>
            <a:r>
              <a:rPr lang="en-US" dirty="0"/>
              <a:t>Counting Matches - You want to count how many negative values are included in a sequence of integers.</a:t>
            </a:r>
          </a:p>
          <a:p>
            <a:r>
              <a:rPr lang="en-US" dirty="0"/>
              <a:t>Keep a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counter</a:t>
            </a:r>
            <a:r>
              <a:rPr lang="en-US" dirty="0"/>
              <a:t>, a variable that is initialized with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r>
              <a:rPr lang="en-US" dirty="0"/>
              <a:t> and incremented whenever there is a match.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B8B434-4713-4A24-B70C-CE1C2F2FC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A468-A168-48C4-B46A-E65448296BCD}" type="slidenum">
              <a:rPr lang="en-US" altLang="en-US" smtClean="0"/>
              <a:pPr/>
              <a:t>3</a:t>
            </a:fld>
            <a:endParaRPr lang="en-US" altLang="en-US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D204B93B-CF03-44D2-BB9D-00B9181BC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Loop Algorithms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B9AC71-701D-4AD0-80F9-5F0BF0CF59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2810" y="1070517"/>
            <a:ext cx="5397190" cy="4716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890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B8B434-4713-4A24-B70C-CE1C2F2FC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A468-A168-48C4-B46A-E65448296BCD}" type="slidenum">
              <a:rPr lang="en-US" altLang="en-US" smtClean="0"/>
              <a:pPr/>
              <a:t>4</a:t>
            </a:fld>
            <a:endParaRPr lang="en-US" altLang="en-US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D204B93B-CF03-44D2-BB9D-00B9181BC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Loop Algorithms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8A83B6-4D3E-4316-9D04-38B24736FC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Counting Matches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88767A-2D84-42F5-AFCE-F6B90AB3CF31}"/>
              </a:ext>
            </a:extLst>
          </p:cNvPr>
          <p:cNvSpPr txBox="1"/>
          <p:nvPr/>
        </p:nvSpPr>
        <p:spPr>
          <a:xfrm>
            <a:off x="990600" y="1689080"/>
            <a:ext cx="10515600" cy="353943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sz="2800" b="0" i="0" u="none" strike="noStrike" baseline="0" dirty="0">
                <a:solidFill>
                  <a:srgbClr val="333333"/>
                </a:solidFill>
                <a:latin typeface="Consolas" panose="020B0609020204030204" pitchFamily="49" charset="0"/>
              </a:rPr>
              <a:t>negatives </a:t>
            </a:r>
            <a:r>
              <a:rPr lang="en-US" sz="2800" b="0" i="0" u="none" strike="noStrike" baseline="0" dirty="0">
                <a:solidFill>
                  <a:srgbClr val="666666"/>
                </a:solidFill>
                <a:latin typeface="Consolas" panose="020B0609020204030204" pitchFamily="49" charset="0"/>
              </a:rPr>
              <a:t>= 0</a:t>
            </a:r>
          </a:p>
          <a:p>
            <a:pPr algn="l"/>
            <a:r>
              <a:rPr lang="en-US" sz="2800" b="0" i="0" u="none" strike="noStrike" baseline="0" dirty="0" err="1">
                <a:solidFill>
                  <a:srgbClr val="333333"/>
                </a:solidFill>
                <a:latin typeface="Consolas" panose="020B0609020204030204" pitchFamily="49" charset="0"/>
              </a:rPr>
              <a:t>inputStr</a:t>
            </a:r>
            <a:r>
              <a:rPr lang="en-US" sz="2800" b="0" i="0" u="none" strike="noStrike" baseline="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800" b="0" i="0" u="none" strike="noStrike" baseline="0" dirty="0">
                <a:solidFill>
                  <a:srgbClr val="666666"/>
                </a:solidFill>
                <a:latin typeface="Consolas" panose="020B0609020204030204" pitchFamily="49" charset="0"/>
              </a:rPr>
              <a:t>= </a:t>
            </a:r>
            <a:r>
              <a:rPr lang="en-US" sz="2800" b="0" i="0" u="none" strike="noStrike" baseline="0" dirty="0">
                <a:solidFill>
                  <a:srgbClr val="008100"/>
                </a:solidFill>
                <a:latin typeface="Consolas" panose="020B0609020204030204" pitchFamily="49" charset="0"/>
              </a:rPr>
              <a:t>input</a:t>
            </a:r>
            <a:r>
              <a:rPr lang="en-US" sz="2800" b="0" i="0" u="none" strike="noStrike" baseline="0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sz="2800" b="0" i="0" u="none" strike="noStrike" baseline="0" dirty="0">
                <a:solidFill>
                  <a:srgbClr val="BB2121"/>
                </a:solidFill>
                <a:latin typeface="Consolas" panose="020B0609020204030204" pitchFamily="49" charset="0"/>
              </a:rPr>
              <a:t>"Enter value: "</a:t>
            </a:r>
            <a:r>
              <a:rPr lang="en-US" sz="2800" b="0" i="0" u="none" strike="noStrike" baseline="0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sz="2800" b="1" i="0" u="none" strike="noStrike" baseline="0" dirty="0">
                <a:solidFill>
                  <a:srgbClr val="008100"/>
                </a:solidFill>
                <a:latin typeface="Consolas" panose="020B0609020204030204" pitchFamily="49" charset="0"/>
              </a:rPr>
              <a:t>while </a:t>
            </a:r>
            <a:r>
              <a:rPr lang="en-US" sz="2800" b="0" i="0" u="none" strike="noStrike" baseline="0" dirty="0" err="1">
                <a:solidFill>
                  <a:srgbClr val="333333"/>
                </a:solidFill>
                <a:latin typeface="Consolas" panose="020B0609020204030204" pitchFamily="49" charset="0"/>
              </a:rPr>
              <a:t>inputStr</a:t>
            </a:r>
            <a:r>
              <a:rPr lang="en-US" sz="2800" b="0" i="0" u="none" strike="noStrike" baseline="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800" b="0" i="0" u="none" strike="noStrike" baseline="0" dirty="0">
                <a:solidFill>
                  <a:srgbClr val="666666"/>
                </a:solidFill>
                <a:latin typeface="Consolas" panose="020B0609020204030204" pitchFamily="49" charset="0"/>
              </a:rPr>
              <a:t>!=</a:t>
            </a:r>
            <a:r>
              <a:rPr lang="en-US" sz="2800" b="0" i="0" u="none" strike="noStrike" baseline="0" dirty="0">
                <a:solidFill>
                  <a:srgbClr val="BB2121"/>
                </a:solidFill>
                <a:latin typeface="Consolas" panose="020B0609020204030204" pitchFamily="49" charset="0"/>
              </a:rPr>
              <a:t>""</a:t>
            </a:r>
            <a:r>
              <a:rPr lang="en-US" sz="2800" b="0" i="0" u="none" strike="noStrike" baseline="0" dirty="0">
                <a:solidFill>
                  <a:srgbClr val="333333"/>
                </a:solidFill>
                <a:latin typeface="Consolas" panose="020B0609020204030204" pitchFamily="49" charset="0"/>
              </a:rPr>
              <a:t>:</a:t>
            </a:r>
          </a:p>
          <a:p>
            <a:pPr algn="l"/>
            <a:r>
              <a:rPr lang="en-US" sz="2800" b="0" i="0" u="none" strike="noStrike" baseline="0" dirty="0">
                <a:solidFill>
                  <a:srgbClr val="333333"/>
                </a:solidFill>
                <a:latin typeface="Consolas" panose="020B0609020204030204" pitchFamily="49" charset="0"/>
              </a:rPr>
              <a:t>  value </a:t>
            </a:r>
            <a:r>
              <a:rPr lang="en-US" sz="2800" b="0" i="0" u="none" strike="noStrike" baseline="0" dirty="0">
                <a:solidFill>
                  <a:srgbClr val="666666"/>
                </a:solidFill>
                <a:latin typeface="Consolas" panose="020B0609020204030204" pitchFamily="49" charset="0"/>
              </a:rPr>
              <a:t>= </a:t>
            </a:r>
            <a:r>
              <a:rPr lang="en-US" sz="2800" b="0" i="0" u="none" strike="noStrike" baseline="0" dirty="0">
                <a:solidFill>
                  <a:srgbClr val="008100"/>
                </a:solidFill>
                <a:latin typeface="Consolas" panose="020B0609020204030204" pitchFamily="49" charset="0"/>
              </a:rPr>
              <a:t>int</a:t>
            </a:r>
            <a:r>
              <a:rPr lang="en-US" sz="2800" b="0" i="0" u="none" strike="noStrike" baseline="0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sz="2800" b="0" i="0" u="none" strike="noStrike" baseline="0" dirty="0" err="1">
                <a:solidFill>
                  <a:srgbClr val="333333"/>
                </a:solidFill>
                <a:latin typeface="Consolas" panose="020B0609020204030204" pitchFamily="49" charset="0"/>
              </a:rPr>
              <a:t>inputStr</a:t>
            </a:r>
            <a:r>
              <a:rPr lang="en-US" sz="2800" b="0" i="0" u="none" strike="noStrike" baseline="0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sz="2800" b="1" i="0" u="none" strike="noStrike" baseline="0" dirty="0">
                <a:solidFill>
                  <a:srgbClr val="008100"/>
                </a:solidFill>
                <a:latin typeface="Consolas" panose="020B0609020204030204" pitchFamily="49" charset="0"/>
              </a:rPr>
              <a:t>  if </a:t>
            </a:r>
            <a:r>
              <a:rPr lang="en-US" sz="2800" b="0" i="0" u="none" strike="noStrike" baseline="0" dirty="0">
                <a:solidFill>
                  <a:srgbClr val="333333"/>
                </a:solidFill>
                <a:latin typeface="Consolas" panose="020B0609020204030204" pitchFamily="49" charset="0"/>
              </a:rPr>
              <a:t>value </a:t>
            </a:r>
            <a:r>
              <a:rPr lang="en-US" sz="2800" b="0" i="0" u="none" strike="noStrike" baseline="0" dirty="0">
                <a:solidFill>
                  <a:srgbClr val="666666"/>
                </a:solidFill>
                <a:latin typeface="Consolas" panose="020B0609020204030204" pitchFamily="49" charset="0"/>
              </a:rPr>
              <a:t>&lt; 0</a:t>
            </a:r>
            <a:r>
              <a:rPr lang="en-US" sz="2800" b="0" i="0" u="none" strike="noStrike" baseline="0" dirty="0">
                <a:solidFill>
                  <a:srgbClr val="333333"/>
                </a:solidFill>
                <a:latin typeface="Consolas" panose="020B0609020204030204" pitchFamily="49" charset="0"/>
              </a:rPr>
              <a:t>:</a:t>
            </a:r>
          </a:p>
          <a:p>
            <a:pPr algn="l"/>
            <a:r>
              <a:rPr lang="en-US" sz="2800" b="0" i="0" u="none" strike="noStrike" baseline="0" dirty="0">
                <a:solidFill>
                  <a:srgbClr val="333333"/>
                </a:solidFill>
                <a:latin typeface="Consolas" panose="020B0609020204030204" pitchFamily="49" charset="0"/>
              </a:rPr>
              <a:t>     negatives </a:t>
            </a:r>
            <a:r>
              <a:rPr lang="en-US" sz="2800" b="0" i="0" u="none" strike="noStrike" baseline="0" dirty="0">
                <a:solidFill>
                  <a:srgbClr val="666666"/>
                </a:solidFill>
                <a:latin typeface="Consolas" panose="020B0609020204030204" pitchFamily="49" charset="0"/>
              </a:rPr>
              <a:t>= </a:t>
            </a:r>
            <a:r>
              <a:rPr lang="en-US" sz="2800" b="0" i="0" u="none" strike="noStrike" baseline="0" dirty="0">
                <a:solidFill>
                  <a:srgbClr val="333333"/>
                </a:solidFill>
                <a:latin typeface="Consolas" panose="020B0609020204030204" pitchFamily="49" charset="0"/>
              </a:rPr>
              <a:t>negatives </a:t>
            </a:r>
            <a:r>
              <a:rPr lang="en-US" sz="2800" b="0" i="0" u="none" strike="noStrike" baseline="0" dirty="0">
                <a:solidFill>
                  <a:srgbClr val="666666"/>
                </a:solidFill>
                <a:latin typeface="Consolas" panose="020B0609020204030204" pitchFamily="49" charset="0"/>
              </a:rPr>
              <a:t>+ 1</a:t>
            </a:r>
          </a:p>
          <a:p>
            <a:pPr algn="l"/>
            <a:r>
              <a:rPr lang="en-US" sz="2800" b="0" i="0" u="none" strike="noStrike" baseline="0" dirty="0">
                <a:solidFill>
                  <a:srgbClr val="333333"/>
                </a:solidFill>
                <a:latin typeface="Consolas" panose="020B0609020204030204" pitchFamily="49" charset="0"/>
              </a:rPr>
              <a:t>  </a:t>
            </a:r>
            <a:r>
              <a:rPr lang="en-US" sz="2800" b="0" i="0" u="none" strike="noStrike" baseline="0" dirty="0" err="1">
                <a:solidFill>
                  <a:srgbClr val="333333"/>
                </a:solidFill>
                <a:latin typeface="Consolas" panose="020B0609020204030204" pitchFamily="49" charset="0"/>
              </a:rPr>
              <a:t>inputStr</a:t>
            </a:r>
            <a:r>
              <a:rPr lang="en-US" sz="2800" b="0" i="0" u="none" strike="noStrike" baseline="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800" b="0" i="0" u="none" strike="noStrike" baseline="0" dirty="0">
                <a:solidFill>
                  <a:srgbClr val="666666"/>
                </a:solidFill>
                <a:latin typeface="Consolas" panose="020B0609020204030204" pitchFamily="49" charset="0"/>
              </a:rPr>
              <a:t>= </a:t>
            </a:r>
            <a:r>
              <a:rPr lang="en-US" sz="2800" b="0" i="0" u="none" strike="noStrike" baseline="0" dirty="0">
                <a:solidFill>
                  <a:srgbClr val="008100"/>
                </a:solidFill>
                <a:latin typeface="Consolas" panose="020B0609020204030204" pitchFamily="49" charset="0"/>
              </a:rPr>
              <a:t>input</a:t>
            </a:r>
            <a:r>
              <a:rPr lang="en-US" sz="2800" b="0" i="0" u="none" strike="noStrike" baseline="0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sz="2800" b="0" i="0" u="none" strike="noStrike" baseline="0" dirty="0">
                <a:solidFill>
                  <a:srgbClr val="BB2121"/>
                </a:solidFill>
                <a:latin typeface="Consolas" panose="020B0609020204030204" pitchFamily="49" charset="0"/>
              </a:rPr>
              <a:t>"Enter value: "</a:t>
            </a:r>
            <a:r>
              <a:rPr lang="en-US" sz="2800" b="0" i="0" u="none" strike="noStrike" baseline="0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sz="2800" b="0" i="0" u="none" strike="noStrike" baseline="0" dirty="0">
                <a:solidFill>
                  <a:srgbClr val="008100"/>
                </a:solidFill>
                <a:latin typeface="Consolas" panose="020B0609020204030204" pitchFamily="49" charset="0"/>
              </a:rPr>
              <a:t>print</a:t>
            </a:r>
            <a:r>
              <a:rPr lang="en-US" sz="2800" b="0" i="0" u="none" strike="noStrike" baseline="0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sz="2800" b="0" i="0" u="none" strike="noStrike" baseline="0" dirty="0">
                <a:solidFill>
                  <a:srgbClr val="BB2121"/>
                </a:solidFill>
                <a:latin typeface="Consolas" panose="020B0609020204030204" pitchFamily="49" charset="0"/>
              </a:rPr>
              <a:t>"There were"</a:t>
            </a:r>
            <a:r>
              <a:rPr lang="en-US" sz="2800" b="0" i="0" u="none" strike="noStrike" baseline="0" dirty="0">
                <a:solidFill>
                  <a:srgbClr val="333333"/>
                </a:solidFill>
                <a:latin typeface="Consolas" panose="020B0609020204030204" pitchFamily="49" charset="0"/>
              </a:rPr>
              <a:t>, </a:t>
            </a:r>
            <a:r>
              <a:rPr lang="en-US" sz="2800" b="0" i="0" u="none" strike="noStrike" baseline="0" dirty="0" err="1">
                <a:solidFill>
                  <a:srgbClr val="333333"/>
                </a:solidFill>
                <a:latin typeface="Consolas" panose="020B0609020204030204" pitchFamily="49" charset="0"/>
              </a:rPr>
              <a:t>negatives,</a:t>
            </a:r>
            <a:r>
              <a:rPr lang="en-US" sz="2800" b="0" i="0" u="none" strike="noStrike" baseline="0" dirty="0" err="1">
                <a:solidFill>
                  <a:srgbClr val="BB2121"/>
                </a:solidFill>
                <a:latin typeface="Consolas" panose="020B0609020204030204" pitchFamily="49" charset="0"/>
              </a:rPr>
              <a:t>"negative</a:t>
            </a:r>
            <a:r>
              <a:rPr lang="en-US" sz="2800" b="0" i="0" u="none" strike="noStrike" baseline="0" dirty="0">
                <a:solidFill>
                  <a:srgbClr val="BB2121"/>
                </a:solidFill>
                <a:latin typeface="Consolas" panose="020B0609020204030204" pitchFamily="49" charset="0"/>
              </a:rPr>
              <a:t> values."</a:t>
            </a:r>
            <a:r>
              <a:rPr lang="en-US" sz="2800" b="0" i="0" u="none" strike="noStrike" baseline="0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  <a:endParaRPr lang="en-US" sz="2800" dirty="0">
              <a:latin typeface="Consolas" panose="020B0609020204030204" pitchFamily="49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CE14AFC-BB47-4AEB-9D94-F6C44179BC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3800" y="838200"/>
            <a:ext cx="3966882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227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9157E-6489-4B49-92CA-6AEE939FE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+mn-ea"/>
                <a:cs typeface="+mn-cs"/>
              </a:rPr>
              <a:t>for</a:t>
            </a:r>
            <a:r>
              <a:rPr lang="en-US" dirty="0"/>
              <a:t>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4704E-DD74-4058-AF80-0C93A53ADC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Uses of a for loop:</a:t>
            </a:r>
          </a:p>
          <a:p>
            <a:pPr lvl="1"/>
            <a:r>
              <a:rPr lang="en-US" sz="3200" dirty="0"/>
              <a:t>The for loop can be used to iterate over the contents of any container.</a:t>
            </a:r>
          </a:p>
          <a:p>
            <a:pPr lvl="1"/>
            <a:r>
              <a:rPr lang="en-US" sz="3200" dirty="0"/>
              <a:t>A container is an object (like a string) that contains or stores a collection of elements.</a:t>
            </a:r>
          </a:p>
          <a:p>
            <a:pPr lvl="1"/>
            <a:r>
              <a:rPr lang="en-US" sz="3200" dirty="0"/>
              <a:t>A string is a container that stores a sequence of characters.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927C79-EA5D-419E-A25F-3ADF265F9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A468-A168-48C4-B46A-E65448296BCD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3971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9157E-6489-4B49-92CA-6AEE939FE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+mn-ea"/>
                <a:cs typeface="+mn-cs"/>
              </a:rPr>
              <a:t>for</a:t>
            </a:r>
            <a:r>
              <a:rPr lang="en-US" dirty="0"/>
              <a:t>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4704E-DD74-4058-AF80-0C93A53ADC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000" dirty="0"/>
              <a:t>Suppose we want to print a string, with one character per line.</a:t>
            </a:r>
          </a:p>
          <a:p>
            <a:r>
              <a:rPr lang="en-US" sz="3000" dirty="0"/>
              <a:t>We cannot simply print the string using the </a:t>
            </a:r>
            <a:r>
              <a:rPr lang="en-US" sz="3000" dirty="0">
                <a:solidFill>
                  <a:schemeClr val="tx1"/>
                </a:solidFill>
                <a:latin typeface="Consolas" panose="020B0609020204030204" pitchFamily="49" charset="0"/>
              </a:rPr>
              <a:t>print</a:t>
            </a:r>
            <a:r>
              <a:rPr lang="en-US" sz="3000" dirty="0"/>
              <a:t> function.</a:t>
            </a:r>
          </a:p>
          <a:p>
            <a:r>
              <a:rPr lang="en-US" sz="3000" dirty="0"/>
              <a:t>Instead, we need to iterate over the characters in the string and print each character individually.</a:t>
            </a:r>
          </a:p>
          <a:p>
            <a:r>
              <a:rPr lang="en-US" sz="3000" dirty="0"/>
              <a:t>An important difference between the while loop and the for loop:</a:t>
            </a:r>
          </a:p>
          <a:p>
            <a:pPr lvl="1"/>
            <a:r>
              <a:rPr lang="en-US" sz="3000" dirty="0"/>
              <a:t>In the </a:t>
            </a:r>
            <a:r>
              <a:rPr lang="en-US" sz="3000" dirty="0">
                <a:solidFill>
                  <a:srgbClr val="FFFF00"/>
                </a:solidFill>
                <a:latin typeface="Consolas" panose="020B0609020204030204" pitchFamily="49" charset="0"/>
              </a:rPr>
              <a:t>while</a:t>
            </a:r>
            <a:r>
              <a:rPr lang="en-US" sz="3000" dirty="0"/>
              <a:t> loop, the index variable i is assigned 0, 1 and so on.</a:t>
            </a:r>
          </a:p>
          <a:p>
            <a:pPr lvl="1"/>
            <a:r>
              <a:rPr lang="en-US" sz="3000" dirty="0"/>
              <a:t>In the </a:t>
            </a:r>
            <a:r>
              <a:rPr lang="en-US" sz="3000" dirty="0">
                <a:solidFill>
                  <a:srgbClr val="FFFF00"/>
                </a:solidFill>
                <a:latin typeface="Consolas" panose="020B0609020204030204" pitchFamily="49" charset="0"/>
              </a:rPr>
              <a:t>for</a:t>
            </a:r>
            <a:r>
              <a:rPr lang="en-US" sz="3000" dirty="0"/>
              <a:t> loop with a string container </a:t>
            </a:r>
            <a:r>
              <a:rPr lang="en-US" sz="3000" dirty="0" err="1"/>
              <a:t>stateName</a:t>
            </a:r>
            <a:r>
              <a:rPr lang="en-US" sz="3000" dirty="0"/>
              <a:t> , the element variable is assigned </a:t>
            </a:r>
            <a:r>
              <a:rPr lang="en-US" sz="3000" dirty="0" err="1">
                <a:solidFill>
                  <a:srgbClr val="FFFF00"/>
                </a:solidFill>
                <a:latin typeface="Consolas" panose="020B0609020204030204" pitchFamily="49" charset="0"/>
              </a:rPr>
              <a:t>stateName</a:t>
            </a:r>
            <a:r>
              <a:rPr lang="en-US" sz="3000" dirty="0">
                <a:solidFill>
                  <a:srgbClr val="FFFF00"/>
                </a:solidFill>
                <a:latin typeface="Consolas" panose="020B0609020204030204" pitchFamily="49" charset="0"/>
              </a:rPr>
              <a:t>[0]</a:t>
            </a:r>
            <a:r>
              <a:rPr lang="en-US" sz="3000" dirty="0"/>
              <a:t>, </a:t>
            </a:r>
            <a:r>
              <a:rPr lang="en-US" sz="3000" dirty="0" err="1">
                <a:solidFill>
                  <a:srgbClr val="FFFF00"/>
                </a:solidFill>
                <a:latin typeface="Consolas" panose="020B0609020204030204" pitchFamily="49" charset="0"/>
              </a:rPr>
              <a:t>stateName</a:t>
            </a:r>
            <a:r>
              <a:rPr lang="en-US" sz="3000" dirty="0">
                <a:solidFill>
                  <a:srgbClr val="FFFF00"/>
                </a:solidFill>
                <a:latin typeface="Consolas" panose="020B0609020204030204" pitchFamily="49" charset="0"/>
              </a:rPr>
              <a:t>[1]</a:t>
            </a:r>
            <a:r>
              <a:rPr lang="en-US" sz="3000" dirty="0"/>
              <a:t>, and so 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927C79-EA5D-419E-A25F-3ADF265F9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A468-A168-48C4-B46A-E65448296BCD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44696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9157E-6489-4B49-92CA-6AEE939FE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+mn-ea"/>
                <a:cs typeface="+mn-cs"/>
              </a:rPr>
              <a:t>for</a:t>
            </a:r>
            <a:r>
              <a:rPr lang="en-US" dirty="0"/>
              <a:t>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4704E-DD74-4058-AF80-0C93A53ADC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38200"/>
            <a:ext cx="7239000" cy="5486400"/>
          </a:xfrm>
        </p:spPr>
        <p:txBody>
          <a:bodyPr>
            <a:normAutofit lnSpcReduction="10000"/>
          </a:bodyPr>
          <a:lstStyle/>
          <a:p>
            <a:pPr marL="0" indent="0" algn="l">
              <a:buNone/>
            </a:pPr>
            <a:r>
              <a:rPr lang="en-US" b="0" i="0" u="none" strike="noStrike" baseline="0" dirty="0" err="1">
                <a:latin typeface="Consolas" panose="020B0609020204030204" pitchFamily="49" charset="0"/>
              </a:rPr>
              <a:t>stateName</a:t>
            </a:r>
            <a:r>
              <a:rPr lang="en-US" b="0" i="0" u="none" strike="noStrike" baseline="0" dirty="0">
                <a:latin typeface="Consolas" panose="020B0609020204030204" pitchFamily="49" charset="0"/>
              </a:rPr>
              <a:t> </a:t>
            </a:r>
            <a:r>
              <a:rPr lang="en-US" b="0" i="0" u="none" strike="noStrike" baseline="0" dirty="0">
                <a:solidFill>
                  <a:srgbClr val="FF33FF"/>
                </a:solidFill>
                <a:latin typeface="Consolas" panose="020B0609020204030204" pitchFamily="49" charset="0"/>
              </a:rPr>
              <a:t>=</a:t>
            </a:r>
            <a:r>
              <a:rPr lang="en-US" b="0" i="0" u="none" strike="noStrike" baseline="0" dirty="0">
                <a:latin typeface="Consolas" panose="020B0609020204030204" pitchFamily="49" charset="0"/>
              </a:rPr>
              <a:t> </a:t>
            </a:r>
            <a:r>
              <a:rPr lang="en-US" b="0" i="0" u="none" strike="noStrike" baseline="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"Virginia"</a:t>
            </a:r>
          </a:p>
          <a:p>
            <a:pPr marL="0" indent="0" algn="l">
              <a:buNone/>
            </a:pPr>
            <a:r>
              <a:rPr lang="en-US" b="1" i="0" u="none" strike="noStrike" baseline="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b="1" i="0" u="none" strike="noStrike" baseline="0" dirty="0">
                <a:latin typeface="Consolas" panose="020B0609020204030204" pitchFamily="49" charset="0"/>
              </a:rPr>
              <a:t> </a:t>
            </a:r>
            <a:r>
              <a:rPr lang="en-US" b="0" i="0" u="none" strike="noStrike" baseline="0" dirty="0">
                <a:latin typeface="Consolas" panose="020B0609020204030204" pitchFamily="49" charset="0"/>
              </a:rPr>
              <a:t>letter </a:t>
            </a:r>
            <a:r>
              <a:rPr lang="en-US" b="1" i="0" u="none" strike="noStrike" baseline="0" dirty="0">
                <a:solidFill>
                  <a:srgbClr val="FF33FF"/>
                </a:solidFill>
                <a:latin typeface="Consolas" panose="020B0609020204030204" pitchFamily="49" charset="0"/>
              </a:rPr>
              <a:t>in</a:t>
            </a:r>
            <a:r>
              <a:rPr lang="en-US" b="1" i="0" u="none" strike="noStrike" baseline="0" dirty="0">
                <a:latin typeface="Consolas" panose="020B0609020204030204" pitchFamily="49" charset="0"/>
              </a:rPr>
              <a:t> </a:t>
            </a:r>
            <a:r>
              <a:rPr lang="en-US" b="0" i="0" u="none" strike="noStrike" baseline="0" dirty="0" err="1">
                <a:latin typeface="Consolas" panose="020B0609020204030204" pitchFamily="49" charset="0"/>
              </a:rPr>
              <a:t>stateName</a:t>
            </a:r>
            <a:r>
              <a:rPr lang="en-US" b="0" i="0" u="none" strike="noStrike" baseline="0" dirty="0">
                <a:latin typeface="Consolas" panose="020B0609020204030204" pitchFamily="49" charset="0"/>
              </a:rPr>
              <a:t> :</a:t>
            </a:r>
          </a:p>
          <a:p>
            <a:pPr marL="0" indent="0" algn="l">
              <a:buNone/>
            </a:pPr>
            <a:r>
              <a:rPr lang="en-US" b="0" i="0" u="none" strike="noStrike" baseline="0" dirty="0">
                <a:latin typeface="Consolas" panose="020B0609020204030204" pitchFamily="49" charset="0"/>
              </a:rPr>
              <a:t>   </a:t>
            </a:r>
            <a:r>
              <a:rPr lang="en-US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print</a:t>
            </a:r>
            <a:r>
              <a:rPr lang="en-US" b="0" i="0" u="none" strike="noStrike" baseline="0" dirty="0">
                <a:latin typeface="Consolas" panose="020B0609020204030204" pitchFamily="49" charset="0"/>
              </a:rPr>
              <a:t>(letter)</a:t>
            </a:r>
          </a:p>
          <a:p>
            <a:pPr algn="l"/>
            <a:endParaRPr lang="en-US" sz="1800" b="0" i="0" u="none" strike="noStrike" baseline="0" dirty="0">
              <a:solidFill>
                <a:srgbClr val="000000"/>
              </a:solidFill>
              <a:latin typeface="ArialMT"/>
            </a:endParaRPr>
          </a:p>
          <a:p>
            <a:pPr algn="l"/>
            <a:r>
              <a:rPr lang="en-US" b="0" i="0" u="none" strike="noStrike" baseline="0" dirty="0">
                <a:ea typeface="Cambria" panose="02040503050406030204" pitchFamily="18" charset="0"/>
              </a:rPr>
              <a:t>The loop body is executed for each character in the string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stateName</a:t>
            </a:r>
            <a:r>
              <a:rPr lang="en-US" b="0" i="0" u="none" strike="noStrike" baseline="0" dirty="0">
                <a:ea typeface="Cambria" panose="02040503050406030204" pitchFamily="18" charset="0"/>
              </a:rPr>
              <a:t>, starting with the first character.</a:t>
            </a:r>
          </a:p>
          <a:p>
            <a:pPr algn="l"/>
            <a:r>
              <a:rPr lang="en-US" b="0" i="0" u="none" strike="noStrike" baseline="0" dirty="0">
                <a:ea typeface="Cambria" panose="02040503050406030204" pitchFamily="18" charset="0"/>
              </a:rPr>
              <a:t>At the beginning of each loop iteration, the next character is assigned to the variable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letter</a:t>
            </a:r>
            <a:r>
              <a:rPr lang="en-US" b="0" i="0" u="none" strike="noStrike" baseline="0" dirty="0">
                <a:ea typeface="Cambria" panose="02040503050406030204" pitchFamily="18" charset="0"/>
              </a:rPr>
              <a:t>.</a:t>
            </a:r>
          </a:p>
          <a:p>
            <a:pPr algn="l"/>
            <a:r>
              <a:rPr lang="en-US" b="0" i="0" u="none" strike="noStrike" baseline="0" dirty="0">
                <a:ea typeface="Cambria" panose="02040503050406030204" pitchFamily="18" charset="0"/>
              </a:rPr>
              <a:t>Then the loop body is executed.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927C79-EA5D-419E-A25F-3ADF265F9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A468-A168-48C4-B46A-E65448296BCD}" type="slidenum">
              <a:rPr lang="en-US" altLang="en-US" smtClean="0"/>
              <a:pPr/>
              <a:t>7</a:t>
            </a:fld>
            <a:endParaRPr lang="en-US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1AC96E-F39E-4168-8E78-113FF1FC598C}"/>
              </a:ext>
            </a:extLst>
          </p:cNvPr>
          <p:cNvSpPr txBox="1"/>
          <p:nvPr/>
        </p:nvSpPr>
        <p:spPr>
          <a:xfrm>
            <a:off x="9144000" y="1302127"/>
            <a:ext cx="990600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0" i="0" u="none" strike="noStrike" baseline="0" dirty="0">
                <a:latin typeface="Consolas" panose="020B0609020204030204" pitchFamily="49" charset="0"/>
              </a:rPr>
              <a:t>V</a:t>
            </a:r>
          </a:p>
          <a:p>
            <a:r>
              <a:rPr lang="en-US" sz="3200" b="0" i="0" u="none" strike="noStrike" baseline="0" dirty="0">
                <a:latin typeface="Consolas" panose="020B0609020204030204" pitchFamily="49" charset="0"/>
              </a:rPr>
              <a:t>i</a:t>
            </a:r>
          </a:p>
          <a:p>
            <a:r>
              <a:rPr lang="en-US" sz="3200" b="0" i="0" u="none" strike="noStrike" baseline="0" dirty="0">
                <a:latin typeface="Consolas" panose="020B0609020204030204" pitchFamily="49" charset="0"/>
              </a:rPr>
              <a:t>r</a:t>
            </a:r>
          </a:p>
          <a:p>
            <a:r>
              <a:rPr lang="en-US" sz="3200" b="0" i="0" u="none" strike="noStrike" baseline="0" dirty="0">
                <a:latin typeface="Consolas" panose="020B0609020204030204" pitchFamily="49" charset="0"/>
              </a:rPr>
              <a:t>g</a:t>
            </a:r>
          </a:p>
          <a:p>
            <a:r>
              <a:rPr lang="en-US" sz="3200" b="0" i="0" u="none" strike="noStrike" baseline="0" dirty="0">
                <a:latin typeface="Consolas" panose="020B0609020204030204" pitchFamily="49" charset="0"/>
              </a:rPr>
              <a:t>i</a:t>
            </a:r>
          </a:p>
          <a:p>
            <a:r>
              <a:rPr lang="en-US" sz="3200" b="0" i="0" u="none" strike="noStrike" baseline="0" dirty="0">
                <a:latin typeface="Consolas" panose="020B0609020204030204" pitchFamily="49" charset="0"/>
              </a:rPr>
              <a:t>n</a:t>
            </a:r>
          </a:p>
          <a:p>
            <a:r>
              <a:rPr lang="en-US" sz="3200" b="0" i="0" u="none" strike="noStrike" baseline="0" dirty="0">
                <a:latin typeface="Consolas" panose="020B0609020204030204" pitchFamily="49" charset="0"/>
              </a:rPr>
              <a:t>i</a:t>
            </a:r>
          </a:p>
          <a:p>
            <a:r>
              <a:rPr lang="en-US" sz="3200" b="0" i="0" u="none" strike="noStrike" baseline="0" dirty="0">
                <a:latin typeface="Consolas" panose="020B0609020204030204" pitchFamily="49" charset="0"/>
              </a:rPr>
              <a:t>a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413805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E5FBC-9E90-4DA6-8C0A-EF1D4EFAA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of </a:t>
            </a:r>
            <a:r>
              <a:rPr lang="en-US" b="1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/>
              <a:t> statement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91A325-71DC-47BD-9E47-D58F87BD13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62000"/>
            <a:ext cx="10599576" cy="548640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latin typeface="Consolas" panose="020B0609020204030204" pitchFamily="49" charset="0"/>
              </a:rPr>
              <a:t> variable </a:t>
            </a:r>
            <a:r>
              <a:rPr lang="en-US" dirty="0">
                <a:solidFill>
                  <a:srgbClr val="FF33FF"/>
                </a:solidFill>
                <a:latin typeface="Consolas" panose="020B0609020204030204" pitchFamily="49" charset="0"/>
              </a:rPr>
              <a:t>in</a:t>
            </a:r>
            <a:r>
              <a:rPr lang="en-US" dirty="0">
                <a:latin typeface="Consolas" panose="020B0609020204030204" pitchFamily="49" charset="0"/>
              </a:rPr>
              <a:t> container 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statements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1CDE14-9A77-4BD4-9834-2BBE53ED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A468-A168-48C4-B46A-E65448296BCD}" type="slidenum">
              <a:rPr lang="en-US" altLang="en-US" smtClean="0"/>
              <a:pPr/>
              <a:t>8</a:t>
            </a:fld>
            <a:endParaRPr lang="en-US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5A666F7-5FEF-4C17-9620-28930BC9C127}"/>
              </a:ext>
            </a:extLst>
          </p:cNvPr>
          <p:cNvSpPr txBox="1"/>
          <p:nvPr/>
        </p:nvSpPr>
        <p:spPr>
          <a:xfrm>
            <a:off x="3429000" y="3444949"/>
            <a:ext cx="6097772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en-US" sz="3200" b="0" i="0" u="none" strike="noStrike" baseline="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sz="3200" b="0" i="0" u="none" strike="noStrike" baseline="0" dirty="0">
                <a:solidFill>
                  <a:srgbClr val="CC2353"/>
                </a:solidFill>
                <a:latin typeface="Consolas" panose="020B0609020204030204" pitchFamily="49" charset="0"/>
              </a:rPr>
              <a:t> </a:t>
            </a:r>
            <a:r>
              <a:rPr lang="en-US" sz="3200" b="0" i="0" u="none" strike="noStrike" baseline="0" dirty="0">
                <a:latin typeface="Consolas" panose="020B0609020204030204" pitchFamily="49" charset="0"/>
              </a:rPr>
              <a:t>letter</a:t>
            </a:r>
            <a:r>
              <a:rPr lang="en-US" sz="3200" b="0" i="0" u="none" strike="noStrike" baseline="0" dirty="0">
                <a:solidFill>
                  <a:srgbClr val="241F1F"/>
                </a:solidFill>
                <a:latin typeface="Consolas" panose="020B0609020204030204" pitchFamily="49" charset="0"/>
              </a:rPr>
              <a:t> </a:t>
            </a:r>
            <a:r>
              <a:rPr lang="en-US" sz="3200" b="0" i="0" u="none" strike="noStrike" baseline="0" dirty="0">
                <a:solidFill>
                  <a:srgbClr val="FF33FF"/>
                </a:solidFill>
                <a:latin typeface="Consolas" panose="020B0609020204030204" pitchFamily="49" charset="0"/>
              </a:rPr>
              <a:t>in</a:t>
            </a:r>
            <a:r>
              <a:rPr lang="en-US" sz="3200" b="0" i="0" u="none" strike="noStrike" baseline="0" dirty="0">
                <a:latin typeface="Consolas" panose="020B0609020204030204" pitchFamily="49" charset="0"/>
              </a:rPr>
              <a:t> </a:t>
            </a:r>
            <a:r>
              <a:rPr lang="en-US" sz="3200" b="0" i="0" u="none" strike="noStrike" baseline="0" dirty="0" err="1">
                <a:latin typeface="Consolas" panose="020B0609020204030204" pitchFamily="49" charset="0"/>
              </a:rPr>
              <a:t>stateName</a:t>
            </a:r>
            <a:r>
              <a:rPr lang="en-US" sz="3200" b="0" i="0" u="none" strike="noStrike" baseline="0" dirty="0">
                <a:latin typeface="Consolas" panose="020B0609020204030204" pitchFamily="49" charset="0"/>
              </a:rPr>
              <a:t> :</a:t>
            </a:r>
          </a:p>
          <a:p>
            <a:pPr marL="0" indent="0" algn="l">
              <a:buNone/>
            </a:pPr>
            <a:r>
              <a:rPr lang="en-US" sz="3200" b="0" i="0" u="none" strike="noStrike" baseline="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 print</a:t>
            </a:r>
            <a:r>
              <a:rPr lang="en-US" sz="3200" b="0" i="0" u="none" strike="noStrike" baseline="0" dirty="0">
                <a:latin typeface="Consolas" panose="020B0609020204030204" pitchFamily="49" charset="0"/>
              </a:rPr>
              <a:t>(letter)</a:t>
            </a:r>
            <a:endParaRPr lang="en-US" sz="3200" dirty="0"/>
          </a:p>
        </p:txBody>
      </p:sp>
      <p:sp>
        <p:nvSpPr>
          <p:cNvPr id="14" name="Callout: Bent Line with Accent Bar 13">
            <a:extLst>
              <a:ext uri="{FF2B5EF4-FFF2-40B4-BE49-F238E27FC236}">
                <a16:creationId xmlns:a16="http://schemas.microsoft.com/office/drawing/2014/main" id="{3267E931-E07D-4CDB-8AE2-39160C25568D}"/>
              </a:ext>
            </a:extLst>
          </p:cNvPr>
          <p:cNvSpPr/>
          <p:nvPr/>
        </p:nvSpPr>
        <p:spPr>
          <a:xfrm>
            <a:off x="8925790" y="1859973"/>
            <a:ext cx="1970809" cy="1455599"/>
          </a:xfrm>
          <a:prstGeom prst="accentCallout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 container</a:t>
            </a:r>
          </a:p>
        </p:txBody>
      </p:sp>
      <p:sp>
        <p:nvSpPr>
          <p:cNvPr id="16" name="Callout: Double Bent Line 15">
            <a:extLst>
              <a:ext uri="{FF2B5EF4-FFF2-40B4-BE49-F238E27FC236}">
                <a16:creationId xmlns:a16="http://schemas.microsoft.com/office/drawing/2014/main" id="{8FF5E709-DEA6-44EE-AE2B-C8ECB18BB0DA}"/>
              </a:ext>
            </a:extLst>
          </p:cNvPr>
          <p:cNvSpPr/>
          <p:nvPr/>
        </p:nvSpPr>
        <p:spPr>
          <a:xfrm>
            <a:off x="533400" y="3478714"/>
            <a:ext cx="2447059" cy="2133600"/>
          </a:xfrm>
          <a:prstGeom prst="borderCallout3">
            <a:avLst>
              <a:gd name="adj1" fmla="val 30782"/>
              <a:gd name="adj2" fmla="val 100233"/>
              <a:gd name="adj3" fmla="val 27573"/>
              <a:gd name="adj4" fmla="val 123136"/>
              <a:gd name="adj5" fmla="val 28609"/>
              <a:gd name="adj6" fmla="val 164802"/>
              <a:gd name="adj7" fmla="val 20287"/>
              <a:gd name="adj8" fmla="val 1841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800" dirty="0"/>
              <a:t>The variable</a:t>
            </a:r>
          </a:p>
          <a:p>
            <a:pPr algn="l"/>
            <a:r>
              <a:rPr lang="en-US" sz="2800" dirty="0"/>
              <a:t>contains an element,</a:t>
            </a:r>
          </a:p>
          <a:p>
            <a:pPr algn="l"/>
            <a:r>
              <a:rPr lang="en-US" sz="2800" dirty="0"/>
              <a:t>not an index.</a:t>
            </a:r>
          </a:p>
        </p:txBody>
      </p:sp>
      <p:sp>
        <p:nvSpPr>
          <p:cNvPr id="17" name="Speech Bubble: Oval 16">
            <a:extLst>
              <a:ext uri="{FF2B5EF4-FFF2-40B4-BE49-F238E27FC236}">
                <a16:creationId xmlns:a16="http://schemas.microsoft.com/office/drawing/2014/main" id="{82D7F6D0-A0B4-441D-99EB-C3EC91399FD3}"/>
              </a:ext>
            </a:extLst>
          </p:cNvPr>
          <p:cNvSpPr/>
          <p:nvPr/>
        </p:nvSpPr>
        <p:spPr>
          <a:xfrm>
            <a:off x="7086600" y="4117143"/>
            <a:ext cx="4600982" cy="2413033"/>
          </a:xfrm>
          <a:prstGeom prst="wedgeEllipseCallout">
            <a:avLst>
              <a:gd name="adj1" fmla="val -90322"/>
              <a:gd name="adj2" fmla="val -333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The statements</a:t>
            </a:r>
          </a:p>
          <a:p>
            <a:pPr algn="ctr"/>
            <a:r>
              <a:rPr lang="en-US" sz="2800" dirty="0"/>
              <a:t>in the loop body are  executed for each element in the container</a:t>
            </a:r>
          </a:p>
        </p:txBody>
      </p:sp>
      <p:sp>
        <p:nvSpPr>
          <p:cNvPr id="5" name="Callout: Line with Accent Bar 4">
            <a:extLst>
              <a:ext uri="{FF2B5EF4-FFF2-40B4-BE49-F238E27FC236}">
                <a16:creationId xmlns:a16="http://schemas.microsoft.com/office/drawing/2014/main" id="{8431DCC3-443C-4FE6-9CCD-7F50F1519859}"/>
              </a:ext>
            </a:extLst>
          </p:cNvPr>
          <p:cNvSpPr/>
          <p:nvPr/>
        </p:nvSpPr>
        <p:spPr>
          <a:xfrm flipH="1">
            <a:off x="990600" y="1854923"/>
            <a:ext cx="3048000" cy="1455599"/>
          </a:xfrm>
          <a:prstGeom prst="accentCallout1">
            <a:avLst>
              <a:gd name="adj1" fmla="val 18750"/>
              <a:gd name="adj2" fmla="val -8333"/>
              <a:gd name="adj3" fmla="val 117414"/>
              <a:gd name="adj4" fmla="val -379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This variable is set</a:t>
            </a:r>
          </a:p>
          <a:p>
            <a:pPr algn="ctr"/>
            <a:r>
              <a:rPr lang="en-US" sz="2800" dirty="0"/>
              <a:t>in each loop iteration.</a:t>
            </a:r>
          </a:p>
        </p:txBody>
      </p:sp>
    </p:spTree>
    <p:extLst>
      <p:ext uri="{BB962C8B-B14F-4D97-AF65-F5344CB8AC3E}">
        <p14:creationId xmlns:p14="http://schemas.microsoft.com/office/powerpoint/2010/main" val="50785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  <p:bldP spid="17" grpId="0" animBg="1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F0DFB-1953-4D65-881D-7A0C489F0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+mn-ea"/>
                <a:cs typeface="+mn-cs"/>
              </a:rPr>
              <a:t>for</a:t>
            </a:r>
            <a:r>
              <a:rPr lang="en-US" dirty="0"/>
              <a:t>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624B1-352C-4777-BEBA-0027E42E0E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spcBef>
                <a:spcPts val="300"/>
              </a:spcBef>
            </a:pPr>
            <a:r>
              <a:rPr lang="en-US" dirty="0"/>
              <a:t>Can we write this program using a </a:t>
            </a:r>
            <a:r>
              <a:rPr lang="en-US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while</a:t>
            </a:r>
            <a:r>
              <a:rPr lang="en-US" dirty="0"/>
              <a:t> loop?</a:t>
            </a:r>
          </a:p>
          <a:p>
            <a:pPr marL="0" indent="0" algn="l">
              <a:spcBef>
                <a:spcPts val="300"/>
              </a:spcBef>
              <a:buNone/>
            </a:pPr>
            <a:endParaRPr lang="en-US" b="0" i="0" u="none" strike="noStrike" baseline="0" dirty="0">
              <a:latin typeface="Consolas" panose="020B0609020204030204" pitchFamily="49" charset="0"/>
            </a:endParaRPr>
          </a:p>
          <a:p>
            <a:pPr marL="0" indent="0" algn="l">
              <a:spcBef>
                <a:spcPts val="300"/>
              </a:spcBef>
              <a:buNone/>
            </a:pPr>
            <a:r>
              <a:rPr lang="en-US" b="0" i="0" u="none" strike="noStrike" baseline="0" dirty="0" err="1">
                <a:latin typeface="Consolas" panose="020B0609020204030204" pitchFamily="49" charset="0"/>
              </a:rPr>
              <a:t>stateName</a:t>
            </a:r>
            <a:r>
              <a:rPr lang="en-US" b="0" i="0" u="none" strike="noStrike" baseline="0" dirty="0">
                <a:latin typeface="Consolas" panose="020B0609020204030204" pitchFamily="49" charset="0"/>
              </a:rPr>
              <a:t> </a:t>
            </a:r>
            <a:r>
              <a:rPr lang="en-US" b="0" i="0" u="none" strike="noStrike" baseline="0" dirty="0">
                <a:solidFill>
                  <a:srgbClr val="FF33FF"/>
                </a:solidFill>
                <a:latin typeface="Consolas" panose="020B0609020204030204" pitchFamily="49" charset="0"/>
              </a:rPr>
              <a:t>=</a:t>
            </a:r>
            <a:r>
              <a:rPr lang="en-US" b="0" i="0" u="none" strike="noStrike" baseline="0" dirty="0">
                <a:latin typeface="Consolas" panose="020B0609020204030204" pitchFamily="49" charset="0"/>
              </a:rPr>
              <a:t> </a:t>
            </a:r>
            <a:r>
              <a:rPr lang="en-US" b="0" i="0" u="none" strike="noStrike" baseline="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"Virginia"</a:t>
            </a:r>
          </a:p>
          <a:p>
            <a:pPr marL="0" indent="0" algn="l">
              <a:spcBef>
                <a:spcPts val="300"/>
              </a:spcBef>
              <a:buNone/>
            </a:pPr>
            <a:r>
              <a:rPr lang="en-US" b="1" i="0" u="none" strike="noStrike" baseline="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b="1" i="0" u="none" strike="noStrike" baseline="0" dirty="0">
                <a:latin typeface="Consolas" panose="020B0609020204030204" pitchFamily="49" charset="0"/>
              </a:rPr>
              <a:t> </a:t>
            </a:r>
            <a:r>
              <a:rPr lang="en-US" b="0" i="0" u="none" strike="noStrike" baseline="0" dirty="0">
                <a:latin typeface="Consolas" panose="020B0609020204030204" pitchFamily="49" charset="0"/>
              </a:rPr>
              <a:t>letter </a:t>
            </a:r>
            <a:r>
              <a:rPr lang="en-US" b="1" i="0" u="none" strike="noStrike" baseline="0" dirty="0">
                <a:solidFill>
                  <a:srgbClr val="FF33FF"/>
                </a:solidFill>
                <a:latin typeface="Consolas" panose="020B0609020204030204" pitchFamily="49" charset="0"/>
              </a:rPr>
              <a:t>in</a:t>
            </a:r>
            <a:r>
              <a:rPr lang="en-US" b="1" i="0" u="none" strike="noStrike" baseline="0" dirty="0">
                <a:latin typeface="Consolas" panose="020B0609020204030204" pitchFamily="49" charset="0"/>
              </a:rPr>
              <a:t> </a:t>
            </a:r>
            <a:r>
              <a:rPr lang="en-US" b="0" i="0" u="none" strike="noStrike" baseline="0" dirty="0" err="1">
                <a:latin typeface="Consolas" panose="020B0609020204030204" pitchFamily="49" charset="0"/>
              </a:rPr>
              <a:t>stateName</a:t>
            </a:r>
            <a:r>
              <a:rPr lang="en-US" b="0" i="0" u="none" strike="noStrike" baseline="0" dirty="0">
                <a:latin typeface="Consolas" panose="020B0609020204030204" pitchFamily="49" charset="0"/>
              </a:rPr>
              <a:t> :</a:t>
            </a:r>
          </a:p>
          <a:p>
            <a:pPr marL="0" indent="0" algn="l">
              <a:spcBef>
                <a:spcPts val="300"/>
              </a:spcBef>
              <a:buNone/>
            </a:pPr>
            <a:r>
              <a:rPr lang="en-US" b="0" i="0" u="none" strike="noStrike" baseline="0" dirty="0">
                <a:latin typeface="Consolas" panose="020B0609020204030204" pitchFamily="49" charset="0"/>
              </a:rPr>
              <a:t>   </a:t>
            </a:r>
            <a:r>
              <a:rPr lang="en-US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print</a:t>
            </a:r>
            <a:r>
              <a:rPr lang="en-US" b="0" i="0" u="none" strike="noStrike" baseline="0" dirty="0">
                <a:latin typeface="Consolas" panose="020B0609020204030204" pitchFamily="49" charset="0"/>
              </a:rPr>
              <a:t>(letter)</a:t>
            </a:r>
          </a:p>
          <a:p>
            <a:pPr marL="0" indent="0" algn="l">
              <a:spcBef>
                <a:spcPts val="300"/>
              </a:spcBef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b="0" i="0" u="none" strike="noStrike" baseline="0" dirty="0">
                <a:latin typeface="Consolas" panose="020B0609020204030204" pitchFamily="49" charset="0"/>
              </a:rPr>
              <a:t>i </a:t>
            </a:r>
            <a:r>
              <a:rPr lang="en-US" b="0" i="0" u="none" strike="noStrike" baseline="0" dirty="0">
                <a:solidFill>
                  <a:srgbClr val="FF33FF"/>
                </a:solidFill>
                <a:latin typeface="Consolas" panose="020B0609020204030204" pitchFamily="49" charset="0"/>
              </a:rPr>
              <a:t>=</a:t>
            </a:r>
            <a:r>
              <a:rPr lang="en-US" b="0" i="0" u="none" strike="noStrike" baseline="0" dirty="0">
                <a:latin typeface="Consolas" panose="020B0609020204030204" pitchFamily="49" charset="0"/>
              </a:rPr>
              <a:t> 0</a:t>
            </a:r>
          </a:p>
          <a:p>
            <a:pPr marL="0" indent="0" algn="l">
              <a:buNone/>
            </a:pPr>
            <a:r>
              <a:rPr lang="en-US" b="0" i="0" u="none" strike="noStrike" baseline="0" dirty="0" err="1">
                <a:latin typeface="Consolas" panose="020B0609020204030204" pitchFamily="49" charset="0"/>
              </a:rPr>
              <a:t>stateName</a:t>
            </a:r>
            <a:r>
              <a:rPr lang="en-US" b="0" i="0" u="none" strike="noStrike" baseline="0" dirty="0">
                <a:latin typeface="Consolas" panose="020B0609020204030204" pitchFamily="49" charset="0"/>
              </a:rPr>
              <a:t> </a:t>
            </a:r>
            <a:r>
              <a:rPr lang="en-US" b="0" i="0" u="none" strike="noStrike" baseline="0" dirty="0">
                <a:solidFill>
                  <a:srgbClr val="FF33FF"/>
                </a:solidFill>
                <a:latin typeface="Consolas" panose="020B0609020204030204" pitchFamily="49" charset="0"/>
              </a:rPr>
              <a:t>=</a:t>
            </a:r>
            <a:r>
              <a:rPr lang="en-US" b="0" i="0" u="none" strike="noStrike" baseline="0" dirty="0">
                <a:latin typeface="Consolas" panose="020B0609020204030204" pitchFamily="49" charset="0"/>
              </a:rPr>
              <a:t> "Virginia"</a:t>
            </a:r>
          </a:p>
          <a:p>
            <a:pPr marL="0" indent="0" algn="l">
              <a:buNone/>
            </a:pPr>
            <a:r>
              <a:rPr lang="en-US" b="1" i="0" u="none" strike="noStrike" baseline="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while</a:t>
            </a:r>
            <a:r>
              <a:rPr lang="en-US" b="1" i="0" u="none" strike="noStrike" baseline="0" dirty="0">
                <a:latin typeface="Consolas" panose="020B0609020204030204" pitchFamily="49" charset="0"/>
              </a:rPr>
              <a:t> </a:t>
            </a:r>
            <a:r>
              <a:rPr lang="en-US" b="0" i="0" u="none" strike="noStrike" baseline="0" dirty="0">
                <a:latin typeface="Consolas" panose="020B0609020204030204" pitchFamily="49" charset="0"/>
              </a:rPr>
              <a:t>i </a:t>
            </a:r>
            <a:r>
              <a:rPr lang="en-US" b="0" i="0" u="none" strike="noStrike" baseline="0" dirty="0">
                <a:solidFill>
                  <a:srgbClr val="FF33FF"/>
                </a:solidFill>
                <a:latin typeface="Consolas" panose="020B0609020204030204" pitchFamily="49" charset="0"/>
              </a:rPr>
              <a:t>&lt;</a:t>
            </a:r>
            <a:r>
              <a:rPr lang="en-US" b="0" i="0" u="none" strike="noStrike" baseline="0" dirty="0">
                <a:latin typeface="Consolas" panose="020B0609020204030204" pitchFamily="49" charset="0"/>
              </a:rPr>
              <a:t> </a:t>
            </a:r>
            <a:r>
              <a:rPr lang="en-US" b="0" i="0" u="none" strike="noStrike" baseline="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len</a:t>
            </a:r>
            <a:r>
              <a:rPr lang="en-US" b="0" i="0" u="none" strike="noStrike" baseline="0" dirty="0">
                <a:latin typeface="Consolas" panose="020B0609020204030204" pitchFamily="49" charset="0"/>
              </a:rPr>
              <a:t>(</a:t>
            </a:r>
            <a:r>
              <a:rPr lang="en-US" b="0" i="0" u="none" strike="noStrike" baseline="0" dirty="0" err="1">
                <a:latin typeface="Consolas" panose="020B0609020204030204" pitchFamily="49" charset="0"/>
              </a:rPr>
              <a:t>stateName</a:t>
            </a:r>
            <a:r>
              <a:rPr lang="en-US" b="0" i="0" u="none" strike="noStrike" baseline="0" dirty="0">
                <a:latin typeface="Consolas" panose="020B0609020204030204" pitchFamily="49" charset="0"/>
              </a:rPr>
              <a:t>):</a:t>
            </a:r>
          </a:p>
          <a:p>
            <a:pPr marL="0" indent="0" algn="l">
              <a:buNone/>
            </a:pPr>
            <a:r>
              <a:rPr lang="en-US" b="0" i="0" u="none" strike="noStrike" baseline="0" dirty="0">
                <a:latin typeface="Consolas" panose="020B0609020204030204" pitchFamily="49" charset="0"/>
              </a:rPr>
              <a:t>   letter </a:t>
            </a:r>
            <a:r>
              <a:rPr lang="en-US" b="0" i="0" u="none" strike="noStrike" baseline="0" dirty="0">
                <a:solidFill>
                  <a:srgbClr val="FF33FF"/>
                </a:solidFill>
                <a:latin typeface="Consolas" panose="020B0609020204030204" pitchFamily="49" charset="0"/>
              </a:rPr>
              <a:t>=</a:t>
            </a:r>
            <a:r>
              <a:rPr lang="en-US" b="0" i="0" u="none" strike="noStrike" baseline="0" dirty="0">
                <a:latin typeface="Consolas" panose="020B0609020204030204" pitchFamily="49" charset="0"/>
              </a:rPr>
              <a:t> </a:t>
            </a:r>
            <a:r>
              <a:rPr lang="en-US" b="0" i="0" u="none" strike="noStrike" baseline="0" dirty="0" err="1">
                <a:latin typeface="Consolas" panose="020B0609020204030204" pitchFamily="49" charset="0"/>
              </a:rPr>
              <a:t>stateName</a:t>
            </a:r>
            <a:r>
              <a:rPr lang="en-US" b="0" i="0" u="none" strike="noStrike" baseline="0" dirty="0">
                <a:latin typeface="Consolas" panose="020B0609020204030204" pitchFamily="49" charset="0"/>
              </a:rPr>
              <a:t>[i]</a:t>
            </a:r>
          </a:p>
          <a:p>
            <a:pPr marL="0" indent="0" algn="l">
              <a:buNone/>
            </a:pPr>
            <a:r>
              <a:rPr lang="en-US" b="0" i="0" u="none" strike="noStrike" baseline="0" dirty="0">
                <a:latin typeface="Consolas" panose="020B0609020204030204" pitchFamily="49" charset="0"/>
              </a:rPr>
              <a:t>   </a:t>
            </a:r>
            <a:r>
              <a:rPr lang="en-US" b="0" i="0" u="none" strike="noStrike" baseline="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print</a:t>
            </a:r>
            <a:r>
              <a:rPr lang="en-US" b="0" i="0" u="none" strike="noStrike" baseline="0" dirty="0">
                <a:latin typeface="Consolas" panose="020B0609020204030204" pitchFamily="49" charset="0"/>
              </a:rPr>
              <a:t>(letter)</a:t>
            </a:r>
          </a:p>
          <a:p>
            <a:pPr marL="0" indent="0" algn="l">
              <a:buNone/>
            </a:pPr>
            <a:r>
              <a:rPr lang="en-US" b="0" i="0" u="none" strike="noStrike" baseline="0" dirty="0">
                <a:latin typeface="Consolas" panose="020B0609020204030204" pitchFamily="49" charset="0"/>
              </a:rPr>
              <a:t>   i </a:t>
            </a:r>
            <a:r>
              <a:rPr lang="en-US" b="0" i="0" u="none" strike="noStrike" baseline="0" dirty="0">
                <a:solidFill>
                  <a:srgbClr val="FF33FF"/>
                </a:solidFill>
                <a:latin typeface="Consolas" panose="020B0609020204030204" pitchFamily="49" charset="0"/>
              </a:rPr>
              <a:t>=</a:t>
            </a:r>
            <a:r>
              <a:rPr lang="en-US" b="0" i="0" u="none" strike="noStrike" baseline="0" dirty="0">
                <a:latin typeface="Consolas" panose="020B0609020204030204" pitchFamily="49" charset="0"/>
              </a:rPr>
              <a:t> i </a:t>
            </a:r>
            <a:r>
              <a:rPr lang="en-US" b="0" i="0" u="none" strike="noStrike" baseline="0" dirty="0">
                <a:solidFill>
                  <a:srgbClr val="FF33FF"/>
                </a:solidFill>
                <a:latin typeface="Consolas" panose="020B0609020204030204" pitchFamily="49" charset="0"/>
              </a:rPr>
              <a:t>+</a:t>
            </a:r>
            <a:r>
              <a:rPr lang="en-US" b="0" i="0" u="none" strike="noStrike" baseline="0" dirty="0">
                <a:latin typeface="Consolas" panose="020B0609020204030204" pitchFamily="49" charset="0"/>
              </a:rPr>
              <a:t> 1</a:t>
            </a:r>
            <a:endParaRPr lang="en-US" dirty="0">
              <a:latin typeface="Consolas" panose="020B0609020204030204" pitchFamily="49" charset="0"/>
            </a:endParaRPr>
          </a:p>
          <a:p>
            <a:pPr marL="0" indent="0" algn="l">
              <a:spcBef>
                <a:spcPts val="300"/>
              </a:spcBef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153896-247A-4522-8EC5-33CD5FD7E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A468-A168-48C4-B46A-E65448296BCD}" type="slidenum">
              <a:rPr lang="en-US" altLang="en-US" smtClean="0"/>
              <a:pPr/>
              <a:t>9</a:t>
            </a:fld>
            <a:endParaRPr lang="en-US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8BDD00-4B9C-4AEC-ABDB-13FA3983D83C}"/>
              </a:ext>
            </a:extLst>
          </p:cNvPr>
          <p:cNvSpPr txBox="1"/>
          <p:nvPr/>
        </p:nvSpPr>
        <p:spPr>
          <a:xfrm>
            <a:off x="9144000" y="1302127"/>
            <a:ext cx="990600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0" i="0" u="none" strike="noStrike" baseline="0" dirty="0">
                <a:latin typeface="Consolas" panose="020B0609020204030204" pitchFamily="49" charset="0"/>
              </a:rPr>
              <a:t>V</a:t>
            </a:r>
          </a:p>
          <a:p>
            <a:r>
              <a:rPr lang="en-US" sz="3200" b="0" i="0" u="none" strike="noStrike" baseline="0" dirty="0">
                <a:latin typeface="Consolas" panose="020B0609020204030204" pitchFamily="49" charset="0"/>
              </a:rPr>
              <a:t>i</a:t>
            </a:r>
          </a:p>
          <a:p>
            <a:r>
              <a:rPr lang="en-US" sz="3200" b="0" i="0" u="none" strike="noStrike" baseline="0" dirty="0">
                <a:latin typeface="Consolas" panose="020B0609020204030204" pitchFamily="49" charset="0"/>
              </a:rPr>
              <a:t>r</a:t>
            </a:r>
          </a:p>
          <a:p>
            <a:r>
              <a:rPr lang="en-US" sz="3200" b="0" i="0" u="none" strike="noStrike" baseline="0" dirty="0">
                <a:latin typeface="Consolas" panose="020B0609020204030204" pitchFamily="49" charset="0"/>
              </a:rPr>
              <a:t>g</a:t>
            </a:r>
          </a:p>
          <a:p>
            <a:r>
              <a:rPr lang="en-US" sz="3200" b="0" i="0" u="none" strike="noStrike" baseline="0" dirty="0">
                <a:latin typeface="Consolas" panose="020B0609020204030204" pitchFamily="49" charset="0"/>
              </a:rPr>
              <a:t>i</a:t>
            </a:r>
          </a:p>
          <a:p>
            <a:r>
              <a:rPr lang="en-US" sz="3200" b="0" i="0" u="none" strike="noStrike" baseline="0" dirty="0">
                <a:latin typeface="Consolas" panose="020B0609020204030204" pitchFamily="49" charset="0"/>
              </a:rPr>
              <a:t>n</a:t>
            </a:r>
          </a:p>
          <a:p>
            <a:r>
              <a:rPr lang="en-US" sz="3200" b="0" i="0" u="none" strike="noStrike" baseline="0" dirty="0">
                <a:latin typeface="Consolas" panose="020B0609020204030204" pitchFamily="49" charset="0"/>
              </a:rPr>
              <a:t>i</a:t>
            </a:r>
          </a:p>
          <a:p>
            <a:r>
              <a:rPr lang="en-US" sz="3200" b="0" i="0" u="none" strike="noStrike" baseline="0" dirty="0">
                <a:latin typeface="Consolas" panose="020B0609020204030204" pitchFamily="49" charset="0"/>
              </a:rPr>
              <a:t>a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903623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.3PropositionalEquivalences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lossy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1.6Rules of Inference</Template>
  <TotalTime>0</TotalTime>
  <Words>1027</Words>
  <Application>Microsoft Office PowerPoint</Application>
  <PresentationFormat>Widescreen</PresentationFormat>
  <Paragraphs>182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ArialMT</vt:lpstr>
      <vt:lpstr>Calibri</vt:lpstr>
      <vt:lpstr>Cambria</vt:lpstr>
      <vt:lpstr>Consolas</vt:lpstr>
      <vt:lpstr>1.3PropositionalEquivalences</vt:lpstr>
      <vt:lpstr>4.5 Common Loop Algorithms</vt:lpstr>
      <vt:lpstr>Common Loop Algorithms</vt:lpstr>
      <vt:lpstr>Common Loop Algorithms</vt:lpstr>
      <vt:lpstr>Common Loop Algorithms</vt:lpstr>
      <vt:lpstr>The for Loop</vt:lpstr>
      <vt:lpstr>The for Loop</vt:lpstr>
      <vt:lpstr>The for Loop</vt:lpstr>
      <vt:lpstr>Syntax of for statement</vt:lpstr>
      <vt:lpstr>The for Loop</vt:lpstr>
      <vt:lpstr>The for Loop</vt:lpstr>
      <vt:lpstr>Student Activity</vt:lpstr>
      <vt:lpstr>The range Function</vt:lpstr>
      <vt:lpstr>Syntax of range function within for statement</vt:lpstr>
      <vt:lpstr>Syntax of range function within for statement</vt:lpstr>
      <vt:lpstr>Syntax of range function within for statement</vt:lpstr>
      <vt:lpstr>Syntax of range function within for statement</vt:lpstr>
      <vt:lpstr>The for Loop - Student Activity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ICS 104 Slides Templete - Husni Al-Muhtaseb</dc:title>
  <dc:subject>Diacrete Structure</dc:subject>
  <dc:creator/>
  <cp:lastModifiedBy/>
  <cp:revision>1</cp:revision>
  <dcterms:created xsi:type="dcterms:W3CDTF">2013-09-26T11:26:00Z</dcterms:created>
  <dcterms:modified xsi:type="dcterms:W3CDTF">2022-01-16T18:48:27Z</dcterms:modified>
</cp:coreProperties>
</file>