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1"/>
  </p:sldMasterIdLst>
  <p:notesMasterIdLst>
    <p:notesMasterId r:id="rId14"/>
  </p:notesMasterIdLst>
  <p:handoutMasterIdLst>
    <p:handoutMasterId r:id="rId15"/>
  </p:handoutMasterIdLst>
  <p:sldIdLst>
    <p:sldId id="835" r:id="rId2"/>
    <p:sldId id="836" r:id="rId3"/>
    <p:sldId id="837" r:id="rId4"/>
    <p:sldId id="838" r:id="rId5"/>
    <p:sldId id="839" r:id="rId6"/>
    <p:sldId id="840" r:id="rId7"/>
    <p:sldId id="841" r:id="rId8"/>
    <p:sldId id="842" r:id="rId9"/>
    <p:sldId id="843" r:id="rId10"/>
    <p:sldId id="844" r:id="rId11"/>
    <p:sldId id="845" r:id="rId12"/>
    <p:sldId id="846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B3D"/>
    <a:srgbClr val="FFCDB6"/>
    <a:srgbClr val="CFD9EE"/>
    <a:srgbClr val="66FF33"/>
    <a:srgbClr val="FF33FF"/>
    <a:srgbClr val="C51EE6"/>
    <a:srgbClr val="B4DCFA"/>
    <a:srgbClr val="000000"/>
    <a:srgbClr val="FFEAA7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1/16/2022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4439-0D0F-418E-9CB5-95291BE95DF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1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99576" cy="51023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rgbClr val="FFFF00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D840-611C-484C-BCE3-69EFEAFB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4.7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06E8-A4EF-454E-9DB8-534C6BA7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5486400" cy="5486400"/>
          </a:xfrm>
        </p:spPr>
        <p:txBody>
          <a:bodyPr/>
          <a:lstStyle/>
          <a:p>
            <a:r>
              <a:rPr lang="en-US" dirty="0"/>
              <a:t>When the body of a loop contains another loop, the loops are nested.</a:t>
            </a:r>
          </a:p>
          <a:p>
            <a:r>
              <a:rPr lang="en-US" dirty="0"/>
              <a:t>A typical use of nested loops is printing a table with rows and columns.</a:t>
            </a:r>
          </a:p>
          <a:p>
            <a:r>
              <a:rPr lang="en-US" dirty="0"/>
              <a:t>For example, we will print the powers of x as in the following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34BED-AB21-4EB8-A75E-4D63A784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CB198A-5BC6-4AF5-BDC0-5AC92F8578EB}"/>
              </a:ext>
            </a:extLst>
          </p:cNvPr>
          <p:cNvGraphicFramePr>
            <a:graphicFrameLocks noGrp="1"/>
          </p:cNvGraphicFramePr>
          <p:nvPr/>
        </p:nvGraphicFramePr>
        <p:xfrm>
          <a:off x="6881337" y="2841498"/>
          <a:ext cx="3879850" cy="2790002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639592">
                  <a:extLst>
                    <a:ext uri="{9D8B030D-6E8A-4147-A177-3AD203B41FA5}">
                      <a16:colId xmlns:a16="http://schemas.microsoft.com/office/drawing/2014/main" val="2967116485"/>
                    </a:ext>
                  </a:extLst>
                </a:gridCol>
                <a:gridCol w="813312">
                  <a:extLst>
                    <a:ext uri="{9D8B030D-6E8A-4147-A177-3AD203B41FA5}">
                      <a16:colId xmlns:a16="http://schemas.microsoft.com/office/drawing/2014/main" val="1804139178"/>
                    </a:ext>
                  </a:extLst>
                </a:gridCol>
                <a:gridCol w="1014224">
                  <a:extLst>
                    <a:ext uri="{9D8B030D-6E8A-4147-A177-3AD203B41FA5}">
                      <a16:colId xmlns:a16="http://schemas.microsoft.com/office/drawing/2014/main" val="1829193909"/>
                    </a:ext>
                  </a:extLst>
                </a:gridCol>
                <a:gridCol w="1412722">
                  <a:extLst>
                    <a:ext uri="{9D8B030D-6E8A-4147-A177-3AD203B41FA5}">
                      <a16:colId xmlns:a16="http://schemas.microsoft.com/office/drawing/2014/main" val="3683550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x</a:t>
                      </a:r>
                      <a:r>
                        <a:rPr lang="en-US" sz="3000" baseline="30000" dirty="0">
                          <a:effectLst/>
                        </a:rPr>
                        <a:t>1</a:t>
                      </a:r>
                      <a:endParaRPr lang="en-US" sz="30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x</a:t>
                      </a:r>
                      <a:r>
                        <a:rPr lang="en-US" sz="3000" baseline="30000" dirty="0">
                          <a:effectLst/>
                        </a:rPr>
                        <a:t>2</a:t>
                      </a:r>
                      <a:endParaRPr lang="en-US" sz="30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x</a:t>
                      </a:r>
                      <a:r>
                        <a:rPr lang="en-US" sz="3000" baseline="30000" dirty="0">
                          <a:effectLst/>
                        </a:rPr>
                        <a:t>3</a:t>
                      </a:r>
                      <a:endParaRPr lang="en-US" sz="30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x</a:t>
                      </a:r>
                      <a:r>
                        <a:rPr lang="en-US" sz="3000" baseline="30000" dirty="0">
                          <a:effectLst/>
                        </a:rPr>
                        <a:t>4</a:t>
                      </a:r>
                      <a:endParaRPr lang="en-US" sz="30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845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</a:t>
                      </a:r>
                      <a:endParaRPr lang="en-US" sz="30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39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</a:t>
                      </a:r>
                      <a:endParaRPr lang="en-US" sz="30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4</a:t>
                      </a:r>
                      <a:endParaRPr lang="en-US" sz="3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8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16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12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3</a:t>
                      </a:r>
                      <a:endParaRPr lang="en-US" sz="30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9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27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81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33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…</a:t>
                      </a:r>
                      <a:endParaRPr lang="en-US" sz="30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…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…</a:t>
                      </a:r>
                      <a:endParaRPr lang="en-US" sz="3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…</a:t>
                      </a:r>
                      <a:endParaRPr lang="en-US" sz="3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24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10</a:t>
                      </a:r>
                      <a:endParaRPr lang="en-US" sz="30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100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1000</a:t>
                      </a:r>
                      <a:endParaRPr lang="en-US" sz="3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10000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44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9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41C1-62A0-481C-A98B-49A26A9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Strings: Finding the First or Last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EFDC-C28C-4BE7-BE73-CD8C891D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When you count the value that fulfills a condition, you need to look at all values.</a:t>
            </a:r>
          </a:p>
          <a:p>
            <a:pPr>
              <a:spcBef>
                <a:spcPts val="300"/>
              </a:spcBef>
            </a:pPr>
            <a:r>
              <a:rPr lang="en-US" dirty="0"/>
              <a:t>However, if your task is to find a match, then you can stop as soon as the condition is fulfilled.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EC9C-1AAA-4FB7-8B87-4C0428B7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0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41C1-62A0-481C-A98B-49A26A9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Strings: Finding the First or Last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EFDC-C28C-4BE7-BE73-CD8C891D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</a:pPr>
            <a:r>
              <a:rPr lang="en-US" sz="3000" dirty="0"/>
              <a:t>Find  the position of the first digit.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"A1"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found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position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0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en-US" sz="3000" b="1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found </a:t>
            </a:r>
            <a:r>
              <a:rPr lang="en-US" sz="3000" b="1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and</a:t>
            </a:r>
            <a:r>
              <a:rPr lang="en-US" sz="30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position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&lt;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(string):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if</a:t>
            </a:r>
            <a:r>
              <a:rPr lang="en-US" sz="30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string[position].</a:t>
            </a:r>
            <a:r>
              <a:rPr lang="en-US" sz="30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isdigit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      found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else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      position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position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found: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print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0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"First digit occurs at position"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, position)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print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0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"The string does not contain a digit."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3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EC9C-1AAA-4FB7-8B87-4C0428B7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D6020-8AF4-4795-98EE-B1F44514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34" y="1447800"/>
            <a:ext cx="640079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41C1-62A0-481C-A98B-49A26A9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Strings: A 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EFDC-C28C-4BE7-BE73-CD8C891D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</a:pPr>
            <a:r>
              <a:rPr lang="en-US" sz="3000" dirty="0"/>
              <a:t>What if we need to find the position of the last digit in the string?.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"A1B2"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found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position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(string)</a:t>
            </a:r>
            <a:r>
              <a:rPr lang="en-US" sz="3000" b="0" i="0" u="none" strike="noStrik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dirty="0">
                <a:solidFill>
                  <a:srgbClr val="FF33FF"/>
                </a:solidFill>
                <a:latin typeface="Consolas" panose="020B0609020204030204" pitchFamily="49" charset="0"/>
              </a:rPr>
              <a:t>-</a:t>
            </a:r>
            <a:r>
              <a:rPr lang="en-US" sz="3000" b="0" i="0" u="none" strike="noStrike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en-US" sz="3000" b="1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found </a:t>
            </a:r>
            <a:r>
              <a:rPr lang="en-US" sz="3000" b="1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and</a:t>
            </a:r>
            <a:r>
              <a:rPr lang="en-US" sz="30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position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&gt;=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0</a:t>
            </a:r>
            <a:r>
              <a:rPr lang="en-US" sz="3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if</a:t>
            </a:r>
            <a:r>
              <a:rPr lang="en-US" sz="30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string[position].</a:t>
            </a:r>
            <a:r>
              <a:rPr lang="en-US" sz="3000" b="0" i="0" u="none" strike="noStrike" baseline="0" dirty="0" err="1">
                <a:solidFill>
                  <a:schemeClr val="tx1"/>
                </a:solidFill>
                <a:latin typeface="Consolas" panose="020B0609020204030204" pitchFamily="49" charset="0"/>
              </a:rPr>
              <a:t>isdigit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      found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else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      position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position </a:t>
            </a:r>
            <a:r>
              <a:rPr lang="en-US" sz="30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-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b="1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found: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print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"Last </a:t>
            </a:r>
            <a:r>
              <a:rPr lang="en-US" sz="30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digit occurs at position"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, position)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print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0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"The string does not contain a digit."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3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EC9C-1AAA-4FB7-8B87-4C0428B7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0523B-BD51-4AF8-B567-230976BA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6" b="13636"/>
          <a:stretch/>
        </p:blipFill>
        <p:spPr>
          <a:xfrm>
            <a:off x="5638800" y="3124200"/>
            <a:ext cx="570479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7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0F12-6B94-4DD5-9424-A73F9918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095F-16A2-44C1-91F5-97E08EFD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pseudocode for printing the table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you print a table row?</a:t>
            </a:r>
          </a:p>
          <a:p>
            <a:pPr lvl="1"/>
            <a:r>
              <a:rPr lang="en-US" dirty="0"/>
              <a:t>You need to print a value for each component.</a:t>
            </a:r>
          </a:p>
          <a:p>
            <a:pPr lvl="1"/>
            <a:r>
              <a:rPr lang="en-US" dirty="0"/>
              <a:t>This requires a second loop.</a:t>
            </a:r>
          </a:p>
          <a:p>
            <a:pPr lvl="1"/>
            <a:r>
              <a:rPr lang="en-US" dirty="0"/>
              <a:t>This loop must be placed inside the preceding loop. We say that the inner loop is </a:t>
            </a:r>
            <a:r>
              <a:rPr lang="en-US" dirty="0">
                <a:solidFill>
                  <a:srgbClr val="FFFF00"/>
                </a:solidFill>
              </a:rPr>
              <a:t>nested</a:t>
            </a:r>
            <a:r>
              <a:rPr lang="en-US" dirty="0"/>
              <a:t> inside the outer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B292A-7891-4C1C-9FC0-F9A31E45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CEDFB-28B6-45D3-8DAC-5DF7B85B9141}"/>
              </a:ext>
            </a:extLst>
          </p:cNvPr>
          <p:cNvSpPr txBox="1"/>
          <p:nvPr/>
        </p:nvSpPr>
        <p:spPr>
          <a:xfrm>
            <a:off x="2743200" y="1524000"/>
            <a:ext cx="60943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Print table header.</a:t>
            </a:r>
          </a:p>
          <a:p>
            <a:pPr algn="l"/>
            <a:r>
              <a:rPr lang="en-US" sz="32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For x from 1 to 10</a:t>
            </a:r>
          </a:p>
          <a:p>
            <a:pPr algn="l"/>
            <a:r>
              <a:rPr lang="en-US" sz="32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    Print table row.</a:t>
            </a:r>
          </a:p>
          <a:p>
            <a:pPr algn="l"/>
            <a:r>
              <a:rPr lang="en-US" sz="32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    Print new line.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1A6793-D59F-4F7A-BA85-B37776484123}"/>
              </a:ext>
            </a:extLst>
          </p:cNvPr>
          <p:cNvSpPr/>
          <p:nvPr/>
        </p:nvSpPr>
        <p:spPr>
          <a:xfrm>
            <a:off x="2819400" y="2514600"/>
            <a:ext cx="3886200" cy="533400"/>
          </a:xfrm>
          <a:prstGeom prst="roundRect">
            <a:avLst/>
          </a:prstGeom>
          <a:solidFill>
            <a:srgbClr val="34AC8B">
              <a:alpha val="50196"/>
            </a:srgb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0F12-6B94-4DD5-9424-A73F9918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095F-16A2-44C1-91F5-97E08EFD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6781800" cy="5486400"/>
          </a:xfrm>
        </p:spPr>
        <p:txBody>
          <a:bodyPr/>
          <a:lstStyle/>
          <a:p>
            <a:r>
              <a:rPr lang="en-US" dirty="0"/>
              <a:t>How do you print a table row?</a:t>
            </a:r>
          </a:p>
          <a:p>
            <a:pPr lvl="1"/>
            <a:r>
              <a:rPr lang="en-US" dirty="0"/>
              <a:t>You need to print a value for each component.</a:t>
            </a:r>
          </a:p>
          <a:p>
            <a:pPr lvl="1"/>
            <a:r>
              <a:rPr lang="en-US" dirty="0"/>
              <a:t>This requires a second loop.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loop must be placed inside the preceding loop. We say that the inner loop is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nested</a:t>
            </a:r>
            <a:r>
              <a:rPr lang="en-US" dirty="0"/>
              <a:t> inside the outer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B292A-7891-4C1C-9FC0-F9A31E45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CEDFB-28B6-45D3-8DAC-5DF7B85B9141}"/>
              </a:ext>
            </a:extLst>
          </p:cNvPr>
          <p:cNvSpPr txBox="1"/>
          <p:nvPr/>
        </p:nvSpPr>
        <p:spPr>
          <a:xfrm>
            <a:off x="7924800" y="685800"/>
            <a:ext cx="3505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Print table header.</a:t>
            </a:r>
          </a:p>
          <a:p>
            <a:pPr algn="l"/>
            <a:r>
              <a:rPr lang="en-US" sz="2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For x from 1 to 10</a:t>
            </a:r>
          </a:p>
          <a:p>
            <a:pPr algn="l"/>
            <a:r>
              <a:rPr lang="en-US" sz="2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579B3D"/>
                </a:highlight>
                <a:latin typeface="Comic Sans MS" panose="030F0702030302020204" pitchFamily="66" charset="0"/>
              </a:rPr>
              <a:t>     Print table row.</a:t>
            </a:r>
          </a:p>
          <a:p>
            <a:pPr algn="l"/>
            <a:r>
              <a:rPr lang="en-US" sz="2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    Print new line.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7B2D5-947F-48A8-BA85-550483BFCF31}"/>
              </a:ext>
            </a:extLst>
          </p:cNvPr>
          <p:cNvSpPr txBox="1"/>
          <p:nvPr/>
        </p:nvSpPr>
        <p:spPr>
          <a:xfrm>
            <a:off x="2438400" y="2743200"/>
            <a:ext cx="35060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0" i="0" u="none" strike="noStrike" baseline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For n from 1 to 4</a:t>
            </a:r>
          </a:p>
          <a:p>
            <a:r>
              <a:rPr lang="en-US" dirty="0"/>
              <a:t>    Print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E3681-D89C-4FF9-8A9E-A8196838B206}"/>
              </a:ext>
            </a:extLst>
          </p:cNvPr>
          <p:cNvSpPr txBox="1"/>
          <p:nvPr/>
        </p:nvSpPr>
        <p:spPr>
          <a:xfrm>
            <a:off x="7904703" y="2840448"/>
            <a:ext cx="3505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Print table header.</a:t>
            </a:r>
          </a:p>
          <a:p>
            <a:pPr algn="l"/>
            <a:r>
              <a:rPr lang="en-US" sz="2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For x from 1 to 10</a:t>
            </a:r>
          </a:p>
          <a:p>
            <a:r>
              <a:rPr lang="en-US" sz="2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579B3D"/>
                </a:highlight>
                <a:latin typeface="Comic Sans MS" panose="030F0702030302020204" pitchFamily="66" charset="0"/>
              </a:rPr>
              <a:t>     </a:t>
            </a:r>
            <a:r>
              <a:rPr lang="en-US" sz="2800" dirty="0">
                <a:highlight>
                  <a:srgbClr val="579B3D"/>
                </a:highlight>
              </a:rPr>
              <a:t>For n from 1 to 4</a:t>
            </a:r>
          </a:p>
          <a:p>
            <a:r>
              <a:rPr lang="en-US" sz="2800" dirty="0">
                <a:highlight>
                  <a:srgbClr val="579B3D"/>
                </a:highlight>
              </a:rPr>
              <a:t>          Print </a:t>
            </a:r>
            <a:r>
              <a:rPr lang="en-US" sz="2800" dirty="0" err="1">
                <a:highlight>
                  <a:srgbClr val="579B3D"/>
                </a:highlight>
              </a:rPr>
              <a:t>x</a:t>
            </a:r>
            <a:r>
              <a:rPr lang="en-US" sz="2800" baseline="30000" dirty="0" err="1">
                <a:highlight>
                  <a:srgbClr val="579B3D"/>
                </a:highlight>
              </a:rPr>
              <a:t>n</a:t>
            </a:r>
            <a:r>
              <a:rPr lang="en-US" sz="2800" dirty="0">
                <a:highlight>
                  <a:srgbClr val="579B3D"/>
                </a:highlight>
              </a:rPr>
              <a:t>.</a:t>
            </a:r>
          </a:p>
          <a:p>
            <a:pPr algn="l"/>
            <a:r>
              <a:rPr lang="en-US" sz="2800" b="0" i="0" u="none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    Print new line.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D840-611C-484C-BCE3-69EFEAFB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06E8-A4EF-454E-9DB8-534C6BA7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5486400" cy="5486400"/>
          </a:xfrm>
        </p:spPr>
        <p:txBody>
          <a:bodyPr/>
          <a:lstStyle/>
          <a:p>
            <a:r>
              <a:rPr lang="en-US" dirty="0"/>
              <a:t>Print the powers of x as in the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34BED-AB21-4EB8-A75E-4D63A784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CB198A-5BC6-4AF5-BDC0-5AC92F8578EB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1905000"/>
          <a:ext cx="3879850" cy="2790002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639592">
                  <a:extLst>
                    <a:ext uri="{9D8B030D-6E8A-4147-A177-3AD203B41FA5}">
                      <a16:colId xmlns:a16="http://schemas.microsoft.com/office/drawing/2014/main" val="2967116485"/>
                    </a:ext>
                  </a:extLst>
                </a:gridCol>
                <a:gridCol w="813312">
                  <a:extLst>
                    <a:ext uri="{9D8B030D-6E8A-4147-A177-3AD203B41FA5}">
                      <a16:colId xmlns:a16="http://schemas.microsoft.com/office/drawing/2014/main" val="1804139178"/>
                    </a:ext>
                  </a:extLst>
                </a:gridCol>
                <a:gridCol w="1014224">
                  <a:extLst>
                    <a:ext uri="{9D8B030D-6E8A-4147-A177-3AD203B41FA5}">
                      <a16:colId xmlns:a16="http://schemas.microsoft.com/office/drawing/2014/main" val="1829193909"/>
                    </a:ext>
                  </a:extLst>
                </a:gridCol>
                <a:gridCol w="1412722">
                  <a:extLst>
                    <a:ext uri="{9D8B030D-6E8A-4147-A177-3AD203B41FA5}">
                      <a16:colId xmlns:a16="http://schemas.microsoft.com/office/drawing/2014/main" val="3683550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x</a:t>
                      </a:r>
                      <a:r>
                        <a:rPr lang="en-US" sz="3000" baseline="30000" dirty="0">
                          <a:effectLst/>
                        </a:rPr>
                        <a:t>1</a:t>
                      </a:r>
                      <a:endParaRPr lang="en-US" sz="30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x</a:t>
                      </a:r>
                      <a:r>
                        <a:rPr lang="en-US" sz="3000" baseline="30000" dirty="0">
                          <a:effectLst/>
                        </a:rPr>
                        <a:t>2</a:t>
                      </a:r>
                      <a:endParaRPr lang="en-US" sz="30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x</a:t>
                      </a:r>
                      <a:r>
                        <a:rPr lang="en-US" sz="3000" baseline="30000" dirty="0">
                          <a:effectLst/>
                        </a:rPr>
                        <a:t>3</a:t>
                      </a:r>
                      <a:endParaRPr lang="en-US" sz="30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x</a:t>
                      </a:r>
                      <a:r>
                        <a:rPr lang="en-US" sz="3000" baseline="30000" dirty="0">
                          <a:effectLst/>
                        </a:rPr>
                        <a:t>4</a:t>
                      </a:r>
                      <a:endParaRPr lang="en-US" sz="3000" baseline="30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845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</a:t>
                      </a:r>
                      <a:endParaRPr lang="en-US" sz="30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39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</a:t>
                      </a:r>
                      <a:endParaRPr lang="en-US" sz="30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4</a:t>
                      </a:r>
                      <a:endParaRPr lang="en-US" sz="3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8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16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12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3</a:t>
                      </a:r>
                      <a:endParaRPr lang="en-US" sz="30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9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27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81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33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…</a:t>
                      </a:r>
                      <a:endParaRPr lang="en-US" sz="30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…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…</a:t>
                      </a:r>
                      <a:endParaRPr lang="en-US" sz="3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…</a:t>
                      </a:r>
                      <a:endParaRPr lang="en-US" sz="3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24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10</a:t>
                      </a:r>
                      <a:endParaRPr lang="en-US" sz="30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100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1000</a:t>
                      </a:r>
                      <a:endParaRPr lang="en-US" sz="3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10000</a:t>
                      </a:r>
                      <a:endParaRPr lang="en-US" sz="3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44012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AE806B9-2DA3-4FAF-B728-8597DD4AB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77" t="1720" r="3077"/>
          <a:stretch/>
        </p:blipFill>
        <p:spPr>
          <a:xfrm>
            <a:off x="5638800" y="431679"/>
            <a:ext cx="5790602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FE90-C1AA-405B-9580-0D38D496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Note Regarding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658B-2E83-46ED-86C7-A792438D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function displays an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end of line </a:t>
            </a:r>
            <a:r>
              <a:rPr lang="en-US" dirty="0"/>
              <a:t>by default.</a:t>
            </a:r>
          </a:p>
          <a:p>
            <a:r>
              <a:rPr lang="en-US" dirty="0"/>
              <a:t>If we want to change this behavior, we can set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parameter to another string.</a:t>
            </a:r>
          </a:p>
          <a:p>
            <a:r>
              <a:rPr lang="en-US" dirty="0"/>
              <a:t>The default value of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parameter is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.</a:t>
            </a:r>
          </a:p>
          <a:p>
            <a:r>
              <a:rPr lang="en-US" dirty="0"/>
              <a:t>Consider the following example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course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CDB6"/>
                </a:solidFill>
                <a:latin typeface="Consolas" panose="020B0609020204030204" pitchFamily="49" charset="0"/>
              </a:rPr>
              <a:t>"ICS 104"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University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CDB6"/>
                </a:solidFill>
                <a:latin typeface="Consolas" panose="020B0609020204030204" pitchFamily="49" charset="0"/>
              </a:rPr>
              <a:t>"KFUPM"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latin typeface="Consolas" panose="020B0609020204030204" pitchFamily="49" charset="0"/>
              </a:rPr>
              <a:t>(course, end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CDB6"/>
                </a:solidFill>
                <a:latin typeface="Consolas" panose="020B0609020204030204" pitchFamily="49" charset="0"/>
              </a:rPr>
              <a:t>"@"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latin typeface="Consolas" panose="020B0609020204030204" pitchFamily="49" charset="0"/>
              </a:rPr>
              <a:t>(University)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C09-82AE-415B-A62D-FE06583D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080D6-A44F-4054-AEDC-39C7D661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4267200"/>
            <a:ext cx="333420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3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F1F-BFFC-44CC-AEF5-3930811D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A2B6B-3083-4AF9-B33D-CA340BB8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5A86C-A2C9-4554-B437-41689C97937D}"/>
              </a:ext>
            </a:extLst>
          </p:cNvPr>
          <p:cNvSpPr txBox="1"/>
          <p:nvPr/>
        </p:nvSpPr>
        <p:spPr>
          <a:xfrm>
            <a:off x="1066800" y="783431"/>
            <a:ext cx="10370976" cy="574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0" i="1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This program prints a table of powers of x.</a:t>
            </a:r>
          </a:p>
          <a:p>
            <a:pPr algn="l">
              <a:lnSpc>
                <a:spcPct val="90000"/>
              </a:lnSpc>
            </a:pPr>
            <a:r>
              <a:rPr lang="en-US" sz="2400" b="0" i="1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Initialize constant variables for the max ranges.</a:t>
            </a:r>
          </a:p>
          <a:p>
            <a:pPr algn="l">
              <a:lnSpc>
                <a:spcPct val="90000"/>
              </a:lnSpc>
            </a:pPr>
            <a:r>
              <a:rPr lang="en-US" sz="2400" b="0" i="0" u="none" strike="noStrike" baseline="0" dirty="0">
                <a:latin typeface="Consolas" panose="020B0609020204030204" pitchFamily="49" charset="0"/>
              </a:rPr>
              <a:t>NMAX = 4</a:t>
            </a:r>
          </a:p>
          <a:p>
            <a:pPr algn="l">
              <a:lnSpc>
                <a:spcPct val="90000"/>
              </a:lnSpc>
            </a:pPr>
            <a:r>
              <a:rPr lang="en-US" sz="2400" b="0" i="0" u="none" strike="noStrike" baseline="0" dirty="0">
                <a:latin typeface="Consolas" panose="020B0609020204030204" pitchFamily="49" charset="0"/>
              </a:rPr>
              <a:t>XMAX = 10</a:t>
            </a:r>
          </a:p>
          <a:p>
            <a:pPr algn="l">
              <a:lnSpc>
                <a:spcPct val="90000"/>
              </a:lnSpc>
            </a:pPr>
            <a:r>
              <a:rPr lang="en-US" sz="2400" b="0" i="1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Print table header.</a:t>
            </a:r>
          </a:p>
          <a:p>
            <a:pPr algn="l">
              <a:lnSpc>
                <a:spcPct val="90000"/>
              </a:lnSpc>
            </a:pPr>
            <a:r>
              <a:rPr lang="en-US" sz="24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n </a:t>
            </a:r>
            <a:r>
              <a:rPr lang="en-US" sz="2400" b="1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2400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range(1, NMAX </a:t>
            </a:r>
            <a:r>
              <a:rPr lang="en-US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 1) :</a:t>
            </a:r>
          </a:p>
          <a:p>
            <a:pPr algn="l">
              <a:lnSpc>
                <a:spcPct val="90000"/>
              </a:lnSpc>
            </a:pPr>
            <a:r>
              <a:rPr lang="en-US" sz="24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print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%10d</a:t>
            </a:r>
            <a:r>
              <a:rPr lang="en-US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%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 n, end</a:t>
            </a:r>
            <a:r>
              <a:rPr lang="en-US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sz="24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()</a:t>
            </a:r>
          </a:p>
          <a:p>
            <a:pPr algn="l">
              <a:lnSpc>
                <a:spcPct val="90000"/>
              </a:lnSpc>
            </a:pPr>
            <a:r>
              <a:rPr lang="en-US" sz="24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n </a:t>
            </a:r>
            <a:r>
              <a:rPr lang="en-US" sz="2400" b="1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2400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range(1, NMAX </a:t>
            </a:r>
            <a:r>
              <a:rPr lang="en-US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 1) :</a:t>
            </a:r>
          </a:p>
          <a:p>
            <a:pPr algn="l">
              <a:lnSpc>
                <a:spcPct val="90000"/>
              </a:lnSpc>
            </a:pPr>
            <a:r>
              <a:rPr lang="en-US" sz="24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print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%10s</a:t>
            </a:r>
            <a:r>
              <a:rPr lang="en-US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%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"x "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, end</a:t>
            </a:r>
            <a:r>
              <a:rPr lang="en-US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"")</a:t>
            </a:r>
          </a:p>
          <a:p>
            <a:pPr algn="l">
              <a:lnSpc>
                <a:spcPct val="90000"/>
              </a:lnSpc>
            </a:pPr>
            <a:r>
              <a:rPr lang="en-US" sz="24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"-"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*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 35)</a:t>
            </a:r>
          </a:p>
          <a:p>
            <a:pPr algn="l">
              <a:lnSpc>
                <a:spcPct val="90000"/>
              </a:lnSpc>
            </a:pPr>
            <a:r>
              <a:rPr lang="en-US" sz="2400" b="0" i="1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Print table body.</a:t>
            </a:r>
          </a:p>
          <a:p>
            <a:pPr algn="l">
              <a:lnSpc>
                <a:spcPct val="90000"/>
              </a:lnSpc>
            </a:pPr>
            <a:r>
              <a:rPr lang="en-US" sz="24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x </a:t>
            </a:r>
            <a:r>
              <a:rPr lang="en-US" sz="2400" b="1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2400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range(1, XMAX </a:t>
            </a:r>
            <a:r>
              <a:rPr lang="en-US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 1) :</a:t>
            </a:r>
          </a:p>
          <a:p>
            <a:pPr algn="l">
              <a:lnSpc>
                <a:spcPct val="90000"/>
              </a:lnSpc>
            </a:pPr>
            <a:r>
              <a:rPr lang="en-US" sz="2400" b="0" i="1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# Print the x row in the table.</a:t>
            </a:r>
          </a:p>
          <a:p>
            <a:pPr algn="l">
              <a:lnSpc>
                <a:spcPct val="90000"/>
              </a:lnSpc>
            </a:pPr>
            <a:r>
              <a:rPr lang="en-US" sz="2400" b="1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for</a:t>
            </a:r>
            <a:r>
              <a:rPr lang="en-US" sz="2400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n </a:t>
            </a:r>
            <a:r>
              <a:rPr lang="en-US" sz="2400" b="1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2400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range(1, NMAX </a:t>
            </a:r>
            <a:r>
              <a:rPr lang="en-US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 1) :</a:t>
            </a:r>
          </a:p>
          <a:p>
            <a:pPr algn="l">
              <a:lnSpc>
                <a:spcPct val="90000"/>
              </a:lnSpc>
            </a:pPr>
            <a:r>
              <a:rPr lang="da-DK" sz="24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print</a:t>
            </a:r>
            <a:r>
              <a:rPr lang="da-DK" sz="24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da-DK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da-DK" sz="24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%10.0f</a:t>
            </a:r>
            <a:r>
              <a:rPr lang="da-DK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da-DK" sz="24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da-DK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%</a:t>
            </a:r>
            <a:r>
              <a:rPr lang="da-DK" sz="2400" b="0" i="0" u="none" strike="noStrike" baseline="0" dirty="0">
                <a:latin typeface="Consolas" panose="020B0609020204030204" pitchFamily="49" charset="0"/>
              </a:rPr>
              <a:t> x </a:t>
            </a:r>
            <a:r>
              <a:rPr lang="da-DK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**</a:t>
            </a:r>
            <a:r>
              <a:rPr lang="da-DK" sz="2400" b="0" i="0" u="none" strike="noStrike" baseline="0" dirty="0">
                <a:latin typeface="Consolas" panose="020B0609020204030204" pitchFamily="49" charset="0"/>
              </a:rPr>
              <a:t> n, end</a:t>
            </a:r>
            <a:r>
              <a:rPr lang="da-DK" sz="2400" b="0" i="0" u="none" strike="noStrike" baseline="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da-DK" sz="2400" b="0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da-DK" sz="2400" b="0" i="0" u="none" strike="noStrike" baseline="0" dirty="0"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en-US" sz="2400" b="0" i="0" u="none" strike="noStrike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print</a:t>
            </a:r>
            <a:r>
              <a:rPr lang="en-US" sz="2400" b="0" i="0" u="none" strike="noStrike" baseline="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6976D-9251-4B4D-8B94-1D285B18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524000"/>
            <a:ext cx="471406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41C1-62A0-481C-A98B-49A26A9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4.8 Processing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EFDC-C28C-4BE7-BE73-CD8C891D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use of loops is to process or evaluate strings.</a:t>
            </a:r>
          </a:p>
          <a:p>
            <a:r>
              <a:rPr lang="en-US" dirty="0"/>
              <a:t>For example, you may need to count the number of occurrences of one or more characters in a string or verify that the contents of a string meet certain criteria.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EC9C-1AAA-4FB7-8B87-4C0428B7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92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41C1-62A0-481C-A98B-49A26A9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Strings: Counting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EFDC-C28C-4BE7-BE73-CD8C891D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need to count the number of uppercase letters contained in a string.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string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"This is a Test Message"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uppercase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 0</a:t>
            </a:r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latin typeface="Consolas" panose="020B0609020204030204" pitchFamily="49" charset="0"/>
              </a:rPr>
              <a:t> char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latin typeface="Consolas" panose="020B0609020204030204" pitchFamily="49" charset="0"/>
              </a:rPr>
              <a:t> string: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if </a:t>
            </a:r>
            <a:r>
              <a:rPr lang="en-US" sz="3200" dirty="0" err="1">
                <a:latin typeface="Consolas" panose="020B0609020204030204" pitchFamily="49" charset="0"/>
              </a:rPr>
              <a:t>char.isupper</a:t>
            </a:r>
            <a:r>
              <a:rPr lang="en-US" sz="3200" dirty="0">
                <a:latin typeface="Consolas" panose="020B0609020204030204" pitchFamily="49" charset="0"/>
              </a:rPr>
              <a:t>():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uppercase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 uppercase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latin typeface="Consolas" panose="020B0609020204030204" pitchFamily="49" charset="0"/>
              </a:rPr>
              <a:t> 1</a:t>
            </a:r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"The number of uppercase letters are:"</a:t>
            </a:r>
            <a:r>
              <a:rPr lang="en-US" sz="3200" dirty="0">
                <a:latin typeface="Consolas" panose="020B0609020204030204" pitchFamily="49" charset="0"/>
              </a:rPr>
              <a:t>,</a:t>
            </a:r>
          </a:p>
          <a:p>
            <a:pPr marL="457189" lvl="1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3200" dirty="0">
                <a:latin typeface="Consolas" panose="020B0609020204030204" pitchFamily="49" charset="0"/>
              </a:rPr>
              <a:t>uppercase)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EC9C-1AAA-4FB7-8B87-4C0428B7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AB909-F8DE-4809-BB9C-DA23F9443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28" b="21428"/>
          <a:stretch/>
        </p:blipFill>
        <p:spPr>
          <a:xfrm>
            <a:off x="5257800" y="4953000"/>
            <a:ext cx="590842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41C1-62A0-481C-A98B-49A26A9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Strings: Finding All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EFDC-C28C-4BE7-BE73-CD8C891D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are asked to print the position of each uppercase letter in a sentence.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sentence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"Enter a sentence: "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latin typeface="Consolas" panose="020B0609020204030204" pitchFamily="49" charset="0"/>
              </a:rPr>
              <a:t> i </a:t>
            </a:r>
            <a:r>
              <a:rPr lang="en-US" sz="3200" dirty="0">
                <a:solidFill>
                  <a:srgbClr val="FF33FF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(sentence)):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if sentence[i].</a:t>
            </a:r>
            <a:r>
              <a:rPr lang="en-US" sz="3200" dirty="0" err="1">
                <a:latin typeface="Consolas" panose="020B0609020204030204" pitchFamily="49" charset="0"/>
              </a:rPr>
              <a:t>isupper</a:t>
            </a:r>
            <a:r>
              <a:rPr lang="en-US" sz="3200" dirty="0">
                <a:latin typeface="Consolas" panose="020B0609020204030204" pitchFamily="49" charset="0"/>
              </a:rPr>
              <a:t>():</a:t>
            </a:r>
          </a:p>
          <a:p>
            <a:pPr marL="457189" lvl="1" indent="0">
              <a:buNone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print</a:t>
            </a:r>
            <a:r>
              <a:rPr lang="en-US" sz="3200" dirty="0">
                <a:latin typeface="Consolas" panose="020B0609020204030204" pitchFamily="49" charset="0"/>
              </a:rPr>
              <a:t>(i)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EC9C-1AAA-4FB7-8B87-4C0428B7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B202D-5C9E-40E3-8B2C-B55CC5F1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886200"/>
            <a:ext cx="7772400" cy="16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914</Words>
  <Application>Microsoft Office PowerPoint</Application>
  <PresentationFormat>Widescreen</PresentationFormat>
  <Paragraphs>176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Comic Sans MS</vt:lpstr>
      <vt:lpstr>Consolas</vt:lpstr>
      <vt:lpstr>1.3PropositionalEquivalences</vt:lpstr>
      <vt:lpstr>4.7 Nested Loop</vt:lpstr>
      <vt:lpstr>Nested Loop</vt:lpstr>
      <vt:lpstr>Nested Loop</vt:lpstr>
      <vt:lpstr>Nested Loop</vt:lpstr>
      <vt:lpstr>Side Note Regarding the print Function</vt:lpstr>
      <vt:lpstr>Nested Loop</vt:lpstr>
      <vt:lpstr>4.8 Processing Strings</vt:lpstr>
      <vt:lpstr>Processing Strings: Counting Matches</vt:lpstr>
      <vt:lpstr>Processing Strings: Finding All Matches</vt:lpstr>
      <vt:lpstr>Processing Strings: Finding the First or Last Match</vt:lpstr>
      <vt:lpstr>Processing Strings: Finding the First or Last Match</vt:lpstr>
      <vt:lpstr>Processing Strings: A student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2022-01-16T18:47:34Z</dcterms:modified>
</cp:coreProperties>
</file>