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4"/>
  </p:notesMasterIdLst>
  <p:handoutMasterIdLst>
    <p:handoutMasterId r:id="rId15"/>
  </p:handoutMasterIdLst>
  <p:sldIdLst>
    <p:sldId id="847" r:id="rId2"/>
    <p:sldId id="848" r:id="rId3"/>
    <p:sldId id="850" r:id="rId4"/>
    <p:sldId id="851" r:id="rId5"/>
    <p:sldId id="852" r:id="rId6"/>
    <p:sldId id="853" r:id="rId7"/>
    <p:sldId id="854" r:id="rId8"/>
    <p:sldId id="855" r:id="rId9"/>
    <p:sldId id="856" r:id="rId10"/>
    <p:sldId id="857" r:id="rId11"/>
    <p:sldId id="858" r:id="rId12"/>
    <p:sldId id="859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B3D"/>
    <a:srgbClr val="FFCDB6"/>
    <a:srgbClr val="CFD9EE"/>
    <a:srgbClr val="66FF33"/>
    <a:srgbClr val="FF33FF"/>
    <a:srgbClr val="C51EE6"/>
    <a:srgbClr val="B4DCFA"/>
    <a:srgbClr val="000000"/>
    <a:srgbClr val="FFEAA7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99576" cy="51023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A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sz="3000" dirty="0"/>
              <a:t>It is important to validate user input before it is used in computations.</a:t>
            </a:r>
          </a:p>
          <a:p>
            <a:pPr>
              <a:spcBef>
                <a:spcPts val="300"/>
              </a:spcBef>
            </a:pPr>
            <a:r>
              <a:rPr lang="en-US" sz="3000" dirty="0"/>
              <a:t>But data validation is not limited to verifying that user input is a specific value or falls within a valid range.</a:t>
            </a:r>
          </a:p>
          <a:p>
            <a:pPr>
              <a:spcBef>
                <a:spcPts val="300"/>
              </a:spcBef>
            </a:pPr>
            <a:r>
              <a:rPr lang="en-US" sz="3000" dirty="0"/>
              <a:t>It is also common to require user input to be entered in a specific format.</a:t>
            </a:r>
          </a:p>
          <a:p>
            <a:pPr>
              <a:spcBef>
                <a:spcPts val="300"/>
              </a:spcBef>
            </a:pPr>
            <a:r>
              <a:rPr lang="en-US" sz="3000" dirty="0"/>
              <a:t>For example, consider the task of verifying whether a string contains a correctly formatted telephone number.</a:t>
            </a:r>
          </a:p>
          <a:p>
            <a:pPr>
              <a:spcBef>
                <a:spcPts val="300"/>
              </a:spcBef>
            </a:pPr>
            <a:r>
              <a:rPr lang="en-US" sz="3000" dirty="0"/>
              <a:t>Telephone numbers consist of three parts, area code, exchange, and line number </a:t>
            </a:r>
            <a:r>
              <a:rPr lang="en-US" sz="3000" dirty="0">
                <a:solidFill>
                  <a:schemeClr val="tx1"/>
                </a:solidFill>
              </a:rPr>
              <a:t>(###)###-####</a:t>
            </a:r>
            <a:r>
              <a:rPr lang="en-US" sz="3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Hint: We will need a loop that can exit early if an invalid character or an out of place symbol is encountered while processing the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6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172-9660-432A-9444-602F5D15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239B-003B-48B2-92EF-EF011626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This program simulates tosses of a pair of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dice.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latin typeface="Consolas" panose="020B0609020204030204" pitchFamily="49" charset="0"/>
              </a:rPr>
              <a:t> random import </a:t>
            </a:r>
            <a:r>
              <a:rPr lang="en-US" sz="3200" dirty="0" err="1">
                <a:latin typeface="Consolas" panose="020B0609020204030204" pitchFamily="49" charset="0"/>
              </a:rPr>
              <a:t>randint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Consolas" panose="020B0609020204030204" pitchFamily="49" charset="0"/>
              </a:rPr>
              <a:t> i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latin typeface="Consolas" panose="020B0609020204030204" pitchFamily="49" charset="0"/>
              </a:rPr>
              <a:t>(10) 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Generate two random numbers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#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between 1 and 6, inclusive.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d1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latin typeface="Consolas" panose="020B0609020204030204" pitchFamily="49" charset="0"/>
              </a:rPr>
              <a:t>(1, 6)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d2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latin typeface="Consolas" panose="020B0609020204030204" pitchFamily="49" charset="0"/>
              </a:rPr>
              <a:t>(1, 6)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Print the two values.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latin typeface="Consolas" panose="020B0609020204030204" pitchFamily="49" charset="0"/>
              </a:rPr>
              <a:t>(d1, d2)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C969-6F74-4BAA-8637-24F2C2D8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8ADB9-9AD3-4D30-9678-5D0A7B3E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462447"/>
            <a:ext cx="1003434" cy="4495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7EBE8-65CD-4F99-BFA9-CDAB7DC2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25" y="1462447"/>
            <a:ext cx="1008949" cy="4526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50680-CC73-4428-8AD7-578FDD7D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366" y="1462447"/>
            <a:ext cx="1003434" cy="44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CD28-D2A0-4E6E-A494-5FFEA34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D213-E137-459B-8B78-D2A0F548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while loops are very commonly used (general purpose)</a:t>
            </a:r>
          </a:p>
          <a:p>
            <a:r>
              <a:rPr lang="en-US" dirty="0"/>
              <a:t>Uses of the for loop:</a:t>
            </a:r>
          </a:p>
          <a:p>
            <a:pPr lvl="1"/>
            <a:r>
              <a:rPr lang="en-US" sz="3200" dirty="0"/>
              <a:t>The for loop can be used to iterate over the contents of any container.</a:t>
            </a:r>
          </a:p>
          <a:p>
            <a:pPr lvl="1"/>
            <a:r>
              <a:rPr lang="en-US" sz="3200" dirty="0"/>
              <a:t>A for loop can also be used as a count-controlled loop that iterates over a range of integer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6E3C-A457-4C22-8A41-DD45D51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CD28-D2A0-4E6E-A494-5FFEA34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D213-E137-459B-8B78-D2A0F548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Each loop requires the following steps:</a:t>
            </a:r>
          </a:p>
          <a:p>
            <a:pPr lvl="1"/>
            <a:r>
              <a:rPr lang="en-US" sz="3200" dirty="0"/>
              <a:t>Initialization (setup variables to start looping)</a:t>
            </a:r>
          </a:p>
          <a:p>
            <a:pPr lvl="1"/>
            <a:r>
              <a:rPr lang="en-US" sz="3200" dirty="0"/>
              <a:t>Condition (test if we should execute loop body)</a:t>
            </a:r>
          </a:p>
          <a:p>
            <a:pPr lvl="1"/>
            <a:r>
              <a:rPr lang="en-US" sz="3200" dirty="0"/>
              <a:t>Update (change something each time through)</a:t>
            </a:r>
          </a:p>
          <a:p>
            <a:r>
              <a:rPr lang="en-US" sz="3200" dirty="0"/>
              <a:t>A loop executes instructions repeatedly while a condition is True.</a:t>
            </a:r>
          </a:p>
          <a:p>
            <a:r>
              <a:rPr lang="en-US" sz="3200" dirty="0"/>
              <a:t>Avoid infinite loops.</a:t>
            </a:r>
          </a:p>
          <a:p>
            <a:r>
              <a:rPr lang="en-US" sz="3200" dirty="0"/>
              <a:t>Loops are commonly used to process strings</a:t>
            </a:r>
          </a:p>
          <a:p>
            <a:r>
              <a:rPr lang="en-US" sz="3200" dirty="0"/>
              <a:t>Loops are also used to generate pseudo-random numbers for simulation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6E3C-A457-4C22-8A41-DD45D51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A student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6887-3E2C-4C49-BD59-E3552B5348E8}"/>
              </a:ext>
            </a:extLst>
          </p:cNvPr>
          <p:cNvSpPr txBox="1"/>
          <p:nvPr/>
        </p:nvSpPr>
        <p:spPr>
          <a:xfrm>
            <a:off x="838201" y="990600"/>
            <a:ext cx="10599575" cy="51205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string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"(323)570-1234"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valid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Consolas" panose="020B0609020204030204" pitchFamily="49" charset="0"/>
              </a:rPr>
              <a:t>len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(string)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13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valid </a:t>
            </a:r>
            <a:r>
              <a:rPr lang="en-US" b="1" i="0" u="none" strike="noStrike" baseline="0" dirty="0">
                <a:solidFill>
                  <a:srgbClr val="AB22FF"/>
                </a:solidFill>
                <a:latin typeface="Consolas" panose="020B0609020204030204" pitchFamily="49" charset="0"/>
              </a:rPr>
              <a:t>and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&lt;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Consolas" panose="020B0609020204030204" pitchFamily="49" charset="0"/>
              </a:rPr>
              <a:t>len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(string):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0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valid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string[position]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"("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</a:t>
            </a:r>
            <a:r>
              <a:rPr lang="en-US" b="1" i="0" u="none" strike="noStrike" baseline="0" dirty="0" err="1">
                <a:solidFill>
                  <a:srgbClr val="008100"/>
                </a:solidFill>
                <a:latin typeface="Consolas" panose="020B0609020204030204" pitchFamily="49" charset="0"/>
              </a:rPr>
              <a:t>elif</a:t>
            </a: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4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valid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string[position]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")"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</a:t>
            </a:r>
            <a:r>
              <a:rPr lang="en-US" b="1" i="0" u="none" strike="noStrike" baseline="0" dirty="0" err="1">
                <a:solidFill>
                  <a:srgbClr val="008100"/>
                </a:solidFill>
                <a:latin typeface="Consolas" panose="020B0609020204030204" pitchFamily="49" charset="0"/>
              </a:rPr>
              <a:t>elif</a:t>
            </a: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8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valid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string[position]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"-"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else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valid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string[position]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isdigit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if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valid: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 string contains a valid phone number."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 string does not contain a valid phone number"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336" y="990600"/>
            <a:ext cx="3886439" cy="1752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400" dirty="0"/>
              <a:t>Verifying whether a telephone number consists of three parts, area code, exchange, and line number </a:t>
            </a:r>
            <a:r>
              <a:rPr lang="en-US" sz="2400" dirty="0">
                <a:solidFill>
                  <a:schemeClr val="tx1"/>
                </a:solidFill>
              </a:rPr>
              <a:t>(###)###-####</a:t>
            </a:r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6917D-44B3-4E88-A0B0-4ABDDCFF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571999"/>
            <a:ext cx="6176696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DB58-BFB9-4EB3-ACCD-29DDB722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02F-1640-4DB5-A301-4D4F1892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are interested in looking at a part of a string.</a:t>
            </a:r>
          </a:p>
          <a:p>
            <a:r>
              <a:rPr lang="en-US" dirty="0"/>
              <a:t>For example, assume that we would like to extract the area code from the telephone number.</a:t>
            </a:r>
          </a:p>
          <a:p>
            <a:r>
              <a:rPr lang="en-US" dirty="0"/>
              <a:t>For </a:t>
            </a:r>
            <a:r>
              <a:rPr lang="en-US" dirty="0" err="1"/>
              <a:t>phoneNumber</a:t>
            </a:r>
            <a:r>
              <a:rPr lang="en-US" dirty="0"/>
              <a:t>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"(323)570-1234"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, we would like to extract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323</a:t>
            </a:r>
            <a:r>
              <a:rPr lang="en-US" dirty="0"/>
              <a:t> .</a:t>
            </a:r>
          </a:p>
          <a:p>
            <a:r>
              <a:rPr lang="en-US" dirty="0"/>
              <a:t>This can be done through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or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loop.</a:t>
            </a:r>
          </a:p>
          <a:p>
            <a:pPr lvl="1"/>
            <a:r>
              <a:rPr lang="en-US" sz="3000" dirty="0"/>
              <a:t>However, the code will have too many statements. </a:t>
            </a:r>
          </a:p>
          <a:p>
            <a:pPr lvl="2"/>
            <a:r>
              <a:rPr lang="en-US" sz="3000" dirty="0"/>
              <a:t>Can you implement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7F7A-F7E5-46BC-A90D-35956F79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4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DB58-BFB9-4EB3-ACCD-29DDB722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02F-1640-4DB5-A301-4D4F1892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phoneNumber</a:t>
            </a:r>
            <a:r>
              <a:rPr lang="en-US" dirty="0"/>
              <a:t>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"(323)570-1234"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, we would like to extract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323</a:t>
            </a:r>
            <a:r>
              <a:rPr lang="en-US" dirty="0"/>
              <a:t> .</a:t>
            </a:r>
          </a:p>
          <a:p>
            <a:r>
              <a:rPr lang="en-US" dirty="0"/>
              <a:t>This can be achieved using the </a:t>
            </a:r>
            <a:r>
              <a:rPr lang="en-US" dirty="0">
                <a:solidFill>
                  <a:schemeClr val="tx1"/>
                </a:solidFill>
              </a:rPr>
              <a:t>slice</a:t>
            </a:r>
            <a:r>
              <a:rPr lang="en-US" dirty="0"/>
              <a:t> operator,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[ : ]</a:t>
            </a:r>
            <a:r>
              <a:rPr lang="en-US" dirty="0"/>
              <a:t>. </a:t>
            </a:r>
          </a:p>
          <a:p>
            <a:pPr lvl="1"/>
            <a:r>
              <a:rPr lang="en-US" sz="3200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7F7A-F7E5-46BC-A90D-35956F79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CB511-317E-42D7-9D78-7B35E48C7C95}"/>
              </a:ext>
            </a:extLst>
          </p:cNvPr>
          <p:cNvSpPr txBox="1"/>
          <p:nvPr/>
        </p:nvSpPr>
        <p:spPr>
          <a:xfrm>
            <a:off x="1143000" y="2971800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0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2800" b="0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Finding the area code using the slice operator</a:t>
            </a:r>
          </a:p>
          <a:p>
            <a:pPr algn="l"/>
            <a:r>
              <a:rPr lang="en-US" sz="3000" b="0" i="0" u="none" strike="noStrike" baseline="0" dirty="0" err="1">
                <a:latin typeface="Consolas" panose="020B0609020204030204" pitchFamily="49" charset="0"/>
              </a:rPr>
              <a:t>phoneNumber</a:t>
            </a:r>
            <a:r>
              <a:rPr lang="en-US" sz="3000" b="0" i="0" u="none" strike="noStrike" baseline="0" dirty="0">
                <a:latin typeface="Consolas" panose="020B0609020204030204" pitchFamily="49" charset="0"/>
              </a:rPr>
              <a:t> = 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"(323)570-1234"</a:t>
            </a:r>
          </a:p>
          <a:p>
            <a:pPr algn="l"/>
            <a:r>
              <a:rPr lang="en-US" sz="3000" b="0" i="0" u="none" strike="noStrike" baseline="0" dirty="0" err="1">
                <a:latin typeface="Consolas" panose="020B0609020204030204" pitchFamily="49" charset="0"/>
              </a:rPr>
              <a:t>areaCode</a:t>
            </a:r>
            <a:r>
              <a:rPr lang="en-US" sz="3000" b="0" i="0" u="none" strike="noStrike" baseline="0" dirty="0">
                <a:latin typeface="Consolas" panose="020B0609020204030204" pitchFamily="49" charset="0"/>
              </a:rPr>
              <a:t> = </a:t>
            </a:r>
            <a:r>
              <a:rPr lang="en-US" sz="3000" b="0" i="0" u="none" strike="noStrike" baseline="0" dirty="0" err="1">
                <a:latin typeface="Consolas" panose="020B0609020204030204" pitchFamily="49" charset="0"/>
              </a:rPr>
              <a:t>phoneNumber</a:t>
            </a:r>
            <a:r>
              <a:rPr lang="en-US" sz="3000" b="0" i="0" u="none" strike="noStrike" baseline="0" dirty="0">
                <a:latin typeface="Consolas" panose="020B0609020204030204" pitchFamily="49" charset="0"/>
              </a:rPr>
              <a:t>[1:4]</a:t>
            </a:r>
          </a:p>
          <a:p>
            <a:pPr algn="l"/>
            <a:r>
              <a:rPr lang="en-US" sz="3000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3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"The area code is "</a:t>
            </a:r>
            <a:r>
              <a:rPr lang="en-US" sz="30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latin typeface="Consolas" panose="020B0609020204030204" pitchFamily="49" charset="0"/>
              </a:rPr>
              <a:t>+ </a:t>
            </a:r>
            <a:r>
              <a:rPr lang="en-US" sz="3000" b="0" i="0" u="none" strike="noStrike" baseline="0" dirty="0" err="1">
                <a:latin typeface="Consolas" panose="020B0609020204030204" pitchFamily="49" charset="0"/>
              </a:rPr>
              <a:t>areaCode</a:t>
            </a:r>
            <a:r>
              <a:rPr lang="en-US" sz="3000" b="0" i="0" u="none" strike="noStrike" baseline="0" dirty="0">
                <a:latin typeface="Consolas" panose="020B0609020204030204" pitchFamily="49" charset="0"/>
              </a:rPr>
              <a:t>)</a:t>
            </a:r>
            <a:endParaRPr lang="en-US" sz="30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27318-90A6-4949-86E9-0D52199A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4986992"/>
            <a:ext cx="5196636" cy="5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DB58-BFB9-4EB3-ACCD-29DDB722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Example of Slices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7F7A-F7E5-46BC-A90D-35956F79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CB511-317E-42D7-9D78-7B35E48C7C95}"/>
              </a:ext>
            </a:extLst>
          </p:cNvPr>
          <p:cNvSpPr txBox="1"/>
          <p:nvPr/>
        </p:nvSpPr>
        <p:spPr>
          <a:xfrm>
            <a:off x="1143000" y="2411837"/>
            <a:ext cx="102108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0" u="none" strike="noStrike" baseline="0" dirty="0">
                <a:latin typeface="Consolas" panose="020B0609020204030204" pitchFamily="49" charset="0"/>
              </a:rPr>
              <a:t>Name = </a:t>
            </a:r>
            <a:r>
              <a:rPr lang="en-US" sz="3000" b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"Abdullah Salem Al-Saleh"</a:t>
            </a:r>
          </a:p>
          <a:p>
            <a:pPr algn="l"/>
            <a:r>
              <a:rPr lang="en-US" sz="3000" b="0" u="none" strike="noStrike" baseline="0" dirty="0">
                <a:latin typeface="Consolas" panose="020B0609020204030204" pitchFamily="49" charset="0"/>
              </a:rPr>
              <a:t>print(Name[0:8])</a:t>
            </a:r>
          </a:p>
          <a:p>
            <a:pPr algn="l">
              <a:spcBef>
                <a:spcPts val="1800"/>
              </a:spcBef>
            </a:pPr>
            <a:r>
              <a:rPr lang="en-US" sz="3000" b="0" u="none" strike="noStrike" baseline="0" dirty="0">
                <a:latin typeface="Consolas" panose="020B0609020204030204" pitchFamily="49" charset="0"/>
              </a:rPr>
              <a:t>print(Name[:8])</a:t>
            </a:r>
          </a:p>
          <a:p>
            <a:pPr algn="l">
              <a:spcBef>
                <a:spcPts val="1800"/>
              </a:spcBef>
            </a:pPr>
            <a:r>
              <a:rPr lang="en-US" sz="3000" b="0" u="none" strike="noStrike" baseline="0" dirty="0">
                <a:latin typeface="Consolas" panose="020B0609020204030204" pitchFamily="49" charset="0"/>
              </a:rPr>
              <a:t>print(Name[9:])</a:t>
            </a:r>
          </a:p>
          <a:p>
            <a:pPr algn="l">
              <a:spcBef>
                <a:spcPts val="1800"/>
              </a:spcBef>
            </a:pPr>
            <a:r>
              <a:rPr lang="en-US" sz="3000" b="0" u="none" strike="noStrike" baseline="0" dirty="0">
                <a:latin typeface="Consolas" panose="020B0609020204030204" pitchFamily="49" charset="0"/>
              </a:rPr>
              <a:t>print(Name[7:22:3])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4BDCE7E-3BBB-4A5E-B4D3-95481CC632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47930" y="857079"/>
          <a:ext cx="8364755" cy="9338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3685">
                  <a:extLst>
                    <a:ext uri="{9D8B030D-6E8A-4147-A177-3AD203B41FA5}">
                      <a16:colId xmlns:a16="http://schemas.microsoft.com/office/drawing/2014/main" val="2375960189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470485080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26580128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4130029697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1123914499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2666306223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518723584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955299524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344874917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441535265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516471202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44705265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247054343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975514059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4082090171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93200591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230101114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876401437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2128929621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675379738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080021480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515585581"/>
                    </a:ext>
                  </a:extLst>
                </a:gridCol>
                <a:gridCol w="363685">
                  <a:extLst>
                    <a:ext uri="{9D8B030D-6E8A-4147-A177-3AD203B41FA5}">
                      <a16:colId xmlns:a16="http://schemas.microsoft.com/office/drawing/2014/main" val="3923112026"/>
                    </a:ext>
                  </a:extLst>
                </a:gridCol>
              </a:tblGrid>
              <a:tr h="453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0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0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357034"/>
                  </a:ext>
                </a:extLst>
              </a:tr>
              <a:tr h="453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3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4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5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6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8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3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4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5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6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8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886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45E875-9778-4280-97EC-6BC1B14EDFAE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938925"/>
          <a:ext cx="8412480" cy="464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887904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083313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549314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23064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72489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380881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284228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622079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385426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793272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120035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726224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37004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521572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3067679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42279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0508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177183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176815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79712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082766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471703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58821663"/>
                    </a:ext>
                  </a:extLst>
                </a:gridCol>
              </a:tblGrid>
              <a:tr h="464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m 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en-US" sz="3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en-US" sz="3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867894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218367-46AD-4165-B273-0AE48FCC3D18}"/>
              </a:ext>
            </a:extLst>
          </p:cNvPr>
          <p:cNvSpPr/>
          <p:nvPr/>
        </p:nvSpPr>
        <p:spPr>
          <a:xfrm>
            <a:off x="1600200" y="1938925"/>
            <a:ext cx="28956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800389-AB4E-403A-9FD8-96FAA1CEF5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8337860" y="2661953"/>
            <a:ext cx="2863540" cy="8404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C8D9BA-72BD-41DA-BC0A-C9C782278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5029200" y="3429000"/>
            <a:ext cx="2863540" cy="8404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EF4702-E21C-462B-BC04-3363C3A140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201" y="4343400"/>
            <a:ext cx="4884576" cy="8388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026A23-1FE5-48CD-A8D5-18E0A14428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160" y="5739206"/>
            <a:ext cx="1940853" cy="94709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8DC9F3-3996-4312-991C-195EB5868269}"/>
              </a:ext>
            </a:extLst>
          </p:cNvPr>
          <p:cNvSpPr/>
          <p:nvPr/>
        </p:nvSpPr>
        <p:spPr>
          <a:xfrm>
            <a:off x="4616140" y="3082030"/>
            <a:ext cx="3537260" cy="91437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FBE9A8B-9CA7-480C-907E-FAC0D06BD43A}"/>
              </a:ext>
            </a:extLst>
          </p:cNvPr>
          <p:cNvSpPr/>
          <p:nvPr/>
        </p:nvSpPr>
        <p:spPr>
          <a:xfrm>
            <a:off x="4447710" y="3813420"/>
            <a:ext cx="581490" cy="91437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515C760-A5BA-4CF4-A9AD-B720847A47EF}"/>
              </a:ext>
            </a:extLst>
          </p:cNvPr>
          <p:cNvSpPr/>
          <p:nvPr/>
        </p:nvSpPr>
        <p:spPr>
          <a:xfrm>
            <a:off x="4447710" y="4562465"/>
            <a:ext cx="2105490" cy="91437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5842D8-A3A8-422B-81D7-55087D286E71}"/>
              </a:ext>
            </a:extLst>
          </p:cNvPr>
          <p:cNvSpPr/>
          <p:nvPr/>
        </p:nvSpPr>
        <p:spPr>
          <a:xfrm rot="1480561">
            <a:off x="5206794" y="5394995"/>
            <a:ext cx="942534" cy="4931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1DC3DC-C975-420D-8662-A6F151E647ED}"/>
              </a:ext>
            </a:extLst>
          </p:cNvPr>
          <p:cNvSpPr/>
          <p:nvPr/>
        </p:nvSpPr>
        <p:spPr>
          <a:xfrm>
            <a:off x="4114800" y="1938925"/>
            <a:ext cx="3810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248B8A9-4A92-43B9-80B2-0497E2DD2553}"/>
              </a:ext>
            </a:extLst>
          </p:cNvPr>
          <p:cNvSpPr/>
          <p:nvPr/>
        </p:nvSpPr>
        <p:spPr>
          <a:xfrm>
            <a:off x="5257800" y="1938925"/>
            <a:ext cx="3810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A7DE51-AA37-476C-AA33-367B39D9DF75}"/>
              </a:ext>
            </a:extLst>
          </p:cNvPr>
          <p:cNvSpPr/>
          <p:nvPr/>
        </p:nvSpPr>
        <p:spPr>
          <a:xfrm>
            <a:off x="6324600" y="1938925"/>
            <a:ext cx="3810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99B620C-AEEB-41ED-8A7C-E8F3E7B2948C}"/>
              </a:ext>
            </a:extLst>
          </p:cNvPr>
          <p:cNvSpPr/>
          <p:nvPr/>
        </p:nvSpPr>
        <p:spPr>
          <a:xfrm>
            <a:off x="7391400" y="1938925"/>
            <a:ext cx="3810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FFE620-B082-4D41-8129-9F017353C6D8}"/>
              </a:ext>
            </a:extLst>
          </p:cNvPr>
          <p:cNvSpPr/>
          <p:nvPr/>
        </p:nvSpPr>
        <p:spPr>
          <a:xfrm>
            <a:off x="8534400" y="1938925"/>
            <a:ext cx="38100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FEF27D-9DB1-4F4F-8F19-89D2CD2C273A}"/>
              </a:ext>
            </a:extLst>
          </p:cNvPr>
          <p:cNvSpPr/>
          <p:nvPr/>
        </p:nvSpPr>
        <p:spPr>
          <a:xfrm>
            <a:off x="4876800" y="1938925"/>
            <a:ext cx="5135880" cy="464884"/>
          </a:xfrm>
          <a:prstGeom prst="roundRect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27B6-0B7F-4C59-BC09-9057AE78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Random Numbers and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F2C2-0356-4D2D-819B-22001CE9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simulation program uses the computer to simulate an activity in the real world.</a:t>
            </a:r>
          </a:p>
          <a:p>
            <a:r>
              <a:rPr lang="en-US" dirty="0"/>
              <a:t>Simulations are commonly used for predicting climate change, analyzing traffic, picking stocks, and many other applications in science and business.</a:t>
            </a:r>
          </a:p>
          <a:p>
            <a:r>
              <a:rPr lang="en-US" dirty="0"/>
              <a:t>In many simulations, one or more loops are used to modify the state of a system and observe the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AD70-AFB9-47D5-AEA3-D0D7B06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5B61-5026-438D-99BA-E31A5452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A6B1-9ADE-4F88-835E-D44DE590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events in the real world are difficult to predict with absolute precision, yet we can sometimes know the average behavior quite well.</a:t>
            </a:r>
          </a:p>
          <a:p>
            <a:r>
              <a:rPr lang="en-US" dirty="0"/>
              <a:t>For example, a store may know from experience that a customer arrives every five minutes.</a:t>
            </a:r>
          </a:p>
          <a:p>
            <a:pPr lvl="1"/>
            <a:r>
              <a:rPr lang="en-US" sz="3200" dirty="0"/>
              <a:t>Of course, that is an average—customers don’t arrive in five-minute intervals.</a:t>
            </a:r>
          </a:p>
          <a:p>
            <a:pPr lvl="1"/>
            <a:r>
              <a:rPr lang="en-US" sz="3200" dirty="0"/>
              <a:t>To accurately model customer traffic, you want to take that random fluctuation into account.</a:t>
            </a:r>
          </a:p>
          <a:p>
            <a:pPr lvl="1"/>
            <a:r>
              <a:rPr lang="en-US" sz="3200" dirty="0"/>
              <a:t>Now, how can you run such a simulation in the computer?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9404-69DB-4F9F-9F3C-29C7F54A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9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172-9660-432A-9444-602F5D15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239B-003B-48B2-92EF-EF011626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The Python library has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number generator that produces numbers that appear to be completely random.</a:t>
            </a:r>
          </a:p>
          <a:p>
            <a:pPr>
              <a:spcBef>
                <a:spcPts val="300"/>
              </a:spcBef>
            </a:pPr>
            <a:r>
              <a:rPr lang="en-US" dirty="0"/>
              <a:t>Calling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random() </a:t>
            </a:r>
            <a:r>
              <a:rPr lang="en-US" dirty="0"/>
              <a:t>yields a random floating-point number that is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≥ 0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 1</a:t>
            </a:r>
            <a:r>
              <a:rPr lang="en-US" dirty="0"/>
              <a:t>.</a:t>
            </a:r>
          </a:p>
          <a:p>
            <a:pPr>
              <a:spcBef>
                <a:spcPts val="300"/>
              </a:spcBef>
            </a:pPr>
            <a:r>
              <a:rPr lang="en-US" dirty="0"/>
              <a:t>Call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random() </a:t>
            </a:r>
            <a:r>
              <a:rPr lang="en-US" dirty="0"/>
              <a:t>again, and you get a different number.</a:t>
            </a:r>
          </a:p>
          <a:p>
            <a:pPr>
              <a:spcBef>
                <a:spcPts val="3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function is defined in the random module.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random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value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C969-6F74-4BAA-8637-24F2C2D8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4214-4BB0-4D64-AAC5-6C3AE42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990600"/>
            <a:ext cx="4495800" cy="46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172-9660-432A-9444-602F5D15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239B-003B-48B2-92EF-EF011626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to simulate the throw of a die, you need random integers between 1 and 6.</a:t>
            </a:r>
          </a:p>
          <a:p>
            <a:r>
              <a:rPr lang="en-US" dirty="0"/>
              <a:t>Hint: Python provides a separate function for generating a random integer within a given range: </a:t>
            </a:r>
          </a:p>
          <a:p>
            <a:pPr lvl="1"/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(a, b)</a:t>
            </a:r>
          </a:p>
          <a:p>
            <a:pPr lvl="1"/>
            <a:r>
              <a:rPr lang="en-US" sz="3200" dirty="0"/>
              <a:t># generates an integer from </a:t>
            </a:r>
          </a:p>
          <a:p>
            <a:pPr marL="914377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i="1" dirty="0">
                <a:latin typeface="Consolas" panose="020B0609020204030204" pitchFamily="49" charset="0"/>
              </a:rPr>
              <a:t>a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>
                <a:latin typeface="Consolas" panose="020B0609020204030204" pitchFamily="49" charset="0"/>
              </a:rPr>
              <a:t>a </a:t>
            </a:r>
            <a:r>
              <a:rPr lang="en-US" sz="3200" dirty="0">
                <a:latin typeface="Consolas" panose="020B0609020204030204" pitchFamily="49" charset="0"/>
              </a:rPr>
              <a:t>+ 1, </a:t>
            </a:r>
            <a:r>
              <a:rPr lang="en-US" sz="3200" i="1" dirty="0">
                <a:latin typeface="Consolas" panose="020B0609020204030204" pitchFamily="49" charset="0"/>
              </a:rPr>
              <a:t>a </a:t>
            </a:r>
            <a:r>
              <a:rPr lang="en-US" sz="3200" dirty="0">
                <a:latin typeface="Consolas" panose="020B0609020204030204" pitchFamily="49" charset="0"/>
              </a:rPr>
              <a:t>+ 2, … , </a:t>
            </a:r>
            <a:r>
              <a:rPr lang="en-US" sz="3200" i="1" dirty="0">
                <a:latin typeface="Consolas" panose="020B0609020204030204" pitchFamily="49" charset="0"/>
              </a:rPr>
              <a:t>b </a:t>
            </a:r>
            <a:r>
              <a:rPr lang="en-US" sz="3200" dirty="0">
                <a:latin typeface="Consolas" panose="020B0609020204030204" pitchFamily="49" charset="0"/>
              </a:rPr>
              <a:t>− 1, </a:t>
            </a:r>
            <a:r>
              <a:rPr lang="en-US" sz="3200" i="1" dirty="0">
                <a:latin typeface="Consolas" panose="020B0609020204030204" pitchFamily="49" charset="0"/>
              </a:rPr>
              <a:t>b</a:t>
            </a:r>
            <a:r>
              <a:rPr lang="en-US" sz="3200" dirty="0">
                <a:latin typeface="Consolas" panose="020B0609020204030204" pitchFamily="49" charset="0"/>
              </a:rPr>
              <a:t>} </a:t>
            </a:r>
            <a:r>
              <a:rPr lang="en-US" sz="3200" dirty="0"/>
              <a:t>"randomly" </a:t>
            </a:r>
          </a:p>
          <a:p>
            <a:pPr lvl="1"/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(1,6)</a:t>
            </a:r>
          </a:p>
          <a:p>
            <a:pPr lvl="1"/>
            <a:r>
              <a:rPr lang="en-US" sz="3200" dirty="0"/>
              <a:t># generates an integer from </a:t>
            </a:r>
          </a:p>
          <a:p>
            <a:pPr marL="914377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{1, 2, 3, 4 , 5, 6} </a:t>
            </a:r>
            <a:r>
              <a:rPr lang="en-US" sz="3200" dirty="0"/>
              <a:t>"randomly"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C969-6F74-4BAA-8637-24F2C2D8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800240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1051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1.3PropositionalEquivalences</vt:lpstr>
      <vt:lpstr>Processing Strings: A student Activity</vt:lpstr>
      <vt:lpstr>Processing Strings: A student Activity</vt:lpstr>
      <vt:lpstr>Processing Strings: Slices</vt:lpstr>
      <vt:lpstr>Processing Strings: Slices</vt:lpstr>
      <vt:lpstr>Processing Strings: Example of Slices</vt:lpstr>
      <vt:lpstr>Application: Random Numbers and Simulations</vt:lpstr>
      <vt:lpstr>Generating Random Numbers</vt:lpstr>
      <vt:lpstr>The random function</vt:lpstr>
      <vt:lpstr>The randint function</vt:lpstr>
      <vt:lpstr>The randint function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2022-01-16T18:48:21Z</dcterms:modified>
</cp:coreProperties>
</file>