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4"/>
  </p:sldMasterIdLst>
  <p:notesMasterIdLst>
    <p:notesMasterId r:id="rId25"/>
  </p:notesMasterIdLst>
  <p:handoutMasterIdLst>
    <p:handoutMasterId r:id="rId26"/>
  </p:handoutMasterIdLst>
  <p:sldIdLst>
    <p:sldId id="737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19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CFA"/>
    <a:srgbClr val="FF33FF"/>
    <a:srgbClr val="34AC8B"/>
    <a:srgbClr val="FFCDB6"/>
    <a:srgbClr val="579B3D"/>
    <a:srgbClr val="CFD9EE"/>
    <a:srgbClr val="66FF33"/>
    <a:srgbClr val="C51EE6"/>
    <a:srgbClr val="000000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600">
                <a:solidFill>
                  <a:schemeClr val="tx1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Functions</a:t>
            </a:r>
          </a:p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Part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374FB-D193-48D1-A240-6581AD81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8E7F-FA58-4913-96DE-4F77562C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7162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Implementing a Function</a:t>
            </a:r>
          </a:p>
          <a:p>
            <a:r>
              <a:rPr lang="en-US" dirty="0"/>
              <a:t>When defining a </a:t>
            </a:r>
            <a:r>
              <a:rPr lang="en-US" dirty="0">
                <a:solidFill>
                  <a:srgbClr val="B4DCFA"/>
                </a:solidFill>
              </a:rPr>
              <a:t>function</a:t>
            </a:r>
            <a:r>
              <a:rPr lang="en-US" dirty="0"/>
              <a:t>, you provide a </a:t>
            </a:r>
            <a:r>
              <a:rPr lang="en-US" dirty="0">
                <a:solidFill>
                  <a:srgbClr val="B4DCFA"/>
                </a:solidFill>
              </a:rPr>
              <a:t>name</a:t>
            </a:r>
            <a:r>
              <a:rPr lang="en-US" dirty="0"/>
              <a:t> for the function and a </a:t>
            </a:r>
            <a:r>
              <a:rPr lang="en-US" dirty="0">
                <a:solidFill>
                  <a:srgbClr val="B4DCFA"/>
                </a:solidFill>
              </a:rPr>
              <a:t>variable</a:t>
            </a:r>
            <a:r>
              <a:rPr lang="en-US" dirty="0"/>
              <a:t> for each </a:t>
            </a:r>
            <a:r>
              <a:rPr lang="en-US" dirty="0">
                <a:solidFill>
                  <a:srgbClr val="B4DCFA"/>
                </a:solidFill>
              </a:rPr>
              <a:t>argument</a:t>
            </a:r>
            <a:r>
              <a:rPr lang="en-US" dirty="0"/>
              <a:t>.</a:t>
            </a:r>
          </a:p>
          <a:p>
            <a:r>
              <a:rPr lang="en-US" dirty="0"/>
              <a:t>Let us start with a very simple example:</a:t>
            </a:r>
          </a:p>
          <a:p>
            <a:pPr lvl="1"/>
            <a:r>
              <a:rPr lang="en-US" dirty="0"/>
              <a:t>a function to compute the volume of a cube with a given side length.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40E4-1850-4A3D-A7F1-D0C4CE93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028" name="Picture 4" descr="https://upload.wikimedia.org/wikipedia/commons/thumb/0/02/Cube.svg/220px-Cube.svg.png">
            <a:extLst>
              <a:ext uri="{FF2B5EF4-FFF2-40B4-BE49-F238E27FC236}">
                <a16:creationId xmlns:a16="http://schemas.microsoft.com/office/drawing/2014/main" id="{A0E73954-698D-4C9A-8187-9377B653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73876"/>
            <a:ext cx="3924300" cy="36032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7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374FB-D193-48D1-A240-6581AD81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8E7F-FA58-4913-96DE-4F77562C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 to compute the volume of a cube with a given side length.</a:t>
            </a:r>
          </a:p>
          <a:p>
            <a:r>
              <a:rPr lang="en-US" dirty="0"/>
              <a:t>When writing this function, you need to Pick a </a:t>
            </a:r>
            <a:r>
              <a:rPr lang="en-US" dirty="0">
                <a:solidFill>
                  <a:srgbClr val="B4DCFA"/>
                </a:solidFill>
              </a:rPr>
              <a:t>name</a:t>
            </a:r>
            <a:r>
              <a:rPr lang="en-US" dirty="0"/>
              <a:t> for the function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dirty="0"/>
              <a:t>)</a:t>
            </a:r>
          </a:p>
          <a:p>
            <a:r>
              <a:rPr lang="en-US" dirty="0"/>
              <a:t>Define a </a:t>
            </a:r>
            <a:r>
              <a:rPr lang="en-US" dirty="0">
                <a:solidFill>
                  <a:srgbClr val="B4DCFA"/>
                </a:solidFill>
              </a:rPr>
              <a:t>variable</a:t>
            </a:r>
            <a:r>
              <a:rPr lang="en-US" dirty="0"/>
              <a:t> for each </a:t>
            </a:r>
            <a:r>
              <a:rPr lang="en-US" dirty="0">
                <a:solidFill>
                  <a:srgbClr val="B4DCFA"/>
                </a:solidFill>
              </a:rPr>
              <a:t>argument</a:t>
            </a:r>
            <a:r>
              <a:rPr lang="en-US" dirty="0"/>
              <a:t>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/>
              <a:t>). These variables are called the </a:t>
            </a:r>
            <a:r>
              <a:rPr lang="en-US" dirty="0">
                <a:solidFill>
                  <a:srgbClr val="B4DCFA"/>
                </a:solidFill>
              </a:rPr>
              <a:t>parameter variables</a:t>
            </a:r>
            <a:r>
              <a:rPr lang="en-US" dirty="0"/>
              <a:t>.</a:t>
            </a:r>
          </a:p>
          <a:p>
            <a:r>
              <a:rPr lang="en-US" dirty="0"/>
              <a:t>Put all this information together along with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def</a:t>
            </a:r>
            <a:r>
              <a:rPr lang="en-US" dirty="0"/>
              <a:t> reserved word to form the first line of the function's definition: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40E4-1850-4A3D-A7F1-D0C4CE93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70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374FB-D193-48D1-A240-6581AD81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8E7F-FA58-4913-96DE-4F77562C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/>
              <a:t>This line is called the </a:t>
            </a:r>
            <a:r>
              <a:rPr lang="en-US" dirty="0">
                <a:solidFill>
                  <a:srgbClr val="B4DCFA"/>
                </a:solidFill>
              </a:rPr>
              <a:t>header</a:t>
            </a:r>
            <a:r>
              <a:rPr lang="en-US" dirty="0"/>
              <a:t> of the function.</a:t>
            </a:r>
          </a:p>
          <a:p>
            <a:r>
              <a:rPr lang="en-US" dirty="0"/>
              <a:t>Next, specify the </a:t>
            </a:r>
            <a:r>
              <a:rPr lang="en-US" dirty="0">
                <a:solidFill>
                  <a:srgbClr val="B4DCFA"/>
                </a:solidFill>
              </a:rPr>
              <a:t>body</a:t>
            </a:r>
            <a:r>
              <a:rPr lang="en-US" dirty="0"/>
              <a:t> of the function.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B4DCFA"/>
                </a:solidFill>
              </a:rPr>
              <a:t>body</a:t>
            </a:r>
            <a:r>
              <a:rPr lang="en-US" dirty="0"/>
              <a:t> contains the statements that are executed when the function is called.</a:t>
            </a:r>
          </a:p>
          <a:p>
            <a:r>
              <a:rPr lang="en-US" dirty="0"/>
              <a:t>In order to return the result of the function, use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return volume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40E4-1850-4A3D-A7F1-D0C4CE93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733BE8-D0CE-4062-845C-89B1DBADC76C}"/>
              </a:ext>
            </a:extLst>
          </p:cNvPr>
          <p:cNvSpPr txBox="1">
            <a:spLocks/>
          </p:cNvSpPr>
          <p:nvPr/>
        </p:nvSpPr>
        <p:spPr>
          <a:xfrm>
            <a:off x="4953000" y="1524000"/>
            <a:ext cx="6637176" cy="2057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volume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** 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return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20653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374FB-D193-48D1-A240-6581AD81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Syntax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D54690B-3C21-47E5-AA93-0B5FEEBE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i="1" dirty="0" err="1">
                <a:latin typeface="Consolas" panose="020B0609020204030204" pitchFamily="49" charset="0"/>
              </a:rPr>
              <a:t>functionName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parameterName</a:t>
            </a:r>
            <a:r>
              <a:rPr lang="en-US" dirty="0">
                <a:latin typeface="Consolas" panose="020B0609020204030204" pitchFamily="49" charset="0"/>
              </a:rPr>
              <a:t>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i="1" dirty="0">
                <a:latin typeface="Consolas" panose="020B0609020204030204" pitchFamily="49" charset="0"/>
              </a:rPr>
              <a:t>parameterName</a:t>
            </a:r>
            <a:r>
              <a:rPr lang="en-US" dirty="0">
                <a:latin typeface="Consolas" panose="020B0609020204030204" pitchFamily="49" charset="0"/>
              </a:rPr>
              <a:t>2,  . . . ) :</a:t>
            </a: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</a:rPr>
              <a:t>   statements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40E4-1850-4A3D-A7F1-D0C4CE93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6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374FB-D193-48D1-A240-6581AD81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40E4-1850-4A3D-A7F1-D0C4CE93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733BE8-D0CE-4062-845C-89B1DBADC76C}"/>
              </a:ext>
            </a:extLst>
          </p:cNvPr>
          <p:cNvSpPr txBox="1">
            <a:spLocks/>
          </p:cNvSpPr>
          <p:nvPr/>
        </p:nvSpPr>
        <p:spPr>
          <a:xfrm>
            <a:off x="2667000" y="2819400"/>
            <a:ext cx="6637176" cy="2057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volume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** 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return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volume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185B7DEF-FB6F-429D-894C-511994026907}"/>
              </a:ext>
            </a:extLst>
          </p:cNvPr>
          <p:cNvSpPr/>
          <p:nvPr/>
        </p:nvSpPr>
        <p:spPr>
          <a:xfrm>
            <a:off x="5791200" y="953869"/>
            <a:ext cx="3086099" cy="6535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8525"/>
              <a:gd name="adj6" fmla="val -36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DomCasualStd"/>
              </a:rPr>
              <a:t>Name of function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3881DE62-3848-4E36-A919-10BFDEF3398F}"/>
              </a:ext>
            </a:extLst>
          </p:cNvPr>
          <p:cNvSpPr/>
          <p:nvPr/>
        </p:nvSpPr>
        <p:spPr>
          <a:xfrm>
            <a:off x="7644106" y="1707892"/>
            <a:ext cx="3793670" cy="111150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448"/>
              <a:gd name="adj6" fmla="val -17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DomCasualStd"/>
              </a:rPr>
              <a:t>Name of parameter variable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6274A0F2-EBBF-4B3C-A07E-B7741A4AB2D2}"/>
              </a:ext>
            </a:extLst>
          </p:cNvPr>
          <p:cNvSpPr/>
          <p:nvPr/>
        </p:nvSpPr>
        <p:spPr>
          <a:xfrm>
            <a:off x="2552700" y="2743200"/>
            <a:ext cx="1257300" cy="65353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C4AD44-6723-4D55-AD55-9A20875067EE}"/>
              </a:ext>
            </a:extLst>
          </p:cNvPr>
          <p:cNvSpPr/>
          <p:nvPr/>
        </p:nvSpPr>
        <p:spPr>
          <a:xfrm>
            <a:off x="2552700" y="3581399"/>
            <a:ext cx="1257300" cy="1059597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E4E3234E-5C60-409F-866B-7B8F639DDF2C}"/>
              </a:ext>
            </a:extLst>
          </p:cNvPr>
          <p:cNvSpPr/>
          <p:nvPr/>
        </p:nvSpPr>
        <p:spPr>
          <a:xfrm>
            <a:off x="1465260" y="1280636"/>
            <a:ext cx="3086099" cy="6535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215"/>
              <a:gd name="adj6" fmla="val 34815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DomCasualStd"/>
              </a:rPr>
              <a:t>Function header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AB3AE0A3-6565-45AE-AF97-74D0B03AA0A1}"/>
              </a:ext>
            </a:extLst>
          </p:cNvPr>
          <p:cNvSpPr/>
          <p:nvPr/>
        </p:nvSpPr>
        <p:spPr>
          <a:xfrm>
            <a:off x="1333500" y="4825661"/>
            <a:ext cx="3086099" cy="13935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653"/>
              <a:gd name="adj6" fmla="val 39193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DomCasualStd"/>
              </a:rPr>
              <a:t>Function body, executed when function is called. 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DDF7385-8649-41A8-BCF1-D0C1B7D14FDA}"/>
              </a:ext>
            </a:extLst>
          </p:cNvPr>
          <p:cNvSpPr/>
          <p:nvPr/>
        </p:nvSpPr>
        <p:spPr>
          <a:xfrm>
            <a:off x="5494176" y="4640996"/>
            <a:ext cx="5364324" cy="1759804"/>
          </a:xfrm>
          <a:prstGeom prst="wedgeEllipseCallout">
            <a:avLst>
              <a:gd name="adj1" fmla="val -69268"/>
              <a:gd name="adj2" fmla="val -47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DomCasualStd"/>
              </a:rPr>
              <a:t>return statement exits function and returns result.</a:t>
            </a:r>
          </a:p>
        </p:txBody>
      </p:sp>
    </p:spTree>
    <p:extLst>
      <p:ext uri="{BB962C8B-B14F-4D97-AF65-F5344CB8AC3E}">
        <p14:creationId xmlns:p14="http://schemas.microsoft.com/office/powerpoint/2010/main" val="6831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9C97-6B0F-4288-AEBE-5EA917C7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3D58-B0A6-4554-B2FD-930B5EAD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test the function, your program should contain:</a:t>
            </a:r>
          </a:p>
          <a:p>
            <a:pPr lvl="1"/>
            <a:r>
              <a:rPr lang="en-US" dirty="0"/>
              <a:t>The definition of the function.</a:t>
            </a:r>
          </a:p>
          <a:p>
            <a:pPr lvl="1"/>
            <a:r>
              <a:rPr lang="en-US" dirty="0"/>
              <a:t>Statements that call the function and print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0A45D-4CD6-4BEE-9E33-B0B0307D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96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9C97-6B0F-4288-AEBE-5EA917C7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3D58-B0A6-4554-B2FD-930B5EAD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order to test the function, your program should contain:</a:t>
            </a:r>
          </a:p>
          <a:p>
            <a:pPr lvl="1"/>
            <a:r>
              <a:rPr lang="en-US" dirty="0"/>
              <a:t>The definition of the function.</a:t>
            </a:r>
          </a:p>
          <a:p>
            <a:pPr lvl="1"/>
            <a:r>
              <a:rPr lang="en-US" dirty="0"/>
              <a:t>Statements that call the function and print the result.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cubeVolume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sideLength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volume = </a:t>
            </a:r>
            <a:r>
              <a:rPr lang="en-US" dirty="0" err="1">
                <a:latin typeface="Consolas" panose="020B0609020204030204" pitchFamily="49" charset="0"/>
              </a:rPr>
              <a:t>sideLength</a:t>
            </a:r>
            <a:r>
              <a:rPr lang="en-US" dirty="0">
                <a:latin typeface="Consolas" panose="020B0609020204030204" pitchFamily="49" charset="0"/>
              </a:rPr>
              <a:t> **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volume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result1 = </a:t>
            </a:r>
            <a:r>
              <a:rPr lang="en-US" dirty="0" err="1">
                <a:latin typeface="Consolas" panose="020B0609020204030204" pitchFamily="49" charset="0"/>
              </a:rPr>
              <a:t>cubeVolume</a:t>
            </a:r>
            <a:r>
              <a:rPr lang="en-US" dirty="0"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result2 = </a:t>
            </a:r>
            <a:r>
              <a:rPr lang="en-US" dirty="0" err="1">
                <a:latin typeface="Consolas" panose="020B0609020204030204" pitchFamily="49" charset="0"/>
              </a:rPr>
              <a:t>cubeVolume</a:t>
            </a:r>
            <a:r>
              <a:rPr lang="en-US" dirty="0"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</a:t>
            </a:r>
            <a:r>
              <a:rPr lang="en-US" sz="3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"A cube with side length 2 has volume"</a:t>
            </a:r>
            <a:r>
              <a:rPr lang="en-US" dirty="0">
                <a:latin typeface="Consolas" panose="020B0609020204030204" pitchFamily="49" charset="0"/>
              </a:rPr>
              <a:t>, result1)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sz="2800" dirty="0">
                <a:latin typeface="Consolas" panose="020B0609020204030204" pitchFamily="49" charset="0"/>
              </a:rPr>
              <a:t>"A cube with side length 10 has volume"</a:t>
            </a:r>
            <a:r>
              <a:rPr lang="en-US" dirty="0">
                <a:latin typeface="Consolas" panose="020B0609020204030204" pitchFamily="49" charset="0"/>
              </a:rPr>
              <a:t>, result2)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0A45D-4CD6-4BEE-9E33-B0B0307D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3B24CE-42E8-47B6-8289-D464CF4B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8" y="990600"/>
            <a:ext cx="10357402" cy="104644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cube with side length 2 has volume 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cube with side length 10 has volume 100</a:t>
            </a:r>
            <a:r>
              <a:rPr kumimoji="0" lang="en-US" altLang="en-US" sz="3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6083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2E88-5164-4E7B-8B53-15DC1038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AE78-70BD-44F0-9818-4F2C3ECD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Programs that Contain Functions</a:t>
            </a:r>
          </a:p>
          <a:p>
            <a:r>
              <a:rPr lang="en-US" dirty="0"/>
              <a:t>When you write a program that contains one or more functions, you need to pay attention to the order of the function definitions and statements in the program.</a:t>
            </a:r>
          </a:p>
          <a:p>
            <a:r>
              <a:rPr lang="en-US" dirty="0"/>
              <a:t>As the Python interpreter reads the source code, it reads each function definition and each statement.</a:t>
            </a:r>
          </a:p>
          <a:p>
            <a:pPr lvl="1"/>
            <a:r>
              <a:rPr lang="en-US" dirty="0"/>
              <a:t>The statements in a function definition are not executed until the function is called.</a:t>
            </a:r>
          </a:p>
          <a:p>
            <a:pPr lvl="1"/>
            <a:r>
              <a:rPr lang="en-US" dirty="0"/>
              <a:t>Any statement not in a function definition, on the other hand, is executed as it is encountered.</a:t>
            </a:r>
          </a:p>
          <a:p>
            <a:r>
              <a:rPr lang="en-US" dirty="0"/>
              <a:t>Therefore, it is important that you define each function before you call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89075-590C-4A16-B229-F83AE2C9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31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01C7-E66A-4F70-939F-078ED79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BE78-550E-4B8C-B209-1554450F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def main() 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 result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 print(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"A cube with side length 2 has volume"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        result)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 volume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** 3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 return volume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202F-C4E3-4C14-AC27-C2C117E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1283C33-4FDF-4832-A30C-432E70C28F64}"/>
              </a:ext>
            </a:extLst>
          </p:cNvPr>
          <p:cNvSpPr/>
          <p:nvPr/>
        </p:nvSpPr>
        <p:spPr>
          <a:xfrm>
            <a:off x="6155306" y="136529"/>
            <a:ext cx="5364324" cy="1759804"/>
          </a:xfrm>
          <a:prstGeom prst="wedgeEllipseCallout">
            <a:avLst>
              <a:gd name="adj1" fmla="val -134740"/>
              <a:gd name="adj2" fmla="val -7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DomCasualStd"/>
              </a:rPr>
              <a:t>By convention, main is the starting point of the program.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505FB3B-9637-4461-9651-8EFD6CBC57DB}"/>
              </a:ext>
            </a:extLst>
          </p:cNvPr>
          <p:cNvSpPr/>
          <p:nvPr/>
        </p:nvSpPr>
        <p:spPr>
          <a:xfrm>
            <a:off x="7239000" y="2895600"/>
            <a:ext cx="4280630" cy="1759804"/>
          </a:xfrm>
          <a:prstGeom prst="wedgeEllipseCallout">
            <a:avLst>
              <a:gd name="adj1" fmla="val -98276"/>
              <a:gd name="adj2" fmla="val -113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DomCasualStd"/>
              </a:rPr>
              <a:t>The </a:t>
            </a:r>
            <a:r>
              <a:rPr lang="en-US" sz="3200" dirty="0" err="1">
                <a:latin typeface="DomCasualStd"/>
              </a:rPr>
              <a:t>cubeVolume</a:t>
            </a:r>
            <a:endParaRPr lang="en-US" sz="3200" dirty="0">
              <a:latin typeface="DomCasualStd"/>
            </a:endParaRPr>
          </a:p>
          <a:p>
            <a:pPr algn="ctr"/>
            <a:r>
              <a:rPr lang="en-US" sz="3200" dirty="0">
                <a:latin typeface="DomCasualStd"/>
              </a:rPr>
              <a:t>function is defined below.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A781F2B-B6E9-4112-9F72-8E51009DF4BF}"/>
              </a:ext>
            </a:extLst>
          </p:cNvPr>
          <p:cNvSpPr/>
          <p:nvPr/>
        </p:nvSpPr>
        <p:spPr>
          <a:xfrm>
            <a:off x="4876800" y="4774769"/>
            <a:ext cx="5486400" cy="1759804"/>
          </a:xfrm>
          <a:prstGeom prst="wedgeEllipseCallout">
            <a:avLst>
              <a:gd name="adj1" fmla="val -129606"/>
              <a:gd name="adj2" fmla="val 9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DomCasualStd"/>
              </a:rPr>
              <a:t>This statement is outside any function definitions.</a:t>
            </a:r>
          </a:p>
        </p:txBody>
      </p:sp>
    </p:spTree>
    <p:extLst>
      <p:ext uri="{BB962C8B-B14F-4D97-AF65-F5344CB8AC3E}">
        <p14:creationId xmlns:p14="http://schemas.microsoft.com/office/powerpoint/2010/main" val="66950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01C7-E66A-4F70-939F-078ED79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BE78-550E-4B8C-B209-1554450F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 This program computes the volumes of two cubes.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def main() 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result1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result2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print("A cube with side length 2 has volume", result1)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print("A cube with side length 10 has volume", result2)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## Computes the volume of a cube.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 @param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the length of a side of the cube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 @return the volume of the cube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volume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** 3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return volume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 Start the program.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202F-C4E3-4C14-AC27-C2C117E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F9035BC-7E96-400D-8F09-3E57BF60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27056"/>
            <a:ext cx="9601200" cy="98488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 cube with side length 2 has volume 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 cube with side length 10 has volume 1000 </a:t>
            </a:r>
          </a:p>
        </p:txBody>
      </p:sp>
    </p:spTree>
    <p:extLst>
      <p:ext uri="{BB962C8B-B14F-4D97-AF65-F5344CB8AC3E}">
        <p14:creationId xmlns:p14="http://schemas.microsoft.com/office/powerpoint/2010/main" val="236963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Chapter 5 Sections 1, 2, 3, 4, 5 and 8.</a:t>
            </a:r>
          </a:p>
          <a:p>
            <a:r>
              <a:rPr lang="en-US" dirty="0"/>
              <a:t>Chapter Learning Outcomes</a:t>
            </a:r>
          </a:p>
          <a:p>
            <a:pPr lvl="1"/>
            <a:r>
              <a:rPr lang="en-US" dirty="0"/>
              <a:t>At the end of this chapter, you will be able to</a:t>
            </a:r>
          </a:p>
          <a:p>
            <a:pPr lvl="2"/>
            <a:r>
              <a:rPr lang="en-US" sz="3600" dirty="0"/>
              <a:t>implement functions</a:t>
            </a:r>
          </a:p>
          <a:p>
            <a:pPr lvl="2"/>
            <a:r>
              <a:rPr lang="en-US" sz="3600" dirty="0"/>
              <a:t>become familiar with the concept of parameter passing</a:t>
            </a:r>
          </a:p>
          <a:p>
            <a:pPr lvl="2"/>
            <a:r>
              <a:rPr lang="en-US" sz="3600" dirty="0"/>
              <a:t>develop strategies for decomposing complex tasks into simpler ones</a:t>
            </a:r>
          </a:p>
          <a:p>
            <a:pPr lvl="2"/>
            <a:r>
              <a:rPr lang="en-US" sz="3600" dirty="0"/>
              <a:t>determine the scope of a variable</a:t>
            </a:r>
            <a:endParaRPr lang="en-US" dirty="0">
              <a:highlight>
                <a:srgbClr val="34AC8B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28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01C7-E66A-4F70-939F-078ED79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BE78-550E-4B8C-B209-1554450F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Student Activity</a:t>
            </a:r>
          </a:p>
          <a:p>
            <a:r>
              <a:rPr lang="en-US" dirty="0"/>
              <a:t>Define a 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squareArea</a:t>
            </a:r>
            <a:r>
              <a:rPr lang="en-US" dirty="0"/>
              <a:t> that computes the area of a square of a given side length.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202F-C4E3-4C14-AC27-C2C117E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0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D534-FD39-4227-9662-A136ACDC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Black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E0B0-BF35-47A5-A24C-A0CA24D5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4DCFA"/>
                </a:solidFill>
              </a:rPr>
              <a:t>function</a:t>
            </a:r>
            <a:r>
              <a:rPr lang="en-US" dirty="0"/>
              <a:t> is a sequence of instructions with a name.</a:t>
            </a:r>
          </a:p>
          <a:p>
            <a:r>
              <a:rPr lang="en-US" dirty="0"/>
              <a:t>For example, the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function, contains instructions to round a floating point value to a specified number of decimal places.</a:t>
            </a:r>
          </a:p>
          <a:p>
            <a:r>
              <a:rPr lang="en-US" dirty="0"/>
              <a:t>You </a:t>
            </a:r>
            <a:r>
              <a:rPr lang="en-US" dirty="0">
                <a:solidFill>
                  <a:srgbClr val="B4DCFA"/>
                </a:solidFill>
              </a:rPr>
              <a:t>call</a:t>
            </a:r>
            <a:r>
              <a:rPr lang="en-US" dirty="0"/>
              <a:t> a function in order to execute its instruction.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price = round(6.8275,2)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# Sets results to 6.83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print("Price:", price)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7917-7286-4B18-A86A-DD8FE7B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11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D534-FD39-4227-9662-A136ACDC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Black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E0B0-BF35-47A5-A24C-A0CA24D5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price = round(6.8275,2)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# Sets results to 6.83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print("Price:", price)</a:t>
            </a:r>
          </a:p>
          <a:p>
            <a:r>
              <a:rPr lang="en-US" dirty="0"/>
              <a:t>By using the expression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round(6.8275,2)</a:t>
            </a:r>
            <a:r>
              <a:rPr lang="en-US" dirty="0"/>
              <a:t>, your program </a:t>
            </a:r>
            <a:r>
              <a:rPr lang="en-US" dirty="0">
                <a:solidFill>
                  <a:schemeClr val="tx1"/>
                </a:solidFill>
              </a:rPr>
              <a:t>calls</a:t>
            </a:r>
            <a:r>
              <a:rPr lang="en-US" dirty="0"/>
              <a:t>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function, asking it to round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6.8275</a:t>
            </a:r>
            <a:r>
              <a:rPr lang="en-US" dirty="0"/>
              <a:t> to two decimal digits.</a:t>
            </a:r>
          </a:p>
          <a:p>
            <a:r>
              <a:rPr lang="en-US" dirty="0"/>
              <a:t>The instructions of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function execute and compute the result.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function returns its result back to where the function was called and your program resumes execution.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7917-7286-4B18-A86A-DD8FE7B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5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D534-FD39-4227-9662-A136ACDC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Black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E0B0-BF35-47A5-A24C-A0CA24D5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67056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price = round(6.8275,2)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print("Price:", price)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7917-7286-4B18-A86A-DD8FE7B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D091B-C033-4F21-A788-6879A0222DE2}"/>
              </a:ext>
            </a:extLst>
          </p:cNvPr>
          <p:cNvSpPr/>
          <p:nvPr/>
        </p:nvSpPr>
        <p:spPr>
          <a:xfrm>
            <a:off x="6629400" y="8382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 6.8275 and 2 to round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EE00-F675-4E8F-B8B6-BC75919749C2}"/>
              </a:ext>
            </a:extLst>
          </p:cNvPr>
          <p:cNvSpPr/>
          <p:nvPr/>
        </p:nvSpPr>
        <p:spPr>
          <a:xfrm>
            <a:off x="8305800" y="3560618"/>
            <a:ext cx="3352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Compute 6.8275 rounded to two decimal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5664F-D5DB-4D96-8F18-859301C31828}"/>
              </a:ext>
            </a:extLst>
          </p:cNvPr>
          <p:cNvSpPr/>
          <p:nvPr/>
        </p:nvSpPr>
        <p:spPr>
          <a:xfrm>
            <a:off x="5001985" y="3751118"/>
            <a:ext cx="254181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 6.83 to caller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AE123-BC06-4062-8A97-8AE5B8CA4083}"/>
              </a:ext>
            </a:extLst>
          </p:cNvPr>
          <p:cNvSpPr/>
          <p:nvPr/>
        </p:nvSpPr>
        <p:spPr>
          <a:xfrm>
            <a:off x="990600" y="3560618"/>
            <a:ext cx="3352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Store rounded value in price variable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676364-28DA-4E31-B671-90680882C929}"/>
              </a:ext>
            </a:extLst>
          </p:cNvPr>
          <p:cNvSpPr/>
          <p:nvPr/>
        </p:nvSpPr>
        <p:spPr>
          <a:xfrm>
            <a:off x="9601200" y="1066800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round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868211-E26C-4C85-B915-AA9CBB4C6AFD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8991600" y="1524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AA5774-4289-4903-932C-A6365B4A09F7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9982200" y="1981200"/>
            <a:ext cx="609600" cy="1579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B30DBB-1EB3-461F-A7C7-1545938112E3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343400" y="4436918"/>
            <a:ext cx="658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2AD6DC-927D-443C-8347-9142A1F2B39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7543800" y="443691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0DD38D-B20C-4DD8-8767-02197490709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667000" y="5313218"/>
            <a:ext cx="0" cy="706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B885CA-109C-4281-8F7C-00E08295BDA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810500" y="449264"/>
            <a:ext cx="0" cy="38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0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D534-FD39-4227-9662-A136ACDC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Black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E0B0-BF35-47A5-A24C-A0CA24D5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another function calls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function, it provides "</a:t>
            </a:r>
            <a:r>
              <a:rPr lang="en-US" dirty="0">
                <a:solidFill>
                  <a:schemeClr val="tx1"/>
                </a:solidFill>
              </a:rPr>
              <a:t>inputs</a:t>
            </a:r>
            <a:r>
              <a:rPr lang="en-US" dirty="0"/>
              <a:t>", such as the values </a:t>
            </a:r>
            <a:r>
              <a:rPr lang="en-US" dirty="0">
                <a:solidFill>
                  <a:schemeClr val="tx1"/>
                </a:solidFill>
              </a:rPr>
              <a:t>6.8275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 in the call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round(6.8275, 2)</a:t>
            </a:r>
            <a:r>
              <a:rPr lang="en-US" dirty="0"/>
              <a:t>.</a:t>
            </a:r>
          </a:p>
          <a:p>
            <a:r>
              <a:rPr lang="en-US" dirty="0"/>
              <a:t>These values are called the </a:t>
            </a:r>
            <a:r>
              <a:rPr lang="en-US" dirty="0">
                <a:solidFill>
                  <a:schemeClr val="tx1"/>
                </a:solidFill>
              </a:rPr>
              <a:t>arguments</a:t>
            </a:r>
            <a:r>
              <a:rPr lang="en-US" dirty="0"/>
              <a:t> of the function call.</a:t>
            </a:r>
          </a:p>
          <a:p>
            <a:pPr lvl="1"/>
            <a:r>
              <a:rPr lang="en-US" dirty="0"/>
              <a:t>Note that they are not necessarily inputs provided by a human user.</a:t>
            </a:r>
          </a:p>
          <a:p>
            <a:pPr lvl="1"/>
            <a:r>
              <a:rPr lang="en-US" dirty="0"/>
              <a:t>They are simply the values for which we want the function to compute a result.</a:t>
            </a:r>
          </a:p>
          <a:p>
            <a:r>
              <a:rPr lang="en-US" dirty="0"/>
              <a:t>The "</a:t>
            </a:r>
            <a:r>
              <a:rPr lang="en-US" dirty="0">
                <a:solidFill>
                  <a:schemeClr val="tx1"/>
                </a:solidFill>
              </a:rPr>
              <a:t>output</a:t>
            </a:r>
            <a:r>
              <a:rPr lang="en-US" dirty="0"/>
              <a:t>" that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function computes is called the </a:t>
            </a:r>
            <a:r>
              <a:rPr lang="en-US" dirty="0">
                <a:solidFill>
                  <a:schemeClr val="tx1"/>
                </a:solidFill>
              </a:rPr>
              <a:t>return value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7917-7286-4B18-A86A-DD8FE7B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5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D534-FD39-4227-9662-A136ACDC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Black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E0B0-BF35-47A5-A24C-A0CA24D5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Functions can receive multiple arguments, but they return only one value.</a:t>
            </a:r>
          </a:p>
          <a:p>
            <a:r>
              <a:rPr lang="en-US" dirty="0"/>
              <a:t>It is also possible to have functions with no arguments.</a:t>
            </a:r>
          </a:p>
          <a:p>
            <a:r>
              <a:rPr lang="en-US" dirty="0"/>
              <a:t>An example is the </a:t>
            </a:r>
            <a:r>
              <a:rPr lang="en-US" sz="3900" dirty="0">
                <a:solidFill>
                  <a:schemeClr val="tx1"/>
                </a:solidFill>
                <a:latin typeface="Consolas" panose="020B0609020204030204" pitchFamily="49" charset="0"/>
              </a:rPr>
              <a:t>random</a:t>
            </a:r>
            <a:r>
              <a:rPr lang="en-US" dirty="0"/>
              <a:t> function that requires no argument to produce a random number</a:t>
            </a:r>
          </a:p>
          <a:p>
            <a:r>
              <a:rPr lang="en-US" dirty="0"/>
              <a:t>At this point, you may wonder how the </a:t>
            </a:r>
            <a:r>
              <a:rPr lang="en-US" sz="3900" dirty="0">
                <a:solidFill>
                  <a:schemeClr val="tx1"/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function performs its job.</a:t>
            </a:r>
          </a:p>
          <a:p>
            <a:r>
              <a:rPr lang="en-US" dirty="0"/>
              <a:t>How does </a:t>
            </a:r>
            <a:r>
              <a:rPr lang="en-US" sz="3900" dirty="0">
                <a:solidFill>
                  <a:schemeClr val="tx1"/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compute that 6.8275 rounded to two decimal digits as 6.83?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price = round(6.8275,2)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print("Price:", price)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7917-7286-4B18-A86A-DD8FE7B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83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D534-FD39-4227-9662-A136ACDC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Black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E0B0-BF35-47A5-A24C-A0CA24D5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67056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Fortunately, as a user of the function, you do not need to know how the function is implemented.</a:t>
            </a:r>
          </a:p>
          <a:p>
            <a:r>
              <a:rPr lang="en-US" dirty="0"/>
              <a:t>You just need to know the specification of the function:</a:t>
            </a:r>
          </a:p>
          <a:p>
            <a:pPr lvl="1"/>
            <a:r>
              <a:rPr lang="en-US" dirty="0"/>
              <a:t>If you provide arguments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/>
              <a:t>, the function returns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B4DCFA"/>
                </a:solidFill>
              </a:rPr>
              <a:t>rounded to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/>
              <a:t> decimal digits</a:t>
            </a:r>
          </a:p>
          <a:p>
            <a:r>
              <a:rPr lang="en-US" dirty="0"/>
              <a:t>We can think of round as a black box.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7917-7286-4B18-A86A-DD8FE7B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AB7E5-E39D-44CE-8F36-7C26B391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9000" y="533400"/>
            <a:ext cx="422314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D534-FD39-4227-9662-A136ACDC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Black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E0B0-BF35-47A5-A24C-A0CA24D5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design your own functions, you will want to make them appear as black boxes to other programmers.</a:t>
            </a:r>
          </a:p>
          <a:p>
            <a:r>
              <a:rPr lang="en-US" dirty="0"/>
              <a:t>Those programmers want to use your functions without knowing what goes on inside.</a:t>
            </a:r>
          </a:p>
          <a:p>
            <a:r>
              <a:rPr lang="en-US" dirty="0"/>
              <a:t>Even if you are the only person working on a program, making each function into a black box pays off: </a:t>
            </a:r>
          </a:p>
          <a:p>
            <a:pPr lvl="1"/>
            <a:r>
              <a:rPr lang="en-US" dirty="0"/>
              <a:t>there are fewer details that you need to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7917-7286-4B18-A86A-DD8FE7B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196369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356B02BF29545968F1DCC703607E8" ma:contentTypeVersion="7" ma:contentTypeDescription="Create a new document." ma:contentTypeScope="" ma:versionID="9184c2d355f5afd421c423571a282233">
  <xsd:schema xmlns:xsd="http://www.w3.org/2001/XMLSchema" xmlns:xs="http://www.w3.org/2001/XMLSchema" xmlns:p="http://schemas.microsoft.com/office/2006/metadata/properties" xmlns:ns2="684c4afe-d96a-464a-b608-a56f151b4ff5" targetNamespace="http://schemas.microsoft.com/office/2006/metadata/properties" ma:root="true" ma:fieldsID="cd83edf55f0ac1487d48db512edf34b3" ns2:_="">
    <xsd:import namespace="684c4afe-d96a-464a-b608-a56f151b4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c4afe-d96a-464a-b608-a56f151b4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4DFEB-428C-44AB-AB8F-2E3D16948259}">
  <ds:schemaRefs>
    <ds:schemaRef ds:uri="http://purl.org/dc/terms/"/>
    <ds:schemaRef ds:uri="http://purl.org/dc/dcmitype/"/>
    <ds:schemaRef ds:uri="684c4afe-d96a-464a-b608-a56f151b4ff5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D33A61-A077-415B-B5C9-697EC80CDA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c4afe-d96a-464a-b608-a56f151b4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650C6F-9490-4FB6-9DCF-B672A01942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1310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Consolas</vt:lpstr>
      <vt:lpstr>DomCasualStd</vt:lpstr>
      <vt:lpstr>1.3PropositionalEquivalences</vt:lpstr>
      <vt:lpstr>ICS 104 - Introduction to Programming in Python and C</vt:lpstr>
      <vt:lpstr>Functions</vt:lpstr>
      <vt:lpstr>Functions as Black Boxes</vt:lpstr>
      <vt:lpstr>Functions as Black Boxes</vt:lpstr>
      <vt:lpstr>Functions as Black Boxes</vt:lpstr>
      <vt:lpstr>Functions as Black Boxes</vt:lpstr>
      <vt:lpstr>Functions as Black Boxes</vt:lpstr>
      <vt:lpstr>Functions as Black Boxes</vt:lpstr>
      <vt:lpstr>Functions as Black Boxes</vt:lpstr>
      <vt:lpstr>Implementing and Testing Functions</vt:lpstr>
      <vt:lpstr>Implementing and Testing Functions</vt:lpstr>
      <vt:lpstr>Implementing and Testing Functions</vt:lpstr>
      <vt:lpstr>Function Syntax</vt:lpstr>
      <vt:lpstr>Implementing and Testing Functions</vt:lpstr>
      <vt:lpstr>Testing Functions</vt:lpstr>
      <vt:lpstr>Testing Functions</vt:lpstr>
      <vt:lpstr>Implementing and Testing Functions</vt:lpstr>
      <vt:lpstr>Implementing and Testing Functions</vt:lpstr>
      <vt:lpstr>Implementing and Testing Functions</vt:lpstr>
      <vt:lpstr>Implementing and Testing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2022-02-14T10:16:40Z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0x010100056356B02BF29545968F1DCC703607E8</vt:lpwstr>
  </property>
</Properties>
</file>