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4"/>
  </p:sldMasterIdLst>
  <p:notesMasterIdLst>
    <p:notesMasterId r:id="rId39"/>
  </p:notesMasterIdLst>
  <p:handoutMasterIdLst>
    <p:handoutMasterId r:id="rId40"/>
  </p:handoutMasterIdLst>
  <p:sldIdLst>
    <p:sldId id="737" r:id="rId5"/>
    <p:sldId id="801" r:id="rId6"/>
    <p:sldId id="819" r:id="rId7"/>
    <p:sldId id="818" r:id="rId8"/>
    <p:sldId id="820" r:id="rId9"/>
    <p:sldId id="822" r:id="rId10"/>
    <p:sldId id="823" r:id="rId11"/>
    <p:sldId id="824" r:id="rId12"/>
    <p:sldId id="825" r:id="rId13"/>
    <p:sldId id="826" r:id="rId14"/>
    <p:sldId id="827" r:id="rId15"/>
    <p:sldId id="828" r:id="rId16"/>
    <p:sldId id="829" r:id="rId17"/>
    <p:sldId id="830" r:id="rId18"/>
    <p:sldId id="831" r:id="rId19"/>
    <p:sldId id="832" r:id="rId20"/>
    <p:sldId id="833" r:id="rId21"/>
    <p:sldId id="834" r:id="rId22"/>
    <p:sldId id="835" r:id="rId23"/>
    <p:sldId id="837" r:id="rId24"/>
    <p:sldId id="836" r:id="rId25"/>
    <p:sldId id="838" r:id="rId26"/>
    <p:sldId id="839" r:id="rId27"/>
    <p:sldId id="840" r:id="rId28"/>
    <p:sldId id="841" r:id="rId29"/>
    <p:sldId id="842" r:id="rId30"/>
    <p:sldId id="843" r:id="rId31"/>
    <p:sldId id="844" r:id="rId32"/>
    <p:sldId id="845" r:id="rId33"/>
    <p:sldId id="846" r:id="rId34"/>
    <p:sldId id="847" r:id="rId35"/>
    <p:sldId id="848" r:id="rId36"/>
    <p:sldId id="849" r:id="rId37"/>
    <p:sldId id="850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CFA"/>
    <a:srgbClr val="000000"/>
    <a:srgbClr val="FF33FF"/>
    <a:srgbClr val="34AC8B"/>
    <a:srgbClr val="FFCDB6"/>
    <a:srgbClr val="579B3D"/>
    <a:srgbClr val="CFD9EE"/>
    <a:srgbClr val="66FF33"/>
    <a:srgbClr val="C51EE6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08F11-F3B5-A497-0D16-24BBF0FBDBD3}" v="2" dt="2021-10-25T18:36:13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886" autoAdjust="0"/>
  </p:normalViewPr>
  <p:slideViewPr>
    <p:cSldViewPr>
      <p:cViewPr varScale="1">
        <p:scale>
          <a:sx n="52" d="100"/>
          <a:sy n="52" d="100"/>
        </p:scale>
        <p:origin x="14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2/14/2022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600">
                <a:solidFill>
                  <a:schemeClr val="tx1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chemeClr val="tx1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7"/>
            <a:ext cx="10599576" cy="550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59" y="857920"/>
            <a:ext cx="10599576" cy="536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ICS 104 - Introduction to Programming in Python and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2667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Functions</a:t>
            </a:r>
          </a:p>
          <a:p>
            <a:r>
              <a:rPr lang="en-US" sz="36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Part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9598-0F41-4B07-8F67-2EDCC10AE48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3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1BA026-40C0-494C-92D9-0A49E1CA88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5179" y="748145"/>
            <a:ext cx="3589176" cy="502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FBC6B-1521-4629-A1D9-C758A087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9EC88-2200-414D-BFE9-D9D0AC4A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05681-D7E7-4273-A30A-696DF5165B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029" b="-592"/>
          <a:stretch/>
        </p:blipFill>
        <p:spPr>
          <a:xfrm>
            <a:off x="729979" y="748145"/>
            <a:ext cx="7315200" cy="411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B2D401-9D9D-493F-9731-E74F74FA391C}"/>
              </a:ext>
            </a:extLst>
          </p:cNvPr>
          <p:cNvSpPr/>
          <p:nvPr/>
        </p:nvSpPr>
        <p:spPr>
          <a:xfrm>
            <a:off x="723051" y="4925935"/>
            <a:ext cx="7322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MT"/>
              </a:rPr>
              <a:t>The function computes the expression </a:t>
            </a:r>
            <a:r>
              <a:rPr lang="en-US" sz="2800" dirty="0" err="1">
                <a:solidFill>
                  <a:srgbClr val="B4DCFA"/>
                </a:solidFill>
                <a:latin typeface="Consolas" panose="020B0609020204030204" pitchFamily="49" charset="0"/>
              </a:rPr>
              <a:t>sideLength</a:t>
            </a:r>
            <a:r>
              <a:rPr lang="en-US" sz="2800" dirty="0">
                <a:solidFill>
                  <a:srgbClr val="B4DCFA"/>
                </a:solidFill>
                <a:latin typeface="Consolas" panose="020B0609020204030204" pitchFamily="49" charset="0"/>
              </a:rPr>
              <a:t> ** 3</a:t>
            </a:r>
            <a:r>
              <a:rPr lang="en-US" sz="2800" dirty="0">
                <a:solidFill>
                  <a:srgbClr val="FFFF00"/>
                </a:solidFill>
                <a:latin typeface="ArialMT"/>
              </a:rPr>
              <a:t>, which has the value </a:t>
            </a:r>
            <a:r>
              <a:rPr lang="en-US" sz="2800" dirty="0">
                <a:solidFill>
                  <a:srgbClr val="B4DCFA"/>
                </a:solidFill>
                <a:latin typeface="Consolas" panose="020B0609020204030204" pitchFamily="49" charset="0"/>
              </a:rPr>
              <a:t>8</a:t>
            </a:r>
            <a:r>
              <a:rPr lang="en-US" sz="2800" dirty="0">
                <a:solidFill>
                  <a:srgbClr val="FFFF00"/>
                </a:solidFill>
                <a:latin typeface="ArialM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MT"/>
              </a:rPr>
              <a:t>That value is stored in the variable </a:t>
            </a:r>
            <a:r>
              <a:rPr lang="en-US" sz="2800" dirty="0">
                <a:solidFill>
                  <a:srgbClr val="B4DCFA"/>
                </a:solidFill>
                <a:latin typeface="Consolas" panose="020B0609020204030204" pitchFamily="49" charset="0"/>
              </a:rPr>
              <a:t>volume</a:t>
            </a:r>
            <a:r>
              <a:rPr lang="en-US" sz="2800" dirty="0">
                <a:solidFill>
                  <a:srgbClr val="FFFF00"/>
                </a:solidFill>
                <a:latin typeface="Arial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BC6B-1521-4629-A1D9-C758A087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9EC88-2200-414D-BFE9-D9D0AC4A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070A0-7FE2-4126-82DF-29325898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738752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41B249-F1CD-4B8C-874A-615EFA50A1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4200" y="990600"/>
            <a:ext cx="4887714" cy="1447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81A5F8-E9A9-405E-9274-BE1531A89974}"/>
              </a:ext>
            </a:extLst>
          </p:cNvPr>
          <p:cNvSpPr/>
          <p:nvPr/>
        </p:nvSpPr>
        <p:spPr>
          <a:xfrm>
            <a:off x="533400" y="3404755"/>
            <a:ext cx="10820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ArialMT"/>
              </a:rPr>
              <a:t>The function returns. All of its variables are removed.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ArialMT"/>
              </a:rPr>
              <a:t>The return value is transferred to the </a:t>
            </a:r>
            <a:r>
              <a:rPr lang="en-US" sz="3200" dirty="0">
                <a:solidFill>
                  <a:srgbClr val="B4DCFA"/>
                </a:solidFill>
                <a:latin typeface="ArialMT"/>
              </a:rPr>
              <a:t>caller</a:t>
            </a:r>
            <a:r>
              <a:rPr lang="en-US" sz="3200" dirty="0">
                <a:solidFill>
                  <a:srgbClr val="FFFF00"/>
                </a:solidFill>
                <a:latin typeface="ArialMT"/>
              </a:rPr>
              <a:t>, that is, the function calling the </a:t>
            </a:r>
            <a:r>
              <a:rPr lang="en-US" sz="3200" dirty="0" err="1">
                <a:solidFill>
                  <a:srgbClr val="B4DCFA"/>
                </a:solidFill>
                <a:latin typeface="Consolas" panose="020B0609020204030204" pitchFamily="49" charset="0"/>
              </a:rPr>
              <a:t>cubeVolume</a:t>
            </a:r>
            <a:r>
              <a:rPr lang="en-US" sz="3200" dirty="0">
                <a:solidFill>
                  <a:srgbClr val="FFFF00"/>
                </a:solidFill>
                <a:latin typeface="ArialMT"/>
              </a:rPr>
              <a:t> function.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ArialMT"/>
              </a:rPr>
              <a:t>The </a:t>
            </a:r>
            <a:r>
              <a:rPr lang="en-US" sz="3200" dirty="0">
                <a:solidFill>
                  <a:srgbClr val="B4DCFA"/>
                </a:solidFill>
                <a:latin typeface="ArialMT"/>
              </a:rPr>
              <a:t>caller</a:t>
            </a:r>
            <a:r>
              <a:rPr lang="en-US" sz="3200" dirty="0">
                <a:solidFill>
                  <a:srgbClr val="FFFF00"/>
                </a:solidFill>
                <a:latin typeface="ArialMT"/>
              </a:rPr>
              <a:t> puts the return value in the </a:t>
            </a:r>
            <a:r>
              <a:rPr lang="en-US" sz="3200" dirty="0">
                <a:solidFill>
                  <a:srgbClr val="B4DCFA"/>
                </a:solidFill>
                <a:latin typeface="Consolas" panose="020B0609020204030204" pitchFamily="49" charset="0"/>
              </a:rPr>
              <a:t>result1</a:t>
            </a:r>
            <a:r>
              <a:rPr lang="en-US" sz="3200" dirty="0">
                <a:solidFill>
                  <a:srgbClr val="FFFF00"/>
                </a:solidFill>
                <a:latin typeface="ArialMT"/>
              </a:rPr>
              <a:t> variable.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4D74-1883-4C26-9B72-E3188E43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Passing: Student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99C2-C3F7-4558-B858-43176109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this program print? Use a diagram to find the answer.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main():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a = 5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b = 7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print(mystery(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a,b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mystery(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x,y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z = x + 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z = z / 2.0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return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z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16E08-02F0-44FB-ACCE-8C1124F9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80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ED19-B6FD-4634-8C7C-703DF8D8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973-7E97-4C21-9EAD-D9292090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statement terminates a function call and yields the function result.</a:t>
            </a:r>
          </a:p>
          <a:p>
            <a:r>
              <a:rPr lang="en-US" dirty="0"/>
              <a:t>In the preceding examples, each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statement returned a variable.</a:t>
            </a:r>
          </a:p>
          <a:p>
            <a:r>
              <a:rPr lang="en-US" dirty="0"/>
              <a:t>However, the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statement can return the value of any expression.</a:t>
            </a:r>
          </a:p>
          <a:p>
            <a:r>
              <a:rPr lang="en-US" dirty="0"/>
              <a:t>Instead of saving the return value in a variable and returning the variable, it is often possible to eliminate the variable and return the value of a more complex expression:</a:t>
            </a:r>
          </a:p>
          <a:p>
            <a:pPr marL="457189" lvl="1" indent="0">
              <a:buNone/>
            </a:pPr>
            <a:r>
              <a:rPr lang="en-US" sz="3800" dirty="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sz="3800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sz="3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3800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sz="38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457189" lvl="1" indent="0">
              <a:buNone/>
            </a:pPr>
            <a:r>
              <a:rPr lang="en-US" sz="3800" dirty="0">
                <a:solidFill>
                  <a:schemeClr val="tx1"/>
                </a:solidFill>
                <a:latin typeface="Consolas" panose="020B0609020204030204" pitchFamily="49" charset="0"/>
              </a:rPr>
              <a:t>return </a:t>
            </a:r>
            <a:r>
              <a:rPr lang="en-US" sz="3800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sz="3800" dirty="0">
                <a:solidFill>
                  <a:schemeClr val="tx1"/>
                </a:solidFill>
                <a:latin typeface="Consolas" panose="020B0609020204030204" pitchFamily="49" charset="0"/>
              </a:rPr>
              <a:t> ** 3</a:t>
            </a:r>
          </a:p>
          <a:p>
            <a:r>
              <a:rPr lang="en-US" dirty="0"/>
              <a:t>When the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statement is processed, the function exits immediately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1D24C-591B-44E0-88F1-72F23025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96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ED19-B6FD-4634-8C7C-703DF8D8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973-7E97-4C21-9EAD-D9292090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r>
              <a:rPr lang="en-US" dirty="0"/>
              <a:t>Some programmers find this behavior convenient for handling exceptional cases at the beginning of the function: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cubeVolume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sideLength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sidelength</a:t>
            </a:r>
            <a:r>
              <a:rPr lang="en-US" dirty="0">
                <a:latin typeface="Consolas" panose="020B0609020204030204" pitchFamily="49" charset="0"/>
              </a:rPr>
              <a:t> &lt; 0: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return 0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# Handle the regular case.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1D24C-591B-44E0-88F1-72F23025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7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ED19-B6FD-4634-8C7C-703DF8D8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9"/>
            <a:ext cx="10599576" cy="625471"/>
          </a:xfrm>
        </p:spPr>
        <p:txBody>
          <a:bodyPr/>
          <a:lstStyle/>
          <a:p>
            <a:r>
              <a:rPr lang="en-US"/>
              <a:t>Return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973-7E97-4C21-9EAD-D9292090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99576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cubeVolume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sideLength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if </a:t>
            </a:r>
            <a:r>
              <a:rPr lang="en-US" sz="3200" dirty="0" err="1">
                <a:latin typeface="Consolas" panose="020B0609020204030204" pitchFamily="49" charset="0"/>
              </a:rPr>
              <a:t>sidelength</a:t>
            </a:r>
            <a:r>
              <a:rPr lang="en-US" sz="3200" dirty="0">
                <a:latin typeface="Consolas" panose="020B0609020204030204" pitchFamily="49" charset="0"/>
              </a:rPr>
              <a:t> &lt; 0: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 return 0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# Handle the regular case.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1D24C-591B-44E0-88F1-72F23025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354DA-224E-4EF8-9FB6-B67FA4051B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2200" y="522224"/>
            <a:ext cx="5640105" cy="610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6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ED19-B6FD-4634-8C7C-703DF8D8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973-7E97-4C21-9EAD-D92920906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programmers dislike the use of multiple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statements in a function.</a:t>
            </a:r>
          </a:p>
          <a:p>
            <a:r>
              <a:rPr lang="en-US" dirty="0"/>
              <a:t>You can avoid multiple returns by storing the function result in a variable that you return in the last statement of the function.</a:t>
            </a:r>
          </a:p>
          <a:p>
            <a:r>
              <a:rPr lang="en-US" dirty="0"/>
              <a:t>For example: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cubeVolume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sideLength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sideLength</a:t>
            </a:r>
            <a:r>
              <a:rPr lang="en-US" dirty="0">
                <a:latin typeface="Consolas" panose="020B0609020204030204" pitchFamily="49" charset="0"/>
              </a:rPr>
              <a:t> &gt;= 0: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volume = </a:t>
            </a:r>
            <a:r>
              <a:rPr lang="en-US" dirty="0" err="1">
                <a:latin typeface="Consolas" panose="020B0609020204030204" pitchFamily="49" charset="0"/>
              </a:rPr>
              <a:t>sideLength</a:t>
            </a:r>
            <a:r>
              <a:rPr lang="en-US" dirty="0">
                <a:latin typeface="Consolas" panose="020B0609020204030204" pitchFamily="49" charset="0"/>
              </a:rPr>
              <a:t> ** 3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else: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volume = 0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volume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1D24C-591B-44E0-88F1-72F23025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49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ED19-B6FD-4634-8C7C-703DF8D8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Values: 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973-7E97-4C21-9EAD-D92920906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function do?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def mystery(n):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if n % 2 == 0: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return True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else: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 return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1D24C-591B-44E0-88F1-72F23025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93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E4C7-0A4D-4BAC-8D85-6577E8D9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Without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EC4-4E1E-4C05-99FB-70A7EB93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functions may not return a value, but they can produce output.</a:t>
            </a:r>
          </a:p>
          <a:p>
            <a:r>
              <a:rPr lang="en-US" dirty="0"/>
              <a:t>Sometimes, you need to carry out a sequence of instructions that does not yield a value.</a:t>
            </a:r>
          </a:p>
          <a:p>
            <a:r>
              <a:rPr lang="en-US" dirty="0"/>
              <a:t>If that instruction sequence occurs multiple times, you will want to package it into a function.</a:t>
            </a:r>
          </a:p>
          <a:p>
            <a:pPr lvl="1"/>
            <a:r>
              <a:rPr lang="en-US" dirty="0"/>
              <a:t>Here is a typical example: Your task is to print a string in a box, like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0BEBA-EF9E-4768-BD22-7F986FF2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AD536-323A-40C9-840F-FBACBF5F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323" y="4727028"/>
            <a:ext cx="2362200" cy="16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5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E4C7-0A4D-4BAC-8D85-6577E8D9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Without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EC4-4E1E-4C05-99FB-70A7EB93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12" y="685800"/>
            <a:ext cx="10599576" cy="5486400"/>
          </a:xfrm>
        </p:spPr>
        <p:txBody>
          <a:bodyPr/>
          <a:lstStyle/>
          <a:p>
            <a:r>
              <a:rPr lang="en-US" dirty="0"/>
              <a:t>Your task is to print a string in a box, like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0BEBA-EF9E-4768-BD22-7F986FF2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46825-2C22-4C9A-B8D2-03F4E155A83F}"/>
              </a:ext>
            </a:extLst>
          </p:cNvPr>
          <p:cNvSpPr/>
          <p:nvPr/>
        </p:nvSpPr>
        <p:spPr>
          <a:xfrm>
            <a:off x="838200" y="1295400"/>
            <a:ext cx="10523376" cy="4933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2800" dirty="0">
                <a:latin typeface="Consolas" panose="020B0609020204030204" pitchFamily="49" charset="0"/>
              </a:rPr>
              <a:t>## Prints a string in a box.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2800" dirty="0">
                <a:latin typeface="Consolas" panose="020B0609020204030204" pitchFamily="49" charset="0"/>
              </a:rPr>
              <a:t># @param contents the string to enclose in a box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boxString</a:t>
            </a:r>
            <a:r>
              <a:rPr lang="en-US" sz="3200" dirty="0">
                <a:latin typeface="Consolas" panose="020B0609020204030204" pitchFamily="49" charset="0"/>
              </a:rPr>
              <a:t>(contents):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3200" dirty="0">
                <a:latin typeface="Consolas" panose="020B0609020204030204" pitchFamily="49" charset="0"/>
              </a:rPr>
              <a:t>  n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(contents)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3200" dirty="0">
                <a:latin typeface="Consolas" panose="020B0609020204030204" pitchFamily="49" charset="0"/>
              </a:rPr>
              <a:t>  if n == 0: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3200" dirty="0">
                <a:latin typeface="Consolas" panose="020B0609020204030204" pitchFamily="49" charset="0"/>
              </a:rPr>
              <a:t>    return #Return immediately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3200" dirty="0">
                <a:latin typeface="Consolas" panose="020B0609020204030204" pitchFamily="49" charset="0"/>
              </a:rPr>
              <a:t>  print("-"*(n+2))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3200" dirty="0">
                <a:latin typeface="Consolas" panose="020B0609020204030204" pitchFamily="49" charset="0"/>
              </a:rPr>
              <a:t>  print("!"+contents+"!")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3200" dirty="0">
                <a:latin typeface="Consolas" panose="020B0609020204030204" pitchFamily="49" charset="0"/>
              </a:rPr>
              <a:t>  print("-"*(n+2))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32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3200" dirty="0">
                <a:latin typeface="Consolas" panose="020B0609020204030204" pitchFamily="49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</a:rPr>
              <a:t>boxString</a:t>
            </a:r>
            <a:r>
              <a:rPr lang="en-US" sz="3200" dirty="0">
                <a:latin typeface="Consolas" panose="020B0609020204030204" pitchFamily="49" charset="0"/>
              </a:rPr>
              <a:t>("Hello")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3200" dirty="0">
                <a:latin typeface="Consolas" panose="020B0609020204030204" pitchFamily="49" charset="0"/>
              </a:rPr>
              <a:t>main()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9E7C4-AA0B-4F5C-9F05-25185EAC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835042"/>
            <a:ext cx="2625790" cy="18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1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 Assignment</a:t>
            </a:r>
          </a:p>
          <a:p>
            <a:pPr lvl="1"/>
            <a:r>
              <a:rPr lang="en-US" dirty="0"/>
              <a:t>Chapter 5 Sections 1, 2, 3, 4, 5 and 8.</a:t>
            </a:r>
          </a:p>
          <a:p>
            <a:r>
              <a:rPr lang="en-US" dirty="0"/>
              <a:t>Chapter Learning Outcomes</a:t>
            </a:r>
          </a:p>
          <a:p>
            <a:pPr lvl="1"/>
            <a:r>
              <a:rPr lang="en-US" dirty="0"/>
              <a:t>At the end of this chapter, you will be able to</a:t>
            </a:r>
          </a:p>
          <a:p>
            <a:pPr lvl="2"/>
            <a:r>
              <a:rPr lang="en-US" sz="3600" dirty="0"/>
              <a:t>implement functions</a:t>
            </a:r>
          </a:p>
          <a:p>
            <a:pPr lvl="2"/>
            <a:r>
              <a:rPr lang="en-US" sz="3600" dirty="0"/>
              <a:t>become familiar with the concept of parameter passing</a:t>
            </a:r>
          </a:p>
          <a:p>
            <a:pPr lvl="2"/>
            <a:r>
              <a:rPr lang="en-US" sz="3600" dirty="0"/>
              <a:t>develop strategies for decomposing complex tasks into simpler ones</a:t>
            </a:r>
          </a:p>
          <a:p>
            <a:pPr lvl="2"/>
            <a:r>
              <a:rPr lang="en-US" sz="3600" dirty="0"/>
              <a:t>determine the scope of a variable</a:t>
            </a:r>
            <a:endParaRPr lang="en-US" dirty="0">
              <a:highlight>
                <a:srgbClr val="34AC8B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28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E4C7-0A4D-4BAC-8D85-6577E8D9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Without Return Values: Student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3EC4-4E1E-4C05-99FB-70A7EB93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12" y="4599750"/>
            <a:ext cx="10599576" cy="1572449"/>
          </a:xfrm>
        </p:spPr>
        <p:txBody>
          <a:bodyPr/>
          <a:lstStyle/>
          <a:p>
            <a:r>
              <a:rPr lang="en-US" dirty="0"/>
              <a:t>What is wrong with the following statement?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boxString</a:t>
            </a:r>
            <a:r>
              <a:rPr lang="en-US" dirty="0">
                <a:latin typeface="Consolas" panose="020B0609020204030204" pitchFamily="49" charset="0"/>
              </a:rPr>
              <a:t>("Hello"))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0BEBA-EF9E-4768-BD22-7F986FF2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46825-2C22-4C9A-B8D2-03F4E155A83F}"/>
              </a:ext>
            </a:extLst>
          </p:cNvPr>
          <p:cNvSpPr/>
          <p:nvPr/>
        </p:nvSpPr>
        <p:spPr>
          <a:xfrm>
            <a:off x="685800" y="665018"/>
            <a:ext cx="10523376" cy="3749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2000" dirty="0">
                <a:latin typeface="Consolas" panose="020B0609020204030204" pitchFamily="49" charset="0"/>
              </a:rPr>
              <a:t>## Prints a string in a box.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2000" dirty="0">
                <a:latin typeface="Consolas" panose="020B0609020204030204" pitchFamily="49" charset="0"/>
              </a:rPr>
              <a:t># @param contents the string to enclose in a box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boxString</a:t>
            </a:r>
            <a:r>
              <a:rPr lang="en-US" dirty="0">
                <a:latin typeface="Consolas" panose="020B0609020204030204" pitchFamily="49" charset="0"/>
              </a:rPr>
              <a:t>(contents):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  n =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(contents)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  if n == 0: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    return #Return immediately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  print("-"*(n+2))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  print("!"+contents+"!")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  print("-"*(n+2))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boxString</a:t>
            </a:r>
            <a:r>
              <a:rPr lang="en-US" dirty="0">
                <a:latin typeface="Consolas" panose="020B0609020204030204" pitchFamily="49" charset="0"/>
              </a:rPr>
              <a:t>("Hello")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main()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F2C3DE-C799-4E54-8DE5-3DE3B8A5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2204558"/>
            <a:ext cx="2057400" cy="21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8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17F28C-4334-4CFA-8ADB-3EF071B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8507-9CE6-4C87-9B82-A8DDE339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your programs get larger and contain more variables, you may encounter problems where you cannot access a variable that is defined in a different part of your program, or where two variable definitions conflict with each other.</a:t>
            </a:r>
          </a:p>
          <a:p>
            <a:r>
              <a:rPr lang="en-US" dirty="0"/>
              <a:t>In order to resolve these problems, you need to be familiar with the concept of variable scope.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B4DCFA"/>
                </a:solidFill>
              </a:rPr>
              <a:t>scope</a:t>
            </a:r>
            <a:r>
              <a:rPr lang="en-US" dirty="0"/>
              <a:t> of a variable is the </a:t>
            </a:r>
            <a:r>
              <a:rPr lang="en-US" dirty="0">
                <a:solidFill>
                  <a:srgbClr val="B4DCFA"/>
                </a:solidFill>
              </a:rPr>
              <a:t>part of the program in which you can access 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ED59-CCAD-47E5-AF0D-57CF483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162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17F28C-4334-4CFA-8ADB-3EF071B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8507-9CE6-4C87-9B82-A8DDE339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following code segment, the </a:t>
            </a:r>
            <a:r>
              <a:rPr lang="en-US" dirty="0">
                <a:solidFill>
                  <a:srgbClr val="B4DCFA"/>
                </a:solidFill>
              </a:rPr>
              <a:t>scope</a:t>
            </a:r>
            <a:r>
              <a:rPr lang="en-US" dirty="0"/>
              <a:t> of the parameter variable </a:t>
            </a:r>
            <a:r>
              <a:rPr lang="en-US" dirty="0" err="1">
                <a:solidFill>
                  <a:srgbClr val="B4DCFA"/>
                </a:solidFill>
                <a:latin typeface="Consolas" panose="020B0609020204030204" pitchFamily="49" charset="0"/>
              </a:rPr>
              <a:t>sideLength</a:t>
            </a:r>
            <a:r>
              <a:rPr lang="en-US" dirty="0"/>
              <a:t> is the entire </a:t>
            </a:r>
            <a:r>
              <a:rPr lang="en-US" dirty="0" err="1">
                <a:solidFill>
                  <a:srgbClr val="B4DCFA"/>
                </a:solidFill>
                <a:latin typeface="Consolas" panose="020B0609020204030204" pitchFamily="49" charset="0"/>
              </a:rPr>
              <a:t>cubeVolume</a:t>
            </a:r>
            <a:r>
              <a:rPr lang="en-US" dirty="0"/>
              <a:t> function but </a:t>
            </a:r>
            <a:r>
              <a:rPr lang="en-US" dirty="0">
                <a:solidFill>
                  <a:srgbClr val="B4DCFA"/>
                </a:solidFill>
              </a:rPr>
              <a:t>not </a:t>
            </a:r>
            <a:r>
              <a:rPr lang="en-US" dirty="0"/>
              <a:t>the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function.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def main()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cubeVolume</a:t>
            </a:r>
            <a:r>
              <a:rPr lang="en-US" dirty="0">
                <a:latin typeface="Consolas" panose="020B0609020204030204" pitchFamily="49" charset="0"/>
              </a:rPr>
              <a:t>(10))</a:t>
            </a:r>
          </a:p>
          <a:p>
            <a:pPr marL="457189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cubeVolume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sideLength</a:t>
            </a:r>
            <a:r>
              <a:rPr lang="en-US" dirty="0">
                <a:latin typeface="Consolas" panose="020B0609020204030204" pitchFamily="49" charset="0"/>
              </a:rPr>
              <a:t>)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sideLength</a:t>
            </a:r>
            <a:r>
              <a:rPr lang="en-US" dirty="0">
                <a:latin typeface="Consolas" panose="020B0609020204030204" pitchFamily="49" charset="0"/>
              </a:rPr>
              <a:t> **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ED59-CCAD-47E5-AF0D-57CF483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34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17F28C-4334-4CFA-8ADB-3EF071B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8507-9CE6-4C87-9B82-A8DDE339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that is defined within a function is called a </a:t>
            </a:r>
            <a:r>
              <a:rPr lang="en-US" dirty="0">
                <a:solidFill>
                  <a:srgbClr val="B4DCFA"/>
                </a:solidFill>
              </a:rPr>
              <a:t>local variable</a:t>
            </a:r>
            <a:r>
              <a:rPr lang="en-US" dirty="0"/>
              <a:t>.</a:t>
            </a:r>
          </a:p>
          <a:p>
            <a:r>
              <a:rPr lang="en-US" dirty="0"/>
              <a:t>When a </a:t>
            </a:r>
            <a:r>
              <a:rPr lang="en-US" dirty="0">
                <a:solidFill>
                  <a:srgbClr val="B4DCFA"/>
                </a:solidFill>
              </a:rPr>
              <a:t>local variable </a:t>
            </a:r>
            <a:r>
              <a:rPr lang="en-US" dirty="0"/>
              <a:t>is defined in a block, it becomes available from that point until the end of the function in which it is defined.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ED59-CCAD-47E5-AF0D-57CF483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38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248C32-9FBD-40FD-99D1-DE75D1FD4261}"/>
              </a:ext>
            </a:extLst>
          </p:cNvPr>
          <p:cNvSpPr/>
          <p:nvPr/>
        </p:nvSpPr>
        <p:spPr>
          <a:xfrm>
            <a:off x="1371600" y="3581400"/>
            <a:ext cx="7010400" cy="1752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7F28C-4334-4CFA-8ADB-3EF071B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8507-9CE6-4C87-9B82-A8DDE339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in the code segment below, the scope of the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square</a:t>
            </a:r>
            <a:r>
              <a:rPr lang="en-US" dirty="0"/>
              <a:t> variable is highlighted.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dirty="0">
                <a:latin typeface="Consolas" panose="020B0609020204030204" pitchFamily="49" charset="0"/>
              </a:rPr>
              <a:t>main()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sum = 0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for </a:t>
            </a:r>
            <a:r>
              <a:rPr lang="en-US" dirty="0">
                <a:latin typeface="Consolas" panose="020B0609020204030204" pitchFamily="49" charset="0"/>
              </a:rPr>
              <a:t>i </a:t>
            </a:r>
            <a:r>
              <a:rPr lang="en-US" b="1" dirty="0">
                <a:latin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</a:rPr>
              <a:t>range(11) 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square = i * i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sum = sum + square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print(</a:t>
            </a:r>
            <a:r>
              <a:rPr lang="en-US" dirty="0" err="1">
                <a:latin typeface="Consolas" panose="020B0609020204030204" pitchFamily="49" charset="0"/>
              </a:rPr>
              <a:t>square,sum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main()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ED59-CCAD-47E5-AF0D-57CF483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73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248C32-9FBD-40FD-99D1-DE75D1FD4261}"/>
              </a:ext>
            </a:extLst>
          </p:cNvPr>
          <p:cNvSpPr/>
          <p:nvPr/>
        </p:nvSpPr>
        <p:spPr>
          <a:xfrm>
            <a:off x="1371600" y="2362200"/>
            <a:ext cx="7010400" cy="1828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7F28C-4334-4CFA-8ADB-3EF071B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8507-9CE6-4C87-9B82-A8DDE339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scope of the </a:t>
            </a:r>
            <a:r>
              <a:rPr lang="en-US" dirty="0" err="1">
                <a:solidFill>
                  <a:srgbClr val="B4DCFA"/>
                </a:solidFill>
                <a:latin typeface="Consolas" panose="020B0609020204030204" pitchFamily="49" charset="0"/>
              </a:rPr>
              <a:t>sideLength</a:t>
            </a:r>
            <a:r>
              <a:rPr lang="en-US" dirty="0"/>
              <a:t> variable is highlighted.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 main() :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</a:rPr>
              <a:t>sideLength</a:t>
            </a:r>
            <a:r>
              <a:rPr lang="en-US" b="1" dirty="0">
                <a:latin typeface="Consolas" panose="020B0609020204030204" pitchFamily="49" charset="0"/>
              </a:rPr>
              <a:t> = 10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result = </a:t>
            </a:r>
            <a:r>
              <a:rPr lang="en-US" b="1" dirty="0" err="1">
                <a:latin typeface="Consolas" panose="020B0609020204030204" pitchFamily="49" charset="0"/>
              </a:rPr>
              <a:t>cubeVolume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print(result)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cubeVolume</a:t>
            </a:r>
            <a:r>
              <a:rPr lang="en-US" b="1" dirty="0">
                <a:latin typeface="Consolas" panose="020B0609020204030204" pitchFamily="49" charset="0"/>
              </a:rPr>
              <a:t>() :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return </a:t>
            </a:r>
            <a:r>
              <a:rPr lang="en-US" b="1" dirty="0" err="1">
                <a:latin typeface="Consolas" panose="020B0609020204030204" pitchFamily="49" charset="0"/>
              </a:rPr>
              <a:t>sideLength</a:t>
            </a:r>
            <a:r>
              <a:rPr lang="en-US" b="1" dirty="0">
                <a:latin typeface="Consolas" panose="020B0609020204030204" pitchFamily="49" charset="0"/>
              </a:rPr>
              <a:t> **3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main()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ED59-CCAD-47E5-AF0D-57CF483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B0D751B-EE2D-4DC0-A156-FA6FA3A6E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184" y="2329935"/>
            <a:ext cx="3787592" cy="166199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B22B3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NameError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name '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sideLength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 is not defined </a:t>
            </a:r>
          </a:p>
        </p:txBody>
      </p:sp>
    </p:spTree>
    <p:extLst>
      <p:ext uri="{BB962C8B-B14F-4D97-AF65-F5344CB8AC3E}">
        <p14:creationId xmlns:p14="http://schemas.microsoft.com/office/powerpoint/2010/main" val="186309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248C32-9FBD-40FD-99D1-DE75D1FD4261}"/>
              </a:ext>
            </a:extLst>
          </p:cNvPr>
          <p:cNvSpPr/>
          <p:nvPr/>
        </p:nvSpPr>
        <p:spPr>
          <a:xfrm>
            <a:off x="1371600" y="1295400"/>
            <a:ext cx="7010400" cy="12192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17F28C-4334-4CFA-8ADB-3EF071B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8507-9CE6-4C87-9B82-A8DDE339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189" lvl="1" indent="0">
              <a:buNone/>
            </a:pPr>
            <a:r>
              <a:rPr lang="en-US" sz="3200" b="1" dirty="0">
                <a:latin typeface="Consolas" panose="020B0609020204030204" pitchFamily="49" charset="0"/>
              </a:rPr>
              <a:t>def main() :</a:t>
            </a:r>
          </a:p>
          <a:p>
            <a:pPr marL="457189" lvl="1" indent="0">
              <a:buNone/>
            </a:pPr>
            <a:r>
              <a:rPr lang="en-US" sz="3200" b="1" dirty="0">
                <a:latin typeface="Consolas" panose="020B0609020204030204" pitchFamily="49" charset="0"/>
              </a:rPr>
              <a:t>   </a:t>
            </a:r>
            <a:r>
              <a:rPr lang="en-US" sz="3200" b="1" dirty="0" err="1">
                <a:latin typeface="Consolas" panose="020B0609020204030204" pitchFamily="49" charset="0"/>
              </a:rPr>
              <a:t>sideLength</a:t>
            </a:r>
            <a:r>
              <a:rPr lang="en-US" sz="3200" b="1" dirty="0">
                <a:latin typeface="Consolas" panose="020B0609020204030204" pitchFamily="49" charset="0"/>
              </a:rPr>
              <a:t> = 10</a:t>
            </a:r>
          </a:p>
          <a:p>
            <a:pPr marL="457189" lvl="1" indent="0">
              <a:buNone/>
            </a:pPr>
            <a:r>
              <a:rPr lang="en-US" sz="3200" b="1" dirty="0">
                <a:latin typeface="Consolas" panose="020B0609020204030204" pitchFamily="49" charset="0"/>
              </a:rPr>
              <a:t>   result = </a:t>
            </a:r>
            <a:r>
              <a:rPr lang="en-US" sz="3200" b="1" dirty="0" err="1">
                <a:latin typeface="Consolas" panose="020B0609020204030204" pitchFamily="49" charset="0"/>
              </a:rPr>
              <a:t>cubeVolume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en-US" sz="3200" b="1" dirty="0">
                <a:latin typeface="Consolas" panose="020B0609020204030204" pitchFamily="49" charset="0"/>
              </a:rPr>
              <a:t>   print(result)</a:t>
            </a:r>
          </a:p>
          <a:p>
            <a:pPr marL="457189" lvl="1" indent="0">
              <a:buNone/>
            </a:pPr>
            <a:r>
              <a:rPr lang="en-US" sz="3200" b="1" dirty="0">
                <a:latin typeface="Consolas" panose="020B0609020204030204" pitchFamily="49" charset="0"/>
              </a:rPr>
              <a:t>def </a:t>
            </a:r>
            <a:r>
              <a:rPr lang="en-US" sz="3200" b="1" dirty="0" err="1">
                <a:latin typeface="Consolas" panose="020B0609020204030204" pitchFamily="49" charset="0"/>
              </a:rPr>
              <a:t>cubeVolume</a:t>
            </a:r>
            <a:r>
              <a:rPr lang="en-US" sz="3200" b="1" dirty="0">
                <a:latin typeface="Consolas" panose="020B0609020204030204" pitchFamily="49" charset="0"/>
              </a:rPr>
              <a:t>() :</a:t>
            </a:r>
          </a:p>
          <a:p>
            <a:pPr marL="457189" lvl="1" indent="0">
              <a:buNone/>
            </a:pPr>
            <a:r>
              <a:rPr lang="en-US" sz="3200" b="1" dirty="0">
                <a:latin typeface="Consolas" panose="020B0609020204030204" pitchFamily="49" charset="0"/>
              </a:rPr>
              <a:t>   return </a:t>
            </a:r>
            <a:r>
              <a:rPr lang="en-US" sz="3200" b="1" dirty="0" err="1">
                <a:latin typeface="Consolas" panose="020B0609020204030204" pitchFamily="49" charset="0"/>
              </a:rPr>
              <a:t>sideLength</a:t>
            </a:r>
            <a:r>
              <a:rPr lang="en-US" sz="3200" b="1" dirty="0">
                <a:latin typeface="Consolas" panose="020B0609020204030204" pitchFamily="49" charset="0"/>
              </a:rPr>
              <a:t> **3</a:t>
            </a:r>
          </a:p>
          <a:p>
            <a:pPr marL="457189" lvl="1" indent="0">
              <a:buNone/>
            </a:pPr>
            <a:r>
              <a:rPr lang="en-US" sz="3200" b="1" dirty="0">
                <a:latin typeface="Consolas" panose="020B0609020204030204" pitchFamily="49" charset="0"/>
              </a:rPr>
              <a:t>main()</a:t>
            </a:r>
          </a:p>
          <a:p>
            <a:r>
              <a:rPr lang="en-US" sz="3200" b="1" dirty="0">
                <a:ea typeface="Cambria" panose="02040503050406030204" pitchFamily="18" charset="0"/>
              </a:rPr>
              <a:t>Note the scope of the variable </a:t>
            </a:r>
            <a:r>
              <a:rPr lang="en-US" sz="3200" b="1" dirty="0" err="1">
                <a:solidFill>
                  <a:srgbClr val="B4DCFA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sideLength</a:t>
            </a:r>
            <a:r>
              <a:rPr lang="en-US" sz="3200" b="1" dirty="0">
                <a:ea typeface="Cambria" panose="02040503050406030204" pitchFamily="18" charset="0"/>
              </a:rPr>
              <a:t>.</a:t>
            </a:r>
          </a:p>
          <a:p>
            <a:r>
              <a:rPr lang="en-US" sz="3200" b="1" dirty="0">
                <a:ea typeface="Cambria" panose="02040503050406030204" pitchFamily="18" charset="0"/>
              </a:rPr>
              <a:t>The </a:t>
            </a:r>
            <a:r>
              <a:rPr lang="en-US" sz="3200" b="1" dirty="0" err="1">
                <a:solidFill>
                  <a:srgbClr val="B4DCFA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cubeVolume</a:t>
            </a:r>
            <a:r>
              <a:rPr lang="en-US" sz="3200" b="1" dirty="0">
                <a:ea typeface="Cambria" panose="02040503050406030204" pitchFamily="18" charset="0"/>
              </a:rPr>
              <a:t> function attempts to read the variable, but it cannot;</a:t>
            </a:r>
          </a:p>
          <a:p>
            <a:pPr lvl="1"/>
            <a:r>
              <a:rPr lang="en-US" sz="3200" b="1" dirty="0">
                <a:ea typeface="Cambria" panose="02040503050406030204" pitchFamily="18" charset="0"/>
              </a:rPr>
              <a:t>The scope of </a:t>
            </a:r>
            <a:r>
              <a:rPr lang="en-US" sz="3200" b="1" dirty="0" err="1">
                <a:solidFill>
                  <a:srgbClr val="B4DCFA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sideLength</a:t>
            </a:r>
            <a:r>
              <a:rPr lang="en-US" sz="3200" b="1" dirty="0">
                <a:ea typeface="Cambria" panose="02040503050406030204" pitchFamily="18" charset="0"/>
              </a:rPr>
              <a:t> does not extend outside the </a:t>
            </a:r>
            <a:r>
              <a:rPr lang="en-US" sz="3200" b="1" dirty="0">
                <a:solidFill>
                  <a:srgbClr val="B4DCFA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main</a:t>
            </a:r>
            <a:r>
              <a:rPr lang="en-US" sz="3200" b="1" dirty="0">
                <a:ea typeface="Cambria" panose="02040503050406030204" pitchFamily="18" charset="0"/>
              </a:rPr>
              <a:t>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ED59-CCAD-47E5-AF0D-57CF483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7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17F28C-4334-4CFA-8ADB-3EF071B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8507-9CE6-4C87-9B82-A8DDE339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possible to use the variable name more than once in a program.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 main() :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result = square(3) + square(4)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print(result)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 square(n) :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result = n * n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return result</a:t>
            </a:r>
          </a:p>
          <a:p>
            <a:pPr marL="457189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main() 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result</a:t>
            </a:r>
            <a:r>
              <a:rPr lang="en-US" dirty="0"/>
              <a:t> variable is defined in a separate function, and their scope do not overlap.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ED59-CCAD-47E5-AF0D-57CF483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420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17F28C-4334-4CFA-8ADB-3EF071B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8507-9CE6-4C87-9B82-A8DDE339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variable that is defined outside a function is a </a:t>
            </a:r>
            <a:r>
              <a:rPr lang="en-US" dirty="0">
                <a:solidFill>
                  <a:srgbClr val="B4DCFA"/>
                </a:solidFill>
              </a:rPr>
              <a:t>global variable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B4DCFA"/>
                </a:solidFill>
              </a:rPr>
              <a:t>global variable </a:t>
            </a:r>
            <a:r>
              <a:rPr lang="en-US" dirty="0"/>
              <a:t>is visible to all functions defined after it.</a:t>
            </a:r>
          </a:p>
          <a:p>
            <a:pPr lvl="1"/>
            <a:r>
              <a:rPr lang="en-US" dirty="0"/>
              <a:t>i.e., you can get the value of the variable.</a:t>
            </a:r>
          </a:p>
          <a:p>
            <a:r>
              <a:rPr lang="en-US" dirty="0"/>
              <a:t>However, any function that wishes to update a </a:t>
            </a:r>
            <a:r>
              <a:rPr lang="en-US" dirty="0">
                <a:solidFill>
                  <a:srgbClr val="B4DCFA"/>
                </a:solidFill>
              </a:rPr>
              <a:t>global variable </a:t>
            </a:r>
            <a:r>
              <a:rPr lang="en-US" dirty="0"/>
              <a:t>must include a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global</a:t>
            </a:r>
            <a:r>
              <a:rPr lang="en-US" dirty="0"/>
              <a:t> declaration: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ED59-CCAD-47E5-AF0D-57CF483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37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17F28C-4334-4CFA-8ADB-3EF071B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8507-9CE6-4C87-9B82-A8DDE339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function that wishes to update a </a:t>
            </a:r>
            <a:r>
              <a:rPr lang="en-US" dirty="0">
                <a:solidFill>
                  <a:srgbClr val="B4DCFA"/>
                </a:solidFill>
              </a:rPr>
              <a:t>global variable </a:t>
            </a:r>
            <a:r>
              <a:rPr lang="en-US" dirty="0"/>
              <a:t>must include a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global</a:t>
            </a:r>
            <a:r>
              <a:rPr lang="en-US" dirty="0"/>
              <a:t> declaration: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balance = 1000 </a:t>
            </a:r>
            <a:r>
              <a:rPr lang="en-US" sz="3200" i="1" dirty="0">
                <a:latin typeface="Consolas" panose="020B0609020204030204" pitchFamily="49" charset="0"/>
              </a:rPr>
              <a:t># A global </a:t>
            </a:r>
            <a:r>
              <a:rPr lang="en-US" sz="3200" i="1" dirty="0" err="1">
                <a:latin typeface="Consolas" panose="020B0609020204030204" pitchFamily="49" charset="0"/>
              </a:rPr>
              <a:t>varaible</a:t>
            </a:r>
            <a:endParaRPr lang="en-US" sz="3200" i="1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def withdraw(amount) :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global balance </a:t>
            </a:r>
            <a:r>
              <a:rPr lang="en-US" sz="3200" i="1" dirty="0">
                <a:latin typeface="Consolas" panose="020B0609020204030204" pitchFamily="49" charset="0"/>
              </a:rPr>
              <a:t># This function intends to</a:t>
            </a:r>
          </a:p>
          <a:p>
            <a:pPr marL="457189" lvl="1" indent="0">
              <a:buNone/>
            </a:pPr>
            <a:r>
              <a:rPr lang="en-US" sz="3200" i="1" dirty="0">
                <a:latin typeface="Consolas" panose="020B0609020204030204" pitchFamily="49" charset="0"/>
              </a:rPr>
              <a:t>        # update the global balance variable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if balance &gt;= amount: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balance = balance - amount</a:t>
            </a:r>
          </a:p>
          <a:p>
            <a:pPr marL="457189" lvl="1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withdraw(200)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print(balance)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ED59-CCAD-47E5-AF0D-57CF483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52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01C7-E66A-4F70-939F-078ED79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and Testing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BE78-550E-4B8C-B209-1554450F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Student Activity</a:t>
            </a:r>
          </a:p>
          <a:p>
            <a:r>
              <a:rPr lang="en-US" dirty="0"/>
              <a:t>Define a function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squareArea</a:t>
            </a:r>
            <a:r>
              <a:rPr lang="en-US" dirty="0"/>
              <a:t> that computes the area of a square of a given side length.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D202F-C4E3-4C14-AC27-C2C117E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036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17F28C-4334-4CFA-8ADB-3EF071B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8507-9CE6-4C87-9B82-A8DDE339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balance = 1000 # A global </a:t>
            </a:r>
            <a:r>
              <a:rPr lang="en-US" sz="3200" dirty="0" err="1">
                <a:latin typeface="Consolas" panose="020B0609020204030204" pitchFamily="49" charset="0"/>
              </a:rPr>
              <a:t>varaible</a:t>
            </a:r>
            <a:endParaRPr lang="en-US" sz="3200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def withdraw(amount) :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if balance &gt;= amount: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</a:t>
            </a:r>
            <a:r>
              <a:rPr lang="en-US" sz="3200" dirty="0" err="1">
                <a:latin typeface="Consolas" panose="020B0609020204030204" pitchFamily="49" charset="0"/>
              </a:rPr>
              <a:t>newBalance</a:t>
            </a:r>
            <a:r>
              <a:rPr lang="en-US" sz="3200" dirty="0">
                <a:latin typeface="Consolas" panose="020B0609020204030204" pitchFamily="49" charset="0"/>
              </a:rPr>
              <a:t> = balance - amount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print("New Balance =", </a:t>
            </a:r>
            <a:r>
              <a:rPr lang="en-US" sz="3200" dirty="0" err="1">
                <a:latin typeface="Consolas" panose="020B0609020204030204" pitchFamily="49" charset="0"/>
              </a:rPr>
              <a:t>newBalance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pPr marL="457189" lvl="1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withdraw(200)</a:t>
            </a:r>
          </a:p>
          <a:p>
            <a:pPr marL="457189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print("Current value of balance =", balance)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ea typeface="Cambria" panose="02040503050406030204" pitchFamily="18" charset="0"/>
              </a:rPr>
              <a:t>If you omit the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global</a:t>
            </a:r>
            <a:r>
              <a:rPr lang="en-US" dirty="0">
                <a:ea typeface="Cambria" panose="02040503050406030204" pitchFamily="18" charset="0"/>
              </a:rPr>
              <a:t> declaration, then the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balance</a:t>
            </a:r>
            <a:r>
              <a:rPr lang="en-US" dirty="0">
                <a:ea typeface="Cambria" panose="02040503050406030204" pitchFamily="18" charset="0"/>
              </a:rPr>
              <a:t> variable inside the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withdraw</a:t>
            </a:r>
            <a:r>
              <a:rPr lang="en-US" dirty="0">
                <a:ea typeface="Cambria" panose="02040503050406030204" pitchFamily="18" charset="0"/>
              </a:rPr>
              <a:t> function is considered a local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ED59-CCAD-47E5-AF0D-57CF483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010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17F28C-4334-4CFA-8ADB-3EF071B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8507-9CE6-4C87-9B82-A8DDE339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>
                <a:ea typeface="Cambria" panose="02040503050406030204" pitchFamily="18" charset="0"/>
              </a:rPr>
              <a:t>Generally, </a:t>
            </a:r>
            <a:r>
              <a:rPr lang="en-US" dirty="0">
                <a:solidFill>
                  <a:srgbClr val="B4DCFA"/>
                </a:solidFill>
                <a:ea typeface="Cambria" panose="02040503050406030204" pitchFamily="18" charset="0"/>
              </a:rPr>
              <a:t>global</a:t>
            </a:r>
            <a:r>
              <a:rPr lang="en-US" dirty="0">
                <a:ea typeface="Cambria" panose="02040503050406030204" pitchFamily="18" charset="0"/>
              </a:rPr>
              <a:t> variables are not a good idea.</a:t>
            </a:r>
          </a:p>
          <a:p>
            <a:pPr>
              <a:spcBef>
                <a:spcPts val="1800"/>
              </a:spcBef>
            </a:pPr>
            <a:r>
              <a:rPr lang="en-US" dirty="0">
                <a:ea typeface="Cambria" panose="02040503050406030204" pitchFamily="18" charset="0"/>
              </a:rPr>
              <a:t>When multiple functions update global variables, the result can be difficult to predict.</a:t>
            </a:r>
          </a:p>
          <a:p>
            <a:pPr>
              <a:spcBef>
                <a:spcPts val="1800"/>
              </a:spcBef>
            </a:pPr>
            <a:r>
              <a:rPr lang="en-US" dirty="0">
                <a:ea typeface="Cambria" panose="02040503050406030204" pitchFamily="18" charset="0"/>
              </a:rPr>
              <a:t>Particularly in larger programs developed by multiple programmers, it is important that the effect of each function be clear and easy to understand.</a:t>
            </a:r>
          </a:p>
          <a:p>
            <a:pPr>
              <a:spcBef>
                <a:spcPts val="1800"/>
              </a:spcBef>
            </a:pPr>
            <a:r>
              <a:rPr lang="en-US" dirty="0">
                <a:ea typeface="Cambria" panose="02040503050406030204" pitchFamily="18" charset="0"/>
              </a:rPr>
              <a:t>You should avoid global variables in your programs.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ED59-CCAD-47E5-AF0D-57CF483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326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CB32-667E-4038-BF29-570AE84C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2DA9-1476-4ADF-9230-A93DD70B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function is a named sequence of instructions.</a:t>
            </a:r>
          </a:p>
          <a:p>
            <a:r>
              <a:rPr lang="en-US" dirty="0"/>
              <a:t>Arguments are supplied when a function is called.</a:t>
            </a:r>
          </a:p>
          <a:p>
            <a:r>
              <a:rPr lang="en-US" dirty="0"/>
              <a:t>The return value is the result that the function computes.</a:t>
            </a:r>
          </a:p>
          <a:p>
            <a:r>
              <a:rPr lang="en-US" dirty="0"/>
              <a:t>When declaring a function, you provide a name for the function and a variable for each argument.</a:t>
            </a:r>
          </a:p>
          <a:p>
            <a:r>
              <a:rPr lang="en-US" dirty="0"/>
              <a:t>Function comments explain the purpose of the function, the meaning of the parameters and return values, as well as any special requirements.</a:t>
            </a:r>
          </a:p>
          <a:p>
            <a:r>
              <a:rPr lang="en-US" dirty="0"/>
              <a:t>Parameter variables hold the arguments supplied in the function call.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D0582-4DF1-4B36-BB6E-3DBC4ED3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354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CB32-667E-4038-BF29-570AE84C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2DA9-1476-4ADF-9230-A93DD70B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return statement terminates a function call and yields the function result.</a:t>
            </a:r>
          </a:p>
          <a:p>
            <a:pPr lvl="1"/>
            <a:r>
              <a:rPr lang="en-US" dirty="0"/>
              <a:t>Complete computations that can be reused into functions.</a:t>
            </a:r>
          </a:p>
          <a:p>
            <a:r>
              <a:rPr lang="en-US" dirty="0"/>
              <a:t>Use the process of stepwise refinement to decompose complex tasks into simpler ones.</a:t>
            </a:r>
          </a:p>
          <a:p>
            <a:pPr lvl="1"/>
            <a:r>
              <a:rPr lang="en-US" dirty="0"/>
              <a:t>When you discover that you need a function, write a description of the parameter variables and return values.</a:t>
            </a:r>
          </a:p>
          <a:p>
            <a:pPr lvl="1"/>
            <a:r>
              <a:rPr lang="en-US" dirty="0"/>
              <a:t>A function may require simpler functions to carry out its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D0582-4DF1-4B36-BB6E-3DBC4ED3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953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CB32-667E-4038-BF29-570AE84C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2DA9-1476-4ADF-9230-A93DD70B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scope of a variable is the part of the program in which the variable is visible.</a:t>
            </a:r>
          </a:p>
          <a:p>
            <a:pPr lvl="1"/>
            <a:r>
              <a:rPr lang="en-US" dirty="0"/>
              <a:t>Two local or parameter variables can have the same name, provided that their scope do not overlap.</a:t>
            </a:r>
          </a:p>
          <a:p>
            <a:pPr lvl="1"/>
            <a:r>
              <a:rPr lang="en-US" dirty="0"/>
              <a:t>You can use the same variable name within different functions since their scope does not overlap.</a:t>
            </a:r>
          </a:p>
          <a:p>
            <a:pPr lvl="1"/>
            <a:r>
              <a:rPr lang="en-US" dirty="0"/>
              <a:t>Local variable declared inside a function are not visible to code inside other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D0582-4DF1-4B36-BB6E-3DBC4ED3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42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01C7-E66A-4F70-939F-078ED79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and Testing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BE78-550E-4B8C-B209-1554450F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# This program computes the area of two squares.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def main() 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result1 =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squareArea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result2 =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squareArea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print("A square with side length 4 has area", result1)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print("A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aquare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with side length 10 has area", result2)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## Computes the area of a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aquare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# @param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the length of a side of the square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# @return the area of the square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squareArea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area =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return area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# Start the program.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D202F-C4E3-4C14-AC27-C2C117E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B4F61-848F-4C74-9FD6-2FEB172CB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86031"/>
            <a:ext cx="9470736" cy="12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3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80B2-B6BF-4727-A72F-31D00975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A444-21E1-41B2-8E59-B63CC262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function is called, variables are created for receiving the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function’s arguments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variables are called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parameter variables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Another commonly used term is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formal parameters</a:t>
            </a:r>
            <a:r>
              <a:rPr lang="en-US" dirty="0"/>
              <a:t>.</a:t>
            </a:r>
          </a:p>
          <a:p>
            <a:r>
              <a:rPr lang="en-US" dirty="0"/>
              <a:t>The values that are supplied to the function when it is called are the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arguments</a:t>
            </a:r>
            <a:r>
              <a:rPr lang="en-US" dirty="0"/>
              <a:t>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of the call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values are also commonly called the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actual parameters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131F-A909-4783-8EA8-E6C1365B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17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01C7-E66A-4F70-939F-078ED79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BE78-550E-4B8C-B209-1554450F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def main() 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result1 =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result2 =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print("A cube with side length 2 has volume", 				result1)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print("A cube with side length 10 has volume", 				result2)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volume =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** 3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  return volume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D202F-C4E3-4C14-AC27-C2C117E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52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01C7-E66A-4F70-939F-078ED79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BE78-550E-4B8C-B209-1554450F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def main()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result1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---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cubeVolume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volume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sideLength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** 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return volume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D202F-C4E3-4C14-AC27-C2C117E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53438-7643-4F97-ADC5-F13016A8465A}"/>
              </a:ext>
            </a:extLst>
          </p:cNvPr>
          <p:cNvSpPr/>
          <p:nvPr/>
        </p:nvSpPr>
        <p:spPr>
          <a:xfrm>
            <a:off x="7848600" y="838200"/>
            <a:ext cx="373380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result1 = </a:t>
            </a:r>
            <a:endParaRPr lang="en-US" sz="3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D49C58A-8356-4BF2-A3EF-6FDF7336D698}"/>
              </a:ext>
            </a:extLst>
          </p:cNvPr>
          <p:cNvCxnSpPr>
            <a:cxnSpLocks/>
          </p:cNvCxnSpPr>
          <p:nvPr/>
        </p:nvCxnSpPr>
        <p:spPr>
          <a:xfrm flipV="1">
            <a:off x="1676400" y="990600"/>
            <a:ext cx="6248400" cy="49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E47BA6-26FB-437D-A1D9-A7652546AE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57400" y="1981200"/>
            <a:ext cx="4495800" cy="7620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67390D-5B4F-4168-AF78-A78ACD804EA4}"/>
              </a:ext>
            </a:extLst>
          </p:cNvPr>
          <p:cNvSpPr/>
          <p:nvPr/>
        </p:nvSpPr>
        <p:spPr>
          <a:xfrm>
            <a:off x="7848600" y="1884072"/>
            <a:ext cx="3726873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lt1"/>
                </a:solidFill>
                <a:latin typeface="Consolas" panose="020B0609020204030204" pitchFamily="49" charset="0"/>
                <a:ea typeface="+mn-ea"/>
              </a:rPr>
              <a:t>sideLength</a:t>
            </a:r>
            <a:r>
              <a:rPr lang="en-US" sz="3600" dirty="0">
                <a:solidFill>
                  <a:schemeClr val="lt1"/>
                </a:solidFill>
                <a:latin typeface="Consolas" panose="020B0609020204030204" pitchFamily="49" charset="0"/>
                <a:ea typeface="+mn-ea"/>
              </a:rPr>
              <a:t> =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D23238-F714-4569-BC04-06CC9AC5DF94}"/>
              </a:ext>
            </a:extLst>
          </p:cNvPr>
          <p:cNvCxnSpPr/>
          <p:nvPr/>
        </p:nvCxnSpPr>
        <p:spPr>
          <a:xfrm flipV="1">
            <a:off x="5791200" y="2207237"/>
            <a:ext cx="2057400" cy="5937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D56D43-328E-4893-BB89-F40027AB2D0A}"/>
              </a:ext>
            </a:extLst>
          </p:cNvPr>
          <p:cNvCxnSpPr>
            <a:cxnSpLocks/>
          </p:cNvCxnSpPr>
          <p:nvPr/>
        </p:nvCxnSpPr>
        <p:spPr>
          <a:xfrm flipH="1">
            <a:off x="6449291" y="1979918"/>
            <a:ext cx="561109" cy="8394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9CC4577-9DBE-4881-8798-DDC0DEC7EEC8}"/>
              </a:ext>
            </a:extLst>
          </p:cNvPr>
          <p:cNvSpPr/>
          <p:nvPr/>
        </p:nvSpPr>
        <p:spPr>
          <a:xfrm>
            <a:off x="11014363" y="1884072"/>
            <a:ext cx="56111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lt1"/>
                </a:solidFill>
                <a:latin typeface="Consolas" panose="020B0609020204030204" pitchFamily="49" charset="0"/>
                <a:ea typeface="+mn-ea"/>
              </a:rPr>
              <a:t>2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FCA44-CECD-43F0-B71F-95BBF04CC2B3}"/>
              </a:ext>
            </a:extLst>
          </p:cNvPr>
          <p:cNvSpPr/>
          <p:nvPr/>
        </p:nvSpPr>
        <p:spPr>
          <a:xfrm>
            <a:off x="7895643" y="3729150"/>
            <a:ext cx="2695291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lt1"/>
                </a:solidFill>
                <a:latin typeface="Consolas" panose="020B0609020204030204" pitchFamily="49" charset="0"/>
                <a:ea typeface="+mn-ea"/>
              </a:rPr>
              <a:t>volume =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C7B155-F0EA-4644-BC4B-CD6FD68ECB96}"/>
              </a:ext>
            </a:extLst>
          </p:cNvPr>
          <p:cNvSpPr/>
          <p:nvPr/>
        </p:nvSpPr>
        <p:spPr>
          <a:xfrm>
            <a:off x="10133734" y="3729149"/>
            <a:ext cx="45720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lt1"/>
                </a:solidFill>
                <a:latin typeface="Consolas" panose="020B0609020204030204" pitchFamily="49" charset="0"/>
                <a:ea typeface="+mn-ea"/>
              </a:rPr>
              <a:t>8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827AE97-D5AB-429A-B787-EDD97CB8BA33}"/>
              </a:ext>
            </a:extLst>
          </p:cNvPr>
          <p:cNvCxnSpPr>
            <a:cxnSpLocks/>
          </p:cNvCxnSpPr>
          <p:nvPr/>
        </p:nvCxnSpPr>
        <p:spPr>
          <a:xfrm flipV="1">
            <a:off x="1813214" y="1734987"/>
            <a:ext cx="2866159" cy="27608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0D284-C6B2-4998-9130-3EFC4D87B3FE}"/>
              </a:ext>
            </a:extLst>
          </p:cNvPr>
          <p:cNvCxnSpPr>
            <a:cxnSpLocks/>
          </p:cNvCxnSpPr>
          <p:nvPr/>
        </p:nvCxnSpPr>
        <p:spPr>
          <a:xfrm flipV="1">
            <a:off x="2021915" y="930238"/>
            <a:ext cx="8555164" cy="7902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F06286A-37C4-4919-A9B0-00901072F24E}"/>
              </a:ext>
            </a:extLst>
          </p:cNvPr>
          <p:cNvSpPr/>
          <p:nvPr/>
        </p:nvSpPr>
        <p:spPr>
          <a:xfrm>
            <a:off x="10646050" y="847415"/>
            <a:ext cx="43794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lt1"/>
                </a:solidFill>
                <a:latin typeface="Consolas" panose="020B0609020204030204" pitchFamily="49" charset="0"/>
                <a:ea typeface="+mn-ea"/>
              </a:rPr>
              <a:t>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9BFE25-F2F8-4724-836F-C2CD54DB769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621973" y="3904566"/>
            <a:ext cx="5273670" cy="1477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31" grpId="0" animBg="1"/>
      <p:bldP spid="32" grpId="0" animBg="1"/>
      <p:bldP spid="34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BC6B-1521-4629-A1D9-C758A087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B483-BFB9-4815-8C74-7DFBDC4D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0"/>
            <a:ext cx="5559134" cy="3276600"/>
          </a:xfrm>
        </p:spPr>
        <p:txBody>
          <a:bodyPr>
            <a:normAutofit/>
          </a:bodyPr>
          <a:lstStyle/>
          <a:p>
            <a:r>
              <a:rPr lang="en-US" dirty="0"/>
              <a:t>The parameter variable </a:t>
            </a:r>
            <a:r>
              <a:rPr lang="en-US" dirty="0" err="1">
                <a:solidFill>
                  <a:srgbClr val="B4DCFA"/>
                </a:solidFill>
                <a:latin typeface="Consolas" panose="020B0609020204030204" pitchFamily="49" charset="0"/>
              </a:rPr>
              <a:t>sideLength</a:t>
            </a:r>
            <a:r>
              <a:rPr lang="en-US" dirty="0"/>
              <a:t> of the </a:t>
            </a:r>
            <a:r>
              <a:rPr lang="en-US" dirty="0" err="1">
                <a:solidFill>
                  <a:srgbClr val="B4DCFA"/>
                </a:solidFill>
                <a:latin typeface="Consolas" panose="020B0609020204030204" pitchFamily="49" charset="0"/>
              </a:rPr>
              <a:t>cubeVolume</a:t>
            </a:r>
            <a:r>
              <a:rPr lang="en-US" dirty="0"/>
              <a:t> function is created when the function is called.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9EC88-2200-414D-BFE9-D9D0AC4A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0984A-9AC5-4CEE-B011-45C51E326D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6967" y="800100"/>
            <a:ext cx="5181600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A5278C-8B07-4E34-84C9-E682F87EC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58" y="772391"/>
            <a:ext cx="53417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BC6B-1521-4629-A1D9-C758A087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B483-BFB9-4815-8C74-7DFBDC4D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6490"/>
            <a:ext cx="5161541" cy="3228109"/>
          </a:xfrm>
        </p:spPr>
        <p:txBody>
          <a:bodyPr>
            <a:normAutofit/>
          </a:bodyPr>
          <a:lstStyle/>
          <a:p>
            <a:r>
              <a:rPr lang="en-US" dirty="0"/>
              <a:t>The parameter variable is initialized with the value of the argument that was passed in the call. In our case, </a:t>
            </a:r>
            <a:r>
              <a:rPr lang="en-US" dirty="0" err="1">
                <a:solidFill>
                  <a:srgbClr val="B4DCFA"/>
                </a:solidFill>
                <a:latin typeface="Consolas" panose="020B0609020204030204" pitchFamily="49" charset="0"/>
              </a:rPr>
              <a:t>sideLength</a:t>
            </a:r>
            <a:r>
              <a:rPr lang="en-US" dirty="0"/>
              <a:t> is set to </a:t>
            </a:r>
            <a:r>
              <a:rPr lang="en-US" dirty="0">
                <a:solidFill>
                  <a:srgbClr val="B4DCFA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9EC88-2200-414D-BFE9-D9D0AC4A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EEC62-82FE-4C9A-877E-B1B046A9E4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066800"/>
            <a:ext cx="10027352" cy="1901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0B2527-4FDA-49C5-A5A7-74EE926F51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9741" y="3034145"/>
            <a:ext cx="5455353" cy="322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6356B02BF29545968F1DCC703607E8" ma:contentTypeVersion="7" ma:contentTypeDescription="Create a new document." ma:contentTypeScope="" ma:versionID="9184c2d355f5afd421c423571a282233">
  <xsd:schema xmlns:xsd="http://www.w3.org/2001/XMLSchema" xmlns:xs="http://www.w3.org/2001/XMLSchema" xmlns:p="http://schemas.microsoft.com/office/2006/metadata/properties" xmlns:ns2="684c4afe-d96a-464a-b608-a56f151b4ff5" targetNamespace="http://schemas.microsoft.com/office/2006/metadata/properties" ma:root="true" ma:fieldsID="cd83edf55f0ac1487d48db512edf34b3" ns2:_="">
    <xsd:import namespace="684c4afe-d96a-464a-b608-a56f151b4f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c4afe-d96a-464a-b608-a56f151b4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286DAD-91AC-4BBE-8931-C5391C9392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01D949-F530-4805-9603-81566F2D9D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4c4afe-d96a-464a-b608-a56f151b4f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92B0AD-BF76-431B-9602-F7697B8C13E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1996</Words>
  <Application>Microsoft Office PowerPoint</Application>
  <PresentationFormat>Widescreen</PresentationFormat>
  <Paragraphs>293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ArialMT</vt:lpstr>
      <vt:lpstr>Calibri</vt:lpstr>
      <vt:lpstr>Cambria</vt:lpstr>
      <vt:lpstr>Consolas</vt:lpstr>
      <vt:lpstr>1.3PropositionalEquivalences</vt:lpstr>
      <vt:lpstr>ICS 104 - Introduction to Programming in Python and C</vt:lpstr>
      <vt:lpstr>Functions</vt:lpstr>
      <vt:lpstr>Implementing and Testing Functions</vt:lpstr>
      <vt:lpstr>Implementing and Testing Functions</vt:lpstr>
      <vt:lpstr>Parameter Passing</vt:lpstr>
      <vt:lpstr>Parameter Passing</vt:lpstr>
      <vt:lpstr>Parameter Passing</vt:lpstr>
      <vt:lpstr>Parameter Passing</vt:lpstr>
      <vt:lpstr>Parameter Passing</vt:lpstr>
      <vt:lpstr>Parameter Passing</vt:lpstr>
      <vt:lpstr>Parameter Passing</vt:lpstr>
      <vt:lpstr>Parameter Passing: Student Activity</vt:lpstr>
      <vt:lpstr>Return Values</vt:lpstr>
      <vt:lpstr>Return Values</vt:lpstr>
      <vt:lpstr>Return Values</vt:lpstr>
      <vt:lpstr>Return Values</vt:lpstr>
      <vt:lpstr>Return Values: Student Activity</vt:lpstr>
      <vt:lpstr>Functions Without Return Values</vt:lpstr>
      <vt:lpstr>Functions Without Return Values</vt:lpstr>
      <vt:lpstr>Functions Without Return Values: Student Activity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3</cp:revision>
  <dcterms:created xsi:type="dcterms:W3CDTF">2013-09-26T11:26:00Z</dcterms:created>
  <dcterms:modified xsi:type="dcterms:W3CDTF">2022-02-14T10:16:00Z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0x010100056356B02BF29545968F1DCC703607E8</vt:lpwstr>
  </property>
</Properties>
</file>