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34"/>
  </p:notesMasterIdLst>
  <p:handoutMasterIdLst>
    <p:handoutMasterId r:id="rId35"/>
  </p:handoutMasterIdLst>
  <p:sldIdLst>
    <p:sldId id="737" r:id="rId5"/>
    <p:sldId id="801" r:id="rId6"/>
    <p:sldId id="803" r:id="rId7"/>
    <p:sldId id="802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4" r:id="rId18"/>
    <p:sldId id="813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FA"/>
    <a:srgbClr val="000000"/>
    <a:srgbClr val="FF33FF"/>
    <a:srgbClr val="34AC8B"/>
    <a:srgbClr val="FFCDB6"/>
    <a:srgbClr val="579B3D"/>
    <a:srgbClr val="CFD9EE"/>
    <a:srgbClr val="66FF33"/>
    <a:srgbClr val="C51EE6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Lists, Tuples and Dictionaries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Part 1</a:t>
            </a:r>
          </a:p>
          <a:p>
            <a:endParaRPr lang="en-US" sz="3600" dirty="0">
              <a:solidFill>
                <a:schemeClr val="tx1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0F02-D53E-4622-9044-EDB3D13E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8CC3-4BBA-4D99-9812-8B2ADC76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to create a list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i="1" dirty="0"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1, </a:t>
            </a:r>
            <a:r>
              <a:rPr lang="en-US" i="1" dirty="0"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2, . . .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AE2C3-BE45-4760-8A29-06B11B13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12A5A3-F664-4CF3-8E28-6A23E7972D6D}"/>
              </a:ext>
            </a:extLst>
          </p:cNvPr>
          <p:cNvSpPr txBox="1">
            <a:spLocks/>
          </p:cNvSpPr>
          <p:nvPr/>
        </p:nvSpPr>
        <p:spPr>
          <a:xfrm>
            <a:off x="838200" y="2209800"/>
            <a:ext cx="10599576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Create an empty list</a:t>
            </a:r>
          </a:p>
          <a:p>
            <a:pPr marL="457189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moreValues</a:t>
            </a:r>
            <a:r>
              <a:rPr lang="en-US" dirty="0">
                <a:latin typeface="Consolas" panose="020B0609020204030204" pitchFamily="49" charset="0"/>
              </a:rPr>
              <a:t> = []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FE690-02BE-4199-A6C2-56BFDFFC644A}"/>
              </a:ext>
            </a:extLst>
          </p:cNvPr>
          <p:cNvSpPr txBox="1">
            <a:spLocks/>
          </p:cNvSpPr>
          <p:nvPr/>
        </p:nvSpPr>
        <p:spPr>
          <a:xfrm>
            <a:off x="754224" y="3657600"/>
            <a:ext cx="10599576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Create a list with </a:t>
            </a:r>
            <a:r>
              <a:rPr lang="en-US" dirty="0" err="1"/>
              <a:t>intial</a:t>
            </a:r>
            <a:r>
              <a:rPr lang="en-US" dirty="0"/>
              <a:t> values</a:t>
            </a:r>
          </a:p>
          <a:p>
            <a:pPr marL="457189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values = [32, 54, 67, 29, 35, 80, 115]</a:t>
            </a:r>
          </a:p>
        </p:txBody>
      </p:sp>
    </p:spTree>
    <p:extLst>
      <p:ext uri="{BB962C8B-B14F-4D97-AF65-F5344CB8AC3E}">
        <p14:creationId xmlns:p14="http://schemas.microsoft.com/office/powerpoint/2010/main" val="31377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0F02-D53E-4622-9044-EDB3D13E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8CC3-4BBA-4D99-9812-8B2ADC76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to access an element in a list</a:t>
            </a:r>
          </a:p>
          <a:p>
            <a:pPr marL="457189" lvl="1" indent="0">
              <a:buNone/>
            </a:pPr>
            <a:r>
              <a:rPr lang="en-US" i="1" dirty="0" err="1"/>
              <a:t>listReference</a:t>
            </a:r>
            <a:r>
              <a:rPr lang="en-US" dirty="0"/>
              <a:t>[</a:t>
            </a:r>
            <a:r>
              <a:rPr lang="en-US" i="1" dirty="0"/>
              <a:t>index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AE2C3-BE45-4760-8A29-06B11B13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12F75F-7260-4FCB-A589-FB9216BF93A1}"/>
              </a:ext>
            </a:extLst>
          </p:cNvPr>
          <p:cNvSpPr txBox="1">
            <a:spLocks/>
          </p:cNvSpPr>
          <p:nvPr/>
        </p:nvSpPr>
        <p:spPr>
          <a:xfrm>
            <a:off x="838200" y="2209800"/>
            <a:ext cx="10599576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Use brackets to access an element</a:t>
            </a:r>
          </a:p>
          <a:p>
            <a:pPr marL="457189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pPr marL="457189" lvl="1" indent="0" fontAlgn="auto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element = values[i]</a:t>
            </a:r>
          </a:p>
        </p:txBody>
      </p:sp>
    </p:spTree>
    <p:extLst>
      <p:ext uri="{BB962C8B-B14F-4D97-AF65-F5344CB8AC3E}">
        <p14:creationId xmlns:p14="http://schemas.microsoft.com/office/powerpoint/2010/main" val="11824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63AB-2AB6-423C-94E6-4BE9D7AC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63DC-47BD-472F-9741-76738064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4724400"/>
          </a:xfrm>
        </p:spPr>
        <p:txBody>
          <a:bodyPr/>
          <a:lstStyle/>
          <a:p>
            <a:r>
              <a:rPr lang="en-US" dirty="0"/>
              <a:t>What is the difference between the following?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values[4]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 = [4]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57A3-7D1B-4C4E-8B68-27D34A3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5C8C9-D325-4B34-8D9C-1B6AA2EB6CC2}"/>
              </a:ext>
            </a:extLst>
          </p:cNvPr>
          <p:cNvSpPr/>
          <p:nvPr/>
        </p:nvSpPr>
        <p:spPr>
          <a:xfrm>
            <a:off x="4038600" y="1905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Accessing element indexed by 4 of the list </a:t>
            </a:r>
            <a:r>
              <a:rPr lang="en-US" sz="3600" dirty="0">
                <a:latin typeface="Consolas" panose="020B0609020204030204" pitchFamily="49" charset="0"/>
              </a:rPr>
              <a:t>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7C31B-FFB8-4AA8-89FE-45B193AE3AEE}"/>
              </a:ext>
            </a:extLst>
          </p:cNvPr>
          <p:cNvSpPr/>
          <p:nvPr/>
        </p:nvSpPr>
        <p:spPr>
          <a:xfrm>
            <a:off x="2286000" y="4186006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list with name </a:t>
            </a:r>
            <a:r>
              <a:rPr lang="en-US" sz="3600" dirty="0">
                <a:latin typeface="Consolas" panose="020B0609020204030204" pitchFamily="49" charset="0"/>
              </a:rPr>
              <a:t>values </a:t>
            </a:r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initialize it by one element 4.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3FE6-85D6-4E62-8A39-4BDAC440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839-F260-45F3-A0E0-BAF0DC30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accessing a variable in a list, the index of the list must stay within the valid range.</a:t>
            </a:r>
          </a:p>
          <a:p>
            <a:r>
              <a:rPr lang="en-US" dirty="0"/>
              <a:t>Otherwise, an </a:t>
            </a:r>
            <a:r>
              <a:rPr lang="en-US" dirty="0">
                <a:solidFill>
                  <a:schemeClr val="tx1"/>
                </a:solidFill>
              </a:rPr>
              <a:t>out-of-range error </a:t>
            </a:r>
            <a:r>
              <a:rPr lang="en-US" dirty="0"/>
              <a:t>will result from using an index not in the range.</a:t>
            </a:r>
          </a:p>
          <a:p>
            <a:pPr marL="27432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values = [32, 54, 67.5, 29, 35, 80, 115, 44.5, 100, 65]</a:t>
            </a:r>
          </a:p>
          <a:p>
            <a:pPr marL="27432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values[10] = 87</a:t>
            </a:r>
          </a:p>
          <a:p>
            <a:r>
              <a:rPr lang="en-US" dirty="0"/>
              <a:t>One can use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dirty="0"/>
              <a:t> function to obtain the length of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BF7F0-EBF2-49A3-8151-727D20B4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EBA-E055-40AA-B1BD-5450F865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A69F-3D10-4ED0-A608-B42C1011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traversal refers to visiting (and may be processing) each element in the list once.</a:t>
            </a:r>
          </a:p>
          <a:p>
            <a:r>
              <a:rPr lang="en-US" dirty="0"/>
              <a:t>There are two ways to traverse a list: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 = </a:t>
            </a:r>
            <a:r>
              <a:rPr lang="en-US" sz="3300" dirty="0"/>
              <a:t>[32, 54, 67.5, 29, 35, 80, 115, 44.5, 100, 65]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B4DCFA"/>
                </a:solidFill>
              </a:rPr>
              <a:t># You have access to index values and elements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(values))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print(i, values[i])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C827-8266-4048-975B-09A43AD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9D8F1-10B3-4BB2-BC83-460C36BF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738" y="914400"/>
            <a:ext cx="18660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EBA-E055-40AA-B1BD-5450F865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A69F-3D10-4ED0-A608-B42C1011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traversal refers to visiting (and may be processing) each element in the list once.</a:t>
            </a:r>
          </a:p>
          <a:p>
            <a:r>
              <a:rPr lang="en-US" dirty="0"/>
              <a:t>There are two ways to traverse a list: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values = </a:t>
            </a:r>
            <a:r>
              <a:rPr lang="en-US" sz="3300" dirty="0"/>
              <a:t>[32, 54, 67.5, 29, 35, 80, 115, 44.5, 100, 65]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B4DCFA"/>
                </a:solidFill>
              </a:rPr>
              <a:t># You only have access to elements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element in values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print(element)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C827-8266-4048-975B-09A43AD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68317-332C-47B3-9BD0-440B4A94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4" y="762000"/>
            <a:ext cx="1600200" cy="50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033D2-EB59-408C-BD8B-9E028E6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D8A0-CDD8-43F7-A1D2-A8FA4AAF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you see the difference between the:</a:t>
            </a:r>
          </a:p>
          <a:p>
            <a:pPr lvl="1"/>
            <a:r>
              <a:rPr lang="en-US" dirty="0"/>
              <a:t>List variable: The named alias or pointer to the list</a:t>
            </a:r>
          </a:p>
          <a:p>
            <a:pPr lvl="1"/>
            <a:r>
              <a:rPr lang="en-US" dirty="0"/>
              <a:t>List contents: Memory where the values are stored</a:t>
            </a:r>
          </a:p>
          <a:p>
            <a:pPr lvl="2"/>
            <a:r>
              <a:rPr lang="en-US" dirty="0"/>
              <a:t>which is usually elsewhere</a:t>
            </a:r>
          </a:p>
          <a:p>
            <a:r>
              <a:rPr lang="en-US" dirty="0"/>
              <a:t>A list variable contains a reference to the list contents.</a:t>
            </a:r>
          </a:p>
          <a:p>
            <a:r>
              <a:rPr lang="en-US" dirty="0"/>
              <a:t>The reference is the location of the list contents (in memory).</a:t>
            </a:r>
          </a:p>
          <a:p>
            <a:r>
              <a:rPr lang="en-US" dirty="0"/>
              <a:t>That is why when you assign a list variable into another, both variables refer to the same list</a:t>
            </a:r>
          </a:p>
          <a:p>
            <a:pPr lvl="1"/>
            <a:r>
              <a:rPr lang="en-US" dirty="0"/>
              <a:t>The second variable is an alias for the first because both variables reference the same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9424-B349-4D95-90D7-9878AFA7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43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033D2-EB59-408C-BD8B-9E028E6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9424-B349-4D95-90D7-9878AFA7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11216-6473-4B1A-AF10-2514F389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93172"/>
            <a:ext cx="6103434" cy="57540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29DED-D6BA-4CEA-AFCC-52DBE81E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22" y="833762"/>
            <a:ext cx="4664177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list variable contains a reference to the list contents.</a:t>
            </a:r>
          </a:p>
          <a:p>
            <a:r>
              <a:rPr lang="en-US" dirty="0"/>
              <a:t>The reference is the location of the list contents (in memory).</a:t>
            </a:r>
          </a:p>
          <a:p>
            <a:r>
              <a:rPr lang="en-US" dirty="0"/>
              <a:t>That is why when you assign a list variable into another, both variables refer to the same list</a:t>
            </a:r>
          </a:p>
          <a:p>
            <a:pPr lvl="1"/>
            <a:r>
              <a:rPr lang="en-US" dirty="0"/>
              <a:t>The second variable is an alias for the first because both variables reference the same list</a:t>
            </a:r>
          </a:p>
        </p:txBody>
      </p:sp>
    </p:spTree>
    <p:extLst>
      <p:ext uri="{BB962C8B-B14F-4D97-AF65-F5344CB8AC3E}">
        <p14:creationId xmlns:p14="http://schemas.microsoft.com/office/powerpoint/2010/main" val="167889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033D2-EB59-408C-BD8B-9E028E6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9424-B349-4D95-90D7-9878AFA7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29DED-D6BA-4CEA-AFCC-52DBE81E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22" y="833762"/>
            <a:ext cx="595957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scores = [10, 9, 7, 4, 5]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9E532-9E88-405E-B134-739CE057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76400"/>
            <a:ext cx="787790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033D2-EB59-408C-BD8B-9E028E6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9424-B349-4D95-90D7-9878AFA7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29DED-D6BA-4CEA-AFCC-52DBE81E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22" y="833762"/>
            <a:ext cx="595957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scores = [10, 9, 7, 4, 5]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values = scores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4D401-A52C-4783-9BB1-36AB2C4F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8653346" cy="36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Lists, Tuples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6 Sections 1, 2, 3, and 4.</a:t>
            </a:r>
          </a:p>
          <a:p>
            <a:pPr lvl="1"/>
            <a:r>
              <a:rPr lang="en-US" dirty="0"/>
              <a:t>Chapter 8 Sections 2.</a:t>
            </a:r>
          </a:p>
          <a:p>
            <a:r>
              <a:rPr lang="en-US" dirty="0"/>
              <a:t>Learning Outcomes</a:t>
            </a:r>
          </a:p>
          <a:p>
            <a:pPr lvl="1"/>
            <a:r>
              <a:rPr lang="en-US" dirty="0"/>
              <a:t>At the end of this content, you will be able to</a:t>
            </a:r>
          </a:p>
          <a:p>
            <a:pPr lvl="2"/>
            <a:r>
              <a:rPr lang="en-US" sz="3600" dirty="0"/>
              <a:t>collect elements using lists</a:t>
            </a:r>
          </a:p>
          <a:p>
            <a:pPr lvl="2"/>
            <a:r>
              <a:rPr lang="en-US" sz="3600" dirty="0"/>
              <a:t>use the for loop for traversing lists</a:t>
            </a:r>
          </a:p>
          <a:p>
            <a:pPr lvl="2"/>
            <a:r>
              <a:rPr lang="en-US" sz="3600" dirty="0"/>
              <a:t>learn common algorithms for processing lists</a:t>
            </a:r>
          </a:p>
          <a:p>
            <a:pPr lvl="2"/>
            <a:r>
              <a:rPr lang="en-US" sz="3600" dirty="0"/>
              <a:t>use lists with functions</a:t>
            </a:r>
          </a:p>
          <a:p>
            <a:pPr lvl="2"/>
            <a:r>
              <a:rPr lang="en-US" sz="3600" dirty="0"/>
              <a:t>build and use a dictionary container</a:t>
            </a:r>
          </a:p>
          <a:p>
            <a:pPr lvl="2"/>
            <a:r>
              <a:rPr lang="en-US" sz="3600" dirty="0"/>
              <a:t>work with a dictionary for table lookups</a:t>
            </a:r>
            <a:endParaRPr lang="en-US" dirty="0">
              <a:highlight>
                <a:srgbClr val="34AC8B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28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D7C2-9D57-4AB7-A149-5B7E93C1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B299-F60A-4F2F-AC61-BD276685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list of integers, primes , containing the first five prime numbers.</a:t>
            </a:r>
          </a:p>
          <a:p>
            <a:r>
              <a:rPr lang="en-US" dirty="0"/>
              <a:t>What does the list primes contain after executing the following loop.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## Student Activity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primes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for i in range(2)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primes[4 - i] = primes[i]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4D9BE-F041-4717-9845-BB5B408A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33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916A-37EF-491B-9F5C-B5E8CE59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Operations: Appending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D646A4-C146-4F88-B9A1-DF8CC176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do not know all the elements of a list, beforehand, we can create an empty list and add elements to the end as needed.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[] #1</a:t>
            </a:r>
          </a:p>
          <a:p>
            <a:r>
              <a:rPr lang="en-US" dirty="0"/>
              <a:t>A new element can be appended to the end of the list with the append method: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friends.append</a:t>
            </a:r>
            <a:r>
              <a:rPr lang="en-US" dirty="0">
                <a:latin typeface="Consolas" panose="020B0609020204030204" pitchFamily="49" charset="0"/>
              </a:rPr>
              <a:t>("Harry") #2</a:t>
            </a:r>
          </a:p>
          <a:p>
            <a:r>
              <a:rPr lang="en-US" dirty="0"/>
              <a:t>The size, or length, of the list increases after each call to the append method. Any number of elements can be added to a list: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friends.append</a:t>
            </a:r>
            <a:r>
              <a:rPr lang="en-US" dirty="0">
                <a:latin typeface="Consolas" panose="020B0609020204030204" pitchFamily="49" charset="0"/>
              </a:rPr>
              <a:t>("Emily")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friends.append</a:t>
            </a:r>
            <a:r>
              <a:rPr lang="en-US" dirty="0">
                <a:latin typeface="Consolas" panose="020B0609020204030204" pitchFamily="49" charset="0"/>
              </a:rPr>
              <a:t>("Bob")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friends.append</a:t>
            </a:r>
            <a:r>
              <a:rPr lang="en-US" dirty="0">
                <a:latin typeface="Consolas" panose="020B0609020204030204" pitchFamily="49" charset="0"/>
              </a:rPr>
              <a:t>("Cari")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196C-14A9-414E-BD15-6044F60C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24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916A-37EF-491B-9F5C-B5E8CE59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Operations: Appending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D646A4-C146-4F88-B9A1-DF8CC176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friends = [] #1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friends.append</a:t>
            </a:r>
            <a:r>
              <a:rPr lang="en-US" sz="3200" dirty="0">
                <a:latin typeface="Consolas" panose="020B0609020204030204" pitchFamily="49" charset="0"/>
              </a:rPr>
              <a:t>("Harry") #2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friends.append</a:t>
            </a:r>
            <a:r>
              <a:rPr lang="en-US" sz="3200" dirty="0">
                <a:latin typeface="Consolas" panose="020B0609020204030204" pitchFamily="49" charset="0"/>
              </a:rPr>
              <a:t>("Emily")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friends.append</a:t>
            </a:r>
            <a:r>
              <a:rPr lang="en-US" sz="3200" dirty="0">
                <a:latin typeface="Consolas" panose="020B0609020204030204" pitchFamily="49" charset="0"/>
              </a:rPr>
              <a:t>("Bob")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friends.append</a:t>
            </a:r>
            <a:r>
              <a:rPr lang="en-US" sz="3200" dirty="0">
                <a:latin typeface="Consolas" panose="020B0609020204030204" pitchFamily="49" charset="0"/>
              </a:rPr>
              <a:t>("Cari")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196C-14A9-414E-BD15-6044F60C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69AD6-DAF0-482E-A2EF-2A6C615BDA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000" y="762000"/>
            <a:ext cx="4659786" cy="2471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00C5E-2602-4A3B-A049-F83148DFD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15255"/>
            <a:ext cx="5316694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E6FAF-45E1-4D2F-84A8-CDF618E857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600" y="3429000"/>
            <a:ext cx="5562600" cy="30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F24EA-C5A8-4AAF-9245-92BD1A02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98" y="990600"/>
            <a:ext cx="6200078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B68D8-854C-4554-8CA1-77A148C2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3B6B-D29C-45E3-B5E5-094FD890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5486400" cy="5486400"/>
          </a:xfrm>
        </p:spPr>
        <p:txBody>
          <a:bodyPr/>
          <a:lstStyle/>
          <a:p>
            <a:r>
              <a:rPr lang="en-US" dirty="0"/>
              <a:t>Sometimes the order in which elements are added to a list is important</a:t>
            </a:r>
          </a:p>
          <a:p>
            <a:pPr lvl="1"/>
            <a:r>
              <a:rPr lang="en-US" dirty="0"/>
              <a:t>A new element has to be inserted at a specific position in the list</a:t>
            </a:r>
          </a:p>
          <a:p>
            <a:r>
              <a:rPr lang="en-US" dirty="0"/>
              <a:t>e.g.,</a:t>
            </a:r>
          </a:p>
          <a:p>
            <a:pPr marL="457189" lvl="1" indent="0">
              <a:buNone/>
            </a:pPr>
            <a:r>
              <a:rPr lang="en-US" dirty="0"/>
              <a:t>friends = ["Harry", "Emily", "Bob", "Cari"]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52E8-4795-4ECD-8982-5E673D6B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19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68D8-854C-4554-8CA1-77A148C2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3B6B-D29C-45E3-B5E5-094FD890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sz="3200" dirty="0"/>
              <a:t>Sometimes a new element has to be inserted at a specific position in the list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friends = ["Harry", "Emily", "Bob", "Cari"]</a:t>
            </a:r>
          </a:p>
          <a:p>
            <a:pPr marL="457189" lvl="1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friends.insert</a:t>
            </a:r>
            <a:r>
              <a:rPr lang="en-US" sz="3200" dirty="0">
                <a:latin typeface="Consolas" panose="020B0609020204030204" pitchFamily="49" charset="0"/>
              </a:rPr>
              <a:t>(1, "Cindy")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print(friends)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52E8-4795-4ECD-8982-5E673D6B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5AB05-FEF4-43EB-9A37-D1D334EE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6" y="3265449"/>
            <a:ext cx="9367024" cy="2754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1F8FB9-C267-49D1-B42D-8F6B58E23EF0}"/>
              </a:ext>
            </a:extLst>
          </p:cNvPr>
          <p:cNvSpPr/>
          <p:nvPr/>
        </p:nvSpPr>
        <p:spPr>
          <a:xfrm>
            <a:off x="796212" y="5781324"/>
            <a:ext cx="10599576" cy="781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 that the index at which the new element is to be inserted must be between 0 and the number of elements currently in the list.</a:t>
            </a:r>
          </a:p>
        </p:txBody>
      </p:sp>
    </p:spTree>
    <p:extLst>
      <p:ext uri="{BB962C8B-B14F-4D97-AF65-F5344CB8AC3E}">
        <p14:creationId xmlns:p14="http://schemas.microsoft.com/office/powerpoint/2010/main" val="25850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57A6DD-E008-4122-967D-AFA3D595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2147-A4BB-4430-A7A5-0608DA7B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determine whether the element is in the list or not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["Harry", "Emily", "Bob", "Cari", "Emily"]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"Cindy" in friends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print("She's a friend")</a:t>
            </a:r>
          </a:p>
          <a:p>
            <a:r>
              <a:rPr lang="en-US" dirty="0"/>
              <a:t>We can, further, determine the index of the element if it is in the list.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["Harry", "Emily", "Bob", "Cari", "Emily"]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 = </a:t>
            </a:r>
            <a:r>
              <a:rPr lang="en-US" dirty="0" err="1">
                <a:latin typeface="Consolas" panose="020B0609020204030204" pitchFamily="49" charset="0"/>
              </a:rPr>
              <a:t>friends.index</a:t>
            </a:r>
            <a:r>
              <a:rPr lang="en-US" dirty="0">
                <a:latin typeface="Consolas" panose="020B0609020204030204" pitchFamily="49" charset="0"/>
              </a:rPr>
              <a:t>("Emily")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ABF8C-412C-4E31-AB58-DC4F3E32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9EE-1C1C-4D6C-9609-FBCC7812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A678-1715-434C-A0D9-E00C7C0D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the element at a given position.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["Harry", "Cindy", "Emily", "Bob", "</a:t>
            </a:r>
            <a:r>
              <a:rPr lang="en-US" dirty="0" err="1">
                <a:latin typeface="Consolas" panose="020B0609020204030204" pitchFamily="49" charset="0"/>
              </a:rPr>
              <a:t>Cari","Bill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friends.pop</a:t>
            </a:r>
            <a:r>
              <a:rPr lang="en-US" dirty="0">
                <a:latin typeface="Consolas" panose="020B0609020204030204" pitchFamily="49" charset="0"/>
              </a:rPr>
              <a:t>(1)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print(friends)</a:t>
            </a:r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CBE8-26C4-4D36-BCBA-345CFB02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36402-4EDC-4E25-8302-5E0A15AB9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0164" b="-5248"/>
          <a:stretch/>
        </p:blipFill>
        <p:spPr>
          <a:xfrm>
            <a:off x="1135536" y="4572000"/>
            <a:ext cx="1030224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230B-A2BB-4876-9008-75D4DEDA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3D71-1370-4014-B691-679D249E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without an argument will remove the last element in the list.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["Harry", "Cindy", "Emily", "Bob", "</a:t>
            </a:r>
            <a:r>
              <a:rPr lang="en-US" dirty="0" err="1">
                <a:latin typeface="Consolas" panose="020B0609020204030204" pitchFamily="49" charset="0"/>
              </a:rPr>
              <a:t>Cari","Bill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friends.pop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print(friends)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element removed from the list is returned by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E934-1B4C-4B05-B788-1443A329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F97A9-83D7-468C-A48E-909F8B88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51" y="3962400"/>
            <a:ext cx="1012029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CA0E-2F0F-4991-8211-63D02C20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B8B6-496C-40A7-BCE7-4DA5F701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without an argument will remove the last element in the list.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["Harry", "Cindy", "Emily", "Bob", "</a:t>
            </a:r>
            <a:r>
              <a:rPr lang="en-US" dirty="0" err="1">
                <a:latin typeface="Consolas" panose="020B0609020204030204" pitchFamily="49" charset="0"/>
              </a:rPr>
              <a:t>Cari","Bill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friends.pop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print(friends)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/>
              <a:t>The element removed from the list is returned by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method.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CBD02-C052-4827-AC9B-14628085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D4ECE-4A1E-4656-A132-6AA18DA5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86" y="3810000"/>
            <a:ext cx="95278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2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0F07-37E1-4BBD-B30B-55B9D0B2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7D67-5B89-4A45-A7DA-5077CD51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remove method removes an element by value instead of by position.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friends = ["Harry", "Cindy", "Emily", "Bob", "</a:t>
            </a:r>
            <a:r>
              <a:rPr lang="en-US" dirty="0" err="1">
                <a:latin typeface="Consolas" panose="020B0609020204030204" pitchFamily="49" charset="0"/>
              </a:rPr>
              <a:t>Cari","Bill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friends.remove</a:t>
            </a:r>
            <a:r>
              <a:rPr lang="en-US" dirty="0">
                <a:latin typeface="Consolas" panose="020B0609020204030204" pitchFamily="49" charset="0"/>
              </a:rPr>
              <a:t>("Cari")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print(friends)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</a:rPr>
              <a:t>Note that the value being removed must be in the list or an exception is raised.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0614-6230-4078-BBF6-F3F77303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C5D38-D383-48C4-9EE4-3C2C27D6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5" y="4191000"/>
            <a:ext cx="9525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7FD1-877F-496C-BC82-71CA083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Properties of Lists: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F14F-E1AA-4A07-AF9D-F642C33A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Assume that you are given 10 values to store in a program for later processing (e.g. finding the largest element).</a:t>
            </a:r>
          </a:p>
          <a:p>
            <a:r>
              <a:rPr lang="en-US" dirty="0"/>
              <a:t>One way to achieve this is to use 10 variables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value1 , value2 , ..., value10</a:t>
            </a:r>
            <a:r>
              <a:rPr lang="en-US" dirty="0"/>
              <a:t>.</a:t>
            </a:r>
          </a:p>
          <a:p>
            <a:pPr marL="457189" lvl="1" indent="0">
              <a:buNone/>
            </a:pPr>
            <a:r>
              <a:rPr lang="en-US" dirty="0"/>
              <a:t>32</a:t>
            </a:r>
          </a:p>
          <a:p>
            <a:pPr marL="457189" lvl="1" indent="0">
              <a:buNone/>
            </a:pPr>
            <a:r>
              <a:rPr lang="en-US" dirty="0"/>
              <a:t>54</a:t>
            </a:r>
          </a:p>
          <a:p>
            <a:pPr marL="457189" lvl="1" indent="0">
              <a:buNone/>
            </a:pPr>
            <a:r>
              <a:rPr lang="en-US" dirty="0"/>
              <a:t>67.5</a:t>
            </a:r>
          </a:p>
          <a:p>
            <a:pPr marL="457189" lvl="1" indent="0">
              <a:buNone/>
            </a:pPr>
            <a:r>
              <a:rPr lang="en-US" dirty="0"/>
              <a:t>29</a:t>
            </a:r>
          </a:p>
          <a:p>
            <a:pPr marL="457189" lvl="1" indent="0">
              <a:buNone/>
            </a:pPr>
            <a:r>
              <a:rPr lang="en-US" dirty="0"/>
              <a:t>35</a:t>
            </a:r>
          </a:p>
          <a:p>
            <a:pPr marL="457189" lvl="1" indent="0">
              <a:buNone/>
            </a:pPr>
            <a:r>
              <a:rPr lang="en-US" dirty="0"/>
              <a:t>80</a:t>
            </a:r>
          </a:p>
          <a:p>
            <a:pPr marL="457189" lvl="1" indent="0">
              <a:buNone/>
            </a:pPr>
            <a:r>
              <a:rPr lang="en-US" dirty="0"/>
              <a:t>115</a:t>
            </a:r>
          </a:p>
          <a:p>
            <a:pPr marL="457189" lvl="1" indent="0">
              <a:buNone/>
            </a:pPr>
            <a:r>
              <a:rPr lang="en-US" dirty="0"/>
              <a:t>44.5</a:t>
            </a:r>
          </a:p>
          <a:p>
            <a:pPr marL="457189" lvl="1" indent="0">
              <a:buNone/>
            </a:pPr>
            <a:r>
              <a:rPr lang="en-US" dirty="0"/>
              <a:t>100</a:t>
            </a:r>
          </a:p>
          <a:p>
            <a:pPr marL="457189" lvl="1" indent="0">
              <a:buNone/>
            </a:pPr>
            <a:r>
              <a:rPr lang="en-US" dirty="0"/>
              <a:t>65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AB9D-DD47-45C2-AD1F-543B309B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04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7FD1-877F-496C-BC82-71CA083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Properties of Lists: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F14F-E1AA-4A07-AF9D-F642C33A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achieve this is to use 10 variables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value1 , value2 , ..., value10</a:t>
            </a:r>
            <a:r>
              <a:rPr lang="en-US" dirty="0"/>
              <a:t>.</a:t>
            </a:r>
          </a:p>
          <a:p>
            <a:r>
              <a:rPr lang="en-US" dirty="0"/>
              <a:t>However, such a sequence of variables is not very practical to use. Why?</a:t>
            </a:r>
          </a:p>
          <a:p>
            <a:pPr lvl="1"/>
            <a:r>
              <a:rPr lang="en-US" dirty="0"/>
              <a:t>Because You will need to repeat the same code 10 times.</a:t>
            </a:r>
          </a:p>
          <a:p>
            <a:pPr lvl="1"/>
            <a:r>
              <a:rPr lang="en-US" dirty="0"/>
              <a:t>Why can't we include it in a for loop?</a:t>
            </a:r>
          </a:p>
          <a:p>
            <a:pPr lvl="2"/>
            <a:r>
              <a:rPr lang="en-US" sz="3600" dirty="0"/>
              <a:t>We can't change the variable names inside the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AB9D-DD47-45C2-AD1F-543B309B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3B894-9514-4659-B512-0692F291C928}"/>
              </a:ext>
            </a:extLst>
          </p:cNvPr>
          <p:cNvSpPr/>
          <p:nvPr/>
        </p:nvSpPr>
        <p:spPr>
          <a:xfrm>
            <a:off x="1219200" y="5638800"/>
            <a:ext cx="883677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dirty="0">
                <a:latin typeface="ArialMT"/>
              </a:rPr>
              <a:t>we can use lists to overcome this difficulty.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8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FCC-6493-4809-8164-E83C6AB1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9311-2EDB-4DED-BF1E-9D88EFBF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62547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= [32, 54, 67.5, 29, 35, 80, 115, 44.5, 100, 65]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779A-E7CE-470D-B50D-0CAD889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70C18-9E16-406F-8F55-33B324E86312}"/>
              </a:ext>
            </a:extLst>
          </p:cNvPr>
          <p:cNvSpPr txBox="1">
            <a:spLocks/>
          </p:cNvSpPr>
          <p:nvPr/>
        </p:nvSpPr>
        <p:spPr>
          <a:xfrm>
            <a:off x="838200" y="1752600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 square brackets indicate that we are creating a list.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The items are stored in the order they are provided.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476CC-89E3-47C7-A4D5-00EE0E71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355815"/>
            <a:ext cx="6332376" cy="50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FCC-6493-4809-8164-E83C6AB1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779A-E7CE-470D-B50D-0CAD889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70C18-9E16-406F-8F55-33B324E86312}"/>
              </a:ext>
            </a:extLst>
          </p:cNvPr>
          <p:cNvSpPr txBox="1">
            <a:spLocks/>
          </p:cNvSpPr>
          <p:nvPr/>
        </p:nvSpPr>
        <p:spPr>
          <a:xfrm>
            <a:off x="838200" y="838200"/>
            <a:ext cx="434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 list is a sequence of elements, each of which has an integer position or index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To access a list element, you specify which index you want to use.</a:t>
            </a:r>
          </a:p>
          <a:p>
            <a:pPr marL="457200" lvl="1" fontAlgn="auto">
              <a:spcAft>
                <a:spcPts val="0"/>
              </a:spcAft>
            </a:pPr>
            <a:r>
              <a:rPr lang="en-US" dirty="0"/>
              <a:t>This is done with the subscript operator in the same way that you access individual characters in a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A8931-A8EB-4358-9630-F35FC663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664" y="762000"/>
            <a:ext cx="651717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FCC-6493-4809-8164-E83C6AB1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779A-E7CE-470D-B50D-0CAD889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70C18-9E16-406F-8F55-33B324E86312}"/>
              </a:ext>
            </a:extLst>
          </p:cNvPr>
          <p:cNvSpPr txBox="1">
            <a:spLocks/>
          </p:cNvSpPr>
          <p:nvPr/>
        </p:nvSpPr>
        <p:spPr>
          <a:xfrm>
            <a:off x="838200" y="838200"/>
            <a:ext cx="10820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= </a:t>
            </a:r>
            <a:r>
              <a:rPr lang="fr-FR" sz="3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[32, 54, 67.5, 29, 35, 80, 115, 44.5, 100, 65]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values[5] = 87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(values[5])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(type(values[2]))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(type(values[3]))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545D0-1F6C-4C6B-A9EE-843650792901}"/>
              </a:ext>
            </a:extLst>
          </p:cNvPr>
          <p:cNvSpPr/>
          <p:nvPr/>
        </p:nvSpPr>
        <p:spPr>
          <a:xfrm>
            <a:off x="7162800" y="2133600"/>
            <a:ext cx="4114800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87</a:t>
            </a:r>
          </a:p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&lt;class 'float'&gt;</a:t>
            </a:r>
          </a:p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&lt;class 'int'&gt;</a:t>
            </a:r>
          </a:p>
        </p:txBody>
      </p:sp>
    </p:spTree>
    <p:extLst>
      <p:ext uri="{BB962C8B-B14F-4D97-AF65-F5344CB8AC3E}">
        <p14:creationId xmlns:p14="http://schemas.microsoft.com/office/powerpoint/2010/main" val="21029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FCC-6493-4809-8164-E83C6AB1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779A-E7CE-470D-B50D-0CAD889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70C18-9E16-406F-8F55-33B324E86312}"/>
              </a:ext>
            </a:extLst>
          </p:cNvPr>
          <p:cNvSpPr txBox="1">
            <a:spLocks/>
          </p:cNvSpPr>
          <p:nvPr/>
        </p:nvSpPr>
        <p:spPr>
          <a:xfrm>
            <a:off x="838200" y="838200"/>
            <a:ext cx="10820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= </a:t>
            </a:r>
            <a:r>
              <a:rPr lang="fr-FR" sz="3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[32, 54, 67.5, 29, 35, 80, 115, 44.5, 100, 65]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(values[5])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values[5] = 87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(values[5])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(type(values[2]))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3200" dirty="0" err="1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</a:t>
            </a:r>
            <a:r>
              <a:rPr lang="fr-FR" sz="3200" dirty="0">
                <a:solidFill>
                  <a:schemeClr val="tx1"/>
                </a:solidFill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(type(values[3]))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545D0-1F6C-4C6B-A9EE-843650792901}"/>
              </a:ext>
            </a:extLst>
          </p:cNvPr>
          <p:cNvSpPr/>
          <p:nvPr/>
        </p:nvSpPr>
        <p:spPr>
          <a:xfrm>
            <a:off x="7162800" y="2133600"/>
            <a:ext cx="411480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80</a:t>
            </a:r>
          </a:p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87</a:t>
            </a:r>
          </a:p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&lt;class 'float'&gt;</a:t>
            </a:r>
          </a:p>
          <a:p>
            <a:r>
              <a:rPr lang="en-US" sz="32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&lt;class 'int'&gt;</a:t>
            </a:r>
          </a:p>
        </p:txBody>
      </p:sp>
    </p:spTree>
    <p:extLst>
      <p:ext uri="{BB962C8B-B14F-4D97-AF65-F5344CB8AC3E}">
        <p14:creationId xmlns:p14="http://schemas.microsoft.com/office/powerpoint/2010/main" val="41449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723-5D6C-48E9-94A2-A5CB10CE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between Lists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F238-50D7-4E67-878A-EBCF6EA7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differences between </a:t>
            </a:r>
            <a:r>
              <a:rPr lang="en-US" b="1" dirty="0"/>
              <a:t>lists </a:t>
            </a:r>
            <a:r>
              <a:rPr lang="en-US" dirty="0"/>
              <a:t>and </a:t>
            </a:r>
            <a:r>
              <a:rPr lang="en-US" b="1" dirty="0"/>
              <a:t>strings</a:t>
            </a:r>
          </a:p>
          <a:p>
            <a:pPr lvl="1"/>
            <a:r>
              <a:rPr lang="en-US" dirty="0"/>
              <a:t>Lists can hold values of any type, whereas strings are sequences of characters.</a:t>
            </a:r>
          </a:p>
          <a:p>
            <a:pPr lvl="1"/>
            <a:r>
              <a:rPr lang="en-US" dirty="0"/>
              <a:t>Strings are immutable — you cannot change the characters in the sequence. But lists are mutable.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5FE2-7B89-4594-B637-BFEF4031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847658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3BF2C-AA57-4724-B6DA-278B4103C2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3AE956-4012-4803-AA71-3FDD22CDB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FD4C61-0109-42DD-8241-E087BADC03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1714</Words>
  <Application>Microsoft Office PowerPoint</Application>
  <PresentationFormat>Widescreen</PresentationFormat>
  <Paragraphs>229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ArialMT</vt:lpstr>
      <vt:lpstr>Calibri</vt:lpstr>
      <vt:lpstr>Cambria</vt:lpstr>
      <vt:lpstr>Consolas</vt:lpstr>
      <vt:lpstr>Microsoft Sans Serif</vt:lpstr>
      <vt:lpstr>1.3PropositionalEquivalences</vt:lpstr>
      <vt:lpstr>ICS 104 - Introduction to Programming in Python and C</vt:lpstr>
      <vt:lpstr>Lists, Tuples and Dictionaries</vt:lpstr>
      <vt:lpstr>Basic Properties of Lists: Motivation</vt:lpstr>
      <vt:lpstr>Basic Properties of Lists: Motivation</vt:lpstr>
      <vt:lpstr>Creating Lists</vt:lpstr>
      <vt:lpstr>Accessing List Elements</vt:lpstr>
      <vt:lpstr>Accessing List Elements</vt:lpstr>
      <vt:lpstr>Accessing List Elements</vt:lpstr>
      <vt:lpstr>Differences between Lists and Strings</vt:lpstr>
      <vt:lpstr>Syntax</vt:lpstr>
      <vt:lpstr>Syntax</vt:lpstr>
      <vt:lpstr>An activity</vt:lpstr>
      <vt:lpstr>Accessing a list</vt:lpstr>
      <vt:lpstr>List Traversal</vt:lpstr>
      <vt:lpstr>List Traversal</vt:lpstr>
      <vt:lpstr>List References</vt:lpstr>
      <vt:lpstr>List References</vt:lpstr>
      <vt:lpstr>List References</vt:lpstr>
      <vt:lpstr>List References</vt:lpstr>
      <vt:lpstr>Student Activity</vt:lpstr>
      <vt:lpstr>List Operations: Appending Elements</vt:lpstr>
      <vt:lpstr>List Operations: Appending Elements</vt:lpstr>
      <vt:lpstr>Inserting Elements</vt:lpstr>
      <vt:lpstr>Inserting Elements</vt:lpstr>
      <vt:lpstr>Finding an Element</vt:lpstr>
      <vt:lpstr>Removing an Element</vt:lpstr>
      <vt:lpstr>Removing an Element</vt:lpstr>
      <vt:lpstr>Removing an Element</vt:lpstr>
      <vt:lpstr>Removing an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2022-02-23T04:54:34Z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