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852" r:id="rId4"/>
  </p:sldMasterIdLst>
  <p:notesMasterIdLst>
    <p:notesMasterId r:id="rId37"/>
  </p:notesMasterIdLst>
  <p:handoutMasterIdLst>
    <p:handoutMasterId r:id="rId38"/>
  </p:handoutMasterIdLst>
  <p:sldIdLst>
    <p:sldId id="737" r:id="rId5"/>
    <p:sldId id="829" r:id="rId6"/>
    <p:sldId id="830" r:id="rId7"/>
    <p:sldId id="831" r:id="rId8"/>
    <p:sldId id="832" r:id="rId9"/>
    <p:sldId id="833" r:id="rId10"/>
    <p:sldId id="834" r:id="rId11"/>
    <p:sldId id="835" r:id="rId12"/>
    <p:sldId id="836" r:id="rId13"/>
    <p:sldId id="837" r:id="rId14"/>
    <p:sldId id="838" r:id="rId15"/>
    <p:sldId id="839" r:id="rId16"/>
    <p:sldId id="840" r:id="rId17"/>
    <p:sldId id="841" r:id="rId18"/>
    <p:sldId id="842" r:id="rId19"/>
    <p:sldId id="843" r:id="rId20"/>
    <p:sldId id="844" r:id="rId21"/>
    <p:sldId id="845" r:id="rId22"/>
    <p:sldId id="846" r:id="rId23"/>
    <p:sldId id="847" r:id="rId24"/>
    <p:sldId id="848" r:id="rId25"/>
    <p:sldId id="850" r:id="rId26"/>
    <p:sldId id="851" r:id="rId27"/>
    <p:sldId id="849" r:id="rId28"/>
    <p:sldId id="852" r:id="rId29"/>
    <p:sldId id="853" r:id="rId30"/>
    <p:sldId id="860" r:id="rId31"/>
    <p:sldId id="854" r:id="rId32"/>
    <p:sldId id="855" r:id="rId33"/>
    <p:sldId id="856" r:id="rId34"/>
    <p:sldId id="862" r:id="rId35"/>
    <p:sldId id="861" r:id="rId3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DCFA"/>
    <a:srgbClr val="000000"/>
    <a:srgbClr val="FF33FF"/>
    <a:srgbClr val="34AC8B"/>
    <a:srgbClr val="FFCDB6"/>
    <a:srgbClr val="579B3D"/>
    <a:srgbClr val="CFD9EE"/>
    <a:srgbClr val="66FF33"/>
    <a:srgbClr val="C51EE6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0886" autoAdjust="0"/>
  </p:normalViewPr>
  <p:slideViewPr>
    <p:cSldViewPr>
      <p:cViewPr varScale="1">
        <p:scale>
          <a:sx n="52" d="100"/>
          <a:sy n="52" d="100"/>
        </p:scale>
        <p:origin x="142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6816E-B12D-4CB4-A266-AF1FBE0E7F1A}" type="datetimeFigureOut">
              <a:rPr lang="en-US" altLang="en-US"/>
              <a:pPr/>
              <a:t>2/23/2022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4124CB-47EF-4106-A264-9DEF32410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66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084439-0D0F-418E-9CB5-95291BE95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73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84439-0D0F-418E-9CB5-95291BE95DF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00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84439-0D0F-418E-9CB5-95291BE95DF1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67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84439-0D0F-418E-9CB5-95291BE95DF1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33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41579598-0F41-4B07-8F67-2EDCC10AE4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0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4AEE-E31E-4E03-94CD-D36D7E70D1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53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5E0E-39EB-4ED0-A1C6-A65E10F8F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82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600">
                <a:solidFill>
                  <a:schemeClr val="tx1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chemeClr val="tx1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3EA9A468-A168-48C4-B46A-E65448296B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79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00092732-E7B7-4F2D-B403-4A973E416F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3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6539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6D3403C-B054-4D04-8D65-A571BCEA10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39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257"/>
            <a:ext cx="10515600" cy="78844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76EA9AEA-03EA-40A7-A400-7FE5056880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6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CD20-C8F3-40BD-8F93-95AEED967F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12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AB-D3D1-4896-8588-60FD89AFCA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0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1906-11DD-4088-9FB9-64508063C9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89F4-18D2-4DF8-BDD5-C2343397E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017"/>
            <a:ext cx="10599576" cy="550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559" y="857920"/>
            <a:ext cx="10599576" cy="536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0205" y="115098"/>
            <a:ext cx="707571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AA82E760-EFD3-40D4-A833-DFA9C651A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69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  <p:sldLayoutId id="2147484859" r:id="rId7"/>
    <p:sldLayoutId id="2147484860" r:id="rId8"/>
    <p:sldLayoutId id="2147484861" r:id="rId9"/>
    <p:sldLayoutId id="2147484862" r:id="rId10"/>
    <p:sldLayoutId id="214748486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ICS 104 - Introduction to Programming in Python and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9144000" cy="2667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ea typeface="Gulim" pitchFamily="34" charset="-127"/>
                <a:cs typeface="Times New Roman" pitchFamily="18" charset="0"/>
              </a:rPr>
              <a:t>Lists, Tuples and Dictionaries</a:t>
            </a:r>
          </a:p>
          <a:p>
            <a:r>
              <a:rPr lang="en-US" sz="3600" dirty="0">
                <a:solidFill>
                  <a:schemeClr val="tx1"/>
                </a:solidFill>
                <a:ea typeface="Gulim" pitchFamily="34" charset="-127"/>
                <a:cs typeface="Times New Roman" pitchFamily="18" charset="0"/>
              </a:rPr>
              <a:t>Part 2</a:t>
            </a:r>
          </a:p>
          <a:p>
            <a:endParaRPr lang="en-US" sz="3600" dirty="0">
              <a:solidFill>
                <a:schemeClr val="tx1"/>
              </a:solidFill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9598-0F41-4B07-8F67-2EDCC10AE48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3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AFAF6E-92B2-4710-9300-45223946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List Algorithms: </a:t>
            </a:r>
            <a:r>
              <a:rPr lang="en-US" dirty="0">
                <a:solidFill>
                  <a:srgbClr val="B4DCFA"/>
                </a:solidFill>
              </a:rPr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073C-F1DA-464E-BA4D-8090A7B6A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189" lvl="1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values = [-1, 5, 19, 22, 33, 106] * 7</a:t>
            </a:r>
          </a:p>
          <a:p>
            <a:pPr marL="457189" lvl="1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limit = 100</a:t>
            </a:r>
          </a:p>
          <a:p>
            <a:pPr marL="457189" lvl="1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pos = 0</a:t>
            </a:r>
          </a:p>
          <a:p>
            <a:pPr marL="457189" lvl="1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found = False</a:t>
            </a:r>
          </a:p>
          <a:p>
            <a:pPr marL="457189" lvl="1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while pos &lt;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(values) and not found :</a:t>
            </a:r>
          </a:p>
          <a:p>
            <a:pPr marL="457189" lvl="1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if values[pos] &gt; limit :</a:t>
            </a:r>
          </a:p>
          <a:p>
            <a:pPr marL="457189" lvl="1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found = True</a:t>
            </a:r>
          </a:p>
          <a:p>
            <a:pPr marL="457189" lvl="1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else :</a:t>
            </a:r>
          </a:p>
          <a:p>
            <a:pPr marL="457189" lvl="1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pos = pos + 1</a:t>
            </a:r>
          </a:p>
          <a:p>
            <a:pPr marL="457189" lvl="1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if found :</a:t>
            </a:r>
          </a:p>
          <a:p>
            <a:pPr marL="457189" lvl="1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print("Found at position:", pos)</a:t>
            </a:r>
          </a:p>
          <a:p>
            <a:pPr marL="457189" lvl="1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else :</a:t>
            </a:r>
          </a:p>
          <a:p>
            <a:pPr marL="457189" lvl="1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print("Not found")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57CE2-AC6B-4200-A9A9-BB1A1C41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C4B827-7DE0-48C0-A1F8-AC86B81D0910}"/>
              </a:ext>
            </a:extLst>
          </p:cNvPr>
          <p:cNvSpPr/>
          <p:nvPr/>
        </p:nvSpPr>
        <p:spPr>
          <a:xfrm>
            <a:off x="7239000" y="2819400"/>
            <a:ext cx="4495800" cy="1938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Find the index of the first value greater than 100 in a list of numbers. Your code should display Not Found if such element does not exist.</a:t>
            </a:r>
          </a:p>
        </p:txBody>
      </p:sp>
    </p:spTree>
    <p:extLst>
      <p:ext uri="{BB962C8B-B14F-4D97-AF65-F5344CB8AC3E}">
        <p14:creationId xmlns:p14="http://schemas.microsoft.com/office/powerpoint/2010/main" val="40286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CB10ED-CE37-4C78-86A4-BA236249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List Algorithms: </a:t>
            </a:r>
            <a:r>
              <a:rPr lang="en-US" dirty="0">
                <a:solidFill>
                  <a:srgbClr val="B4DCFA"/>
                </a:solidFill>
              </a:rPr>
              <a:t>Swapping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CC24-990C-43D8-A5B1-F307D4853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values,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, swap the first element with the last element</a:t>
            </a:r>
          </a:p>
          <a:p>
            <a:r>
              <a:rPr lang="en-US" dirty="0"/>
              <a:t>Does the following code work?</a:t>
            </a:r>
          </a:p>
          <a:p>
            <a:endParaRPr lang="en-US" sz="2400" dirty="0"/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values = [-1, 5, 19, 22, 33, 106]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values[0] = values[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(values)-1]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values[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(values)-1] = values[0]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print(values)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17B71-A659-409A-9185-B8B7B16C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D6235-979B-42D6-85D6-F092F1818D36}"/>
              </a:ext>
            </a:extLst>
          </p:cNvPr>
          <p:cNvSpPr/>
          <p:nvPr/>
        </p:nvSpPr>
        <p:spPr>
          <a:xfrm>
            <a:off x="7162800" y="4876800"/>
            <a:ext cx="4151329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 dirty="0"/>
              <a:t>This code doesn't work!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DC5D6C-54C4-4166-8392-2BA090E7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884903"/>
            <a:ext cx="8576565" cy="12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0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CB10ED-CE37-4C78-86A4-BA236249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List Algorithms: </a:t>
            </a:r>
            <a:r>
              <a:rPr lang="en-US" dirty="0">
                <a:solidFill>
                  <a:srgbClr val="B4DCFA"/>
                </a:solidFill>
              </a:rPr>
              <a:t>Swapping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CC24-990C-43D8-A5B1-F307D4853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Swap the first element with the last element</a:t>
            </a:r>
          </a:p>
          <a:p>
            <a:r>
              <a:rPr lang="en-US" sz="3200" dirty="0"/>
              <a:t>What we need to do is store the first value somewhere before assigning it to the other element.</a:t>
            </a:r>
          </a:p>
          <a:p>
            <a:endParaRPr lang="en-US" sz="3200" dirty="0"/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values = [-1, 5, 19, 22, 33, 106]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temp = values[0]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values[0] = values[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(values)-1]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values[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(values)-1] = temp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print(values)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17B71-A659-409A-9185-B8B7B16C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A64F8F-AD21-4115-8BCB-8380411B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38200"/>
            <a:ext cx="770112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8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B24A4A-B881-475B-AC34-EDA19147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Lists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CB96-0360-4C38-A109-CC797DE29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A function can accept a list as an argument.</a:t>
            </a:r>
          </a:p>
          <a:p>
            <a:pPr>
              <a:spcBef>
                <a:spcPts val="600"/>
              </a:spcBef>
            </a:pPr>
            <a:r>
              <a:rPr lang="en-US" dirty="0"/>
              <a:t>The following function multiplies all elements of a list by a given factor: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def multiply(values, factor) 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for i in range(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(values)) 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values[i] = values[i] * factor</a:t>
            </a:r>
          </a:p>
          <a:p>
            <a:pPr marL="457189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scores = [32, 54, 67.5, 29, 35]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multiply (scores, 10)</a:t>
            </a:r>
          </a:p>
          <a:p>
            <a:r>
              <a:rPr lang="en-US" dirty="0"/>
              <a:t>Do you think that the values of the list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scores</a:t>
            </a:r>
            <a:r>
              <a:rPr lang="en-US" dirty="0"/>
              <a:t> will change?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print(scores)</a:t>
            </a:r>
          </a:p>
          <a:p>
            <a:r>
              <a:rPr lang="en-US" dirty="0"/>
              <a:t>The answer is yes. The reason is that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has a copy of the reference to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scores</a:t>
            </a:r>
            <a:r>
              <a:rPr lang="en-US" dirty="0"/>
              <a:t>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20A7A-D966-4CE4-A34F-7997A448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98A227-E286-43F4-BA9E-027F41341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648200"/>
            <a:ext cx="733095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6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B24A4A-B881-475B-AC34-EDA19147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Lists with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20A7A-D966-4CE4-A34F-7997A448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84F098-E021-4130-814D-5347DA21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83430"/>
            <a:ext cx="5257800" cy="3202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64D0B5-57FD-47BF-9682-E2028FEB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516" y="783429"/>
            <a:ext cx="5246483" cy="3202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F0565-36D9-4278-8E46-5E618028B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845" y="3200400"/>
            <a:ext cx="5282381" cy="3223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13A21F-CD90-45E7-A751-C568DB55B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225" y="3200400"/>
            <a:ext cx="5282381" cy="32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9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C56EF1-EA11-4F9B-A69D-2FFBF35C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Lists from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C8DE-6C17-4E17-9991-202F6928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and build the list inside the function and then return it.</a:t>
            </a:r>
          </a:p>
          <a:p>
            <a:r>
              <a:rPr lang="en-US" dirty="0"/>
              <a:t>The following example function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squares</a:t>
            </a:r>
            <a:r>
              <a:rPr lang="en-US" dirty="0"/>
              <a:t> returns a list of squares from 0</a:t>
            </a:r>
            <a:r>
              <a:rPr lang="en-US" baseline="30000" dirty="0"/>
              <a:t>2</a:t>
            </a:r>
            <a:r>
              <a:rPr lang="en-US" dirty="0"/>
              <a:t> up to (</a:t>
            </a:r>
            <a:r>
              <a:rPr lang="en-US" i="1" dirty="0"/>
              <a:t>n</a:t>
            </a:r>
            <a:r>
              <a:rPr lang="en-US" dirty="0"/>
              <a:t>– 1)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def squares(n) 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result = []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for i in range(n) 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result.append</a:t>
            </a:r>
            <a:r>
              <a:rPr lang="en-US" dirty="0">
                <a:latin typeface="Consolas" panose="020B0609020204030204" pitchFamily="49" charset="0"/>
              </a:rPr>
              <a:t>(i * i)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return result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 = squares(8)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A3980-41AD-464C-B451-FF940298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8CF16-625D-4B55-8012-2D9BA895E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2666999"/>
            <a:ext cx="5962821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4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7CF475-597F-4E5C-BE72-74351815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BC88-4299-4999-84C5-D02B4CDC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tuple is similar to a list, but once created, its contents cannot be modified.</a:t>
            </a:r>
          </a:p>
          <a:p>
            <a:r>
              <a:rPr lang="en-US" dirty="0"/>
              <a:t>i.e., a tuple is an immutable version of a list.</a:t>
            </a:r>
          </a:p>
          <a:p>
            <a:r>
              <a:rPr lang="en-US" dirty="0"/>
              <a:t>A tuple is created by specifying its contents as a comma-separated sequence.</a:t>
            </a:r>
          </a:p>
          <a:p>
            <a:r>
              <a:rPr lang="en-US" dirty="0"/>
              <a:t>You can either enclose the sequence in parentheses or omit them.</a:t>
            </a:r>
          </a:p>
          <a:p>
            <a:pPr marL="457189" lvl="1" indent="0">
              <a:buNone/>
            </a:pPr>
            <a:r>
              <a:rPr lang="en-US" dirty="0"/>
              <a:t>triple1 = (5, 10, 15)</a:t>
            </a:r>
          </a:p>
          <a:p>
            <a:pPr marL="457189" lvl="1" indent="0">
              <a:buNone/>
            </a:pPr>
            <a:r>
              <a:rPr lang="en-US" dirty="0"/>
              <a:t>triple2 = 5, 10, 15</a:t>
            </a:r>
          </a:p>
          <a:p>
            <a:pPr marL="457189" lvl="1" indent="0">
              <a:buNone/>
            </a:pPr>
            <a:r>
              <a:rPr lang="en-US" dirty="0"/>
              <a:t>print(triple1 == triple2)</a:t>
            </a:r>
          </a:p>
          <a:p>
            <a:pPr marL="457189" lvl="1" indent="0">
              <a:buNone/>
            </a:pPr>
            <a:r>
              <a:rPr lang="en-US" dirty="0"/>
              <a:t>print(triple1, triple2)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5F39B-BB2E-4E9A-B35E-59C65CD5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3C45E3-8ED5-424D-BED2-F1056AEA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399" y="3733800"/>
            <a:ext cx="557784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9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7CF475-597F-4E5C-BE72-74351815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BC88-4299-4999-84C5-D02B4CDC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Tuples are commonly used to return multiple values from functions</a:t>
            </a:r>
          </a:p>
          <a:p>
            <a:pPr marL="457189" lvl="1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def </a:t>
            </a:r>
            <a:r>
              <a:rPr lang="en-US" sz="4600" dirty="0" err="1">
                <a:latin typeface="Consolas" panose="020B0609020204030204" pitchFamily="49" charset="0"/>
              </a:rPr>
              <a:t>readDate</a:t>
            </a:r>
            <a:r>
              <a:rPr lang="en-US" sz="4600" dirty="0">
                <a:latin typeface="Consolas" panose="020B0609020204030204" pitchFamily="49" charset="0"/>
              </a:rPr>
              <a:t>() :</a:t>
            </a:r>
          </a:p>
          <a:p>
            <a:pPr marL="457189" lvl="1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   print("Enter a date:")</a:t>
            </a:r>
          </a:p>
          <a:p>
            <a:pPr marL="457189" lvl="1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   month = int(input(" month: "))</a:t>
            </a:r>
          </a:p>
          <a:p>
            <a:pPr marL="457189" lvl="1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   day = int(input(" day: "))</a:t>
            </a:r>
          </a:p>
          <a:p>
            <a:pPr marL="457189" lvl="1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   year = int(input(" year: "))</a:t>
            </a:r>
          </a:p>
          <a:p>
            <a:pPr marL="457189" lvl="1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   return (month, day, year)</a:t>
            </a:r>
          </a:p>
          <a:p>
            <a:pPr marL="457189" lvl="1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# assign entire value to a tuple </a:t>
            </a:r>
          </a:p>
          <a:p>
            <a:pPr marL="457189" lvl="1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date = </a:t>
            </a:r>
            <a:r>
              <a:rPr lang="en-US" sz="4600" dirty="0" err="1">
                <a:latin typeface="Consolas" panose="020B0609020204030204" pitchFamily="49" charset="0"/>
              </a:rPr>
              <a:t>readDate</a:t>
            </a:r>
            <a:r>
              <a:rPr lang="en-US" sz="4600" dirty="0"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print(date)</a:t>
            </a:r>
          </a:p>
          <a:p>
            <a:pPr marL="457189" lvl="1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#use tuple assignment</a:t>
            </a:r>
          </a:p>
          <a:p>
            <a:pPr marL="457189" lvl="1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(month, day, year) = </a:t>
            </a:r>
            <a:r>
              <a:rPr lang="en-US" sz="4600" dirty="0" err="1">
                <a:latin typeface="Consolas" panose="020B0609020204030204" pitchFamily="49" charset="0"/>
              </a:rPr>
              <a:t>readDate</a:t>
            </a:r>
            <a:r>
              <a:rPr lang="en-US" sz="4600" dirty="0"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print(day, "/", month,"/", year)</a:t>
            </a:r>
            <a:endParaRPr lang="en-US" sz="41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5F39B-BB2E-4E9A-B35E-59C65CD5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AD4607-724E-4C79-A724-5532EF566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8"/>
          <a:stretch/>
        </p:blipFill>
        <p:spPr>
          <a:xfrm>
            <a:off x="8839200" y="1063230"/>
            <a:ext cx="2971801" cy="47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E5B6364-917D-47C0-9129-D03C1188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3BCB-B19A-4908-85A2-1D504FC3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dictionary is a container that keeps associations between keys and values.</a:t>
            </a:r>
          </a:p>
          <a:p>
            <a:r>
              <a:rPr lang="en-US" dirty="0"/>
              <a:t>Every key in the dictionary has an associated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0B16C-C0EB-44F9-8B21-6B7FFA8F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978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E5B6364-917D-47C0-9129-D03C1188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3BCB-B19A-4908-85A2-1D504FC3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 are unique, but a value may be associated with several keys.</a:t>
            </a:r>
          </a:p>
          <a:p>
            <a:pPr marL="457189" lvl="1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favoriteColors</a:t>
            </a:r>
            <a:r>
              <a:rPr lang="en-US" sz="3200" dirty="0">
                <a:latin typeface="Consolas" panose="020B0609020204030204" pitchFamily="49" charset="0"/>
              </a:rPr>
              <a:t> = { "Romeo": "Green", "Adam": "Red", "Eve": "Blue", "Juliet": "Blue" }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favoriteColors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0B16C-C0EB-44F9-8B21-6B7FFA8F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41BA5A-45E8-427B-BFBD-2251A52DF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69" t="7428" r="2633" b="3442"/>
          <a:stretch/>
        </p:blipFill>
        <p:spPr>
          <a:xfrm>
            <a:off x="5334000" y="3429000"/>
            <a:ext cx="6172200" cy="2743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206846-585C-4E89-861C-B33DF92BD1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256"/>
          <a:stretch/>
        </p:blipFill>
        <p:spPr>
          <a:xfrm>
            <a:off x="1143000" y="783431"/>
            <a:ext cx="10294776" cy="6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6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4AFCAE-70AC-47ED-AF45-C133D000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and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967FD-C344-416F-905E-1320FE96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400" dirty="0"/>
              <a:t>The concatenation of two lists is a new list that contains the elements of the first list, followed by the elements of the second.</a:t>
            </a:r>
          </a:p>
          <a:p>
            <a:r>
              <a:rPr lang="en-US" sz="3400" dirty="0"/>
              <a:t>This is accomplished using the concatenation operator </a:t>
            </a:r>
            <a:r>
              <a:rPr lang="en-US" sz="3400" b="1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r>
              <a:rPr lang="en-US" sz="3400" dirty="0"/>
              <a:t> .</a:t>
            </a:r>
          </a:p>
          <a:p>
            <a:pPr marL="457189" lvl="1" indent="0"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myFriends</a:t>
            </a:r>
            <a:r>
              <a:rPr lang="en-US" dirty="0">
                <a:latin typeface="Consolas" panose="020B0609020204030204" pitchFamily="49" charset="0"/>
              </a:rPr>
              <a:t> = ["Fritz", "Cindy"]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yourFriends</a:t>
            </a:r>
            <a:r>
              <a:rPr lang="en-US" dirty="0">
                <a:latin typeface="Consolas" panose="020B0609020204030204" pitchFamily="49" charset="0"/>
              </a:rPr>
              <a:t> = ["Lee", "Pat", "Phuong"]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ourFriends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myFriends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yourFriends</a:t>
            </a:r>
            <a:endParaRPr lang="en-US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ourFriends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8654D-DBA9-420B-97CC-525F14DD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7049B9-32E7-42AB-99F1-1249E140E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2" y="3124200"/>
            <a:ext cx="1099819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1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E5B6364-917D-47C0-9129-D03C1188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3BCB-B19A-4908-85A2-1D504FC3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dictionary structure is also known as a map because it maps a unique key to a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0B16C-C0EB-44F9-8B21-6B7FFA8F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199D3-BF1A-4DC2-AAF4-145F7547C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78" y="1934320"/>
            <a:ext cx="10231244" cy="446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48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76AFF6-F040-4D52-A9BF-9301B30C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5930-7769-47A5-B527-7E60127E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dictionary is created where each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key:value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pair is separated by a colon.</a:t>
            </a:r>
          </a:p>
          <a:p>
            <a:r>
              <a:rPr lang="en-US" dirty="0"/>
              <a:t>The collection of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key:value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pairs are enclosed in braces.</a:t>
            </a:r>
          </a:p>
          <a:p>
            <a:r>
              <a:rPr lang="en-US" dirty="0"/>
              <a:t>Note that when the braces contain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key:value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pairs, they denote a dictionary.</a:t>
            </a:r>
          </a:p>
          <a:p>
            <a:r>
              <a:rPr lang="en-US" dirty="0"/>
              <a:t>Otherwise, if it contains elements separated by commas, it is considered a set.</a:t>
            </a:r>
          </a:p>
          <a:p>
            <a:r>
              <a:rPr lang="en-US" dirty="0"/>
              <a:t>The only ambiguous case is an empty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. By convention, it denotes an empty dictionary, not an empty set.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contacts = { "Fred": 7235591, "Mary": 3841212, "Bob": 3841212, "Sarah": 2213278 }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print(contacts)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39776-CFFB-4281-8DE2-FAFC083F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883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76AFF6-F040-4D52-A9BF-9301B30C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5930-7769-47A5-B527-7E60127E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9" lvl="1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contacts = { "Fred": 7235591, "Mary": 3841212, "Bob": 3841212, "Sarah": 2213278 }</a:t>
            </a:r>
          </a:p>
          <a:p>
            <a:pPr marL="457189" lvl="1" indent="0">
              <a:buNone/>
            </a:pP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39776-CFFB-4281-8DE2-FAFC083F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BFC568-A889-46EE-A22C-29BB54B07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430966"/>
            <a:ext cx="9719960" cy="29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00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76AFF6-F040-4D52-A9BF-9301B30C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Dictionaries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5930-7769-47A5-B527-7E60127E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duplicate copy of a dictionary using the </a:t>
            </a:r>
            <a:r>
              <a:rPr lang="en-US" dirty="0" err="1"/>
              <a:t>dict</a:t>
            </a:r>
            <a:r>
              <a:rPr lang="en-US" dirty="0"/>
              <a:t> function: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contacts = { "Fred": 7235591, "Mary": 3841212, "Bob": 3841212, "Sarah": 2213278 }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oldContacts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dict</a:t>
            </a:r>
            <a:r>
              <a:rPr lang="en-US" dirty="0">
                <a:latin typeface="Consolas" panose="020B0609020204030204" pitchFamily="49" charset="0"/>
              </a:rPr>
              <a:t>(contacts)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oldContacts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39776-CFFB-4281-8DE2-FAFC083F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638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B9225F-BC74-4C70-B376-41FD5EC2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Dictionary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A75A-0E05-4D7E-ABD2-63241993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subscript operator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[]</a:t>
            </a:r>
            <a:r>
              <a:rPr lang="en-US" dirty="0"/>
              <a:t> is used to return the value associated with a key.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contacts = { "Fred": 7235591, "Mary": 3841212, "Bob": 3841212, "Sarah": 2213278 }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print("Bob's number is", contacts["Bob"])</a:t>
            </a:r>
          </a:p>
          <a:p>
            <a:r>
              <a:rPr lang="en-US" dirty="0"/>
              <a:t>Are the </a:t>
            </a:r>
            <a:r>
              <a:rPr lang="en-US" dirty="0" err="1">
                <a:solidFill>
                  <a:schemeClr val="tx1"/>
                </a:solidFill>
              </a:rPr>
              <a:t>key:value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pairs of the dictionary ordered?</a:t>
            </a:r>
          </a:p>
          <a:p>
            <a:pPr lvl="1"/>
            <a:r>
              <a:rPr lang="en-US" dirty="0"/>
              <a:t>The answer is No. You cannot access the items by index or position.</a:t>
            </a:r>
          </a:p>
          <a:p>
            <a:r>
              <a:rPr lang="en-US" dirty="0"/>
              <a:t>A value can only be accessed using its associated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1C43F-78E4-4540-8E50-76602DE2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04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B9225F-BC74-4C70-B376-41FD5EC2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Dictionary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A75A-0E05-4D7E-ABD2-63241993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the key supplied to the subscript operator must be a valid key in the dictionary, otherwise a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KeyError</a:t>
            </a:r>
            <a:r>
              <a:rPr lang="en-US" dirty="0"/>
              <a:t> exception will be raised.</a:t>
            </a:r>
          </a:p>
          <a:p>
            <a:pPr marL="457189" lvl="1" indent="0">
              <a:buNone/>
            </a:pPr>
            <a:r>
              <a:rPr lang="en-US" sz="3200" dirty="0">
                <a:latin typeface="+mn-lt"/>
              </a:rPr>
              <a:t>contacts = { "Fred": 7235591, "Mary": 3841212, "Bob": 3841212, "Sarah": 2213278 }</a:t>
            </a:r>
          </a:p>
          <a:p>
            <a:pPr marL="457189" lvl="1" indent="0">
              <a:buNone/>
            </a:pPr>
            <a:r>
              <a:rPr lang="en-US" sz="3200" dirty="0" err="1">
                <a:latin typeface="+mn-lt"/>
              </a:rPr>
              <a:t>myContact</a:t>
            </a:r>
            <a:r>
              <a:rPr lang="en-US" sz="3200" dirty="0">
                <a:latin typeface="+mn-lt"/>
              </a:rPr>
              <a:t> = input("Enter the contact name: ")</a:t>
            </a:r>
          </a:p>
          <a:p>
            <a:pPr marL="457189" lvl="1" indent="0">
              <a:buNone/>
            </a:pPr>
            <a:r>
              <a:rPr lang="en-US" sz="3200" dirty="0">
                <a:latin typeface="+mn-lt"/>
              </a:rPr>
              <a:t>if </a:t>
            </a:r>
            <a:r>
              <a:rPr lang="en-US" sz="3200" dirty="0" err="1">
                <a:latin typeface="+mn-lt"/>
              </a:rPr>
              <a:t>myContact</a:t>
            </a:r>
            <a:r>
              <a:rPr lang="en-US" sz="3200" dirty="0">
                <a:latin typeface="+mn-lt"/>
              </a:rPr>
              <a:t> in contacts :</a:t>
            </a:r>
          </a:p>
          <a:p>
            <a:pPr marL="457189" lvl="1" indent="0">
              <a:buNone/>
            </a:pPr>
            <a:r>
              <a:rPr lang="en-US" sz="3200" dirty="0">
                <a:latin typeface="+mn-lt"/>
              </a:rPr>
              <a:t>  print(</a:t>
            </a:r>
            <a:r>
              <a:rPr lang="en-US" sz="3200" dirty="0" err="1">
                <a:latin typeface="+mn-lt"/>
              </a:rPr>
              <a:t>myContact</a:t>
            </a:r>
            <a:r>
              <a:rPr lang="en-US" sz="3200" dirty="0">
                <a:latin typeface="+mn-lt"/>
              </a:rPr>
              <a:t> + "'s number is", contacts[</a:t>
            </a:r>
            <a:r>
              <a:rPr lang="en-US" sz="3200" dirty="0" err="1">
                <a:latin typeface="+mn-lt"/>
              </a:rPr>
              <a:t>myContact</a:t>
            </a:r>
            <a:r>
              <a:rPr lang="en-US" sz="3200" dirty="0">
                <a:latin typeface="+mn-lt"/>
              </a:rPr>
              <a:t>])</a:t>
            </a:r>
          </a:p>
          <a:p>
            <a:pPr marL="457189" lvl="1" indent="0">
              <a:buNone/>
            </a:pPr>
            <a:r>
              <a:rPr lang="en-US" sz="3200" dirty="0">
                <a:latin typeface="+mn-lt"/>
              </a:rPr>
              <a:t>else :</a:t>
            </a:r>
          </a:p>
          <a:p>
            <a:pPr marL="457189" lvl="1" indent="0">
              <a:buNone/>
            </a:pPr>
            <a:r>
              <a:rPr lang="en-US" sz="3200" dirty="0">
                <a:latin typeface="+mn-lt"/>
              </a:rPr>
              <a:t>  print(</a:t>
            </a:r>
            <a:r>
              <a:rPr lang="en-US" sz="3200" dirty="0" err="1">
                <a:latin typeface="+mn-lt"/>
              </a:rPr>
              <a:t>myContact</a:t>
            </a:r>
            <a:r>
              <a:rPr lang="en-US" sz="3200" dirty="0">
                <a:latin typeface="+mn-lt"/>
              </a:rPr>
              <a:t> + " is not in my contact list.")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1C43F-78E4-4540-8E50-76602DE2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276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B9225F-BC74-4C70-B376-41FD5EC2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Dictionary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A75A-0E05-4D7E-ABD2-63241993C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/>
          <a:p>
            <a:r>
              <a:rPr lang="en-US" sz="3200" dirty="0"/>
              <a:t>Instead of using an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statement to make sure that a contact exists before you get its associated value, you can use the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get</a:t>
            </a:r>
            <a:r>
              <a:rPr lang="en-US" sz="3200" dirty="0"/>
              <a:t> method and supply it with a default value to return, if the key was not in the dictionary.</a:t>
            </a:r>
          </a:p>
          <a:p>
            <a:pPr marL="457189" lvl="1" indent="0">
              <a:buNone/>
            </a:pPr>
            <a:r>
              <a:rPr lang="en-US" sz="3200" dirty="0">
                <a:latin typeface="+mn-lt"/>
                <a:ea typeface="Cambria" panose="02040503050406030204" pitchFamily="18" charset="0"/>
              </a:rPr>
              <a:t>contacts = { "Fred": 7235591, "Mary": 3841212, "Bob": 3841212, "Sarah": 2213278 }</a:t>
            </a:r>
          </a:p>
          <a:p>
            <a:pPr marL="457189" lvl="1" indent="0">
              <a:buNone/>
            </a:pPr>
            <a:r>
              <a:rPr lang="en-US" sz="3200" dirty="0" err="1">
                <a:latin typeface="+mn-lt"/>
                <a:ea typeface="Cambria" panose="02040503050406030204" pitchFamily="18" charset="0"/>
              </a:rPr>
              <a:t>myContact</a:t>
            </a:r>
            <a:r>
              <a:rPr lang="en-US" sz="3200" dirty="0">
                <a:latin typeface="+mn-lt"/>
                <a:ea typeface="Cambria" panose="02040503050406030204" pitchFamily="18" charset="0"/>
              </a:rPr>
              <a:t> = input("Enter the contact name: ")</a:t>
            </a:r>
          </a:p>
          <a:p>
            <a:pPr marL="457189" lvl="1" indent="0">
              <a:buNone/>
            </a:pPr>
            <a:r>
              <a:rPr lang="en-US" sz="3200" dirty="0" err="1">
                <a:latin typeface="+mn-lt"/>
                <a:ea typeface="Cambria" panose="02040503050406030204" pitchFamily="18" charset="0"/>
              </a:rPr>
              <a:t>myNumber</a:t>
            </a:r>
            <a:r>
              <a:rPr lang="en-US" sz="3200" dirty="0">
                <a:latin typeface="+mn-lt"/>
                <a:ea typeface="Cambria" panose="02040503050406030204" pitchFamily="18" charset="0"/>
              </a:rPr>
              <a:t> = </a:t>
            </a:r>
            <a:r>
              <a:rPr lang="en-US" sz="3200" dirty="0" err="1">
                <a:latin typeface="+mn-lt"/>
                <a:ea typeface="Cambria" panose="02040503050406030204" pitchFamily="18" charset="0"/>
              </a:rPr>
              <a:t>contacts.get</a:t>
            </a:r>
            <a:r>
              <a:rPr lang="en-US" sz="3200" dirty="0">
                <a:latin typeface="+mn-lt"/>
                <a:ea typeface="Cambria" panose="02040503050406030204" pitchFamily="18" charset="0"/>
              </a:rPr>
              <a:t>(</a:t>
            </a:r>
            <a:r>
              <a:rPr lang="en-US" sz="3200" dirty="0" err="1">
                <a:latin typeface="+mn-lt"/>
                <a:ea typeface="Cambria" panose="02040503050406030204" pitchFamily="18" charset="0"/>
              </a:rPr>
              <a:t>myContact</a:t>
            </a:r>
            <a:r>
              <a:rPr lang="en-US" sz="3200" dirty="0">
                <a:latin typeface="+mn-lt"/>
                <a:ea typeface="Cambria" panose="02040503050406030204" pitchFamily="18" charset="0"/>
              </a:rPr>
              <a:t>, 411)</a:t>
            </a:r>
          </a:p>
          <a:p>
            <a:pPr marL="457189" lvl="1" indent="0">
              <a:buNone/>
            </a:pPr>
            <a:r>
              <a:rPr lang="en-US" sz="3200" dirty="0">
                <a:latin typeface="+mn-lt"/>
                <a:ea typeface="Cambria" panose="02040503050406030204" pitchFamily="18" charset="0"/>
              </a:rPr>
              <a:t>print("The phone number of " + </a:t>
            </a:r>
            <a:r>
              <a:rPr lang="en-US" sz="3200" dirty="0" err="1">
                <a:latin typeface="+mn-lt"/>
                <a:ea typeface="Cambria" panose="02040503050406030204" pitchFamily="18" charset="0"/>
              </a:rPr>
              <a:t>myContact</a:t>
            </a:r>
            <a:r>
              <a:rPr lang="en-US" sz="3200" dirty="0">
                <a:latin typeface="+mn-lt"/>
                <a:ea typeface="Cambria" panose="02040503050406030204" pitchFamily="18" charset="0"/>
              </a:rPr>
              <a:t> + " is " + str(</a:t>
            </a:r>
            <a:r>
              <a:rPr lang="en-US" sz="3200" dirty="0" err="1">
                <a:latin typeface="+mn-lt"/>
                <a:ea typeface="Cambria" panose="02040503050406030204" pitchFamily="18" charset="0"/>
              </a:rPr>
              <a:t>myNumber</a:t>
            </a:r>
            <a:r>
              <a:rPr lang="en-US" sz="3200" dirty="0">
                <a:latin typeface="+mn-lt"/>
                <a:ea typeface="Cambria" panose="02040503050406030204" pitchFamily="18" charset="0"/>
              </a:rPr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1C43F-78E4-4540-8E50-76602DE2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626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6E012B-8F6B-46A2-A555-0E68565C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and Modifying Items in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BEC0-A09C-4DF3-92EE-49175EDB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9" lvl="1" indent="0">
              <a:buNone/>
            </a:pPr>
            <a:r>
              <a:rPr lang="en-US" sz="3200" dirty="0">
                <a:latin typeface="+mn-lt"/>
              </a:rPr>
              <a:t>contacts = { "Fred": 7235591, "Mary": 3841212, "Bob": 3841212, "Sarah": 2213278 }</a:t>
            </a:r>
          </a:p>
          <a:p>
            <a:pPr marL="457189" lvl="1" indent="0">
              <a:buNone/>
            </a:pPr>
            <a:r>
              <a:rPr lang="en-US" sz="3200" dirty="0">
                <a:latin typeface="+mn-lt"/>
              </a:rPr>
              <a:t>contacts["John"] = 2034847 </a:t>
            </a:r>
            <a:r>
              <a:rPr lang="en-US" sz="2800" dirty="0">
                <a:latin typeface="+mn-lt"/>
              </a:rPr>
              <a:t># Adding a new contact</a:t>
            </a:r>
            <a:endParaRPr lang="en-US" sz="3200" dirty="0">
              <a:latin typeface="+mn-lt"/>
            </a:endParaRPr>
          </a:p>
          <a:p>
            <a:pPr marL="457189" lvl="1" indent="0">
              <a:buNone/>
            </a:pPr>
            <a:r>
              <a:rPr lang="en-US" sz="3200" dirty="0">
                <a:latin typeface="+mn-lt"/>
              </a:rPr>
              <a:t>print(contacts)</a:t>
            </a:r>
          </a:p>
          <a:p>
            <a:pPr marL="457189" lvl="1" indent="0">
              <a:buNone/>
            </a:pPr>
            <a:r>
              <a:rPr lang="en-US" sz="3200" dirty="0">
                <a:latin typeface="+mn-lt"/>
              </a:rPr>
              <a:t>contacts["John"] = 2037663 </a:t>
            </a:r>
            <a:r>
              <a:rPr lang="en-US" sz="2800" dirty="0">
                <a:latin typeface="+mn-lt"/>
              </a:rPr>
              <a:t># Modifying the value of a contact</a:t>
            </a:r>
            <a:endParaRPr lang="en-US" sz="3200" dirty="0">
              <a:latin typeface="+mn-lt"/>
            </a:endParaRPr>
          </a:p>
          <a:p>
            <a:pPr marL="457189" lvl="1" indent="0">
              <a:buNone/>
            </a:pPr>
            <a:r>
              <a:rPr lang="en-US" sz="3200" dirty="0">
                <a:latin typeface="+mn-lt"/>
              </a:rPr>
              <a:t>print(contacts)</a:t>
            </a:r>
          </a:p>
          <a:p>
            <a:pPr marL="457189" lvl="1" indent="0">
              <a:buNone/>
            </a:pPr>
            <a:endParaRPr lang="en-US" sz="3200" dirty="0">
              <a:latin typeface="+mn-lt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9A0A4-DF5B-4F37-B80A-F38651D6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7656C3-80B4-4B20-A8F0-705D1B31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3886200"/>
            <a:ext cx="1117473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8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6E012B-8F6B-46A2-A555-0E68565C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and Modifying Items in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BEC0-A09C-4DF3-92EE-49175EDB3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 lnSpcReduction="10000"/>
          </a:bodyPr>
          <a:lstStyle/>
          <a:p>
            <a:pPr marL="457189" lvl="1" indent="0">
              <a:buNone/>
            </a:pPr>
            <a:r>
              <a:rPr lang="en-US" sz="3200" dirty="0" err="1">
                <a:latin typeface="+mn-lt"/>
              </a:rPr>
              <a:t>favoriteColors</a:t>
            </a:r>
            <a:r>
              <a:rPr lang="en-US" sz="3200" dirty="0">
                <a:latin typeface="+mn-lt"/>
              </a:rPr>
              <a:t> = {}</a:t>
            </a:r>
          </a:p>
          <a:p>
            <a:pPr marL="457189" lvl="1" indent="0">
              <a:buNone/>
            </a:pPr>
            <a:r>
              <a:rPr lang="en-US" sz="2800" dirty="0">
                <a:latin typeface="+mn-lt"/>
              </a:rPr>
              <a:t># In case we do not know the elements of the dictionary beforehand</a:t>
            </a:r>
          </a:p>
          <a:p>
            <a:pPr marL="457189" lvl="1" indent="0">
              <a:buNone/>
            </a:pPr>
            <a:r>
              <a:rPr lang="en-US" sz="3200" dirty="0" err="1">
                <a:latin typeface="+mn-lt"/>
              </a:rPr>
              <a:t>favoriteColors</a:t>
            </a:r>
            <a:r>
              <a:rPr lang="en-US" sz="3200" dirty="0">
                <a:latin typeface="+mn-lt"/>
              </a:rPr>
              <a:t>["Juliet"] = "Blue" </a:t>
            </a:r>
          </a:p>
          <a:p>
            <a:pPr marL="457189" lvl="1" indent="0">
              <a:buNone/>
            </a:pPr>
            <a:r>
              <a:rPr lang="en-US" sz="3200" dirty="0">
                <a:latin typeface="+mn-lt"/>
              </a:rPr>
              <a:t># Add a </a:t>
            </a:r>
            <a:r>
              <a:rPr lang="en-US" sz="3200" dirty="0" err="1">
                <a:latin typeface="+mn-lt"/>
              </a:rPr>
              <a:t>key:value</a:t>
            </a:r>
            <a:r>
              <a:rPr lang="en-US" sz="3200" dirty="0">
                <a:latin typeface="+mn-lt"/>
              </a:rPr>
              <a:t> pair to the dictionary</a:t>
            </a:r>
          </a:p>
          <a:p>
            <a:pPr marL="457189" lvl="1" indent="0">
              <a:buNone/>
            </a:pPr>
            <a:r>
              <a:rPr lang="en-US" sz="3200" dirty="0" err="1">
                <a:latin typeface="+mn-lt"/>
              </a:rPr>
              <a:t>favoriteColors</a:t>
            </a:r>
            <a:r>
              <a:rPr lang="en-US" sz="3200" dirty="0">
                <a:latin typeface="+mn-lt"/>
              </a:rPr>
              <a:t>["Adam"] = "Red" </a:t>
            </a:r>
          </a:p>
          <a:p>
            <a:pPr marL="457189" lvl="1" indent="0">
              <a:buNone/>
            </a:pPr>
            <a:r>
              <a:rPr lang="en-US" sz="3200" dirty="0">
                <a:latin typeface="+mn-lt"/>
              </a:rPr>
              <a:t># Add a </a:t>
            </a:r>
            <a:r>
              <a:rPr lang="en-US" sz="3200" dirty="0" err="1">
                <a:latin typeface="+mn-lt"/>
              </a:rPr>
              <a:t>key:value</a:t>
            </a:r>
            <a:r>
              <a:rPr lang="en-US" sz="3200" dirty="0">
                <a:latin typeface="+mn-lt"/>
              </a:rPr>
              <a:t> pair to the dictionary</a:t>
            </a:r>
          </a:p>
          <a:p>
            <a:pPr marL="457189" lvl="1" indent="0">
              <a:buNone/>
            </a:pPr>
            <a:r>
              <a:rPr lang="en-US" sz="3200" dirty="0" err="1">
                <a:latin typeface="+mn-lt"/>
              </a:rPr>
              <a:t>favoriteColors</a:t>
            </a:r>
            <a:r>
              <a:rPr lang="en-US" sz="3200" dirty="0">
                <a:latin typeface="+mn-lt"/>
              </a:rPr>
              <a:t>["Eve"] = "Blue" </a:t>
            </a:r>
          </a:p>
          <a:p>
            <a:pPr marL="457189" lvl="1" indent="0">
              <a:buNone/>
            </a:pPr>
            <a:r>
              <a:rPr lang="en-US" sz="3200" dirty="0">
                <a:latin typeface="+mn-lt"/>
              </a:rPr>
              <a:t># Add a </a:t>
            </a:r>
            <a:r>
              <a:rPr lang="en-US" sz="3200" dirty="0" err="1">
                <a:latin typeface="+mn-lt"/>
              </a:rPr>
              <a:t>key:value</a:t>
            </a:r>
            <a:r>
              <a:rPr lang="en-US" sz="3200" dirty="0">
                <a:latin typeface="+mn-lt"/>
              </a:rPr>
              <a:t> pair to the dictionary</a:t>
            </a:r>
          </a:p>
          <a:p>
            <a:pPr marL="457189" lvl="1" indent="0">
              <a:buNone/>
            </a:pPr>
            <a:r>
              <a:rPr lang="en-US" sz="3200" dirty="0" err="1">
                <a:latin typeface="+mn-lt"/>
              </a:rPr>
              <a:t>favoriteColors</a:t>
            </a:r>
            <a:r>
              <a:rPr lang="en-US" sz="3200" dirty="0">
                <a:latin typeface="+mn-lt"/>
              </a:rPr>
              <a:t>["Romeo"] = "Green" </a:t>
            </a:r>
          </a:p>
          <a:p>
            <a:pPr marL="457189" lvl="1" indent="0">
              <a:buNone/>
            </a:pPr>
            <a:r>
              <a:rPr lang="en-US" sz="3200" dirty="0">
                <a:latin typeface="+mn-lt"/>
              </a:rPr>
              <a:t># Add a </a:t>
            </a:r>
            <a:r>
              <a:rPr lang="en-US" sz="3200" dirty="0" err="1">
                <a:latin typeface="+mn-lt"/>
              </a:rPr>
              <a:t>key:value</a:t>
            </a:r>
            <a:r>
              <a:rPr lang="en-US" sz="3200" dirty="0">
                <a:latin typeface="+mn-lt"/>
              </a:rPr>
              <a:t> pair to the dictionary</a:t>
            </a:r>
          </a:p>
          <a:p>
            <a:pPr marL="457189" lvl="1" indent="0">
              <a:buNone/>
            </a:pPr>
            <a:r>
              <a:rPr lang="en-US" sz="3200" dirty="0">
                <a:latin typeface="+mn-lt"/>
              </a:rPr>
              <a:t>print(</a:t>
            </a:r>
            <a:r>
              <a:rPr lang="en-US" sz="3200" dirty="0" err="1">
                <a:latin typeface="+mn-lt"/>
              </a:rPr>
              <a:t>favoriteColors</a:t>
            </a:r>
            <a:r>
              <a:rPr lang="en-US" sz="3200" dirty="0">
                <a:latin typeface="+mn-lt"/>
              </a:rPr>
              <a:t>)</a:t>
            </a:r>
          </a:p>
          <a:p>
            <a:pPr marL="0" indent="0">
              <a:buNone/>
            </a:pPr>
            <a:endParaRPr lang="en-US" sz="32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9A0A4-DF5B-4F37-B80A-F38651D6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5CBD57-6576-49EB-9286-A9B44C1C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71495"/>
            <a:ext cx="8817089" cy="100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9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72F97E-FFA9-41B6-83C8-4197A292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a key from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BEC0-A09C-4DF3-92EE-49175EDB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Call the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/>
              <a:t> method with the key as the argument.</a:t>
            </a: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/>
              <a:t> returns the value of the removed key.</a:t>
            </a:r>
          </a:p>
          <a:p>
            <a:r>
              <a:rPr lang="en-US" sz="3200" dirty="0"/>
              <a:t>A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KeyError</a:t>
            </a:r>
            <a:r>
              <a:rPr lang="en-US" sz="3200" dirty="0"/>
              <a:t> exception is raised if the key to be removed is not in the dictionary.</a:t>
            </a:r>
          </a:p>
          <a:p>
            <a:pPr marL="457189" lvl="1" indent="0">
              <a:buNone/>
            </a:pPr>
            <a:r>
              <a:rPr lang="en-US" sz="3200" dirty="0">
                <a:latin typeface="+mn-lt"/>
                <a:ea typeface="Cambria" panose="02040503050406030204" pitchFamily="18" charset="0"/>
              </a:rPr>
              <a:t>contacts = { "Fred": 7235591, "Mary": 3841212, "Bob": 3841212, "Sarah": 2213278 }</a:t>
            </a:r>
          </a:p>
          <a:p>
            <a:pPr marL="457189" lvl="1" indent="0">
              <a:buNone/>
            </a:pPr>
            <a:r>
              <a:rPr lang="en-US" sz="3200" dirty="0" err="1">
                <a:latin typeface="+mn-lt"/>
                <a:ea typeface="Cambria" panose="02040503050406030204" pitchFamily="18" charset="0"/>
              </a:rPr>
              <a:t>myContact</a:t>
            </a:r>
            <a:r>
              <a:rPr lang="en-US" sz="3200" dirty="0">
                <a:latin typeface="+mn-lt"/>
                <a:ea typeface="Cambria" panose="02040503050406030204" pitchFamily="18" charset="0"/>
              </a:rPr>
              <a:t> = input("Enter the contact name to remove: ")</a:t>
            </a:r>
          </a:p>
          <a:p>
            <a:pPr marL="457189" lvl="1" indent="0">
              <a:buNone/>
            </a:pPr>
            <a:r>
              <a:rPr lang="en-US" sz="3200" dirty="0" err="1">
                <a:latin typeface="+mn-lt"/>
                <a:ea typeface="Cambria" panose="02040503050406030204" pitchFamily="18" charset="0"/>
              </a:rPr>
              <a:t>contactsNumber</a:t>
            </a:r>
            <a:r>
              <a:rPr lang="en-US" sz="3200" dirty="0">
                <a:latin typeface="+mn-lt"/>
                <a:ea typeface="Cambria" panose="02040503050406030204" pitchFamily="18" charset="0"/>
              </a:rPr>
              <a:t> = </a:t>
            </a:r>
            <a:r>
              <a:rPr lang="en-US" sz="3200" dirty="0" err="1">
                <a:latin typeface="+mn-lt"/>
                <a:ea typeface="Cambria" panose="02040503050406030204" pitchFamily="18" charset="0"/>
              </a:rPr>
              <a:t>contacts.pop</a:t>
            </a:r>
            <a:r>
              <a:rPr lang="en-US" sz="3200" dirty="0">
                <a:latin typeface="+mn-lt"/>
                <a:ea typeface="Cambria" panose="02040503050406030204" pitchFamily="18" charset="0"/>
              </a:rPr>
              <a:t>(</a:t>
            </a:r>
            <a:r>
              <a:rPr lang="en-US" sz="3200" dirty="0" err="1">
                <a:latin typeface="+mn-lt"/>
                <a:ea typeface="Cambria" panose="02040503050406030204" pitchFamily="18" charset="0"/>
              </a:rPr>
              <a:t>myContact</a:t>
            </a:r>
            <a:r>
              <a:rPr lang="en-US" sz="3200" dirty="0">
                <a:latin typeface="+mn-lt"/>
                <a:ea typeface="Cambria" panose="02040503050406030204" pitchFamily="18" charset="0"/>
              </a:rPr>
              <a:t>)</a:t>
            </a:r>
          </a:p>
          <a:p>
            <a:pPr marL="457189" lvl="1" indent="0">
              <a:buNone/>
            </a:pPr>
            <a:r>
              <a:rPr lang="en-US" sz="3200" dirty="0">
                <a:latin typeface="+mn-lt"/>
                <a:ea typeface="Cambria" panose="02040503050406030204" pitchFamily="18" charset="0"/>
              </a:rPr>
              <a:t>print(</a:t>
            </a:r>
            <a:r>
              <a:rPr lang="en-US" sz="3200" dirty="0" err="1">
                <a:latin typeface="+mn-lt"/>
                <a:ea typeface="Cambria" panose="02040503050406030204" pitchFamily="18" charset="0"/>
              </a:rPr>
              <a:t>myContact</a:t>
            </a:r>
            <a:r>
              <a:rPr lang="en-US" sz="3200" dirty="0">
                <a:latin typeface="+mn-lt"/>
                <a:ea typeface="Cambria" panose="02040503050406030204" pitchFamily="18" charset="0"/>
              </a:rPr>
              <a:t> + " was removed, and the current contacts contain the following\n", contacts)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9A0A4-DF5B-4F37-B80A-F38651D6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B0923C-1B7B-4FA2-8375-09F36BF2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62000"/>
            <a:ext cx="1055594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4AFCAE-70AC-47ED-AF45-C133D000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Concatenation and Replication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967FD-C344-416F-905E-1320FE96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concatenate the same list multiple times, use the replication operator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.</a:t>
            </a:r>
          </a:p>
          <a:p>
            <a:r>
              <a:rPr lang="en-US" sz="3000" dirty="0"/>
              <a:t># Repeating the same list multiple times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monthInQurater</a:t>
            </a:r>
            <a:r>
              <a:rPr lang="en-US" dirty="0">
                <a:latin typeface="Consolas" panose="020B0609020204030204" pitchFamily="49" charset="0"/>
              </a:rPr>
              <a:t> = [1, 2, 3] * 4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monthInQurater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# Replication can be used to initialize a list with a fixed value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monthlyScores</a:t>
            </a:r>
            <a:r>
              <a:rPr lang="en-US" dirty="0">
                <a:latin typeface="Consolas" panose="020B0609020204030204" pitchFamily="49" charset="0"/>
              </a:rPr>
              <a:t> = [0] * 12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monthlyScores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8654D-DBA9-420B-97CC-525F14DD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1CDCC-7E73-4B5C-8402-AC29DC8A8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95" y="685800"/>
            <a:ext cx="9953610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760EC0-B625-4FE4-AB77-070A25C0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714710"/>
            <a:ext cx="9893802" cy="7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D51299-7C35-4EEB-8160-CC83983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Traversing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BEC0-A09C-4DF3-92EE-49175EDB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access the value associated with a key in the body of the loop, you can use the loop variable with the subscript operator.</a:t>
            </a:r>
          </a:p>
          <a:p>
            <a:pPr marL="457189" lvl="1" indent="0">
              <a:buNone/>
            </a:pPr>
            <a:r>
              <a:rPr lang="en-US" sz="3200" dirty="0"/>
              <a:t>contacts = { "Fred": 7235591, "Mary": 3841212, "Bob": 3841212, "Sarah": 2213278 }</a:t>
            </a:r>
          </a:p>
          <a:p>
            <a:pPr marL="457189" lvl="1" indent="0">
              <a:buNone/>
            </a:pPr>
            <a:r>
              <a:rPr lang="en-US" sz="3200" dirty="0"/>
              <a:t>print("My Contacts:")</a:t>
            </a:r>
          </a:p>
          <a:p>
            <a:pPr marL="457189" lvl="1" indent="0">
              <a:buNone/>
            </a:pPr>
            <a:r>
              <a:rPr lang="en-US" sz="3200" dirty="0"/>
              <a:t>for key in contacts :</a:t>
            </a:r>
          </a:p>
          <a:p>
            <a:pPr marL="457189" lvl="1" indent="0">
              <a:buNone/>
            </a:pPr>
            <a:r>
              <a:rPr lang="en-US" sz="3200" dirty="0"/>
              <a:t>     print("%-10s %d" % (key, contacts[key] ))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9A0A4-DF5B-4F37-B80A-F38651D6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EC80CC-D07E-4D19-93A9-7E3155B6C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323" y="166026"/>
            <a:ext cx="3753716" cy="211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6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D51299-7C35-4EEB-8160-CC83983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Traversing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BEC0-A09C-4DF3-92EE-49175EDB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iterate through the keys in sorted order, you can use the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sorted</a:t>
            </a:r>
            <a:r>
              <a:rPr lang="en-US" sz="3200" dirty="0"/>
              <a:t> function as part of the for loop:</a:t>
            </a:r>
          </a:p>
          <a:p>
            <a:pPr marL="457189" lvl="1" indent="0">
              <a:buNone/>
            </a:pPr>
            <a:r>
              <a:rPr lang="en-US" sz="3200" dirty="0"/>
              <a:t>contacts = { "Fred": 7235591, "Mary": 3841212, "Bob": 3841212, "Sarah": 2213278 }</a:t>
            </a:r>
          </a:p>
          <a:p>
            <a:pPr marL="457189" lvl="1" indent="0">
              <a:buNone/>
            </a:pPr>
            <a:r>
              <a:rPr lang="en-US" sz="3200" dirty="0"/>
              <a:t>print("My Contacts:")</a:t>
            </a:r>
          </a:p>
          <a:p>
            <a:pPr marL="457189" lvl="1" indent="0">
              <a:buNone/>
            </a:pPr>
            <a:r>
              <a:rPr lang="en-US" sz="3200" dirty="0"/>
              <a:t>for key in sorted(contacts) :</a:t>
            </a:r>
          </a:p>
          <a:p>
            <a:pPr marL="457189" lvl="1" indent="0">
              <a:buNone/>
            </a:pPr>
            <a:r>
              <a:rPr lang="en-US" sz="3200" dirty="0"/>
              <a:t>     print("%-10s %d" % (key, contacts[key] ))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9A0A4-DF5B-4F37-B80A-F38651D6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D5EF20-98F8-4DCC-BF06-09C857912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342998"/>
            <a:ext cx="4489719" cy="25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4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D51299-7C35-4EEB-8160-CC83983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Traversing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BEC0-A09C-4DF3-92EE-49175EDB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 also iterate over the values of the items, instead of the keys, using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method.</a:t>
            </a:r>
          </a:p>
          <a:p>
            <a:r>
              <a:rPr lang="en-US" dirty="0"/>
              <a:t>This can be useful for creating a list that contains all of the phone numbers in our dictionary:</a:t>
            </a:r>
          </a:p>
          <a:p>
            <a:pPr marL="457189" lvl="1" indent="0">
              <a:buNone/>
            </a:pPr>
            <a:r>
              <a:rPr lang="en-US" dirty="0">
                <a:latin typeface="+mn-lt"/>
                <a:ea typeface="Cambria" panose="02040503050406030204" pitchFamily="18" charset="0"/>
              </a:rPr>
              <a:t>contacts = { "Fred": 7235591, "Mary": 3841212,</a:t>
            </a:r>
          </a:p>
          <a:p>
            <a:pPr marL="457189" lvl="1" indent="0">
              <a:buNone/>
            </a:pPr>
            <a:r>
              <a:rPr lang="en-US" dirty="0">
                <a:latin typeface="+mn-lt"/>
                <a:ea typeface="Cambria" panose="02040503050406030204" pitchFamily="18" charset="0"/>
              </a:rPr>
              <a:t>"Bob": 3841212, "Sarah": 2213278 }</a:t>
            </a:r>
          </a:p>
          <a:p>
            <a:pPr marL="457189" lvl="1" indent="0">
              <a:buNone/>
            </a:pPr>
            <a:r>
              <a:rPr lang="en-US" dirty="0" err="1">
                <a:latin typeface="+mn-lt"/>
                <a:ea typeface="Cambria" panose="02040503050406030204" pitchFamily="18" charset="0"/>
              </a:rPr>
              <a:t>phoneNumbers</a:t>
            </a:r>
            <a:r>
              <a:rPr lang="en-US" dirty="0">
                <a:latin typeface="+mn-lt"/>
                <a:ea typeface="Cambria" panose="02040503050406030204" pitchFamily="18" charset="0"/>
              </a:rPr>
              <a:t> = [] # Create an empty list.</a:t>
            </a:r>
          </a:p>
          <a:p>
            <a:pPr marL="457189" lvl="1" indent="0">
              <a:buNone/>
            </a:pPr>
            <a:r>
              <a:rPr lang="en-US" dirty="0">
                <a:latin typeface="+mn-lt"/>
                <a:ea typeface="Cambria" panose="02040503050406030204" pitchFamily="18" charset="0"/>
              </a:rPr>
              <a:t>for number in </a:t>
            </a:r>
            <a:r>
              <a:rPr lang="en-US" dirty="0" err="1">
                <a:latin typeface="+mn-lt"/>
                <a:ea typeface="Cambria" panose="02040503050406030204" pitchFamily="18" charset="0"/>
              </a:rPr>
              <a:t>contacts.values</a:t>
            </a:r>
            <a:r>
              <a:rPr lang="en-US" dirty="0">
                <a:latin typeface="+mn-lt"/>
                <a:ea typeface="Cambria" panose="02040503050406030204" pitchFamily="18" charset="0"/>
              </a:rPr>
              <a:t>() :</a:t>
            </a:r>
          </a:p>
          <a:p>
            <a:pPr marL="457189" lvl="1" indent="0">
              <a:buNone/>
            </a:pPr>
            <a:r>
              <a:rPr lang="en-US" dirty="0">
                <a:latin typeface="+mn-lt"/>
                <a:ea typeface="Cambria" panose="02040503050406030204" pitchFamily="18" charset="0"/>
              </a:rPr>
              <a:t>    </a:t>
            </a:r>
            <a:r>
              <a:rPr lang="en-US" dirty="0" err="1">
                <a:latin typeface="+mn-lt"/>
                <a:ea typeface="Cambria" panose="02040503050406030204" pitchFamily="18" charset="0"/>
              </a:rPr>
              <a:t>phoneNumbers.append</a:t>
            </a:r>
            <a:r>
              <a:rPr lang="en-US" dirty="0">
                <a:latin typeface="+mn-lt"/>
                <a:ea typeface="Cambria" panose="02040503050406030204" pitchFamily="18" charset="0"/>
              </a:rPr>
              <a:t>(number)</a:t>
            </a:r>
          </a:p>
          <a:p>
            <a:pPr marL="457189" lvl="1" indent="0">
              <a:buNone/>
            </a:pPr>
            <a:r>
              <a:rPr lang="en-US" dirty="0">
                <a:latin typeface="+mn-lt"/>
                <a:ea typeface="Cambria" panose="02040503050406030204" pitchFamily="18" charset="0"/>
              </a:rPr>
              <a:t>print(</a:t>
            </a:r>
            <a:r>
              <a:rPr lang="en-US" dirty="0" err="1">
                <a:latin typeface="+mn-lt"/>
                <a:ea typeface="Cambria" panose="02040503050406030204" pitchFamily="18" charset="0"/>
              </a:rPr>
              <a:t>phoneNumbers</a:t>
            </a:r>
            <a:r>
              <a:rPr lang="en-US" dirty="0">
                <a:latin typeface="+mn-lt"/>
                <a:ea typeface="Cambria" panose="02040503050406030204" pitchFamily="18" charset="0"/>
              </a:rPr>
              <a:t>)</a:t>
            </a:r>
          </a:p>
          <a:p>
            <a:pPr marL="228594" lvl="1">
              <a:spcBef>
                <a:spcPts val="1000"/>
              </a:spcBef>
            </a:pPr>
            <a:r>
              <a:rPr lang="en-US" dirty="0">
                <a:solidFill>
                  <a:srgbClr val="FFFF00"/>
                </a:solidFill>
              </a:rPr>
              <a:t>This can also be achieved through the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FFFF00"/>
                </a:solidFill>
              </a:rPr>
              <a:t> function.</a:t>
            </a:r>
          </a:p>
          <a:p>
            <a:pPr marL="457189" lvl="1" indent="0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  <a:ea typeface="Cambria" panose="02040503050406030204" pitchFamily="18" charset="0"/>
              </a:rPr>
              <a:t>samePhoneNumbers</a:t>
            </a:r>
            <a:r>
              <a:rPr lang="en-US" dirty="0">
                <a:solidFill>
                  <a:schemeClr val="tx1"/>
                </a:solidFill>
                <a:latin typeface="+mn-lt"/>
                <a:ea typeface="Cambria" panose="02040503050406030204" pitchFamily="18" charset="0"/>
              </a:rPr>
              <a:t> = list(</a:t>
            </a:r>
            <a:r>
              <a:rPr lang="en-US" dirty="0" err="1">
                <a:solidFill>
                  <a:schemeClr val="tx1"/>
                </a:solidFill>
                <a:latin typeface="+mn-lt"/>
                <a:ea typeface="Cambria" panose="02040503050406030204" pitchFamily="18" charset="0"/>
              </a:rPr>
              <a:t>contacts.values</a:t>
            </a:r>
            <a:r>
              <a:rPr lang="en-US" dirty="0">
                <a:solidFill>
                  <a:schemeClr val="tx1"/>
                </a:solidFill>
                <a:latin typeface="+mn-lt"/>
                <a:ea typeface="Cambria" panose="02040503050406030204" pitchFamily="18" charset="0"/>
              </a:rPr>
              <a:t>())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Cambria" panose="02040503050406030204" pitchFamily="18" charset="0"/>
              </a:rPr>
              <a:t>print(</a:t>
            </a:r>
            <a:r>
              <a:rPr lang="en-US" dirty="0" err="1">
                <a:solidFill>
                  <a:schemeClr val="tx1"/>
                </a:solidFill>
                <a:latin typeface="+mn-lt"/>
                <a:ea typeface="Cambria" panose="02040503050406030204" pitchFamily="18" charset="0"/>
              </a:rPr>
              <a:t>samePhoneNumbers</a:t>
            </a:r>
            <a:r>
              <a:rPr lang="en-US" dirty="0">
                <a:solidFill>
                  <a:schemeClr val="tx1"/>
                </a:solidFill>
                <a:latin typeface="+mn-lt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9A0A4-DF5B-4F37-B80A-F38651D6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B5771F-C322-4B06-96C6-AC71880B5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200"/>
            <a:ext cx="8478604" cy="62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6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1FA62E-55A4-4477-8A47-76776423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Equality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58A7-F103-48A2-8D15-BCFB0CE85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 operator to compare whether two lists have the same elements, in the same order.</a:t>
            </a:r>
          </a:p>
          <a:p>
            <a:r>
              <a:rPr lang="en-US" dirty="0"/>
              <a:t>Similarly, you can use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 operator to compare whether two lists are different.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l1 = [1, 4, 9] == [1, 4, 9]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l2 = [1, 4, 9 ] == [4, 1, 9]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l3 = [1, 4, 9] != [1, 4]</a:t>
            </a:r>
          </a:p>
          <a:p>
            <a:pPr marL="457189" lvl="1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print("l1 is",l1, ",l2 is",l2,"and l3 is",l3)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61B2E-0172-4A5B-85E4-A891C96F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685100-8680-4D4F-836B-B67BE13FD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67" b="8333"/>
          <a:stretch/>
        </p:blipFill>
        <p:spPr>
          <a:xfrm>
            <a:off x="1217037" y="5314335"/>
            <a:ext cx="1013676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8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39170-D36D-41BE-B8C2-E4DC6938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04DA-48B7-4712-8A00-D2C778F9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a list values , if we want to make a copy of it, does the following work?</a:t>
            </a:r>
          </a:p>
          <a:p>
            <a:pPr marL="457189" lvl="1" indent="0">
              <a:buNone/>
            </a:pPr>
            <a:endParaRPr lang="en-US" sz="3200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values = [32, 54, 67.5, 29, 35, 80, 115, 44.5, 100, 65]</a:t>
            </a:r>
          </a:p>
          <a:p>
            <a:pPr marL="457189" lvl="1" indent="0">
              <a:buNone/>
            </a:pPr>
            <a:r>
              <a:rPr lang="en-US" sz="32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anotherCopy</a:t>
            </a:r>
            <a:r>
              <a:rPr lang="en-US" sz="3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values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print(values)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anotherCopy</a:t>
            </a:r>
            <a:r>
              <a:rPr lang="en-US" sz="3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  <a:p>
            <a:pPr marL="457189" lvl="1" indent="0">
              <a:buNone/>
            </a:pPr>
            <a:r>
              <a:rPr lang="en-US" sz="32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anotherCopy</a:t>
            </a:r>
            <a:r>
              <a:rPr lang="en-US" sz="3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[2] = -1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print(values)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anotherCopy</a:t>
            </a:r>
            <a:r>
              <a:rPr lang="en-US" sz="3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en-US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2DB90-B356-4509-8B38-68A11793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91B11-0F77-462F-9037-BF8543C9C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90" y="990600"/>
            <a:ext cx="10542829" cy="19883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43CAFE-81B8-4701-953D-FC9A55F2EADD}"/>
              </a:ext>
            </a:extLst>
          </p:cNvPr>
          <p:cNvSpPr/>
          <p:nvPr/>
        </p:nvSpPr>
        <p:spPr>
          <a:xfrm>
            <a:off x="6705600" y="3230612"/>
            <a:ext cx="4151329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 dirty="0"/>
              <a:t>This code doesn't work!</a:t>
            </a:r>
          </a:p>
        </p:txBody>
      </p:sp>
    </p:spTree>
    <p:extLst>
      <p:ext uri="{BB962C8B-B14F-4D97-AF65-F5344CB8AC3E}">
        <p14:creationId xmlns:p14="http://schemas.microsoft.com/office/powerpoint/2010/main" val="328368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39170-D36D-41BE-B8C2-E4DC6938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04DA-48B7-4712-8A00-D2C778F9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order to make a copy of the list, use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list() </a:t>
            </a:r>
            <a:r>
              <a:rPr lang="en-US" dirty="0">
                <a:solidFill>
                  <a:schemeClr val="tx1"/>
                </a:solidFill>
              </a:rPr>
              <a:t>function</a:t>
            </a:r>
            <a:r>
              <a:rPr lang="en-US" dirty="0"/>
              <a:t>.</a:t>
            </a:r>
          </a:p>
          <a:p>
            <a:pPr marL="457189" lvl="1" indent="0">
              <a:buNone/>
            </a:pPr>
            <a:endParaRPr lang="en-US" sz="3200" dirty="0"/>
          </a:p>
          <a:p>
            <a:pPr marL="457189" lvl="1" indent="0">
              <a:buNone/>
            </a:pPr>
            <a:endParaRPr lang="en-US" sz="3200" dirty="0"/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values = [32, 54, 67.5, 29, 35, 80, 115, 44.5, 100, 65]</a:t>
            </a:r>
          </a:p>
          <a:p>
            <a:pPr marL="457189" lvl="1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anotherCopy</a:t>
            </a:r>
            <a:r>
              <a:rPr lang="en-US" sz="3200" dirty="0">
                <a:latin typeface="Consolas" panose="020B0609020204030204" pitchFamily="49" charset="0"/>
              </a:rPr>
              <a:t> = list(values)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print(values)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anotherCopy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anotherCopy</a:t>
            </a:r>
            <a:r>
              <a:rPr lang="en-US" sz="3200" dirty="0">
                <a:latin typeface="Consolas" panose="020B0609020204030204" pitchFamily="49" charset="0"/>
              </a:rPr>
              <a:t>[2] = -1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print(values)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anotherCopy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2DB90-B356-4509-8B38-68A11793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EDB8C7-3B54-4E0E-AF6E-1D5F69DC9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7660"/>
            <a:ext cx="10701972" cy="24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8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AFAF6E-92B2-4710-9300-45223946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List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073C-F1DA-464E-BA4D-8090A7B6A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section, we will see different tasks that cannot, in general, be performed using a pre-defined library function.</a:t>
            </a:r>
          </a:p>
          <a:p>
            <a:r>
              <a:rPr lang="en-US" dirty="0"/>
              <a:t>Refer to the textbook for more examples.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57CE2-AC6B-4200-A9A9-BB1A1C41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1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AFAF6E-92B2-4710-9300-45223946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List Algorithms: </a:t>
            </a:r>
            <a:r>
              <a:rPr lang="en-US" dirty="0">
                <a:solidFill>
                  <a:srgbClr val="B4DCFA"/>
                </a:solidFill>
              </a:rPr>
              <a:t>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073C-F1DA-464E-BA4D-8090A7B6A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Python code that will generate a list of squares (0, 1, 4, 9, 16, ..., 100).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values = []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for i in range(11) 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values.append</a:t>
            </a:r>
            <a:r>
              <a:rPr lang="en-US" dirty="0">
                <a:latin typeface="Consolas" panose="020B0609020204030204" pitchFamily="49" charset="0"/>
              </a:rPr>
              <a:t>(i * i)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print(values)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57CE2-AC6B-4200-A9A9-BB1A1C41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E8520A-9F22-4C99-A789-7A555608D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41" y="4191000"/>
            <a:ext cx="1025013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1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AFAF6E-92B2-4710-9300-45223946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List Algorithms: </a:t>
            </a:r>
            <a:r>
              <a:rPr lang="en-US" dirty="0">
                <a:solidFill>
                  <a:srgbClr val="B4DCFA"/>
                </a:solidFill>
              </a:rPr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073C-F1DA-464E-BA4D-8090A7B6A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Write Python code to find the index of the first value greater than 100 in a list of numbers. Your code should display Not Found if such element does not exist.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values = [-1, 5, 19, 22, 33, 106] * 7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limit = 100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pos = 0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found = False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while pos &lt;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(values) and not found :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if values[pos] &gt; limit :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found = True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else :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pos = pos + 1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if found :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print("Found at position:", pos)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else :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print("Not found")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57CE2-AC6B-4200-A9A9-BB1A1C41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271321"/>
      </p:ext>
    </p:extLst>
  </p:cSld>
  <p:clrMapOvr>
    <a:masterClrMapping/>
  </p:clrMapOvr>
</p:sld>
</file>

<file path=ppt/theme/theme1.xml><?xml version="1.0" encoding="utf-8"?>
<a:theme xmlns:a="http://schemas.openxmlformats.org/drawingml/2006/main" name="1.3PropositionalEquivalenc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6356B02BF29545968F1DCC703607E8" ma:contentTypeVersion="7" ma:contentTypeDescription="Create a new document." ma:contentTypeScope="" ma:versionID="9184c2d355f5afd421c423571a282233">
  <xsd:schema xmlns:xsd="http://www.w3.org/2001/XMLSchema" xmlns:xs="http://www.w3.org/2001/XMLSchema" xmlns:p="http://schemas.microsoft.com/office/2006/metadata/properties" xmlns:ns2="684c4afe-d96a-464a-b608-a56f151b4ff5" targetNamespace="http://schemas.microsoft.com/office/2006/metadata/properties" ma:root="true" ma:fieldsID="cd83edf55f0ac1487d48db512edf34b3" ns2:_="">
    <xsd:import namespace="684c4afe-d96a-464a-b608-a56f151b4f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c4afe-d96a-464a-b608-a56f151b4f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27CCED-6008-4DD4-A09C-14D3A687D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4c4afe-d96a-464a-b608-a56f151b4f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20A27F-F70C-43AC-A6BF-146FAF7C80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24AB55-D086-450E-8109-D6A7AD09607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1.6Rules of Inference</Template>
  <TotalTime>0</TotalTime>
  <Words>2404</Words>
  <Application>Microsoft Office PowerPoint</Application>
  <PresentationFormat>Widescreen</PresentationFormat>
  <Paragraphs>283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</vt:lpstr>
      <vt:lpstr>Consolas</vt:lpstr>
      <vt:lpstr>1.3PropositionalEquivalences</vt:lpstr>
      <vt:lpstr>ICS 104 - Introduction to Programming in Python and C</vt:lpstr>
      <vt:lpstr>Concatenation and Replication</vt:lpstr>
      <vt:lpstr>Concatenation and Replication</vt:lpstr>
      <vt:lpstr>Equality Testing</vt:lpstr>
      <vt:lpstr>Copying Lists</vt:lpstr>
      <vt:lpstr>Copying Lists</vt:lpstr>
      <vt:lpstr>Common List Algorithms</vt:lpstr>
      <vt:lpstr>Common List Algorithms: Filling</vt:lpstr>
      <vt:lpstr>Common List Algorithms: Linear Search</vt:lpstr>
      <vt:lpstr>Common List Algorithms: Linear Search</vt:lpstr>
      <vt:lpstr>Common List Algorithms: Swapping Elements</vt:lpstr>
      <vt:lpstr>Common List Algorithms: Swapping Elements</vt:lpstr>
      <vt:lpstr>Using Lists with Functions</vt:lpstr>
      <vt:lpstr>Using Lists with Functions</vt:lpstr>
      <vt:lpstr>Returning Lists from Functions</vt:lpstr>
      <vt:lpstr>Tuples</vt:lpstr>
      <vt:lpstr>Tuples</vt:lpstr>
      <vt:lpstr>Dictionaries</vt:lpstr>
      <vt:lpstr>Dictionaries</vt:lpstr>
      <vt:lpstr>Dictionaries</vt:lpstr>
      <vt:lpstr>Creating Dictionaries</vt:lpstr>
      <vt:lpstr>Creating Dictionaries</vt:lpstr>
      <vt:lpstr>Creating Dictionaries</vt:lpstr>
      <vt:lpstr>Accessing Dictionary Values</vt:lpstr>
      <vt:lpstr>Accessing Dictionary Values</vt:lpstr>
      <vt:lpstr>Accessing Dictionary Values</vt:lpstr>
      <vt:lpstr>Adding and Modifying Items in a Dictionary</vt:lpstr>
      <vt:lpstr>Adding and Modifying Items in a Dictionary</vt:lpstr>
      <vt:lpstr>Removing a key from a Dictionary</vt:lpstr>
      <vt:lpstr>Traversing a Dictionary</vt:lpstr>
      <vt:lpstr>Traversing a Dictionary</vt:lpstr>
      <vt:lpstr>Traversing a Dictionary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104 Slides Templete - Husni Al-Muhtaseb</dc:title>
  <dc:subject>Diacrete Structure</dc:subject>
  <dc:creator/>
  <cp:lastModifiedBy/>
  <cp:revision>1</cp:revision>
  <dcterms:created xsi:type="dcterms:W3CDTF">2013-09-26T11:26:00Z</dcterms:created>
  <dcterms:modified xsi:type="dcterms:W3CDTF">2022-02-23T05:00:50Z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0x010100056356B02BF29545968F1DCC703607E8</vt:lpwstr>
  </property>
</Properties>
</file>