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26"/>
  </p:notesMasterIdLst>
  <p:handoutMasterIdLst>
    <p:handoutMasterId r:id="rId27"/>
  </p:handoutMasterIdLst>
  <p:sldIdLst>
    <p:sldId id="737" r:id="rId5"/>
    <p:sldId id="738" r:id="rId6"/>
    <p:sldId id="739" r:id="rId7"/>
    <p:sldId id="740" r:id="rId8"/>
    <p:sldId id="742" r:id="rId9"/>
    <p:sldId id="743" r:id="rId10"/>
    <p:sldId id="741" r:id="rId11"/>
    <p:sldId id="744" r:id="rId12"/>
    <p:sldId id="746" r:id="rId13"/>
    <p:sldId id="745" r:id="rId14"/>
    <p:sldId id="747" r:id="rId15"/>
    <p:sldId id="783" r:id="rId16"/>
    <p:sldId id="748" r:id="rId17"/>
    <p:sldId id="749" r:id="rId18"/>
    <p:sldId id="750" r:id="rId19"/>
    <p:sldId id="751" r:id="rId20"/>
    <p:sldId id="752" r:id="rId21"/>
    <p:sldId id="753" r:id="rId22"/>
    <p:sldId id="754" r:id="rId23"/>
    <p:sldId id="755" r:id="rId24"/>
    <p:sldId id="756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B4DCFA"/>
    <a:srgbClr val="000000"/>
    <a:srgbClr val="FF33FF"/>
    <a:srgbClr val="34AC8B"/>
    <a:srgbClr val="FFCDB6"/>
    <a:srgbClr val="579B3D"/>
    <a:srgbClr val="CFD9EE"/>
    <a:srgbClr val="66FF33"/>
    <a:srgbClr val="C5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Files and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A sample use of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input.txt","r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print(line1 + "The length of line1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(line1))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print(line2 + "The length of line2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(line2))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print(line3 + "The length of line3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(line3))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731AE-A3F6-4FC8-B3DB-431DCA11647C}"/>
              </a:ext>
            </a:extLst>
          </p:cNvPr>
          <p:cNvSpPr txBox="1"/>
          <p:nvPr/>
        </p:nvSpPr>
        <p:spPr>
          <a:xfrm>
            <a:off x="9837576" y="539817"/>
            <a:ext cx="160020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  <a:p>
            <a:pPr marL="0" lvl="1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34200" y="754380"/>
            <a:ext cx="4419600" cy="2554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flying</a:t>
            </a:r>
          </a:p>
          <a:p>
            <a:r>
              <a:rPr lang="en-US" sz="3200" dirty="0"/>
              <a:t>The length of line1 is 7</a:t>
            </a:r>
          </a:p>
          <a:p>
            <a:r>
              <a:rPr lang="en-US" sz="3200" dirty="0"/>
              <a:t>circus</a:t>
            </a:r>
          </a:p>
          <a:p>
            <a:r>
              <a:rPr lang="en-US" sz="3200" dirty="0"/>
              <a:t>The length of line2 is 7</a:t>
            </a:r>
          </a:p>
          <a:p>
            <a:r>
              <a:rPr lang="en-US" sz="3200" dirty="0"/>
              <a:t>The length of line3 is 0</a:t>
            </a:r>
          </a:p>
        </p:txBody>
      </p:sp>
    </p:spTree>
    <p:extLst>
      <p:ext uri="{BB962C8B-B14F-4D97-AF65-F5344CB8AC3E}">
        <p14:creationId xmlns:p14="http://schemas.microsoft.com/office/powerpoint/2010/main" val="26092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call to </a:t>
            </a:r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/>
              <a:t> returns the string "</a:t>
            </a:r>
            <a:r>
              <a:rPr lang="en-US" dirty="0">
                <a:solidFill>
                  <a:schemeClr val="tx1"/>
                </a:solidFill>
              </a:rPr>
              <a:t>flying\n</a:t>
            </a:r>
            <a:r>
              <a:rPr lang="en-US" dirty="0"/>
              <a:t>".</a:t>
            </a:r>
          </a:p>
          <a:p>
            <a:pPr marL="548640"/>
            <a:r>
              <a:rPr lang="en-US" dirty="0"/>
              <a:t>Recall that </a:t>
            </a:r>
            <a:r>
              <a:rPr lang="en-US" dirty="0">
                <a:solidFill>
                  <a:schemeClr val="tx1"/>
                </a:solidFill>
              </a:rPr>
              <a:t>\n</a:t>
            </a:r>
            <a:r>
              <a:rPr lang="en-US" dirty="0"/>
              <a:t> denotes the newline character that indicates the end of the line.</a:t>
            </a:r>
          </a:p>
          <a:p>
            <a:r>
              <a:rPr lang="en-US" dirty="0"/>
              <a:t>If you call </a:t>
            </a:r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/>
              <a:t> a second time, it returns the string "</a:t>
            </a:r>
            <a:r>
              <a:rPr lang="en-US" dirty="0">
                <a:solidFill>
                  <a:schemeClr val="tx1"/>
                </a:solidFill>
              </a:rPr>
              <a:t>circus\n</a:t>
            </a:r>
            <a:r>
              <a:rPr lang="en-US" dirty="0"/>
              <a:t>".</a:t>
            </a:r>
          </a:p>
          <a:p>
            <a:pPr marL="548640"/>
            <a:r>
              <a:rPr lang="en-US" dirty="0"/>
              <a:t>Note that there is </a:t>
            </a:r>
            <a:r>
              <a:rPr lang="en-US" dirty="0">
                <a:solidFill>
                  <a:schemeClr val="tx1"/>
                </a:solidFill>
              </a:rPr>
              <a:t>"\n"</a:t>
            </a:r>
            <a:r>
              <a:rPr lang="en-US" dirty="0"/>
              <a:t> since there is an empty line after this line in the text file. </a:t>
            </a:r>
          </a:p>
          <a:p>
            <a:r>
              <a:rPr lang="en-US" dirty="0"/>
              <a:t>Calling </a:t>
            </a:r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/>
              <a:t> again yields the empty string "" because you have already reached the end of file marker.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03918-2703-4DF3-B91E-5FCA5CF9E588}"/>
              </a:ext>
            </a:extLst>
          </p:cNvPr>
          <p:cNvSpPr txBox="1"/>
          <p:nvPr/>
        </p:nvSpPr>
        <p:spPr>
          <a:xfrm>
            <a:off x="9372600" y="298450"/>
            <a:ext cx="160020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  <a:p>
            <a:pPr marL="0" lvl="1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An Activity: Try it with the other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A sample use of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input.txt","r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print(line1 + "The length of line1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(line1))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print(line2 + "The length of line2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(line2))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line3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print(line3 + "The length of line3 is",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(line3))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infile.close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9885E-0878-42E0-AE22-A615A8A37A07}"/>
              </a:ext>
            </a:extLst>
          </p:cNvPr>
          <p:cNvSpPr txBox="1"/>
          <p:nvPr/>
        </p:nvSpPr>
        <p:spPr>
          <a:xfrm>
            <a:off x="9837576" y="914400"/>
            <a:ext cx="1600200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5D08C-2899-4D4B-97D0-581F2F01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19" y="2738389"/>
            <a:ext cx="6004961" cy="16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multiple lines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multiple lines of text from a file is very similar to reading a sequence of values with the input function.</a:t>
            </a:r>
          </a:p>
          <a:p>
            <a:r>
              <a:rPr lang="en-US" dirty="0"/>
              <a:t>You repeatedly read a line of text and process it until the sentinel value is reached: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line = 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print(line, end="")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line !=""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line = 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print(line, end="")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A6680-AC1B-464E-8D2D-13C0A1C6027B}"/>
              </a:ext>
            </a:extLst>
          </p:cNvPr>
          <p:cNvSpPr txBox="1"/>
          <p:nvPr/>
        </p:nvSpPr>
        <p:spPr>
          <a:xfrm>
            <a:off x="9483725" y="2890391"/>
            <a:ext cx="1600200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</p:txBody>
      </p:sp>
    </p:spTree>
    <p:extLst>
      <p:ext uri="{BB962C8B-B14F-4D97-AF65-F5344CB8AC3E}">
        <p14:creationId xmlns:p14="http://schemas.microsoft.com/office/powerpoint/2010/main" val="312796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As with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 function,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r>
              <a:rPr lang="en-US" dirty="0"/>
              <a:t> method can return only strings.</a:t>
            </a:r>
          </a:p>
          <a:p>
            <a:r>
              <a:rPr lang="en-US" dirty="0"/>
              <a:t>If the file contains numerical data, the strings must be converted to the numerical value using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function:</a:t>
            </a:r>
          </a:p>
          <a:p>
            <a:pPr lvl="1"/>
            <a:r>
              <a:rPr lang="en-US" dirty="0"/>
              <a:t>For example:</a:t>
            </a:r>
          </a:p>
          <a:p>
            <a:pPr marL="914377" lvl="2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value = float(line)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10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Writing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You can write text to a file that has been opened for writing.</a:t>
            </a:r>
          </a:p>
          <a:p>
            <a:r>
              <a:rPr lang="en-US" dirty="0"/>
              <a:t>This is done b applying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write() </a:t>
            </a:r>
            <a:r>
              <a:rPr lang="en-US" dirty="0"/>
              <a:t>method to the file object.</a:t>
            </a:r>
          </a:p>
          <a:p>
            <a:r>
              <a:rPr lang="en-US" dirty="0"/>
              <a:t>For example, we can write the string "Hello, World" to our output file using the statement: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output.txt","w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outfile.write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("Hello, World!\n")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outfile.close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5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8B8E-8FC5-48FD-AB9B-0BEE926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Processing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1417-DBCD-4E05-AA1D-199303F1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given a text file that contains a sequence of floating-point values, stored one value per line.</a:t>
            </a:r>
          </a:p>
          <a:p>
            <a:r>
              <a:rPr lang="en-US" dirty="0"/>
              <a:t>You need to read the values and write them to a new output file, aligned in a column and followed by their total and average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CA776-57C1-4EF7-B4F5-F64EC895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9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8B8E-8FC5-48FD-AB9B-0BEE926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Processing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1417-DBCD-4E05-AA1D-199303F1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7433388" cy="5486400"/>
          </a:xfrm>
        </p:spPr>
        <p:txBody>
          <a:bodyPr/>
          <a:lstStyle/>
          <a:p>
            <a:r>
              <a:rPr lang="en-US" dirty="0"/>
              <a:t>Given a text file with a sequence of floating-point values, one value per line.</a:t>
            </a:r>
          </a:p>
          <a:p>
            <a:r>
              <a:rPr lang="en-US" dirty="0"/>
              <a:t>read the values and write them to a new file, aligned in a column and followed by their total and average.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CA776-57C1-4EF7-B4F5-F64EC895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6895-C538-4FDF-B98D-F51E19ED2836}"/>
              </a:ext>
            </a:extLst>
          </p:cNvPr>
          <p:cNvSpPr txBox="1"/>
          <p:nvPr/>
        </p:nvSpPr>
        <p:spPr>
          <a:xfrm>
            <a:off x="3962400" y="3962400"/>
            <a:ext cx="1600200" cy="25545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 algn="r" rtl="1">
              <a:buNone/>
            </a:pPr>
            <a:r>
              <a:rPr lang="en-US" sz="3200" dirty="0">
                <a:latin typeface="Consolas" panose="020B0609020204030204" pitchFamily="49" charset="0"/>
              </a:rPr>
              <a:t>32.0</a:t>
            </a:r>
          </a:p>
          <a:p>
            <a:pPr marL="0" lvl="1" indent="0" algn="r" rtl="1">
              <a:buNone/>
            </a:pPr>
            <a:r>
              <a:rPr lang="en-US" sz="3200" dirty="0">
                <a:latin typeface="Consolas" panose="020B0609020204030204" pitchFamily="49" charset="0"/>
              </a:rPr>
              <a:t>54.0</a:t>
            </a:r>
          </a:p>
          <a:p>
            <a:pPr marL="0" lvl="1" indent="0" algn="r" rtl="1">
              <a:buNone/>
            </a:pPr>
            <a:r>
              <a:rPr lang="en-US" sz="3200" dirty="0">
                <a:latin typeface="Consolas" panose="020B0609020204030204" pitchFamily="49" charset="0"/>
              </a:rPr>
              <a:t>67.5</a:t>
            </a:r>
          </a:p>
          <a:p>
            <a:pPr marL="0" lvl="1" indent="0" algn="r" rtl="1">
              <a:buNone/>
            </a:pPr>
            <a:r>
              <a:rPr lang="en-US" sz="3200" dirty="0">
                <a:latin typeface="Consolas" panose="020B0609020204030204" pitchFamily="49" charset="0"/>
              </a:rPr>
              <a:t>80.25</a:t>
            </a:r>
          </a:p>
          <a:p>
            <a:pPr marL="0" lvl="1" indent="0" algn="r" rtl="1">
              <a:buNone/>
            </a:pPr>
            <a:r>
              <a:rPr lang="en-US" sz="3200" dirty="0">
                <a:latin typeface="Consolas" panose="020B0609020204030204" pitchFamily="49" charset="0"/>
              </a:rPr>
              <a:t>115.0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E30C2-2F1D-449A-85BD-54BD7DB8FBC1}"/>
              </a:ext>
            </a:extLst>
          </p:cNvPr>
          <p:cNvSpPr txBox="1"/>
          <p:nvPr/>
        </p:nvSpPr>
        <p:spPr>
          <a:xfrm>
            <a:off x="8001000" y="914400"/>
            <a:ext cx="3810000" cy="40318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 32.00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 54.00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 67.50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 80.25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115.00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--------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Total:  348.75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Average: 69.75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71E63-5663-4FE1-A5A5-8175AECED765}"/>
              </a:ext>
            </a:extLst>
          </p:cNvPr>
          <p:cNvSpPr txBox="1"/>
          <p:nvPr/>
        </p:nvSpPr>
        <p:spPr>
          <a:xfrm>
            <a:off x="2679835" y="3962400"/>
            <a:ext cx="118791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 algn="r" rtl="1"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Input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512E-C2E8-4C52-AB8D-B4343CC51607}"/>
              </a:ext>
            </a:extLst>
          </p:cNvPr>
          <p:cNvSpPr txBox="1"/>
          <p:nvPr/>
        </p:nvSpPr>
        <p:spPr>
          <a:xfrm>
            <a:off x="8333349" y="253425"/>
            <a:ext cx="2222688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12466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BF78-9129-4A94-A7B0-B4283626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812-41BD-41E7-A4B8-48BAF17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A8F86-5CBC-4AF4-B0A3-65DE093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F2197-2F9B-49BE-BABD-5AE1E08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8" b="1639"/>
          <a:stretch/>
        </p:blipFill>
        <p:spPr>
          <a:xfrm>
            <a:off x="754224" y="150165"/>
            <a:ext cx="10294776" cy="63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53C3C0-9D8F-4C02-844D-3D92D86D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 Processing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81FC-FCA4-4ECC-958F-AA2B81E2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#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Prompt the user for the name of the input and output files.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inputFileName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= input("Input file name: 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outputFileName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= input("Output file name: ")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# Open the input and output files.</a:t>
            </a:r>
          </a:p>
          <a:p>
            <a:pPr marL="0" indent="0">
              <a:buNone/>
            </a:pPr>
            <a:r>
              <a:rPr lang="nn-NO" dirty="0">
                <a:solidFill>
                  <a:schemeClr val="tx1"/>
                </a:solidFill>
                <a:latin typeface="+mn-lt"/>
              </a:rPr>
              <a:t>infile = open(inputFileName, "r")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outfile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= open(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outputFileName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"w")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9FA6-5005-4DEA-AF76-722B3E92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4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395B31-2CE3-4311-B36E-6225676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78C3-AF54-4011-B352-B4400B9F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/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7 Sections 1, 2 and 5.</a:t>
            </a:r>
          </a:p>
          <a:p>
            <a:r>
              <a:rPr lang="en-US" dirty="0"/>
              <a:t>Chapter Learning Outcomes</a:t>
            </a:r>
          </a:p>
          <a:p>
            <a:pPr lvl="1"/>
            <a:r>
              <a:rPr lang="en-US" dirty="0"/>
              <a:t>At the end of this chapter, you will be able to</a:t>
            </a:r>
          </a:p>
          <a:p>
            <a:pPr lvl="2"/>
            <a:r>
              <a:rPr lang="en-US" sz="3600" dirty="0"/>
              <a:t>read and write text files</a:t>
            </a:r>
          </a:p>
          <a:p>
            <a:pPr lvl="2"/>
            <a:r>
              <a:rPr lang="en-US" sz="3600" dirty="0"/>
              <a:t>process collections of data</a:t>
            </a:r>
          </a:p>
          <a:p>
            <a:pPr lvl="2"/>
            <a:r>
              <a:rPr lang="en-US" sz="3600" dirty="0"/>
              <a:t>raise and handle exceptions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E8B1-D32F-4DEA-A039-CA405AB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6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53C3C0-9D8F-4C02-844D-3D92D86D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 Processing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81FC-FCA4-4ECC-958F-AA2B81E2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# Read the input and write the output.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total = 0.0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count = 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line =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while line != ""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value = float(line)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outfile.write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("%15.2f\n" % value)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total = total +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count = count + 1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line =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infile.readline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9FA6-5005-4DEA-AF76-722B3E92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36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53C3C0-9D8F-4C02-844D-3D92D86D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 Processing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81FC-FCA4-4ECC-958F-AA2B81E2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# Output the total and average.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outfile.write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("%15s\n" % "--------")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outfile.write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("Total: %8.2f\n" % total)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avg = total / count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outfile.write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("Average: %6.2f\n" % avg)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# Close the files.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infile.close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outfile.close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9FA6-5005-4DEA-AF76-722B3E92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80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B48C9D-77A7-421C-9B8D-39B8600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Writing Text Files: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Opening a File for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AA7C-7AF0-401A-9C01-5DD3C082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To access a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file</a:t>
            </a:r>
            <a:r>
              <a:rPr lang="en-US" dirty="0"/>
              <a:t>, you must first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open</a:t>
            </a:r>
            <a:r>
              <a:rPr lang="en-US" dirty="0"/>
              <a:t> it.</a:t>
            </a:r>
          </a:p>
          <a:p>
            <a:r>
              <a:rPr lang="en-US" dirty="0"/>
              <a:t>When you open a file, you give the name of the file.</a:t>
            </a:r>
          </a:p>
          <a:p>
            <a:pPr lvl="1"/>
            <a:r>
              <a:rPr lang="en-US" dirty="0"/>
              <a:t>If the file is stored in a different directory, the file name is preceded by the directory path.</a:t>
            </a:r>
          </a:p>
          <a:p>
            <a:r>
              <a:rPr lang="en-US" dirty="0"/>
              <a:t>You also specify whether the file is to be opened for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reading</a:t>
            </a:r>
            <a:r>
              <a:rPr lang="en-US" dirty="0"/>
              <a:t> or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writing</a:t>
            </a:r>
            <a:r>
              <a:rPr lang="en-US" dirty="0"/>
              <a:t>.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5EF7-3505-4A02-868A-DC2576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1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B48C9D-77A7-421C-9B8D-39B8600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Writing Text Files: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Opening a File for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AA7C-7AF0-401A-9C01-5DD3C082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input.txt","r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/>
              <a:t>This statement opens the file for reading (indicated by the string argument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"r"</a:t>
            </a:r>
            <a:r>
              <a:rPr lang="en-US" dirty="0"/>
              <a:t>) and returns a file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dirty="0"/>
              <a:t> that is associated with the file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Stores the file object in a variable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infile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When opening a file for reading, the file must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exist</a:t>
            </a:r>
            <a:r>
              <a:rPr lang="en-US" dirty="0"/>
              <a:t> or an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exception</a:t>
            </a:r>
            <a:r>
              <a:rPr lang="en-US" dirty="0"/>
              <a:t> is raised.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5EF7-3505-4A02-868A-DC2576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B48C9D-77A7-421C-9B8D-39B8600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Text Files: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Opening a File for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AA7C-7AF0-401A-9C01-5DD3C082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To open a file for writing, use the following statement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outfile</a:t>
            </a:r>
            <a:r>
              <a:rPr lang="en-US" dirty="0">
                <a:latin typeface="Consolas" panose="020B0609020204030204" pitchFamily="49" charset="0"/>
              </a:rPr>
              <a:t> = open("</a:t>
            </a:r>
            <a:r>
              <a:rPr lang="en-US" dirty="0" err="1">
                <a:latin typeface="Consolas" panose="020B0609020204030204" pitchFamily="49" charset="0"/>
              </a:rPr>
              <a:t>output.txt","w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/>
              <a:t>If the output file already exists, it is emptied before the new data is written into it.</a:t>
            </a:r>
          </a:p>
          <a:p>
            <a:r>
              <a:rPr lang="en-US" dirty="0"/>
              <a:t>If the file does not exist, an empty file is created.</a:t>
            </a:r>
          </a:p>
          <a:p>
            <a:r>
              <a:rPr lang="en-US" dirty="0"/>
              <a:t>All operations for accessing a file are made via the file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5EF7-3505-4A02-868A-DC2576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B48C9D-77A7-421C-9B8D-39B86000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Reading and Writing Text Files: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Closing Opened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AA7C-7AF0-401A-9C01-5DD3C082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When you are done processing a file, be sure to close the file using the close method: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outfile.close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If your program exits without closing a file that was opened for writing, some of the output may not be written to the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5EF7-3505-4A02-868A-DC25769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1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F829-F9A0-456A-8852-D80F2BFF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F6DDB3-4B5D-429C-8520-39ED9D84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/>
          <a:lstStyle/>
          <a:p>
            <a:pPr marL="457189" lvl="1" indent="0">
              <a:buNone/>
            </a:pPr>
            <a:endParaRPr lang="nn-NO" dirty="0"/>
          </a:p>
          <a:p>
            <a:pPr marL="457189" lvl="1" indent="0">
              <a:buNone/>
            </a:pPr>
            <a:endParaRPr lang="nn-NO" dirty="0"/>
          </a:p>
          <a:p>
            <a:pPr marL="457189" lvl="1" indent="0">
              <a:buNone/>
            </a:pPr>
            <a:r>
              <a:rPr lang="nn-NO" dirty="0"/>
              <a:t>		infile = open("input.txt", "r")</a:t>
            </a:r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r>
              <a:rPr lang="en-US" dirty="0"/>
              <a:t>		</a:t>
            </a:r>
            <a:r>
              <a:rPr lang="en-US" dirty="0" err="1"/>
              <a:t>outfile</a:t>
            </a:r>
            <a:r>
              <a:rPr lang="en-US" dirty="0"/>
              <a:t> = open("output.txt", "w")</a:t>
            </a:r>
          </a:p>
          <a:p>
            <a:pPr marL="457189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Read data 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infile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		Write data to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outfile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" panose="02040503050406030204" pitchFamily="18" charset="0"/>
              </a:rPr>
              <a:t>.</a:t>
            </a:r>
          </a:p>
          <a:p>
            <a:pPr marL="1828755" lvl="4" indent="0">
              <a:buNone/>
            </a:pPr>
            <a:r>
              <a:rPr lang="en-US" sz="3600" dirty="0" err="1">
                <a:solidFill>
                  <a:schemeClr val="tx1"/>
                </a:solidFill>
                <a:ea typeface="Cambria" panose="02040503050406030204" pitchFamily="18" charset="0"/>
              </a:rPr>
              <a:t>infile.close</a:t>
            </a:r>
            <a:r>
              <a:rPr lang="en-US" sz="3600" dirty="0">
                <a:solidFill>
                  <a:schemeClr val="tx1"/>
                </a:solidFill>
                <a:ea typeface="Cambria" panose="02040503050406030204" pitchFamily="18" charset="0"/>
              </a:rPr>
              <a:t>()</a:t>
            </a:r>
          </a:p>
          <a:p>
            <a:pPr marL="1828755" lvl="4" indent="0">
              <a:buNone/>
            </a:pPr>
            <a:r>
              <a:rPr lang="en-US" sz="3600" dirty="0" err="1">
                <a:solidFill>
                  <a:schemeClr val="tx1"/>
                </a:solidFill>
                <a:ea typeface="Cambria" panose="02040503050406030204" pitchFamily="18" charset="0"/>
              </a:rPr>
              <a:t>outfile.close</a:t>
            </a:r>
            <a:r>
              <a:rPr lang="en-US" sz="3600" dirty="0">
                <a:solidFill>
                  <a:schemeClr val="tx1"/>
                </a:solidFill>
                <a:ea typeface="Cambria" panose="02040503050406030204" pitchFamily="18" charset="0"/>
              </a:rPr>
              <a:t>()</a:t>
            </a:r>
            <a:endParaRPr lang="en-US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D8E26-6EE2-4369-8B3D-CD7D3142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E7DAC-A00B-4419-9AA5-E8DCF016A5E6}"/>
              </a:ext>
            </a:extLst>
          </p:cNvPr>
          <p:cNvSpPr txBox="1"/>
          <p:nvPr/>
        </p:nvSpPr>
        <p:spPr>
          <a:xfrm>
            <a:off x="990600" y="855044"/>
            <a:ext cx="4038600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  <a:latin typeface="Arial Narrow" panose="020B060602020203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Store the returned file objects in variables.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4D1CB0-7907-41C7-BF9F-06D949908203}"/>
              </a:ext>
            </a:extLst>
          </p:cNvPr>
          <p:cNvCxnSpPr>
            <a:cxnSpLocks/>
          </p:cNvCxnSpPr>
          <p:nvPr/>
        </p:nvCxnSpPr>
        <p:spPr>
          <a:xfrm>
            <a:off x="1508740" y="1946680"/>
            <a:ext cx="1080436" cy="2911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2AFD90-1614-44EE-918A-3E8957C8D81F}"/>
              </a:ext>
            </a:extLst>
          </p:cNvPr>
          <p:cNvCxnSpPr>
            <a:cxnSpLocks/>
          </p:cNvCxnSpPr>
          <p:nvPr/>
        </p:nvCxnSpPr>
        <p:spPr>
          <a:xfrm>
            <a:off x="1524000" y="1932262"/>
            <a:ext cx="1143000" cy="14967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9B0A8D-C980-4657-A443-619673EAA8CD}"/>
              </a:ext>
            </a:extLst>
          </p:cNvPr>
          <p:cNvSpPr txBox="1"/>
          <p:nvPr/>
        </p:nvSpPr>
        <p:spPr>
          <a:xfrm>
            <a:off x="6096000" y="609600"/>
            <a:ext cx="365760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  <a:latin typeface="Arial Narrow" panose="020B0606020202030204" pitchFamily="34" charset="0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name of the file to open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E18271-4DC7-4086-9394-54BC36185D29}"/>
              </a:ext>
            </a:extLst>
          </p:cNvPr>
          <p:cNvCxnSpPr>
            <a:cxnSpLocks/>
          </p:cNvCxnSpPr>
          <p:nvPr/>
        </p:nvCxnSpPr>
        <p:spPr>
          <a:xfrm flipH="1">
            <a:off x="6553201" y="1146212"/>
            <a:ext cx="1113702" cy="8895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1E1D9D-0C34-46DE-AE0E-DE19D34836BE}"/>
              </a:ext>
            </a:extLst>
          </p:cNvPr>
          <p:cNvCxnSpPr>
            <a:cxnSpLocks/>
          </p:cNvCxnSpPr>
          <p:nvPr/>
        </p:nvCxnSpPr>
        <p:spPr>
          <a:xfrm flipH="1">
            <a:off x="7162801" y="1146212"/>
            <a:ext cx="533399" cy="19779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FF2BC6-FEC7-4FD8-88DB-E252C3F4D35E}"/>
              </a:ext>
            </a:extLst>
          </p:cNvPr>
          <p:cNvSpPr txBox="1"/>
          <p:nvPr/>
        </p:nvSpPr>
        <p:spPr>
          <a:xfrm>
            <a:off x="9067800" y="1235075"/>
            <a:ext cx="2667000" cy="30469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Narrow" panose="020B0606020202030204" pitchFamily="34" charset="0"/>
              </a:rPr>
              <a:t>Specify the mode for the file:</a:t>
            </a:r>
          </a:p>
          <a:p>
            <a:r>
              <a:rPr lang="en-US" sz="3200" dirty="0">
                <a:solidFill>
                  <a:srgbClr val="FFFF00"/>
                </a:solidFill>
                <a:latin typeface="Arial Narrow" panose="020B0606020202030204" pitchFamily="34" charset="0"/>
              </a:rPr>
              <a:t>"r" for reading (input)</a:t>
            </a:r>
          </a:p>
          <a:p>
            <a:r>
              <a:rPr lang="en-US" sz="3200" dirty="0">
                <a:solidFill>
                  <a:srgbClr val="FFFF00"/>
                </a:solidFill>
                <a:latin typeface="Arial Narrow" panose="020B0606020202030204" pitchFamily="34" charset="0"/>
              </a:rPr>
              <a:t>"w" for writing (output)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19976D-F686-40E3-8EF3-E48B8C44DA2C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40880"/>
            <a:ext cx="1342305" cy="5309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946457-4792-4F96-92D0-510F06C0A48F}"/>
              </a:ext>
            </a:extLst>
          </p:cNvPr>
          <p:cNvCxnSpPr>
            <a:cxnSpLocks/>
          </p:cNvCxnSpPr>
          <p:nvPr/>
        </p:nvCxnSpPr>
        <p:spPr>
          <a:xfrm flipH="1" flipV="1">
            <a:off x="8525598" y="3597276"/>
            <a:ext cx="665306" cy="4413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60C1EA6-D479-4EB0-AEF1-6B39249E60EF}"/>
              </a:ext>
            </a:extLst>
          </p:cNvPr>
          <p:cNvSpPr txBox="1"/>
          <p:nvPr/>
        </p:nvSpPr>
        <p:spPr>
          <a:xfrm>
            <a:off x="687424" y="3421874"/>
            <a:ext cx="1901752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Close Files after the</a:t>
            </a:r>
          </a:p>
          <a:p>
            <a:r>
              <a:rPr lang="en-US" dirty="0"/>
              <a:t>data is processed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CDB013-6D6B-4C6E-8546-04497B5553F5}"/>
              </a:ext>
            </a:extLst>
          </p:cNvPr>
          <p:cNvCxnSpPr>
            <a:cxnSpLocks/>
          </p:cNvCxnSpPr>
          <p:nvPr/>
        </p:nvCxnSpPr>
        <p:spPr>
          <a:xfrm>
            <a:off x="1341438" y="3989972"/>
            <a:ext cx="2511054" cy="9381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92DBD5-680A-44B7-A5ED-C35230297EC6}"/>
              </a:ext>
            </a:extLst>
          </p:cNvPr>
          <p:cNvCxnSpPr>
            <a:cxnSpLocks/>
          </p:cNvCxnSpPr>
          <p:nvPr/>
        </p:nvCxnSpPr>
        <p:spPr>
          <a:xfrm>
            <a:off x="1341438" y="3982846"/>
            <a:ext cx="2849562" cy="14967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F5B64A-E665-4AFB-93CD-F2FC7951D44E}"/>
              </a:ext>
            </a:extLst>
          </p:cNvPr>
          <p:cNvSpPr txBox="1"/>
          <p:nvPr/>
        </p:nvSpPr>
        <p:spPr>
          <a:xfrm>
            <a:off x="5638800" y="4731215"/>
            <a:ext cx="5949914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Narrow" panose="020B060602020203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 you fail to close an output file, some data may not be written to the file.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83F48C-691B-4BF4-9D9E-3128CC35B0C8}"/>
              </a:ext>
            </a:extLst>
          </p:cNvPr>
          <p:cNvCxnSpPr>
            <a:cxnSpLocks/>
          </p:cNvCxnSpPr>
          <p:nvPr/>
        </p:nvCxnSpPr>
        <p:spPr>
          <a:xfrm flipH="1">
            <a:off x="4457702" y="5257800"/>
            <a:ext cx="3467098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AB080B-2882-4B43-BC6E-539D0478C443}"/>
              </a:ext>
            </a:extLst>
          </p:cNvPr>
          <p:cNvCxnSpPr>
            <a:cxnSpLocks/>
          </p:cNvCxnSpPr>
          <p:nvPr/>
        </p:nvCxnSpPr>
        <p:spPr>
          <a:xfrm flipH="1">
            <a:off x="4457703" y="5257800"/>
            <a:ext cx="3390897" cy="6220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43" grpId="0" animBg="1"/>
      <p:bldP spid="54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read a line of text from a file, call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on the file object that was returned when you opened the file.</a:t>
            </a:r>
          </a:p>
          <a:p>
            <a:r>
              <a:rPr lang="en-US" dirty="0"/>
              <a:t>When a file is opened, an input marker is positioned at the beginning of the file.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r>
              <a:rPr lang="en-US" dirty="0"/>
              <a:t> method reads the text, starting at the current position and continuing until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character is encountered.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character denotes </a:t>
            </a:r>
            <a:r>
              <a:rPr lang="en-US" dirty="0">
                <a:solidFill>
                  <a:schemeClr val="tx1"/>
                </a:solidFill>
              </a:rPr>
              <a:t>end of line</a:t>
            </a:r>
            <a:r>
              <a:rPr lang="en-US" dirty="0"/>
              <a:t>.</a:t>
            </a:r>
          </a:p>
          <a:p>
            <a:r>
              <a:rPr lang="en-US" dirty="0"/>
              <a:t>The input marker is then moved to the next line.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readline</a:t>
            </a:r>
            <a:r>
              <a:rPr lang="en-US" dirty="0"/>
              <a:t> method returns the text that it reads, including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character that denotes </a:t>
            </a:r>
            <a:r>
              <a:rPr lang="en-US" dirty="0">
                <a:solidFill>
                  <a:schemeClr val="tx1"/>
                </a:solidFill>
              </a:rPr>
              <a:t>end of line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4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86EFE-045A-4A94-84E5-085B013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861-FFB7-4E2F-97ED-EF06DA27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For example, suppose input.txt contains the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DC2F-F4A1-4CB7-8373-E1E9ABB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D5D4A-8DB7-47CD-B571-7A4D0974014C}"/>
              </a:ext>
            </a:extLst>
          </p:cNvPr>
          <p:cNvSpPr txBox="1"/>
          <p:nvPr/>
        </p:nvSpPr>
        <p:spPr>
          <a:xfrm>
            <a:off x="1066800" y="2351782"/>
            <a:ext cx="1600200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  <a:p>
            <a:pPr marL="0" lvl="1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BB96-6A26-4371-9120-3CF72FE6000A}"/>
              </a:ext>
            </a:extLst>
          </p:cNvPr>
          <p:cNvSpPr txBox="1"/>
          <p:nvPr/>
        </p:nvSpPr>
        <p:spPr>
          <a:xfrm>
            <a:off x="5181600" y="2656582"/>
            <a:ext cx="1600200" cy="584775"/>
          </a:xfrm>
          <a:prstGeom prst="rect">
            <a:avLst/>
          </a:prstGeom>
          <a:solidFill>
            <a:srgbClr val="2127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0A86E-3567-4087-8CD8-98637054E58A}"/>
              </a:ext>
            </a:extLst>
          </p:cNvPr>
          <p:cNvSpPr txBox="1"/>
          <p:nvPr/>
        </p:nvSpPr>
        <p:spPr>
          <a:xfrm>
            <a:off x="8686800" y="2667000"/>
            <a:ext cx="1600200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flying</a:t>
            </a:r>
          </a:p>
          <a:p>
            <a:pPr marL="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circus</a:t>
            </a:r>
          </a:p>
        </p:txBody>
      </p:sp>
    </p:spTree>
    <p:extLst>
      <p:ext uri="{BB962C8B-B14F-4D97-AF65-F5344CB8AC3E}">
        <p14:creationId xmlns:p14="http://schemas.microsoft.com/office/powerpoint/2010/main" val="2107892637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9F0BF8-EABB-4E88-BAC0-2D9EFF7B2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00301-BE3F-468A-A3D3-941EE94B80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3DAC9-9C7B-4B88-913A-8F5A994D47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1451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Cambria</vt:lpstr>
      <vt:lpstr>Consolas</vt:lpstr>
      <vt:lpstr>1.3PropositionalEquivalences</vt:lpstr>
      <vt:lpstr>ICS 104 - Introduction to Programming in Python and C</vt:lpstr>
      <vt:lpstr>Files and Exceptions</vt:lpstr>
      <vt:lpstr>Reading and Writing Text Files: Opening a File for Reading</vt:lpstr>
      <vt:lpstr>Reading and Writing Text Files: Opening a File for Reading</vt:lpstr>
      <vt:lpstr>Reading and Writing Text Files: Opening a File for writing</vt:lpstr>
      <vt:lpstr>Reading and Writing Text Files: Closing Opened Files</vt:lpstr>
      <vt:lpstr>Reading and Writing Text Files</vt:lpstr>
      <vt:lpstr>Reading a File</vt:lpstr>
      <vt:lpstr>Reading a File</vt:lpstr>
      <vt:lpstr>Reading a File</vt:lpstr>
      <vt:lpstr>Reading a File</vt:lpstr>
      <vt:lpstr>An Activity: Try it with the other input file</vt:lpstr>
      <vt:lpstr>Reading multiple lines of a file</vt:lpstr>
      <vt:lpstr>Reading from file</vt:lpstr>
      <vt:lpstr>Writing a File</vt:lpstr>
      <vt:lpstr>A File Processing Example</vt:lpstr>
      <vt:lpstr>A File Processing Example</vt:lpstr>
      <vt:lpstr>PowerPoint Presentation</vt:lpstr>
      <vt:lpstr>A File Processing Example</vt:lpstr>
      <vt:lpstr>A File Processing Example</vt:lpstr>
      <vt:lpstr>A File Processing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