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65" r:id="rId2"/>
    <p:sldId id="278" r:id="rId3"/>
    <p:sldId id="266" r:id="rId4"/>
    <p:sldId id="279" r:id="rId5"/>
    <p:sldId id="267" r:id="rId6"/>
    <p:sldId id="281" r:id="rId7"/>
    <p:sldId id="268" r:id="rId8"/>
    <p:sldId id="269" r:id="rId9"/>
    <p:sldId id="288" r:id="rId10"/>
    <p:sldId id="289" r:id="rId11"/>
    <p:sldId id="270" r:id="rId12"/>
    <p:sldId id="287" r:id="rId13"/>
    <p:sldId id="271" r:id="rId14"/>
    <p:sldId id="272" r:id="rId15"/>
    <p:sldId id="282" r:id="rId16"/>
    <p:sldId id="283" r:id="rId17"/>
    <p:sldId id="284" r:id="rId18"/>
    <p:sldId id="285" r:id="rId19"/>
    <p:sldId id="273" r:id="rId20"/>
    <p:sldId id="286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1" id="{E9FA56DF-5B92-422F-B05B-11391DD79CAF}">
          <p14:sldIdLst/>
        </p14:section>
        <p14:section name="Lecture 2" id="{6D5C7F0F-50EB-4F8C-8299-6A1DD32DF457}">
          <p14:sldIdLst>
            <p14:sldId id="265"/>
            <p14:sldId id="278"/>
            <p14:sldId id="266"/>
            <p14:sldId id="279"/>
            <p14:sldId id="267"/>
            <p14:sldId id="281"/>
            <p14:sldId id="268"/>
            <p14:sldId id="269"/>
            <p14:sldId id="288"/>
            <p14:sldId id="289"/>
            <p14:sldId id="270"/>
            <p14:sldId id="287"/>
            <p14:sldId id="271"/>
            <p14:sldId id="272"/>
            <p14:sldId id="282"/>
            <p14:sldId id="283"/>
            <p14:sldId id="284"/>
            <p14:sldId id="285"/>
            <p14:sldId id="273"/>
            <p14:sldId id="286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25" autoAdjust="0"/>
    <p:restoredTop sz="94660"/>
  </p:normalViewPr>
  <p:slideViewPr>
    <p:cSldViewPr snapToGrid="0">
      <p:cViewPr varScale="1">
        <p:scale>
          <a:sx n="57" d="100"/>
          <a:sy n="57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4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7AC33-FE2F-4151-9C14-0332FD72A936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13BCD-C787-4888-8F5F-840492C77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5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00"/>
                </a:solidFill>
                <a:latin typeface="Cambria" panose="02040503050406030204" pitchFamily="18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fld id="{8F7980F8-B82D-4403-B776-1FB5010B05A5}" type="datetime1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fld id="{EB2CF10A-05AE-4D07-8D5A-828FEF88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7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EA2A4-81C5-4E31-ABBA-0E2F97C1342A}" type="datetime1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6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5C949-0980-4D67-8D10-C5FD2EB168BC}" type="datetime1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9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>
            <a:normAutofit/>
          </a:bodyPr>
          <a:lstStyle>
            <a:lvl1pPr>
              <a:defRPr sz="3200">
                <a:solidFill>
                  <a:srgbClr val="FFFF00"/>
                </a:solidFill>
                <a:latin typeface="Cambria" panose="02040503050406030204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>
              <a:defRPr sz="2400">
                <a:solidFill>
                  <a:srgbClr val="FFFF00"/>
                </a:solidFill>
                <a:latin typeface="Cambria" panose="02040503050406030204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>
              <a:defRPr sz="2000">
                <a:solidFill>
                  <a:srgbClr val="FFFF00"/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fld id="{5D9E426A-7F97-4F35-B752-E0AC6163E3B7}" type="datetime1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fld id="{EB2CF10A-05AE-4D07-8D5A-828FEF88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00"/>
                </a:solidFill>
                <a:latin typeface="Cambria" panose="02040503050406030204" pitchFamily="18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fld id="{19F6423D-AD01-46E3-AD24-A9D8B71FD31E}" type="datetime1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fld id="{EB2CF10A-05AE-4D07-8D5A-828FEF88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11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756539"/>
          </a:xfrm>
        </p:spPr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>
              <a:defRPr sz="3600">
                <a:solidFill>
                  <a:srgbClr val="FFFF00"/>
                </a:solidFill>
                <a:latin typeface="Cambria" panose="02040503050406030204" pitchFamily="18" charset="0"/>
              </a:defRPr>
            </a:lvl2pPr>
            <a:lvl3pPr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>
              <a:defRPr sz="2800">
                <a:solidFill>
                  <a:srgbClr val="FFFF00"/>
                </a:solidFill>
                <a:latin typeface="Cambria" panose="02040503050406030204" pitchFamily="18" charset="0"/>
              </a:defRPr>
            </a:lvl4pPr>
            <a:lvl5pPr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1051"/>
            <a:ext cx="5181600" cy="4875912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>
              <a:defRPr sz="3600">
                <a:solidFill>
                  <a:srgbClr val="FFFF00"/>
                </a:solidFill>
                <a:latin typeface="Cambria" panose="02040503050406030204" pitchFamily="18" charset="0"/>
              </a:defRPr>
            </a:lvl2pPr>
            <a:lvl3pPr>
              <a:defRPr sz="3200"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>
              <a:defRPr sz="2800">
                <a:solidFill>
                  <a:srgbClr val="FFFF00"/>
                </a:solidFill>
                <a:latin typeface="Cambria" panose="02040503050406030204" pitchFamily="18" charset="0"/>
              </a:defRPr>
            </a:lvl4pPr>
            <a:lvl5pPr>
              <a:defRPr sz="2800">
                <a:solidFill>
                  <a:schemeClr val="tx1"/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fld id="{3377092F-7DDC-41F0-915D-9D1FB2D27A54}" type="datetime1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fld id="{EB2CF10A-05AE-4D07-8D5A-828FEF88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3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2257"/>
            <a:ext cx="10515600" cy="788448"/>
          </a:xfrm>
        </p:spPr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  <a:latin typeface="Cambria" panose="020405030504060302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  <a:latin typeface="Cambria" panose="02040503050406030204" pitchFamily="18" charset="0"/>
              </a:defRPr>
            </a:lvl1pPr>
            <a:lvl2pPr>
              <a:defRPr sz="3200">
                <a:solidFill>
                  <a:srgbClr val="FFFF00"/>
                </a:solidFill>
                <a:latin typeface="Cambria" panose="02040503050406030204" pitchFamily="18" charset="0"/>
              </a:defRPr>
            </a:lvl2pPr>
            <a:lvl3pPr>
              <a:defRPr sz="2800">
                <a:solidFill>
                  <a:srgbClr val="FFFF00"/>
                </a:solidFill>
                <a:latin typeface="Cambria" panose="02040503050406030204" pitchFamily="18" charset="0"/>
              </a:defRPr>
            </a:lvl3pPr>
            <a:lvl4pPr>
              <a:defRPr sz="2400">
                <a:solidFill>
                  <a:srgbClr val="FFFF00"/>
                </a:solidFill>
                <a:latin typeface="Cambria" panose="02040503050406030204" pitchFamily="18" charset="0"/>
              </a:defRPr>
            </a:lvl4pPr>
            <a:lvl5pPr>
              <a:defRPr sz="2400">
                <a:solidFill>
                  <a:srgbClr val="FFFF00"/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FF00"/>
                </a:solidFill>
                <a:latin typeface="Cambria" panose="02040503050406030204" pitchFamily="18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>
            <a:normAutofit/>
          </a:bodyPr>
          <a:lstStyle>
            <a:lvl1pPr>
              <a:defRPr sz="3600">
                <a:solidFill>
                  <a:srgbClr val="FFFF00"/>
                </a:solidFill>
                <a:latin typeface="Cambria" panose="02040503050406030204" pitchFamily="18" charset="0"/>
              </a:defRPr>
            </a:lvl1pPr>
            <a:lvl2pPr>
              <a:defRPr sz="3200">
                <a:solidFill>
                  <a:srgbClr val="FFFF00"/>
                </a:solidFill>
                <a:latin typeface="Cambria" panose="02040503050406030204" pitchFamily="18" charset="0"/>
              </a:defRPr>
            </a:lvl2pPr>
            <a:lvl3pPr>
              <a:defRPr sz="2800">
                <a:solidFill>
                  <a:srgbClr val="FFFF00"/>
                </a:solidFill>
                <a:latin typeface="Cambria" panose="02040503050406030204" pitchFamily="18" charset="0"/>
              </a:defRPr>
            </a:lvl3pPr>
            <a:lvl4pPr>
              <a:defRPr sz="2400">
                <a:solidFill>
                  <a:srgbClr val="FFFF00"/>
                </a:solidFill>
                <a:latin typeface="Cambria" panose="02040503050406030204" pitchFamily="18" charset="0"/>
              </a:defRPr>
            </a:lvl4pPr>
            <a:lvl5pPr>
              <a:defRPr sz="2400">
                <a:solidFill>
                  <a:srgbClr val="FFFF00"/>
                </a:solidFill>
                <a:latin typeface="Cambria" panose="020405030504060302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fld id="{8F094B00-6E22-48BC-BE53-81F0CBCC2CB0}" type="datetime1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00"/>
                </a:solidFill>
                <a:latin typeface="Cambria" panose="02040503050406030204" pitchFamily="18" charset="0"/>
              </a:defRPr>
            </a:lvl1pPr>
          </a:lstStyle>
          <a:p>
            <a:fld id="{EB2CF10A-05AE-4D07-8D5A-828FEF88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0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0BFCF-D0D2-41B7-A126-819F8AB14A36}" type="datetime1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2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59321-6E63-4640-8F3B-714B2DFF1242}" type="datetime1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>
            <a:normAutofit/>
          </a:bodyPr>
          <a:lstStyle>
            <a:lvl1pPr>
              <a:defRPr sz="3600">
                <a:latin typeface="Cambria" panose="02040503050406030204" pitchFamily="18" charset="0"/>
              </a:defRPr>
            </a:lvl1pPr>
            <a:lvl2pPr>
              <a:defRPr sz="3200">
                <a:latin typeface="Cambria" panose="02040503050406030204" pitchFamily="18" charset="0"/>
              </a:defRPr>
            </a:lvl2pPr>
            <a:lvl3pPr>
              <a:defRPr sz="2800">
                <a:latin typeface="Cambria" panose="02040503050406030204" pitchFamily="18" charset="0"/>
              </a:defRPr>
            </a:lvl3pPr>
            <a:lvl4pPr>
              <a:defRPr sz="2400">
                <a:latin typeface="Cambria" panose="02040503050406030204" pitchFamily="18" charset="0"/>
              </a:defRPr>
            </a:lvl4pPr>
            <a:lvl5pPr>
              <a:defRPr sz="2400">
                <a:latin typeface="Cambria" panose="020405030504060302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ambria" panose="02040503050406030204" pitchFamily="18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72BE32FE-17C2-4EE5-A722-8FB694B44FEB}" type="datetime1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EB2CF10A-05AE-4D07-8D5A-828FEF88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>
                <a:latin typeface="Cambria" panose="02040503050406030204" pitchFamily="18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ambria" panose="02040503050406030204" pitchFamily="18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2282D783-BC2A-4ACE-B041-9FA7EB2D2C7A}" type="datetime1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fld id="{EB2CF10A-05AE-4D07-8D5A-828FEF88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6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3816" y="211016"/>
            <a:ext cx="10539984" cy="795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02785"/>
            <a:ext cx="10515600" cy="5074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9C086-EFF6-4438-97F7-A7F77F4A07DD}" type="datetime1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30205" y="115098"/>
            <a:ext cx="707571" cy="3651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none"/>
        </p:style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CF10A-05AE-4D07-8D5A-828FEF887F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38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FFFF00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FFFF00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FFFF00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9F77-5AFB-450F-B15F-BA288FC7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>
            <a:normAutofit fontScale="90000"/>
          </a:bodyPr>
          <a:lstStyle/>
          <a:p>
            <a:r>
              <a:rPr lang="en-US"/>
              <a:t>Becoming Familiar with Your Programming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F5FE8-9A21-442C-A669-D54D8B600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225"/>
            <a:ext cx="105156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There are several ways of creating a computer program</a:t>
            </a:r>
          </a:p>
          <a:p>
            <a:pPr lvl="1"/>
            <a:r>
              <a:rPr lang="en-US" sz="2400" dirty="0"/>
              <a:t>Using an Integrated Development Environment (IDE)</a:t>
            </a:r>
          </a:p>
          <a:p>
            <a:pPr lvl="1"/>
            <a:r>
              <a:rPr lang="en-US" sz="2400" dirty="0"/>
              <a:t>Using a text editor</a:t>
            </a:r>
          </a:p>
          <a:p>
            <a:r>
              <a:rPr lang="en-US" sz="2800" dirty="0"/>
              <a:t>We will use the Jupyter Notebook (Details on installing it will be provided in the first lab)</a:t>
            </a:r>
          </a:p>
          <a:p>
            <a:r>
              <a:rPr lang="en-US" sz="2800" dirty="0"/>
              <a:t>Jupyter Notebook is an open-source web application that allows you to create and share documents that contain live code, equations, visualizations and narrative text.</a:t>
            </a:r>
          </a:p>
          <a:p>
            <a:r>
              <a:rPr lang="en-US" sz="2800" dirty="0"/>
              <a:t>Slides of this course have been developed using Jupyter.</a:t>
            </a:r>
          </a:p>
          <a:p>
            <a:r>
              <a:rPr lang="en-US" sz="2800" dirty="0"/>
              <a:t>A big advantage is that we use the same platform to present and run Python code.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F9A50-C38C-4E96-9235-A0CFE6BD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63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470A-A90B-4030-8635-B2D3C830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/>
              <a:t>More Examples of the Print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4C2E-6921-4B19-A247-31577FF5B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8637"/>
            <a:ext cx="105156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By default, the print function starts a new line after its arguments are printed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36706-3817-4B60-B56A-1A276EB2330F}"/>
              </a:ext>
            </a:extLst>
          </p:cNvPr>
          <p:cNvSpPr txBox="1"/>
          <p:nvPr/>
        </p:nvSpPr>
        <p:spPr>
          <a:xfrm>
            <a:off x="1242441" y="2447671"/>
            <a:ext cx="6094476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>
                <a:solidFill>
                  <a:srgbClr val="008100"/>
                </a:solidFill>
                <a:latin typeface="CourierNewPSMT"/>
              </a:rPr>
              <a:t>print</a:t>
            </a:r>
            <a:r>
              <a:rPr lang="en-US" sz="2400" b="1" dirty="0">
                <a:solidFill>
                  <a:schemeClr val="bg1"/>
                </a:solidFill>
                <a:latin typeface="CourierNewPSMT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NewPSMT"/>
              </a:rPr>
              <a:t>"Hello"</a:t>
            </a:r>
            <a:r>
              <a:rPr lang="en-US" sz="2400" b="1" dirty="0">
                <a:solidFill>
                  <a:schemeClr val="bg1"/>
                </a:solidFill>
                <a:latin typeface="CourierNewPSMT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>
                <a:solidFill>
                  <a:srgbClr val="008100"/>
                </a:solidFill>
                <a:latin typeface="CourierNewPSMT"/>
              </a:rPr>
              <a:t>print</a:t>
            </a:r>
            <a:r>
              <a:rPr lang="en-US" sz="2400" b="1" dirty="0">
                <a:solidFill>
                  <a:schemeClr val="bg1"/>
                </a:solidFill>
                <a:latin typeface="CourierNewPSMT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CourierNewPSMT"/>
              </a:rPr>
              <a:t>"World!"</a:t>
            </a:r>
            <a:r>
              <a:rPr lang="en-US" sz="2400" b="1" dirty="0">
                <a:solidFill>
                  <a:schemeClr val="bg1"/>
                </a:solidFill>
                <a:latin typeface="CourierNewPSMT"/>
              </a:rPr>
              <a:t>)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2EAB52E-BA2B-4506-B294-3BC33E512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66" y="3579333"/>
            <a:ext cx="4364338" cy="247479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902C7D-1779-467D-BCC0-28C0258B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2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7B71-DB89-46BC-99A5-968E1174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/>
              <a:t>Our Second Program (printtest.py)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B738FE-5357-45CE-95B4-3DDD86296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225"/>
            <a:ext cx="10515600" cy="48768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408181"/>
                </a:solidFill>
                <a:effectLst/>
                <a:latin typeface="CourierNewPS-ItalicMT"/>
                <a:ea typeface="Calibri" panose="020F0502020204030204" pitchFamily="34" charset="0"/>
                <a:cs typeface="Arial" panose="020B0604020202020204" pitchFamily="34" charset="0"/>
              </a:rPr>
              <a:t>##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408181"/>
                </a:solidFill>
                <a:effectLst/>
                <a:latin typeface="CourierNewPS-ItalicMT"/>
                <a:ea typeface="Calibri" panose="020F0502020204030204" pitchFamily="34" charset="0"/>
                <a:cs typeface="Arial" panose="020B0604020202020204" pitchFamily="34" charset="0"/>
              </a:rPr>
              <a:t># Sample program that demonstrates the print function.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408181"/>
                </a:solidFill>
                <a:effectLst/>
                <a:latin typeface="CourierNewPS-ItalicMT"/>
                <a:ea typeface="Calibri" panose="020F0502020204030204" pitchFamily="34" charset="0"/>
                <a:cs typeface="Arial" panose="020B0604020202020204" pitchFamily="34" charset="0"/>
              </a:rPr>
              <a:t>#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408181"/>
                </a:solidFill>
                <a:effectLst/>
                <a:latin typeface="CourierNewPS-ItalicMT"/>
                <a:ea typeface="Calibri" panose="020F0502020204030204" pitchFamily="34" charset="0"/>
                <a:cs typeface="Arial" panose="020B0604020202020204" pitchFamily="34" charset="0"/>
              </a:rPr>
              <a:t># Prints 7.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8100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2400" b="1" dirty="0">
                <a:solidFill>
                  <a:srgbClr val="333333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>
                <a:solidFill>
                  <a:srgbClr val="666666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3 + 4</a:t>
            </a:r>
            <a:r>
              <a:rPr lang="en-US" sz="2400" b="1" dirty="0">
                <a:solidFill>
                  <a:srgbClr val="333333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408181"/>
                </a:solidFill>
                <a:effectLst/>
                <a:latin typeface="CourierNewPS-ItalicMT"/>
                <a:ea typeface="Calibri" panose="020F0502020204030204" pitchFamily="34" charset="0"/>
                <a:cs typeface="Arial" panose="020B0604020202020204" pitchFamily="34" charset="0"/>
              </a:rPr>
              <a:t># Prints "Hello World!" in two lines.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8100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2400" b="1" dirty="0">
                <a:solidFill>
                  <a:srgbClr val="333333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>
                <a:solidFill>
                  <a:srgbClr val="BB2121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"Hello"</a:t>
            </a:r>
            <a:r>
              <a:rPr lang="en-US" sz="2400" b="1" dirty="0">
                <a:solidFill>
                  <a:srgbClr val="333333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8100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2400" b="1" dirty="0">
                <a:solidFill>
                  <a:srgbClr val="333333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>
                <a:solidFill>
                  <a:srgbClr val="BB2121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"World!"</a:t>
            </a:r>
            <a:r>
              <a:rPr lang="en-US" sz="2400" b="1" dirty="0">
                <a:solidFill>
                  <a:srgbClr val="333333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408181"/>
                </a:solidFill>
                <a:effectLst/>
                <a:latin typeface="CourierNewPS-ItalicMT"/>
                <a:ea typeface="Calibri" panose="020F0502020204030204" pitchFamily="34" charset="0"/>
                <a:cs typeface="Arial" panose="020B0604020202020204" pitchFamily="34" charset="0"/>
              </a:rPr>
              <a:t># Prints multiple values with a single print function call.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8100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2400" b="1" dirty="0">
                <a:solidFill>
                  <a:srgbClr val="333333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>
                <a:solidFill>
                  <a:srgbClr val="BB2121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"My favorite numbers are"</a:t>
            </a:r>
            <a:r>
              <a:rPr lang="en-US" sz="2400" b="1" dirty="0">
                <a:solidFill>
                  <a:srgbClr val="333333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>
                <a:solidFill>
                  <a:srgbClr val="666666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3 + 4</a:t>
            </a:r>
            <a:r>
              <a:rPr lang="en-US" sz="2400" b="1" dirty="0">
                <a:solidFill>
                  <a:srgbClr val="333333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>
                <a:solidFill>
                  <a:srgbClr val="BB2121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"and"</a:t>
            </a:r>
            <a:r>
              <a:rPr lang="en-US" sz="2400" b="1" dirty="0">
                <a:solidFill>
                  <a:srgbClr val="333333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b="1" dirty="0">
                <a:solidFill>
                  <a:srgbClr val="666666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3 + 10</a:t>
            </a:r>
            <a:r>
              <a:rPr lang="en-US" sz="2400" b="1" dirty="0">
                <a:solidFill>
                  <a:srgbClr val="333333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408181"/>
                </a:solidFill>
                <a:effectLst/>
                <a:latin typeface="CourierNewPS-ItalicMT"/>
                <a:ea typeface="Calibri" panose="020F0502020204030204" pitchFamily="34" charset="0"/>
                <a:cs typeface="Arial" panose="020B0604020202020204" pitchFamily="34" charset="0"/>
              </a:rPr>
              <a:t># Prints three lines of text with a blank line.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8100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2400" b="1" dirty="0">
                <a:solidFill>
                  <a:srgbClr val="333333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>
                <a:solidFill>
                  <a:srgbClr val="BB2121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"Goodbye"</a:t>
            </a:r>
            <a:r>
              <a:rPr lang="en-US" sz="2400" b="1" dirty="0">
                <a:solidFill>
                  <a:srgbClr val="333333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8100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2400" b="1" dirty="0">
                <a:solidFill>
                  <a:srgbClr val="333333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>
                <a:solidFill>
                  <a:srgbClr val="666666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1/0</a:t>
            </a:r>
            <a:r>
              <a:rPr lang="en-US" sz="2400" b="1" dirty="0">
                <a:solidFill>
                  <a:srgbClr val="333333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8100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2400" b="1" dirty="0">
                <a:solidFill>
                  <a:srgbClr val="333333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400" b="1" dirty="0">
                <a:solidFill>
                  <a:srgbClr val="BB2121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"Hope to see </a:t>
            </a:r>
            <a:r>
              <a:rPr lang="en-US" sz="2400" b="1">
                <a:solidFill>
                  <a:srgbClr val="BB2121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you </a:t>
            </a:r>
            <a:r>
              <a:rPr lang="en-US" sz="2400" b="1">
                <a:solidFill>
                  <a:srgbClr val="BB2121"/>
                </a:solidFill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again"</a:t>
            </a:r>
            <a:r>
              <a:rPr lang="en-US" sz="2400" b="1">
                <a:solidFill>
                  <a:srgbClr val="333333"/>
                </a:solidFill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400" b="1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A9F9E6-3D57-41DE-A6DB-9795F1D7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1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7B71-DB89-46BC-99A5-968E1174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/>
              <a:t>Our Second Program (printtest.py)</a:t>
            </a:r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7BDEBB2-30F3-41BF-A0F3-2F310B8CE0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4" b="5413"/>
          <a:stretch/>
        </p:blipFill>
        <p:spPr>
          <a:xfrm>
            <a:off x="1027992" y="1319514"/>
            <a:ext cx="10136015" cy="501183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63338-6D65-484B-A7C6-94CAF9D47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63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9341-4D3C-4DF4-9953-5D89375C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05D32-092E-49DD-BE95-0BB282B0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/>
          <a:lstStyle/>
          <a:p>
            <a:r>
              <a:rPr lang="en-US"/>
              <a:t>There are two Categories of Errors:</a:t>
            </a:r>
          </a:p>
          <a:p>
            <a:pPr lvl="1"/>
            <a:r>
              <a:rPr lang="en-US"/>
              <a:t>Compile-time Errors (Syntax Errors)</a:t>
            </a:r>
          </a:p>
          <a:p>
            <a:pPr lvl="1"/>
            <a:r>
              <a:rPr lang="en-US"/>
              <a:t>Run-time Errors (Logical Errors)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96320-01A2-43CD-AD10-15E285F9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9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2E2A-AED6-4689-B515-82057986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/>
              <a:t>Compile-time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CC38-4388-41B1-AA5D-9700670B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Spelling, capitalization, punctuation</a:t>
            </a:r>
          </a:p>
          <a:p>
            <a:r>
              <a:rPr lang="en-US" dirty="0"/>
              <a:t>Ordering of statements, matching of parenthesis, quotes, ...etc.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executable program is created by the compiler</a:t>
            </a:r>
          </a:p>
          <a:p>
            <a:r>
              <a:rPr lang="en-US" dirty="0"/>
              <a:t>Correct first error listed, then compile again.</a:t>
            </a:r>
          </a:p>
          <a:p>
            <a:r>
              <a:rPr lang="en-US" dirty="0"/>
              <a:t>Repeat until all errors are fixed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BC08C6-A104-41E0-AE24-8DD6B6532B45}"/>
              </a:ext>
            </a:extLst>
          </p:cNvPr>
          <p:cNvSpPr txBox="1"/>
          <p:nvPr/>
        </p:nvSpPr>
        <p:spPr>
          <a:xfrm>
            <a:off x="1600200" y="2237099"/>
            <a:ext cx="7541514" cy="206178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408181"/>
                </a:solidFill>
                <a:effectLst/>
                <a:latin typeface="CourierNewPS-ItalicMT"/>
                <a:ea typeface="Calibri" panose="020F0502020204030204" pitchFamily="34" charset="0"/>
                <a:cs typeface="Arial" panose="020B0604020202020204" pitchFamily="34" charset="0"/>
              </a:rPr>
              <a:t>## Uncomment each statement to check.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408181"/>
                </a:solidFill>
                <a:effectLst/>
                <a:latin typeface="CourierNewPS-ItalicMT"/>
                <a:ea typeface="Calibri" panose="020F0502020204030204" pitchFamily="34" charset="0"/>
                <a:cs typeface="Arial" panose="020B0604020202020204" pitchFamily="34" charset="0"/>
              </a:rPr>
              <a:t>#print("Hello, World!)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408181"/>
                </a:solidFill>
                <a:effectLst/>
                <a:latin typeface="CourierNewPS-ItalicMT"/>
                <a:ea typeface="Calibri" panose="020F0502020204030204" pitchFamily="34" charset="0"/>
                <a:cs typeface="Arial" panose="020B0604020202020204" pitchFamily="34" charset="0"/>
              </a:rPr>
              <a:t>#Print("Hello, World!")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408181"/>
                </a:solidFill>
                <a:effectLst/>
                <a:latin typeface="CourierNewPS-ItalicMT"/>
                <a:ea typeface="Calibri" panose="020F0502020204030204" pitchFamily="34" charset="0"/>
                <a:cs typeface="Arial" panose="020B0604020202020204" pitchFamily="34" charset="0"/>
              </a:rPr>
              <a:t>#print("Hello World!')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408181"/>
                </a:solidFill>
                <a:effectLst/>
                <a:latin typeface="CourierNewPS-ItalicMT"/>
                <a:ea typeface="Calibri" panose="020F0502020204030204" pitchFamily="34" charset="0"/>
                <a:cs typeface="Arial" panose="020B0604020202020204" pitchFamily="34" charset="0"/>
              </a:rPr>
              <a:t>#print('Hello'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27795-1253-42BB-9BFB-3FC682DC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58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2E2A-AED6-4689-B515-82057986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/>
              <a:t>Compile-time Errors</a:t>
            </a:r>
          </a:p>
        </p:txBody>
      </p:sp>
      <p:pic>
        <p:nvPicPr>
          <p:cNvPr id="14" name="Picture 1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F4849F5-81E0-49CA-B793-C75CBDCD1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6" y="1061707"/>
            <a:ext cx="10907647" cy="4734586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F55B5A3-6B7E-4131-B0F3-8BAA4A06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59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2E2A-AED6-4689-B515-82057986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/>
              <a:t>Compile-time Errors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0DE015C-403F-4536-BC88-545ED9DF6F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27"/>
          <a:stretch/>
        </p:blipFill>
        <p:spPr>
          <a:xfrm>
            <a:off x="925975" y="1101526"/>
            <a:ext cx="10613984" cy="512782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C49A5-7B7F-405D-91E6-0F9598A0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64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2E2A-AED6-4689-B515-82057986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/>
              <a:t>Compile-time Errors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02DEBF8-58C3-4CA7-9A4F-F012F7278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1114102"/>
            <a:ext cx="10336067" cy="462979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20BB-7F9B-498C-89AB-9BAA60E2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59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2E2A-AED6-4689-B515-82057986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/>
              <a:t>Compile-time Errors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6BFC13-FA02-47E4-87E0-466D70006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9" y="1147444"/>
            <a:ext cx="10145541" cy="456311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3723D-16DB-4277-8711-0F11B95F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51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7FD5-6305-4755-AA97-583CB81E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/>
              <a:t>Run-time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E5D4-B110-4CB3-8DAE-B92F05913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>
            <a:normAutofit/>
          </a:bodyPr>
          <a:lstStyle/>
          <a:p>
            <a:r>
              <a:rPr lang="en-US" dirty="0"/>
              <a:t>The program runs, but produces unintended results</a:t>
            </a:r>
          </a:p>
          <a:p>
            <a:r>
              <a:rPr lang="en-US" dirty="0"/>
              <a:t>The program may crash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run-time errors are more troublesome. They are the harder to find and fix because the interpreter cannot flag them for us.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408D1-A50F-448E-BFC8-B4A368C14313}"/>
              </a:ext>
            </a:extLst>
          </p:cNvPr>
          <p:cNvSpPr txBox="1"/>
          <p:nvPr/>
        </p:nvSpPr>
        <p:spPr>
          <a:xfrm>
            <a:off x="1673352" y="2650559"/>
            <a:ext cx="7468362" cy="12714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408181"/>
                </a:solidFill>
                <a:effectLst/>
                <a:latin typeface="CourierNewPS-ItalicMT"/>
                <a:ea typeface="Calibri" panose="020F0502020204030204" pitchFamily="34" charset="0"/>
                <a:cs typeface="Arial" panose="020B0604020202020204" pitchFamily="34" charset="0"/>
              </a:rPr>
              <a:t>## Uncomment each statement to check.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408181"/>
                </a:solidFill>
                <a:effectLst/>
                <a:latin typeface="CourierNewPS-ItalicMT"/>
                <a:ea typeface="Calibri" panose="020F0502020204030204" pitchFamily="34" charset="0"/>
                <a:cs typeface="Arial" panose="020B0604020202020204" pitchFamily="34" charset="0"/>
              </a:rPr>
              <a:t>#print("Hello, Word!")</a:t>
            </a:r>
            <a:endParaRPr lang="en-US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rgbClr val="408181"/>
                </a:solidFill>
                <a:effectLst/>
                <a:latin typeface="CourierNewPS-ItalicMT"/>
                <a:ea typeface="Calibri" panose="020F0502020204030204" pitchFamily="34" charset="0"/>
                <a:cs typeface="Arial" panose="020B0604020202020204" pitchFamily="34" charset="0"/>
              </a:rPr>
              <a:t>#print(1/0)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48D51-F8AD-42A7-A6A0-113036A8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5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79F77-5AFB-450F-B15F-BA288FC7C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>
            <a:normAutofit fontScale="90000"/>
          </a:bodyPr>
          <a:lstStyle/>
          <a:p>
            <a:r>
              <a:rPr lang="en-US" dirty="0"/>
              <a:t>Becoming Familiar with Your Programming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F5FE8-9A21-442C-A669-D54D8B600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225"/>
            <a:ext cx="105156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Let us look at our first Python program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5085F-4CD3-4BFA-9263-953CA8671732}"/>
              </a:ext>
            </a:extLst>
          </p:cNvPr>
          <p:cNvSpPr txBox="1"/>
          <p:nvPr/>
        </p:nvSpPr>
        <p:spPr>
          <a:xfrm>
            <a:off x="1013391" y="1988582"/>
            <a:ext cx="6685857" cy="14679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rgbClr val="408181"/>
                </a:solidFill>
                <a:effectLst/>
                <a:latin typeface="CourierNewPS-ItalicMT"/>
                <a:ea typeface="Calibri" panose="020F0502020204030204" pitchFamily="34" charset="0"/>
                <a:cs typeface="Arial" panose="020B0604020202020204" pitchFamily="34" charset="0"/>
              </a:rPr>
              <a:t># My first Python program.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8100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2800" b="1" dirty="0">
                <a:solidFill>
                  <a:srgbClr val="333333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>
                <a:solidFill>
                  <a:srgbClr val="BB2121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"Hello, World!"</a:t>
            </a:r>
            <a:r>
              <a:rPr lang="en-US" sz="2800" b="1" dirty="0">
                <a:solidFill>
                  <a:srgbClr val="333333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8100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print</a:t>
            </a:r>
            <a:r>
              <a:rPr lang="en-US" sz="2800" b="1" dirty="0">
                <a:solidFill>
                  <a:srgbClr val="333333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>
                <a:solidFill>
                  <a:srgbClr val="BB2121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"Hello"</a:t>
            </a:r>
            <a:r>
              <a:rPr lang="en-US" sz="2800" b="1" dirty="0">
                <a:solidFill>
                  <a:srgbClr val="333333"/>
                </a:solidFill>
                <a:effectLst/>
                <a:latin typeface="CourierNewPSMT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65DB4-E1F8-40C7-BB50-00349D320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34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7FD5-6305-4755-AA97-583CB81E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/>
              <a:t>Run-time Errors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410364A-6268-4EFD-BFDF-BA70E5CD9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157457"/>
            <a:ext cx="9891712" cy="5152857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52A0F-25F5-4D6B-BB9C-08C174F1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17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BCA9-9085-41BC-9F28-641CB69D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/>
              <a:t>Problem Solving (Algorithm Design)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F8B3-E785-4D2F-A0E4-21C7CD44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/>
          <a:lstStyle/>
          <a:p>
            <a:r>
              <a:rPr lang="en-US"/>
              <a:t>Self Reading</a:t>
            </a:r>
          </a:p>
          <a:p>
            <a:r>
              <a:rPr lang="en-US"/>
              <a:t>The topic will be discussed in Lab 2.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1EABE-1CFF-4A9A-A93E-DD6168F6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66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B221-7966-4EE5-8186-5BABF823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95C6-C85B-4BA4-973F-3E095CFF9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353"/>
            <a:ext cx="10515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sz="1800" dirty="0"/>
              <a:t>Computer Basics</a:t>
            </a:r>
          </a:p>
          <a:p>
            <a:pPr lvl="1"/>
            <a:r>
              <a:rPr lang="en-US" sz="1600" dirty="0"/>
              <a:t>Computers rapidly execute very simple instructions</a:t>
            </a:r>
          </a:p>
          <a:p>
            <a:pPr lvl="1"/>
            <a:r>
              <a:rPr lang="en-US" sz="1600" dirty="0"/>
              <a:t>A Program is a sequence of instructions and decisions</a:t>
            </a:r>
          </a:p>
          <a:p>
            <a:pPr lvl="1"/>
            <a:r>
              <a:rPr lang="en-US" sz="1600" dirty="0"/>
              <a:t>Programming is the art (and science) of designing, implementing, and testing computer programs</a:t>
            </a:r>
          </a:p>
          <a:p>
            <a:pPr lvl="1"/>
            <a:r>
              <a:rPr lang="en-US" sz="1600" dirty="0"/>
              <a:t>The Central Processing Unit (CPU) performs program control and data processing</a:t>
            </a:r>
          </a:p>
          <a:p>
            <a:pPr lvl="1"/>
            <a:r>
              <a:rPr lang="en-US" sz="1600" dirty="0"/>
              <a:t>Storage devices include memory and secondary storage (e.g., a USB Flash Drive)</a:t>
            </a:r>
          </a:p>
          <a:p>
            <a:r>
              <a:rPr lang="en-US" sz="1800" dirty="0"/>
              <a:t>Python</a:t>
            </a:r>
          </a:p>
          <a:p>
            <a:pPr lvl="1"/>
            <a:r>
              <a:rPr lang="en-US" sz="1600" dirty="0"/>
              <a:t>Python was designed in a way that makes it easier to learn than other programming languages such as Java, C and C++.</a:t>
            </a:r>
          </a:p>
          <a:p>
            <a:pPr lvl="1"/>
            <a:r>
              <a:rPr lang="en-US" sz="1600" dirty="0"/>
              <a:t>The designers goal was to give Python simpler and cleaner syntax.</a:t>
            </a:r>
          </a:p>
          <a:p>
            <a:pPr lvl="1"/>
            <a:r>
              <a:rPr lang="en-US" sz="1600" dirty="0"/>
              <a:t>Set aside some time to become familiar with the programming environment that you will use for your class work.</a:t>
            </a:r>
          </a:p>
          <a:p>
            <a:pPr lvl="1"/>
            <a:r>
              <a:rPr lang="en-US" sz="1600" dirty="0"/>
              <a:t>It is important to practice with the tool so you can focus on learning Python</a:t>
            </a:r>
          </a:p>
          <a:p>
            <a:pPr lvl="1"/>
            <a:r>
              <a:rPr lang="en-US" sz="1600" dirty="0"/>
              <a:t>An editor is a program for entering and modifying text, such as a Python program.</a:t>
            </a:r>
          </a:p>
          <a:p>
            <a:pPr lvl="1"/>
            <a:r>
              <a:rPr lang="en-US" sz="1600" dirty="0"/>
              <a:t>Python is case sensitive.</a:t>
            </a:r>
          </a:p>
          <a:p>
            <a:pPr lvl="1"/>
            <a:r>
              <a:rPr lang="en-US" sz="1600" dirty="0"/>
              <a:t>You must be careful about distinguishing between upper and lowercase letters.</a:t>
            </a:r>
          </a:p>
          <a:p>
            <a:pPr lvl="1"/>
            <a:r>
              <a:rPr lang="en-US" sz="1600" dirty="0"/>
              <a:t>The Python compiler translates source code into byte code instructions that are executed by the virtual machine.</a:t>
            </a:r>
          </a:p>
          <a:p>
            <a:pPr lvl="1"/>
            <a:r>
              <a:rPr lang="en-US" sz="1600" dirty="0"/>
              <a:t>A function is called by specifying the function’s name and its parameters.</a:t>
            </a:r>
          </a:p>
          <a:p>
            <a:pPr lvl="1"/>
            <a:r>
              <a:rPr lang="en-US" sz="1600" dirty="0"/>
              <a:t>A string is a sequence of characters enclosed in quotation marks.</a:t>
            </a:r>
          </a:p>
          <a:p>
            <a:r>
              <a:rPr lang="en-US" sz="1800" dirty="0"/>
              <a:t>Errors</a:t>
            </a:r>
          </a:p>
          <a:p>
            <a:pPr lvl="1"/>
            <a:r>
              <a:rPr lang="en-US" sz="1600" dirty="0"/>
              <a:t>A compile-time error is a violation of the programming language rules that is detected by the compiler.</a:t>
            </a:r>
          </a:p>
          <a:p>
            <a:pPr lvl="1"/>
            <a:r>
              <a:rPr lang="en-US" sz="1600" dirty="0"/>
              <a:t>A run-time error causes a program to take an action that the programmer did not intend.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F2015-3895-4836-9E94-F89F87D2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7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1AEB-584B-4027-960D-5C1D05B2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/>
              <a:t>How do Python programs run?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10EC5-2685-4680-A958-1E4F2E2AD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2225"/>
            <a:ext cx="10125456" cy="4876800"/>
          </a:xfrm>
        </p:spPr>
        <p:txBody>
          <a:bodyPr>
            <a:normAutofit/>
          </a:bodyPr>
          <a:lstStyle/>
          <a:p>
            <a:r>
              <a:rPr lang="en-US" sz="3200" dirty="0"/>
              <a:t>The compiler reads your source code (that is, the Python instructions that you wrote) all at once.</a:t>
            </a:r>
          </a:p>
          <a:p>
            <a:r>
              <a:rPr lang="en-US" sz="3200" dirty="0"/>
              <a:t>The compiler translates the instructions into byte code.</a:t>
            </a:r>
          </a:p>
          <a:p>
            <a:pPr lvl="1"/>
            <a:r>
              <a:rPr lang="en-US" sz="2800" dirty="0"/>
              <a:t>Byte codes are very simple instructions understood by the virtual machine (a separate program that is similar to the CPU of a computer).</a:t>
            </a:r>
          </a:p>
          <a:p>
            <a:r>
              <a:rPr lang="en-US" sz="3200" dirty="0"/>
              <a:t>Any necessary libraries are automatically located and included by the virtual machine.</a:t>
            </a:r>
          </a:p>
          <a:p>
            <a:pPr lvl="1"/>
            <a:r>
              <a:rPr lang="en-US" sz="2800" dirty="0"/>
              <a:t>For example, the implementation of the print function.</a:t>
            </a:r>
          </a:p>
          <a:p>
            <a:r>
              <a:rPr lang="en-US" sz="3200" dirty="0"/>
              <a:t>The virtual machine executes your byte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F49AC-AD74-4522-B608-24B240A9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1AEB-584B-4027-960D-5C1D05B2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/>
              <a:t>How do Python programs run?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68011-EDE2-4733-9806-97385D02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4868"/>
            <a:ext cx="10328148" cy="477935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A17C2-37DD-4912-9C65-D742DC82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1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2CB2-1608-4B4D-8B3A-BE075055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/>
              <a:t>Analyzing Your First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37F0A-073D-435D-AA7E-4EC369E6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3472"/>
            <a:ext cx="10043160" cy="3535553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The first line is a comment.</a:t>
            </a:r>
          </a:p>
          <a:p>
            <a:r>
              <a:rPr lang="en-US" sz="3600" dirty="0"/>
              <a:t>Comments start with a # and are not considered statements (ignored by the interpreter).</a:t>
            </a:r>
          </a:p>
          <a:p>
            <a:r>
              <a:rPr lang="en-US" sz="3600" dirty="0"/>
              <a:t>The second line displays a line of text, viz., Hello, World! using the print function.</a:t>
            </a:r>
          </a:p>
          <a:p>
            <a:r>
              <a:rPr lang="en-US" sz="3600" dirty="0"/>
              <a:t>A function is a collection of programming instructions that carry out a particular task.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3DC30-0CCF-497F-A661-2EF48F6B9F9B}"/>
              </a:ext>
            </a:extLst>
          </p:cNvPr>
          <p:cNvSpPr txBox="1"/>
          <p:nvPr/>
        </p:nvSpPr>
        <p:spPr>
          <a:xfrm>
            <a:off x="1068198" y="1115122"/>
            <a:ext cx="5109578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b="1" i="1" u="none" strike="noStrike" baseline="0" dirty="0">
                <a:solidFill>
                  <a:srgbClr val="408181"/>
                </a:solidFill>
                <a:latin typeface="CourierNewPS-ItalicMT"/>
              </a:rPr>
              <a:t># My first Python Program</a:t>
            </a:r>
          </a:p>
          <a:p>
            <a:pPr marL="0" indent="0" algn="l">
              <a:buNone/>
            </a:pPr>
            <a:r>
              <a:rPr lang="en-US" b="1" i="0" u="none" strike="noStrike" baseline="0" dirty="0">
                <a:solidFill>
                  <a:srgbClr val="008100"/>
                </a:solidFill>
                <a:latin typeface="CourierNewPSMT"/>
              </a:rPr>
              <a:t>print</a:t>
            </a:r>
            <a:r>
              <a:rPr lang="en-US" b="1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b="1" i="0" u="none" strike="noStrike" baseline="0" dirty="0">
                <a:solidFill>
                  <a:srgbClr val="BB2121"/>
                </a:solidFill>
                <a:latin typeface="CourierNewPSMT"/>
              </a:rPr>
              <a:t>"Hello, World!"</a:t>
            </a:r>
            <a:r>
              <a:rPr lang="en-US" b="1" i="0" u="none" strike="noStrike" baseline="0" dirty="0">
                <a:solidFill>
                  <a:srgbClr val="333333"/>
                </a:solidFill>
                <a:latin typeface="CourierNewPSMT"/>
              </a:rPr>
              <a:t>)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9745BFE-1E12-477A-9980-12A8B668A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7774" y="1207012"/>
            <a:ext cx="5356237" cy="186058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EEDF-E5D7-4357-B205-7B35C571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2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2CB2-1608-4B4D-8B3A-BE075055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/>
              <a:t>Analyzing Your First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37F0A-073D-435D-AA7E-4EC369E6B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152"/>
            <a:ext cx="10043160" cy="38098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"Hello, World!" is called a string.</a:t>
            </a:r>
          </a:p>
          <a:p>
            <a:r>
              <a:rPr lang="en-US" dirty="0"/>
              <a:t>To use, or call, a function in Python, you need to specify:</a:t>
            </a:r>
          </a:p>
          <a:p>
            <a:r>
              <a:rPr lang="en-US" dirty="0"/>
              <a:t>The name of the function you want to use (in this case, print ).</a:t>
            </a:r>
          </a:p>
          <a:p>
            <a:r>
              <a:rPr lang="en-US" dirty="0"/>
              <a:t>Any values the function needs to carry out its task (in this case, "Hello, World!" ).</a:t>
            </a:r>
          </a:p>
          <a:p>
            <a:pPr lvl="1"/>
            <a:r>
              <a:rPr lang="en-US" dirty="0"/>
              <a:t>The technical term for such a value is an argument.</a:t>
            </a:r>
          </a:p>
          <a:p>
            <a:pPr lvl="1"/>
            <a:r>
              <a:rPr lang="en-US" dirty="0"/>
              <a:t>Arguments are enclosed in parentheses.</a:t>
            </a:r>
          </a:p>
          <a:p>
            <a:pPr lvl="1"/>
            <a:r>
              <a:rPr lang="en-US" dirty="0"/>
              <a:t>Multiple arguments are separated by commas.</a:t>
            </a:r>
          </a:p>
          <a:p>
            <a:pPr lvl="1"/>
            <a:r>
              <a:rPr lang="en-US" dirty="0"/>
              <a:t>The number of arguments required depends on the function.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3DC30-0CCF-497F-A661-2EF48F6B9F9B}"/>
              </a:ext>
            </a:extLst>
          </p:cNvPr>
          <p:cNvSpPr txBox="1"/>
          <p:nvPr/>
        </p:nvSpPr>
        <p:spPr>
          <a:xfrm>
            <a:off x="1565910" y="1206500"/>
            <a:ext cx="6809994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3200" b="1" i="1" u="none" strike="noStrike" baseline="0" dirty="0">
                <a:solidFill>
                  <a:srgbClr val="408181"/>
                </a:solidFill>
                <a:latin typeface="CourierNewPS-ItalicMT"/>
              </a:rPr>
              <a:t># My first Python Program</a:t>
            </a:r>
          </a:p>
          <a:p>
            <a:pPr marL="0" indent="0" algn="l">
              <a:buNone/>
            </a:pPr>
            <a:r>
              <a:rPr lang="en-US" sz="3200" b="1" i="0" u="none" strike="noStrike" baseline="0" dirty="0">
                <a:solidFill>
                  <a:srgbClr val="008100"/>
                </a:solidFill>
                <a:latin typeface="CourierNewPSMT"/>
              </a:rPr>
              <a:t>print</a:t>
            </a:r>
            <a:r>
              <a:rPr lang="en-US" sz="3200" b="1" i="0" u="none" strike="noStrike" baseline="0" dirty="0">
                <a:solidFill>
                  <a:srgbClr val="333333"/>
                </a:solidFill>
                <a:latin typeface="CourierNewPSMT"/>
              </a:rPr>
              <a:t>(</a:t>
            </a:r>
            <a:r>
              <a:rPr lang="en-US" sz="3200" b="1" i="0" u="none" strike="noStrike" baseline="0" dirty="0">
                <a:solidFill>
                  <a:srgbClr val="BB2121"/>
                </a:solidFill>
                <a:latin typeface="CourierNewPSMT"/>
              </a:rPr>
              <a:t>"Hello, World!"</a:t>
            </a:r>
            <a:r>
              <a:rPr lang="en-US" sz="3200" b="1" i="0" u="none" strike="noStrike" baseline="0" dirty="0">
                <a:solidFill>
                  <a:srgbClr val="333333"/>
                </a:solidFill>
                <a:latin typeface="CourierNewPSMT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7BACC-2E45-4284-A1F7-D26C168A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7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2CB2-1608-4B4D-8B3A-BE0750558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>
            <a:normAutofit fontScale="90000"/>
          </a:bodyPr>
          <a:lstStyle/>
          <a:p>
            <a:r>
              <a:rPr lang="en-US"/>
              <a:t>Analyzing Your First Program: Syntax of the print statement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62BDCA-4650-4D02-9D9C-FED861CBC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3276"/>
            <a:ext cx="10515600" cy="467469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6CC900-C9DB-4088-BF67-DE653E93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90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470A-A90B-4030-8635-B2D3C830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/>
              <a:t>More Examples of the Print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4C2E-6921-4B19-A247-31577FF5B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8637"/>
            <a:ext cx="105156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Printing numerical values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E57A9-3981-45B7-A97F-74EA2AA3CA0A}"/>
              </a:ext>
            </a:extLst>
          </p:cNvPr>
          <p:cNvSpPr txBox="1"/>
          <p:nvPr/>
        </p:nvSpPr>
        <p:spPr>
          <a:xfrm>
            <a:off x="1090422" y="1828300"/>
            <a:ext cx="2960370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>
                <a:solidFill>
                  <a:srgbClr val="008100"/>
                </a:solidFill>
                <a:latin typeface="CourierNewPSMT"/>
              </a:rPr>
              <a:t>print</a:t>
            </a:r>
            <a:r>
              <a:rPr lang="en-US" sz="2400" b="1" dirty="0">
                <a:solidFill>
                  <a:schemeClr val="bg1"/>
                </a:solidFill>
                <a:latin typeface="CourierNewPSMT"/>
              </a:rPr>
              <a:t>(3 + 4)</a:t>
            </a:r>
          </a:p>
        </p:txBody>
      </p:sp>
      <p:pic>
        <p:nvPicPr>
          <p:cNvPr id="8" name="Picture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7C1C9A5A-35C5-4E1B-8791-E35C61092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22" y="2671306"/>
            <a:ext cx="4304538" cy="183552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6F27F7-891B-424D-8F52-77DEEEDC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470A-A90B-4030-8635-B2D3C8303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41883"/>
          </a:xfrm>
        </p:spPr>
        <p:txBody>
          <a:bodyPr/>
          <a:lstStyle/>
          <a:p>
            <a:r>
              <a:rPr lang="en-US"/>
              <a:t>More Examples of the Print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4C2E-6921-4B19-A247-31577FF5B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8637"/>
            <a:ext cx="105156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Passing multiple values to the function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Note that each value passed to the function is displayed, one after another, with a blank space after each value.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95623-5F8F-479D-AFE4-8581DDD4FB4C}"/>
              </a:ext>
            </a:extLst>
          </p:cNvPr>
          <p:cNvSpPr txBox="1"/>
          <p:nvPr/>
        </p:nvSpPr>
        <p:spPr>
          <a:xfrm>
            <a:off x="838200" y="1738296"/>
            <a:ext cx="10149840" cy="8309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>
                <a:solidFill>
                  <a:srgbClr val="008100"/>
                </a:solidFill>
                <a:latin typeface="CourierNewPSMT"/>
              </a:rPr>
              <a:t>print(</a:t>
            </a:r>
            <a:r>
              <a:rPr lang="en-US" sz="2400" b="1" dirty="0">
                <a:solidFill>
                  <a:srgbClr val="FF0000"/>
                </a:solidFill>
                <a:latin typeface="CourierNewPSMT"/>
              </a:rPr>
              <a:t>"The answers of adding"</a:t>
            </a:r>
            <a:r>
              <a:rPr lang="en-US" sz="2400" b="1" dirty="0">
                <a:solidFill>
                  <a:schemeClr val="bg1"/>
                </a:solidFill>
                <a:latin typeface="CourierNewPSMT"/>
              </a:rPr>
              <a:t>,</a:t>
            </a:r>
            <a:r>
              <a:rPr lang="en-US" sz="2400" b="1" dirty="0">
                <a:solidFill>
                  <a:srgbClr val="008100"/>
                </a:solidFill>
                <a:latin typeface="CourierNewPSMT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NewPSMT"/>
              </a:rPr>
              <a:t>"and multiplying are"</a:t>
            </a:r>
            <a:r>
              <a:rPr lang="en-US" sz="2400" b="1" dirty="0">
                <a:solidFill>
                  <a:schemeClr val="bg1"/>
                </a:solidFill>
                <a:latin typeface="CourierNewPSMT"/>
              </a:rPr>
              <a:t>, 6 + 7, 6 * 7,</a:t>
            </a:r>
            <a:r>
              <a:rPr lang="en-US" sz="2400" b="1" dirty="0">
                <a:solidFill>
                  <a:srgbClr val="008100"/>
                </a:solidFill>
                <a:latin typeface="CourierNewPSMT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NewPSMT"/>
              </a:rPr>
              <a:t>", respectively"</a:t>
            </a:r>
            <a:r>
              <a:rPr lang="en-US" sz="2400" b="1" dirty="0">
                <a:solidFill>
                  <a:schemeClr val="bg1"/>
                </a:solidFill>
                <a:latin typeface="CourierNewPSMT"/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22B66-82CB-4D9C-985E-8F9D8A117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25" t="76041" r="23966" b="6507"/>
          <a:stretch/>
        </p:blipFill>
        <p:spPr>
          <a:xfrm>
            <a:off x="838200" y="3538307"/>
            <a:ext cx="10149840" cy="52937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21804-8D1F-4A9C-A2C6-CF4B990B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CF10A-05AE-4D07-8D5A-828FEF887F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.3PropositionalEquivalences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8.1 Applications of Recurrence Relations</Template>
  <TotalTime>263</TotalTime>
  <Words>1088</Words>
  <Application>Microsoft Office PowerPoint</Application>
  <PresentationFormat>Widescreen</PresentationFormat>
  <Paragraphs>156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CourierNewPS-ItalicMT</vt:lpstr>
      <vt:lpstr>CourierNewPSMT</vt:lpstr>
      <vt:lpstr>1.3PropositionalEquivalences</vt:lpstr>
      <vt:lpstr>Becoming Familiar with Your Programming Environment</vt:lpstr>
      <vt:lpstr>Becoming Familiar with Your Programming Environment</vt:lpstr>
      <vt:lpstr>How do Python programs run?</vt:lpstr>
      <vt:lpstr>How do Python programs run?</vt:lpstr>
      <vt:lpstr>Analyzing Your First Program</vt:lpstr>
      <vt:lpstr>Analyzing Your First Program</vt:lpstr>
      <vt:lpstr>Analyzing Your First Program: Syntax of the print statement</vt:lpstr>
      <vt:lpstr>More Examples of the Print Statement</vt:lpstr>
      <vt:lpstr>More Examples of the Print Statement</vt:lpstr>
      <vt:lpstr>More Examples of the Print Statement</vt:lpstr>
      <vt:lpstr>Our Second Program (printtest.py)</vt:lpstr>
      <vt:lpstr>Our Second Program (printtest.py)</vt:lpstr>
      <vt:lpstr>Errors</vt:lpstr>
      <vt:lpstr>Compile-time Errors</vt:lpstr>
      <vt:lpstr>Compile-time Errors</vt:lpstr>
      <vt:lpstr>Compile-time Errors</vt:lpstr>
      <vt:lpstr>Compile-time Errors</vt:lpstr>
      <vt:lpstr>Compile-time Errors</vt:lpstr>
      <vt:lpstr>Run-time Errors</vt:lpstr>
      <vt:lpstr>Run-time Errors</vt:lpstr>
      <vt:lpstr>Problem Solving (Algorithm Design)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(Chapter 1: Sections 1-6)</dc:title>
  <dc:creator>Dr. Husni Al-Muhtasab</dc:creator>
  <cp:lastModifiedBy>Mohamed Ali Balah</cp:lastModifiedBy>
  <cp:revision>32</cp:revision>
  <dcterms:created xsi:type="dcterms:W3CDTF">2021-08-29T11:15:56Z</dcterms:created>
  <dcterms:modified xsi:type="dcterms:W3CDTF">2022-01-16T16:40:27Z</dcterms:modified>
</cp:coreProperties>
</file>