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4"/>
  </p:sldMasterIdLst>
  <p:notesMasterIdLst>
    <p:notesMasterId r:id="rId33"/>
  </p:notesMasterIdLst>
  <p:handoutMasterIdLst>
    <p:handoutMasterId r:id="rId34"/>
  </p:handoutMasterIdLst>
  <p:sldIdLst>
    <p:sldId id="737" r:id="rId5"/>
    <p:sldId id="757" r:id="rId6"/>
    <p:sldId id="758" r:id="rId7"/>
    <p:sldId id="759" r:id="rId8"/>
    <p:sldId id="760" r:id="rId9"/>
    <p:sldId id="761" r:id="rId10"/>
    <p:sldId id="763" r:id="rId11"/>
    <p:sldId id="762" r:id="rId12"/>
    <p:sldId id="764" r:id="rId13"/>
    <p:sldId id="765" r:id="rId14"/>
    <p:sldId id="766" r:id="rId15"/>
    <p:sldId id="767" r:id="rId16"/>
    <p:sldId id="768" r:id="rId17"/>
    <p:sldId id="784" r:id="rId18"/>
    <p:sldId id="769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77" r:id="rId27"/>
    <p:sldId id="778" r:id="rId28"/>
    <p:sldId id="779" r:id="rId29"/>
    <p:sldId id="780" r:id="rId30"/>
    <p:sldId id="782" r:id="rId31"/>
    <p:sldId id="781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  <a:srgbClr val="B4DCFA"/>
    <a:srgbClr val="000000"/>
    <a:srgbClr val="FF33FF"/>
    <a:srgbClr val="34AC8B"/>
    <a:srgbClr val="FFCDB6"/>
    <a:srgbClr val="579B3D"/>
    <a:srgbClr val="CFD9EE"/>
    <a:srgbClr val="66FF33"/>
    <a:srgbClr val="C51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60CAD-3A53-4A31-8DCC-0DCCFB6C3176}" v="133" dt="2021-11-08T16:39:55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600">
                <a:solidFill>
                  <a:schemeClr val="tx1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chemeClr val="tx1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7"/>
            <a:ext cx="10599576" cy="55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857920"/>
            <a:ext cx="10599576" cy="53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ICS 104 - Introduction to Programming in Python and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2667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Files and Exceptions</a:t>
            </a:r>
          </a:p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Part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9598-0F41-4B07-8F67-2EDCC10AE48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27BE-BD88-4212-B3BA-64CAD329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82F0-8F99-4283-9F56-B31D3DD5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Instead of reading an entire line, you can read individual characters with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read</a:t>
            </a:r>
            <a:r>
              <a:rPr lang="en-US" dirty="0"/>
              <a:t> method.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read</a:t>
            </a:r>
            <a:r>
              <a:rPr lang="en-US" dirty="0"/>
              <a:t> method takes a single argument that specifies the number of characters to read.</a:t>
            </a:r>
          </a:p>
          <a:p>
            <a:r>
              <a:rPr lang="en-US" dirty="0"/>
              <a:t>The method returns a string containing the characters</a:t>
            </a:r>
          </a:p>
          <a:p>
            <a:r>
              <a:rPr lang="en-US" dirty="0"/>
              <a:t>When supplied with an argument of 1,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char = </a:t>
            </a:r>
            <a:r>
              <a:rPr lang="en-US" dirty="0" err="1">
                <a:latin typeface="Consolas" panose="020B0609020204030204" pitchFamily="49" charset="0"/>
              </a:rPr>
              <a:t>inputFile.read</a:t>
            </a:r>
            <a:r>
              <a:rPr lang="en-US" dirty="0">
                <a:latin typeface="Consolas" panose="020B0609020204030204" pitchFamily="49" charset="0"/>
              </a:rPr>
              <a:t>(1)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read</a:t>
            </a:r>
            <a:r>
              <a:rPr lang="en-US" dirty="0"/>
              <a:t> method returns a string consisting of the next character in the file.</a:t>
            </a:r>
          </a:p>
          <a:p>
            <a:r>
              <a:rPr lang="en-US" dirty="0"/>
              <a:t>Or, if the end of the file is reached, it returns an empty string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1656C-DBFE-4449-BFA2-40C81999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29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27BE-BD88-4212-B3BA-64CAD329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Reading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82F0-8F99-4283-9F56-B31D3DD5C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inputFile</a:t>
            </a:r>
            <a:r>
              <a:rPr lang="en-US" dirty="0">
                <a:latin typeface="Consolas" panose="020B0609020204030204" pitchFamily="49" charset="0"/>
              </a:rPr>
              <a:t> = open("</a:t>
            </a:r>
            <a:r>
              <a:rPr lang="en-US" dirty="0" err="1">
                <a:latin typeface="Consolas" panose="020B0609020204030204" pitchFamily="49" charset="0"/>
              </a:rPr>
              <a:t>input.txt","r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char = </a:t>
            </a:r>
            <a:r>
              <a:rPr lang="en-US" dirty="0" err="1">
                <a:latin typeface="Consolas" panose="020B0609020204030204" pitchFamily="49" charset="0"/>
              </a:rPr>
              <a:t>inputFile.read</a:t>
            </a:r>
            <a:r>
              <a:rPr lang="en-US" dirty="0">
                <a:latin typeface="Consolas" panose="020B0609020204030204" pitchFamily="49" charset="0"/>
              </a:rPr>
              <a:t>(1)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while char !="":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print(char)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char = </a:t>
            </a:r>
            <a:r>
              <a:rPr lang="en-US" dirty="0" err="1">
                <a:latin typeface="Consolas" panose="020B0609020204030204" pitchFamily="49" charset="0"/>
              </a:rPr>
              <a:t>inputFile.read</a:t>
            </a:r>
            <a:r>
              <a:rPr lang="en-US" dirty="0">
                <a:latin typeface="Consolas" panose="020B0609020204030204" pitchFamily="49" charset="0"/>
              </a:rPr>
              <a:t>(1)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inputFile.close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1656C-DBFE-4449-BFA2-40C81999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98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AD60-A858-4519-BA33-F9A0982B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69A4-DFAB-48A2-8A79-5199A90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text file can contain a collection of  </a:t>
            </a:r>
            <a:r>
              <a:rPr lang="en-US" dirty="0">
                <a:solidFill>
                  <a:schemeClr val="tx1"/>
                </a:solidFill>
              </a:rPr>
              <a:t>data records </a:t>
            </a:r>
            <a:r>
              <a:rPr lang="en-US" dirty="0"/>
              <a:t>in which each </a:t>
            </a:r>
            <a:r>
              <a:rPr lang="en-US" dirty="0">
                <a:solidFill>
                  <a:schemeClr val="tx1"/>
                </a:solidFill>
              </a:rPr>
              <a:t>record</a:t>
            </a:r>
            <a:r>
              <a:rPr lang="en-US" dirty="0"/>
              <a:t> consists of multiple fields.</a:t>
            </a:r>
          </a:p>
          <a:p>
            <a:r>
              <a:rPr lang="en-US" dirty="0"/>
              <a:t>For example, a file containing student data may consist of records composed of fields for an identification number, full name, address, and class year.</a:t>
            </a:r>
          </a:p>
          <a:p>
            <a:r>
              <a:rPr lang="en-US" dirty="0"/>
              <a:t>A file containing bank account transactions may contain records composed of the transaction date, description, and amount fields.</a:t>
            </a:r>
          </a:p>
          <a:p>
            <a:r>
              <a:rPr lang="en-US" dirty="0"/>
              <a:t>When working with text files that contain data records, you generally have to read the entire record before you can process it:</a:t>
            </a:r>
          </a:p>
          <a:p>
            <a:pPr lvl="1"/>
            <a:r>
              <a:rPr lang="en-US" sz="3800" dirty="0"/>
              <a:t>For each record in file</a:t>
            </a:r>
            <a:endParaRPr lang="en-US" dirty="0"/>
          </a:p>
          <a:p>
            <a:pPr lvl="2"/>
            <a:r>
              <a:rPr lang="en-US" sz="3800" dirty="0"/>
              <a:t>Read the entire record.</a:t>
            </a:r>
          </a:p>
          <a:p>
            <a:pPr lvl="2"/>
            <a:r>
              <a:rPr lang="en-US" sz="3800" dirty="0"/>
              <a:t>Process the record.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B6A43-F18C-4688-9447-501686E7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10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7B7C-D0C6-40E0-9794-96E11DD9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4838-28F3-4176-8469-A22C259D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There are two aspects to dealing with program errors:</a:t>
            </a:r>
          </a:p>
          <a:p>
            <a:pPr lvl="1"/>
            <a:r>
              <a:rPr lang="en-US" sz="3200" dirty="0"/>
              <a:t>detection </a:t>
            </a:r>
          </a:p>
          <a:p>
            <a:pPr lvl="1"/>
            <a:r>
              <a:rPr lang="en-US" sz="3200" dirty="0"/>
              <a:t>Handling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7913A-E3E7-4063-ACCE-2B5B0C53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89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7B7C-D0C6-40E0-9794-96E11DD9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4838-28F3-4176-8469-A22C259D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3200" dirty="0"/>
              <a:t>For example, the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open() </a:t>
            </a:r>
            <a:r>
              <a:rPr lang="en-US" sz="3200" dirty="0"/>
              <a:t>function can detect an attempt to read from a non-existent file.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3200" dirty="0"/>
              <a:t>However, it cannot handle that error.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3200" dirty="0"/>
              <a:t>A satisfactory way of handling the error might be to terminate the program, or to ask the user for another file name.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3200" dirty="0"/>
              <a:t>The </a:t>
            </a:r>
            <a:r>
              <a:rPr lang="en-US" sz="3200" dirty="0">
                <a:latin typeface="Consolas" panose="020B0609020204030204" pitchFamily="49" charset="0"/>
              </a:rPr>
              <a:t>open()</a:t>
            </a:r>
            <a:r>
              <a:rPr lang="en-US" sz="3200" dirty="0"/>
              <a:t> function cannot choose between the alternatives.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3200" dirty="0"/>
              <a:t>It needs to report the error to another part of the program.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3200" dirty="0"/>
              <a:t>In Python, </a:t>
            </a:r>
            <a:r>
              <a:rPr lang="en-US" sz="3200" dirty="0">
                <a:solidFill>
                  <a:schemeClr val="tx1"/>
                </a:solidFill>
              </a:rPr>
              <a:t>exception handling </a:t>
            </a:r>
            <a:r>
              <a:rPr lang="en-US" sz="3200" dirty="0"/>
              <a:t>provides a flexible mechanism for passing control from the point of </a:t>
            </a:r>
            <a:r>
              <a:rPr lang="en-US" sz="3200" dirty="0">
                <a:solidFill>
                  <a:schemeClr val="tx1"/>
                </a:solidFill>
              </a:rPr>
              <a:t>error</a:t>
            </a:r>
            <a:r>
              <a:rPr lang="en-US" sz="3200" dirty="0"/>
              <a:t> detection to a handler that can deal with the 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7913A-E3E7-4063-ACCE-2B5B0C53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20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292F-4BAD-413C-9957-E625429C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Raising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1816-D298-48A8-8B32-6E07F1DD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you detect an error condition, your job is easy.</a:t>
            </a:r>
          </a:p>
          <a:p>
            <a:r>
              <a:rPr lang="en-US" dirty="0"/>
              <a:t>You just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raise</a:t>
            </a:r>
            <a:r>
              <a:rPr lang="en-US" dirty="0"/>
              <a:t> an appropriate </a:t>
            </a:r>
            <a:r>
              <a:rPr lang="en-US" dirty="0">
                <a:solidFill>
                  <a:schemeClr val="tx1"/>
                </a:solidFill>
              </a:rPr>
              <a:t>exception</a:t>
            </a:r>
            <a:r>
              <a:rPr lang="en-US" dirty="0"/>
              <a:t>, and you are done.</a:t>
            </a:r>
          </a:p>
          <a:p>
            <a:r>
              <a:rPr lang="en-US" dirty="0"/>
              <a:t>For example, suppose someone tries to withdraw too much money from a bank account:</a:t>
            </a:r>
          </a:p>
          <a:p>
            <a:pPr marL="457189" lvl="1" indent="0">
              <a:buNone/>
            </a:pPr>
            <a:r>
              <a:rPr lang="en-US" dirty="0"/>
              <a:t># if amount &gt; balance:</a:t>
            </a:r>
          </a:p>
          <a:p>
            <a:pPr marL="457189" lvl="1" indent="0">
              <a:buNone/>
            </a:pPr>
            <a:r>
              <a:rPr lang="en-US" dirty="0"/>
              <a:t># Now what?</a:t>
            </a:r>
          </a:p>
          <a:p>
            <a:pPr lvl="2"/>
            <a:r>
              <a:rPr lang="en-US" dirty="0"/>
              <a:t>First look for an appropriate </a:t>
            </a:r>
            <a:r>
              <a:rPr lang="en-US" dirty="0">
                <a:solidFill>
                  <a:schemeClr val="tx1"/>
                </a:solidFill>
              </a:rPr>
              <a:t>exception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Python library provides several standard exceptions to signal all sorts of exceptional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E358-C5F9-44FE-9E1C-AADEC280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16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8C8B-596B-4055-98B6-D372CEBD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09AA7-BB76-4AE4-97E6-ACDFFA3D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09308-CA87-41FC-A909-5F063319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486194"/>
            <a:ext cx="10972800" cy="60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5F82-4F22-4EB1-B2D4-80A1CD0A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941-45B2-49B9-92EB-F813D4AD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around for an exception type that might describe your situation?</a:t>
            </a:r>
          </a:p>
          <a:p>
            <a:r>
              <a:rPr lang="en-US" dirty="0"/>
              <a:t>How about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ArithematicError</a:t>
            </a:r>
            <a:r>
              <a:rPr lang="en-US" dirty="0"/>
              <a:t> exception? Is it an arithmetic error to have a negative balance?</a:t>
            </a:r>
          </a:p>
          <a:p>
            <a:pPr lvl="1"/>
            <a:r>
              <a:rPr lang="en-US" dirty="0"/>
              <a:t>No, Python can deal with negative numbers.</a:t>
            </a:r>
          </a:p>
          <a:p>
            <a:r>
              <a:rPr lang="en-US" dirty="0"/>
              <a:t>Is the amount to be withdrawn an illegal value?</a:t>
            </a:r>
          </a:p>
          <a:p>
            <a:pPr lvl="1"/>
            <a:r>
              <a:rPr lang="en-US" dirty="0"/>
              <a:t>Indeed, it is. It is just too large.</a:t>
            </a:r>
          </a:p>
          <a:p>
            <a:pPr lvl="1"/>
            <a:r>
              <a:rPr lang="en-US" dirty="0"/>
              <a:t>Therefore, let's raise a </a:t>
            </a:r>
            <a:r>
              <a:rPr lang="en-US" dirty="0" err="1">
                <a:latin typeface="Consolas" panose="020B0609020204030204" pitchFamily="49" charset="0"/>
              </a:rPr>
              <a:t>ValueError</a:t>
            </a:r>
            <a:r>
              <a:rPr lang="en-US" dirty="0"/>
              <a:t> exception.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F957-94AC-4DB7-9A47-6970DFEB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426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5F82-4F22-4EB1-B2D4-80A1CD0A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941-45B2-49B9-92EB-F813D4AD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amount to be withdrawn an illegal value?</a:t>
            </a:r>
          </a:p>
          <a:p>
            <a:pPr lvl="1"/>
            <a:r>
              <a:rPr lang="en-US" dirty="0"/>
              <a:t>Indeed it is. It is just too large.</a:t>
            </a:r>
          </a:p>
          <a:p>
            <a:pPr lvl="1"/>
            <a:r>
              <a:rPr lang="en-US" dirty="0"/>
              <a:t>Therefore, let's raise a </a:t>
            </a:r>
            <a:r>
              <a:rPr lang="en-US" dirty="0" err="1">
                <a:latin typeface="Consolas" panose="020B0609020204030204" pitchFamily="49" charset="0"/>
              </a:rPr>
              <a:t>ValueError</a:t>
            </a:r>
            <a:r>
              <a:rPr lang="en-US" dirty="0"/>
              <a:t> exception.</a:t>
            </a:r>
          </a:p>
          <a:p>
            <a:pPr lvl="1"/>
            <a:endParaRPr lang="en-US" dirty="0"/>
          </a:p>
          <a:p>
            <a:pPr marL="457189" lvl="1" indent="0">
              <a:buNone/>
            </a:pP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amount = 100</a:t>
            </a:r>
          </a:p>
          <a:p>
            <a:pPr marL="457189" lvl="1" indent="0">
              <a:buNone/>
            </a:pP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balance = 50</a:t>
            </a:r>
          </a:p>
          <a:p>
            <a:pPr marL="457189" lvl="1" indent="0">
              <a:buNone/>
            </a:pP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if amount &gt; balance:</a:t>
            </a:r>
          </a:p>
          <a:p>
            <a:pPr marL="457189" lvl="1" indent="0">
              <a:buNone/>
            </a:pP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raise </a:t>
            </a:r>
            <a:r>
              <a:rPr lang="en-US" sz="3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ValueError</a:t>
            </a:r>
            <a:r>
              <a:rPr lang="en-US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("Amount exceeds balance")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F957-94AC-4DB7-9A47-6970DFEB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23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FC44-A22D-4B88-BE85-AD1889EB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/>
          <a:p>
            <a:r>
              <a:rPr lang="en-US" dirty="0"/>
              <a:t>Raising Exceptions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C650F6-4858-450B-A868-A3D2D302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E2B81-F2BA-4250-B77A-A137E69B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A8D62-0544-445E-9234-0978C51C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74" y="762000"/>
            <a:ext cx="1062060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0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B4B211-86FF-411B-B64D-C3437110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Iterating over the Lines of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8CB1-E655-4B91-87BD-C3258A60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/>
          <a:lstStyle/>
          <a:p>
            <a:r>
              <a:rPr lang="en-US" dirty="0"/>
              <a:t>To read the lines of text from the file, you can iterate over the file object using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loop.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 = open("</a:t>
            </a:r>
            <a:r>
              <a:rPr lang="en-US" dirty="0" err="1">
                <a:latin typeface="Consolas" panose="020B0609020204030204" pitchFamily="49" charset="0"/>
              </a:rPr>
              <a:t>input.txt","r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print(line)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A76E3-F4ED-4DD6-AF37-5D359A02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667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FC44-A22D-4B88-BE85-AD1889EB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/>
          <a:p>
            <a:r>
              <a:rPr lang="en-US" dirty="0"/>
              <a:t>Raising Exceptions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C650F6-4858-450B-A868-A3D2D302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raise an exception, execution does not continue with the next statement but with an exception handler.</a:t>
            </a:r>
          </a:p>
          <a:p>
            <a:pPr lvl="1"/>
            <a:r>
              <a:rPr lang="en-US" dirty="0"/>
              <a:t>Every exception should be handled somewhere in your program.</a:t>
            </a:r>
          </a:p>
          <a:p>
            <a:pPr lvl="1"/>
            <a:r>
              <a:rPr lang="en-US" dirty="0"/>
              <a:t>If an exception has no handler, an error message is printed, and your program terminates.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E2B81-F2BA-4250-B77A-A137E69B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50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9CAA-0FEF-45F2-9204-CB6770C2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033B-F724-4E0F-AED4-C3D49232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handle exceptions with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try/except </a:t>
            </a:r>
            <a:r>
              <a:rPr lang="en-US" dirty="0"/>
              <a:t>statement.</a:t>
            </a:r>
          </a:p>
          <a:p>
            <a:r>
              <a:rPr lang="en-US" dirty="0"/>
              <a:t>Place the statement into a location of your program that knows how to handle a particular exception.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try block</a:t>
            </a:r>
            <a:r>
              <a:rPr lang="en-US" dirty="0"/>
              <a:t> contains one or more statements that may cause an exception of the kind that you are willing to handle.</a:t>
            </a:r>
          </a:p>
          <a:p>
            <a:r>
              <a:rPr lang="en-US" dirty="0"/>
              <a:t>Each except clause contains the handler for an exception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A7940-7A5F-4CBB-B8C9-F29FD674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45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9CAA-0FEF-45F2-9204-CB6770C2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Handling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033B-F724-4E0F-AED4-C3D49232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try: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filename= input("Enter filename: 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 = open(filename, "r")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line = 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value = int(line)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except </a:t>
            </a:r>
            <a:r>
              <a:rPr lang="en-US" dirty="0" err="1">
                <a:latin typeface="Consolas" panose="020B0609020204030204" pitchFamily="49" charset="0"/>
              </a:rPr>
              <a:t>IOError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print("Error: file not found")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except </a:t>
            </a:r>
            <a:r>
              <a:rPr lang="en-US" dirty="0" err="1">
                <a:latin typeface="Consolas" panose="020B0609020204030204" pitchFamily="49" charset="0"/>
              </a:rPr>
              <a:t>ValueError</a:t>
            </a:r>
            <a:r>
              <a:rPr lang="en-US" dirty="0">
                <a:latin typeface="Consolas" panose="020B0609020204030204" pitchFamily="49" charset="0"/>
              </a:rPr>
              <a:t> as exception: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</a:t>
            </a:r>
            <a:r>
              <a:rPr lang="en-US" dirty="0" err="1">
                <a:latin typeface="Consolas" panose="020B0609020204030204" pitchFamily="49" charset="0"/>
              </a:rPr>
              <a:t>Error:",str</a:t>
            </a:r>
            <a:r>
              <a:rPr lang="en-US" dirty="0">
                <a:latin typeface="Consolas" panose="020B0609020204030204" pitchFamily="49" charset="0"/>
              </a:rPr>
              <a:t>(exception))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A7940-7A5F-4CBB-B8C9-F29FD674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21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C9E4-7559-4DC9-9FDC-032916AD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 Syntax for Handling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ACDA-1139-4A84-B826-456C1E3E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A2BE3-45AF-4BD4-B3CE-C090272C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19783-2982-4D85-9718-5926D7F7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80" y="783431"/>
            <a:ext cx="10606795" cy="57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3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866-7C75-4D64-A7C7-E3E765D7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F843-ED07-4CB9-8EFB-CE9F4422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Occasionally, you need to take some action whether an exception is raised.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finally</a:t>
            </a:r>
            <a:r>
              <a:rPr lang="en-US" dirty="0"/>
              <a:t> construct is used to handle this situation.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D34E6-7CE2-4582-B62A-8E97461F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73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866-7C75-4D64-A7C7-E3E765D7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Finally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F843-ED07-4CB9-8EFB-CE9F4422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it is important to close an output file to ensure that all output is written to the file.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filename= input("Enter filename: ")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outfile</a:t>
            </a:r>
            <a:r>
              <a:rPr lang="en-US" dirty="0">
                <a:latin typeface="Consolas" panose="020B0609020204030204" pitchFamily="49" charset="0"/>
              </a:rPr>
              <a:t> = open(filename, "w")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try: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outfile.write</a:t>
            </a:r>
            <a:r>
              <a:rPr lang="en-US" dirty="0">
                <a:latin typeface="Consolas" panose="020B0609020204030204" pitchFamily="49" charset="0"/>
              </a:rPr>
              <a:t>("Hello World\n")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value = 1 / 0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outfile.close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except </a:t>
            </a:r>
            <a:r>
              <a:rPr lang="en-US" dirty="0" err="1">
                <a:latin typeface="Consolas" panose="020B0609020204030204" pitchFamily="49" charset="0"/>
              </a:rPr>
              <a:t>ArithmeticError</a:t>
            </a:r>
            <a:r>
              <a:rPr lang="en-US" dirty="0">
                <a:latin typeface="Consolas" panose="020B0609020204030204" pitchFamily="49" charset="0"/>
              </a:rPr>
              <a:t> as exception: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</a:t>
            </a:r>
            <a:r>
              <a:rPr lang="en-US" dirty="0" err="1">
                <a:latin typeface="Consolas" panose="020B0609020204030204" pitchFamily="49" charset="0"/>
              </a:rPr>
              <a:t>Error:",str</a:t>
            </a:r>
            <a:r>
              <a:rPr lang="en-US" dirty="0">
                <a:latin typeface="Consolas" panose="020B0609020204030204" pitchFamily="49" charset="0"/>
              </a:rPr>
              <a:t>(exception))</a:t>
            </a:r>
          </a:p>
          <a:p>
            <a:r>
              <a:rPr lang="en-US" dirty="0"/>
              <a:t>Since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ArithmeticError</a:t>
            </a:r>
            <a:r>
              <a:rPr lang="en-US" dirty="0"/>
              <a:t> exception is raised, the call to close is never executed.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D34E6-7CE2-4582-B62A-8E97461F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101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866-7C75-4D64-A7C7-E3E765D7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Finally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F843-ED07-4CB9-8EFB-CE9F4422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solve this problem by placing the call to close inside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finally</a:t>
            </a:r>
            <a:r>
              <a:rPr lang="en-US" dirty="0"/>
              <a:t> clause:</a:t>
            </a:r>
            <a:endParaRPr lang="en-US" dirty="0">
              <a:ea typeface="Cambria" panose="02040503050406030204" pitchFamily="18" charset="0"/>
            </a:endParaRP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filename= input("Enter filename: ")</a:t>
            </a:r>
          </a:p>
          <a:p>
            <a:pPr marL="457189" lvl="1" indent="0">
              <a:buNone/>
            </a:pPr>
            <a:r>
              <a:rPr lang="en-US" dirty="0" err="1">
                <a:latin typeface="+mn-lt"/>
                <a:ea typeface="Cambria" panose="02040503050406030204" pitchFamily="18" charset="0"/>
              </a:rPr>
              <a:t>outfile</a:t>
            </a:r>
            <a:r>
              <a:rPr lang="en-US" dirty="0">
                <a:latin typeface="+mn-lt"/>
                <a:ea typeface="Cambria" panose="02040503050406030204" pitchFamily="18" charset="0"/>
              </a:rPr>
              <a:t> = open(filename, "w")</a:t>
            </a: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try:</a:t>
            </a: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      </a:t>
            </a:r>
            <a:r>
              <a:rPr lang="en-US" dirty="0" err="1">
                <a:latin typeface="+mn-lt"/>
                <a:ea typeface="Cambria" panose="02040503050406030204" pitchFamily="18" charset="0"/>
              </a:rPr>
              <a:t>outfile.write</a:t>
            </a:r>
            <a:r>
              <a:rPr lang="en-US" dirty="0">
                <a:latin typeface="+mn-lt"/>
                <a:ea typeface="Cambria" panose="02040503050406030204" pitchFamily="18" charset="0"/>
              </a:rPr>
              <a:t>("Hello World\n")</a:t>
            </a: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      value = 1 / 0</a:t>
            </a: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except </a:t>
            </a:r>
            <a:r>
              <a:rPr lang="en-US" dirty="0" err="1">
                <a:latin typeface="+mn-lt"/>
                <a:ea typeface="Cambria" panose="02040503050406030204" pitchFamily="18" charset="0"/>
              </a:rPr>
              <a:t>ArithmeticError</a:t>
            </a:r>
            <a:r>
              <a:rPr lang="en-US" dirty="0">
                <a:latin typeface="+mn-lt"/>
                <a:ea typeface="Cambria" panose="02040503050406030204" pitchFamily="18" charset="0"/>
              </a:rPr>
              <a:t> as exception:</a:t>
            </a: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      print("</a:t>
            </a:r>
            <a:r>
              <a:rPr lang="en-US" dirty="0" err="1">
                <a:latin typeface="+mn-lt"/>
                <a:ea typeface="Cambria" panose="02040503050406030204" pitchFamily="18" charset="0"/>
              </a:rPr>
              <a:t>Error:",str</a:t>
            </a:r>
            <a:r>
              <a:rPr lang="en-US" dirty="0">
                <a:latin typeface="+mn-lt"/>
                <a:ea typeface="Cambria" panose="02040503050406030204" pitchFamily="18" charset="0"/>
              </a:rPr>
              <a:t>(exception))</a:t>
            </a: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finally:</a:t>
            </a: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     </a:t>
            </a:r>
            <a:r>
              <a:rPr lang="en-US" dirty="0" err="1">
                <a:latin typeface="+mn-lt"/>
                <a:ea typeface="Cambria" panose="02040503050406030204" pitchFamily="18" charset="0"/>
              </a:rPr>
              <a:t>outfile.close</a:t>
            </a:r>
            <a:r>
              <a:rPr lang="en-US" dirty="0">
                <a:latin typeface="+mn-lt"/>
                <a:ea typeface="Cambria" panose="02040503050406030204" pitchFamily="18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D34E6-7CE2-4582-B62A-8E97461F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96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866-7C75-4D64-A7C7-E3E765D7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Finally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F843-ED07-4CB9-8EFB-CE9F4422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finally block is always executed after leaving the try statement.</a:t>
            </a:r>
          </a:p>
          <a:p>
            <a:r>
              <a:rPr lang="en-US" dirty="0"/>
              <a:t>In case if some exception was not handled by except block, it is re-raised after execution of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finally</a:t>
            </a:r>
            <a:r>
              <a:rPr lang="en-US" dirty="0"/>
              <a:t> block.</a:t>
            </a:r>
            <a:endParaRPr lang="en-US" dirty="0">
              <a:latin typeface="+mn-lt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D34E6-7CE2-4582-B62A-8E97461F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303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ADA-7E2D-4853-A885-F98F2AFE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the Finally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EAD0-6142-4B52-AE80-BFCA193F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ED2CD-8053-4130-80F6-D5C2B49E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BB593-400B-45FD-BEED-5848B194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83431"/>
            <a:ext cx="10599576" cy="56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9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F6A5E6-8CF7-404A-B063-320B0079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the Lines of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10A7-A137-4D11-B27A-B46B557A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9372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we have an input file that contains a collection of words, stored one per 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the lines of input are printed to the terminal, they will be displayed with a blank line between each word:</a:t>
            </a:r>
          </a:p>
          <a:p>
            <a:r>
              <a:rPr lang="en-US" dirty="0"/>
              <a:t>the print function prints its argument to the terminal and then starts a new line by printing a newline character. Because each line ends with a newline character, the second newline creates a blank line in the output.</a:t>
            </a:r>
          </a:p>
          <a:p>
            <a:r>
              <a:rPr lang="en-US" dirty="0"/>
              <a:t>Generally, the newline character must be removed before the input string is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C283-DF04-4E84-9689-56C16BEC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643FA-EDEC-4EF1-9901-EBF23BC00B94}"/>
              </a:ext>
            </a:extLst>
          </p:cNvPr>
          <p:cNvSpPr txBox="1"/>
          <p:nvPr/>
        </p:nvSpPr>
        <p:spPr>
          <a:xfrm>
            <a:off x="10210800" y="609600"/>
            <a:ext cx="1252237" cy="175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spam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and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eggs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DC2FC-CE35-4DA3-A8B4-7BB6D5415C93}"/>
              </a:ext>
            </a:extLst>
          </p:cNvPr>
          <p:cNvSpPr txBox="1"/>
          <p:nvPr/>
        </p:nvSpPr>
        <p:spPr>
          <a:xfrm>
            <a:off x="10253963" y="2813736"/>
            <a:ext cx="1252237" cy="28623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Spam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and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eggs</a:t>
            </a:r>
          </a:p>
        </p:txBody>
      </p:sp>
    </p:spTree>
    <p:extLst>
      <p:ext uri="{BB962C8B-B14F-4D97-AF65-F5344CB8AC3E}">
        <p14:creationId xmlns:p14="http://schemas.microsoft.com/office/powerpoint/2010/main" val="351825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F6A5E6-8CF7-404A-B063-320B0079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/>
          <a:p>
            <a:r>
              <a:rPr lang="en-US" dirty="0"/>
              <a:t>Iterating over the Lines of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10A7-A137-4D11-B27A-B46B557A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remove the newline character, apply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rstrip</a:t>
            </a:r>
            <a:r>
              <a:rPr lang="en-US" dirty="0"/>
              <a:t> method to the string. (</a:t>
            </a:r>
            <a:r>
              <a:rPr lang="en-US" dirty="0">
                <a:solidFill>
                  <a:schemeClr val="tx1"/>
                </a:solidFill>
              </a:rPr>
              <a:t>right striping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rstrip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removes all trailing white spaces (tabs, spaces and newlines) from the end of the string when called without an argument.</a:t>
            </a:r>
          </a:p>
          <a:p>
            <a:pPr lvl="1"/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If we supply an argument, it will remove the trailing characters in the argument.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 = open("</a:t>
            </a:r>
            <a:r>
              <a:rPr lang="en-US" dirty="0" err="1">
                <a:latin typeface="Consolas" panose="020B0609020204030204" pitchFamily="49" charset="0"/>
              </a:rPr>
              <a:t>input.txt","r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line = </a:t>
            </a:r>
            <a:r>
              <a:rPr lang="en-US" dirty="0" err="1">
                <a:latin typeface="Consolas" panose="020B0609020204030204" pitchFamily="49" charset="0"/>
              </a:rPr>
              <a:t>line.rstrip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print(line)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C283-DF04-4E84-9689-56C16BEC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97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93CEA-AC1F-4CB3-9464-98833CD0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6368-2F6A-4B2F-8B12-4824E780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6019800" cy="5486400"/>
          </a:xfrm>
        </p:spPr>
        <p:txBody>
          <a:bodyPr>
            <a:normAutofit/>
          </a:bodyPr>
          <a:lstStyle/>
          <a:p>
            <a:r>
              <a:rPr lang="en-US" dirty="0"/>
              <a:t>Sometimes you may need to read the individual words from a text file.</a:t>
            </a:r>
          </a:p>
          <a:p>
            <a:r>
              <a:rPr lang="en-US" dirty="0"/>
              <a:t>For example, suppose our input file contains two lines of text</a:t>
            </a:r>
          </a:p>
          <a:p>
            <a:r>
              <a:rPr lang="en-US" dirty="0"/>
              <a:t>that we would like to print to the terminal, one word per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ED8E-2783-42F5-9FCC-E1066033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A96B0-D3A5-4DF0-96D3-B0B5D1A1DC7A}"/>
              </a:ext>
            </a:extLst>
          </p:cNvPr>
          <p:cNvSpPr txBox="1"/>
          <p:nvPr/>
        </p:nvSpPr>
        <p:spPr>
          <a:xfrm>
            <a:off x="4042289" y="449264"/>
            <a:ext cx="7200820" cy="1077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32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Mary had a little lamb,</a:t>
            </a:r>
          </a:p>
          <a:p>
            <a:pPr algn="l"/>
            <a:r>
              <a:rPr lang="en-US" sz="32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whose fleece was white as snow.</a:t>
            </a:r>
            <a:endParaRPr 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D18C8-9033-470D-858B-C2903169C3B2}"/>
              </a:ext>
            </a:extLst>
          </p:cNvPr>
          <p:cNvSpPr txBox="1"/>
          <p:nvPr/>
        </p:nvSpPr>
        <p:spPr>
          <a:xfrm>
            <a:off x="6671109" y="2070080"/>
            <a:ext cx="4572000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36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Mary </a:t>
            </a:r>
          </a:p>
          <a:p>
            <a:pPr algn="l"/>
            <a:r>
              <a:rPr lang="en-US" sz="36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had </a:t>
            </a:r>
          </a:p>
          <a:p>
            <a:pPr algn="l"/>
            <a:r>
              <a:rPr lang="en-US" sz="36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a </a:t>
            </a:r>
          </a:p>
          <a:p>
            <a:pPr algn="l"/>
            <a:r>
              <a:rPr lang="en-US" sz="36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Little</a:t>
            </a:r>
          </a:p>
          <a:p>
            <a:pPr algn="l"/>
            <a:r>
              <a:rPr lang="en-US" sz="3600" b="1">
                <a:solidFill>
                  <a:schemeClr val="tx1"/>
                </a:solidFill>
                <a:latin typeface="Consolas" panose="020B0609020204030204" pitchFamily="49" charset="0"/>
              </a:rPr>
              <a:t>Lamb,</a:t>
            </a:r>
            <a:r>
              <a:rPr lang="en-US" sz="3600" b="1" i="0" u="none" strike="noStrike" baseline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3600" b="1" i="0" u="none" strike="noStrike" baseline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6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76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93CEA-AC1F-4CB3-9464-98833CD0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6368-2F6A-4B2F-8B12-4824E780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r>
              <a:rPr lang="en-US" dirty="0"/>
              <a:t>There is no method for reading a word from a file, you must first read a line and then split it into individual words.</a:t>
            </a:r>
          </a:p>
          <a:p>
            <a:r>
              <a:rPr lang="en-US" dirty="0"/>
              <a:t>This can be done using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split() </a:t>
            </a:r>
            <a:r>
              <a:rPr lang="en-US" dirty="0"/>
              <a:t>method: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 = open("7.2.2.txt","r")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wordList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line.split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wordList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ED8E-2783-42F5-9FCC-E1066033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B06188-6FAE-4CC3-A97D-DA6EFEF8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45867"/>
            <a:ext cx="9601200" cy="110799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['Mary', 'had', 'a', 'little', 'lamb,']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['whose', 'fleece', 'was', 'white', 'as', 'snow.'] </a:t>
            </a:r>
          </a:p>
        </p:txBody>
      </p:sp>
    </p:spTree>
    <p:extLst>
      <p:ext uri="{BB962C8B-B14F-4D97-AF65-F5344CB8AC3E}">
        <p14:creationId xmlns:p14="http://schemas.microsoft.com/office/powerpoint/2010/main" val="179749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93CEA-AC1F-4CB3-9464-98833CD0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Words - 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6368-2F6A-4B2F-8B12-4824E780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 = open("7.2.2.txt","r")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wordList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line.split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for word in </a:t>
            </a:r>
            <a:r>
              <a:rPr lang="en-US" dirty="0" err="1">
                <a:latin typeface="Consolas" panose="020B0609020204030204" pitchFamily="49" charset="0"/>
              </a:rPr>
              <a:t>wordList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print(word)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ED8E-2783-42F5-9FCC-E1066033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8D8B0-B816-48B0-A35E-9CB95A05F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782637"/>
            <a:ext cx="2286000" cy="541686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masis MT Pro" panose="020B0604020202020204" pitchFamily="18" charset="0"/>
              </a:rPr>
              <a:t>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masis MT Pro" panose="020B0604020202020204" pitchFamily="18" charset="0"/>
              </a:rPr>
              <a:t>had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masis MT Pro" panose="020B0604020202020204" pitchFamily="18" charset="0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masis MT Pro" panose="020B0604020202020204" pitchFamily="18" charset="0"/>
              </a:rPr>
              <a:t>little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masis MT Pro" panose="020B0604020202020204" pitchFamily="18" charset="0"/>
              </a:rPr>
              <a:t>lamb,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masis MT Pro" panose="020B0604020202020204" pitchFamily="18" charset="0"/>
              </a:rPr>
              <a:t>whose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masis MT Pro" panose="020B0604020202020204" pitchFamily="18" charset="0"/>
              </a:rPr>
              <a:t>fleece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masis MT Pro" panose="020B0604020202020204" pitchFamily="18" charset="0"/>
              </a:rPr>
              <a:t>was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masis MT Pro" panose="020B0604020202020204" pitchFamily="18" charset="0"/>
              </a:rPr>
              <a:t>white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masis MT Pro" panose="020B0604020202020204" pitchFamily="18" charset="0"/>
              </a:rPr>
              <a:t>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masis MT Pro" panose="020B0604020202020204" pitchFamily="18" charset="0"/>
              </a:rPr>
              <a:t>snow.</a:t>
            </a:r>
          </a:p>
        </p:txBody>
      </p:sp>
    </p:spTree>
    <p:extLst>
      <p:ext uri="{BB962C8B-B14F-4D97-AF65-F5344CB8AC3E}">
        <p14:creationId xmlns:p14="http://schemas.microsoft.com/office/powerpoint/2010/main" val="5082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93CEA-AC1F-4CB3-9464-98833CD0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Reading Words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A7E636-9BB1-4595-9438-EA2D47DE9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7848600" cy="5486400"/>
          </a:xfrm>
        </p:spPr>
        <p:txBody>
          <a:bodyPr/>
          <a:lstStyle/>
          <a:p>
            <a:r>
              <a:rPr lang="en-US" dirty="0"/>
              <a:t>Notice that the last word in the last output contains punctuation marks.</a:t>
            </a:r>
          </a:p>
          <a:p>
            <a:pPr lvl="1"/>
            <a:r>
              <a:rPr lang="en-US" dirty="0"/>
              <a:t>And the last letter in line 5</a:t>
            </a:r>
          </a:p>
          <a:p>
            <a:r>
              <a:rPr lang="en-US" dirty="0"/>
              <a:t>If you want to print the words contained in the file without punctuation marks, which function we can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ED8E-2783-42F5-9FCC-E1066033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965F6-6D48-4291-A349-B93B64DA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782637"/>
            <a:ext cx="2286000" cy="541686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had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little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lamb,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whose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fleece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was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white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B0604020202020204" pitchFamily="18" charset="0"/>
              </a:rPr>
              <a:t>snow.</a:t>
            </a:r>
          </a:p>
        </p:txBody>
      </p:sp>
    </p:spTree>
    <p:extLst>
      <p:ext uri="{BB962C8B-B14F-4D97-AF65-F5344CB8AC3E}">
        <p14:creationId xmlns:p14="http://schemas.microsoft.com/office/powerpoint/2010/main" val="340878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93CEA-AC1F-4CB3-9464-98833CD0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Reading Words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A7E636-9BB1-4595-9438-EA2D47DE9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r>
              <a:rPr lang="en-US" dirty="0"/>
              <a:t>If you want to print the words contained in the file without punctuation marks, which function we can use?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 = open("7.2.2.txt","r")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wordList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line.split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for word in </a:t>
            </a:r>
            <a:r>
              <a:rPr lang="en-US" dirty="0" err="1">
                <a:latin typeface="Consolas" panose="020B0609020204030204" pitchFamily="49" charset="0"/>
              </a:rPr>
              <a:t>wordList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word = </a:t>
            </a:r>
            <a:r>
              <a:rPr lang="en-US" dirty="0" err="1">
                <a:latin typeface="Consolas" panose="020B0609020204030204" pitchFamily="49" charset="0"/>
              </a:rPr>
              <a:t>word.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rstrip</a:t>
            </a:r>
            <a:r>
              <a:rPr lang="en-US" dirty="0">
                <a:latin typeface="Consolas" panose="020B0609020204030204" pitchFamily="49" charset="0"/>
              </a:rPr>
              <a:t>(".,?!")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print(word)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ED8E-2783-42F5-9FCC-E1066033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528422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6356B02BF29545968F1DCC703607E8" ma:contentTypeVersion="7" ma:contentTypeDescription="Create a new document." ma:contentTypeScope="" ma:versionID="9184c2d355f5afd421c423571a282233">
  <xsd:schema xmlns:xsd="http://www.w3.org/2001/XMLSchema" xmlns:xs="http://www.w3.org/2001/XMLSchema" xmlns:p="http://schemas.microsoft.com/office/2006/metadata/properties" xmlns:ns2="684c4afe-d96a-464a-b608-a56f151b4ff5" targetNamespace="http://schemas.microsoft.com/office/2006/metadata/properties" ma:root="true" ma:fieldsID="cd83edf55f0ac1487d48db512edf34b3" ns2:_="">
    <xsd:import namespace="684c4afe-d96a-464a-b608-a56f151b4f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c4afe-d96a-464a-b608-a56f151b4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9F0BF8-EABB-4E88-BAC0-2D9EFF7B27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c4afe-d96a-464a-b608-a56f151b4f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900301-BE3F-468A-A3D3-941EE94B80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73DAC9-9C7B-4B88-913A-8F5A994D47A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1610</Words>
  <Application>Microsoft Office PowerPoint</Application>
  <PresentationFormat>Widescreen</PresentationFormat>
  <Paragraphs>234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Amasis MT Pro</vt:lpstr>
      <vt:lpstr>Arial</vt:lpstr>
      <vt:lpstr>Calibri</vt:lpstr>
      <vt:lpstr>Cambria</vt:lpstr>
      <vt:lpstr>Consolas</vt:lpstr>
      <vt:lpstr>1.3PropositionalEquivalences</vt:lpstr>
      <vt:lpstr>ICS 104 - Introduction to Programming in Python and C</vt:lpstr>
      <vt:lpstr>Iterating over the Lines of a File</vt:lpstr>
      <vt:lpstr>Iterating over the Lines of a File</vt:lpstr>
      <vt:lpstr>Iterating over the Lines of a File</vt:lpstr>
      <vt:lpstr>Reading Words</vt:lpstr>
      <vt:lpstr>Reading Words</vt:lpstr>
      <vt:lpstr>Reading Words - Student Activity</vt:lpstr>
      <vt:lpstr>Reading Words</vt:lpstr>
      <vt:lpstr>Reading Words</vt:lpstr>
      <vt:lpstr>Reading Characters</vt:lpstr>
      <vt:lpstr>Reading Characters</vt:lpstr>
      <vt:lpstr>Reading Records</vt:lpstr>
      <vt:lpstr>Exception Handling</vt:lpstr>
      <vt:lpstr>Exception Handling</vt:lpstr>
      <vt:lpstr>Raising Exceptions</vt:lpstr>
      <vt:lpstr>Standard Exceptions</vt:lpstr>
      <vt:lpstr>Standard Exceptions</vt:lpstr>
      <vt:lpstr>Standard Exceptions</vt:lpstr>
      <vt:lpstr>Raising Exceptions</vt:lpstr>
      <vt:lpstr>Raising Exceptions</vt:lpstr>
      <vt:lpstr>Handling Exceptions</vt:lpstr>
      <vt:lpstr>Handling Exceptions</vt:lpstr>
      <vt:lpstr>General Syntax for Handling Exceptions</vt:lpstr>
      <vt:lpstr>The Finally Clause</vt:lpstr>
      <vt:lpstr>The Finally Clause</vt:lpstr>
      <vt:lpstr>The Finally Clause</vt:lpstr>
      <vt:lpstr>The Finally Clause</vt:lpstr>
      <vt:lpstr>Syntax of the Finally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2022-02-23T05:15:30Z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0x010100056356B02BF29545968F1DCC703607E8</vt:lpwstr>
  </property>
</Properties>
</file>