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35"/>
  </p:notesMasterIdLst>
  <p:handoutMasterIdLst>
    <p:handoutMasterId r:id="rId36"/>
  </p:handoutMasterIdLst>
  <p:sldIdLst>
    <p:sldId id="737" r:id="rId5"/>
    <p:sldId id="738" r:id="rId6"/>
    <p:sldId id="739" r:id="rId7"/>
    <p:sldId id="740" r:id="rId8"/>
    <p:sldId id="741" r:id="rId9"/>
    <p:sldId id="742" r:id="rId10"/>
    <p:sldId id="743" r:id="rId11"/>
    <p:sldId id="744" r:id="rId12"/>
    <p:sldId id="745" r:id="rId13"/>
    <p:sldId id="746" r:id="rId14"/>
    <p:sldId id="747" r:id="rId15"/>
    <p:sldId id="748" r:id="rId16"/>
    <p:sldId id="74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1" r:id="rId29"/>
    <p:sldId id="763" r:id="rId30"/>
    <p:sldId id="762" r:id="rId31"/>
    <p:sldId id="764" r:id="rId32"/>
    <p:sldId id="765" r:id="rId33"/>
    <p:sldId id="767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212745"/>
    <a:srgbClr val="B4DCFA"/>
    <a:srgbClr val="000000"/>
    <a:srgbClr val="FF33FF"/>
    <a:srgbClr val="34AC8B"/>
    <a:srgbClr val="FFCDB6"/>
    <a:srgbClr val="579B3D"/>
    <a:srgbClr val="CFD9EE"/>
    <a:srgbClr val="C51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2206" autoAdjust="0"/>
  </p:normalViewPr>
  <p:slideViewPr>
    <p:cSldViewPr>
      <p:cViewPr varScale="1">
        <p:scale>
          <a:sx n="47" d="100"/>
          <a:sy n="47" d="100"/>
        </p:scale>
        <p:origin x="16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Objects and Classes</a:t>
            </a:r>
          </a:p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Chapter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4415-6D02-424D-8616-A43E708D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B4F7-DE26-4C35-9896-8E0C28FF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method call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"Hello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World".print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legal? Why or Why not?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"Hello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World!".print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453E-F7A4-4805-AABC-57EBDC9E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38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49DC-1930-4A1A-ACCE-99283DF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DC5D-8A3C-4CE3-B331-7BFFD85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set of all methods provided by a class, together with a description of their behavior, is called the public interface of the class</a:t>
            </a:r>
          </a:p>
          <a:p>
            <a:r>
              <a:rPr lang="en-US" dirty="0"/>
              <a:t>When you work with an object of a class, you do not know how the object stores its data, or how the methods are implemented</a:t>
            </a:r>
          </a:p>
          <a:p>
            <a:r>
              <a:rPr lang="en-US" dirty="0"/>
              <a:t>You need not know how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object organizes a character sequence, or how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stores its elements</a:t>
            </a:r>
          </a:p>
          <a:p>
            <a:r>
              <a:rPr lang="en-US" dirty="0"/>
              <a:t>All you need to know is the public interface – which methods you can apply, and what these methods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D8F5E-6682-470B-BE2A-C8EA5AAD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16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49DC-1930-4A1A-ACCE-99283DF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DC5D-8A3C-4CE3-B331-7BFFD85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providing a public interface, while hiding the implementation details, is called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encapsulation</a:t>
            </a:r>
          </a:p>
          <a:p>
            <a:r>
              <a:rPr lang="en-US" dirty="0"/>
              <a:t>If you work on a program that is being developed over a long period of time, it is common for implementation details to change, usually to make objects more efficient or more capable</a:t>
            </a:r>
          </a:p>
          <a:p>
            <a:r>
              <a:rPr lang="en-US" dirty="0"/>
              <a:t>When the implementation is hidden, the improvements do not affect the programmers who use the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D8F5E-6682-470B-BE2A-C8EA5AAD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26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49DC-1930-4A1A-ACCE-99283DF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Simple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DC5D-8A3C-4CE3-B331-7BFFD85B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948478" cy="5486400"/>
          </a:xfrm>
        </p:spPr>
        <p:txBody>
          <a:bodyPr>
            <a:normAutofit/>
          </a:bodyPr>
          <a:lstStyle/>
          <a:p>
            <a:r>
              <a:rPr lang="en-US" dirty="0"/>
              <a:t>Consider, </a:t>
            </a:r>
            <a:r>
              <a:rPr lang="en-US" dirty="0">
                <a:solidFill>
                  <a:schemeClr val="tx1"/>
                </a:solidFill>
              </a:rPr>
              <a:t>Tally Counter</a:t>
            </a:r>
            <a:r>
              <a:rPr lang="en-US" dirty="0"/>
              <a:t>: A class that models a mechanical device that is used to count people</a:t>
            </a:r>
          </a:p>
          <a:p>
            <a:pPr lvl="1"/>
            <a:r>
              <a:rPr lang="en-US" dirty="0"/>
              <a:t>For example, to find out how many people board a bus.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D8F5E-6682-470B-BE2A-C8EA5AAD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E4069-E3C2-43A1-94EA-F06A93B853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144" t="9180" r="28288" b="6359"/>
          <a:stretch/>
        </p:blipFill>
        <p:spPr>
          <a:xfrm>
            <a:off x="3052548" y="2667000"/>
            <a:ext cx="365305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49DC-1930-4A1A-ACCE-99283DF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Simple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DC5D-8A3C-4CE3-B331-7BFFD85B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Whenever the operator pushes a button, the counter value advances by one. The counter has a display to show the current value.</a:t>
            </a:r>
          </a:p>
          <a:p>
            <a:r>
              <a:rPr lang="en-US" dirty="0"/>
              <a:t>What operations (aka methods) can you identify are needed in this class?</a:t>
            </a:r>
          </a:p>
          <a:p>
            <a:pPr lvl="1"/>
            <a:r>
              <a:rPr lang="en-US" dirty="0"/>
              <a:t>Increment the tally</a:t>
            </a:r>
          </a:p>
          <a:p>
            <a:pPr lvl="1"/>
            <a:r>
              <a:rPr lang="en-US" dirty="0"/>
              <a:t>Get the current total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D8F5E-6682-470B-BE2A-C8EA5AAD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6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D7BB-B6CA-4DEB-B6D8-A47F373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Counter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820E-DCBD-440A-8F4A-BDE8ACC5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note that we will show how to define the class later. Now, we are concerned with using the class.</a:t>
            </a:r>
          </a:p>
          <a:p>
            <a:r>
              <a:rPr lang="en-US" dirty="0"/>
              <a:t>First, we construct an object of the class.</a:t>
            </a:r>
          </a:p>
          <a:p>
            <a:r>
              <a:rPr lang="en-US" dirty="0"/>
              <a:t>In Python, you don’t explicitly declare instance variables</a:t>
            </a:r>
          </a:p>
          <a:p>
            <a:pPr lvl="1"/>
            <a:r>
              <a:rPr lang="en-US" dirty="0"/>
              <a:t>Did we declare an integer variable before using it?</a:t>
            </a:r>
          </a:p>
          <a:p>
            <a:pPr lvl="1"/>
            <a:r>
              <a:rPr lang="en-US" dirty="0"/>
              <a:t>Instead, when one first assigns a value to an instance variable, that instance variable is created</a:t>
            </a:r>
          </a:p>
          <a:p>
            <a:r>
              <a:rPr lang="en-US" dirty="0"/>
              <a:t>More information about constructing objects will be given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45F5-CE65-46D3-94DA-57D5C84D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27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D7BB-B6CA-4DEB-B6D8-A47F373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820E-DCBD-440A-8F4A-BDE8ACC5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tally = Counter()</a:t>
            </a:r>
          </a:p>
          <a:p>
            <a:r>
              <a:rPr lang="en-US" dirty="0"/>
              <a:t>More information about constructing objects will be given later.</a:t>
            </a:r>
          </a:p>
          <a:p>
            <a:r>
              <a:rPr lang="en-US" dirty="0"/>
              <a:t>Next, we invoke methods on our object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tally.reset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tally.click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tally.click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result = </a:t>
            </a:r>
            <a:r>
              <a:rPr lang="en-US" dirty="0" err="1">
                <a:latin typeface="Consolas" panose="020B0609020204030204" pitchFamily="49" charset="0"/>
              </a:rPr>
              <a:t>tally.getValue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ea typeface="Cambria" panose="02040503050406030204" pitchFamily="18" charset="0"/>
              </a:rPr>
              <a:t># Sets result to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45F5-CE65-46D3-94DA-57D5C84D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42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D7BB-B6CA-4DEB-B6D8-A47F373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820E-DCBD-440A-8F4A-BDE8ACC5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tally = Counter()</a:t>
            </a:r>
          </a:p>
          <a:p>
            <a:r>
              <a:rPr lang="en-US" dirty="0"/>
              <a:t>We can invoke the methods again, and the result will be different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tally.click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result = </a:t>
            </a:r>
            <a:r>
              <a:rPr lang="en-US" dirty="0" err="1">
                <a:latin typeface="Consolas" panose="020B0609020204030204" pitchFamily="49" charset="0"/>
              </a:rPr>
              <a:t>tally.getValue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ea typeface="Cambria" panose="02040503050406030204" pitchFamily="18" charset="0"/>
              </a:rPr>
              <a:t># Sets result to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45F5-CE65-46D3-94DA-57D5C84D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69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91F0-80A1-4F7C-A703-660E33A3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E819-0B49-473B-924C-0BE5E229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instance of a class is an object of the class</a:t>
            </a:r>
          </a:p>
          <a:p>
            <a:r>
              <a:rPr lang="en-US" dirty="0"/>
              <a:t>An object stores its data in </a:t>
            </a:r>
            <a:r>
              <a:rPr lang="en-US" dirty="0">
                <a:solidFill>
                  <a:schemeClr val="tx1"/>
                </a:solidFill>
              </a:rPr>
              <a:t>instance variables</a:t>
            </a:r>
          </a:p>
          <a:p>
            <a:r>
              <a:rPr lang="en-US" dirty="0"/>
              <a:t>In our example, each Counter object has a single instance variable named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_value</a:t>
            </a:r>
          </a:p>
          <a:p>
            <a:r>
              <a:rPr lang="en-US" dirty="0"/>
              <a:t>For example,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concertCounter</a:t>
            </a:r>
            <a:r>
              <a:rPr lang="en-US" dirty="0"/>
              <a:t> 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boardingCounter</a:t>
            </a:r>
            <a:r>
              <a:rPr lang="en-US" dirty="0"/>
              <a:t> are two objects of the Counter class, then each object has its own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_value</a:t>
            </a:r>
            <a:r>
              <a:rPr lang="en-US" dirty="0"/>
              <a:t>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convention, instance variables in Python start with an underscore to indicate that they should be private.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7384-5EA3-4839-98D0-8610D03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50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91F0-80A1-4F7C-A703-660E33A3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7384-5EA3-4839-98D0-8610D03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3BA99-392E-4337-B804-4627A5BD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024" y="501654"/>
            <a:ext cx="11206976" cy="60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395B31-2CE3-4311-B36E-6225676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78C3-AF54-4011-B352-B4400B9F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/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8 Sections 1 - 7.</a:t>
            </a:r>
          </a:p>
          <a:p>
            <a:r>
              <a:rPr lang="en-US" dirty="0"/>
              <a:t>Chapter Learning Outcomes</a:t>
            </a:r>
          </a:p>
          <a:p>
            <a:pPr lvl="1"/>
            <a:r>
              <a:rPr lang="en-US" dirty="0"/>
              <a:t>At the end of this chapter, you will be able to</a:t>
            </a:r>
          </a:p>
          <a:p>
            <a:pPr lvl="2"/>
            <a:r>
              <a:rPr lang="en-US" sz="3600" dirty="0"/>
              <a:t>To understand the concepts of classes, objects and encapsulation.</a:t>
            </a:r>
          </a:p>
          <a:p>
            <a:pPr lvl="2"/>
            <a:r>
              <a:rPr lang="en-US" sz="3600" dirty="0"/>
              <a:t>To implement instance variables, methods and constructors.</a:t>
            </a:r>
          </a:p>
          <a:p>
            <a:pPr lvl="2"/>
            <a:r>
              <a:rPr lang="en-US" sz="3600" dirty="0"/>
              <a:t>To be able to design, implement and test your own classes.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6E8B1-D32F-4DEA-A039-CA405ABB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6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91F0-80A1-4F7C-A703-660E33A3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E819-0B49-473B-924C-0BE5E229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Instance variables are part of the implementation details that should be hidden from the user of the class</a:t>
            </a:r>
          </a:p>
          <a:p>
            <a:pPr lvl="1"/>
            <a:r>
              <a:rPr lang="en-US" dirty="0"/>
              <a:t>With some programming languages an instance variable can only be accessed by the methods of its own class</a:t>
            </a:r>
          </a:p>
          <a:p>
            <a:pPr lvl="1"/>
            <a:r>
              <a:rPr lang="en-US" dirty="0"/>
              <a:t>The Python language does not enforce this restriction</a:t>
            </a:r>
          </a:p>
          <a:p>
            <a:pPr lvl="1"/>
            <a:r>
              <a:rPr lang="en-US" dirty="0"/>
              <a:t>However, the underscore indicates to class users that they should not directly access the instance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7384-5EA3-4839-98D0-8610D03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52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FA83-5D19-4AFF-87A3-71527C6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C560-3B93-4782-970A-7809EE8C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methods provided by the class are defined in the class body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click() </a:t>
            </a:r>
            <a:r>
              <a:rPr lang="en-US" dirty="0"/>
              <a:t>method advances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_value </a:t>
            </a:r>
            <a:r>
              <a:rPr lang="en-US" dirty="0"/>
              <a:t>instance variable by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def click(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self._value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self._value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dirty="0"/>
              <a:t>A method definition is very similar to a function with these exceptions:</a:t>
            </a:r>
          </a:p>
          <a:p>
            <a:pPr lvl="1"/>
            <a:r>
              <a:rPr lang="en-US" dirty="0"/>
              <a:t>A method is defined as part of a class definition</a:t>
            </a:r>
          </a:p>
          <a:p>
            <a:pPr lvl="1"/>
            <a:r>
              <a:rPr lang="en-US" dirty="0"/>
              <a:t>The first parameter variable of a method is called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EA418-D056-4B11-A7B8-AEC5C9DC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5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E52D-6809-4D5C-A869-E797636F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Methods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730A-5DBF-4CAB-B231-8248B860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how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click() </a:t>
            </a:r>
            <a:r>
              <a:rPr lang="en-US" dirty="0"/>
              <a:t>method increments the instance variable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_value</a:t>
            </a:r>
          </a:p>
          <a:p>
            <a:r>
              <a:rPr lang="en-US" dirty="0"/>
              <a:t>Question: Which instance variable?</a:t>
            </a:r>
          </a:p>
          <a:p>
            <a:pPr lvl="1"/>
            <a:r>
              <a:rPr lang="en-US" dirty="0"/>
              <a:t>The one belonging to the object on which the method is invoked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2BD25-96DB-4F8A-9755-05309EF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58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E52D-6809-4D5C-A869-E797636F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Methods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730A-5DBF-4CAB-B231-8248B860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concertCounter.click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In this example the call 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click() </a:t>
            </a:r>
            <a:r>
              <a:rPr lang="en-US" dirty="0"/>
              <a:t>advances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_value </a:t>
            </a:r>
            <a:r>
              <a:rPr lang="en-US" dirty="0"/>
              <a:t>variable of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concertCounter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No argument was provided when the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click() </a:t>
            </a:r>
            <a:r>
              <a:rPr lang="en-US" dirty="0"/>
              <a:t>method was called even though the definition includes the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variable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variable refers to the object on which the method was invoked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concertCounter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2BD25-96DB-4F8A-9755-05309EF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42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2CAD-8C0C-490A-8803-F7CC9FFF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53F-974E-4B5B-8CD9-431DDA2B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returns the current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_value </a:t>
            </a:r>
            <a:r>
              <a:rPr lang="en-US" dirty="0"/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getValue</a:t>
            </a:r>
            <a:r>
              <a:rPr lang="en-US" dirty="0">
                <a:latin typeface="Consolas" panose="020B0609020204030204" pitchFamily="49" charset="0"/>
              </a:rPr>
              <a:t>(self)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self._value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This method is provided so that users of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Counter</a:t>
            </a:r>
            <a:r>
              <a:rPr lang="en-US" dirty="0"/>
              <a:t> class can find out how many times a particular counter has been clicked</a:t>
            </a:r>
          </a:p>
          <a:p>
            <a:r>
              <a:rPr lang="en-US" dirty="0"/>
              <a:t>A class user should not directly access any instance variables</a:t>
            </a:r>
          </a:p>
          <a:p>
            <a:r>
              <a:rPr lang="en-US" dirty="0"/>
              <a:t>Restricting access to instance variables is an essential part of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E0E5D-6687-4EA2-9D84-BF5139C1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78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3E2-A5D2-4EB1-9904-0189B35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Complete Simple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F0E2-F98B-4084-9C5A-E45EDA7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77500" lnSpcReduction="20000"/>
          </a:bodyPr>
          <a:lstStyle/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This module defines the Counter class.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## Models a tally counter whose value can be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incremented, viewed, or reset.</a:t>
            </a:r>
          </a:p>
          <a:p>
            <a:pPr marL="457189" lvl="1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class Counter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## Gets the current value of this counter.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@return the current value</a:t>
            </a:r>
          </a:p>
          <a:p>
            <a:pPr marL="457189" lvl="1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def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getValue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(self) :</a:t>
            </a:r>
          </a:p>
          <a:p>
            <a:pPr marL="457189" lvl="1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endParaRPr lang="en-US" sz="4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## Advances the value of this counter by 1.</a:t>
            </a:r>
          </a:p>
          <a:p>
            <a:pPr marL="457189" lvl="1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def click(self) :</a:t>
            </a:r>
          </a:p>
          <a:p>
            <a:pPr marL="457189" lvl="1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   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+ 1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## Resets the value of this counter to 0.</a:t>
            </a:r>
          </a:p>
          <a:p>
            <a:pPr marL="457189" lvl="1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def reset(self) :</a:t>
            </a:r>
          </a:p>
          <a:p>
            <a:pPr marL="457189" lvl="1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   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FEF34-D127-4E0C-948D-9EBEF74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02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3E2-A5D2-4EB1-9904-0189B35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Complete Simple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F0E2-F98B-4084-9C5A-E45EDA7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70000" lnSpcReduction="20000"/>
          </a:bodyPr>
          <a:lstStyle/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This program demonstrates the Counter class.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Import the Counter class from the counter module.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#import counter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#from counter import Counter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The above two lines are commented since we did not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save the Counter class in a file called counter.py.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tally = Counter()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tally.reset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  <a:endParaRPr lang="en-US" sz="4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FEF34-D127-4E0C-948D-9EBEF74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99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3E2-A5D2-4EB1-9904-0189B35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Complete Simple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F0E2-F98B-4084-9C5A-E45EDA7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class Counter :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def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getValue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(self) :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  return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endParaRPr lang="en-US" sz="4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def click(self) :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def reset(self) :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n-US" sz="4100" dirty="0" err="1">
                <a:solidFill>
                  <a:srgbClr val="FFFF00"/>
                </a:solidFill>
                <a:latin typeface="Consolas" panose="020B0609020204030204" pitchFamily="49" charset="0"/>
              </a:rPr>
              <a:t>self._value</a:t>
            </a:r>
            <a:r>
              <a:rPr lang="en-US" sz="4100" dirty="0">
                <a:solidFill>
                  <a:srgbClr val="FFFF00"/>
                </a:solidFill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FEF34-D127-4E0C-948D-9EBEF74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3E2-A5D2-4EB1-9904-0189B35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Complete Simple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F0E2-F98B-4084-9C5A-E45EDA7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20000"/>
          </a:bodyPr>
          <a:lstStyle/>
          <a:p>
            <a:pPr marL="457189" lvl="1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#import counter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#from counter import Counter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tally = Counter()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tally.reset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</a:p>
          <a:p>
            <a:pPr marL="457189" lvl="1" indent="0">
              <a:buNone/>
            </a:pP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  <a:endParaRPr lang="en-US" sz="4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FEF34-D127-4E0C-948D-9EBEF74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13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B33F-095F-4C06-A3A1-B46D4C0B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F778-1B7B-4642-97FF-103FFA7A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happen if you did not call reset immediately after constructing the tally object?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tally = Counter()</a:t>
            </a:r>
          </a:p>
          <a:p>
            <a:pPr marL="457189" lvl="1" indent="0">
              <a:buNone/>
            </a:pPr>
            <a:r>
              <a:rPr lang="en-US" sz="3600" u="dbl" strike="dblStrike" dirty="0" err="1">
                <a:solidFill>
                  <a:srgbClr val="FFFF00"/>
                </a:solidFill>
                <a:uFill>
                  <a:solidFill>
                    <a:schemeClr val="accent6"/>
                  </a:solidFill>
                </a:uFill>
                <a:latin typeface="Consolas" panose="020B0609020204030204" pitchFamily="49" charset="0"/>
              </a:rPr>
              <a:t>tally.reset</a:t>
            </a:r>
            <a:r>
              <a:rPr lang="en-US" sz="3600" u="dbl" strike="dblStrike" dirty="0">
                <a:solidFill>
                  <a:srgbClr val="FFFF00"/>
                </a:solidFill>
                <a:uFill>
                  <a:solidFill>
                    <a:schemeClr val="accent6"/>
                  </a:solidFill>
                </a:u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</a:p>
          <a:p>
            <a:pPr marL="457189" lvl="1" indent="0">
              <a:buNone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  <a:endParaRPr lang="en-US" sz="4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5F8D-ADA6-495C-86B4-CEA7C60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6CA9D-6477-4532-AC45-048B4FBC2A54}"/>
              </a:ext>
            </a:extLst>
          </p:cNvPr>
          <p:cNvSpPr txBox="1"/>
          <p:nvPr/>
        </p:nvSpPr>
        <p:spPr>
          <a:xfrm>
            <a:off x="8837596" y="2590800"/>
            <a:ext cx="1892609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/>
              <a:t>Try it, please.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3C8B9-0805-4196-B778-3DAEECAD4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61" r="21335" b="3905"/>
          <a:stretch/>
        </p:blipFill>
        <p:spPr>
          <a:xfrm>
            <a:off x="754224" y="4346990"/>
            <a:ext cx="10599576" cy="14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03B7-8D23-4CB4-BCF6-967B55F4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EB60-40BF-46D9-B18B-05370722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learned how to structure your programs by decomposing tasks into functions.</a:t>
            </a:r>
          </a:p>
          <a:p>
            <a:pPr lvl="1"/>
            <a:r>
              <a:rPr lang="en-US" dirty="0"/>
              <a:t>Breaking tasks into subtasks</a:t>
            </a:r>
          </a:p>
          <a:p>
            <a:pPr lvl="1"/>
            <a:r>
              <a:rPr lang="en-US" dirty="0"/>
              <a:t>Writing re-usable methods to handle tasks</a:t>
            </a:r>
          </a:p>
          <a:p>
            <a:r>
              <a:rPr lang="en-US" dirty="0"/>
              <a:t>We will now study Objects and Classes</a:t>
            </a:r>
          </a:p>
          <a:p>
            <a:pPr lvl="1"/>
            <a:r>
              <a:rPr lang="en-US" dirty="0"/>
              <a:t>To build larger and more complex programs</a:t>
            </a:r>
          </a:p>
          <a:p>
            <a:pPr lvl="1"/>
            <a:r>
              <a:rPr lang="en-US" dirty="0"/>
              <a:t>To model objects we use in the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22C34-169D-4A10-B23F-B3CE3E56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06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B33F-095F-4C06-A3A1-B46D4C0B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F778-1B7B-4642-97FF-103FFA7A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happen if you did not call reset immediately after constructing the tally object?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tally = Counter()</a:t>
            </a:r>
          </a:p>
          <a:p>
            <a:pPr marL="457189" lvl="1" indent="0">
              <a:buNone/>
            </a:pPr>
            <a:r>
              <a:rPr lang="en-US" sz="3600" u="dbl" strike="dblStrike" dirty="0" err="1">
                <a:solidFill>
                  <a:srgbClr val="FFFF00"/>
                </a:solidFill>
                <a:uFill>
                  <a:solidFill>
                    <a:schemeClr val="accent6"/>
                  </a:solidFill>
                </a:uFill>
                <a:latin typeface="Consolas" panose="020B0609020204030204" pitchFamily="49" charset="0"/>
              </a:rPr>
              <a:t>tally.reset</a:t>
            </a:r>
            <a:r>
              <a:rPr lang="en-US" sz="3600" u="dbl" strike="dblStrike" dirty="0">
                <a:solidFill>
                  <a:srgbClr val="FFFF00"/>
                </a:solidFill>
                <a:uFill>
                  <a:solidFill>
                    <a:schemeClr val="accent6"/>
                  </a:solidFill>
                </a:u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</a:p>
          <a:p>
            <a:pPr marL="457189" lvl="1" indent="0">
              <a:buNone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tally.click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result =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tally.getValue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print("Value:", result)</a:t>
            </a:r>
            <a:endParaRPr lang="en-US" sz="4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5F8D-ADA6-495C-86B4-CEA7C60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1BCFF-DF4E-4EEF-B47A-6B025BAD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1059957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916-78E5-48D8-9655-328DFC66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16D0-31D7-46E1-9EE5-A8CF15DF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describes objects with the same behavior.</a:t>
            </a:r>
          </a:p>
          <a:p>
            <a:r>
              <a:rPr lang="en-US" dirty="0"/>
              <a:t>For example, a Car class describes all passenger vehicles that have a certain capacity and shape.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AC9CE-8656-49B0-8A36-6599A5DF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D0876-A529-4763-9761-467AC311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90800"/>
            <a:ext cx="5767038" cy="3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6416-9BEE-47B6-B817-E60DC440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3657-A23E-4968-891E-60D4AE64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learned how to structure your programs by decomposing tasks into functions</a:t>
            </a:r>
          </a:p>
          <a:p>
            <a:pPr lvl="1"/>
            <a:r>
              <a:rPr lang="en-US" dirty="0"/>
              <a:t>Experience shows that it does not go far enough</a:t>
            </a:r>
          </a:p>
          <a:p>
            <a:pPr lvl="1"/>
            <a:r>
              <a:rPr lang="en-US" dirty="0"/>
              <a:t>It is difficult to understand and update a program that consists of a large collection of functions.</a:t>
            </a:r>
          </a:p>
          <a:p>
            <a:r>
              <a:rPr lang="en-US" dirty="0"/>
              <a:t>To overcome this problem, computer scientists invented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object-oriented programming</a:t>
            </a:r>
            <a:r>
              <a:rPr lang="en-US" dirty="0"/>
              <a:t>, a programming style in which tasks are solved by collaborating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8D763-8329-4C7B-BBBA-3E196C36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80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6416-9BEE-47B6-B817-E60DC440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3657-A23E-4968-891E-60D4AE64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object has its own set of data, together with a set of methods that act upon the data.</a:t>
            </a:r>
          </a:p>
          <a:p>
            <a:r>
              <a:rPr lang="en-US" dirty="0"/>
              <a:t>You have already experienced this programming style when you used strings, lists, and file objects.</a:t>
            </a:r>
          </a:p>
          <a:p>
            <a:r>
              <a:rPr lang="en-US" dirty="0"/>
              <a:t>Each of these objects has a set of methods.</a:t>
            </a:r>
          </a:p>
          <a:p>
            <a:pPr lvl="1"/>
            <a:r>
              <a:rPr lang="en-US" dirty="0"/>
              <a:t>For example, you can use the insert or remove methods to operate on list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8D763-8329-4C7B-BBBA-3E196C36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46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B840-628D-402F-9E2D-7BD79EF3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0124-053C-4522-ADF6-3B73E046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describes a set of objects with the same behavior.</a:t>
            </a:r>
          </a:p>
          <a:p>
            <a:pPr lvl="1"/>
            <a:r>
              <a:rPr lang="en-US" dirty="0"/>
              <a:t>For example, the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class describes the behavior of all strings</a:t>
            </a:r>
          </a:p>
          <a:p>
            <a:pPr lvl="1"/>
            <a:r>
              <a:rPr lang="en-US" dirty="0"/>
              <a:t>This class specifies how a string stores its characters, which methods can be used with strings, and how the methods are </a:t>
            </a:r>
            <a:r>
              <a:rPr lang="en-US"/>
              <a:t>implemented.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88989-C925-42A2-A603-F295A820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5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B840-628D-402F-9E2D-7BD79EF3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0124-053C-4522-ADF6-3B73E046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For example, when you have a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object, you can invoke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upper()</a:t>
            </a:r>
            <a:r>
              <a:rPr lang="en-US" dirty="0"/>
              <a:t> method:</a:t>
            </a:r>
          </a:p>
          <a:p>
            <a:pPr marL="914377" lvl="2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"Hello, </a:t>
            </a:r>
            <a:r>
              <a:rPr lang="en-US" sz="3600" dirty="0" err="1">
                <a:latin typeface="Consolas" panose="020B0609020204030204" pitchFamily="49" charset="0"/>
              </a:rPr>
              <a:t>World".upper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pPr marL="914377" lvl="2" indent="0">
              <a:buNone/>
            </a:pP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88989-C925-42A2-A603-F295A820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A95B073-EABC-437D-B217-F01695A6106E}"/>
              </a:ext>
            </a:extLst>
          </p:cNvPr>
          <p:cNvSpPr/>
          <p:nvPr/>
        </p:nvSpPr>
        <p:spPr>
          <a:xfrm>
            <a:off x="2285198" y="3429000"/>
            <a:ext cx="2971800" cy="1447800"/>
          </a:xfrm>
          <a:prstGeom prst="wedgeRoundRectCallout">
            <a:avLst>
              <a:gd name="adj1" fmla="val -5286"/>
              <a:gd name="adj2" fmla="val -1076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String object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C34ED-2A86-4481-A3EC-3265FCB40382}"/>
              </a:ext>
            </a:extLst>
          </p:cNvPr>
          <p:cNvCxnSpPr/>
          <p:nvPr/>
        </p:nvCxnSpPr>
        <p:spPr>
          <a:xfrm flipH="1">
            <a:off x="1828800" y="2514600"/>
            <a:ext cx="3429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05A2578-011F-4655-AEA8-C7CDD7BEF9C5}"/>
              </a:ext>
            </a:extLst>
          </p:cNvPr>
          <p:cNvSpPr/>
          <p:nvPr/>
        </p:nvSpPr>
        <p:spPr>
          <a:xfrm>
            <a:off x="5867400" y="3429000"/>
            <a:ext cx="2971800" cy="1447800"/>
          </a:xfrm>
          <a:prstGeom prst="wedgeRoundRectCallout">
            <a:avLst>
              <a:gd name="adj1" fmla="val -28930"/>
              <a:gd name="adj2" fmla="val -1030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Method of class String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118354-C327-4E87-9658-F584BD8BAA22}"/>
              </a:ext>
            </a:extLst>
          </p:cNvPr>
          <p:cNvCxnSpPr>
            <a:cxnSpLocks/>
          </p:cNvCxnSpPr>
          <p:nvPr/>
        </p:nvCxnSpPr>
        <p:spPr>
          <a:xfrm flipH="1">
            <a:off x="5562600" y="2514600"/>
            <a:ext cx="1676400" cy="296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B840-628D-402F-9E2D-7BD79EF3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Python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0124-053C-4522-ADF6-3B73E046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contrast,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class describes the behavior of objects that can be used to store a collection of values</a:t>
            </a:r>
          </a:p>
          <a:p>
            <a:r>
              <a:rPr lang="en-US" dirty="0"/>
              <a:t>This class has a different set of methods</a:t>
            </a:r>
          </a:p>
          <a:p>
            <a:r>
              <a:rPr lang="en-US" dirty="0"/>
              <a:t>For example, the following call would be illegal - the list class has no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upper() </a:t>
            </a:r>
            <a:r>
              <a:rPr lang="en-US" dirty="0"/>
              <a:t>method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["Hello", "World"].upper()   # illegal</a:t>
            </a:r>
          </a:p>
          <a:p>
            <a:r>
              <a:rPr lang="en-US" dirty="0"/>
              <a:t>However, list has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method, and the following call is legal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["Hello", "World"].pop()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= ["Hello", "World"]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myList.pop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88989-C925-42A2-A603-F295A820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574265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B47AF5-BAA8-494A-BAEB-D03C0D42C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AA7CF-FB4C-42F9-B578-FB2D9D66D0C0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6e5e2-4f96-497c-8ccc-dcf6f9d989ee"/>
    <ds:schemaRef ds:uri="8e04420d-63ad-4cd2-a792-8709e452e42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CF47E1-75D0-4D30-B570-441A147A7D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1768</Words>
  <Application>Microsoft Office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1.3PropositionalEquivalences</vt:lpstr>
      <vt:lpstr>ICS 104 - Introduction to Programming in Python and C</vt:lpstr>
      <vt:lpstr>Objects and Classes</vt:lpstr>
      <vt:lpstr>Object-Oriented Programming</vt:lpstr>
      <vt:lpstr>Classes</vt:lpstr>
      <vt:lpstr>Objects and Program</vt:lpstr>
      <vt:lpstr>Objects and Program</vt:lpstr>
      <vt:lpstr>Python Classes</vt:lpstr>
      <vt:lpstr>Python Classes</vt:lpstr>
      <vt:lpstr>Python Classes</vt:lpstr>
      <vt:lpstr>Student Activity</vt:lpstr>
      <vt:lpstr>Public Interfaces</vt:lpstr>
      <vt:lpstr>Public Interfaces</vt:lpstr>
      <vt:lpstr>Implementing a Simple Class</vt:lpstr>
      <vt:lpstr>Implementing a Simple Class</vt:lpstr>
      <vt:lpstr>Using the Counter Class</vt:lpstr>
      <vt:lpstr>Using the Counter Class</vt:lpstr>
      <vt:lpstr>Using the Counter Class</vt:lpstr>
      <vt:lpstr>Instance Variables</vt:lpstr>
      <vt:lpstr>Instance Variables</vt:lpstr>
      <vt:lpstr>Instance Variables</vt:lpstr>
      <vt:lpstr>Class Methods</vt:lpstr>
      <vt:lpstr>Class Methods and Attributes</vt:lpstr>
      <vt:lpstr>Class Methods and Attributes</vt:lpstr>
      <vt:lpstr>Example of Encapsulation</vt:lpstr>
      <vt:lpstr>Complete Simple Class Example</vt:lpstr>
      <vt:lpstr>Complete Simple Class Example</vt:lpstr>
      <vt:lpstr>Complete Simple Class Example</vt:lpstr>
      <vt:lpstr>Complete Simple Class Example</vt:lpstr>
      <vt:lpstr>Student Activity</vt:lpstr>
      <vt:lpstr>Student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2022-02-23T05:48:45Z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