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852" r:id="rId4"/>
  </p:sldMasterIdLst>
  <p:notesMasterIdLst>
    <p:notesMasterId r:id="rId24"/>
  </p:notesMasterIdLst>
  <p:handoutMasterIdLst>
    <p:handoutMasterId r:id="rId25"/>
  </p:handoutMasterIdLst>
  <p:sldIdLst>
    <p:sldId id="737" r:id="rId5"/>
    <p:sldId id="766" r:id="rId6"/>
    <p:sldId id="768" r:id="rId7"/>
    <p:sldId id="770" r:id="rId8"/>
    <p:sldId id="769" r:id="rId9"/>
    <p:sldId id="771" r:id="rId10"/>
    <p:sldId id="772" r:id="rId11"/>
    <p:sldId id="773" r:id="rId12"/>
    <p:sldId id="774" r:id="rId13"/>
    <p:sldId id="775" r:id="rId14"/>
    <p:sldId id="776" r:id="rId15"/>
    <p:sldId id="777" r:id="rId16"/>
    <p:sldId id="780" r:id="rId17"/>
    <p:sldId id="782" r:id="rId18"/>
    <p:sldId id="783" r:id="rId19"/>
    <p:sldId id="784" r:id="rId20"/>
    <p:sldId id="781" r:id="rId21"/>
    <p:sldId id="785" r:id="rId22"/>
    <p:sldId id="786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212745"/>
    <a:srgbClr val="B4DCFA"/>
    <a:srgbClr val="000000"/>
    <a:srgbClr val="FF33FF"/>
    <a:srgbClr val="34AC8B"/>
    <a:srgbClr val="FFCDB6"/>
    <a:srgbClr val="579B3D"/>
    <a:srgbClr val="CFD9EE"/>
    <a:srgbClr val="C51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82206" autoAdjust="0"/>
  </p:normalViewPr>
  <p:slideViewPr>
    <p:cSldViewPr>
      <p:cViewPr varScale="1">
        <p:scale>
          <a:sx n="47" d="100"/>
          <a:sy n="47" d="100"/>
        </p:scale>
        <p:origin x="160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36816E-B12D-4CB4-A266-AF1FBE0E7F1A}" type="datetimeFigureOut">
              <a:rPr lang="en-US" altLang="en-US"/>
              <a:pPr/>
              <a:t>2/23/2022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4124CB-47EF-4106-A264-9DEF324101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366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084439-0D0F-418E-9CB5-95291BE95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173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0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41579598-0F41-4B07-8F67-2EDCC10AE4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03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4AEE-E31E-4E03-94CD-D36D7E70D1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53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5E0E-39EB-4ED0-A1C6-A65E10F8FE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82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600">
                <a:solidFill>
                  <a:schemeClr val="tx1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chemeClr val="tx1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3EA9A468-A168-48C4-B46A-E65448296B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79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00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00092732-E7B7-4F2D-B403-4A973E416F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3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6539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86D3403C-B054-4D04-8D65-A571BCEA10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39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2257"/>
            <a:ext cx="10515600" cy="788448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76EA9AEA-03EA-40A7-A400-7FE5056880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6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CD20-C8F3-40BD-8F93-95AEED967F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12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AB-D3D1-4896-8588-60FD89AFCA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05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1906-11DD-4088-9FB9-64508063C9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1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89F4-18D2-4DF8-BDD5-C2343397E9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1017"/>
            <a:ext cx="10599576" cy="550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559" y="857920"/>
            <a:ext cx="10599576" cy="536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30205" y="115098"/>
            <a:ext cx="707571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AA82E760-EFD3-40D4-A833-DFA9C651A2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696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6" r:id="rId4"/>
    <p:sldLayoutId id="2147484857" r:id="rId5"/>
    <p:sldLayoutId id="2147484858" r:id="rId6"/>
    <p:sldLayoutId id="2147484859" r:id="rId7"/>
    <p:sldLayoutId id="2147484860" r:id="rId8"/>
    <p:sldLayoutId id="2147484861" r:id="rId9"/>
    <p:sldLayoutId id="2147484862" r:id="rId10"/>
    <p:sldLayoutId id="214748486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ICS 104 - Introduction to Programming in Python and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0000"/>
            <a:ext cx="9144000" cy="2667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ea typeface="Gulim" pitchFamily="34" charset="-127"/>
                <a:cs typeface="Times New Roman" pitchFamily="18" charset="0"/>
              </a:rPr>
              <a:t>Objects and Classes</a:t>
            </a:r>
          </a:p>
          <a:p>
            <a:r>
              <a:rPr lang="en-US" sz="3600" dirty="0">
                <a:solidFill>
                  <a:schemeClr val="tx1"/>
                </a:solidFill>
                <a:ea typeface="Gulim" pitchFamily="34" charset="-127"/>
                <a:cs typeface="Times New Roman" pitchFamily="18" charset="0"/>
              </a:rPr>
              <a:t>Part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9598-0F41-4B07-8F67-2EDCC10AE48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38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6349-0AB2-43C3-A2EC-191BDB50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and Named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AFDE-C257-4389-9F5E-26A1D5EAD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Only one constructor can be defined per class:</a:t>
            </a:r>
          </a:p>
          <a:p>
            <a:r>
              <a:rPr lang="en-US" dirty="0"/>
              <a:t>But you can define a constructor with default argument values that simulate multiple definitions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BankAccount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def 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__(self, </a:t>
            </a:r>
            <a:r>
              <a:rPr lang="en-US" dirty="0" err="1">
                <a:latin typeface="Consolas" panose="020B0609020204030204" pitchFamily="49" charset="0"/>
              </a:rPr>
              <a:t>initialBlance</a:t>
            </a:r>
            <a:r>
              <a:rPr lang="en-US" dirty="0">
                <a:latin typeface="Consolas" panose="020B0609020204030204" pitchFamily="49" charset="0"/>
              </a:rPr>
              <a:t> = 0.0):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self._balance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initialBalance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If no value is passed to the constructor when a </a:t>
            </a:r>
            <a:r>
              <a:rPr lang="en-US" dirty="0" err="1"/>
              <a:t>BankAccount</a:t>
            </a:r>
            <a:r>
              <a:rPr lang="en-US" dirty="0"/>
              <a:t> object is created, the default value will be used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joesAccount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BankAccount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sz="3500" dirty="0"/>
              <a:t># Balance is set to 0</a:t>
            </a:r>
            <a:endParaRPr lang="en-US" dirty="0"/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ahmedsAccount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BankAccount</a:t>
            </a:r>
            <a:r>
              <a:rPr lang="en-US" dirty="0">
                <a:latin typeface="Consolas" panose="020B0609020204030204" pitchFamily="49" charset="0"/>
              </a:rPr>
              <a:t>(1000) </a:t>
            </a:r>
          </a:p>
          <a:p>
            <a:pPr marL="457189" lvl="1" indent="0">
              <a:buNone/>
            </a:pPr>
            <a:r>
              <a:rPr lang="en-US" dirty="0"/>
              <a:t>                                            # Balance is set to 1000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6629D-9CD3-4DA8-9C06-20BCDCFC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28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2699-7F40-43BD-8C03-CB80BF8E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807C-61D3-4FE3-90B8-5E28BA36C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05FA5-B602-4392-8C65-49CFB1D2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DD7C5-2043-47C1-9F03-12340E6F2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02" y="685801"/>
            <a:ext cx="1059877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2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7FDB-FD34-4818-AB5F-B68CE263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Constructors: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EAEC-2AB2-481B-AA51-94686B04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parameter variable of every constructor must be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</a:rPr>
              <a:t>self</a:t>
            </a:r>
            <a:r>
              <a:rPr lang="en-US" dirty="0"/>
              <a:t> .</a:t>
            </a:r>
          </a:p>
          <a:p>
            <a:r>
              <a:rPr lang="en-US" dirty="0"/>
              <a:t>When the constructor is invoked to construct a new object,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+mj-ea"/>
                <a:cs typeface="+mj-cs"/>
              </a:rPr>
              <a:t>self</a:t>
            </a:r>
            <a:r>
              <a:rPr lang="en-US" dirty="0"/>
              <a:t> parameter variable is set to the object that is being initialized.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80980-CD43-44F9-A75C-9C3512B0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083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3886-E8A7-40C4-8BA3-D57C6152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Constructors: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self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C10D-99E3-40DF-A085-F6142F17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addItem</a:t>
            </a:r>
            <a:r>
              <a:rPr lang="en-US" sz="3200" dirty="0">
                <a:latin typeface="Consolas" panose="020B0609020204030204" pitchFamily="49" charset="0"/>
              </a:rPr>
              <a:t>(self, price) 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self._</a:t>
            </a:r>
            <a:r>
              <a:rPr lang="en-US" sz="3200" dirty="0" err="1">
                <a:latin typeface="Consolas" panose="020B0609020204030204" pitchFamily="49" charset="0"/>
              </a:rPr>
              <a:t>itemCount</a:t>
            </a:r>
            <a:r>
              <a:rPr lang="en-US" sz="3200" dirty="0">
                <a:latin typeface="Consolas" panose="020B0609020204030204" pitchFamily="49" charset="0"/>
              </a:rPr>
              <a:t> = self._</a:t>
            </a:r>
            <a:r>
              <a:rPr lang="en-US" sz="3200" dirty="0" err="1">
                <a:latin typeface="Consolas" panose="020B0609020204030204" pitchFamily="49" charset="0"/>
              </a:rPr>
              <a:t>itemCount</a:t>
            </a:r>
            <a:r>
              <a:rPr lang="en-US" sz="3200" dirty="0">
                <a:latin typeface="Consolas" panose="020B06090202040302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self._</a:t>
            </a:r>
            <a:r>
              <a:rPr lang="en-US" sz="3200" dirty="0" err="1">
                <a:latin typeface="Consolas" panose="020B0609020204030204" pitchFamily="49" charset="0"/>
              </a:rPr>
              <a:t>totalPrice</a:t>
            </a:r>
            <a:r>
              <a:rPr lang="en-US" sz="3200" dirty="0">
                <a:latin typeface="Consolas" panose="020B0609020204030204" pitchFamily="49" charset="0"/>
              </a:rPr>
              <a:t> = self._</a:t>
            </a:r>
            <a:r>
              <a:rPr lang="en-US" sz="3200" dirty="0" err="1">
                <a:latin typeface="Consolas" panose="020B0609020204030204" pitchFamily="49" charset="0"/>
              </a:rPr>
              <a:t>totalPrice</a:t>
            </a:r>
            <a:r>
              <a:rPr lang="en-US" sz="3200" dirty="0">
                <a:latin typeface="Consolas" panose="020B0609020204030204" pitchFamily="49" charset="0"/>
              </a:rPr>
              <a:t> + price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</a:rPr>
              <a:t>Self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is referred to the object being initialized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register1 = </a:t>
            </a:r>
            <a:r>
              <a:rPr lang="en-US" sz="3200" dirty="0" err="1">
                <a:latin typeface="Consolas" panose="020B0609020204030204" pitchFamily="49" charset="0"/>
              </a:rPr>
              <a:t>CashRegister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ea typeface="Cambria" panose="02040503050406030204" pitchFamily="18" charset="0"/>
              </a:rPr>
              <a:t>After the constructor is finished </a:t>
            </a:r>
            <a:r>
              <a:rPr lang="en-US" sz="3200" dirty="0">
                <a:latin typeface="Consolas" panose="020B0609020204030204" pitchFamily="49" charset="0"/>
              </a:rPr>
              <a:t>register1</a:t>
            </a:r>
            <a:r>
              <a:rPr lang="en-US" sz="3200" dirty="0">
                <a:solidFill>
                  <a:schemeClr val="tx1"/>
                </a:solidFill>
                <a:ea typeface="Cambria" panose="02040503050406030204" pitchFamily="18" charset="0"/>
              </a:rPr>
              <a:t> is a reference to the newly created object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49FF5-D17D-4C8A-B092-705E23B5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90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3886-E8A7-40C4-8BA3-D57C6152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Constructors: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self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C10D-99E3-40DF-A085-F6142F17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register1 = </a:t>
            </a:r>
            <a:r>
              <a:rPr lang="en-US" sz="3200" dirty="0" err="1">
                <a:latin typeface="Consolas" panose="020B0609020204030204" pitchFamily="49" charset="0"/>
              </a:rPr>
              <a:t>CashRegister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chemeClr val="tx1"/>
                </a:solidFill>
                <a:ea typeface="Cambria" panose="02040503050406030204" pitchFamily="18" charset="0"/>
              </a:rPr>
              <a:t>After the constructor is finished </a:t>
            </a:r>
            <a:r>
              <a:rPr lang="en-US" sz="3200" dirty="0">
                <a:latin typeface="Consolas" panose="020B0609020204030204" pitchFamily="49" charset="0"/>
              </a:rPr>
              <a:t>register1</a:t>
            </a:r>
            <a:r>
              <a:rPr lang="en-US" sz="3200" dirty="0">
                <a:solidFill>
                  <a:schemeClr val="tx1"/>
                </a:solidFill>
                <a:ea typeface="Cambria" panose="02040503050406030204" pitchFamily="18" charset="0"/>
              </a:rPr>
              <a:t> is a reference to the newly created object</a:t>
            </a:r>
          </a:p>
          <a:p>
            <a:r>
              <a:rPr lang="en-US" sz="3200" dirty="0">
                <a:solidFill>
                  <a:schemeClr val="tx1"/>
                </a:solidFill>
                <a:ea typeface="Cambria" panose="02040503050406030204" pitchFamily="18" charset="0"/>
              </a:rPr>
              <a:t>This reference </a:t>
            </a:r>
            <a:r>
              <a:rPr lang="en-US" sz="3200" dirty="0">
                <a:latin typeface="Consolas" panose="020B0609020204030204" pitchFamily="49" charset="0"/>
              </a:rPr>
              <a:t>register1</a:t>
            </a:r>
            <a:r>
              <a:rPr lang="en-US" sz="3200" dirty="0">
                <a:solidFill>
                  <a:schemeClr val="tx1"/>
                </a:solidFill>
                <a:ea typeface="Cambria" panose="02040503050406030204" pitchFamily="18" charset="0"/>
              </a:rPr>
              <a:t> allows methods of the object to be invoked</a:t>
            </a:r>
          </a:p>
          <a:p>
            <a:pPr marL="457189" lvl="1" indent="0">
              <a:buNone/>
            </a:pPr>
            <a:r>
              <a:rPr lang="en-US" sz="3200" dirty="0">
                <a:solidFill>
                  <a:srgbClr val="FFFF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print ("Your total $", register1.getTotal())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49FF5-D17D-4C8A-B092-705E23B5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62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B26F-5FA9-41EE-9C2D-696946F5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Instance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B9E6-7458-4D60-9B17-0D151BFE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instance variables inside methods of the class</a:t>
            </a:r>
          </a:p>
          <a:p>
            <a:pPr lvl="1"/>
            <a:r>
              <a:rPr lang="en-US" dirty="0"/>
              <a:t>Similar to the constructor, all other instance methods must include the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self</a:t>
            </a:r>
            <a:r>
              <a:rPr lang="en-US" dirty="0"/>
              <a:t> parameter as the first parameter</a:t>
            </a:r>
          </a:p>
          <a:p>
            <a:pPr lvl="1"/>
            <a:r>
              <a:rPr lang="en-US" dirty="0"/>
              <a:t>You must specify the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self</a:t>
            </a:r>
            <a:r>
              <a:rPr lang="en-US" dirty="0"/>
              <a:t> implicit parameter when using instance variables inside the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0D492-8F09-4F7C-8428-9BDB7835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20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B26F-5FA9-41EE-9C2D-696946F5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Instance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0D492-8F09-4F7C-8428-9BDB7835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6CAFD-CB95-4E28-9CFB-DA543B05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08" y="685800"/>
            <a:ext cx="10578022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1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E2B1-241C-4DAF-ADC2-CA4A412D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Invoking Instance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3961-D539-42DE-BC92-44CC4309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with the constructor, every method must include the special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self</a:t>
            </a:r>
            <a:r>
              <a:rPr lang="en-US" dirty="0"/>
              <a:t> parameter variable, and it must be listed first.</a:t>
            </a:r>
          </a:p>
          <a:p>
            <a:r>
              <a:rPr lang="en-US" dirty="0"/>
              <a:t>When a method is called, a reference to the object on which the method was invoked (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register1</a:t>
            </a:r>
            <a:r>
              <a:rPr lang="en-US" dirty="0"/>
              <a:t>) is automatically passed to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self</a:t>
            </a:r>
            <a:r>
              <a:rPr lang="en-US" dirty="0"/>
              <a:t> parameter variable: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register1.addItem(2.95)</a:t>
            </a:r>
            <a:r>
              <a:rPr lang="en-US" sz="3600" dirty="0">
                <a:latin typeface="Consolas" panose="020B0609020204030204" pitchFamily="49" charset="0"/>
              </a:rPr>
              <a:t> 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48509-9C9B-47D3-B381-34DDAAD4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CC4B4-BB36-4ED9-9F76-97CB3D64B8F2}"/>
              </a:ext>
            </a:extLst>
          </p:cNvPr>
          <p:cNvSpPr txBox="1"/>
          <p:nvPr/>
        </p:nvSpPr>
        <p:spPr>
          <a:xfrm>
            <a:off x="2590800" y="5558135"/>
            <a:ext cx="63262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def </a:t>
            </a:r>
            <a:r>
              <a:rPr lang="en-US" sz="3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addItem</a:t>
            </a:r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(self, price)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E9CEEE-1434-4C2F-A0EF-D0DF64DDE0D4}"/>
              </a:ext>
            </a:extLst>
          </p:cNvPr>
          <p:cNvCxnSpPr/>
          <p:nvPr/>
        </p:nvCxnSpPr>
        <p:spPr>
          <a:xfrm>
            <a:off x="2590800" y="5029200"/>
            <a:ext cx="3505200" cy="6096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9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9414-7E98-4FBB-8566-BA5C9E9C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FB2E-0004-4E3F-B7B5-D633C514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708AD-9E90-444E-8B4F-31140C82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6142DD-525C-4C71-98F4-8843E4850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4" y="814806"/>
            <a:ext cx="10759752" cy="573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10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9414-7E98-4FBB-8566-BA5C9E9C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FB2E-0004-4E3F-B7B5-D633C514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708AD-9E90-444E-8B4F-31140C82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21E318-B1A1-4144-9135-E3CC623F7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06738"/>
            <a:ext cx="10523376" cy="55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3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6BDC-EB7F-4DE9-985D-41F6C5A9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Interface of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41683-67A4-48E1-BF15-F3520464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design a class, start by specifying the public interface of the new class</a:t>
            </a:r>
          </a:p>
          <a:p>
            <a:r>
              <a:rPr lang="en-US" dirty="0"/>
              <a:t>What tasks will this class perform?</a:t>
            </a:r>
          </a:p>
          <a:p>
            <a:r>
              <a:rPr lang="en-US" dirty="0"/>
              <a:t>What methods will you need?</a:t>
            </a:r>
          </a:p>
          <a:p>
            <a:r>
              <a:rPr lang="en-US" dirty="0"/>
              <a:t>What parameters will the methods need to receive?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A9087-AE3D-47DB-B903-CD967540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25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A1B1-1098-4161-A8BE-14B36ED8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Public Interface (A Cash Register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BDEC8-4ADA-4C67-A4D3-BC9608ECC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5380805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want to use objects that simulate cash registers.</a:t>
            </a:r>
          </a:p>
          <a:p>
            <a:r>
              <a:rPr lang="en-US" dirty="0"/>
              <a:t>A cashier who rings up a sale presses a key to start the sale, then rings up each item. A display shows the amount owed as well as the total number of items purchased.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39218-52D9-4598-8488-E997FFDF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AB93F-2CE6-45B5-9687-550AF11E1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005" y="806918"/>
            <a:ext cx="5218771" cy="51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A1B1-1098-4161-A8BE-14B36ED8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Public Interface (A Cash Register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BDEC8-4ADA-4C67-A4D3-BC9608EC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  <a:p>
            <a:pPr lvl="1"/>
            <a:r>
              <a:rPr lang="en-US" dirty="0"/>
              <a:t>Add the price of an item: </a:t>
            </a:r>
          </a:p>
          <a:p>
            <a:pPr lvl="2"/>
            <a:r>
              <a:rPr lang="en-US" dirty="0" err="1"/>
              <a:t>addItem</a:t>
            </a:r>
            <a:r>
              <a:rPr lang="en-US" dirty="0"/>
              <a:t>(self, price)</a:t>
            </a:r>
          </a:p>
          <a:p>
            <a:pPr lvl="1"/>
            <a:r>
              <a:rPr lang="en-US" dirty="0"/>
              <a:t>Get the total amount owed</a:t>
            </a:r>
          </a:p>
          <a:p>
            <a:pPr lvl="2"/>
            <a:r>
              <a:rPr lang="en-US" dirty="0" err="1"/>
              <a:t>getTotal</a:t>
            </a:r>
            <a:r>
              <a:rPr lang="en-US" dirty="0"/>
              <a:t>(self)</a:t>
            </a:r>
          </a:p>
          <a:p>
            <a:pPr lvl="1"/>
            <a:r>
              <a:rPr lang="en-US" dirty="0"/>
              <a:t>Get the count of items purchased.</a:t>
            </a:r>
          </a:p>
          <a:p>
            <a:pPr lvl="2"/>
            <a:r>
              <a:rPr lang="en-US" dirty="0" err="1"/>
              <a:t>getCount</a:t>
            </a:r>
            <a:r>
              <a:rPr lang="en-US" dirty="0"/>
              <a:t>(self)</a:t>
            </a:r>
          </a:p>
          <a:p>
            <a:pPr lvl="1"/>
            <a:r>
              <a:rPr lang="en-US" dirty="0"/>
              <a:t>Clear the cash register to start a new sale.</a:t>
            </a:r>
          </a:p>
          <a:p>
            <a:pPr lvl="2"/>
            <a:r>
              <a:rPr lang="en-US" dirty="0"/>
              <a:t>clear(self)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39218-52D9-4598-8488-E997FFDF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9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120F-32A4-475E-AAD1-F29D7D02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the Public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94B8-FF8E-453A-86B8-7EE818FD8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## A simulated cash register that tracks the item count and the</a:t>
            </a:r>
          </a:p>
          <a:p>
            <a:pPr marL="0" indent="0">
              <a:buNone/>
            </a:pPr>
            <a:r>
              <a:rPr lang="en-US" dirty="0"/>
              <a:t># total amount due.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CashRegister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## Adds an item to this cash register.</a:t>
            </a:r>
          </a:p>
          <a:p>
            <a:pPr marL="0" indent="0">
              <a:buNone/>
            </a:pPr>
            <a:r>
              <a:rPr lang="en-US" dirty="0"/>
              <a:t># @param price the price of this item</a:t>
            </a:r>
          </a:p>
          <a:p>
            <a:pPr marL="457189" lvl="1" indent="0">
              <a:buNone/>
            </a:pPr>
            <a:r>
              <a:rPr lang="en-US" dirty="0"/>
              <a:t>   def </a:t>
            </a:r>
            <a:r>
              <a:rPr lang="en-US" dirty="0" err="1"/>
              <a:t>addItem</a:t>
            </a:r>
            <a:r>
              <a:rPr lang="en-US" dirty="0"/>
              <a:t>(self, price):</a:t>
            </a:r>
          </a:p>
          <a:p>
            <a:pPr marL="0" indent="0">
              <a:buNone/>
            </a:pPr>
            <a:r>
              <a:rPr lang="en-US" dirty="0"/>
              <a:t># Method body - The method declaration make up the public</a:t>
            </a:r>
          </a:p>
          <a:p>
            <a:pPr marL="0" indent="0">
              <a:buNone/>
            </a:pPr>
            <a:r>
              <a:rPr lang="en-US" dirty="0"/>
              <a:t># interface of the class</a:t>
            </a:r>
          </a:p>
          <a:p>
            <a:pPr marL="0" indent="0">
              <a:buNone/>
            </a:pPr>
            <a:r>
              <a:rPr lang="en-US" dirty="0"/>
              <a:t>## Gets the price of all items in the current sale.</a:t>
            </a:r>
          </a:p>
          <a:p>
            <a:pPr marL="0" indent="0">
              <a:buNone/>
            </a:pPr>
            <a:r>
              <a:rPr lang="en-US" dirty="0"/>
              <a:t># @return the total price</a:t>
            </a:r>
          </a:p>
          <a:p>
            <a:pPr marL="457189" lvl="1" indent="0">
              <a:buNone/>
            </a:pPr>
            <a:r>
              <a:rPr lang="en-US" dirty="0"/>
              <a:t>   def </a:t>
            </a:r>
            <a:r>
              <a:rPr lang="en-US" dirty="0" err="1"/>
              <a:t>getTotal</a:t>
            </a:r>
            <a:r>
              <a:rPr lang="en-US" dirty="0"/>
              <a:t>(self) :</a:t>
            </a:r>
          </a:p>
          <a:p>
            <a:pPr marL="0" indent="0">
              <a:buNone/>
            </a:pPr>
            <a:r>
              <a:rPr lang="en-US" dirty="0"/>
              <a:t># The data and method bodies make up the private implementation</a:t>
            </a:r>
          </a:p>
          <a:p>
            <a:pPr marL="0" indent="0">
              <a:buNone/>
            </a:pPr>
            <a:r>
              <a:rPr lang="en-US" dirty="0"/>
              <a:t># of the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F7484-2EAF-4192-96C3-704F62C9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60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7FDE-85DD-4ADE-BBEE-2953997B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F12C-C507-4561-B0A2-BC4AB1FA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defining the class, we can now construct an object: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register1 = </a:t>
            </a:r>
            <a:r>
              <a:rPr lang="en-US" dirty="0" err="1">
                <a:latin typeface="Consolas" panose="020B0609020204030204" pitchFamily="49" charset="0"/>
              </a:rPr>
              <a:t>CashRegister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 Constructs a </a:t>
            </a:r>
            <a:r>
              <a:rPr lang="en-US" dirty="0" err="1">
                <a:latin typeface="Consolas" panose="020B0609020204030204" pitchFamily="49" charset="0"/>
              </a:rPr>
              <a:t>CashRegister</a:t>
            </a:r>
            <a:r>
              <a:rPr lang="en-US" dirty="0">
                <a:latin typeface="Consolas" panose="020B0609020204030204" pitchFamily="49" charset="0"/>
              </a:rPr>
              <a:t>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79689-0D0A-4C61-A934-E17F76BD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5DDDC-B832-48AA-8C80-2BDA32A90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200400"/>
            <a:ext cx="8839200" cy="308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7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06F2-D00C-4DDD-9C5B-1557F009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D5DE-3381-4D83-870E-803FFFFC3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an object has been constructed, we are ready to invoke a method: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register1.addItem(1.95)</a:t>
            </a:r>
            <a:r>
              <a:rPr lang="en-US" dirty="0"/>
              <a:t> # Invokes a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3429C-869A-47EA-8BF3-2ADB3C5B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37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C4B8-CB19-418A-AEFA-86B5F229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Instance Variables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7D8D-5790-40D8-90E3-EC04FC0CD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object of a class has a separate set of instance variables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CB3E0-6176-4FC7-A011-2043C4FF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616CF-BBBB-4E6D-ADE6-3E64DE1E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10668000" cy="475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1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9944-70A3-4D86-A670-BE8663F1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A0D2-4C40-4B5A-BAA8-9FD644257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constructor is a method that initializes instance variable[s] of an object.</a:t>
            </a:r>
          </a:p>
          <a:p>
            <a:r>
              <a:rPr lang="en-US" dirty="0"/>
              <a:t>It is automatically called when an object is created.</a:t>
            </a:r>
          </a:p>
          <a:p>
            <a:r>
              <a:rPr lang="en-US" dirty="0"/>
              <a:t>Python uses the special name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__ </a:t>
            </a:r>
            <a:r>
              <a:rPr lang="en-US" dirty="0"/>
              <a:t>to define the constructor.</a:t>
            </a:r>
          </a:p>
          <a:p>
            <a:pPr marL="457189" lvl="1" indent="0">
              <a:buNone/>
            </a:pPr>
            <a:r>
              <a:rPr lang="en-US" dirty="0"/>
              <a:t># Calling a method that matches the name of the class</a:t>
            </a:r>
          </a:p>
          <a:p>
            <a:pPr marL="457189" lvl="1" indent="0">
              <a:buNone/>
            </a:pPr>
            <a:r>
              <a:rPr lang="en-US" dirty="0"/>
              <a:t># Invokes the constructor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def 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__(self):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self._</a:t>
            </a:r>
            <a:r>
              <a:rPr lang="en-US" dirty="0" err="1">
                <a:latin typeface="Consolas" panose="020B0609020204030204" pitchFamily="49" charset="0"/>
              </a:rPr>
              <a:t>itemCount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self._</a:t>
            </a:r>
            <a:r>
              <a:rPr lang="en-US" dirty="0" err="1">
                <a:latin typeface="Consolas" panose="020B0609020204030204" pitchFamily="49" charset="0"/>
              </a:rPr>
              <a:t>totalPrice</a:t>
            </a:r>
            <a:r>
              <a:rPr lang="en-US" dirty="0">
                <a:latin typeface="Consolas" panose="020B0609020204030204" pitchFamily="49" charset="0"/>
              </a:rPr>
              <a:t> = 0.0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17E2B-35DA-4FE0-B4A8-201424B5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978395"/>
      </p:ext>
    </p:extLst>
  </p:cSld>
  <p:clrMapOvr>
    <a:masterClrMapping/>
  </p:clrMapOvr>
</p:sld>
</file>

<file path=ppt/theme/theme1.xml><?xml version="1.0" encoding="utf-8"?>
<a:theme xmlns:a="http://schemas.openxmlformats.org/drawingml/2006/main" name="1.3PropositionalEquivalenc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6356B02BF29545968F1DCC703607E8" ma:contentTypeVersion="7" ma:contentTypeDescription="Create a new document." ma:contentTypeScope="" ma:versionID="9184c2d355f5afd421c423571a282233">
  <xsd:schema xmlns:xsd="http://www.w3.org/2001/XMLSchema" xmlns:xs="http://www.w3.org/2001/XMLSchema" xmlns:p="http://schemas.microsoft.com/office/2006/metadata/properties" xmlns:ns2="684c4afe-d96a-464a-b608-a56f151b4ff5" targetNamespace="http://schemas.microsoft.com/office/2006/metadata/properties" ma:root="true" ma:fieldsID="cd83edf55f0ac1487d48db512edf34b3" ns2:_="">
    <xsd:import namespace="684c4afe-d96a-464a-b608-a56f151b4f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c4afe-d96a-464a-b608-a56f151b4f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1AA7CF-FB4C-42F9-B578-FB2D9D66D0C0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4436e5e2-4f96-497c-8ccc-dcf6f9d989ee"/>
    <ds:schemaRef ds:uri="8e04420d-63ad-4cd2-a792-8709e452e42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FCF47E1-75D0-4D30-B570-441A147A7D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B47AF5-BAA8-494A-BAEB-D03C0D42C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4c4afe-d96a-464a-b608-a56f151b4f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1.6Rules of Inference</Template>
  <TotalTime>0</TotalTime>
  <Words>786</Words>
  <Application>Microsoft Office PowerPoint</Application>
  <PresentationFormat>Widescreen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</vt:lpstr>
      <vt:lpstr>Consolas</vt:lpstr>
      <vt:lpstr>1.3PropositionalEquivalences</vt:lpstr>
      <vt:lpstr>ICS 104 - Introduction to Programming in Python and C</vt:lpstr>
      <vt:lpstr>Public Interface of a Class</vt:lpstr>
      <vt:lpstr>Example Public Interface (A Cash Register Class)</vt:lpstr>
      <vt:lpstr>Example Public Interface (A Cash Register Class)</vt:lpstr>
      <vt:lpstr>Writing the Public Interface</vt:lpstr>
      <vt:lpstr>Using the Class</vt:lpstr>
      <vt:lpstr>Using Methods</vt:lpstr>
      <vt:lpstr>Instance Variables of Objects</vt:lpstr>
      <vt:lpstr>Constructors</vt:lpstr>
      <vt:lpstr>Default and Named Arguments</vt:lpstr>
      <vt:lpstr>Constructors Syntax</vt:lpstr>
      <vt:lpstr>Constructors: self</vt:lpstr>
      <vt:lpstr>Constructors: self</vt:lpstr>
      <vt:lpstr>Constructors: self</vt:lpstr>
      <vt:lpstr>Syntax: Instance Methods</vt:lpstr>
      <vt:lpstr>Syntax: Instance Methods</vt:lpstr>
      <vt:lpstr>Invoking Instance Methods</vt:lpstr>
      <vt:lpstr>Complete Example</vt:lpstr>
      <vt:lpstr>Complete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104 Slides Templete - Husni Al-Muhtaseb</dc:title>
  <dc:subject>Diacrete Structure</dc:subject>
  <dc:creator/>
  <cp:lastModifiedBy/>
  <cp:revision>1</cp:revision>
  <dcterms:created xsi:type="dcterms:W3CDTF">2013-09-26T11:26:00Z</dcterms:created>
  <dcterms:modified xsi:type="dcterms:W3CDTF">2022-02-23T05:54:37Z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0x010100056356B02BF29545968F1DCC703607E8</vt:lpwstr>
  </property>
</Properties>
</file>