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852" r:id="rId1"/>
  </p:sldMasterIdLst>
  <p:notesMasterIdLst>
    <p:notesMasterId r:id="rId17"/>
  </p:notesMasterIdLst>
  <p:handoutMasterIdLst>
    <p:handoutMasterId r:id="rId18"/>
  </p:handoutMasterIdLst>
  <p:sldIdLst>
    <p:sldId id="737" r:id="rId2"/>
    <p:sldId id="801" r:id="rId3"/>
    <p:sldId id="802" r:id="rId4"/>
    <p:sldId id="803" r:id="rId5"/>
    <p:sldId id="804" r:id="rId6"/>
    <p:sldId id="805" r:id="rId7"/>
    <p:sldId id="809" r:id="rId8"/>
    <p:sldId id="806" r:id="rId9"/>
    <p:sldId id="808" r:id="rId10"/>
    <p:sldId id="807" r:id="rId11"/>
    <p:sldId id="810" r:id="rId12"/>
    <p:sldId id="811" r:id="rId13"/>
    <p:sldId id="812" r:id="rId14"/>
    <p:sldId id="813" r:id="rId15"/>
    <p:sldId id="815" r:id="rId1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3" id="{FA3CCD23-E5AC-43E1-A3E2-11D439CF3B4E}">
          <p14:sldIdLst>
            <p14:sldId id="737"/>
            <p14:sldId id="801"/>
            <p14:sldId id="802"/>
            <p14:sldId id="803"/>
            <p14:sldId id="804"/>
            <p14:sldId id="805"/>
            <p14:sldId id="809"/>
            <p14:sldId id="806"/>
            <p14:sldId id="808"/>
            <p14:sldId id="807"/>
            <p14:sldId id="810"/>
            <p14:sldId id="811"/>
            <p14:sldId id="812"/>
            <p14:sldId id="813"/>
            <p14:sldId id="8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93E333"/>
    <a:srgbClr val="FF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288" autoAdjust="0"/>
    <p:restoredTop sz="90886" autoAdjust="0"/>
  </p:normalViewPr>
  <p:slideViewPr>
    <p:cSldViewPr>
      <p:cViewPr varScale="1">
        <p:scale>
          <a:sx n="52" d="100"/>
          <a:sy n="52" d="100"/>
        </p:scale>
        <p:origin x="260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136816E-B12D-4CB4-A266-AF1FBE0E7F1A}" type="datetimeFigureOut">
              <a:rPr lang="en-US" altLang="en-US"/>
              <a:pPr/>
              <a:t>1/18/2022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4124CB-47EF-4106-A264-9DEF324101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366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9084439-0D0F-418E-9CB5-95291BE95D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1732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84439-0D0F-418E-9CB5-95291BE95DF1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6340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00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41579598-0F41-4B07-8F67-2EDCC10AE4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03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4AEE-E31E-4E03-94CD-D36D7E70D10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53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5E0E-39EB-4ED0-A1C6-A65E10F8FE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82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418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2353"/>
            <a:ext cx="10515600" cy="487680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FF00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rgbClr val="FFFF00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3EA9A468-A168-48C4-B46A-E65448296BC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179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00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00092732-E7B7-4F2D-B403-4A973E416F6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32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756539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1051"/>
            <a:ext cx="5181600" cy="4875912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</a:defRPr>
            </a:lvl1pPr>
            <a:lvl2pPr>
              <a:defRPr sz="3600">
                <a:solidFill>
                  <a:srgbClr val="FFFF00"/>
                </a:solidFill>
              </a:defRPr>
            </a:lvl2pPr>
            <a:lvl3pPr>
              <a:defRPr sz="3200">
                <a:solidFill>
                  <a:srgbClr val="FFFF00"/>
                </a:solidFill>
              </a:defRPr>
            </a:lvl3pPr>
            <a:lvl4pPr>
              <a:defRPr sz="2800">
                <a:solidFill>
                  <a:srgbClr val="FFFF00"/>
                </a:solidFill>
              </a:defRPr>
            </a:lvl4pPr>
            <a:lvl5pPr>
              <a:defRPr sz="28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1051"/>
            <a:ext cx="5181600" cy="4875912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</a:defRPr>
            </a:lvl1pPr>
            <a:lvl2pPr>
              <a:defRPr sz="3600">
                <a:solidFill>
                  <a:srgbClr val="FFFF00"/>
                </a:solidFill>
              </a:defRPr>
            </a:lvl2pPr>
            <a:lvl3pPr>
              <a:defRPr sz="3200">
                <a:solidFill>
                  <a:srgbClr val="FFFF00"/>
                </a:solidFill>
              </a:defRPr>
            </a:lvl3pPr>
            <a:lvl4pPr>
              <a:defRPr sz="2800">
                <a:solidFill>
                  <a:srgbClr val="FFFF00"/>
                </a:solidFill>
              </a:defRPr>
            </a:lvl4pPr>
            <a:lvl5pPr>
              <a:defRPr sz="28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86D3403C-B054-4D04-8D65-A571BCEA10A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839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72257"/>
            <a:ext cx="10515600" cy="788448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0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FF00"/>
                </a:solidFill>
              </a:defRPr>
            </a:lvl1pPr>
            <a:lvl2pPr>
              <a:defRPr sz="3200">
                <a:solidFill>
                  <a:srgbClr val="FFFF00"/>
                </a:solidFill>
              </a:defRPr>
            </a:lvl2pPr>
            <a:lvl3pPr>
              <a:defRPr sz="2800">
                <a:solidFill>
                  <a:srgbClr val="FFFF00"/>
                </a:solidFill>
              </a:defRPr>
            </a:lvl3pPr>
            <a:lvl4pPr>
              <a:defRPr sz="2400">
                <a:solidFill>
                  <a:srgbClr val="FFFF00"/>
                </a:solidFill>
              </a:defRPr>
            </a:lvl4pPr>
            <a:lvl5pPr>
              <a:defRPr sz="24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0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FF00"/>
                </a:solidFill>
              </a:defRPr>
            </a:lvl1pPr>
            <a:lvl2pPr>
              <a:defRPr sz="3200">
                <a:solidFill>
                  <a:srgbClr val="FFFF00"/>
                </a:solidFill>
              </a:defRPr>
            </a:lvl2pPr>
            <a:lvl3pPr>
              <a:defRPr sz="2800">
                <a:solidFill>
                  <a:srgbClr val="FFFF00"/>
                </a:solidFill>
              </a:defRPr>
            </a:lvl3pPr>
            <a:lvl4pPr>
              <a:defRPr sz="2400">
                <a:solidFill>
                  <a:srgbClr val="FFFF00"/>
                </a:solidFill>
              </a:defRPr>
            </a:lvl4pPr>
            <a:lvl5pPr>
              <a:defRPr sz="24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76EA9AEA-03EA-40A7-A400-7FE5056880F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961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CD20-C8F3-40BD-8F93-95AEED967F3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912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93AB-D3D1-4896-8588-60FD89AFCAA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905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1906-11DD-4088-9FB9-64508063C9A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18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C89F4-18D2-4DF8-BDD5-C2343397E9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69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1016"/>
            <a:ext cx="10515600" cy="795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02785"/>
            <a:ext cx="10515600" cy="5074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30205" y="115098"/>
            <a:ext cx="707571" cy="365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AA82E760-EFD3-40D4-A833-DFA9C651A27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5696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53" r:id="rId1"/>
    <p:sldLayoutId id="2147484854" r:id="rId2"/>
    <p:sldLayoutId id="2147484855" r:id="rId3"/>
    <p:sldLayoutId id="2147484856" r:id="rId4"/>
    <p:sldLayoutId id="2147484857" r:id="rId5"/>
    <p:sldLayoutId id="2147484858" r:id="rId6"/>
    <p:sldLayoutId id="2147484859" r:id="rId7"/>
    <p:sldLayoutId id="2147484860" r:id="rId8"/>
    <p:sldLayoutId id="2147484861" r:id="rId9"/>
    <p:sldLayoutId id="2147484862" r:id="rId10"/>
    <p:sldLayoutId id="2147484863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rgbClr val="FFFF00"/>
          </a:solidFill>
          <a:latin typeface="Cambria" panose="02040503050406030204" pitchFamily="18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rgbClr val="FFFF00"/>
          </a:solidFill>
          <a:latin typeface="Cambria" panose="02040503050406030204" pitchFamily="18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ICS 104 - Introduction to Programming in Python and 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0000"/>
            <a:ext cx="9144000" cy="26670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ea typeface="Gulim" pitchFamily="34" charset="-127"/>
                <a:cs typeface="Times New Roman" pitchFamily="18" charset="0"/>
              </a:rPr>
              <a:t>Programming with Numbers and Strings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9598-0F41-4B07-8F67-2EDCC10AE481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6385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70A6-68E3-4885-9EFA-2778E841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41883"/>
          </a:xfrm>
        </p:spPr>
        <p:txBody>
          <a:bodyPr/>
          <a:lstStyle/>
          <a:p>
            <a:r>
              <a:rPr lang="en-US" dirty="0"/>
              <a:t>Number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A1C28-453B-4681-B8CD-549727BB6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353"/>
            <a:ext cx="10515600" cy="4876800"/>
          </a:xfrm>
        </p:spPr>
        <p:txBody>
          <a:bodyPr>
            <a:normAutofit/>
          </a:bodyPr>
          <a:lstStyle/>
          <a:p>
            <a:r>
              <a:rPr lang="en-US" dirty="0"/>
              <a:t>Values and Types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66FF33"/>
                </a:solidFill>
                <a:latin typeface="Consolas" panose="020B0609020204030204" pitchFamily="49" charset="0"/>
              </a:rPr>
              <a:t>"Hello World"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8.4</a:t>
            </a:r>
            <a:r>
              <a:rPr lang="en-US" dirty="0"/>
              <a:t> are values</a:t>
            </a:r>
          </a:p>
          <a:p>
            <a:r>
              <a:rPr lang="en-US" dirty="0"/>
              <a:t>Each value belongs to a data type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 is an integer </a:t>
            </a:r>
            <a:r>
              <a:rPr lang="en-US" dirty="0">
                <a:highlight>
                  <a:srgbClr val="FF0000"/>
                </a:highlight>
                <a:latin typeface="Consolas" panose="020B0609020204030204" pitchFamily="49" charset="0"/>
              </a:rPr>
              <a:t>int</a:t>
            </a:r>
          </a:p>
          <a:p>
            <a:r>
              <a:rPr lang="en-US" dirty="0">
                <a:solidFill>
                  <a:srgbClr val="66FF33"/>
                </a:solidFill>
                <a:latin typeface="Consolas" panose="020B0609020204030204" pitchFamily="49" charset="0"/>
              </a:rPr>
              <a:t>"Hello World"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is a string </a:t>
            </a:r>
            <a:r>
              <a:rPr lang="en-US" dirty="0">
                <a:highlight>
                  <a:srgbClr val="FF0000"/>
                </a:highlight>
                <a:latin typeface="Consolas" panose="020B0609020204030204" pitchFamily="49" charset="0"/>
              </a:rPr>
              <a:t>str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8.4</a:t>
            </a:r>
            <a:r>
              <a:rPr lang="en-US" dirty="0"/>
              <a:t> is a float-point </a:t>
            </a:r>
            <a:r>
              <a:rPr lang="en-US" dirty="0">
                <a:highlight>
                  <a:srgbClr val="FF0000"/>
                </a:highlight>
                <a:latin typeface="Consolas" panose="020B0609020204030204" pitchFamily="49" charset="0"/>
              </a:rPr>
              <a:t>float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 and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8.4</a:t>
            </a:r>
            <a:r>
              <a:rPr lang="en-US" dirty="0"/>
              <a:t> are called number </a:t>
            </a:r>
            <a:r>
              <a:rPr lang="en-US" b="1" dirty="0"/>
              <a:t>literals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CDB72-F328-493E-87A6-0A07D478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881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C450-5A8A-46B6-9ACD-B8CD71590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 Types?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06A35-B9A9-4E59-818E-612613B91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type of a value determines</a:t>
            </a:r>
          </a:p>
          <a:p>
            <a:pPr lvl="1"/>
            <a:r>
              <a:rPr lang="en-US" dirty="0"/>
              <a:t>how the data type is represented in the computer, and</a:t>
            </a:r>
          </a:p>
          <a:p>
            <a:pPr lvl="1"/>
            <a:r>
              <a:rPr lang="en-US" dirty="0"/>
              <a:t>what operations can be performed on that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1277B-4D1E-48F8-AA62-B8B242B8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237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3E5660-53F9-427B-8EAC-0934800BF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Categories of Data Types in Python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A8284-7A79-4974-8337-F1E7816EC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353"/>
            <a:ext cx="10515600" cy="4876800"/>
          </a:xfrm>
        </p:spPr>
        <p:txBody>
          <a:bodyPr/>
          <a:lstStyle/>
          <a:p>
            <a:r>
              <a:rPr lang="en-US" dirty="0"/>
              <a:t>Primitive data type</a:t>
            </a:r>
          </a:p>
          <a:p>
            <a:pPr lvl="1"/>
            <a:r>
              <a:rPr lang="en-US" dirty="0"/>
              <a:t>A data type provided by the language itself (e.g.,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/>
              <a:t>)</a:t>
            </a:r>
          </a:p>
          <a:p>
            <a:r>
              <a:rPr lang="en-US" dirty="0"/>
              <a:t>User-defined data type</a:t>
            </a:r>
          </a:p>
          <a:p>
            <a:pPr lvl="1"/>
            <a:r>
              <a:rPr lang="en-US" dirty="0"/>
              <a:t>A data type defined by the programmer (covered in Chapter 9: Objects and Classes)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21804-E6A4-4288-A948-B5492587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43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C6F7E-08C8-4C80-A61B-06437435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literals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C3266-2D3B-4BCF-A210-D7AD98046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FCDCF-55C2-4A26-87F1-87902392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FE256E-E4B9-4EEC-8C3D-15E581408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74" y="1207012"/>
            <a:ext cx="10571502" cy="494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19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C6F7E-08C8-4C80-A61B-064374357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41883"/>
          </a:xfrm>
        </p:spPr>
        <p:txBody>
          <a:bodyPr/>
          <a:lstStyle/>
          <a:p>
            <a:r>
              <a:rPr lang="en-US" dirty="0"/>
              <a:t>Data Types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C3266-2D3B-4BCF-A210-D7AD98046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353"/>
            <a:ext cx="10515600" cy="4876800"/>
          </a:xfrm>
        </p:spPr>
        <p:txBody>
          <a:bodyPr>
            <a:normAutofit/>
          </a:bodyPr>
          <a:lstStyle/>
          <a:p>
            <a:r>
              <a:rPr lang="en-US" sz="2800" dirty="0"/>
              <a:t>The value determines the type of the variable.</a:t>
            </a:r>
          </a:p>
          <a:p>
            <a:r>
              <a:rPr lang="en-US" sz="2800" dirty="0"/>
              <a:t>For example, the following piece of code is correct, but not recommended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182880">
              <a:spcBef>
                <a:spcPts val="1800"/>
              </a:spcBef>
            </a:pPr>
            <a:r>
              <a:rPr lang="en-US" sz="2800" dirty="0"/>
              <a:t>This is not a good idea, as it may lead to an error if you use the wrong operation on the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FCDCF-55C2-4A26-87F1-87902392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ADD536-3ECA-4BC6-A399-951569C6EF51}"/>
              </a:ext>
            </a:extLst>
          </p:cNvPr>
          <p:cNvSpPr txBox="1"/>
          <p:nvPr/>
        </p:nvSpPr>
        <p:spPr>
          <a:xfrm>
            <a:off x="4114800" y="2209800"/>
            <a:ext cx="6172200" cy="26776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800" b="1" i="0" u="none" strike="noStrike" baseline="0" dirty="0" err="1">
                <a:solidFill>
                  <a:srgbClr val="333333"/>
                </a:solidFill>
                <a:latin typeface="CourierNewPSMT"/>
              </a:rPr>
              <a:t>taxRate</a:t>
            </a:r>
            <a:r>
              <a:rPr lang="en-US" sz="2800" b="1" i="0" u="none" strike="noStrike" baseline="0" dirty="0">
                <a:solidFill>
                  <a:srgbClr val="333333"/>
                </a:solidFill>
                <a:latin typeface="CourierNewPSMT"/>
              </a:rPr>
              <a:t> </a:t>
            </a:r>
            <a:r>
              <a:rPr lang="en-US" sz="2800" b="1" i="0" u="none" strike="noStrike" baseline="0" dirty="0">
                <a:solidFill>
                  <a:srgbClr val="666666"/>
                </a:solidFill>
                <a:latin typeface="CourierNewPSMT"/>
              </a:rPr>
              <a:t>= 5</a:t>
            </a:r>
          </a:p>
          <a:p>
            <a:pPr algn="l"/>
            <a:r>
              <a:rPr lang="en-US" sz="2800" b="1" i="0" u="none" strike="noStrike" baseline="0" dirty="0">
                <a:solidFill>
                  <a:srgbClr val="008100"/>
                </a:solidFill>
                <a:latin typeface="CourierNewPSMT"/>
              </a:rPr>
              <a:t>print</a:t>
            </a:r>
            <a:r>
              <a:rPr lang="en-US" sz="2800" b="1" i="0" u="none" strike="noStrike" baseline="0" dirty="0">
                <a:solidFill>
                  <a:srgbClr val="333333"/>
                </a:solidFill>
                <a:latin typeface="CourierNewPSMT"/>
              </a:rPr>
              <a:t>(</a:t>
            </a:r>
            <a:r>
              <a:rPr lang="en-US" sz="2800" b="1" i="0" u="none" strike="noStrike" baseline="0" dirty="0" err="1">
                <a:solidFill>
                  <a:srgbClr val="333333"/>
                </a:solidFill>
                <a:latin typeface="CourierNewPSMT"/>
              </a:rPr>
              <a:t>taxRate</a:t>
            </a:r>
            <a:r>
              <a:rPr lang="en-US" sz="2800" b="1" i="0" u="none" strike="noStrike" baseline="0" dirty="0">
                <a:solidFill>
                  <a:srgbClr val="333333"/>
                </a:solidFill>
                <a:latin typeface="CourierNewPSMT"/>
              </a:rPr>
              <a:t>)</a:t>
            </a:r>
          </a:p>
          <a:p>
            <a:pPr algn="l"/>
            <a:r>
              <a:rPr lang="en-US" sz="2800" b="1" i="0" u="none" strike="noStrike" baseline="0" dirty="0" err="1">
                <a:solidFill>
                  <a:srgbClr val="333333"/>
                </a:solidFill>
                <a:latin typeface="CourierNewPSMT"/>
              </a:rPr>
              <a:t>taxRate</a:t>
            </a:r>
            <a:r>
              <a:rPr lang="en-US" sz="2800" b="1" i="0" u="none" strike="noStrike" baseline="0" dirty="0">
                <a:solidFill>
                  <a:srgbClr val="333333"/>
                </a:solidFill>
                <a:latin typeface="CourierNewPSMT"/>
              </a:rPr>
              <a:t> </a:t>
            </a:r>
            <a:r>
              <a:rPr lang="en-US" sz="2800" b="1" i="0" u="none" strike="noStrike" baseline="0" dirty="0">
                <a:solidFill>
                  <a:srgbClr val="666666"/>
                </a:solidFill>
                <a:latin typeface="CourierNewPSMT"/>
              </a:rPr>
              <a:t>= 5.5</a:t>
            </a:r>
          </a:p>
          <a:p>
            <a:pPr algn="l"/>
            <a:r>
              <a:rPr lang="en-US" sz="2800" b="1" i="0" u="none" strike="noStrike" baseline="0" dirty="0">
                <a:solidFill>
                  <a:srgbClr val="008100"/>
                </a:solidFill>
                <a:latin typeface="CourierNewPSMT"/>
              </a:rPr>
              <a:t>print</a:t>
            </a:r>
            <a:r>
              <a:rPr lang="en-US" sz="2800" b="1" i="0" u="none" strike="noStrike" baseline="0" dirty="0">
                <a:solidFill>
                  <a:srgbClr val="333333"/>
                </a:solidFill>
                <a:latin typeface="CourierNewPSMT"/>
              </a:rPr>
              <a:t>(</a:t>
            </a:r>
            <a:r>
              <a:rPr lang="en-US" sz="2800" b="1" i="0" u="none" strike="noStrike" baseline="0" dirty="0" err="1">
                <a:solidFill>
                  <a:srgbClr val="333333"/>
                </a:solidFill>
                <a:latin typeface="CourierNewPSMT"/>
              </a:rPr>
              <a:t>taxRate</a:t>
            </a:r>
            <a:r>
              <a:rPr lang="en-US" sz="2800" b="1" i="0" u="none" strike="noStrike" baseline="0" dirty="0">
                <a:solidFill>
                  <a:srgbClr val="333333"/>
                </a:solidFill>
                <a:latin typeface="CourierNewPSMT"/>
              </a:rPr>
              <a:t>)</a:t>
            </a:r>
          </a:p>
          <a:p>
            <a:pPr algn="l"/>
            <a:r>
              <a:rPr lang="en-US" sz="2800" b="1" i="0" u="none" strike="noStrike" baseline="0" dirty="0" err="1">
                <a:solidFill>
                  <a:srgbClr val="333333"/>
                </a:solidFill>
                <a:latin typeface="CourierNewPSMT"/>
              </a:rPr>
              <a:t>taxRate</a:t>
            </a:r>
            <a:r>
              <a:rPr lang="en-US" sz="2800" b="1" i="0" u="none" strike="noStrike" baseline="0" dirty="0">
                <a:solidFill>
                  <a:srgbClr val="333333"/>
                </a:solidFill>
                <a:latin typeface="CourierNewPSMT"/>
              </a:rPr>
              <a:t> </a:t>
            </a:r>
            <a:r>
              <a:rPr lang="en-US" sz="2800" b="1" i="0" u="none" strike="noStrike" baseline="0" dirty="0">
                <a:solidFill>
                  <a:srgbClr val="666666"/>
                </a:solidFill>
                <a:latin typeface="CourierNewPSMT"/>
              </a:rPr>
              <a:t>= </a:t>
            </a:r>
            <a:r>
              <a:rPr lang="en-US" sz="2800" b="1" i="0" u="none" strike="noStrike" baseline="0" dirty="0">
                <a:solidFill>
                  <a:srgbClr val="BB2121"/>
                </a:solidFill>
                <a:latin typeface="CourierNewPSMT"/>
              </a:rPr>
              <a:t>"five point five"</a:t>
            </a:r>
          </a:p>
          <a:p>
            <a:pPr algn="l"/>
            <a:r>
              <a:rPr lang="en-US" sz="2800" b="1" i="0" u="none" strike="noStrike" baseline="0" dirty="0">
                <a:solidFill>
                  <a:srgbClr val="008100"/>
                </a:solidFill>
                <a:latin typeface="CourierNewPSMT"/>
              </a:rPr>
              <a:t>print</a:t>
            </a:r>
            <a:r>
              <a:rPr lang="en-US" sz="2800" b="1" i="0" u="none" strike="noStrike" baseline="0" dirty="0">
                <a:solidFill>
                  <a:srgbClr val="333333"/>
                </a:solidFill>
                <a:latin typeface="CourierNewPSMT"/>
              </a:rPr>
              <a:t>(</a:t>
            </a:r>
            <a:r>
              <a:rPr lang="en-US" sz="2800" b="1" i="0" u="none" strike="noStrike" baseline="0" dirty="0" err="1">
                <a:solidFill>
                  <a:srgbClr val="333333"/>
                </a:solidFill>
                <a:latin typeface="CourierNewPSMT"/>
              </a:rPr>
              <a:t>taxRate</a:t>
            </a:r>
            <a:r>
              <a:rPr lang="en-US" sz="2800" b="1" i="0" u="none" strike="noStrike" baseline="0" dirty="0">
                <a:solidFill>
                  <a:srgbClr val="333333"/>
                </a:solidFill>
                <a:latin typeface="CourierNewPSMT"/>
              </a:rPr>
              <a:t>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40847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C6F7E-08C8-4C80-A61B-064374357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41883"/>
          </a:xfrm>
        </p:spPr>
        <p:txBody>
          <a:bodyPr/>
          <a:lstStyle/>
          <a:p>
            <a:r>
              <a:rPr lang="en-US" dirty="0"/>
              <a:t>Data Types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C3266-2D3B-4BCF-A210-D7AD98046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353"/>
            <a:ext cx="10515600" cy="48768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FCDCF-55C2-4A26-87F1-87902392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F76D2D-EA43-4A57-9082-CB67531236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73"/>
          <a:stretch/>
        </p:blipFill>
        <p:spPr>
          <a:xfrm>
            <a:off x="914400" y="1192320"/>
            <a:ext cx="6248400" cy="50768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EBA524-9337-4F95-839D-6E1E7B1452A9}"/>
              </a:ext>
            </a:extLst>
          </p:cNvPr>
          <p:cNvSpPr txBox="1"/>
          <p:nvPr/>
        </p:nvSpPr>
        <p:spPr>
          <a:xfrm>
            <a:off x="7467600" y="1788105"/>
            <a:ext cx="354781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>
              <a:spcBef>
                <a:spcPts val="1800"/>
              </a:spcBef>
            </a:pPr>
            <a:r>
              <a:rPr lang="en-US" sz="2400" dirty="0"/>
              <a:t>This is not a good idea, as it may lead to an error if you use the wrong operation on the variable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4B8ED0-5452-4966-9BC1-587CBB21F9DF}"/>
              </a:ext>
            </a:extLst>
          </p:cNvPr>
          <p:cNvSpPr txBox="1"/>
          <p:nvPr/>
        </p:nvSpPr>
        <p:spPr>
          <a:xfrm>
            <a:off x="5408296" y="3581400"/>
            <a:ext cx="6097904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800" b="1" i="0" u="none" strike="noStrike" baseline="0" dirty="0" err="1">
                <a:solidFill>
                  <a:srgbClr val="333333"/>
                </a:solidFill>
                <a:latin typeface="CourierNewPSMT"/>
              </a:rPr>
              <a:t>taxRate</a:t>
            </a:r>
            <a:r>
              <a:rPr lang="en-US" sz="2800" b="1" i="0" u="none" strike="noStrike" baseline="0" dirty="0">
                <a:solidFill>
                  <a:srgbClr val="333333"/>
                </a:solidFill>
                <a:latin typeface="CourierNewPSMT"/>
              </a:rPr>
              <a:t> </a:t>
            </a:r>
            <a:r>
              <a:rPr lang="en-US" sz="2800" b="1" i="0" u="none" strike="noStrike" baseline="0" dirty="0">
                <a:solidFill>
                  <a:srgbClr val="666666"/>
                </a:solidFill>
                <a:latin typeface="CourierNewPSMT"/>
              </a:rPr>
              <a:t>= </a:t>
            </a:r>
            <a:r>
              <a:rPr lang="en-US" sz="2800" b="1" i="0" u="none" strike="noStrike" baseline="0" dirty="0" err="1">
                <a:solidFill>
                  <a:srgbClr val="333333"/>
                </a:solidFill>
                <a:latin typeface="CourierNewPSMT"/>
              </a:rPr>
              <a:t>taxRate</a:t>
            </a:r>
            <a:r>
              <a:rPr lang="en-US" sz="2800" b="1" i="0" u="none" strike="noStrike" baseline="0" dirty="0">
                <a:solidFill>
                  <a:srgbClr val="333333"/>
                </a:solidFill>
                <a:latin typeface="CourierNewPSMT"/>
              </a:rPr>
              <a:t> </a:t>
            </a:r>
            <a:r>
              <a:rPr lang="en-US" sz="2800" b="1" i="0" u="none" strike="noStrike" baseline="0" dirty="0">
                <a:solidFill>
                  <a:srgbClr val="666666"/>
                </a:solidFill>
                <a:latin typeface="CourierNewPSMT"/>
              </a:rPr>
              <a:t>+ 10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C666B0-5B18-4F71-9EE6-0E04B9AA0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179750"/>
            <a:ext cx="7544800" cy="215277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9A2FDB-43D0-4E42-97E6-FC843EB0DEFF}"/>
              </a:ext>
            </a:extLst>
          </p:cNvPr>
          <p:cNvSpPr txBox="1"/>
          <p:nvPr/>
        </p:nvSpPr>
        <p:spPr>
          <a:xfrm>
            <a:off x="838200" y="5062037"/>
            <a:ext cx="10903043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latin typeface="ArialMT"/>
              </a:rPr>
              <a:t>Once a variable is initialized with a value of a type, keep storing values of the same type.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419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Numbers and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Reading Assignment</a:t>
            </a:r>
          </a:p>
          <a:p>
            <a:pPr lvl="1"/>
            <a:r>
              <a:rPr lang="en-US" dirty="0"/>
              <a:t>Chapter 2 Sections 1, 2, 4 and 5.</a:t>
            </a:r>
          </a:p>
          <a:p>
            <a:r>
              <a:rPr lang="en-US" dirty="0"/>
              <a:t>Chapter Learning Outcomes</a:t>
            </a:r>
          </a:p>
          <a:p>
            <a:pPr marL="0" indent="0">
              <a:buNone/>
            </a:pPr>
            <a:r>
              <a:rPr lang="en-US" dirty="0"/>
              <a:t>At the end of this chapter, you will be able to</a:t>
            </a:r>
          </a:p>
          <a:p>
            <a:pPr lvl="1"/>
            <a:r>
              <a:rPr lang="en-US" dirty="0"/>
              <a:t>define and use variables and constants</a:t>
            </a:r>
          </a:p>
          <a:p>
            <a:pPr lvl="1"/>
            <a:r>
              <a:rPr lang="en-US" dirty="0"/>
              <a:t>write arithmetic expressions and assignment statements</a:t>
            </a:r>
          </a:p>
          <a:p>
            <a:pPr lvl="1"/>
            <a:r>
              <a:rPr lang="en-US" dirty="0"/>
              <a:t>understand the properties and limitations of integers and floating-point numbers</a:t>
            </a:r>
          </a:p>
          <a:p>
            <a:pPr lvl="1"/>
            <a:r>
              <a:rPr lang="en-US" dirty="0"/>
              <a:t>appreciate the importance of comments and good code layout</a:t>
            </a:r>
          </a:p>
          <a:p>
            <a:pPr lvl="1"/>
            <a:r>
              <a:rPr lang="en-US" dirty="0"/>
              <a:t>create programs that read and process inputs, and display the results</a:t>
            </a:r>
          </a:p>
          <a:p>
            <a:pPr lvl="1"/>
            <a:r>
              <a:rPr lang="en-US" dirty="0"/>
              <a:t>learn how to use Python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328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ED65-5E90-4AFB-A617-2A7E42174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37FAF-B71C-482B-AC14-473FCD44E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need variables?</a:t>
            </a:r>
          </a:p>
          <a:p>
            <a:pPr lvl="1"/>
            <a:r>
              <a:rPr lang="en-US" dirty="0"/>
              <a:t>To carry out computation, we need to store values in order to use them later on.</a:t>
            </a:r>
          </a:p>
          <a:p>
            <a:pPr lvl="1"/>
            <a:r>
              <a:rPr lang="en-US" dirty="0"/>
              <a:t>These values are stored in variables.</a:t>
            </a:r>
          </a:p>
          <a:p>
            <a:pPr lvl="1"/>
            <a:r>
              <a:rPr lang="en-US" dirty="0"/>
              <a:t>Let us try to comprehend the use of variables by solving the following problem:</a:t>
            </a:r>
          </a:p>
          <a:p>
            <a:pPr lvl="2"/>
            <a:r>
              <a:rPr lang="en-US" dirty="0"/>
              <a:t>Soft Drinks: </a:t>
            </a:r>
          </a:p>
          <a:p>
            <a:pPr lvl="3"/>
            <a:r>
              <a:rPr lang="en-US" dirty="0"/>
              <a:t>Which is more Economic? cans or bottles?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4469B-8CDD-4CC2-8979-D0A72ACE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786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2F843-281D-4558-911C-45C46050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 Drinks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0AEF5-3349-4E92-B09B-4D686BD9D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is more Economic? </a:t>
            </a:r>
          </a:p>
          <a:p>
            <a:pPr lvl="1"/>
            <a:r>
              <a:rPr lang="en-US" dirty="0"/>
              <a:t>Soft drinks are sold in cans and bottles.</a:t>
            </a:r>
          </a:p>
          <a:p>
            <a:pPr lvl="1"/>
            <a:r>
              <a:rPr lang="en-US" dirty="0"/>
              <a:t>A store offers a six-pack of 12-ounce cans for the same price as a two-liter bottle.</a:t>
            </a:r>
          </a:p>
          <a:p>
            <a:pPr lvl="1"/>
            <a:r>
              <a:rPr lang="en-US" dirty="0"/>
              <a:t>Find the volume (in liters) of a six-pack of soda cans and the total volume of a six-pack and a two-liter bottle.</a:t>
            </a:r>
          </a:p>
          <a:p>
            <a:pPr lvl="2"/>
            <a:r>
              <a:rPr lang="en-US" dirty="0"/>
              <a:t>Note that 12 fluid ounces equal approximately 0.355 liters.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F906D-7FB1-448D-97F6-C85EB477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2058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8140C6-A571-4984-8D51-20D33829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Defining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2FC68-9C77-4CAC-836D-250E2BC35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353"/>
            <a:ext cx="5275634" cy="4876800"/>
          </a:xfrm>
        </p:spPr>
        <p:txBody>
          <a:bodyPr>
            <a:normAutofit/>
          </a:bodyPr>
          <a:lstStyle/>
          <a:p>
            <a:r>
              <a:rPr lang="en-US" sz="3200" dirty="0"/>
              <a:t>A variable is a storage location in a computer program.</a:t>
            </a:r>
          </a:p>
          <a:p>
            <a:r>
              <a:rPr lang="en-US" sz="3200" dirty="0"/>
              <a:t>Each variable has a name and holds a value.</a:t>
            </a:r>
          </a:p>
          <a:p>
            <a:r>
              <a:rPr lang="en-US" sz="3200" dirty="0"/>
              <a:t>Just as a parking space has an identifier </a:t>
            </a:r>
            <a:r>
              <a:rPr lang="en-US" sz="3200" dirty="0">
                <a:solidFill>
                  <a:schemeClr val="tx1"/>
                </a:solidFill>
              </a:rPr>
              <a:t>J053</a:t>
            </a:r>
            <a:r>
              <a:rPr lang="en-US" sz="3200" dirty="0"/>
              <a:t> and contents </a:t>
            </a:r>
            <a:r>
              <a:rPr lang="en-US" sz="3200" dirty="0">
                <a:solidFill>
                  <a:schemeClr val="tx1"/>
                </a:solidFill>
              </a:rPr>
              <a:t>car</a:t>
            </a:r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5671B-05E5-4CC0-95A4-1CF54F28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65F527-2581-4C1D-9F79-118B67E80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935" y="1478120"/>
            <a:ext cx="5398865" cy="298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1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12ACF5-37D9-4797-B627-A0391386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A1C28-453B-4681-B8CD-549727BB6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225"/>
            <a:ext cx="6172200" cy="5200646"/>
          </a:xfrm>
        </p:spPr>
        <p:txBody>
          <a:bodyPr>
            <a:noAutofit/>
          </a:bodyPr>
          <a:lstStyle/>
          <a:p>
            <a:r>
              <a:rPr lang="en-US" sz="2800" dirty="0"/>
              <a:t>An assignment statement is used to place a value into a variable</a:t>
            </a:r>
          </a:p>
          <a:p>
            <a:pPr marL="457189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 [ ]: </a:t>
            </a:r>
            <a:r>
              <a:rPr lang="en-US" sz="2400" dirty="0" err="1">
                <a:latin typeface="Consolas" panose="020B0609020204030204" pitchFamily="49" charset="0"/>
              </a:rPr>
              <a:t>cansPerPack</a:t>
            </a:r>
            <a:r>
              <a:rPr lang="en-US" sz="2400" dirty="0">
                <a:latin typeface="Consolas" panose="020B0609020204030204" pitchFamily="49" charset="0"/>
              </a:rPr>
              <a:t> = 6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66FF33"/>
                </a:solidFill>
              </a:rPr>
              <a:t>How does the assignment statement work?</a:t>
            </a:r>
          </a:p>
          <a:p>
            <a:r>
              <a:rPr lang="en-US" sz="2800" dirty="0"/>
              <a:t>The right-hand side of the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/>
              <a:t> sign is first evaluated (to the value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r>
              <a:rPr lang="en-US" sz="2800" dirty="0"/>
              <a:t>).</a:t>
            </a:r>
          </a:p>
          <a:p>
            <a:r>
              <a:rPr lang="en-US" sz="2800" dirty="0"/>
              <a:t>The value is assigned to the variable on the left-hand side of the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/>
              <a:t> sign (to the variable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cansPerPack</a:t>
            </a:r>
            <a:r>
              <a:rPr lang="en-US" sz="2800" dirty="0"/>
              <a:t>).</a:t>
            </a:r>
          </a:p>
          <a:p>
            <a:r>
              <a:rPr lang="en-US" sz="2800" dirty="0"/>
              <a:t>Once a variable is defined, it can be used in other statements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CDB72-F328-493E-87A6-0A07D478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DA7515-BA3F-4E57-A7F9-2F68465BA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109" y="1524000"/>
            <a:ext cx="4683512" cy="16726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B107262-3D49-4008-88B9-BAED187AA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3367815"/>
            <a:ext cx="4649889" cy="17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6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12ACF5-37D9-4797-B627-A0391386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A1C28-453B-4681-B8CD-549727BB6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353"/>
            <a:ext cx="10515600" cy="4876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An assignment statement is used to place a value into a variable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In [ ]: </a:t>
            </a:r>
            <a:r>
              <a:rPr lang="en-US" dirty="0" err="1">
                <a:latin typeface="Consolas" panose="020B0609020204030204" pitchFamily="49" charset="0"/>
              </a:rPr>
              <a:t>cansPerPack</a:t>
            </a:r>
            <a:r>
              <a:rPr lang="en-US" dirty="0">
                <a:latin typeface="Consolas" panose="020B0609020204030204" pitchFamily="49" charset="0"/>
              </a:rPr>
              <a:t> = 6</a:t>
            </a:r>
          </a:p>
          <a:p>
            <a:pPr marL="0" indent="0">
              <a:buNone/>
            </a:pPr>
            <a:r>
              <a:rPr lang="en-US" dirty="0">
                <a:solidFill>
                  <a:srgbClr val="66FF33"/>
                </a:solidFill>
              </a:rPr>
              <a:t>How does the assignment statement work?</a:t>
            </a:r>
          </a:p>
          <a:p>
            <a:r>
              <a:rPr lang="en-US" dirty="0"/>
              <a:t>The right-hand side of the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dirty="0"/>
              <a:t> sign is first evaluated (to the value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r>
              <a:rPr lang="en-US" dirty="0"/>
              <a:t>).</a:t>
            </a:r>
          </a:p>
          <a:p>
            <a:r>
              <a:rPr lang="en-US" dirty="0"/>
              <a:t>The value is assigned to the variable on the left-hand side of the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dirty="0"/>
              <a:t> sign (to the variable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cansPerPack</a:t>
            </a:r>
            <a:r>
              <a:rPr lang="en-US" dirty="0"/>
              <a:t>).</a:t>
            </a:r>
          </a:p>
          <a:p>
            <a:r>
              <a:rPr lang="en-US" dirty="0"/>
              <a:t>Once a variable is defined, it can be used in other statements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In [ ]: print(</a:t>
            </a:r>
            <a:r>
              <a:rPr lang="en-US" dirty="0" err="1">
                <a:latin typeface="Consolas" panose="020B0609020204030204" pitchFamily="49" charset="0"/>
              </a:rPr>
              <a:t>cansPerPack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/>
              <a:t>If an existing variable is assigned a new value, that value replaces the previous contents of the variable.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In [ ]: </a:t>
            </a:r>
            <a:r>
              <a:rPr lang="en-US" dirty="0" err="1">
                <a:latin typeface="Consolas" panose="020B0609020204030204" pitchFamily="49" charset="0"/>
              </a:rPr>
              <a:t>cansPerPack</a:t>
            </a:r>
            <a:r>
              <a:rPr lang="en-US" dirty="0">
                <a:latin typeface="Consolas" panose="020B0609020204030204" pitchFamily="49" charset="0"/>
              </a:rPr>
              <a:t> = 8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In [ ]: print(</a:t>
            </a:r>
            <a:r>
              <a:rPr lang="en-US" dirty="0" err="1">
                <a:latin typeface="Consolas" panose="020B0609020204030204" pitchFamily="49" charset="0"/>
              </a:rPr>
              <a:t>cansPerPack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CDB72-F328-493E-87A6-0A07D478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FF22B8-E0A5-4EE1-ABE1-4CBF220192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25"/>
          <a:stretch/>
        </p:blipFill>
        <p:spPr>
          <a:xfrm>
            <a:off x="7924800" y="1676400"/>
            <a:ext cx="3637264" cy="2590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82F8C7-9C59-42DE-AEB9-19408E7E5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500" y="2522639"/>
            <a:ext cx="3637264" cy="22139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613DB2-7F61-4BC5-92B1-833398F79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091" y="899726"/>
            <a:ext cx="4326673" cy="146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2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F511ED3-A4CD-48A4-998F-BF8748B91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A1C28-453B-4681-B8CD-549727BB6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353"/>
            <a:ext cx="105156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Assignment is not Equality in Algebra</a:t>
            </a:r>
          </a:p>
          <a:p>
            <a:pPr lvl="1"/>
            <a:r>
              <a:rPr lang="en-US" dirty="0">
                <a:solidFill>
                  <a:srgbClr val="66FF33"/>
                </a:solidFill>
              </a:rPr>
              <a:t>Is the statement</a:t>
            </a:r>
          </a:p>
          <a:p>
            <a:pPr marL="457189" lvl="1" indent="0">
              <a:buNone/>
            </a:pPr>
            <a:r>
              <a:rPr lang="en-US" dirty="0"/>
              <a:t>	</a:t>
            </a:r>
            <a:r>
              <a:rPr lang="en-US" dirty="0" err="1">
                <a:latin typeface="Consolas" panose="020B0609020204030204" pitchFamily="49" charset="0"/>
              </a:rPr>
              <a:t>cansPerPack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cansPerPack</a:t>
            </a:r>
            <a:r>
              <a:rPr lang="en-US" dirty="0">
                <a:latin typeface="Consolas" panose="020B0609020204030204" pitchFamily="49" charset="0"/>
              </a:rPr>
              <a:t> + 2</a:t>
            </a:r>
          </a:p>
          <a:p>
            <a:pPr lvl="1"/>
            <a:r>
              <a:rPr lang="en-US" dirty="0">
                <a:solidFill>
                  <a:srgbClr val="66FF33"/>
                </a:solidFill>
              </a:rPr>
              <a:t>correct in Algebra? How about in Python?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cansPerPack</a:t>
            </a:r>
            <a:r>
              <a:rPr lang="en-US" dirty="0">
                <a:latin typeface="Consolas" panose="020B0609020204030204" pitchFamily="49" charset="0"/>
              </a:rPr>
              <a:t> = 8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cansPerPack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cansPerPack</a:t>
            </a:r>
            <a:r>
              <a:rPr lang="en-US" dirty="0">
                <a:latin typeface="Consolas" panose="020B0609020204030204" pitchFamily="49" charset="0"/>
              </a:rPr>
              <a:t> + 2</a:t>
            </a:r>
          </a:p>
          <a:p>
            <a:pPr marL="457189" lvl="1" indent="0">
              <a:buNone/>
            </a:pPr>
            <a:r>
              <a:rPr lang="en-US" sz="3700" dirty="0">
                <a:latin typeface="Consolas" panose="020B0609020204030204" pitchFamily="49" charset="0"/>
              </a:rPr>
              <a:t>  print(</a:t>
            </a:r>
            <a:r>
              <a:rPr lang="en-US" sz="3700" dirty="0" err="1">
                <a:latin typeface="Consolas" panose="020B0609020204030204" pitchFamily="49" charset="0"/>
              </a:rPr>
              <a:t>cansPerPack</a:t>
            </a:r>
            <a:r>
              <a:rPr lang="en-US" sz="3700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/>
              <a:t>So, how does the assignment </a:t>
            </a:r>
          </a:p>
          <a:p>
            <a:pPr marL="0" indent="0">
              <a:buNone/>
            </a:pPr>
            <a:r>
              <a:rPr lang="en-US" sz="37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3700" dirty="0" err="1">
                <a:solidFill>
                  <a:schemeClr val="tx1"/>
                </a:solidFill>
                <a:latin typeface="Consolas" panose="020B0609020204030204" pitchFamily="49" charset="0"/>
              </a:rPr>
              <a:t>cansPerPack</a:t>
            </a:r>
            <a:r>
              <a:rPr lang="en-US" sz="37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3700" dirty="0" err="1">
                <a:solidFill>
                  <a:schemeClr val="tx1"/>
                </a:solidFill>
                <a:latin typeface="Consolas" panose="020B0609020204030204" pitchFamily="49" charset="0"/>
              </a:rPr>
              <a:t>cansPerPack</a:t>
            </a:r>
            <a:r>
              <a:rPr lang="en-US" sz="3700" dirty="0">
                <a:solidFill>
                  <a:schemeClr val="tx1"/>
                </a:solidFill>
                <a:latin typeface="Consolas" panose="020B0609020204030204" pitchFamily="49" charset="0"/>
              </a:rPr>
              <a:t> + 2 </a:t>
            </a:r>
            <a:br>
              <a:rPr lang="en-US" sz="37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dirty="0"/>
              <a:t>execute in python?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CDB72-F328-493E-87A6-0A07D478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4DF773-BC88-4118-BE5B-90E604422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199" y="1207012"/>
            <a:ext cx="4948439" cy="217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4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F511ED3-A4CD-48A4-998F-BF8748B91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err="1">
                <a:solidFill>
                  <a:schemeClr val="tx1"/>
                </a:solidFill>
                <a:latin typeface="Consolas" panose="020B0609020204030204" pitchFamily="49" charset="0"/>
              </a:rPr>
              <a:t>cansPerPack</a:t>
            </a:r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 err="1">
                <a:solidFill>
                  <a:schemeClr val="tx1"/>
                </a:solidFill>
                <a:latin typeface="Consolas" panose="020B0609020204030204" pitchFamily="49" charset="0"/>
              </a:rPr>
              <a:t>cansPerPack</a:t>
            </a:r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 + 2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AE2D0A-83EB-466B-93C6-0AFE34790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140625"/>
            <a:ext cx="5506876" cy="5174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A1C28-453B-4681-B8CD-549727BB6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524" y="1207012"/>
            <a:ext cx="5125876" cy="49621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First, the right-hand side is executed</a:t>
            </a:r>
          </a:p>
          <a:p>
            <a:pPr lvl="1"/>
            <a:r>
              <a:rPr lang="en-US" sz="3200" dirty="0"/>
              <a:t>This is done by fetching the current value of the variable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</a:rPr>
              <a:t>cansPerPack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3200" dirty="0"/>
              <a:t>Then, carrying out the addition</a:t>
            </a:r>
          </a:p>
          <a:p>
            <a:r>
              <a:rPr lang="en-US" sz="3200" dirty="0"/>
              <a:t>Second, the value of the addition is stored in the variable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</a:rPr>
              <a:t>cansPerPack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CDB72-F328-493E-87A6-0A07D478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833851"/>
      </p:ext>
    </p:extLst>
  </p:cSld>
  <p:clrMapOvr>
    <a:masterClrMapping/>
  </p:clrMapOvr>
</p:sld>
</file>

<file path=ppt/theme/theme1.xml><?xml version="1.0" encoding="utf-8"?>
<a:theme xmlns:a="http://schemas.openxmlformats.org/drawingml/2006/main" name="1.3PropositionalEquivalence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1.6Rules of Inference</Template>
  <TotalTime>0</TotalTime>
  <Words>826</Words>
  <Application>Microsoft Office PowerPoint</Application>
  <PresentationFormat>Widescreen</PresentationFormat>
  <Paragraphs>117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ArialMT</vt:lpstr>
      <vt:lpstr>Calibri</vt:lpstr>
      <vt:lpstr>Cambria</vt:lpstr>
      <vt:lpstr>Consolas</vt:lpstr>
      <vt:lpstr>CourierNewPSMT</vt:lpstr>
      <vt:lpstr>1.3PropositionalEquivalences</vt:lpstr>
      <vt:lpstr>ICS 104 - Introduction to Programming in Python and C</vt:lpstr>
      <vt:lpstr>Programming with Numbers and Strings</vt:lpstr>
      <vt:lpstr>Variables</vt:lpstr>
      <vt:lpstr>Soft Drinks</vt:lpstr>
      <vt:lpstr>Defining Variables</vt:lpstr>
      <vt:lpstr>Assignment Statements</vt:lpstr>
      <vt:lpstr>Assignment Statements</vt:lpstr>
      <vt:lpstr>Assignment Statements</vt:lpstr>
      <vt:lpstr>cansPerPack = cansPerPack + 2</vt:lpstr>
      <vt:lpstr>Number Types</vt:lpstr>
      <vt:lpstr>Why Data Types?</vt:lpstr>
      <vt:lpstr>Two Categories of Data Types in Python </vt:lpstr>
      <vt:lpstr>Number literals in Python</vt:lpstr>
      <vt:lpstr>Data Types in Python</vt:lpstr>
      <vt:lpstr>Data Types in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104 Slides Templete - Husni Al-Muhtaseb</dc:title>
  <dc:subject>Diacrete Structure</dc:subject>
  <dc:creator/>
  <cp:lastModifiedBy/>
  <cp:revision>1</cp:revision>
  <dcterms:created xsi:type="dcterms:W3CDTF">2013-09-26T11:26:00Z</dcterms:created>
  <dcterms:modified xsi:type="dcterms:W3CDTF">2022-01-20T07:55:48Z</dcterms:modified>
</cp:coreProperties>
</file>