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852" r:id="rId1"/>
  </p:sldMasterIdLst>
  <p:notesMasterIdLst>
    <p:notesMasterId r:id="rId21"/>
  </p:notesMasterIdLst>
  <p:handoutMasterIdLst>
    <p:handoutMasterId r:id="rId22"/>
  </p:handoutMasterIdLst>
  <p:sldIdLst>
    <p:sldId id="814" r:id="rId2"/>
    <p:sldId id="846" r:id="rId3"/>
    <p:sldId id="816" r:id="rId4"/>
    <p:sldId id="817" r:id="rId5"/>
    <p:sldId id="818" r:id="rId6"/>
    <p:sldId id="819" r:id="rId7"/>
    <p:sldId id="820" r:id="rId8"/>
    <p:sldId id="821" r:id="rId9"/>
    <p:sldId id="822" r:id="rId10"/>
    <p:sldId id="823" r:id="rId11"/>
    <p:sldId id="824" r:id="rId12"/>
    <p:sldId id="825" r:id="rId13"/>
    <p:sldId id="826" r:id="rId14"/>
    <p:sldId id="827" r:id="rId15"/>
    <p:sldId id="828" r:id="rId16"/>
    <p:sldId id="829" r:id="rId17"/>
    <p:sldId id="830" r:id="rId18"/>
    <p:sldId id="831" r:id="rId19"/>
    <p:sldId id="832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-4" id="{F6057C28-5723-4462-B4F6-BC9EBF1ADDC8}">
          <p14:sldIdLst>
            <p14:sldId id="814"/>
            <p14:sldId id="846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F"/>
    <a:srgbClr val="66FF33"/>
    <a:srgbClr val="93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979" autoAdjust="0"/>
    <p:restoredTop sz="90886" autoAdjust="0"/>
  </p:normalViewPr>
  <p:slideViewPr>
    <p:cSldViewPr>
      <p:cViewPr varScale="1">
        <p:scale>
          <a:sx n="52" d="100"/>
          <a:sy n="52" d="100"/>
        </p:scale>
        <p:origin x="14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36816E-B12D-4CB4-A266-AF1FBE0E7F1A}" type="datetimeFigureOut">
              <a:rPr lang="en-US" altLang="en-US"/>
              <a:pPr/>
              <a:t>1/16/2022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124CB-47EF-4106-A264-9DEF32410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66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084439-0D0F-418E-9CB5-95291BE95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7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41579598-0F41-4B07-8F67-2EDCC10AE4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03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4AEE-E31E-4E03-94CD-D36D7E70D1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E5E0E-39EB-4ED0-A1C6-A65E10F8F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2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rgbClr val="FFFF00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3EA9A468-A168-48C4-B46A-E65448296B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9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00092732-E7B7-4F2D-B403-4A973E416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</a:defRPr>
            </a:lvl1pPr>
            <a:lvl2pPr>
              <a:defRPr sz="3600">
                <a:solidFill>
                  <a:srgbClr val="FFFF00"/>
                </a:solidFill>
              </a:defRPr>
            </a:lvl2pPr>
            <a:lvl3pPr>
              <a:defRPr sz="3200">
                <a:solidFill>
                  <a:srgbClr val="FFFF00"/>
                </a:solidFill>
              </a:defRPr>
            </a:lvl3pPr>
            <a:lvl4pPr>
              <a:defRPr sz="2800">
                <a:solidFill>
                  <a:srgbClr val="FFFF00"/>
                </a:solidFill>
              </a:defRPr>
            </a:lvl4pPr>
            <a:lvl5pPr>
              <a:defRPr sz="28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86D3403C-B054-4D04-8D65-A571BCEA10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3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  <a:lvl2pPr>
              <a:defRPr sz="3200">
                <a:solidFill>
                  <a:srgbClr val="FFFF00"/>
                </a:solidFill>
              </a:defRPr>
            </a:lvl2pPr>
            <a:lvl3pPr>
              <a:defRPr sz="2800">
                <a:solidFill>
                  <a:srgbClr val="FFFF00"/>
                </a:solidFill>
              </a:defRPr>
            </a:lvl3pPr>
            <a:lvl4pPr>
              <a:defRPr sz="2400">
                <a:solidFill>
                  <a:srgbClr val="FFFF00"/>
                </a:solidFill>
              </a:defRPr>
            </a:lvl4pPr>
            <a:lvl5pPr>
              <a:defRPr sz="2400">
                <a:solidFill>
                  <a:srgbClr val="FFFF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76EA9AEA-03EA-40A7-A400-7FE5056880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6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CD20-C8F3-40BD-8F93-95AEED967F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D93AB-D3D1-4896-8588-60FD89AFCA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5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1906-11DD-4088-9FB9-64508063C9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89F4-18D2-4DF8-BDD5-C2343397E9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016"/>
            <a:ext cx="10515600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A82E760-EFD3-40D4-A833-DFA9C651A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9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Cambria" panose="02040503050406030204" pitchFamily="18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A48B-C0EE-4F85-8BCF-6E0F901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815C-A738-451D-902F-4FDF1CA0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must start with a letter or the underscore 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dirty="0"/>
              <a:t>) character.</a:t>
            </a:r>
          </a:p>
          <a:p>
            <a:r>
              <a:rPr lang="en-US" dirty="0"/>
              <a:t>The remaining characters (if any) must be letters, digits or underscores.</a:t>
            </a:r>
          </a:p>
          <a:p>
            <a:r>
              <a:rPr lang="en-US" dirty="0"/>
              <a:t>Symbols such as ? or % cannot be used in a variable name.</a:t>
            </a:r>
          </a:p>
          <a:p>
            <a:r>
              <a:rPr lang="en-US" dirty="0"/>
              <a:t>Spaces cannot exist within a variable name.</a:t>
            </a:r>
          </a:p>
          <a:p>
            <a:r>
              <a:rPr lang="en-US" dirty="0"/>
              <a:t>Names are case sensitive.</a:t>
            </a:r>
          </a:p>
          <a:p>
            <a:r>
              <a:rPr lang="en-US" dirty="0"/>
              <a:t>Reserved words by python cannot be used as variable names. (e.g.,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 and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8BD5-4169-4056-A0E3-1F19FD64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80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EC73-5DEF-4A2C-A7C0-D8A3A953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F8BB-2A62-446E-88C4-6F5C2388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comment at the top of your source file that explains the purpose of the program.</a:t>
            </a:r>
          </a:p>
          <a:p>
            <a:r>
              <a:rPr lang="en-US" dirty="0"/>
              <a:t>The textbook follows the following style: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##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 This program computes the volume (in liters) of # a six-pack of soda cans.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</a:p>
          <a:p>
            <a:r>
              <a:rPr lang="en-US" dirty="0">
                <a:latin typeface="Consolas" panose="020B0609020204030204" pitchFamily="49" charset="0"/>
              </a:rPr>
              <a:t>OR</a:t>
            </a:r>
          </a:p>
          <a:p>
            <a:pPr marL="457189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##</a:t>
            </a:r>
          </a:p>
          <a:p>
            <a:pPr marL="457189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 This program computes the volume (in liters) of # a six-pack of soda cans.</a:t>
            </a:r>
          </a:p>
          <a:p>
            <a:pPr marL="457189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6A0-7D44-463B-ABAD-BAFA82BA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5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10A-92D0-4AB6-BEEB-99C33AC3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Drinks: Which is more Economic?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2270-B620-4BEE-9806-543E5726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drinks are sold in cans and bottles.</a:t>
            </a:r>
          </a:p>
          <a:p>
            <a:r>
              <a:rPr lang="en-US" dirty="0"/>
              <a:t>A store offers a six-pack of 12-ounce cans for the same price as a two-liter bottle.</a:t>
            </a:r>
          </a:p>
          <a:p>
            <a:r>
              <a:rPr lang="en-US" dirty="0"/>
              <a:t>Which one should you buy?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CE64F-267E-4A8F-BBE2-7B70E7F9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19F0-E16A-4BE8-AE20-04D5DBDE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786146"/>
            <a:ext cx="4192859" cy="27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659F-6024-446B-AEF3-1EEFA96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2B6-0A5A-4057-92F2-2C2B5723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totalVolume</a:t>
            </a:r>
            <a:r>
              <a:rPr lang="en-US" dirty="0"/>
              <a:t> you get when you buy a six-pack</a:t>
            </a:r>
          </a:p>
          <a:p>
            <a:pPr marL="457200" indent="0"/>
            <a:r>
              <a:rPr lang="en-US" dirty="0"/>
              <a:t>Define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CAN_VOLUME </a:t>
            </a:r>
            <a:r>
              <a:rPr lang="en-US" dirty="0"/>
              <a:t>and the number of </a:t>
            </a:r>
            <a:r>
              <a:rPr lang="en-US" dirty="0" err="1"/>
              <a:t>cansPerPack</a:t>
            </a:r>
            <a:endParaRPr lang="en-US" dirty="0"/>
          </a:p>
          <a:p>
            <a:pPr marL="457200" lvl="1" indent="0">
              <a:buNone/>
            </a:pP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totalVolume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cansPerPack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* CAN_VOLUME</a:t>
            </a:r>
          </a:p>
          <a:p>
            <a:pPr marL="457200" indent="0"/>
            <a:r>
              <a:rPr lang="en-US" dirty="0"/>
              <a:t>print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totalVolume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0"/>
            <a:r>
              <a:rPr lang="en-US" dirty="0"/>
              <a:t>Now you can compare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totalVolume</a:t>
            </a:r>
            <a:r>
              <a:rPr lang="en-US" dirty="0"/>
              <a:t> to the value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2.0</a:t>
            </a:r>
            <a:r>
              <a:rPr lang="en-US" dirty="0"/>
              <a:t> and determine which one to buy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009B8-6D27-4194-95E0-C068937D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11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F1E-9344-4A5E-8F2A-94719430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C472-D99E-4DFC-8AFC-E3541EB8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##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This program computes the volume (in liters) of a six-pack of soda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cans and the total volume of a six-pack and a two-liter bottle.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Liters in a 12-ounce can and a two-liter bottle.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CAN_VOLUME = 0.355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BOTTLE_VOLUME = 2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Number of cans per pack.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cansPerPack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= 6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Calculate total volume in the cans.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totalVolume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cansPerPack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* CAN_VOLUME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66FF33"/>
                </a:solidFill>
                <a:latin typeface="CourierNewPSMT"/>
              </a:rPr>
              <a:t>print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("A six-pack of 12-ounce cans contains"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totalVolume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"liters."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)</a:t>
            </a:r>
          </a:p>
          <a:p>
            <a:pPr marL="0" indent="0" algn="l">
              <a:buNone/>
            </a:pPr>
            <a:r>
              <a:rPr lang="en-US" sz="1800" b="1" i="1" u="none" strike="noStrike" baseline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NewPS-ItalicMT"/>
              </a:rPr>
              <a:t># Calculate total volume in the cans and a two-liter bottle.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totalVolume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=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totalVolume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 + BOTTLE_VOLUME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66FF33"/>
                </a:solidFill>
                <a:latin typeface="CourierNewPSMT"/>
              </a:rPr>
              <a:t>print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(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"A six-pack and a two-liter bottle contain"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NewPSMT"/>
              </a:rPr>
              <a:t>totalVolume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MT"/>
              </a:rPr>
              <a:t>"liters."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NewPSMT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F1941-C813-4C96-ACF4-78CB83B4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9027-D596-4DBA-A2FA-941AFEDF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Final Tips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ADAB-CF20-4742-BD11-3BBCF224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 dirty="0"/>
              <a:t>Do not use undefined variables (or not yet defined)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canVolume</a:t>
            </a:r>
            <a:r>
              <a:rPr lang="en-US" dirty="0">
                <a:latin typeface="Consolas" panose="020B0609020204030204" pitchFamily="49" charset="0"/>
              </a:rPr>
              <a:t> = 12 * </a:t>
            </a:r>
            <a:r>
              <a:rPr lang="en-US" dirty="0" err="1">
                <a:latin typeface="Consolas" panose="020B0609020204030204" pitchFamily="49" charset="0"/>
              </a:rPr>
              <a:t>literPerOunce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# Error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literPerOunce</a:t>
            </a:r>
            <a:r>
              <a:rPr lang="en-US" dirty="0">
                <a:latin typeface="Consolas" panose="020B0609020204030204" pitchFamily="49" charset="0"/>
              </a:rPr>
              <a:t> = 0.0296</a:t>
            </a:r>
          </a:p>
          <a:p>
            <a:r>
              <a:rPr lang="en-US" dirty="0"/>
              <a:t>Choose descriptive variable names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canVolume</a:t>
            </a:r>
            <a:r>
              <a:rPr lang="en-US" dirty="0">
                <a:latin typeface="Consolas" panose="020B0609020204030204" pitchFamily="49" charset="0"/>
              </a:rPr>
              <a:t> is better than cv</a:t>
            </a:r>
          </a:p>
          <a:p>
            <a:r>
              <a:rPr lang="en-US" dirty="0"/>
              <a:t>Do not use magic numbers</a:t>
            </a:r>
          </a:p>
          <a:p>
            <a:pPr marL="457189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totalVolume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cansPerPack</a:t>
            </a:r>
            <a:r>
              <a:rPr lang="en-US" dirty="0">
                <a:latin typeface="Consolas" panose="020B0609020204030204" pitchFamily="49" charset="0"/>
              </a:rPr>
              <a:t> * 0.355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F8567-9F52-4DA6-83DB-457E9F8F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3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8B5A-0140-420A-97BA-1BD41C3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2.2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7E548A-E169-488E-AD68-D043335C8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2353"/>
                <a:ext cx="10515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Basic Arithmetic Operations</a:t>
                </a:r>
              </a:p>
              <a:p>
                <a:pPr lvl="1"/>
                <a:r>
                  <a:rPr lang="en-US" dirty="0"/>
                  <a:t>Python supports addition </a:t>
                </a:r>
                <a:r>
                  <a:rPr lang="en-US" dirty="0">
                    <a:latin typeface="Consolas" panose="020B0609020204030204" pitchFamily="49" charset="0"/>
                  </a:rPr>
                  <a:t>+</a:t>
                </a:r>
                <a:r>
                  <a:rPr lang="en-US" dirty="0"/>
                  <a:t> , subtraction </a:t>
                </a:r>
                <a:r>
                  <a:rPr lang="en-US" dirty="0">
                    <a:latin typeface="Consolas" panose="020B0609020204030204" pitchFamily="49" charset="0"/>
                  </a:rPr>
                  <a:t>-</a:t>
                </a:r>
                <a:r>
                  <a:rPr lang="en-US" dirty="0"/>
                  <a:t> , multiplication </a:t>
                </a:r>
                <a:r>
                  <a:rPr lang="en-US" dirty="0">
                    <a:latin typeface="Consolas" panose="020B0609020204030204" pitchFamily="49" charset="0"/>
                  </a:rPr>
                  <a:t>*</a:t>
                </a:r>
                <a:r>
                  <a:rPr lang="en-US" dirty="0"/>
                  <a:t> and division </a:t>
                </a:r>
                <a:r>
                  <a:rPr lang="en-US" dirty="0">
                    <a:latin typeface="Consolas" panose="020B0609020204030204" pitchFamily="49" charset="0"/>
                  </a:rPr>
                  <a:t>/</a:t>
                </a:r>
              </a:p>
              <a:p>
                <a:pPr lvl="1"/>
                <a:r>
                  <a:rPr lang="en-US" dirty="0"/>
                  <a:t>The symbols </a:t>
                </a:r>
                <a:r>
                  <a:rPr lang="en-US" b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+ - * / </a:t>
                </a:r>
                <a:r>
                  <a:rPr lang="en-US" dirty="0"/>
                  <a:t>are called operators</a:t>
                </a:r>
              </a:p>
              <a:p>
                <a:pPr lvl="1"/>
                <a:r>
                  <a:rPr lang="en-US" dirty="0"/>
                  <a:t>The combination of variables, literals, operators, and parentheses is called an arithmetic expression</a:t>
                </a:r>
              </a:p>
              <a:p>
                <a:pPr lvl="1"/>
                <a:r>
                  <a:rPr lang="en-US" dirty="0"/>
                  <a:t>For example, the mathematical formula</a:t>
                </a:r>
              </a:p>
              <a:p>
                <a:pPr marL="914377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  <a:r>
                  <a:rPr lang="en-US" sz="2800" dirty="0"/>
                  <a:t>is written in python as </a:t>
                </a:r>
                <a:r>
                  <a:rPr lang="en-US" sz="28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(a + b) / 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7E548A-E169-488E-AD68-D043335C8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2353"/>
                <a:ext cx="10515600" cy="4876800"/>
              </a:xfrm>
              <a:blipFill>
                <a:blip r:embed="rId2"/>
                <a:stretch>
                  <a:fillRect l="-1333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D008-DB7B-4875-8A64-711F92BA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8B5A-0140-420A-97BA-1BD41C3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Basic Arithmetic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7E548A-E169-488E-AD68-D043335C8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2353"/>
                <a:ext cx="10515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dirty="0"/>
                  <a:t>For example, the mathematical formula</a:t>
                </a:r>
              </a:p>
              <a:p>
                <a:pPr marL="914377" lvl="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  <a:r>
                  <a:rPr lang="en-US" sz="2800" dirty="0"/>
                  <a:t>is written in python as </a:t>
                </a:r>
                <a:r>
                  <a:rPr lang="en-US" sz="28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(a + b) / 2</a:t>
                </a:r>
              </a:p>
              <a:p>
                <a:r>
                  <a:rPr lang="en-US" dirty="0"/>
                  <a:t>Note that the parentheses are used to determine in which order the parts of the expression are computed.</a:t>
                </a:r>
              </a:p>
              <a:p>
                <a:r>
                  <a:rPr lang="en-US" dirty="0"/>
                  <a:t>For example, </a:t>
                </a:r>
              </a:p>
              <a:p>
                <a:pPr lvl="1"/>
                <a:r>
                  <a:rPr lang="en-US" sz="32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 + b / 2 </a:t>
                </a:r>
                <a:r>
                  <a:rPr lang="en-US" sz="3200" dirty="0"/>
                  <a:t>is not equivalent to </a:t>
                </a:r>
                <a:r>
                  <a:rPr lang="en-US" sz="32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(a + b) / 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2"/>
                    </a:solidFill>
                  </a:rPr>
                  <a:t> </a:t>
                </a:r>
                <a:r>
                  <a:rPr lang="en-US" sz="3200" dirty="0"/>
                  <a:t> virsus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/>
                  <a:t>Python uses the exponential operator </a:t>
                </a: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∗∗</a:t>
                </a:r>
                <a:r>
                  <a:rPr lang="en-US" dirty="0"/>
                  <a:t> to denote the power operation.</a:t>
                </a:r>
              </a:p>
              <a:p>
                <a:pPr lvl="1"/>
                <a:r>
                  <a:rPr lang="en-US" dirty="0"/>
                  <a:t>For example, </a:t>
                </a: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baseline="300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 ** 2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7E548A-E169-488E-AD68-D043335C8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2353"/>
                <a:ext cx="10515600" cy="4876800"/>
              </a:xfrm>
              <a:blipFill>
                <a:blip r:embed="rId2"/>
                <a:stretch>
                  <a:fillRect l="-1217" t="-2750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2D008-DB7B-4875-8A64-711F92BA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0205" y="115098"/>
            <a:ext cx="707571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76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7D6F-57C2-4436-830D-35C94F1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US"/>
              <a:t>Precedence of 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78A7-B080-4E76-AB57-27B6A6E8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876800"/>
          </a:xfrm>
        </p:spPr>
        <p:txBody>
          <a:bodyPr/>
          <a:lstStyle/>
          <a:p>
            <a:r>
              <a:rPr lang="en-US"/>
              <a:t>Python uses the precedence rules for algebraic notation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7649C-CCDA-4B29-9A11-9C9111B5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913" y="115888"/>
            <a:ext cx="708025" cy="365125"/>
          </a:xfrm>
        </p:spPr>
        <p:txBody>
          <a:bodyPr/>
          <a:lstStyle/>
          <a:p>
            <a:fld id="{3EA9A468-A168-48C4-B46A-E65448296BCD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6BCB4F-D8E1-4188-96A7-193B5BFF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78606"/>
              </p:ext>
            </p:extLst>
          </p:nvPr>
        </p:nvGraphicFramePr>
        <p:xfrm>
          <a:off x="2362200" y="2438400"/>
          <a:ext cx="8004039" cy="251460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27035">
                  <a:extLst>
                    <a:ext uri="{9D8B030D-6E8A-4147-A177-3AD203B41FA5}">
                      <a16:colId xmlns:a16="http://schemas.microsoft.com/office/drawing/2014/main" val="2106457502"/>
                    </a:ext>
                  </a:extLst>
                </a:gridCol>
                <a:gridCol w="2004304">
                  <a:extLst>
                    <a:ext uri="{9D8B030D-6E8A-4147-A177-3AD203B41FA5}">
                      <a16:colId xmlns:a16="http://schemas.microsoft.com/office/drawing/2014/main" val="3101136526"/>
                    </a:ext>
                  </a:extLst>
                </a:gridCol>
                <a:gridCol w="4072700">
                  <a:extLst>
                    <a:ext uri="{9D8B030D-6E8A-4147-A177-3AD203B41FA5}">
                      <a16:colId xmlns:a16="http://schemas.microsoft.com/office/drawing/2014/main" val="1837432799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Precedence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Operator(s)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Description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885955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Parentheses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89913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∗∗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Power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330704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∗ , /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Multiplication and Division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9778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nsolas" panose="020B0609020204030204" pitchFamily="49" charset="0"/>
                        </a:rPr>
                        <a:t>+, −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Addition and Subtraction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72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0EEC-0DA6-4EE1-B2FD-7AF06C52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of Evaluation of Arithmetic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15311-116A-4849-913E-E435867AA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Addition, subtraction, multiplication and division are left associative, </a:t>
                </a:r>
              </a:p>
              <a:p>
                <a:pPr lvl="1"/>
                <a:r>
                  <a:rPr lang="en-US" dirty="0"/>
                  <a:t>i.e., they are evaluated from left to right.</a:t>
                </a:r>
              </a:p>
              <a:p>
                <a:pPr lvl="1"/>
                <a:r>
                  <a:rPr lang="en-US" dirty="0"/>
                  <a:t>For example, </a:t>
                </a:r>
                <a:r>
                  <a:rPr lang="en-US" dirty="0">
                    <a:latin typeface="Consolas" panose="020B0609020204030204" pitchFamily="49" charset="0"/>
                  </a:rPr>
                  <a:t>10 + 2 + 3 </a:t>
                </a:r>
                <a:r>
                  <a:rPr lang="en-US" dirty="0"/>
                  <a:t>is evaluated as </a:t>
                </a:r>
                <a:r>
                  <a:rPr lang="en-US" dirty="0">
                    <a:latin typeface="Consolas" panose="020B0609020204030204" pitchFamily="49" charset="0"/>
                  </a:rPr>
                  <a:t>(10 + 2) + 3 = 15</a:t>
                </a:r>
              </a:p>
              <a:p>
                <a:r>
                  <a:rPr lang="en-US" dirty="0"/>
                  <a:t>Note that when two operators of the same precedence follow each other, they are also evaluated from left to right.</a:t>
                </a:r>
              </a:p>
              <a:p>
                <a:r>
                  <a:rPr lang="en-US" dirty="0"/>
                  <a:t>The power operation is right associative, </a:t>
                </a:r>
              </a:p>
              <a:p>
                <a:pPr lvl="1"/>
                <a:r>
                  <a:rPr lang="en-US" dirty="0"/>
                  <a:t>i.e., it is evaluated from right to left.</a:t>
                </a:r>
              </a:p>
              <a:p>
                <a:pPr lvl="1"/>
                <a:r>
                  <a:rPr lang="en-US" dirty="0"/>
                  <a:t>For example, </a:t>
                </a:r>
                <a:r>
                  <a:rPr lang="en-US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10 ** 2 ** 3 </a:t>
                </a:r>
                <a:r>
                  <a:rPr lang="en-US" dirty="0"/>
                  <a:t>is evaluated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which is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 = 100000000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15311-116A-4849-913E-E435867AA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59CC-DF61-4556-83BE-94879187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78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5D02-DE37-4BB0-B063-445B4CAD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B7CF7-45D7-48DC-811B-18634BFCD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4700" dirty="0"/>
                  <a:t>The mathematical expression </a:t>
                </a:r>
              </a:p>
              <a:p>
                <a:pPr marL="0" indent="0">
                  <a:buNone/>
                </a:pPr>
                <a:r>
                  <a:rPr lang="en-US" sz="47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	b * (1 + r / 100) ** n </a:t>
                </a:r>
                <a:r>
                  <a:rPr lang="en-US" sz="4700" dirty="0"/>
                  <a:t>is evaluated as follows</a:t>
                </a:r>
              </a:p>
              <a:p>
                <a:pPr lvl="1"/>
                <a:r>
                  <a:rPr lang="en-US" sz="4700" dirty="0"/>
                  <a:t>The expression between the parentheses is first considered, </a:t>
                </a:r>
              </a:p>
              <a:p>
                <a:pPr marL="457189" lvl="1" indent="0">
                  <a:buNone/>
                </a:pPr>
                <a:r>
                  <a:rPr lang="en-US" sz="47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(1 + r / 100)</a:t>
                </a:r>
                <a:endParaRPr lang="en-US" sz="4700" dirty="0"/>
              </a:p>
              <a:p>
                <a:pPr lvl="1"/>
                <a:r>
                  <a:rPr lang="en-US" sz="4700" dirty="0"/>
                  <a:t>Since division is higher than addition, division is evaluated: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7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sz="47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4700" dirty="0"/>
                  <a:t>Addition is evaluated and hence we get the expression: </a:t>
                </a:r>
                <a14:m>
                  <m:oMath xmlns:m="http://schemas.openxmlformats.org/officeDocument/2006/math">
                    <m:r>
                      <a:rPr lang="en-US" sz="4700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47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47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7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4700" dirty="0"/>
                  <a:t>Since we have multiplication and exponentiation, we carry out the exponentiation and the result becomes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7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7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70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47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4700" dirty="0"/>
                  <a:t>(Finally, we carry out the multiplication to get the Mathematical Expression: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7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7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47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70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4700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7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4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B7CF7-45D7-48DC-811B-18634BFCD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1017-DA9F-4127-9DD0-929F7369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17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A48B-C0EE-4F85-8BCF-6E0F901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Variable Names – Reserved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8BD5-4169-4056-A0E3-1F19FD64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2F829-630E-4667-96A3-4445324A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12406"/>
            <a:ext cx="10297046" cy="49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A48B-C0EE-4F85-8BCF-6E0F901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</a:t>
            </a:r>
            <a:r>
              <a:rPr lang="en-US"/>
              <a:t>Variable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815C-A738-451D-902F-4FDF1CA0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names are proper variable names?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canVolume1</a:t>
            </a:r>
            <a:r>
              <a:rPr lang="en-US" dirty="0"/>
              <a:t> 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, </a:t>
            </a:r>
            <a:r>
              <a:rPr lang="en-US" dirty="0" err="1">
                <a:latin typeface="Consolas" panose="020B0609020204030204" pitchFamily="49" charset="0"/>
              </a:rPr>
              <a:t>CanVolume</a:t>
            </a:r>
            <a:r>
              <a:rPr lang="en-US" dirty="0"/>
              <a:t> , </a:t>
            </a:r>
            <a:r>
              <a:rPr lang="en-US" dirty="0">
                <a:latin typeface="Consolas" panose="020B0609020204030204" pitchFamily="49" charset="0"/>
              </a:rPr>
              <a:t>6pack</a:t>
            </a:r>
            <a:r>
              <a:rPr lang="en-US" dirty="0"/>
              <a:t> , </a:t>
            </a:r>
            <a:r>
              <a:rPr lang="en-US" dirty="0">
                <a:latin typeface="Consolas" panose="020B0609020204030204" pitchFamily="49" charset="0"/>
              </a:rPr>
              <a:t>can volume 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ltr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fl.oz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canVolume1</a:t>
            </a:r>
            <a:r>
              <a:rPr lang="en-US" sz="2800" dirty="0"/>
              <a:t> is proper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/>
              <a:t> is proper</a:t>
            </a:r>
          </a:p>
          <a:p>
            <a:pPr lvl="2"/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CanVolume</a:t>
            </a:r>
            <a:r>
              <a:rPr lang="en-US" sz="2800" dirty="0"/>
              <a:t> is proper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6pack</a:t>
            </a:r>
            <a:r>
              <a:rPr lang="en-US" sz="2800" dirty="0"/>
              <a:t> is not proper (start with a digit)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can volume </a:t>
            </a:r>
            <a:r>
              <a:rPr lang="en-US" sz="2800" dirty="0"/>
              <a:t>is not proper (has a blank)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/>
              <a:t> is not proper (reserved word)</a:t>
            </a:r>
          </a:p>
          <a:p>
            <a:pPr lvl="2"/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ltr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fl.oz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/>
              <a:t>is not proper (has a symbol)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8BD5-4169-4056-A0E3-1F19FD64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38E-35D2-438B-A84D-0B4478F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Variable Name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B87C-061A-4CFB-9E59-E06BAD07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not strict rules for variable names but are rules of good taste that you should respect when writing code.</a:t>
            </a:r>
          </a:p>
          <a:p>
            <a:pPr lvl="1"/>
            <a:r>
              <a:rPr lang="en-US" dirty="0"/>
              <a:t>Use a descriptive name, such as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cansPerPack</a:t>
            </a:r>
            <a:r>
              <a:rPr lang="en-US" dirty="0"/>
              <a:t> than a terse name, such as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cpp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If the variable name consists of more than one word, start the word with a capital letter, as shown above.</a:t>
            </a:r>
          </a:p>
          <a:p>
            <a:pPr lvl="1"/>
            <a:r>
              <a:rPr lang="en-US" dirty="0"/>
              <a:t>A variable starts with a small letter</a:t>
            </a:r>
          </a:p>
          <a:p>
            <a:pPr lvl="1"/>
            <a:r>
              <a:rPr lang="en-US" dirty="0"/>
              <a:t>A constant consists of all capital letters, where words are separated by the underscore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/>
              <a:t> character, such as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CAN_VOLUME</a:t>
            </a:r>
          </a:p>
          <a:p>
            <a:pPr lvl="1"/>
            <a:r>
              <a:rPr lang="en-US" dirty="0"/>
              <a:t>A user defined data type starts with a capital letter (as we will see later), such as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GraphicsWindow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F121-9895-43D8-9BB8-4ED13EE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7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38E-35D2-438B-A84D-0B4478F8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Variable Name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1F121-9895-43D8-9BB8-4ED13EE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38749-276F-402B-BC97-689F6C3E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00"/>
            <a:ext cx="1059957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468C-9A2C-4A3E-B019-C0B945C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8BE-C5F3-4574-86C0-3A7BD149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constant variable, or simply a constant, is a variable whose value should not be changed after it has been assigned an initial value.</a:t>
            </a:r>
          </a:p>
          <a:p>
            <a:r>
              <a:rPr lang="en-US" dirty="0"/>
              <a:t>Some languages provide an explicit mechanism of declaring constants.</a:t>
            </a:r>
          </a:p>
          <a:p>
            <a:pPr lvl="1"/>
            <a:r>
              <a:rPr lang="en-US" dirty="0"/>
              <a:t>Hence, any attempt to change it after it has been assigned generates a syntax error.</a:t>
            </a:r>
          </a:p>
          <a:p>
            <a:r>
              <a:rPr lang="en-US" dirty="0"/>
              <a:t>Python leaves it to the programmer to make sure that constants are not changed.</a:t>
            </a:r>
          </a:p>
          <a:p>
            <a:r>
              <a:rPr lang="en-US" dirty="0"/>
              <a:t>The use of all capital letters for naming constants tells you and other programmers that you should not change the value of this variable once it is assigned.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1641-E943-4989-BD4E-66A9532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6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468C-9A2C-4A3E-B019-C0B945C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8BE-C5F3-4574-86C0-3A7BD149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Constants can make your code much more understandable.</a:t>
            </a:r>
          </a:p>
          <a:p>
            <a:r>
              <a:rPr lang="en-US" dirty="0"/>
              <a:t>For example, compare the following two statements:</a:t>
            </a:r>
          </a:p>
          <a:p>
            <a:pPr marL="457189" lvl="1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totalVolume</a:t>
            </a:r>
            <a:r>
              <a:rPr lang="en-US" sz="3300" dirty="0">
                <a:latin typeface="Consolas" panose="020B0609020204030204" pitchFamily="49" charset="0"/>
              </a:rPr>
              <a:t> = bottles * 2</a:t>
            </a:r>
          </a:p>
          <a:p>
            <a:pPr marL="457189" lvl="1" indent="0">
              <a:buNone/>
            </a:pPr>
            <a:r>
              <a:rPr lang="en-US" sz="3300" dirty="0" err="1">
                <a:latin typeface="Consolas" panose="020B0609020204030204" pitchFamily="49" charset="0"/>
              </a:rPr>
              <a:t>totalVolume</a:t>
            </a:r>
            <a:r>
              <a:rPr lang="en-US" sz="3300" dirty="0">
                <a:latin typeface="Consolas" panose="020B0609020204030204" pitchFamily="49" charset="0"/>
              </a:rPr>
              <a:t> = bottles * BOTTLE_VOLUME</a:t>
            </a:r>
          </a:p>
          <a:p>
            <a:r>
              <a:rPr lang="en-US" dirty="0"/>
              <a:t>Note that in the case where the bottle volume is changed from 2 to 2.5, then</a:t>
            </a:r>
          </a:p>
          <a:p>
            <a:pPr lvl="1"/>
            <a:r>
              <a:rPr lang="en-US" dirty="0"/>
              <a:t>in the first case, you need to change every line of code that has volume 2 to 2.5.</a:t>
            </a:r>
          </a:p>
          <a:p>
            <a:pPr lvl="1"/>
            <a:r>
              <a:rPr lang="en-US" dirty="0"/>
              <a:t>in the second case, all you need to do is change the value of the constant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BOTTLE_VOLUME </a:t>
            </a:r>
            <a:r>
              <a:rPr lang="en-US" dirty="0"/>
              <a:t>to 2.5 in one line ONLY. Every other occurrence of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BOTTLE_VOLUME </a:t>
            </a:r>
            <a:r>
              <a:rPr lang="en-US" dirty="0"/>
              <a:t>in the code will automatically have the new volume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1641-E943-4989-BD4E-66A9532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72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399-B79A-479D-9D80-065FF223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6486-EB32-4CCB-88E1-71DF8342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your programs get more complex, you should add comments, explanations for human readers of your code.</a:t>
            </a:r>
          </a:p>
          <a:p>
            <a:pPr marL="457189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CAN_VOLUME = 0.355   # Liters in a 12-ounce can</a:t>
            </a:r>
          </a:p>
          <a:p>
            <a:r>
              <a:rPr lang="en-US" dirty="0"/>
              <a:t>This comment explains the significance of the value 0.355 to a human reader.</a:t>
            </a:r>
          </a:p>
          <a:p>
            <a:r>
              <a:rPr lang="en-US" dirty="0"/>
              <a:t>Python's interpreter does not execute comments at all.</a:t>
            </a:r>
          </a:p>
          <a:p>
            <a:r>
              <a:rPr lang="en-US" dirty="0"/>
              <a:t>It ignores everything from a </a:t>
            </a: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/>
              <a:t> delimiter to the </a:t>
            </a:r>
            <a:r>
              <a:rPr lang="en-US" dirty="0">
                <a:solidFill>
                  <a:schemeClr val="tx1"/>
                </a:solidFill>
              </a:rPr>
              <a:t>end of the line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6CA4-CD4D-4D26-9824-BED752D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33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DF5A-DD1E-46C7-9F9F-B956E8CE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68A7-DBA2-4BEE-AD5D-42C20D6C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programmers who read your code understand your intent.</a:t>
            </a:r>
          </a:p>
          <a:p>
            <a:r>
              <a:rPr lang="en-US" dirty="0"/>
              <a:t>Helps you when you review your code (after some time).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1043-8536-4590-B619-B47C24CD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A468-A168-48C4-B46A-E65448296BC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6968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1.6Rules of Inference</Template>
  <TotalTime>0</TotalTime>
  <Words>1328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Comic Sans MS</vt:lpstr>
      <vt:lpstr>Consolas</vt:lpstr>
      <vt:lpstr>CourierNewPS-ItalicMT</vt:lpstr>
      <vt:lpstr>CourierNewPSMT</vt:lpstr>
      <vt:lpstr>1.3PropositionalEquivalences</vt:lpstr>
      <vt:lpstr>Rules for Variable Names</vt:lpstr>
      <vt:lpstr>Rules for Variable Names – Reserved words</vt:lpstr>
      <vt:lpstr>Rules for Variable Names</vt:lpstr>
      <vt:lpstr>Recommended Variable Name Conventions</vt:lpstr>
      <vt:lpstr>Recommended Variable Name Conventions</vt:lpstr>
      <vt:lpstr>Constants</vt:lpstr>
      <vt:lpstr>Constants</vt:lpstr>
      <vt:lpstr>Comments</vt:lpstr>
      <vt:lpstr>Why Write Comments?</vt:lpstr>
      <vt:lpstr>How to Write Comments?</vt:lpstr>
      <vt:lpstr>Soft Drinks: Which is more Economic?</vt:lpstr>
      <vt:lpstr>Solution Steps</vt:lpstr>
      <vt:lpstr>PowerPoint Presentation</vt:lpstr>
      <vt:lpstr>Final Tips on Variables</vt:lpstr>
      <vt:lpstr>2.2 Arithmetic</vt:lpstr>
      <vt:lpstr>Basic Arithmetic Operations</vt:lpstr>
      <vt:lpstr>Precedence of Arithmetic Operators</vt:lpstr>
      <vt:lpstr>Order of Evaluation of Arithmetic Operators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104 Slides Templete - Husni Al-Muhtaseb</dc:title>
  <dc:subject>Diacrete Structure</dc:subject>
  <dc:creator/>
  <cp:lastModifiedBy/>
  <cp:revision>1</cp:revision>
  <dcterms:created xsi:type="dcterms:W3CDTF">2013-09-26T11:26:00Z</dcterms:created>
  <dcterms:modified xsi:type="dcterms:W3CDTF">2022-01-16T16:48:25Z</dcterms:modified>
</cp:coreProperties>
</file>