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1"/>
  </p:sldMasterIdLst>
  <p:notesMasterIdLst>
    <p:notesMasterId r:id="rId18"/>
  </p:notesMasterIdLst>
  <p:handoutMasterIdLst>
    <p:handoutMasterId r:id="rId19"/>
  </p:handoutMasterIdLst>
  <p:sldIdLst>
    <p:sldId id="833" r:id="rId2"/>
    <p:sldId id="834" r:id="rId3"/>
    <p:sldId id="835" r:id="rId4"/>
    <p:sldId id="836" r:id="rId5"/>
    <p:sldId id="837" r:id="rId6"/>
    <p:sldId id="838" r:id="rId7"/>
    <p:sldId id="839" r:id="rId8"/>
    <p:sldId id="840" r:id="rId9"/>
    <p:sldId id="841" r:id="rId10"/>
    <p:sldId id="842" r:id="rId11"/>
    <p:sldId id="843" r:id="rId12"/>
    <p:sldId id="844" r:id="rId13"/>
    <p:sldId id="845" r:id="rId14"/>
    <p:sldId id="847" r:id="rId15"/>
    <p:sldId id="849" r:id="rId16"/>
    <p:sldId id="850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-5" id="{C722DFB8-7609-4565-88AB-EB0C8FBC8F98}">
          <p14:sldIdLst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7"/>
            <p14:sldId id="849"/>
            <p14:sldId id="8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FF"/>
    <a:srgbClr val="66FF33"/>
    <a:srgbClr val="93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979" autoAdjust="0"/>
    <p:restoredTop sz="90886" autoAdjust="0"/>
  </p:normalViewPr>
  <p:slideViewPr>
    <p:cSldViewPr>
      <p:cViewPr varScale="1">
        <p:scale>
          <a:sx n="52" d="100"/>
          <a:sy n="52" d="100"/>
        </p:scale>
        <p:origin x="142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348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1/16/2022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FF00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rgbClr val="FFFF00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6"/>
            <a:ext cx="10515600" cy="79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02785"/>
            <a:ext cx="10515600" cy="507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23E5-DD6A-4C2A-B8A3-9175412E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Floor Division and Remainder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0F37-DDF8-4598-8DDE-88A2FF69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Division of two integers results in a floating-point value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7 / 4 </a:t>
            </a:r>
            <a:r>
              <a:rPr lang="en-US" dirty="0">
                <a:solidFill>
                  <a:srgbClr val="FFFF00"/>
                </a:solidFill>
              </a:rPr>
              <a:t>yields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1.75</a:t>
            </a:r>
          </a:p>
          <a:p>
            <a:r>
              <a:rPr lang="en-US" dirty="0"/>
              <a:t>The floor division operator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//</a:t>
            </a:r>
            <a:r>
              <a:rPr lang="en-US" dirty="0"/>
              <a:t> when applied on positive integers computes the quotient and discards the fractional part.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7 // 4 </a:t>
            </a:r>
            <a:r>
              <a:rPr lang="en-US" dirty="0">
                <a:solidFill>
                  <a:srgbClr val="FFFF00"/>
                </a:solidFill>
              </a:rPr>
              <a:t>yields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r>
              <a:rPr lang="en-US" dirty="0"/>
              <a:t>The modulus operator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 can be used to get the remainder of the floor division.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7 % 4 </a:t>
            </a:r>
            <a:r>
              <a:rPr lang="en-US" dirty="0">
                <a:solidFill>
                  <a:srgbClr val="FFFF00"/>
                </a:solidFill>
              </a:rPr>
              <a:t>yields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/>
              <a:t>, the remainder of the floor division of </a:t>
            </a:r>
            <a:r>
              <a:rPr lang="en-US" dirty="0">
                <a:latin typeface="Consolas" panose="020B0609020204030204" pitchFamily="49" charset="0"/>
              </a:rPr>
              <a:t>7</a:t>
            </a:r>
            <a:r>
              <a:rPr lang="en-US" dirty="0"/>
              <a:t> by </a:t>
            </a:r>
            <a:r>
              <a:rPr lang="en-US" dirty="0">
                <a:latin typeface="Consolas" panose="020B0609020204030204" pitchFamily="49" charset="0"/>
              </a:rPr>
              <a:t>4</a:t>
            </a:r>
            <a:r>
              <a:rPr lang="en-US" dirty="0"/>
              <a:t>.</a:t>
            </a:r>
          </a:p>
          <a:p>
            <a:r>
              <a:rPr lang="en-US" dirty="0"/>
              <a:t>Some also call it modulo or mod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6F3A2-3314-4A13-8239-669AF8FC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60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AA54-D570-4451-88E9-E8F9E0CB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7858-863D-491E-A4E4-855CC532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Python’s math module includes a number of mathematical functions.</a:t>
            </a:r>
          </a:p>
          <a:p>
            <a:r>
              <a:rPr lang="en-US" dirty="0"/>
              <a:t>You must import it before you can use any of its functions</a:t>
            </a:r>
          </a:p>
          <a:p>
            <a:pPr lvl="1"/>
            <a:r>
              <a:rPr lang="en-US" sz="3000" dirty="0"/>
              <a:t>Note that you can use the 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MT"/>
              </a:rPr>
              <a:t>print</a:t>
            </a:r>
            <a:r>
              <a:rPr lang="en-US" sz="3000" dirty="0"/>
              <a:t> function without the use of 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MT"/>
              </a:rPr>
              <a:t>import</a:t>
            </a:r>
            <a:r>
              <a:rPr lang="en-US" sz="3000" dirty="0"/>
              <a:t>, since it is one of the built-in functions (part of the Python language and can be used directly in your programs).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3000" dirty="0"/>
              <a:t>To import more than one function from 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MT"/>
              </a:rPr>
              <a:t>math</a:t>
            </a:r>
            <a:r>
              <a:rPr lang="en-US" sz="3000" dirty="0"/>
              <a:t>, use </a:t>
            </a:r>
          </a:p>
          <a:p>
            <a:pPr lvl="2"/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MT"/>
              </a:rPr>
              <a:t>from math import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52FE-6FFC-4E8F-A995-0ECEDCB4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4E641-E84F-4E22-BDE5-9D2F441B6D39}"/>
              </a:ext>
            </a:extLst>
          </p:cNvPr>
          <p:cNvSpPr txBox="1"/>
          <p:nvPr/>
        </p:nvSpPr>
        <p:spPr>
          <a:xfrm>
            <a:off x="1219200" y="3733800"/>
            <a:ext cx="533400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urierNewPS-BoldMT"/>
              </a:rPr>
              <a:t>from </a:t>
            </a:r>
            <a:r>
              <a:rPr lang="en-US" sz="2800" b="1" i="0" u="none" strike="noStrike" baseline="0" dirty="0">
                <a:solidFill>
                  <a:srgbClr val="0000FF"/>
                </a:solidFill>
                <a:latin typeface="CourierNewPS-BoldMT"/>
              </a:rPr>
              <a:t>math </a:t>
            </a:r>
            <a:r>
              <a:rPr lang="en-US" sz="2800" b="1" i="0" u="none" strike="noStrike" baseline="0" dirty="0">
                <a:solidFill>
                  <a:srgbClr val="008100"/>
                </a:solidFill>
                <a:latin typeface="CourierNewPS-BoldMT"/>
              </a:rPr>
              <a:t>import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urierNewPSMT"/>
              </a:rPr>
              <a:t>sqrt</a:t>
            </a:r>
          </a:p>
          <a:p>
            <a:pPr algn="l"/>
            <a:r>
              <a:rPr lang="en-US" sz="2800" b="0" i="0" u="none" strike="noStrike" baseline="0" dirty="0">
                <a:solidFill>
                  <a:srgbClr val="333333"/>
                </a:solidFill>
                <a:latin typeface="CourierNewPSMT"/>
              </a:rPr>
              <a:t>y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urierNewPSMT"/>
              </a:rPr>
              <a:t>=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urierNewPSMT"/>
              </a:rPr>
              <a:t>sqrt(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urierNewPSMT"/>
              </a:rPr>
              <a:t>25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urierNewPSMT"/>
              </a:rPr>
              <a:t>)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sz="2800" b="0" i="0" u="none" strike="noStrike" baseline="0" dirty="0">
                <a:solidFill>
                  <a:srgbClr val="BB2121"/>
                </a:solidFill>
                <a:latin typeface="CourierNewPSMT"/>
              </a:rPr>
              <a:t>"y = "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urierNewPSMT"/>
              </a:rPr>
              <a:t>, y)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5F1D01A-9BBC-4B70-90F2-EBDD6BAE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648200"/>
            <a:ext cx="1676400" cy="4308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5.0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2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AA54-D570-4451-88E9-E8F9E0CB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52FE-6FFC-4E8F-A995-0ECEDCB4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7C0FE-3080-422D-BD89-E59DCE1F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16" y="1066800"/>
            <a:ext cx="10515600" cy="53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3129-0B3B-4A37-8315-EA7EEFF0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Activity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A4415F-3CD2-4E0B-9D0F-C3CD6DFB5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volume of a sphere is given by</a:t>
                </a:r>
              </a:p>
              <a:p>
                <a:pPr marL="4571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the radius is given by a variable </a:t>
                </a:r>
                <a:r>
                  <a: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nsolas" panose="020B0609020204030204" pitchFamily="49" charset="0"/>
                  </a:rPr>
                  <a:t>radius</a:t>
                </a:r>
                <a:r>
                  <a:rPr lang="en-US" dirty="0"/>
                  <a:t> that contains a floating-point value, write a Python expression for the volume.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nsolas" panose="020B0609020204030204" pitchFamily="49" charset="0"/>
                  </a:rPr>
                  <a:t># Volume Expression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nsolas" panose="020B0609020204030204" pitchFamily="49" charset="0"/>
                  </a:rPr>
                  <a:t>Radius = 2.4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A4415F-3CD2-4E0B-9D0F-C3CD6DFB5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687E0-62C3-4C5E-9491-B87FDB19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7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CFBB-C292-44CF-9448-D5B0CDEC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24F7-453B-41AA-8F66-D853432E9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string is a sequence of characters</a:t>
            </a:r>
          </a:p>
          <a:p>
            <a:pPr lvl="1"/>
            <a:r>
              <a:rPr lang="en-US" dirty="0"/>
              <a:t>Characters include letters, numbers/digits, punctuation, spaces, special symbols and so on.</a:t>
            </a:r>
          </a:p>
          <a:p>
            <a:r>
              <a:rPr lang="en-US" dirty="0"/>
              <a:t>A string literal denotes a particular string (e.g. "Hello")</a:t>
            </a:r>
          </a:p>
          <a:p>
            <a:pPr lvl="1"/>
            <a:r>
              <a:rPr lang="en-US" dirty="0"/>
              <a:t>Just as a number literal (e.g. 34 ) denotes a particular number.</a:t>
            </a:r>
          </a:p>
          <a:p>
            <a:pPr lvl="1"/>
            <a:r>
              <a:rPr lang="en-US" dirty="0"/>
              <a:t>String literals are specified by enclosing a sequence of characters within a matching pair of either single or double quotes.</a:t>
            </a:r>
          </a:p>
          <a:p>
            <a:pPr marL="457189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"This is a string. 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'So is this.'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sz="3000" dirty="0"/>
              <a:t>How can I form the strings I'm a student or He said: "You did it!" ?</a:t>
            </a:r>
          </a:p>
          <a:p>
            <a:pPr marL="457189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"I'm a student"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'He said: "You did it!"'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A6A95-69D3-4A82-AF07-045D95CB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67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CFBB-C292-44CF-9448-D5B0CDEC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24F7-453B-41AA-8F66-D853432E9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number of characters in a string is called the length of the string.</a:t>
            </a:r>
          </a:p>
          <a:p>
            <a:pPr lvl="1"/>
            <a:r>
              <a:rPr lang="en-US" dirty="0"/>
              <a:t>For example, "Harry" is of length _____ and "World" is of length ______</a:t>
            </a:r>
          </a:p>
          <a:p>
            <a:pPr lvl="1"/>
            <a:r>
              <a:rPr lang="en-US" dirty="0"/>
              <a:t>An empty string is a string with no characters. It is of length </a:t>
            </a:r>
            <a:r>
              <a:rPr lang="en-US" dirty="0">
                <a:solidFill>
                  <a:srgbClr val="FFFF00"/>
                </a:solidFill>
              </a:rPr>
              <a:t>zero</a:t>
            </a:r>
            <a:r>
              <a:rPr lang="en-US" dirty="0"/>
              <a:t> and is written as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</a:p>
          <a:p>
            <a:r>
              <a:rPr lang="en-US" dirty="0"/>
              <a:t>Python's </a:t>
            </a:r>
            <a:r>
              <a:rPr lang="en-US" dirty="0" err="1">
                <a:solidFill>
                  <a:srgbClr val="66FF33"/>
                </a:solidFill>
                <a:latin typeface="Consolas" panose="020B0609020204030204" pitchFamily="49" charset="0"/>
              </a:rPr>
              <a:t>len</a:t>
            </a:r>
            <a:r>
              <a:rPr lang="en-US" dirty="0"/>
              <a:t> function returns the length of the argument string.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length = </a:t>
            </a:r>
            <a:r>
              <a:rPr lang="en-US" dirty="0" err="1">
                <a:solidFill>
                  <a:srgbClr val="66FF33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("World!"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(length)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A6A95-69D3-4A82-AF07-045D95CB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FDC8-4C22-4F6B-8BD9-FFBEB97C574A}"/>
              </a:ext>
            </a:extLst>
          </p:cNvPr>
          <p:cNvSpPr txBox="1"/>
          <p:nvPr/>
        </p:nvSpPr>
        <p:spPr>
          <a:xfrm>
            <a:off x="6629400" y="2133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F99A7-8749-4B1F-B6AA-3A50B0037987}"/>
              </a:ext>
            </a:extLst>
          </p:cNvPr>
          <p:cNvSpPr txBox="1"/>
          <p:nvPr/>
        </p:nvSpPr>
        <p:spPr>
          <a:xfrm>
            <a:off x="1676400" y="259526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EC671-AD4D-4063-94B6-AF36397AB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9" t="13147" b="7424"/>
          <a:stretch/>
        </p:blipFill>
        <p:spPr>
          <a:xfrm>
            <a:off x="6324600" y="3886200"/>
            <a:ext cx="4257284" cy="207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6CCA-E16C-4168-8582-051E7161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>
            <a:normAutofit/>
          </a:bodyPr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929B-07CA-4976-A1C6-CFBFCF52F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/>
          <a:p>
            <a:r>
              <a:rPr lang="en-US" sz="3000" dirty="0"/>
              <a:t>Given two strings such as Ahmad and Saleem, you can concatenate them to one long string.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"Ahmad"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secondName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"Saleem"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name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secondName</a:t>
            </a: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(name)</a:t>
            </a:r>
          </a:p>
          <a:p>
            <a:r>
              <a:rPr lang="en-US" sz="3000" dirty="0"/>
              <a:t>Note that if one of the operands of the </a:t>
            </a: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en-US" sz="3000" dirty="0"/>
              <a:t> operator is a string, then all of them should be strings, otherwise a syntax error will occur.</a:t>
            </a:r>
          </a:p>
          <a:p>
            <a:pPr marL="457189" lvl="1" indent="0">
              <a:buNone/>
            </a:pPr>
            <a:r>
              <a:rPr lang="en-US" sz="2400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"The character with value 1710 is the 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66FF33"/>
                </a:solidFill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(1710))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7930-E959-4D5D-ACBE-739AC8F8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75979-42F8-40C0-82A1-8D78738C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586" y="914400"/>
            <a:ext cx="5870327" cy="3155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611B37-CEBE-49DA-858A-EC3F4FACE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14" y="1686348"/>
            <a:ext cx="10366924" cy="187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1B8-6453-4643-89A0-25E3CECA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E246-B9F7-4F25-AD71-72B8D29A1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string such as - , you can repeat it n times, where n is an integer using the string repetition operator *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dashes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"-"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50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(dashes)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5D90C-E06D-4988-8F74-E5460E77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51E42-2B82-4D95-8AFC-B1E31D7B2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276600"/>
            <a:ext cx="979170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1D65-3D5B-4884-B2A9-4CA22CF5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 Division and Remainder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AC821-DF50-45DD-96FB-C8A38BF8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01ABF-9CCE-4C81-BC6A-81F4E636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2C996-D00C-4BDE-B195-DB41A9C6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03" y="1143000"/>
            <a:ext cx="105030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2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ADC0-A235-41AF-A2BC-31F6BC13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3706-580E-4A2F-8663-AB96AC3E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been using the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function to display information, but there are many other functions available in Python.</a:t>
            </a:r>
          </a:p>
          <a:p>
            <a:r>
              <a:rPr lang="en-US" dirty="0"/>
              <a:t>Most functions return a value.</a:t>
            </a:r>
          </a:p>
          <a:p>
            <a:pPr lvl="1"/>
            <a:r>
              <a:rPr lang="en-US" dirty="0"/>
              <a:t>i.e., when the function completes its task, it passes a value back to the point where the function was called.</a:t>
            </a:r>
          </a:p>
          <a:p>
            <a:pPr lvl="1"/>
            <a:r>
              <a:rPr lang="en-US" dirty="0"/>
              <a:t>For example, the call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abs(-123) </a:t>
            </a:r>
            <a:r>
              <a:rPr lang="en-US" dirty="0"/>
              <a:t>returns the value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123</a:t>
            </a:r>
            <a:r>
              <a:rPr lang="en-US" dirty="0"/>
              <a:t>.</a:t>
            </a:r>
          </a:p>
          <a:p>
            <a:r>
              <a:rPr lang="en-US" dirty="0"/>
              <a:t>The value returned by a function can be stored in a variable.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distance = abs(x)</a:t>
            </a:r>
          </a:p>
          <a:p>
            <a:pPr lvl="1"/>
            <a:r>
              <a:rPr lang="en-US" dirty="0"/>
              <a:t>Note that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is called the argument of the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abs</a:t>
            </a:r>
            <a:r>
              <a:rPr lang="en-US" dirty="0"/>
              <a:t> function.</a:t>
            </a:r>
          </a:p>
          <a:p>
            <a:r>
              <a:rPr lang="en-US" dirty="0"/>
              <a:t>It can also be used anywhere that a value of the same type can be used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"The distance from the origin is "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(x))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2A3F4-B989-430F-9170-87DA2FB2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50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2C1E-5489-4B50-81A9-B254BC7E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6904-D227-4E99-AFF3-42807794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 calling a function, you must provide the correct number of arguments.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abs(-10, 2) </a:t>
            </a:r>
            <a:r>
              <a:rPr lang="en-US" dirty="0"/>
              <a:t>or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abs() </a:t>
            </a:r>
            <a:r>
              <a:rPr lang="en-US" dirty="0"/>
              <a:t>will generate an error.</a:t>
            </a:r>
          </a:p>
          <a:p>
            <a:pPr lvl="1"/>
            <a:r>
              <a:rPr lang="en-US" dirty="0"/>
              <a:t>Hence, the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abs</a:t>
            </a:r>
            <a:r>
              <a:rPr lang="en-US" dirty="0"/>
              <a:t> function requires exactly one argument.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abs(-10)</a:t>
            </a:r>
          </a:p>
          <a:p>
            <a:r>
              <a:rPr lang="en-US" dirty="0"/>
              <a:t>Some functions have optional arguments that you only provide in certain situations</a:t>
            </a:r>
          </a:p>
          <a:p>
            <a:r>
              <a:rPr lang="en-US" dirty="0"/>
              <a:t>Consider the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dirty="0"/>
              <a:t> function:	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round(r) or round(r, d)</a:t>
            </a:r>
            <a:endParaRPr lang="en-US" dirty="0"/>
          </a:p>
          <a:p>
            <a:pPr lvl="1"/>
            <a:r>
              <a:rPr lang="en-US" dirty="0"/>
              <a:t>With one argument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, it returns the nearest integer to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For example,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round(7.624) </a:t>
            </a:r>
            <a:r>
              <a:rPr lang="en-US" dirty="0"/>
              <a:t>returns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With two arguments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, it returns the nearest floating-point number to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with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decimal digits.</a:t>
            </a:r>
          </a:p>
          <a:p>
            <a:pPr lvl="2"/>
            <a:r>
              <a:rPr lang="en-US" dirty="0"/>
              <a:t>For example,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round(7.624, 2) </a:t>
            </a:r>
            <a:r>
              <a:rPr lang="en-US" dirty="0"/>
              <a:t>returns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BB002-831F-4352-9A7C-DE3E44E1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85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3831-035E-489E-8F5F-627875EC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regarding the round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AC9A-96B8-4DD9-8FF5-D7B1B574D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other languages and calculators,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round(2.5) </a:t>
            </a:r>
            <a:r>
              <a:rPr lang="en-US" dirty="0"/>
              <a:t>returns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. Not in Python.</a:t>
            </a:r>
          </a:p>
          <a:p>
            <a:r>
              <a:rPr lang="en-US" dirty="0"/>
              <a:t>Python uses a different way of computing the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dirty="0"/>
              <a:t> function when it comes to 5, which is called round half to even.</a:t>
            </a:r>
          </a:p>
          <a:p>
            <a:pPr lvl="1"/>
            <a:r>
              <a:rPr lang="en-US" dirty="0"/>
              <a:t>This means that if we are to round x.5, we round to the closest even integer (whether it is x or x + 1).</a:t>
            </a:r>
          </a:p>
          <a:p>
            <a:pPr lvl="1"/>
            <a:r>
              <a:rPr lang="en-US" dirty="0"/>
              <a:t>For example, round(24.5) will round down to 24 [even], whereas round(25.5) will round up to 26.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CD52-6B61-4928-9AFD-13A3640D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17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03EB-C00F-4B58-A612-FED50426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MT"/>
              </a:rPr>
              <a:t>round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A437-AAA7-44ED-801B-C08EF2605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5486400" cy="4876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0" i="0" u="none" strike="noStrike" baseline="0" dirty="0">
                <a:solidFill>
                  <a:srgbClr val="008100"/>
                </a:solidFill>
                <a:latin typeface="CourierNewPSMT"/>
              </a:rPr>
              <a:t>round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NewPSMT"/>
              </a:rPr>
              <a:t>7.624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))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0" i="0" u="none" strike="noStrike" baseline="0" dirty="0">
                <a:solidFill>
                  <a:srgbClr val="008100"/>
                </a:solidFill>
                <a:latin typeface="CourierNewPSMT"/>
              </a:rPr>
              <a:t>round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NewPSMT"/>
              </a:rPr>
              <a:t>2.5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))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0" i="0" u="none" strike="noStrike" baseline="0" dirty="0">
                <a:solidFill>
                  <a:srgbClr val="008100"/>
                </a:solidFill>
                <a:latin typeface="CourierNewPSMT"/>
              </a:rPr>
              <a:t>round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NewPSMT"/>
              </a:rPr>
              <a:t>2.501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))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0" i="0" u="none" strike="noStrike" baseline="0" dirty="0">
                <a:solidFill>
                  <a:srgbClr val="008100"/>
                </a:solidFill>
                <a:latin typeface="CourierNewPSMT"/>
              </a:rPr>
              <a:t>round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NewPSMT"/>
              </a:rPr>
              <a:t>3.5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))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0" i="0" u="none" strike="noStrike" baseline="0" dirty="0">
                <a:solidFill>
                  <a:srgbClr val="008100"/>
                </a:solidFill>
                <a:latin typeface="CourierNewPSMT"/>
              </a:rPr>
              <a:t>round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NewPSMT"/>
              </a:rPr>
              <a:t>7.624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,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NewPSMT"/>
              </a:rPr>
              <a:t>2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))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0" i="0" u="none" strike="noStrike" baseline="0" dirty="0">
                <a:solidFill>
                  <a:srgbClr val="008100"/>
                </a:solidFill>
                <a:latin typeface="CourierNewPSMT"/>
              </a:rPr>
              <a:t>round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NewPSMT"/>
              </a:rPr>
              <a:t>7.625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,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NewPSMT"/>
              </a:rPr>
              <a:t>2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))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0" i="0" u="none" strike="noStrike" baseline="0" dirty="0">
                <a:solidFill>
                  <a:srgbClr val="008100"/>
                </a:solidFill>
                <a:latin typeface="CourierNewPSMT"/>
              </a:rPr>
              <a:t>round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NewPSMT"/>
              </a:rPr>
              <a:t>7.645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,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NewPSMT"/>
              </a:rPr>
              <a:t>2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))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0" i="0" u="none" strike="noStrike" baseline="0" dirty="0">
                <a:solidFill>
                  <a:srgbClr val="008100"/>
                </a:solidFill>
                <a:latin typeface="CourierNewPSMT"/>
              </a:rPr>
              <a:t>round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NewPSMT"/>
              </a:rPr>
              <a:t>7.655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,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NewPSMT"/>
              </a:rPr>
              <a:t>2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urierNewPSMT"/>
              </a:rPr>
              <a:t>))</a:t>
            </a:r>
            <a:endParaRPr lang="en-US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6F356-46E7-4898-A5C3-029336B7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F32A82-267B-4375-B048-99692FB7F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292353"/>
            <a:ext cx="11887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defTabSz="914377" eaLnBrk="1" hangingPunct="1">
              <a:lnSpc>
                <a:spcPct val="110000"/>
              </a:lnSpc>
              <a:spcBef>
                <a:spcPts val="1000"/>
              </a:spcBef>
            </a:pPr>
            <a:r>
              <a:rPr lang="en-US" altLang="en-US" sz="3200" dirty="0">
                <a:solidFill>
                  <a:srgbClr val="008100"/>
                </a:solidFill>
                <a:latin typeface="CourierNewPSMT"/>
              </a:rPr>
              <a:t>8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082873-F1BE-43F4-A509-1E3607DAA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865953"/>
            <a:ext cx="11887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defTabSz="914377" eaLnBrk="1" hangingPunct="1">
              <a:lnSpc>
                <a:spcPct val="110000"/>
              </a:lnSpc>
              <a:spcBef>
                <a:spcPts val="1000"/>
              </a:spcBef>
            </a:pPr>
            <a:r>
              <a:rPr lang="en-US" altLang="en-US" sz="3200" dirty="0">
                <a:solidFill>
                  <a:srgbClr val="008100"/>
                </a:solidFill>
                <a:latin typeface="CourierNewPSMT"/>
              </a:rPr>
              <a:t>2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6F71D9-7167-4B2A-B9A2-44031644A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439553"/>
            <a:ext cx="11887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defTabSz="914377" eaLnBrk="1" hangingPunct="1">
              <a:lnSpc>
                <a:spcPct val="110000"/>
              </a:lnSpc>
              <a:spcBef>
                <a:spcPts val="1000"/>
              </a:spcBef>
            </a:pPr>
            <a:r>
              <a:rPr lang="en-US" altLang="en-US" sz="3200" dirty="0">
                <a:solidFill>
                  <a:srgbClr val="008100"/>
                </a:solidFill>
                <a:latin typeface="CourierNewPSMT"/>
              </a:rPr>
              <a:t>3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438FAE2-17F0-4C41-83FD-A213EA8BD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013153"/>
            <a:ext cx="11887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defTabSz="914377" eaLnBrk="1" hangingPunct="1">
              <a:lnSpc>
                <a:spcPct val="110000"/>
              </a:lnSpc>
              <a:spcBef>
                <a:spcPts val="1000"/>
              </a:spcBef>
            </a:pPr>
            <a:r>
              <a:rPr lang="en-US" altLang="en-US" sz="3200" dirty="0">
                <a:solidFill>
                  <a:srgbClr val="008100"/>
                </a:solidFill>
                <a:latin typeface="CourierNewPSMT"/>
              </a:rPr>
              <a:t>4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705F6BA-3E44-4388-9278-927C1F3C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60353"/>
            <a:ext cx="11887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defTabSz="914377" eaLnBrk="1" hangingPunct="1">
              <a:lnSpc>
                <a:spcPct val="110000"/>
              </a:lnSpc>
              <a:spcBef>
                <a:spcPts val="1000"/>
              </a:spcBef>
            </a:pPr>
            <a:r>
              <a:rPr lang="en-US" altLang="en-US" sz="3200" dirty="0">
                <a:solidFill>
                  <a:srgbClr val="008100"/>
                </a:solidFill>
                <a:latin typeface="CourierNewPSMT"/>
              </a:rPr>
              <a:t>7.62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986DE81-6C5D-4696-83A5-D4D7DF703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733953"/>
            <a:ext cx="11887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defTabSz="914377" eaLnBrk="1" hangingPunct="1">
              <a:lnSpc>
                <a:spcPct val="110000"/>
              </a:lnSpc>
              <a:spcBef>
                <a:spcPts val="1000"/>
              </a:spcBef>
            </a:pPr>
            <a:r>
              <a:rPr lang="en-US" altLang="en-US" sz="3200" dirty="0">
                <a:solidFill>
                  <a:srgbClr val="008100"/>
                </a:solidFill>
                <a:latin typeface="CourierNewPSMT"/>
              </a:rPr>
              <a:t>7.64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948CE2A-C7B0-4AD0-892D-C7F44F9DB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307555"/>
            <a:ext cx="11887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defTabSz="914377" eaLnBrk="1" hangingPunct="1">
              <a:lnSpc>
                <a:spcPct val="110000"/>
              </a:lnSpc>
              <a:spcBef>
                <a:spcPts val="1000"/>
              </a:spcBef>
            </a:pPr>
            <a:r>
              <a:rPr lang="en-US" altLang="en-US" sz="3200" dirty="0">
                <a:solidFill>
                  <a:srgbClr val="008100"/>
                </a:solidFill>
                <a:latin typeface="CourierNewPSMT"/>
              </a:rPr>
              <a:t>7.66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47E7DBD-9CC5-4088-9FDA-660B1AADA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586753"/>
            <a:ext cx="11887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defTabSz="914377" eaLnBrk="1" hangingPunct="1">
              <a:lnSpc>
                <a:spcPct val="110000"/>
              </a:lnSpc>
              <a:spcBef>
                <a:spcPts val="1000"/>
              </a:spcBef>
            </a:pPr>
            <a:r>
              <a:rPr lang="en-US" altLang="en-US" sz="3200" dirty="0">
                <a:solidFill>
                  <a:srgbClr val="008100"/>
                </a:solidFill>
                <a:latin typeface="CourierNewPSMT"/>
              </a:rPr>
              <a:t>7.62 </a:t>
            </a:r>
          </a:p>
        </p:txBody>
      </p:sp>
    </p:spTree>
    <p:extLst>
      <p:ext uri="{BB962C8B-B14F-4D97-AF65-F5344CB8AC3E}">
        <p14:creationId xmlns:p14="http://schemas.microsoft.com/office/powerpoint/2010/main" val="39607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EFB8-A32E-47DC-8A91-A427AA1F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C1B3-98BC-49EC-B504-C77930E8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functions take an arbitrary number of arguments</a:t>
            </a:r>
          </a:p>
          <a:p>
            <a:r>
              <a:rPr lang="en-US" dirty="0"/>
              <a:t>For example, the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MT"/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MT"/>
              </a:rPr>
              <a:t>min</a:t>
            </a:r>
            <a:r>
              <a:rPr lang="en-US" dirty="0"/>
              <a:t> functions.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MT"/>
              </a:rPr>
              <a:t>min(7.25, 10.95, 5.95, 6.05, 8) </a:t>
            </a:r>
          </a:p>
          <a:p>
            <a:pPr lvl="1"/>
            <a:r>
              <a:rPr lang="en-US" dirty="0"/>
              <a:t>returns the minimum of the function's arguments; in this case the number </a:t>
            </a: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MT"/>
              </a:rPr>
              <a:t>5.95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12D3-A121-42E6-8A84-12EEA3DF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45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AA6A-965F-4839-A022-EFC7882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976B-6F90-4E18-A71C-367E3628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2C174-9354-4B67-AEA8-6BA7A066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476C7-7C70-489C-8B5B-2DF37525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7012"/>
            <a:ext cx="10515601" cy="50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5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C386-3CA0-4138-AAB9-7F91C9F8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0516-A6D3-46C3-9530-ABF2DEF5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library is a collection of code that has been written and translated by someone else, ready for you to use in your program.</a:t>
            </a:r>
          </a:p>
          <a:p>
            <a:pPr lvl="1"/>
            <a:r>
              <a:rPr lang="en-US" dirty="0"/>
              <a:t>A standard library is a library that is considered part of the language and must be included with any Python system.</a:t>
            </a:r>
          </a:p>
          <a:p>
            <a:r>
              <a:rPr lang="en-US" dirty="0"/>
              <a:t>Python’s standard library is organized into modules.</a:t>
            </a:r>
          </a:p>
          <a:p>
            <a:pPr lvl="1"/>
            <a:r>
              <a:rPr lang="en-US" dirty="0"/>
              <a:t>Related functions and data types are grouped into the same module.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9CD24-AFC7-40B2-ADB3-10AAC87E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290759"/>
      </p:ext>
    </p:extLst>
  </p:cSld>
  <p:clrMapOvr>
    <a:masterClrMapping/>
  </p:clrMapOvr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1103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Consolas</vt:lpstr>
      <vt:lpstr>Courier New</vt:lpstr>
      <vt:lpstr>CourierNewPS-BoldMT</vt:lpstr>
      <vt:lpstr>CourierNewPSMT</vt:lpstr>
      <vt:lpstr>1.3PropositionalEquivalences</vt:lpstr>
      <vt:lpstr>Floor Division and Remainder</vt:lpstr>
      <vt:lpstr>Floor Division and Remainder</vt:lpstr>
      <vt:lpstr>Calling Functions</vt:lpstr>
      <vt:lpstr>Arguments of a Function</vt:lpstr>
      <vt:lpstr>Note regarding the round function</vt:lpstr>
      <vt:lpstr>The round function</vt:lpstr>
      <vt:lpstr>Functions arguments</vt:lpstr>
      <vt:lpstr>Calling Functions</vt:lpstr>
      <vt:lpstr>Libraries</vt:lpstr>
      <vt:lpstr>Mathematical Functions</vt:lpstr>
      <vt:lpstr>Mathematical Functions</vt:lpstr>
      <vt:lpstr>Student Activity</vt:lpstr>
      <vt:lpstr>2.4 Strings</vt:lpstr>
      <vt:lpstr>Strings</vt:lpstr>
      <vt:lpstr>String Concatenation</vt:lpstr>
      <vt:lpstr>String Repetition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1</cp:revision>
  <dcterms:created xsi:type="dcterms:W3CDTF">2013-09-26T11:26:00Z</dcterms:created>
  <dcterms:modified xsi:type="dcterms:W3CDTF">2022-01-16T16:47:12Z</dcterms:modified>
</cp:coreProperties>
</file>