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1"/>
  </p:sldMasterIdLst>
  <p:notesMasterIdLst>
    <p:notesMasterId r:id="rId25"/>
  </p:notesMasterIdLst>
  <p:handoutMasterIdLst>
    <p:handoutMasterId r:id="rId26"/>
  </p:handoutMasterIdLst>
  <p:sldIdLst>
    <p:sldId id="848" r:id="rId2"/>
    <p:sldId id="851" r:id="rId3"/>
    <p:sldId id="852" r:id="rId4"/>
    <p:sldId id="853" r:id="rId5"/>
    <p:sldId id="854" r:id="rId6"/>
    <p:sldId id="855" r:id="rId7"/>
    <p:sldId id="858" r:id="rId8"/>
    <p:sldId id="857" r:id="rId9"/>
    <p:sldId id="859" r:id="rId10"/>
    <p:sldId id="860" r:id="rId11"/>
    <p:sldId id="861" r:id="rId12"/>
    <p:sldId id="862" r:id="rId13"/>
    <p:sldId id="863" r:id="rId14"/>
    <p:sldId id="864" r:id="rId15"/>
    <p:sldId id="865" r:id="rId16"/>
    <p:sldId id="866" r:id="rId17"/>
    <p:sldId id="867" r:id="rId18"/>
    <p:sldId id="868" r:id="rId19"/>
    <p:sldId id="869" r:id="rId20"/>
    <p:sldId id="871" r:id="rId21"/>
    <p:sldId id="870" r:id="rId22"/>
    <p:sldId id="872" r:id="rId23"/>
    <p:sldId id="873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-6" id="{73875A44-121F-48BA-8ABA-6B25EC91F00E}">
          <p14:sldIdLst>
            <p14:sldId id="848"/>
            <p14:sldId id="851"/>
            <p14:sldId id="852"/>
            <p14:sldId id="853"/>
            <p14:sldId id="854"/>
            <p14:sldId id="855"/>
            <p14:sldId id="858"/>
            <p14:sldId id="857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1"/>
            <p14:sldId id="870"/>
            <p14:sldId id="872"/>
            <p14:sldId id="8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FF"/>
    <a:srgbClr val="66FF33"/>
    <a:srgbClr val="93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1/16/2022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rgbClr val="FFFF00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6"/>
            <a:ext cx="10515600" cy="79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2785"/>
            <a:ext cx="10515600" cy="507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005E1C-C9B1-449E-874C-C292D9D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/>
          </a:bodyPr>
          <a:lstStyle/>
          <a:p>
            <a:r>
              <a:rPr lang="en-US" dirty="0"/>
              <a:t>Converting between Numbers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F116-202E-4D4D-8067-EE6EF64A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r>
              <a:rPr lang="en-US" dirty="0"/>
              <a:t>Since you cannot concatenate a string and integer, Python provides the str function to convert an integer to a string.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2019873410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email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"s"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"@kfupm.edu.sa"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(email)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5EDA7-CF19-4452-89C4-E64B4ED0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E005E-9B31-4991-99D1-9CAC0363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98199"/>
            <a:ext cx="7543800" cy="23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2A8C-475B-4BF3-98AA-4F5AF94C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Numerical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5FFF-0A37-488F-8831-E72435AD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if we need to read a numerical input?</a:t>
            </a:r>
          </a:p>
          <a:p>
            <a:r>
              <a:rPr lang="en-US" sz="3000" dirty="0"/>
              <a:t>Use the string conversion functions int and float on the output string</a:t>
            </a:r>
          </a:p>
          <a:p>
            <a:pPr marL="457189" lvl="1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userInput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FF33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"Please enter the number of bottles: 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numberOfBottles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FF33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userInput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bottleVolume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FF33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6FF33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"Enter the volume of each bottle: "</a:t>
            </a:r>
            <a:r>
              <a:rPr lang="en-US" sz="2400" dirty="0">
                <a:latin typeface="Consolas" panose="020B0609020204030204" pitchFamily="49" charset="0"/>
              </a:rPr>
              <a:t>)) </a:t>
            </a:r>
          </a:p>
          <a:p>
            <a:pPr marL="457189" lvl="1" indent="0">
              <a:buNone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preferred style</a:t>
            </a:r>
          </a:p>
          <a:p>
            <a:pPr marL="457189" lvl="1" indent="0">
              <a:buNone/>
            </a:pPr>
            <a:r>
              <a:rPr lang="en-US" sz="2400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"The number of bottles = 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numberOfBottles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457189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" and the bottle volume = 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bottleVolume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FA2E-0B24-4AB2-AF6A-9FFF23C9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3B5153-5FD2-4F9B-A0CC-8F522A31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9" y="5257800"/>
            <a:ext cx="10012356" cy="11079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Please enter the number of bottles: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Enter the volume of each bottle: .3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number of bottles = 12 and the bottle volume = 0.3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2218-EF9E-4C71-8242-A7810AA9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D7AF-14DB-4678-A2E4-7617B15C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Formatting Floating Point Values</a:t>
            </a:r>
          </a:p>
          <a:p>
            <a:r>
              <a:rPr lang="en-US" dirty="0"/>
              <a:t>When you print the result of a computation, you often want to control its appearance.</a:t>
            </a:r>
          </a:p>
          <a:p>
            <a:pPr marL="457189" lvl="1" indent="0">
              <a:buNone/>
            </a:pPr>
            <a:r>
              <a:rPr lang="en-US" b="1" dirty="0"/>
              <a:t>Instead of 					        Would Like to Print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Price per liter: 1.215962441314554 	         Price per liter: 1.22</a:t>
            </a:r>
          </a:p>
          <a:p>
            <a:r>
              <a:rPr lang="en-US" dirty="0"/>
              <a:t>We can do that through the string format operator </a:t>
            </a:r>
            <a:r>
              <a:rPr lang="en-US" dirty="0">
                <a:solidFill>
                  <a:srgbClr val="FF33FF"/>
                </a:solidFill>
              </a:rPr>
              <a:t>%</a:t>
            </a:r>
          </a:p>
          <a:p>
            <a:r>
              <a:rPr lang="en-US" dirty="0"/>
              <a:t>The following command displays the price with two digits after the decimal point: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1.215962441314554</a:t>
            </a:r>
          </a:p>
          <a:p>
            <a:pPr marL="457189" lvl="1" indent="0">
              <a:buNone/>
            </a:pPr>
            <a:r>
              <a:rPr lang="en-US" sz="2500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"%.2f"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FF33FF"/>
                </a:solidFill>
                <a:latin typeface="Consolas" panose="020B0609020204030204" pitchFamily="49" charset="0"/>
              </a:rPr>
              <a:t>%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 price)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6A763-431B-437B-B1A1-81BA3785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06131-0725-467C-B8E2-72BD009F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14" y="688847"/>
            <a:ext cx="4271386" cy="26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2218-EF9E-4C71-8242-A7810AA9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Formatting Floating Point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D7AF-14DB-4678-A2E4-7617B15C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specify a field width (the total number of characters, including spaces)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1.215962441314554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"%10.2f"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 price)</a:t>
            </a:r>
          </a:p>
          <a:p>
            <a:r>
              <a:rPr lang="en-US" dirty="0">
                <a:solidFill>
                  <a:schemeClr val="tx1"/>
                </a:solidFill>
              </a:rPr>
              <a:t>%10.2f</a:t>
            </a:r>
            <a:r>
              <a:rPr lang="en-US" dirty="0"/>
              <a:t> is called a format specifier.</a:t>
            </a:r>
          </a:p>
          <a:p>
            <a:endParaRPr lang="en-US" dirty="0"/>
          </a:p>
          <a:p>
            <a:r>
              <a:rPr lang="en-US" dirty="0"/>
              <a:t>See what happens when you play with the values of the format specifier.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6A763-431B-437B-B1A1-81BA3785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A667A-6B80-44C8-ABCF-9305C357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990600"/>
            <a:ext cx="4838008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2A544-128A-4C75-AF54-E6DA5D129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2720"/>
          <a:stretch/>
        </p:blipFill>
        <p:spPr>
          <a:xfrm>
            <a:off x="6477000" y="2590800"/>
            <a:ext cx="2725369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7C022-E2E6-49CF-BEEF-8041631CB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756456"/>
            <a:ext cx="4326673" cy="6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8EA4E6-DD6E-41E5-85AF-85E08AE75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96"/>
          <a:stretch/>
        </p:blipFill>
        <p:spPr>
          <a:xfrm>
            <a:off x="7156466" y="4925457"/>
            <a:ext cx="4187630" cy="63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EA618-F033-4EFA-9083-C90CB2ED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Integer and String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88F8-7FA3-470E-A863-91F66FD3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tx1"/>
                </a:solidFill>
              </a:rPr>
              <a:t>%d</a:t>
            </a:r>
            <a:r>
              <a:rPr lang="en-US" dirty="0"/>
              <a:t> for integer values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numberOfBottles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106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numberOfBottles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1"/>
                </a:solidFill>
              </a:rPr>
              <a:t>%s</a:t>
            </a:r>
            <a:r>
              <a:rPr lang="en-US" dirty="0"/>
              <a:t> for string values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title2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"Price:"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"%-10s"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 title2)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1CBA0-DBDB-4CD3-B74A-2F76FBB6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0F455-11E6-4649-8F02-D083C06C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94" y="1440830"/>
            <a:ext cx="4163006" cy="1988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C3635-C324-4FCD-81F6-C16EB950E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475" y="3504613"/>
            <a:ext cx="4167612" cy="1712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66F5C-74C2-4FEE-852C-610A74BF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267200"/>
            <a:ext cx="4187630" cy="17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759-6DFC-4ABD-ADB7-219F6D72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0F49-12EC-453E-94B1-A4896C8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can have more than one format specifier in the format string</a:t>
            </a:r>
          </a:p>
          <a:p>
            <a:r>
              <a:rPr lang="en-US" dirty="0"/>
              <a:t>In this case, the variables to the right of the string format operator % need to be included between parentheses and separated by commas.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quantity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203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183.4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title1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"Quantity:"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title2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"Price:"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"%10s %10d"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 (title1, quantity))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"%10s %10.2f"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 (title2, 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004F-DBB5-41F2-9E81-32365160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69200-E2AF-4DEB-B844-908243FD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66" y="1266413"/>
            <a:ext cx="6179976" cy="33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759-6DFC-4ABD-ADB7-219F6D72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0F49-12EC-453E-94B1-A4896C8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mbria" panose="02040503050406030204" pitchFamily="18" charset="0"/>
              </a:rPr>
              <a:t>Try different values and see what happens to the output</a:t>
            </a:r>
          </a:p>
          <a:p>
            <a:pPr marL="457189" lvl="1" indent="0">
              <a:buNone/>
            </a:pP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# Strings are left aligned, numbers are right aligned</a:t>
            </a:r>
          </a:p>
          <a:p>
            <a:pPr marL="457189" lvl="1" indent="0">
              <a:buNone/>
            </a:pPr>
            <a:r>
              <a:rPr lang="en-US" sz="3000" dirty="0">
                <a:solidFill>
                  <a:srgbClr val="66FF33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"%-10s %10d"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sz="3000" dirty="0">
                <a:solidFill>
                  <a:srgbClr val="FF33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%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(title1, quantity))</a:t>
            </a:r>
          </a:p>
          <a:p>
            <a:pPr marL="457189" lvl="1" indent="0">
              <a:buNone/>
            </a:pPr>
            <a:r>
              <a:rPr lang="en-US" sz="3000" dirty="0">
                <a:solidFill>
                  <a:srgbClr val="66FF33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"%-10s %10.2f"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sz="3000" dirty="0">
                <a:solidFill>
                  <a:srgbClr val="FF33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%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(title2, price)) </a:t>
            </a:r>
          </a:p>
          <a:p>
            <a:pPr marL="457189" lvl="1" indent="0">
              <a:buNone/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</a:rPr>
              <a:t>	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004F-DBB5-41F2-9E81-32365160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1B066-0FF6-442F-96EB-D4F7E122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7758200" cy="25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759-6DFC-4ABD-ADB7-219F6D72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0F49-12EC-453E-94B1-A4896C8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Cambria" panose="02040503050406030204" pitchFamily="18" charset="0"/>
              </a:rPr>
              <a:t>Try different values and see what happens to the output</a:t>
            </a:r>
          </a:p>
          <a:p>
            <a:pPr marL="457189" lvl="1" indent="0">
              <a:buNone/>
            </a:pP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# Strings are right aligned, numbers are left aligned</a:t>
            </a:r>
          </a:p>
          <a:p>
            <a:pPr marL="457189" lvl="1" indent="0">
              <a:buNone/>
            </a:pPr>
            <a:r>
              <a:rPr lang="en-US" sz="3000" dirty="0">
                <a:solidFill>
                  <a:srgbClr val="66FF33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"%10s %-10d"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sz="3000" dirty="0">
                <a:solidFill>
                  <a:srgbClr val="FF33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%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(title1, quantity)) 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66FF33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"%10s %-10.2f"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sz="3000" dirty="0">
                <a:solidFill>
                  <a:srgbClr val="FF33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%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(title2, 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004F-DBB5-41F2-9E81-32365160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E7089-ECF0-4585-9241-FD8400A1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200400"/>
            <a:ext cx="867856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759-6DFC-4ABD-ADB7-219F6D72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0F49-12EC-453E-94B1-A4896C8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mbria" panose="02040503050406030204" pitchFamily="18" charset="0"/>
              </a:rPr>
              <a:t>Try different values and see what happens to the output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	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# Strings and numbers are left aligned</a:t>
            </a:r>
          </a:p>
          <a:p>
            <a:pPr marL="457189" lvl="1" indent="0">
              <a:buNone/>
            </a:pPr>
            <a:r>
              <a:rPr lang="en-US" sz="3000" dirty="0">
                <a:solidFill>
                  <a:srgbClr val="66FF33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"%-10s %-10d"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sz="3000" dirty="0">
                <a:solidFill>
                  <a:srgbClr val="FF33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%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(title1, quantity)) </a:t>
            </a:r>
          </a:p>
          <a:p>
            <a:pPr marL="457189" lvl="1" indent="0">
              <a:buNone/>
            </a:pPr>
            <a:r>
              <a:rPr lang="en-US" sz="3000" dirty="0">
                <a:solidFill>
                  <a:srgbClr val="66FF33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"%-10s %-10.2f"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sz="3000" dirty="0">
                <a:solidFill>
                  <a:srgbClr val="FF33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%</a:t>
            </a:r>
            <a:r>
              <a:rPr lang="en-US" sz="3000" dirty="0">
                <a:latin typeface="Consolas" panose="020B0609020204030204" pitchFamily="49" charset="0"/>
                <a:ea typeface="Cambria" panose="02040503050406030204" pitchFamily="18" charset="0"/>
              </a:rPr>
              <a:t> (title2, 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004F-DBB5-41F2-9E81-32365160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DC9E7-793F-4465-A5BA-8A3CA925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276600"/>
            <a:ext cx="8445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759-6DFC-4ABD-ADB7-219F6D72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0F49-12EC-453E-94B1-A4896C8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004F-DBB5-41F2-9E81-32365160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01DDA-D360-4341-9D02-98570F669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5" b="17364"/>
          <a:stretch/>
        </p:blipFill>
        <p:spPr>
          <a:xfrm>
            <a:off x="838200" y="1292353"/>
            <a:ext cx="6172200" cy="1587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D83F7-B342-4C41-8348-47B9C7D38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42" b="13098"/>
          <a:stretch/>
        </p:blipFill>
        <p:spPr>
          <a:xfrm>
            <a:off x="838200" y="2965436"/>
            <a:ext cx="6172200" cy="1473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29B4E-BB33-4940-9B1F-57F26BF563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150"/>
          <a:stretch/>
        </p:blipFill>
        <p:spPr>
          <a:xfrm>
            <a:off x="838200" y="4517987"/>
            <a:ext cx="6172200" cy="16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2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759-6DFC-4ABD-ADB7-219F6D72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Format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0F49-12EC-453E-94B1-A4896C8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004F-DBB5-41F2-9E81-32365160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9948A-C5FB-451B-9F0C-48B4203D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04007"/>
            <a:ext cx="10446122" cy="476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1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005E1C-C9B1-449E-874C-C292D9D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/>
          </a:bodyPr>
          <a:lstStyle/>
          <a:p>
            <a:r>
              <a:rPr lang="en-US" dirty="0"/>
              <a:t>Converting between Numbers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F116-202E-4D4D-8067-EE6EF64A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r>
              <a:rPr lang="en-US" dirty="0"/>
              <a:t>Conversely, you can turn a string representing a number into its corresponding numerical value using the int and float functions.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"1729"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"17.29"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 is"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 and price is"</a:t>
            </a:r>
            <a:r>
              <a:rPr lang="en-US" dirty="0">
                <a:latin typeface="Consolas" panose="020B0609020204030204" pitchFamily="49" charset="0"/>
              </a:rPr>
              <a:t>, price)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5EDA7-CF19-4452-89C4-E64B4ED0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5AB2D-F376-41A8-BD95-16CB0BD9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033109"/>
            <a:ext cx="7848600" cy="22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7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759-6DFC-4ABD-ADB7-219F6D72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Format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0F49-12EC-453E-94B1-A4896C8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mbria" panose="02040503050406030204" pitchFamily="18" charset="0"/>
              </a:rPr>
              <a:t>The following statement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quantity = 24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total = 17.29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print("Quantity: %d Total: %10.2f" 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					% (quantity, total))</a:t>
            </a:r>
          </a:p>
          <a:p>
            <a:r>
              <a:rPr lang="en-US" dirty="0">
                <a:ea typeface="Cambria" panose="02040503050406030204" pitchFamily="18" charset="0"/>
              </a:rPr>
              <a:t>produces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004F-DBB5-41F2-9E81-32365160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6B469-FD74-4EE5-A8C1-0FA7F26A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581400"/>
            <a:ext cx="7056504" cy="841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7514F-4991-476A-A8AA-9B00B815F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8" y="3581400"/>
            <a:ext cx="10588227" cy="26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2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31A5-F555-4870-8772-D8C7608D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75DC-1584-46D8-8D1F-8C533C5E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problematic about the following statement sequence?</a:t>
            </a:r>
          </a:p>
          <a:p>
            <a:pPr marL="457189" lvl="1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userInput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input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"Please enter the number of cans"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cans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</a:rPr>
              <a:t>userInput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2955-83A0-4F88-B9A4-CE816550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34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31A5-F555-4870-8772-D8C7608D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75DC-1584-46D8-8D1F-8C533C5E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2955-83A0-4F88-B9A4-CE816550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D2B2EB-5538-498D-A21A-FFF69D28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1296089"/>
            <a:ext cx="10515601" cy="4872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FDB162-1909-4B6A-8EE0-5EFCDF45C069}"/>
              </a:ext>
            </a:extLst>
          </p:cNvPr>
          <p:cNvSpPr txBox="1"/>
          <p:nvPr/>
        </p:nvSpPr>
        <p:spPr>
          <a:xfrm>
            <a:off x="3429000" y="2761129"/>
            <a:ext cx="7770778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i="1" u="none" strike="noStrike" baseline="0" dirty="0">
                <a:solidFill>
                  <a:srgbClr val="408181"/>
                </a:solidFill>
                <a:latin typeface="CourierNewPS-ItalicMT"/>
              </a:rPr>
              <a:t># To Print Bottles and Cans</a:t>
            </a:r>
          </a:p>
          <a:p>
            <a:pPr algn="l"/>
            <a:r>
              <a:rPr lang="en-US" sz="2400" b="1" i="0" u="none" strike="noStrike" baseline="0" dirty="0">
                <a:solidFill>
                  <a:srgbClr val="333333"/>
                </a:solidFill>
                <a:latin typeface="CourierNewPSMT"/>
              </a:rPr>
              <a:t>bottles </a:t>
            </a:r>
            <a:r>
              <a:rPr lang="en-US" sz="2400" b="1" i="0" u="none" strike="noStrike" baseline="0" dirty="0">
                <a:solidFill>
                  <a:srgbClr val="FF33FF"/>
                </a:solidFill>
                <a:latin typeface="CourierNewPSMT"/>
              </a:rPr>
              <a:t>=</a:t>
            </a:r>
            <a:r>
              <a:rPr lang="en-US" sz="2400" b="1" i="0" u="none" strike="noStrike" baseline="0" dirty="0">
                <a:solidFill>
                  <a:srgbClr val="666666"/>
                </a:solidFill>
                <a:latin typeface="CourierNewPSMT"/>
              </a:rPr>
              <a:t> 8</a:t>
            </a:r>
          </a:p>
          <a:p>
            <a:pPr algn="l"/>
            <a:r>
              <a:rPr lang="en-US" sz="2400" b="1" i="0" u="none" strike="noStrike" baseline="0" dirty="0">
                <a:solidFill>
                  <a:srgbClr val="333333"/>
                </a:solidFill>
                <a:latin typeface="CourierNewPSMT"/>
              </a:rPr>
              <a:t>cans </a:t>
            </a:r>
            <a:r>
              <a:rPr lang="en-US" sz="2400" b="1" i="0" u="none" strike="noStrike" baseline="0" dirty="0">
                <a:solidFill>
                  <a:srgbClr val="FF33FF"/>
                </a:solidFill>
                <a:latin typeface="CourierNewPSMT"/>
              </a:rPr>
              <a:t>=</a:t>
            </a:r>
            <a:r>
              <a:rPr lang="en-US" sz="2400" b="1" i="0" u="none" strike="noStrike" baseline="0" dirty="0">
                <a:solidFill>
                  <a:srgbClr val="666666"/>
                </a:solidFill>
                <a:latin typeface="CourierNewPSMT"/>
              </a:rPr>
              <a:t> 24</a:t>
            </a:r>
          </a:p>
          <a:p>
            <a:pPr algn="l"/>
            <a:r>
              <a:rPr lang="en-US" sz="2400" b="1" i="1" u="none" strike="noStrike" baseline="0" dirty="0">
                <a:solidFill>
                  <a:srgbClr val="408181"/>
                </a:solidFill>
                <a:latin typeface="CourierNewPS-ItalicMT"/>
              </a:rPr>
              <a:t>## Insert your solution here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31A5-F555-4870-8772-D8C7608D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2955-83A0-4F88-B9A4-CE816550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39601-51CF-4A32-A776-4C6BB8E47B7F}"/>
              </a:ext>
            </a:extLst>
          </p:cNvPr>
          <p:cNvSpPr txBox="1"/>
          <p:nvPr/>
        </p:nvSpPr>
        <p:spPr>
          <a:xfrm>
            <a:off x="936767" y="1524000"/>
            <a:ext cx="105156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1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To Print Bottles and Cans</a:t>
            </a:r>
          </a:p>
          <a:p>
            <a:pPr algn="l"/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bottles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8</a:t>
            </a:r>
          </a:p>
          <a:p>
            <a:pPr algn="l"/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cans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24</a:t>
            </a:r>
          </a:p>
          <a:p>
            <a:pPr algn="l"/>
            <a:r>
              <a:rPr lang="en-US" sz="2800" b="1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## Insert your solution here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"Bottles: </a:t>
            </a:r>
            <a:r>
              <a:rPr lang="en-US" sz="2800" b="1" i="0" u="none" strike="noStrike" baseline="0" dirty="0">
                <a:solidFill>
                  <a:srgbClr val="BC6688"/>
                </a:solidFill>
                <a:latin typeface="Consolas" panose="020B0609020204030204" pitchFamily="49" charset="0"/>
              </a:rPr>
              <a:t>%8d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%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bottles)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"Cans: </a:t>
            </a:r>
            <a:r>
              <a:rPr lang="en-US" sz="2800" b="1" i="0" u="none" strike="noStrike" baseline="0" dirty="0">
                <a:solidFill>
                  <a:srgbClr val="BC6688"/>
                </a:solidFill>
                <a:latin typeface="Consolas" panose="020B0609020204030204" pitchFamily="49" charset="0"/>
              </a:rPr>
              <a:t>%8d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%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cans)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"Bottles: </a:t>
            </a:r>
            <a:r>
              <a:rPr lang="en-US" sz="2800" b="1" i="0" u="none" strike="noStrike" baseline="0" dirty="0">
                <a:solidFill>
                  <a:srgbClr val="BC6688"/>
                </a:solidFill>
                <a:latin typeface="Consolas" panose="020B0609020204030204" pitchFamily="49" charset="0"/>
              </a:rPr>
              <a:t>%8d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%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bottles)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"Cans: </a:t>
            </a:r>
            <a:r>
              <a:rPr lang="en-US" sz="2800" b="1" i="0" u="none" strike="noStrike" baseline="0" dirty="0">
                <a:solidFill>
                  <a:srgbClr val="BC6688"/>
                </a:solidFill>
                <a:latin typeface="Consolas" panose="020B0609020204030204" pitchFamily="49" charset="0"/>
              </a:rPr>
              <a:t>%11d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%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cans)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</a:t>
            </a:r>
            <a:r>
              <a:rPr lang="en-US" sz="2800" b="1" i="0" u="none" strike="noStrike" baseline="0" dirty="0">
                <a:solidFill>
                  <a:srgbClr val="BC6688"/>
                </a:solidFill>
                <a:latin typeface="Consolas" panose="020B0609020204030204" pitchFamily="49" charset="0"/>
              </a:rPr>
              <a:t>%-8s %8d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%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"Bottles:"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, bottles))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</a:t>
            </a:r>
            <a:r>
              <a:rPr lang="en-US" sz="2800" b="1" i="0" u="none" strike="noStrike" baseline="0" dirty="0">
                <a:solidFill>
                  <a:srgbClr val="BC6688"/>
                </a:solidFill>
                <a:latin typeface="Consolas" panose="020B0609020204030204" pitchFamily="49" charset="0"/>
              </a:rPr>
              <a:t>%-8s %8d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%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"Cans:"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, cans))</a:t>
            </a:r>
            <a:endParaRPr lang="en-US" sz="2400" b="1" i="0" u="none" strike="noStrike" baseline="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1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D5B6-E9CE-40E3-B27A-E09ADAFF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AFAB-8A1B-4E01-A9D3-1630418C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sequences of Unicode characters.</a:t>
            </a:r>
          </a:p>
          <a:p>
            <a:r>
              <a:rPr lang="en-US" dirty="0"/>
              <a:t>Individual characters of a string can be accessed based on their position in the string</a:t>
            </a:r>
          </a:p>
          <a:p>
            <a:r>
              <a:rPr lang="en-US" dirty="0"/>
              <a:t>The position is called the index of the character.</a:t>
            </a:r>
          </a:p>
          <a:p>
            <a:r>
              <a:rPr lang="en-US" dirty="0"/>
              <a:t>The index starts from position 0, followed by 1 for the second character, ... and so on.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name = "Harry"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049B-7CC6-419D-94D2-4E304681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0EC01-4C31-4EC1-8266-52958714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196532"/>
            <a:ext cx="2895600" cy="13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4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D5B6-E9CE-40E3-B27A-E09ADAFF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AFAB-8A1B-4E01-A9D3-1630418C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"Harry"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name[0]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last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name[4]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(first, last)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The index value must be within the valid range of character positions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0 ..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(name)-1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otherwise, an "index out of range" exception will be generated at run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049B-7CC6-419D-94D2-4E304681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4E0CC-F23E-486B-A21B-C91DC085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747" y="1083983"/>
            <a:ext cx="6121506" cy="2045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9D0F7-5FEA-45F4-B65D-3F470783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634211"/>
            <a:ext cx="4038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E1B-3D4E-4B8E-B709-15602B47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4C21-157C-4134-95FB-3EA572EC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r>
              <a:rPr lang="en-US" dirty="0"/>
              <a:t>What are the results of the following statements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"thon"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(string)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"Please"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 enter your name: "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"Please"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 enter your name: "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CD29B-62FC-400F-A85D-70E9A53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781A0F-1331-4760-938B-0F50D7587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17" r="36560"/>
          <a:stretch/>
        </p:blipFill>
        <p:spPr>
          <a:xfrm>
            <a:off x="5791201" y="4114800"/>
            <a:ext cx="5232214" cy="1450975"/>
          </a:xfrm>
          <a:prstGeom prst="rect">
            <a:avLst/>
          </a:prstGeom>
          <a:ln w="76200">
            <a:solidFill>
              <a:schemeClr val="tx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31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E1B-3D4E-4B8E-B709-15602B47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4C21-157C-4134-95FB-3EA572EC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the result of the following statements</a:t>
            </a:r>
          </a:p>
          <a:p>
            <a:pPr marL="457189" lvl="1" indent="0">
              <a:buNone/>
            </a:pPr>
            <a:r>
              <a:rPr lang="de-DE" dirty="0">
                <a:latin typeface="Consolas" panose="020B0609020204030204" pitchFamily="49" charset="0"/>
              </a:rPr>
              <a:t>team </a:t>
            </a:r>
            <a:r>
              <a:rPr lang="de-DE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latin typeface="Consolas" panose="020B0609020204030204" pitchFamily="49" charset="0"/>
              </a:rPr>
              <a:t> str(</a:t>
            </a:r>
            <a:r>
              <a:rPr lang="de-DE" dirty="0">
                <a:solidFill>
                  <a:srgbClr val="66FF33"/>
                </a:solidFill>
                <a:latin typeface="Consolas" panose="020B0609020204030204" pitchFamily="49" charset="0"/>
              </a:rPr>
              <a:t>49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"ers"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"team = "</a:t>
            </a:r>
            <a:r>
              <a:rPr lang="en-US" dirty="0">
                <a:latin typeface="Consolas" panose="020B0609020204030204" pitchFamily="49" charset="0"/>
              </a:rPr>
              <a:t>, team)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greeting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"H &amp; S"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FF33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(greeting)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"n = "</a:t>
            </a:r>
            <a:r>
              <a:rPr lang="en-US" dirty="0">
                <a:latin typeface="Consolas" panose="020B0609020204030204" pitchFamily="49" charset="0"/>
              </a:rPr>
              <a:t>, n)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"Harry"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FF33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(string)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mystery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string[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string[n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(mystery)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CD29B-62FC-400F-A85D-70E9A53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ECAEF-189F-485D-BA7C-BCD9EB07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05000"/>
            <a:ext cx="479001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D506-DC7E-4F3A-AB73-3D180C3B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7D3D-8E6B-4F1E-A71E-88476A8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Asking the user to provide input values makes programs more flexible.</a:t>
            </a:r>
          </a:p>
          <a:p>
            <a:pPr lvl="1"/>
            <a:r>
              <a:rPr lang="en-US" dirty="0"/>
              <a:t>As opposed to having fixed values.</a:t>
            </a:r>
          </a:p>
          <a:p>
            <a:r>
              <a:rPr lang="en-US" dirty="0"/>
              <a:t>For example, You will have to change the values of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second</a:t>
            </a:r>
            <a:r>
              <a:rPr lang="en-US" dirty="0"/>
              <a:t> in the program below every time you would like to use different values.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##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This program prints a pair of initials.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Set the names of the couple.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"Rodolfo"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second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"Sally"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Compute and display the initials.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initials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first[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"&amp;"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second[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(initials)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0053-075B-49FF-AC60-9D4D6679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5C4D-0AA8-4D35-B1C8-CA84C993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571999"/>
            <a:ext cx="1752600" cy="11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D506-DC7E-4F3A-AB73-3D180C3B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7D3D-8E6B-4F1E-A71E-88476A8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When a program asks for user input, it should first print a message (called a prompt) that tells the user which input is expected.</a:t>
            </a:r>
          </a:p>
          <a:p>
            <a:r>
              <a:rPr lang="en-US" sz="3000" dirty="0"/>
              <a:t>In Python, displaying a prompt and reading the keyboard input is combined in one operation.</a:t>
            </a:r>
            <a:endParaRPr lang="en-US" dirty="0"/>
          </a:p>
          <a:p>
            <a:pPr marL="457189" lvl="1" indent="0">
              <a:buNone/>
            </a:pPr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##</a:t>
            </a:r>
          </a:p>
          <a:p>
            <a:pPr marL="457189" lvl="1" indent="0">
              <a:buNone/>
            </a:pPr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This program obtains two names from the user and prints # a pair of initials.</a:t>
            </a:r>
          </a:p>
          <a:p>
            <a:pPr marL="457189" lvl="1" indent="0">
              <a:buNone/>
            </a:pPr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</a:t>
            </a:r>
          </a:p>
          <a:p>
            <a:pPr marL="457189" lvl="1" indent="0">
              <a:buNone/>
            </a:pPr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Obtain the two names from the user.</a:t>
            </a:r>
          </a:p>
          <a:p>
            <a:pPr marL="457189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first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input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"Enter your first name: "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second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"Enter your significant other's first name: 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Compute and display the initials.</a:t>
            </a:r>
          </a:p>
          <a:p>
            <a:pPr marL="457189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initials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</a:rPr>
              <a:t> first[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0</a:t>
            </a:r>
            <a:r>
              <a:rPr lang="en-US" sz="2600" dirty="0">
                <a:latin typeface="Consolas" panose="020B0609020204030204" pitchFamily="49" charset="0"/>
              </a:rPr>
              <a:t>]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"&amp;"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second[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0</a:t>
            </a:r>
            <a:r>
              <a:rPr lang="en-US" sz="2600" dirty="0">
                <a:latin typeface="Consolas" panose="020B0609020204030204" pitchFamily="49" charset="0"/>
              </a:rPr>
              <a:t>]</a:t>
            </a:r>
          </a:p>
          <a:p>
            <a:pPr marL="457189" lvl="1" indent="0">
              <a:buNone/>
            </a:pP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latin typeface="Consolas" panose="020B0609020204030204" pitchFamily="49" charset="0"/>
              </a:rPr>
              <a:t>(initials)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0053-075B-49FF-AC60-9D4D6679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48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C222C786-F89B-401C-BEE4-637B2611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24065"/>
            <a:ext cx="1006617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Enter your significant other's first name: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D506-DC7E-4F3A-AB73-3D180C3B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7D3D-8E6B-4F1E-A71E-88476A8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first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input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"Enter your first name: "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second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"Enter your significant other's first name: 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Compute and display the initials.</a:t>
            </a:r>
          </a:p>
          <a:p>
            <a:pPr marL="457189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initials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latin typeface="Consolas" panose="020B0609020204030204" pitchFamily="49" charset="0"/>
              </a:rPr>
              <a:t> first[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0</a:t>
            </a:r>
            <a:r>
              <a:rPr lang="en-US" sz="2600" dirty="0">
                <a:latin typeface="Consolas" panose="020B0609020204030204" pitchFamily="49" charset="0"/>
              </a:rPr>
              <a:t>]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"&amp;" </a:t>
            </a:r>
            <a:r>
              <a:rPr lang="en-US" sz="260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second[</a:t>
            </a: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0</a:t>
            </a:r>
            <a:r>
              <a:rPr lang="en-US" sz="2600" dirty="0">
                <a:latin typeface="Consolas" panose="020B0609020204030204" pitchFamily="49" charset="0"/>
              </a:rPr>
              <a:t>]</a:t>
            </a:r>
          </a:p>
          <a:p>
            <a:pPr marL="457189" lvl="1" indent="0">
              <a:buNone/>
            </a:pPr>
            <a:r>
              <a:rPr lang="en-US" sz="2600" dirty="0">
                <a:solidFill>
                  <a:srgbClr val="66FF33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latin typeface="Consolas" panose="020B0609020204030204" pitchFamily="49" charset="0"/>
              </a:rPr>
              <a:t>(initials)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0053-075B-49FF-AC60-9D4D6679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9C7074-308A-458D-836A-F0582030D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93177"/>
            <a:ext cx="1006617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Enter your first name: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0F28C-8E8F-4F72-944C-6B23790BC022}"/>
              </a:ext>
            </a:extLst>
          </p:cNvPr>
          <p:cNvSpPr txBox="1"/>
          <p:nvPr/>
        </p:nvSpPr>
        <p:spPr>
          <a:xfrm>
            <a:off x="5697167" y="3962400"/>
            <a:ext cx="1160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Husni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2D4FC-56BA-424E-8DBC-F3FCA40DE379}"/>
              </a:ext>
            </a:extLst>
          </p:cNvPr>
          <p:cNvSpPr txBox="1"/>
          <p:nvPr/>
        </p:nvSpPr>
        <p:spPr>
          <a:xfrm>
            <a:off x="9676589" y="4419600"/>
            <a:ext cx="1829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Muhtaseb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523A0E1-077D-4796-82C7-78C9B363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81265"/>
            <a:ext cx="1006617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H&amp;M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CA540-26C3-4DE3-8E7E-7CE983504EBB}"/>
              </a:ext>
            </a:extLst>
          </p:cNvPr>
          <p:cNvSpPr txBox="1"/>
          <p:nvPr/>
        </p:nvSpPr>
        <p:spPr>
          <a:xfrm>
            <a:off x="1219200" y="5410200"/>
            <a:ext cx="99822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solidFill>
                  <a:srgbClr val="FFFF00"/>
                </a:solidFill>
                <a:latin typeface="ArialMT"/>
              </a:rPr>
              <a:t>Note that the output of the </a:t>
            </a:r>
            <a:r>
              <a:rPr lang="en-US" sz="2600" b="1" i="0" u="none" strike="noStrike" baseline="0" dirty="0">
                <a:solidFill>
                  <a:srgbClr val="FFFF00"/>
                </a:solidFill>
                <a:latin typeface="CourierNewPS-BoldMT"/>
              </a:rPr>
              <a:t>input </a:t>
            </a:r>
            <a:r>
              <a:rPr lang="en-US" sz="2600" b="0" i="0" u="none" strike="noStrike" baseline="0" dirty="0">
                <a:solidFill>
                  <a:srgbClr val="FFFF00"/>
                </a:solidFill>
                <a:latin typeface="ArialMT"/>
              </a:rPr>
              <a:t>function is always a </a:t>
            </a:r>
            <a:r>
              <a:rPr lang="en-US" sz="2600" b="1" i="0" u="none" strike="noStrike" baseline="0" dirty="0">
                <a:latin typeface="Consolas" panose="020B0609020204030204" pitchFamily="49" charset="0"/>
              </a:rPr>
              <a:t>string</a:t>
            </a:r>
            <a:r>
              <a:rPr lang="en-US" sz="2600" b="0" i="0" u="none" strike="noStrike" baseline="0" dirty="0">
                <a:solidFill>
                  <a:srgbClr val="FFFF00"/>
                </a:solidFill>
                <a:latin typeface="ArialMT"/>
              </a:rPr>
              <a:t>.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/>
      <p:bldP spid="9" grpId="0"/>
      <p:bldP spid="10" grpId="0" animBg="1"/>
      <p:bldP spid="13" grpId="0"/>
    </p:bldLst>
  </p:timing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1352</Words>
  <Application>Microsoft Office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ArialMT</vt:lpstr>
      <vt:lpstr>Calibri</vt:lpstr>
      <vt:lpstr>Cambria</vt:lpstr>
      <vt:lpstr>Consolas</vt:lpstr>
      <vt:lpstr>Courier New</vt:lpstr>
      <vt:lpstr>CourierNewPS-BoldMT</vt:lpstr>
      <vt:lpstr>CourierNewPS-ItalicMT</vt:lpstr>
      <vt:lpstr>CourierNewPSMT</vt:lpstr>
      <vt:lpstr>1.3PropositionalEquivalences</vt:lpstr>
      <vt:lpstr>Converting between Numbers and Strings</vt:lpstr>
      <vt:lpstr>Converting between Numbers and Strings</vt:lpstr>
      <vt:lpstr>Strings and Characters</vt:lpstr>
      <vt:lpstr>Strings and Characters</vt:lpstr>
      <vt:lpstr>Student Activity</vt:lpstr>
      <vt:lpstr>Student Activity</vt:lpstr>
      <vt:lpstr>2.5 Input and Output</vt:lpstr>
      <vt:lpstr>Input and Output</vt:lpstr>
      <vt:lpstr>Input and Output</vt:lpstr>
      <vt:lpstr>Reading Numerical Input</vt:lpstr>
      <vt:lpstr>Formatted Output</vt:lpstr>
      <vt:lpstr>Formatting Floating Point Values</vt:lpstr>
      <vt:lpstr>Formatting Integer and String Values</vt:lpstr>
      <vt:lpstr>Multiple Format Specifiers</vt:lpstr>
      <vt:lpstr>Multiple Format Specifiers</vt:lpstr>
      <vt:lpstr>Multiple Format Specifiers</vt:lpstr>
      <vt:lpstr>Multiple Format Specifiers</vt:lpstr>
      <vt:lpstr>Multiple Format Specifiers</vt:lpstr>
      <vt:lpstr>String Format Operator</vt:lpstr>
      <vt:lpstr>String Format Operator</vt:lpstr>
      <vt:lpstr>Student Activity</vt:lpstr>
      <vt:lpstr>Student Activity</vt:lpstr>
      <vt:lpstr>Student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2022-01-16T17:06:13Z</dcterms:modified>
</cp:coreProperties>
</file>