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1"/>
  </p:sldMasterIdLst>
  <p:notesMasterIdLst>
    <p:notesMasterId r:id="rId13"/>
  </p:notesMasterIdLst>
  <p:handoutMasterIdLst>
    <p:handoutMasterId r:id="rId14"/>
  </p:handoutMasterIdLst>
  <p:sldIdLst>
    <p:sldId id="813" r:id="rId2"/>
    <p:sldId id="814" r:id="rId3"/>
    <p:sldId id="815" r:id="rId4"/>
    <p:sldId id="817" r:id="rId5"/>
    <p:sldId id="816" r:id="rId6"/>
    <p:sldId id="819" r:id="rId7"/>
    <p:sldId id="820" r:id="rId8"/>
    <p:sldId id="821" r:id="rId9"/>
    <p:sldId id="822" r:id="rId10"/>
    <p:sldId id="818" r:id="rId11"/>
    <p:sldId id="82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FF"/>
    <a:srgbClr val="93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1/16/2022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rgbClr val="FFFF00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6"/>
            <a:ext cx="10515600" cy="79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1102935"/>
            <a:ext cx="10524241" cy="507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5EFD-F3F9-47ED-BB30-1E7A0E16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BEBD-6EB4-42BE-B5CA-22E511E6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statement </a:t>
            </a:r>
            <a:r>
              <a:rPr lang="en-US" dirty="0"/>
              <a:t>contains a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condition</a:t>
            </a:r>
            <a:r>
              <a:rPr lang="en-US" dirty="0"/>
              <a:t>.</a:t>
            </a:r>
          </a:p>
          <a:p>
            <a:r>
              <a:rPr lang="en-US" dirty="0"/>
              <a:t>In many cases, 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condition</a:t>
            </a:r>
            <a:r>
              <a:rPr lang="en-US" dirty="0"/>
              <a:t> involves comparing two values.</a:t>
            </a:r>
          </a:p>
          <a:p>
            <a:r>
              <a:rPr lang="en-US" dirty="0"/>
              <a:t>For example, in the previous examples we tested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floor &gt; 13</a:t>
            </a:r>
            <a:r>
              <a:rPr lang="en-US" dirty="0"/>
              <a:t>.</a:t>
            </a:r>
          </a:p>
          <a:p>
            <a:r>
              <a:rPr lang="en-US" dirty="0"/>
              <a:t>The comparison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  <a:r>
              <a:rPr lang="en-US" dirty="0"/>
              <a:t> is called a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relational operator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0F7F-6AC4-42B8-AF64-CE0727F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07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6A52-2A61-4836-8207-581C5254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DFA2-5160-4BEB-AF2B-29CAACA6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print(3 &lt;= 4)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print(3 =&lt; 4)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print(3 &gt; 4)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print(4 &lt; 4)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print(4 &lt;= 4)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print(3 != 5-3)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print(3 = 6 / 2)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print(1.0 / 3.0 == 0.333333333)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print(3 &lt;= 4 &lt; 5)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866DE-BF71-415E-BB59-1397B289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33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6A52-2A61-4836-8207-581C5254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DFA2-5160-4BEB-AF2B-29CAACA6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print("AB" &lt; "AC")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print('AB' == </a:t>
            </a:r>
            <a:r>
              <a:rPr lang="en-US" sz="2800" dirty="0" err="1">
                <a:latin typeface="Consolas" panose="020B0609020204030204" pitchFamily="49" charset="0"/>
              </a:rPr>
              <a:t>chr</a:t>
            </a:r>
            <a:r>
              <a:rPr lang="en-US" sz="2800" dirty="0">
                <a:latin typeface="Consolas" panose="020B0609020204030204" pitchFamily="49" charset="0"/>
              </a:rPr>
              <a:t>(65) + </a:t>
            </a:r>
            <a:r>
              <a:rPr lang="en-US" sz="2800" dirty="0" err="1">
                <a:latin typeface="Consolas" panose="020B0609020204030204" pitchFamily="49" charset="0"/>
              </a:rPr>
              <a:t>chr</a:t>
            </a:r>
            <a:r>
              <a:rPr lang="en-US" sz="2800" dirty="0">
                <a:latin typeface="Consolas" panose="020B0609020204030204" pitchFamily="49" charset="0"/>
              </a:rPr>
              <a:t>(66))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print("10" &gt; 5)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s1 = "This is a long string."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s2 = "This is a l0ng string."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if s1 == s2: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comparison = "identical"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comparison = "not identical"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 ("The string s1 and s2 are", comparison)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866DE-BF71-415E-BB59-1397B289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8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5EFD-F3F9-47ED-BB30-1E7A0E16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BEBD-6EB4-42BE-B5CA-22E511E6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1" indent="0">
              <a:buNone/>
            </a:pP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457189" lvl="1" indent="0">
              <a:buNone/>
            </a:pP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&gt;=</a:t>
            </a:r>
          </a:p>
          <a:p>
            <a:pPr marL="457189" lvl="1" indent="0">
              <a:buNone/>
            </a:pP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</a:p>
          <a:p>
            <a:pPr marL="457189" lvl="1" indent="0">
              <a:buNone/>
            </a:pP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&lt;=</a:t>
            </a:r>
          </a:p>
          <a:p>
            <a:pPr marL="457189" lvl="1" indent="0">
              <a:buNone/>
            </a:pP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==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0F7F-6AC4-42B8-AF64-CE0727F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E330A-E9A3-4934-84C1-C243CD2B7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5" b="7331"/>
          <a:stretch/>
        </p:blipFill>
        <p:spPr>
          <a:xfrm>
            <a:off x="2166583" y="1292352"/>
            <a:ext cx="4310417" cy="51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5EFD-F3F9-47ED-BB30-1E7A0E16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BEBD-6EB4-42BE-B5CA-22E511E6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1" indent="0">
              <a:buNone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0F7F-6AC4-42B8-AF64-CE0727F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7ECC7-DC22-43A4-9D7F-A535508B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6997"/>
            <a:ext cx="10581742" cy="52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1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5EFD-F3F9-47ED-BB30-1E7A0E16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Operators: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Assignment vs. Equality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BEBD-6EB4-42BE-B5CA-22E511E6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/>
          <a:lstStyle/>
          <a:p>
            <a:r>
              <a:rPr lang="en-US" dirty="0"/>
              <a:t>In Python,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</a:t>
            </a:r>
            <a:r>
              <a:rPr lang="en-US" dirty="0"/>
              <a:t> already has a meaning, namely assignment.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==</a:t>
            </a:r>
            <a:r>
              <a:rPr lang="en-US" dirty="0"/>
              <a:t> operator denotes equality testing: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floor = 13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Assign 13 to floor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 floor == 13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Test whether floor equals 13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0F7F-6AC4-42B8-AF64-CE0727F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66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CB0A-A84D-4D8E-B777-5365A54D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6FA7-EC4B-4B46-B906-AA055B79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can also be compared using Python’s relational operators.</a:t>
            </a:r>
          </a:p>
          <a:p>
            <a:r>
              <a:rPr lang="en-US" dirty="0"/>
              <a:t>For example, to test whether two strings are equal, use 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 operator.</a:t>
            </a:r>
          </a:p>
          <a:p>
            <a:r>
              <a:rPr lang="en-US" dirty="0"/>
              <a:t>or to test if they are not equal, use 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 operator.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77DF5-5B6A-4CCA-B9EE-7D73A965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46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CB0A-A84D-4D8E-B777-5365A54D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77DF5-5B6A-4CCA-B9EE-7D73A965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AB8FF-FC7B-4B8A-B453-A06FC38CBEAD}"/>
              </a:ext>
            </a:extLst>
          </p:cNvPr>
          <p:cNvSpPr txBox="1"/>
          <p:nvPr/>
        </p:nvSpPr>
        <p:spPr>
          <a:xfrm>
            <a:off x="880188" y="1143000"/>
            <a:ext cx="10515600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name1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input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"Enter the first name "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name2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input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"Enter the second name "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name1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==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name2:</a:t>
            </a:r>
          </a:p>
          <a:p>
            <a:pPr algn="l"/>
            <a:r>
              <a:rPr lang="en-US" sz="2800" b="1" dirty="0">
                <a:solidFill>
                  <a:srgbClr val="008100"/>
                </a:solidFill>
                <a:latin typeface="Consolas" panose="020B0609020204030204" pitchFamily="49" charset="0"/>
              </a:rPr>
              <a:t>  </a:t>
            </a:r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print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"The strings '"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name1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"' and '"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name2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"' are identical."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1440E-51E3-48F3-8BB1-8A0E13F3A0E6}"/>
              </a:ext>
            </a:extLst>
          </p:cNvPr>
          <p:cNvSpPr txBox="1"/>
          <p:nvPr/>
        </p:nvSpPr>
        <p:spPr>
          <a:xfrm>
            <a:off x="870626" y="3500658"/>
            <a:ext cx="10515600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name1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input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"Enter the first name "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name2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input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"Enter the second name "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if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name1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!=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name2: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print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"The strings '"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name1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"' and '"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name2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"' are not identical."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7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F46B-2207-48E3-B8A9-B3E85217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are two strings equal?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86F7-60CC-4070-899F-C82DACD1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strings to be equal, they must be of the same length and contain the same sequence of characters: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F1E1D-2BC3-4DC2-914D-6EF15C8B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B117B-8AC9-4547-9CB0-02096124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885767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F46B-2207-48E3-B8A9-B3E85217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are two strings equal?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86F7-60CC-4070-899F-C82DACD1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even one character is different, the two strings will not be equal: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F1E1D-2BC3-4DC2-914D-6EF15C8B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368D2B-8443-4CE9-897B-BDD2A15B9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714"/>
          <a:stretch/>
        </p:blipFill>
        <p:spPr>
          <a:xfrm>
            <a:off x="2971800" y="2286000"/>
            <a:ext cx="743611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9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F46B-2207-48E3-B8A9-B3E85217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are two strings equal?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86F7-60CC-4070-899F-C82DACD1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even one character is different, the two strings will not be equal: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F1E1D-2BC3-4DC2-914D-6EF15C8B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714ED-463B-4A4A-84D9-29AF9E773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3"/>
          <a:stretch/>
        </p:blipFill>
        <p:spPr>
          <a:xfrm>
            <a:off x="2743200" y="2362200"/>
            <a:ext cx="8077200" cy="34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28891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448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</vt:lpstr>
      <vt:lpstr>Consolas</vt:lpstr>
      <vt:lpstr>1.3PropositionalEquivalences</vt:lpstr>
      <vt:lpstr>Relational Operators</vt:lpstr>
      <vt:lpstr>Relational Operators</vt:lpstr>
      <vt:lpstr>Relational Operators</vt:lpstr>
      <vt:lpstr>Relational Operators: Assignment vs. Equality Testing</vt:lpstr>
      <vt:lpstr>Comparing Strings</vt:lpstr>
      <vt:lpstr>Comparing Strings</vt:lpstr>
      <vt:lpstr>When are two strings equal?</vt:lpstr>
      <vt:lpstr>When are two strings equal?</vt:lpstr>
      <vt:lpstr>When are two strings equal?</vt:lpstr>
      <vt:lpstr>Student Activity</vt:lpstr>
      <vt:lpstr>Student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2022-01-16T17:18:04Z</dcterms:modified>
</cp:coreProperties>
</file>