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4852" r:id="rId1"/>
  </p:sldMasterIdLst>
  <p:notesMasterIdLst>
    <p:notesMasterId r:id="rId53"/>
  </p:notesMasterIdLst>
  <p:handoutMasterIdLst>
    <p:handoutMasterId r:id="rId54"/>
  </p:handoutMasterIdLst>
  <p:sldIdLst>
    <p:sldId id="737" r:id="rId2"/>
    <p:sldId id="801" r:id="rId3"/>
    <p:sldId id="824" r:id="rId4"/>
    <p:sldId id="825" r:id="rId5"/>
    <p:sldId id="826" r:id="rId6"/>
    <p:sldId id="827" r:id="rId7"/>
    <p:sldId id="828" r:id="rId8"/>
    <p:sldId id="830" r:id="rId9"/>
    <p:sldId id="829" r:id="rId10"/>
    <p:sldId id="831" r:id="rId11"/>
    <p:sldId id="833" r:id="rId12"/>
    <p:sldId id="834" r:id="rId13"/>
    <p:sldId id="832" r:id="rId14"/>
    <p:sldId id="835" r:id="rId15"/>
    <p:sldId id="836" r:id="rId16"/>
    <p:sldId id="837" r:id="rId17"/>
    <p:sldId id="838" r:id="rId18"/>
    <p:sldId id="839" r:id="rId19"/>
    <p:sldId id="840" r:id="rId20"/>
    <p:sldId id="841" r:id="rId21"/>
    <p:sldId id="842" r:id="rId22"/>
    <p:sldId id="843" r:id="rId23"/>
    <p:sldId id="844" r:id="rId24"/>
    <p:sldId id="845" r:id="rId25"/>
    <p:sldId id="846" r:id="rId26"/>
    <p:sldId id="847" r:id="rId27"/>
    <p:sldId id="848" r:id="rId28"/>
    <p:sldId id="849" r:id="rId29"/>
    <p:sldId id="850" r:id="rId30"/>
    <p:sldId id="802" r:id="rId31"/>
    <p:sldId id="803" r:id="rId32"/>
    <p:sldId id="804" r:id="rId33"/>
    <p:sldId id="805" r:id="rId34"/>
    <p:sldId id="806" r:id="rId35"/>
    <p:sldId id="808" r:id="rId36"/>
    <p:sldId id="812" r:id="rId37"/>
    <p:sldId id="813" r:id="rId38"/>
    <p:sldId id="814" r:id="rId39"/>
    <p:sldId id="809" r:id="rId40"/>
    <p:sldId id="810" r:id="rId41"/>
    <p:sldId id="811" r:id="rId42"/>
    <p:sldId id="820" r:id="rId43"/>
    <p:sldId id="816" r:id="rId44"/>
    <p:sldId id="817" r:id="rId45"/>
    <p:sldId id="815" r:id="rId46"/>
    <p:sldId id="821" r:id="rId47"/>
    <p:sldId id="822" r:id="rId48"/>
    <p:sldId id="823" r:id="rId49"/>
    <p:sldId id="852" r:id="rId50"/>
    <p:sldId id="853" r:id="rId51"/>
    <p:sldId id="854" r:id="rId5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A7"/>
    <a:srgbClr val="000000"/>
    <a:srgbClr val="660033"/>
    <a:srgbClr val="216D57"/>
    <a:srgbClr val="23735C"/>
    <a:srgbClr val="66FF33"/>
    <a:srgbClr val="FF33FF"/>
    <a:srgbClr val="B4DCFA"/>
    <a:srgbClr val="4D4D4D"/>
    <a:srgbClr val="93E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0886" autoAdjust="0"/>
  </p:normalViewPr>
  <p:slideViewPr>
    <p:cSldViewPr>
      <p:cViewPr varScale="1">
        <p:scale>
          <a:sx n="52" d="100"/>
          <a:sy n="52" d="100"/>
        </p:scale>
        <p:origin x="1420" y="5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3" d="100"/>
          <a:sy n="83"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136816E-B12D-4CB4-A266-AF1FBE0E7F1A}" type="datetimeFigureOut">
              <a:rPr lang="en-US" altLang="en-US"/>
              <a:pPr/>
              <a:t>1/16/2022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34124CB-47EF-4106-A264-9DEF3241015E}" type="slidenum">
              <a:rPr lang="en-US" altLang="en-US"/>
              <a:pPr/>
              <a:t>‹#›</a:t>
            </a:fld>
            <a:endParaRPr lang="en-US" altLang="en-US"/>
          </a:p>
        </p:txBody>
      </p:sp>
    </p:spTree>
    <p:extLst>
      <p:ext uri="{BB962C8B-B14F-4D97-AF65-F5344CB8AC3E}">
        <p14:creationId xmlns:p14="http://schemas.microsoft.com/office/powerpoint/2010/main" val="4643661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66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59084439-0D0F-418E-9CB5-95291BE95DF1}" type="slidenum">
              <a:rPr lang="en-US" altLang="en-US"/>
              <a:pPr/>
              <a:t>‹#›</a:t>
            </a:fld>
            <a:endParaRPr lang="en-US" altLang="en-US"/>
          </a:p>
        </p:txBody>
      </p:sp>
    </p:spTree>
    <p:extLst>
      <p:ext uri="{BB962C8B-B14F-4D97-AF65-F5344CB8AC3E}">
        <p14:creationId xmlns:p14="http://schemas.microsoft.com/office/powerpoint/2010/main" val="378417323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9084439-0D0F-418E-9CB5-95291BE95DF1}" type="slidenum">
              <a:rPr lang="en-US" altLang="en-US" smtClean="0"/>
              <a:pPr/>
              <a:t>14</a:t>
            </a:fld>
            <a:endParaRPr lang="en-US" altLang="en-US"/>
          </a:p>
        </p:txBody>
      </p:sp>
    </p:spTree>
    <p:extLst>
      <p:ext uri="{BB962C8B-B14F-4D97-AF65-F5344CB8AC3E}">
        <p14:creationId xmlns:p14="http://schemas.microsoft.com/office/powerpoint/2010/main" val="328965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FFFF00"/>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FFFF0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00"/>
                </a:solidFill>
              </a:defRPr>
            </a:lvl1pPr>
          </a:lstStyle>
          <a:p>
            <a:endParaRPr lang="en-US" altLang="en-US"/>
          </a:p>
        </p:txBody>
      </p:sp>
      <p:sp>
        <p:nvSpPr>
          <p:cNvPr id="5" name="Footer Placeholder 4"/>
          <p:cNvSpPr>
            <a:spLocks noGrp="1"/>
          </p:cNvSpPr>
          <p:nvPr>
            <p:ph type="ftr" sz="quarter" idx="11"/>
          </p:nvPr>
        </p:nvSpPr>
        <p:spPr/>
        <p:txBody>
          <a:bodyPr/>
          <a:lstStyle>
            <a:lvl1pPr>
              <a:defRPr>
                <a:solidFill>
                  <a:srgbClr val="FFFF00"/>
                </a:solidFill>
              </a:defRPr>
            </a:lvl1pPr>
          </a:lstStyle>
          <a:p>
            <a:endParaRPr lang="en-US" altLang="en-US"/>
          </a:p>
        </p:txBody>
      </p:sp>
      <p:sp>
        <p:nvSpPr>
          <p:cNvPr id="6" name="Slide Number Placeholder 5"/>
          <p:cNvSpPr>
            <a:spLocks noGrp="1"/>
          </p:cNvSpPr>
          <p:nvPr>
            <p:ph type="sldNum" sz="quarter" idx="12"/>
          </p:nvPr>
        </p:nvSpPr>
        <p:spPr/>
        <p:txBody>
          <a:bodyPr/>
          <a:lstStyle>
            <a:lvl1pPr>
              <a:defRPr>
                <a:solidFill>
                  <a:srgbClr val="FFFF00"/>
                </a:solidFill>
              </a:defRPr>
            </a:lvl1pPr>
          </a:lstStyle>
          <a:p>
            <a:fld id="{41579598-0F41-4B07-8F67-2EDCC10AE481}" type="slidenum">
              <a:rPr lang="en-US" altLang="en-US" smtClean="0"/>
              <a:pPr/>
              <a:t>‹#›</a:t>
            </a:fld>
            <a:endParaRPr lang="en-US" altLang="en-US"/>
          </a:p>
        </p:txBody>
      </p:sp>
    </p:spTree>
    <p:extLst>
      <p:ext uri="{BB962C8B-B14F-4D97-AF65-F5344CB8AC3E}">
        <p14:creationId xmlns:p14="http://schemas.microsoft.com/office/powerpoint/2010/main" val="199303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92A4AEE-E31E-4E03-94CD-D36D7E70D10B}" type="slidenum">
              <a:rPr lang="en-US" altLang="en-US" smtClean="0"/>
              <a:pPr/>
              <a:t>‹#›</a:t>
            </a:fld>
            <a:endParaRPr lang="en-US" altLang="en-US"/>
          </a:p>
        </p:txBody>
      </p:sp>
    </p:spTree>
    <p:extLst>
      <p:ext uri="{BB962C8B-B14F-4D97-AF65-F5344CB8AC3E}">
        <p14:creationId xmlns:p14="http://schemas.microsoft.com/office/powerpoint/2010/main" val="398253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CEE5E0E-39EB-4ED0-A1C6-A65E10F8FE6C}" type="slidenum">
              <a:rPr lang="en-US" altLang="en-US" smtClean="0"/>
              <a:pPr/>
              <a:t>‹#›</a:t>
            </a:fld>
            <a:endParaRPr lang="en-US" altLang="en-US"/>
          </a:p>
        </p:txBody>
      </p:sp>
    </p:spTree>
    <p:extLst>
      <p:ext uri="{BB962C8B-B14F-4D97-AF65-F5344CB8AC3E}">
        <p14:creationId xmlns:p14="http://schemas.microsoft.com/office/powerpoint/2010/main" val="225182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841883"/>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38200" y="1292353"/>
            <a:ext cx="10515600" cy="4876800"/>
          </a:xfrm>
        </p:spPr>
        <p:txBody>
          <a:bodyPr>
            <a:normAutofit/>
          </a:bodyPr>
          <a:lstStyle>
            <a:lvl1pPr>
              <a:defRPr sz="3200">
                <a:solidFill>
                  <a:srgbClr val="FFFF00"/>
                </a:solidFill>
              </a:defRPr>
            </a:lvl1pPr>
            <a:lvl2pPr>
              <a:defRPr sz="2800">
                <a:solidFill>
                  <a:schemeClr val="tx1"/>
                </a:solidFill>
              </a:defRPr>
            </a:lvl2pPr>
            <a:lvl3pPr>
              <a:defRPr sz="2400">
                <a:solidFill>
                  <a:srgbClr val="FFFF00"/>
                </a:solidFill>
              </a:defRPr>
            </a:lvl3pPr>
            <a:lvl4pPr>
              <a:defRPr sz="2000">
                <a:solidFill>
                  <a:schemeClr val="tx1"/>
                </a:solidFill>
              </a:defRPr>
            </a:lvl4pPr>
            <a:lvl5pPr>
              <a:defRPr sz="2000">
                <a:solidFill>
                  <a:srgbClr val="FFFF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rgbClr val="FFFF00"/>
                </a:solidFill>
              </a:defRPr>
            </a:lvl1pPr>
          </a:lstStyle>
          <a:p>
            <a:endParaRPr lang="en-US" altLang="en-US"/>
          </a:p>
        </p:txBody>
      </p:sp>
      <p:sp>
        <p:nvSpPr>
          <p:cNvPr id="5" name="Footer Placeholder 4"/>
          <p:cNvSpPr>
            <a:spLocks noGrp="1"/>
          </p:cNvSpPr>
          <p:nvPr>
            <p:ph type="ftr" sz="quarter" idx="11"/>
          </p:nvPr>
        </p:nvSpPr>
        <p:spPr/>
        <p:txBody>
          <a:bodyPr/>
          <a:lstStyle>
            <a:lvl1pPr>
              <a:defRPr>
                <a:solidFill>
                  <a:srgbClr val="FFFF00"/>
                </a:solidFill>
              </a:defRPr>
            </a:lvl1pPr>
          </a:lstStyle>
          <a:p>
            <a:endParaRPr lang="en-US" altLang="en-US"/>
          </a:p>
        </p:txBody>
      </p:sp>
      <p:sp>
        <p:nvSpPr>
          <p:cNvPr id="6" name="Slide Number Placeholder 5"/>
          <p:cNvSpPr>
            <a:spLocks noGrp="1"/>
          </p:cNvSpPr>
          <p:nvPr>
            <p:ph type="sldNum" sz="quarter" idx="12"/>
          </p:nvPr>
        </p:nvSpPr>
        <p:spPr/>
        <p:txBody>
          <a:bodyPr/>
          <a:lstStyle>
            <a:lvl1pPr>
              <a:defRPr>
                <a:solidFill>
                  <a:srgbClr val="FFFF00"/>
                </a:solidFill>
              </a:defRPr>
            </a:lvl1pPr>
          </a:lstStyle>
          <a:p>
            <a:fld id="{3EA9A468-A168-48C4-B46A-E65448296BCD}" type="slidenum">
              <a:rPr lang="en-US" altLang="en-US" smtClean="0"/>
              <a:pPr/>
              <a:t>‹#›</a:t>
            </a:fld>
            <a:endParaRPr lang="en-US" altLang="en-US"/>
          </a:p>
        </p:txBody>
      </p:sp>
    </p:spTree>
    <p:extLst>
      <p:ext uri="{BB962C8B-B14F-4D97-AF65-F5344CB8AC3E}">
        <p14:creationId xmlns:p14="http://schemas.microsoft.com/office/powerpoint/2010/main" val="310179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solidFill>
                  <a:srgbClr val="FFFF00"/>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rgbClr val="FFFF00"/>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FF00"/>
                </a:solidFill>
              </a:defRPr>
            </a:lvl1pPr>
          </a:lstStyle>
          <a:p>
            <a:endParaRPr lang="en-US" altLang="en-US"/>
          </a:p>
        </p:txBody>
      </p:sp>
      <p:sp>
        <p:nvSpPr>
          <p:cNvPr id="5" name="Footer Placeholder 4"/>
          <p:cNvSpPr>
            <a:spLocks noGrp="1"/>
          </p:cNvSpPr>
          <p:nvPr>
            <p:ph type="ftr" sz="quarter" idx="11"/>
          </p:nvPr>
        </p:nvSpPr>
        <p:spPr/>
        <p:txBody>
          <a:bodyPr/>
          <a:lstStyle>
            <a:lvl1pPr>
              <a:defRPr>
                <a:solidFill>
                  <a:srgbClr val="FFFF00"/>
                </a:solidFill>
              </a:defRPr>
            </a:lvl1pPr>
          </a:lstStyle>
          <a:p>
            <a:endParaRPr lang="en-US" altLang="en-US"/>
          </a:p>
        </p:txBody>
      </p:sp>
      <p:sp>
        <p:nvSpPr>
          <p:cNvPr id="6" name="Slide Number Placeholder 5"/>
          <p:cNvSpPr>
            <a:spLocks noGrp="1"/>
          </p:cNvSpPr>
          <p:nvPr>
            <p:ph type="sldNum" sz="quarter" idx="12"/>
          </p:nvPr>
        </p:nvSpPr>
        <p:spPr/>
        <p:txBody>
          <a:bodyPr/>
          <a:lstStyle>
            <a:lvl1pPr>
              <a:defRPr>
                <a:solidFill>
                  <a:srgbClr val="FFFF00"/>
                </a:solidFill>
              </a:defRPr>
            </a:lvl1pPr>
          </a:lstStyle>
          <a:p>
            <a:fld id="{00092732-E7B7-4F2D-B403-4A973E416F66}" type="slidenum">
              <a:rPr lang="en-US" altLang="en-US" smtClean="0"/>
              <a:pPr/>
              <a:t>‹#›</a:t>
            </a:fld>
            <a:endParaRPr lang="en-US" altLang="en-US"/>
          </a:p>
        </p:txBody>
      </p:sp>
    </p:spTree>
    <p:extLst>
      <p:ext uri="{BB962C8B-B14F-4D97-AF65-F5344CB8AC3E}">
        <p14:creationId xmlns:p14="http://schemas.microsoft.com/office/powerpoint/2010/main" val="331032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756539"/>
          </a:xfrm>
        </p:spPr>
        <p:txBody>
          <a:bodyPr/>
          <a:lstStyle>
            <a:lvl1pPr>
              <a:defRPr>
                <a:solidFill>
                  <a:srgbClr val="FFFF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301051"/>
            <a:ext cx="5181600" cy="4875912"/>
          </a:xfrm>
        </p:spPr>
        <p:txBody>
          <a:bodyPr>
            <a:normAutofit/>
          </a:bodyPr>
          <a:lstStyle>
            <a:lvl1pPr>
              <a:defRPr sz="4000">
                <a:solidFill>
                  <a:srgbClr val="FFFF00"/>
                </a:solidFill>
              </a:defRPr>
            </a:lvl1pPr>
            <a:lvl2pPr>
              <a:defRPr sz="3600">
                <a:solidFill>
                  <a:srgbClr val="FFFF00"/>
                </a:solidFill>
              </a:defRPr>
            </a:lvl2pPr>
            <a:lvl3pPr>
              <a:defRPr sz="3200">
                <a:solidFill>
                  <a:srgbClr val="FFFF00"/>
                </a:solidFill>
              </a:defRPr>
            </a:lvl3pPr>
            <a:lvl4pPr>
              <a:defRPr sz="2800">
                <a:solidFill>
                  <a:srgbClr val="FFFF00"/>
                </a:solidFill>
              </a:defRPr>
            </a:lvl4pPr>
            <a:lvl5pPr>
              <a:defRPr sz="2800">
                <a:solidFill>
                  <a:srgbClr val="FFFF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301051"/>
            <a:ext cx="5181600" cy="4875912"/>
          </a:xfrm>
        </p:spPr>
        <p:txBody>
          <a:bodyPr>
            <a:normAutofit/>
          </a:bodyPr>
          <a:lstStyle>
            <a:lvl1pPr>
              <a:defRPr sz="4000">
                <a:solidFill>
                  <a:srgbClr val="FFFF00"/>
                </a:solidFill>
              </a:defRPr>
            </a:lvl1pPr>
            <a:lvl2pPr>
              <a:defRPr sz="3600">
                <a:solidFill>
                  <a:srgbClr val="FFFF00"/>
                </a:solidFill>
              </a:defRPr>
            </a:lvl2pPr>
            <a:lvl3pPr>
              <a:defRPr sz="3200">
                <a:solidFill>
                  <a:srgbClr val="FFFF00"/>
                </a:solidFill>
              </a:defRPr>
            </a:lvl3pPr>
            <a:lvl4pPr>
              <a:defRPr sz="2800">
                <a:solidFill>
                  <a:srgbClr val="FFFF00"/>
                </a:solidFill>
              </a:defRPr>
            </a:lvl4pPr>
            <a:lvl5pPr>
              <a:defRPr sz="2800">
                <a:solidFill>
                  <a:srgbClr val="FFFF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FFFF00"/>
                </a:solidFill>
              </a:defRPr>
            </a:lvl1pPr>
          </a:lstStyle>
          <a:p>
            <a:endParaRPr lang="en-US" altLang="en-US"/>
          </a:p>
        </p:txBody>
      </p:sp>
      <p:sp>
        <p:nvSpPr>
          <p:cNvPr id="6" name="Footer Placeholder 5"/>
          <p:cNvSpPr>
            <a:spLocks noGrp="1"/>
          </p:cNvSpPr>
          <p:nvPr>
            <p:ph type="ftr" sz="quarter" idx="11"/>
          </p:nvPr>
        </p:nvSpPr>
        <p:spPr/>
        <p:txBody>
          <a:bodyPr/>
          <a:lstStyle>
            <a:lvl1pPr>
              <a:defRPr>
                <a:solidFill>
                  <a:srgbClr val="FFFF00"/>
                </a:solidFill>
              </a:defRPr>
            </a:lvl1pPr>
          </a:lstStyle>
          <a:p>
            <a:endParaRPr lang="en-US" altLang="en-US"/>
          </a:p>
        </p:txBody>
      </p:sp>
      <p:sp>
        <p:nvSpPr>
          <p:cNvPr id="7" name="Slide Number Placeholder 6"/>
          <p:cNvSpPr>
            <a:spLocks noGrp="1"/>
          </p:cNvSpPr>
          <p:nvPr>
            <p:ph type="sldNum" sz="quarter" idx="12"/>
          </p:nvPr>
        </p:nvSpPr>
        <p:spPr/>
        <p:txBody>
          <a:bodyPr/>
          <a:lstStyle>
            <a:lvl1pPr>
              <a:defRPr>
                <a:solidFill>
                  <a:srgbClr val="FFFF00"/>
                </a:solidFill>
              </a:defRPr>
            </a:lvl1pPr>
          </a:lstStyle>
          <a:p>
            <a:fld id="{86D3403C-B054-4D04-8D65-A571BCEA10AA}" type="slidenum">
              <a:rPr lang="en-US" altLang="en-US" smtClean="0"/>
              <a:pPr/>
              <a:t>‹#›</a:t>
            </a:fld>
            <a:endParaRPr lang="en-US" altLang="en-US"/>
          </a:p>
        </p:txBody>
      </p:sp>
    </p:spTree>
    <p:extLst>
      <p:ext uri="{BB962C8B-B14F-4D97-AF65-F5344CB8AC3E}">
        <p14:creationId xmlns:p14="http://schemas.microsoft.com/office/powerpoint/2010/main" val="345839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272257"/>
            <a:ext cx="10515600" cy="788448"/>
          </a:xfrm>
        </p:spPr>
        <p:txBody>
          <a:bodyPr/>
          <a:lstStyle>
            <a:lvl1pPr>
              <a:defRPr>
                <a:solidFill>
                  <a:srgbClr val="FFFF00"/>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rgbClr val="FFFF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3600">
                <a:solidFill>
                  <a:srgbClr val="FFFF00"/>
                </a:solidFill>
              </a:defRPr>
            </a:lvl1pPr>
            <a:lvl2pPr>
              <a:defRPr sz="3200">
                <a:solidFill>
                  <a:srgbClr val="FFFF00"/>
                </a:solidFill>
              </a:defRPr>
            </a:lvl2pPr>
            <a:lvl3pPr>
              <a:defRPr sz="2800">
                <a:solidFill>
                  <a:srgbClr val="FFFF00"/>
                </a:solidFill>
              </a:defRPr>
            </a:lvl3pPr>
            <a:lvl4pPr>
              <a:defRPr sz="2400">
                <a:solidFill>
                  <a:srgbClr val="FFFF00"/>
                </a:solidFill>
              </a:defRPr>
            </a:lvl4pPr>
            <a:lvl5pPr>
              <a:defRPr sz="2400">
                <a:solidFill>
                  <a:srgbClr val="FFFF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solidFill>
                  <a:srgbClr val="FFFF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normAutofit/>
          </a:bodyPr>
          <a:lstStyle>
            <a:lvl1pPr>
              <a:defRPr sz="3600">
                <a:solidFill>
                  <a:srgbClr val="FFFF00"/>
                </a:solidFill>
              </a:defRPr>
            </a:lvl1pPr>
            <a:lvl2pPr>
              <a:defRPr sz="3200">
                <a:solidFill>
                  <a:srgbClr val="FFFF00"/>
                </a:solidFill>
              </a:defRPr>
            </a:lvl2pPr>
            <a:lvl3pPr>
              <a:defRPr sz="2800">
                <a:solidFill>
                  <a:srgbClr val="FFFF00"/>
                </a:solidFill>
              </a:defRPr>
            </a:lvl3pPr>
            <a:lvl4pPr>
              <a:defRPr sz="2400">
                <a:solidFill>
                  <a:srgbClr val="FFFF00"/>
                </a:solidFill>
              </a:defRPr>
            </a:lvl4pPr>
            <a:lvl5pPr>
              <a:defRPr sz="2400">
                <a:solidFill>
                  <a:srgbClr val="FFFF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FF00"/>
                </a:solidFill>
              </a:defRPr>
            </a:lvl1pPr>
          </a:lstStyle>
          <a:p>
            <a:endParaRPr lang="en-US" altLang="en-US"/>
          </a:p>
        </p:txBody>
      </p:sp>
      <p:sp>
        <p:nvSpPr>
          <p:cNvPr id="8" name="Footer Placeholder 7"/>
          <p:cNvSpPr>
            <a:spLocks noGrp="1"/>
          </p:cNvSpPr>
          <p:nvPr>
            <p:ph type="ftr" sz="quarter" idx="11"/>
          </p:nvPr>
        </p:nvSpPr>
        <p:spPr/>
        <p:txBody>
          <a:bodyPr/>
          <a:lstStyle>
            <a:lvl1pPr>
              <a:defRPr>
                <a:solidFill>
                  <a:srgbClr val="FFFF00"/>
                </a:solidFill>
              </a:defRPr>
            </a:lvl1pPr>
          </a:lstStyle>
          <a:p>
            <a:endParaRPr lang="en-US" altLang="en-US"/>
          </a:p>
        </p:txBody>
      </p:sp>
      <p:sp>
        <p:nvSpPr>
          <p:cNvPr id="9" name="Slide Number Placeholder 8"/>
          <p:cNvSpPr>
            <a:spLocks noGrp="1"/>
          </p:cNvSpPr>
          <p:nvPr>
            <p:ph type="sldNum" sz="quarter" idx="12"/>
          </p:nvPr>
        </p:nvSpPr>
        <p:spPr/>
        <p:txBody>
          <a:bodyPr/>
          <a:lstStyle>
            <a:lvl1pPr>
              <a:defRPr>
                <a:solidFill>
                  <a:srgbClr val="FFFF00"/>
                </a:solidFill>
              </a:defRPr>
            </a:lvl1pPr>
          </a:lstStyle>
          <a:p>
            <a:fld id="{76EA9AEA-03EA-40A7-A400-7FE5056880F2}" type="slidenum">
              <a:rPr lang="en-US" altLang="en-US" smtClean="0"/>
              <a:pPr/>
              <a:t>‹#›</a:t>
            </a:fld>
            <a:endParaRPr lang="en-US" altLang="en-US"/>
          </a:p>
        </p:txBody>
      </p:sp>
    </p:spTree>
    <p:extLst>
      <p:ext uri="{BB962C8B-B14F-4D97-AF65-F5344CB8AC3E}">
        <p14:creationId xmlns:p14="http://schemas.microsoft.com/office/powerpoint/2010/main" val="79961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49DCD20-C8F3-40BD-8F93-95AEED967F38}" type="slidenum">
              <a:rPr lang="en-US" altLang="en-US" smtClean="0"/>
              <a:pPr/>
              <a:t>‹#›</a:t>
            </a:fld>
            <a:endParaRPr lang="en-US" altLang="en-US"/>
          </a:p>
        </p:txBody>
      </p:sp>
    </p:spTree>
    <p:extLst>
      <p:ext uri="{BB962C8B-B14F-4D97-AF65-F5344CB8AC3E}">
        <p14:creationId xmlns:p14="http://schemas.microsoft.com/office/powerpoint/2010/main" val="382912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463D93AB-D3D1-4896-8588-60FD89AFCAAF}" type="slidenum">
              <a:rPr lang="en-US" altLang="en-US" smtClean="0"/>
              <a:pPr/>
              <a:t>‹#›</a:t>
            </a:fld>
            <a:endParaRPr lang="en-US" altLang="en-US"/>
          </a:p>
        </p:txBody>
      </p:sp>
    </p:spTree>
    <p:extLst>
      <p:ext uri="{BB962C8B-B14F-4D97-AF65-F5344CB8AC3E}">
        <p14:creationId xmlns:p14="http://schemas.microsoft.com/office/powerpoint/2010/main" val="134905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9AA1906-11DD-4088-9FB9-64508063C9AD}" type="slidenum">
              <a:rPr lang="en-US" altLang="en-US" smtClean="0"/>
              <a:pPr/>
              <a:t>‹#›</a:t>
            </a:fld>
            <a:endParaRPr lang="en-US" altLang="en-US"/>
          </a:p>
        </p:txBody>
      </p:sp>
    </p:spTree>
    <p:extLst>
      <p:ext uri="{BB962C8B-B14F-4D97-AF65-F5344CB8AC3E}">
        <p14:creationId xmlns:p14="http://schemas.microsoft.com/office/powerpoint/2010/main" val="221818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DFC89F4-18D2-4DF8-BDD5-C2343397E9B1}" type="slidenum">
              <a:rPr lang="en-US" altLang="en-US" smtClean="0"/>
              <a:pPr/>
              <a:t>‹#›</a:t>
            </a:fld>
            <a:endParaRPr lang="en-US" altLang="en-US"/>
          </a:p>
        </p:txBody>
      </p:sp>
    </p:spTree>
    <p:extLst>
      <p:ext uri="{BB962C8B-B14F-4D97-AF65-F5344CB8AC3E}">
        <p14:creationId xmlns:p14="http://schemas.microsoft.com/office/powerpoint/2010/main" val="422869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1016"/>
            <a:ext cx="10515600" cy="7958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29559" y="1102935"/>
            <a:ext cx="10524241" cy="507402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defRPr>
            </a:lvl1pPr>
          </a:lstStyle>
          <a:p>
            <a:endParaRPr lang="en-US" alt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defRPr>
            </a:lvl1pPr>
          </a:lstStyle>
          <a:p>
            <a:endParaRPr lang="en-US" altLang="en-US"/>
          </a:p>
        </p:txBody>
      </p:sp>
      <p:sp>
        <p:nvSpPr>
          <p:cNvPr id="6" name="Slide Number Placeholder 5"/>
          <p:cNvSpPr>
            <a:spLocks noGrp="1"/>
          </p:cNvSpPr>
          <p:nvPr>
            <p:ph type="sldNum" sz="quarter" idx="4"/>
          </p:nvPr>
        </p:nvSpPr>
        <p:spPr>
          <a:xfrm>
            <a:off x="10730205" y="115098"/>
            <a:ext cx="707571" cy="365125"/>
          </a:xfrm>
          <a:prstGeom prst="rect">
            <a:avLst/>
          </a:prstGeom>
        </p:spPr>
        <p:style>
          <a:lnRef idx="1">
            <a:schemeClr val="accent1"/>
          </a:lnRef>
          <a:fillRef idx="3">
            <a:schemeClr val="accent1"/>
          </a:fillRef>
          <a:effectRef idx="2">
            <a:schemeClr val="accent1"/>
          </a:effectRef>
          <a:fontRef idx="none"/>
        </p:style>
        <p:txBody>
          <a:bodyPr vert="horz" lIns="91440" tIns="45720" rIns="91440" bIns="45720" rtlCol="0" anchor="ctr"/>
          <a:lstStyle>
            <a:lvl1pPr algn="r">
              <a:defRPr sz="2400">
                <a:solidFill>
                  <a:schemeClr val="tx1">
                    <a:tint val="75000"/>
                  </a:schemeClr>
                </a:solidFill>
                <a:latin typeface="Cambria" panose="02040503050406030204" pitchFamily="18" charset="0"/>
              </a:defRPr>
            </a:lvl1pPr>
          </a:lstStyle>
          <a:p>
            <a:fld id="{AA82E760-EFD3-40D4-A833-DFA9C651A270}" type="slidenum">
              <a:rPr lang="en-US" altLang="en-US" smtClean="0"/>
              <a:pPr/>
              <a:t>‹#›</a:t>
            </a:fld>
            <a:endParaRPr lang="en-US" altLang="en-US"/>
          </a:p>
        </p:txBody>
      </p:sp>
    </p:spTree>
    <p:extLst>
      <p:ext uri="{BB962C8B-B14F-4D97-AF65-F5344CB8AC3E}">
        <p14:creationId xmlns:p14="http://schemas.microsoft.com/office/powerpoint/2010/main" val="2215696826"/>
      </p:ext>
    </p:extLst>
  </p:cSld>
  <p:clrMap bg1="dk1" tx1="lt1" bg2="dk2" tx2="lt2" accent1="accent1" accent2="accent2" accent3="accent3" accent4="accent4" accent5="accent5" accent6="accent6" hlink="hlink" folHlink="folHlink"/>
  <p:sldLayoutIdLst>
    <p:sldLayoutId id="2147484853" r:id="rId1"/>
    <p:sldLayoutId id="2147484854" r:id="rId2"/>
    <p:sldLayoutId id="2147484855" r:id="rId3"/>
    <p:sldLayoutId id="2147484856" r:id="rId4"/>
    <p:sldLayoutId id="2147484857" r:id="rId5"/>
    <p:sldLayoutId id="2147484858" r:id="rId6"/>
    <p:sldLayoutId id="2147484859" r:id="rId7"/>
    <p:sldLayoutId id="2147484860" r:id="rId8"/>
    <p:sldLayoutId id="2147484861" r:id="rId9"/>
    <p:sldLayoutId id="2147484862" r:id="rId10"/>
    <p:sldLayoutId id="2147484863" r:id="rId11"/>
  </p:sldLayoutIdLst>
  <p:hf hdr="0" ftr="0" dt="0"/>
  <p:txStyles>
    <p:titleStyle>
      <a:lvl1pPr algn="l" defTabSz="914377" rtl="0" eaLnBrk="1" latinLnBrk="0" hangingPunct="1">
        <a:lnSpc>
          <a:spcPct val="90000"/>
        </a:lnSpc>
        <a:spcBef>
          <a:spcPct val="0"/>
        </a:spcBef>
        <a:buNone/>
        <a:defRPr sz="3600" kern="1200">
          <a:solidFill>
            <a:schemeClr val="tx1"/>
          </a:solidFill>
          <a:latin typeface="Cambria" panose="02040503050406030204" pitchFamily="18"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rgbClr val="FFFF00"/>
          </a:solidFill>
          <a:latin typeface="Cambria" panose="02040503050406030204" pitchFamily="18"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400" kern="1200">
          <a:solidFill>
            <a:srgbClr val="FFFF00"/>
          </a:solidFill>
          <a:latin typeface="Cambria" panose="02040503050406030204" pitchFamily="18"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8758"/>
            <a:ext cx="9144000" cy="2387600"/>
          </a:xfrm>
        </p:spPr>
        <p:txBody>
          <a:bodyPr>
            <a:noAutofit/>
          </a:bodyPr>
          <a:lstStyle/>
          <a:p>
            <a:r>
              <a:rPr lang="en-US" sz="4400" dirty="0"/>
              <a:t>ICS 104 - Introduction to Programming in Python and C</a:t>
            </a:r>
          </a:p>
        </p:txBody>
      </p:sp>
      <p:sp>
        <p:nvSpPr>
          <p:cNvPr id="3" name="Subtitle 2"/>
          <p:cNvSpPr>
            <a:spLocks noGrp="1"/>
          </p:cNvSpPr>
          <p:nvPr>
            <p:ph type="subTitle" idx="1"/>
          </p:nvPr>
        </p:nvSpPr>
        <p:spPr>
          <a:xfrm>
            <a:off x="1371600" y="2902834"/>
            <a:ext cx="9067800" cy="3193166"/>
          </a:xfrm>
        </p:spPr>
        <p:txBody>
          <a:bodyPr>
            <a:noAutofit/>
          </a:bodyPr>
          <a:lstStyle/>
          <a:p>
            <a:r>
              <a:rPr lang="en-US" sz="2800" dirty="0">
                <a:solidFill>
                  <a:schemeClr val="tx1"/>
                </a:solidFill>
                <a:ea typeface="Gulim" pitchFamily="34" charset="-127"/>
                <a:cs typeface="Times New Roman" pitchFamily="18" charset="0"/>
              </a:rPr>
              <a:t>Decision Structures - Part 2</a:t>
            </a:r>
          </a:p>
          <a:p>
            <a:r>
              <a:rPr lang="en-US" sz="2800" dirty="0">
                <a:solidFill>
                  <a:schemeClr val="tx1"/>
                </a:solidFill>
                <a:ea typeface="Gulim" pitchFamily="34" charset="-127"/>
                <a:cs typeface="Times New Roman" pitchFamily="18" charset="0"/>
              </a:rPr>
              <a:t>3.3 Nested Branches</a:t>
            </a:r>
          </a:p>
          <a:p>
            <a:r>
              <a:rPr lang="en-US" sz="2800" dirty="0">
                <a:solidFill>
                  <a:schemeClr val="tx1"/>
                </a:solidFill>
                <a:ea typeface="Gulim" pitchFamily="34" charset="-127"/>
                <a:cs typeface="Times New Roman" pitchFamily="18" charset="0"/>
              </a:rPr>
              <a:t>3.4 Multiple Alternatives </a:t>
            </a:r>
          </a:p>
          <a:p>
            <a:r>
              <a:rPr lang="en-US" sz="2800" dirty="0">
                <a:solidFill>
                  <a:schemeClr val="tx1"/>
                </a:solidFill>
                <a:ea typeface="Gulim" pitchFamily="34" charset="-127"/>
                <a:cs typeface="Times New Roman" pitchFamily="18" charset="0"/>
              </a:rPr>
              <a:t>3.7 Boolean variables and Operators</a:t>
            </a:r>
          </a:p>
          <a:p>
            <a:r>
              <a:rPr lang="en-US" sz="2800" dirty="0">
                <a:solidFill>
                  <a:schemeClr val="tx1"/>
                </a:solidFill>
                <a:ea typeface="Gulim" pitchFamily="34" charset="-127"/>
                <a:cs typeface="Times New Roman" pitchFamily="18" charset="0"/>
              </a:rPr>
              <a:t>3.8 Analyzing Strings</a:t>
            </a:r>
          </a:p>
          <a:p>
            <a:r>
              <a:rPr lang="en-US" sz="2800" dirty="0">
                <a:solidFill>
                  <a:schemeClr val="tx1"/>
                </a:solidFill>
                <a:ea typeface="Gulim" pitchFamily="34" charset="-127"/>
                <a:cs typeface="Times New Roman" pitchFamily="18" charset="0"/>
              </a:rPr>
              <a:t>3.9 Application: Input Validation</a:t>
            </a:r>
          </a:p>
          <a:p>
            <a:endParaRPr lang="en-US" sz="2800" dirty="0">
              <a:solidFill>
                <a:schemeClr val="tx1"/>
              </a:solidFill>
              <a:ea typeface="Gulim" pitchFamily="34" charset="-127"/>
              <a:cs typeface="Times New Roman" pitchFamily="18" charset="0"/>
            </a:endParaRPr>
          </a:p>
        </p:txBody>
      </p:sp>
      <p:sp>
        <p:nvSpPr>
          <p:cNvPr id="5" name="Slide Number Placeholder 4"/>
          <p:cNvSpPr>
            <a:spLocks noGrp="1"/>
          </p:cNvSpPr>
          <p:nvPr>
            <p:ph type="sldNum" sz="quarter" idx="12"/>
          </p:nvPr>
        </p:nvSpPr>
        <p:spPr/>
        <p:txBody>
          <a:bodyPr/>
          <a:lstStyle/>
          <a:p>
            <a:fld id="{41579598-0F41-4B07-8F67-2EDCC10AE481}" type="slidenum">
              <a:rPr lang="en-US" altLang="en-US" smtClean="0"/>
              <a:pPr/>
              <a:t>1</a:t>
            </a:fld>
            <a:endParaRPr lang="en-US" altLang="en-US"/>
          </a:p>
        </p:txBody>
      </p:sp>
    </p:spTree>
    <p:extLst>
      <p:ext uri="{BB962C8B-B14F-4D97-AF65-F5344CB8AC3E}">
        <p14:creationId xmlns:p14="http://schemas.microsoft.com/office/powerpoint/2010/main" val="2166385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B818-16A5-43E3-920F-D1FB3B0D8281}"/>
              </a:ext>
            </a:extLst>
          </p:cNvPr>
          <p:cNvSpPr>
            <a:spLocks noGrp="1"/>
          </p:cNvSpPr>
          <p:nvPr>
            <p:ph type="title"/>
          </p:nvPr>
        </p:nvSpPr>
        <p:spPr/>
        <p:txBody>
          <a:bodyPr>
            <a:normAutofit/>
          </a:bodyPr>
          <a:lstStyle/>
          <a:p>
            <a:r>
              <a:rPr lang="en-US" dirty="0"/>
              <a:t>Multiple Alternatives</a:t>
            </a:r>
          </a:p>
        </p:txBody>
      </p:sp>
      <p:sp>
        <p:nvSpPr>
          <p:cNvPr id="3" name="Content Placeholder 2">
            <a:extLst>
              <a:ext uri="{FF2B5EF4-FFF2-40B4-BE49-F238E27FC236}">
                <a16:creationId xmlns:a16="http://schemas.microsoft.com/office/drawing/2014/main" id="{6F7AE822-5565-4290-98A3-FEE138539398}"/>
              </a:ext>
            </a:extLst>
          </p:cNvPr>
          <p:cNvSpPr>
            <a:spLocks noGrp="1"/>
          </p:cNvSpPr>
          <p:nvPr>
            <p:ph idx="1"/>
          </p:nvPr>
        </p:nvSpPr>
        <p:spPr>
          <a:xfrm>
            <a:off x="838200" y="1295400"/>
            <a:ext cx="4419600" cy="4876800"/>
          </a:xfrm>
        </p:spPr>
        <p:txBody>
          <a:bodyPr>
            <a:normAutofit/>
          </a:bodyPr>
          <a:lstStyle/>
          <a:p>
            <a:r>
              <a:rPr lang="en-US" sz="3000" dirty="0">
                <a:solidFill>
                  <a:srgbClr val="66FF33"/>
                </a:solidFill>
              </a:rPr>
              <a:t>Multiple if statements </a:t>
            </a:r>
            <a:r>
              <a:rPr lang="en-US" sz="3000" dirty="0"/>
              <a:t>can be combined to evaluate complex decisions.</a:t>
            </a:r>
          </a:p>
          <a:p>
            <a:r>
              <a:rPr lang="en-US" sz="3000" dirty="0"/>
              <a:t>For example, consider a program that displays the effect of an earthquake, as measured by the Richter scale</a:t>
            </a:r>
          </a:p>
        </p:txBody>
      </p:sp>
      <p:sp>
        <p:nvSpPr>
          <p:cNvPr id="4" name="Slide Number Placeholder 3">
            <a:extLst>
              <a:ext uri="{FF2B5EF4-FFF2-40B4-BE49-F238E27FC236}">
                <a16:creationId xmlns:a16="http://schemas.microsoft.com/office/drawing/2014/main" id="{F18D3798-9DE6-406E-B609-9260517276BA}"/>
              </a:ext>
            </a:extLst>
          </p:cNvPr>
          <p:cNvSpPr>
            <a:spLocks noGrp="1"/>
          </p:cNvSpPr>
          <p:nvPr>
            <p:ph type="sldNum" sz="quarter" idx="12"/>
          </p:nvPr>
        </p:nvSpPr>
        <p:spPr/>
        <p:txBody>
          <a:bodyPr/>
          <a:lstStyle/>
          <a:p>
            <a:fld id="{3EA9A468-A168-48C4-B46A-E65448296BCD}" type="slidenum">
              <a:rPr lang="en-US" altLang="en-US" smtClean="0"/>
              <a:pPr/>
              <a:t>10</a:t>
            </a:fld>
            <a:endParaRPr lang="en-US" altLang="en-US"/>
          </a:p>
        </p:txBody>
      </p:sp>
      <p:pic>
        <p:nvPicPr>
          <p:cNvPr id="1026" name="Picture 2">
            <a:extLst>
              <a:ext uri="{FF2B5EF4-FFF2-40B4-BE49-F238E27FC236}">
                <a16:creationId xmlns:a16="http://schemas.microsoft.com/office/drawing/2014/main" id="{C195CA24-35B1-49F6-B2D3-7CA9899475D3}"/>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181600" y="1457042"/>
            <a:ext cx="6324600" cy="418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2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B818-16A5-43E3-920F-D1FB3B0D8281}"/>
              </a:ext>
            </a:extLst>
          </p:cNvPr>
          <p:cNvSpPr>
            <a:spLocks noGrp="1"/>
          </p:cNvSpPr>
          <p:nvPr>
            <p:ph type="title"/>
          </p:nvPr>
        </p:nvSpPr>
        <p:spPr/>
        <p:txBody>
          <a:bodyPr>
            <a:normAutofit/>
          </a:bodyPr>
          <a:lstStyle/>
          <a:p>
            <a:r>
              <a:rPr lang="en-US" dirty="0"/>
              <a:t>Multiple Alternatives</a:t>
            </a:r>
          </a:p>
        </p:txBody>
      </p:sp>
      <p:sp>
        <p:nvSpPr>
          <p:cNvPr id="3" name="Content Placeholder 2">
            <a:extLst>
              <a:ext uri="{FF2B5EF4-FFF2-40B4-BE49-F238E27FC236}">
                <a16:creationId xmlns:a16="http://schemas.microsoft.com/office/drawing/2014/main" id="{6F7AE822-5565-4290-98A3-FEE138539398}"/>
              </a:ext>
            </a:extLst>
          </p:cNvPr>
          <p:cNvSpPr>
            <a:spLocks noGrp="1"/>
          </p:cNvSpPr>
          <p:nvPr>
            <p:ph idx="1"/>
          </p:nvPr>
        </p:nvSpPr>
        <p:spPr>
          <a:xfrm>
            <a:off x="838200" y="1143000"/>
            <a:ext cx="10515600" cy="914400"/>
          </a:xfrm>
        </p:spPr>
        <p:txBody>
          <a:bodyPr>
            <a:normAutofit/>
          </a:bodyPr>
          <a:lstStyle/>
          <a:p>
            <a:r>
              <a:rPr lang="en-US" sz="2800" dirty="0">
                <a:latin typeface="+mn-lt"/>
              </a:rPr>
              <a:t>You could use </a:t>
            </a:r>
            <a:r>
              <a:rPr lang="en-US" sz="2800" dirty="0">
                <a:solidFill>
                  <a:srgbClr val="66FF33"/>
                </a:solidFill>
                <a:latin typeface="+mn-lt"/>
              </a:rPr>
              <a:t>multiple if statements </a:t>
            </a:r>
            <a:r>
              <a:rPr lang="en-US" sz="2800" dirty="0">
                <a:latin typeface="+mn-lt"/>
              </a:rPr>
              <a:t>to implement multiple alternatives, like this:</a:t>
            </a:r>
          </a:p>
        </p:txBody>
      </p:sp>
      <p:sp>
        <p:nvSpPr>
          <p:cNvPr id="4" name="Slide Number Placeholder 3">
            <a:extLst>
              <a:ext uri="{FF2B5EF4-FFF2-40B4-BE49-F238E27FC236}">
                <a16:creationId xmlns:a16="http://schemas.microsoft.com/office/drawing/2014/main" id="{F18D3798-9DE6-406E-B609-9260517276BA}"/>
              </a:ext>
            </a:extLst>
          </p:cNvPr>
          <p:cNvSpPr>
            <a:spLocks noGrp="1"/>
          </p:cNvSpPr>
          <p:nvPr>
            <p:ph type="sldNum" sz="quarter" idx="12"/>
          </p:nvPr>
        </p:nvSpPr>
        <p:spPr/>
        <p:txBody>
          <a:bodyPr/>
          <a:lstStyle/>
          <a:p>
            <a:fld id="{3EA9A468-A168-48C4-B46A-E65448296BCD}" type="slidenum">
              <a:rPr lang="en-US" altLang="en-US" smtClean="0"/>
              <a:pPr/>
              <a:t>11</a:t>
            </a:fld>
            <a:endParaRPr lang="en-US" altLang="en-US"/>
          </a:p>
        </p:txBody>
      </p:sp>
      <p:sp>
        <p:nvSpPr>
          <p:cNvPr id="7" name="TextBox 6">
            <a:extLst>
              <a:ext uri="{FF2B5EF4-FFF2-40B4-BE49-F238E27FC236}">
                <a16:creationId xmlns:a16="http://schemas.microsoft.com/office/drawing/2014/main" id="{347D64F8-784D-4CA9-8DA4-DA100956533E}"/>
              </a:ext>
            </a:extLst>
          </p:cNvPr>
          <p:cNvSpPr txBox="1"/>
          <p:nvPr/>
        </p:nvSpPr>
        <p:spPr>
          <a:xfrm>
            <a:off x="990600" y="1876485"/>
            <a:ext cx="10363200" cy="4524315"/>
          </a:xfrm>
          <a:prstGeom prst="rect">
            <a:avLst/>
          </a:prstGeom>
          <a:noFill/>
        </p:spPr>
        <p:txBody>
          <a:bodyPr wrap="square">
            <a:spAutoFit/>
          </a:bodyPr>
          <a:lstStyle/>
          <a:p>
            <a:r>
              <a:rPr lang="en-US" sz="2000" dirty="0">
                <a:latin typeface="Consolas" panose="020B0609020204030204" pitchFamily="49" charset="0"/>
              </a:rPr>
              <a:t>richter = 8.0</a:t>
            </a:r>
          </a:p>
          <a:p>
            <a:r>
              <a:rPr lang="en-US" sz="2000" dirty="0">
                <a:latin typeface="Consolas" panose="020B0609020204030204" pitchFamily="49" charset="0"/>
              </a:rPr>
              <a:t>if richter &gt;= 8.0:</a:t>
            </a:r>
          </a:p>
          <a:p>
            <a:r>
              <a:rPr lang="en-US" sz="2000" dirty="0">
                <a:latin typeface="Consolas" panose="020B0609020204030204" pitchFamily="49" charset="0"/>
              </a:rPr>
              <a:t>    print("Most structures fall")</a:t>
            </a:r>
          </a:p>
          <a:p>
            <a:r>
              <a:rPr lang="en-US" sz="2000" dirty="0">
                <a:latin typeface="Consolas" panose="020B0609020204030204" pitchFamily="49" charset="0"/>
              </a:rPr>
              <a:t>else:</a:t>
            </a:r>
          </a:p>
          <a:p>
            <a:r>
              <a:rPr lang="en-US" sz="2000" dirty="0">
                <a:latin typeface="Consolas" panose="020B0609020204030204" pitchFamily="49" charset="0"/>
              </a:rPr>
              <a:t>    if richter &gt;= 7.0:</a:t>
            </a:r>
          </a:p>
          <a:p>
            <a:r>
              <a:rPr lang="en-US" sz="2000" dirty="0">
                <a:latin typeface="Consolas" panose="020B0609020204030204" pitchFamily="49" charset="0"/>
              </a:rPr>
              <a:t>        print("Many building destroyed")</a:t>
            </a:r>
          </a:p>
          <a:p>
            <a:r>
              <a:rPr lang="en-US" sz="2000" dirty="0">
                <a:latin typeface="Consolas" panose="020B0609020204030204" pitchFamily="49" charset="0"/>
              </a:rPr>
              <a:t>    else:</a:t>
            </a:r>
          </a:p>
          <a:p>
            <a:r>
              <a:rPr lang="en-US" sz="2000" dirty="0">
                <a:latin typeface="Consolas" panose="020B0609020204030204" pitchFamily="49" charset="0"/>
              </a:rPr>
              <a:t>        if richter &gt;= 6.0:</a:t>
            </a:r>
          </a:p>
          <a:p>
            <a:r>
              <a:rPr lang="en-US" sz="2000" dirty="0">
                <a:latin typeface="Consolas" panose="020B0609020204030204" pitchFamily="49" charset="0"/>
              </a:rPr>
              <a:t>            print("Many buildings considerably damaged, some collapse")</a:t>
            </a:r>
          </a:p>
          <a:p>
            <a:r>
              <a:rPr lang="en-US" sz="2000" dirty="0">
                <a:latin typeface="Consolas" panose="020B0609020204030204" pitchFamily="49" charset="0"/>
              </a:rPr>
              <a:t>        else:</a:t>
            </a:r>
          </a:p>
          <a:p>
            <a:r>
              <a:rPr lang="en-US" sz="2000" dirty="0">
                <a:latin typeface="Consolas" panose="020B0609020204030204" pitchFamily="49" charset="0"/>
              </a:rPr>
              <a:t>            if richter &gt;= 4.5:</a:t>
            </a:r>
          </a:p>
          <a:p>
            <a:r>
              <a:rPr lang="en-US" sz="2000" dirty="0">
                <a:latin typeface="Consolas" panose="020B0609020204030204" pitchFamily="49" charset="0"/>
              </a:rPr>
              <a:t>                print("Damage to poorly constructed buildings")</a:t>
            </a:r>
          </a:p>
          <a:p>
            <a:r>
              <a:rPr lang="en-US" sz="2000" dirty="0">
                <a:latin typeface="Consolas" panose="020B0609020204030204" pitchFamily="49" charset="0"/>
              </a:rPr>
              <a:t>            else:</a:t>
            </a:r>
          </a:p>
          <a:p>
            <a:r>
              <a:rPr lang="en-US" sz="2000" dirty="0">
                <a:latin typeface="Consolas" panose="020B0609020204030204" pitchFamily="49" charset="0"/>
              </a:rPr>
              <a:t>                print("No destruction of buildings")</a:t>
            </a:r>
          </a:p>
        </p:txBody>
      </p:sp>
      <p:sp>
        <p:nvSpPr>
          <p:cNvPr id="9" name="TextBox 8">
            <a:extLst>
              <a:ext uri="{FF2B5EF4-FFF2-40B4-BE49-F238E27FC236}">
                <a16:creationId xmlns:a16="http://schemas.microsoft.com/office/drawing/2014/main" id="{935DCA42-22D4-4251-9185-8306AAF8A866}"/>
              </a:ext>
            </a:extLst>
          </p:cNvPr>
          <p:cNvSpPr txBox="1"/>
          <p:nvPr/>
        </p:nvSpPr>
        <p:spPr>
          <a:xfrm>
            <a:off x="6781800" y="1676400"/>
            <a:ext cx="4419600" cy="249299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en-US" sz="2600" b="0" i="0" dirty="0">
                <a:solidFill>
                  <a:srgbClr val="000000"/>
                </a:solidFill>
                <a:effectLst/>
              </a:rPr>
              <a:t>but this becomes difficult to read and, as the number of branches increases, the code begins to shift further and further to the right due to the required indentation.</a:t>
            </a:r>
          </a:p>
        </p:txBody>
      </p:sp>
    </p:spTree>
    <p:extLst>
      <p:ext uri="{BB962C8B-B14F-4D97-AF65-F5344CB8AC3E}">
        <p14:creationId xmlns:p14="http://schemas.microsoft.com/office/powerpoint/2010/main" val="180149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B818-16A5-43E3-920F-D1FB3B0D8281}"/>
              </a:ext>
            </a:extLst>
          </p:cNvPr>
          <p:cNvSpPr>
            <a:spLocks noGrp="1"/>
          </p:cNvSpPr>
          <p:nvPr>
            <p:ph type="title"/>
          </p:nvPr>
        </p:nvSpPr>
        <p:spPr/>
        <p:txBody>
          <a:bodyPr>
            <a:normAutofit/>
          </a:bodyPr>
          <a:lstStyle/>
          <a:p>
            <a:r>
              <a:rPr lang="en-US" dirty="0"/>
              <a:t>Multiple Alternatives</a:t>
            </a:r>
          </a:p>
        </p:txBody>
      </p:sp>
      <p:sp>
        <p:nvSpPr>
          <p:cNvPr id="4" name="Slide Number Placeholder 3">
            <a:extLst>
              <a:ext uri="{FF2B5EF4-FFF2-40B4-BE49-F238E27FC236}">
                <a16:creationId xmlns:a16="http://schemas.microsoft.com/office/drawing/2014/main" id="{F18D3798-9DE6-406E-B609-9260517276BA}"/>
              </a:ext>
            </a:extLst>
          </p:cNvPr>
          <p:cNvSpPr>
            <a:spLocks noGrp="1"/>
          </p:cNvSpPr>
          <p:nvPr>
            <p:ph type="sldNum" sz="quarter" idx="12"/>
          </p:nvPr>
        </p:nvSpPr>
        <p:spPr/>
        <p:txBody>
          <a:bodyPr/>
          <a:lstStyle/>
          <a:p>
            <a:fld id="{3EA9A468-A168-48C4-B46A-E65448296BCD}" type="slidenum">
              <a:rPr lang="en-US" altLang="en-US" smtClean="0"/>
              <a:pPr/>
              <a:t>12</a:t>
            </a:fld>
            <a:endParaRPr lang="en-US" altLang="en-US"/>
          </a:p>
        </p:txBody>
      </p:sp>
      <p:sp>
        <p:nvSpPr>
          <p:cNvPr id="7" name="TextBox 6">
            <a:extLst>
              <a:ext uri="{FF2B5EF4-FFF2-40B4-BE49-F238E27FC236}">
                <a16:creationId xmlns:a16="http://schemas.microsoft.com/office/drawing/2014/main" id="{347D64F8-784D-4CA9-8DA4-DA100956533E}"/>
              </a:ext>
            </a:extLst>
          </p:cNvPr>
          <p:cNvSpPr txBox="1"/>
          <p:nvPr/>
        </p:nvSpPr>
        <p:spPr>
          <a:xfrm>
            <a:off x="990600" y="1066800"/>
            <a:ext cx="10363200" cy="5262979"/>
          </a:xfrm>
          <a:prstGeom prst="rect">
            <a:avLst/>
          </a:prstGeom>
          <a:noFill/>
        </p:spPr>
        <p:txBody>
          <a:bodyPr wrap="square">
            <a:spAutoFit/>
          </a:bodyPr>
          <a:lstStyle/>
          <a:p>
            <a:r>
              <a:rPr lang="en-US" dirty="0">
                <a:latin typeface="Consolas" panose="020B0609020204030204" pitchFamily="49" charset="0"/>
              </a:rPr>
              <a:t>richter </a:t>
            </a:r>
            <a:r>
              <a:rPr lang="en-US" dirty="0">
                <a:solidFill>
                  <a:srgbClr val="FF33FF"/>
                </a:solidFill>
                <a:latin typeface="Consolas" panose="020B0609020204030204" pitchFamily="49" charset="0"/>
              </a:rPr>
              <a:t>=</a:t>
            </a:r>
            <a:r>
              <a:rPr lang="en-US" dirty="0">
                <a:latin typeface="Consolas" panose="020B0609020204030204" pitchFamily="49" charset="0"/>
              </a:rPr>
              <a:t> </a:t>
            </a:r>
            <a:r>
              <a:rPr lang="en-US" dirty="0">
                <a:solidFill>
                  <a:srgbClr val="66FF33"/>
                </a:solidFill>
                <a:latin typeface="Consolas" panose="020B0609020204030204" pitchFamily="49" charset="0"/>
              </a:rPr>
              <a:t>8.0</a:t>
            </a:r>
          </a:p>
          <a:p>
            <a:r>
              <a:rPr lang="en-US" dirty="0">
                <a:solidFill>
                  <a:srgbClr val="66FF33"/>
                </a:solidFill>
                <a:latin typeface="Consolas" panose="020B0609020204030204" pitchFamily="49" charset="0"/>
              </a:rPr>
              <a:t>if</a:t>
            </a:r>
            <a:r>
              <a:rPr lang="en-US" dirty="0">
                <a:latin typeface="Consolas" panose="020B0609020204030204" pitchFamily="49" charset="0"/>
              </a:rPr>
              <a:t> richter </a:t>
            </a:r>
            <a:r>
              <a:rPr lang="en-US" dirty="0">
                <a:solidFill>
                  <a:srgbClr val="FF33FF"/>
                </a:solidFill>
                <a:latin typeface="Consolas" panose="020B0609020204030204" pitchFamily="49" charset="0"/>
              </a:rPr>
              <a:t>&gt;=</a:t>
            </a:r>
            <a:r>
              <a:rPr lang="en-US" dirty="0">
                <a:latin typeface="Consolas" panose="020B0609020204030204" pitchFamily="49" charset="0"/>
              </a:rPr>
              <a:t> </a:t>
            </a:r>
            <a:r>
              <a:rPr lang="en-US" dirty="0">
                <a:solidFill>
                  <a:srgbClr val="66FF33"/>
                </a:solidFill>
                <a:latin typeface="Consolas" panose="020B0609020204030204" pitchFamily="49" charset="0"/>
              </a:rPr>
              <a:t>8.0</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print</a:t>
            </a:r>
            <a:r>
              <a:rPr lang="en-US" dirty="0">
                <a:latin typeface="Consolas" panose="020B0609020204030204" pitchFamily="49" charset="0"/>
              </a:rPr>
              <a:t>(</a:t>
            </a:r>
            <a:r>
              <a:rPr lang="en-US" dirty="0">
                <a:solidFill>
                  <a:schemeClr val="accent5"/>
                </a:solidFill>
                <a:latin typeface="Consolas" panose="020B0609020204030204" pitchFamily="49" charset="0"/>
              </a:rPr>
              <a:t>"Most structures fall"</a:t>
            </a:r>
            <a:r>
              <a:rPr lang="en-US" dirty="0">
                <a:latin typeface="Consolas" panose="020B0609020204030204" pitchFamily="49" charset="0"/>
              </a:rPr>
              <a:t>)</a:t>
            </a:r>
          </a:p>
          <a:p>
            <a:r>
              <a:rPr lang="en-US" dirty="0">
                <a:solidFill>
                  <a:srgbClr val="66FF33"/>
                </a:solidFill>
                <a:latin typeface="Consolas" panose="020B0609020204030204" pitchFamily="49" charset="0"/>
              </a:rPr>
              <a:t>else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if</a:t>
            </a:r>
            <a:r>
              <a:rPr lang="en-US" dirty="0">
                <a:latin typeface="Consolas" panose="020B0609020204030204" pitchFamily="49" charset="0"/>
              </a:rPr>
              <a:t> richter </a:t>
            </a:r>
            <a:r>
              <a:rPr lang="en-US" dirty="0">
                <a:solidFill>
                  <a:srgbClr val="FF33FF"/>
                </a:solidFill>
                <a:latin typeface="Consolas" panose="020B0609020204030204" pitchFamily="49" charset="0"/>
              </a:rPr>
              <a:t>&gt;=</a:t>
            </a:r>
            <a:r>
              <a:rPr lang="en-US" dirty="0">
                <a:latin typeface="Consolas" panose="020B0609020204030204" pitchFamily="49" charset="0"/>
              </a:rPr>
              <a:t> </a:t>
            </a:r>
            <a:r>
              <a:rPr lang="en-US" dirty="0">
                <a:solidFill>
                  <a:srgbClr val="66FF33"/>
                </a:solidFill>
                <a:latin typeface="Consolas" panose="020B0609020204030204" pitchFamily="49" charset="0"/>
              </a:rPr>
              <a:t>7.0</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print</a:t>
            </a:r>
            <a:r>
              <a:rPr lang="en-US" dirty="0">
                <a:latin typeface="Consolas" panose="020B0609020204030204" pitchFamily="49" charset="0"/>
              </a:rPr>
              <a:t>(</a:t>
            </a:r>
            <a:r>
              <a:rPr lang="en-US" dirty="0">
                <a:solidFill>
                  <a:schemeClr val="accent5"/>
                </a:solidFill>
                <a:latin typeface="Consolas" panose="020B0609020204030204" pitchFamily="49" charset="0"/>
              </a:rPr>
              <a:t>"Many building destroyed"</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else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if</a:t>
            </a:r>
            <a:r>
              <a:rPr lang="en-US" dirty="0">
                <a:latin typeface="Consolas" panose="020B0609020204030204" pitchFamily="49" charset="0"/>
              </a:rPr>
              <a:t> richter </a:t>
            </a:r>
            <a:r>
              <a:rPr lang="en-US" dirty="0">
                <a:solidFill>
                  <a:srgbClr val="FF33FF"/>
                </a:solidFill>
                <a:latin typeface="Consolas" panose="020B0609020204030204" pitchFamily="49" charset="0"/>
              </a:rPr>
              <a:t>&gt;=</a:t>
            </a:r>
            <a:r>
              <a:rPr lang="en-US" dirty="0">
                <a:latin typeface="Consolas" panose="020B0609020204030204" pitchFamily="49" charset="0"/>
              </a:rPr>
              <a:t> </a:t>
            </a:r>
            <a:r>
              <a:rPr lang="en-US" dirty="0">
                <a:solidFill>
                  <a:srgbClr val="66FF33"/>
                </a:solidFill>
                <a:latin typeface="Consolas" panose="020B0609020204030204" pitchFamily="49" charset="0"/>
              </a:rPr>
              <a:t>6.0</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print</a:t>
            </a:r>
            <a:r>
              <a:rPr lang="en-US" dirty="0">
                <a:latin typeface="Consolas" panose="020B0609020204030204" pitchFamily="49" charset="0"/>
              </a:rPr>
              <a:t>(</a:t>
            </a:r>
            <a:r>
              <a:rPr lang="en-US" dirty="0">
                <a:solidFill>
                  <a:schemeClr val="accent5"/>
                </a:solidFill>
                <a:latin typeface="Consolas" panose="020B0609020204030204" pitchFamily="49" charset="0"/>
              </a:rPr>
              <a:t>"</a:t>
            </a:r>
            <a:r>
              <a:rPr lang="en-US" sz="2000" dirty="0">
                <a:solidFill>
                  <a:schemeClr val="accent5"/>
                </a:solidFill>
                <a:latin typeface="Consolas" panose="020B0609020204030204" pitchFamily="49" charset="0"/>
              </a:rPr>
              <a:t>Many buildings considerably damaged, some collapse</a:t>
            </a:r>
            <a:r>
              <a:rPr lang="en-US" dirty="0">
                <a:solidFill>
                  <a:schemeClr val="accent5"/>
                </a:solidFill>
                <a:latin typeface="Consolas" panose="020B0609020204030204" pitchFamily="49" charset="0"/>
              </a:rPr>
              <a:t>"</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else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if</a:t>
            </a:r>
            <a:r>
              <a:rPr lang="en-US" dirty="0">
                <a:latin typeface="Consolas" panose="020B0609020204030204" pitchFamily="49" charset="0"/>
              </a:rPr>
              <a:t> richter </a:t>
            </a:r>
            <a:r>
              <a:rPr lang="en-US" dirty="0">
                <a:solidFill>
                  <a:srgbClr val="FF33FF"/>
                </a:solidFill>
                <a:latin typeface="Consolas" panose="020B0609020204030204" pitchFamily="49" charset="0"/>
              </a:rPr>
              <a:t>&gt;=</a:t>
            </a:r>
            <a:r>
              <a:rPr lang="en-US" dirty="0">
                <a:latin typeface="Consolas" panose="020B0609020204030204" pitchFamily="49" charset="0"/>
              </a:rPr>
              <a:t> </a:t>
            </a:r>
            <a:r>
              <a:rPr lang="en-US" dirty="0">
                <a:solidFill>
                  <a:srgbClr val="66FF33"/>
                </a:solidFill>
                <a:latin typeface="Consolas" panose="020B0609020204030204" pitchFamily="49" charset="0"/>
              </a:rPr>
              <a:t>4.5</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print</a:t>
            </a:r>
            <a:r>
              <a:rPr lang="en-US" dirty="0">
                <a:latin typeface="Consolas" panose="020B0609020204030204" pitchFamily="49" charset="0"/>
              </a:rPr>
              <a:t>(</a:t>
            </a:r>
            <a:r>
              <a:rPr lang="en-US" dirty="0">
                <a:solidFill>
                  <a:schemeClr val="accent5"/>
                </a:solidFill>
                <a:latin typeface="Consolas" panose="020B0609020204030204" pitchFamily="49" charset="0"/>
              </a:rPr>
              <a:t>"Damage to poorly constructed buildings"</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else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66FF33"/>
                </a:solidFill>
                <a:latin typeface="Consolas" panose="020B0609020204030204" pitchFamily="49" charset="0"/>
              </a:rPr>
              <a:t>print</a:t>
            </a:r>
            <a:r>
              <a:rPr lang="en-US" dirty="0">
                <a:latin typeface="Consolas" panose="020B0609020204030204" pitchFamily="49" charset="0"/>
              </a:rPr>
              <a:t>(</a:t>
            </a:r>
            <a:r>
              <a:rPr lang="en-US" dirty="0">
                <a:solidFill>
                  <a:schemeClr val="accent5"/>
                </a:solidFill>
                <a:latin typeface="Consolas" panose="020B0609020204030204" pitchFamily="49" charset="0"/>
              </a:rPr>
              <a:t>"No destruction of buildings"</a:t>
            </a:r>
            <a:r>
              <a:rPr lang="en-US" dirty="0">
                <a:latin typeface="Consolas" panose="020B0609020204030204" pitchFamily="49" charset="0"/>
              </a:rPr>
              <a:t>)</a:t>
            </a:r>
          </a:p>
        </p:txBody>
      </p:sp>
      <p:sp>
        <p:nvSpPr>
          <p:cNvPr id="8" name="Rectangle: Rounded Corners 7">
            <a:extLst>
              <a:ext uri="{FF2B5EF4-FFF2-40B4-BE49-F238E27FC236}">
                <a16:creationId xmlns:a16="http://schemas.microsoft.com/office/drawing/2014/main" id="{1FBA562E-FAB1-4474-A57F-B3513D7CD60A}"/>
              </a:ext>
            </a:extLst>
          </p:cNvPr>
          <p:cNvSpPr/>
          <p:nvPr/>
        </p:nvSpPr>
        <p:spPr>
          <a:xfrm>
            <a:off x="990600" y="1803686"/>
            <a:ext cx="10515600" cy="466439"/>
          </a:xfrm>
          <a:prstGeom prst="roundRect">
            <a:avLst/>
          </a:prstGeom>
          <a:solidFill>
            <a:srgbClr val="000000">
              <a:alpha val="20000"/>
            </a:srgbClr>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noFill/>
            </a:endParaRPr>
          </a:p>
        </p:txBody>
      </p:sp>
      <p:sp>
        <p:nvSpPr>
          <p:cNvPr id="9" name="Rectangle: Rounded Corners 8">
            <a:extLst>
              <a:ext uri="{FF2B5EF4-FFF2-40B4-BE49-F238E27FC236}">
                <a16:creationId xmlns:a16="http://schemas.microsoft.com/office/drawing/2014/main" id="{8451FE2F-2E2D-4E8D-917C-A767E1B277D1}"/>
              </a:ext>
            </a:extLst>
          </p:cNvPr>
          <p:cNvSpPr/>
          <p:nvPr/>
        </p:nvSpPr>
        <p:spPr>
          <a:xfrm>
            <a:off x="990600" y="2530475"/>
            <a:ext cx="10515600" cy="3870325"/>
          </a:xfrm>
          <a:prstGeom prst="roundRect">
            <a:avLst/>
          </a:prstGeom>
          <a:solidFill>
            <a:srgbClr val="000000">
              <a:alpha val="20000"/>
            </a:srgbClr>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noFill/>
            </a:endParaRPr>
          </a:p>
        </p:txBody>
      </p:sp>
      <p:sp>
        <p:nvSpPr>
          <p:cNvPr id="10" name="Rectangle: Rounded Corners 9">
            <a:extLst>
              <a:ext uri="{FF2B5EF4-FFF2-40B4-BE49-F238E27FC236}">
                <a16:creationId xmlns:a16="http://schemas.microsoft.com/office/drawing/2014/main" id="{26532E74-938E-453F-84CF-D082C8A38602}"/>
              </a:ext>
            </a:extLst>
          </p:cNvPr>
          <p:cNvSpPr/>
          <p:nvPr/>
        </p:nvSpPr>
        <p:spPr>
          <a:xfrm>
            <a:off x="1295400" y="2962561"/>
            <a:ext cx="10210800" cy="466439"/>
          </a:xfrm>
          <a:prstGeom prst="roundRect">
            <a:avLst/>
          </a:prstGeom>
          <a:solidFill>
            <a:srgbClr val="23735C">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noFill/>
            </a:endParaRPr>
          </a:p>
        </p:txBody>
      </p:sp>
      <p:sp>
        <p:nvSpPr>
          <p:cNvPr id="11" name="Rectangle: Rounded Corners 10">
            <a:extLst>
              <a:ext uri="{FF2B5EF4-FFF2-40B4-BE49-F238E27FC236}">
                <a16:creationId xmlns:a16="http://schemas.microsoft.com/office/drawing/2014/main" id="{B73BA3A5-CA76-4750-AC10-35D1D183361F}"/>
              </a:ext>
            </a:extLst>
          </p:cNvPr>
          <p:cNvSpPr/>
          <p:nvPr/>
        </p:nvSpPr>
        <p:spPr>
          <a:xfrm>
            <a:off x="1295400" y="3648361"/>
            <a:ext cx="10210800" cy="2681418"/>
          </a:xfrm>
          <a:prstGeom prst="roundRect">
            <a:avLst/>
          </a:prstGeom>
          <a:solidFill>
            <a:srgbClr val="216D57">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noFill/>
            </a:endParaRPr>
          </a:p>
        </p:txBody>
      </p:sp>
      <p:sp>
        <p:nvSpPr>
          <p:cNvPr id="12" name="Rectangle: Rounded Corners 11">
            <a:extLst>
              <a:ext uri="{FF2B5EF4-FFF2-40B4-BE49-F238E27FC236}">
                <a16:creationId xmlns:a16="http://schemas.microsoft.com/office/drawing/2014/main" id="{75A90574-E5CA-459A-8BA3-AC254DEBD895}"/>
              </a:ext>
            </a:extLst>
          </p:cNvPr>
          <p:cNvSpPr/>
          <p:nvPr/>
        </p:nvSpPr>
        <p:spPr>
          <a:xfrm>
            <a:off x="1447800" y="4029361"/>
            <a:ext cx="10058400" cy="466439"/>
          </a:xfrm>
          <a:prstGeom prst="roundRect">
            <a:avLst/>
          </a:prstGeom>
          <a:solidFill>
            <a:srgbClr val="660033">
              <a:alpha val="30196"/>
            </a:srgbClr>
          </a:solidFill>
          <a:ln w="9525" cap="flat" cmpd="sng" algn="ctr">
            <a:solidFill>
              <a:schemeClr val="dk1"/>
            </a:solidFill>
            <a:prstDash val="solid"/>
            <a:round/>
            <a:headEnd type="none" w="med" len="med"/>
            <a:tailEnd type="none" w="med" len="med"/>
          </a:ln>
        </p:spPr>
        <p:style>
          <a:lnRef idx="0">
            <a:scrgbClr r="0" g="0" b="0"/>
          </a:lnRef>
          <a:fillRef idx="1001">
            <a:schemeClr val="dk1"/>
          </a:fillRef>
          <a:effectRef idx="0">
            <a:scrgbClr r="0" g="0" b="0"/>
          </a:effectRef>
          <a:fontRef idx="minor">
            <a:schemeClr val="dk1"/>
          </a:fontRef>
        </p:style>
        <p:txBody>
          <a:bodyPr rtlCol="0" anchor="ctr"/>
          <a:lstStyle/>
          <a:p>
            <a:pPr algn="ctr"/>
            <a:endParaRPr lang="en-US">
              <a:noFill/>
            </a:endParaRPr>
          </a:p>
        </p:txBody>
      </p:sp>
      <p:sp>
        <p:nvSpPr>
          <p:cNvPr id="13" name="Rectangle: Rounded Corners 12">
            <a:extLst>
              <a:ext uri="{FF2B5EF4-FFF2-40B4-BE49-F238E27FC236}">
                <a16:creationId xmlns:a16="http://schemas.microsoft.com/office/drawing/2014/main" id="{59689937-DF4A-4092-9C10-C99D1F93D73B}"/>
              </a:ext>
            </a:extLst>
          </p:cNvPr>
          <p:cNvSpPr/>
          <p:nvPr/>
        </p:nvSpPr>
        <p:spPr>
          <a:xfrm>
            <a:off x="1447800" y="4715161"/>
            <a:ext cx="10058400" cy="1614618"/>
          </a:xfrm>
          <a:prstGeom prst="roundRect">
            <a:avLst/>
          </a:prstGeom>
          <a:solidFill>
            <a:srgbClr val="660033">
              <a:alpha val="30196"/>
            </a:srgbClr>
          </a:solidFill>
          <a:ln w="9525" cap="flat" cmpd="sng" algn="ctr">
            <a:solidFill>
              <a:schemeClr val="dk1"/>
            </a:solidFill>
            <a:prstDash val="solid"/>
            <a:round/>
            <a:headEnd type="none" w="med" len="med"/>
            <a:tailEnd type="none" w="med" len="med"/>
          </a:ln>
        </p:spPr>
        <p:style>
          <a:lnRef idx="0">
            <a:scrgbClr r="0" g="0" b="0"/>
          </a:lnRef>
          <a:fillRef idx="1001">
            <a:schemeClr val="dk1"/>
          </a:fillRef>
          <a:effectRef idx="0">
            <a:scrgbClr r="0" g="0" b="0"/>
          </a:effectRef>
          <a:fontRef idx="minor">
            <a:schemeClr val="dk1"/>
          </a:fontRef>
        </p:style>
        <p:txBody>
          <a:bodyPr rtlCol="0" anchor="ctr"/>
          <a:lstStyle/>
          <a:p>
            <a:pPr algn="ctr"/>
            <a:endParaRPr lang="en-US">
              <a:noFill/>
            </a:endParaRPr>
          </a:p>
        </p:txBody>
      </p:sp>
      <p:sp>
        <p:nvSpPr>
          <p:cNvPr id="14" name="Rectangle: Rounded Corners 13">
            <a:extLst>
              <a:ext uri="{FF2B5EF4-FFF2-40B4-BE49-F238E27FC236}">
                <a16:creationId xmlns:a16="http://schemas.microsoft.com/office/drawing/2014/main" id="{EFD0D107-6FE3-428F-B2BD-52D74BFB7453}"/>
              </a:ext>
            </a:extLst>
          </p:cNvPr>
          <p:cNvSpPr/>
          <p:nvPr/>
        </p:nvSpPr>
        <p:spPr>
          <a:xfrm>
            <a:off x="1752600" y="5096161"/>
            <a:ext cx="9753600" cy="466439"/>
          </a:xfrm>
          <a:prstGeom prst="roundRect">
            <a:avLst/>
          </a:prstGeom>
          <a:solidFill>
            <a:srgbClr val="FFEAA7">
              <a:alpha val="20000"/>
            </a:srgb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noFill/>
            </a:endParaRPr>
          </a:p>
        </p:txBody>
      </p:sp>
      <p:sp>
        <p:nvSpPr>
          <p:cNvPr id="15" name="Rectangle: Rounded Corners 14">
            <a:extLst>
              <a:ext uri="{FF2B5EF4-FFF2-40B4-BE49-F238E27FC236}">
                <a16:creationId xmlns:a16="http://schemas.microsoft.com/office/drawing/2014/main" id="{1801670C-834C-4A62-8316-6B893B401FF8}"/>
              </a:ext>
            </a:extLst>
          </p:cNvPr>
          <p:cNvSpPr/>
          <p:nvPr/>
        </p:nvSpPr>
        <p:spPr>
          <a:xfrm>
            <a:off x="1752600" y="5781961"/>
            <a:ext cx="9753600" cy="466439"/>
          </a:xfrm>
          <a:prstGeom prst="roundRect">
            <a:avLst/>
          </a:prstGeom>
          <a:solidFill>
            <a:srgbClr val="FFEAA7">
              <a:alpha val="20000"/>
            </a:srgb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noFill/>
            </a:endParaRPr>
          </a:p>
        </p:txBody>
      </p:sp>
    </p:spTree>
    <p:extLst>
      <p:ext uri="{BB962C8B-B14F-4D97-AF65-F5344CB8AC3E}">
        <p14:creationId xmlns:p14="http://schemas.microsoft.com/office/powerpoint/2010/main" val="89203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0C2F-BB88-43B7-96B4-7A58AC86D477}"/>
              </a:ext>
            </a:extLst>
          </p:cNvPr>
          <p:cNvSpPr>
            <a:spLocks noGrp="1"/>
          </p:cNvSpPr>
          <p:nvPr>
            <p:ph type="title"/>
          </p:nvPr>
        </p:nvSpPr>
        <p:spPr/>
        <p:txBody>
          <a:bodyPr>
            <a:normAutofit/>
          </a:bodyPr>
          <a:lstStyle/>
          <a:p>
            <a:r>
              <a:rPr lang="en-US" dirty="0"/>
              <a:t>Multiple Alternatives</a:t>
            </a:r>
          </a:p>
        </p:txBody>
      </p:sp>
      <p:sp>
        <p:nvSpPr>
          <p:cNvPr id="3" name="Content Placeholder 2">
            <a:extLst>
              <a:ext uri="{FF2B5EF4-FFF2-40B4-BE49-F238E27FC236}">
                <a16:creationId xmlns:a16="http://schemas.microsoft.com/office/drawing/2014/main" id="{B892D83A-F396-46E1-A687-249654FB6C5B}"/>
              </a:ext>
            </a:extLst>
          </p:cNvPr>
          <p:cNvSpPr>
            <a:spLocks noGrp="1"/>
          </p:cNvSpPr>
          <p:nvPr>
            <p:ph idx="1"/>
          </p:nvPr>
        </p:nvSpPr>
        <p:spPr>
          <a:xfrm>
            <a:off x="838200" y="1143000"/>
            <a:ext cx="10515600" cy="4876800"/>
          </a:xfrm>
        </p:spPr>
        <p:txBody>
          <a:bodyPr/>
          <a:lstStyle/>
          <a:p>
            <a:r>
              <a:rPr lang="en-US" dirty="0"/>
              <a:t>Python provides the special construct </a:t>
            </a:r>
            <a:r>
              <a:rPr lang="en-US" dirty="0" err="1">
                <a:solidFill>
                  <a:srgbClr val="B4DCFA"/>
                </a:solidFill>
                <a:latin typeface="Consolas" panose="020B0609020204030204" pitchFamily="49" charset="0"/>
              </a:rPr>
              <a:t>elif</a:t>
            </a:r>
            <a:r>
              <a:rPr lang="en-US" dirty="0"/>
              <a:t> for creating if statements containing multiple branches.</a:t>
            </a:r>
          </a:p>
          <a:p>
            <a:r>
              <a:rPr lang="en-US" dirty="0"/>
              <a:t>Using the </a:t>
            </a:r>
            <a:r>
              <a:rPr lang="en-US" dirty="0" err="1">
                <a:solidFill>
                  <a:srgbClr val="B4DCFA"/>
                </a:solidFill>
                <a:latin typeface="Consolas" panose="020B0609020204030204" pitchFamily="49" charset="0"/>
              </a:rPr>
              <a:t>elif</a:t>
            </a:r>
            <a:r>
              <a:rPr lang="en-US" dirty="0"/>
              <a:t> statement, the code segment can be rewritten as:</a:t>
            </a:r>
          </a:p>
        </p:txBody>
      </p:sp>
      <p:sp>
        <p:nvSpPr>
          <p:cNvPr id="4" name="Slide Number Placeholder 3">
            <a:extLst>
              <a:ext uri="{FF2B5EF4-FFF2-40B4-BE49-F238E27FC236}">
                <a16:creationId xmlns:a16="http://schemas.microsoft.com/office/drawing/2014/main" id="{6EBCDABB-4CFB-4B62-92C6-C7DEDBD08696}"/>
              </a:ext>
            </a:extLst>
          </p:cNvPr>
          <p:cNvSpPr>
            <a:spLocks noGrp="1"/>
          </p:cNvSpPr>
          <p:nvPr>
            <p:ph type="sldNum" sz="quarter" idx="12"/>
          </p:nvPr>
        </p:nvSpPr>
        <p:spPr/>
        <p:txBody>
          <a:bodyPr/>
          <a:lstStyle/>
          <a:p>
            <a:fld id="{3EA9A468-A168-48C4-B46A-E65448296BCD}" type="slidenum">
              <a:rPr lang="en-US" altLang="en-US" smtClean="0"/>
              <a:pPr/>
              <a:t>13</a:t>
            </a:fld>
            <a:endParaRPr lang="en-US" altLang="en-US"/>
          </a:p>
        </p:txBody>
      </p:sp>
      <p:sp>
        <p:nvSpPr>
          <p:cNvPr id="7" name="Content Placeholder 2">
            <a:extLst>
              <a:ext uri="{FF2B5EF4-FFF2-40B4-BE49-F238E27FC236}">
                <a16:creationId xmlns:a16="http://schemas.microsoft.com/office/drawing/2014/main" id="{6A8B0C8A-2052-4422-9D31-FCCC4D6B003B}"/>
              </a:ext>
            </a:extLst>
          </p:cNvPr>
          <p:cNvSpPr txBox="1">
            <a:spLocks/>
          </p:cNvSpPr>
          <p:nvPr/>
        </p:nvSpPr>
        <p:spPr>
          <a:xfrm>
            <a:off x="3150531" y="3259186"/>
            <a:ext cx="7910805" cy="341927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rgbClr val="FFFF00"/>
                </a:solidFill>
                <a:latin typeface="Cambria" panose="02040503050406030204" pitchFamily="18"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400" kern="1200">
                <a:solidFill>
                  <a:srgbClr val="FFFF00"/>
                </a:solidFill>
                <a:latin typeface="Cambria" panose="02040503050406030204" pitchFamily="18"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000" kern="1200">
                <a:solidFill>
                  <a:srgbClr val="FFFF00"/>
                </a:solidFill>
                <a:latin typeface="Cambria" panose="02040503050406030204" pitchFamily="18"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Bef>
                <a:spcPts val="300"/>
              </a:spcBef>
              <a:spcAft>
                <a:spcPts val="0"/>
              </a:spcAft>
              <a:buFont typeface="Arial" panose="020B0604020202020204" pitchFamily="34" charset="0"/>
              <a:buNone/>
            </a:pPr>
            <a:r>
              <a:rPr lang="en-US" sz="1800" dirty="0">
                <a:latin typeface="Consolas" panose="020B0609020204030204" pitchFamily="49" charset="0"/>
              </a:rPr>
              <a:t>richter </a:t>
            </a:r>
            <a:r>
              <a:rPr lang="en-US" sz="1800" dirty="0">
                <a:solidFill>
                  <a:srgbClr val="FF33FF"/>
                </a:solidFill>
                <a:latin typeface="Consolas" panose="020B0609020204030204" pitchFamily="49" charset="0"/>
              </a:rPr>
              <a:t>=</a:t>
            </a:r>
            <a:r>
              <a:rPr lang="en-US" sz="1800" dirty="0">
                <a:latin typeface="Consolas" panose="020B0609020204030204" pitchFamily="49" charset="0"/>
              </a:rPr>
              <a:t> </a:t>
            </a:r>
            <a:r>
              <a:rPr lang="en-US" sz="1800" dirty="0">
                <a:solidFill>
                  <a:srgbClr val="66FF33"/>
                </a:solidFill>
                <a:latin typeface="Consolas" panose="020B0609020204030204" pitchFamily="49" charset="0"/>
              </a:rPr>
              <a:t>8.0</a:t>
            </a:r>
          </a:p>
          <a:p>
            <a:pPr marL="0" indent="0" fontAlgn="auto">
              <a:spcBef>
                <a:spcPts val="300"/>
              </a:spcBef>
              <a:spcAft>
                <a:spcPts val="0"/>
              </a:spcAft>
              <a:buFont typeface="Arial" panose="020B0604020202020204" pitchFamily="34" charset="0"/>
              <a:buNone/>
            </a:pPr>
            <a:r>
              <a:rPr lang="en-US" sz="1800" dirty="0">
                <a:solidFill>
                  <a:srgbClr val="66FF33"/>
                </a:solidFill>
                <a:latin typeface="Consolas" panose="020B0609020204030204" pitchFamily="49" charset="0"/>
              </a:rPr>
              <a:t>if</a:t>
            </a:r>
            <a:r>
              <a:rPr lang="en-US" sz="1800" dirty="0">
                <a:latin typeface="Consolas" panose="020B0609020204030204" pitchFamily="49" charset="0"/>
              </a:rPr>
              <a:t> richter </a:t>
            </a:r>
            <a:r>
              <a:rPr lang="en-US" sz="1800" dirty="0">
                <a:solidFill>
                  <a:srgbClr val="FF33FF"/>
                </a:solidFill>
                <a:latin typeface="Consolas" panose="020B0609020204030204" pitchFamily="49" charset="0"/>
              </a:rPr>
              <a:t>&gt;=</a:t>
            </a:r>
            <a:r>
              <a:rPr lang="en-US" sz="1800" dirty="0">
                <a:latin typeface="Consolas" panose="020B0609020204030204" pitchFamily="49" charset="0"/>
              </a:rPr>
              <a:t> </a:t>
            </a:r>
            <a:r>
              <a:rPr lang="en-US" sz="1800" dirty="0">
                <a:solidFill>
                  <a:srgbClr val="66FF33"/>
                </a:solidFill>
                <a:latin typeface="Consolas" panose="020B0609020204030204" pitchFamily="49" charset="0"/>
              </a:rPr>
              <a:t>8.0</a:t>
            </a:r>
            <a:r>
              <a:rPr lang="en-US" sz="1800" dirty="0">
                <a:latin typeface="Consolas" panose="020B0609020204030204" pitchFamily="49" charset="0"/>
              </a:rPr>
              <a:t>:</a:t>
            </a:r>
          </a:p>
          <a:p>
            <a:pPr marL="0" indent="0" fontAlgn="auto">
              <a:spcBef>
                <a:spcPts val="300"/>
              </a:spcBef>
              <a:spcAft>
                <a:spcPts val="0"/>
              </a:spcAft>
              <a:buFont typeface="Arial" panose="020B0604020202020204" pitchFamily="34" charset="0"/>
              <a:buNone/>
            </a:pPr>
            <a:r>
              <a:rPr lang="en-US" sz="1800" dirty="0">
                <a:latin typeface="Consolas" panose="020B0609020204030204" pitchFamily="49" charset="0"/>
              </a:rPr>
              <a:t>  </a:t>
            </a:r>
            <a:r>
              <a:rPr lang="en-US" sz="1800" dirty="0">
                <a:solidFill>
                  <a:srgbClr val="66FF33"/>
                </a:solidFill>
                <a:latin typeface="Consolas" panose="020B0609020204030204" pitchFamily="49" charset="0"/>
              </a:rPr>
              <a:t>print</a:t>
            </a:r>
            <a:r>
              <a:rPr lang="en-US" sz="1800" dirty="0">
                <a:latin typeface="Consolas" panose="020B0609020204030204" pitchFamily="49" charset="0"/>
              </a:rPr>
              <a:t>(</a:t>
            </a:r>
            <a:r>
              <a:rPr lang="en-US" sz="1800" dirty="0">
                <a:solidFill>
                  <a:schemeClr val="accent5">
                    <a:lumMod val="60000"/>
                    <a:lumOff val="40000"/>
                  </a:schemeClr>
                </a:solidFill>
                <a:latin typeface="Consolas" panose="020B0609020204030204" pitchFamily="49" charset="0"/>
              </a:rPr>
              <a:t>"Most </a:t>
            </a:r>
            <a:r>
              <a:rPr lang="en-US" sz="1800" dirty="0" err="1">
                <a:solidFill>
                  <a:schemeClr val="accent5">
                    <a:lumMod val="60000"/>
                    <a:lumOff val="40000"/>
                  </a:schemeClr>
                </a:solidFill>
                <a:latin typeface="Consolas" panose="020B0609020204030204" pitchFamily="49" charset="0"/>
              </a:rPr>
              <a:t>strcutures</a:t>
            </a:r>
            <a:r>
              <a:rPr lang="en-US" sz="1800" dirty="0">
                <a:solidFill>
                  <a:schemeClr val="accent5">
                    <a:lumMod val="60000"/>
                    <a:lumOff val="40000"/>
                  </a:schemeClr>
                </a:solidFill>
                <a:latin typeface="Consolas" panose="020B0609020204030204" pitchFamily="49" charset="0"/>
              </a:rPr>
              <a:t> fail"</a:t>
            </a:r>
            <a:r>
              <a:rPr lang="en-US" sz="1800" dirty="0">
                <a:latin typeface="Consolas" panose="020B0609020204030204" pitchFamily="49" charset="0"/>
              </a:rPr>
              <a:t>)</a:t>
            </a:r>
          </a:p>
          <a:p>
            <a:pPr marL="0" indent="0" fontAlgn="auto">
              <a:spcBef>
                <a:spcPts val="300"/>
              </a:spcBef>
              <a:spcAft>
                <a:spcPts val="0"/>
              </a:spcAft>
              <a:buFont typeface="Arial" panose="020B0604020202020204" pitchFamily="34" charset="0"/>
              <a:buNone/>
            </a:pPr>
            <a:r>
              <a:rPr lang="en-US" sz="1800" dirty="0" err="1">
                <a:solidFill>
                  <a:srgbClr val="66FF33"/>
                </a:solidFill>
                <a:latin typeface="Consolas" panose="020B0609020204030204" pitchFamily="49" charset="0"/>
              </a:rPr>
              <a:t>elif</a:t>
            </a:r>
            <a:r>
              <a:rPr lang="en-US" sz="1800" dirty="0">
                <a:latin typeface="Consolas" panose="020B0609020204030204" pitchFamily="49" charset="0"/>
              </a:rPr>
              <a:t> richter </a:t>
            </a:r>
            <a:r>
              <a:rPr lang="en-US" sz="1800" dirty="0">
                <a:solidFill>
                  <a:srgbClr val="FF33FF"/>
                </a:solidFill>
                <a:latin typeface="Consolas" panose="020B0609020204030204" pitchFamily="49" charset="0"/>
              </a:rPr>
              <a:t>&gt;=</a:t>
            </a:r>
            <a:r>
              <a:rPr lang="en-US" sz="1800" dirty="0">
                <a:latin typeface="Consolas" panose="020B0609020204030204" pitchFamily="49" charset="0"/>
              </a:rPr>
              <a:t> </a:t>
            </a:r>
            <a:r>
              <a:rPr lang="en-US" sz="1800" dirty="0">
                <a:solidFill>
                  <a:srgbClr val="66FF33"/>
                </a:solidFill>
                <a:latin typeface="Consolas" panose="020B0609020204030204" pitchFamily="49" charset="0"/>
              </a:rPr>
              <a:t>7.0</a:t>
            </a:r>
            <a:r>
              <a:rPr lang="en-US" sz="1800" dirty="0">
                <a:latin typeface="Consolas" panose="020B0609020204030204" pitchFamily="49" charset="0"/>
              </a:rPr>
              <a:t>:</a:t>
            </a:r>
          </a:p>
          <a:p>
            <a:pPr marL="0" indent="0" fontAlgn="auto">
              <a:spcBef>
                <a:spcPts val="300"/>
              </a:spcBef>
              <a:spcAft>
                <a:spcPts val="0"/>
              </a:spcAft>
              <a:buFont typeface="Arial" panose="020B0604020202020204" pitchFamily="34" charset="0"/>
              <a:buNone/>
            </a:pPr>
            <a:r>
              <a:rPr lang="en-US" sz="1800" dirty="0">
                <a:latin typeface="Consolas" panose="020B0609020204030204" pitchFamily="49" charset="0"/>
              </a:rPr>
              <a:t>  </a:t>
            </a:r>
            <a:r>
              <a:rPr lang="en-US" sz="1800" dirty="0">
                <a:solidFill>
                  <a:srgbClr val="66FF33"/>
                </a:solidFill>
                <a:latin typeface="Consolas" panose="020B0609020204030204" pitchFamily="49" charset="0"/>
              </a:rPr>
              <a:t>print</a:t>
            </a:r>
            <a:r>
              <a:rPr lang="en-US" sz="1800" dirty="0">
                <a:latin typeface="Consolas" panose="020B0609020204030204" pitchFamily="49" charset="0"/>
              </a:rPr>
              <a:t>(</a:t>
            </a:r>
            <a:r>
              <a:rPr lang="en-US" sz="1800" dirty="0">
                <a:solidFill>
                  <a:schemeClr val="accent5">
                    <a:lumMod val="60000"/>
                    <a:lumOff val="40000"/>
                  </a:schemeClr>
                </a:solidFill>
                <a:latin typeface="Consolas" panose="020B0609020204030204" pitchFamily="49" charset="0"/>
              </a:rPr>
              <a:t>"Many buildings destroyed"</a:t>
            </a:r>
            <a:r>
              <a:rPr lang="en-US" sz="1800" dirty="0">
                <a:latin typeface="Consolas" panose="020B0609020204030204" pitchFamily="49" charset="0"/>
              </a:rPr>
              <a:t>)</a:t>
            </a:r>
          </a:p>
          <a:p>
            <a:pPr marL="0" indent="0" fontAlgn="auto">
              <a:spcBef>
                <a:spcPts val="300"/>
              </a:spcBef>
              <a:spcAft>
                <a:spcPts val="0"/>
              </a:spcAft>
              <a:buFont typeface="Arial" panose="020B0604020202020204" pitchFamily="34" charset="0"/>
              <a:buNone/>
            </a:pPr>
            <a:r>
              <a:rPr lang="en-US" sz="1800" dirty="0" err="1">
                <a:solidFill>
                  <a:srgbClr val="66FF33"/>
                </a:solidFill>
                <a:latin typeface="Consolas" panose="020B0609020204030204" pitchFamily="49" charset="0"/>
              </a:rPr>
              <a:t>elif</a:t>
            </a:r>
            <a:r>
              <a:rPr lang="en-US" sz="1800" dirty="0">
                <a:latin typeface="Consolas" panose="020B0609020204030204" pitchFamily="49" charset="0"/>
              </a:rPr>
              <a:t> richter </a:t>
            </a:r>
            <a:r>
              <a:rPr lang="en-US" sz="1800" dirty="0">
                <a:solidFill>
                  <a:srgbClr val="FF33FF"/>
                </a:solidFill>
                <a:latin typeface="Consolas" panose="020B0609020204030204" pitchFamily="49" charset="0"/>
              </a:rPr>
              <a:t>&gt;=</a:t>
            </a:r>
            <a:r>
              <a:rPr lang="en-US" sz="1800" dirty="0">
                <a:latin typeface="Consolas" panose="020B0609020204030204" pitchFamily="49" charset="0"/>
              </a:rPr>
              <a:t> </a:t>
            </a:r>
            <a:r>
              <a:rPr lang="en-US" sz="1800" dirty="0">
                <a:solidFill>
                  <a:srgbClr val="66FF33"/>
                </a:solidFill>
                <a:latin typeface="Consolas" panose="020B0609020204030204" pitchFamily="49" charset="0"/>
              </a:rPr>
              <a:t>6.0</a:t>
            </a:r>
            <a:r>
              <a:rPr lang="en-US" sz="1800" dirty="0">
                <a:latin typeface="Consolas" panose="020B0609020204030204" pitchFamily="49" charset="0"/>
              </a:rPr>
              <a:t>:</a:t>
            </a:r>
          </a:p>
          <a:p>
            <a:pPr marL="0" indent="0" fontAlgn="auto">
              <a:spcBef>
                <a:spcPts val="300"/>
              </a:spcBef>
              <a:spcAft>
                <a:spcPts val="0"/>
              </a:spcAft>
              <a:buFont typeface="Arial" panose="020B0604020202020204" pitchFamily="34" charset="0"/>
              <a:buNone/>
            </a:pPr>
            <a:r>
              <a:rPr lang="en-US" sz="1800" dirty="0">
                <a:latin typeface="Consolas" panose="020B0609020204030204" pitchFamily="49" charset="0"/>
              </a:rPr>
              <a:t>  </a:t>
            </a:r>
            <a:r>
              <a:rPr lang="en-US" sz="1800" dirty="0">
                <a:solidFill>
                  <a:srgbClr val="66FF33"/>
                </a:solidFill>
                <a:latin typeface="Consolas" panose="020B0609020204030204" pitchFamily="49" charset="0"/>
              </a:rPr>
              <a:t>print</a:t>
            </a:r>
            <a:r>
              <a:rPr lang="en-US" sz="1800" dirty="0">
                <a:latin typeface="Consolas" panose="020B0609020204030204" pitchFamily="49" charset="0"/>
              </a:rPr>
              <a:t>(</a:t>
            </a:r>
            <a:r>
              <a:rPr lang="en-US" sz="1800" dirty="0">
                <a:solidFill>
                  <a:schemeClr val="accent5">
                    <a:lumMod val="60000"/>
                    <a:lumOff val="40000"/>
                  </a:schemeClr>
                </a:solidFill>
                <a:latin typeface="Consolas" panose="020B0609020204030204" pitchFamily="49" charset="0"/>
              </a:rPr>
              <a:t>"Many buildings considerably damaged, some collapse"</a:t>
            </a:r>
            <a:r>
              <a:rPr lang="en-US" sz="1800" dirty="0">
                <a:latin typeface="Consolas" panose="020B0609020204030204" pitchFamily="49" charset="0"/>
              </a:rPr>
              <a:t>)</a:t>
            </a:r>
          </a:p>
          <a:p>
            <a:pPr marL="0" indent="0" fontAlgn="auto">
              <a:spcBef>
                <a:spcPts val="300"/>
              </a:spcBef>
              <a:spcAft>
                <a:spcPts val="0"/>
              </a:spcAft>
              <a:buFont typeface="Arial" panose="020B0604020202020204" pitchFamily="34" charset="0"/>
              <a:buNone/>
            </a:pPr>
            <a:r>
              <a:rPr lang="en-US" sz="1800" dirty="0" err="1">
                <a:solidFill>
                  <a:srgbClr val="66FF33"/>
                </a:solidFill>
                <a:latin typeface="Consolas" panose="020B0609020204030204" pitchFamily="49" charset="0"/>
              </a:rPr>
              <a:t>elif</a:t>
            </a:r>
            <a:r>
              <a:rPr lang="en-US" sz="1800" dirty="0">
                <a:latin typeface="Consolas" panose="020B0609020204030204" pitchFamily="49" charset="0"/>
              </a:rPr>
              <a:t> richter </a:t>
            </a:r>
            <a:r>
              <a:rPr lang="en-US" sz="1800" dirty="0">
                <a:solidFill>
                  <a:srgbClr val="FF33FF"/>
                </a:solidFill>
                <a:latin typeface="Consolas" panose="020B0609020204030204" pitchFamily="49" charset="0"/>
              </a:rPr>
              <a:t>&gt;=</a:t>
            </a:r>
            <a:r>
              <a:rPr lang="en-US" sz="1800" dirty="0">
                <a:latin typeface="Consolas" panose="020B0609020204030204" pitchFamily="49" charset="0"/>
              </a:rPr>
              <a:t> </a:t>
            </a:r>
            <a:r>
              <a:rPr lang="en-US" sz="1800" dirty="0">
                <a:solidFill>
                  <a:srgbClr val="66FF33"/>
                </a:solidFill>
                <a:latin typeface="Consolas" panose="020B0609020204030204" pitchFamily="49" charset="0"/>
              </a:rPr>
              <a:t>4.5</a:t>
            </a:r>
            <a:r>
              <a:rPr lang="en-US" sz="1800" dirty="0">
                <a:latin typeface="Consolas" panose="020B0609020204030204" pitchFamily="49" charset="0"/>
              </a:rPr>
              <a:t>:</a:t>
            </a:r>
          </a:p>
          <a:p>
            <a:pPr marL="0" indent="0" fontAlgn="auto">
              <a:spcBef>
                <a:spcPts val="300"/>
              </a:spcBef>
              <a:spcAft>
                <a:spcPts val="0"/>
              </a:spcAft>
              <a:buFont typeface="Arial" panose="020B0604020202020204" pitchFamily="34" charset="0"/>
              <a:buNone/>
            </a:pPr>
            <a:r>
              <a:rPr lang="en-US" sz="1800" dirty="0">
                <a:latin typeface="Consolas" panose="020B0609020204030204" pitchFamily="49" charset="0"/>
              </a:rPr>
              <a:t>  </a:t>
            </a:r>
            <a:r>
              <a:rPr lang="en-US" sz="1800" dirty="0">
                <a:solidFill>
                  <a:srgbClr val="66FF33"/>
                </a:solidFill>
                <a:latin typeface="Consolas" panose="020B0609020204030204" pitchFamily="49" charset="0"/>
              </a:rPr>
              <a:t>print</a:t>
            </a:r>
            <a:r>
              <a:rPr lang="en-US" sz="1800" dirty="0">
                <a:latin typeface="Consolas" panose="020B0609020204030204" pitchFamily="49" charset="0"/>
              </a:rPr>
              <a:t>(</a:t>
            </a:r>
            <a:r>
              <a:rPr lang="en-US" sz="1800" dirty="0">
                <a:solidFill>
                  <a:schemeClr val="accent5">
                    <a:lumMod val="60000"/>
                    <a:lumOff val="40000"/>
                  </a:schemeClr>
                </a:solidFill>
                <a:latin typeface="Consolas" panose="020B0609020204030204" pitchFamily="49" charset="0"/>
              </a:rPr>
              <a:t>"Damage to poorly constructed buildings"</a:t>
            </a:r>
            <a:r>
              <a:rPr lang="en-US" sz="1800" dirty="0">
                <a:latin typeface="Consolas" panose="020B0609020204030204" pitchFamily="49" charset="0"/>
              </a:rPr>
              <a:t>)</a:t>
            </a:r>
          </a:p>
          <a:p>
            <a:pPr marL="0" indent="0" fontAlgn="auto">
              <a:spcBef>
                <a:spcPts val="300"/>
              </a:spcBef>
              <a:spcAft>
                <a:spcPts val="0"/>
              </a:spcAft>
              <a:buFont typeface="Arial" panose="020B0604020202020204" pitchFamily="34" charset="0"/>
              <a:buNone/>
            </a:pPr>
            <a:r>
              <a:rPr lang="en-US" sz="1800" dirty="0">
                <a:solidFill>
                  <a:srgbClr val="66FF33"/>
                </a:solidFill>
                <a:latin typeface="Consolas" panose="020B0609020204030204" pitchFamily="49" charset="0"/>
              </a:rPr>
              <a:t>else</a:t>
            </a:r>
            <a:r>
              <a:rPr lang="en-US" sz="1800" dirty="0">
                <a:latin typeface="Consolas" panose="020B0609020204030204" pitchFamily="49" charset="0"/>
              </a:rPr>
              <a:t>:</a:t>
            </a:r>
          </a:p>
          <a:p>
            <a:pPr marL="0" indent="0" fontAlgn="auto">
              <a:spcBef>
                <a:spcPts val="300"/>
              </a:spcBef>
              <a:spcAft>
                <a:spcPts val="0"/>
              </a:spcAft>
              <a:buFont typeface="Arial" panose="020B0604020202020204" pitchFamily="34" charset="0"/>
              <a:buNone/>
            </a:pPr>
            <a:r>
              <a:rPr lang="en-US" sz="1800" dirty="0">
                <a:latin typeface="Consolas" panose="020B0609020204030204" pitchFamily="49" charset="0"/>
              </a:rPr>
              <a:t>  </a:t>
            </a:r>
            <a:r>
              <a:rPr lang="en-US" sz="1800" dirty="0">
                <a:solidFill>
                  <a:srgbClr val="66FF33"/>
                </a:solidFill>
                <a:latin typeface="Consolas" panose="020B0609020204030204" pitchFamily="49" charset="0"/>
              </a:rPr>
              <a:t>print</a:t>
            </a:r>
            <a:r>
              <a:rPr lang="en-US" sz="1800" dirty="0">
                <a:latin typeface="Consolas" panose="020B0609020204030204" pitchFamily="49" charset="0"/>
              </a:rPr>
              <a:t>(</a:t>
            </a:r>
            <a:r>
              <a:rPr lang="en-US" sz="1800" dirty="0">
                <a:solidFill>
                  <a:schemeClr val="accent5">
                    <a:lumMod val="60000"/>
                    <a:lumOff val="40000"/>
                  </a:schemeClr>
                </a:solidFill>
                <a:latin typeface="Consolas" panose="020B0609020204030204" pitchFamily="49" charset="0"/>
              </a:rPr>
              <a:t>"No destruction of buildings"</a:t>
            </a:r>
            <a:r>
              <a:rPr lang="en-US" sz="1800" dirty="0">
                <a:latin typeface="Consolas" panose="020B0609020204030204" pitchFamily="49" charset="0"/>
              </a:rPr>
              <a:t>)</a:t>
            </a:r>
          </a:p>
        </p:txBody>
      </p:sp>
    </p:spTree>
    <p:extLst>
      <p:ext uri="{BB962C8B-B14F-4D97-AF65-F5344CB8AC3E}">
        <p14:creationId xmlns:p14="http://schemas.microsoft.com/office/powerpoint/2010/main" val="132458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0C2F-BB88-43B7-96B4-7A58AC86D477}"/>
              </a:ext>
            </a:extLst>
          </p:cNvPr>
          <p:cNvSpPr>
            <a:spLocks noGrp="1"/>
          </p:cNvSpPr>
          <p:nvPr>
            <p:ph type="title"/>
          </p:nvPr>
        </p:nvSpPr>
        <p:spPr/>
        <p:txBody>
          <a:bodyPr>
            <a:normAutofit/>
          </a:bodyPr>
          <a:lstStyle/>
          <a:p>
            <a:r>
              <a:rPr lang="en-US" dirty="0"/>
              <a:t>Multiple Alternatives</a:t>
            </a:r>
          </a:p>
        </p:txBody>
      </p:sp>
      <p:sp>
        <p:nvSpPr>
          <p:cNvPr id="3" name="Content Placeholder 2">
            <a:extLst>
              <a:ext uri="{FF2B5EF4-FFF2-40B4-BE49-F238E27FC236}">
                <a16:creationId xmlns:a16="http://schemas.microsoft.com/office/drawing/2014/main" id="{B892D83A-F396-46E1-A687-249654FB6C5B}"/>
              </a:ext>
            </a:extLst>
          </p:cNvPr>
          <p:cNvSpPr>
            <a:spLocks noGrp="1"/>
          </p:cNvSpPr>
          <p:nvPr>
            <p:ph idx="1"/>
          </p:nvPr>
        </p:nvSpPr>
        <p:spPr>
          <a:xfrm>
            <a:off x="838200" y="1143000"/>
            <a:ext cx="10515600" cy="4876800"/>
          </a:xfrm>
        </p:spPr>
        <p:txBody>
          <a:bodyPr>
            <a:normAutofit fontScale="85000" lnSpcReduction="20000"/>
          </a:bodyPr>
          <a:lstStyle/>
          <a:p>
            <a:pPr marL="0" indent="0">
              <a:buNone/>
            </a:pPr>
            <a:r>
              <a:rPr lang="en-US" sz="3200" dirty="0">
                <a:latin typeface="Consolas" panose="020B0609020204030204" pitchFamily="49" charset="0"/>
              </a:rPr>
              <a:t>richter </a:t>
            </a:r>
            <a:r>
              <a:rPr lang="en-US" sz="3200" dirty="0">
                <a:solidFill>
                  <a:srgbClr val="FF33FF"/>
                </a:solidFill>
                <a:latin typeface="Consolas" panose="020B0609020204030204" pitchFamily="49" charset="0"/>
              </a:rPr>
              <a:t>=</a:t>
            </a:r>
            <a:r>
              <a:rPr lang="en-US" sz="3200" dirty="0">
                <a:latin typeface="Consolas" panose="020B0609020204030204" pitchFamily="49" charset="0"/>
              </a:rPr>
              <a:t> </a:t>
            </a:r>
            <a:r>
              <a:rPr lang="en-US" sz="3200" dirty="0">
                <a:solidFill>
                  <a:srgbClr val="66FF33"/>
                </a:solidFill>
                <a:latin typeface="Consolas" panose="020B0609020204030204" pitchFamily="49" charset="0"/>
              </a:rPr>
              <a:t>8.0</a:t>
            </a:r>
          </a:p>
          <a:p>
            <a:pPr marL="0" indent="0">
              <a:buNone/>
            </a:pPr>
            <a:r>
              <a:rPr lang="en-US" sz="3200" dirty="0">
                <a:solidFill>
                  <a:srgbClr val="66FF33"/>
                </a:solidFill>
                <a:latin typeface="Consolas" panose="020B0609020204030204" pitchFamily="49" charset="0"/>
              </a:rPr>
              <a:t>if</a:t>
            </a:r>
            <a:r>
              <a:rPr lang="en-US" sz="3200" dirty="0">
                <a:latin typeface="Consolas" panose="020B0609020204030204" pitchFamily="49" charset="0"/>
              </a:rPr>
              <a:t> richter </a:t>
            </a:r>
            <a:r>
              <a:rPr lang="en-US" sz="3200" dirty="0">
                <a:solidFill>
                  <a:srgbClr val="FF33FF"/>
                </a:solidFill>
                <a:latin typeface="Consolas" panose="020B0609020204030204" pitchFamily="49" charset="0"/>
              </a:rPr>
              <a:t>&gt;=</a:t>
            </a:r>
            <a:r>
              <a:rPr lang="en-US" sz="3200" dirty="0">
                <a:latin typeface="Consolas" panose="020B0609020204030204" pitchFamily="49" charset="0"/>
              </a:rPr>
              <a:t> </a:t>
            </a:r>
            <a:r>
              <a:rPr lang="en-US" sz="3200" dirty="0">
                <a:solidFill>
                  <a:srgbClr val="66FF33"/>
                </a:solidFill>
                <a:latin typeface="Consolas" panose="020B0609020204030204" pitchFamily="49" charset="0"/>
              </a:rPr>
              <a:t>8.0</a:t>
            </a:r>
            <a:r>
              <a:rPr lang="en-US" sz="3200" dirty="0">
                <a:latin typeface="Consolas" panose="020B0609020204030204" pitchFamily="49" charset="0"/>
              </a:rPr>
              <a:t>:</a:t>
            </a:r>
          </a:p>
          <a:p>
            <a:pPr marL="0" indent="0">
              <a:buNone/>
            </a:pPr>
            <a:r>
              <a:rPr lang="en-US" sz="3200" dirty="0">
                <a:latin typeface="Consolas" panose="020B0609020204030204" pitchFamily="49" charset="0"/>
              </a:rPr>
              <a:t>  </a:t>
            </a:r>
            <a:r>
              <a:rPr lang="en-US" sz="3200" dirty="0">
                <a:solidFill>
                  <a:srgbClr val="66FF33"/>
                </a:solidFill>
                <a:latin typeface="Consolas" panose="020B0609020204030204" pitchFamily="49" charset="0"/>
              </a:rPr>
              <a:t>print</a:t>
            </a:r>
            <a:r>
              <a:rPr lang="en-US" sz="3200" dirty="0">
                <a:latin typeface="Consolas" panose="020B0609020204030204" pitchFamily="49" charset="0"/>
              </a:rPr>
              <a:t>(</a:t>
            </a:r>
            <a:r>
              <a:rPr lang="en-US" sz="3200" dirty="0">
                <a:solidFill>
                  <a:schemeClr val="accent5">
                    <a:lumMod val="60000"/>
                    <a:lumOff val="40000"/>
                  </a:schemeClr>
                </a:solidFill>
                <a:latin typeface="Consolas" panose="020B0609020204030204" pitchFamily="49" charset="0"/>
              </a:rPr>
              <a:t>"Most </a:t>
            </a:r>
            <a:r>
              <a:rPr lang="en-US" sz="3200" dirty="0" err="1">
                <a:solidFill>
                  <a:schemeClr val="accent5">
                    <a:lumMod val="60000"/>
                    <a:lumOff val="40000"/>
                  </a:schemeClr>
                </a:solidFill>
                <a:latin typeface="Consolas" panose="020B0609020204030204" pitchFamily="49" charset="0"/>
              </a:rPr>
              <a:t>strcutures</a:t>
            </a:r>
            <a:r>
              <a:rPr lang="en-US" sz="3200" dirty="0">
                <a:solidFill>
                  <a:schemeClr val="accent5">
                    <a:lumMod val="60000"/>
                    <a:lumOff val="40000"/>
                  </a:schemeClr>
                </a:solidFill>
                <a:latin typeface="Consolas" panose="020B0609020204030204" pitchFamily="49" charset="0"/>
              </a:rPr>
              <a:t> fail"</a:t>
            </a:r>
            <a:r>
              <a:rPr lang="en-US" sz="3200" dirty="0">
                <a:latin typeface="Consolas" panose="020B0609020204030204" pitchFamily="49" charset="0"/>
              </a:rPr>
              <a:t>)</a:t>
            </a:r>
          </a:p>
          <a:p>
            <a:pPr marL="0" indent="0">
              <a:buNone/>
            </a:pPr>
            <a:r>
              <a:rPr lang="en-US" sz="3200" dirty="0" err="1">
                <a:solidFill>
                  <a:srgbClr val="66FF33"/>
                </a:solidFill>
                <a:latin typeface="Consolas" panose="020B0609020204030204" pitchFamily="49" charset="0"/>
              </a:rPr>
              <a:t>elif</a:t>
            </a:r>
            <a:r>
              <a:rPr lang="en-US" sz="3200" dirty="0">
                <a:latin typeface="Consolas" panose="020B0609020204030204" pitchFamily="49" charset="0"/>
              </a:rPr>
              <a:t> richter </a:t>
            </a:r>
            <a:r>
              <a:rPr lang="en-US" sz="3200" dirty="0">
                <a:solidFill>
                  <a:srgbClr val="FF33FF"/>
                </a:solidFill>
                <a:latin typeface="Consolas" panose="020B0609020204030204" pitchFamily="49" charset="0"/>
              </a:rPr>
              <a:t>&gt;=</a:t>
            </a:r>
            <a:r>
              <a:rPr lang="en-US" sz="3200" dirty="0">
                <a:latin typeface="Consolas" panose="020B0609020204030204" pitchFamily="49" charset="0"/>
              </a:rPr>
              <a:t> </a:t>
            </a:r>
            <a:r>
              <a:rPr lang="en-US" sz="3200" dirty="0">
                <a:solidFill>
                  <a:srgbClr val="66FF33"/>
                </a:solidFill>
                <a:latin typeface="Consolas" panose="020B0609020204030204" pitchFamily="49" charset="0"/>
              </a:rPr>
              <a:t>7.0</a:t>
            </a:r>
            <a:r>
              <a:rPr lang="en-US" sz="3200" dirty="0">
                <a:latin typeface="Consolas" panose="020B0609020204030204" pitchFamily="49" charset="0"/>
              </a:rPr>
              <a:t>:</a:t>
            </a:r>
          </a:p>
          <a:p>
            <a:pPr marL="0" indent="0">
              <a:buNone/>
            </a:pPr>
            <a:r>
              <a:rPr lang="en-US" sz="3200" dirty="0">
                <a:latin typeface="Consolas" panose="020B0609020204030204" pitchFamily="49" charset="0"/>
              </a:rPr>
              <a:t>  </a:t>
            </a:r>
            <a:r>
              <a:rPr lang="en-US" sz="3200" dirty="0">
                <a:solidFill>
                  <a:srgbClr val="66FF33"/>
                </a:solidFill>
                <a:latin typeface="Consolas" panose="020B0609020204030204" pitchFamily="49" charset="0"/>
              </a:rPr>
              <a:t>print</a:t>
            </a:r>
            <a:r>
              <a:rPr lang="en-US" sz="3200" dirty="0">
                <a:latin typeface="Consolas" panose="020B0609020204030204" pitchFamily="49" charset="0"/>
              </a:rPr>
              <a:t>(</a:t>
            </a:r>
            <a:r>
              <a:rPr lang="en-US" sz="3200" dirty="0">
                <a:solidFill>
                  <a:schemeClr val="accent5">
                    <a:lumMod val="60000"/>
                    <a:lumOff val="40000"/>
                  </a:schemeClr>
                </a:solidFill>
                <a:latin typeface="Consolas" panose="020B0609020204030204" pitchFamily="49" charset="0"/>
              </a:rPr>
              <a:t>"Many buildings destroyed"</a:t>
            </a:r>
            <a:r>
              <a:rPr lang="en-US" sz="3200" dirty="0">
                <a:latin typeface="Consolas" panose="020B0609020204030204" pitchFamily="49" charset="0"/>
              </a:rPr>
              <a:t>)</a:t>
            </a:r>
          </a:p>
          <a:p>
            <a:pPr marL="0" indent="0">
              <a:buNone/>
            </a:pPr>
            <a:r>
              <a:rPr lang="en-US" sz="3200" dirty="0" err="1">
                <a:solidFill>
                  <a:srgbClr val="66FF33"/>
                </a:solidFill>
                <a:latin typeface="Consolas" panose="020B0609020204030204" pitchFamily="49" charset="0"/>
              </a:rPr>
              <a:t>elif</a:t>
            </a:r>
            <a:r>
              <a:rPr lang="en-US" sz="3200" dirty="0">
                <a:latin typeface="Consolas" panose="020B0609020204030204" pitchFamily="49" charset="0"/>
              </a:rPr>
              <a:t> richter </a:t>
            </a:r>
            <a:r>
              <a:rPr lang="en-US" sz="3200" dirty="0">
                <a:solidFill>
                  <a:srgbClr val="FF33FF"/>
                </a:solidFill>
                <a:latin typeface="Consolas" panose="020B0609020204030204" pitchFamily="49" charset="0"/>
              </a:rPr>
              <a:t>&gt;=</a:t>
            </a:r>
            <a:r>
              <a:rPr lang="en-US" sz="3200" dirty="0">
                <a:latin typeface="Consolas" panose="020B0609020204030204" pitchFamily="49" charset="0"/>
              </a:rPr>
              <a:t> </a:t>
            </a:r>
            <a:r>
              <a:rPr lang="en-US" sz="3200" dirty="0">
                <a:solidFill>
                  <a:srgbClr val="66FF33"/>
                </a:solidFill>
                <a:latin typeface="Consolas" panose="020B0609020204030204" pitchFamily="49" charset="0"/>
              </a:rPr>
              <a:t>6.0</a:t>
            </a:r>
            <a:r>
              <a:rPr lang="en-US" sz="3200" dirty="0">
                <a:latin typeface="Consolas" panose="020B0609020204030204" pitchFamily="49" charset="0"/>
              </a:rPr>
              <a:t>:</a:t>
            </a:r>
          </a:p>
          <a:p>
            <a:pPr marL="0" indent="0">
              <a:buNone/>
            </a:pPr>
            <a:r>
              <a:rPr lang="en-US" sz="3200" dirty="0">
                <a:latin typeface="Consolas" panose="020B0609020204030204" pitchFamily="49" charset="0"/>
              </a:rPr>
              <a:t>  </a:t>
            </a:r>
            <a:r>
              <a:rPr lang="en-US" sz="3200" dirty="0">
                <a:solidFill>
                  <a:srgbClr val="66FF33"/>
                </a:solidFill>
                <a:latin typeface="Consolas" panose="020B0609020204030204" pitchFamily="49" charset="0"/>
              </a:rPr>
              <a:t>print</a:t>
            </a:r>
            <a:r>
              <a:rPr lang="en-US" sz="3200" dirty="0">
                <a:latin typeface="Consolas" panose="020B0609020204030204" pitchFamily="49" charset="0"/>
              </a:rPr>
              <a:t>(</a:t>
            </a:r>
            <a:r>
              <a:rPr lang="en-US" sz="2600" dirty="0">
                <a:solidFill>
                  <a:schemeClr val="accent5">
                    <a:lumMod val="60000"/>
                    <a:lumOff val="40000"/>
                  </a:schemeClr>
                </a:solidFill>
                <a:latin typeface="Consolas" panose="020B0609020204030204" pitchFamily="49" charset="0"/>
              </a:rPr>
              <a:t>"Many buildings considerably damaged, some collapse"</a:t>
            </a:r>
            <a:r>
              <a:rPr lang="en-US" sz="3200" dirty="0">
                <a:latin typeface="Consolas" panose="020B0609020204030204" pitchFamily="49" charset="0"/>
              </a:rPr>
              <a:t>)</a:t>
            </a:r>
          </a:p>
          <a:p>
            <a:pPr marL="0" indent="0">
              <a:buNone/>
            </a:pPr>
            <a:r>
              <a:rPr lang="en-US" sz="3200" dirty="0" err="1">
                <a:solidFill>
                  <a:srgbClr val="66FF33"/>
                </a:solidFill>
                <a:latin typeface="Consolas" panose="020B0609020204030204" pitchFamily="49" charset="0"/>
              </a:rPr>
              <a:t>elif</a:t>
            </a:r>
            <a:r>
              <a:rPr lang="en-US" sz="3200" dirty="0">
                <a:latin typeface="Consolas" panose="020B0609020204030204" pitchFamily="49" charset="0"/>
              </a:rPr>
              <a:t> richter </a:t>
            </a:r>
            <a:r>
              <a:rPr lang="en-US" sz="3200" dirty="0">
                <a:solidFill>
                  <a:srgbClr val="FF33FF"/>
                </a:solidFill>
                <a:latin typeface="Consolas" panose="020B0609020204030204" pitchFamily="49" charset="0"/>
              </a:rPr>
              <a:t>&gt;=</a:t>
            </a:r>
            <a:r>
              <a:rPr lang="en-US" sz="3200" dirty="0">
                <a:latin typeface="Consolas" panose="020B0609020204030204" pitchFamily="49" charset="0"/>
              </a:rPr>
              <a:t> </a:t>
            </a:r>
            <a:r>
              <a:rPr lang="en-US" sz="3200" dirty="0">
                <a:solidFill>
                  <a:srgbClr val="66FF33"/>
                </a:solidFill>
                <a:latin typeface="Consolas" panose="020B0609020204030204" pitchFamily="49" charset="0"/>
              </a:rPr>
              <a:t>4.5</a:t>
            </a:r>
            <a:r>
              <a:rPr lang="en-US" sz="3200" dirty="0">
                <a:latin typeface="Consolas" panose="020B0609020204030204" pitchFamily="49" charset="0"/>
              </a:rPr>
              <a:t>:</a:t>
            </a:r>
          </a:p>
          <a:p>
            <a:pPr marL="0" indent="0">
              <a:buNone/>
            </a:pPr>
            <a:r>
              <a:rPr lang="en-US" sz="3200" dirty="0">
                <a:latin typeface="Consolas" panose="020B0609020204030204" pitchFamily="49" charset="0"/>
              </a:rPr>
              <a:t>  </a:t>
            </a:r>
            <a:r>
              <a:rPr lang="en-US" sz="3200" dirty="0">
                <a:solidFill>
                  <a:srgbClr val="66FF33"/>
                </a:solidFill>
                <a:latin typeface="Consolas" panose="020B0609020204030204" pitchFamily="49" charset="0"/>
              </a:rPr>
              <a:t>print</a:t>
            </a:r>
            <a:r>
              <a:rPr lang="en-US" sz="3200" dirty="0">
                <a:latin typeface="Consolas" panose="020B0609020204030204" pitchFamily="49" charset="0"/>
              </a:rPr>
              <a:t>(</a:t>
            </a:r>
            <a:r>
              <a:rPr lang="en-US" sz="3200" dirty="0">
                <a:solidFill>
                  <a:schemeClr val="accent5">
                    <a:lumMod val="60000"/>
                    <a:lumOff val="40000"/>
                  </a:schemeClr>
                </a:solidFill>
                <a:latin typeface="Consolas" panose="020B0609020204030204" pitchFamily="49" charset="0"/>
              </a:rPr>
              <a:t>"Damage to poorly constructed buildings"</a:t>
            </a:r>
            <a:r>
              <a:rPr lang="en-US" sz="3200" dirty="0">
                <a:latin typeface="Consolas" panose="020B0609020204030204" pitchFamily="49" charset="0"/>
              </a:rPr>
              <a:t>)</a:t>
            </a:r>
          </a:p>
          <a:p>
            <a:pPr marL="0" indent="0">
              <a:buNone/>
            </a:pPr>
            <a:r>
              <a:rPr lang="en-US" sz="3200" dirty="0">
                <a:solidFill>
                  <a:srgbClr val="66FF33"/>
                </a:solidFill>
                <a:latin typeface="Consolas" panose="020B0609020204030204" pitchFamily="49" charset="0"/>
              </a:rPr>
              <a:t>else</a:t>
            </a:r>
            <a:r>
              <a:rPr lang="en-US" sz="3200" dirty="0">
                <a:latin typeface="Consolas" panose="020B0609020204030204" pitchFamily="49" charset="0"/>
              </a:rPr>
              <a:t>:</a:t>
            </a:r>
          </a:p>
          <a:p>
            <a:pPr marL="0" indent="0">
              <a:buNone/>
            </a:pPr>
            <a:r>
              <a:rPr lang="en-US" sz="3200" dirty="0">
                <a:latin typeface="Consolas" panose="020B0609020204030204" pitchFamily="49" charset="0"/>
              </a:rPr>
              <a:t>  </a:t>
            </a:r>
            <a:r>
              <a:rPr lang="en-US" sz="3200" dirty="0">
                <a:solidFill>
                  <a:srgbClr val="66FF33"/>
                </a:solidFill>
                <a:latin typeface="Consolas" panose="020B0609020204030204" pitchFamily="49" charset="0"/>
              </a:rPr>
              <a:t>print</a:t>
            </a:r>
            <a:r>
              <a:rPr lang="en-US" sz="3200" dirty="0">
                <a:latin typeface="Consolas" panose="020B0609020204030204" pitchFamily="49" charset="0"/>
              </a:rPr>
              <a:t>(</a:t>
            </a:r>
            <a:r>
              <a:rPr lang="en-US" sz="3200" dirty="0">
                <a:solidFill>
                  <a:schemeClr val="accent5">
                    <a:lumMod val="60000"/>
                    <a:lumOff val="40000"/>
                  </a:schemeClr>
                </a:solidFill>
                <a:latin typeface="Consolas" panose="020B0609020204030204" pitchFamily="49" charset="0"/>
              </a:rPr>
              <a:t>"No destruction of buildings"</a:t>
            </a:r>
            <a:r>
              <a:rPr lang="en-US" sz="3200" dirty="0">
                <a:latin typeface="Consolas" panose="020B0609020204030204" pitchFamily="49" charset="0"/>
              </a:rPr>
              <a:t>)</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EBCDABB-4CFB-4B62-92C6-C7DEDBD08696}"/>
              </a:ext>
            </a:extLst>
          </p:cNvPr>
          <p:cNvSpPr>
            <a:spLocks noGrp="1"/>
          </p:cNvSpPr>
          <p:nvPr>
            <p:ph type="sldNum" sz="quarter" idx="12"/>
          </p:nvPr>
        </p:nvSpPr>
        <p:spPr/>
        <p:txBody>
          <a:bodyPr/>
          <a:lstStyle/>
          <a:p>
            <a:fld id="{3EA9A468-A168-48C4-B46A-E65448296BCD}" type="slidenum">
              <a:rPr lang="en-US" altLang="en-US" smtClean="0"/>
              <a:pPr/>
              <a:t>14</a:t>
            </a:fld>
            <a:endParaRPr lang="en-US" altLang="en-US"/>
          </a:p>
        </p:txBody>
      </p:sp>
      <p:sp>
        <p:nvSpPr>
          <p:cNvPr id="7" name="TextBox 6">
            <a:extLst>
              <a:ext uri="{FF2B5EF4-FFF2-40B4-BE49-F238E27FC236}">
                <a16:creationId xmlns:a16="http://schemas.microsoft.com/office/drawing/2014/main" id="{12A20D05-CA93-48EC-92E6-DB2D08249565}"/>
              </a:ext>
            </a:extLst>
          </p:cNvPr>
          <p:cNvSpPr txBox="1"/>
          <p:nvPr/>
        </p:nvSpPr>
        <p:spPr>
          <a:xfrm>
            <a:off x="6819088" y="1050586"/>
            <a:ext cx="4618687" cy="3040877"/>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342900" indent="-342900" algn="l">
              <a:buFont typeface="Arial" panose="020B0604020202020204" pitchFamily="34" charset="0"/>
              <a:buChar char="•"/>
            </a:pPr>
            <a:r>
              <a:rPr lang="en-US" i="0" dirty="0">
                <a:solidFill>
                  <a:srgbClr val="FFFF00"/>
                </a:solidFill>
                <a:effectLst/>
                <a:latin typeface="Cambria" panose="02040503050406030204" pitchFamily="18" charset="0"/>
                <a:ea typeface="Cambria" panose="02040503050406030204" pitchFamily="18" charset="0"/>
              </a:rPr>
              <a:t>As soon as one of the four tests succeeds, the effect is displayed, and no further tests are attempted.</a:t>
            </a:r>
          </a:p>
          <a:p>
            <a:pPr marL="342900" indent="-342900" algn="l">
              <a:buFont typeface="Arial" panose="020B0604020202020204" pitchFamily="34" charset="0"/>
              <a:buChar char="•"/>
            </a:pPr>
            <a:r>
              <a:rPr lang="en-US" i="0" dirty="0">
                <a:solidFill>
                  <a:srgbClr val="FFFF00"/>
                </a:solidFill>
                <a:effectLst/>
                <a:latin typeface="Cambria" panose="02040503050406030204" pitchFamily="18" charset="0"/>
                <a:ea typeface="Cambria" panose="02040503050406030204" pitchFamily="18" charset="0"/>
              </a:rPr>
              <a:t>If none of the four cases applies, the final else clause applies, and a default message is printed.</a:t>
            </a:r>
          </a:p>
        </p:txBody>
      </p:sp>
    </p:spTree>
    <p:extLst>
      <p:ext uri="{BB962C8B-B14F-4D97-AF65-F5344CB8AC3E}">
        <p14:creationId xmlns:p14="http://schemas.microsoft.com/office/powerpoint/2010/main" val="425179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0C2F-BB88-43B7-96B4-7A58AC86D477}"/>
              </a:ext>
            </a:extLst>
          </p:cNvPr>
          <p:cNvSpPr>
            <a:spLocks noGrp="1"/>
          </p:cNvSpPr>
          <p:nvPr>
            <p:ph type="title"/>
          </p:nvPr>
        </p:nvSpPr>
        <p:spPr/>
        <p:txBody>
          <a:bodyPr>
            <a:normAutofit/>
          </a:bodyPr>
          <a:lstStyle/>
          <a:p>
            <a:r>
              <a:rPr lang="en-US" dirty="0"/>
              <a:t>Multiple Alternatives</a:t>
            </a:r>
          </a:p>
        </p:txBody>
      </p:sp>
      <p:sp>
        <p:nvSpPr>
          <p:cNvPr id="5" name="TextBox 4">
            <a:extLst>
              <a:ext uri="{FF2B5EF4-FFF2-40B4-BE49-F238E27FC236}">
                <a16:creationId xmlns:a16="http://schemas.microsoft.com/office/drawing/2014/main" id="{F9E6A1FF-1945-414A-97B6-7D7D188E5B27}"/>
              </a:ext>
            </a:extLst>
          </p:cNvPr>
          <p:cNvSpPr txBox="1"/>
          <p:nvPr/>
        </p:nvSpPr>
        <p:spPr>
          <a:xfrm>
            <a:off x="6116595" y="3275088"/>
            <a:ext cx="5570376" cy="2677656"/>
          </a:xfrm>
          <a:prstGeom prst="rect">
            <a:avLst/>
          </a:prstGeom>
          <a:solidFill>
            <a:srgbClr val="000000"/>
          </a:solidFill>
        </p:spPr>
        <p:style>
          <a:lnRef idx="0">
            <a:schemeClr val="accent1"/>
          </a:lnRef>
          <a:fillRef idx="3">
            <a:schemeClr val="accent1"/>
          </a:fillRef>
          <a:effectRef idx="3">
            <a:schemeClr val="accent1"/>
          </a:effectRef>
          <a:fontRef idx="minor">
            <a:schemeClr val="lt1"/>
          </a:fontRef>
        </p:style>
        <p:txBody>
          <a:bodyPr wrap="square">
            <a:spAutoFit/>
          </a:bodyPr>
          <a:lstStyle/>
          <a:p>
            <a:r>
              <a:rPr lang="en-US" sz="1200" dirty="0">
                <a:latin typeface="Consolas" panose="020B0609020204030204" pitchFamily="49" charset="0"/>
              </a:rPr>
              <a:t>richter </a:t>
            </a:r>
            <a:r>
              <a:rPr lang="en-US" sz="1200" dirty="0">
                <a:solidFill>
                  <a:srgbClr val="FF33FF"/>
                </a:solidFill>
                <a:latin typeface="Consolas" panose="020B0609020204030204" pitchFamily="49" charset="0"/>
              </a:rPr>
              <a:t>=</a:t>
            </a:r>
            <a:r>
              <a:rPr lang="en-US" sz="1200" dirty="0">
                <a:latin typeface="Consolas" panose="020B0609020204030204" pitchFamily="49" charset="0"/>
              </a:rPr>
              <a:t> </a:t>
            </a:r>
            <a:r>
              <a:rPr lang="en-US" sz="1200" dirty="0">
                <a:solidFill>
                  <a:srgbClr val="66FF33"/>
                </a:solidFill>
                <a:latin typeface="Consolas" panose="020B0609020204030204" pitchFamily="49" charset="0"/>
              </a:rPr>
              <a:t>8.0</a:t>
            </a:r>
          </a:p>
          <a:p>
            <a:r>
              <a:rPr lang="en-US" sz="1200" dirty="0">
                <a:solidFill>
                  <a:srgbClr val="66FF33"/>
                </a:solidFill>
                <a:latin typeface="Consolas" panose="020B0609020204030204" pitchFamily="49" charset="0"/>
              </a:rPr>
              <a:t>if</a:t>
            </a:r>
            <a:r>
              <a:rPr lang="en-US" sz="1200" dirty="0">
                <a:latin typeface="Consolas" panose="020B0609020204030204" pitchFamily="49" charset="0"/>
              </a:rPr>
              <a:t> richter </a:t>
            </a:r>
            <a:r>
              <a:rPr lang="en-US" sz="1200" dirty="0">
                <a:solidFill>
                  <a:srgbClr val="FF33FF"/>
                </a:solidFill>
                <a:latin typeface="Consolas" panose="020B0609020204030204" pitchFamily="49" charset="0"/>
              </a:rPr>
              <a:t>&gt;=</a:t>
            </a:r>
            <a:r>
              <a:rPr lang="en-US" sz="1200" dirty="0">
                <a:latin typeface="Consolas" panose="020B0609020204030204" pitchFamily="49" charset="0"/>
              </a:rPr>
              <a:t> </a:t>
            </a:r>
            <a:r>
              <a:rPr lang="en-US" sz="1200" dirty="0">
                <a:solidFill>
                  <a:srgbClr val="66FF33"/>
                </a:solidFill>
                <a:latin typeface="Consolas" panose="020B0609020204030204" pitchFamily="49" charset="0"/>
              </a:rPr>
              <a:t>8.0</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print</a:t>
            </a:r>
            <a:r>
              <a:rPr lang="en-US" sz="1200" dirty="0">
                <a:latin typeface="Consolas" panose="020B0609020204030204" pitchFamily="49" charset="0"/>
              </a:rPr>
              <a:t>(</a:t>
            </a:r>
            <a:r>
              <a:rPr lang="en-US" sz="1200" dirty="0">
                <a:solidFill>
                  <a:schemeClr val="accent5"/>
                </a:solidFill>
                <a:latin typeface="Consolas" panose="020B0609020204030204" pitchFamily="49" charset="0"/>
              </a:rPr>
              <a:t>"Most structures fall"</a:t>
            </a:r>
            <a:r>
              <a:rPr lang="en-US" sz="1200" dirty="0">
                <a:latin typeface="Consolas" panose="020B0609020204030204" pitchFamily="49" charset="0"/>
              </a:rPr>
              <a:t>)</a:t>
            </a:r>
          </a:p>
          <a:p>
            <a:r>
              <a:rPr lang="en-US" sz="1200" dirty="0">
                <a:solidFill>
                  <a:srgbClr val="66FF33"/>
                </a:solidFill>
                <a:latin typeface="Consolas" panose="020B0609020204030204" pitchFamily="49" charset="0"/>
              </a:rPr>
              <a:t>else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if</a:t>
            </a:r>
            <a:r>
              <a:rPr lang="en-US" sz="1200" dirty="0">
                <a:latin typeface="Consolas" panose="020B0609020204030204" pitchFamily="49" charset="0"/>
              </a:rPr>
              <a:t> richter </a:t>
            </a:r>
            <a:r>
              <a:rPr lang="en-US" sz="1200" dirty="0">
                <a:solidFill>
                  <a:srgbClr val="FF33FF"/>
                </a:solidFill>
                <a:latin typeface="Consolas" panose="020B0609020204030204" pitchFamily="49" charset="0"/>
              </a:rPr>
              <a:t>&gt;=</a:t>
            </a:r>
            <a:r>
              <a:rPr lang="en-US" sz="1200" dirty="0">
                <a:latin typeface="Consolas" panose="020B0609020204030204" pitchFamily="49" charset="0"/>
              </a:rPr>
              <a:t> </a:t>
            </a:r>
            <a:r>
              <a:rPr lang="en-US" sz="1200" dirty="0">
                <a:solidFill>
                  <a:srgbClr val="66FF33"/>
                </a:solidFill>
                <a:latin typeface="Consolas" panose="020B0609020204030204" pitchFamily="49" charset="0"/>
              </a:rPr>
              <a:t>7.0</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print</a:t>
            </a:r>
            <a:r>
              <a:rPr lang="en-US" sz="1200" dirty="0">
                <a:latin typeface="Consolas" panose="020B0609020204030204" pitchFamily="49" charset="0"/>
              </a:rPr>
              <a:t>(</a:t>
            </a:r>
            <a:r>
              <a:rPr lang="en-US" sz="1200" dirty="0">
                <a:solidFill>
                  <a:schemeClr val="accent5"/>
                </a:solidFill>
                <a:latin typeface="Consolas" panose="020B0609020204030204" pitchFamily="49" charset="0"/>
              </a:rPr>
              <a:t>"Many building destroyed"</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else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if</a:t>
            </a:r>
            <a:r>
              <a:rPr lang="en-US" sz="1200" dirty="0">
                <a:latin typeface="Consolas" panose="020B0609020204030204" pitchFamily="49" charset="0"/>
              </a:rPr>
              <a:t> richter </a:t>
            </a:r>
            <a:r>
              <a:rPr lang="en-US" sz="1200" dirty="0">
                <a:solidFill>
                  <a:srgbClr val="FF33FF"/>
                </a:solidFill>
                <a:latin typeface="Consolas" panose="020B0609020204030204" pitchFamily="49" charset="0"/>
              </a:rPr>
              <a:t>&gt;=</a:t>
            </a:r>
            <a:r>
              <a:rPr lang="en-US" sz="1200" dirty="0">
                <a:latin typeface="Consolas" panose="020B0609020204030204" pitchFamily="49" charset="0"/>
              </a:rPr>
              <a:t> </a:t>
            </a:r>
            <a:r>
              <a:rPr lang="en-US" sz="1200" dirty="0">
                <a:solidFill>
                  <a:srgbClr val="66FF33"/>
                </a:solidFill>
                <a:latin typeface="Consolas" panose="020B0609020204030204" pitchFamily="49" charset="0"/>
              </a:rPr>
              <a:t>6.0</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print</a:t>
            </a:r>
            <a:r>
              <a:rPr lang="en-US" sz="1200" dirty="0">
                <a:latin typeface="Consolas" panose="020B0609020204030204" pitchFamily="49" charset="0"/>
              </a:rPr>
              <a:t>(</a:t>
            </a:r>
            <a:r>
              <a:rPr lang="en-US" sz="1200" dirty="0">
                <a:solidFill>
                  <a:schemeClr val="accent5"/>
                </a:solidFill>
                <a:latin typeface="Consolas" panose="020B0609020204030204" pitchFamily="49" charset="0"/>
              </a:rPr>
              <a:t>"Many buildings considerably damaged, some collapse"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else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if</a:t>
            </a:r>
            <a:r>
              <a:rPr lang="en-US" sz="1200" dirty="0">
                <a:latin typeface="Consolas" panose="020B0609020204030204" pitchFamily="49" charset="0"/>
              </a:rPr>
              <a:t> richter </a:t>
            </a:r>
            <a:r>
              <a:rPr lang="en-US" sz="1200" dirty="0">
                <a:solidFill>
                  <a:srgbClr val="FF33FF"/>
                </a:solidFill>
                <a:latin typeface="Consolas" panose="020B0609020204030204" pitchFamily="49" charset="0"/>
              </a:rPr>
              <a:t>&gt;=</a:t>
            </a:r>
            <a:r>
              <a:rPr lang="en-US" sz="1200" dirty="0">
                <a:latin typeface="Consolas" panose="020B0609020204030204" pitchFamily="49" charset="0"/>
              </a:rPr>
              <a:t> </a:t>
            </a:r>
            <a:r>
              <a:rPr lang="en-US" sz="1200" dirty="0">
                <a:solidFill>
                  <a:srgbClr val="66FF33"/>
                </a:solidFill>
                <a:latin typeface="Consolas" panose="020B0609020204030204" pitchFamily="49" charset="0"/>
              </a:rPr>
              <a:t>4.5</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print</a:t>
            </a:r>
            <a:r>
              <a:rPr lang="en-US" sz="1200" dirty="0">
                <a:latin typeface="Consolas" panose="020B0609020204030204" pitchFamily="49" charset="0"/>
              </a:rPr>
              <a:t>(</a:t>
            </a:r>
            <a:r>
              <a:rPr lang="en-US" sz="1200" dirty="0">
                <a:solidFill>
                  <a:schemeClr val="accent5"/>
                </a:solidFill>
                <a:latin typeface="Consolas" panose="020B0609020204030204" pitchFamily="49" charset="0"/>
              </a:rPr>
              <a:t>"Damage to poorly constructed buildings"</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else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66FF33"/>
                </a:solidFill>
                <a:latin typeface="Consolas" panose="020B0609020204030204" pitchFamily="49" charset="0"/>
              </a:rPr>
              <a:t>print</a:t>
            </a:r>
            <a:r>
              <a:rPr lang="en-US" sz="1200" dirty="0">
                <a:latin typeface="Consolas" panose="020B0609020204030204" pitchFamily="49" charset="0"/>
              </a:rPr>
              <a:t>(</a:t>
            </a:r>
            <a:r>
              <a:rPr lang="en-US" sz="1200" dirty="0">
                <a:solidFill>
                  <a:schemeClr val="accent5"/>
                </a:solidFill>
                <a:latin typeface="Consolas" panose="020B0609020204030204" pitchFamily="49" charset="0"/>
              </a:rPr>
              <a:t>"No destruction of buildings"</a:t>
            </a:r>
            <a:r>
              <a:rPr lang="en-US" sz="12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6EBCDABB-4CFB-4B62-92C6-C7DEDBD08696}"/>
              </a:ext>
            </a:extLst>
          </p:cNvPr>
          <p:cNvSpPr>
            <a:spLocks noGrp="1"/>
          </p:cNvSpPr>
          <p:nvPr>
            <p:ph type="sldNum" sz="quarter" idx="12"/>
          </p:nvPr>
        </p:nvSpPr>
        <p:spPr/>
        <p:txBody>
          <a:bodyPr/>
          <a:lstStyle/>
          <a:p>
            <a:fld id="{3EA9A468-A168-48C4-B46A-E65448296BCD}" type="slidenum">
              <a:rPr lang="en-US" altLang="en-US" smtClean="0"/>
              <a:pPr/>
              <a:t>15</a:t>
            </a:fld>
            <a:endParaRPr lang="en-US" altLang="en-US"/>
          </a:p>
        </p:txBody>
      </p:sp>
      <p:sp>
        <p:nvSpPr>
          <p:cNvPr id="3" name="Content Placeholder 2">
            <a:extLst>
              <a:ext uri="{FF2B5EF4-FFF2-40B4-BE49-F238E27FC236}">
                <a16:creationId xmlns:a16="http://schemas.microsoft.com/office/drawing/2014/main" id="{B892D83A-F396-46E1-A687-249654FB6C5B}"/>
              </a:ext>
            </a:extLst>
          </p:cNvPr>
          <p:cNvSpPr>
            <a:spLocks noGrp="1"/>
          </p:cNvSpPr>
          <p:nvPr>
            <p:ph idx="1"/>
          </p:nvPr>
        </p:nvSpPr>
        <p:spPr>
          <a:xfrm>
            <a:off x="838200" y="1143000"/>
            <a:ext cx="5570376" cy="4031873"/>
          </a:xfrm>
        </p:spPr>
        <p:txBody>
          <a:bodyPr>
            <a:noAutofit/>
          </a:bodyPr>
          <a:lstStyle/>
          <a:p>
            <a:pPr marL="0" indent="0">
              <a:spcBef>
                <a:spcPts val="600"/>
              </a:spcBef>
              <a:buNone/>
            </a:pPr>
            <a:r>
              <a:rPr lang="en-US" sz="1400" dirty="0">
                <a:latin typeface="Consolas" panose="020B0609020204030204" pitchFamily="49" charset="0"/>
              </a:rPr>
              <a:t>richter </a:t>
            </a:r>
            <a:r>
              <a:rPr lang="en-US" sz="1400" dirty="0">
                <a:solidFill>
                  <a:srgbClr val="FF33FF"/>
                </a:solidFill>
                <a:latin typeface="Consolas" panose="020B0609020204030204" pitchFamily="49" charset="0"/>
              </a:rPr>
              <a:t>=</a:t>
            </a:r>
            <a:r>
              <a:rPr lang="en-US" sz="1400" dirty="0">
                <a:latin typeface="Consolas" panose="020B0609020204030204" pitchFamily="49" charset="0"/>
              </a:rPr>
              <a:t> </a:t>
            </a:r>
            <a:r>
              <a:rPr lang="en-US" sz="1400" dirty="0">
                <a:solidFill>
                  <a:srgbClr val="66FF33"/>
                </a:solidFill>
                <a:latin typeface="Consolas" panose="020B0609020204030204" pitchFamily="49" charset="0"/>
              </a:rPr>
              <a:t>8.0</a:t>
            </a:r>
          </a:p>
          <a:p>
            <a:pPr marL="0" indent="0">
              <a:spcBef>
                <a:spcPts val="600"/>
              </a:spcBef>
              <a:buNone/>
            </a:pPr>
            <a:r>
              <a:rPr lang="en-US" sz="1400" dirty="0">
                <a:solidFill>
                  <a:srgbClr val="66FF33"/>
                </a:solidFill>
                <a:latin typeface="Consolas" panose="020B0609020204030204" pitchFamily="49" charset="0"/>
              </a:rPr>
              <a:t>if</a:t>
            </a:r>
            <a:r>
              <a:rPr lang="en-US" sz="1400" dirty="0">
                <a:latin typeface="Consolas" panose="020B0609020204030204" pitchFamily="49" charset="0"/>
              </a:rPr>
              <a:t> richter </a:t>
            </a:r>
            <a:r>
              <a:rPr lang="en-US" sz="1400" dirty="0">
                <a:solidFill>
                  <a:srgbClr val="FF33FF"/>
                </a:solidFill>
                <a:latin typeface="Consolas" panose="020B0609020204030204" pitchFamily="49" charset="0"/>
              </a:rPr>
              <a:t>&gt;=</a:t>
            </a:r>
            <a:r>
              <a:rPr lang="en-US" sz="1400" dirty="0">
                <a:latin typeface="Consolas" panose="020B0609020204030204" pitchFamily="49" charset="0"/>
              </a:rPr>
              <a:t> </a:t>
            </a:r>
            <a:r>
              <a:rPr lang="en-US" sz="1400" dirty="0">
                <a:solidFill>
                  <a:srgbClr val="66FF33"/>
                </a:solidFill>
                <a:latin typeface="Consolas" panose="020B0609020204030204" pitchFamily="49" charset="0"/>
              </a:rPr>
              <a:t>8.0</a:t>
            </a:r>
            <a:r>
              <a:rPr lang="en-US" sz="1400" dirty="0">
                <a:latin typeface="Consolas" panose="020B0609020204030204" pitchFamily="49" charset="0"/>
              </a:rPr>
              <a:t>:</a:t>
            </a:r>
          </a:p>
          <a:p>
            <a:pPr marL="0" indent="0">
              <a:spcBef>
                <a:spcPts val="600"/>
              </a:spcBef>
              <a:buNone/>
            </a:pPr>
            <a:r>
              <a:rPr lang="en-US" sz="1400" dirty="0">
                <a:latin typeface="Consolas" panose="020B0609020204030204" pitchFamily="49" charset="0"/>
              </a:rPr>
              <a:t>  </a:t>
            </a:r>
            <a:r>
              <a:rPr lang="en-US" sz="1400" dirty="0">
                <a:solidFill>
                  <a:srgbClr val="66FF33"/>
                </a:solidFill>
                <a:latin typeface="Consolas" panose="020B0609020204030204" pitchFamily="49" charset="0"/>
              </a:rPr>
              <a:t>print</a:t>
            </a:r>
            <a:r>
              <a:rPr lang="en-US" sz="1400" dirty="0">
                <a:latin typeface="Consolas" panose="020B0609020204030204" pitchFamily="49" charset="0"/>
              </a:rPr>
              <a:t>(</a:t>
            </a:r>
            <a:r>
              <a:rPr lang="en-US" sz="1400" dirty="0">
                <a:solidFill>
                  <a:schemeClr val="accent5">
                    <a:lumMod val="60000"/>
                    <a:lumOff val="40000"/>
                  </a:schemeClr>
                </a:solidFill>
                <a:latin typeface="Consolas" panose="020B0609020204030204" pitchFamily="49" charset="0"/>
              </a:rPr>
              <a:t>"Most </a:t>
            </a:r>
            <a:r>
              <a:rPr lang="en-US" sz="1400" dirty="0" err="1">
                <a:solidFill>
                  <a:schemeClr val="accent5">
                    <a:lumMod val="60000"/>
                    <a:lumOff val="40000"/>
                  </a:schemeClr>
                </a:solidFill>
                <a:latin typeface="Consolas" panose="020B0609020204030204" pitchFamily="49" charset="0"/>
              </a:rPr>
              <a:t>strcutures</a:t>
            </a:r>
            <a:r>
              <a:rPr lang="en-US" sz="1400" dirty="0">
                <a:solidFill>
                  <a:schemeClr val="accent5">
                    <a:lumMod val="60000"/>
                    <a:lumOff val="40000"/>
                  </a:schemeClr>
                </a:solidFill>
                <a:latin typeface="Consolas" panose="020B0609020204030204" pitchFamily="49" charset="0"/>
              </a:rPr>
              <a:t> fail"</a:t>
            </a:r>
            <a:r>
              <a:rPr lang="en-US" sz="1400" dirty="0">
                <a:latin typeface="Consolas" panose="020B0609020204030204" pitchFamily="49" charset="0"/>
              </a:rPr>
              <a:t>)</a:t>
            </a:r>
          </a:p>
          <a:p>
            <a:pPr marL="0" indent="0">
              <a:spcBef>
                <a:spcPts val="600"/>
              </a:spcBef>
              <a:buNone/>
            </a:pPr>
            <a:r>
              <a:rPr lang="en-US" sz="1400" dirty="0" err="1">
                <a:solidFill>
                  <a:srgbClr val="66FF33"/>
                </a:solidFill>
                <a:latin typeface="Consolas" panose="020B0609020204030204" pitchFamily="49" charset="0"/>
              </a:rPr>
              <a:t>elif</a:t>
            </a:r>
            <a:r>
              <a:rPr lang="en-US" sz="1400" dirty="0">
                <a:latin typeface="Consolas" panose="020B0609020204030204" pitchFamily="49" charset="0"/>
              </a:rPr>
              <a:t> richter </a:t>
            </a:r>
            <a:r>
              <a:rPr lang="en-US" sz="1400" dirty="0">
                <a:solidFill>
                  <a:srgbClr val="FF33FF"/>
                </a:solidFill>
                <a:latin typeface="Consolas" panose="020B0609020204030204" pitchFamily="49" charset="0"/>
              </a:rPr>
              <a:t>&gt;=</a:t>
            </a:r>
            <a:r>
              <a:rPr lang="en-US" sz="1400" dirty="0">
                <a:latin typeface="Consolas" panose="020B0609020204030204" pitchFamily="49" charset="0"/>
              </a:rPr>
              <a:t> </a:t>
            </a:r>
            <a:r>
              <a:rPr lang="en-US" sz="1400" dirty="0">
                <a:solidFill>
                  <a:srgbClr val="66FF33"/>
                </a:solidFill>
                <a:latin typeface="Consolas" panose="020B0609020204030204" pitchFamily="49" charset="0"/>
              </a:rPr>
              <a:t>7.0</a:t>
            </a:r>
            <a:r>
              <a:rPr lang="en-US" sz="1400" dirty="0">
                <a:latin typeface="Consolas" panose="020B0609020204030204" pitchFamily="49" charset="0"/>
              </a:rPr>
              <a:t>:</a:t>
            </a:r>
          </a:p>
          <a:p>
            <a:pPr marL="0" indent="0">
              <a:spcBef>
                <a:spcPts val="600"/>
              </a:spcBef>
              <a:buNone/>
            </a:pPr>
            <a:r>
              <a:rPr lang="en-US" sz="1400" dirty="0">
                <a:latin typeface="Consolas" panose="020B0609020204030204" pitchFamily="49" charset="0"/>
              </a:rPr>
              <a:t>  </a:t>
            </a:r>
            <a:r>
              <a:rPr lang="en-US" sz="1400" dirty="0">
                <a:solidFill>
                  <a:srgbClr val="66FF33"/>
                </a:solidFill>
                <a:latin typeface="Consolas" panose="020B0609020204030204" pitchFamily="49" charset="0"/>
              </a:rPr>
              <a:t>print</a:t>
            </a:r>
            <a:r>
              <a:rPr lang="en-US" sz="1400" dirty="0">
                <a:latin typeface="Consolas" panose="020B0609020204030204" pitchFamily="49" charset="0"/>
              </a:rPr>
              <a:t>(</a:t>
            </a:r>
            <a:r>
              <a:rPr lang="en-US" sz="1400" dirty="0">
                <a:solidFill>
                  <a:schemeClr val="accent5">
                    <a:lumMod val="60000"/>
                    <a:lumOff val="40000"/>
                  </a:schemeClr>
                </a:solidFill>
                <a:latin typeface="Consolas" panose="020B0609020204030204" pitchFamily="49" charset="0"/>
              </a:rPr>
              <a:t>"Many buildings destroyed"</a:t>
            </a:r>
            <a:r>
              <a:rPr lang="en-US" sz="1400" dirty="0">
                <a:latin typeface="Consolas" panose="020B0609020204030204" pitchFamily="49" charset="0"/>
              </a:rPr>
              <a:t>)</a:t>
            </a:r>
          </a:p>
          <a:p>
            <a:pPr marL="0" indent="0">
              <a:spcBef>
                <a:spcPts val="600"/>
              </a:spcBef>
              <a:buNone/>
            </a:pPr>
            <a:r>
              <a:rPr lang="en-US" sz="1400" dirty="0" err="1">
                <a:solidFill>
                  <a:srgbClr val="66FF33"/>
                </a:solidFill>
                <a:latin typeface="Consolas" panose="020B0609020204030204" pitchFamily="49" charset="0"/>
              </a:rPr>
              <a:t>elif</a:t>
            </a:r>
            <a:r>
              <a:rPr lang="en-US" sz="1400" dirty="0">
                <a:latin typeface="Consolas" panose="020B0609020204030204" pitchFamily="49" charset="0"/>
              </a:rPr>
              <a:t> richter </a:t>
            </a:r>
            <a:r>
              <a:rPr lang="en-US" sz="1400" dirty="0">
                <a:solidFill>
                  <a:srgbClr val="FF33FF"/>
                </a:solidFill>
                <a:latin typeface="Consolas" panose="020B0609020204030204" pitchFamily="49" charset="0"/>
              </a:rPr>
              <a:t>&gt;=</a:t>
            </a:r>
            <a:r>
              <a:rPr lang="en-US" sz="1400" dirty="0">
                <a:latin typeface="Consolas" panose="020B0609020204030204" pitchFamily="49" charset="0"/>
              </a:rPr>
              <a:t> </a:t>
            </a:r>
            <a:r>
              <a:rPr lang="en-US" sz="1400" dirty="0">
                <a:solidFill>
                  <a:srgbClr val="66FF33"/>
                </a:solidFill>
                <a:latin typeface="Consolas" panose="020B0609020204030204" pitchFamily="49" charset="0"/>
              </a:rPr>
              <a:t>6.0</a:t>
            </a:r>
            <a:r>
              <a:rPr lang="en-US" sz="1400" dirty="0">
                <a:latin typeface="Consolas" panose="020B0609020204030204" pitchFamily="49" charset="0"/>
              </a:rPr>
              <a:t>:</a:t>
            </a:r>
          </a:p>
          <a:p>
            <a:pPr marL="0" indent="0">
              <a:spcBef>
                <a:spcPts val="600"/>
              </a:spcBef>
              <a:buNone/>
            </a:pPr>
            <a:r>
              <a:rPr lang="en-US" sz="1400" dirty="0">
                <a:latin typeface="Consolas" panose="020B0609020204030204" pitchFamily="49" charset="0"/>
              </a:rPr>
              <a:t>  </a:t>
            </a:r>
            <a:r>
              <a:rPr lang="en-US" sz="1400" dirty="0">
                <a:solidFill>
                  <a:srgbClr val="66FF33"/>
                </a:solidFill>
                <a:latin typeface="Consolas" panose="020B0609020204030204" pitchFamily="49" charset="0"/>
              </a:rPr>
              <a:t>print</a:t>
            </a:r>
            <a:r>
              <a:rPr lang="en-US" sz="1400" dirty="0">
                <a:latin typeface="Consolas" panose="020B0609020204030204" pitchFamily="49" charset="0"/>
              </a:rPr>
              <a:t>(</a:t>
            </a:r>
            <a:r>
              <a:rPr lang="en-US" sz="1400" dirty="0">
                <a:solidFill>
                  <a:schemeClr val="accent5">
                    <a:lumMod val="60000"/>
                    <a:lumOff val="40000"/>
                  </a:schemeClr>
                </a:solidFill>
                <a:latin typeface="Consolas" panose="020B0609020204030204" pitchFamily="49" charset="0"/>
              </a:rPr>
              <a:t>"Many buildings considerably damaged, some collapse"</a:t>
            </a:r>
            <a:r>
              <a:rPr lang="en-US" sz="1400" dirty="0">
                <a:latin typeface="Consolas" panose="020B0609020204030204" pitchFamily="49" charset="0"/>
              </a:rPr>
              <a:t>)</a:t>
            </a:r>
          </a:p>
          <a:p>
            <a:pPr marL="0" indent="0">
              <a:spcBef>
                <a:spcPts val="600"/>
              </a:spcBef>
              <a:buNone/>
            </a:pPr>
            <a:r>
              <a:rPr lang="en-US" sz="1400" dirty="0" err="1">
                <a:solidFill>
                  <a:srgbClr val="66FF33"/>
                </a:solidFill>
                <a:latin typeface="Consolas" panose="020B0609020204030204" pitchFamily="49" charset="0"/>
              </a:rPr>
              <a:t>elif</a:t>
            </a:r>
            <a:r>
              <a:rPr lang="en-US" sz="1400" dirty="0">
                <a:latin typeface="Consolas" panose="020B0609020204030204" pitchFamily="49" charset="0"/>
              </a:rPr>
              <a:t> richter </a:t>
            </a:r>
            <a:r>
              <a:rPr lang="en-US" sz="1400" dirty="0">
                <a:solidFill>
                  <a:srgbClr val="FF33FF"/>
                </a:solidFill>
                <a:latin typeface="Consolas" panose="020B0609020204030204" pitchFamily="49" charset="0"/>
              </a:rPr>
              <a:t>&gt;=</a:t>
            </a:r>
            <a:r>
              <a:rPr lang="en-US" sz="1400" dirty="0">
                <a:latin typeface="Consolas" panose="020B0609020204030204" pitchFamily="49" charset="0"/>
              </a:rPr>
              <a:t> </a:t>
            </a:r>
            <a:r>
              <a:rPr lang="en-US" sz="1400" dirty="0">
                <a:solidFill>
                  <a:srgbClr val="66FF33"/>
                </a:solidFill>
                <a:latin typeface="Consolas" panose="020B0609020204030204" pitchFamily="49" charset="0"/>
              </a:rPr>
              <a:t>4.5</a:t>
            </a:r>
            <a:r>
              <a:rPr lang="en-US" sz="1400" dirty="0">
                <a:latin typeface="Consolas" panose="020B0609020204030204" pitchFamily="49" charset="0"/>
              </a:rPr>
              <a:t>:</a:t>
            </a:r>
          </a:p>
          <a:p>
            <a:pPr marL="0" indent="0">
              <a:spcBef>
                <a:spcPts val="600"/>
              </a:spcBef>
              <a:buNone/>
            </a:pPr>
            <a:r>
              <a:rPr lang="en-US" sz="1400" dirty="0">
                <a:latin typeface="Consolas" panose="020B0609020204030204" pitchFamily="49" charset="0"/>
              </a:rPr>
              <a:t>  </a:t>
            </a:r>
            <a:r>
              <a:rPr lang="en-US" sz="1400" dirty="0">
                <a:solidFill>
                  <a:srgbClr val="66FF33"/>
                </a:solidFill>
                <a:latin typeface="Consolas" panose="020B0609020204030204" pitchFamily="49" charset="0"/>
              </a:rPr>
              <a:t>print</a:t>
            </a:r>
            <a:r>
              <a:rPr lang="en-US" sz="1400" dirty="0">
                <a:latin typeface="Consolas" panose="020B0609020204030204" pitchFamily="49" charset="0"/>
              </a:rPr>
              <a:t>(</a:t>
            </a:r>
            <a:r>
              <a:rPr lang="en-US" sz="1400" dirty="0">
                <a:solidFill>
                  <a:schemeClr val="accent5">
                    <a:lumMod val="60000"/>
                    <a:lumOff val="40000"/>
                  </a:schemeClr>
                </a:solidFill>
                <a:latin typeface="Consolas" panose="020B0609020204030204" pitchFamily="49" charset="0"/>
              </a:rPr>
              <a:t>"Damage to poorly constructed buildings"</a:t>
            </a:r>
            <a:r>
              <a:rPr lang="en-US" sz="1400" dirty="0">
                <a:latin typeface="Consolas" panose="020B0609020204030204" pitchFamily="49" charset="0"/>
              </a:rPr>
              <a:t>)</a:t>
            </a:r>
          </a:p>
          <a:p>
            <a:pPr marL="0" indent="0">
              <a:spcBef>
                <a:spcPts val="600"/>
              </a:spcBef>
              <a:buNone/>
            </a:pPr>
            <a:r>
              <a:rPr lang="en-US" sz="1400" dirty="0">
                <a:solidFill>
                  <a:srgbClr val="66FF33"/>
                </a:solidFill>
                <a:latin typeface="Consolas" panose="020B0609020204030204" pitchFamily="49" charset="0"/>
              </a:rPr>
              <a:t>else</a:t>
            </a:r>
            <a:r>
              <a:rPr lang="en-US" sz="1400" dirty="0">
                <a:latin typeface="Consolas" panose="020B0609020204030204" pitchFamily="49" charset="0"/>
              </a:rPr>
              <a:t>:</a:t>
            </a:r>
          </a:p>
          <a:p>
            <a:pPr marL="0" indent="0">
              <a:spcBef>
                <a:spcPts val="600"/>
              </a:spcBef>
              <a:buNone/>
            </a:pPr>
            <a:r>
              <a:rPr lang="en-US" sz="1400" dirty="0">
                <a:latin typeface="Consolas" panose="020B0609020204030204" pitchFamily="49" charset="0"/>
              </a:rPr>
              <a:t>  </a:t>
            </a:r>
            <a:r>
              <a:rPr lang="en-US" sz="1400" dirty="0">
                <a:solidFill>
                  <a:srgbClr val="66FF33"/>
                </a:solidFill>
                <a:latin typeface="Consolas" panose="020B0609020204030204" pitchFamily="49" charset="0"/>
              </a:rPr>
              <a:t>print</a:t>
            </a:r>
            <a:r>
              <a:rPr lang="en-US" sz="1400" dirty="0">
                <a:latin typeface="Consolas" panose="020B0609020204030204" pitchFamily="49" charset="0"/>
              </a:rPr>
              <a:t>(</a:t>
            </a:r>
            <a:r>
              <a:rPr lang="en-US" sz="1400" dirty="0">
                <a:solidFill>
                  <a:schemeClr val="accent5">
                    <a:lumMod val="60000"/>
                    <a:lumOff val="40000"/>
                  </a:schemeClr>
                </a:solidFill>
                <a:latin typeface="Consolas" panose="020B0609020204030204" pitchFamily="49" charset="0"/>
              </a:rPr>
              <a:t>"No destruction of buildings"</a:t>
            </a:r>
            <a:r>
              <a:rPr lang="en-US" sz="1400" dirty="0">
                <a:latin typeface="Consolas" panose="020B0609020204030204" pitchFamily="49" charset="0"/>
              </a:rPr>
              <a:t>)</a:t>
            </a:r>
          </a:p>
        </p:txBody>
      </p:sp>
    </p:spTree>
    <p:extLst>
      <p:ext uri="{BB962C8B-B14F-4D97-AF65-F5344CB8AC3E}">
        <p14:creationId xmlns:p14="http://schemas.microsoft.com/office/powerpoint/2010/main" val="325756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0C2F-BB88-43B7-96B4-7A58AC86D477}"/>
              </a:ext>
            </a:extLst>
          </p:cNvPr>
          <p:cNvSpPr>
            <a:spLocks noGrp="1"/>
          </p:cNvSpPr>
          <p:nvPr>
            <p:ph type="title"/>
          </p:nvPr>
        </p:nvSpPr>
        <p:spPr/>
        <p:txBody>
          <a:bodyPr>
            <a:normAutofit/>
          </a:bodyPr>
          <a:lstStyle/>
          <a:p>
            <a:r>
              <a:rPr lang="en-US" dirty="0"/>
              <a:t>Multiple Alternatives</a:t>
            </a:r>
          </a:p>
        </p:txBody>
      </p:sp>
      <p:sp>
        <p:nvSpPr>
          <p:cNvPr id="3" name="Content Placeholder 2">
            <a:extLst>
              <a:ext uri="{FF2B5EF4-FFF2-40B4-BE49-F238E27FC236}">
                <a16:creationId xmlns:a16="http://schemas.microsoft.com/office/drawing/2014/main" id="{B892D83A-F396-46E1-A687-249654FB6C5B}"/>
              </a:ext>
            </a:extLst>
          </p:cNvPr>
          <p:cNvSpPr>
            <a:spLocks noGrp="1"/>
          </p:cNvSpPr>
          <p:nvPr>
            <p:ph idx="1"/>
          </p:nvPr>
        </p:nvSpPr>
        <p:spPr>
          <a:xfrm>
            <a:off x="838200" y="1143000"/>
            <a:ext cx="10515600" cy="4876800"/>
          </a:xfrm>
        </p:spPr>
        <p:txBody>
          <a:bodyPr/>
          <a:lstStyle/>
          <a:p>
            <a:r>
              <a:rPr lang="en-US" dirty="0"/>
              <a:t>Here you must sort the conditions and test against the largest cutoff first.</a:t>
            </a:r>
          </a:p>
          <a:p>
            <a:r>
              <a:rPr lang="en-US" dirty="0"/>
              <a:t>Suppose we reverse the order of tests:</a:t>
            </a:r>
          </a:p>
        </p:txBody>
      </p:sp>
      <p:sp>
        <p:nvSpPr>
          <p:cNvPr id="4" name="Slide Number Placeholder 3">
            <a:extLst>
              <a:ext uri="{FF2B5EF4-FFF2-40B4-BE49-F238E27FC236}">
                <a16:creationId xmlns:a16="http://schemas.microsoft.com/office/drawing/2014/main" id="{6EBCDABB-4CFB-4B62-92C6-C7DEDBD08696}"/>
              </a:ext>
            </a:extLst>
          </p:cNvPr>
          <p:cNvSpPr>
            <a:spLocks noGrp="1"/>
          </p:cNvSpPr>
          <p:nvPr>
            <p:ph type="sldNum" sz="quarter" idx="12"/>
          </p:nvPr>
        </p:nvSpPr>
        <p:spPr/>
        <p:txBody>
          <a:bodyPr/>
          <a:lstStyle/>
          <a:p>
            <a:fld id="{3EA9A468-A168-48C4-B46A-E65448296BCD}" type="slidenum">
              <a:rPr lang="en-US" altLang="en-US" smtClean="0"/>
              <a:pPr/>
              <a:t>16</a:t>
            </a:fld>
            <a:endParaRPr lang="en-US" altLang="en-US"/>
          </a:p>
        </p:txBody>
      </p:sp>
      <p:sp>
        <p:nvSpPr>
          <p:cNvPr id="8" name="TextBox 7">
            <a:extLst>
              <a:ext uri="{FF2B5EF4-FFF2-40B4-BE49-F238E27FC236}">
                <a16:creationId xmlns:a16="http://schemas.microsoft.com/office/drawing/2014/main" id="{DDAFFD3B-63A8-4378-88BD-DC0310DFB5F8}"/>
              </a:ext>
            </a:extLst>
          </p:cNvPr>
          <p:cNvSpPr txBox="1"/>
          <p:nvPr/>
        </p:nvSpPr>
        <p:spPr>
          <a:xfrm>
            <a:off x="914400" y="2755880"/>
            <a:ext cx="10719881"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 7.1</a:t>
            </a:r>
          </a:p>
          <a:p>
            <a:pPr algn="l"/>
            <a:r>
              <a:rPr lang="en-US" sz="2400" b="1" i="0" u="none" strike="noStrike" baseline="0" dirty="0">
                <a:solidFill>
                  <a:srgbClr val="008100"/>
                </a:solidFill>
                <a:latin typeface="Consolas" panose="020B0609020204030204" pitchFamily="49" charset="0"/>
                <a:cs typeface="Courier New" panose="02070309020205020404" pitchFamily="49" charset="0"/>
              </a:rPr>
              <a:t>if </a:t>
            </a:r>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&gt;= 4.5</a:t>
            </a:r>
            <a:r>
              <a:rPr lang="en-US" sz="2400" b="0" i="0" u="none" strike="noStrike" baseline="0" dirty="0">
                <a:solidFill>
                  <a:srgbClr val="333333"/>
                </a:solidFill>
                <a:latin typeface="Consolas" panose="020B0609020204030204" pitchFamily="49" charset="0"/>
                <a:cs typeface="Courier New" panose="02070309020205020404" pitchFamily="49" charset="0"/>
              </a:rPr>
              <a:t>: </a:t>
            </a:r>
            <a:r>
              <a:rPr lang="en-US" sz="2400" b="0" i="1" u="none" strike="noStrike" baseline="0" dirty="0">
                <a:solidFill>
                  <a:srgbClr val="408181"/>
                </a:solidFill>
                <a:highlight>
                  <a:srgbClr val="FFFF00"/>
                </a:highlight>
                <a:latin typeface="Consolas" panose="020B0609020204030204" pitchFamily="49" charset="0"/>
                <a:cs typeface="Courier New" panose="02070309020205020404" pitchFamily="49" charset="0"/>
              </a:rPr>
              <a:t>#Tests in wrong order</a:t>
            </a:r>
          </a:p>
          <a:p>
            <a:pPr algn="l"/>
            <a:r>
              <a:rPr lang="en-US" sz="2400" b="0" i="0" u="none" strike="noStrike" baseline="0" dirty="0">
                <a:solidFill>
                  <a:srgbClr val="008100"/>
                </a:solidFill>
                <a:latin typeface="Consolas" panose="020B0609020204030204" pitchFamily="49" charset="0"/>
                <a:cs typeface="Courier New" panose="02070309020205020404" pitchFamily="49" charset="0"/>
              </a:rPr>
              <a:t>  print</a:t>
            </a:r>
            <a:r>
              <a:rPr lang="en-US" sz="2400" b="0" i="0" u="none" strike="noStrike" baseline="0" dirty="0">
                <a:solidFill>
                  <a:srgbClr val="333333"/>
                </a:solidFill>
                <a:latin typeface="Consolas" panose="020B0609020204030204" pitchFamily="49" charset="0"/>
                <a:cs typeface="Courier New" panose="02070309020205020404" pitchFamily="49" charset="0"/>
              </a:rPr>
              <a:t>(</a:t>
            </a:r>
            <a:r>
              <a:rPr lang="en-US" sz="2400" b="0" i="0" u="none" strike="noStrike" baseline="0" dirty="0">
                <a:solidFill>
                  <a:srgbClr val="BB2121"/>
                </a:solidFill>
                <a:latin typeface="Consolas" panose="020B0609020204030204" pitchFamily="49" charset="0"/>
                <a:cs typeface="Courier New" panose="02070309020205020404" pitchFamily="49" charset="0"/>
              </a:rPr>
              <a:t>"Damage to poorly constructed buildings"</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1" i="0" u="none" strike="noStrike" baseline="0" dirty="0" err="1">
                <a:solidFill>
                  <a:srgbClr val="008100"/>
                </a:solidFill>
                <a:latin typeface="Consolas" panose="020B0609020204030204" pitchFamily="49" charset="0"/>
                <a:cs typeface="Courier New" panose="02070309020205020404" pitchFamily="49" charset="0"/>
              </a:rPr>
              <a:t>elif</a:t>
            </a:r>
            <a:r>
              <a:rPr lang="en-US" sz="2400" b="1" i="0" u="none" strike="noStrike" baseline="0" dirty="0">
                <a:solidFill>
                  <a:srgbClr val="008100"/>
                </a:solidFill>
                <a:latin typeface="Consolas" panose="020B0609020204030204" pitchFamily="49" charset="0"/>
                <a:cs typeface="Courier New" panose="02070309020205020404" pitchFamily="49" charset="0"/>
              </a:rPr>
              <a:t> </a:t>
            </a:r>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&gt;= 6.0</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0" i="0" u="none" strike="noStrike" baseline="0" dirty="0">
                <a:solidFill>
                  <a:srgbClr val="008100"/>
                </a:solidFill>
                <a:latin typeface="Consolas" panose="020B0609020204030204" pitchFamily="49" charset="0"/>
                <a:cs typeface="Courier New" panose="02070309020205020404" pitchFamily="49" charset="0"/>
              </a:rPr>
              <a:t>  print</a:t>
            </a:r>
            <a:r>
              <a:rPr lang="en-US" sz="2400" b="0" i="0" u="none" strike="noStrike" baseline="0" dirty="0">
                <a:solidFill>
                  <a:srgbClr val="333333"/>
                </a:solidFill>
                <a:latin typeface="Consolas" panose="020B0609020204030204" pitchFamily="49" charset="0"/>
                <a:cs typeface="Courier New" panose="02070309020205020404" pitchFamily="49" charset="0"/>
              </a:rPr>
              <a:t>(</a:t>
            </a:r>
            <a:r>
              <a:rPr lang="en-US" sz="2400" b="0" i="0" u="none" strike="noStrike" baseline="0" dirty="0">
                <a:solidFill>
                  <a:srgbClr val="BB2121"/>
                </a:solidFill>
                <a:latin typeface="Consolas" panose="020B0609020204030204" pitchFamily="49" charset="0"/>
                <a:cs typeface="Courier New" panose="02070309020205020404" pitchFamily="49" charset="0"/>
              </a:rPr>
              <a:t>"Many buildings considerably damaged, some collapse"</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1" i="0" u="none" strike="noStrike" baseline="0" dirty="0" err="1">
                <a:solidFill>
                  <a:srgbClr val="008100"/>
                </a:solidFill>
                <a:latin typeface="Consolas" panose="020B0609020204030204" pitchFamily="49" charset="0"/>
                <a:cs typeface="Courier New" panose="02070309020205020404" pitchFamily="49" charset="0"/>
              </a:rPr>
              <a:t>elif</a:t>
            </a:r>
            <a:r>
              <a:rPr lang="en-US" sz="2400" b="1" i="0" u="none" strike="noStrike" baseline="0" dirty="0">
                <a:solidFill>
                  <a:srgbClr val="008100"/>
                </a:solidFill>
                <a:latin typeface="Consolas" panose="020B0609020204030204" pitchFamily="49" charset="0"/>
                <a:cs typeface="Courier New" panose="02070309020205020404" pitchFamily="49" charset="0"/>
              </a:rPr>
              <a:t> </a:t>
            </a:r>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&gt;= 7.0</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0" i="0" u="none" strike="noStrike" baseline="0" dirty="0">
                <a:solidFill>
                  <a:srgbClr val="008100"/>
                </a:solidFill>
                <a:latin typeface="Consolas" panose="020B0609020204030204" pitchFamily="49" charset="0"/>
                <a:cs typeface="Courier New" panose="02070309020205020404" pitchFamily="49" charset="0"/>
              </a:rPr>
              <a:t>  print </a:t>
            </a:r>
            <a:r>
              <a:rPr lang="en-US" sz="2400" b="0" i="0" u="none" strike="noStrike" baseline="0" dirty="0">
                <a:solidFill>
                  <a:srgbClr val="333333"/>
                </a:solidFill>
                <a:latin typeface="Consolas" panose="020B0609020204030204" pitchFamily="49" charset="0"/>
                <a:cs typeface="Courier New" panose="02070309020205020404" pitchFamily="49" charset="0"/>
              </a:rPr>
              <a:t>(</a:t>
            </a:r>
            <a:r>
              <a:rPr lang="en-US" sz="2400" b="0" i="0" u="none" strike="noStrike" baseline="0" dirty="0">
                <a:solidFill>
                  <a:srgbClr val="BB2121"/>
                </a:solidFill>
                <a:latin typeface="Consolas" panose="020B0609020204030204" pitchFamily="49" charset="0"/>
                <a:cs typeface="Courier New" panose="02070309020205020404" pitchFamily="49" charset="0"/>
              </a:rPr>
              <a:t>"Many buildings destroyed"</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1" i="0" u="none" strike="noStrike" baseline="0" dirty="0" err="1">
                <a:solidFill>
                  <a:srgbClr val="008100"/>
                </a:solidFill>
                <a:latin typeface="Consolas" panose="020B0609020204030204" pitchFamily="49" charset="0"/>
                <a:cs typeface="Courier New" panose="02070309020205020404" pitchFamily="49" charset="0"/>
              </a:rPr>
              <a:t>elif</a:t>
            </a:r>
            <a:r>
              <a:rPr lang="en-US" sz="2400" b="1" i="0" u="none" strike="noStrike" baseline="0" dirty="0">
                <a:solidFill>
                  <a:srgbClr val="008100"/>
                </a:solidFill>
                <a:latin typeface="Consolas" panose="020B0609020204030204" pitchFamily="49" charset="0"/>
                <a:cs typeface="Courier New" panose="02070309020205020404" pitchFamily="49" charset="0"/>
              </a:rPr>
              <a:t> </a:t>
            </a:r>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&gt;= 8.0</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0" i="0" u="none" strike="noStrike" baseline="0" dirty="0">
                <a:solidFill>
                  <a:srgbClr val="008100"/>
                </a:solidFill>
                <a:latin typeface="Consolas" panose="020B0609020204030204" pitchFamily="49" charset="0"/>
                <a:cs typeface="Courier New" panose="02070309020205020404" pitchFamily="49" charset="0"/>
              </a:rPr>
              <a:t>  print </a:t>
            </a:r>
            <a:r>
              <a:rPr lang="en-US" sz="2400" b="0" i="0" u="none" strike="noStrike" baseline="0" dirty="0">
                <a:solidFill>
                  <a:srgbClr val="333333"/>
                </a:solidFill>
                <a:latin typeface="Consolas" panose="020B0609020204030204" pitchFamily="49" charset="0"/>
                <a:cs typeface="Courier New" panose="02070309020205020404" pitchFamily="49" charset="0"/>
              </a:rPr>
              <a:t>(</a:t>
            </a:r>
            <a:r>
              <a:rPr lang="en-US" sz="2400" b="0" i="0" u="none" strike="noStrike" baseline="0" dirty="0">
                <a:solidFill>
                  <a:srgbClr val="BB2121"/>
                </a:solidFill>
                <a:latin typeface="Consolas" panose="020B0609020204030204" pitchFamily="49" charset="0"/>
                <a:cs typeface="Courier New" panose="02070309020205020404" pitchFamily="49" charset="0"/>
              </a:rPr>
              <a:t>"Most structures fail"</a:t>
            </a:r>
            <a:r>
              <a:rPr lang="en-US" sz="2400" b="0" i="0" u="none" strike="noStrike" baseline="0" dirty="0">
                <a:solidFill>
                  <a:srgbClr val="333333"/>
                </a:solidFill>
                <a:latin typeface="Consolas" panose="020B0609020204030204" pitchFamily="49" charset="0"/>
                <a:cs typeface="Courier New" panose="02070309020205020404" pitchFamily="49" charset="0"/>
              </a:rPr>
              <a:t>)</a:t>
            </a:r>
            <a:endParaRPr lang="en-US" dirty="0">
              <a:latin typeface="Consolas" panose="020B0609020204030204" pitchFamily="49" charset="0"/>
              <a:cs typeface="Courier New" panose="02070309020205020404" pitchFamily="49" charset="0"/>
            </a:endParaRPr>
          </a:p>
        </p:txBody>
      </p:sp>
      <p:sp>
        <p:nvSpPr>
          <p:cNvPr id="9" name="Rectangle: Rounded Corners 8">
            <a:extLst>
              <a:ext uri="{FF2B5EF4-FFF2-40B4-BE49-F238E27FC236}">
                <a16:creationId xmlns:a16="http://schemas.microsoft.com/office/drawing/2014/main" id="{4057D1AF-D80D-45D5-880E-21367E429F2C}"/>
              </a:ext>
            </a:extLst>
          </p:cNvPr>
          <p:cNvSpPr/>
          <p:nvPr/>
        </p:nvSpPr>
        <p:spPr>
          <a:xfrm>
            <a:off x="4191000" y="3124200"/>
            <a:ext cx="3733800" cy="45720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37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0C2F-BB88-43B7-96B4-7A58AC86D477}"/>
              </a:ext>
            </a:extLst>
          </p:cNvPr>
          <p:cNvSpPr>
            <a:spLocks noGrp="1"/>
          </p:cNvSpPr>
          <p:nvPr>
            <p:ph type="title"/>
          </p:nvPr>
        </p:nvSpPr>
        <p:spPr>
          <a:xfrm>
            <a:off x="838200" y="365129"/>
            <a:ext cx="10515600" cy="841883"/>
          </a:xfrm>
        </p:spPr>
        <p:txBody>
          <a:bodyPr>
            <a:normAutofit/>
          </a:bodyPr>
          <a:lstStyle/>
          <a:p>
            <a:r>
              <a:rPr lang="en-US" dirty="0"/>
              <a:t>Multiple Alternatives</a:t>
            </a:r>
          </a:p>
        </p:txBody>
      </p:sp>
      <p:sp>
        <p:nvSpPr>
          <p:cNvPr id="3" name="Content Placeholder 2">
            <a:extLst>
              <a:ext uri="{FF2B5EF4-FFF2-40B4-BE49-F238E27FC236}">
                <a16:creationId xmlns:a16="http://schemas.microsoft.com/office/drawing/2014/main" id="{B892D83A-F396-46E1-A687-249654FB6C5B}"/>
              </a:ext>
            </a:extLst>
          </p:cNvPr>
          <p:cNvSpPr>
            <a:spLocks noGrp="1"/>
          </p:cNvSpPr>
          <p:nvPr>
            <p:ph idx="1"/>
          </p:nvPr>
        </p:nvSpPr>
        <p:spPr>
          <a:xfrm>
            <a:off x="838200" y="4483120"/>
            <a:ext cx="10711775" cy="1765299"/>
          </a:xfrm>
        </p:spPr>
        <p:txBody>
          <a:bodyPr>
            <a:normAutofit lnSpcReduction="10000"/>
          </a:bodyPr>
          <a:lstStyle/>
          <a:p>
            <a:r>
              <a:rPr lang="en-US" sz="2400" dirty="0"/>
              <a:t>The remedy is to test the more specific conditions first.</a:t>
            </a:r>
          </a:p>
          <a:p>
            <a:pPr lvl="1"/>
            <a:r>
              <a:rPr lang="en-US" sz="2400" dirty="0"/>
              <a:t>Here, the condition richter &gt;= 8.0 is more specific than the condition richter &gt;= 7.0,</a:t>
            </a:r>
          </a:p>
          <a:p>
            <a:pPr lvl="1"/>
            <a:r>
              <a:rPr lang="en-US" sz="2400" dirty="0"/>
              <a:t>and the condition richter &gt;= 4.5 is more general (that is, fulfilled by more values) than either of the first two.</a:t>
            </a:r>
          </a:p>
          <a:p>
            <a:endParaRPr lang="en-US" sz="2400" dirty="0"/>
          </a:p>
        </p:txBody>
      </p:sp>
      <p:sp>
        <p:nvSpPr>
          <p:cNvPr id="4" name="Slide Number Placeholder 3">
            <a:extLst>
              <a:ext uri="{FF2B5EF4-FFF2-40B4-BE49-F238E27FC236}">
                <a16:creationId xmlns:a16="http://schemas.microsoft.com/office/drawing/2014/main" id="{6EBCDABB-4CFB-4B62-92C6-C7DEDBD08696}"/>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17</a:t>
            </a:fld>
            <a:endParaRPr lang="en-US" altLang="en-US"/>
          </a:p>
        </p:txBody>
      </p:sp>
      <p:sp>
        <p:nvSpPr>
          <p:cNvPr id="8" name="TextBox 7">
            <a:extLst>
              <a:ext uri="{FF2B5EF4-FFF2-40B4-BE49-F238E27FC236}">
                <a16:creationId xmlns:a16="http://schemas.microsoft.com/office/drawing/2014/main" id="{DDAFFD3B-63A8-4378-88BD-DC0310DFB5F8}"/>
              </a:ext>
            </a:extLst>
          </p:cNvPr>
          <p:cNvSpPr txBox="1"/>
          <p:nvPr/>
        </p:nvSpPr>
        <p:spPr>
          <a:xfrm>
            <a:off x="838200" y="1066800"/>
            <a:ext cx="10719881"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 7.1</a:t>
            </a:r>
          </a:p>
          <a:p>
            <a:pPr algn="l"/>
            <a:r>
              <a:rPr lang="en-US" sz="2400" b="1" i="0" u="none" strike="noStrike" baseline="0" dirty="0">
                <a:solidFill>
                  <a:srgbClr val="008100"/>
                </a:solidFill>
                <a:latin typeface="Consolas" panose="020B0609020204030204" pitchFamily="49" charset="0"/>
                <a:cs typeface="Courier New" panose="02070309020205020404" pitchFamily="49" charset="0"/>
              </a:rPr>
              <a:t>if </a:t>
            </a:r>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&gt;= 4.5</a:t>
            </a:r>
            <a:r>
              <a:rPr lang="en-US" sz="2400" b="0" i="0" u="none" strike="noStrike" baseline="0" dirty="0">
                <a:solidFill>
                  <a:srgbClr val="333333"/>
                </a:solidFill>
                <a:latin typeface="Consolas" panose="020B0609020204030204" pitchFamily="49" charset="0"/>
                <a:cs typeface="Courier New" panose="02070309020205020404" pitchFamily="49" charset="0"/>
              </a:rPr>
              <a:t>: </a:t>
            </a:r>
            <a:r>
              <a:rPr lang="en-US" sz="2400" b="0" i="1" u="none" strike="noStrike" baseline="0" dirty="0">
                <a:solidFill>
                  <a:srgbClr val="408181"/>
                </a:solidFill>
                <a:highlight>
                  <a:srgbClr val="FFFF00"/>
                </a:highlight>
                <a:latin typeface="Consolas" panose="020B0609020204030204" pitchFamily="49" charset="0"/>
                <a:cs typeface="Courier New" panose="02070309020205020404" pitchFamily="49" charset="0"/>
              </a:rPr>
              <a:t>#Tests in wrong order</a:t>
            </a:r>
          </a:p>
          <a:p>
            <a:pPr algn="l"/>
            <a:r>
              <a:rPr lang="en-US" sz="2400" b="0" i="0" u="none" strike="noStrike" baseline="0" dirty="0">
                <a:solidFill>
                  <a:srgbClr val="008100"/>
                </a:solidFill>
                <a:latin typeface="Consolas" panose="020B0609020204030204" pitchFamily="49" charset="0"/>
                <a:cs typeface="Courier New" panose="02070309020205020404" pitchFamily="49" charset="0"/>
              </a:rPr>
              <a:t>  print</a:t>
            </a:r>
            <a:r>
              <a:rPr lang="en-US" sz="2400" b="0" i="0" u="none" strike="noStrike" baseline="0" dirty="0">
                <a:solidFill>
                  <a:srgbClr val="333333"/>
                </a:solidFill>
                <a:latin typeface="Consolas" panose="020B0609020204030204" pitchFamily="49" charset="0"/>
                <a:cs typeface="Courier New" panose="02070309020205020404" pitchFamily="49" charset="0"/>
              </a:rPr>
              <a:t>(</a:t>
            </a:r>
            <a:r>
              <a:rPr lang="en-US" sz="2400" b="0" i="0" u="none" strike="noStrike" baseline="0" dirty="0">
                <a:solidFill>
                  <a:srgbClr val="BB2121"/>
                </a:solidFill>
                <a:latin typeface="Consolas" panose="020B0609020204030204" pitchFamily="49" charset="0"/>
                <a:cs typeface="Courier New" panose="02070309020205020404" pitchFamily="49" charset="0"/>
              </a:rPr>
              <a:t>"Damage to poorly constructed buildings"</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1" i="0" u="none" strike="noStrike" baseline="0" dirty="0" err="1">
                <a:solidFill>
                  <a:srgbClr val="008100"/>
                </a:solidFill>
                <a:latin typeface="Consolas" panose="020B0609020204030204" pitchFamily="49" charset="0"/>
                <a:cs typeface="Courier New" panose="02070309020205020404" pitchFamily="49" charset="0"/>
              </a:rPr>
              <a:t>elif</a:t>
            </a:r>
            <a:r>
              <a:rPr lang="en-US" sz="2400" b="1" i="0" u="none" strike="noStrike" baseline="0" dirty="0">
                <a:solidFill>
                  <a:srgbClr val="008100"/>
                </a:solidFill>
                <a:latin typeface="Consolas" panose="020B0609020204030204" pitchFamily="49" charset="0"/>
                <a:cs typeface="Courier New" panose="02070309020205020404" pitchFamily="49" charset="0"/>
              </a:rPr>
              <a:t> </a:t>
            </a:r>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&gt;= 6.0</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0" i="0" u="none" strike="noStrike" baseline="0" dirty="0">
                <a:solidFill>
                  <a:srgbClr val="008100"/>
                </a:solidFill>
                <a:latin typeface="Consolas" panose="020B0609020204030204" pitchFamily="49" charset="0"/>
                <a:cs typeface="Courier New" panose="02070309020205020404" pitchFamily="49" charset="0"/>
              </a:rPr>
              <a:t>  print</a:t>
            </a:r>
            <a:r>
              <a:rPr lang="en-US" sz="2400" b="0" i="0" u="none" strike="noStrike" baseline="0" dirty="0">
                <a:solidFill>
                  <a:srgbClr val="333333"/>
                </a:solidFill>
                <a:latin typeface="Consolas" panose="020B0609020204030204" pitchFamily="49" charset="0"/>
                <a:cs typeface="Courier New" panose="02070309020205020404" pitchFamily="49" charset="0"/>
              </a:rPr>
              <a:t>(</a:t>
            </a:r>
            <a:r>
              <a:rPr lang="en-US" sz="2400" b="0" i="0" u="none" strike="noStrike" baseline="0" dirty="0">
                <a:solidFill>
                  <a:srgbClr val="BB2121"/>
                </a:solidFill>
                <a:latin typeface="Consolas" panose="020B0609020204030204" pitchFamily="49" charset="0"/>
                <a:cs typeface="Courier New" panose="02070309020205020404" pitchFamily="49" charset="0"/>
              </a:rPr>
              <a:t>"Many buildings considerably damaged, some collapse"</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1" i="0" u="none" strike="noStrike" baseline="0" dirty="0" err="1">
                <a:solidFill>
                  <a:srgbClr val="008100"/>
                </a:solidFill>
                <a:latin typeface="Consolas" panose="020B0609020204030204" pitchFamily="49" charset="0"/>
                <a:cs typeface="Courier New" panose="02070309020205020404" pitchFamily="49" charset="0"/>
              </a:rPr>
              <a:t>elif</a:t>
            </a:r>
            <a:r>
              <a:rPr lang="en-US" sz="2400" b="1" i="0" u="none" strike="noStrike" baseline="0" dirty="0">
                <a:solidFill>
                  <a:srgbClr val="008100"/>
                </a:solidFill>
                <a:latin typeface="Consolas" panose="020B0609020204030204" pitchFamily="49" charset="0"/>
                <a:cs typeface="Courier New" panose="02070309020205020404" pitchFamily="49" charset="0"/>
              </a:rPr>
              <a:t> </a:t>
            </a:r>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&gt;= 7.0</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0" i="0" u="none" strike="noStrike" baseline="0" dirty="0">
                <a:solidFill>
                  <a:srgbClr val="008100"/>
                </a:solidFill>
                <a:latin typeface="Consolas" panose="020B0609020204030204" pitchFamily="49" charset="0"/>
                <a:cs typeface="Courier New" panose="02070309020205020404" pitchFamily="49" charset="0"/>
              </a:rPr>
              <a:t>  print </a:t>
            </a:r>
            <a:r>
              <a:rPr lang="en-US" sz="2400" b="0" i="0" u="none" strike="noStrike" baseline="0" dirty="0">
                <a:solidFill>
                  <a:srgbClr val="333333"/>
                </a:solidFill>
                <a:latin typeface="Consolas" panose="020B0609020204030204" pitchFamily="49" charset="0"/>
                <a:cs typeface="Courier New" panose="02070309020205020404" pitchFamily="49" charset="0"/>
              </a:rPr>
              <a:t>(</a:t>
            </a:r>
            <a:r>
              <a:rPr lang="en-US" sz="2400" b="0" i="0" u="none" strike="noStrike" baseline="0" dirty="0">
                <a:solidFill>
                  <a:srgbClr val="BB2121"/>
                </a:solidFill>
                <a:latin typeface="Consolas" panose="020B0609020204030204" pitchFamily="49" charset="0"/>
                <a:cs typeface="Courier New" panose="02070309020205020404" pitchFamily="49" charset="0"/>
              </a:rPr>
              <a:t>"Many buildings destroyed"</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1" i="0" u="none" strike="noStrike" baseline="0" dirty="0" err="1">
                <a:solidFill>
                  <a:srgbClr val="008100"/>
                </a:solidFill>
                <a:latin typeface="Consolas" panose="020B0609020204030204" pitchFamily="49" charset="0"/>
                <a:cs typeface="Courier New" panose="02070309020205020404" pitchFamily="49" charset="0"/>
              </a:rPr>
              <a:t>elif</a:t>
            </a:r>
            <a:r>
              <a:rPr lang="en-US" sz="2400" b="1" i="0" u="none" strike="noStrike" baseline="0" dirty="0">
                <a:solidFill>
                  <a:srgbClr val="008100"/>
                </a:solidFill>
                <a:latin typeface="Consolas" panose="020B0609020204030204" pitchFamily="49" charset="0"/>
                <a:cs typeface="Courier New" panose="02070309020205020404" pitchFamily="49" charset="0"/>
              </a:rPr>
              <a:t> </a:t>
            </a:r>
            <a:r>
              <a:rPr lang="en-US" sz="2400" b="0" i="0" u="none" strike="noStrike" baseline="0" dirty="0">
                <a:solidFill>
                  <a:srgbClr val="333333"/>
                </a:solidFill>
                <a:latin typeface="Consolas" panose="020B0609020204030204" pitchFamily="49" charset="0"/>
                <a:cs typeface="Courier New" panose="02070309020205020404" pitchFamily="49" charset="0"/>
              </a:rPr>
              <a:t>richter </a:t>
            </a:r>
            <a:r>
              <a:rPr lang="en-US" sz="2400" b="0" i="0" u="none" strike="noStrike" baseline="0" dirty="0">
                <a:solidFill>
                  <a:srgbClr val="666666"/>
                </a:solidFill>
                <a:latin typeface="Consolas" panose="020B0609020204030204" pitchFamily="49" charset="0"/>
                <a:cs typeface="Courier New" panose="02070309020205020404" pitchFamily="49" charset="0"/>
              </a:rPr>
              <a:t>&gt;= 8.0</a:t>
            </a:r>
            <a:r>
              <a:rPr lang="en-US" sz="2400" b="0" i="0" u="none" strike="noStrike" baseline="0" dirty="0">
                <a:solidFill>
                  <a:srgbClr val="333333"/>
                </a:solidFill>
                <a:latin typeface="Consolas" panose="020B0609020204030204" pitchFamily="49" charset="0"/>
                <a:cs typeface="Courier New" panose="02070309020205020404" pitchFamily="49" charset="0"/>
              </a:rPr>
              <a:t>:</a:t>
            </a:r>
          </a:p>
          <a:p>
            <a:pPr algn="l"/>
            <a:r>
              <a:rPr lang="en-US" sz="2400" b="0" i="0" u="none" strike="noStrike" baseline="0" dirty="0">
                <a:solidFill>
                  <a:srgbClr val="008100"/>
                </a:solidFill>
                <a:latin typeface="Consolas" panose="020B0609020204030204" pitchFamily="49" charset="0"/>
                <a:cs typeface="Courier New" panose="02070309020205020404" pitchFamily="49" charset="0"/>
              </a:rPr>
              <a:t>  print </a:t>
            </a:r>
            <a:r>
              <a:rPr lang="en-US" sz="2400" b="0" i="0" u="none" strike="noStrike" baseline="0" dirty="0">
                <a:solidFill>
                  <a:srgbClr val="333333"/>
                </a:solidFill>
                <a:latin typeface="Consolas" panose="020B0609020204030204" pitchFamily="49" charset="0"/>
                <a:cs typeface="Courier New" panose="02070309020205020404" pitchFamily="49" charset="0"/>
              </a:rPr>
              <a:t>(</a:t>
            </a:r>
            <a:r>
              <a:rPr lang="en-US" sz="2400" b="0" i="0" u="none" strike="noStrike" baseline="0" dirty="0">
                <a:solidFill>
                  <a:srgbClr val="BB2121"/>
                </a:solidFill>
                <a:latin typeface="Consolas" panose="020B0609020204030204" pitchFamily="49" charset="0"/>
                <a:cs typeface="Courier New" panose="02070309020205020404" pitchFamily="49" charset="0"/>
              </a:rPr>
              <a:t>"Most structures fail"</a:t>
            </a:r>
            <a:r>
              <a:rPr lang="en-US" sz="2400" b="0" i="0" u="none" strike="noStrike" baseline="0" dirty="0">
                <a:solidFill>
                  <a:srgbClr val="333333"/>
                </a:solidFill>
                <a:latin typeface="Consolas" panose="020B0609020204030204" pitchFamily="49" charset="0"/>
                <a:cs typeface="Courier New" panose="02070309020205020404" pitchFamily="49" charset="0"/>
              </a:rPr>
              <a:t>)</a:t>
            </a:r>
            <a:endParaRPr lang="en-US"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732044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0C2F-BB88-43B7-96B4-7A58AC86D477}"/>
              </a:ext>
            </a:extLst>
          </p:cNvPr>
          <p:cNvSpPr>
            <a:spLocks noGrp="1"/>
          </p:cNvSpPr>
          <p:nvPr>
            <p:ph type="title"/>
          </p:nvPr>
        </p:nvSpPr>
        <p:spPr>
          <a:xfrm>
            <a:off x="838200" y="365129"/>
            <a:ext cx="10515600" cy="841883"/>
          </a:xfrm>
        </p:spPr>
        <p:txBody>
          <a:bodyPr>
            <a:normAutofit/>
          </a:bodyPr>
          <a:lstStyle/>
          <a:p>
            <a:r>
              <a:rPr lang="en-US"/>
              <a:t>Multiple Alternatives</a:t>
            </a:r>
            <a:endParaRPr lang="en-US" dirty="0"/>
          </a:p>
        </p:txBody>
      </p:sp>
      <p:sp>
        <p:nvSpPr>
          <p:cNvPr id="3" name="Content Placeholder 2">
            <a:extLst>
              <a:ext uri="{FF2B5EF4-FFF2-40B4-BE49-F238E27FC236}">
                <a16:creationId xmlns:a16="http://schemas.microsoft.com/office/drawing/2014/main" id="{B892D83A-F396-46E1-A687-249654FB6C5B}"/>
              </a:ext>
            </a:extLst>
          </p:cNvPr>
          <p:cNvSpPr>
            <a:spLocks noGrp="1"/>
          </p:cNvSpPr>
          <p:nvPr>
            <p:ph idx="1"/>
          </p:nvPr>
        </p:nvSpPr>
        <p:spPr>
          <a:xfrm>
            <a:off x="838200" y="1066800"/>
            <a:ext cx="10515600" cy="5334000"/>
          </a:xfrm>
        </p:spPr>
        <p:txBody>
          <a:bodyPr>
            <a:normAutofit fontScale="85000" lnSpcReduction="10000"/>
          </a:bodyPr>
          <a:lstStyle/>
          <a:p>
            <a:r>
              <a:rPr lang="en-US" sz="2800" dirty="0"/>
              <a:t>In this example, it is also important that we use an </a:t>
            </a:r>
            <a:r>
              <a:rPr lang="en-US" sz="2800" dirty="0">
                <a:solidFill>
                  <a:schemeClr val="tx1"/>
                </a:solidFill>
              </a:rPr>
              <a:t>if/</a:t>
            </a:r>
            <a:r>
              <a:rPr lang="en-US" sz="2800" dirty="0" err="1">
                <a:solidFill>
                  <a:schemeClr val="tx1"/>
                </a:solidFill>
              </a:rPr>
              <a:t>elif</a:t>
            </a:r>
            <a:r>
              <a:rPr lang="en-US" sz="2800" dirty="0">
                <a:solidFill>
                  <a:schemeClr val="tx1"/>
                </a:solidFill>
              </a:rPr>
              <a:t> </a:t>
            </a:r>
            <a:r>
              <a:rPr lang="en-US" sz="2800" dirty="0"/>
              <a:t>sequence, not just multiple independent if statements.</a:t>
            </a:r>
          </a:p>
          <a:p>
            <a:r>
              <a:rPr lang="en-US" sz="2800" dirty="0"/>
              <a:t>Consider this sequence of independent tests.</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dirty="0"/>
              <a:t>Now the alternatives are no longer exclusive. </a:t>
            </a:r>
            <a:r>
              <a:rPr lang="en-US" dirty="0">
                <a:solidFill>
                  <a:schemeClr val="tx1"/>
                </a:solidFill>
              </a:rPr>
              <a:t>If  </a:t>
            </a:r>
            <a:r>
              <a:rPr lang="en-US" dirty="0" err="1">
                <a:solidFill>
                  <a:schemeClr val="tx1"/>
                </a:solidFill>
              </a:rPr>
              <a:t>ichter</a:t>
            </a:r>
            <a:r>
              <a:rPr lang="en-US" dirty="0">
                <a:solidFill>
                  <a:schemeClr val="tx1"/>
                </a:solidFill>
              </a:rPr>
              <a:t> is 7.1</a:t>
            </a:r>
            <a:r>
              <a:rPr lang="en-US" dirty="0"/>
              <a:t>, then the last three tests all match, and three messages are printed.</a:t>
            </a:r>
            <a:endParaRPr lang="en-US" sz="2800" dirty="0"/>
          </a:p>
        </p:txBody>
      </p:sp>
      <p:sp>
        <p:nvSpPr>
          <p:cNvPr id="4" name="Slide Number Placeholder 3">
            <a:extLst>
              <a:ext uri="{FF2B5EF4-FFF2-40B4-BE49-F238E27FC236}">
                <a16:creationId xmlns:a16="http://schemas.microsoft.com/office/drawing/2014/main" id="{6EBCDABB-4CFB-4B62-92C6-C7DEDBD08696}"/>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18</a:t>
            </a:fld>
            <a:endParaRPr lang="en-US" altLang="en-US"/>
          </a:p>
        </p:txBody>
      </p:sp>
      <p:sp>
        <p:nvSpPr>
          <p:cNvPr id="8" name="TextBox 7">
            <a:extLst>
              <a:ext uri="{FF2B5EF4-FFF2-40B4-BE49-F238E27FC236}">
                <a16:creationId xmlns:a16="http://schemas.microsoft.com/office/drawing/2014/main" id="{DDAFFD3B-63A8-4378-88BD-DC0310DFB5F8}"/>
              </a:ext>
            </a:extLst>
          </p:cNvPr>
          <p:cNvSpPr txBox="1"/>
          <p:nvPr/>
        </p:nvSpPr>
        <p:spPr>
          <a:xfrm>
            <a:off x="737512" y="2133600"/>
            <a:ext cx="10719881"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en-US" b="0" i="0" u="none" strike="noStrike" baseline="0" dirty="0">
                <a:solidFill>
                  <a:srgbClr val="333333"/>
                </a:solidFill>
                <a:latin typeface="Consolas" panose="020B0609020204030204" pitchFamily="49" charset="0"/>
              </a:rPr>
              <a:t>richter </a:t>
            </a:r>
            <a:r>
              <a:rPr lang="en-US" b="0" i="0" u="none" strike="noStrike" baseline="0" dirty="0">
                <a:solidFill>
                  <a:srgbClr val="666666"/>
                </a:solidFill>
                <a:latin typeface="Consolas" panose="020B0609020204030204" pitchFamily="49" charset="0"/>
              </a:rPr>
              <a:t>= 7.1</a:t>
            </a:r>
          </a:p>
          <a:p>
            <a:pPr algn="l"/>
            <a:r>
              <a:rPr lang="en-US" b="1" i="0" u="none" strike="noStrike" baseline="0" dirty="0">
                <a:solidFill>
                  <a:srgbClr val="008100"/>
                </a:solidFill>
                <a:latin typeface="Consolas" panose="020B0609020204030204" pitchFamily="49" charset="0"/>
              </a:rPr>
              <a:t>if </a:t>
            </a:r>
            <a:r>
              <a:rPr lang="en-US" b="0" i="0" u="none" strike="noStrike" baseline="0" dirty="0">
                <a:solidFill>
                  <a:srgbClr val="333333"/>
                </a:solidFill>
                <a:latin typeface="Consolas" panose="020B0609020204030204" pitchFamily="49" charset="0"/>
              </a:rPr>
              <a:t>richter </a:t>
            </a:r>
            <a:r>
              <a:rPr lang="en-US" b="0" i="0" u="none" strike="noStrike" baseline="0" dirty="0">
                <a:solidFill>
                  <a:srgbClr val="666666"/>
                </a:solidFill>
                <a:latin typeface="Consolas" panose="020B0609020204030204" pitchFamily="49" charset="0"/>
              </a:rPr>
              <a:t>&gt;= 8.0</a:t>
            </a:r>
            <a:r>
              <a:rPr lang="en-US" b="0" i="0" u="none" strike="noStrike" baseline="0" dirty="0">
                <a:solidFill>
                  <a:srgbClr val="333333"/>
                </a:solidFill>
                <a:latin typeface="Consolas" panose="020B0609020204030204" pitchFamily="49" charset="0"/>
              </a:rPr>
              <a:t>: </a:t>
            </a:r>
            <a:r>
              <a:rPr lang="en-US" b="0" i="1" u="none" strike="noStrike" baseline="0" dirty="0">
                <a:solidFill>
                  <a:srgbClr val="408181"/>
                </a:solidFill>
                <a:latin typeface="Consolas" panose="020B0609020204030204" pitchFamily="49" charset="0"/>
              </a:rPr>
              <a:t>#Didn't use else</a:t>
            </a:r>
          </a:p>
          <a:p>
            <a:pPr algn="l"/>
            <a:r>
              <a:rPr lang="en-US" b="0" i="0" u="none" strike="noStrike" baseline="0" dirty="0">
                <a:solidFill>
                  <a:srgbClr val="008100"/>
                </a:solidFill>
                <a:latin typeface="Consolas" panose="020B0609020204030204" pitchFamily="49" charset="0"/>
              </a:rPr>
              <a:t>  print</a:t>
            </a:r>
            <a:r>
              <a:rPr lang="en-US" b="0" i="0" u="none" strike="noStrike" baseline="0" dirty="0">
                <a:solidFill>
                  <a:srgbClr val="333333"/>
                </a:solidFill>
                <a:latin typeface="Consolas" panose="020B0609020204030204" pitchFamily="49" charset="0"/>
              </a:rPr>
              <a:t>(</a:t>
            </a:r>
            <a:r>
              <a:rPr lang="en-US" b="0" i="0" u="none" strike="noStrike" baseline="0" dirty="0">
                <a:solidFill>
                  <a:srgbClr val="BB2121"/>
                </a:solidFill>
                <a:latin typeface="Consolas" panose="020B0609020204030204" pitchFamily="49" charset="0"/>
              </a:rPr>
              <a:t>"Most structures fail"</a:t>
            </a:r>
            <a:r>
              <a:rPr lang="en-US" b="0" i="0" u="none" strike="noStrike" baseline="0" dirty="0">
                <a:solidFill>
                  <a:srgbClr val="333333"/>
                </a:solidFill>
                <a:latin typeface="Consolas" panose="020B0609020204030204" pitchFamily="49" charset="0"/>
              </a:rPr>
              <a:t>)</a:t>
            </a:r>
          </a:p>
          <a:p>
            <a:pPr algn="l"/>
            <a:r>
              <a:rPr lang="en-US" b="1" i="0" u="none" strike="noStrike" baseline="0" dirty="0">
                <a:solidFill>
                  <a:srgbClr val="008100"/>
                </a:solidFill>
                <a:latin typeface="Consolas" panose="020B0609020204030204" pitchFamily="49" charset="0"/>
              </a:rPr>
              <a:t>if </a:t>
            </a:r>
            <a:r>
              <a:rPr lang="en-US" b="0" i="0" u="none" strike="noStrike" baseline="0" dirty="0">
                <a:solidFill>
                  <a:srgbClr val="333333"/>
                </a:solidFill>
                <a:latin typeface="Consolas" panose="020B0609020204030204" pitchFamily="49" charset="0"/>
              </a:rPr>
              <a:t>richter </a:t>
            </a:r>
            <a:r>
              <a:rPr lang="en-US" b="0" i="0" u="none" strike="noStrike" baseline="0" dirty="0">
                <a:solidFill>
                  <a:srgbClr val="666666"/>
                </a:solidFill>
                <a:latin typeface="Consolas" panose="020B0609020204030204" pitchFamily="49" charset="0"/>
              </a:rPr>
              <a:t>&gt;= 7.0</a:t>
            </a:r>
            <a:r>
              <a:rPr lang="en-US" b="0" i="0" u="none" strike="noStrike" baseline="0" dirty="0">
                <a:solidFill>
                  <a:srgbClr val="333333"/>
                </a:solidFill>
                <a:latin typeface="Consolas" panose="020B0609020204030204" pitchFamily="49" charset="0"/>
              </a:rPr>
              <a:t>:</a:t>
            </a:r>
          </a:p>
          <a:p>
            <a:pPr algn="l"/>
            <a:r>
              <a:rPr lang="en-US" b="0" i="0" u="none" strike="noStrike" baseline="0" dirty="0">
                <a:solidFill>
                  <a:srgbClr val="008100"/>
                </a:solidFill>
                <a:latin typeface="Consolas" panose="020B0609020204030204" pitchFamily="49" charset="0"/>
              </a:rPr>
              <a:t>  print</a:t>
            </a:r>
            <a:r>
              <a:rPr lang="en-US" b="0" i="0" u="none" strike="noStrike" baseline="0" dirty="0">
                <a:solidFill>
                  <a:srgbClr val="333333"/>
                </a:solidFill>
                <a:latin typeface="Consolas" panose="020B0609020204030204" pitchFamily="49" charset="0"/>
              </a:rPr>
              <a:t>(</a:t>
            </a:r>
            <a:r>
              <a:rPr lang="en-US" b="0" i="0" u="none" strike="noStrike" baseline="0" dirty="0">
                <a:solidFill>
                  <a:srgbClr val="BB2121"/>
                </a:solidFill>
                <a:latin typeface="Consolas" panose="020B0609020204030204" pitchFamily="49" charset="0"/>
              </a:rPr>
              <a:t>"Many buildings destroyed"</a:t>
            </a:r>
            <a:r>
              <a:rPr lang="en-US" b="0" i="0" u="none" strike="noStrike" baseline="0" dirty="0">
                <a:solidFill>
                  <a:srgbClr val="333333"/>
                </a:solidFill>
                <a:latin typeface="Consolas" panose="020B0609020204030204" pitchFamily="49" charset="0"/>
              </a:rPr>
              <a:t>)</a:t>
            </a:r>
          </a:p>
          <a:p>
            <a:pPr algn="l"/>
            <a:r>
              <a:rPr lang="en-US" b="1" i="0" u="none" strike="noStrike" baseline="0" dirty="0">
                <a:solidFill>
                  <a:srgbClr val="008100"/>
                </a:solidFill>
                <a:latin typeface="Consolas" panose="020B0609020204030204" pitchFamily="49" charset="0"/>
              </a:rPr>
              <a:t>if </a:t>
            </a:r>
            <a:r>
              <a:rPr lang="en-US" b="0" i="0" u="none" strike="noStrike" baseline="0" dirty="0">
                <a:solidFill>
                  <a:srgbClr val="333333"/>
                </a:solidFill>
                <a:latin typeface="Consolas" panose="020B0609020204030204" pitchFamily="49" charset="0"/>
              </a:rPr>
              <a:t>richter </a:t>
            </a:r>
            <a:r>
              <a:rPr lang="en-US" b="0" i="0" u="none" strike="noStrike" baseline="0" dirty="0">
                <a:solidFill>
                  <a:srgbClr val="666666"/>
                </a:solidFill>
                <a:latin typeface="Consolas" panose="020B0609020204030204" pitchFamily="49" charset="0"/>
              </a:rPr>
              <a:t>&gt;= 6.0</a:t>
            </a:r>
            <a:r>
              <a:rPr lang="en-US" b="0" i="0" u="none" strike="noStrike" baseline="0" dirty="0">
                <a:solidFill>
                  <a:srgbClr val="333333"/>
                </a:solidFill>
                <a:latin typeface="Consolas" panose="020B0609020204030204" pitchFamily="49" charset="0"/>
              </a:rPr>
              <a:t>:</a:t>
            </a:r>
          </a:p>
          <a:p>
            <a:pPr algn="l"/>
            <a:r>
              <a:rPr lang="en-US" b="0" i="0" u="none" strike="noStrike" baseline="0" dirty="0">
                <a:solidFill>
                  <a:srgbClr val="008100"/>
                </a:solidFill>
                <a:latin typeface="Consolas" panose="020B0609020204030204" pitchFamily="49" charset="0"/>
              </a:rPr>
              <a:t>  print</a:t>
            </a:r>
            <a:r>
              <a:rPr lang="en-US" b="0" i="0" u="none" strike="noStrike" baseline="0" dirty="0">
                <a:solidFill>
                  <a:srgbClr val="333333"/>
                </a:solidFill>
                <a:latin typeface="Consolas" panose="020B0609020204030204" pitchFamily="49" charset="0"/>
              </a:rPr>
              <a:t>(</a:t>
            </a:r>
            <a:r>
              <a:rPr lang="en-US" b="0" i="0" u="none" strike="noStrike" baseline="0" dirty="0">
                <a:solidFill>
                  <a:srgbClr val="BB2121"/>
                </a:solidFill>
                <a:latin typeface="Consolas" panose="020B0609020204030204" pitchFamily="49" charset="0"/>
              </a:rPr>
              <a:t>"Many buildings considerably damaged, some collapse"</a:t>
            </a:r>
            <a:r>
              <a:rPr lang="en-US" b="0" i="0" u="none" strike="noStrike" baseline="0" dirty="0">
                <a:solidFill>
                  <a:srgbClr val="333333"/>
                </a:solidFill>
                <a:latin typeface="Consolas" panose="020B0609020204030204" pitchFamily="49" charset="0"/>
              </a:rPr>
              <a:t>)</a:t>
            </a:r>
          </a:p>
          <a:p>
            <a:pPr algn="l"/>
            <a:r>
              <a:rPr lang="en-US" b="1" i="0" u="none" strike="noStrike" baseline="0" dirty="0">
                <a:solidFill>
                  <a:srgbClr val="008100"/>
                </a:solidFill>
                <a:latin typeface="Consolas" panose="020B0609020204030204" pitchFamily="49" charset="0"/>
              </a:rPr>
              <a:t>if </a:t>
            </a:r>
            <a:r>
              <a:rPr lang="en-US" b="0" i="0" u="none" strike="noStrike" baseline="0" dirty="0">
                <a:solidFill>
                  <a:srgbClr val="333333"/>
                </a:solidFill>
                <a:latin typeface="Consolas" panose="020B0609020204030204" pitchFamily="49" charset="0"/>
              </a:rPr>
              <a:t>richter </a:t>
            </a:r>
            <a:r>
              <a:rPr lang="en-US" b="0" i="0" u="none" strike="noStrike" baseline="0" dirty="0">
                <a:solidFill>
                  <a:srgbClr val="666666"/>
                </a:solidFill>
                <a:latin typeface="Consolas" panose="020B0609020204030204" pitchFamily="49" charset="0"/>
              </a:rPr>
              <a:t>&gt;= 4.5</a:t>
            </a:r>
            <a:r>
              <a:rPr lang="en-US" b="0" i="0" u="none" strike="noStrike" baseline="0" dirty="0">
                <a:solidFill>
                  <a:srgbClr val="333333"/>
                </a:solidFill>
                <a:latin typeface="Consolas" panose="020B0609020204030204" pitchFamily="49" charset="0"/>
              </a:rPr>
              <a:t>:</a:t>
            </a:r>
          </a:p>
          <a:p>
            <a:pPr algn="l"/>
            <a:r>
              <a:rPr lang="en-US" b="0" i="0" u="none" strike="noStrike" baseline="0" dirty="0">
                <a:solidFill>
                  <a:srgbClr val="008100"/>
                </a:solidFill>
                <a:latin typeface="Consolas" panose="020B0609020204030204" pitchFamily="49" charset="0"/>
              </a:rPr>
              <a:t>  print</a:t>
            </a:r>
            <a:r>
              <a:rPr lang="en-US" b="0" i="0" u="none" strike="noStrike" baseline="0" dirty="0">
                <a:solidFill>
                  <a:srgbClr val="333333"/>
                </a:solidFill>
                <a:latin typeface="Consolas" panose="020B0609020204030204" pitchFamily="49" charset="0"/>
              </a:rPr>
              <a:t>(</a:t>
            </a:r>
            <a:r>
              <a:rPr lang="en-US" b="0" i="0" u="none" strike="noStrike" baseline="0" dirty="0">
                <a:solidFill>
                  <a:srgbClr val="BB2121"/>
                </a:solidFill>
                <a:latin typeface="Consolas" panose="020B0609020204030204" pitchFamily="49" charset="0"/>
              </a:rPr>
              <a:t>"Damage to poorly constructed buildings"</a:t>
            </a:r>
            <a:r>
              <a:rPr lang="en-US" b="0" i="0" u="none" strike="noStrike" baseline="0" dirty="0">
                <a:solidFill>
                  <a:srgbClr val="333333"/>
                </a:solidFill>
                <a:latin typeface="Consolas" panose="020B0609020204030204" pitchFamily="49" charset="0"/>
              </a:rPr>
              <a:t>)</a:t>
            </a:r>
            <a:endParaRPr lang="en-US" sz="3200" dirty="0">
              <a:latin typeface="Consolas" panose="020B0609020204030204" pitchFamily="49" charset="0"/>
              <a:cs typeface="Courier New" panose="02070309020205020404" pitchFamily="49" charset="0"/>
            </a:endParaRPr>
          </a:p>
        </p:txBody>
      </p:sp>
      <p:pic>
        <p:nvPicPr>
          <p:cNvPr id="15" name="Picture 14">
            <a:extLst>
              <a:ext uri="{FF2B5EF4-FFF2-40B4-BE49-F238E27FC236}">
                <a16:creationId xmlns:a16="http://schemas.microsoft.com/office/drawing/2014/main" id="{7970E23A-E54B-436E-817C-F8321794B212}"/>
              </a:ext>
            </a:extLst>
          </p:cNvPr>
          <p:cNvPicPr>
            <a:picLocks noChangeAspect="1"/>
          </p:cNvPicPr>
          <p:nvPr/>
        </p:nvPicPr>
        <p:blipFill>
          <a:blip r:embed="rId2"/>
          <a:stretch>
            <a:fillRect/>
          </a:stretch>
        </p:blipFill>
        <p:spPr>
          <a:xfrm>
            <a:off x="3533789" y="1449669"/>
            <a:ext cx="7920699" cy="1251666"/>
          </a:xfrm>
          <a:prstGeom prst="rect">
            <a:avLst/>
          </a:prstGeom>
        </p:spPr>
      </p:pic>
    </p:spTree>
    <p:extLst>
      <p:ext uri="{BB962C8B-B14F-4D97-AF65-F5344CB8AC3E}">
        <p14:creationId xmlns:p14="http://schemas.microsoft.com/office/powerpoint/2010/main" val="167191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0C2F-BB88-43B7-96B4-7A58AC86D477}"/>
              </a:ext>
            </a:extLst>
          </p:cNvPr>
          <p:cNvSpPr>
            <a:spLocks noGrp="1"/>
          </p:cNvSpPr>
          <p:nvPr>
            <p:ph type="title"/>
          </p:nvPr>
        </p:nvSpPr>
        <p:spPr>
          <a:xfrm>
            <a:off x="838200" y="365129"/>
            <a:ext cx="10515600" cy="841883"/>
          </a:xfrm>
        </p:spPr>
        <p:txBody>
          <a:bodyPr>
            <a:normAutofit/>
          </a:bodyPr>
          <a:lstStyle/>
          <a:p>
            <a:r>
              <a:rPr lang="en-US"/>
              <a:t>Multiple Alternatives</a:t>
            </a:r>
            <a:endParaRPr lang="en-US" dirty="0"/>
          </a:p>
        </p:txBody>
      </p:sp>
      <p:sp>
        <p:nvSpPr>
          <p:cNvPr id="4" name="Slide Number Placeholder 3">
            <a:extLst>
              <a:ext uri="{FF2B5EF4-FFF2-40B4-BE49-F238E27FC236}">
                <a16:creationId xmlns:a16="http://schemas.microsoft.com/office/drawing/2014/main" id="{6EBCDABB-4CFB-4B62-92C6-C7DEDBD08696}"/>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19</a:t>
            </a:fld>
            <a:endParaRPr lang="en-US" altLang="en-US"/>
          </a:p>
        </p:txBody>
      </p:sp>
      <p:sp>
        <p:nvSpPr>
          <p:cNvPr id="6" name="Content Placeholder 5">
            <a:extLst>
              <a:ext uri="{FF2B5EF4-FFF2-40B4-BE49-F238E27FC236}">
                <a16:creationId xmlns:a16="http://schemas.microsoft.com/office/drawing/2014/main" id="{1A99FA25-CB5C-4999-B4B7-B148CAF05300}"/>
              </a:ext>
            </a:extLst>
          </p:cNvPr>
          <p:cNvSpPr>
            <a:spLocks noGrp="1"/>
          </p:cNvSpPr>
          <p:nvPr>
            <p:ph idx="1"/>
          </p:nvPr>
        </p:nvSpPr>
        <p:spPr>
          <a:xfrm>
            <a:off x="838200" y="1066800"/>
            <a:ext cx="10515600" cy="4876800"/>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pPr marL="0" indent="0" algn="l">
              <a:spcBef>
                <a:spcPts val="300"/>
              </a:spcBef>
              <a:buNone/>
            </a:pPr>
            <a:r>
              <a:rPr lang="en-US" sz="2400" b="0" i="1" u="none" strike="noStrike" baseline="0" dirty="0">
                <a:solidFill>
                  <a:srgbClr val="408181"/>
                </a:solidFill>
                <a:latin typeface="Consolas" panose="020B0609020204030204" pitchFamily="49" charset="0"/>
              </a:rPr>
              <a:t># This program prints a description of an earthquake, given the</a:t>
            </a:r>
          </a:p>
          <a:p>
            <a:pPr marL="0" indent="0">
              <a:spcBef>
                <a:spcPts val="300"/>
              </a:spcBef>
              <a:buNone/>
            </a:pPr>
            <a:r>
              <a:rPr lang="en-US" sz="2400" i="1" dirty="0">
                <a:solidFill>
                  <a:srgbClr val="408181"/>
                </a:solidFill>
                <a:latin typeface="Consolas" panose="020B0609020204030204" pitchFamily="49" charset="0"/>
              </a:rPr>
              <a:t># </a:t>
            </a:r>
            <a:r>
              <a:rPr lang="en-US" sz="2400" b="0" i="1" u="none" strike="noStrike" baseline="0" dirty="0">
                <a:solidFill>
                  <a:srgbClr val="408181"/>
                </a:solidFill>
                <a:latin typeface="Consolas" panose="020B0609020204030204" pitchFamily="49" charset="0"/>
              </a:rPr>
              <a:t>Richter </a:t>
            </a:r>
            <a:r>
              <a:rPr lang="en-US" sz="2400" i="1" dirty="0">
                <a:solidFill>
                  <a:srgbClr val="408181"/>
                </a:solidFill>
                <a:latin typeface="Consolas" panose="020B0609020204030204" pitchFamily="49" charset="0"/>
              </a:rPr>
              <a:t>scale magnitude</a:t>
            </a:r>
            <a:r>
              <a:rPr lang="en-US" sz="2400" b="0" i="1" u="none" strike="noStrike" baseline="0" dirty="0">
                <a:solidFill>
                  <a:srgbClr val="408181"/>
                </a:solidFill>
                <a:latin typeface="Consolas" panose="020B0609020204030204" pitchFamily="49" charset="0"/>
              </a:rPr>
              <a:t>.</a:t>
            </a:r>
          </a:p>
          <a:p>
            <a:pPr marL="0" indent="0" algn="l">
              <a:spcBef>
                <a:spcPts val="300"/>
              </a:spcBef>
              <a:buNone/>
            </a:pPr>
            <a:r>
              <a:rPr lang="en-US" sz="2400" b="0" i="1" u="none" strike="noStrike" baseline="0" dirty="0">
                <a:solidFill>
                  <a:srgbClr val="408181"/>
                </a:solidFill>
                <a:latin typeface="Consolas" panose="020B0609020204030204" pitchFamily="49" charset="0"/>
              </a:rPr>
              <a:t># Obtain the user input.</a:t>
            </a:r>
          </a:p>
          <a:p>
            <a:pPr marL="0" indent="0" algn="l">
              <a:spcBef>
                <a:spcPts val="300"/>
              </a:spcBef>
              <a:buNone/>
            </a:pPr>
            <a:r>
              <a:rPr lang="en-US" sz="2400" b="0" i="0" u="none" strike="noStrike" baseline="0" dirty="0">
                <a:solidFill>
                  <a:srgbClr val="333333"/>
                </a:solidFill>
                <a:latin typeface="Consolas" panose="020B0609020204030204" pitchFamily="49" charset="0"/>
              </a:rPr>
              <a:t>richter </a:t>
            </a:r>
            <a:r>
              <a:rPr lang="en-US" sz="2400" b="0" i="0" u="none" strike="noStrike" baseline="0" dirty="0">
                <a:solidFill>
                  <a:srgbClr val="666666"/>
                </a:solidFill>
                <a:latin typeface="Consolas" panose="020B0609020204030204" pitchFamily="49" charset="0"/>
              </a:rPr>
              <a:t>= </a:t>
            </a:r>
            <a:r>
              <a:rPr lang="en-US" sz="2400" b="0" i="0" u="none" strike="noStrike" baseline="0" dirty="0">
                <a:solidFill>
                  <a:srgbClr val="008100"/>
                </a:solidFill>
                <a:latin typeface="Consolas" panose="020B0609020204030204" pitchFamily="49" charset="0"/>
              </a:rPr>
              <a:t>float</a:t>
            </a:r>
            <a:r>
              <a:rPr lang="en-US" sz="2400" b="0" i="0" u="none" strike="noStrike" baseline="0" dirty="0">
                <a:solidFill>
                  <a:srgbClr val="333333"/>
                </a:solidFill>
                <a:latin typeface="Consolas" panose="020B0609020204030204" pitchFamily="49" charset="0"/>
              </a:rPr>
              <a:t>(</a:t>
            </a:r>
            <a:r>
              <a:rPr lang="en-US" sz="2400" b="0" i="0" u="none" strike="noStrike" baseline="0" dirty="0">
                <a:solidFill>
                  <a:srgbClr val="008100"/>
                </a:solidFill>
                <a:latin typeface="Consolas" panose="020B0609020204030204" pitchFamily="49" charset="0"/>
              </a:rPr>
              <a:t>input</a:t>
            </a:r>
            <a:r>
              <a:rPr lang="en-US" sz="2400" b="0" i="0" u="none" strike="noStrike" baseline="0" dirty="0">
                <a:solidFill>
                  <a:srgbClr val="333333"/>
                </a:solidFill>
                <a:latin typeface="Consolas" panose="020B0609020204030204" pitchFamily="49" charset="0"/>
              </a:rPr>
              <a:t>(</a:t>
            </a:r>
            <a:r>
              <a:rPr lang="en-US" sz="2400" b="0" i="0" u="none" strike="noStrike" baseline="0" dirty="0">
                <a:solidFill>
                  <a:srgbClr val="BB2121"/>
                </a:solidFill>
                <a:latin typeface="Consolas" panose="020B0609020204030204" pitchFamily="49" charset="0"/>
              </a:rPr>
              <a:t>"Enter a magnitude on the Richter scale: "</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0" i="1" u="none" strike="noStrike" baseline="0" dirty="0">
                <a:solidFill>
                  <a:srgbClr val="408181"/>
                </a:solidFill>
                <a:latin typeface="Consolas" panose="020B0609020204030204" pitchFamily="49" charset="0"/>
              </a:rPr>
              <a:t># Print the description</a:t>
            </a:r>
          </a:p>
          <a:p>
            <a:pPr marL="0" indent="0" algn="l">
              <a:spcBef>
                <a:spcPts val="300"/>
              </a:spcBef>
              <a:buNone/>
            </a:pPr>
            <a:r>
              <a:rPr lang="en-US" sz="2400" b="1" i="0" u="none" strike="noStrike" baseline="0" dirty="0">
                <a:solidFill>
                  <a:srgbClr val="008100"/>
                </a:solidFill>
                <a:latin typeface="Consolas" panose="020B0609020204030204" pitchFamily="49" charset="0"/>
              </a:rPr>
              <a:t>if </a:t>
            </a:r>
            <a:r>
              <a:rPr lang="en-US" sz="2400" b="0" i="0" u="none" strike="noStrike" baseline="0" dirty="0">
                <a:solidFill>
                  <a:srgbClr val="333333"/>
                </a:solidFill>
                <a:latin typeface="Consolas" panose="020B0609020204030204" pitchFamily="49" charset="0"/>
              </a:rPr>
              <a:t>richter </a:t>
            </a:r>
            <a:r>
              <a:rPr lang="en-US" sz="2400" b="0" i="0" u="none" strike="noStrike" baseline="0" dirty="0">
                <a:solidFill>
                  <a:srgbClr val="666666"/>
                </a:solidFill>
                <a:latin typeface="Consolas" panose="020B0609020204030204" pitchFamily="49" charset="0"/>
              </a:rPr>
              <a:t>&gt;= 8.0 </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0" i="0" u="none" strike="noStrike" baseline="0" dirty="0">
                <a:solidFill>
                  <a:srgbClr val="008100"/>
                </a:solidFill>
                <a:latin typeface="Consolas" panose="020B0609020204030204" pitchFamily="49" charset="0"/>
              </a:rPr>
              <a:t>  print</a:t>
            </a:r>
            <a:r>
              <a:rPr lang="en-US" sz="2400" b="0" i="0" u="none" strike="noStrike" baseline="0" dirty="0">
                <a:solidFill>
                  <a:srgbClr val="333333"/>
                </a:solidFill>
                <a:latin typeface="Consolas" panose="020B0609020204030204" pitchFamily="49" charset="0"/>
              </a:rPr>
              <a:t>(</a:t>
            </a:r>
            <a:r>
              <a:rPr lang="en-US" sz="2400" b="0" i="0" u="none" strike="noStrike" baseline="0" dirty="0">
                <a:solidFill>
                  <a:srgbClr val="BB2121"/>
                </a:solidFill>
                <a:latin typeface="Consolas" panose="020B0609020204030204" pitchFamily="49" charset="0"/>
              </a:rPr>
              <a:t>"Most structures fall"</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1" i="0" u="none" strike="noStrike" baseline="0" dirty="0" err="1">
                <a:solidFill>
                  <a:srgbClr val="008100"/>
                </a:solidFill>
                <a:latin typeface="Consolas" panose="020B0609020204030204" pitchFamily="49" charset="0"/>
              </a:rPr>
              <a:t>elif</a:t>
            </a:r>
            <a:r>
              <a:rPr lang="en-US" sz="2400" b="1" i="0" u="none" strike="noStrike" baseline="0" dirty="0">
                <a:solidFill>
                  <a:srgbClr val="008100"/>
                </a:solidFill>
                <a:latin typeface="Consolas" panose="020B0609020204030204" pitchFamily="49" charset="0"/>
              </a:rPr>
              <a:t> </a:t>
            </a:r>
            <a:r>
              <a:rPr lang="en-US" sz="2400" b="0" i="0" u="none" strike="noStrike" baseline="0" dirty="0">
                <a:solidFill>
                  <a:srgbClr val="333333"/>
                </a:solidFill>
                <a:latin typeface="Consolas" panose="020B0609020204030204" pitchFamily="49" charset="0"/>
              </a:rPr>
              <a:t>richter </a:t>
            </a:r>
            <a:r>
              <a:rPr lang="en-US" sz="2400" b="0" i="0" u="none" strike="noStrike" baseline="0" dirty="0">
                <a:solidFill>
                  <a:srgbClr val="666666"/>
                </a:solidFill>
                <a:latin typeface="Consolas" panose="020B0609020204030204" pitchFamily="49" charset="0"/>
              </a:rPr>
              <a:t>&gt;= 7.0 </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0" i="0" u="none" strike="noStrike" baseline="0" dirty="0">
                <a:solidFill>
                  <a:srgbClr val="008100"/>
                </a:solidFill>
                <a:latin typeface="Consolas" panose="020B0609020204030204" pitchFamily="49" charset="0"/>
              </a:rPr>
              <a:t>  print</a:t>
            </a:r>
            <a:r>
              <a:rPr lang="en-US" sz="2400" b="0" i="0" u="none" strike="noStrike" baseline="0" dirty="0">
                <a:solidFill>
                  <a:srgbClr val="333333"/>
                </a:solidFill>
                <a:latin typeface="Consolas" panose="020B0609020204030204" pitchFamily="49" charset="0"/>
              </a:rPr>
              <a:t>(</a:t>
            </a:r>
            <a:r>
              <a:rPr lang="en-US" sz="2400" b="0" i="0" u="none" strike="noStrike" baseline="0" dirty="0">
                <a:solidFill>
                  <a:srgbClr val="BB2121"/>
                </a:solidFill>
                <a:latin typeface="Consolas" panose="020B0609020204030204" pitchFamily="49" charset="0"/>
              </a:rPr>
              <a:t>"Many buildings destroyed"</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1" i="0" u="none" strike="noStrike" baseline="0" dirty="0" err="1">
                <a:solidFill>
                  <a:srgbClr val="008100"/>
                </a:solidFill>
                <a:latin typeface="Consolas" panose="020B0609020204030204" pitchFamily="49" charset="0"/>
              </a:rPr>
              <a:t>elif</a:t>
            </a:r>
            <a:r>
              <a:rPr lang="en-US" sz="2400" b="1" i="0" u="none" strike="noStrike" baseline="0" dirty="0">
                <a:solidFill>
                  <a:srgbClr val="008100"/>
                </a:solidFill>
                <a:latin typeface="Consolas" panose="020B0609020204030204" pitchFamily="49" charset="0"/>
              </a:rPr>
              <a:t> </a:t>
            </a:r>
            <a:r>
              <a:rPr lang="en-US" sz="2400" b="0" i="0" u="none" strike="noStrike" baseline="0" dirty="0">
                <a:solidFill>
                  <a:srgbClr val="333333"/>
                </a:solidFill>
                <a:latin typeface="Consolas" panose="020B0609020204030204" pitchFamily="49" charset="0"/>
              </a:rPr>
              <a:t>richter </a:t>
            </a:r>
            <a:r>
              <a:rPr lang="en-US" sz="2400" b="0" i="0" u="none" strike="noStrike" baseline="0" dirty="0">
                <a:solidFill>
                  <a:srgbClr val="666666"/>
                </a:solidFill>
                <a:latin typeface="Consolas" panose="020B0609020204030204" pitchFamily="49" charset="0"/>
              </a:rPr>
              <a:t>&gt;= 6.0 </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0" i="0" u="none" strike="noStrike" baseline="0" dirty="0">
                <a:solidFill>
                  <a:srgbClr val="008100"/>
                </a:solidFill>
                <a:latin typeface="Consolas" panose="020B0609020204030204" pitchFamily="49" charset="0"/>
              </a:rPr>
              <a:t>  print</a:t>
            </a:r>
            <a:r>
              <a:rPr lang="en-US" sz="2400" b="0" i="0" u="none" strike="noStrike" baseline="0" dirty="0">
                <a:solidFill>
                  <a:srgbClr val="333333"/>
                </a:solidFill>
                <a:latin typeface="Consolas" panose="020B0609020204030204" pitchFamily="49" charset="0"/>
              </a:rPr>
              <a:t>(</a:t>
            </a:r>
            <a:r>
              <a:rPr lang="en-US" sz="2400" b="0" i="0" u="none" strike="noStrike" baseline="0" dirty="0">
                <a:solidFill>
                  <a:srgbClr val="BB2121"/>
                </a:solidFill>
                <a:latin typeface="Consolas" panose="020B0609020204030204" pitchFamily="49" charset="0"/>
              </a:rPr>
              <a:t>"Many buildings considerably damaged, some collapse"</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1" i="0" u="none" strike="noStrike" baseline="0" dirty="0" err="1">
                <a:solidFill>
                  <a:srgbClr val="008100"/>
                </a:solidFill>
                <a:latin typeface="Consolas" panose="020B0609020204030204" pitchFamily="49" charset="0"/>
              </a:rPr>
              <a:t>elif</a:t>
            </a:r>
            <a:r>
              <a:rPr lang="en-US" sz="2400" b="1" i="0" u="none" strike="noStrike" baseline="0" dirty="0">
                <a:solidFill>
                  <a:srgbClr val="008100"/>
                </a:solidFill>
                <a:latin typeface="Consolas" panose="020B0609020204030204" pitchFamily="49" charset="0"/>
              </a:rPr>
              <a:t> </a:t>
            </a:r>
            <a:r>
              <a:rPr lang="en-US" sz="2400" b="0" i="0" u="none" strike="noStrike" baseline="0" dirty="0">
                <a:solidFill>
                  <a:srgbClr val="333333"/>
                </a:solidFill>
                <a:latin typeface="Consolas" panose="020B0609020204030204" pitchFamily="49" charset="0"/>
              </a:rPr>
              <a:t>richter </a:t>
            </a:r>
            <a:r>
              <a:rPr lang="en-US" sz="2400" b="0" i="0" u="none" strike="noStrike" baseline="0" dirty="0">
                <a:solidFill>
                  <a:srgbClr val="666666"/>
                </a:solidFill>
                <a:latin typeface="Consolas" panose="020B0609020204030204" pitchFamily="49" charset="0"/>
              </a:rPr>
              <a:t>&gt;= 4.5 </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0" i="0" u="none" strike="noStrike" baseline="0" dirty="0">
                <a:solidFill>
                  <a:srgbClr val="008100"/>
                </a:solidFill>
                <a:latin typeface="Consolas" panose="020B0609020204030204" pitchFamily="49" charset="0"/>
              </a:rPr>
              <a:t>  print</a:t>
            </a:r>
            <a:r>
              <a:rPr lang="en-US" sz="2400" b="0" i="0" u="none" strike="noStrike" baseline="0" dirty="0">
                <a:solidFill>
                  <a:srgbClr val="333333"/>
                </a:solidFill>
                <a:latin typeface="Consolas" panose="020B0609020204030204" pitchFamily="49" charset="0"/>
              </a:rPr>
              <a:t>(</a:t>
            </a:r>
            <a:r>
              <a:rPr lang="en-US" sz="2400" b="0" i="0" u="none" strike="noStrike" baseline="0" dirty="0">
                <a:solidFill>
                  <a:srgbClr val="BB2121"/>
                </a:solidFill>
                <a:latin typeface="Consolas" panose="020B0609020204030204" pitchFamily="49" charset="0"/>
              </a:rPr>
              <a:t>"Damage to poorly constructed buildings"</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1" i="0" u="none" strike="noStrike" baseline="0" dirty="0">
                <a:solidFill>
                  <a:srgbClr val="008100"/>
                </a:solidFill>
                <a:latin typeface="Consolas" panose="020B0609020204030204" pitchFamily="49" charset="0"/>
              </a:rPr>
              <a:t>else </a:t>
            </a:r>
            <a:r>
              <a:rPr lang="en-US" sz="2400" b="0" i="0" u="none" strike="noStrike" baseline="0" dirty="0">
                <a:solidFill>
                  <a:srgbClr val="333333"/>
                </a:solidFill>
                <a:latin typeface="Consolas" panose="020B0609020204030204" pitchFamily="49" charset="0"/>
              </a:rPr>
              <a:t>:</a:t>
            </a:r>
          </a:p>
          <a:p>
            <a:pPr marL="0" indent="0">
              <a:spcBef>
                <a:spcPts val="300"/>
              </a:spcBef>
              <a:buNone/>
            </a:pPr>
            <a:r>
              <a:rPr lang="en-US" sz="2400" b="0" i="0" u="none" strike="noStrike" baseline="0" dirty="0">
                <a:solidFill>
                  <a:srgbClr val="008100"/>
                </a:solidFill>
                <a:latin typeface="Consolas" panose="020B0609020204030204" pitchFamily="49" charset="0"/>
              </a:rPr>
              <a:t>  print</a:t>
            </a:r>
            <a:r>
              <a:rPr lang="en-US" sz="2400" b="0" i="0" u="none" strike="noStrike" baseline="0" dirty="0">
                <a:solidFill>
                  <a:srgbClr val="333333"/>
                </a:solidFill>
                <a:latin typeface="Consolas" panose="020B0609020204030204" pitchFamily="49" charset="0"/>
              </a:rPr>
              <a:t>(</a:t>
            </a:r>
            <a:r>
              <a:rPr lang="en-US" sz="2400" b="0" i="0" u="none" strike="noStrike" baseline="0" dirty="0">
                <a:solidFill>
                  <a:srgbClr val="BB2121"/>
                </a:solidFill>
                <a:latin typeface="Consolas" panose="020B0609020204030204" pitchFamily="49" charset="0"/>
              </a:rPr>
              <a:t>"No destruction of buildings"</a:t>
            </a:r>
            <a:r>
              <a:rPr lang="en-US" sz="2400" b="0" i="0" u="none" strike="noStrike" baseline="0" dirty="0">
                <a:solidFill>
                  <a:srgbClr val="333333"/>
                </a:solidFill>
                <a:latin typeface="Consolas" panose="020B0609020204030204" pitchFamily="49" charset="0"/>
              </a:rPr>
              <a:t>)</a:t>
            </a:r>
            <a:endParaRPr lang="en-US" sz="3600" dirty="0">
              <a:latin typeface="Consolas" panose="020B0609020204030204" pitchFamily="49" charset="0"/>
            </a:endParaRPr>
          </a:p>
        </p:txBody>
      </p:sp>
    </p:spTree>
    <p:extLst>
      <p:ext uri="{BB962C8B-B14F-4D97-AF65-F5344CB8AC3E}">
        <p14:creationId xmlns:p14="http://schemas.microsoft.com/office/powerpoint/2010/main" val="396158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Structures</a:t>
            </a:r>
          </a:p>
        </p:txBody>
      </p:sp>
      <p:sp>
        <p:nvSpPr>
          <p:cNvPr id="3" name="Content Placeholder 2"/>
          <p:cNvSpPr>
            <a:spLocks noGrp="1"/>
          </p:cNvSpPr>
          <p:nvPr>
            <p:ph idx="1"/>
          </p:nvPr>
        </p:nvSpPr>
        <p:spPr/>
        <p:txBody>
          <a:bodyPr>
            <a:normAutofit/>
          </a:bodyPr>
          <a:lstStyle/>
          <a:p>
            <a:r>
              <a:rPr lang="en-US" dirty="0"/>
              <a:t>Reading Assignment</a:t>
            </a:r>
          </a:p>
          <a:p>
            <a:pPr lvl="1"/>
            <a:r>
              <a:rPr lang="en-US" dirty="0"/>
              <a:t>Chapter 3 Sections 1, 2, 3, 4, 7, 8 and 9.</a:t>
            </a:r>
          </a:p>
          <a:p>
            <a:r>
              <a:rPr lang="en-US" dirty="0"/>
              <a:t>Chapter Learning Outcomes</a:t>
            </a:r>
          </a:p>
          <a:p>
            <a:pPr marL="0" indent="0">
              <a:buNone/>
            </a:pPr>
            <a:r>
              <a:rPr lang="en-US" dirty="0"/>
              <a:t>At the end of this chapter, you will be able to</a:t>
            </a:r>
          </a:p>
          <a:p>
            <a:pPr lvl="1"/>
            <a:r>
              <a:rPr lang="en-US" dirty="0"/>
              <a:t>To implement decisions using if statements</a:t>
            </a:r>
          </a:p>
          <a:p>
            <a:pPr lvl="1"/>
            <a:r>
              <a:rPr lang="en-US" dirty="0"/>
              <a:t>To compare integers, floating-point numbers, and strings</a:t>
            </a:r>
          </a:p>
          <a:p>
            <a:pPr lvl="1"/>
            <a:r>
              <a:rPr lang="en-US" dirty="0"/>
              <a:t>To write statements using Boolean expressions</a:t>
            </a:r>
          </a:p>
          <a:p>
            <a:pPr lvl="1"/>
            <a:r>
              <a:rPr lang="en-US" dirty="0"/>
              <a:t>To validate user input</a:t>
            </a:r>
          </a:p>
        </p:txBody>
      </p:sp>
      <p:sp>
        <p:nvSpPr>
          <p:cNvPr id="4" name="Slide Number Placeholder 3"/>
          <p:cNvSpPr>
            <a:spLocks noGrp="1"/>
          </p:cNvSpPr>
          <p:nvPr>
            <p:ph type="sldNum" sz="quarter" idx="12"/>
          </p:nvPr>
        </p:nvSpPr>
        <p:spPr/>
        <p:txBody>
          <a:bodyPr/>
          <a:lstStyle/>
          <a:p>
            <a:fld id="{3EA9A468-A168-48C4-B46A-E65448296BCD}" type="slidenum">
              <a:rPr lang="en-US" altLang="en-US" smtClean="0"/>
              <a:pPr/>
              <a:t>2</a:t>
            </a:fld>
            <a:endParaRPr lang="en-US" altLang="en-US"/>
          </a:p>
        </p:txBody>
      </p:sp>
    </p:spTree>
    <p:extLst>
      <p:ext uri="{BB962C8B-B14F-4D97-AF65-F5344CB8AC3E}">
        <p14:creationId xmlns:p14="http://schemas.microsoft.com/office/powerpoint/2010/main" val="66328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F869-842D-4C20-A90C-27E044FA426B}"/>
              </a:ext>
            </a:extLst>
          </p:cNvPr>
          <p:cNvSpPr>
            <a:spLocks noGrp="1"/>
          </p:cNvSpPr>
          <p:nvPr>
            <p:ph type="title"/>
          </p:nvPr>
        </p:nvSpPr>
        <p:spPr/>
        <p:txBody>
          <a:bodyPr>
            <a:normAutofit/>
          </a:bodyPr>
          <a:lstStyle/>
          <a:p>
            <a:r>
              <a:rPr lang="en-US" dirty="0"/>
              <a:t>Boolean Variables and Operators</a:t>
            </a:r>
          </a:p>
        </p:txBody>
      </p:sp>
      <p:sp>
        <p:nvSpPr>
          <p:cNvPr id="3" name="Content Placeholder 2">
            <a:extLst>
              <a:ext uri="{FF2B5EF4-FFF2-40B4-BE49-F238E27FC236}">
                <a16:creationId xmlns:a16="http://schemas.microsoft.com/office/drawing/2014/main" id="{6169A5EC-80C4-4A01-BF0D-8CB8D2FF4A17}"/>
              </a:ext>
            </a:extLst>
          </p:cNvPr>
          <p:cNvSpPr>
            <a:spLocks noGrp="1"/>
          </p:cNvSpPr>
          <p:nvPr>
            <p:ph idx="1"/>
          </p:nvPr>
        </p:nvSpPr>
        <p:spPr/>
        <p:txBody>
          <a:bodyPr>
            <a:normAutofit/>
          </a:bodyPr>
          <a:lstStyle/>
          <a:p>
            <a:r>
              <a:rPr lang="en-US" dirty="0"/>
              <a:t>Sometimes, you need to evaluate a logical condition in one part of a program and use it elsewhere.</a:t>
            </a:r>
          </a:p>
          <a:p>
            <a:r>
              <a:rPr lang="en-US" dirty="0"/>
              <a:t>To store a condition that can be true or false, you use </a:t>
            </a:r>
            <a:r>
              <a:rPr lang="en-US" dirty="0">
                <a:solidFill>
                  <a:schemeClr val="accent2">
                    <a:lumMod val="60000"/>
                    <a:lumOff val="40000"/>
                  </a:schemeClr>
                </a:solidFill>
              </a:rPr>
              <a:t>a Boolean variable</a:t>
            </a:r>
            <a:r>
              <a:rPr lang="en-US" dirty="0"/>
              <a:t>.</a:t>
            </a:r>
          </a:p>
          <a:p>
            <a:pPr lvl="1"/>
            <a:r>
              <a:rPr lang="en-US" dirty="0">
                <a:solidFill>
                  <a:schemeClr val="accent2">
                    <a:lumMod val="60000"/>
                    <a:lumOff val="40000"/>
                  </a:schemeClr>
                </a:solidFill>
              </a:rPr>
              <a:t>A </a:t>
            </a:r>
            <a:r>
              <a:rPr lang="en-US" dirty="0" err="1">
                <a:solidFill>
                  <a:schemeClr val="accent2">
                    <a:lumMod val="60000"/>
                    <a:lumOff val="40000"/>
                  </a:schemeClr>
                </a:solidFill>
              </a:rPr>
              <a:t>boolean</a:t>
            </a:r>
            <a:r>
              <a:rPr lang="en-US" dirty="0">
                <a:solidFill>
                  <a:schemeClr val="accent2">
                    <a:lumMod val="60000"/>
                    <a:lumOff val="40000"/>
                  </a:schemeClr>
                </a:solidFill>
              </a:rPr>
              <a:t> variable </a:t>
            </a:r>
            <a:r>
              <a:rPr lang="en-US" dirty="0"/>
              <a:t>is also called </a:t>
            </a:r>
            <a:r>
              <a:rPr lang="en-US" dirty="0">
                <a:solidFill>
                  <a:schemeClr val="accent2">
                    <a:lumMod val="60000"/>
                    <a:lumOff val="40000"/>
                  </a:schemeClr>
                </a:solidFill>
              </a:rPr>
              <a:t>a flag </a:t>
            </a:r>
            <a:r>
              <a:rPr lang="en-US" dirty="0"/>
              <a:t>because it can be either up (</a:t>
            </a:r>
            <a:r>
              <a:rPr lang="en-US" dirty="0">
                <a:solidFill>
                  <a:schemeClr val="accent2">
                    <a:lumMod val="60000"/>
                    <a:lumOff val="40000"/>
                  </a:schemeClr>
                </a:solidFill>
              </a:rPr>
              <a:t>True</a:t>
            </a:r>
            <a:r>
              <a:rPr lang="en-US" dirty="0"/>
              <a:t>) or down (</a:t>
            </a:r>
            <a:r>
              <a:rPr lang="en-US" dirty="0">
                <a:solidFill>
                  <a:schemeClr val="accent2">
                    <a:lumMod val="60000"/>
                    <a:lumOff val="40000"/>
                  </a:schemeClr>
                </a:solidFill>
              </a:rPr>
              <a:t>False</a:t>
            </a:r>
            <a:r>
              <a:rPr lang="en-US" dirty="0"/>
              <a:t>).</a:t>
            </a:r>
          </a:p>
          <a:p>
            <a:r>
              <a:rPr lang="en-US" dirty="0"/>
              <a:t>In Python, the </a:t>
            </a:r>
            <a:r>
              <a:rPr lang="en-US" dirty="0">
                <a:solidFill>
                  <a:schemeClr val="accent2">
                    <a:lumMod val="60000"/>
                    <a:lumOff val="40000"/>
                  </a:schemeClr>
                </a:solidFill>
              </a:rPr>
              <a:t>bool</a:t>
            </a:r>
            <a:r>
              <a:rPr lang="en-US" dirty="0"/>
              <a:t> data type has exactly two values, denoted </a:t>
            </a:r>
            <a:r>
              <a:rPr lang="en-US" dirty="0">
                <a:solidFill>
                  <a:schemeClr val="accent2">
                    <a:lumMod val="60000"/>
                    <a:lumOff val="40000"/>
                  </a:schemeClr>
                </a:solidFill>
              </a:rPr>
              <a:t>False</a:t>
            </a:r>
            <a:r>
              <a:rPr lang="en-US" dirty="0"/>
              <a:t> and </a:t>
            </a:r>
            <a:r>
              <a:rPr lang="en-US" dirty="0">
                <a:solidFill>
                  <a:schemeClr val="accent2">
                    <a:lumMod val="60000"/>
                    <a:lumOff val="40000"/>
                  </a:schemeClr>
                </a:solidFill>
              </a:rPr>
              <a:t>True</a:t>
            </a:r>
            <a:r>
              <a:rPr lang="en-US" dirty="0"/>
              <a:t> .</a:t>
            </a:r>
          </a:p>
          <a:p>
            <a:r>
              <a:rPr lang="en-US" dirty="0"/>
              <a:t>These values are not strings or integers; they are special values, just for </a:t>
            </a:r>
            <a:r>
              <a:rPr lang="en-US" dirty="0">
                <a:solidFill>
                  <a:schemeClr val="accent2">
                    <a:lumMod val="60000"/>
                    <a:lumOff val="40000"/>
                  </a:schemeClr>
                </a:solidFill>
              </a:rPr>
              <a:t>Boolean variables</a:t>
            </a:r>
            <a:r>
              <a:rPr lang="en-US" dirty="0"/>
              <a:t>.</a:t>
            </a:r>
          </a:p>
        </p:txBody>
      </p:sp>
      <p:sp>
        <p:nvSpPr>
          <p:cNvPr id="4" name="Slide Number Placeholder 3">
            <a:extLst>
              <a:ext uri="{FF2B5EF4-FFF2-40B4-BE49-F238E27FC236}">
                <a16:creationId xmlns:a16="http://schemas.microsoft.com/office/drawing/2014/main" id="{6EB97DA5-18D3-4292-A65B-F7736E0F7B94}"/>
              </a:ext>
            </a:extLst>
          </p:cNvPr>
          <p:cNvSpPr>
            <a:spLocks noGrp="1"/>
          </p:cNvSpPr>
          <p:nvPr>
            <p:ph type="sldNum" sz="quarter" idx="12"/>
          </p:nvPr>
        </p:nvSpPr>
        <p:spPr/>
        <p:txBody>
          <a:bodyPr/>
          <a:lstStyle/>
          <a:p>
            <a:fld id="{3EA9A468-A168-48C4-B46A-E65448296BCD}" type="slidenum">
              <a:rPr lang="en-US" altLang="en-US" smtClean="0"/>
              <a:pPr/>
              <a:t>20</a:t>
            </a:fld>
            <a:endParaRPr lang="en-US" altLang="en-US"/>
          </a:p>
        </p:txBody>
      </p:sp>
    </p:spTree>
    <p:extLst>
      <p:ext uri="{BB962C8B-B14F-4D97-AF65-F5344CB8AC3E}">
        <p14:creationId xmlns:p14="http://schemas.microsoft.com/office/powerpoint/2010/main" val="231652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F869-842D-4C20-A90C-27E044FA426B}"/>
              </a:ext>
            </a:extLst>
          </p:cNvPr>
          <p:cNvSpPr>
            <a:spLocks noGrp="1"/>
          </p:cNvSpPr>
          <p:nvPr>
            <p:ph type="title"/>
          </p:nvPr>
        </p:nvSpPr>
        <p:spPr/>
        <p:txBody>
          <a:bodyPr>
            <a:normAutofit/>
          </a:bodyPr>
          <a:lstStyle/>
          <a:p>
            <a:r>
              <a:rPr lang="en-US" dirty="0"/>
              <a:t>Boolean Variables and Operators</a:t>
            </a:r>
          </a:p>
        </p:txBody>
      </p:sp>
      <p:sp>
        <p:nvSpPr>
          <p:cNvPr id="3" name="Content Placeholder 2">
            <a:extLst>
              <a:ext uri="{FF2B5EF4-FFF2-40B4-BE49-F238E27FC236}">
                <a16:creationId xmlns:a16="http://schemas.microsoft.com/office/drawing/2014/main" id="{6169A5EC-80C4-4A01-BF0D-8CB8D2FF4A17}"/>
              </a:ext>
            </a:extLst>
          </p:cNvPr>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pPr marL="0" indent="0" algn="l">
              <a:buNone/>
            </a:pPr>
            <a:r>
              <a:rPr lang="en-US" sz="2800" b="0" i="0" u="none" strike="noStrike" baseline="0" dirty="0">
                <a:solidFill>
                  <a:srgbClr val="333333"/>
                </a:solidFill>
                <a:latin typeface="Consolas" panose="020B0609020204030204" pitchFamily="49" charset="0"/>
              </a:rPr>
              <a:t>flag </a:t>
            </a:r>
            <a:r>
              <a:rPr lang="en-US" sz="2800" b="0" i="0" u="none" strike="noStrike" baseline="0" dirty="0">
                <a:solidFill>
                  <a:srgbClr val="666666"/>
                </a:solidFill>
                <a:latin typeface="Consolas" panose="020B0609020204030204" pitchFamily="49" charset="0"/>
              </a:rPr>
              <a:t>= </a:t>
            </a:r>
            <a:r>
              <a:rPr lang="en-US" sz="2800" b="1" i="0" u="none" strike="noStrike" baseline="0" dirty="0">
                <a:solidFill>
                  <a:srgbClr val="008100"/>
                </a:solidFill>
                <a:latin typeface="Consolas" panose="020B0609020204030204" pitchFamily="49" charset="0"/>
              </a:rPr>
              <a:t>True</a:t>
            </a:r>
          </a:p>
          <a:p>
            <a:pPr marL="0" indent="0" algn="l">
              <a:buNone/>
            </a:pPr>
            <a:r>
              <a:rPr lang="en-US" sz="2800" b="0" i="0" u="none" strike="noStrike" baseline="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"The variable flag is of type"</a:t>
            </a:r>
            <a:r>
              <a:rPr lang="en-US" sz="2800" b="0" i="0" u="none" strike="noStrike" baseline="0" dirty="0">
                <a:solidFill>
                  <a:srgbClr val="333333"/>
                </a:solidFill>
                <a:latin typeface="Consolas" panose="020B0609020204030204" pitchFamily="49" charset="0"/>
              </a:rPr>
              <a:t>, </a:t>
            </a:r>
            <a:r>
              <a:rPr lang="en-US" sz="2800" b="0" i="0" u="none" strike="noStrike" baseline="0" dirty="0">
                <a:solidFill>
                  <a:srgbClr val="008100"/>
                </a:solidFill>
                <a:latin typeface="Consolas" panose="020B0609020204030204" pitchFamily="49" charset="0"/>
              </a:rPr>
              <a:t>type</a:t>
            </a:r>
            <a:r>
              <a:rPr lang="en-US" sz="2800" b="0" i="0" u="none" strike="noStrike" baseline="0" dirty="0">
                <a:solidFill>
                  <a:srgbClr val="333333"/>
                </a:solidFill>
                <a:latin typeface="Consolas" panose="020B0609020204030204" pitchFamily="49" charset="0"/>
              </a:rPr>
              <a:t>(flag))</a:t>
            </a:r>
          </a:p>
          <a:p>
            <a:pPr marL="0" indent="0" algn="l">
              <a:buNone/>
            </a:pPr>
            <a:r>
              <a:rPr lang="en-US" sz="2800" b="1" i="0" u="none" strike="noStrike" baseline="0" dirty="0">
                <a:solidFill>
                  <a:srgbClr val="008100"/>
                </a:solidFill>
                <a:latin typeface="Consolas" panose="020B0609020204030204" pitchFamily="49" charset="0"/>
              </a:rPr>
              <a:t>if </a:t>
            </a:r>
            <a:r>
              <a:rPr lang="en-US" sz="2800" b="0" i="0" u="none" strike="noStrike" baseline="0" dirty="0">
                <a:solidFill>
                  <a:srgbClr val="333333"/>
                </a:solidFill>
                <a:latin typeface="Consolas" panose="020B0609020204030204" pitchFamily="49" charset="0"/>
              </a:rPr>
              <a:t>flag :</a:t>
            </a:r>
          </a:p>
          <a:p>
            <a:pPr marL="0" indent="0" algn="l">
              <a:buNone/>
            </a:pPr>
            <a:r>
              <a:rPr lang="en-US" sz="2800" b="0" i="0" u="none" strike="noStrike" baseline="0" dirty="0">
                <a:solidFill>
                  <a:srgbClr val="008100"/>
                </a:solidFill>
                <a:latin typeface="Consolas" panose="020B0609020204030204" pitchFamily="49" charset="0"/>
              </a:rPr>
              <a:t>  print </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"A flag is raised"</a:t>
            </a:r>
            <a:r>
              <a:rPr lang="en-US" sz="2800" b="0" i="0" u="none" strike="noStrike" baseline="0" dirty="0">
                <a:solidFill>
                  <a:srgbClr val="333333"/>
                </a:solidFill>
                <a:latin typeface="Consolas" panose="020B0609020204030204" pitchFamily="49" charset="0"/>
              </a:rPr>
              <a:t>)</a:t>
            </a:r>
          </a:p>
          <a:p>
            <a:pPr marL="0" indent="0" algn="l">
              <a:buNone/>
            </a:pPr>
            <a:r>
              <a:rPr lang="en-US" sz="2800" b="1" i="0" u="none" strike="noStrike" baseline="0" dirty="0">
                <a:solidFill>
                  <a:srgbClr val="008100"/>
                </a:solidFill>
                <a:latin typeface="Consolas" panose="020B0609020204030204" pitchFamily="49" charset="0"/>
              </a:rPr>
              <a:t>else </a:t>
            </a:r>
            <a:r>
              <a:rPr lang="en-US" sz="2800" b="0" i="0" u="none" strike="noStrike" baseline="0" dirty="0">
                <a:solidFill>
                  <a:srgbClr val="333333"/>
                </a:solidFill>
                <a:latin typeface="Consolas" panose="020B0609020204030204" pitchFamily="49" charset="0"/>
              </a:rPr>
              <a:t>:</a:t>
            </a:r>
          </a:p>
          <a:p>
            <a:pPr marL="0" indent="0" algn="l">
              <a:buNone/>
            </a:pPr>
            <a:r>
              <a:rPr lang="en-US" sz="2800" b="0" i="0" u="none" strike="noStrike" baseline="0" dirty="0">
                <a:solidFill>
                  <a:srgbClr val="008100"/>
                </a:solidFill>
                <a:latin typeface="Consolas" panose="020B0609020204030204" pitchFamily="49" charset="0"/>
              </a:rPr>
              <a:t>  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"No flag is raised"</a:t>
            </a:r>
            <a:r>
              <a:rPr lang="en-US" sz="2800" b="0" i="0" u="none" strike="noStrike" baseline="0" dirty="0">
                <a:solidFill>
                  <a:srgbClr val="333333"/>
                </a:solidFill>
                <a:latin typeface="Consolas" panose="020B0609020204030204" pitchFamily="49" charset="0"/>
              </a:rPr>
              <a:t>)</a:t>
            </a:r>
            <a:endParaRPr lang="en-US" sz="4400"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EB97DA5-18D3-4292-A65B-F7736E0F7B94}"/>
              </a:ext>
            </a:extLst>
          </p:cNvPr>
          <p:cNvSpPr>
            <a:spLocks noGrp="1"/>
          </p:cNvSpPr>
          <p:nvPr>
            <p:ph type="sldNum" sz="quarter" idx="12"/>
          </p:nvPr>
        </p:nvSpPr>
        <p:spPr/>
        <p:txBody>
          <a:bodyPr/>
          <a:lstStyle/>
          <a:p>
            <a:fld id="{3EA9A468-A168-48C4-B46A-E65448296BCD}" type="slidenum">
              <a:rPr lang="en-US" altLang="en-US" smtClean="0"/>
              <a:pPr/>
              <a:t>21</a:t>
            </a:fld>
            <a:endParaRPr lang="en-US" altLang="en-US"/>
          </a:p>
        </p:txBody>
      </p:sp>
      <p:pic>
        <p:nvPicPr>
          <p:cNvPr id="6" name="Picture 5">
            <a:extLst>
              <a:ext uri="{FF2B5EF4-FFF2-40B4-BE49-F238E27FC236}">
                <a16:creationId xmlns:a16="http://schemas.microsoft.com/office/drawing/2014/main" id="{EFE36584-822B-4644-A59D-2EF902D617F9}"/>
              </a:ext>
            </a:extLst>
          </p:cNvPr>
          <p:cNvPicPr>
            <a:picLocks noChangeAspect="1"/>
          </p:cNvPicPr>
          <p:nvPr/>
        </p:nvPicPr>
        <p:blipFill>
          <a:blip r:embed="rId2"/>
          <a:stretch>
            <a:fillRect/>
          </a:stretch>
        </p:blipFill>
        <p:spPr>
          <a:xfrm>
            <a:off x="3200400" y="4648200"/>
            <a:ext cx="8092967" cy="1066800"/>
          </a:xfrm>
          <a:prstGeom prst="rect">
            <a:avLst/>
          </a:prstGeom>
        </p:spPr>
      </p:pic>
    </p:spTree>
    <p:extLst>
      <p:ext uri="{BB962C8B-B14F-4D97-AF65-F5344CB8AC3E}">
        <p14:creationId xmlns:p14="http://schemas.microsoft.com/office/powerpoint/2010/main" val="366354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C049-6D6A-4930-992B-E96742D4CE8C}"/>
              </a:ext>
            </a:extLst>
          </p:cNvPr>
          <p:cNvSpPr>
            <a:spLocks noGrp="1"/>
          </p:cNvSpPr>
          <p:nvPr>
            <p:ph type="title"/>
          </p:nvPr>
        </p:nvSpPr>
        <p:spPr>
          <a:xfrm>
            <a:off x="838200" y="365129"/>
            <a:ext cx="10515600" cy="841883"/>
          </a:xfrm>
        </p:spPr>
        <p:txBody>
          <a:bodyPr>
            <a:normAutofit/>
          </a:bodyPr>
          <a:lstStyle/>
          <a:p>
            <a:r>
              <a:rPr lang="en-US" dirty="0"/>
              <a:t>Logical </a:t>
            </a:r>
            <a:r>
              <a:rPr lang="en-US" dirty="0">
                <a:solidFill>
                  <a:schemeClr val="accent2">
                    <a:lumMod val="60000"/>
                    <a:lumOff val="40000"/>
                  </a:schemeClr>
                </a:solidFill>
                <a:latin typeface="Consolas" panose="020B0609020204030204" pitchFamily="49" charset="0"/>
              </a:rPr>
              <a:t>and</a:t>
            </a:r>
            <a:r>
              <a:rPr lang="en-US" dirty="0"/>
              <a:t> </a:t>
            </a:r>
            <a:r>
              <a:rPr lang="en-US" dirty="0" err="1"/>
              <a:t>and</a:t>
            </a:r>
            <a:r>
              <a:rPr lang="en-US" dirty="0"/>
              <a:t> </a:t>
            </a:r>
            <a:r>
              <a:rPr lang="en-US" dirty="0">
                <a:solidFill>
                  <a:schemeClr val="accent2">
                    <a:lumMod val="60000"/>
                    <a:lumOff val="40000"/>
                  </a:schemeClr>
                </a:solidFill>
                <a:latin typeface="Consolas" panose="020B0609020204030204" pitchFamily="49" charset="0"/>
              </a:rPr>
              <a:t>or</a:t>
            </a:r>
            <a:r>
              <a:rPr lang="en-US" dirty="0"/>
              <a:t> Operators</a:t>
            </a:r>
          </a:p>
        </p:txBody>
      </p:sp>
      <p:sp>
        <p:nvSpPr>
          <p:cNvPr id="3" name="Content Placeholder 2">
            <a:extLst>
              <a:ext uri="{FF2B5EF4-FFF2-40B4-BE49-F238E27FC236}">
                <a16:creationId xmlns:a16="http://schemas.microsoft.com/office/drawing/2014/main" id="{235E3F8C-7E40-4814-9CDB-F15D618EFAF1}"/>
              </a:ext>
            </a:extLst>
          </p:cNvPr>
          <p:cNvSpPr>
            <a:spLocks noGrp="1"/>
          </p:cNvSpPr>
          <p:nvPr>
            <p:ph idx="1"/>
          </p:nvPr>
        </p:nvSpPr>
        <p:spPr>
          <a:xfrm>
            <a:off x="838200" y="1292353"/>
            <a:ext cx="10515600" cy="4876800"/>
          </a:xfrm>
        </p:spPr>
        <p:txBody>
          <a:bodyPr/>
          <a:lstStyle/>
          <a:p>
            <a:r>
              <a:rPr lang="en-US" dirty="0"/>
              <a:t>Suppose you write a program that processes temperature values, and you want to test whether a given temperature corresponds to liquid water.</a:t>
            </a:r>
          </a:p>
          <a:p>
            <a:pPr lvl="1"/>
            <a:r>
              <a:rPr lang="en-US" dirty="0"/>
              <a:t>(At sea level, water freezes at 0 degrees Celsius and boils at 100 degrees.)</a:t>
            </a:r>
          </a:p>
          <a:p>
            <a:pPr lvl="1"/>
            <a:r>
              <a:rPr lang="en-US" dirty="0"/>
              <a:t>Water is liquid if the temperature is greater than zero and less than 100:</a:t>
            </a:r>
          </a:p>
        </p:txBody>
      </p:sp>
      <p:sp>
        <p:nvSpPr>
          <p:cNvPr id="4" name="Slide Number Placeholder 3">
            <a:extLst>
              <a:ext uri="{FF2B5EF4-FFF2-40B4-BE49-F238E27FC236}">
                <a16:creationId xmlns:a16="http://schemas.microsoft.com/office/drawing/2014/main" id="{75117D9E-7609-4DF9-A9BD-3537BFBA8561}"/>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22</a:t>
            </a:fld>
            <a:endParaRPr lang="en-US" altLang="en-US"/>
          </a:p>
        </p:txBody>
      </p:sp>
      <p:sp>
        <p:nvSpPr>
          <p:cNvPr id="10" name="Content Placeholder 2">
            <a:extLst>
              <a:ext uri="{FF2B5EF4-FFF2-40B4-BE49-F238E27FC236}">
                <a16:creationId xmlns:a16="http://schemas.microsoft.com/office/drawing/2014/main" id="{9EB16580-1BCE-4374-AD16-9588AE9CE562}"/>
              </a:ext>
            </a:extLst>
          </p:cNvPr>
          <p:cNvSpPr txBox="1">
            <a:spLocks/>
          </p:cNvSpPr>
          <p:nvPr/>
        </p:nvSpPr>
        <p:spPr>
          <a:xfrm>
            <a:off x="838200" y="4343399"/>
            <a:ext cx="10515600" cy="1825753"/>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rgbClr val="FFFF00"/>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400" kern="1200">
                <a:solidFill>
                  <a:srgbClr val="FFFF00"/>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000" kern="1200">
                <a:solidFill>
                  <a:srgbClr val="FFFF00"/>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l">
              <a:buNone/>
            </a:pPr>
            <a:r>
              <a:rPr lang="en-US" b="0" i="0" u="none" strike="noStrike" baseline="0" dirty="0">
                <a:solidFill>
                  <a:srgbClr val="333333"/>
                </a:solidFill>
                <a:latin typeface="Consolas" panose="020B0609020204030204" pitchFamily="49" charset="0"/>
              </a:rPr>
              <a:t>temp </a:t>
            </a:r>
            <a:r>
              <a:rPr lang="en-US" b="0" i="0" u="none" strike="noStrike" baseline="0" dirty="0">
                <a:solidFill>
                  <a:srgbClr val="666666"/>
                </a:solidFill>
                <a:latin typeface="Consolas" panose="020B0609020204030204" pitchFamily="49" charset="0"/>
              </a:rPr>
              <a:t>= 10</a:t>
            </a:r>
          </a:p>
          <a:p>
            <a:pPr marL="0" indent="0" algn="l">
              <a:buNone/>
            </a:pPr>
            <a:r>
              <a:rPr lang="en-US" b="1" i="0" u="none" strike="noStrike" baseline="0" dirty="0">
                <a:solidFill>
                  <a:srgbClr val="008100"/>
                </a:solidFill>
                <a:latin typeface="Consolas" panose="020B0609020204030204" pitchFamily="49" charset="0"/>
              </a:rPr>
              <a:t>if </a:t>
            </a:r>
            <a:r>
              <a:rPr lang="en-US" b="0" i="0" u="none" strike="noStrike" baseline="0" dirty="0">
                <a:solidFill>
                  <a:srgbClr val="333333"/>
                </a:solidFill>
                <a:latin typeface="Consolas" panose="020B0609020204030204" pitchFamily="49" charset="0"/>
              </a:rPr>
              <a:t>temp </a:t>
            </a:r>
            <a:r>
              <a:rPr lang="en-US" b="0" i="0" u="none" strike="noStrike" baseline="0" dirty="0">
                <a:solidFill>
                  <a:srgbClr val="666666"/>
                </a:solidFill>
                <a:latin typeface="Consolas" panose="020B0609020204030204" pitchFamily="49" charset="0"/>
              </a:rPr>
              <a:t>&gt; 0 </a:t>
            </a:r>
            <a:r>
              <a:rPr lang="en-US" b="1" i="0" u="none" strike="noStrike" baseline="0" dirty="0">
                <a:solidFill>
                  <a:srgbClr val="AB22FF"/>
                </a:solidFill>
                <a:latin typeface="Consolas" panose="020B0609020204030204" pitchFamily="49" charset="0"/>
              </a:rPr>
              <a:t>and </a:t>
            </a:r>
            <a:r>
              <a:rPr lang="en-US" b="0" i="0" u="none" strike="noStrike" baseline="0" dirty="0">
                <a:solidFill>
                  <a:srgbClr val="333333"/>
                </a:solidFill>
                <a:latin typeface="Consolas" panose="020B0609020204030204" pitchFamily="49" charset="0"/>
              </a:rPr>
              <a:t>temp </a:t>
            </a:r>
            <a:r>
              <a:rPr lang="en-US" b="0" i="0" u="none" strike="noStrike" baseline="0" dirty="0">
                <a:solidFill>
                  <a:srgbClr val="666666"/>
                </a:solidFill>
                <a:latin typeface="Consolas" panose="020B0609020204030204" pitchFamily="49" charset="0"/>
              </a:rPr>
              <a:t>&lt; 100</a:t>
            </a:r>
            <a:r>
              <a:rPr lang="en-US" b="0" i="0" u="none" strike="noStrike" baseline="0" dirty="0">
                <a:solidFill>
                  <a:srgbClr val="333333"/>
                </a:solidFill>
                <a:latin typeface="Consolas" panose="020B0609020204030204" pitchFamily="49" charset="0"/>
              </a:rPr>
              <a:t>:</a:t>
            </a:r>
          </a:p>
          <a:p>
            <a:pPr marL="0" indent="0" algn="l">
              <a:buNone/>
            </a:pPr>
            <a:r>
              <a:rPr lang="en-US" b="0" i="0" u="none" strike="noStrike" baseline="0" dirty="0">
                <a:solidFill>
                  <a:srgbClr val="008100"/>
                </a:solidFill>
                <a:latin typeface="Consolas" panose="020B0609020204030204" pitchFamily="49" charset="0"/>
              </a:rPr>
              <a:t>   print</a:t>
            </a:r>
            <a:r>
              <a:rPr lang="en-US" b="0" i="0" u="none" strike="noStrike" baseline="0" dirty="0">
                <a:solidFill>
                  <a:srgbClr val="333333"/>
                </a:solidFill>
                <a:latin typeface="Consolas" panose="020B0609020204030204" pitchFamily="49" charset="0"/>
              </a:rPr>
              <a:t>(</a:t>
            </a:r>
            <a:r>
              <a:rPr lang="en-US" b="0" i="0" u="none" strike="noStrike" baseline="0" dirty="0">
                <a:solidFill>
                  <a:srgbClr val="BB2121"/>
                </a:solidFill>
                <a:latin typeface="Consolas" panose="020B0609020204030204" pitchFamily="49" charset="0"/>
              </a:rPr>
              <a:t>"Liquid"</a:t>
            </a:r>
            <a:r>
              <a:rPr lang="en-US" b="0" i="0" u="none" strike="noStrike" baseline="0" dirty="0">
                <a:solidFill>
                  <a:srgbClr val="333333"/>
                </a:solidFill>
                <a:latin typeface="Consolas" panose="020B0609020204030204" pitchFamily="49" charset="0"/>
              </a:rPr>
              <a:t>)</a:t>
            </a:r>
            <a:endParaRPr lang="en-US" sz="6600" dirty="0">
              <a:latin typeface="Consolas" panose="020B0609020204030204" pitchFamily="49" charset="0"/>
            </a:endParaRPr>
          </a:p>
        </p:txBody>
      </p:sp>
    </p:spTree>
    <p:extLst>
      <p:ext uri="{BB962C8B-B14F-4D97-AF65-F5344CB8AC3E}">
        <p14:creationId xmlns:p14="http://schemas.microsoft.com/office/powerpoint/2010/main" val="40615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C049-6D6A-4930-992B-E96742D4CE8C}"/>
              </a:ext>
            </a:extLst>
          </p:cNvPr>
          <p:cNvSpPr>
            <a:spLocks noGrp="1"/>
          </p:cNvSpPr>
          <p:nvPr>
            <p:ph type="title"/>
          </p:nvPr>
        </p:nvSpPr>
        <p:spPr>
          <a:xfrm>
            <a:off x="838200" y="365129"/>
            <a:ext cx="10515600" cy="841883"/>
          </a:xfrm>
        </p:spPr>
        <p:txBody>
          <a:bodyPr>
            <a:normAutofit/>
          </a:bodyPr>
          <a:lstStyle/>
          <a:p>
            <a:r>
              <a:rPr lang="en-US" dirty="0"/>
              <a:t>Logical </a:t>
            </a:r>
            <a:r>
              <a:rPr lang="en-US" dirty="0">
                <a:solidFill>
                  <a:schemeClr val="accent2">
                    <a:lumMod val="60000"/>
                    <a:lumOff val="40000"/>
                  </a:schemeClr>
                </a:solidFill>
                <a:latin typeface="Consolas" panose="020B0609020204030204" pitchFamily="49" charset="0"/>
              </a:rPr>
              <a:t>and</a:t>
            </a:r>
            <a:r>
              <a:rPr lang="en-US" dirty="0"/>
              <a:t> </a:t>
            </a:r>
            <a:r>
              <a:rPr lang="en-US" dirty="0" err="1"/>
              <a:t>and</a:t>
            </a:r>
            <a:r>
              <a:rPr lang="en-US" dirty="0"/>
              <a:t> </a:t>
            </a:r>
            <a:r>
              <a:rPr lang="en-US" dirty="0">
                <a:solidFill>
                  <a:schemeClr val="accent2">
                    <a:lumMod val="60000"/>
                    <a:lumOff val="40000"/>
                  </a:schemeClr>
                </a:solidFill>
                <a:latin typeface="Consolas" panose="020B0609020204030204" pitchFamily="49" charset="0"/>
              </a:rPr>
              <a:t>or</a:t>
            </a:r>
            <a:r>
              <a:rPr lang="en-US" dirty="0"/>
              <a:t> Operators</a:t>
            </a:r>
          </a:p>
        </p:txBody>
      </p:sp>
      <p:sp>
        <p:nvSpPr>
          <p:cNvPr id="3" name="Content Placeholder 2">
            <a:extLst>
              <a:ext uri="{FF2B5EF4-FFF2-40B4-BE49-F238E27FC236}">
                <a16:creationId xmlns:a16="http://schemas.microsoft.com/office/drawing/2014/main" id="{235E3F8C-7E40-4814-9CDB-F15D618EFAF1}"/>
              </a:ext>
            </a:extLst>
          </p:cNvPr>
          <p:cNvSpPr>
            <a:spLocks noGrp="1"/>
          </p:cNvSpPr>
          <p:nvPr>
            <p:ph idx="1"/>
          </p:nvPr>
        </p:nvSpPr>
        <p:spPr>
          <a:xfrm>
            <a:off x="838200" y="2514599"/>
            <a:ext cx="10515600" cy="3654425"/>
          </a:xfrm>
        </p:spPr>
        <p:txBody>
          <a:bodyPr>
            <a:normAutofit fontScale="92500" lnSpcReduction="20000"/>
          </a:bodyPr>
          <a:lstStyle/>
          <a:p>
            <a:r>
              <a:rPr lang="en-US" sz="2800" dirty="0"/>
              <a:t>The condition of the test has two parts, joined by the </a:t>
            </a:r>
            <a:r>
              <a:rPr lang="en-US" sz="2800" dirty="0">
                <a:solidFill>
                  <a:schemeClr val="accent2">
                    <a:lumMod val="60000"/>
                    <a:lumOff val="40000"/>
                  </a:schemeClr>
                </a:solidFill>
              </a:rPr>
              <a:t>and</a:t>
            </a:r>
            <a:r>
              <a:rPr lang="en-US" sz="2800" dirty="0"/>
              <a:t> operator.</a:t>
            </a:r>
          </a:p>
          <a:p>
            <a:r>
              <a:rPr lang="en-US" sz="2800" dirty="0"/>
              <a:t>Each part is a Boolean value that can be </a:t>
            </a:r>
            <a:r>
              <a:rPr lang="en-US" sz="2800" dirty="0">
                <a:solidFill>
                  <a:schemeClr val="accent2">
                    <a:lumMod val="60000"/>
                    <a:lumOff val="40000"/>
                  </a:schemeClr>
                </a:solidFill>
              </a:rPr>
              <a:t>True</a:t>
            </a:r>
            <a:r>
              <a:rPr lang="en-US" sz="2800" dirty="0"/>
              <a:t> or </a:t>
            </a:r>
            <a:r>
              <a:rPr lang="en-US" sz="2800" dirty="0">
                <a:solidFill>
                  <a:schemeClr val="accent2">
                    <a:lumMod val="60000"/>
                    <a:lumOff val="40000"/>
                  </a:schemeClr>
                </a:solidFill>
              </a:rPr>
              <a:t>False</a:t>
            </a:r>
            <a:r>
              <a:rPr lang="en-US" sz="2800" dirty="0"/>
              <a:t> .</a:t>
            </a:r>
          </a:p>
          <a:p>
            <a:r>
              <a:rPr lang="en-US" sz="2800" dirty="0"/>
              <a:t>The combined expression is </a:t>
            </a:r>
            <a:r>
              <a:rPr lang="en-US" sz="2800" dirty="0">
                <a:solidFill>
                  <a:schemeClr val="accent2">
                    <a:lumMod val="60000"/>
                    <a:lumOff val="40000"/>
                  </a:schemeClr>
                </a:solidFill>
              </a:rPr>
              <a:t>True</a:t>
            </a:r>
            <a:r>
              <a:rPr lang="en-US" sz="2800" dirty="0"/>
              <a:t> if both individual expressions are </a:t>
            </a:r>
            <a:r>
              <a:rPr lang="en-US" sz="2800" dirty="0">
                <a:solidFill>
                  <a:schemeClr val="accent2">
                    <a:lumMod val="60000"/>
                    <a:lumOff val="40000"/>
                  </a:schemeClr>
                </a:solidFill>
              </a:rPr>
              <a:t>True</a:t>
            </a:r>
            <a:r>
              <a:rPr lang="en-US" sz="2800" dirty="0"/>
              <a:t>.</a:t>
            </a:r>
          </a:p>
          <a:p>
            <a:r>
              <a:rPr lang="en-US" sz="2800" dirty="0"/>
              <a:t>If either one of the expressions is </a:t>
            </a:r>
            <a:r>
              <a:rPr lang="en-US" sz="2800" dirty="0">
                <a:solidFill>
                  <a:schemeClr val="accent2">
                    <a:lumMod val="60000"/>
                    <a:lumOff val="40000"/>
                  </a:schemeClr>
                </a:solidFill>
              </a:rPr>
              <a:t>False</a:t>
            </a:r>
            <a:r>
              <a:rPr lang="en-US" sz="2800" dirty="0"/>
              <a:t> , then the result is also </a:t>
            </a:r>
            <a:r>
              <a:rPr lang="en-US" sz="2800" dirty="0">
                <a:solidFill>
                  <a:schemeClr val="accent2">
                    <a:lumMod val="60000"/>
                    <a:lumOff val="40000"/>
                  </a:schemeClr>
                </a:solidFill>
              </a:rPr>
              <a:t>False</a:t>
            </a:r>
            <a:r>
              <a:rPr lang="en-US" sz="2800" dirty="0"/>
              <a:t>.</a:t>
            </a:r>
          </a:p>
          <a:p>
            <a:r>
              <a:rPr lang="en-US" sz="2800" dirty="0"/>
              <a:t>Similarly, we have the </a:t>
            </a:r>
            <a:r>
              <a:rPr lang="en-US" sz="2800" dirty="0">
                <a:solidFill>
                  <a:schemeClr val="accent2">
                    <a:lumMod val="60000"/>
                    <a:lumOff val="40000"/>
                  </a:schemeClr>
                </a:solidFill>
              </a:rPr>
              <a:t>or</a:t>
            </a:r>
            <a:r>
              <a:rPr lang="en-US" sz="2800" dirty="0"/>
              <a:t> operator.</a:t>
            </a:r>
          </a:p>
          <a:p>
            <a:r>
              <a:rPr lang="en-US" dirty="0"/>
              <a:t>A combined expression with the </a:t>
            </a:r>
            <a:r>
              <a:rPr lang="en-US" dirty="0">
                <a:solidFill>
                  <a:schemeClr val="accent2">
                    <a:lumMod val="60000"/>
                    <a:lumOff val="40000"/>
                  </a:schemeClr>
                </a:solidFill>
              </a:rPr>
              <a:t>or</a:t>
            </a:r>
            <a:r>
              <a:rPr lang="en-US" dirty="0"/>
              <a:t> operator is </a:t>
            </a:r>
            <a:r>
              <a:rPr lang="en-US" dirty="0">
                <a:solidFill>
                  <a:schemeClr val="accent2">
                    <a:lumMod val="60000"/>
                    <a:lumOff val="40000"/>
                  </a:schemeClr>
                </a:solidFill>
              </a:rPr>
              <a:t>True</a:t>
            </a:r>
            <a:r>
              <a:rPr lang="en-US" dirty="0"/>
              <a:t> if at least one of them is </a:t>
            </a:r>
            <a:r>
              <a:rPr lang="en-US" dirty="0">
                <a:solidFill>
                  <a:schemeClr val="accent2">
                    <a:lumMod val="60000"/>
                    <a:lumOff val="40000"/>
                  </a:schemeClr>
                </a:solidFill>
              </a:rPr>
              <a:t>True</a:t>
            </a:r>
            <a:r>
              <a:rPr lang="en-US" dirty="0"/>
              <a:t>.</a:t>
            </a:r>
          </a:p>
          <a:p>
            <a:r>
              <a:rPr lang="en-US" dirty="0"/>
              <a:t>If both expressions are </a:t>
            </a:r>
            <a:r>
              <a:rPr lang="en-US" dirty="0">
                <a:solidFill>
                  <a:schemeClr val="accent2">
                    <a:lumMod val="60000"/>
                    <a:lumOff val="40000"/>
                  </a:schemeClr>
                </a:solidFill>
              </a:rPr>
              <a:t>False</a:t>
            </a:r>
            <a:r>
              <a:rPr lang="en-US" dirty="0"/>
              <a:t>, then the result is also </a:t>
            </a:r>
            <a:r>
              <a:rPr lang="en-US" dirty="0">
                <a:solidFill>
                  <a:schemeClr val="accent2">
                    <a:lumMod val="60000"/>
                    <a:lumOff val="40000"/>
                  </a:schemeClr>
                </a:solidFill>
              </a:rPr>
              <a:t>False</a:t>
            </a:r>
            <a:r>
              <a:rPr lang="en-US" dirty="0"/>
              <a:t>.</a:t>
            </a:r>
          </a:p>
        </p:txBody>
      </p:sp>
      <p:sp>
        <p:nvSpPr>
          <p:cNvPr id="4" name="Slide Number Placeholder 3">
            <a:extLst>
              <a:ext uri="{FF2B5EF4-FFF2-40B4-BE49-F238E27FC236}">
                <a16:creationId xmlns:a16="http://schemas.microsoft.com/office/drawing/2014/main" id="{75117D9E-7609-4DF9-A9BD-3537BFBA8561}"/>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23</a:t>
            </a:fld>
            <a:endParaRPr lang="en-US" altLang="en-US"/>
          </a:p>
        </p:txBody>
      </p:sp>
      <p:sp>
        <p:nvSpPr>
          <p:cNvPr id="10" name="Content Placeholder 2">
            <a:extLst>
              <a:ext uri="{FF2B5EF4-FFF2-40B4-BE49-F238E27FC236}">
                <a16:creationId xmlns:a16="http://schemas.microsoft.com/office/drawing/2014/main" id="{9EB16580-1BCE-4374-AD16-9588AE9CE562}"/>
              </a:ext>
            </a:extLst>
          </p:cNvPr>
          <p:cNvSpPr txBox="1">
            <a:spLocks/>
          </p:cNvSpPr>
          <p:nvPr/>
        </p:nvSpPr>
        <p:spPr>
          <a:xfrm>
            <a:off x="754224" y="1074713"/>
            <a:ext cx="8161176" cy="1363687"/>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rgbClr val="FFFF00"/>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400" kern="1200">
                <a:solidFill>
                  <a:srgbClr val="FFFF00"/>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000" kern="1200">
                <a:solidFill>
                  <a:srgbClr val="FFFF00"/>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l">
              <a:spcBef>
                <a:spcPts val="300"/>
              </a:spcBef>
              <a:buNone/>
            </a:pPr>
            <a:r>
              <a:rPr lang="en-US" sz="2800" b="0" i="0" u="none" strike="noStrike" baseline="0" dirty="0">
                <a:solidFill>
                  <a:srgbClr val="333333"/>
                </a:solidFill>
                <a:latin typeface="Consolas" panose="020B0609020204030204" pitchFamily="49" charset="0"/>
              </a:rPr>
              <a:t>temp </a:t>
            </a:r>
            <a:r>
              <a:rPr lang="en-US" sz="2800" b="0" i="0" u="none" strike="noStrike" baseline="0" dirty="0">
                <a:solidFill>
                  <a:srgbClr val="666666"/>
                </a:solidFill>
                <a:latin typeface="Consolas" panose="020B0609020204030204" pitchFamily="49" charset="0"/>
              </a:rPr>
              <a:t>= 10</a:t>
            </a:r>
          </a:p>
          <a:p>
            <a:pPr marL="0" indent="0" algn="l">
              <a:spcBef>
                <a:spcPts val="300"/>
              </a:spcBef>
              <a:buNone/>
            </a:pPr>
            <a:r>
              <a:rPr lang="en-US" sz="2800" b="1" i="0" u="none" strike="noStrike" baseline="0" dirty="0">
                <a:solidFill>
                  <a:srgbClr val="008100"/>
                </a:solidFill>
                <a:latin typeface="Consolas" panose="020B0609020204030204" pitchFamily="49" charset="0"/>
              </a:rPr>
              <a:t>if </a:t>
            </a:r>
            <a:r>
              <a:rPr lang="en-US" sz="2800" b="0" i="0" u="none" strike="noStrike" baseline="0" dirty="0">
                <a:solidFill>
                  <a:srgbClr val="333333"/>
                </a:solidFill>
                <a:latin typeface="Consolas" panose="020B0609020204030204" pitchFamily="49" charset="0"/>
              </a:rPr>
              <a:t>temp </a:t>
            </a:r>
            <a:r>
              <a:rPr lang="en-US" sz="2800" b="0" i="0" u="none" strike="noStrike" baseline="0" dirty="0">
                <a:solidFill>
                  <a:srgbClr val="666666"/>
                </a:solidFill>
                <a:latin typeface="Consolas" panose="020B0609020204030204" pitchFamily="49" charset="0"/>
              </a:rPr>
              <a:t>&gt; 0 </a:t>
            </a:r>
            <a:r>
              <a:rPr lang="en-US" sz="2800" b="1" i="0" u="none" strike="noStrike" baseline="0" dirty="0">
                <a:solidFill>
                  <a:srgbClr val="AB22FF"/>
                </a:solidFill>
                <a:latin typeface="Consolas" panose="020B0609020204030204" pitchFamily="49" charset="0"/>
              </a:rPr>
              <a:t>and </a:t>
            </a:r>
            <a:r>
              <a:rPr lang="en-US" sz="2800" b="0" i="0" u="none" strike="noStrike" baseline="0" dirty="0">
                <a:solidFill>
                  <a:srgbClr val="333333"/>
                </a:solidFill>
                <a:latin typeface="Consolas" panose="020B0609020204030204" pitchFamily="49" charset="0"/>
              </a:rPr>
              <a:t>temp </a:t>
            </a:r>
            <a:r>
              <a:rPr lang="en-US" sz="2800" b="0" i="0" u="none" strike="noStrike" baseline="0" dirty="0">
                <a:solidFill>
                  <a:srgbClr val="666666"/>
                </a:solidFill>
                <a:latin typeface="Consolas" panose="020B0609020204030204" pitchFamily="49" charset="0"/>
              </a:rPr>
              <a:t>&lt; 100</a:t>
            </a:r>
            <a:r>
              <a:rPr lang="en-US" sz="2800" b="0" i="0" u="none" strike="noStrike" baseline="0" dirty="0">
                <a:solidFill>
                  <a:srgbClr val="333333"/>
                </a:solidFill>
                <a:latin typeface="Consolas" panose="020B0609020204030204" pitchFamily="49" charset="0"/>
              </a:rPr>
              <a:t>:</a:t>
            </a:r>
          </a:p>
          <a:p>
            <a:pPr marL="0" indent="0" algn="l">
              <a:spcBef>
                <a:spcPts val="300"/>
              </a:spcBef>
              <a:buNone/>
            </a:pPr>
            <a:r>
              <a:rPr lang="en-US" sz="2800" b="0" i="0" u="none" strike="noStrike" baseline="0" dirty="0">
                <a:solidFill>
                  <a:srgbClr val="008100"/>
                </a:solidFill>
                <a:latin typeface="Consolas" panose="020B0609020204030204" pitchFamily="49" charset="0"/>
              </a:rPr>
              <a:t>   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"Liquid"</a:t>
            </a:r>
            <a:r>
              <a:rPr lang="en-US" sz="2800" b="0" i="0" u="none" strike="noStrike" baseline="0" dirty="0">
                <a:solidFill>
                  <a:srgbClr val="333333"/>
                </a:solidFill>
                <a:latin typeface="Consolas" panose="020B0609020204030204" pitchFamily="49" charset="0"/>
              </a:rPr>
              <a:t>)</a:t>
            </a:r>
            <a:endParaRPr lang="en-US" sz="6000" dirty="0">
              <a:latin typeface="Consolas" panose="020B0609020204030204" pitchFamily="49" charset="0"/>
            </a:endParaRPr>
          </a:p>
        </p:txBody>
      </p:sp>
    </p:spTree>
    <p:extLst>
      <p:ext uri="{BB962C8B-B14F-4D97-AF65-F5344CB8AC3E}">
        <p14:creationId xmlns:p14="http://schemas.microsoft.com/office/powerpoint/2010/main" val="2725255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1DBF-1D56-44D3-9ECB-859FEF99DF7F}"/>
              </a:ext>
            </a:extLst>
          </p:cNvPr>
          <p:cNvSpPr>
            <a:spLocks noGrp="1"/>
          </p:cNvSpPr>
          <p:nvPr>
            <p:ph type="title"/>
          </p:nvPr>
        </p:nvSpPr>
        <p:spPr>
          <a:xfrm>
            <a:off x="838200" y="365129"/>
            <a:ext cx="10515600" cy="841883"/>
          </a:xfrm>
        </p:spPr>
        <p:txBody>
          <a:bodyPr/>
          <a:lstStyle/>
          <a:p>
            <a:r>
              <a:rPr lang="en-US" dirty="0"/>
              <a:t>Truth Tables for the Logical Operators</a:t>
            </a:r>
          </a:p>
        </p:txBody>
      </p:sp>
      <p:sp>
        <p:nvSpPr>
          <p:cNvPr id="4" name="Slide Number Placeholder 3">
            <a:extLst>
              <a:ext uri="{FF2B5EF4-FFF2-40B4-BE49-F238E27FC236}">
                <a16:creationId xmlns:a16="http://schemas.microsoft.com/office/drawing/2014/main" id="{8E553F1B-27F1-45E4-A1BB-09E7A6C615B3}"/>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24</a:t>
            </a:fld>
            <a:endParaRPr lang="en-US" altLang="en-US"/>
          </a:p>
        </p:txBody>
      </p:sp>
      <p:pic>
        <p:nvPicPr>
          <p:cNvPr id="9" name="Picture 8">
            <a:extLst>
              <a:ext uri="{FF2B5EF4-FFF2-40B4-BE49-F238E27FC236}">
                <a16:creationId xmlns:a16="http://schemas.microsoft.com/office/drawing/2014/main" id="{17A2998C-A4EC-459E-AE71-60D3BA9DB36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706" t="6877" r="63436" b="5034"/>
          <a:stretch/>
        </p:blipFill>
        <p:spPr>
          <a:xfrm>
            <a:off x="838200" y="1143000"/>
            <a:ext cx="4270413" cy="3192464"/>
          </a:xfrm>
          <a:prstGeom prst="rect">
            <a:avLst/>
          </a:prstGeom>
        </p:spPr>
      </p:pic>
      <p:pic>
        <p:nvPicPr>
          <p:cNvPr id="11" name="Picture 10">
            <a:extLst>
              <a:ext uri="{FF2B5EF4-FFF2-40B4-BE49-F238E27FC236}">
                <a16:creationId xmlns:a16="http://schemas.microsoft.com/office/drawing/2014/main" id="{A65CE4F4-DA4E-483D-9CB2-8B09BC604EE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37203" t="4554" r="26966" b="2932"/>
          <a:stretch/>
        </p:blipFill>
        <p:spPr>
          <a:xfrm>
            <a:off x="7128698" y="1143000"/>
            <a:ext cx="4267171" cy="3352800"/>
          </a:xfrm>
          <a:prstGeom prst="rect">
            <a:avLst/>
          </a:prstGeom>
        </p:spPr>
      </p:pic>
      <p:pic>
        <p:nvPicPr>
          <p:cNvPr id="13" name="Picture 12">
            <a:extLst>
              <a:ext uri="{FF2B5EF4-FFF2-40B4-BE49-F238E27FC236}">
                <a16:creationId xmlns:a16="http://schemas.microsoft.com/office/drawing/2014/main" id="{6CDE762A-7CC6-4210-B1DB-8F5AE270C542}"/>
              </a:ext>
            </a:extLst>
          </p:cNvPr>
          <p:cNvPicPr>
            <a:picLocks noChangeAspect="1"/>
          </p:cNvPicPr>
          <p:nvPr/>
        </p:nvPicPr>
        <p:blipFill rotWithShape="1">
          <a:blip r:embed="rId2" cstate="email">
            <a:grayscl/>
            <a:extLst>
              <a:ext uri="{28A0092B-C50C-407E-A947-70E740481C1C}">
                <a14:useLocalDpi xmlns:a14="http://schemas.microsoft.com/office/drawing/2010/main"/>
              </a:ext>
            </a:extLst>
          </a:blip>
          <a:srcRect l="76873" t="5846" r="3293" b="41590"/>
          <a:stretch/>
        </p:blipFill>
        <p:spPr>
          <a:xfrm>
            <a:off x="4953000" y="1143000"/>
            <a:ext cx="2362200" cy="1905000"/>
          </a:xfrm>
          <a:prstGeom prst="rect">
            <a:avLst/>
          </a:prstGeom>
        </p:spPr>
      </p:pic>
      <p:sp>
        <p:nvSpPr>
          <p:cNvPr id="7" name="Content Placeholder 6">
            <a:extLst>
              <a:ext uri="{FF2B5EF4-FFF2-40B4-BE49-F238E27FC236}">
                <a16:creationId xmlns:a16="http://schemas.microsoft.com/office/drawing/2014/main" id="{2E67AAD2-1341-4F01-B51B-A7FD8A5A2112}"/>
              </a:ext>
            </a:extLst>
          </p:cNvPr>
          <p:cNvSpPr>
            <a:spLocks noGrp="1"/>
          </p:cNvSpPr>
          <p:nvPr>
            <p:ph idx="1"/>
          </p:nvPr>
        </p:nvSpPr>
        <p:spPr>
          <a:xfrm>
            <a:off x="838200" y="4495800"/>
            <a:ext cx="10515600" cy="1673352"/>
          </a:xfrm>
        </p:spPr>
        <p:txBody>
          <a:bodyPr>
            <a:normAutofit fontScale="85000" lnSpcReduction="20000"/>
          </a:bodyPr>
          <a:lstStyle/>
          <a:p>
            <a:r>
              <a:rPr lang="en-US" dirty="0"/>
              <a:t>Python utilizes short circuit evaluation when evaluating expressions involving the logical operators </a:t>
            </a:r>
            <a:r>
              <a:rPr lang="en-US" dirty="0">
                <a:solidFill>
                  <a:schemeClr val="accent2">
                    <a:lumMod val="60000"/>
                    <a:lumOff val="40000"/>
                  </a:schemeClr>
                </a:solidFill>
              </a:rPr>
              <a:t>and</a:t>
            </a:r>
            <a:r>
              <a:rPr lang="en-US" dirty="0"/>
              <a:t> </a:t>
            </a:r>
            <a:r>
              <a:rPr lang="en-US" dirty="0" err="1"/>
              <a:t>and</a:t>
            </a:r>
            <a:r>
              <a:rPr lang="en-US" dirty="0"/>
              <a:t> </a:t>
            </a:r>
            <a:r>
              <a:rPr lang="en-US" dirty="0">
                <a:solidFill>
                  <a:schemeClr val="accent2">
                    <a:lumMod val="60000"/>
                    <a:lumOff val="40000"/>
                  </a:schemeClr>
                </a:solidFill>
              </a:rPr>
              <a:t>or</a:t>
            </a:r>
          </a:p>
          <a:p>
            <a:pPr lvl="1"/>
            <a:r>
              <a:rPr lang="en-US" dirty="0"/>
              <a:t>If the first expression of the </a:t>
            </a:r>
            <a:r>
              <a:rPr lang="en-US" dirty="0">
                <a:solidFill>
                  <a:schemeClr val="accent2">
                    <a:lumMod val="60000"/>
                    <a:lumOff val="40000"/>
                  </a:schemeClr>
                </a:solidFill>
              </a:rPr>
              <a:t>and</a:t>
            </a:r>
            <a:r>
              <a:rPr lang="en-US" dirty="0"/>
              <a:t> evaluates to </a:t>
            </a:r>
            <a:r>
              <a:rPr lang="en-US" dirty="0">
                <a:solidFill>
                  <a:schemeClr val="accent2">
                    <a:lumMod val="60000"/>
                    <a:lumOff val="40000"/>
                  </a:schemeClr>
                </a:solidFill>
              </a:rPr>
              <a:t>False</a:t>
            </a:r>
            <a:r>
              <a:rPr lang="en-US" dirty="0"/>
              <a:t> , the second expression is not evaluated.</a:t>
            </a:r>
          </a:p>
          <a:p>
            <a:pPr lvl="1"/>
            <a:r>
              <a:rPr lang="en-US" dirty="0"/>
              <a:t>Similarly for the expressions of the or operator. </a:t>
            </a:r>
            <a:r>
              <a:rPr lang="en-US" b="1" dirty="0">
                <a:solidFill>
                  <a:schemeClr val="bg2">
                    <a:lumMod val="60000"/>
                    <a:lumOff val="40000"/>
                  </a:schemeClr>
                </a:solidFill>
                <a:highlight>
                  <a:srgbClr val="FFEAA7"/>
                </a:highlight>
              </a:rPr>
              <a:t>Can you determine how?</a:t>
            </a:r>
          </a:p>
        </p:txBody>
      </p:sp>
    </p:spTree>
    <p:extLst>
      <p:ext uri="{BB962C8B-B14F-4D97-AF65-F5344CB8AC3E}">
        <p14:creationId xmlns:p14="http://schemas.microsoft.com/office/powerpoint/2010/main" val="340482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1DBF-1D56-44D3-9ECB-859FEF99DF7F}"/>
              </a:ext>
            </a:extLst>
          </p:cNvPr>
          <p:cNvSpPr>
            <a:spLocks noGrp="1"/>
          </p:cNvSpPr>
          <p:nvPr>
            <p:ph type="title"/>
          </p:nvPr>
        </p:nvSpPr>
        <p:spPr>
          <a:xfrm>
            <a:off x="838200" y="365129"/>
            <a:ext cx="10515600" cy="841883"/>
          </a:xfrm>
        </p:spPr>
        <p:txBody>
          <a:bodyPr/>
          <a:lstStyle/>
          <a:p>
            <a:r>
              <a:rPr lang="en-US" dirty="0"/>
              <a:t>Truth Tables for the Logical Operators</a:t>
            </a:r>
          </a:p>
        </p:txBody>
      </p:sp>
      <p:sp>
        <p:nvSpPr>
          <p:cNvPr id="4" name="Slide Number Placeholder 3">
            <a:extLst>
              <a:ext uri="{FF2B5EF4-FFF2-40B4-BE49-F238E27FC236}">
                <a16:creationId xmlns:a16="http://schemas.microsoft.com/office/drawing/2014/main" id="{8E553F1B-27F1-45E4-A1BB-09E7A6C615B3}"/>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25</a:t>
            </a:fld>
            <a:endParaRPr lang="en-US" altLang="en-US"/>
          </a:p>
        </p:txBody>
      </p:sp>
      <p:sp>
        <p:nvSpPr>
          <p:cNvPr id="7" name="Content Placeholder 6">
            <a:extLst>
              <a:ext uri="{FF2B5EF4-FFF2-40B4-BE49-F238E27FC236}">
                <a16:creationId xmlns:a16="http://schemas.microsoft.com/office/drawing/2014/main" id="{2E67AAD2-1341-4F01-B51B-A7FD8A5A2112}"/>
              </a:ext>
            </a:extLst>
          </p:cNvPr>
          <p:cNvSpPr>
            <a:spLocks noGrp="1"/>
          </p:cNvSpPr>
          <p:nvPr>
            <p:ph idx="1"/>
          </p:nvPr>
        </p:nvSpPr>
        <p:spPr>
          <a:xfrm>
            <a:off x="838200" y="1207012"/>
            <a:ext cx="10515600" cy="4962140"/>
          </a:xfrm>
        </p:spPr>
        <p:txBody>
          <a:bodyPr>
            <a:normAutofit/>
          </a:bodyPr>
          <a:lstStyle/>
          <a:p>
            <a:pPr marL="0" indent="0">
              <a:buNone/>
            </a:pPr>
            <a:r>
              <a:rPr lang="en-US" sz="2800" dirty="0"/>
              <a:t>Consider the following example:</a:t>
            </a:r>
          </a:p>
          <a:p>
            <a:pPr marL="0" indent="0">
              <a:buNone/>
            </a:pPr>
            <a:endParaRPr lang="en-US" b="1" dirty="0">
              <a:solidFill>
                <a:schemeClr val="bg2">
                  <a:lumMod val="60000"/>
                  <a:lumOff val="40000"/>
                </a:schemeClr>
              </a:solidFill>
              <a:highlight>
                <a:srgbClr val="FFEAA7"/>
              </a:highlight>
            </a:endParaRPr>
          </a:p>
        </p:txBody>
      </p:sp>
      <p:sp>
        <p:nvSpPr>
          <p:cNvPr id="8" name="Content Placeholder 2">
            <a:extLst>
              <a:ext uri="{FF2B5EF4-FFF2-40B4-BE49-F238E27FC236}">
                <a16:creationId xmlns:a16="http://schemas.microsoft.com/office/drawing/2014/main" id="{13AE57A2-7689-4D80-AB63-59120E7E81D5}"/>
              </a:ext>
            </a:extLst>
          </p:cNvPr>
          <p:cNvSpPr txBox="1">
            <a:spLocks/>
          </p:cNvSpPr>
          <p:nvPr/>
        </p:nvSpPr>
        <p:spPr>
          <a:xfrm>
            <a:off x="1011677" y="1676400"/>
            <a:ext cx="10342123" cy="2798323"/>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3200" kern="1200">
                <a:solidFill>
                  <a:srgbClr val="FFFF00"/>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400" kern="1200">
                <a:solidFill>
                  <a:srgbClr val="FFFF00"/>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2000" kern="1200">
                <a:solidFill>
                  <a:srgbClr val="FFFF00"/>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l">
              <a:spcBef>
                <a:spcPts val="300"/>
              </a:spcBef>
              <a:buNone/>
            </a:pPr>
            <a:r>
              <a:rPr lang="en-US" sz="2400" b="0" i="0" u="none" strike="noStrike" baseline="0" dirty="0">
                <a:solidFill>
                  <a:srgbClr val="333333"/>
                </a:solidFill>
                <a:latin typeface="Consolas" panose="020B0609020204030204" pitchFamily="49" charset="0"/>
              </a:rPr>
              <a:t>value1 </a:t>
            </a:r>
            <a:r>
              <a:rPr lang="en-US" sz="2400" b="0" i="0" u="none" strike="noStrike" baseline="0" dirty="0">
                <a:solidFill>
                  <a:srgbClr val="666666"/>
                </a:solidFill>
                <a:latin typeface="Consolas" panose="020B0609020204030204" pitchFamily="49" charset="0"/>
              </a:rPr>
              <a:t>= 6</a:t>
            </a:r>
          </a:p>
          <a:p>
            <a:pPr marL="0" indent="0" algn="l">
              <a:spcBef>
                <a:spcPts val="300"/>
              </a:spcBef>
              <a:buNone/>
            </a:pPr>
            <a:r>
              <a:rPr lang="en-US" sz="2400" b="0" i="0" u="none" strike="noStrike" baseline="0" dirty="0">
                <a:solidFill>
                  <a:srgbClr val="333333"/>
                </a:solidFill>
                <a:latin typeface="Consolas" panose="020B0609020204030204" pitchFamily="49" charset="0"/>
              </a:rPr>
              <a:t>value2 </a:t>
            </a:r>
            <a:r>
              <a:rPr lang="en-US" sz="2400" b="0" i="0" u="none" strike="noStrike" baseline="0" dirty="0">
                <a:solidFill>
                  <a:srgbClr val="666666"/>
                </a:solidFill>
                <a:latin typeface="Consolas" panose="020B0609020204030204" pitchFamily="49" charset="0"/>
              </a:rPr>
              <a:t>= 10</a:t>
            </a:r>
          </a:p>
          <a:p>
            <a:pPr marL="0" indent="0" algn="l">
              <a:spcBef>
                <a:spcPts val="300"/>
              </a:spcBef>
              <a:buNone/>
            </a:pPr>
            <a:r>
              <a:rPr lang="en-US" sz="2400" b="0" i="0" u="none" strike="noStrike" baseline="0" dirty="0">
                <a:solidFill>
                  <a:srgbClr val="333333"/>
                </a:solidFill>
                <a:latin typeface="Consolas" panose="020B0609020204030204" pitchFamily="49" charset="0"/>
              </a:rPr>
              <a:t>value3 </a:t>
            </a:r>
            <a:r>
              <a:rPr lang="en-US" sz="2400" b="0" i="0" u="none" strike="noStrike" baseline="0" dirty="0">
                <a:solidFill>
                  <a:srgbClr val="666666"/>
                </a:solidFill>
                <a:latin typeface="Consolas" panose="020B0609020204030204" pitchFamily="49" charset="0"/>
              </a:rPr>
              <a:t>= 0</a:t>
            </a:r>
          </a:p>
          <a:p>
            <a:pPr marL="0" indent="0" algn="l">
              <a:spcBef>
                <a:spcPts val="300"/>
              </a:spcBef>
              <a:buNone/>
            </a:pPr>
            <a:r>
              <a:rPr lang="en-US" sz="2400" b="1" i="0" u="none" strike="noStrike" baseline="0" dirty="0">
                <a:solidFill>
                  <a:srgbClr val="008100"/>
                </a:solidFill>
                <a:latin typeface="Consolas" panose="020B0609020204030204" pitchFamily="49" charset="0"/>
              </a:rPr>
              <a:t>if </a:t>
            </a:r>
            <a:r>
              <a:rPr lang="en-US" sz="2400" b="0" i="0" u="none" strike="noStrike" baseline="0" dirty="0">
                <a:solidFill>
                  <a:srgbClr val="333333"/>
                </a:solidFill>
                <a:latin typeface="Consolas" panose="020B0609020204030204" pitchFamily="49" charset="0"/>
              </a:rPr>
              <a:t>value1 </a:t>
            </a:r>
            <a:r>
              <a:rPr lang="en-US" sz="2400" b="0" i="0" u="none" strike="noStrike" baseline="0" dirty="0">
                <a:solidFill>
                  <a:srgbClr val="666666"/>
                </a:solidFill>
                <a:latin typeface="Consolas" panose="020B0609020204030204" pitchFamily="49" charset="0"/>
              </a:rPr>
              <a:t>&gt; </a:t>
            </a:r>
            <a:r>
              <a:rPr lang="en-US" sz="2400" b="0" i="0" u="none" strike="noStrike" baseline="0" dirty="0">
                <a:solidFill>
                  <a:srgbClr val="333333"/>
                </a:solidFill>
                <a:latin typeface="Consolas" panose="020B0609020204030204" pitchFamily="49" charset="0"/>
              </a:rPr>
              <a:t>value2 </a:t>
            </a:r>
            <a:r>
              <a:rPr lang="en-US" sz="2400" b="1" i="0" u="none" strike="noStrike" baseline="0" dirty="0">
                <a:solidFill>
                  <a:srgbClr val="AB22FF"/>
                </a:solidFill>
                <a:latin typeface="Consolas" panose="020B0609020204030204" pitchFamily="49" charset="0"/>
              </a:rPr>
              <a:t>and </a:t>
            </a:r>
            <a:r>
              <a:rPr lang="en-US" sz="2400" b="0" i="0" u="none" strike="noStrike" baseline="0" dirty="0">
                <a:solidFill>
                  <a:srgbClr val="333333"/>
                </a:solidFill>
                <a:latin typeface="Consolas" panose="020B0609020204030204" pitchFamily="49" charset="0"/>
              </a:rPr>
              <a:t>value2</a:t>
            </a:r>
            <a:r>
              <a:rPr lang="en-US" sz="2400" b="0" i="0" u="none" strike="noStrike" baseline="0" dirty="0">
                <a:solidFill>
                  <a:srgbClr val="666666"/>
                </a:solidFill>
                <a:latin typeface="Consolas" panose="020B0609020204030204" pitchFamily="49" charset="0"/>
              </a:rPr>
              <a:t>/</a:t>
            </a:r>
            <a:r>
              <a:rPr lang="en-US" sz="2400" b="0" i="0" u="none" strike="noStrike" baseline="0" dirty="0">
                <a:solidFill>
                  <a:srgbClr val="333333"/>
                </a:solidFill>
                <a:latin typeface="Consolas" panose="020B0609020204030204" pitchFamily="49" charset="0"/>
              </a:rPr>
              <a:t>value3 </a:t>
            </a:r>
            <a:r>
              <a:rPr lang="en-US" sz="2400" b="0" i="0" u="none" strike="noStrike" baseline="0" dirty="0">
                <a:solidFill>
                  <a:srgbClr val="666666"/>
                </a:solidFill>
                <a:latin typeface="Consolas" panose="020B0609020204030204" pitchFamily="49" charset="0"/>
              </a:rPr>
              <a:t>&gt; 1 </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0" i="0" u="none" strike="noStrike" baseline="0" dirty="0">
                <a:solidFill>
                  <a:srgbClr val="008100"/>
                </a:solidFill>
                <a:latin typeface="Consolas" panose="020B0609020204030204" pitchFamily="49" charset="0"/>
              </a:rPr>
              <a:t>   print</a:t>
            </a:r>
            <a:r>
              <a:rPr lang="en-US" sz="2400" b="0" i="0" u="none" strike="noStrike" baseline="0" dirty="0">
                <a:solidFill>
                  <a:srgbClr val="333333"/>
                </a:solidFill>
                <a:latin typeface="Consolas" panose="020B0609020204030204" pitchFamily="49" charset="0"/>
              </a:rPr>
              <a:t>(</a:t>
            </a:r>
            <a:r>
              <a:rPr lang="en-US" sz="2400" b="0" i="0" u="none" strike="noStrike" baseline="0" dirty="0">
                <a:solidFill>
                  <a:srgbClr val="BB2121"/>
                </a:solidFill>
                <a:latin typeface="Consolas" panose="020B0609020204030204" pitchFamily="49" charset="0"/>
              </a:rPr>
              <a:t>"This evaluates to True"</a:t>
            </a:r>
            <a:r>
              <a:rPr lang="en-US" sz="2400" b="0" i="0" u="none" strike="noStrike" baseline="0" dirty="0">
                <a:solidFill>
                  <a:srgbClr val="333333"/>
                </a:solidFill>
                <a:latin typeface="Consolas" panose="020B0609020204030204" pitchFamily="49" charset="0"/>
              </a:rPr>
              <a:t>)</a:t>
            </a:r>
          </a:p>
          <a:p>
            <a:pPr marL="0" indent="0" algn="l">
              <a:spcBef>
                <a:spcPts val="300"/>
              </a:spcBef>
              <a:buNone/>
            </a:pPr>
            <a:r>
              <a:rPr lang="en-US" sz="2400" b="1" i="0" u="none" strike="noStrike" baseline="0" dirty="0">
                <a:solidFill>
                  <a:srgbClr val="008100"/>
                </a:solidFill>
                <a:latin typeface="Consolas" panose="020B0609020204030204" pitchFamily="49" charset="0"/>
              </a:rPr>
              <a:t>else </a:t>
            </a:r>
            <a:r>
              <a:rPr lang="en-US" sz="2400" b="0" i="0" u="none" strike="noStrike" baseline="0" dirty="0">
                <a:solidFill>
                  <a:srgbClr val="333333"/>
                </a:solidFill>
                <a:latin typeface="Consolas" panose="020B0609020204030204" pitchFamily="49" charset="0"/>
              </a:rPr>
              <a:t>:</a:t>
            </a:r>
          </a:p>
          <a:p>
            <a:pPr marL="0" indent="0">
              <a:spcBef>
                <a:spcPts val="300"/>
              </a:spcBef>
              <a:buNone/>
            </a:pPr>
            <a:r>
              <a:rPr lang="en-US" sz="2400" b="0" i="0" u="none" strike="noStrike" baseline="0" dirty="0">
                <a:solidFill>
                  <a:srgbClr val="008100"/>
                </a:solidFill>
                <a:latin typeface="Consolas" panose="020B0609020204030204" pitchFamily="49" charset="0"/>
              </a:rPr>
              <a:t>   print</a:t>
            </a:r>
            <a:r>
              <a:rPr lang="en-US" sz="24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"This evaluates to False, but at least, it does not crash"</a:t>
            </a:r>
            <a:r>
              <a:rPr lang="en-US" sz="2400" b="0" i="0" u="none" strike="noStrike" baseline="0" dirty="0">
                <a:solidFill>
                  <a:srgbClr val="333333"/>
                </a:solidFill>
                <a:latin typeface="Consolas" panose="020B0609020204030204" pitchFamily="49" charset="0"/>
              </a:rPr>
              <a:t>)</a:t>
            </a:r>
            <a:endParaRPr lang="en-US" sz="2400" dirty="0">
              <a:latin typeface="Consolas" panose="020B0609020204030204" pitchFamily="49" charset="0"/>
            </a:endParaRPr>
          </a:p>
        </p:txBody>
      </p:sp>
      <p:pic>
        <p:nvPicPr>
          <p:cNvPr id="6" name="Picture 5">
            <a:extLst>
              <a:ext uri="{FF2B5EF4-FFF2-40B4-BE49-F238E27FC236}">
                <a16:creationId xmlns:a16="http://schemas.microsoft.com/office/drawing/2014/main" id="{187F61A3-1FF2-4BFC-9C0C-41CBF9851FF6}"/>
              </a:ext>
            </a:extLst>
          </p:cNvPr>
          <p:cNvPicPr>
            <a:picLocks noChangeAspect="1"/>
          </p:cNvPicPr>
          <p:nvPr/>
        </p:nvPicPr>
        <p:blipFill>
          <a:blip r:embed="rId2"/>
          <a:stretch>
            <a:fillRect/>
          </a:stretch>
        </p:blipFill>
        <p:spPr>
          <a:xfrm>
            <a:off x="1220924" y="4545626"/>
            <a:ext cx="10132876" cy="770980"/>
          </a:xfrm>
          <a:prstGeom prst="rect">
            <a:avLst/>
          </a:prstGeom>
        </p:spPr>
      </p:pic>
      <p:sp>
        <p:nvSpPr>
          <p:cNvPr id="12" name="Rectangle: Rounded Corners 11">
            <a:extLst>
              <a:ext uri="{FF2B5EF4-FFF2-40B4-BE49-F238E27FC236}">
                <a16:creationId xmlns:a16="http://schemas.microsoft.com/office/drawing/2014/main" id="{44BBD577-59EC-4235-A429-9EF44B8246BC}"/>
              </a:ext>
            </a:extLst>
          </p:cNvPr>
          <p:cNvSpPr/>
          <p:nvPr/>
        </p:nvSpPr>
        <p:spPr>
          <a:xfrm>
            <a:off x="4953000" y="2743200"/>
            <a:ext cx="2895600" cy="45720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10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00-04D5-42B9-8C06-A0B4C20FECE2}"/>
              </a:ext>
            </a:extLst>
          </p:cNvPr>
          <p:cNvSpPr>
            <a:spLocks noGrp="1"/>
          </p:cNvSpPr>
          <p:nvPr>
            <p:ph type="title"/>
          </p:nvPr>
        </p:nvSpPr>
        <p:spPr/>
        <p:txBody>
          <a:bodyPr>
            <a:normAutofit/>
          </a:bodyPr>
          <a:lstStyle/>
          <a:p>
            <a:r>
              <a:rPr lang="en-US" dirty="0"/>
              <a:t>Conditions "Values"</a:t>
            </a:r>
          </a:p>
        </p:txBody>
      </p:sp>
      <p:sp>
        <p:nvSpPr>
          <p:cNvPr id="3" name="Content Placeholder 2">
            <a:extLst>
              <a:ext uri="{FF2B5EF4-FFF2-40B4-BE49-F238E27FC236}">
                <a16:creationId xmlns:a16="http://schemas.microsoft.com/office/drawing/2014/main" id="{7F7DA8BD-EB4B-4FA0-9D2E-20C4F0921ACD}"/>
              </a:ext>
            </a:extLst>
          </p:cNvPr>
          <p:cNvSpPr>
            <a:spLocks noGrp="1"/>
          </p:cNvSpPr>
          <p:nvPr>
            <p:ph idx="1"/>
          </p:nvPr>
        </p:nvSpPr>
        <p:spPr/>
        <p:txBody>
          <a:bodyPr>
            <a:normAutofit/>
          </a:bodyPr>
          <a:lstStyle/>
          <a:p>
            <a:r>
              <a:rPr lang="en-US" sz="2800" dirty="0"/>
              <a:t>A condition in an </a:t>
            </a:r>
            <a:r>
              <a:rPr lang="en-US" sz="2800" dirty="0">
                <a:solidFill>
                  <a:schemeClr val="accent2">
                    <a:lumMod val="60000"/>
                    <a:lumOff val="40000"/>
                  </a:schemeClr>
                </a:solidFill>
                <a:latin typeface="Consolas" panose="020B0609020204030204" pitchFamily="49" charset="0"/>
              </a:rPr>
              <a:t>if</a:t>
            </a:r>
            <a:r>
              <a:rPr lang="en-US" sz="2800" dirty="0"/>
              <a:t> statement can be </a:t>
            </a:r>
            <a:r>
              <a:rPr lang="en-US" sz="2800" dirty="0">
                <a:solidFill>
                  <a:schemeClr val="accent2">
                    <a:lumMod val="60000"/>
                    <a:lumOff val="40000"/>
                  </a:schemeClr>
                </a:solidFill>
                <a:latin typeface="Consolas" panose="020B0609020204030204" pitchFamily="49" charset="0"/>
              </a:rPr>
              <a:t>True</a:t>
            </a:r>
            <a:r>
              <a:rPr lang="en-US" sz="2800" dirty="0"/>
              <a:t> or </a:t>
            </a:r>
            <a:r>
              <a:rPr lang="en-US" sz="2800" dirty="0">
                <a:solidFill>
                  <a:schemeClr val="accent2">
                    <a:lumMod val="60000"/>
                    <a:lumOff val="40000"/>
                  </a:schemeClr>
                </a:solidFill>
                <a:latin typeface="Consolas" panose="020B0609020204030204" pitchFamily="49" charset="0"/>
              </a:rPr>
              <a:t>False</a:t>
            </a:r>
          </a:p>
          <a:p>
            <a:endParaRPr lang="en-US" sz="2800" dirty="0">
              <a:solidFill>
                <a:schemeClr val="accent2">
                  <a:lumMod val="60000"/>
                  <a:lumOff val="40000"/>
                </a:schemeClr>
              </a:solidFill>
              <a:latin typeface="Consolas" panose="020B0609020204030204" pitchFamily="49" charset="0"/>
            </a:endParaRPr>
          </a:p>
          <a:p>
            <a:endParaRPr lang="en-US" sz="2800" dirty="0">
              <a:solidFill>
                <a:schemeClr val="accent2">
                  <a:lumMod val="60000"/>
                  <a:lumOff val="40000"/>
                </a:schemeClr>
              </a:solidFill>
              <a:latin typeface="Consolas" panose="020B0609020204030204" pitchFamily="49" charset="0"/>
            </a:endParaRPr>
          </a:p>
          <a:p>
            <a:endParaRPr lang="en-US" sz="2800" dirty="0">
              <a:solidFill>
                <a:schemeClr val="accent2">
                  <a:lumMod val="60000"/>
                  <a:lumOff val="40000"/>
                </a:schemeClr>
              </a:solidFill>
              <a:latin typeface="Consolas" panose="020B0609020204030204" pitchFamily="49" charset="0"/>
            </a:endParaRPr>
          </a:p>
          <a:p>
            <a:r>
              <a:rPr lang="en-US" sz="2800" dirty="0"/>
              <a:t>A condition in an </a:t>
            </a:r>
            <a:r>
              <a:rPr lang="en-US" sz="2800" dirty="0">
                <a:solidFill>
                  <a:schemeClr val="accent2">
                    <a:lumMod val="60000"/>
                    <a:lumOff val="40000"/>
                  </a:schemeClr>
                </a:solidFill>
                <a:latin typeface="Consolas" panose="020B0609020204030204" pitchFamily="49" charset="0"/>
              </a:rPr>
              <a:t>if</a:t>
            </a:r>
            <a:r>
              <a:rPr lang="en-US" sz="2800" dirty="0"/>
              <a:t> statement that has non-zero value is always considered to be true, although its value is not a Boolean type. As a result, </a:t>
            </a:r>
            <a:r>
              <a:rPr lang="en-US" sz="2800" dirty="0">
                <a:solidFill>
                  <a:schemeClr val="accent2">
                    <a:lumMod val="60000"/>
                    <a:lumOff val="40000"/>
                  </a:schemeClr>
                </a:solidFill>
              </a:rPr>
              <a:t>a </a:t>
            </a:r>
            <a:r>
              <a:rPr lang="en-US" sz="2800" i="1" dirty="0">
                <a:solidFill>
                  <a:schemeClr val="accent2">
                    <a:lumMod val="60000"/>
                    <a:lumOff val="40000"/>
                  </a:schemeClr>
                </a:solidFill>
              </a:rPr>
              <a:t>zero </a:t>
            </a:r>
            <a:r>
              <a:rPr lang="en-US" sz="2800" dirty="0">
                <a:solidFill>
                  <a:schemeClr val="accent2">
                    <a:lumMod val="60000"/>
                    <a:lumOff val="40000"/>
                  </a:schemeClr>
                </a:solidFill>
              </a:rPr>
              <a:t>of </a:t>
            </a:r>
            <a:r>
              <a:rPr lang="en-US" sz="2800" i="1" dirty="0">
                <a:solidFill>
                  <a:schemeClr val="accent2">
                    <a:lumMod val="60000"/>
                    <a:lumOff val="40000"/>
                  </a:schemeClr>
                </a:solidFill>
              </a:rPr>
              <a:t>any type </a:t>
            </a:r>
            <a:r>
              <a:rPr lang="en-US" sz="2800" dirty="0"/>
              <a:t>is considered false.</a:t>
            </a:r>
            <a:endParaRPr lang="en-US" sz="2800"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76145C01-6392-4D54-ABC7-C3DB3893CFEA}"/>
              </a:ext>
            </a:extLst>
          </p:cNvPr>
          <p:cNvSpPr>
            <a:spLocks noGrp="1"/>
          </p:cNvSpPr>
          <p:nvPr>
            <p:ph type="sldNum" sz="quarter" idx="12"/>
          </p:nvPr>
        </p:nvSpPr>
        <p:spPr/>
        <p:txBody>
          <a:bodyPr/>
          <a:lstStyle/>
          <a:p>
            <a:fld id="{3EA9A468-A168-48C4-B46A-E65448296BCD}" type="slidenum">
              <a:rPr lang="en-US" altLang="en-US" smtClean="0"/>
              <a:pPr/>
              <a:t>26</a:t>
            </a:fld>
            <a:endParaRPr lang="en-US" altLang="en-US"/>
          </a:p>
        </p:txBody>
      </p:sp>
      <p:sp>
        <p:nvSpPr>
          <p:cNvPr id="6" name="TextBox 5">
            <a:extLst>
              <a:ext uri="{FF2B5EF4-FFF2-40B4-BE49-F238E27FC236}">
                <a16:creationId xmlns:a16="http://schemas.microsoft.com/office/drawing/2014/main" id="{381509C9-D94B-42F0-935C-5B0F3385CB59}"/>
              </a:ext>
            </a:extLst>
          </p:cNvPr>
          <p:cNvSpPr txBox="1"/>
          <p:nvPr/>
        </p:nvSpPr>
        <p:spPr>
          <a:xfrm>
            <a:off x="1371600" y="1981200"/>
            <a:ext cx="6094378"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800" b="0" i="0" u="none" strike="noStrike" baseline="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666666"/>
                </a:solidFill>
                <a:latin typeface="Consolas" panose="020B0609020204030204" pitchFamily="49" charset="0"/>
              </a:rPr>
              <a:t>4 &lt; 5</a:t>
            </a:r>
            <a:r>
              <a:rPr lang="en-US" sz="2800" b="0" i="0" u="none" strike="noStrike" baseline="0" dirty="0">
                <a:solidFill>
                  <a:srgbClr val="333333"/>
                </a:solidFill>
                <a:latin typeface="Consolas" panose="020B0609020204030204" pitchFamily="49" charset="0"/>
              </a:rPr>
              <a:t>)</a:t>
            </a:r>
          </a:p>
          <a:p>
            <a:pPr algn="l"/>
            <a:r>
              <a:rPr lang="en-US" sz="2800" b="0" i="0" u="none" strike="noStrike" baseline="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666666"/>
                </a:solidFill>
                <a:latin typeface="Consolas" panose="020B0609020204030204" pitchFamily="49" charset="0"/>
              </a:rPr>
              <a:t>4 &gt;= 5</a:t>
            </a:r>
            <a:r>
              <a:rPr lang="en-US" sz="2800" b="0" i="0" u="none" strike="noStrike" baseline="0" dirty="0">
                <a:solidFill>
                  <a:srgbClr val="333333"/>
                </a:solidFill>
                <a:latin typeface="Consolas" panose="020B0609020204030204" pitchFamily="49" charset="0"/>
              </a:rPr>
              <a:t>)</a:t>
            </a:r>
            <a:endParaRPr lang="en-US" sz="2800" dirty="0">
              <a:latin typeface="Consolas" panose="020B0609020204030204" pitchFamily="49" charset="0"/>
            </a:endParaRPr>
          </a:p>
        </p:txBody>
      </p:sp>
      <p:pic>
        <p:nvPicPr>
          <p:cNvPr id="8" name="Picture 7">
            <a:extLst>
              <a:ext uri="{FF2B5EF4-FFF2-40B4-BE49-F238E27FC236}">
                <a16:creationId xmlns:a16="http://schemas.microsoft.com/office/drawing/2014/main" id="{C8F9B767-337A-4D02-A1E3-2A72306BEDCE}"/>
              </a:ext>
            </a:extLst>
          </p:cNvPr>
          <p:cNvPicPr>
            <a:picLocks noChangeAspect="1"/>
          </p:cNvPicPr>
          <p:nvPr/>
        </p:nvPicPr>
        <p:blipFill>
          <a:blip r:embed="rId2"/>
          <a:stretch>
            <a:fillRect/>
          </a:stretch>
        </p:blipFill>
        <p:spPr>
          <a:xfrm>
            <a:off x="4113946" y="1905000"/>
            <a:ext cx="1344667" cy="1155573"/>
          </a:xfrm>
          <a:prstGeom prst="rect">
            <a:avLst/>
          </a:prstGeom>
        </p:spPr>
      </p:pic>
    </p:spTree>
    <p:extLst>
      <p:ext uri="{BB962C8B-B14F-4D97-AF65-F5344CB8AC3E}">
        <p14:creationId xmlns:p14="http://schemas.microsoft.com/office/powerpoint/2010/main" val="80817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00-04D5-42B9-8C06-A0B4C20FECE2}"/>
              </a:ext>
            </a:extLst>
          </p:cNvPr>
          <p:cNvSpPr>
            <a:spLocks noGrp="1"/>
          </p:cNvSpPr>
          <p:nvPr>
            <p:ph type="title"/>
          </p:nvPr>
        </p:nvSpPr>
        <p:spPr/>
        <p:txBody>
          <a:bodyPr>
            <a:normAutofit/>
          </a:bodyPr>
          <a:lstStyle/>
          <a:p>
            <a:r>
              <a:rPr lang="en-US" dirty="0"/>
              <a:t>Conditions "Values"</a:t>
            </a:r>
          </a:p>
        </p:txBody>
      </p:sp>
      <p:sp>
        <p:nvSpPr>
          <p:cNvPr id="3" name="Content Placeholder 2">
            <a:extLst>
              <a:ext uri="{FF2B5EF4-FFF2-40B4-BE49-F238E27FC236}">
                <a16:creationId xmlns:a16="http://schemas.microsoft.com/office/drawing/2014/main" id="{7F7DA8BD-EB4B-4FA0-9D2E-20C4F0921ACD}"/>
              </a:ext>
            </a:extLst>
          </p:cNvPr>
          <p:cNvSpPr>
            <a:spLocks noGrp="1"/>
          </p:cNvSpPr>
          <p:nvPr>
            <p:ph idx="1"/>
          </p:nvPr>
        </p:nvSpPr>
        <p:spPr>
          <a:xfrm>
            <a:off x="838200" y="1292353"/>
            <a:ext cx="3810000" cy="4876800"/>
          </a:xfrm>
        </p:spPr>
        <p:txBody>
          <a:bodyPr>
            <a:normAutofit/>
          </a:bodyPr>
          <a:lstStyle/>
          <a:p>
            <a:r>
              <a:rPr lang="en-US" sz="2800" dirty="0"/>
              <a:t>A condition in an </a:t>
            </a:r>
            <a:r>
              <a:rPr lang="en-US" sz="2800" dirty="0">
                <a:solidFill>
                  <a:schemeClr val="accent2">
                    <a:lumMod val="60000"/>
                    <a:lumOff val="40000"/>
                  </a:schemeClr>
                </a:solidFill>
                <a:latin typeface="Consolas" panose="020B0609020204030204" pitchFamily="49" charset="0"/>
              </a:rPr>
              <a:t>if</a:t>
            </a:r>
            <a:r>
              <a:rPr lang="en-US" sz="2800" dirty="0"/>
              <a:t> statement that has non-zero value is always considered to be true, although its value is not a Boolean type. As a result, </a:t>
            </a:r>
            <a:r>
              <a:rPr lang="en-US" sz="2800" dirty="0">
                <a:solidFill>
                  <a:schemeClr val="accent2">
                    <a:lumMod val="60000"/>
                    <a:lumOff val="40000"/>
                  </a:schemeClr>
                </a:solidFill>
              </a:rPr>
              <a:t>a </a:t>
            </a:r>
            <a:r>
              <a:rPr lang="en-US" sz="2800" i="1" dirty="0">
                <a:solidFill>
                  <a:schemeClr val="accent2">
                    <a:lumMod val="60000"/>
                    <a:lumOff val="40000"/>
                  </a:schemeClr>
                </a:solidFill>
              </a:rPr>
              <a:t>zero </a:t>
            </a:r>
            <a:r>
              <a:rPr lang="en-US" sz="2800" dirty="0">
                <a:solidFill>
                  <a:schemeClr val="accent2">
                    <a:lumMod val="60000"/>
                    <a:lumOff val="40000"/>
                  </a:schemeClr>
                </a:solidFill>
              </a:rPr>
              <a:t>of </a:t>
            </a:r>
            <a:r>
              <a:rPr lang="en-US" sz="2800" i="1" dirty="0">
                <a:solidFill>
                  <a:schemeClr val="accent2">
                    <a:lumMod val="60000"/>
                    <a:lumOff val="40000"/>
                  </a:schemeClr>
                </a:solidFill>
              </a:rPr>
              <a:t>any type </a:t>
            </a:r>
            <a:r>
              <a:rPr lang="en-US" sz="2800" dirty="0"/>
              <a:t>is considered false.</a:t>
            </a:r>
            <a:endParaRPr lang="en-US" sz="2800"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76145C01-6392-4D54-ABC7-C3DB3893CFEA}"/>
              </a:ext>
            </a:extLst>
          </p:cNvPr>
          <p:cNvSpPr>
            <a:spLocks noGrp="1"/>
          </p:cNvSpPr>
          <p:nvPr>
            <p:ph type="sldNum" sz="quarter" idx="12"/>
          </p:nvPr>
        </p:nvSpPr>
        <p:spPr/>
        <p:txBody>
          <a:bodyPr/>
          <a:lstStyle/>
          <a:p>
            <a:fld id="{3EA9A468-A168-48C4-B46A-E65448296BCD}" type="slidenum">
              <a:rPr lang="en-US" altLang="en-US" smtClean="0"/>
              <a:pPr/>
              <a:t>27</a:t>
            </a:fld>
            <a:endParaRPr lang="en-US" altLang="en-US"/>
          </a:p>
        </p:txBody>
      </p:sp>
      <p:sp>
        <p:nvSpPr>
          <p:cNvPr id="9" name="TextBox 8">
            <a:extLst>
              <a:ext uri="{FF2B5EF4-FFF2-40B4-BE49-F238E27FC236}">
                <a16:creationId xmlns:a16="http://schemas.microsoft.com/office/drawing/2014/main" id="{88FBF614-CD15-4A06-8365-D4480DFE4327}"/>
              </a:ext>
            </a:extLst>
          </p:cNvPr>
          <p:cNvSpPr txBox="1"/>
          <p:nvPr/>
        </p:nvSpPr>
        <p:spPr>
          <a:xfrm>
            <a:off x="5215649" y="1066800"/>
            <a:ext cx="3547351" cy="526297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800" b="1" i="0" u="none" strike="noStrike" baseline="0" dirty="0">
                <a:solidFill>
                  <a:srgbClr val="008100"/>
                </a:solidFill>
                <a:latin typeface="Consolas" panose="020B0609020204030204" pitchFamily="49" charset="0"/>
              </a:rPr>
              <a:t>if </a:t>
            </a:r>
            <a:r>
              <a:rPr lang="en-US" sz="2800" b="0" i="0" u="none" strike="noStrike" baseline="0" dirty="0">
                <a:solidFill>
                  <a:srgbClr val="666666"/>
                </a:solidFill>
                <a:latin typeface="Consolas" panose="020B0609020204030204" pitchFamily="49" charset="0"/>
              </a:rPr>
              <a:t>3</a:t>
            </a:r>
            <a:r>
              <a:rPr lang="en-US" sz="2800" b="0" i="0" u="none" strike="noStrike" baseline="0" dirty="0">
                <a:solidFill>
                  <a:srgbClr val="333333"/>
                </a:solidFill>
                <a:latin typeface="Consolas" panose="020B0609020204030204" pitchFamily="49" charset="0"/>
              </a:rPr>
              <a:t>:</a:t>
            </a:r>
          </a:p>
          <a:p>
            <a:pPr algn="l"/>
            <a:r>
              <a:rPr lang="en-US" sz="2800" b="0" i="0" u="none" strike="noStrike" baseline="0" dirty="0">
                <a:solidFill>
                  <a:srgbClr val="008100"/>
                </a:solidFill>
                <a:latin typeface="Consolas" panose="020B0609020204030204" pitchFamily="49" charset="0"/>
              </a:rPr>
              <a:t>  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'test1'</a:t>
            </a:r>
            <a:r>
              <a:rPr lang="en-US" sz="2800" b="0" i="0" u="none" strike="noStrike" baseline="0" dirty="0">
                <a:solidFill>
                  <a:srgbClr val="333333"/>
                </a:solidFill>
                <a:latin typeface="Consolas" panose="020B0609020204030204" pitchFamily="49" charset="0"/>
              </a:rPr>
              <a:t>)</a:t>
            </a:r>
          </a:p>
          <a:p>
            <a:pPr algn="l"/>
            <a:r>
              <a:rPr lang="en-US" sz="2800" b="1" i="0" u="none" strike="noStrike" baseline="0" dirty="0">
                <a:solidFill>
                  <a:srgbClr val="008100"/>
                </a:solidFill>
                <a:latin typeface="Consolas" panose="020B0609020204030204" pitchFamily="49" charset="0"/>
              </a:rPr>
              <a:t>if </a:t>
            </a:r>
            <a:r>
              <a:rPr lang="en-US" sz="2800" b="0" i="0" u="none" strike="noStrike" baseline="0" dirty="0">
                <a:solidFill>
                  <a:srgbClr val="666666"/>
                </a:solidFill>
                <a:latin typeface="Consolas" panose="020B0609020204030204" pitchFamily="49" charset="0"/>
              </a:rPr>
              <a:t>0</a:t>
            </a:r>
            <a:r>
              <a:rPr lang="en-US" sz="2800" b="0" i="0" u="none" strike="noStrike" baseline="0" dirty="0">
                <a:solidFill>
                  <a:srgbClr val="333333"/>
                </a:solidFill>
                <a:latin typeface="Consolas" panose="020B0609020204030204" pitchFamily="49" charset="0"/>
              </a:rPr>
              <a:t>:</a:t>
            </a:r>
          </a:p>
          <a:p>
            <a:pPr algn="l"/>
            <a:r>
              <a:rPr lang="en-US" sz="2800" b="0" i="0" u="none" strike="noStrike" baseline="0" dirty="0">
                <a:solidFill>
                  <a:srgbClr val="008100"/>
                </a:solidFill>
                <a:latin typeface="Consolas" panose="020B0609020204030204" pitchFamily="49" charset="0"/>
              </a:rPr>
              <a:t>  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'test2'</a:t>
            </a:r>
            <a:r>
              <a:rPr lang="en-US" sz="2800" b="0" i="0" u="none" strike="noStrike" baseline="0" dirty="0">
                <a:solidFill>
                  <a:srgbClr val="333333"/>
                </a:solidFill>
                <a:latin typeface="Consolas" panose="020B0609020204030204" pitchFamily="49" charset="0"/>
              </a:rPr>
              <a:t>)</a:t>
            </a:r>
          </a:p>
          <a:p>
            <a:pPr algn="l"/>
            <a:r>
              <a:rPr lang="en-US" sz="2800" b="1" i="0" u="none" strike="noStrike" baseline="0" dirty="0">
                <a:solidFill>
                  <a:srgbClr val="008100"/>
                </a:solidFill>
                <a:latin typeface="Consolas" panose="020B0609020204030204" pitchFamily="49" charset="0"/>
              </a:rPr>
              <a:t>if </a:t>
            </a:r>
            <a:r>
              <a:rPr lang="en-US" sz="2800" b="0" i="0" u="none" strike="noStrike" baseline="0" dirty="0">
                <a:solidFill>
                  <a:srgbClr val="666666"/>
                </a:solidFill>
                <a:latin typeface="Consolas" panose="020B0609020204030204" pitchFamily="49" charset="0"/>
              </a:rPr>
              <a:t>0.0101</a:t>
            </a:r>
            <a:r>
              <a:rPr lang="en-US" sz="2800" b="0" i="0" u="none" strike="noStrike" baseline="0" dirty="0">
                <a:solidFill>
                  <a:srgbClr val="333333"/>
                </a:solidFill>
                <a:latin typeface="Consolas" panose="020B0609020204030204" pitchFamily="49" charset="0"/>
              </a:rPr>
              <a:t>:</a:t>
            </a:r>
          </a:p>
          <a:p>
            <a:pPr algn="l"/>
            <a:r>
              <a:rPr lang="en-US" sz="2800" b="0" i="0" u="none" strike="noStrike" baseline="0" dirty="0">
                <a:solidFill>
                  <a:srgbClr val="008100"/>
                </a:solidFill>
                <a:latin typeface="Consolas" panose="020B0609020204030204" pitchFamily="49" charset="0"/>
              </a:rPr>
              <a:t>  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'test3'</a:t>
            </a:r>
            <a:r>
              <a:rPr lang="en-US" sz="2800" b="0" i="0" u="none" strike="noStrike" baseline="0" dirty="0">
                <a:solidFill>
                  <a:srgbClr val="333333"/>
                </a:solidFill>
                <a:latin typeface="Consolas" panose="020B0609020204030204" pitchFamily="49" charset="0"/>
              </a:rPr>
              <a:t>)</a:t>
            </a:r>
          </a:p>
          <a:p>
            <a:pPr algn="l"/>
            <a:r>
              <a:rPr lang="en-US" sz="2800" b="1" i="0" u="none" strike="noStrike" baseline="0" dirty="0">
                <a:solidFill>
                  <a:srgbClr val="008100"/>
                </a:solidFill>
                <a:latin typeface="Consolas" panose="020B0609020204030204" pitchFamily="49" charset="0"/>
              </a:rPr>
              <a:t>if </a:t>
            </a:r>
            <a:r>
              <a:rPr lang="en-US" sz="2800" b="0" i="0" u="none" strike="noStrike" baseline="0" dirty="0">
                <a:solidFill>
                  <a:srgbClr val="666666"/>
                </a:solidFill>
                <a:latin typeface="Consolas" panose="020B0609020204030204" pitchFamily="49" charset="0"/>
              </a:rPr>
              <a:t>0.000000 </a:t>
            </a:r>
            <a:r>
              <a:rPr lang="en-US" sz="2800" b="0" i="0" u="none" strike="noStrike" baseline="0" dirty="0">
                <a:solidFill>
                  <a:srgbClr val="333333"/>
                </a:solidFill>
                <a:latin typeface="Consolas" panose="020B0609020204030204" pitchFamily="49" charset="0"/>
              </a:rPr>
              <a:t>:</a:t>
            </a:r>
          </a:p>
          <a:p>
            <a:pPr algn="l"/>
            <a:r>
              <a:rPr lang="en-US" sz="2800" b="0" i="0" u="none" strike="noStrike" baseline="0" dirty="0">
                <a:solidFill>
                  <a:srgbClr val="008100"/>
                </a:solidFill>
                <a:latin typeface="Consolas" panose="020B0609020204030204" pitchFamily="49" charset="0"/>
              </a:rPr>
              <a:t>  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'test4'</a:t>
            </a:r>
            <a:r>
              <a:rPr lang="en-US" sz="2800" b="0" i="0" u="none" strike="noStrike" baseline="0" dirty="0">
                <a:solidFill>
                  <a:srgbClr val="333333"/>
                </a:solidFill>
                <a:latin typeface="Consolas" panose="020B0609020204030204" pitchFamily="49" charset="0"/>
              </a:rPr>
              <a:t>)</a:t>
            </a:r>
          </a:p>
          <a:p>
            <a:pPr algn="l"/>
            <a:r>
              <a:rPr lang="en-US" sz="2800" b="1" i="0" u="none" strike="noStrike" baseline="0" dirty="0">
                <a:solidFill>
                  <a:srgbClr val="008100"/>
                </a:solidFill>
                <a:latin typeface="Consolas" panose="020B0609020204030204" pitchFamily="49" charset="0"/>
              </a:rPr>
              <a:t>if </a:t>
            </a:r>
            <a:r>
              <a:rPr lang="en-US" sz="2800" b="0" i="0" u="none" strike="noStrike" baseline="0" dirty="0">
                <a:solidFill>
                  <a:srgbClr val="BB2121"/>
                </a:solidFill>
                <a:latin typeface="Consolas" panose="020B0609020204030204" pitchFamily="49" charset="0"/>
              </a:rPr>
              <a:t>"" </a:t>
            </a:r>
            <a:r>
              <a:rPr lang="en-US" sz="2800" b="0" i="0" u="none" strike="noStrike" baseline="0" dirty="0">
                <a:solidFill>
                  <a:srgbClr val="333333"/>
                </a:solidFill>
                <a:latin typeface="Consolas" panose="020B0609020204030204" pitchFamily="49" charset="0"/>
              </a:rPr>
              <a:t>:</a:t>
            </a:r>
          </a:p>
          <a:p>
            <a:pPr algn="l"/>
            <a:r>
              <a:rPr lang="en-US" sz="2800" b="0" i="0" u="none" strike="noStrike" baseline="0" dirty="0">
                <a:solidFill>
                  <a:srgbClr val="008100"/>
                </a:solidFill>
                <a:latin typeface="Consolas" panose="020B0609020204030204" pitchFamily="49" charset="0"/>
              </a:rPr>
              <a:t>  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'test5'</a:t>
            </a:r>
            <a:r>
              <a:rPr lang="en-US" sz="2800" b="0" i="0" u="none" strike="noStrike" baseline="0" dirty="0">
                <a:solidFill>
                  <a:srgbClr val="333333"/>
                </a:solidFill>
                <a:latin typeface="Consolas" panose="020B0609020204030204" pitchFamily="49" charset="0"/>
              </a:rPr>
              <a:t>)</a:t>
            </a:r>
          </a:p>
          <a:p>
            <a:pPr algn="l"/>
            <a:r>
              <a:rPr lang="en-US" sz="2800" b="1" i="0" u="none" strike="noStrike" baseline="0" dirty="0">
                <a:solidFill>
                  <a:srgbClr val="008100"/>
                </a:solidFill>
                <a:latin typeface="Consolas" panose="020B0609020204030204" pitchFamily="49" charset="0"/>
              </a:rPr>
              <a:t>if </a:t>
            </a:r>
            <a:r>
              <a:rPr lang="en-US" sz="2800" b="1" i="0" u="none" strike="noStrike" baseline="0" dirty="0">
                <a:solidFill>
                  <a:srgbClr val="AB22FF"/>
                </a:solidFill>
                <a:latin typeface="Consolas" panose="020B0609020204030204" pitchFamily="49" charset="0"/>
              </a:rPr>
              <a:t>not </a:t>
            </a:r>
            <a:r>
              <a:rPr lang="en-US" sz="2800" b="0" i="0" u="none" strike="noStrike" baseline="0" dirty="0">
                <a:solidFill>
                  <a:srgbClr val="BB2121"/>
                </a:solidFill>
                <a:latin typeface="Consolas" panose="020B0609020204030204" pitchFamily="49" charset="0"/>
              </a:rPr>
              <a:t>"" </a:t>
            </a:r>
            <a:r>
              <a:rPr lang="en-US" sz="2800" b="0" i="0" u="none" strike="noStrike" baseline="0" dirty="0">
                <a:solidFill>
                  <a:srgbClr val="333333"/>
                </a:solidFill>
                <a:latin typeface="Consolas" panose="020B0609020204030204" pitchFamily="49" charset="0"/>
              </a:rPr>
              <a:t>:</a:t>
            </a:r>
          </a:p>
          <a:p>
            <a:pPr algn="l"/>
            <a:r>
              <a:rPr lang="en-US" sz="2800" b="0" i="0" u="none" strike="noStrike" baseline="0" dirty="0">
                <a:solidFill>
                  <a:srgbClr val="008100"/>
                </a:solidFill>
                <a:latin typeface="Consolas" panose="020B0609020204030204" pitchFamily="49" charset="0"/>
              </a:rPr>
              <a:t>  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'test6'</a:t>
            </a:r>
            <a:r>
              <a:rPr lang="en-US" sz="2800" b="0" i="0" u="none" strike="noStrike" baseline="0" dirty="0">
                <a:solidFill>
                  <a:srgbClr val="333333"/>
                </a:solidFill>
                <a:latin typeface="Consolas" panose="020B0609020204030204" pitchFamily="49" charset="0"/>
              </a:rPr>
              <a:t>)</a:t>
            </a:r>
            <a:endParaRPr lang="en-US" sz="2800" dirty="0">
              <a:latin typeface="Consolas" panose="020B0609020204030204" pitchFamily="49" charset="0"/>
            </a:endParaRPr>
          </a:p>
        </p:txBody>
      </p:sp>
      <p:pic>
        <p:nvPicPr>
          <p:cNvPr id="10" name="Picture 9">
            <a:extLst>
              <a:ext uri="{FF2B5EF4-FFF2-40B4-BE49-F238E27FC236}">
                <a16:creationId xmlns:a16="http://schemas.microsoft.com/office/drawing/2014/main" id="{EAC159A2-156B-4713-AF8B-6F0B26BDDEA0}"/>
              </a:ext>
            </a:extLst>
          </p:cNvPr>
          <p:cNvPicPr>
            <a:picLocks noChangeAspect="1"/>
          </p:cNvPicPr>
          <p:nvPr/>
        </p:nvPicPr>
        <p:blipFill>
          <a:blip r:embed="rId2"/>
          <a:stretch>
            <a:fillRect/>
          </a:stretch>
        </p:blipFill>
        <p:spPr>
          <a:xfrm>
            <a:off x="9193340" y="4272379"/>
            <a:ext cx="2244436" cy="2057400"/>
          </a:xfrm>
          <a:prstGeom prst="rect">
            <a:avLst/>
          </a:prstGeom>
        </p:spPr>
      </p:pic>
    </p:spTree>
    <p:extLst>
      <p:ext uri="{BB962C8B-B14F-4D97-AF65-F5344CB8AC3E}">
        <p14:creationId xmlns:p14="http://schemas.microsoft.com/office/powerpoint/2010/main" val="408025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10A8-C76C-4368-B41E-D103FCCE3D24}"/>
              </a:ext>
            </a:extLst>
          </p:cNvPr>
          <p:cNvSpPr>
            <a:spLocks noGrp="1"/>
          </p:cNvSpPr>
          <p:nvPr>
            <p:ph type="title"/>
          </p:nvPr>
        </p:nvSpPr>
        <p:spPr/>
        <p:txBody>
          <a:bodyPr/>
          <a:lstStyle/>
          <a:p>
            <a:r>
              <a:rPr lang="en-US" dirty="0"/>
              <a:t>Student Activity - Boolean Variables and Operators </a:t>
            </a:r>
          </a:p>
        </p:txBody>
      </p:sp>
      <p:sp>
        <p:nvSpPr>
          <p:cNvPr id="3" name="Content Placeholder 2">
            <a:extLst>
              <a:ext uri="{FF2B5EF4-FFF2-40B4-BE49-F238E27FC236}">
                <a16:creationId xmlns:a16="http://schemas.microsoft.com/office/drawing/2014/main" id="{929AD3E9-DC2D-410E-B1CE-13424C0E2A57}"/>
              </a:ext>
            </a:extLst>
          </p:cNvPr>
          <p:cNvSpPr>
            <a:spLocks noGrp="1"/>
          </p:cNvSpPr>
          <p:nvPr>
            <p:ph idx="1"/>
          </p:nvPr>
        </p:nvSpPr>
        <p:spPr/>
        <p:txBody>
          <a:bodyPr/>
          <a:lstStyle/>
          <a:p>
            <a:r>
              <a:rPr lang="en-US" dirty="0"/>
              <a:t>Let us test whether water is not liquid at a given temperature.</a:t>
            </a:r>
          </a:p>
          <a:p>
            <a:pPr lvl="1"/>
            <a:r>
              <a:rPr lang="en-US" dirty="0"/>
              <a:t>That is the case when the temperature is at most 0 or at least 100.</a:t>
            </a:r>
          </a:p>
        </p:txBody>
      </p:sp>
      <p:sp>
        <p:nvSpPr>
          <p:cNvPr id="4" name="Slide Number Placeholder 3">
            <a:extLst>
              <a:ext uri="{FF2B5EF4-FFF2-40B4-BE49-F238E27FC236}">
                <a16:creationId xmlns:a16="http://schemas.microsoft.com/office/drawing/2014/main" id="{553EA0E1-879F-46FE-82B5-61607A30555F}"/>
              </a:ext>
            </a:extLst>
          </p:cNvPr>
          <p:cNvSpPr>
            <a:spLocks noGrp="1"/>
          </p:cNvSpPr>
          <p:nvPr>
            <p:ph type="sldNum" sz="quarter" idx="12"/>
          </p:nvPr>
        </p:nvSpPr>
        <p:spPr/>
        <p:txBody>
          <a:bodyPr/>
          <a:lstStyle/>
          <a:p>
            <a:fld id="{3EA9A468-A168-48C4-B46A-E65448296BCD}" type="slidenum">
              <a:rPr lang="en-US" altLang="en-US" smtClean="0"/>
              <a:pPr/>
              <a:t>28</a:t>
            </a:fld>
            <a:endParaRPr lang="en-US" altLang="en-US"/>
          </a:p>
        </p:txBody>
      </p:sp>
    </p:spTree>
    <p:extLst>
      <p:ext uri="{BB962C8B-B14F-4D97-AF65-F5344CB8AC3E}">
        <p14:creationId xmlns:p14="http://schemas.microsoft.com/office/powerpoint/2010/main" val="688527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10A8-C76C-4368-B41E-D103FCCE3D24}"/>
              </a:ext>
            </a:extLst>
          </p:cNvPr>
          <p:cNvSpPr>
            <a:spLocks noGrp="1"/>
          </p:cNvSpPr>
          <p:nvPr>
            <p:ph type="title"/>
          </p:nvPr>
        </p:nvSpPr>
        <p:spPr/>
        <p:txBody>
          <a:bodyPr/>
          <a:lstStyle/>
          <a:p>
            <a:r>
              <a:rPr lang="en-US" dirty="0"/>
              <a:t>Student Activity</a:t>
            </a:r>
          </a:p>
        </p:txBody>
      </p:sp>
      <p:sp>
        <p:nvSpPr>
          <p:cNvPr id="4" name="Slide Number Placeholder 3">
            <a:extLst>
              <a:ext uri="{FF2B5EF4-FFF2-40B4-BE49-F238E27FC236}">
                <a16:creationId xmlns:a16="http://schemas.microsoft.com/office/drawing/2014/main" id="{553EA0E1-879F-46FE-82B5-61607A30555F}"/>
              </a:ext>
            </a:extLst>
          </p:cNvPr>
          <p:cNvSpPr>
            <a:spLocks noGrp="1"/>
          </p:cNvSpPr>
          <p:nvPr>
            <p:ph type="sldNum" sz="quarter" idx="12"/>
          </p:nvPr>
        </p:nvSpPr>
        <p:spPr/>
        <p:txBody>
          <a:bodyPr/>
          <a:lstStyle/>
          <a:p>
            <a:fld id="{3EA9A468-A168-48C4-B46A-E65448296BCD}" type="slidenum">
              <a:rPr lang="en-US" altLang="en-US" smtClean="0"/>
              <a:pPr/>
              <a:t>29</a:t>
            </a:fld>
            <a:endParaRPr lang="en-US" altLang="en-US"/>
          </a:p>
        </p:txBody>
      </p:sp>
      <p:sp>
        <p:nvSpPr>
          <p:cNvPr id="6" name="TextBox 5">
            <a:extLst>
              <a:ext uri="{FF2B5EF4-FFF2-40B4-BE49-F238E27FC236}">
                <a16:creationId xmlns:a16="http://schemas.microsoft.com/office/drawing/2014/main" id="{5D13EDE6-9F2B-43D3-8227-B7766AA65F50}"/>
              </a:ext>
            </a:extLst>
          </p:cNvPr>
          <p:cNvSpPr txBox="1"/>
          <p:nvPr/>
        </p:nvSpPr>
        <p:spPr>
          <a:xfrm>
            <a:off x="838200" y="1076265"/>
            <a:ext cx="10599576" cy="532453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000" b="0" i="1" u="none" strike="noStrike" baseline="0" dirty="0">
                <a:solidFill>
                  <a:srgbClr val="408181"/>
                </a:solidFill>
                <a:latin typeface="Consolas" panose="020B0609020204030204" pitchFamily="49" charset="0"/>
              </a:rPr>
              <a:t># This program demonstrates comparisons of numbers, using Boolean</a:t>
            </a:r>
          </a:p>
          <a:p>
            <a:pPr algn="l"/>
            <a:r>
              <a:rPr lang="en-US" sz="2000" i="1" dirty="0">
                <a:solidFill>
                  <a:srgbClr val="408181"/>
                </a:solidFill>
                <a:latin typeface="Consolas" panose="020B0609020204030204" pitchFamily="49" charset="0"/>
              </a:rPr>
              <a:t># </a:t>
            </a:r>
            <a:r>
              <a:rPr lang="en-US" sz="2000" b="0" i="1" u="none" strike="noStrike" baseline="0" dirty="0">
                <a:solidFill>
                  <a:srgbClr val="408181"/>
                </a:solidFill>
                <a:latin typeface="Consolas" panose="020B0609020204030204" pitchFamily="49" charset="0"/>
              </a:rPr>
              <a:t>expressions.</a:t>
            </a:r>
          </a:p>
          <a:p>
            <a:pPr algn="l"/>
            <a:r>
              <a:rPr lang="en-US" sz="2000" b="0" i="0" u="none" strike="noStrike" baseline="0" dirty="0">
                <a:solidFill>
                  <a:srgbClr val="333333"/>
                </a:solidFill>
                <a:latin typeface="Consolas" panose="020B0609020204030204" pitchFamily="49" charset="0"/>
              </a:rPr>
              <a:t>x </a:t>
            </a:r>
            <a:r>
              <a:rPr lang="en-US" sz="2000" b="0" i="0" u="none" strike="noStrike" baseline="0" dirty="0">
                <a:solidFill>
                  <a:srgbClr val="666666"/>
                </a:solidFill>
                <a:latin typeface="Consolas" panose="020B0609020204030204" pitchFamily="49" charset="0"/>
              </a:rPr>
              <a:t>= </a:t>
            </a:r>
            <a:r>
              <a:rPr lang="en-US" sz="2000" b="0" i="0" u="none" strike="noStrike" baseline="0" dirty="0">
                <a:solidFill>
                  <a:srgbClr val="008100"/>
                </a:solidFill>
                <a:latin typeface="Consolas" panose="020B0609020204030204" pitchFamily="49" charset="0"/>
              </a:rPr>
              <a:t>float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008100"/>
                </a:solidFill>
                <a:latin typeface="Consolas" panose="020B0609020204030204" pitchFamily="49" charset="0"/>
              </a:rPr>
              <a:t>input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"Enter a number (such as 3.5 or 4.5): "</a:t>
            </a:r>
            <a:r>
              <a:rPr lang="en-US" sz="2000" b="0" i="0" u="none" strike="noStrike" baseline="0" dirty="0">
                <a:solidFill>
                  <a:srgbClr val="333333"/>
                </a:solidFill>
                <a:latin typeface="Consolas" panose="020B0609020204030204" pitchFamily="49" charset="0"/>
              </a:rPr>
              <a:t>))</a:t>
            </a:r>
          </a:p>
          <a:p>
            <a:pPr algn="l"/>
            <a:r>
              <a:rPr lang="en-US" sz="2000" b="0" i="0" u="none" strike="noStrike" baseline="0" dirty="0">
                <a:solidFill>
                  <a:srgbClr val="333333"/>
                </a:solidFill>
                <a:latin typeface="Consolas" panose="020B0609020204030204" pitchFamily="49" charset="0"/>
              </a:rPr>
              <a:t>y </a:t>
            </a:r>
            <a:r>
              <a:rPr lang="en-US" sz="2000" b="0" i="0" u="none" strike="noStrike" baseline="0" dirty="0">
                <a:solidFill>
                  <a:srgbClr val="666666"/>
                </a:solidFill>
                <a:latin typeface="Consolas" panose="020B0609020204030204" pitchFamily="49" charset="0"/>
              </a:rPr>
              <a:t>= </a:t>
            </a:r>
            <a:r>
              <a:rPr lang="en-US" sz="2000" b="0" i="0" u="none" strike="noStrike" baseline="0" dirty="0">
                <a:solidFill>
                  <a:srgbClr val="008100"/>
                </a:solidFill>
                <a:latin typeface="Consolas" panose="020B0609020204030204" pitchFamily="49" charset="0"/>
              </a:rPr>
              <a:t>float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008100"/>
                </a:solidFill>
                <a:latin typeface="Consolas" panose="020B0609020204030204" pitchFamily="49" charset="0"/>
              </a:rPr>
              <a:t>input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"Enter a second number: "</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if </a:t>
            </a:r>
            <a:r>
              <a:rPr lang="en-US" sz="2000" b="0" i="0" u="none" strike="noStrike" baseline="0" dirty="0">
                <a:solidFill>
                  <a:srgbClr val="333333"/>
                </a:solidFill>
                <a:latin typeface="Consolas" panose="020B0609020204030204" pitchFamily="49" charset="0"/>
              </a:rPr>
              <a:t>x </a:t>
            </a:r>
            <a:r>
              <a:rPr lang="en-US" sz="2000" b="0" i="0" u="none" strike="noStrike" baseline="0" dirty="0">
                <a:solidFill>
                  <a:srgbClr val="666666"/>
                </a:solidFill>
                <a:latin typeface="Consolas" panose="020B0609020204030204" pitchFamily="49" charset="0"/>
              </a:rPr>
              <a:t>== </a:t>
            </a:r>
            <a:r>
              <a:rPr lang="en-US" sz="2000" b="0" i="0" u="none" strike="noStrike" baseline="0" dirty="0">
                <a:solidFill>
                  <a:srgbClr val="333333"/>
                </a:solidFill>
                <a:latin typeface="Consolas" panose="020B0609020204030204" pitchFamily="49" charset="0"/>
              </a:rPr>
              <a:t>y :</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"They are the same."</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else </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   if </a:t>
            </a:r>
            <a:r>
              <a:rPr lang="en-US" sz="2000" b="0" i="0" u="none" strike="noStrike" baseline="0" dirty="0">
                <a:solidFill>
                  <a:srgbClr val="333333"/>
                </a:solidFill>
                <a:latin typeface="Consolas" panose="020B0609020204030204" pitchFamily="49" charset="0"/>
              </a:rPr>
              <a:t>x </a:t>
            </a:r>
            <a:r>
              <a:rPr lang="en-US" sz="2000" b="0" i="0" u="none" strike="noStrike" baseline="0" dirty="0">
                <a:solidFill>
                  <a:srgbClr val="666666"/>
                </a:solidFill>
                <a:latin typeface="Consolas" panose="020B0609020204030204" pitchFamily="49" charset="0"/>
              </a:rPr>
              <a:t>&gt; </a:t>
            </a:r>
            <a:r>
              <a:rPr lang="en-US" sz="2000" b="0" i="0" u="none" strike="noStrike" baseline="0" dirty="0">
                <a:solidFill>
                  <a:srgbClr val="333333"/>
                </a:solidFill>
                <a:latin typeface="Consolas" panose="020B0609020204030204" pitchFamily="49" charset="0"/>
              </a:rPr>
              <a:t>y :</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"The first number is larger"</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   else </a:t>
            </a:r>
            <a:r>
              <a:rPr lang="en-US" sz="2000" b="0" i="0" u="none" strike="noStrike" baseline="0" dirty="0">
                <a:solidFill>
                  <a:srgbClr val="333333"/>
                </a:solidFill>
                <a:latin typeface="Consolas" panose="020B0609020204030204" pitchFamily="49" charset="0"/>
              </a:rPr>
              <a:t>:</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"The first number is smaller"</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   if </a:t>
            </a:r>
            <a:r>
              <a:rPr lang="en-US" sz="2000" b="0" i="0" u="none" strike="noStrike" baseline="0" dirty="0">
                <a:solidFill>
                  <a:srgbClr val="666666"/>
                </a:solidFill>
                <a:latin typeface="Consolas" panose="020B0609020204030204" pitchFamily="49" charset="0"/>
              </a:rPr>
              <a:t>-0.01 &lt; </a:t>
            </a:r>
            <a:r>
              <a:rPr lang="en-US" sz="2000" b="0" i="0" u="none" strike="noStrike" baseline="0" dirty="0">
                <a:solidFill>
                  <a:srgbClr val="333333"/>
                </a:solidFill>
                <a:latin typeface="Consolas" panose="020B0609020204030204" pitchFamily="49" charset="0"/>
              </a:rPr>
              <a:t>x </a:t>
            </a:r>
            <a:r>
              <a:rPr lang="en-US" sz="2000" b="0" i="0" u="none" strike="noStrike" baseline="0" dirty="0">
                <a:solidFill>
                  <a:srgbClr val="666666"/>
                </a:solidFill>
                <a:latin typeface="Consolas" panose="020B0609020204030204" pitchFamily="49" charset="0"/>
              </a:rPr>
              <a:t>- </a:t>
            </a:r>
            <a:r>
              <a:rPr lang="en-US" sz="2000" b="0" i="0" u="none" strike="noStrike" baseline="0" dirty="0">
                <a:solidFill>
                  <a:srgbClr val="333333"/>
                </a:solidFill>
                <a:latin typeface="Consolas" panose="020B0609020204030204" pitchFamily="49" charset="0"/>
              </a:rPr>
              <a:t>y </a:t>
            </a:r>
            <a:r>
              <a:rPr lang="en-US" sz="2000" b="1" i="0" u="none" strike="noStrike" baseline="0" dirty="0">
                <a:solidFill>
                  <a:srgbClr val="AB22FF"/>
                </a:solidFill>
                <a:latin typeface="Consolas" panose="020B0609020204030204" pitchFamily="49" charset="0"/>
              </a:rPr>
              <a:t>and </a:t>
            </a:r>
            <a:r>
              <a:rPr lang="en-US" sz="2000" b="0" i="0" u="none" strike="noStrike" baseline="0" dirty="0">
                <a:solidFill>
                  <a:srgbClr val="333333"/>
                </a:solidFill>
                <a:latin typeface="Consolas" panose="020B0609020204030204" pitchFamily="49" charset="0"/>
              </a:rPr>
              <a:t>x </a:t>
            </a:r>
            <a:r>
              <a:rPr lang="en-US" sz="2000" b="0" i="0" u="none" strike="noStrike" baseline="0" dirty="0">
                <a:solidFill>
                  <a:srgbClr val="666666"/>
                </a:solidFill>
                <a:latin typeface="Consolas" panose="020B0609020204030204" pitchFamily="49" charset="0"/>
              </a:rPr>
              <a:t>- </a:t>
            </a:r>
            <a:r>
              <a:rPr lang="en-US" sz="2000" b="0" i="0" u="none" strike="noStrike" baseline="0" dirty="0">
                <a:solidFill>
                  <a:srgbClr val="333333"/>
                </a:solidFill>
                <a:latin typeface="Consolas" panose="020B0609020204030204" pitchFamily="49" charset="0"/>
              </a:rPr>
              <a:t>y </a:t>
            </a:r>
            <a:r>
              <a:rPr lang="en-US" sz="2000" b="0" i="0" u="none" strike="noStrike" baseline="0" dirty="0">
                <a:solidFill>
                  <a:srgbClr val="666666"/>
                </a:solidFill>
                <a:latin typeface="Consolas" panose="020B0609020204030204" pitchFamily="49" charset="0"/>
              </a:rPr>
              <a:t>&lt; 0.01 </a:t>
            </a:r>
            <a:r>
              <a:rPr lang="en-US" sz="2000" b="0" i="0" u="none" strike="noStrike" baseline="0" dirty="0">
                <a:solidFill>
                  <a:srgbClr val="333333"/>
                </a:solidFill>
                <a:latin typeface="Consolas" panose="020B0609020204030204" pitchFamily="49" charset="0"/>
              </a:rPr>
              <a:t>:</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"The numbers are close together"</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   if </a:t>
            </a:r>
            <a:r>
              <a:rPr lang="en-US" sz="2000" b="0" i="0" u="none" strike="noStrike" baseline="0" dirty="0">
                <a:solidFill>
                  <a:srgbClr val="333333"/>
                </a:solidFill>
                <a:latin typeface="Consolas" panose="020B0609020204030204" pitchFamily="49" charset="0"/>
              </a:rPr>
              <a:t>x </a:t>
            </a:r>
            <a:r>
              <a:rPr lang="en-US" sz="2000" b="0" i="0" u="none" strike="noStrike" baseline="0" dirty="0">
                <a:solidFill>
                  <a:srgbClr val="666666"/>
                </a:solidFill>
                <a:latin typeface="Consolas" panose="020B0609020204030204" pitchFamily="49" charset="0"/>
              </a:rPr>
              <a:t>&gt; 0 </a:t>
            </a:r>
            <a:r>
              <a:rPr lang="en-US" sz="2000" b="1" i="0" u="none" strike="noStrike" baseline="0" dirty="0">
                <a:solidFill>
                  <a:srgbClr val="AB22FF"/>
                </a:solidFill>
                <a:latin typeface="Consolas" panose="020B0609020204030204" pitchFamily="49" charset="0"/>
              </a:rPr>
              <a:t>and </a:t>
            </a:r>
            <a:r>
              <a:rPr lang="en-US" sz="2000" b="0" i="0" u="none" strike="noStrike" baseline="0" dirty="0">
                <a:solidFill>
                  <a:srgbClr val="333333"/>
                </a:solidFill>
                <a:latin typeface="Consolas" panose="020B0609020204030204" pitchFamily="49" charset="0"/>
              </a:rPr>
              <a:t>y </a:t>
            </a:r>
            <a:r>
              <a:rPr lang="en-US" sz="2000" b="0" i="0" u="none" strike="noStrike" baseline="0" dirty="0">
                <a:solidFill>
                  <a:srgbClr val="666666"/>
                </a:solidFill>
                <a:latin typeface="Consolas" panose="020B0609020204030204" pitchFamily="49" charset="0"/>
              </a:rPr>
              <a:t>&gt; 0 </a:t>
            </a:r>
            <a:r>
              <a:rPr lang="en-US" sz="2000" b="1" i="0" u="none" strike="noStrike" baseline="0" dirty="0">
                <a:solidFill>
                  <a:srgbClr val="AB22FF"/>
                </a:solidFill>
                <a:latin typeface="Consolas" panose="020B0609020204030204" pitchFamily="49" charset="0"/>
              </a:rPr>
              <a:t>or </a:t>
            </a:r>
            <a:r>
              <a:rPr lang="en-US" sz="2000" b="0" i="0" u="none" strike="noStrike" baseline="0" dirty="0">
                <a:solidFill>
                  <a:srgbClr val="333333"/>
                </a:solidFill>
                <a:latin typeface="Consolas" panose="020B0609020204030204" pitchFamily="49" charset="0"/>
              </a:rPr>
              <a:t>x </a:t>
            </a:r>
            <a:r>
              <a:rPr lang="en-US" sz="2000" b="0" i="0" u="none" strike="noStrike" baseline="0" dirty="0">
                <a:solidFill>
                  <a:srgbClr val="666666"/>
                </a:solidFill>
                <a:latin typeface="Consolas" panose="020B0609020204030204" pitchFamily="49" charset="0"/>
              </a:rPr>
              <a:t>&lt; 0 </a:t>
            </a:r>
            <a:r>
              <a:rPr lang="en-US" sz="2000" b="1" i="0" u="none" strike="noStrike" baseline="0" dirty="0">
                <a:solidFill>
                  <a:srgbClr val="AB22FF"/>
                </a:solidFill>
                <a:latin typeface="Consolas" panose="020B0609020204030204" pitchFamily="49" charset="0"/>
              </a:rPr>
              <a:t>and </a:t>
            </a:r>
            <a:r>
              <a:rPr lang="en-US" sz="2000" b="0" i="0" u="none" strike="noStrike" baseline="0" dirty="0">
                <a:solidFill>
                  <a:srgbClr val="333333"/>
                </a:solidFill>
                <a:latin typeface="Consolas" panose="020B0609020204030204" pitchFamily="49" charset="0"/>
              </a:rPr>
              <a:t>y </a:t>
            </a:r>
            <a:r>
              <a:rPr lang="en-US" sz="2000" b="0" i="0" u="none" strike="noStrike" baseline="0" dirty="0">
                <a:solidFill>
                  <a:srgbClr val="666666"/>
                </a:solidFill>
                <a:latin typeface="Consolas" panose="020B0609020204030204" pitchFamily="49" charset="0"/>
              </a:rPr>
              <a:t>&lt; 0 </a:t>
            </a:r>
            <a:r>
              <a:rPr lang="en-US" sz="2000" b="0" i="0" u="none" strike="noStrike" baseline="0" dirty="0">
                <a:solidFill>
                  <a:srgbClr val="333333"/>
                </a:solidFill>
                <a:latin typeface="Consolas" panose="020B0609020204030204" pitchFamily="49" charset="0"/>
              </a:rPr>
              <a:t>:</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"The numbers have the same sign"</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   else </a:t>
            </a:r>
            <a:r>
              <a:rPr lang="en-US" sz="2000" b="0" i="0" u="none" strike="noStrike" baseline="0" dirty="0">
                <a:solidFill>
                  <a:srgbClr val="333333"/>
                </a:solidFill>
                <a:latin typeface="Consolas" panose="020B0609020204030204" pitchFamily="49" charset="0"/>
              </a:rPr>
              <a:t>:</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"The numbers have different signs"</a:t>
            </a:r>
            <a:r>
              <a:rPr lang="en-US" sz="2000" b="0" i="0" u="none" strike="noStrike" baseline="0" dirty="0">
                <a:solidFill>
                  <a:srgbClr val="333333"/>
                </a:solidFill>
                <a:latin typeface="Consolas" panose="020B0609020204030204" pitchFamily="49" charset="0"/>
              </a:rPr>
              <a:t>)</a:t>
            </a:r>
            <a:endParaRPr lang="en-US" sz="2000" dirty="0">
              <a:latin typeface="Consolas" panose="020B0609020204030204" pitchFamily="49" charset="0"/>
            </a:endParaRPr>
          </a:p>
        </p:txBody>
      </p:sp>
    </p:spTree>
    <p:extLst>
      <p:ext uri="{BB962C8B-B14F-4D97-AF65-F5344CB8AC3E}">
        <p14:creationId xmlns:p14="http://schemas.microsoft.com/office/powerpoint/2010/main" val="220048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5A8E-25E8-43E9-9E9D-7D3F19FB641A}"/>
              </a:ext>
            </a:extLst>
          </p:cNvPr>
          <p:cNvSpPr>
            <a:spLocks noGrp="1"/>
          </p:cNvSpPr>
          <p:nvPr>
            <p:ph type="title"/>
          </p:nvPr>
        </p:nvSpPr>
        <p:spPr/>
        <p:txBody>
          <a:bodyPr>
            <a:normAutofit/>
          </a:bodyPr>
          <a:lstStyle/>
          <a:p>
            <a:r>
              <a:rPr lang="en-US" dirty="0"/>
              <a:t>Nested Branches</a:t>
            </a:r>
          </a:p>
        </p:txBody>
      </p:sp>
      <p:sp>
        <p:nvSpPr>
          <p:cNvPr id="3" name="Content Placeholder 2">
            <a:extLst>
              <a:ext uri="{FF2B5EF4-FFF2-40B4-BE49-F238E27FC236}">
                <a16:creationId xmlns:a16="http://schemas.microsoft.com/office/drawing/2014/main" id="{BA61CEF0-4448-48B9-B520-911DC0CC6EEE}"/>
              </a:ext>
            </a:extLst>
          </p:cNvPr>
          <p:cNvSpPr>
            <a:spLocks noGrp="1"/>
          </p:cNvSpPr>
          <p:nvPr>
            <p:ph idx="1"/>
          </p:nvPr>
        </p:nvSpPr>
        <p:spPr/>
        <p:txBody>
          <a:bodyPr/>
          <a:lstStyle/>
          <a:p>
            <a:r>
              <a:rPr lang="en-US" dirty="0"/>
              <a:t>It is often necessary to include an </a:t>
            </a:r>
            <a:r>
              <a:rPr lang="en-US" dirty="0">
                <a:solidFill>
                  <a:schemeClr val="accent2">
                    <a:lumMod val="40000"/>
                    <a:lumOff val="60000"/>
                  </a:schemeClr>
                </a:solidFill>
              </a:rPr>
              <a:t>if statement</a:t>
            </a:r>
            <a:r>
              <a:rPr lang="en-US" dirty="0"/>
              <a:t> inside another. Such an arrangement is called a </a:t>
            </a:r>
            <a:r>
              <a:rPr lang="en-US" dirty="0">
                <a:solidFill>
                  <a:schemeClr val="accent2">
                    <a:lumMod val="40000"/>
                    <a:lumOff val="60000"/>
                  </a:schemeClr>
                </a:solidFill>
              </a:rPr>
              <a:t>nested set of statements</a:t>
            </a:r>
            <a:r>
              <a:rPr lang="en-US" dirty="0"/>
              <a:t>.</a:t>
            </a:r>
          </a:p>
          <a:p>
            <a:r>
              <a:rPr lang="en-US" dirty="0"/>
              <a:t>Nested decisions are required for problems that have multiple levels of decision making.</a:t>
            </a:r>
          </a:p>
        </p:txBody>
      </p:sp>
      <p:sp>
        <p:nvSpPr>
          <p:cNvPr id="4" name="Slide Number Placeholder 3">
            <a:extLst>
              <a:ext uri="{FF2B5EF4-FFF2-40B4-BE49-F238E27FC236}">
                <a16:creationId xmlns:a16="http://schemas.microsoft.com/office/drawing/2014/main" id="{4CC53946-D954-4BFA-905A-6795BB0F6610}"/>
              </a:ext>
            </a:extLst>
          </p:cNvPr>
          <p:cNvSpPr>
            <a:spLocks noGrp="1"/>
          </p:cNvSpPr>
          <p:nvPr>
            <p:ph type="sldNum" sz="quarter" idx="12"/>
          </p:nvPr>
        </p:nvSpPr>
        <p:spPr/>
        <p:txBody>
          <a:bodyPr/>
          <a:lstStyle/>
          <a:p>
            <a:fld id="{3EA9A468-A168-48C4-B46A-E65448296BCD}" type="slidenum">
              <a:rPr lang="en-US" altLang="en-US" smtClean="0"/>
              <a:pPr/>
              <a:t>3</a:t>
            </a:fld>
            <a:endParaRPr lang="en-US" altLang="en-US"/>
          </a:p>
        </p:txBody>
      </p:sp>
    </p:spTree>
    <p:extLst>
      <p:ext uri="{BB962C8B-B14F-4D97-AF65-F5344CB8AC3E}">
        <p14:creationId xmlns:p14="http://schemas.microsoft.com/office/powerpoint/2010/main" val="219765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5750-8B8A-4430-B4C6-1646CA4EBBEF}"/>
              </a:ext>
            </a:extLst>
          </p:cNvPr>
          <p:cNvSpPr>
            <a:spLocks noGrp="1"/>
          </p:cNvSpPr>
          <p:nvPr>
            <p:ph type="title"/>
          </p:nvPr>
        </p:nvSpPr>
        <p:spPr>
          <a:xfrm>
            <a:off x="838200" y="278632"/>
            <a:ext cx="10515600" cy="841883"/>
          </a:xfrm>
        </p:spPr>
        <p:txBody>
          <a:bodyPr>
            <a:normAutofit/>
          </a:bodyPr>
          <a:lstStyle/>
          <a:p>
            <a:r>
              <a:rPr lang="en-US" dirty="0"/>
              <a:t>Analyzing Strings</a:t>
            </a:r>
          </a:p>
        </p:txBody>
      </p:sp>
      <p:sp>
        <p:nvSpPr>
          <p:cNvPr id="3" name="Content Placeholder 2">
            <a:extLst>
              <a:ext uri="{FF2B5EF4-FFF2-40B4-BE49-F238E27FC236}">
                <a16:creationId xmlns:a16="http://schemas.microsoft.com/office/drawing/2014/main" id="{FC0F567C-FB7D-4094-BB52-1EC592D216F3}"/>
              </a:ext>
            </a:extLst>
          </p:cNvPr>
          <p:cNvSpPr>
            <a:spLocks noGrp="1"/>
          </p:cNvSpPr>
          <p:nvPr>
            <p:ph idx="1"/>
          </p:nvPr>
        </p:nvSpPr>
        <p:spPr>
          <a:xfrm>
            <a:off x="838200" y="1292353"/>
            <a:ext cx="10515600" cy="4876800"/>
          </a:xfrm>
        </p:spPr>
        <p:txBody>
          <a:bodyPr>
            <a:normAutofit/>
          </a:bodyPr>
          <a:lstStyle/>
          <a:p>
            <a:r>
              <a:rPr lang="en-US" dirty="0"/>
              <a:t>Sometimes it is necessary to determine if a string contains a given substring.</a:t>
            </a:r>
          </a:p>
          <a:p>
            <a:pPr lvl="1"/>
            <a:r>
              <a:rPr lang="en-US" dirty="0"/>
              <a:t>i.e., one string contains an exact match of another string.</a:t>
            </a:r>
          </a:p>
          <a:p>
            <a:r>
              <a:rPr lang="en-US" dirty="0"/>
              <a:t>for example, given the code segment,</a:t>
            </a:r>
          </a:p>
          <a:p>
            <a:pPr marL="914377" lvl="2" indent="0">
              <a:buNone/>
            </a:pPr>
            <a:endParaRPr lang="en-US" dirty="0">
              <a:latin typeface="Consolas" panose="020B0609020204030204" pitchFamily="49" charset="0"/>
            </a:endParaRPr>
          </a:p>
          <a:p>
            <a:endParaRPr lang="en-US" dirty="0">
              <a:latin typeface="Consolas" panose="020B0609020204030204" pitchFamily="49" charset="0"/>
            </a:endParaRPr>
          </a:p>
          <a:p>
            <a:r>
              <a:rPr lang="en-US" dirty="0"/>
              <a:t>Python also provides the inverse of the </a:t>
            </a:r>
            <a:r>
              <a:rPr lang="en-US" sz="2800" b="1" dirty="0">
                <a:solidFill>
                  <a:srgbClr val="FF33FF"/>
                </a:solidFill>
                <a:latin typeface="Consolas" panose="020B0609020204030204" pitchFamily="49" charset="0"/>
              </a:rPr>
              <a:t>in</a:t>
            </a:r>
            <a:r>
              <a:rPr lang="en-US" dirty="0"/>
              <a:t> operator, </a:t>
            </a:r>
          </a:p>
          <a:p>
            <a:pPr lvl="1"/>
            <a:r>
              <a:rPr lang="en-US" b="1" dirty="0">
                <a:solidFill>
                  <a:srgbClr val="FF33FF"/>
                </a:solidFill>
                <a:latin typeface="Consolas" panose="020B0609020204030204" pitchFamily="49" charset="0"/>
              </a:rPr>
              <a:t>not in</a:t>
            </a:r>
          </a:p>
          <a:p>
            <a:pPr marL="0" indent="0" algn="l">
              <a:buNone/>
            </a:pPr>
            <a:endParaRPr lang="en-US" sz="1800" dirty="0">
              <a:solidFill>
                <a:srgbClr val="333333"/>
              </a:solidFill>
              <a:latin typeface="CourierNewPSMT"/>
            </a:endParaRPr>
          </a:p>
        </p:txBody>
      </p:sp>
      <p:sp>
        <p:nvSpPr>
          <p:cNvPr id="4" name="Slide Number Placeholder 3">
            <a:extLst>
              <a:ext uri="{FF2B5EF4-FFF2-40B4-BE49-F238E27FC236}">
                <a16:creationId xmlns:a16="http://schemas.microsoft.com/office/drawing/2014/main" id="{4C307970-D598-4A86-872D-038FB88D2AC3}"/>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30</a:t>
            </a:fld>
            <a:endParaRPr lang="en-US" altLang="en-US"/>
          </a:p>
        </p:txBody>
      </p:sp>
      <p:sp>
        <p:nvSpPr>
          <p:cNvPr id="9" name="TextBox 8">
            <a:extLst>
              <a:ext uri="{FF2B5EF4-FFF2-40B4-BE49-F238E27FC236}">
                <a16:creationId xmlns:a16="http://schemas.microsoft.com/office/drawing/2014/main" id="{D4BDB942-D9AE-4622-86F3-88DB81A4801F}"/>
              </a:ext>
            </a:extLst>
          </p:cNvPr>
          <p:cNvSpPr txBox="1"/>
          <p:nvPr/>
        </p:nvSpPr>
        <p:spPr>
          <a:xfrm>
            <a:off x="1752600" y="3313093"/>
            <a:ext cx="60960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800" b="0" i="0" u="none" strike="noStrike" baseline="0" dirty="0">
                <a:solidFill>
                  <a:srgbClr val="333333"/>
                </a:solidFill>
                <a:latin typeface="Consolas" panose="020B0609020204030204" pitchFamily="49" charset="0"/>
              </a:rPr>
              <a:t>name </a:t>
            </a:r>
            <a:r>
              <a:rPr lang="en-US" sz="2800" b="0" i="0" u="none" strike="noStrike" baseline="0" dirty="0">
                <a:solidFill>
                  <a:srgbClr val="666666"/>
                </a:solidFill>
                <a:latin typeface="Consolas" panose="020B0609020204030204" pitchFamily="49" charset="0"/>
              </a:rPr>
              <a:t>= </a:t>
            </a:r>
            <a:r>
              <a:rPr lang="en-US" sz="2800" b="0" i="0" u="none" strike="noStrike" baseline="0" dirty="0">
                <a:solidFill>
                  <a:srgbClr val="BB2121"/>
                </a:solidFill>
                <a:latin typeface="Consolas" panose="020B0609020204030204" pitchFamily="49" charset="0"/>
              </a:rPr>
              <a:t>"John Wayne"</a:t>
            </a:r>
          </a:p>
          <a:p>
            <a:pPr algn="l"/>
            <a:r>
              <a:rPr lang="en-US" sz="2800" b="0" i="0" u="none" strike="noStrike" baseline="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"Way" </a:t>
            </a:r>
            <a:r>
              <a:rPr lang="en-US" sz="2800" b="1" i="0" u="none" strike="noStrike" baseline="0" dirty="0">
                <a:solidFill>
                  <a:srgbClr val="FF33FF"/>
                </a:solidFill>
                <a:latin typeface="Consolas" panose="020B0609020204030204" pitchFamily="49" charset="0"/>
              </a:rPr>
              <a:t>in</a:t>
            </a:r>
            <a:r>
              <a:rPr lang="en-US" sz="2800" b="1" i="0" u="none" strike="noStrike" baseline="0" dirty="0">
                <a:solidFill>
                  <a:srgbClr val="AB22FF"/>
                </a:solidFill>
                <a:latin typeface="Consolas" panose="020B0609020204030204" pitchFamily="49" charset="0"/>
              </a:rPr>
              <a:t> </a:t>
            </a:r>
            <a:r>
              <a:rPr lang="en-US" sz="2800" b="0" i="0" u="none" strike="noStrike" baseline="0" dirty="0">
                <a:solidFill>
                  <a:srgbClr val="333333"/>
                </a:solidFill>
                <a:latin typeface="Consolas" panose="020B0609020204030204" pitchFamily="49" charset="0"/>
              </a:rPr>
              <a:t>name)</a:t>
            </a:r>
            <a:endParaRPr lang="en-US" sz="2800" dirty="0">
              <a:latin typeface="Consolas" panose="020B0609020204030204" pitchFamily="49" charset="0"/>
            </a:endParaRPr>
          </a:p>
        </p:txBody>
      </p:sp>
    </p:spTree>
    <p:extLst>
      <p:ext uri="{BB962C8B-B14F-4D97-AF65-F5344CB8AC3E}">
        <p14:creationId xmlns:p14="http://schemas.microsoft.com/office/powerpoint/2010/main" val="297879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BAA4-7755-4CEC-A178-211BA0026AF7}"/>
              </a:ext>
            </a:extLst>
          </p:cNvPr>
          <p:cNvSpPr>
            <a:spLocks noGrp="1"/>
          </p:cNvSpPr>
          <p:nvPr>
            <p:ph type="title"/>
          </p:nvPr>
        </p:nvSpPr>
        <p:spPr/>
        <p:txBody>
          <a:bodyPr/>
          <a:lstStyle/>
          <a:p>
            <a:r>
              <a:rPr lang="en-US" dirty="0"/>
              <a:t>Operators for Testing Substrings (1 of 2)</a:t>
            </a:r>
          </a:p>
        </p:txBody>
      </p:sp>
      <p:sp>
        <p:nvSpPr>
          <p:cNvPr id="4" name="Slide Number Placeholder 3">
            <a:extLst>
              <a:ext uri="{FF2B5EF4-FFF2-40B4-BE49-F238E27FC236}">
                <a16:creationId xmlns:a16="http://schemas.microsoft.com/office/drawing/2014/main" id="{57100381-3FA3-470D-B308-C76226BF0CAA}"/>
              </a:ext>
            </a:extLst>
          </p:cNvPr>
          <p:cNvSpPr>
            <a:spLocks noGrp="1"/>
          </p:cNvSpPr>
          <p:nvPr>
            <p:ph type="sldNum" sz="quarter" idx="12"/>
          </p:nvPr>
        </p:nvSpPr>
        <p:spPr/>
        <p:txBody>
          <a:bodyPr/>
          <a:lstStyle/>
          <a:p>
            <a:fld id="{3EA9A468-A168-48C4-B46A-E65448296BCD}" type="slidenum">
              <a:rPr lang="en-US" altLang="en-US" smtClean="0"/>
              <a:pPr/>
              <a:t>31</a:t>
            </a:fld>
            <a:endParaRPr lang="en-US" altLang="en-US"/>
          </a:p>
        </p:txBody>
      </p:sp>
      <p:graphicFrame>
        <p:nvGraphicFramePr>
          <p:cNvPr id="5" name="Table 4">
            <a:extLst>
              <a:ext uri="{FF2B5EF4-FFF2-40B4-BE49-F238E27FC236}">
                <a16:creationId xmlns:a16="http://schemas.microsoft.com/office/drawing/2014/main" id="{1966F7EC-3007-4F59-B535-33BB2FB366DE}"/>
              </a:ext>
            </a:extLst>
          </p:cNvPr>
          <p:cNvGraphicFramePr>
            <a:graphicFrameLocks noGrp="1"/>
          </p:cNvGraphicFramePr>
          <p:nvPr/>
        </p:nvGraphicFramePr>
        <p:xfrm>
          <a:off x="990600" y="1207012"/>
          <a:ext cx="10447176" cy="3888361"/>
        </p:xfrm>
        <a:graphic>
          <a:graphicData uri="http://schemas.openxmlformats.org/drawingml/2006/table">
            <a:tbl>
              <a:tblPr firstRow="1" firstCol="1" bandRow="1">
                <a:tableStyleId>{1E171933-4619-4E11-9A3F-F7608DF75F80}</a:tableStyleId>
              </a:tblPr>
              <a:tblGrid>
                <a:gridCol w="4419600">
                  <a:extLst>
                    <a:ext uri="{9D8B030D-6E8A-4147-A177-3AD203B41FA5}">
                      <a16:colId xmlns:a16="http://schemas.microsoft.com/office/drawing/2014/main" val="3490236777"/>
                    </a:ext>
                  </a:extLst>
                </a:gridCol>
                <a:gridCol w="6027576">
                  <a:extLst>
                    <a:ext uri="{9D8B030D-6E8A-4147-A177-3AD203B41FA5}">
                      <a16:colId xmlns:a16="http://schemas.microsoft.com/office/drawing/2014/main" val="2268813283"/>
                    </a:ext>
                  </a:extLst>
                </a:gridCol>
              </a:tblGrid>
              <a:tr h="754698">
                <a:tc>
                  <a:txBody>
                    <a:bodyPr/>
                    <a:lstStyle/>
                    <a:p>
                      <a:pPr marL="0" marR="0">
                        <a:lnSpc>
                          <a:spcPct val="107000"/>
                        </a:lnSpc>
                        <a:spcBef>
                          <a:spcPts val="0"/>
                        </a:spcBef>
                        <a:spcAft>
                          <a:spcPts val="0"/>
                        </a:spcAft>
                      </a:pPr>
                      <a:r>
                        <a:rPr lang="en-US" sz="2800">
                          <a:effectLst/>
                        </a:rPr>
                        <a:t>Operation</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a:effectLst/>
                        </a:rPr>
                        <a:t>Description</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76394284"/>
                  </a:ext>
                </a:extLst>
              </a:tr>
              <a:tr h="796378">
                <a:tc>
                  <a:txBody>
                    <a:bodyPr/>
                    <a:lstStyle/>
                    <a:p>
                      <a:pPr marL="0" marR="0">
                        <a:lnSpc>
                          <a:spcPct val="107000"/>
                        </a:lnSpc>
                        <a:spcBef>
                          <a:spcPts val="0"/>
                        </a:spcBef>
                        <a:spcAft>
                          <a:spcPts val="0"/>
                        </a:spcAft>
                      </a:pPr>
                      <a:r>
                        <a:rPr lang="en-US" sz="2800" dirty="0">
                          <a:effectLst/>
                          <a:latin typeface="Consolas" panose="020B0609020204030204" pitchFamily="49" charset="0"/>
                        </a:rPr>
                        <a:t>substring in s</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the string </a:t>
                      </a:r>
                      <a:r>
                        <a:rPr lang="en-US" sz="2800" b="1" kern="1200" dirty="0">
                          <a:solidFill>
                            <a:schemeClr val="dk1"/>
                          </a:solidFill>
                          <a:effectLst/>
                          <a:latin typeface="Consolas" panose="020B0609020204030204" pitchFamily="49" charset="0"/>
                          <a:ea typeface="+mn-ea"/>
                          <a:cs typeface="+mn-cs"/>
                        </a:rPr>
                        <a:t>s</a:t>
                      </a:r>
                      <a:r>
                        <a:rPr lang="en-US" sz="2800" dirty="0">
                          <a:effectLst/>
                        </a:rPr>
                        <a:t> contains </a:t>
                      </a:r>
                      <a:r>
                        <a:rPr lang="en-US" sz="2800" b="1" kern="1200" dirty="0">
                          <a:solidFill>
                            <a:schemeClr val="dk1"/>
                          </a:solidFill>
                          <a:effectLst/>
                          <a:latin typeface="Consolas" panose="020B0609020204030204" pitchFamily="49" charset="0"/>
                          <a:ea typeface="+mn-ea"/>
                          <a:cs typeface="+mn-cs"/>
                        </a:rPr>
                        <a:t>substring</a:t>
                      </a:r>
                      <a:r>
                        <a:rPr lang="en-US" sz="2800" dirty="0">
                          <a:effectLst/>
                        </a:rPr>
                        <a:t> and </a:t>
                      </a:r>
                      <a:r>
                        <a:rPr lang="en-US" sz="2800" b="1" kern="1200" dirty="0">
                          <a:solidFill>
                            <a:schemeClr val="dk1"/>
                          </a:solidFill>
                          <a:effectLst/>
                          <a:latin typeface="Consolas" panose="020B0609020204030204" pitchFamily="49" charset="0"/>
                          <a:ea typeface="+mn-ea"/>
                          <a:cs typeface="+mn-cs"/>
                        </a:rPr>
                        <a:t>False</a:t>
                      </a:r>
                      <a:r>
                        <a:rPr lang="en-US" sz="2800" dirty="0">
                          <a:effectLst/>
                        </a:rPr>
                        <a:t> otherwise.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46663815"/>
                  </a:ext>
                </a:extLst>
              </a:tr>
              <a:tr h="796378">
                <a:tc>
                  <a:txBody>
                    <a:bodyPr/>
                    <a:lstStyle/>
                    <a:p>
                      <a:pPr marL="0" marR="0">
                        <a:lnSpc>
                          <a:spcPct val="107000"/>
                        </a:lnSpc>
                        <a:spcBef>
                          <a:spcPts val="0"/>
                        </a:spcBef>
                        <a:spcAft>
                          <a:spcPts val="0"/>
                        </a:spcAft>
                      </a:pPr>
                      <a:r>
                        <a:rPr lang="en-US" sz="2800" dirty="0" err="1">
                          <a:effectLst/>
                          <a:latin typeface="Consolas" panose="020B0609020204030204" pitchFamily="49" charset="0"/>
                        </a:rPr>
                        <a:t>s.count</a:t>
                      </a:r>
                      <a:r>
                        <a:rPr lang="en-US" sz="2800" dirty="0">
                          <a:effectLst/>
                          <a:latin typeface="Consolas" panose="020B0609020204030204" pitchFamily="49" charset="0"/>
                        </a:rPr>
                        <a:t>(substring)</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Returns the </a:t>
                      </a:r>
                      <a:r>
                        <a:rPr lang="en-US" sz="2800" i="1" dirty="0">
                          <a:effectLst/>
                        </a:rPr>
                        <a:t>number of non-overlapping occurrences</a:t>
                      </a:r>
                      <a:r>
                        <a:rPr lang="en-US" sz="2800" dirty="0">
                          <a:effectLst/>
                        </a:rPr>
                        <a:t> of </a:t>
                      </a:r>
                      <a:r>
                        <a:rPr lang="en-US" sz="2800" b="1" kern="1200" dirty="0">
                          <a:solidFill>
                            <a:schemeClr val="dk1"/>
                          </a:solidFill>
                          <a:effectLst/>
                          <a:latin typeface="Consolas" panose="020B0609020204030204" pitchFamily="49" charset="0"/>
                          <a:ea typeface="+mn-ea"/>
                          <a:cs typeface="+mn-cs"/>
                        </a:rPr>
                        <a:t>substring</a:t>
                      </a:r>
                      <a:r>
                        <a:rPr lang="en-US" sz="2800" dirty="0">
                          <a:effectLst/>
                        </a:rPr>
                        <a:t> in the string </a:t>
                      </a:r>
                      <a:r>
                        <a:rPr lang="en-US" sz="2800" b="1" kern="1200" dirty="0">
                          <a:solidFill>
                            <a:schemeClr val="dk1"/>
                          </a:solidFill>
                          <a:effectLst/>
                          <a:latin typeface="Consolas" panose="020B0609020204030204" pitchFamily="49" charset="0"/>
                          <a:ea typeface="+mn-ea"/>
                          <a:cs typeface="+mn-cs"/>
                        </a:rPr>
                        <a:t>s</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7534302"/>
                  </a:ext>
                </a:extLst>
              </a:tr>
              <a:tr h="796378">
                <a:tc>
                  <a:txBody>
                    <a:bodyPr/>
                    <a:lstStyle/>
                    <a:p>
                      <a:pPr marL="0" marR="0">
                        <a:lnSpc>
                          <a:spcPct val="107000"/>
                        </a:lnSpc>
                        <a:spcBef>
                          <a:spcPts val="0"/>
                        </a:spcBef>
                        <a:spcAft>
                          <a:spcPts val="0"/>
                        </a:spcAft>
                      </a:pPr>
                      <a:r>
                        <a:rPr lang="en-US" sz="2800" dirty="0" err="1">
                          <a:effectLst/>
                          <a:latin typeface="Consolas" panose="020B0609020204030204" pitchFamily="49" charset="0"/>
                        </a:rPr>
                        <a:t>s.endswith</a:t>
                      </a:r>
                      <a:r>
                        <a:rPr lang="en-US" sz="2800" dirty="0">
                          <a:effectLst/>
                          <a:latin typeface="Consolas" panose="020B0609020204030204" pitchFamily="49" charset="0"/>
                        </a:rPr>
                        <a:t>(substring)</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the string </a:t>
                      </a:r>
                      <a:r>
                        <a:rPr lang="en-US" sz="2800" b="1" kern="1200" dirty="0">
                          <a:solidFill>
                            <a:schemeClr val="dk1"/>
                          </a:solidFill>
                          <a:effectLst/>
                          <a:latin typeface="Consolas" panose="020B0609020204030204" pitchFamily="49" charset="0"/>
                          <a:ea typeface="+mn-ea"/>
                          <a:cs typeface="+mn-cs"/>
                        </a:rPr>
                        <a:t>s</a:t>
                      </a:r>
                      <a:r>
                        <a:rPr lang="en-US" sz="2800" dirty="0">
                          <a:effectLst/>
                        </a:rPr>
                        <a:t> ends with the </a:t>
                      </a:r>
                      <a:r>
                        <a:rPr lang="en-US" sz="2800" b="1" kern="1200" dirty="0">
                          <a:solidFill>
                            <a:schemeClr val="dk1"/>
                          </a:solidFill>
                          <a:effectLst/>
                          <a:latin typeface="Consolas" panose="020B0609020204030204" pitchFamily="49" charset="0"/>
                          <a:ea typeface="+mn-ea"/>
                          <a:cs typeface="+mn-cs"/>
                        </a:rPr>
                        <a:t>substring</a:t>
                      </a:r>
                      <a:r>
                        <a:rPr lang="en-US" sz="2800" dirty="0">
                          <a:effectLst/>
                        </a:rPr>
                        <a:t> and </a:t>
                      </a:r>
                      <a:r>
                        <a:rPr lang="en-US" sz="2800" b="1" kern="1200" dirty="0">
                          <a:solidFill>
                            <a:schemeClr val="dk1"/>
                          </a:solidFill>
                          <a:effectLst/>
                          <a:latin typeface="Consolas" panose="020B0609020204030204" pitchFamily="49" charset="0"/>
                          <a:ea typeface="+mn-ea"/>
                          <a:cs typeface="+mn-cs"/>
                        </a:rPr>
                        <a:t>False</a:t>
                      </a:r>
                      <a:r>
                        <a:rPr lang="en-US" sz="2800" dirty="0">
                          <a:effectLst/>
                        </a:rPr>
                        <a:t> otherwise.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79505828"/>
                  </a:ext>
                </a:extLst>
              </a:tr>
            </a:tbl>
          </a:graphicData>
        </a:graphic>
      </p:graphicFrame>
    </p:spTree>
    <p:extLst>
      <p:ext uri="{BB962C8B-B14F-4D97-AF65-F5344CB8AC3E}">
        <p14:creationId xmlns:p14="http://schemas.microsoft.com/office/powerpoint/2010/main" val="2549802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BAA4-7755-4CEC-A178-211BA0026AF7}"/>
              </a:ext>
            </a:extLst>
          </p:cNvPr>
          <p:cNvSpPr>
            <a:spLocks noGrp="1"/>
          </p:cNvSpPr>
          <p:nvPr>
            <p:ph type="title"/>
          </p:nvPr>
        </p:nvSpPr>
        <p:spPr/>
        <p:txBody>
          <a:bodyPr/>
          <a:lstStyle/>
          <a:p>
            <a:r>
              <a:rPr lang="en-US" dirty="0"/>
              <a:t>Operators for Testing Substrings (2 of 2)</a:t>
            </a:r>
          </a:p>
        </p:txBody>
      </p:sp>
      <p:sp>
        <p:nvSpPr>
          <p:cNvPr id="4" name="Slide Number Placeholder 3">
            <a:extLst>
              <a:ext uri="{FF2B5EF4-FFF2-40B4-BE49-F238E27FC236}">
                <a16:creationId xmlns:a16="http://schemas.microsoft.com/office/drawing/2014/main" id="{57100381-3FA3-470D-B308-C76226BF0CAA}"/>
              </a:ext>
            </a:extLst>
          </p:cNvPr>
          <p:cNvSpPr>
            <a:spLocks noGrp="1"/>
          </p:cNvSpPr>
          <p:nvPr>
            <p:ph type="sldNum" sz="quarter" idx="12"/>
          </p:nvPr>
        </p:nvSpPr>
        <p:spPr/>
        <p:txBody>
          <a:bodyPr/>
          <a:lstStyle/>
          <a:p>
            <a:fld id="{3EA9A468-A168-48C4-B46A-E65448296BCD}" type="slidenum">
              <a:rPr lang="en-US" altLang="en-US" smtClean="0"/>
              <a:pPr/>
              <a:t>32</a:t>
            </a:fld>
            <a:endParaRPr lang="en-US" altLang="en-US"/>
          </a:p>
        </p:txBody>
      </p:sp>
      <p:graphicFrame>
        <p:nvGraphicFramePr>
          <p:cNvPr id="9" name="Table 8">
            <a:extLst>
              <a:ext uri="{FF2B5EF4-FFF2-40B4-BE49-F238E27FC236}">
                <a16:creationId xmlns:a16="http://schemas.microsoft.com/office/drawing/2014/main" id="{CDAD9C87-0024-4F5A-9E08-0A138710EDAA}"/>
              </a:ext>
            </a:extLst>
          </p:cNvPr>
          <p:cNvGraphicFramePr>
            <a:graphicFrameLocks noGrp="1"/>
          </p:cNvGraphicFramePr>
          <p:nvPr/>
        </p:nvGraphicFramePr>
        <p:xfrm>
          <a:off x="990600" y="1207012"/>
          <a:ext cx="10447176" cy="3453068"/>
        </p:xfrm>
        <a:graphic>
          <a:graphicData uri="http://schemas.openxmlformats.org/drawingml/2006/table">
            <a:tbl>
              <a:tblPr firstRow="1" firstCol="1" bandRow="1">
                <a:tableStyleId>{1E171933-4619-4E11-9A3F-F7608DF75F80}</a:tableStyleId>
              </a:tblPr>
              <a:tblGrid>
                <a:gridCol w="4769363">
                  <a:extLst>
                    <a:ext uri="{9D8B030D-6E8A-4147-A177-3AD203B41FA5}">
                      <a16:colId xmlns:a16="http://schemas.microsoft.com/office/drawing/2014/main" val="3490236777"/>
                    </a:ext>
                  </a:extLst>
                </a:gridCol>
                <a:gridCol w="5677813">
                  <a:extLst>
                    <a:ext uri="{9D8B030D-6E8A-4147-A177-3AD203B41FA5}">
                      <a16:colId xmlns:a16="http://schemas.microsoft.com/office/drawing/2014/main" val="2268813283"/>
                    </a:ext>
                  </a:extLst>
                </a:gridCol>
              </a:tblGrid>
              <a:tr h="754698">
                <a:tc>
                  <a:txBody>
                    <a:bodyPr/>
                    <a:lstStyle/>
                    <a:p>
                      <a:pPr marL="0" marR="0">
                        <a:lnSpc>
                          <a:spcPct val="107000"/>
                        </a:lnSpc>
                        <a:spcBef>
                          <a:spcPts val="0"/>
                        </a:spcBef>
                        <a:spcAft>
                          <a:spcPts val="0"/>
                        </a:spcAft>
                      </a:pPr>
                      <a:r>
                        <a:rPr lang="en-US" sz="2800">
                          <a:effectLst/>
                        </a:rPr>
                        <a:t>Operation</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a:effectLst/>
                        </a:rPr>
                        <a:t>Description</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76394284"/>
                  </a:ext>
                </a:extLst>
              </a:tr>
              <a:tr h="796378">
                <a:tc>
                  <a:txBody>
                    <a:bodyPr/>
                    <a:lstStyle/>
                    <a:p>
                      <a:pPr marL="0" marR="0">
                        <a:lnSpc>
                          <a:spcPct val="107000"/>
                        </a:lnSpc>
                        <a:spcBef>
                          <a:spcPts val="0"/>
                        </a:spcBef>
                        <a:spcAft>
                          <a:spcPts val="0"/>
                        </a:spcAft>
                      </a:pPr>
                      <a:r>
                        <a:rPr lang="en-US" sz="2800" dirty="0" err="1">
                          <a:effectLst/>
                          <a:latin typeface="Consolas" panose="020B0609020204030204" pitchFamily="49" charset="0"/>
                        </a:rPr>
                        <a:t>s.find</a:t>
                      </a:r>
                      <a:r>
                        <a:rPr lang="en-US" sz="2800" dirty="0">
                          <a:effectLst/>
                          <a:latin typeface="Consolas" panose="020B0609020204030204" pitchFamily="49" charset="0"/>
                        </a:rPr>
                        <a:t>(substring)</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Returns the </a:t>
                      </a:r>
                      <a:r>
                        <a:rPr lang="en-US" sz="2800" i="1" dirty="0">
                          <a:effectLst/>
                        </a:rPr>
                        <a:t>lowest index </a:t>
                      </a:r>
                      <a:r>
                        <a:rPr lang="en-US" sz="2800" dirty="0">
                          <a:effectLst/>
                        </a:rPr>
                        <a:t>in the string </a:t>
                      </a:r>
                      <a:r>
                        <a:rPr lang="en-US" sz="2800" b="1" dirty="0">
                          <a:effectLst/>
                          <a:latin typeface="Consolas" panose="020B0609020204030204" pitchFamily="49" charset="0"/>
                        </a:rPr>
                        <a:t>s</a:t>
                      </a:r>
                      <a:r>
                        <a:rPr lang="en-US" sz="2800" dirty="0">
                          <a:effectLst/>
                        </a:rPr>
                        <a:t> where </a:t>
                      </a:r>
                      <a:r>
                        <a:rPr lang="en-US" sz="2800" b="1" kern="1200" dirty="0">
                          <a:solidFill>
                            <a:schemeClr val="dk1"/>
                          </a:solidFill>
                          <a:effectLst/>
                          <a:latin typeface="Consolas" panose="020B0609020204030204" pitchFamily="49" charset="0"/>
                          <a:ea typeface="+mn-ea"/>
                          <a:cs typeface="+mn-cs"/>
                        </a:rPr>
                        <a:t>substring</a:t>
                      </a:r>
                      <a:r>
                        <a:rPr lang="en-US" sz="2800" dirty="0">
                          <a:effectLst/>
                        </a:rPr>
                        <a:t> begins, or </a:t>
                      </a:r>
                      <a:r>
                        <a:rPr lang="en-US" sz="2800" b="1" kern="1200" dirty="0">
                          <a:solidFill>
                            <a:schemeClr val="dk1"/>
                          </a:solidFill>
                          <a:effectLst/>
                          <a:latin typeface="Consolas" panose="020B0609020204030204" pitchFamily="49" charset="0"/>
                          <a:ea typeface="+mn-ea"/>
                          <a:cs typeface="+mn-cs"/>
                        </a:rPr>
                        <a:t>–1</a:t>
                      </a:r>
                      <a:r>
                        <a:rPr lang="en-US" sz="2800" dirty="0">
                          <a:effectLst/>
                        </a:rPr>
                        <a:t> if </a:t>
                      </a:r>
                      <a:r>
                        <a:rPr lang="en-US" sz="2800" b="1" kern="1200" dirty="0">
                          <a:solidFill>
                            <a:schemeClr val="dk1"/>
                          </a:solidFill>
                          <a:effectLst/>
                          <a:latin typeface="Consolas" panose="020B0609020204030204" pitchFamily="49" charset="0"/>
                          <a:ea typeface="+mn-ea"/>
                          <a:cs typeface="+mn-cs"/>
                        </a:rPr>
                        <a:t>substring</a:t>
                      </a:r>
                      <a:r>
                        <a:rPr lang="en-US" sz="2800" dirty="0">
                          <a:effectLst/>
                        </a:rPr>
                        <a:t> is </a:t>
                      </a:r>
                      <a:r>
                        <a:rPr lang="en-US" sz="2800" b="1" kern="1200" dirty="0">
                          <a:solidFill>
                            <a:schemeClr val="dk1"/>
                          </a:solidFill>
                          <a:effectLst/>
                          <a:latin typeface="Consolas" panose="020B0609020204030204" pitchFamily="49" charset="0"/>
                          <a:ea typeface="+mn-ea"/>
                          <a:cs typeface="+mn-cs"/>
                        </a:rPr>
                        <a:t>not found</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5122860"/>
                  </a:ext>
                </a:extLst>
              </a:tr>
              <a:tr h="796378">
                <a:tc>
                  <a:txBody>
                    <a:bodyPr/>
                    <a:lstStyle/>
                    <a:p>
                      <a:pPr marL="0" marR="0">
                        <a:lnSpc>
                          <a:spcPct val="107000"/>
                        </a:lnSpc>
                        <a:spcBef>
                          <a:spcPts val="0"/>
                        </a:spcBef>
                        <a:spcAft>
                          <a:spcPts val="0"/>
                        </a:spcAft>
                      </a:pPr>
                      <a:r>
                        <a:rPr lang="en-US" sz="2800" dirty="0" err="1">
                          <a:effectLst/>
                          <a:latin typeface="Consolas" panose="020B0609020204030204" pitchFamily="49" charset="0"/>
                        </a:rPr>
                        <a:t>s.startswith</a:t>
                      </a:r>
                      <a:r>
                        <a:rPr lang="en-US" sz="2800" dirty="0">
                          <a:effectLst/>
                          <a:latin typeface="Consolas" panose="020B0609020204030204" pitchFamily="49" charset="0"/>
                        </a:rPr>
                        <a:t>(substring)</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the string s begins with </a:t>
                      </a:r>
                      <a:r>
                        <a:rPr lang="en-US" sz="2800" b="1" kern="1200" dirty="0">
                          <a:solidFill>
                            <a:schemeClr val="dk1"/>
                          </a:solidFill>
                          <a:effectLst/>
                          <a:latin typeface="Consolas" panose="020B0609020204030204" pitchFamily="49" charset="0"/>
                          <a:ea typeface="+mn-ea"/>
                          <a:cs typeface="+mn-cs"/>
                        </a:rPr>
                        <a:t>substring</a:t>
                      </a:r>
                      <a:r>
                        <a:rPr lang="en-US" sz="2800" dirty="0">
                          <a:effectLst/>
                        </a:rPr>
                        <a:t> and </a:t>
                      </a:r>
                      <a:r>
                        <a:rPr lang="en-US" sz="2800" b="1" kern="1200" dirty="0">
                          <a:solidFill>
                            <a:schemeClr val="dk1"/>
                          </a:solidFill>
                          <a:effectLst/>
                          <a:latin typeface="Consolas" panose="020B0609020204030204" pitchFamily="49" charset="0"/>
                          <a:ea typeface="+mn-ea"/>
                          <a:cs typeface="+mn-cs"/>
                        </a:rPr>
                        <a:t>False</a:t>
                      </a:r>
                      <a:r>
                        <a:rPr lang="en-US" sz="2800" dirty="0">
                          <a:effectLst/>
                        </a:rPr>
                        <a:t> otherwise.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45901012"/>
                  </a:ext>
                </a:extLst>
              </a:tr>
            </a:tbl>
          </a:graphicData>
        </a:graphic>
      </p:graphicFrame>
    </p:spTree>
    <p:extLst>
      <p:ext uri="{BB962C8B-B14F-4D97-AF65-F5344CB8AC3E}">
        <p14:creationId xmlns:p14="http://schemas.microsoft.com/office/powerpoint/2010/main" val="1471821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B6A4-431D-4DDA-9E46-F945D4FE257F}"/>
              </a:ext>
            </a:extLst>
          </p:cNvPr>
          <p:cNvSpPr>
            <a:spLocks noGrp="1"/>
          </p:cNvSpPr>
          <p:nvPr>
            <p:ph type="title"/>
          </p:nvPr>
        </p:nvSpPr>
        <p:spPr>
          <a:xfrm>
            <a:off x="838200" y="152400"/>
            <a:ext cx="10515600" cy="542774"/>
          </a:xfrm>
        </p:spPr>
        <p:txBody>
          <a:bodyPr>
            <a:normAutofit fontScale="90000"/>
          </a:bodyPr>
          <a:lstStyle/>
          <a:p>
            <a:r>
              <a:rPr lang="en-US" dirty="0"/>
              <a:t>Operators for Testing Substrings</a:t>
            </a:r>
          </a:p>
        </p:txBody>
      </p:sp>
      <p:sp>
        <p:nvSpPr>
          <p:cNvPr id="4" name="Slide Number Placeholder 3">
            <a:extLst>
              <a:ext uri="{FF2B5EF4-FFF2-40B4-BE49-F238E27FC236}">
                <a16:creationId xmlns:a16="http://schemas.microsoft.com/office/drawing/2014/main" id="{A507949E-FF66-4E86-8A8D-F6115329E54C}"/>
              </a:ext>
            </a:extLst>
          </p:cNvPr>
          <p:cNvSpPr>
            <a:spLocks noGrp="1"/>
          </p:cNvSpPr>
          <p:nvPr>
            <p:ph type="sldNum" sz="quarter" idx="12"/>
          </p:nvPr>
        </p:nvSpPr>
        <p:spPr/>
        <p:txBody>
          <a:bodyPr/>
          <a:lstStyle/>
          <a:p>
            <a:fld id="{3EA9A468-A168-48C4-B46A-E65448296BCD}" type="slidenum">
              <a:rPr lang="en-US" altLang="en-US" smtClean="0"/>
              <a:pPr/>
              <a:t>33</a:t>
            </a:fld>
            <a:endParaRPr lang="en-US" altLang="en-US"/>
          </a:p>
        </p:txBody>
      </p:sp>
      <p:sp>
        <p:nvSpPr>
          <p:cNvPr id="6" name="TextBox 5">
            <a:extLst>
              <a:ext uri="{FF2B5EF4-FFF2-40B4-BE49-F238E27FC236}">
                <a16:creationId xmlns:a16="http://schemas.microsoft.com/office/drawing/2014/main" id="{51B5FAF9-132F-4151-BBDE-CA1320648632}"/>
              </a:ext>
            </a:extLst>
          </p:cNvPr>
          <p:cNvSpPr txBox="1"/>
          <p:nvPr/>
        </p:nvSpPr>
        <p:spPr>
          <a:xfrm>
            <a:off x="881974" y="1526262"/>
            <a:ext cx="6746132" cy="449353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spcBef>
                <a:spcPts val="1800"/>
              </a:spcBef>
            </a:pPr>
            <a:r>
              <a:rPr lang="en-US" sz="2800" b="0" i="0" u="none" strike="noStrike" baseline="0" dirty="0">
                <a:solidFill>
                  <a:srgbClr val="333333"/>
                </a:solidFill>
                <a:latin typeface="Consolas" panose="020B0609020204030204" pitchFamily="49" charset="0"/>
              </a:rPr>
              <a:t>name </a:t>
            </a:r>
            <a:r>
              <a:rPr lang="en-US" sz="2800" b="0" i="0" u="none" strike="noStrike" baseline="0" dirty="0">
                <a:solidFill>
                  <a:srgbClr val="666666"/>
                </a:solidFill>
                <a:latin typeface="Consolas" panose="020B0609020204030204" pitchFamily="49" charset="0"/>
              </a:rPr>
              <a:t>= </a:t>
            </a:r>
            <a:r>
              <a:rPr lang="en-US" sz="2800" b="0" i="0" u="none" strike="noStrike" baseline="0" dirty="0">
                <a:solidFill>
                  <a:srgbClr val="BB2121"/>
                </a:solidFill>
                <a:latin typeface="Consolas" panose="020B0609020204030204" pitchFamily="49" charset="0"/>
              </a:rPr>
              <a:t>"John Johnson"</a:t>
            </a:r>
          </a:p>
          <a:p>
            <a:pPr algn="l">
              <a:spcBef>
                <a:spcPts val="1800"/>
              </a:spcBef>
            </a:pPr>
            <a:r>
              <a:rPr lang="en-US" sz="2800" b="0" i="0" u="none" strike="noStrike" baseline="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"john" </a:t>
            </a:r>
            <a:r>
              <a:rPr lang="en-US" sz="2800" b="1" i="0" u="none" strike="noStrike" baseline="0" dirty="0">
                <a:solidFill>
                  <a:srgbClr val="AB22FF"/>
                </a:solidFill>
                <a:latin typeface="Consolas" panose="020B0609020204030204" pitchFamily="49" charset="0"/>
              </a:rPr>
              <a:t>in </a:t>
            </a:r>
            <a:r>
              <a:rPr lang="en-US" sz="2800" b="0" i="0" u="none" strike="noStrike" baseline="0" dirty="0">
                <a:solidFill>
                  <a:srgbClr val="BB2121"/>
                </a:solidFill>
                <a:latin typeface="Consolas" panose="020B0609020204030204" pitchFamily="49" charset="0"/>
              </a:rPr>
              <a:t>"John Johnson"</a:t>
            </a:r>
            <a:r>
              <a:rPr lang="en-US" sz="2800" b="0" i="0" u="none" strike="noStrike" baseline="0" dirty="0">
                <a:solidFill>
                  <a:srgbClr val="333333"/>
                </a:solidFill>
                <a:latin typeface="Consolas" panose="020B0609020204030204" pitchFamily="49" charset="0"/>
              </a:rPr>
              <a:t>)</a:t>
            </a:r>
          </a:p>
          <a:p>
            <a:pPr algn="l">
              <a:spcBef>
                <a:spcPts val="1800"/>
              </a:spcBef>
            </a:pPr>
            <a:r>
              <a:rPr lang="en-US" sz="2800" b="0" i="0" u="none" strike="noStrike" baseline="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"ho" </a:t>
            </a:r>
            <a:r>
              <a:rPr lang="en-US" sz="2800" b="1" i="0" u="none" strike="noStrike" baseline="0" dirty="0">
                <a:solidFill>
                  <a:srgbClr val="AB22FF"/>
                </a:solidFill>
                <a:latin typeface="Consolas" panose="020B0609020204030204" pitchFamily="49" charset="0"/>
              </a:rPr>
              <a:t>not in </a:t>
            </a:r>
            <a:r>
              <a:rPr lang="en-US" sz="2800" b="0" i="0" u="none" strike="noStrike" baseline="0" dirty="0">
                <a:solidFill>
                  <a:srgbClr val="333333"/>
                </a:solidFill>
                <a:latin typeface="Consolas" panose="020B0609020204030204" pitchFamily="49" charset="0"/>
              </a:rPr>
              <a:t>name)</a:t>
            </a:r>
          </a:p>
          <a:p>
            <a:pPr algn="l">
              <a:spcBef>
                <a:spcPts val="1800"/>
              </a:spcBef>
            </a:pPr>
            <a:r>
              <a:rPr lang="en-US" sz="2800" b="0" i="0" u="none" strike="noStrike" baseline="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name</a:t>
            </a:r>
            <a:r>
              <a:rPr lang="en-US" sz="2800" b="0" i="0" u="none" strike="noStrike" baseline="0" dirty="0" err="1">
                <a:solidFill>
                  <a:srgbClr val="666666"/>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count</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"oh"</a:t>
            </a:r>
            <a:r>
              <a:rPr lang="en-US" sz="2800" b="0" i="0" u="none" strike="noStrike" baseline="0" dirty="0">
                <a:solidFill>
                  <a:srgbClr val="333333"/>
                </a:solidFill>
                <a:latin typeface="Consolas" panose="020B0609020204030204" pitchFamily="49" charset="0"/>
              </a:rPr>
              <a:t>))</a:t>
            </a:r>
          </a:p>
          <a:p>
            <a:pPr algn="l">
              <a:spcBef>
                <a:spcPts val="1800"/>
              </a:spcBef>
            </a:pPr>
            <a:r>
              <a:rPr lang="de-DE" sz="2800" b="0" i="0" u="none" strike="noStrike" baseline="0" dirty="0">
                <a:solidFill>
                  <a:srgbClr val="008100"/>
                </a:solidFill>
                <a:latin typeface="Consolas" panose="020B0609020204030204" pitchFamily="49" charset="0"/>
              </a:rPr>
              <a:t>print</a:t>
            </a:r>
            <a:r>
              <a:rPr lang="de-DE" sz="2800" b="0" i="0" u="none" strike="noStrike" baseline="0" dirty="0">
                <a:solidFill>
                  <a:srgbClr val="333333"/>
                </a:solidFill>
                <a:latin typeface="Consolas" panose="020B0609020204030204" pitchFamily="49" charset="0"/>
              </a:rPr>
              <a:t>(name</a:t>
            </a:r>
            <a:r>
              <a:rPr lang="de-DE" sz="2800" b="0" i="0" u="none" strike="noStrike" baseline="0" dirty="0">
                <a:solidFill>
                  <a:srgbClr val="666666"/>
                </a:solidFill>
                <a:latin typeface="Consolas" panose="020B0609020204030204" pitchFamily="49" charset="0"/>
              </a:rPr>
              <a:t>.</a:t>
            </a:r>
            <a:r>
              <a:rPr lang="de-DE" sz="2800" b="0" i="0" u="none" strike="noStrike" baseline="0" dirty="0">
                <a:solidFill>
                  <a:srgbClr val="333333"/>
                </a:solidFill>
                <a:latin typeface="Consolas" panose="020B0609020204030204" pitchFamily="49" charset="0"/>
              </a:rPr>
              <a:t>find(</a:t>
            </a:r>
            <a:r>
              <a:rPr lang="de-DE" sz="2800" b="0" i="0" u="none" strike="noStrike" baseline="0" dirty="0">
                <a:solidFill>
                  <a:srgbClr val="BB2121"/>
                </a:solidFill>
                <a:latin typeface="Consolas" panose="020B0609020204030204" pitchFamily="49" charset="0"/>
              </a:rPr>
              <a:t>"oh"</a:t>
            </a:r>
            <a:r>
              <a:rPr lang="de-DE" sz="2800" b="0" i="0" u="none" strike="noStrike" baseline="0" dirty="0">
                <a:solidFill>
                  <a:srgbClr val="333333"/>
                </a:solidFill>
                <a:latin typeface="Consolas" panose="020B0609020204030204" pitchFamily="49" charset="0"/>
              </a:rPr>
              <a:t>))</a:t>
            </a:r>
          </a:p>
          <a:p>
            <a:pPr algn="l">
              <a:spcBef>
                <a:spcPts val="1800"/>
              </a:spcBef>
            </a:pPr>
            <a:r>
              <a:rPr lang="de-DE" sz="2800" b="0" i="0" u="none" strike="noStrike" baseline="0" dirty="0">
                <a:solidFill>
                  <a:srgbClr val="008100"/>
                </a:solidFill>
                <a:latin typeface="Consolas" panose="020B0609020204030204" pitchFamily="49" charset="0"/>
              </a:rPr>
              <a:t>print</a:t>
            </a:r>
            <a:r>
              <a:rPr lang="de-DE" sz="2800" b="0" i="0" u="none" strike="noStrike" baseline="0" dirty="0">
                <a:solidFill>
                  <a:srgbClr val="333333"/>
                </a:solidFill>
                <a:latin typeface="Consolas" panose="020B0609020204030204" pitchFamily="49" charset="0"/>
              </a:rPr>
              <a:t>(name</a:t>
            </a:r>
            <a:r>
              <a:rPr lang="de-DE" sz="2800" b="0" i="0" u="none" strike="noStrike" baseline="0" dirty="0">
                <a:solidFill>
                  <a:srgbClr val="666666"/>
                </a:solidFill>
                <a:latin typeface="Consolas" panose="020B0609020204030204" pitchFamily="49" charset="0"/>
              </a:rPr>
              <a:t>.</a:t>
            </a:r>
            <a:r>
              <a:rPr lang="de-DE" sz="2800" b="0" i="0" u="none" strike="noStrike" baseline="0" dirty="0">
                <a:solidFill>
                  <a:srgbClr val="333333"/>
                </a:solidFill>
                <a:latin typeface="Consolas" panose="020B0609020204030204" pitchFamily="49" charset="0"/>
              </a:rPr>
              <a:t>find(</a:t>
            </a:r>
            <a:r>
              <a:rPr lang="de-DE" sz="2800" b="0" i="0" u="none" strike="noStrike" baseline="0" dirty="0">
                <a:solidFill>
                  <a:srgbClr val="BB2121"/>
                </a:solidFill>
                <a:latin typeface="Consolas" panose="020B0609020204030204" pitchFamily="49" charset="0"/>
              </a:rPr>
              <a:t>"ho"</a:t>
            </a:r>
            <a:r>
              <a:rPr lang="de-DE" sz="2800" b="0" i="0" u="none" strike="noStrike" baseline="0" dirty="0">
                <a:solidFill>
                  <a:srgbClr val="333333"/>
                </a:solidFill>
                <a:latin typeface="Consolas" panose="020B0609020204030204" pitchFamily="49" charset="0"/>
              </a:rPr>
              <a:t>))</a:t>
            </a:r>
          </a:p>
          <a:p>
            <a:pPr algn="l">
              <a:spcBef>
                <a:spcPts val="1800"/>
              </a:spcBef>
            </a:pPr>
            <a:r>
              <a:rPr lang="en-US" sz="2800" b="0" i="0" u="none" strike="noStrike" baseline="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name</a:t>
            </a:r>
            <a:r>
              <a:rPr lang="en-US" sz="2800" b="0" i="0" u="none" strike="noStrike" baseline="0" dirty="0" err="1">
                <a:solidFill>
                  <a:srgbClr val="666666"/>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startswith</a:t>
            </a:r>
            <a:r>
              <a:rPr lang="en-US" sz="2800" b="0" i="0" u="none" strike="noStrike" baseline="0" dirty="0">
                <a:solidFill>
                  <a:srgbClr val="333333"/>
                </a:solidFill>
                <a:latin typeface="Consolas" panose="020B0609020204030204" pitchFamily="49" charset="0"/>
              </a:rPr>
              <a:t>(</a:t>
            </a:r>
            <a:r>
              <a:rPr lang="en-US" sz="2800" b="0" i="0" u="none" strike="noStrike" baseline="0" dirty="0">
                <a:solidFill>
                  <a:srgbClr val="BB2121"/>
                </a:solidFill>
                <a:latin typeface="Consolas" panose="020B0609020204030204" pitchFamily="49" charset="0"/>
              </a:rPr>
              <a:t>"john"</a:t>
            </a:r>
            <a:r>
              <a:rPr lang="en-US" sz="2800" b="0" i="0" u="none" strike="noStrike" baseline="0" dirty="0">
                <a:solidFill>
                  <a:srgbClr val="333333"/>
                </a:solidFill>
                <a:latin typeface="Consolas" panose="020B0609020204030204" pitchFamily="49" charset="0"/>
              </a:rPr>
              <a:t>))</a:t>
            </a:r>
            <a:endParaRPr lang="en-US" sz="2800" dirty="0">
              <a:latin typeface="Consolas" panose="020B0609020204030204" pitchFamily="49" charset="0"/>
            </a:endParaRPr>
          </a:p>
        </p:txBody>
      </p:sp>
      <p:sp>
        <p:nvSpPr>
          <p:cNvPr id="9" name="TextBox 8">
            <a:extLst>
              <a:ext uri="{FF2B5EF4-FFF2-40B4-BE49-F238E27FC236}">
                <a16:creationId xmlns:a16="http://schemas.microsoft.com/office/drawing/2014/main" id="{8524FB1B-6940-4E34-8DF1-8F58330EA911}"/>
              </a:ext>
            </a:extLst>
          </p:cNvPr>
          <p:cNvSpPr txBox="1"/>
          <p:nvPr/>
        </p:nvSpPr>
        <p:spPr>
          <a:xfrm>
            <a:off x="7740781" y="2262732"/>
            <a:ext cx="1600201"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False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F23C697-6CF1-4C9A-AF14-B21D50BE9757}"/>
              </a:ext>
            </a:extLst>
          </p:cNvPr>
          <p:cNvSpPr txBox="1"/>
          <p:nvPr/>
        </p:nvSpPr>
        <p:spPr>
          <a:xfrm>
            <a:off x="7740781" y="2908052"/>
            <a:ext cx="1600201"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True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90F9167-191B-48EC-915C-B48EC460291A}"/>
              </a:ext>
            </a:extLst>
          </p:cNvPr>
          <p:cNvSpPr txBox="1"/>
          <p:nvPr/>
        </p:nvSpPr>
        <p:spPr>
          <a:xfrm>
            <a:off x="7740781" y="3553372"/>
            <a:ext cx="1600201"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2</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7E02C75-F925-4A4A-A22B-BB5F23A775F6}"/>
              </a:ext>
            </a:extLst>
          </p:cNvPr>
          <p:cNvSpPr txBox="1"/>
          <p:nvPr/>
        </p:nvSpPr>
        <p:spPr>
          <a:xfrm>
            <a:off x="7740781" y="4198692"/>
            <a:ext cx="1600201"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1</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0990B58-10C7-413F-8E5C-F1D2079EACD8}"/>
              </a:ext>
            </a:extLst>
          </p:cNvPr>
          <p:cNvSpPr txBox="1"/>
          <p:nvPr/>
        </p:nvSpPr>
        <p:spPr>
          <a:xfrm>
            <a:off x="7740781" y="4844012"/>
            <a:ext cx="1600201"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-1</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3644B2D0-F72E-431C-A528-FA80281EC845}"/>
              </a:ext>
            </a:extLst>
          </p:cNvPr>
          <p:cNvSpPr txBox="1"/>
          <p:nvPr/>
        </p:nvSpPr>
        <p:spPr>
          <a:xfrm>
            <a:off x="7740781" y="5489334"/>
            <a:ext cx="1600201"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False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D7A4929E-10B4-4FE1-B219-B886D08B99CA}"/>
              </a:ext>
            </a:extLst>
          </p:cNvPr>
          <p:cNvSpPr/>
          <p:nvPr/>
        </p:nvSpPr>
        <p:spPr>
          <a:xfrm>
            <a:off x="2286000" y="2230154"/>
            <a:ext cx="274320" cy="530466"/>
          </a:xfrm>
          <a:prstGeom prst="roundRect">
            <a:avLst/>
          </a:prstGeom>
          <a:solidFill>
            <a:srgbClr val="000000">
              <a:alpha val="2000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643393F-2D9E-4660-BD56-21B376293D7D}"/>
              </a:ext>
            </a:extLst>
          </p:cNvPr>
          <p:cNvSpPr/>
          <p:nvPr/>
        </p:nvSpPr>
        <p:spPr>
          <a:xfrm>
            <a:off x="4225043" y="2203225"/>
            <a:ext cx="274320" cy="530466"/>
          </a:xfrm>
          <a:prstGeom prst="roundRect">
            <a:avLst/>
          </a:prstGeom>
          <a:solidFill>
            <a:srgbClr val="000000">
              <a:alpha val="2000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8AB988F-58E1-44B6-9506-1C9E42642DB6}"/>
              </a:ext>
            </a:extLst>
          </p:cNvPr>
          <p:cNvSpPr/>
          <p:nvPr/>
        </p:nvSpPr>
        <p:spPr>
          <a:xfrm>
            <a:off x="2743200" y="1544354"/>
            <a:ext cx="365760" cy="530466"/>
          </a:xfrm>
          <a:prstGeom prst="roundRect">
            <a:avLst/>
          </a:prstGeom>
          <a:solidFill>
            <a:srgbClr val="000000">
              <a:alpha val="2000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C06F8CF3-CDD4-4788-835B-4116CCBC6582}"/>
              </a:ext>
            </a:extLst>
          </p:cNvPr>
          <p:cNvSpPr/>
          <p:nvPr/>
        </p:nvSpPr>
        <p:spPr>
          <a:xfrm>
            <a:off x="3733800" y="1544354"/>
            <a:ext cx="365760" cy="530466"/>
          </a:xfrm>
          <a:prstGeom prst="roundRect">
            <a:avLst/>
          </a:prstGeom>
          <a:solidFill>
            <a:srgbClr val="000000">
              <a:alpha val="2000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3601528A-8CB2-4747-B191-80EC94E51120}"/>
              </a:ext>
            </a:extLst>
          </p:cNvPr>
          <p:cNvSpPr txBox="1"/>
          <p:nvPr/>
        </p:nvSpPr>
        <p:spPr>
          <a:xfrm>
            <a:off x="2438400" y="685800"/>
            <a:ext cx="3621799" cy="9541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800" b="0" i="0" u="none" strike="noStrike" baseline="0" dirty="0">
                <a:solidFill>
                  <a:schemeClr val="bg1"/>
                </a:solidFill>
                <a:latin typeface="Consolas" panose="020B0609020204030204" pitchFamily="49" charset="0"/>
              </a:rPr>
              <a:t>00000000001111111</a:t>
            </a:r>
          </a:p>
          <a:p>
            <a:r>
              <a:rPr lang="en-US" sz="2800" b="0" i="0" u="none" strike="noStrike" baseline="0" dirty="0">
                <a:solidFill>
                  <a:schemeClr val="bg1"/>
                </a:solidFill>
                <a:latin typeface="Consolas" panose="020B0609020204030204" pitchFamily="49" charset="0"/>
              </a:rPr>
              <a:t>01234567890123456</a:t>
            </a:r>
            <a:endParaRPr lang="en-US" sz="2800" dirty="0">
              <a:solidFill>
                <a:schemeClr val="bg1"/>
              </a:solidFill>
            </a:endParaRPr>
          </a:p>
        </p:txBody>
      </p:sp>
      <p:sp>
        <p:nvSpPr>
          <p:cNvPr id="25" name="TextBox 24">
            <a:extLst>
              <a:ext uri="{FF2B5EF4-FFF2-40B4-BE49-F238E27FC236}">
                <a16:creationId xmlns:a16="http://schemas.microsoft.com/office/drawing/2014/main" id="{4C0685B5-EA55-48B6-9E7F-DD2CDE98B948}"/>
              </a:ext>
            </a:extLst>
          </p:cNvPr>
          <p:cNvSpPr txBox="1"/>
          <p:nvPr/>
        </p:nvSpPr>
        <p:spPr>
          <a:xfrm>
            <a:off x="9372600" y="4065975"/>
            <a:ext cx="2209800" cy="734625"/>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Position First</a:t>
            </a:r>
            <a:br>
              <a:rPr lang="en-US" sz="20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br>
            <a:r>
              <a:rPr lang="en-US" sz="20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appearance</a:t>
            </a:r>
            <a:endParaRPr lang="en-US" sz="20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10312BC2-B983-4D33-9A58-DF4B3AEE5FF8}"/>
              </a:ext>
            </a:extLst>
          </p:cNvPr>
          <p:cNvSpPr/>
          <p:nvPr/>
        </p:nvSpPr>
        <p:spPr>
          <a:xfrm>
            <a:off x="5410200" y="5489334"/>
            <a:ext cx="274320" cy="530466"/>
          </a:xfrm>
          <a:prstGeom prst="roundRect">
            <a:avLst/>
          </a:prstGeom>
          <a:solidFill>
            <a:srgbClr val="000000">
              <a:alpha val="2000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ACF13BCD-AF66-42B1-96D9-224BBEFA7FE8}"/>
              </a:ext>
            </a:extLst>
          </p:cNvPr>
          <p:cNvSpPr txBox="1"/>
          <p:nvPr/>
        </p:nvSpPr>
        <p:spPr>
          <a:xfrm>
            <a:off x="9372600" y="4953000"/>
            <a:ext cx="2209800" cy="40530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Not found -1</a:t>
            </a:r>
            <a:endParaRPr lang="en-US" sz="20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6532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25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6" grpId="0" animBg="1"/>
      <p:bldP spid="17" grpId="0" animBg="1"/>
      <p:bldP spid="19" grpId="0" animBg="1"/>
      <p:bldP spid="20" grpId="0" animBg="1"/>
      <p:bldP spid="22" grpId="0" animBg="1"/>
      <p:bldP spid="25" grpId="0" animBg="1"/>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13B-BE3B-4540-ABB5-E3E2418587AD}"/>
              </a:ext>
            </a:extLst>
          </p:cNvPr>
          <p:cNvSpPr>
            <a:spLocks noGrp="1"/>
          </p:cNvSpPr>
          <p:nvPr>
            <p:ph type="title"/>
          </p:nvPr>
        </p:nvSpPr>
        <p:spPr/>
        <p:txBody>
          <a:bodyPr/>
          <a:lstStyle/>
          <a:p>
            <a:r>
              <a:rPr lang="en-US" dirty="0"/>
              <a:t>Methods for Testing String Characteristics (1 of 2)</a:t>
            </a:r>
          </a:p>
        </p:txBody>
      </p:sp>
      <p:graphicFrame>
        <p:nvGraphicFramePr>
          <p:cNvPr id="7" name="Content Placeholder 6">
            <a:extLst>
              <a:ext uri="{FF2B5EF4-FFF2-40B4-BE49-F238E27FC236}">
                <a16:creationId xmlns:a16="http://schemas.microsoft.com/office/drawing/2014/main" id="{8953F740-8F01-4E75-A7B2-0D195561F610}"/>
              </a:ext>
            </a:extLst>
          </p:cNvPr>
          <p:cNvGraphicFramePr>
            <a:graphicFrameLocks noGrp="1"/>
          </p:cNvGraphicFramePr>
          <p:nvPr>
            <p:ph idx="1"/>
          </p:nvPr>
        </p:nvGraphicFramePr>
        <p:xfrm>
          <a:off x="838200" y="1295400"/>
          <a:ext cx="10515600" cy="4503993"/>
        </p:xfrm>
        <a:graphic>
          <a:graphicData uri="http://schemas.openxmlformats.org/drawingml/2006/table">
            <a:tbl>
              <a:tblPr firstRow="1" firstCol="1" bandRow="1">
                <a:tableStyleId>{1E171933-4619-4E11-9A3F-F7608DF75F80}</a:tableStyleId>
              </a:tblPr>
              <a:tblGrid>
                <a:gridCol w="1828800">
                  <a:extLst>
                    <a:ext uri="{9D8B030D-6E8A-4147-A177-3AD203B41FA5}">
                      <a16:colId xmlns:a16="http://schemas.microsoft.com/office/drawing/2014/main" val="31395952"/>
                    </a:ext>
                  </a:extLst>
                </a:gridCol>
                <a:gridCol w="8686800">
                  <a:extLst>
                    <a:ext uri="{9D8B030D-6E8A-4147-A177-3AD203B41FA5}">
                      <a16:colId xmlns:a16="http://schemas.microsoft.com/office/drawing/2014/main" val="1041741893"/>
                    </a:ext>
                  </a:extLst>
                </a:gridCol>
              </a:tblGrid>
              <a:tr h="457200">
                <a:tc>
                  <a:txBody>
                    <a:bodyPr/>
                    <a:lstStyle/>
                    <a:p>
                      <a:pPr marL="0" marR="0">
                        <a:lnSpc>
                          <a:spcPct val="107000"/>
                        </a:lnSpc>
                        <a:spcBef>
                          <a:spcPts val="0"/>
                        </a:spcBef>
                        <a:spcAft>
                          <a:spcPts val="0"/>
                        </a:spcAft>
                      </a:pPr>
                      <a:r>
                        <a:rPr lang="en-US" sz="2800" dirty="0">
                          <a:effectLst/>
                        </a:rPr>
                        <a:t>Method</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Description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9296574"/>
                  </a:ext>
                </a:extLst>
              </a:tr>
              <a:tr h="752244">
                <a:tc>
                  <a:txBody>
                    <a:bodyPr/>
                    <a:lstStyle/>
                    <a:p>
                      <a:pPr marL="0" marR="0">
                        <a:lnSpc>
                          <a:spcPct val="107000"/>
                        </a:lnSpc>
                        <a:spcBef>
                          <a:spcPts val="0"/>
                        </a:spcBef>
                        <a:spcAft>
                          <a:spcPts val="0"/>
                        </a:spcAft>
                      </a:pPr>
                      <a:r>
                        <a:rPr lang="en-US" sz="2800" dirty="0" err="1">
                          <a:effectLst/>
                        </a:rPr>
                        <a:t>s.isalnum</a:t>
                      </a:r>
                      <a:r>
                        <a:rPr lang="en-US" sz="2800" dirty="0">
                          <a:effectLst/>
                        </a:rPr>
                        <a:t>()</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 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string </a:t>
                      </a:r>
                      <a:r>
                        <a:rPr lang="en-US" sz="2800" b="1" dirty="0">
                          <a:effectLst/>
                          <a:latin typeface="Consolas" panose="020B0609020204030204" pitchFamily="49" charset="0"/>
                        </a:rPr>
                        <a:t>s</a:t>
                      </a:r>
                      <a:r>
                        <a:rPr lang="en-US" sz="2800" dirty="0">
                          <a:effectLst/>
                        </a:rPr>
                        <a:t> consists of only letters or digits and it contains at least one character. Otherwise, it returns </a:t>
                      </a:r>
                      <a:r>
                        <a:rPr lang="en-US" sz="2800" b="1" kern="1200" dirty="0">
                          <a:solidFill>
                            <a:schemeClr val="dk1"/>
                          </a:solidFill>
                          <a:effectLst/>
                          <a:latin typeface="Consolas" panose="020B0609020204030204" pitchFamily="49" charset="0"/>
                          <a:ea typeface="+mn-ea"/>
                          <a:cs typeface="+mn-cs"/>
                        </a:rPr>
                        <a:t>False</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51235558"/>
                  </a:ext>
                </a:extLst>
              </a:tr>
              <a:tr h="752244">
                <a:tc>
                  <a:txBody>
                    <a:bodyPr/>
                    <a:lstStyle/>
                    <a:p>
                      <a:pPr marL="0" marR="0">
                        <a:lnSpc>
                          <a:spcPct val="107000"/>
                        </a:lnSpc>
                        <a:spcBef>
                          <a:spcPts val="0"/>
                        </a:spcBef>
                        <a:spcAft>
                          <a:spcPts val="0"/>
                        </a:spcAft>
                      </a:pPr>
                      <a:r>
                        <a:rPr lang="en-US" sz="2800">
                          <a:effectLst/>
                        </a:rPr>
                        <a:t>s.isalpha()</a:t>
                      </a:r>
                      <a:endParaRPr lang="en-US" sz="280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 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string </a:t>
                      </a:r>
                      <a:r>
                        <a:rPr lang="en-US" sz="2800" b="1" dirty="0">
                          <a:effectLst/>
                          <a:latin typeface="Consolas" panose="020B0609020204030204" pitchFamily="49" charset="0"/>
                        </a:rPr>
                        <a:t>s</a:t>
                      </a:r>
                      <a:r>
                        <a:rPr lang="en-US" sz="2800" dirty="0">
                          <a:effectLst/>
                        </a:rPr>
                        <a:t> consists of only letters and contains at least one character. Otherwise, it returns </a:t>
                      </a:r>
                      <a:r>
                        <a:rPr lang="en-US" sz="2800" b="1" kern="1200" dirty="0">
                          <a:solidFill>
                            <a:schemeClr val="dk1"/>
                          </a:solidFill>
                          <a:effectLst/>
                          <a:latin typeface="Consolas" panose="020B0609020204030204" pitchFamily="49" charset="0"/>
                          <a:ea typeface="+mn-ea"/>
                          <a:cs typeface="+mn-cs"/>
                        </a:rPr>
                        <a:t>False</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48635034"/>
                  </a:ext>
                </a:extLst>
              </a:tr>
              <a:tr h="752244">
                <a:tc>
                  <a:txBody>
                    <a:bodyPr/>
                    <a:lstStyle/>
                    <a:p>
                      <a:pPr marL="0" marR="0">
                        <a:lnSpc>
                          <a:spcPct val="107000"/>
                        </a:lnSpc>
                        <a:spcBef>
                          <a:spcPts val="0"/>
                        </a:spcBef>
                        <a:spcAft>
                          <a:spcPts val="0"/>
                        </a:spcAft>
                      </a:pPr>
                      <a:r>
                        <a:rPr lang="en-US" sz="2800">
                          <a:effectLst/>
                        </a:rPr>
                        <a:t>s.isdigit()</a:t>
                      </a:r>
                      <a:endParaRPr lang="en-US" sz="280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 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string </a:t>
                      </a:r>
                      <a:r>
                        <a:rPr lang="en-US" sz="2800" b="1" dirty="0">
                          <a:effectLst/>
                          <a:latin typeface="Consolas" panose="020B0609020204030204" pitchFamily="49" charset="0"/>
                        </a:rPr>
                        <a:t>s</a:t>
                      </a:r>
                      <a:r>
                        <a:rPr lang="en-US" sz="2800" dirty="0">
                          <a:effectLst/>
                        </a:rPr>
                        <a:t> consists of only digits and contains at least one character. Otherwise, it returns </a:t>
                      </a:r>
                      <a:r>
                        <a:rPr lang="en-US" sz="2800" b="1" kern="1200" dirty="0">
                          <a:solidFill>
                            <a:schemeClr val="dk1"/>
                          </a:solidFill>
                          <a:effectLst/>
                          <a:latin typeface="Consolas" panose="020B0609020204030204" pitchFamily="49" charset="0"/>
                          <a:ea typeface="+mn-ea"/>
                          <a:cs typeface="+mn-cs"/>
                        </a:rPr>
                        <a:t>False</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86298652"/>
                  </a:ext>
                </a:extLst>
              </a:tr>
            </a:tbl>
          </a:graphicData>
        </a:graphic>
      </p:graphicFrame>
      <p:sp>
        <p:nvSpPr>
          <p:cNvPr id="4" name="Slide Number Placeholder 3">
            <a:extLst>
              <a:ext uri="{FF2B5EF4-FFF2-40B4-BE49-F238E27FC236}">
                <a16:creationId xmlns:a16="http://schemas.microsoft.com/office/drawing/2014/main" id="{2A98956F-B885-490F-964E-7907CCD17B68}"/>
              </a:ext>
            </a:extLst>
          </p:cNvPr>
          <p:cNvSpPr>
            <a:spLocks noGrp="1"/>
          </p:cNvSpPr>
          <p:nvPr>
            <p:ph type="sldNum" sz="quarter" idx="12"/>
          </p:nvPr>
        </p:nvSpPr>
        <p:spPr/>
        <p:txBody>
          <a:bodyPr/>
          <a:lstStyle/>
          <a:p>
            <a:fld id="{3EA9A468-A168-48C4-B46A-E65448296BCD}" type="slidenum">
              <a:rPr lang="en-US" altLang="en-US" smtClean="0"/>
              <a:pPr/>
              <a:t>34</a:t>
            </a:fld>
            <a:endParaRPr lang="en-US" altLang="en-US"/>
          </a:p>
        </p:txBody>
      </p:sp>
    </p:spTree>
    <p:extLst>
      <p:ext uri="{BB962C8B-B14F-4D97-AF65-F5344CB8AC3E}">
        <p14:creationId xmlns:p14="http://schemas.microsoft.com/office/powerpoint/2010/main" val="3747327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13B-BE3B-4540-ABB5-E3E2418587AD}"/>
              </a:ext>
            </a:extLst>
          </p:cNvPr>
          <p:cNvSpPr>
            <a:spLocks noGrp="1"/>
          </p:cNvSpPr>
          <p:nvPr>
            <p:ph type="title"/>
          </p:nvPr>
        </p:nvSpPr>
        <p:spPr/>
        <p:txBody>
          <a:bodyPr/>
          <a:lstStyle/>
          <a:p>
            <a:r>
              <a:rPr lang="en-US" dirty="0"/>
              <a:t>Methods for Testing String Characteristics (2 of 2)</a:t>
            </a:r>
          </a:p>
        </p:txBody>
      </p:sp>
      <p:graphicFrame>
        <p:nvGraphicFramePr>
          <p:cNvPr id="7" name="Content Placeholder 6">
            <a:extLst>
              <a:ext uri="{FF2B5EF4-FFF2-40B4-BE49-F238E27FC236}">
                <a16:creationId xmlns:a16="http://schemas.microsoft.com/office/drawing/2014/main" id="{8953F740-8F01-4E75-A7B2-0D195561F610}"/>
              </a:ext>
            </a:extLst>
          </p:cNvPr>
          <p:cNvGraphicFramePr>
            <a:graphicFrameLocks noGrp="1"/>
          </p:cNvGraphicFramePr>
          <p:nvPr>
            <p:ph idx="1"/>
          </p:nvPr>
        </p:nvGraphicFramePr>
        <p:xfrm>
          <a:off x="838200" y="1295400"/>
          <a:ext cx="10572402" cy="4503993"/>
        </p:xfrm>
        <a:graphic>
          <a:graphicData uri="http://schemas.openxmlformats.org/drawingml/2006/table">
            <a:tbl>
              <a:tblPr firstRow="1" firstCol="1" bandRow="1">
                <a:tableStyleId>{1E171933-4619-4E11-9A3F-F7608DF75F80}</a:tableStyleId>
              </a:tblPr>
              <a:tblGrid>
                <a:gridCol w="1897698">
                  <a:extLst>
                    <a:ext uri="{9D8B030D-6E8A-4147-A177-3AD203B41FA5}">
                      <a16:colId xmlns:a16="http://schemas.microsoft.com/office/drawing/2014/main" val="31395952"/>
                    </a:ext>
                  </a:extLst>
                </a:gridCol>
                <a:gridCol w="8674704">
                  <a:extLst>
                    <a:ext uri="{9D8B030D-6E8A-4147-A177-3AD203B41FA5}">
                      <a16:colId xmlns:a16="http://schemas.microsoft.com/office/drawing/2014/main" val="1041741893"/>
                    </a:ext>
                  </a:extLst>
                </a:gridCol>
              </a:tblGrid>
              <a:tr h="457200">
                <a:tc>
                  <a:txBody>
                    <a:bodyPr/>
                    <a:lstStyle/>
                    <a:p>
                      <a:pPr marL="0" marR="0">
                        <a:lnSpc>
                          <a:spcPct val="107000"/>
                        </a:lnSpc>
                        <a:spcBef>
                          <a:spcPts val="0"/>
                        </a:spcBef>
                        <a:spcAft>
                          <a:spcPts val="0"/>
                        </a:spcAft>
                      </a:pPr>
                      <a:r>
                        <a:rPr lang="en-US" sz="2800" dirty="0">
                          <a:effectLst/>
                        </a:rPr>
                        <a:t>Method</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Description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9296574"/>
                  </a:ext>
                </a:extLst>
              </a:tr>
              <a:tr h="752244">
                <a:tc>
                  <a:txBody>
                    <a:bodyPr/>
                    <a:lstStyle/>
                    <a:p>
                      <a:pPr marL="0" marR="0">
                        <a:lnSpc>
                          <a:spcPct val="107000"/>
                        </a:lnSpc>
                        <a:spcBef>
                          <a:spcPts val="0"/>
                        </a:spcBef>
                        <a:spcAft>
                          <a:spcPts val="0"/>
                        </a:spcAft>
                      </a:pPr>
                      <a:r>
                        <a:rPr lang="en-US" sz="2800" dirty="0" err="1">
                          <a:effectLst/>
                        </a:rPr>
                        <a:t>s.islower</a:t>
                      </a:r>
                      <a:r>
                        <a:rPr lang="en-US" sz="2800" dirty="0">
                          <a:effectLst/>
                        </a:rPr>
                        <a:t>()</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 </a:t>
                      </a:r>
                      <a:r>
                        <a:rPr lang="en-US" sz="2800" kern="1200" dirty="0">
                          <a:solidFill>
                            <a:schemeClr val="dk1"/>
                          </a:solidFill>
                          <a:effectLst/>
                          <a:latin typeface="+mn-lt"/>
                          <a:ea typeface="+mn-ea"/>
                          <a:cs typeface="+mn-cs"/>
                        </a:rPr>
                        <a:t>Returns</a:t>
                      </a:r>
                      <a:r>
                        <a:rPr lang="en-US" sz="2800" dirty="0">
                          <a:effectLst/>
                        </a:rPr>
                        <a:t> </a:t>
                      </a:r>
                      <a:r>
                        <a:rPr lang="en-US" sz="2800" b="1" kern="1200" dirty="0">
                          <a:solidFill>
                            <a:schemeClr val="dk1"/>
                          </a:solidFill>
                          <a:effectLst/>
                          <a:latin typeface="Consolas" panose="020B0609020204030204" pitchFamily="49" charset="0"/>
                          <a:ea typeface="+mn-ea"/>
                          <a:cs typeface="+mn-cs"/>
                        </a:rPr>
                        <a:t>True</a:t>
                      </a:r>
                      <a:r>
                        <a:rPr lang="en-US" sz="2800" dirty="0">
                          <a:effectLst/>
                        </a:rPr>
                        <a:t> if string </a:t>
                      </a:r>
                      <a:r>
                        <a:rPr lang="en-US" sz="2800" b="1" dirty="0">
                          <a:effectLst/>
                          <a:latin typeface="Consolas" panose="020B0609020204030204" pitchFamily="49" charset="0"/>
                        </a:rPr>
                        <a:t>s</a:t>
                      </a:r>
                      <a:r>
                        <a:rPr lang="en-US" sz="2800" dirty="0">
                          <a:effectLst/>
                        </a:rPr>
                        <a:t> contains at least one letter and all letters in the string are lowercase. Otherwise, it returns </a:t>
                      </a:r>
                      <a:r>
                        <a:rPr lang="en-US" sz="2800" b="1" kern="1200" dirty="0">
                          <a:solidFill>
                            <a:schemeClr val="dk1"/>
                          </a:solidFill>
                          <a:effectLst/>
                          <a:latin typeface="Consolas" panose="020B0609020204030204" pitchFamily="49" charset="0"/>
                          <a:ea typeface="+mn-ea"/>
                          <a:cs typeface="+mn-cs"/>
                        </a:rPr>
                        <a:t>False</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4342699"/>
                  </a:ext>
                </a:extLst>
              </a:tr>
              <a:tr h="1136884">
                <a:tc>
                  <a:txBody>
                    <a:bodyPr/>
                    <a:lstStyle/>
                    <a:p>
                      <a:pPr marL="0" marR="0">
                        <a:lnSpc>
                          <a:spcPct val="107000"/>
                        </a:lnSpc>
                        <a:spcBef>
                          <a:spcPts val="0"/>
                        </a:spcBef>
                        <a:spcAft>
                          <a:spcPts val="0"/>
                        </a:spcAft>
                      </a:pPr>
                      <a:r>
                        <a:rPr lang="en-US" sz="2800">
                          <a:effectLst/>
                        </a:rPr>
                        <a:t>s.isspace()</a:t>
                      </a:r>
                      <a:endParaRPr lang="en-US" sz="280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 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string </a:t>
                      </a:r>
                      <a:r>
                        <a:rPr lang="en-US" sz="2800" b="1" dirty="0">
                          <a:effectLst/>
                        </a:rPr>
                        <a:t>s</a:t>
                      </a:r>
                      <a:r>
                        <a:rPr lang="en-US" sz="2800" dirty="0">
                          <a:effectLst/>
                        </a:rPr>
                        <a:t> consists of only white space characters (blank, newline, tab) and it contains at least one character. Otherwise, it returns </a:t>
                      </a:r>
                      <a:r>
                        <a:rPr lang="en-US" sz="2800" b="1" kern="1200" dirty="0">
                          <a:solidFill>
                            <a:schemeClr val="dk1"/>
                          </a:solidFill>
                          <a:effectLst/>
                          <a:latin typeface="Consolas" panose="020B0609020204030204" pitchFamily="49" charset="0"/>
                          <a:ea typeface="+mn-ea"/>
                          <a:cs typeface="+mn-cs"/>
                        </a:rPr>
                        <a:t>False</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18637"/>
                  </a:ext>
                </a:extLst>
              </a:tr>
              <a:tr h="752244">
                <a:tc>
                  <a:txBody>
                    <a:bodyPr/>
                    <a:lstStyle/>
                    <a:p>
                      <a:pPr marL="0" marR="0">
                        <a:lnSpc>
                          <a:spcPct val="107000"/>
                        </a:lnSpc>
                        <a:spcBef>
                          <a:spcPts val="0"/>
                        </a:spcBef>
                        <a:spcAft>
                          <a:spcPts val="0"/>
                        </a:spcAft>
                      </a:pPr>
                      <a:r>
                        <a:rPr lang="en-US" sz="2800" dirty="0" err="1">
                          <a:effectLst/>
                        </a:rPr>
                        <a:t>s.isupper</a:t>
                      </a:r>
                      <a:r>
                        <a:rPr lang="en-US" sz="2800" dirty="0">
                          <a:effectLst/>
                        </a:rPr>
                        <a:t>()</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 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string </a:t>
                      </a:r>
                      <a:r>
                        <a:rPr lang="en-US" sz="2800" b="1" dirty="0">
                          <a:effectLst/>
                          <a:latin typeface="Consolas" panose="020B0609020204030204" pitchFamily="49" charset="0"/>
                        </a:rPr>
                        <a:t>s</a:t>
                      </a:r>
                      <a:r>
                        <a:rPr lang="en-US" sz="2800" dirty="0">
                          <a:effectLst/>
                        </a:rPr>
                        <a:t> contains at least one letter and all letters in the string are uppercase. Otherwise, it returns </a:t>
                      </a:r>
                      <a:r>
                        <a:rPr lang="en-US" sz="2800" b="1" kern="1200" dirty="0">
                          <a:solidFill>
                            <a:schemeClr val="dk1"/>
                          </a:solidFill>
                          <a:effectLst/>
                          <a:latin typeface="Consolas" panose="020B0609020204030204" pitchFamily="49" charset="0"/>
                          <a:ea typeface="+mn-ea"/>
                          <a:cs typeface="+mn-cs"/>
                        </a:rPr>
                        <a:t>False</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939091"/>
                  </a:ext>
                </a:extLst>
              </a:tr>
            </a:tbl>
          </a:graphicData>
        </a:graphic>
      </p:graphicFrame>
      <p:sp>
        <p:nvSpPr>
          <p:cNvPr id="4" name="Slide Number Placeholder 3">
            <a:extLst>
              <a:ext uri="{FF2B5EF4-FFF2-40B4-BE49-F238E27FC236}">
                <a16:creationId xmlns:a16="http://schemas.microsoft.com/office/drawing/2014/main" id="{2A98956F-B885-490F-964E-7907CCD17B68}"/>
              </a:ext>
            </a:extLst>
          </p:cNvPr>
          <p:cNvSpPr>
            <a:spLocks noGrp="1"/>
          </p:cNvSpPr>
          <p:nvPr>
            <p:ph type="sldNum" sz="quarter" idx="12"/>
          </p:nvPr>
        </p:nvSpPr>
        <p:spPr/>
        <p:txBody>
          <a:bodyPr/>
          <a:lstStyle/>
          <a:p>
            <a:fld id="{3EA9A468-A168-48C4-B46A-E65448296BCD}" type="slidenum">
              <a:rPr lang="en-US" altLang="en-US" smtClean="0"/>
              <a:pPr/>
              <a:t>35</a:t>
            </a:fld>
            <a:endParaRPr lang="en-US" altLang="en-US"/>
          </a:p>
        </p:txBody>
      </p:sp>
    </p:spTree>
    <p:extLst>
      <p:ext uri="{BB962C8B-B14F-4D97-AF65-F5344CB8AC3E}">
        <p14:creationId xmlns:p14="http://schemas.microsoft.com/office/powerpoint/2010/main" val="1377892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13B-BE3B-4540-ABB5-E3E2418587AD}"/>
              </a:ext>
            </a:extLst>
          </p:cNvPr>
          <p:cNvSpPr>
            <a:spLocks noGrp="1"/>
          </p:cNvSpPr>
          <p:nvPr>
            <p:ph type="title"/>
          </p:nvPr>
        </p:nvSpPr>
        <p:spPr/>
        <p:txBody>
          <a:bodyPr/>
          <a:lstStyle/>
          <a:p>
            <a:r>
              <a:rPr lang="en-US" dirty="0"/>
              <a:t>Methods for Testing String Characteristics (1 of 2)</a:t>
            </a:r>
          </a:p>
        </p:txBody>
      </p:sp>
      <p:graphicFrame>
        <p:nvGraphicFramePr>
          <p:cNvPr id="7" name="Content Placeholder 6">
            <a:extLst>
              <a:ext uri="{FF2B5EF4-FFF2-40B4-BE49-F238E27FC236}">
                <a16:creationId xmlns:a16="http://schemas.microsoft.com/office/drawing/2014/main" id="{8953F740-8F01-4E75-A7B2-0D195561F610}"/>
              </a:ext>
            </a:extLst>
          </p:cNvPr>
          <p:cNvGraphicFramePr>
            <a:graphicFrameLocks noGrp="1"/>
          </p:cNvGraphicFramePr>
          <p:nvPr>
            <p:ph idx="1"/>
          </p:nvPr>
        </p:nvGraphicFramePr>
        <p:xfrm>
          <a:off x="838200" y="1140079"/>
          <a:ext cx="10515600" cy="1222121"/>
        </p:xfrm>
        <a:graphic>
          <a:graphicData uri="http://schemas.openxmlformats.org/drawingml/2006/table">
            <a:tbl>
              <a:tblPr firstRow="1" firstCol="1" bandRow="1">
                <a:tableStyleId>{1E171933-4619-4E11-9A3F-F7608DF75F80}</a:tableStyleId>
              </a:tblPr>
              <a:tblGrid>
                <a:gridCol w="1828800">
                  <a:extLst>
                    <a:ext uri="{9D8B030D-6E8A-4147-A177-3AD203B41FA5}">
                      <a16:colId xmlns:a16="http://schemas.microsoft.com/office/drawing/2014/main" val="31395952"/>
                    </a:ext>
                  </a:extLst>
                </a:gridCol>
                <a:gridCol w="8686800">
                  <a:extLst>
                    <a:ext uri="{9D8B030D-6E8A-4147-A177-3AD203B41FA5}">
                      <a16:colId xmlns:a16="http://schemas.microsoft.com/office/drawing/2014/main" val="1041741893"/>
                    </a:ext>
                  </a:extLst>
                </a:gridCol>
              </a:tblGrid>
              <a:tr h="457200">
                <a:tc>
                  <a:txBody>
                    <a:bodyPr/>
                    <a:lstStyle/>
                    <a:p>
                      <a:pPr marL="0" marR="0">
                        <a:lnSpc>
                          <a:spcPct val="107000"/>
                        </a:lnSpc>
                        <a:spcBef>
                          <a:spcPts val="0"/>
                        </a:spcBef>
                        <a:spcAft>
                          <a:spcPts val="0"/>
                        </a:spcAft>
                      </a:pPr>
                      <a:r>
                        <a:rPr lang="en-US" sz="2400" dirty="0">
                          <a:effectLst/>
                        </a:rPr>
                        <a:t>Method</a:t>
                      </a:r>
                      <a:endParaRPr lang="en-US" sz="24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dirty="0">
                          <a:effectLst/>
                        </a:rPr>
                        <a:t>Description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9296574"/>
                  </a:ext>
                </a:extLst>
              </a:tr>
              <a:tr h="752244">
                <a:tc>
                  <a:txBody>
                    <a:bodyPr/>
                    <a:lstStyle/>
                    <a:p>
                      <a:pPr marL="0" marR="0">
                        <a:lnSpc>
                          <a:spcPct val="107000"/>
                        </a:lnSpc>
                        <a:spcBef>
                          <a:spcPts val="0"/>
                        </a:spcBef>
                        <a:spcAft>
                          <a:spcPts val="0"/>
                        </a:spcAft>
                      </a:pPr>
                      <a:r>
                        <a:rPr lang="en-US" sz="2400" dirty="0" err="1">
                          <a:effectLst/>
                        </a:rPr>
                        <a:t>s.isalnum</a:t>
                      </a:r>
                      <a:r>
                        <a:rPr lang="en-US" sz="2400" dirty="0">
                          <a:effectLst/>
                        </a:rPr>
                        <a:t>()</a:t>
                      </a:r>
                      <a:endParaRPr lang="en-US" sz="24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dirty="0">
                          <a:effectLst/>
                        </a:rPr>
                        <a:t> Returns </a:t>
                      </a:r>
                      <a:r>
                        <a:rPr lang="en-US" sz="2400" b="1" kern="1200" dirty="0">
                          <a:solidFill>
                            <a:schemeClr val="dk1"/>
                          </a:solidFill>
                          <a:effectLst/>
                          <a:latin typeface="Consolas" panose="020B0609020204030204" pitchFamily="49" charset="0"/>
                          <a:ea typeface="+mn-ea"/>
                          <a:cs typeface="+mn-cs"/>
                        </a:rPr>
                        <a:t>True</a:t>
                      </a:r>
                      <a:r>
                        <a:rPr lang="en-US" sz="2400" dirty="0">
                          <a:effectLst/>
                        </a:rPr>
                        <a:t> if string </a:t>
                      </a:r>
                      <a:r>
                        <a:rPr lang="en-US" sz="2400" b="1" dirty="0">
                          <a:effectLst/>
                          <a:latin typeface="Consolas" panose="020B0609020204030204" pitchFamily="49" charset="0"/>
                        </a:rPr>
                        <a:t>s</a:t>
                      </a:r>
                      <a:r>
                        <a:rPr lang="en-US" sz="2400" dirty="0">
                          <a:effectLst/>
                        </a:rPr>
                        <a:t> consists of only letters or digits and it contains at least one character. Otherwise, it returns </a:t>
                      </a:r>
                      <a:r>
                        <a:rPr lang="en-US" sz="2400" b="1" kern="1200" dirty="0">
                          <a:solidFill>
                            <a:schemeClr val="dk1"/>
                          </a:solidFill>
                          <a:effectLst/>
                          <a:latin typeface="Consolas" panose="020B0609020204030204" pitchFamily="49" charset="0"/>
                          <a:ea typeface="+mn-ea"/>
                          <a:cs typeface="+mn-cs"/>
                        </a:rPr>
                        <a:t>False</a:t>
                      </a:r>
                      <a:r>
                        <a:rPr lang="en-US" sz="2400" dirty="0">
                          <a:effectLst/>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51235558"/>
                  </a:ext>
                </a:extLst>
              </a:tr>
            </a:tbl>
          </a:graphicData>
        </a:graphic>
      </p:graphicFrame>
      <p:sp>
        <p:nvSpPr>
          <p:cNvPr id="4" name="Slide Number Placeholder 3">
            <a:extLst>
              <a:ext uri="{FF2B5EF4-FFF2-40B4-BE49-F238E27FC236}">
                <a16:creationId xmlns:a16="http://schemas.microsoft.com/office/drawing/2014/main" id="{2A98956F-B885-490F-964E-7907CCD17B68}"/>
              </a:ext>
            </a:extLst>
          </p:cNvPr>
          <p:cNvSpPr>
            <a:spLocks noGrp="1"/>
          </p:cNvSpPr>
          <p:nvPr>
            <p:ph type="sldNum" sz="quarter" idx="12"/>
          </p:nvPr>
        </p:nvSpPr>
        <p:spPr/>
        <p:txBody>
          <a:bodyPr/>
          <a:lstStyle/>
          <a:p>
            <a:fld id="{3EA9A468-A168-48C4-B46A-E65448296BCD}" type="slidenum">
              <a:rPr lang="en-US" altLang="en-US" smtClean="0"/>
              <a:pPr/>
              <a:t>36</a:t>
            </a:fld>
            <a:endParaRPr lang="en-US" altLang="en-US"/>
          </a:p>
        </p:txBody>
      </p:sp>
      <p:sp>
        <p:nvSpPr>
          <p:cNvPr id="5" name="TextBox 4">
            <a:extLst>
              <a:ext uri="{FF2B5EF4-FFF2-40B4-BE49-F238E27FC236}">
                <a16:creationId xmlns:a16="http://schemas.microsoft.com/office/drawing/2014/main" id="{BBA8DE22-C8CB-4952-AC95-496B43EBE843}"/>
              </a:ext>
            </a:extLst>
          </p:cNvPr>
          <p:cNvSpPr txBox="1"/>
          <p:nvPr/>
        </p:nvSpPr>
        <p:spPr>
          <a:xfrm>
            <a:off x="1600200" y="2438400"/>
            <a:ext cx="5791201" cy="403187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spcBef>
                <a:spcPts val="1200"/>
              </a:spcBef>
            </a:pPr>
            <a:r>
              <a:rPr lang="en-US" sz="2800" b="0" i="0" u="none" strike="noStrike" baseline="0" dirty="0">
                <a:solidFill>
                  <a:srgbClr val="333333"/>
                </a:solidFill>
                <a:latin typeface="Consolas" panose="020B0609020204030204" pitchFamily="49" charset="0"/>
              </a:rPr>
              <a:t>name </a:t>
            </a:r>
            <a:r>
              <a:rPr lang="en-US" sz="2800" b="0" i="0" u="none" strike="noStrike" baseline="0" dirty="0">
                <a:solidFill>
                  <a:srgbClr val="FF33FF"/>
                </a:solidFill>
                <a:latin typeface="Consolas" panose="020B0609020204030204" pitchFamily="49" charset="0"/>
              </a:rPr>
              <a:t>=</a:t>
            </a:r>
            <a:r>
              <a:rPr lang="en-US" sz="2800" b="0" i="0" u="none" strike="noStrike" baseline="0" dirty="0">
                <a:solidFill>
                  <a:srgbClr val="666666"/>
                </a:solidFill>
                <a:latin typeface="Consolas" panose="020B0609020204030204" pitchFamily="49" charset="0"/>
              </a:rPr>
              <a:t> </a:t>
            </a:r>
            <a:r>
              <a:rPr lang="en-US" sz="2800" b="0" i="0" u="none" strike="noStrike" baseline="0" dirty="0">
                <a:solidFill>
                  <a:srgbClr val="BB2121"/>
                </a:solidFill>
                <a:latin typeface="Consolas" panose="020B0609020204030204" pitchFamily="49" charset="0"/>
              </a:rPr>
              <a:t>"Husni </a:t>
            </a:r>
            <a:r>
              <a:rPr lang="en-US" sz="2800" b="0" i="0" u="none" strike="noStrike" baseline="0" dirty="0" err="1">
                <a:solidFill>
                  <a:srgbClr val="BB2121"/>
                </a:solidFill>
                <a:latin typeface="Consolas" panose="020B0609020204030204" pitchFamily="49" charset="0"/>
              </a:rPr>
              <a:t>AlMuhtaseb</a:t>
            </a:r>
            <a:r>
              <a:rPr lang="en-US" sz="2800" b="0" i="0" u="none" strike="noStrike" baseline="0" dirty="0">
                <a:solidFill>
                  <a:srgbClr val="BB2121"/>
                </a:solidFill>
                <a:latin typeface="Consolas" panose="020B0609020204030204" pitchFamily="49" charset="0"/>
              </a:rPr>
              <a:t>"</a:t>
            </a:r>
          </a:p>
          <a:p>
            <a:pPr algn="l">
              <a:spcBef>
                <a:spcPts val="1200"/>
              </a:spcBef>
            </a:pPr>
            <a:r>
              <a:rPr lang="en-US" sz="2800" dirty="0">
                <a:solidFill>
                  <a:srgbClr val="333333"/>
                </a:solidFill>
                <a:latin typeface="Consolas" panose="020B0609020204030204" pitchFamily="49" charset="0"/>
              </a:rPr>
              <a:t>f</a:t>
            </a:r>
            <a:r>
              <a:rPr lang="en-US" sz="2800" b="0" i="0" u="none" strike="noStrike" baseline="0" dirty="0">
                <a:solidFill>
                  <a:srgbClr val="333333"/>
                </a:solidFill>
                <a:latin typeface="Consolas" panose="020B0609020204030204" pitchFamily="49" charset="0"/>
              </a:rPr>
              <a:t>lag </a:t>
            </a:r>
            <a:r>
              <a:rPr lang="en-US" sz="2800" b="0" i="0" u="none" strike="noStrike" baseline="0" dirty="0">
                <a:solidFill>
                  <a:srgbClr val="FF33FF"/>
                </a:solidFill>
                <a:latin typeface="Consolas" panose="020B0609020204030204" pitchFamily="49" charset="0"/>
              </a:rPr>
              <a:t>=</a:t>
            </a:r>
            <a:r>
              <a:rPr lang="en-US" sz="2800" b="0" i="0" u="none" strike="noStrike" baseline="0" dirty="0">
                <a:solidFill>
                  <a:srgbClr val="333333"/>
                </a:solidFill>
                <a:latin typeface="Consolas" panose="020B0609020204030204" pitchFamily="49" charset="0"/>
              </a:rPr>
              <a:t> </a:t>
            </a:r>
            <a:r>
              <a:rPr lang="en-US" sz="2800" b="0" i="0" u="none" strike="noStrike" baseline="0" dirty="0" err="1">
                <a:solidFill>
                  <a:srgbClr val="333333"/>
                </a:solidFill>
                <a:latin typeface="Consolas" panose="020B0609020204030204" pitchFamily="49" charset="0"/>
              </a:rPr>
              <a:t>name</a:t>
            </a:r>
            <a:r>
              <a:rPr lang="en-US" sz="2800" b="0" i="0" u="none" strike="noStrike" baseline="0" dirty="0" err="1">
                <a:solidFill>
                  <a:srgbClr val="666666"/>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isalnum</a:t>
            </a:r>
            <a:r>
              <a:rPr lang="en-US" sz="2800" b="0" i="0" u="none" strike="noStrike" baseline="0" dirty="0">
                <a:solidFill>
                  <a:srgbClr val="333333"/>
                </a:solidFill>
                <a:latin typeface="Consolas" panose="020B0609020204030204" pitchFamily="49" charset="0"/>
              </a:rPr>
              <a:t>()</a:t>
            </a:r>
          </a:p>
          <a:p>
            <a:pPr>
              <a:spcBef>
                <a:spcPts val="1200"/>
              </a:spcBef>
            </a:pPr>
            <a:r>
              <a:rPr lang="en-US" sz="2800" dirty="0">
                <a:solidFill>
                  <a:srgbClr val="008100"/>
                </a:solidFill>
                <a:latin typeface="Consolas" panose="020B0609020204030204" pitchFamily="49" charset="0"/>
              </a:rPr>
              <a:t>print</a:t>
            </a:r>
            <a:r>
              <a:rPr lang="en-US" sz="2800" dirty="0">
                <a:solidFill>
                  <a:srgbClr val="333333"/>
                </a:solidFill>
                <a:latin typeface="Consolas" panose="020B0609020204030204" pitchFamily="49" charset="0"/>
              </a:rPr>
              <a:t> (flag)</a:t>
            </a:r>
          </a:p>
          <a:p>
            <a:pPr algn="l">
              <a:spcBef>
                <a:spcPts val="1200"/>
              </a:spcBef>
            </a:pPr>
            <a:r>
              <a:rPr lang="en-US" sz="2800" dirty="0">
                <a:solidFill>
                  <a:srgbClr val="333333"/>
                </a:solidFill>
                <a:latin typeface="Consolas" panose="020B0609020204030204" pitchFamily="49" charset="0"/>
              </a:rPr>
              <a:t>name </a:t>
            </a:r>
            <a:r>
              <a:rPr lang="en-US" sz="2800" dirty="0">
                <a:solidFill>
                  <a:srgbClr val="FF33FF"/>
                </a:solidFill>
                <a:latin typeface="Consolas" panose="020B0609020204030204" pitchFamily="49" charset="0"/>
              </a:rPr>
              <a:t>=</a:t>
            </a:r>
            <a:r>
              <a:rPr lang="en-US" sz="2800" dirty="0">
                <a:solidFill>
                  <a:srgbClr val="333333"/>
                </a:solidFill>
                <a:latin typeface="Consolas" panose="020B0609020204030204" pitchFamily="49" charset="0"/>
              </a:rPr>
              <a:t> </a:t>
            </a:r>
            <a:r>
              <a:rPr lang="en-US" sz="2800" dirty="0">
                <a:solidFill>
                  <a:srgbClr val="FF0000"/>
                </a:solidFill>
                <a:latin typeface="Consolas" panose="020B0609020204030204" pitchFamily="49" charset="0"/>
              </a:rPr>
              <a:t>"</a:t>
            </a:r>
            <a:r>
              <a:rPr lang="en-US" sz="2800" b="0" i="0" u="none" strike="noStrike" baseline="0" dirty="0" err="1">
                <a:solidFill>
                  <a:srgbClr val="BB2121"/>
                </a:solidFill>
                <a:latin typeface="Consolas" panose="020B0609020204030204" pitchFamily="49" charset="0"/>
              </a:rPr>
              <a:t>HusniAlMuhtaseb</a:t>
            </a:r>
            <a:r>
              <a:rPr lang="en-US" sz="2800" dirty="0">
                <a:solidFill>
                  <a:srgbClr val="FF0000"/>
                </a:solidFill>
                <a:latin typeface="Consolas" panose="020B0609020204030204" pitchFamily="49" charset="0"/>
              </a:rPr>
              <a:t>"</a:t>
            </a:r>
            <a:endParaRPr lang="en-US" sz="2800" b="0" i="0" u="none" strike="noStrike" baseline="0" dirty="0">
              <a:solidFill>
                <a:srgbClr val="FF0000"/>
              </a:solidFill>
              <a:latin typeface="Consolas" panose="020B0609020204030204" pitchFamily="49" charset="0"/>
            </a:endParaRPr>
          </a:p>
          <a:p>
            <a:pPr algn="l">
              <a:spcBef>
                <a:spcPts val="1200"/>
              </a:spcBef>
            </a:pPr>
            <a:r>
              <a:rPr lang="en-US" sz="280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 (</a:t>
            </a:r>
            <a:r>
              <a:rPr lang="en-US" sz="2800" b="0" i="0" u="none" strike="noStrike" baseline="0" dirty="0" err="1">
                <a:solidFill>
                  <a:srgbClr val="333333"/>
                </a:solidFill>
                <a:latin typeface="Consolas" panose="020B0609020204030204" pitchFamily="49" charset="0"/>
              </a:rPr>
              <a:t>name</a:t>
            </a:r>
            <a:r>
              <a:rPr lang="en-US" sz="2800" b="0" i="0" u="none" strike="noStrike" baseline="0" dirty="0" err="1">
                <a:solidFill>
                  <a:srgbClr val="666666"/>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isalnum</a:t>
            </a:r>
            <a:r>
              <a:rPr lang="en-US" sz="2800" b="0" i="0" u="none" strike="noStrike" baseline="0" dirty="0">
                <a:solidFill>
                  <a:srgbClr val="333333"/>
                </a:solidFill>
                <a:latin typeface="Consolas" panose="020B0609020204030204" pitchFamily="49" charset="0"/>
              </a:rPr>
              <a:t>())</a:t>
            </a:r>
          </a:p>
          <a:p>
            <a:pPr>
              <a:spcBef>
                <a:spcPts val="1200"/>
              </a:spcBef>
            </a:pPr>
            <a:r>
              <a:rPr lang="en-US" sz="280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 (</a:t>
            </a:r>
            <a:r>
              <a:rPr lang="en-US" sz="2800" b="0" i="0" u="none" strike="noStrike" baseline="0" dirty="0">
                <a:solidFill>
                  <a:srgbClr val="FF0000"/>
                </a:solidFill>
                <a:latin typeface="Consolas" panose="020B0609020204030204" pitchFamily="49" charset="0"/>
              </a:rPr>
              <a:t>"1234"</a:t>
            </a:r>
            <a:r>
              <a:rPr lang="en-US" sz="2800" b="0" i="0" u="none" strike="noStrike" baseline="0" dirty="0">
                <a:solidFill>
                  <a:srgbClr val="666666"/>
                </a:solidFill>
                <a:latin typeface="Consolas" panose="020B0609020204030204" pitchFamily="49" charset="0"/>
              </a:rPr>
              <a:t>.</a:t>
            </a:r>
            <a:r>
              <a:rPr lang="en-US" sz="2800" b="0" i="0" u="none" strike="noStrike" baseline="0" dirty="0">
                <a:solidFill>
                  <a:srgbClr val="333333"/>
                </a:solidFill>
                <a:latin typeface="Consolas" panose="020B0609020204030204" pitchFamily="49" charset="0"/>
              </a:rPr>
              <a:t>isalnum())</a:t>
            </a:r>
          </a:p>
          <a:p>
            <a:pPr>
              <a:spcBef>
                <a:spcPts val="1200"/>
              </a:spcBef>
            </a:pPr>
            <a:r>
              <a:rPr lang="en-US" sz="280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 (</a:t>
            </a:r>
            <a:r>
              <a:rPr lang="en-US" sz="2800" b="0" i="0" u="none" strike="noStrike" baseline="0" dirty="0">
                <a:solidFill>
                  <a:srgbClr val="FF0000"/>
                </a:solidFill>
                <a:latin typeface="Consolas" panose="020B0609020204030204" pitchFamily="49" charset="0"/>
              </a:rPr>
              <a:t>"Hus1234"</a:t>
            </a:r>
            <a:r>
              <a:rPr lang="en-US" sz="2800" b="0" i="0" u="none" strike="noStrike" baseline="0" dirty="0">
                <a:solidFill>
                  <a:srgbClr val="666666"/>
                </a:solidFill>
                <a:latin typeface="Consolas" panose="020B0609020204030204" pitchFamily="49" charset="0"/>
              </a:rPr>
              <a:t>.</a:t>
            </a:r>
            <a:r>
              <a:rPr lang="en-US" sz="2800" b="0" i="0" u="none" strike="noStrike" baseline="0" dirty="0">
                <a:solidFill>
                  <a:srgbClr val="333333"/>
                </a:solidFill>
                <a:latin typeface="Consolas" panose="020B0609020204030204" pitchFamily="49" charset="0"/>
              </a:rPr>
              <a:t>isalnum())</a:t>
            </a:r>
          </a:p>
        </p:txBody>
      </p:sp>
      <p:sp>
        <p:nvSpPr>
          <p:cNvPr id="6" name="TextBox 5">
            <a:extLst>
              <a:ext uri="{FF2B5EF4-FFF2-40B4-BE49-F238E27FC236}">
                <a16:creationId xmlns:a16="http://schemas.microsoft.com/office/drawing/2014/main" id="{858507CF-2EDE-4E12-BFF1-43E2D679F6A1}"/>
              </a:ext>
            </a:extLst>
          </p:cNvPr>
          <p:cNvSpPr txBox="1"/>
          <p:nvPr/>
        </p:nvSpPr>
        <p:spPr>
          <a:xfrm>
            <a:off x="7467600" y="3663468"/>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latin typeface="Consolas" panose="020B0609020204030204" pitchFamily="49" charset="0"/>
                <a:ea typeface="Times New Roman" panose="02020603050405020304" pitchFamily="18" charset="0"/>
                <a:cs typeface="Arial" panose="020B0604020202020204" pitchFamily="34" charset="0"/>
              </a:rPr>
              <a:t>False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FD63529D-6438-47C4-AB31-8C6F1614418E}"/>
              </a:ext>
            </a:extLst>
          </p:cNvPr>
          <p:cNvSpPr txBox="1"/>
          <p:nvPr/>
        </p:nvSpPr>
        <p:spPr>
          <a:xfrm>
            <a:off x="7467600" y="4730268"/>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latin typeface="Consolas" panose="020B0609020204030204" pitchFamily="49" charset="0"/>
                <a:ea typeface="Calibri" panose="020F0502020204030204" pitchFamily="34" charset="0"/>
                <a:cs typeface="Arial" panose="020B0604020202020204" pitchFamily="34" charset="0"/>
              </a:rPr>
              <a:t>True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8EB792FD-2FEB-4FD4-86A2-6E9E3CD3142E}"/>
              </a:ext>
            </a:extLst>
          </p:cNvPr>
          <p:cNvSpPr txBox="1"/>
          <p:nvPr/>
        </p:nvSpPr>
        <p:spPr>
          <a:xfrm>
            <a:off x="7467600" y="5334000"/>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latin typeface="Consolas" panose="020B0609020204030204" pitchFamily="49" charset="0"/>
                <a:ea typeface="Times New Roman" panose="02020603050405020304" pitchFamily="18" charset="0"/>
                <a:cs typeface="Arial" panose="020B0604020202020204" pitchFamily="34" charset="0"/>
              </a:rPr>
              <a:t>True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12451D5-9E4C-45C6-95A7-AF6DAF205504}"/>
              </a:ext>
            </a:extLst>
          </p:cNvPr>
          <p:cNvSpPr txBox="1"/>
          <p:nvPr/>
        </p:nvSpPr>
        <p:spPr>
          <a:xfrm>
            <a:off x="7467600" y="5943600"/>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latin typeface="Consolas" panose="020B0609020204030204" pitchFamily="49" charset="0"/>
                <a:ea typeface="Times New Roman" panose="02020603050405020304" pitchFamily="18" charset="0"/>
                <a:cs typeface="Arial" panose="020B0604020202020204" pitchFamily="34" charset="0"/>
              </a:rPr>
              <a:t>True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E2C6213F-1790-4343-B4C0-000F90B96C47}"/>
              </a:ext>
            </a:extLst>
          </p:cNvPr>
          <p:cNvSpPr/>
          <p:nvPr/>
        </p:nvSpPr>
        <p:spPr>
          <a:xfrm>
            <a:off x="4191000" y="2441334"/>
            <a:ext cx="274320" cy="530466"/>
          </a:xfrm>
          <a:prstGeom prst="roundRect">
            <a:avLst/>
          </a:prstGeom>
          <a:solidFill>
            <a:srgbClr val="000000">
              <a:alpha val="2000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BBFE1604-0F2B-415C-A007-24603069E9C5}"/>
              </a:ext>
            </a:extLst>
          </p:cNvPr>
          <p:cNvSpPr txBox="1"/>
          <p:nvPr/>
        </p:nvSpPr>
        <p:spPr>
          <a:xfrm>
            <a:off x="8819804" y="3352800"/>
            <a:ext cx="2617972" cy="106394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tx1"/>
                </a:solidFill>
                <a:latin typeface="Consolas" panose="020B0609020204030204" pitchFamily="49" charset="0"/>
                <a:ea typeface="Times New Roman" panose="02020603050405020304" pitchFamily="18" charset="0"/>
                <a:cs typeface="Arial" panose="020B0604020202020204" pitchFamily="34" charset="0"/>
              </a:rPr>
              <a:t>! @ $ %, + -, .., </a:t>
            </a:r>
            <a:br>
              <a:rPr lang="en-US" sz="2000" dirty="0">
                <a:solidFill>
                  <a:schemeClr val="tx1"/>
                </a:solidFill>
                <a:latin typeface="Consolas" panose="020B0609020204030204" pitchFamily="49" charset="0"/>
                <a:ea typeface="Times New Roman" panose="02020603050405020304" pitchFamily="18" charset="0"/>
                <a:cs typeface="Arial" panose="020B0604020202020204" pitchFamily="34" charset="0"/>
              </a:rPr>
            </a:br>
            <a:r>
              <a:rPr lang="en-US" sz="2000" dirty="0">
                <a:solidFill>
                  <a:schemeClr val="tx1"/>
                </a:solidFill>
                <a:latin typeface="Consolas" panose="020B0609020204030204" pitchFamily="49" charset="0"/>
                <a:ea typeface="Times New Roman" panose="02020603050405020304" pitchFamily="18" charset="0"/>
                <a:cs typeface="Arial" panose="020B0604020202020204" pitchFamily="34" charset="0"/>
              </a:rPr>
              <a:t>are not from </a:t>
            </a:r>
            <a:br>
              <a:rPr lang="en-US" sz="2000" dirty="0">
                <a:solidFill>
                  <a:schemeClr val="tx1"/>
                </a:solidFill>
                <a:latin typeface="Consolas" panose="020B0609020204030204" pitchFamily="49" charset="0"/>
                <a:ea typeface="Times New Roman" panose="02020603050405020304" pitchFamily="18" charset="0"/>
                <a:cs typeface="Arial" panose="020B0604020202020204" pitchFamily="34" charset="0"/>
              </a:rPr>
            </a:br>
            <a:r>
              <a:rPr lang="en-US" sz="2000" dirty="0">
                <a:solidFill>
                  <a:schemeClr val="tx1"/>
                </a:solidFill>
                <a:latin typeface="Consolas" panose="020B0609020204030204" pitchFamily="49" charset="0"/>
                <a:ea typeface="Times New Roman" panose="02020603050405020304" pitchFamily="18" charset="0"/>
                <a:cs typeface="Arial" panose="020B0604020202020204" pitchFamily="34" charset="0"/>
              </a:rPr>
              <a:t>alphabets</a:t>
            </a:r>
            <a:endParaRPr lang="en-US" sz="20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0994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5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13B-BE3B-4540-ABB5-E3E2418587AD}"/>
              </a:ext>
            </a:extLst>
          </p:cNvPr>
          <p:cNvSpPr>
            <a:spLocks noGrp="1"/>
          </p:cNvSpPr>
          <p:nvPr>
            <p:ph type="title"/>
          </p:nvPr>
        </p:nvSpPr>
        <p:spPr/>
        <p:txBody>
          <a:bodyPr/>
          <a:lstStyle/>
          <a:p>
            <a:r>
              <a:rPr lang="en-US" dirty="0"/>
              <a:t>Methods for Testing String Characteristics (1 of 2)</a:t>
            </a:r>
          </a:p>
        </p:txBody>
      </p:sp>
      <p:graphicFrame>
        <p:nvGraphicFramePr>
          <p:cNvPr id="7" name="Content Placeholder 6">
            <a:extLst>
              <a:ext uri="{FF2B5EF4-FFF2-40B4-BE49-F238E27FC236}">
                <a16:creationId xmlns:a16="http://schemas.microsoft.com/office/drawing/2014/main" id="{8953F740-8F01-4E75-A7B2-0D195561F610}"/>
              </a:ext>
            </a:extLst>
          </p:cNvPr>
          <p:cNvGraphicFramePr>
            <a:graphicFrameLocks noGrp="1"/>
          </p:cNvGraphicFramePr>
          <p:nvPr>
            <p:ph idx="1"/>
          </p:nvPr>
        </p:nvGraphicFramePr>
        <p:xfrm>
          <a:off x="990600" y="1089469"/>
          <a:ext cx="10287000" cy="1222121"/>
        </p:xfrm>
        <a:graphic>
          <a:graphicData uri="http://schemas.openxmlformats.org/drawingml/2006/table">
            <a:tbl>
              <a:tblPr firstRow="1" firstCol="1" bandRow="1">
                <a:tableStyleId>{1E171933-4619-4E11-9A3F-F7608DF75F80}</a:tableStyleId>
              </a:tblPr>
              <a:tblGrid>
                <a:gridCol w="1789043">
                  <a:extLst>
                    <a:ext uri="{9D8B030D-6E8A-4147-A177-3AD203B41FA5}">
                      <a16:colId xmlns:a16="http://schemas.microsoft.com/office/drawing/2014/main" val="31395952"/>
                    </a:ext>
                  </a:extLst>
                </a:gridCol>
                <a:gridCol w="8497957">
                  <a:extLst>
                    <a:ext uri="{9D8B030D-6E8A-4147-A177-3AD203B41FA5}">
                      <a16:colId xmlns:a16="http://schemas.microsoft.com/office/drawing/2014/main" val="1041741893"/>
                    </a:ext>
                  </a:extLst>
                </a:gridCol>
              </a:tblGrid>
              <a:tr h="457200">
                <a:tc>
                  <a:txBody>
                    <a:bodyPr/>
                    <a:lstStyle/>
                    <a:p>
                      <a:pPr marL="0" marR="0">
                        <a:lnSpc>
                          <a:spcPct val="107000"/>
                        </a:lnSpc>
                        <a:spcBef>
                          <a:spcPts val="0"/>
                        </a:spcBef>
                        <a:spcAft>
                          <a:spcPts val="0"/>
                        </a:spcAft>
                      </a:pPr>
                      <a:r>
                        <a:rPr lang="en-US" sz="2400" dirty="0">
                          <a:effectLst/>
                        </a:rPr>
                        <a:t>Method</a:t>
                      </a:r>
                      <a:endParaRPr lang="en-US" sz="24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dirty="0">
                          <a:effectLst/>
                        </a:rPr>
                        <a:t>Description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9296574"/>
                  </a:ext>
                </a:extLst>
              </a:tr>
              <a:tr h="752244">
                <a:tc>
                  <a:txBody>
                    <a:bodyPr/>
                    <a:lstStyle/>
                    <a:p>
                      <a:pPr marL="0" marR="0">
                        <a:lnSpc>
                          <a:spcPct val="107000"/>
                        </a:lnSpc>
                        <a:spcBef>
                          <a:spcPts val="0"/>
                        </a:spcBef>
                        <a:spcAft>
                          <a:spcPts val="0"/>
                        </a:spcAft>
                      </a:pPr>
                      <a:r>
                        <a:rPr lang="en-US" sz="2400" dirty="0" err="1">
                          <a:effectLst/>
                        </a:rPr>
                        <a:t>s.isalpha</a:t>
                      </a:r>
                      <a:r>
                        <a:rPr lang="en-US" sz="2400" dirty="0">
                          <a:effectLst/>
                        </a:rPr>
                        <a:t>()</a:t>
                      </a:r>
                      <a:endParaRPr lang="en-US" sz="24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dirty="0">
                          <a:effectLst/>
                        </a:rPr>
                        <a:t> Returns </a:t>
                      </a:r>
                      <a:r>
                        <a:rPr lang="en-US" sz="2400" b="1" kern="1200" dirty="0">
                          <a:solidFill>
                            <a:schemeClr val="dk1"/>
                          </a:solidFill>
                          <a:effectLst/>
                          <a:latin typeface="Consolas" panose="020B0609020204030204" pitchFamily="49" charset="0"/>
                          <a:ea typeface="+mn-ea"/>
                          <a:cs typeface="+mn-cs"/>
                        </a:rPr>
                        <a:t>True</a:t>
                      </a:r>
                      <a:r>
                        <a:rPr lang="en-US" sz="2400" dirty="0">
                          <a:effectLst/>
                        </a:rPr>
                        <a:t> if string </a:t>
                      </a:r>
                      <a:r>
                        <a:rPr lang="en-US" sz="2400" b="1" dirty="0">
                          <a:effectLst/>
                          <a:latin typeface="Consolas" panose="020B0609020204030204" pitchFamily="49" charset="0"/>
                        </a:rPr>
                        <a:t>s</a:t>
                      </a:r>
                      <a:r>
                        <a:rPr lang="en-US" sz="2400" dirty="0">
                          <a:effectLst/>
                        </a:rPr>
                        <a:t> consists of only letters and contains at least one character. Otherwise, it returns </a:t>
                      </a:r>
                      <a:r>
                        <a:rPr lang="en-US" sz="2400" b="1" kern="1200" dirty="0">
                          <a:solidFill>
                            <a:schemeClr val="dk1"/>
                          </a:solidFill>
                          <a:effectLst/>
                          <a:latin typeface="Consolas" panose="020B0609020204030204" pitchFamily="49" charset="0"/>
                          <a:ea typeface="+mn-ea"/>
                          <a:cs typeface="+mn-cs"/>
                        </a:rPr>
                        <a:t>False</a:t>
                      </a:r>
                      <a:r>
                        <a:rPr lang="en-US" sz="2400" dirty="0">
                          <a:effectLst/>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48635034"/>
                  </a:ext>
                </a:extLst>
              </a:tr>
            </a:tbl>
          </a:graphicData>
        </a:graphic>
      </p:graphicFrame>
      <p:sp>
        <p:nvSpPr>
          <p:cNvPr id="4" name="Slide Number Placeholder 3">
            <a:extLst>
              <a:ext uri="{FF2B5EF4-FFF2-40B4-BE49-F238E27FC236}">
                <a16:creationId xmlns:a16="http://schemas.microsoft.com/office/drawing/2014/main" id="{2A98956F-B885-490F-964E-7907CCD17B68}"/>
              </a:ext>
            </a:extLst>
          </p:cNvPr>
          <p:cNvSpPr>
            <a:spLocks noGrp="1"/>
          </p:cNvSpPr>
          <p:nvPr>
            <p:ph type="sldNum" sz="quarter" idx="12"/>
          </p:nvPr>
        </p:nvSpPr>
        <p:spPr/>
        <p:txBody>
          <a:bodyPr/>
          <a:lstStyle/>
          <a:p>
            <a:fld id="{3EA9A468-A168-48C4-B46A-E65448296BCD}" type="slidenum">
              <a:rPr lang="en-US" altLang="en-US" smtClean="0"/>
              <a:pPr/>
              <a:t>37</a:t>
            </a:fld>
            <a:endParaRPr lang="en-US" altLang="en-US"/>
          </a:p>
        </p:txBody>
      </p:sp>
      <p:sp>
        <p:nvSpPr>
          <p:cNvPr id="5" name="TextBox 4">
            <a:extLst>
              <a:ext uri="{FF2B5EF4-FFF2-40B4-BE49-F238E27FC236}">
                <a16:creationId xmlns:a16="http://schemas.microsoft.com/office/drawing/2014/main" id="{8C752CCA-C797-4FB1-89ED-B18520C4033E}"/>
              </a:ext>
            </a:extLst>
          </p:cNvPr>
          <p:cNvSpPr txBox="1"/>
          <p:nvPr/>
        </p:nvSpPr>
        <p:spPr>
          <a:xfrm>
            <a:off x="1371600" y="2438400"/>
            <a:ext cx="5791201" cy="403187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spcBef>
                <a:spcPts val="1200"/>
              </a:spcBef>
            </a:pPr>
            <a:r>
              <a:rPr lang="en-US" sz="2800" b="0" i="0" u="none" strike="noStrike" baseline="0" dirty="0">
                <a:solidFill>
                  <a:srgbClr val="333333"/>
                </a:solidFill>
                <a:latin typeface="Consolas" panose="020B0609020204030204" pitchFamily="49" charset="0"/>
              </a:rPr>
              <a:t>name </a:t>
            </a:r>
            <a:r>
              <a:rPr lang="en-US" sz="2800" b="0" i="0" u="none" strike="noStrike" baseline="0" dirty="0">
                <a:solidFill>
                  <a:srgbClr val="FF33FF"/>
                </a:solidFill>
                <a:latin typeface="Consolas" panose="020B0609020204030204" pitchFamily="49" charset="0"/>
              </a:rPr>
              <a:t>=</a:t>
            </a:r>
            <a:r>
              <a:rPr lang="en-US" sz="2800" b="0" i="0" u="none" strike="noStrike" baseline="0" dirty="0">
                <a:solidFill>
                  <a:srgbClr val="666666"/>
                </a:solidFill>
                <a:latin typeface="Consolas" panose="020B0609020204030204" pitchFamily="49" charset="0"/>
              </a:rPr>
              <a:t> </a:t>
            </a:r>
            <a:r>
              <a:rPr lang="en-US" sz="2800" b="0" i="0" u="none" strike="noStrike" baseline="0" dirty="0">
                <a:solidFill>
                  <a:srgbClr val="BB2121"/>
                </a:solidFill>
                <a:latin typeface="Consolas" panose="020B0609020204030204" pitchFamily="49" charset="0"/>
              </a:rPr>
              <a:t>"Husni </a:t>
            </a:r>
            <a:r>
              <a:rPr lang="en-US" sz="2800" b="0" i="0" u="none" strike="noStrike" baseline="0" dirty="0" err="1">
                <a:solidFill>
                  <a:srgbClr val="BB2121"/>
                </a:solidFill>
                <a:latin typeface="Consolas" panose="020B0609020204030204" pitchFamily="49" charset="0"/>
              </a:rPr>
              <a:t>AlMuhtaseb</a:t>
            </a:r>
            <a:r>
              <a:rPr lang="en-US" sz="2800" b="0" i="0" u="none" strike="noStrike" baseline="0" dirty="0">
                <a:solidFill>
                  <a:srgbClr val="BB2121"/>
                </a:solidFill>
                <a:latin typeface="Consolas" panose="020B0609020204030204" pitchFamily="49" charset="0"/>
              </a:rPr>
              <a:t>"</a:t>
            </a:r>
          </a:p>
          <a:p>
            <a:pPr algn="l">
              <a:spcBef>
                <a:spcPts val="1200"/>
              </a:spcBef>
            </a:pPr>
            <a:r>
              <a:rPr lang="en-US" sz="2800" dirty="0">
                <a:solidFill>
                  <a:srgbClr val="333333"/>
                </a:solidFill>
                <a:latin typeface="Consolas" panose="020B0609020204030204" pitchFamily="49" charset="0"/>
              </a:rPr>
              <a:t>f</a:t>
            </a:r>
            <a:r>
              <a:rPr lang="en-US" sz="2800" b="0" i="0" u="none" strike="noStrike" baseline="0" dirty="0">
                <a:solidFill>
                  <a:srgbClr val="333333"/>
                </a:solidFill>
                <a:latin typeface="Consolas" panose="020B0609020204030204" pitchFamily="49" charset="0"/>
              </a:rPr>
              <a:t>lag </a:t>
            </a:r>
            <a:r>
              <a:rPr lang="en-US" sz="2800" b="0" i="0" u="none" strike="noStrike" baseline="0" dirty="0">
                <a:solidFill>
                  <a:srgbClr val="FF33FF"/>
                </a:solidFill>
                <a:latin typeface="Consolas" panose="020B0609020204030204" pitchFamily="49" charset="0"/>
              </a:rPr>
              <a:t>=</a:t>
            </a:r>
            <a:r>
              <a:rPr lang="en-US" sz="2800" b="0" i="0" u="none" strike="noStrike" baseline="0" dirty="0">
                <a:solidFill>
                  <a:srgbClr val="333333"/>
                </a:solidFill>
                <a:latin typeface="Consolas" panose="020B0609020204030204" pitchFamily="49" charset="0"/>
              </a:rPr>
              <a:t> </a:t>
            </a:r>
            <a:r>
              <a:rPr lang="en-US" sz="2800" b="0" i="0" u="none" strike="noStrike" baseline="0" dirty="0" err="1">
                <a:solidFill>
                  <a:srgbClr val="333333"/>
                </a:solidFill>
                <a:latin typeface="Consolas" panose="020B0609020204030204" pitchFamily="49" charset="0"/>
              </a:rPr>
              <a:t>name</a:t>
            </a:r>
            <a:r>
              <a:rPr lang="en-US" sz="2800" b="0" i="0" u="none" strike="noStrike" baseline="0" dirty="0" err="1">
                <a:solidFill>
                  <a:srgbClr val="666666"/>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isalpha</a:t>
            </a:r>
            <a:r>
              <a:rPr lang="en-US" sz="2800" b="0" i="0" u="none" strike="noStrike" baseline="0" dirty="0">
                <a:solidFill>
                  <a:srgbClr val="333333"/>
                </a:solidFill>
                <a:latin typeface="Consolas" panose="020B0609020204030204" pitchFamily="49" charset="0"/>
              </a:rPr>
              <a:t>()</a:t>
            </a:r>
          </a:p>
          <a:p>
            <a:pPr>
              <a:spcBef>
                <a:spcPts val="1200"/>
              </a:spcBef>
            </a:pPr>
            <a:r>
              <a:rPr lang="en-US" sz="2800" dirty="0">
                <a:solidFill>
                  <a:srgbClr val="008100"/>
                </a:solidFill>
                <a:latin typeface="Consolas" panose="020B0609020204030204" pitchFamily="49" charset="0"/>
              </a:rPr>
              <a:t>print</a:t>
            </a:r>
            <a:r>
              <a:rPr lang="en-US" sz="2800" dirty="0">
                <a:solidFill>
                  <a:srgbClr val="333333"/>
                </a:solidFill>
                <a:latin typeface="Consolas" panose="020B0609020204030204" pitchFamily="49" charset="0"/>
              </a:rPr>
              <a:t> (flag)</a:t>
            </a:r>
          </a:p>
          <a:p>
            <a:pPr algn="l">
              <a:spcBef>
                <a:spcPts val="1200"/>
              </a:spcBef>
            </a:pPr>
            <a:r>
              <a:rPr lang="en-US" sz="2800" dirty="0">
                <a:solidFill>
                  <a:srgbClr val="333333"/>
                </a:solidFill>
                <a:latin typeface="Consolas" panose="020B0609020204030204" pitchFamily="49" charset="0"/>
              </a:rPr>
              <a:t>name </a:t>
            </a:r>
            <a:r>
              <a:rPr lang="en-US" sz="2800" dirty="0">
                <a:solidFill>
                  <a:srgbClr val="FF33FF"/>
                </a:solidFill>
                <a:latin typeface="Consolas" panose="020B0609020204030204" pitchFamily="49" charset="0"/>
              </a:rPr>
              <a:t>=</a:t>
            </a:r>
            <a:r>
              <a:rPr lang="en-US" sz="2800" dirty="0">
                <a:solidFill>
                  <a:srgbClr val="333333"/>
                </a:solidFill>
                <a:latin typeface="Consolas" panose="020B0609020204030204" pitchFamily="49" charset="0"/>
              </a:rPr>
              <a:t> </a:t>
            </a:r>
            <a:r>
              <a:rPr lang="en-US" sz="2800" dirty="0">
                <a:solidFill>
                  <a:srgbClr val="FF0000"/>
                </a:solidFill>
                <a:latin typeface="Consolas" panose="020B0609020204030204" pitchFamily="49" charset="0"/>
              </a:rPr>
              <a:t>"</a:t>
            </a:r>
            <a:r>
              <a:rPr lang="en-US" sz="2800" b="0" i="0" u="none" strike="noStrike" baseline="0" dirty="0" err="1">
                <a:solidFill>
                  <a:srgbClr val="BB2121"/>
                </a:solidFill>
                <a:latin typeface="Consolas" panose="020B0609020204030204" pitchFamily="49" charset="0"/>
              </a:rPr>
              <a:t>HusniAlMuhtaseb</a:t>
            </a:r>
            <a:r>
              <a:rPr lang="en-US" sz="2800" dirty="0">
                <a:solidFill>
                  <a:srgbClr val="FF0000"/>
                </a:solidFill>
                <a:latin typeface="Consolas" panose="020B0609020204030204" pitchFamily="49" charset="0"/>
              </a:rPr>
              <a:t>"</a:t>
            </a:r>
            <a:endParaRPr lang="en-US" sz="2800" b="0" i="0" u="none" strike="noStrike" baseline="0" dirty="0">
              <a:solidFill>
                <a:srgbClr val="FF0000"/>
              </a:solidFill>
              <a:latin typeface="Consolas" panose="020B0609020204030204" pitchFamily="49" charset="0"/>
            </a:endParaRPr>
          </a:p>
          <a:p>
            <a:pPr algn="l">
              <a:spcBef>
                <a:spcPts val="1200"/>
              </a:spcBef>
            </a:pPr>
            <a:r>
              <a:rPr lang="en-US" sz="280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 (</a:t>
            </a:r>
            <a:r>
              <a:rPr lang="en-US" sz="2800" b="0" i="0" u="none" strike="noStrike" baseline="0" dirty="0" err="1">
                <a:solidFill>
                  <a:srgbClr val="333333"/>
                </a:solidFill>
                <a:latin typeface="Consolas" panose="020B0609020204030204" pitchFamily="49" charset="0"/>
              </a:rPr>
              <a:t>name</a:t>
            </a:r>
            <a:r>
              <a:rPr lang="en-US" sz="2800" b="0" i="0" u="none" strike="noStrike" baseline="0" dirty="0" err="1">
                <a:solidFill>
                  <a:srgbClr val="666666"/>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isalpha</a:t>
            </a:r>
            <a:r>
              <a:rPr lang="en-US" sz="2800" b="0" i="0" u="none" strike="noStrike" baseline="0" dirty="0">
                <a:solidFill>
                  <a:srgbClr val="333333"/>
                </a:solidFill>
                <a:latin typeface="Consolas" panose="020B0609020204030204" pitchFamily="49" charset="0"/>
              </a:rPr>
              <a:t>())</a:t>
            </a:r>
          </a:p>
          <a:p>
            <a:pPr>
              <a:spcBef>
                <a:spcPts val="1200"/>
              </a:spcBef>
            </a:pPr>
            <a:r>
              <a:rPr lang="en-US" sz="280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 (</a:t>
            </a:r>
            <a:r>
              <a:rPr lang="en-US" sz="2800" b="0" i="0" u="none" strike="noStrike" baseline="0" dirty="0">
                <a:solidFill>
                  <a:srgbClr val="FF0000"/>
                </a:solidFill>
                <a:latin typeface="Consolas" panose="020B0609020204030204" pitchFamily="49" charset="0"/>
              </a:rPr>
              <a:t>"1234"</a:t>
            </a:r>
            <a:r>
              <a:rPr lang="en-US" sz="2800" b="0" i="0" u="none" strike="noStrike" baseline="0" dirty="0">
                <a:solidFill>
                  <a:srgbClr val="666666"/>
                </a:solidFill>
                <a:latin typeface="Consolas" panose="020B0609020204030204" pitchFamily="49" charset="0"/>
              </a:rPr>
              <a:t>.</a:t>
            </a:r>
            <a:r>
              <a:rPr lang="en-US" sz="2800" b="0" i="0" u="none" strike="noStrike" baseline="0" dirty="0">
                <a:solidFill>
                  <a:srgbClr val="333333"/>
                </a:solidFill>
                <a:latin typeface="Consolas" panose="020B0609020204030204" pitchFamily="49" charset="0"/>
              </a:rPr>
              <a:t>isalpha())</a:t>
            </a:r>
          </a:p>
          <a:p>
            <a:pPr>
              <a:spcBef>
                <a:spcPts val="1200"/>
              </a:spcBef>
            </a:pPr>
            <a:r>
              <a:rPr lang="en-US" sz="280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 (</a:t>
            </a:r>
            <a:r>
              <a:rPr lang="en-US" sz="2800" b="0" i="0" u="none" strike="noStrike" baseline="0" dirty="0">
                <a:solidFill>
                  <a:srgbClr val="FF0000"/>
                </a:solidFill>
                <a:latin typeface="Consolas" panose="020B0609020204030204" pitchFamily="49" charset="0"/>
              </a:rPr>
              <a:t>"Hus1234"</a:t>
            </a:r>
            <a:r>
              <a:rPr lang="en-US" sz="2800" b="0" i="0" u="none" strike="noStrike" baseline="0" dirty="0">
                <a:solidFill>
                  <a:srgbClr val="666666"/>
                </a:solidFill>
                <a:latin typeface="Consolas" panose="020B0609020204030204" pitchFamily="49" charset="0"/>
              </a:rPr>
              <a:t>.</a:t>
            </a:r>
            <a:r>
              <a:rPr lang="en-US" sz="2800" b="0" i="0" u="none" strike="noStrike" baseline="0" dirty="0">
                <a:solidFill>
                  <a:srgbClr val="333333"/>
                </a:solidFill>
                <a:latin typeface="Consolas" panose="020B0609020204030204" pitchFamily="49" charset="0"/>
              </a:rPr>
              <a:t>isalpha())</a:t>
            </a:r>
          </a:p>
        </p:txBody>
      </p:sp>
      <p:sp>
        <p:nvSpPr>
          <p:cNvPr id="6" name="TextBox 5">
            <a:extLst>
              <a:ext uri="{FF2B5EF4-FFF2-40B4-BE49-F238E27FC236}">
                <a16:creationId xmlns:a16="http://schemas.microsoft.com/office/drawing/2014/main" id="{62AAD597-A066-4F1C-89F7-C625C6B8ED06}"/>
              </a:ext>
            </a:extLst>
          </p:cNvPr>
          <p:cNvSpPr txBox="1"/>
          <p:nvPr/>
        </p:nvSpPr>
        <p:spPr>
          <a:xfrm>
            <a:off x="7239000" y="3663468"/>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latin typeface="Consolas" panose="020B0609020204030204" pitchFamily="49" charset="0"/>
                <a:ea typeface="Times New Roman" panose="02020603050405020304" pitchFamily="18" charset="0"/>
                <a:cs typeface="Arial" panose="020B0604020202020204" pitchFamily="34" charset="0"/>
              </a:rPr>
              <a:t>False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10CB10B1-4478-4A24-A229-59C5CCE5D0C1}"/>
              </a:ext>
            </a:extLst>
          </p:cNvPr>
          <p:cNvSpPr txBox="1"/>
          <p:nvPr/>
        </p:nvSpPr>
        <p:spPr>
          <a:xfrm>
            <a:off x="7239000" y="4730268"/>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latin typeface="Consolas" panose="020B0609020204030204" pitchFamily="49" charset="0"/>
                <a:ea typeface="Calibri" panose="020F0502020204030204" pitchFamily="34" charset="0"/>
                <a:cs typeface="Arial" panose="020B0604020202020204" pitchFamily="34" charset="0"/>
              </a:rPr>
              <a:t>True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B4BB44A2-9CD2-4FAD-AE73-B188A3E5FC5D}"/>
              </a:ext>
            </a:extLst>
          </p:cNvPr>
          <p:cNvSpPr txBox="1"/>
          <p:nvPr/>
        </p:nvSpPr>
        <p:spPr>
          <a:xfrm>
            <a:off x="7239000" y="5334000"/>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latin typeface="Consolas" panose="020B0609020204030204" pitchFamily="49" charset="0"/>
                <a:ea typeface="Times New Roman" panose="02020603050405020304" pitchFamily="18" charset="0"/>
                <a:cs typeface="Arial" panose="020B0604020202020204" pitchFamily="34" charset="0"/>
              </a:rPr>
              <a:t>False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BF5A19B-3386-4A49-A7A3-48B4276E1DD9}"/>
              </a:ext>
            </a:extLst>
          </p:cNvPr>
          <p:cNvSpPr txBox="1"/>
          <p:nvPr/>
        </p:nvSpPr>
        <p:spPr>
          <a:xfrm>
            <a:off x="7239000" y="5943600"/>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latin typeface="Consolas" panose="020B0609020204030204" pitchFamily="49" charset="0"/>
                <a:ea typeface="Times New Roman" panose="02020603050405020304" pitchFamily="18" charset="0"/>
                <a:cs typeface="Arial" panose="020B0604020202020204" pitchFamily="34" charset="0"/>
              </a:rPr>
              <a:t>False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94E3A4A5-275E-43C2-992F-2762A8CC2E0D}"/>
              </a:ext>
            </a:extLst>
          </p:cNvPr>
          <p:cNvSpPr/>
          <p:nvPr/>
        </p:nvSpPr>
        <p:spPr>
          <a:xfrm>
            <a:off x="3916680" y="2438400"/>
            <a:ext cx="274320" cy="530466"/>
          </a:xfrm>
          <a:prstGeom prst="roundRect">
            <a:avLst/>
          </a:prstGeom>
          <a:solidFill>
            <a:srgbClr val="000000">
              <a:alpha val="2000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2034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13B-BE3B-4540-ABB5-E3E2418587AD}"/>
              </a:ext>
            </a:extLst>
          </p:cNvPr>
          <p:cNvSpPr>
            <a:spLocks noGrp="1"/>
          </p:cNvSpPr>
          <p:nvPr>
            <p:ph type="title"/>
          </p:nvPr>
        </p:nvSpPr>
        <p:spPr/>
        <p:txBody>
          <a:bodyPr/>
          <a:lstStyle/>
          <a:p>
            <a:r>
              <a:rPr lang="en-US" dirty="0"/>
              <a:t>Methods for Testing String Characteristics (1 of 2)</a:t>
            </a:r>
          </a:p>
        </p:txBody>
      </p:sp>
      <p:graphicFrame>
        <p:nvGraphicFramePr>
          <p:cNvPr id="7" name="Content Placeholder 6">
            <a:extLst>
              <a:ext uri="{FF2B5EF4-FFF2-40B4-BE49-F238E27FC236}">
                <a16:creationId xmlns:a16="http://schemas.microsoft.com/office/drawing/2014/main" id="{8953F740-8F01-4E75-A7B2-0D195561F610}"/>
              </a:ext>
            </a:extLst>
          </p:cNvPr>
          <p:cNvGraphicFramePr>
            <a:graphicFrameLocks noGrp="1"/>
          </p:cNvGraphicFramePr>
          <p:nvPr>
            <p:ph idx="1"/>
          </p:nvPr>
        </p:nvGraphicFramePr>
        <p:xfrm>
          <a:off x="838200" y="1295400"/>
          <a:ext cx="10515600" cy="1806131"/>
        </p:xfrm>
        <a:graphic>
          <a:graphicData uri="http://schemas.openxmlformats.org/drawingml/2006/table">
            <a:tbl>
              <a:tblPr firstRow="1" firstCol="1" bandRow="1">
                <a:tableStyleId>{1E171933-4619-4E11-9A3F-F7608DF75F80}</a:tableStyleId>
              </a:tblPr>
              <a:tblGrid>
                <a:gridCol w="1828800">
                  <a:extLst>
                    <a:ext uri="{9D8B030D-6E8A-4147-A177-3AD203B41FA5}">
                      <a16:colId xmlns:a16="http://schemas.microsoft.com/office/drawing/2014/main" val="31395952"/>
                    </a:ext>
                  </a:extLst>
                </a:gridCol>
                <a:gridCol w="8686800">
                  <a:extLst>
                    <a:ext uri="{9D8B030D-6E8A-4147-A177-3AD203B41FA5}">
                      <a16:colId xmlns:a16="http://schemas.microsoft.com/office/drawing/2014/main" val="1041741893"/>
                    </a:ext>
                  </a:extLst>
                </a:gridCol>
              </a:tblGrid>
              <a:tr h="457200">
                <a:tc>
                  <a:txBody>
                    <a:bodyPr/>
                    <a:lstStyle/>
                    <a:p>
                      <a:pPr marL="0" marR="0">
                        <a:lnSpc>
                          <a:spcPct val="107000"/>
                        </a:lnSpc>
                        <a:spcBef>
                          <a:spcPts val="0"/>
                        </a:spcBef>
                        <a:spcAft>
                          <a:spcPts val="0"/>
                        </a:spcAft>
                      </a:pPr>
                      <a:r>
                        <a:rPr lang="en-US" sz="2800" dirty="0">
                          <a:effectLst/>
                        </a:rPr>
                        <a:t>Method</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Description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9296574"/>
                  </a:ext>
                </a:extLst>
              </a:tr>
              <a:tr h="752244">
                <a:tc>
                  <a:txBody>
                    <a:bodyPr/>
                    <a:lstStyle/>
                    <a:p>
                      <a:pPr marL="0" marR="0">
                        <a:lnSpc>
                          <a:spcPct val="107000"/>
                        </a:lnSpc>
                        <a:spcBef>
                          <a:spcPts val="0"/>
                        </a:spcBef>
                        <a:spcAft>
                          <a:spcPts val="0"/>
                        </a:spcAft>
                      </a:pPr>
                      <a:r>
                        <a:rPr lang="en-US" sz="2800">
                          <a:effectLst/>
                        </a:rPr>
                        <a:t>s.isdigit()</a:t>
                      </a:r>
                      <a:endParaRPr lang="en-US" sz="280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 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string </a:t>
                      </a:r>
                      <a:r>
                        <a:rPr lang="en-US" sz="2800" b="1" dirty="0">
                          <a:effectLst/>
                          <a:latin typeface="Consolas" panose="020B0609020204030204" pitchFamily="49" charset="0"/>
                        </a:rPr>
                        <a:t>s</a:t>
                      </a:r>
                      <a:r>
                        <a:rPr lang="en-US" sz="2800" dirty="0">
                          <a:effectLst/>
                        </a:rPr>
                        <a:t> consists of only digits and contains at least one character. Otherwise, it returns </a:t>
                      </a:r>
                      <a:r>
                        <a:rPr lang="en-US" sz="2800" b="1" kern="1200" dirty="0">
                          <a:solidFill>
                            <a:schemeClr val="dk1"/>
                          </a:solidFill>
                          <a:effectLst/>
                          <a:latin typeface="Consolas" panose="020B0609020204030204" pitchFamily="49" charset="0"/>
                          <a:ea typeface="+mn-ea"/>
                          <a:cs typeface="+mn-cs"/>
                        </a:rPr>
                        <a:t>False</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86298652"/>
                  </a:ext>
                </a:extLst>
              </a:tr>
            </a:tbl>
          </a:graphicData>
        </a:graphic>
      </p:graphicFrame>
      <p:sp>
        <p:nvSpPr>
          <p:cNvPr id="4" name="Slide Number Placeholder 3">
            <a:extLst>
              <a:ext uri="{FF2B5EF4-FFF2-40B4-BE49-F238E27FC236}">
                <a16:creationId xmlns:a16="http://schemas.microsoft.com/office/drawing/2014/main" id="{2A98956F-B885-490F-964E-7907CCD17B68}"/>
              </a:ext>
            </a:extLst>
          </p:cNvPr>
          <p:cNvSpPr>
            <a:spLocks noGrp="1"/>
          </p:cNvSpPr>
          <p:nvPr>
            <p:ph type="sldNum" sz="quarter" idx="12"/>
          </p:nvPr>
        </p:nvSpPr>
        <p:spPr/>
        <p:txBody>
          <a:bodyPr/>
          <a:lstStyle/>
          <a:p>
            <a:fld id="{3EA9A468-A168-48C4-B46A-E65448296BCD}" type="slidenum">
              <a:rPr lang="en-US" altLang="en-US" smtClean="0"/>
              <a:pPr/>
              <a:t>38</a:t>
            </a:fld>
            <a:endParaRPr lang="en-US" altLang="en-US"/>
          </a:p>
        </p:txBody>
      </p:sp>
    </p:spTree>
    <p:extLst>
      <p:ext uri="{BB962C8B-B14F-4D97-AF65-F5344CB8AC3E}">
        <p14:creationId xmlns:p14="http://schemas.microsoft.com/office/powerpoint/2010/main" val="338935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13B-BE3B-4540-ABB5-E3E2418587AD}"/>
              </a:ext>
            </a:extLst>
          </p:cNvPr>
          <p:cNvSpPr>
            <a:spLocks noGrp="1"/>
          </p:cNvSpPr>
          <p:nvPr>
            <p:ph type="title"/>
          </p:nvPr>
        </p:nvSpPr>
        <p:spPr/>
        <p:txBody>
          <a:bodyPr/>
          <a:lstStyle/>
          <a:p>
            <a:r>
              <a:rPr lang="en-US" dirty="0"/>
              <a:t>Methods for Testing String Characteristics (2 of 2)</a:t>
            </a:r>
          </a:p>
        </p:txBody>
      </p:sp>
      <p:graphicFrame>
        <p:nvGraphicFramePr>
          <p:cNvPr id="7" name="Content Placeholder 6">
            <a:extLst>
              <a:ext uri="{FF2B5EF4-FFF2-40B4-BE49-F238E27FC236}">
                <a16:creationId xmlns:a16="http://schemas.microsoft.com/office/drawing/2014/main" id="{8953F740-8F01-4E75-A7B2-0D195561F610}"/>
              </a:ext>
            </a:extLst>
          </p:cNvPr>
          <p:cNvGraphicFramePr>
            <a:graphicFrameLocks noGrp="1"/>
          </p:cNvGraphicFramePr>
          <p:nvPr>
            <p:ph idx="1"/>
          </p:nvPr>
        </p:nvGraphicFramePr>
        <p:xfrm>
          <a:off x="838200" y="1295400"/>
          <a:ext cx="10572402" cy="1806131"/>
        </p:xfrm>
        <a:graphic>
          <a:graphicData uri="http://schemas.openxmlformats.org/drawingml/2006/table">
            <a:tbl>
              <a:tblPr firstRow="1" firstCol="1" bandRow="1">
                <a:tableStyleId>{1E171933-4619-4E11-9A3F-F7608DF75F80}</a:tableStyleId>
              </a:tblPr>
              <a:tblGrid>
                <a:gridCol w="1897698">
                  <a:extLst>
                    <a:ext uri="{9D8B030D-6E8A-4147-A177-3AD203B41FA5}">
                      <a16:colId xmlns:a16="http://schemas.microsoft.com/office/drawing/2014/main" val="31395952"/>
                    </a:ext>
                  </a:extLst>
                </a:gridCol>
                <a:gridCol w="8674704">
                  <a:extLst>
                    <a:ext uri="{9D8B030D-6E8A-4147-A177-3AD203B41FA5}">
                      <a16:colId xmlns:a16="http://schemas.microsoft.com/office/drawing/2014/main" val="1041741893"/>
                    </a:ext>
                  </a:extLst>
                </a:gridCol>
              </a:tblGrid>
              <a:tr h="457200">
                <a:tc>
                  <a:txBody>
                    <a:bodyPr/>
                    <a:lstStyle/>
                    <a:p>
                      <a:pPr marL="0" marR="0">
                        <a:lnSpc>
                          <a:spcPct val="107000"/>
                        </a:lnSpc>
                        <a:spcBef>
                          <a:spcPts val="0"/>
                        </a:spcBef>
                        <a:spcAft>
                          <a:spcPts val="0"/>
                        </a:spcAft>
                      </a:pPr>
                      <a:r>
                        <a:rPr lang="en-US" sz="2800" dirty="0">
                          <a:effectLst/>
                        </a:rPr>
                        <a:t>Method</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Description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9296574"/>
                  </a:ext>
                </a:extLst>
              </a:tr>
              <a:tr h="752244">
                <a:tc>
                  <a:txBody>
                    <a:bodyPr/>
                    <a:lstStyle/>
                    <a:p>
                      <a:pPr marL="0" marR="0">
                        <a:lnSpc>
                          <a:spcPct val="107000"/>
                        </a:lnSpc>
                        <a:spcBef>
                          <a:spcPts val="0"/>
                        </a:spcBef>
                        <a:spcAft>
                          <a:spcPts val="0"/>
                        </a:spcAft>
                      </a:pPr>
                      <a:r>
                        <a:rPr lang="en-US" sz="2800" dirty="0" err="1">
                          <a:effectLst/>
                        </a:rPr>
                        <a:t>s.islower</a:t>
                      </a:r>
                      <a:r>
                        <a:rPr lang="en-US" sz="2800" dirty="0">
                          <a:effectLst/>
                        </a:rPr>
                        <a:t>()</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 </a:t>
                      </a:r>
                      <a:r>
                        <a:rPr lang="en-US" sz="2800" kern="1200" dirty="0">
                          <a:solidFill>
                            <a:schemeClr val="dk1"/>
                          </a:solidFill>
                          <a:effectLst/>
                          <a:latin typeface="+mn-lt"/>
                          <a:ea typeface="+mn-ea"/>
                          <a:cs typeface="+mn-cs"/>
                        </a:rPr>
                        <a:t>Returns</a:t>
                      </a:r>
                      <a:r>
                        <a:rPr lang="en-US" sz="2800" dirty="0">
                          <a:effectLst/>
                        </a:rPr>
                        <a:t> </a:t>
                      </a:r>
                      <a:r>
                        <a:rPr lang="en-US" sz="2800" b="1" kern="1200" dirty="0">
                          <a:solidFill>
                            <a:schemeClr val="dk1"/>
                          </a:solidFill>
                          <a:effectLst/>
                          <a:latin typeface="Consolas" panose="020B0609020204030204" pitchFamily="49" charset="0"/>
                          <a:ea typeface="+mn-ea"/>
                          <a:cs typeface="+mn-cs"/>
                        </a:rPr>
                        <a:t>True</a:t>
                      </a:r>
                      <a:r>
                        <a:rPr lang="en-US" sz="2800" dirty="0">
                          <a:effectLst/>
                        </a:rPr>
                        <a:t> if string </a:t>
                      </a:r>
                      <a:r>
                        <a:rPr lang="en-US" sz="2800" b="1" dirty="0">
                          <a:effectLst/>
                          <a:latin typeface="Consolas" panose="020B0609020204030204" pitchFamily="49" charset="0"/>
                        </a:rPr>
                        <a:t>s</a:t>
                      </a:r>
                      <a:r>
                        <a:rPr lang="en-US" sz="2800" dirty="0">
                          <a:effectLst/>
                        </a:rPr>
                        <a:t> contains at least one letter and all letters in the string are lowercase. Otherwise, it returns </a:t>
                      </a:r>
                      <a:r>
                        <a:rPr lang="en-US" sz="2800" b="1" kern="1200" dirty="0">
                          <a:solidFill>
                            <a:schemeClr val="dk1"/>
                          </a:solidFill>
                          <a:effectLst/>
                          <a:latin typeface="Consolas" panose="020B0609020204030204" pitchFamily="49" charset="0"/>
                          <a:ea typeface="+mn-ea"/>
                          <a:cs typeface="+mn-cs"/>
                        </a:rPr>
                        <a:t>False</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4342699"/>
                  </a:ext>
                </a:extLst>
              </a:tr>
            </a:tbl>
          </a:graphicData>
        </a:graphic>
      </p:graphicFrame>
      <p:sp>
        <p:nvSpPr>
          <p:cNvPr id="4" name="Slide Number Placeholder 3">
            <a:extLst>
              <a:ext uri="{FF2B5EF4-FFF2-40B4-BE49-F238E27FC236}">
                <a16:creationId xmlns:a16="http://schemas.microsoft.com/office/drawing/2014/main" id="{2A98956F-B885-490F-964E-7907CCD17B68}"/>
              </a:ext>
            </a:extLst>
          </p:cNvPr>
          <p:cNvSpPr>
            <a:spLocks noGrp="1"/>
          </p:cNvSpPr>
          <p:nvPr>
            <p:ph type="sldNum" sz="quarter" idx="12"/>
          </p:nvPr>
        </p:nvSpPr>
        <p:spPr/>
        <p:txBody>
          <a:bodyPr/>
          <a:lstStyle/>
          <a:p>
            <a:fld id="{3EA9A468-A168-48C4-B46A-E65448296BCD}" type="slidenum">
              <a:rPr lang="en-US" altLang="en-US" smtClean="0"/>
              <a:pPr/>
              <a:t>39</a:t>
            </a:fld>
            <a:endParaRPr lang="en-US" altLang="en-US"/>
          </a:p>
        </p:txBody>
      </p:sp>
    </p:spTree>
    <p:extLst>
      <p:ext uri="{BB962C8B-B14F-4D97-AF65-F5344CB8AC3E}">
        <p14:creationId xmlns:p14="http://schemas.microsoft.com/office/powerpoint/2010/main" val="148626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5A8E-25E8-43E9-9E9D-7D3F19FB641A}"/>
              </a:ext>
            </a:extLst>
          </p:cNvPr>
          <p:cNvSpPr>
            <a:spLocks noGrp="1"/>
          </p:cNvSpPr>
          <p:nvPr>
            <p:ph type="title"/>
          </p:nvPr>
        </p:nvSpPr>
        <p:spPr/>
        <p:txBody>
          <a:bodyPr>
            <a:normAutofit/>
          </a:bodyPr>
          <a:lstStyle/>
          <a:p>
            <a:r>
              <a:rPr lang="en-US" dirty="0"/>
              <a:t>Nested Branches (Example)</a:t>
            </a:r>
          </a:p>
        </p:txBody>
      </p:sp>
      <p:sp>
        <p:nvSpPr>
          <p:cNvPr id="3" name="Content Placeholder 2">
            <a:extLst>
              <a:ext uri="{FF2B5EF4-FFF2-40B4-BE49-F238E27FC236}">
                <a16:creationId xmlns:a16="http://schemas.microsoft.com/office/drawing/2014/main" id="{BA61CEF0-4448-48B9-B520-911DC0CC6EEE}"/>
              </a:ext>
            </a:extLst>
          </p:cNvPr>
          <p:cNvSpPr>
            <a:spLocks noGrp="1"/>
          </p:cNvSpPr>
          <p:nvPr>
            <p:ph idx="1"/>
          </p:nvPr>
        </p:nvSpPr>
        <p:spPr/>
        <p:txBody>
          <a:bodyPr/>
          <a:lstStyle/>
          <a:p>
            <a:r>
              <a:rPr lang="en-US" dirty="0"/>
              <a:t>In the United States, different tax rates are used depending on the taxpayer’s marital status. There are different tax schedules for single and for married taxpayers. Married taxpayers add their income together and pay taxes on the total.</a:t>
            </a:r>
          </a:p>
        </p:txBody>
      </p:sp>
      <p:sp>
        <p:nvSpPr>
          <p:cNvPr id="4" name="Slide Number Placeholder 3">
            <a:extLst>
              <a:ext uri="{FF2B5EF4-FFF2-40B4-BE49-F238E27FC236}">
                <a16:creationId xmlns:a16="http://schemas.microsoft.com/office/drawing/2014/main" id="{4CC53946-D954-4BFA-905A-6795BB0F6610}"/>
              </a:ext>
            </a:extLst>
          </p:cNvPr>
          <p:cNvSpPr>
            <a:spLocks noGrp="1"/>
          </p:cNvSpPr>
          <p:nvPr>
            <p:ph type="sldNum" sz="quarter" idx="12"/>
          </p:nvPr>
        </p:nvSpPr>
        <p:spPr/>
        <p:txBody>
          <a:bodyPr/>
          <a:lstStyle/>
          <a:p>
            <a:fld id="{3EA9A468-A168-48C4-B46A-E65448296BCD}" type="slidenum">
              <a:rPr lang="en-US" altLang="en-US" smtClean="0"/>
              <a:pPr/>
              <a:t>4</a:t>
            </a:fld>
            <a:endParaRPr lang="en-US" altLang="en-US"/>
          </a:p>
        </p:txBody>
      </p:sp>
    </p:spTree>
    <p:extLst>
      <p:ext uri="{BB962C8B-B14F-4D97-AF65-F5344CB8AC3E}">
        <p14:creationId xmlns:p14="http://schemas.microsoft.com/office/powerpoint/2010/main" val="28288853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13B-BE3B-4540-ABB5-E3E2418587AD}"/>
              </a:ext>
            </a:extLst>
          </p:cNvPr>
          <p:cNvSpPr>
            <a:spLocks noGrp="1"/>
          </p:cNvSpPr>
          <p:nvPr>
            <p:ph type="title"/>
          </p:nvPr>
        </p:nvSpPr>
        <p:spPr/>
        <p:txBody>
          <a:bodyPr/>
          <a:lstStyle/>
          <a:p>
            <a:r>
              <a:rPr lang="en-US" dirty="0"/>
              <a:t>Methods for Testing String Characteristics (2 of 2)</a:t>
            </a:r>
          </a:p>
        </p:txBody>
      </p:sp>
      <p:graphicFrame>
        <p:nvGraphicFramePr>
          <p:cNvPr id="7" name="Content Placeholder 6">
            <a:extLst>
              <a:ext uri="{FF2B5EF4-FFF2-40B4-BE49-F238E27FC236}">
                <a16:creationId xmlns:a16="http://schemas.microsoft.com/office/drawing/2014/main" id="{8953F740-8F01-4E75-A7B2-0D195561F610}"/>
              </a:ext>
            </a:extLst>
          </p:cNvPr>
          <p:cNvGraphicFramePr>
            <a:graphicFrameLocks noGrp="1"/>
          </p:cNvGraphicFramePr>
          <p:nvPr>
            <p:ph idx="1"/>
          </p:nvPr>
        </p:nvGraphicFramePr>
        <p:xfrm>
          <a:off x="838200" y="990600"/>
          <a:ext cx="10572402" cy="1613472"/>
        </p:xfrm>
        <a:graphic>
          <a:graphicData uri="http://schemas.openxmlformats.org/drawingml/2006/table">
            <a:tbl>
              <a:tblPr firstRow="1" firstCol="1" bandRow="1">
                <a:tableStyleId>{1E171933-4619-4E11-9A3F-F7608DF75F80}</a:tableStyleId>
              </a:tblPr>
              <a:tblGrid>
                <a:gridCol w="1524000">
                  <a:extLst>
                    <a:ext uri="{9D8B030D-6E8A-4147-A177-3AD203B41FA5}">
                      <a16:colId xmlns:a16="http://schemas.microsoft.com/office/drawing/2014/main" val="31395952"/>
                    </a:ext>
                  </a:extLst>
                </a:gridCol>
                <a:gridCol w="9048402">
                  <a:extLst>
                    <a:ext uri="{9D8B030D-6E8A-4147-A177-3AD203B41FA5}">
                      <a16:colId xmlns:a16="http://schemas.microsoft.com/office/drawing/2014/main" val="1041741893"/>
                    </a:ext>
                  </a:extLst>
                </a:gridCol>
              </a:tblGrid>
              <a:tr h="457200">
                <a:tc>
                  <a:txBody>
                    <a:bodyPr/>
                    <a:lstStyle/>
                    <a:p>
                      <a:pPr marL="0" marR="0">
                        <a:lnSpc>
                          <a:spcPct val="107000"/>
                        </a:lnSpc>
                        <a:spcBef>
                          <a:spcPts val="0"/>
                        </a:spcBef>
                        <a:spcAft>
                          <a:spcPts val="0"/>
                        </a:spcAft>
                      </a:pPr>
                      <a:r>
                        <a:rPr lang="en-US" sz="2400" dirty="0">
                          <a:effectLst/>
                        </a:rPr>
                        <a:t>Method</a:t>
                      </a:r>
                      <a:endParaRPr lang="en-US" sz="24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dirty="0">
                          <a:effectLst/>
                        </a:rPr>
                        <a:t>Description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9296574"/>
                  </a:ext>
                </a:extLst>
              </a:tr>
              <a:tr h="1136884">
                <a:tc>
                  <a:txBody>
                    <a:bodyPr/>
                    <a:lstStyle/>
                    <a:p>
                      <a:pPr marL="0" marR="0">
                        <a:lnSpc>
                          <a:spcPct val="107000"/>
                        </a:lnSpc>
                        <a:spcBef>
                          <a:spcPts val="0"/>
                        </a:spcBef>
                        <a:spcAft>
                          <a:spcPts val="0"/>
                        </a:spcAft>
                      </a:pPr>
                      <a:r>
                        <a:rPr lang="en-US" sz="2400">
                          <a:effectLst/>
                        </a:rPr>
                        <a:t>s.isspace()</a:t>
                      </a:r>
                      <a:endParaRPr lang="en-US" sz="240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dirty="0">
                          <a:effectLst/>
                        </a:rPr>
                        <a:t> Returns </a:t>
                      </a:r>
                      <a:r>
                        <a:rPr lang="en-US" sz="2400" b="1" kern="1200" dirty="0">
                          <a:solidFill>
                            <a:schemeClr val="dk1"/>
                          </a:solidFill>
                          <a:effectLst/>
                          <a:latin typeface="Consolas" panose="020B0609020204030204" pitchFamily="49" charset="0"/>
                          <a:ea typeface="+mn-ea"/>
                          <a:cs typeface="+mn-cs"/>
                        </a:rPr>
                        <a:t>True</a:t>
                      </a:r>
                      <a:r>
                        <a:rPr lang="en-US" sz="2400" dirty="0">
                          <a:effectLst/>
                        </a:rPr>
                        <a:t> if string </a:t>
                      </a:r>
                      <a:r>
                        <a:rPr lang="en-US" sz="2400" b="1" dirty="0">
                          <a:effectLst/>
                        </a:rPr>
                        <a:t>s</a:t>
                      </a:r>
                      <a:r>
                        <a:rPr lang="en-US" sz="2400" dirty="0">
                          <a:effectLst/>
                        </a:rPr>
                        <a:t> consists of only white space characters (blank, newline, tab) and it contains at least one character. Otherwise, it returns </a:t>
                      </a:r>
                      <a:r>
                        <a:rPr lang="en-US" sz="2400" b="1" kern="1200" dirty="0">
                          <a:solidFill>
                            <a:schemeClr val="dk1"/>
                          </a:solidFill>
                          <a:effectLst/>
                          <a:latin typeface="Consolas" panose="020B0609020204030204" pitchFamily="49" charset="0"/>
                          <a:ea typeface="+mn-ea"/>
                          <a:cs typeface="+mn-cs"/>
                        </a:rPr>
                        <a:t>False</a:t>
                      </a:r>
                      <a:r>
                        <a:rPr lang="en-US" sz="2400" dirty="0">
                          <a:effectLst/>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18637"/>
                  </a:ext>
                </a:extLst>
              </a:tr>
            </a:tbl>
          </a:graphicData>
        </a:graphic>
      </p:graphicFrame>
      <p:sp>
        <p:nvSpPr>
          <p:cNvPr id="4" name="Slide Number Placeholder 3">
            <a:extLst>
              <a:ext uri="{FF2B5EF4-FFF2-40B4-BE49-F238E27FC236}">
                <a16:creationId xmlns:a16="http://schemas.microsoft.com/office/drawing/2014/main" id="{2A98956F-B885-490F-964E-7907CCD17B68}"/>
              </a:ext>
            </a:extLst>
          </p:cNvPr>
          <p:cNvSpPr>
            <a:spLocks noGrp="1"/>
          </p:cNvSpPr>
          <p:nvPr>
            <p:ph type="sldNum" sz="quarter" idx="12"/>
          </p:nvPr>
        </p:nvSpPr>
        <p:spPr/>
        <p:txBody>
          <a:bodyPr/>
          <a:lstStyle/>
          <a:p>
            <a:fld id="{3EA9A468-A168-48C4-B46A-E65448296BCD}" type="slidenum">
              <a:rPr lang="en-US" altLang="en-US" smtClean="0"/>
              <a:pPr/>
              <a:t>40</a:t>
            </a:fld>
            <a:endParaRPr lang="en-US" altLang="en-US"/>
          </a:p>
        </p:txBody>
      </p:sp>
      <p:sp>
        <p:nvSpPr>
          <p:cNvPr id="5" name="TextBox 4">
            <a:extLst>
              <a:ext uri="{FF2B5EF4-FFF2-40B4-BE49-F238E27FC236}">
                <a16:creationId xmlns:a16="http://schemas.microsoft.com/office/drawing/2014/main" id="{69763F9B-7A0B-4A54-9C71-2702D0D358F8}"/>
              </a:ext>
            </a:extLst>
          </p:cNvPr>
          <p:cNvSpPr txBox="1"/>
          <p:nvPr/>
        </p:nvSpPr>
        <p:spPr>
          <a:xfrm>
            <a:off x="2362200" y="2877502"/>
            <a:ext cx="5334001" cy="344709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spcBef>
                <a:spcPts val="1200"/>
              </a:spcBef>
            </a:pPr>
            <a:r>
              <a:rPr lang="en-US" sz="2800" b="0" i="0" u="none" strike="noStrike" baseline="0" dirty="0">
                <a:solidFill>
                  <a:srgbClr val="333333"/>
                </a:solidFill>
                <a:latin typeface="Consolas" panose="020B0609020204030204" pitchFamily="49" charset="0"/>
              </a:rPr>
              <a:t>name </a:t>
            </a:r>
            <a:r>
              <a:rPr lang="en-US" sz="2800" b="0" i="0" u="none" strike="noStrike" baseline="0" dirty="0">
                <a:solidFill>
                  <a:srgbClr val="FF33FF"/>
                </a:solidFill>
                <a:latin typeface="Consolas" panose="020B0609020204030204" pitchFamily="49" charset="0"/>
              </a:rPr>
              <a:t>=</a:t>
            </a:r>
            <a:r>
              <a:rPr lang="en-US" sz="2800" b="0" i="0" u="none" strike="noStrike" baseline="0" dirty="0">
                <a:solidFill>
                  <a:srgbClr val="666666"/>
                </a:solidFill>
                <a:latin typeface="Consolas" panose="020B0609020204030204" pitchFamily="49" charset="0"/>
              </a:rPr>
              <a:t> </a:t>
            </a:r>
            <a:r>
              <a:rPr lang="en-US" sz="2800" b="0" i="0" u="none" strike="noStrike" baseline="0" dirty="0">
                <a:solidFill>
                  <a:srgbClr val="BB2121"/>
                </a:solidFill>
                <a:latin typeface="Consolas" panose="020B0609020204030204" pitchFamily="49" charset="0"/>
              </a:rPr>
              <a:t>"Husni </a:t>
            </a:r>
            <a:r>
              <a:rPr lang="en-US" sz="2800" b="0" i="0" u="none" strike="noStrike" baseline="0" dirty="0" err="1">
                <a:solidFill>
                  <a:srgbClr val="BB2121"/>
                </a:solidFill>
                <a:latin typeface="Consolas" panose="020B0609020204030204" pitchFamily="49" charset="0"/>
              </a:rPr>
              <a:t>AlMuhtaseb</a:t>
            </a:r>
            <a:r>
              <a:rPr lang="en-US" sz="2800" b="0" i="0" u="none" strike="noStrike" baseline="0" dirty="0">
                <a:solidFill>
                  <a:srgbClr val="BB2121"/>
                </a:solidFill>
                <a:latin typeface="Consolas" panose="020B0609020204030204" pitchFamily="49" charset="0"/>
              </a:rPr>
              <a:t>"</a:t>
            </a:r>
          </a:p>
          <a:p>
            <a:pPr algn="l">
              <a:spcBef>
                <a:spcPts val="1200"/>
              </a:spcBef>
            </a:pPr>
            <a:r>
              <a:rPr lang="en-US" sz="2800" dirty="0">
                <a:solidFill>
                  <a:srgbClr val="333333"/>
                </a:solidFill>
                <a:latin typeface="Consolas" panose="020B0609020204030204" pitchFamily="49" charset="0"/>
              </a:rPr>
              <a:t>f</a:t>
            </a:r>
            <a:r>
              <a:rPr lang="en-US" sz="2800" b="0" i="0" u="none" strike="noStrike" baseline="0" dirty="0">
                <a:solidFill>
                  <a:srgbClr val="333333"/>
                </a:solidFill>
                <a:latin typeface="Consolas" panose="020B0609020204030204" pitchFamily="49" charset="0"/>
              </a:rPr>
              <a:t>lag </a:t>
            </a:r>
            <a:r>
              <a:rPr lang="en-US" sz="2800" b="0" i="0" u="none" strike="noStrike" baseline="0" dirty="0">
                <a:solidFill>
                  <a:srgbClr val="FF33FF"/>
                </a:solidFill>
                <a:latin typeface="Consolas" panose="020B0609020204030204" pitchFamily="49" charset="0"/>
              </a:rPr>
              <a:t>=</a:t>
            </a:r>
            <a:r>
              <a:rPr lang="en-US" sz="2800" b="0" i="0" u="none" strike="noStrike" baseline="0" dirty="0">
                <a:solidFill>
                  <a:srgbClr val="333333"/>
                </a:solidFill>
                <a:latin typeface="Consolas" panose="020B0609020204030204" pitchFamily="49" charset="0"/>
              </a:rPr>
              <a:t> </a:t>
            </a:r>
            <a:r>
              <a:rPr lang="en-US" sz="2800" b="0" i="0" u="none" strike="noStrike" baseline="0" dirty="0" err="1">
                <a:solidFill>
                  <a:srgbClr val="333333"/>
                </a:solidFill>
                <a:latin typeface="Consolas" panose="020B0609020204030204" pitchFamily="49" charset="0"/>
              </a:rPr>
              <a:t>name</a:t>
            </a:r>
            <a:r>
              <a:rPr lang="en-US" sz="2800" b="0" i="0" u="none" strike="noStrike" baseline="0" dirty="0" err="1">
                <a:solidFill>
                  <a:srgbClr val="666666"/>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isspace</a:t>
            </a:r>
            <a:r>
              <a:rPr lang="en-US" sz="2800" b="0" i="0" u="none" strike="noStrike" baseline="0" dirty="0">
                <a:solidFill>
                  <a:srgbClr val="333333"/>
                </a:solidFill>
                <a:latin typeface="Consolas" panose="020B0609020204030204" pitchFamily="49" charset="0"/>
              </a:rPr>
              <a:t>()</a:t>
            </a:r>
          </a:p>
          <a:p>
            <a:pPr>
              <a:spcBef>
                <a:spcPts val="1200"/>
              </a:spcBef>
            </a:pPr>
            <a:r>
              <a:rPr lang="en-US" sz="2800" dirty="0">
                <a:solidFill>
                  <a:srgbClr val="008100"/>
                </a:solidFill>
                <a:latin typeface="Consolas" panose="020B0609020204030204" pitchFamily="49" charset="0"/>
              </a:rPr>
              <a:t>print</a:t>
            </a:r>
            <a:r>
              <a:rPr lang="en-US" sz="2800" dirty="0">
                <a:solidFill>
                  <a:srgbClr val="333333"/>
                </a:solidFill>
                <a:latin typeface="Consolas" panose="020B0609020204030204" pitchFamily="49" charset="0"/>
              </a:rPr>
              <a:t> (flag)</a:t>
            </a:r>
          </a:p>
          <a:p>
            <a:pPr algn="l">
              <a:spcBef>
                <a:spcPts val="1200"/>
              </a:spcBef>
            </a:pPr>
            <a:r>
              <a:rPr lang="en-US" sz="2800" dirty="0">
                <a:solidFill>
                  <a:srgbClr val="333333"/>
                </a:solidFill>
                <a:latin typeface="Consolas" panose="020B0609020204030204" pitchFamily="49" charset="0"/>
              </a:rPr>
              <a:t>name </a:t>
            </a:r>
            <a:r>
              <a:rPr lang="en-US" sz="2800" dirty="0">
                <a:solidFill>
                  <a:srgbClr val="FF33FF"/>
                </a:solidFill>
                <a:latin typeface="Consolas" panose="020B0609020204030204" pitchFamily="49" charset="0"/>
              </a:rPr>
              <a:t>=</a:t>
            </a:r>
            <a:r>
              <a:rPr lang="en-US" sz="2800" dirty="0">
                <a:solidFill>
                  <a:srgbClr val="333333"/>
                </a:solidFill>
                <a:latin typeface="Consolas" panose="020B0609020204030204" pitchFamily="49" charset="0"/>
              </a:rPr>
              <a:t> </a:t>
            </a:r>
            <a:r>
              <a:rPr lang="en-US" sz="2800" dirty="0">
                <a:solidFill>
                  <a:srgbClr val="FF0000"/>
                </a:solidFill>
                <a:latin typeface="Consolas" panose="020B0609020204030204" pitchFamily="49" charset="0"/>
              </a:rPr>
              <a:t>" "</a:t>
            </a:r>
            <a:endParaRPr lang="en-US" sz="2800" b="0" i="0" u="none" strike="noStrike" baseline="0" dirty="0">
              <a:solidFill>
                <a:srgbClr val="FF0000"/>
              </a:solidFill>
              <a:latin typeface="Consolas" panose="020B0609020204030204" pitchFamily="49" charset="0"/>
            </a:endParaRPr>
          </a:p>
          <a:p>
            <a:pPr algn="l">
              <a:spcBef>
                <a:spcPts val="1200"/>
              </a:spcBef>
            </a:pPr>
            <a:r>
              <a:rPr lang="en-US" sz="280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 (</a:t>
            </a:r>
            <a:r>
              <a:rPr lang="en-US" sz="2800" b="0" i="0" u="none" strike="noStrike" baseline="0" dirty="0" err="1">
                <a:solidFill>
                  <a:srgbClr val="333333"/>
                </a:solidFill>
                <a:latin typeface="Consolas" panose="020B0609020204030204" pitchFamily="49" charset="0"/>
              </a:rPr>
              <a:t>name</a:t>
            </a:r>
            <a:r>
              <a:rPr lang="en-US" sz="2800" b="0" i="0" u="none" strike="noStrike" baseline="0" dirty="0" err="1">
                <a:solidFill>
                  <a:srgbClr val="666666"/>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isspace</a:t>
            </a:r>
            <a:r>
              <a:rPr lang="en-US" sz="2800" b="0" i="0" u="none" strike="noStrike" baseline="0" dirty="0">
                <a:solidFill>
                  <a:srgbClr val="333333"/>
                </a:solidFill>
                <a:latin typeface="Consolas" panose="020B0609020204030204" pitchFamily="49" charset="0"/>
              </a:rPr>
              <a:t>())</a:t>
            </a:r>
          </a:p>
          <a:p>
            <a:pPr>
              <a:spcBef>
                <a:spcPts val="1200"/>
              </a:spcBef>
            </a:pPr>
            <a:r>
              <a:rPr lang="en-US" sz="2800" dirty="0">
                <a:solidFill>
                  <a:srgbClr val="008100"/>
                </a:solidFill>
                <a:latin typeface="Consolas" panose="020B0609020204030204" pitchFamily="49" charset="0"/>
              </a:rPr>
              <a:t>print</a:t>
            </a:r>
            <a:r>
              <a:rPr lang="en-US" sz="2800" b="0" i="0" u="none" strike="noStrike" baseline="0" dirty="0">
                <a:solidFill>
                  <a:srgbClr val="333333"/>
                </a:solidFill>
                <a:latin typeface="Consolas" panose="020B0609020204030204" pitchFamily="49" charset="0"/>
              </a:rPr>
              <a:t> (</a:t>
            </a:r>
            <a:r>
              <a:rPr lang="en-US" sz="2800" b="0" i="0" u="none" strike="noStrike" baseline="0" dirty="0">
                <a:solidFill>
                  <a:srgbClr val="FF0000"/>
                </a:solidFill>
                <a:latin typeface="Consolas" panose="020B0609020204030204" pitchFamily="49" charset="0"/>
              </a:rPr>
              <a:t>" Husni"</a:t>
            </a:r>
            <a:r>
              <a:rPr lang="en-US" sz="2800" b="0" i="0" u="none" strike="noStrike" baseline="0" dirty="0">
                <a:solidFill>
                  <a:srgbClr val="666666"/>
                </a:solidFill>
                <a:latin typeface="Consolas" panose="020B0609020204030204" pitchFamily="49" charset="0"/>
              </a:rPr>
              <a:t>.</a:t>
            </a:r>
            <a:r>
              <a:rPr lang="en-US" sz="2800" b="0" i="0" u="none" strike="noStrike" baseline="0" dirty="0" err="1">
                <a:solidFill>
                  <a:srgbClr val="333333"/>
                </a:solidFill>
                <a:latin typeface="Consolas" panose="020B0609020204030204" pitchFamily="49" charset="0"/>
              </a:rPr>
              <a:t>isspace</a:t>
            </a:r>
            <a:r>
              <a:rPr lang="en-US" sz="2800" b="0" i="0" u="none" strike="noStrike" baseline="0" dirty="0">
                <a:solidFill>
                  <a:srgbClr val="333333"/>
                </a:solidFill>
                <a:latin typeface="Consolas" panose="020B0609020204030204" pitchFamily="49" charset="0"/>
              </a:rPr>
              <a:t>())</a:t>
            </a:r>
          </a:p>
        </p:txBody>
      </p:sp>
      <p:sp>
        <p:nvSpPr>
          <p:cNvPr id="6" name="TextBox 5">
            <a:extLst>
              <a:ext uri="{FF2B5EF4-FFF2-40B4-BE49-F238E27FC236}">
                <a16:creationId xmlns:a16="http://schemas.microsoft.com/office/drawing/2014/main" id="{FA7CBC52-39CE-4AC3-B9CC-DE1B9DAB403E}"/>
              </a:ext>
            </a:extLst>
          </p:cNvPr>
          <p:cNvSpPr txBox="1"/>
          <p:nvPr/>
        </p:nvSpPr>
        <p:spPr>
          <a:xfrm>
            <a:off x="8077200" y="4041534"/>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False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3D1616D5-1BBF-4E5B-8944-9182C8EC05D4}"/>
              </a:ext>
            </a:extLst>
          </p:cNvPr>
          <p:cNvSpPr txBox="1"/>
          <p:nvPr/>
        </p:nvSpPr>
        <p:spPr>
          <a:xfrm>
            <a:off x="8077201" y="5108334"/>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True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E6B43E97-B38C-4D20-8E5B-94D7E9D45433}"/>
              </a:ext>
            </a:extLst>
          </p:cNvPr>
          <p:cNvSpPr txBox="1"/>
          <p:nvPr/>
        </p:nvSpPr>
        <p:spPr>
          <a:xfrm>
            <a:off x="8077201" y="5791200"/>
            <a:ext cx="1352204" cy="53046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tx1"/>
                </a:solidFill>
                <a:effectLst/>
                <a:latin typeface="Consolas" panose="020B0609020204030204" pitchFamily="49" charset="0"/>
                <a:ea typeface="Times New Roman" panose="02020603050405020304" pitchFamily="18" charset="0"/>
                <a:cs typeface="Arial" panose="020B0604020202020204" pitchFamily="34" charset="0"/>
              </a:rPr>
              <a:t>False</a:t>
            </a:r>
            <a:endParaRPr lang="en-US" sz="2800" dirty="0">
              <a:solidFill>
                <a:schemeClr val="tx1"/>
              </a:solidFill>
              <a:effectLst/>
              <a:latin typeface="Consolas" panose="020B0609020204030204" pitchFamily="49"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1066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13B-BE3B-4540-ABB5-E3E2418587AD}"/>
              </a:ext>
            </a:extLst>
          </p:cNvPr>
          <p:cNvSpPr>
            <a:spLocks noGrp="1"/>
          </p:cNvSpPr>
          <p:nvPr>
            <p:ph type="title"/>
          </p:nvPr>
        </p:nvSpPr>
        <p:spPr/>
        <p:txBody>
          <a:bodyPr/>
          <a:lstStyle/>
          <a:p>
            <a:r>
              <a:rPr lang="en-US" dirty="0"/>
              <a:t>Methods for Testing String Characteristics (2 of 2)</a:t>
            </a:r>
          </a:p>
        </p:txBody>
      </p:sp>
      <p:graphicFrame>
        <p:nvGraphicFramePr>
          <p:cNvPr id="7" name="Content Placeholder 6">
            <a:extLst>
              <a:ext uri="{FF2B5EF4-FFF2-40B4-BE49-F238E27FC236}">
                <a16:creationId xmlns:a16="http://schemas.microsoft.com/office/drawing/2014/main" id="{8953F740-8F01-4E75-A7B2-0D195561F610}"/>
              </a:ext>
            </a:extLst>
          </p:cNvPr>
          <p:cNvGraphicFramePr>
            <a:graphicFrameLocks noGrp="1"/>
          </p:cNvGraphicFramePr>
          <p:nvPr>
            <p:ph idx="1"/>
          </p:nvPr>
        </p:nvGraphicFramePr>
        <p:xfrm>
          <a:off x="838200" y="1295400"/>
          <a:ext cx="10572402" cy="1806131"/>
        </p:xfrm>
        <a:graphic>
          <a:graphicData uri="http://schemas.openxmlformats.org/drawingml/2006/table">
            <a:tbl>
              <a:tblPr firstRow="1" firstCol="1" bandRow="1">
                <a:tableStyleId>{1E171933-4619-4E11-9A3F-F7608DF75F80}</a:tableStyleId>
              </a:tblPr>
              <a:tblGrid>
                <a:gridCol w="1897698">
                  <a:extLst>
                    <a:ext uri="{9D8B030D-6E8A-4147-A177-3AD203B41FA5}">
                      <a16:colId xmlns:a16="http://schemas.microsoft.com/office/drawing/2014/main" val="31395952"/>
                    </a:ext>
                  </a:extLst>
                </a:gridCol>
                <a:gridCol w="8674704">
                  <a:extLst>
                    <a:ext uri="{9D8B030D-6E8A-4147-A177-3AD203B41FA5}">
                      <a16:colId xmlns:a16="http://schemas.microsoft.com/office/drawing/2014/main" val="1041741893"/>
                    </a:ext>
                  </a:extLst>
                </a:gridCol>
              </a:tblGrid>
              <a:tr h="457200">
                <a:tc>
                  <a:txBody>
                    <a:bodyPr/>
                    <a:lstStyle/>
                    <a:p>
                      <a:pPr marL="0" marR="0">
                        <a:lnSpc>
                          <a:spcPct val="107000"/>
                        </a:lnSpc>
                        <a:spcBef>
                          <a:spcPts val="0"/>
                        </a:spcBef>
                        <a:spcAft>
                          <a:spcPts val="0"/>
                        </a:spcAft>
                      </a:pPr>
                      <a:r>
                        <a:rPr lang="en-US" sz="2800" dirty="0">
                          <a:effectLst/>
                        </a:rPr>
                        <a:t>Method</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Description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9296574"/>
                  </a:ext>
                </a:extLst>
              </a:tr>
              <a:tr h="752244">
                <a:tc>
                  <a:txBody>
                    <a:bodyPr/>
                    <a:lstStyle/>
                    <a:p>
                      <a:pPr marL="0" marR="0">
                        <a:lnSpc>
                          <a:spcPct val="107000"/>
                        </a:lnSpc>
                        <a:spcBef>
                          <a:spcPts val="0"/>
                        </a:spcBef>
                        <a:spcAft>
                          <a:spcPts val="0"/>
                        </a:spcAft>
                      </a:pPr>
                      <a:r>
                        <a:rPr lang="en-US" sz="2800" dirty="0" err="1">
                          <a:effectLst/>
                        </a:rPr>
                        <a:t>s.isupper</a:t>
                      </a:r>
                      <a:r>
                        <a:rPr lang="en-US" sz="2800" dirty="0">
                          <a:effectLst/>
                        </a:rPr>
                        <a:t>()</a:t>
                      </a:r>
                      <a:endParaRPr lang="en-US" sz="2800" dirty="0">
                        <a:effectLst/>
                        <a:latin typeface="Consolas" panose="020B0609020204030204" pitchFamily="49"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800" dirty="0">
                          <a:effectLst/>
                        </a:rPr>
                        <a:t> Returns </a:t>
                      </a:r>
                      <a:r>
                        <a:rPr lang="en-US" sz="2800" b="1" kern="1200" dirty="0">
                          <a:solidFill>
                            <a:schemeClr val="dk1"/>
                          </a:solidFill>
                          <a:effectLst/>
                          <a:latin typeface="Consolas" panose="020B0609020204030204" pitchFamily="49" charset="0"/>
                          <a:ea typeface="+mn-ea"/>
                          <a:cs typeface="+mn-cs"/>
                        </a:rPr>
                        <a:t>True</a:t>
                      </a:r>
                      <a:r>
                        <a:rPr lang="en-US" sz="2800" dirty="0">
                          <a:effectLst/>
                        </a:rPr>
                        <a:t> if string </a:t>
                      </a:r>
                      <a:r>
                        <a:rPr lang="en-US" sz="2800" b="1" dirty="0">
                          <a:effectLst/>
                          <a:latin typeface="Consolas" panose="020B0609020204030204" pitchFamily="49" charset="0"/>
                        </a:rPr>
                        <a:t>s</a:t>
                      </a:r>
                      <a:r>
                        <a:rPr lang="en-US" sz="2800" dirty="0">
                          <a:effectLst/>
                        </a:rPr>
                        <a:t> contains at least one letter and all letters in the string are uppercase. Otherwise, it returns </a:t>
                      </a:r>
                      <a:r>
                        <a:rPr lang="en-US" sz="2800" b="1" kern="1200" dirty="0">
                          <a:solidFill>
                            <a:schemeClr val="dk1"/>
                          </a:solidFill>
                          <a:effectLst/>
                          <a:latin typeface="Consolas" panose="020B0609020204030204" pitchFamily="49" charset="0"/>
                          <a:ea typeface="+mn-ea"/>
                          <a:cs typeface="+mn-cs"/>
                        </a:rPr>
                        <a:t>False</a:t>
                      </a:r>
                      <a:r>
                        <a:rPr lang="en-US" sz="2800" dirty="0">
                          <a:effectLst/>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939091"/>
                  </a:ext>
                </a:extLst>
              </a:tr>
            </a:tbl>
          </a:graphicData>
        </a:graphic>
      </p:graphicFrame>
      <p:sp>
        <p:nvSpPr>
          <p:cNvPr id="4" name="Slide Number Placeholder 3">
            <a:extLst>
              <a:ext uri="{FF2B5EF4-FFF2-40B4-BE49-F238E27FC236}">
                <a16:creationId xmlns:a16="http://schemas.microsoft.com/office/drawing/2014/main" id="{2A98956F-B885-490F-964E-7907CCD17B68}"/>
              </a:ext>
            </a:extLst>
          </p:cNvPr>
          <p:cNvSpPr>
            <a:spLocks noGrp="1"/>
          </p:cNvSpPr>
          <p:nvPr>
            <p:ph type="sldNum" sz="quarter" idx="12"/>
          </p:nvPr>
        </p:nvSpPr>
        <p:spPr/>
        <p:txBody>
          <a:bodyPr/>
          <a:lstStyle/>
          <a:p>
            <a:fld id="{3EA9A468-A168-48C4-B46A-E65448296BCD}" type="slidenum">
              <a:rPr lang="en-US" altLang="en-US" smtClean="0"/>
              <a:pPr/>
              <a:t>41</a:t>
            </a:fld>
            <a:endParaRPr lang="en-US" altLang="en-US"/>
          </a:p>
        </p:txBody>
      </p:sp>
    </p:spTree>
    <p:extLst>
      <p:ext uri="{BB962C8B-B14F-4D97-AF65-F5344CB8AC3E}">
        <p14:creationId xmlns:p14="http://schemas.microsoft.com/office/powerpoint/2010/main" val="1537230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2E22-40E9-47B7-BAF1-2DFFD34C1A26}"/>
              </a:ext>
            </a:extLst>
          </p:cNvPr>
          <p:cNvSpPr>
            <a:spLocks noGrp="1"/>
          </p:cNvSpPr>
          <p:nvPr>
            <p:ph type="title"/>
          </p:nvPr>
        </p:nvSpPr>
        <p:spPr>
          <a:xfrm>
            <a:off x="838200" y="365129"/>
            <a:ext cx="10515600" cy="473071"/>
          </a:xfrm>
        </p:spPr>
        <p:txBody>
          <a:bodyPr>
            <a:normAutofit fontScale="90000"/>
          </a:bodyPr>
          <a:lstStyle/>
          <a:p>
            <a:r>
              <a:rPr lang="en-US" dirty="0"/>
              <a:t>Comparing and Analyzing Strings</a:t>
            </a:r>
          </a:p>
        </p:txBody>
      </p:sp>
      <p:sp>
        <p:nvSpPr>
          <p:cNvPr id="4" name="Slide Number Placeholder 3">
            <a:extLst>
              <a:ext uri="{FF2B5EF4-FFF2-40B4-BE49-F238E27FC236}">
                <a16:creationId xmlns:a16="http://schemas.microsoft.com/office/drawing/2014/main" id="{C388FD68-0600-4634-BCD3-D6A85A1BA177}"/>
              </a:ext>
            </a:extLst>
          </p:cNvPr>
          <p:cNvSpPr>
            <a:spLocks noGrp="1"/>
          </p:cNvSpPr>
          <p:nvPr>
            <p:ph type="sldNum" sz="quarter" idx="12"/>
          </p:nvPr>
        </p:nvSpPr>
        <p:spPr/>
        <p:txBody>
          <a:bodyPr/>
          <a:lstStyle/>
          <a:p>
            <a:fld id="{3EA9A468-A168-48C4-B46A-E65448296BCD}" type="slidenum">
              <a:rPr lang="en-US" altLang="en-US" smtClean="0"/>
              <a:pPr/>
              <a:t>42</a:t>
            </a:fld>
            <a:endParaRPr lang="en-US" altLang="en-US"/>
          </a:p>
        </p:txBody>
      </p:sp>
      <p:graphicFrame>
        <p:nvGraphicFramePr>
          <p:cNvPr id="7" name="Table 6">
            <a:extLst>
              <a:ext uri="{FF2B5EF4-FFF2-40B4-BE49-F238E27FC236}">
                <a16:creationId xmlns:a16="http://schemas.microsoft.com/office/drawing/2014/main" id="{412A0D54-7102-429E-8189-E4F38921BE3A}"/>
              </a:ext>
            </a:extLst>
          </p:cNvPr>
          <p:cNvGraphicFramePr>
            <a:graphicFrameLocks noGrp="1"/>
          </p:cNvGraphicFramePr>
          <p:nvPr/>
        </p:nvGraphicFramePr>
        <p:xfrm>
          <a:off x="909570" y="924023"/>
          <a:ext cx="10528206" cy="4358640"/>
        </p:xfrm>
        <a:graphic>
          <a:graphicData uri="http://schemas.openxmlformats.org/drawingml/2006/table">
            <a:tbl>
              <a:tblPr firstRow="1" firstCol="1" bandRow="1">
                <a:tableStyleId>{1E171933-4619-4E11-9A3F-F7608DF75F80}</a:tableStyleId>
              </a:tblPr>
              <a:tblGrid>
                <a:gridCol w="3586230">
                  <a:extLst>
                    <a:ext uri="{9D8B030D-6E8A-4147-A177-3AD203B41FA5}">
                      <a16:colId xmlns:a16="http://schemas.microsoft.com/office/drawing/2014/main" val="572532212"/>
                    </a:ext>
                  </a:extLst>
                </a:gridCol>
                <a:gridCol w="914400">
                  <a:extLst>
                    <a:ext uri="{9D8B030D-6E8A-4147-A177-3AD203B41FA5}">
                      <a16:colId xmlns:a16="http://schemas.microsoft.com/office/drawing/2014/main" val="556139500"/>
                    </a:ext>
                  </a:extLst>
                </a:gridCol>
                <a:gridCol w="6027576">
                  <a:extLst>
                    <a:ext uri="{9D8B030D-6E8A-4147-A177-3AD203B41FA5}">
                      <a16:colId xmlns:a16="http://schemas.microsoft.com/office/drawing/2014/main" val="2834419543"/>
                    </a:ext>
                  </a:extLst>
                </a:gridCol>
              </a:tblGrid>
              <a:tr h="253724">
                <a:tc>
                  <a:txBody>
                    <a:bodyPr/>
                    <a:lstStyle/>
                    <a:p>
                      <a:pPr marL="0" marR="0">
                        <a:lnSpc>
                          <a:spcPct val="100000"/>
                        </a:lnSpc>
                        <a:spcBef>
                          <a:spcPts val="0"/>
                        </a:spcBef>
                        <a:spcAft>
                          <a:spcPts val="0"/>
                        </a:spcAft>
                      </a:pPr>
                      <a:r>
                        <a:rPr lang="en-US" sz="2600" b="1" dirty="0">
                          <a:effectLst/>
                        </a:rPr>
                        <a:t>Expression</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Value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Comment</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56042728"/>
                  </a:ext>
                </a:extLst>
              </a:tr>
              <a:tr h="253724">
                <a:tc>
                  <a:txBody>
                    <a:bodyPr/>
                    <a:lstStyle/>
                    <a:p>
                      <a:pPr marL="0" marR="0">
                        <a:lnSpc>
                          <a:spcPct val="100000"/>
                        </a:lnSpc>
                        <a:spcBef>
                          <a:spcPts val="0"/>
                        </a:spcBef>
                        <a:spcAft>
                          <a:spcPts val="0"/>
                        </a:spcAft>
                      </a:pPr>
                      <a:r>
                        <a:rPr lang="en-US" sz="2600" b="0" dirty="0">
                          <a:effectLst/>
                        </a:rPr>
                        <a:t>"John" == "John"</a:t>
                      </a:r>
                      <a:endParaRPr lang="en-US" sz="2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True </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 is also used to test the equality of two strings.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97473329"/>
                  </a:ext>
                </a:extLst>
              </a:tr>
              <a:tr h="519162">
                <a:tc>
                  <a:txBody>
                    <a:bodyPr/>
                    <a:lstStyle/>
                    <a:p>
                      <a:pPr marL="0" marR="0">
                        <a:lnSpc>
                          <a:spcPct val="100000"/>
                        </a:lnSpc>
                        <a:spcBef>
                          <a:spcPts val="0"/>
                        </a:spcBef>
                        <a:spcAft>
                          <a:spcPts val="0"/>
                        </a:spcAft>
                      </a:pPr>
                      <a:r>
                        <a:rPr lang="en-US" sz="2600" b="0" dirty="0">
                          <a:effectLst/>
                        </a:rPr>
                        <a:t>"John" == "john" </a:t>
                      </a:r>
                      <a:endParaRPr lang="en-US" sz="2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dirty="0">
                          <a:effectLst/>
                        </a:rPr>
                        <a:t>False</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For two strings to be equal, they must be identical. An uppercase “J” does not equal a lowercase “j”.</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54433025"/>
                  </a:ext>
                </a:extLst>
              </a:tr>
              <a:tr h="649790">
                <a:tc>
                  <a:txBody>
                    <a:bodyPr/>
                    <a:lstStyle/>
                    <a:p>
                      <a:pPr marL="0" marR="0">
                        <a:lnSpc>
                          <a:spcPct val="100000"/>
                        </a:lnSpc>
                        <a:spcBef>
                          <a:spcPts val="0"/>
                        </a:spcBef>
                        <a:spcAft>
                          <a:spcPts val="0"/>
                        </a:spcAft>
                      </a:pPr>
                      <a:r>
                        <a:rPr lang="en-US" sz="2600" b="0" dirty="0">
                          <a:effectLst/>
                        </a:rPr>
                        <a:t>"john" &lt; "John" </a:t>
                      </a:r>
                      <a:endParaRPr lang="en-US" sz="2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dirty="0">
                          <a:effectLst/>
                        </a:rPr>
                        <a:t>False</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dirty="0">
                          <a:effectLst/>
                        </a:rPr>
                        <a:t>Based on lexicographical ordering of strings an uppercase “J” comes before a lowercase “j” so the string "john" follows the string "John". See Special Topic 3.2 on page 101.</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6426365"/>
                  </a:ext>
                </a:extLst>
              </a:tr>
              <a:tr h="253724">
                <a:tc>
                  <a:txBody>
                    <a:bodyPr/>
                    <a:lstStyle/>
                    <a:p>
                      <a:pPr marL="0" marR="0">
                        <a:lnSpc>
                          <a:spcPct val="100000"/>
                        </a:lnSpc>
                        <a:spcBef>
                          <a:spcPts val="0"/>
                        </a:spcBef>
                        <a:spcAft>
                          <a:spcPts val="0"/>
                        </a:spcAft>
                      </a:pPr>
                      <a:r>
                        <a:rPr lang="en-US" sz="2600" b="0">
                          <a:effectLst/>
                        </a:rPr>
                        <a:t>"john" in "John Johnson"</a:t>
                      </a:r>
                      <a:endParaRPr lang="en-US" sz="2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False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dirty="0">
                          <a:effectLst/>
                        </a:rPr>
                        <a:t>The substring "john" must match exactly.</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67606589"/>
                  </a:ext>
                </a:extLst>
              </a:tr>
            </a:tbl>
          </a:graphicData>
        </a:graphic>
      </p:graphicFrame>
    </p:spTree>
    <p:extLst>
      <p:ext uri="{BB962C8B-B14F-4D97-AF65-F5344CB8AC3E}">
        <p14:creationId xmlns:p14="http://schemas.microsoft.com/office/powerpoint/2010/main" val="4019526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2E22-40E9-47B7-BAF1-2DFFD34C1A26}"/>
              </a:ext>
            </a:extLst>
          </p:cNvPr>
          <p:cNvSpPr>
            <a:spLocks noGrp="1"/>
          </p:cNvSpPr>
          <p:nvPr>
            <p:ph type="title"/>
          </p:nvPr>
        </p:nvSpPr>
        <p:spPr>
          <a:xfrm>
            <a:off x="838200" y="365129"/>
            <a:ext cx="10515600" cy="473071"/>
          </a:xfrm>
        </p:spPr>
        <p:txBody>
          <a:bodyPr>
            <a:normAutofit fontScale="90000"/>
          </a:bodyPr>
          <a:lstStyle/>
          <a:p>
            <a:r>
              <a:rPr lang="en-US" dirty="0"/>
              <a:t>Comparing and Analyzing Strings</a:t>
            </a:r>
          </a:p>
        </p:txBody>
      </p:sp>
      <p:sp>
        <p:nvSpPr>
          <p:cNvPr id="4" name="Slide Number Placeholder 3">
            <a:extLst>
              <a:ext uri="{FF2B5EF4-FFF2-40B4-BE49-F238E27FC236}">
                <a16:creationId xmlns:a16="http://schemas.microsoft.com/office/drawing/2014/main" id="{C388FD68-0600-4634-BCD3-D6A85A1BA177}"/>
              </a:ext>
            </a:extLst>
          </p:cNvPr>
          <p:cNvSpPr>
            <a:spLocks noGrp="1"/>
          </p:cNvSpPr>
          <p:nvPr>
            <p:ph type="sldNum" sz="quarter" idx="12"/>
          </p:nvPr>
        </p:nvSpPr>
        <p:spPr/>
        <p:txBody>
          <a:bodyPr/>
          <a:lstStyle/>
          <a:p>
            <a:fld id="{3EA9A468-A168-48C4-B46A-E65448296BCD}" type="slidenum">
              <a:rPr lang="en-US" altLang="en-US" smtClean="0"/>
              <a:pPr/>
              <a:t>43</a:t>
            </a:fld>
            <a:endParaRPr lang="en-US" altLang="en-US"/>
          </a:p>
        </p:txBody>
      </p:sp>
      <p:graphicFrame>
        <p:nvGraphicFramePr>
          <p:cNvPr id="7" name="Table 6">
            <a:extLst>
              <a:ext uri="{FF2B5EF4-FFF2-40B4-BE49-F238E27FC236}">
                <a16:creationId xmlns:a16="http://schemas.microsoft.com/office/drawing/2014/main" id="{412A0D54-7102-429E-8189-E4F38921BE3A}"/>
              </a:ext>
            </a:extLst>
          </p:cNvPr>
          <p:cNvGraphicFramePr>
            <a:graphicFrameLocks noGrp="1"/>
          </p:cNvGraphicFramePr>
          <p:nvPr/>
        </p:nvGraphicFramePr>
        <p:xfrm>
          <a:off x="909570" y="924023"/>
          <a:ext cx="10520430" cy="3169920"/>
        </p:xfrm>
        <a:graphic>
          <a:graphicData uri="http://schemas.openxmlformats.org/drawingml/2006/table">
            <a:tbl>
              <a:tblPr firstRow="1" firstCol="1" bandRow="1">
                <a:tableStyleId>{1E171933-4619-4E11-9A3F-F7608DF75F80}</a:tableStyleId>
              </a:tblPr>
              <a:tblGrid>
                <a:gridCol w="3350260">
                  <a:extLst>
                    <a:ext uri="{9D8B030D-6E8A-4147-A177-3AD203B41FA5}">
                      <a16:colId xmlns:a16="http://schemas.microsoft.com/office/drawing/2014/main" val="572532212"/>
                    </a:ext>
                  </a:extLst>
                </a:gridCol>
                <a:gridCol w="997970">
                  <a:extLst>
                    <a:ext uri="{9D8B030D-6E8A-4147-A177-3AD203B41FA5}">
                      <a16:colId xmlns:a16="http://schemas.microsoft.com/office/drawing/2014/main" val="556139500"/>
                    </a:ext>
                  </a:extLst>
                </a:gridCol>
                <a:gridCol w="6172200">
                  <a:extLst>
                    <a:ext uri="{9D8B030D-6E8A-4147-A177-3AD203B41FA5}">
                      <a16:colId xmlns:a16="http://schemas.microsoft.com/office/drawing/2014/main" val="2834419543"/>
                    </a:ext>
                  </a:extLst>
                </a:gridCol>
              </a:tblGrid>
              <a:tr h="253724">
                <a:tc>
                  <a:txBody>
                    <a:bodyPr/>
                    <a:lstStyle/>
                    <a:p>
                      <a:pPr marL="0" marR="0">
                        <a:lnSpc>
                          <a:spcPct val="100000"/>
                        </a:lnSpc>
                        <a:spcBef>
                          <a:spcPts val="0"/>
                        </a:spcBef>
                        <a:spcAft>
                          <a:spcPts val="0"/>
                        </a:spcAft>
                      </a:pPr>
                      <a:r>
                        <a:rPr lang="en-US" sz="2600" b="1" dirty="0">
                          <a:effectLst/>
                        </a:rPr>
                        <a:t>Expression</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Value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Comment</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56042728"/>
                  </a:ext>
                </a:extLst>
              </a:tr>
              <a:tr h="519162">
                <a:tc>
                  <a:txBody>
                    <a:bodyPr/>
                    <a:lstStyle/>
                    <a:p>
                      <a:pPr marL="0" marR="0">
                        <a:lnSpc>
                          <a:spcPct val="100000"/>
                        </a:lnSpc>
                        <a:spcBef>
                          <a:spcPts val="0"/>
                        </a:spcBef>
                        <a:spcAft>
                          <a:spcPts val="0"/>
                        </a:spcAft>
                      </a:pPr>
                      <a:r>
                        <a:rPr lang="en-US" sz="2600" b="0" dirty="0">
                          <a:effectLst/>
                        </a:rPr>
                        <a:t>name = "John Johnson"</a:t>
                      </a:r>
                    </a:p>
                    <a:p>
                      <a:pPr marL="0" marR="0">
                        <a:lnSpc>
                          <a:spcPct val="100000"/>
                        </a:lnSpc>
                        <a:spcBef>
                          <a:spcPts val="0"/>
                        </a:spcBef>
                        <a:spcAft>
                          <a:spcPts val="0"/>
                        </a:spcAft>
                      </a:pPr>
                      <a:r>
                        <a:rPr lang="en-US" sz="2600" b="0" dirty="0">
                          <a:effectLst/>
                        </a:rPr>
                        <a:t>"ho" not in name</a:t>
                      </a:r>
                      <a:endParaRPr lang="en-US" sz="2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True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dirty="0">
                          <a:effectLst/>
                        </a:rPr>
                        <a:t>The string does not contain the substring "ho".</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63752328"/>
                  </a:ext>
                </a:extLst>
              </a:tr>
              <a:tr h="253724">
                <a:tc>
                  <a:txBody>
                    <a:bodyPr/>
                    <a:lstStyle/>
                    <a:p>
                      <a:pPr marL="0" marR="0">
                        <a:lnSpc>
                          <a:spcPct val="100000"/>
                        </a:lnSpc>
                        <a:spcBef>
                          <a:spcPts val="0"/>
                        </a:spcBef>
                        <a:spcAft>
                          <a:spcPts val="0"/>
                        </a:spcAft>
                      </a:pPr>
                      <a:r>
                        <a:rPr lang="en-US" sz="2600" b="0">
                          <a:effectLst/>
                        </a:rPr>
                        <a:t>name.count("oh")</a:t>
                      </a:r>
                      <a:endParaRPr lang="en-US" sz="2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2</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All non-overlapping substrings are included in the count.</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93364804"/>
                  </a:ext>
                </a:extLst>
              </a:tr>
              <a:tr h="519162">
                <a:tc>
                  <a:txBody>
                    <a:bodyPr/>
                    <a:lstStyle/>
                    <a:p>
                      <a:pPr marL="0" marR="0">
                        <a:lnSpc>
                          <a:spcPct val="100000"/>
                        </a:lnSpc>
                        <a:spcBef>
                          <a:spcPts val="0"/>
                        </a:spcBef>
                        <a:spcAft>
                          <a:spcPts val="0"/>
                        </a:spcAft>
                      </a:pPr>
                      <a:r>
                        <a:rPr lang="en-US" sz="2600" b="0">
                          <a:effectLst/>
                        </a:rPr>
                        <a:t>name.find("oh")</a:t>
                      </a:r>
                      <a:endParaRPr lang="en-US" sz="2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1</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Finds the position or string index where the first substring occurs.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33347243"/>
                  </a:ext>
                </a:extLst>
              </a:tr>
              <a:tr h="253724">
                <a:tc>
                  <a:txBody>
                    <a:bodyPr/>
                    <a:lstStyle/>
                    <a:p>
                      <a:pPr marL="0" marR="0">
                        <a:lnSpc>
                          <a:spcPct val="100000"/>
                        </a:lnSpc>
                        <a:spcBef>
                          <a:spcPts val="0"/>
                        </a:spcBef>
                        <a:spcAft>
                          <a:spcPts val="0"/>
                        </a:spcAft>
                      </a:pPr>
                      <a:r>
                        <a:rPr lang="en-US" sz="2600" b="0">
                          <a:effectLst/>
                        </a:rPr>
                        <a:t>name.find("ho")</a:t>
                      </a:r>
                      <a:endParaRPr lang="en-US" sz="2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–1</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dirty="0">
                          <a:effectLst/>
                        </a:rPr>
                        <a:t>The string does not contain the substring ho.</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55651937"/>
                  </a:ext>
                </a:extLst>
              </a:tr>
            </a:tbl>
          </a:graphicData>
        </a:graphic>
      </p:graphicFrame>
    </p:spTree>
    <p:extLst>
      <p:ext uri="{BB962C8B-B14F-4D97-AF65-F5344CB8AC3E}">
        <p14:creationId xmlns:p14="http://schemas.microsoft.com/office/powerpoint/2010/main" val="3157044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2E22-40E9-47B7-BAF1-2DFFD34C1A26}"/>
              </a:ext>
            </a:extLst>
          </p:cNvPr>
          <p:cNvSpPr>
            <a:spLocks noGrp="1"/>
          </p:cNvSpPr>
          <p:nvPr>
            <p:ph type="title"/>
          </p:nvPr>
        </p:nvSpPr>
        <p:spPr>
          <a:xfrm>
            <a:off x="838200" y="365129"/>
            <a:ext cx="10515600" cy="473071"/>
          </a:xfrm>
        </p:spPr>
        <p:txBody>
          <a:bodyPr>
            <a:normAutofit fontScale="90000"/>
          </a:bodyPr>
          <a:lstStyle/>
          <a:p>
            <a:r>
              <a:rPr lang="en-US" dirty="0"/>
              <a:t>Comparing and Analyzing Strings</a:t>
            </a:r>
          </a:p>
        </p:txBody>
      </p:sp>
      <p:sp>
        <p:nvSpPr>
          <p:cNvPr id="4" name="Slide Number Placeholder 3">
            <a:extLst>
              <a:ext uri="{FF2B5EF4-FFF2-40B4-BE49-F238E27FC236}">
                <a16:creationId xmlns:a16="http://schemas.microsoft.com/office/drawing/2014/main" id="{C388FD68-0600-4634-BCD3-D6A85A1BA177}"/>
              </a:ext>
            </a:extLst>
          </p:cNvPr>
          <p:cNvSpPr>
            <a:spLocks noGrp="1"/>
          </p:cNvSpPr>
          <p:nvPr>
            <p:ph type="sldNum" sz="quarter" idx="12"/>
          </p:nvPr>
        </p:nvSpPr>
        <p:spPr/>
        <p:txBody>
          <a:bodyPr/>
          <a:lstStyle/>
          <a:p>
            <a:fld id="{3EA9A468-A168-48C4-B46A-E65448296BCD}" type="slidenum">
              <a:rPr lang="en-US" altLang="en-US" smtClean="0"/>
              <a:pPr/>
              <a:t>44</a:t>
            </a:fld>
            <a:endParaRPr lang="en-US" altLang="en-US"/>
          </a:p>
        </p:txBody>
      </p:sp>
      <p:graphicFrame>
        <p:nvGraphicFramePr>
          <p:cNvPr id="7" name="Table 6">
            <a:extLst>
              <a:ext uri="{FF2B5EF4-FFF2-40B4-BE49-F238E27FC236}">
                <a16:creationId xmlns:a16="http://schemas.microsoft.com/office/drawing/2014/main" id="{412A0D54-7102-429E-8189-E4F38921BE3A}"/>
              </a:ext>
            </a:extLst>
          </p:cNvPr>
          <p:cNvGraphicFramePr>
            <a:graphicFrameLocks noGrp="1"/>
          </p:cNvGraphicFramePr>
          <p:nvPr/>
        </p:nvGraphicFramePr>
        <p:xfrm>
          <a:off x="1066800" y="1075261"/>
          <a:ext cx="10439400" cy="3962400"/>
        </p:xfrm>
        <a:graphic>
          <a:graphicData uri="http://schemas.openxmlformats.org/drawingml/2006/table">
            <a:tbl>
              <a:tblPr firstRow="1" firstCol="1" bandRow="1">
                <a:tableStyleId>{1E171933-4619-4E11-9A3F-F7608DF75F80}</a:tableStyleId>
              </a:tblPr>
              <a:tblGrid>
                <a:gridCol w="3460052">
                  <a:extLst>
                    <a:ext uri="{9D8B030D-6E8A-4147-A177-3AD203B41FA5}">
                      <a16:colId xmlns:a16="http://schemas.microsoft.com/office/drawing/2014/main" val="572532212"/>
                    </a:ext>
                  </a:extLst>
                </a:gridCol>
                <a:gridCol w="951000">
                  <a:extLst>
                    <a:ext uri="{9D8B030D-6E8A-4147-A177-3AD203B41FA5}">
                      <a16:colId xmlns:a16="http://schemas.microsoft.com/office/drawing/2014/main" val="556139500"/>
                    </a:ext>
                  </a:extLst>
                </a:gridCol>
                <a:gridCol w="6028348">
                  <a:extLst>
                    <a:ext uri="{9D8B030D-6E8A-4147-A177-3AD203B41FA5}">
                      <a16:colId xmlns:a16="http://schemas.microsoft.com/office/drawing/2014/main" val="2834419543"/>
                    </a:ext>
                  </a:extLst>
                </a:gridCol>
              </a:tblGrid>
              <a:tr h="253724">
                <a:tc>
                  <a:txBody>
                    <a:bodyPr/>
                    <a:lstStyle/>
                    <a:p>
                      <a:pPr marL="0" marR="0">
                        <a:lnSpc>
                          <a:spcPct val="100000"/>
                        </a:lnSpc>
                        <a:spcBef>
                          <a:spcPts val="0"/>
                        </a:spcBef>
                        <a:spcAft>
                          <a:spcPts val="0"/>
                        </a:spcAft>
                      </a:pPr>
                      <a:r>
                        <a:rPr lang="en-US" sz="2600" b="1" dirty="0">
                          <a:effectLst/>
                        </a:rPr>
                        <a:t>Expression</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Value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Comment</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56042728"/>
                  </a:ext>
                </a:extLst>
              </a:tr>
              <a:tr h="519162">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0" dirty="0">
                          <a:effectLst/>
                        </a:rPr>
                        <a:t>name = "John Johnson"</a:t>
                      </a:r>
                    </a:p>
                    <a:p>
                      <a:pPr marL="0" marR="0">
                        <a:lnSpc>
                          <a:spcPct val="100000"/>
                        </a:lnSpc>
                        <a:spcBef>
                          <a:spcPts val="0"/>
                        </a:spcBef>
                        <a:spcAft>
                          <a:spcPts val="0"/>
                        </a:spcAft>
                      </a:pPr>
                      <a:r>
                        <a:rPr lang="en-US" sz="2600" b="0" dirty="0" err="1">
                          <a:effectLst/>
                        </a:rPr>
                        <a:t>name.startswith</a:t>
                      </a:r>
                      <a:r>
                        <a:rPr lang="en-US" sz="2600" b="0" dirty="0">
                          <a:effectLst/>
                        </a:rPr>
                        <a:t>("john")</a:t>
                      </a:r>
                      <a:endParaRPr lang="en-US" sz="2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False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dirty="0">
                          <a:effectLst/>
                        </a:rPr>
                        <a:t>The string starts with "John", but an uppercase “J” does not match a lowercase “j”.</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1721106"/>
                  </a:ext>
                </a:extLst>
              </a:tr>
              <a:tr h="253724">
                <a:tc>
                  <a:txBody>
                    <a:bodyPr/>
                    <a:lstStyle/>
                    <a:p>
                      <a:pPr marL="0" marR="0">
                        <a:lnSpc>
                          <a:spcPct val="100000"/>
                        </a:lnSpc>
                        <a:spcBef>
                          <a:spcPts val="0"/>
                        </a:spcBef>
                        <a:spcAft>
                          <a:spcPts val="0"/>
                        </a:spcAft>
                      </a:pPr>
                      <a:r>
                        <a:rPr lang="en-US" sz="2600" b="0">
                          <a:effectLst/>
                        </a:rPr>
                        <a:t>name.isspace()</a:t>
                      </a:r>
                      <a:endParaRPr lang="en-US" sz="2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False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The string contains non-white space characters.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88134527"/>
                  </a:ext>
                </a:extLst>
              </a:tr>
              <a:tr h="253724">
                <a:tc>
                  <a:txBody>
                    <a:bodyPr/>
                    <a:lstStyle/>
                    <a:p>
                      <a:pPr marL="0" marR="0">
                        <a:lnSpc>
                          <a:spcPct val="100000"/>
                        </a:lnSpc>
                        <a:spcBef>
                          <a:spcPts val="0"/>
                        </a:spcBef>
                        <a:spcAft>
                          <a:spcPts val="0"/>
                        </a:spcAft>
                      </a:pPr>
                      <a:r>
                        <a:rPr lang="en-US" sz="2600" b="0">
                          <a:effectLst/>
                        </a:rPr>
                        <a:t>name.isalnum()</a:t>
                      </a:r>
                      <a:endParaRPr lang="en-US" sz="2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False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The string also contains blank spaces.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48339742"/>
                  </a:ext>
                </a:extLst>
              </a:tr>
              <a:tr h="253724">
                <a:tc>
                  <a:txBody>
                    <a:bodyPr/>
                    <a:lstStyle/>
                    <a:p>
                      <a:pPr marL="0" marR="0">
                        <a:lnSpc>
                          <a:spcPct val="100000"/>
                        </a:lnSpc>
                        <a:spcBef>
                          <a:spcPts val="0"/>
                        </a:spcBef>
                        <a:spcAft>
                          <a:spcPts val="0"/>
                        </a:spcAft>
                      </a:pPr>
                      <a:r>
                        <a:rPr lang="en-US" sz="2600" b="0">
                          <a:effectLst/>
                        </a:rPr>
                        <a:t>"1729".isdigit()</a:t>
                      </a:r>
                      <a:endParaRPr lang="en-US" sz="2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True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The string only contains characters that are digits.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07194706"/>
                  </a:ext>
                </a:extLst>
              </a:tr>
              <a:tr h="253724">
                <a:tc>
                  <a:txBody>
                    <a:bodyPr/>
                    <a:lstStyle/>
                    <a:p>
                      <a:pPr marL="0" marR="0">
                        <a:lnSpc>
                          <a:spcPct val="100000"/>
                        </a:lnSpc>
                        <a:spcBef>
                          <a:spcPts val="0"/>
                        </a:spcBef>
                        <a:spcAft>
                          <a:spcPts val="0"/>
                        </a:spcAft>
                      </a:pPr>
                      <a:r>
                        <a:rPr lang="en-US" sz="2600" b="0" dirty="0">
                          <a:effectLst/>
                        </a:rPr>
                        <a:t>"-1729".isdigit()</a:t>
                      </a:r>
                      <a:endParaRPr lang="en-US" sz="2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a:effectLst/>
                        </a:rPr>
                        <a:t>False</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0000"/>
                        </a:lnSpc>
                        <a:spcBef>
                          <a:spcPts val="0"/>
                        </a:spcBef>
                        <a:spcAft>
                          <a:spcPts val="0"/>
                        </a:spcAft>
                      </a:pPr>
                      <a:r>
                        <a:rPr lang="en-US" sz="2600" dirty="0">
                          <a:effectLst/>
                        </a:rPr>
                        <a:t>A negative sign is not a digit.</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02580830"/>
                  </a:ext>
                </a:extLst>
              </a:tr>
            </a:tbl>
          </a:graphicData>
        </a:graphic>
      </p:graphicFrame>
    </p:spTree>
    <p:extLst>
      <p:ext uri="{BB962C8B-B14F-4D97-AF65-F5344CB8AC3E}">
        <p14:creationId xmlns:p14="http://schemas.microsoft.com/office/powerpoint/2010/main" val="1680829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8779-6257-4BCE-998A-3DE544531B93}"/>
              </a:ext>
            </a:extLst>
          </p:cNvPr>
          <p:cNvSpPr>
            <a:spLocks noGrp="1"/>
          </p:cNvSpPr>
          <p:nvPr>
            <p:ph type="title"/>
          </p:nvPr>
        </p:nvSpPr>
        <p:spPr/>
        <p:txBody>
          <a:bodyPr>
            <a:normAutofit/>
          </a:bodyPr>
          <a:lstStyle/>
          <a:p>
            <a:r>
              <a:rPr lang="en-US" dirty="0"/>
              <a:t>3.9 Input Validation</a:t>
            </a:r>
          </a:p>
        </p:txBody>
      </p:sp>
      <p:sp>
        <p:nvSpPr>
          <p:cNvPr id="3" name="Content Placeholder 2">
            <a:extLst>
              <a:ext uri="{FF2B5EF4-FFF2-40B4-BE49-F238E27FC236}">
                <a16:creationId xmlns:a16="http://schemas.microsoft.com/office/drawing/2014/main" id="{C71E714B-5F5C-4C73-B518-8DB7114B51EA}"/>
              </a:ext>
            </a:extLst>
          </p:cNvPr>
          <p:cNvSpPr>
            <a:spLocks noGrp="1"/>
          </p:cNvSpPr>
          <p:nvPr>
            <p:ph idx="1"/>
          </p:nvPr>
        </p:nvSpPr>
        <p:spPr/>
        <p:txBody>
          <a:bodyPr>
            <a:normAutofit/>
          </a:bodyPr>
          <a:lstStyle/>
          <a:p>
            <a:r>
              <a:rPr lang="en-US" dirty="0"/>
              <a:t>An important application for the </a:t>
            </a:r>
            <a:r>
              <a:rPr lang="en-US" dirty="0">
                <a:solidFill>
                  <a:schemeClr val="tx2"/>
                </a:solidFill>
              </a:rPr>
              <a:t>if statement </a:t>
            </a:r>
            <a:r>
              <a:rPr lang="en-US" dirty="0"/>
              <a:t>is input validation.</a:t>
            </a:r>
          </a:p>
          <a:p>
            <a:r>
              <a:rPr lang="en-US" dirty="0"/>
              <a:t>Whenever your program accepts user input, you need to make sure that the user-supplied values are valid before you use them in your computations</a:t>
            </a:r>
          </a:p>
        </p:txBody>
      </p:sp>
      <p:sp>
        <p:nvSpPr>
          <p:cNvPr id="4" name="Slide Number Placeholder 3">
            <a:extLst>
              <a:ext uri="{FF2B5EF4-FFF2-40B4-BE49-F238E27FC236}">
                <a16:creationId xmlns:a16="http://schemas.microsoft.com/office/drawing/2014/main" id="{B1BC289F-9E9A-4F1F-934C-872E40186D9D}"/>
              </a:ext>
            </a:extLst>
          </p:cNvPr>
          <p:cNvSpPr>
            <a:spLocks noGrp="1"/>
          </p:cNvSpPr>
          <p:nvPr>
            <p:ph type="sldNum" sz="quarter" idx="12"/>
          </p:nvPr>
        </p:nvSpPr>
        <p:spPr/>
        <p:txBody>
          <a:bodyPr/>
          <a:lstStyle/>
          <a:p>
            <a:fld id="{3EA9A468-A168-48C4-B46A-E65448296BCD}" type="slidenum">
              <a:rPr lang="en-US" altLang="en-US" smtClean="0"/>
              <a:pPr/>
              <a:t>45</a:t>
            </a:fld>
            <a:endParaRPr lang="en-US" altLang="en-US"/>
          </a:p>
        </p:txBody>
      </p:sp>
    </p:spTree>
    <p:extLst>
      <p:ext uri="{BB962C8B-B14F-4D97-AF65-F5344CB8AC3E}">
        <p14:creationId xmlns:p14="http://schemas.microsoft.com/office/powerpoint/2010/main" val="816404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8779-6257-4BCE-998A-3DE544531B93}"/>
              </a:ext>
            </a:extLst>
          </p:cNvPr>
          <p:cNvSpPr>
            <a:spLocks noGrp="1"/>
          </p:cNvSpPr>
          <p:nvPr>
            <p:ph type="title"/>
          </p:nvPr>
        </p:nvSpPr>
        <p:spPr/>
        <p:txBody>
          <a:bodyPr>
            <a:normAutofit/>
          </a:bodyPr>
          <a:lstStyle/>
          <a:p>
            <a:r>
              <a:rPr lang="en-US" dirty="0"/>
              <a:t>Input Validation</a:t>
            </a:r>
          </a:p>
        </p:txBody>
      </p:sp>
      <p:sp>
        <p:nvSpPr>
          <p:cNvPr id="3" name="Content Placeholder 2">
            <a:extLst>
              <a:ext uri="{FF2B5EF4-FFF2-40B4-BE49-F238E27FC236}">
                <a16:creationId xmlns:a16="http://schemas.microsoft.com/office/drawing/2014/main" id="{C71E714B-5F5C-4C73-B518-8DB7114B51EA}"/>
              </a:ext>
            </a:extLst>
          </p:cNvPr>
          <p:cNvSpPr>
            <a:spLocks noGrp="1"/>
          </p:cNvSpPr>
          <p:nvPr>
            <p:ph idx="1"/>
          </p:nvPr>
        </p:nvSpPr>
        <p:spPr/>
        <p:txBody>
          <a:bodyPr>
            <a:normAutofit lnSpcReduction="10000"/>
          </a:bodyPr>
          <a:lstStyle/>
          <a:p>
            <a:r>
              <a:rPr lang="en-US" dirty="0"/>
              <a:t>Consider our elevator simulation program.</a:t>
            </a:r>
          </a:p>
          <a:p>
            <a:r>
              <a:rPr lang="en-US" dirty="0"/>
              <a:t>Assume that the elevator panel has buttons labeled 1 through 20 (but not 13). - The following are illegal inputs:</a:t>
            </a:r>
          </a:p>
          <a:p>
            <a:pPr lvl="1"/>
            <a:r>
              <a:rPr lang="en-US" dirty="0"/>
              <a:t>The number 13</a:t>
            </a:r>
          </a:p>
          <a:p>
            <a:pPr lvl="1"/>
            <a:r>
              <a:rPr lang="en-US" dirty="0"/>
              <a:t>Zero or a negative number</a:t>
            </a:r>
          </a:p>
          <a:p>
            <a:pPr lvl="1"/>
            <a:r>
              <a:rPr lang="en-US" dirty="0"/>
              <a:t>A number larger than 20</a:t>
            </a:r>
          </a:p>
          <a:p>
            <a:pPr lvl="1"/>
            <a:r>
              <a:rPr lang="en-US" dirty="0"/>
              <a:t>An input that is not a sequence of digits, such as </a:t>
            </a:r>
            <a:r>
              <a:rPr lang="en-US" dirty="0">
                <a:solidFill>
                  <a:schemeClr val="tx2"/>
                </a:solidFill>
                <a:latin typeface="Consolas" panose="020B0609020204030204" pitchFamily="49" charset="0"/>
              </a:rPr>
              <a:t>five</a:t>
            </a:r>
            <a:r>
              <a:rPr lang="en-US" dirty="0"/>
              <a:t>.</a:t>
            </a:r>
          </a:p>
          <a:p>
            <a:r>
              <a:rPr lang="en-US" dirty="0"/>
              <a:t>In each of these cases, we will want to give an error message and exit the program.</a:t>
            </a:r>
          </a:p>
          <a:p>
            <a:r>
              <a:rPr lang="en-US" dirty="0"/>
              <a:t>It is simple to guard against an input of 13:</a:t>
            </a:r>
          </a:p>
        </p:txBody>
      </p:sp>
      <p:sp>
        <p:nvSpPr>
          <p:cNvPr id="4" name="Slide Number Placeholder 3">
            <a:extLst>
              <a:ext uri="{FF2B5EF4-FFF2-40B4-BE49-F238E27FC236}">
                <a16:creationId xmlns:a16="http://schemas.microsoft.com/office/drawing/2014/main" id="{B1BC289F-9E9A-4F1F-934C-872E40186D9D}"/>
              </a:ext>
            </a:extLst>
          </p:cNvPr>
          <p:cNvSpPr>
            <a:spLocks noGrp="1"/>
          </p:cNvSpPr>
          <p:nvPr>
            <p:ph type="sldNum" sz="quarter" idx="12"/>
          </p:nvPr>
        </p:nvSpPr>
        <p:spPr/>
        <p:txBody>
          <a:bodyPr/>
          <a:lstStyle/>
          <a:p>
            <a:fld id="{3EA9A468-A168-48C4-B46A-E65448296BCD}" type="slidenum">
              <a:rPr lang="en-US" altLang="en-US" smtClean="0"/>
              <a:pPr/>
              <a:t>46</a:t>
            </a:fld>
            <a:endParaRPr lang="en-US" altLang="en-US"/>
          </a:p>
        </p:txBody>
      </p:sp>
    </p:spTree>
    <p:extLst>
      <p:ext uri="{BB962C8B-B14F-4D97-AF65-F5344CB8AC3E}">
        <p14:creationId xmlns:p14="http://schemas.microsoft.com/office/powerpoint/2010/main" val="1444034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8779-6257-4BCE-998A-3DE544531B93}"/>
              </a:ext>
            </a:extLst>
          </p:cNvPr>
          <p:cNvSpPr>
            <a:spLocks noGrp="1"/>
          </p:cNvSpPr>
          <p:nvPr>
            <p:ph type="title"/>
          </p:nvPr>
        </p:nvSpPr>
        <p:spPr/>
        <p:txBody>
          <a:bodyPr>
            <a:normAutofit/>
          </a:bodyPr>
          <a:lstStyle/>
          <a:p>
            <a:r>
              <a:rPr lang="en-US" dirty="0"/>
              <a:t>Input Validation</a:t>
            </a:r>
          </a:p>
        </p:txBody>
      </p:sp>
      <p:sp>
        <p:nvSpPr>
          <p:cNvPr id="3" name="Content Placeholder 2">
            <a:extLst>
              <a:ext uri="{FF2B5EF4-FFF2-40B4-BE49-F238E27FC236}">
                <a16:creationId xmlns:a16="http://schemas.microsoft.com/office/drawing/2014/main" id="{C71E714B-5F5C-4C73-B518-8DB7114B51EA}"/>
              </a:ext>
            </a:extLst>
          </p:cNvPr>
          <p:cNvSpPr>
            <a:spLocks noGrp="1"/>
          </p:cNvSpPr>
          <p:nvPr>
            <p:ph idx="1"/>
          </p:nvPr>
        </p:nvSpPr>
        <p:spPr>
          <a:xfrm>
            <a:off x="838200" y="1143000"/>
            <a:ext cx="10515600" cy="4876800"/>
          </a:xfrm>
        </p:spPr>
        <p:txBody>
          <a:bodyPr>
            <a:normAutofit/>
          </a:bodyPr>
          <a:lstStyle/>
          <a:p>
            <a:r>
              <a:rPr lang="en-US" sz="2800" dirty="0"/>
              <a:t>It is simple to guard against an input of 13:</a:t>
            </a:r>
          </a:p>
          <a:p>
            <a:endParaRPr lang="en-US" dirty="0"/>
          </a:p>
          <a:p>
            <a:endParaRPr lang="en-US" dirty="0"/>
          </a:p>
          <a:p>
            <a:endParaRPr lang="en-US" dirty="0"/>
          </a:p>
          <a:p>
            <a:r>
              <a:rPr lang="en-US" sz="2800" dirty="0"/>
              <a:t>Here is how you ensure that the user does not enter a number outside the valid range:</a:t>
            </a:r>
          </a:p>
        </p:txBody>
      </p:sp>
      <p:sp>
        <p:nvSpPr>
          <p:cNvPr id="4" name="Slide Number Placeholder 3">
            <a:extLst>
              <a:ext uri="{FF2B5EF4-FFF2-40B4-BE49-F238E27FC236}">
                <a16:creationId xmlns:a16="http://schemas.microsoft.com/office/drawing/2014/main" id="{B1BC289F-9E9A-4F1F-934C-872E40186D9D}"/>
              </a:ext>
            </a:extLst>
          </p:cNvPr>
          <p:cNvSpPr>
            <a:spLocks noGrp="1"/>
          </p:cNvSpPr>
          <p:nvPr>
            <p:ph type="sldNum" sz="quarter" idx="12"/>
          </p:nvPr>
        </p:nvSpPr>
        <p:spPr/>
        <p:txBody>
          <a:bodyPr/>
          <a:lstStyle/>
          <a:p>
            <a:fld id="{3EA9A468-A168-48C4-B46A-E65448296BCD}" type="slidenum">
              <a:rPr lang="en-US" altLang="en-US" smtClean="0"/>
              <a:pPr/>
              <a:t>47</a:t>
            </a:fld>
            <a:endParaRPr lang="en-US" altLang="en-US"/>
          </a:p>
        </p:txBody>
      </p:sp>
      <p:sp>
        <p:nvSpPr>
          <p:cNvPr id="6" name="TextBox 5">
            <a:extLst>
              <a:ext uri="{FF2B5EF4-FFF2-40B4-BE49-F238E27FC236}">
                <a16:creationId xmlns:a16="http://schemas.microsoft.com/office/drawing/2014/main" id="{0889ADF6-AABC-44FF-B79A-78E0C48112F0}"/>
              </a:ext>
            </a:extLst>
          </p:cNvPr>
          <p:cNvSpPr txBox="1"/>
          <p:nvPr/>
        </p:nvSpPr>
        <p:spPr>
          <a:xfrm>
            <a:off x="1066800" y="1739205"/>
            <a:ext cx="10370976" cy="129266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600" b="0" i="0" u="none" strike="noStrike" baseline="0" dirty="0">
                <a:solidFill>
                  <a:srgbClr val="333333"/>
                </a:solidFill>
                <a:latin typeface="Consolas" panose="020B0609020204030204" pitchFamily="49" charset="0"/>
              </a:rPr>
              <a:t>floor </a:t>
            </a:r>
            <a:r>
              <a:rPr lang="en-US" sz="2600" b="0" i="0" u="none" strike="noStrike" baseline="0" dirty="0">
                <a:solidFill>
                  <a:srgbClr val="C51EE6"/>
                </a:solidFill>
                <a:latin typeface="Consolas" panose="020B0609020204030204" pitchFamily="49" charset="0"/>
              </a:rPr>
              <a:t>=</a:t>
            </a:r>
            <a:r>
              <a:rPr lang="en-US" sz="2600" b="0" i="0" u="none" strike="noStrike" baseline="0" dirty="0">
                <a:solidFill>
                  <a:srgbClr val="666666"/>
                </a:solidFill>
                <a:latin typeface="Consolas" panose="020B0609020204030204" pitchFamily="49" charset="0"/>
              </a:rPr>
              <a:t> 13</a:t>
            </a:r>
          </a:p>
          <a:p>
            <a:pPr algn="l"/>
            <a:r>
              <a:rPr lang="en-US" sz="2600" b="1" i="0" u="none" strike="noStrike" baseline="0" dirty="0">
                <a:solidFill>
                  <a:srgbClr val="008100"/>
                </a:solidFill>
                <a:latin typeface="Consolas" panose="020B0609020204030204" pitchFamily="49" charset="0"/>
              </a:rPr>
              <a:t>if </a:t>
            </a:r>
            <a:r>
              <a:rPr lang="en-US" sz="2600" b="0" i="0" u="none" strike="noStrike" baseline="0" dirty="0">
                <a:solidFill>
                  <a:srgbClr val="333333"/>
                </a:solidFill>
                <a:latin typeface="Consolas" panose="020B0609020204030204" pitchFamily="49" charset="0"/>
              </a:rPr>
              <a:t>floor </a:t>
            </a:r>
            <a:r>
              <a:rPr lang="en-US" sz="2600" b="0" i="0" u="none" strike="noStrike" baseline="0" dirty="0">
                <a:solidFill>
                  <a:srgbClr val="C51EE6"/>
                </a:solidFill>
                <a:latin typeface="Consolas" panose="020B0609020204030204" pitchFamily="49" charset="0"/>
              </a:rPr>
              <a:t>==</a:t>
            </a:r>
            <a:r>
              <a:rPr lang="en-US" sz="2600" b="0" i="0" u="none" strike="noStrike" baseline="0" dirty="0">
                <a:solidFill>
                  <a:srgbClr val="666666"/>
                </a:solidFill>
                <a:latin typeface="Consolas" panose="020B0609020204030204" pitchFamily="49" charset="0"/>
              </a:rPr>
              <a:t> 13</a:t>
            </a:r>
            <a:r>
              <a:rPr lang="en-US" sz="2600" b="0" i="0" u="none" strike="noStrike" baseline="0" dirty="0">
                <a:solidFill>
                  <a:srgbClr val="333333"/>
                </a:solidFill>
                <a:latin typeface="Consolas" panose="020B0609020204030204" pitchFamily="49" charset="0"/>
              </a:rPr>
              <a:t>:</a:t>
            </a:r>
          </a:p>
          <a:p>
            <a:pPr algn="l"/>
            <a:r>
              <a:rPr lang="en-US" sz="2600" b="0" i="0" u="none" strike="noStrike" baseline="0" dirty="0">
                <a:solidFill>
                  <a:srgbClr val="008100"/>
                </a:solidFill>
                <a:latin typeface="Consolas" panose="020B0609020204030204" pitchFamily="49" charset="0"/>
              </a:rPr>
              <a:t>   print</a:t>
            </a:r>
            <a:r>
              <a:rPr lang="en-US" sz="2600" b="0" i="0" u="none" strike="noStrike" baseline="0" dirty="0">
                <a:solidFill>
                  <a:srgbClr val="333333"/>
                </a:solidFill>
                <a:latin typeface="Consolas" panose="020B0609020204030204" pitchFamily="49" charset="0"/>
              </a:rPr>
              <a:t>(</a:t>
            </a:r>
            <a:r>
              <a:rPr lang="en-US" sz="2600" b="0" i="0" u="none" strike="noStrike" baseline="0" dirty="0">
                <a:solidFill>
                  <a:srgbClr val="BB2121"/>
                </a:solidFill>
                <a:latin typeface="Consolas" panose="020B0609020204030204" pitchFamily="49" charset="0"/>
              </a:rPr>
              <a:t>"Error: There is no thirteen floor."</a:t>
            </a:r>
            <a:r>
              <a:rPr lang="en-US" sz="2600" b="0" i="0" u="none" strike="noStrike" baseline="0" dirty="0">
                <a:solidFill>
                  <a:srgbClr val="333333"/>
                </a:solidFill>
                <a:latin typeface="Consolas" panose="020B0609020204030204" pitchFamily="49" charset="0"/>
              </a:rPr>
              <a:t>)</a:t>
            </a:r>
            <a:endParaRPr lang="en-US" sz="2600" dirty="0">
              <a:latin typeface="Consolas" panose="020B0609020204030204" pitchFamily="49" charset="0"/>
            </a:endParaRPr>
          </a:p>
        </p:txBody>
      </p:sp>
      <p:sp>
        <p:nvSpPr>
          <p:cNvPr id="8" name="TextBox 7">
            <a:extLst>
              <a:ext uri="{FF2B5EF4-FFF2-40B4-BE49-F238E27FC236}">
                <a16:creationId xmlns:a16="http://schemas.microsoft.com/office/drawing/2014/main" id="{823FCC0C-9DB5-4D55-A85E-189566BE52B4}"/>
              </a:ext>
            </a:extLst>
          </p:cNvPr>
          <p:cNvSpPr txBox="1"/>
          <p:nvPr/>
        </p:nvSpPr>
        <p:spPr>
          <a:xfrm>
            <a:off x="1034374" y="4253805"/>
            <a:ext cx="10403402" cy="129266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600" b="0" i="0" u="none" strike="noStrike" baseline="0" dirty="0">
                <a:solidFill>
                  <a:srgbClr val="333333"/>
                </a:solidFill>
                <a:latin typeface="Consolas" panose="020B0609020204030204" pitchFamily="49" charset="0"/>
              </a:rPr>
              <a:t>floor </a:t>
            </a:r>
            <a:r>
              <a:rPr lang="en-US" sz="2600" b="0" i="0" u="none" strike="noStrike" baseline="0" dirty="0">
                <a:solidFill>
                  <a:srgbClr val="C51EE6"/>
                </a:solidFill>
                <a:latin typeface="Consolas" panose="020B0609020204030204" pitchFamily="49" charset="0"/>
              </a:rPr>
              <a:t>=</a:t>
            </a:r>
            <a:r>
              <a:rPr lang="en-US" sz="2600" b="0" i="0" u="none" strike="noStrike" baseline="0" dirty="0">
                <a:solidFill>
                  <a:srgbClr val="666666"/>
                </a:solidFill>
                <a:latin typeface="Consolas" panose="020B0609020204030204" pitchFamily="49" charset="0"/>
              </a:rPr>
              <a:t> -1</a:t>
            </a:r>
          </a:p>
          <a:p>
            <a:pPr algn="l"/>
            <a:r>
              <a:rPr lang="en-US" sz="2600" b="1" i="0" u="none" strike="noStrike" baseline="0" dirty="0">
                <a:solidFill>
                  <a:srgbClr val="008100"/>
                </a:solidFill>
                <a:latin typeface="Consolas" panose="020B0609020204030204" pitchFamily="49" charset="0"/>
              </a:rPr>
              <a:t>if </a:t>
            </a:r>
            <a:r>
              <a:rPr lang="en-US" sz="2600" b="0" i="0" u="none" strike="noStrike" baseline="0" dirty="0">
                <a:solidFill>
                  <a:srgbClr val="333333"/>
                </a:solidFill>
                <a:latin typeface="Consolas" panose="020B0609020204030204" pitchFamily="49" charset="0"/>
              </a:rPr>
              <a:t>floor </a:t>
            </a:r>
            <a:r>
              <a:rPr lang="en-US" sz="2600" b="0" i="0" u="none" strike="noStrike" baseline="0" dirty="0">
                <a:solidFill>
                  <a:srgbClr val="C51EE6"/>
                </a:solidFill>
                <a:latin typeface="Consolas" panose="020B0609020204030204" pitchFamily="49" charset="0"/>
              </a:rPr>
              <a:t>&lt;=</a:t>
            </a:r>
            <a:r>
              <a:rPr lang="en-US" sz="2600" b="0" i="0" u="none" strike="noStrike" baseline="0" dirty="0">
                <a:solidFill>
                  <a:srgbClr val="666666"/>
                </a:solidFill>
                <a:latin typeface="Consolas" panose="020B0609020204030204" pitchFamily="49" charset="0"/>
              </a:rPr>
              <a:t> 0 </a:t>
            </a:r>
            <a:r>
              <a:rPr lang="en-US" sz="2600" b="1" i="0" u="none" strike="noStrike" baseline="0" dirty="0">
                <a:solidFill>
                  <a:srgbClr val="AB22FF"/>
                </a:solidFill>
                <a:latin typeface="Consolas" panose="020B0609020204030204" pitchFamily="49" charset="0"/>
              </a:rPr>
              <a:t>or </a:t>
            </a:r>
            <a:r>
              <a:rPr lang="en-US" sz="2600" b="0" i="0" u="none" strike="noStrike" baseline="0" dirty="0">
                <a:solidFill>
                  <a:srgbClr val="333333"/>
                </a:solidFill>
                <a:latin typeface="Consolas" panose="020B0609020204030204" pitchFamily="49" charset="0"/>
              </a:rPr>
              <a:t>floor </a:t>
            </a:r>
            <a:r>
              <a:rPr lang="en-US" sz="2600" b="0" i="0" u="none" strike="noStrike" baseline="0" dirty="0">
                <a:solidFill>
                  <a:srgbClr val="C51EE6"/>
                </a:solidFill>
                <a:latin typeface="Consolas" panose="020B0609020204030204" pitchFamily="49" charset="0"/>
              </a:rPr>
              <a:t>&gt;</a:t>
            </a:r>
            <a:r>
              <a:rPr lang="en-US" sz="2600" b="0" i="0" u="none" strike="noStrike" baseline="0" dirty="0">
                <a:solidFill>
                  <a:srgbClr val="666666"/>
                </a:solidFill>
                <a:latin typeface="Consolas" panose="020B0609020204030204" pitchFamily="49" charset="0"/>
              </a:rPr>
              <a:t> 20</a:t>
            </a:r>
            <a:r>
              <a:rPr lang="en-US" sz="2600" b="0" i="0" u="none" strike="noStrike" baseline="0" dirty="0">
                <a:solidFill>
                  <a:srgbClr val="333333"/>
                </a:solidFill>
                <a:latin typeface="Consolas" panose="020B0609020204030204" pitchFamily="49" charset="0"/>
              </a:rPr>
              <a:t>:</a:t>
            </a:r>
          </a:p>
          <a:p>
            <a:pPr algn="l"/>
            <a:r>
              <a:rPr lang="en-US" sz="2600" b="0" i="0" u="none" strike="noStrike" baseline="0" dirty="0">
                <a:solidFill>
                  <a:srgbClr val="008100"/>
                </a:solidFill>
                <a:latin typeface="Consolas" panose="020B0609020204030204" pitchFamily="49" charset="0"/>
              </a:rPr>
              <a:t>   print</a:t>
            </a:r>
            <a:r>
              <a:rPr lang="en-US" sz="2600" b="0" i="0" u="none" strike="noStrike" baseline="0" dirty="0">
                <a:solidFill>
                  <a:srgbClr val="333333"/>
                </a:solidFill>
                <a:latin typeface="Consolas" panose="020B0609020204030204" pitchFamily="49" charset="0"/>
              </a:rPr>
              <a:t>(</a:t>
            </a:r>
            <a:r>
              <a:rPr lang="en-US" sz="2600" b="0" i="0" u="none" strike="noStrike" baseline="0" dirty="0">
                <a:solidFill>
                  <a:srgbClr val="BB2121"/>
                </a:solidFill>
                <a:latin typeface="Consolas" panose="020B0609020204030204" pitchFamily="49" charset="0"/>
              </a:rPr>
              <a:t>"Error: The floor must be between 1 and 20."</a:t>
            </a:r>
            <a:r>
              <a:rPr lang="en-US" sz="2600" b="0" i="0" u="none" strike="noStrike" baseline="0" dirty="0">
                <a:solidFill>
                  <a:srgbClr val="333333"/>
                </a:solidFill>
                <a:latin typeface="Consolas" panose="020B0609020204030204" pitchFamily="49" charset="0"/>
              </a:rPr>
              <a:t>)</a:t>
            </a:r>
            <a:endParaRPr lang="en-US" sz="2600" dirty="0">
              <a:latin typeface="Consolas" panose="020B0609020204030204" pitchFamily="49" charset="0"/>
            </a:endParaRPr>
          </a:p>
        </p:txBody>
      </p:sp>
    </p:spTree>
    <p:extLst>
      <p:ext uri="{BB962C8B-B14F-4D97-AF65-F5344CB8AC3E}">
        <p14:creationId xmlns:p14="http://schemas.microsoft.com/office/powerpoint/2010/main" val="336137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8779-6257-4BCE-998A-3DE544531B93}"/>
              </a:ext>
            </a:extLst>
          </p:cNvPr>
          <p:cNvSpPr>
            <a:spLocks noGrp="1"/>
          </p:cNvSpPr>
          <p:nvPr>
            <p:ph type="title"/>
          </p:nvPr>
        </p:nvSpPr>
        <p:spPr/>
        <p:txBody>
          <a:bodyPr>
            <a:normAutofit/>
          </a:bodyPr>
          <a:lstStyle/>
          <a:p>
            <a:r>
              <a:rPr lang="en-US" dirty="0"/>
              <a:t>Input Validation</a:t>
            </a:r>
          </a:p>
        </p:txBody>
      </p:sp>
      <p:sp>
        <p:nvSpPr>
          <p:cNvPr id="4" name="Slide Number Placeholder 3">
            <a:extLst>
              <a:ext uri="{FF2B5EF4-FFF2-40B4-BE49-F238E27FC236}">
                <a16:creationId xmlns:a16="http://schemas.microsoft.com/office/drawing/2014/main" id="{B1BC289F-9E9A-4F1F-934C-872E40186D9D}"/>
              </a:ext>
            </a:extLst>
          </p:cNvPr>
          <p:cNvSpPr>
            <a:spLocks noGrp="1"/>
          </p:cNvSpPr>
          <p:nvPr>
            <p:ph type="sldNum" sz="quarter" idx="12"/>
          </p:nvPr>
        </p:nvSpPr>
        <p:spPr/>
        <p:txBody>
          <a:bodyPr/>
          <a:lstStyle/>
          <a:p>
            <a:fld id="{3EA9A468-A168-48C4-B46A-E65448296BCD}" type="slidenum">
              <a:rPr lang="en-US" altLang="en-US" smtClean="0"/>
              <a:pPr/>
              <a:t>48</a:t>
            </a:fld>
            <a:endParaRPr lang="en-US" altLang="en-US"/>
          </a:p>
        </p:txBody>
      </p:sp>
      <p:sp>
        <p:nvSpPr>
          <p:cNvPr id="10" name="TextBox 9">
            <a:extLst>
              <a:ext uri="{FF2B5EF4-FFF2-40B4-BE49-F238E27FC236}">
                <a16:creationId xmlns:a16="http://schemas.microsoft.com/office/drawing/2014/main" id="{85CEE4F6-9967-4069-9543-1DA246A09EE3}"/>
              </a:ext>
            </a:extLst>
          </p:cNvPr>
          <p:cNvSpPr txBox="1"/>
          <p:nvPr/>
        </p:nvSpPr>
        <p:spPr>
          <a:xfrm>
            <a:off x="990600" y="1205391"/>
            <a:ext cx="10447176" cy="477053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1600" b="0" i="1" u="none" strike="noStrike" baseline="0" dirty="0">
                <a:solidFill>
                  <a:srgbClr val="408181"/>
                </a:solidFill>
                <a:latin typeface="CourierNewPS-ItalicMT"/>
              </a:rPr>
              <a:t># This program simulates an elevator panel that skips the 13th floor,</a:t>
            </a:r>
          </a:p>
          <a:p>
            <a:pPr algn="l"/>
            <a:r>
              <a:rPr lang="en-US" sz="1600" b="0" i="1" u="none" strike="noStrike" baseline="0" dirty="0">
                <a:solidFill>
                  <a:srgbClr val="408181"/>
                </a:solidFill>
                <a:latin typeface="CourierNewPS-ItalicMT"/>
              </a:rPr>
              <a:t># checking for input errors.</a:t>
            </a:r>
          </a:p>
          <a:p>
            <a:pPr algn="l"/>
            <a:r>
              <a:rPr lang="en-US" sz="1600" b="0" i="1" u="none" strike="noStrike" baseline="0" dirty="0">
                <a:solidFill>
                  <a:srgbClr val="408181"/>
                </a:solidFill>
                <a:latin typeface="CourierNewPS-ItalicMT"/>
              </a:rPr>
              <a:t># Obtain the floor number from the user as an integer.</a:t>
            </a:r>
          </a:p>
          <a:p>
            <a:pPr algn="l"/>
            <a:r>
              <a:rPr lang="en-US" sz="1600" b="0" i="0" u="none" strike="noStrike" baseline="0" dirty="0">
                <a:solidFill>
                  <a:srgbClr val="333333"/>
                </a:solidFill>
                <a:latin typeface="CourierNewPSMT"/>
              </a:rPr>
              <a:t>floor</a:t>
            </a:r>
            <a:r>
              <a:rPr lang="en-US" sz="1600" b="0" i="0" u="none" strike="noStrike" baseline="0" dirty="0">
                <a:solidFill>
                  <a:srgbClr val="666666"/>
                </a:solidFill>
                <a:latin typeface="CourierNewPSMT"/>
              </a:rPr>
              <a:t>=</a:t>
            </a:r>
            <a:r>
              <a:rPr lang="en-US" sz="1600" b="0" i="0" u="none" strike="noStrike" baseline="0" dirty="0">
                <a:solidFill>
                  <a:srgbClr val="008100"/>
                </a:solidFill>
                <a:latin typeface="CourierNewPSMT"/>
              </a:rPr>
              <a:t>input</a:t>
            </a:r>
            <a:r>
              <a:rPr lang="en-US" sz="1600" b="0" i="0" u="none" strike="noStrike" baseline="0" dirty="0">
                <a:solidFill>
                  <a:srgbClr val="333333"/>
                </a:solidFill>
                <a:latin typeface="CourierNewPSMT"/>
              </a:rPr>
              <a:t>(</a:t>
            </a:r>
            <a:r>
              <a:rPr lang="en-US" sz="1600" b="0" i="0" u="none" strike="noStrike" baseline="0" dirty="0">
                <a:solidFill>
                  <a:srgbClr val="BB2121"/>
                </a:solidFill>
                <a:latin typeface="CourierNewPSMT"/>
              </a:rPr>
              <a:t>"Floor: "</a:t>
            </a:r>
            <a:r>
              <a:rPr lang="en-US" sz="1600" b="0" i="0" u="none" strike="noStrike" baseline="0" dirty="0">
                <a:solidFill>
                  <a:srgbClr val="333333"/>
                </a:solidFill>
                <a:latin typeface="CourierNewPSMT"/>
              </a:rPr>
              <a:t>)</a:t>
            </a:r>
          </a:p>
          <a:p>
            <a:pPr algn="l"/>
            <a:r>
              <a:rPr lang="en-US" sz="1600" b="0" i="1" u="none" strike="noStrike" baseline="0" dirty="0">
                <a:solidFill>
                  <a:srgbClr val="408181"/>
                </a:solidFill>
                <a:latin typeface="CourierNewPS-ItalicMT"/>
              </a:rPr>
              <a:t># Make sure the user input is valid.</a:t>
            </a:r>
          </a:p>
          <a:p>
            <a:pPr algn="l"/>
            <a:r>
              <a:rPr lang="en-US" sz="1600" b="1" i="0" u="none" strike="noStrike" baseline="0" dirty="0">
                <a:solidFill>
                  <a:srgbClr val="008100"/>
                </a:solidFill>
                <a:latin typeface="CourierNewPS-BoldMT"/>
              </a:rPr>
              <a:t>if </a:t>
            </a:r>
            <a:r>
              <a:rPr lang="en-US" sz="1600" b="0" i="0" u="none" strike="noStrike" baseline="0" dirty="0" err="1">
                <a:solidFill>
                  <a:srgbClr val="333333"/>
                </a:solidFill>
                <a:latin typeface="CourierNewPSMT"/>
              </a:rPr>
              <a:t>floor</a:t>
            </a:r>
            <a:r>
              <a:rPr lang="en-US" sz="1600" b="0" i="0" u="none" strike="noStrike" baseline="0" dirty="0" err="1">
                <a:solidFill>
                  <a:srgbClr val="666666"/>
                </a:solidFill>
                <a:latin typeface="CourierNewPSMT"/>
              </a:rPr>
              <a:t>.</a:t>
            </a:r>
            <a:r>
              <a:rPr lang="en-US" sz="1600" b="0" i="0" u="none" strike="noStrike" baseline="0" dirty="0" err="1">
                <a:solidFill>
                  <a:srgbClr val="333333"/>
                </a:solidFill>
                <a:latin typeface="CourierNewPSMT"/>
              </a:rPr>
              <a:t>isdigit</a:t>
            </a:r>
            <a:r>
              <a:rPr lang="en-US" sz="1600" b="0" i="0" u="none" strike="noStrike" baseline="0" dirty="0">
                <a:solidFill>
                  <a:srgbClr val="333333"/>
                </a:solidFill>
                <a:latin typeface="CourierNewPSMT"/>
              </a:rPr>
              <a:t>() :</a:t>
            </a:r>
          </a:p>
          <a:p>
            <a:pPr algn="l"/>
            <a:r>
              <a:rPr lang="en-US" sz="1600" b="0" i="0" u="none" strike="noStrike" baseline="0" dirty="0">
                <a:solidFill>
                  <a:srgbClr val="333333"/>
                </a:solidFill>
                <a:latin typeface="CourierNewPSMT"/>
              </a:rPr>
              <a:t>   floor </a:t>
            </a:r>
            <a:r>
              <a:rPr lang="en-US" sz="1600" b="0" i="0" u="none" strike="noStrike" baseline="0" dirty="0">
                <a:solidFill>
                  <a:srgbClr val="666666"/>
                </a:solidFill>
                <a:latin typeface="CourierNewPSMT"/>
              </a:rPr>
              <a:t>= </a:t>
            </a:r>
            <a:r>
              <a:rPr lang="en-US" sz="1600" b="0" i="0" u="none" strike="noStrike" baseline="0" dirty="0">
                <a:solidFill>
                  <a:srgbClr val="008100"/>
                </a:solidFill>
                <a:latin typeface="CourierNewPSMT"/>
              </a:rPr>
              <a:t>int</a:t>
            </a:r>
            <a:r>
              <a:rPr lang="en-US" sz="1600" b="0" i="0" u="none" strike="noStrike" baseline="0" dirty="0">
                <a:solidFill>
                  <a:srgbClr val="333333"/>
                </a:solidFill>
                <a:latin typeface="CourierNewPSMT"/>
              </a:rPr>
              <a:t>(floor)</a:t>
            </a:r>
          </a:p>
          <a:p>
            <a:pPr algn="l"/>
            <a:r>
              <a:rPr lang="en-US" sz="1600" b="1" i="0" u="none" strike="noStrike" baseline="0" dirty="0">
                <a:solidFill>
                  <a:srgbClr val="008100"/>
                </a:solidFill>
                <a:latin typeface="CourierNewPS-BoldMT"/>
              </a:rPr>
              <a:t>   if </a:t>
            </a:r>
            <a:r>
              <a:rPr lang="en-US" sz="1600" b="0" i="0" u="none" strike="noStrike" baseline="0" dirty="0">
                <a:solidFill>
                  <a:srgbClr val="333333"/>
                </a:solidFill>
                <a:latin typeface="CourierNewPSMT"/>
              </a:rPr>
              <a:t>floor </a:t>
            </a:r>
            <a:r>
              <a:rPr lang="en-US" sz="1600" b="0" i="0" u="none" strike="noStrike" baseline="0" dirty="0">
                <a:solidFill>
                  <a:srgbClr val="666666"/>
                </a:solidFill>
                <a:latin typeface="CourierNewPSMT"/>
              </a:rPr>
              <a:t>== 13 </a:t>
            </a:r>
            <a:r>
              <a:rPr lang="en-US" sz="1600" b="0" i="0" u="none" strike="noStrike" baseline="0" dirty="0">
                <a:solidFill>
                  <a:srgbClr val="333333"/>
                </a:solidFill>
                <a:latin typeface="CourierNewPSMT"/>
              </a:rPr>
              <a:t>:</a:t>
            </a:r>
          </a:p>
          <a:p>
            <a:pPr algn="l"/>
            <a:r>
              <a:rPr lang="en-US" sz="1600" b="0" i="0" u="none" strike="noStrike" baseline="0" dirty="0">
                <a:solidFill>
                  <a:srgbClr val="008100"/>
                </a:solidFill>
                <a:latin typeface="CourierNewPSMT"/>
              </a:rPr>
              <a:t>      print</a:t>
            </a:r>
            <a:r>
              <a:rPr lang="en-US" sz="1600" b="0" i="0" u="none" strike="noStrike" baseline="0" dirty="0">
                <a:solidFill>
                  <a:srgbClr val="333333"/>
                </a:solidFill>
                <a:latin typeface="CourierNewPSMT"/>
              </a:rPr>
              <a:t>(</a:t>
            </a:r>
            <a:r>
              <a:rPr lang="en-US" sz="1600" b="0" i="0" u="none" strike="noStrike" baseline="0" dirty="0">
                <a:solidFill>
                  <a:srgbClr val="BB2121"/>
                </a:solidFill>
                <a:latin typeface="CourierNewPSMT"/>
              </a:rPr>
              <a:t>"Error: There is no thirteenth floor."</a:t>
            </a:r>
            <a:r>
              <a:rPr lang="en-US" sz="1600" b="0" i="0" u="none" strike="noStrike" baseline="0" dirty="0">
                <a:solidFill>
                  <a:srgbClr val="333333"/>
                </a:solidFill>
                <a:latin typeface="CourierNewPSMT"/>
              </a:rPr>
              <a:t>)</a:t>
            </a:r>
          </a:p>
          <a:p>
            <a:pPr algn="l"/>
            <a:r>
              <a:rPr lang="en-US" sz="1600" b="1" i="0" u="none" strike="noStrike" baseline="0" dirty="0">
                <a:solidFill>
                  <a:srgbClr val="008100"/>
                </a:solidFill>
                <a:latin typeface="CourierNewPS-BoldMT"/>
              </a:rPr>
              <a:t>   </a:t>
            </a:r>
            <a:r>
              <a:rPr lang="en-US" sz="1600" b="1" i="0" u="none" strike="noStrike" baseline="0" dirty="0" err="1">
                <a:solidFill>
                  <a:srgbClr val="008100"/>
                </a:solidFill>
                <a:latin typeface="CourierNewPS-BoldMT"/>
              </a:rPr>
              <a:t>elif</a:t>
            </a:r>
            <a:r>
              <a:rPr lang="en-US" sz="1600" b="1" i="0" u="none" strike="noStrike" baseline="0" dirty="0">
                <a:solidFill>
                  <a:srgbClr val="008100"/>
                </a:solidFill>
                <a:latin typeface="CourierNewPS-BoldMT"/>
              </a:rPr>
              <a:t> </a:t>
            </a:r>
            <a:r>
              <a:rPr lang="en-US" sz="1600" b="0" i="0" u="none" strike="noStrike" baseline="0" dirty="0">
                <a:solidFill>
                  <a:srgbClr val="333333"/>
                </a:solidFill>
                <a:latin typeface="CourierNewPSMT"/>
              </a:rPr>
              <a:t>floor </a:t>
            </a:r>
            <a:r>
              <a:rPr lang="en-US" sz="1600" b="0" i="0" u="none" strike="noStrike" baseline="0" dirty="0">
                <a:solidFill>
                  <a:srgbClr val="666666"/>
                </a:solidFill>
                <a:latin typeface="CourierNewPSMT"/>
              </a:rPr>
              <a:t>&lt;= 0 </a:t>
            </a:r>
            <a:r>
              <a:rPr lang="en-US" sz="1600" b="1" i="0" u="none" strike="noStrike" baseline="0" dirty="0">
                <a:solidFill>
                  <a:srgbClr val="AB22FF"/>
                </a:solidFill>
                <a:latin typeface="CourierNewPS-BoldMT"/>
              </a:rPr>
              <a:t>or </a:t>
            </a:r>
            <a:r>
              <a:rPr lang="en-US" sz="1600" b="0" i="0" u="none" strike="noStrike" baseline="0" dirty="0">
                <a:solidFill>
                  <a:srgbClr val="333333"/>
                </a:solidFill>
                <a:latin typeface="CourierNewPSMT"/>
              </a:rPr>
              <a:t>floor </a:t>
            </a:r>
            <a:r>
              <a:rPr lang="en-US" sz="1600" b="0" i="0" u="none" strike="noStrike" baseline="0" dirty="0">
                <a:solidFill>
                  <a:srgbClr val="666666"/>
                </a:solidFill>
                <a:latin typeface="CourierNewPSMT"/>
              </a:rPr>
              <a:t>&gt; 20 </a:t>
            </a:r>
            <a:r>
              <a:rPr lang="en-US" sz="1600" b="0" i="0" u="none" strike="noStrike" baseline="0" dirty="0">
                <a:solidFill>
                  <a:srgbClr val="333333"/>
                </a:solidFill>
                <a:latin typeface="CourierNewPSMT"/>
              </a:rPr>
              <a:t>:</a:t>
            </a:r>
          </a:p>
          <a:p>
            <a:pPr algn="l"/>
            <a:r>
              <a:rPr lang="en-US" sz="1600" b="0" i="0" u="none" strike="noStrike" baseline="0" dirty="0">
                <a:solidFill>
                  <a:srgbClr val="008100"/>
                </a:solidFill>
                <a:latin typeface="CourierNewPSMT"/>
              </a:rPr>
              <a:t>      print</a:t>
            </a:r>
            <a:r>
              <a:rPr lang="en-US" sz="1600" b="0" i="0" u="none" strike="noStrike" baseline="0" dirty="0">
                <a:solidFill>
                  <a:srgbClr val="333333"/>
                </a:solidFill>
                <a:latin typeface="CourierNewPSMT"/>
              </a:rPr>
              <a:t>(</a:t>
            </a:r>
            <a:r>
              <a:rPr lang="en-US" sz="1600" b="0" i="0" u="none" strike="noStrike" baseline="0" dirty="0">
                <a:solidFill>
                  <a:srgbClr val="BB2121"/>
                </a:solidFill>
                <a:latin typeface="CourierNewPSMT"/>
              </a:rPr>
              <a:t>"Error: The floor must be between 1 and 20."</a:t>
            </a:r>
            <a:r>
              <a:rPr lang="en-US" sz="1600" b="0" i="0" u="none" strike="noStrike" baseline="0" dirty="0">
                <a:solidFill>
                  <a:srgbClr val="333333"/>
                </a:solidFill>
                <a:latin typeface="CourierNewPSMT"/>
              </a:rPr>
              <a:t>)</a:t>
            </a:r>
          </a:p>
          <a:p>
            <a:pPr algn="l"/>
            <a:r>
              <a:rPr lang="en-US" sz="1600" b="1" i="0" u="none" strike="noStrike" baseline="0" dirty="0">
                <a:solidFill>
                  <a:srgbClr val="008100"/>
                </a:solidFill>
                <a:latin typeface="CourierNewPS-BoldMT"/>
              </a:rPr>
              <a:t>   else </a:t>
            </a:r>
            <a:r>
              <a:rPr lang="en-US" sz="1600" b="0" i="0" u="none" strike="noStrike" baseline="0" dirty="0">
                <a:solidFill>
                  <a:srgbClr val="333333"/>
                </a:solidFill>
                <a:latin typeface="CourierNewPSMT"/>
              </a:rPr>
              <a:t>:</a:t>
            </a:r>
          </a:p>
          <a:p>
            <a:pPr algn="l"/>
            <a:r>
              <a:rPr lang="en-US" sz="1600" b="0" i="1" u="none" strike="noStrike" baseline="0" dirty="0">
                <a:solidFill>
                  <a:srgbClr val="408181"/>
                </a:solidFill>
                <a:latin typeface="CourierNewPS-ItalicMT"/>
              </a:rPr>
              <a:t>      # Now we know that the input is valid</a:t>
            </a:r>
          </a:p>
          <a:p>
            <a:pPr algn="l"/>
            <a:r>
              <a:rPr lang="en-US" sz="1600" b="0" i="0" u="none" strike="noStrike" baseline="0" dirty="0">
                <a:solidFill>
                  <a:srgbClr val="333333"/>
                </a:solidFill>
                <a:latin typeface="CourierNewPSMT"/>
              </a:rPr>
              <a:t>      </a:t>
            </a:r>
            <a:r>
              <a:rPr lang="en-US" sz="1600" b="0" i="0" u="none" strike="noStrike" baseline="0" dirty="0" err="1">
                <a:solidFill>
                  <a:srgbClr val="333333"/>
                </a:solidFill>
                <a:latin typeface="CourierNewPSMT"/>
              </a:rPr>
              <a:t>actualFloor</a:t>
            </a:r>
            <a:r>
              <a:rPr lang="en-US" sz="1600" b="0" i="0" u="none" strike="noStrike" baseline="0" dirty="0">
                <a:solidFill>
                  <a:srgbClr val="333333"/>
                </a:solidFill>
                <a:latin typeface="CourierNewPSMT"/>
              </a:rPr>
              <a:t> </a:t>
            </a:r>
            <a:r>
              <a:rPr lang="en-US" sz="1600" b="0" i="0" u="none" strike="noStrike" baseline="0" dirty="0">
                <a:solidFill>
                  <a:srgbClr val="666666"/>
                </a:solidFill>
                <a:latin typeface="CourierNewPSMT"/>
              </a:rPr>
              <a:t>= </a:t>
            </a:r>
            <a:r>
              <a:rPr lang="en-US" sz="1600" b="0" i="0" u="none" strike="noStrike" baseline="0" dirty="0">
                <a:solidFill>
                  <a:srgbClr val="333333"/>
                </a:solidFill>
                <a:latin typeface="CourierNewPSMT"/>
              </a:rPr>
              <a:t>floor</a:t>
            </a:r>
          </a:p>
          <a:p>
            <a:pPr algn="l"/>
            <a:r>
              <a:rPr lang="en-US" sz="1600" b="1" i="0" u="none" strike="noStrike" baseline="0" dirty="0">
                <a:solidFill>
                  <a:srgbClr val="008100"/>
                </a:solidFill>
                <a:latin typeface="CourierNewPS-BoldMT"/>
              </a:rPr>
              <a:t>      if </a:t>
            </a:r>
            <a:r>
              <a:rPr lang="en-US" sz="1600" b="0" i="0" u="none" strike="noStrike" baseline="0" dirty="0">
                <a:solidFill>
                  <a:srgbClr val="333333"/>
                </a:solidFill>
                <a:latin typeface="CourierNewPSMT"/>
              </a:rPr>
              <a:t>floor </a:t>
            </a:r>
            <a:r>
              <a:rPr lang="en-US" sz="1600" b="0" i="0" u="none" strike="noStrike" baseline="0" dirty="0">
                <a:solidFill>
                  <a:srgbClr val="666666"/>
                </a:solidFill>
                <a:latin typeface="CourierNewPSMT"/>
              </a:rPr>
              <a:t>&gt; 13 </a:t>
            </a:r>
            <a:r>
              <a:rPr lang="en-US" sz="1600" b="0" i="0" u="none" strike="noStrike" baseline="0" dirty="0">
                <a:solidFill>
                  <a:srgbClr val="333333"/>
                </a:solidFill>
                <a:latin typeface="CourierNewPSMT"/>
              </a:rPr>
              <a:t>:</a:t>
            </a:r>
          </a:p>
          <a:p>
            <a:pPr algn="l"/>
            <a:r>
              <a:rPr lang="en-US" sz="1600" b="0" i="0" u="none" strike="noStrike" baseline="0" dirty="0">
                <a:solidFill>
                  <a:srgbClr val="333333"/>
                </a:solidFill>
                <a:latin typeface="CourierNewPSMT"/>
              </a:rPr>
              <a:t>         </a:t>
            </a:r>
            <a:r>
              <a:rPr lang="en-US" sz="1600" b="0" i="0" u="none" strike="noStrike" baseline="0" dirty="0" err="1">
                <a:solidFill>
                  <a:srgbClr val="333333"/>
                </a:solidFill>
                <a:latin typeface="CourierNewPSMT"/>
              </a:rPr>
              <a:t>actualFloor</a:t>
            </a:r>
            <a:r>
              <a:rPr lang="en-US" sz="1600" b="0" i="0" u="none" strike="noStrike" baseline="0" dirty="0">
                <a:solidFill>
                  <a:srgbClr val="333333"/>
                </a:solidFill>
                <a:latin typeface="CourierNewPSMT"/>
              </a:rPr>
              <a:t> </a:t>
            </a:r>
            <a:r>
              <a:rPr lang="en-US" sz="1600" b="0" i="0" u="none" strike="noStrike" baseline="0" dirty="0">
                <a:solidFill>
                  <a:srgbClr val="666666"/>
                </a:solidFill>
                <a:latin typeface="CourierNewPSMT"/>
              </a:rPr>
              <a:t>= </a:t>
            </a:r>
            <a:r>
              <a:rPr lang="en-US" sz="1600" b="0" i="0" u="none" strike="noStrike" baseline="0" dirty="0">
                <a:solidFill>
                  <a:srgbClr val="333333"/>
                </a:solidFill>
                <a:latin typeface="CourierNewPSMT"/>
              </a:rPr>
              <a:t>floor </a:t>
            </a:r>
            <a:r>
              <a:rPr lang="en-US" sz="1600" b="0" i="0" u="none" strike="noStrike" baseline="0" dirty="0">
                <a:solidFill>
                  <a:srgbClr val="666666"/>
                </a:solidFill>
                <a:latin typeface="CourierNewPSMT"/>
              </a:rPr>
              <a:t>- 1</a:t>
            </a:r>
          </a:p>
          <a:p>
            <a:pPr algn="l"/>
            <a:r>
              <a:rPr lang="en-US" sz="1600" b="0" i="0" u="none" strike="noStrike" baseline="0" dirty="0">
                <a:solidFill>
                  <a:srgbClr val="008100"/>
                </a:solidFill>
                <a:latin typeface="CourierNewPSMT"/>
              </a:rPr>
              <a:t>      print</a:t>
            </a:r>
            <a:r>
              <a:rPr lang="en-US" sz="1600" b="0" i="0" u="none" strike="noStrike" baseline="0" dirty="0">
                <a:solidFill>
                  <a:srgbClr val="333333"/>
                </a:solidFill>
                <a:latin typeface="CourierNewPSMT"/>
              </a:rPr>
              <a:t>(</a:t>
            </a:r>
            <a:r>
              <a:rPr lang="en-US" sz="1600" b="0" i="0" u="none" strike="noStrike" baseline="0" dirty="0">
                <a:solidFill>
                  <a:srgbClr val="BB2121"/>
                </a:solidFill>
                <a:latin typeface="CourierNewPSMT"/>
              </a:rPr>
              <a:t>"The elevator will travel to the actual floor"</a:t>
            </a:r>
            <a:r>
              <a:rPr lang="en-US" sz="1600" b="0" i="0" u="none" strike="noStrike" baseline="0" dirty="0">
                <a:solidFill>
                  <a:srgbClr val="333333"/>
                </a:solidFill>
                <a:latin typeface="CourierNewPSMT"/>
              </a:rPr>
              <a:t>, </a:t>
            </a:r>
            <a:r>
              <a:rPr lang="en-US" sz="1600" b="0" i="0" u="none" strike="noStrike" baseline="0" dirty="0" err="1">
                <a:solidFill>
                  <a:srgbClr val="333333"/>
                </a:solidFill>
                <a:latin typeface="CourierNewPSMT"/>
              </a:rPr>
              <a:t>actualFloor</a:t>
            </a:r>
            <a:r>
              <a:rPr lang="en-US" sz="1600" b="0" i="0" u="none" strike="noStrike" baseline="0" dirty="0">
                <a:solidFill>
                  <a:srgbClr val="333333"/>
                </a:solidFill>
                <a:latin typeface="CourierNewPSMT"/>
              </a:rPr>
              <a:t>)</a:t>
            </a:r>
          </a:p>
          <a:p>
            <a:pPr algn="l"/>
            <a:r>
              <a:rPr lang="en-US" sz="1600" b="1" i="0" u="none" strike="noStrike" baseline="0" dirty="0">
                <a:solidFill>
                  <a:srgbClr val="008100"/>
                </a:solidFill>
                <a:latin typeface="CourierNewPS-BoldMT"/>
              </a:rPr>
              <a:t>else </a:t>
            </a:r>
            <a:r>
              <a:rPr lang="en-US" sz="1600" b="0" i="0" u="none" strike="noStrike" baseline="0" dirty="0">
                <a:solidFill>
                  <a:srgbClr val="333333"/>
                </a:solidFill>
                <a:latin typeface="CourierNewPSMT"/>
              </a:rPr>
              <a:t>: </a:t>
            </a:r>
            <a:r>
              <a:rPr lang="en-US" sz="1600" b="0" i="1" u="none" strike="noStrike" baseline="0" dirty="0">
                <a:solidFill>
                  <a:srgbClr val="408181"/>
                </a:solidFill>
                <a:latin typeface="CourierNewPS-ItalicMT"/>
              </a:rPr>
              <a:t># the user did not input digits</a:t>
            </a:r>
          </a:p>
          <a:p>
            <a:pPr algn="l"/>
            <a:r>
              <a:rPr lang="en-US" sz="1600" b="0" i="0" u="none" strike="noStrike" baseline="0" dirty="0">
                <a:solidFill>
                  <a:srgbClr val="008100"/>
                </a:solidFill>
                <a:latin typeface="CourierNewPSMT"/>
              </a:rPr>
              <a:t>   print</a:t>
            </a:r>
            <a:r>
              <a:rPr lang="en-US" sz="1600" b="0" i="0" u="none" strike="noStrike" baseline="0" dirty="0">
                <a:solidFill>
                  <a:srgbClr val="333333"/>
                </a:solidFill>
                <a:latin typeface="CourierNewPSMT"/>
              </a:rPr>
              <a:t>(</a:t>
            </a:r>
            <a:r>
              <a:rPr lang="en-US" sz="1600" b="0" i="0" u="none" strike="noStrike" baseline="0" dirty="0">
                <a:solidFill>
                  <a:srgbClr val="BB2121"/>
                </a:solidFill>
                <a:latin typeface="CourierNewPSMT"/>
              </a:rPr>
              <a:t>"Error: You should enter only digits."</a:t>
            </a:r>
            <a:r>
              <a:rPr lang="en-US" sz="1600" b="0" i="0" u="none" strike="noStrike" baseline="0" dirty="0">
                <a:solidFill>
                  <a:srgbClr val="333333"/>
                </a:solidFill>
                <a:latin typeface="CourierNewPSMT"/>
              </a:rPr>
              <a:t>)</a:t>
            </a:r>
          </a:p>
        </p:txBody>
      </p:sp>
    </p:spTree>
    <p:extLst>
      <p:ext uri="{BB962C8B-B14F-4D97-AF65-F5344CB8AC3E}">
        <p14:creationId xmlns:p14="http://schemas.microsoft.com/office/powerpoint/2010/main" val="3299531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8779-6257-4BCE-998A-3DE544531B93}"/>
              </a:ext>
            </a:extLst>
          </p:cNvPr>
          <p:cNvSpPr>
            <a:spLocks noGrp="1"/>
          </p:cNvSpPr>
          <p:nvPr>
            <p:ph type="title"/>
          </p:nvPr>
        </p:nvSpPr>
        <p:spPr/>
        <p:txBody>
          <a:bodyPr>
            <a:normAutofit/>
          </a:bodyPr>
          <a:lstStyle/>
          <a:p>
            <a:r>
              <a:rPr lang="en-US" dirty="0"/>
              <a:t>Input Validation</a:t>
            </a:r>
          </a:p>
        </p:txBody>
      </p:sp>
      <p:sp>
        <p:nvSpPr>
          <p:cNvPr id="4" name="Slide Number Placeholder 3">
            <a:extLst>
              <a:ext uri="{FF2B5EF4-FFF2-40B4-BE49-F238E27FC236}">
                <a16:creationId xmlns:a16="http://schemas.microsoft.com/office/drawing/2014/main" id="{B1BC289F-9E9A-4F1F-934C-872E40186D9D}"/>
              </a:ext>
            </a:extLst>
          </p:cNvPr>
          <p:cNvSpPr>
            <a:spLocks noGrp="1"/>
          </p:cNvSpPr>
          <p:nvPr>
            <p:ph type="sldNum" sz="quarter" idx="12"/>
          </p:nvPr>
        </p:nvSpPr>
        <p:spPr/>
        <p:txBody>
          <a:bodyPr/>
          <a:lstStyle/>
          <a:p>
            <a:fld id="{3EA9A468-A168-48C4-B46A-E65448296BCD}" type="slidenum">
              <a:rPr lang="en-US" altLang="en-US" smtClean="0"/>
              <a:pPr/>
              <a:t>49</a:t>
            </a:fld>
            <a:endParaRPr lang="en-US" altLang="en-US"/>
          </a:p>
        </p:txBody>
      </p:sp>
      <p:sp>
        <p:nvSpPr>
          <p:cNvPr id="10" name="TextBox 9">
            <a:extLst>
              <a:ext uri="{FF2B5EF4-FFF2-40B4-BE49-F238E27FC236}">
                <a16:creationId xmlns:a16="http://schemas.microsoft.com/office/drawing/2014/main" id="{85CEE4F6-9967-4069-9543-1DA246A09EE3}"/>
              </a:ext>
            </a:extLst>
          </p:cNvPr>
          <p:cNvSpPr txBox="1"/>
          <p:nvPr/>
        </p:nvSpPr>
        <p:spPr>
          <a:xfrm>
            <a:off x="990600" y="1205391"/>
            <a:ext cx="10447176" cy="470898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000" b="0" i="0" u="none" strike="noStrike" baseline="0" dirty="0">
                <a:solidFill>
                  <a:srgbClr val="333333"/>
                </a:solidFill>
                <a:latin typeface="Consolas" panose="020B0609020204030204" pitchFamily="49" charset="0"/>
              </a:rPr>
              <a:t>floor</a:t>
            </a:r>
            <a:r>
              <a:rPr lang="en-US" sz="2000" b="0" i="0" u="none" strike="noStrike" baseline="0" dirty="0">
                <a:solidFill>
                  <a:srgbClr val="666666"/>
                </a:solidFill>
                <a:latin typeface="Consolas" panose="020B0609020204030204" pitchFamily="49" charset="0"/>
              </a:rPr>
              <a:t>=</a:t>
            </a:r>
            <a:r>
              <a:rPr lang="en-US" sz="2000" b="0" i="0" u="none" strike="noStrike" baseline="0" dirty="0">
                <a:solidFill>
                  <a:srgbClr val="008100"/>
                </a:solidFill>
                <a:latin typeface="Consolas" panose="020B0609020204030204" pitchFamily="49" charset="0"/>
              </a:rPr>
              <a:t>input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"Floor: "</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if </a:t>
            </a:r>
            <a:r>
              <a:rPr lang="en-US" sz="2000" b="0" i="0" u="none" strike="noStrike" baseline="0" dirty="0" err="1">
                <a:solidFill>
                  <a:srgbClr val="333333"/>
                </a:solidFill>
                <a:latin typeface="Consolas" panose="020B0609020204030204" pitchFamily="49" charset="0"/>
              </a:rPr>
              <a:t>floor</a:t>
            </a:r>
            <a:r>
              <a:rPr lang="en-US" sz="2000" b="0" i="0" u="none" strike="noStrike" baseline="0" dirty="0" err="1">
                <a:solidFill>
                  <a:srgbClr val="666666"/>
                </a:solidFill>
                <a:latin typeface="Consolas" panose="020B0609020204030204" pitchFamily="49" charset="0"/>
              </a:rPr>
              <a:t>.</a:t>
            </a:r>
            <a:r>
              <a:rPr lang="en-US" sz="2000" b="0" i="0" u="none" strike="noStrike" baseline="0" dirty="0" err="1">
                <a:solidFill>
                  <a:srgbClr val="333333"/>
                </a:solidFill>
                <a:latin typeface="Consolas" panose="020B0609020204030204" pitchFamily="49" charset="0"/>
              </a:rPr>
              <a:t>isdigit</a:t>
            </a:r>
            <a:r>
              <a:rPr lang="en-US" sz="2000" b="0" i="0" u="none" strike="noStrike" baseline="0" dirty="0">
                <a:solidFill>
                  <a:srgbClr val="333333"/>
                </a:solidFill>
                <a:latin typeface="Consolas" panose="020B0609020204030204" pitchFamily="49" charset="0"/>
              </a:rPr>
              <a:t>() :</a:t>
            </a:r>
          </a:p>
          <a:p>
            <a:pPr algn="l"/>
            <a:r>
              <a:rPr lang="en-US" sz="2000" b="0" i="0" u="none" strike="noStrike" baseline="0" dirty="0">
                <a:solidFill>
                  <a:srgbClr val="333333"/>
                </a:solidFill>
                <a:latin typeface="Consolas" panose="020B0609020204030204" pitchFamily="49" charset="0"/>
              </a:rPr>
              <a:t>   floor </a:t>
            </a:r>
            <a:r>
              <a:rPr lang="en-US" sz="2000" b="0" i="0" u="none" strike="noStrike" baseline="0" dirty="0">
                <a:solidFill>
                  <a:srgbClr val="666666"/>
                </a:solidFill>
                <a:latin typeface="Consolas" panose="020B0609020204030204" pitchFamily="49" charset="0"/>
              </a:rPr>
              <a:t>= </a:t>
            </a:r>
            <a:r>
              <a:rPr lang="en-US" sz="2000" b="0" i="0" u="none" strike="noStrike" baseline="0" dirty="0">
                <a:solidFill>
                  <a:srgbClr val="008100"/>
                </a:solidFill>
                <a:latin typeface="Consolas" panose="020B0609020204030204" pitchFamily="49" charset="0"/>
              </a:rPr>
              <a:t>int</a:t>
            </a:r>
            <a:r>
              <a:rPr lang="en-US" sz="2000" b="0" i="0" u="none" strike="noStrike" baseline="0" dirty="0">
                <a:solidFill>
                  <a:srgbClr val="333333"/>
                </a:solidFill>
                <a:latin typeface="Consolas" panose="020B0609020204030204" pitchFamily="49" charset="0"/>
              </a:rPr>
              <a:t>(floor)</a:t>
            </a:r>
          </a:p>
          <a:p>
            <a:pPr algn="l"/>
            <a:r>
              <a:rPr lang="en-US" sz="2000" b="1" i="0" u="none" strike="noStrike" baseline="0" dirty="0">
                <a:solidFill>
                  <a:srgbClr val="008100"/>
                </a:solidFill>
                <a:latin typeface="Consolas" panose="020B0609020204030204" pitchFamily="49" charset="0"/>
              </a:rPr>
              <a:t>   if </a:t>
            </a:r>
            <a:r>
              <a:rPr lang="en-US" sz="2000" b="0" i="0" u="none" strike="noStrike" baseline="0" dirty="0">
                <a:solidFill>
                  <a:srgbClr val="333333"/>
                </a:solidFill>
                <a:latin typeface="Consolas" panose="020B0609020204030204" pitchFamily="49" charset="0"/>
              </a:rPr>
              <a:t>floor </a:t>
            </a:r>
            <a:r>
              <a:rPr lang="en-US" sz="2000" b="0" i="0" u="none" strike="noStrike" baseline="0" dirty="0">
                <a:solidFill>
                  <a:srgbClr val="666666"/>
                </a:solidFill>
                <a:latin typeface="Consolas" panose="020B0609020204030204" pitchFamily="49" charset="0"/>
              </a:rPr>
              <a:t>== 13 </a:t>
            </a:r>
            <a:r>
              <a:rPr lang="en-US" sz="2000" b="0" i="0" u="none" strike="noStrike" baseline="0" dirty="0">
                <a:solidFill>
                  <a:srgbClr val="333333"/>
                </a:solidFill>
                <a:latin typeface="Consolas" panose="020B0609020204030204" pitchFamily="49" charset="0"/>
              </a:rPr>
              <a:t>:</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"Error: There is no thirteenth floor."</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   </a:t>
            </a:r>
            <a:r>
              <a:rPr lang="en-US" sz="2000" b="1" i="0" u="none" strike="noStrike" baseline="0" dirty="0" err="1">
                <a:solidFill>
                  <a:srgbClr val="008100"/>
                </a:solidFill>
                <a:latin typeface="Consolas" panose="020B0609020204030204" pitchFamily="49" charset="0"/>
              </a:rPr>
              <a:t>elif</a:t>
            </a:r>
            <a:r>
              <a:rPr lang="en-US" sz="2000" b="1" i="0" u="none" strike="noStrike" baseline="0" dirty="0">
                <a:solidFill>
                  <a:srgbClr val="008100"/>
                </a:solidFill>
                <a:latin typeface="Consolas" panose="020B0609020204030204" pitchFamily="49" charset="0"/>
              </a:rPr>
              <a:t> </a:t>
            </a:r>
            <a:r>
              <a:rPr lang="en-US" sz="2000" b="0" i="0" u="none" strike="noStrike" baseline="0" dirty="0">
                <a:solidFill>
                  <a:srgbClr val="333333"/>
                </a:solidFill>
                <a:latin typeface="Consolas" panose="020B0609020204030204" pitchFamily="49" charset="0"/>
              </a:rPr>
              <a:t>floor </a:t>
            </a:r>
            <a:r>
              <a:rPr lang="en-US" sz="2000" b="0" i="0" u="none" strike="noStrike" baseline="0" dirty="0">
                <a:solidFill>
                  <a:srgbClr val="666666"/>
                </a:solidFill>
                <a:latin typeface="Consolas" panose="020B0609020204030204" pitchFamily="49" charset="0"/>
              </a:rPr>
              <a:t>&lt;= 0 </a:t>
            </a:r>
            <a:r>
              <a:rPr lang="en-US" sz="2000" b="1" i="0" u="none" strike="noStrike" baseline="0" dirty="0">
                <a:solidFill>
                  <a:srgbClr val="AB22FF"/>
                </a:solidFill>
                <a:latin typeface="Consolas" panose="020B0609020204030204" pitchFamily="49" charset="0"/>
              </a:rPr>
              <a:t>or </a:t>
            </a:r>
            <a:r>
              <a:rPr lang="en-US" sz="2000" b="0" i="0" u="none" strike="noStrike" baseline="0" dirty="0">
                <a:solidFill>
                  <a:srgbClr val="333333"/>
                </a:solidFill>
                <a:latin typeface="Consolas" panose="020B0609020204030204" pitchFamily="49" charset="0"/>
              </a:rPr>
              <a:t>floor </a:t>
            </a:r>
            <a:r>
              <a:rPr lang="en-US" sz="2000" b="0" i="0" u="none" strike="noStrike" baseline="0" dirty="0">
                <a:solidFill>
                  <a:srgbClr val="666666"/>
                </a:solidFill>
                <a:latin typeface="Consolas" panose="020B0609020204030204" pitchFamily="49" charset="0"/>
              </a:rPr>
              <a:t>&gt; 20 </a:t>
            </a:r>
            <a:r>
              <a:rPr lang="en-US" sz="2000" b="0" i="0" u="none" strike="noStrike" baseline="0" dirty="0">
                <a:solidFill>
                  <a:srgbClr val="333333"/>
                </a:solidFill>
                <a:latin typeface="Consolas" panose="020B0609020204030204" pitchFamily="49" charset="0"/>
              </a:rPr>
              <a:t>:</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"Error: The floor must be between 1 and 20."</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   else </a:t>
            </a:r>
            <a:r>
              <a:rPr lang="en-US" sz="2000" b="0" i="0" u="none" strike="noStrike" baseline="0" dirty="0">
                <a:solidFill>
                  <a:srgbClr val="333333"/>
                </a:solidFill>
                <a:latin typeface="Consolas" panose="020B0609020204030204" pitchFamily="49" charset="0"/>
              </a:rPr>
              <a:t>:</a:t>
            </a:r>
          </a:p>
          <a:p>
            <a:pPr algn="l"/>
            <a:r>
              <a:rPr lang="en-US" sz="2000" b="0" i="1" u="none" strike="noStrike" baseline="0" dirty="0">
                <a:solidFill>
                  <a:srgbClr val="408181"/>
                </a:solidFill>
                <a:latin typeface="Consolas" panose="020B0609020204030204" pitchFamily="49" charset="0"/>
              </a:rPr>
              <a:t>      # Now we know that the input is valid</a:t>
            </a:r>
          </a:p>
          <a:p>
            <a:pPr algn="l"/>
            <a:r>
              <a:rPr lang="en-US" sz="2000" b="0" i="0" u="none" strike="noStrike" baseline="0" dirty="0">
                <a:solidFill>
                  <a:srgbClr val="333333"/>
                </a:solidFill>
                <a:latin typeface="Consolas" panose="020B0609020204030204" pitchFamily="49" charset="0"/>
              </a:rPr>
              <a:t>      </a:t>
            </a:r>
            <a:r>
              <a:rPr lang="en-US" sz="2000" b="0" i="0" u="none" strike="noStrike" baseline="0" dirty="0" err="1">
                <a:solidFill>
                  <a:srgbClr val="333333"/>
                </a:solidFill>
                <a:latin typeface="Consolas" panose="020B0609020204030204" pitchFamily="49" charset="0"/>
              </a:rPr>
              <a:t>actualFloor</a:t>
            </a:r>
            <a:r>
              <a:rPr lang="en-US" sz="2000" b="0" i="0" u="none" strike="noStrike" baseline="0" dirty="0">
                <a:solidFill>
                  <a:srgbClr val="333333"/>
                </a:solidFill>
                <a:latin typeface="Consolas" panose="020B0609020204030204" pitchFamily="49" charset="0"/>
              </a:rPr>
              <a:t> </a:t>
            </a:r>
            <a:r>
              <a:rPr lang="en-US" sz="2000" b="0" i="0" u="none" strike="noStrike" baseline="0" dirty="0">
                <a:solidFill>
                  <a:srgbClr val="666666"/>
                </a:solidFill>
                <a:latin typeface="Consolas" panose="020B0609020204030204" pitchFamily="49" charset="0"/>
              </a:rPr>
              <a:t>= </a:t>
            </a:r>
            <a:r>
              <a:rPr lang="en-US" sz="2000" b="0" i="0" u="none" strike="noStrike" baseline="0" dirty="0">
                <a:solidFill>
                  <a:srgbClr val="333333"/>
                </a:solidFill>
                <a:latin typeface="Consolas" panose="020B0609020204030204" pitchFamily="49" charset="0"/>
              </a:rPr>
              <a:t>floor</a:t>
            </a:r>
          </a:p>
          <a:p>
            <a:pPr algn="l"/>
            <a:r>
              <a:rPr lang="en-US" sz="2000" b="1" i="0" u="none" strike="noStrike" baseline="0" dirty="0">
                <a:solidFill>
                  <a:srgbClr val="008100"/>
                </a:solidFill>
                <a:latin typeface="Consolas" panose="020B0609020204030204" pitchFamily="49" charset="0"/>
              </a:rPr>
              <a:t>      if </a:t>
            </a:r>
            <a:r>
              <a:rPr lang="en-US" sz="2000" b="0" i="0" u="none" strike="noStrike" baseline="0" dirty="0">
                <a:solidFill>
                  <a:srgbClr val="333333"/>
                </a:solidFill>
                <a:latin typeface="Consolas" panose="020B0609020204030204" pitchFamily="49" charset="0"/>
              </a:rPr>
              <a:t>floor </a:t>
            </a:r>
            <a:r>
              <a:rPr lang="en-US" sz="2000" b="0" i="0" u="none" strike="noStrike" baseline="0" dirty="0">
                <a:solidFill>
                  <a:srgbClr val="666666"/>
                </a:solidFill>
                <a:latin typeface="Consolas" panose="020B0609020204030204" pitchFamily="49" charset="0"/>
              </a:rPr>
              <a:t>&gt; 13 </a:t>
            </a:r>
            <a:r>
              <a:rPr lang="en-US" sz="2000" b="0" i="0" u="none" strike="noStrike" baseline="0" dirty="0">
                <a:solidFill>
                  <a:srgbClr val="333333"/>
                </a:solidFill>
                <a:latin typeface="Consolas" panose="020B0609020204030204" pitchFamily="49" charset="0"/>
              </a:rPr>
              <a:t>:</a:t>
            </a:r>
          </a:p>
          <a:p>
            <a:pPr algn="l"/>
            <a:r>
              <a:rPr lang="en-US" sz="2000" b="0" i="0" u="none" strike="noStrike" baseline="0" dirty="0">
                <a:solidFill>
                  <a:srgbClr val="333333"/>
                </a:solidFill>
                <a:latin typeface="Consolas" panose="020B0609020204030204" pitchFamily="49" charset="0"/>
              </a:rPr>
              <a:t>         </a:t>
            </a:r>
            <a:r>
              <a:rPr lang="en-US" sz="2000" b="0" i="0" u="none" strike="noStrike" baseline="0" dirty="0" err="1">
                <a:solidFill>
                  <a:srgbClr val="333333"/>
                </a:solidFill>
                <a:latin typeface="Consolas" panose="020B0609020204030204" pitchFamily="49" charset="0"/>
              </a:rPr>
              <a:t>actualFloor</a:t>
            </a:r>
            <a:r>
              <a:rPr lang="en-US" sz="2000" b="0" i="0" u="none" strike="noStrike" baseline="0" dirty="0">
                <a:solidFill>
                  <a:srgbClr val="333333"/>
                </a:solidFill>
                <a:latin typeface="Consolas" panose="020B0609020204030204" pitchFamily="49" charset="0"/>
              </a:rPr>
              <a:t> </a:t>
            </a:r>
            <a:r>
              <a:rPr lang="en-US" sz="2000" b="0" i="0" u="none" strike="noStrike" baseline="0" dirty="0">
                <a:solidFill>
                  <a:srgbClr val="666666"/>
                </a:solidFill>
                <a:latin typeface="Consolas" panose="020B0609020204030204" pitchFamily="49" charset="0"/>
              </a:rPr>
              <a:t>= </a:t>
            </a:r>
            <a:r>
              <a:rPr lang="en-US" sz="2000" b="0" i="0" u="none" strike="noStrike" baseline="0" dirty="0">
                <a:solidFill>
                  <a:srgbClr val="333333"/>
                </a:solidFill>
                <a:latin typeface="Consolas" panose="020B0609020204030204" pitchFamily="49" charset="0"/>
              </a:rPr>
              <a:t>floor </a:t>
            </a:r>
            <a:r>
              <a:rPr lang="en-US" sz="2000" b="0" i="0" u="none" strike="noStrike" baseline="0" dirty="0">
                <a:solidFill>
                  <a:srgbClr val="666666"/>
                </a:solidFill>
                <a:latin typeface="Consolas" panose="020B0609020204030204" pitchFamily="49" charset="0"/>
              </a:rPr>
              <a:t>- 1</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"The elevator will travel to the actual floor"</a:t>
            </a:r>
            <a:r>
              <a:rPr lang="en-US" sz="2000" b="0" i="0" u="none" strike="noStrike" baseline="0" dirty="0">
                <a:solidFill>
                  <a:srgbClr val="333333"/>
                </a:solidFill>
                <a:latin typeface="Consolas" panose="020B0609020204030204" pitchFamily="49" charset="0"/>
              </a:rPr>
              <a:t>, </a:t>
            </a:r>
            <a:r>
              <a:rPr lang="en-US" sz="2000" b="0" i="0" u="none" strike="noStrike" baseline="0" dirty="0" err="1">
                <a:solidFill>
                  <a:srgbClr val="333333"/>
                </a:solidFill>
                <a:latin typeface="Consolas" panose="020B0609020204030204" pitchFamily="49" charset="0"/>
              </a:rPr>
              <a:t>actualFloor</a:t>
            </a:r>
            <a:r>
              <a:rPr lang="en-US" sz="2000" b="0" i="0" u="none" strike="noStrike" baseline="0" dirty="0">
                <a:solidFill>
                  <a:srgbClr val="333333"/>
                </a:solidFill>
                <a:latin typeface="Consolas" panose="020B0609020204030204" pitchFamily="49" charset="0"/>
              </a:rPr>
              <a:t>)</a:t>
            </a:r>
          </a:p>
          <a:p>
            <a:pPr algn="l"/>
            <a:r>
              <a:rPr lang="en-US" sz="2000" b="1" i="0" u="none" strike="noStrike" baseline="0" dirty="0">
                <a:solidFill>
                  <a:srgbClr val="008100"/>
                </a:solidFill>
                <a:latin typeface="Consolas" panose="020B0609020204030204" pitchFamily="49" charset="0"/>
              </a:rPr>
              <a:t>else </a:t>
            </a:r>
            <a:r>
              <a:rPr lang="en-US" sz="2000" b="0" i="0" u="none" strike="noStrike" baseline="0" dirty="0">
                <a:solidFill>
                  <a:srgbClr val="333333"/>
                </a:solidFill>
                <a:latin typeface="Consolas" panose="020B0609020204030204" pitchFamily="49" charset="0"/>
              </a:rPr>
              <a:t>: </a:t>
            </a:r>
            <a:r>
              <a:rPr lang="en-US" sz="2000" b="0" i="1" u="none" strike="noStrike" baseline="0" dirty="0">
                <a:solidFill>
                  <a:srgbClr val="408181"/>
                </a:solidFill>
                <a:latin typeface="Consolas" panose="020B0609020204030204" pitchFamily="49" charset="0"/>
              </a:rPr>
              <a:t># the user did not input digits</a:t>
            </a:r>
          </a:p>
          <a:p>
            <a:pPr algn="l"/>
            <a:r>
              <a:rPr lang="en-US" sz="2000" b="0" i="0" u="none" strike="noStrike" baseline="0" dirty="0">
                <a:solidFill>
                  <a:srgbClr val="008100"/>
                </a:solidFill>
                <a:latin typeface="Consolas" panose="020B0609020204030204" pitchFamily="49" charset="0"/>
              </a:rPr>
              <a:t>   print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"Error: You should enter only digits."</a:t>
            </a:r>
            <a:r>
              <a:rPr lang="en-US" sz="2000" b="0" i="0" u="none" strike="noStrike" baseline="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93496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5A8E-25E8-43E9-9E9D-7D3F19FB641A}"/>
              </a:ext>
            </a:extLst>
          </p:cNvPr>
          <p:cNvSpPr>
            <a:spLocks noGrp="1"/>
          </p:cNvSpPr>
          <p:nvPr>
            <p:ph type="title"/>
          </p:nvPr>
        </p:nvSpPr>
        <p:spPr/>
        <p:txBody>
          <a:bodyPr>
            <a:normAutofit/>
          </a:bodyPr>
          <a:lstStyle/>
          <a:p>
            <a:r>
              <a:rPr lang="en-US" dirty="0"/>
              <a:t>Nested Branches (Example)</a:t>
            </a:r>
          </a:p>
        </p:txBody>
      </p:sp>
      <p:sp>
        <p:nvSpPr>
          <p:cNvPr id="4" name="Slide Number Placeholder 3">
            <a:extLst>
              <a:ext uri="{FF2B5EF4-FFF2-40B4-BE49-F238E27FC236}">
                <a16:creationId xmlns:a16="http://schemas.microsoft.com/office/drawing/2014/main" id="{4CC53946-D954-4BFA-905A-6795BB0F6610}"/>
              </a:ext>
            </a:extLst>
          </p:cNvPr>
          <p:cNvSpPr>
            <a:spLocks noGrp="1"/>
          </p:cNvSpPr>
          <p:nvPr>
            <p:ph type="sldNum" sz="quarter" idx="12"/>
          </p:nvPr>
        </p:nvSpPr>
        <p:spPr/>
        <p:txBody>
          <a:bodyPr/>
          <a:lstStyle/>
          <a:p>
            <a:fld id="{3EA9A468-A168-48C4-B46A-E65448296BCD}" type="slidenum">
              <a:rPr lang="en-US" altLang="en-US" smtClean="0"/>
              <a:pPr/>
              <a:t>5</a:t>
            </a:fld>
            <a:endParaRPr lang="en-US" altLang="en-US"/>
          </a:p>
        </p:txBody>
      </p:sp>
      <p:sp>
        <p:nvSpPr>
          <p:cNvPr id="6" name="Content Placeholder 5">
            <a:extLst>
              <a:ext uri="{FF2B5EF4-FFF2-40B4-BE49-F238E27FC236}">
                <a16:creationId xmlns:a16="http://schemas.microsoft.com/office/drawing/2014/main" id="{652091B2-C31F-45E8-AADF-741B1DA05838}"/>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BFE26BB8-E541-4D41-B062-6DF614B24CE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3829" t="4900" r="3200" b="3534"/>
          <a:stretch/>
        </p:blipFill>
        <p:spPr>
          <a:xfrm>
            <a:off x="838200" y="1081586"/>
            <a:ext cx="10599576" cy="5105401"/>
          </a:xfrm>
          <a:prstGeom prst="rect">
            <a:avLst/>
          </a:prstGeom>
        </p:spPr>
      </p:pic>
    </p:spTree>
    <p:extLst>
      <p:ext uri="{BB962C8B-B14F-4D97-AF65-F5344CB8AC3E}">
        <p14:creationId xmlns:p14="http://schemas.microsoft.com/office/powerpoint/2010/main" val="2347039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A13C-933D-4F47-B6B7-DFB09B498430}"/>
              </a:ext>
            </a:extLst>
          </p:cNvPr>
          <p:cNvSpPr>
            <a:spLocks noGrp="1"/>
          </p:cNvSpPr>
          <p:nvPr>
            <p:ph type="title"/>
          </p:nvPr>
        </p:nvSpPr>
        <p:spPr>
          <a:xfrm>
            <a:off x="838200" y="365129"/>
            <a:ext cx="10515600" cy="841883"/>
          </a:xfrm>
        </p:spPr>
        <p:txBody>
          <a:bodyPr>
            <a:normAutofit/>
          </a:bodyPr>
          <a:lstStyle/>
          <a:p>
            <a:r>
              <a:rPr lang="en-US" dirty="0"/>
              <a:t>Summary: if Statement</a:t>
            </a:r>
          </a:p>
        </p:txBody>
      </p:sp>
      <p:sp>
        <p:nvSpPr>
          <p:cNvPr id="3" name="Content Placeholder 2">
            <a:extLst>
              <a:ext uri="{FF2B5EF4-FFF2-40B4-BE49-F238E27FC236}">
                <a16:creationId xmlns:a16="http://schemas.microsoft.com/office/drawing/2014/main" id="{E5997275-5D67-4C55-8EB2-E47D9E070E7E}"/>
              </a:ext>
            </a:extLst>
          </p:cNvPr>
          <p:cNvSpPr>
            <a:spLocks noGrp="1"/>
          </p:cNvSpPr>
          <p:nvPr>
            <p:ph idx="1"/>
          </p:nvPr>
        </p:nvSpPr>
        <p:spPr>
          <a:xfrm>
            <a:off x="838200" y="1292353"/>
            <a:ext cx="10515600" cy="4876800"/>
          </a:xfrm>
        </p:spPr>
        <p:txBody>
          <a:bodyPr>
            <a:normAutofit/>
          </a:bodyPr>
          <a:lstStyle/>
          <a:p>
            <a:r>
              <a:rPr lang="en-US" dirty="0"/>
              <a:t>The </a:t>
            </a:r>
            <a:r>
              <a:rPr lang="en-US" dirty="0">
                <a:solidFill>
                  <a:schemeClr val="tx2"/>
                </a:solidFill>
                <a:latin typeface="Consolas" panose="020B0609020204030204" pitchFamily="49" charset="0"/>
              </a:rPr>
              <a:t>if statement </a:t>
            </a:r>
            <a:r>
              <a:rPr lang="en-US" dirty="0"/>
              <a:t>allows a program to carry out different actions depending on the nature of the data to be processed.</a:t>
            </a:r>
          </a:p>
          <a:p>
            <a:r>
              <a:rPr lang="en-US" dirty="0"/>
              <a:t>Relational operators ( </a:t>
            </a:r>
            <a:r>
              <a:rPr lang="en-US" dirty="0">
                <a:solidFill>
                  <a:schemeClr val="tx2"/>
                </a:solidFill>
                <a:latin typeface="Consolas" panose="020B0609020204030204" pitchFamily="49" charset="0"/>
              </a:rPr>
              <a:t>&lt; &lt;= &gt; &gt;= == != </a:t>
            </a:r>
            <a:r>
              <a:rPr lang="en-US" dirty="0"/>
              <a:t>) are used to compare numbers and Strings.</a:t>
            </a:r>
          </a:p>
          <a:p>
            <a:r>
              <a:rPr lang="en-US" dirty="0"/>
              <a:t>Multiple </a:t>
            </a:r>
            <a:r>
              <a:rPr lang="en-US" dirty="0">
                <a:solidFill>
                  <a:schemeClr val="tx2"/>
                </a:solidFill>
                <a:latin typeface="Consolas" panose="020B0609020204030204" pitchFamily="49" charset="0"/>
              </a:rPr>
              <a:t>if statements </a:t>
            </a:r>
            <a:r>
              <a:rPr lang="en-US" dirty="0"/>
              <a:t>can be combined to evaluate complex decisions.</a:t>
            </a:r>
          </a:p>
          <a:p>
            <a:r>
              <a:rPr lang="en-US" dirty="0"/>
              <a:t>When using multiple </a:t>
            </a:r>
            <a:r>
              <a:rPr lang="en-US" dirty="0">
                <a:solidFill>
                  <a:schemeClr val="tx2"/>
                </a:solidFill>
                <a:latin typeface="Consolas" panose="020B0609020204030204" pitchFamily="49" charset="0"/>
              </a:rPr>
              <a:t>if statements</a:t>
            </a:r>
            <a:r>
              <a:rPr lang="en-US" dirty="0"/>
              <a:t>, test general conditions after more specific conditions.</a:t>
            </a:r>
          </a:p>
        </p:txBody>
      </p:sp>
      <p:sp>
        <p:nvSpPr>
          <p:cNvPr id="4" name="Slide Number Placeholder 3">
            <a:extLst>
              <a:ext uri="{FF2B5EF4-FFF2-40B4-BE49-F238E27FC236}">
                <a16:creationId xmlns:a16="http://schemas.microsoft.com/office/drawing/2014/main" id="{C393DB68-667B-45B1-9AF5-61B3AAA72CEB}"/>
              </a:ext>
            </a:extLst>
          </p:cNvPr>
          <p:cNvSpPr>
            <a:spLocks noGrp="1"/>
          </p:cNvSpPr>
          <p:nvPr>
            <p:ph type="sldNum" sz="quarter" idx="12"/>
          </p:nvPr>
        </p:nvSpPr>
        <p:spPr>
          <a:xfrm>
            <a:off x="10730205" y="115098"/>
            <a:ext cx="707571" cy="365125"/>
          </a:xfrm>
        </p:spPr>
        <p:txBody>
          <a:bodyPr/>
          <a:lstStyle/>
          <a:p>
            <a:fld id="{3EA9A468-A168-48C4-B46A-E65448296BCD}" type="slidenum">
              <a:rPr lang="en-US" altLang="en-US" smtClean="0"/>
              <a:pPr/>
              <a:t>50</a:t>
            </a:fld>
            <a:endParaRPr lang="en-US" altLang="en-US"/>
          </a:p>
        </p:txBody>
      </p:sp>
    </p:spTree>
    <p:extLst>
      <p:ext uri="{BB962C8B-B14F-4D97-AF65-F5344CB8AC3E}">
        <p14:creationId xmlns:p14="http://schemas.microsoft.com/office/powerpoint/2010/main" val="836388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3BB6-A73F-4EFE-B2FF-B43C1E7350FE}"/>
              </a:ext>
            </a:extLst>
          </p:cNvPr>
          <p:cNvSpPr>
            <a:spLocks noGrp="1"/>
          </p:cNvSpPr>
          <p:nvPr>
            <p:ph type="title"/>
          </p:nvPr>
        </p:nvSpPr>
        <p:spPr/>
        <p:txBody>
          <a:bodyPr>
            <a:normAutofit/>
          </a:bodyPr>
          <a:lstStyle/>
          <a:p>
            <a:r>
              <a:rPr lang="en-US" dirty="0"/>
              <a:t>Summary: Boolean</a:t>
            </a:r>
          </a:p>
        </p:txBody>
      </p:sp>
      <p:sp>
        <p:nvSpPr>
          <p:cNvPr id="3" name="Content Placeholder 2">
            <a:extLst>
              <a:ext uri="{FF2B5EF4-FFF2-40B4-BE49-F238E27FC236}">
                <a16:creationId xmlns:a16="http://schemas.microsoft.com/office/drawing/2014/main" id="{66C8A28E-9670-4895-83A3-3F96FEB2C571}"/>
              </a:ext>
            </a:extLst>
          </p:cNvPr>
          <p:cNvSpPr>
            <a:spLocks noGrp="1"/>
          </p:cNvSpPr>
          <p:nvPr>
            <p:ph idx="1"/>
          </p:nvPr>
        </p:nvSpPr>
        <p:spPr/>
        <p:txBody>
          <a:bodyPr/>
          <a:lstStyle/>
          <a:p>
            <a:r>
              <a:rPr lang="en-US" dirty="0"/>
              <a:t>The type </a:t>
            </a:r>
            <a:r>
              <a:rPr lang="en-US" dirty="0">
                <a:solidFill>
                  <a:schemeClr val="tx2"/>
                </a:solidFill>
                <a:latin typeface="Consolas" panose="020B0609020204030204" pitchFamily="49" charset="0"/>
              </a:rPr>
              <a:t>bool</a:t>
            </a:r>
            <a:r>
              <a:rPr lang="en-US" dirty="0"/>
              <a:t> has two values, </a:t>
            </a:r>
            <a:r>
              <a:rPr lang="en-US" dirty="0">
                <a:solidFill>
                  <a:schemeClr val="tx2"/>
                </a:solidFill>
                <a:latin typeface="Consolas" panose="020B0609020204030204" pitchFamily="49" charset="0"/>
              </a:rPr>
              <a:t>True</a:t>
            </a:r>
            <a:r>
              <a:rPr lang="en-US" dirty="0"/>
              <a:t> and </a:t>
            </a:r>
            <a:r>
              <a:rPr lang="en-US" dirty="0">
                <a:solidFill>
                  <a:schemeClr val="tx2"/>
                </a:solidFill>
                <a:latin typeface="Consolas" panose="020B0609020204030204" pitchFamily="49" charset="0"/>
              </a:rPr>
              <a:t>False</a:t>
            </a:r>
            <a:r>
              <a:rPr lang="en-US" dirty="0"/>
              <a:t> .</a:t>
            </a:r>
          </a:p>
          <a:p>
            <a:pPr lvl="1"/>
            <a:r>
              <a:rPr lang="en-US" dirty="0"/>
              <a:t>Python has two Boolean operators that combine conditions: </a:t>
            </a:r>
            <a:r>
              <a:rPr lang="en-US" dirty="0">
                <a:solidFill>
                  <a:schemeClr val="tx2"/>
                </a:solidFill>
                <a:latin typeface="Consolas" panose="020B0609020204030204" pitchFamily="49" charset="0"/>
              </a:rPr>
              <a:t>and</a:t>
            </a:r>
            <a:r>
              <a:rPr lang="en-US" dirty="0"/>
              <a:t> </a:t>
            </a:r>
            <a:r>
              <a:rPr lang="en-US" dirty="0" err="1"/>
              <a:t>and</a:t>
            </a:r>
            <a:r>
              <a:rPr lang="en-US" dirty="0"/>
              <a:t> </a:t>
            </a:r>
            <a:r>
              <a:rPr lang="en-US" dirty="0">
                <a:solidFill>
                  <a:schemeClr val="tx2"/>
                </a:solidFill>
                <a:latin typeface="Consolas" panose="020B0609020204030204" pitchFamily="49" charset="0"/>
              </a:rPr>
              <a:t>or</a:t>
            </a:r>
            <a:r>
              <a:rPr lang="en-US" dirty="0"/>
              <a:t> .</a:t>
            </a:r>
          </a:p>
          <a:p>
            <a:pPr lvl="1"/>
            <a:r>
              <a:rPr lang="en-US" dirty="0"/>
              <a:t>To invert a condition, use the </a:t>
            </a:r>
            <a:r>
              <a:rPr lang="en-US" dirty="0">
                <a:solidFill>
                  <a:schemeClr val="tx2"/>
                </a:solidFill>
                <a:latin typeface="Consolas" panose="020B0609020204030204" pitchFamily="49" charset="0"/>
              </a:rPr>
              <a:t>not</a:t>
            </a:r>
            <a:r>
              <a:rPr lang="en-US" dirty="0"/>
              <a:t> operator.</a:t>
            </a:r>
          </a:p>
          <a:p>
            <a:pPr lvl="1"/>
            <a:r>
              <a:rPr lang="en-US" dirty="0"/>
              <a:t>When checking for equality use the </a:t>
            </a:r>
            <a:r>
              <a:rPr lang="en-US" dirty="0">
                <a:solidFill>
                  <a:schemeClr val="tx2"/>
                </a:solidFill>
              </a:rPr>
              <a:t>!</a:t>
            </a:r>
            <a:r>
              <a:rPr lang="en-US" dirty="0"/>
              <a:t> operator.</a:t>
            </a:r>
          </a:p>
          <a:p>
            <a:r>
              <a:rPr lang="en-US" dirty="0"/>
              <a:t>The </a:t>
            </a:r>
            <a:r>
              <a:rPr lang="en-US" dirty="0">
                <a:solidFill>
                  <a:schemeClr val="tx2"/>
                </a:solidFill>
                <a:latin typeface="Consolas" panose="020B0609020204030204" pitchFamily="49" charset="0"/>
              </a:rPr>
              <a:t>and</a:t>
            </a:r>
            <a:r>
              <a:rPr lang="en-US" dirty="0"/>
              <a:t> </a:t>
            </a:r>
            <a:r>
              <a:rPr lang="en-US" dirty="0" err="1"/>
              <a:t>and</a:t>
            </a:r>
            <a:r>
              <a:rPr lang="en-US" dirty="0"/>
              <a:t> </a:t>
            </a:r>
            <a:r>
              <a:rPr lang="en-US" dirty="0">
                <a:solidFill>
                  <a:schemeClr val="tx2"/>
                </a:solidFill>
                <a:latin typeface="Consolas" panose="020B0609020204030204" pitchFamily="49" charset="0"/>
              </a:rPr>
              <a:t>or</a:t>
            </a:r>
            <a:r>
              <a:rPr lang="en-US" dirty="0"/>
              <a:t> operators are computed lazily:</a:t>
            </a:r>
          </a:p>
          <a:p>
            <a:pPr lvl="1"/>
            <a:r>
              <a:rPr lang="en-US" dirty="0"/>
              <a:t>As soon as the truth value is determined, no further conditions are evaluated.</a:t>
            </a:r>
          </a:p>
          <a:p>
            <a:endParaRPr lang="en-US" dirty="0"/>
          </a:p>
        </p:txBody>
      </p:sp>
      <p:sp>
        <p:nvSpPr>
          <p:cNvPr id="4" name="Slide Number Placeholder 3">
            <a:extLst>
              <a:ext uri="{FF2B5EF4-FFF2-40B4-BE49-F238E27FC236}">
                <a16:creationId xmlns:a16="http://schemas.microsoft.com/office/drawing/2014/main" id="{CF721B91-E826-48B8-9915-72421AF01D50}"/>
              </a:ext>
            </a:extLst>
          </p:cNvPr>
          <p:cNvSpPr>
            <a:spLocks noGrp="1"/>
          </p:cNvSpPr>
          <p:nvPr>
            <p:ph type="sldNum" sz="quarter" idx="12"/>
          </p:nvPr>
        </p:nvSpPr>
        <p:spPr/>
        <p:txBody>
          <a:bodyPr/>
          <a:lstStyle/>
          <a:p>
            <a:fld id="{3EA9A468-A168-48C4-B46A-E65448296BCD}" type="slidenum">
              <a:rPr lang="en-US" altLang="en-US" smtClean="0"/>
              <a:pPr/>
              <a:t>51</a:t>
            </a:fld>
            <a:endParaRPr lang="en-US" altLang="en-US"/>
          </a:p>
        </p:txBody>
      </p:sp>
    </p:spTree>
    <p:extLst>
      <p:ext uri="{BB962C8B-B14F-4D97-AF65-F5344CB8AC3E}">
        <p14:creationId xmlns:p14="http://schemas.microsoft.com/office/powerpoint/2010/main" val="27596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2380-69A0-498E-9C26-C27B7582176B}"/>
              </a:ext>
            </a:extLst>
          </p:cNvPr>
          <p:cNvSpPr>
            <a:spLocks noGrp="1"/>
          </p:cNvSpPr>
          <p:nvPr>
            <p:ph type="title"/>
          </p:nvPr>
        </p:nvSpPr>
        <p:spPr/>
        <p:txBody>
          <a:bodyPr/>
          <a:lstStyle/>
          <a:p>
            <a:r>
              <a:rPr lang="en-US" dirty="0"/>
              <a:t>Flowchart of the Example</a:t>
            </a:r>
          </a:p>
        </p:txBody>
      </p:sp>
      <p:sp>
        <p:nvSpPr>
          <p:cNvPr id="4" name="Slide Number Placeholder 3">
            <a:extLst>
              <a:ext uri="{FF2B5EF4-FFF2-40B4-BE49-F238E27FC236}">
                <a16:creationId xmlns:a16="http://schemas.microsoft.com/office/drawing/2014/main" id="{D3E938D0-C9CC-4B87-8B52-8F69E4085E7E}"/>
              </a:ext>
            </a:extLst>
          </p:cNvPr>
          <p:cNvSpPr>
            <a:spLocks noGrp="1"/>
          </p:cNvSpPr>
          <p:nvPr>
            <p:ph type="sldNum" sz="quarter" idx="12"/>
          </p:nvPr>
        </p:nvSpPr>
        <p:spPr/>
        <p:txBody>
          <a:bodyPr/>
          <a:lstStyle/>
          <a:p>
            <a:fld id="{3EA9A468-A168-48C4-B46A-E65448296BCD}" type="slidenum">
              <a:rPr lang="en-US" altLang="en-US" smtClean="0"/>
              <a:pPr/>
              <a:t>6</a:t>
            </a:fld>
            <a:endParaRPr lang="en-US" altLang="en-US"/>
          </a:p>
        </p:txBody>
      </p:sp>
      <p:pic>
        <p:nvPicPr>
          <p:cNvPr id="7" name="Picture 6">
            <a:extLst>
              <a:ext uri="{FF2B5EF4-FFF2-40B4-BE49-F238E27FC236}">
                <a16:creationId xmlns:a16="http://schemas.microsoft.com/office/drawing/2014/main" id="{CA293203-6C90-496A-BB9C-FED10C7966E8}"/>
              </a:ext>
            </a:extLst>
          </p:cNvPr>
          <p:cNvPicPr>
            <a:picLocks noChangeAspect="1"/>
          </p:cNvPicPr>
          <p:nvPr/>
        </p:nvPicPr>
        <p:blipFill>
          <a:blip r:embed="rId2">
            <a:clrChange>
              <a:clrFrom>
                <a:srgbClr val="FFFFFF"/>
              </a:clrFrom>
              <a:clrTo>
                <a:srgbClr val="FFFFFF">
                  <a:alpha val="0"/>
                </a:srgbClr>
              </a:clrTo>
            </a:clrChange>
            <a:lum contrast="13000"/>
          </a:blip>
          <a:stretch>
            <a:fillRect/>
          </a:stretch>
        </p:blipFill>
        <p:spPr>
          <a:xfrm>
            <a:off x="1261946" y="1066800"/>
            <a:ext cx="9634654" cy="5531005"/>
          </a:xfrm>
          <a:prstGeom prst="rect">
            <a:avLst/>
          </a:prstGeom>
        </p:spPr>
      </p:pic>
    </p:spTree>
    <p:extLst>
      <p:ext uri="{BB962C8B-B14F-4D97-AF65-F5344CB8AC3E}">
        <p14:creationId xmlns:p14="http://schemas.microsoft.com/office/powerpoint/2010/main" val="62554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D9C9-089B-425B-BE6E-EE554EF942E9}"/>
              </a:ext>
            </a:extLst>
          </p:cNvPr>
          <p:cNvSpPr>
            <a:spLocks noGrp="1"/>
          </p:cNvSpPr>
          <p:nvPr>
            <p:ph type="title"/>
          </p:nvPr>
        </p:nvSpPr>
        <p:spPr/>
        <p:txBody>
          <a:bodyPr/>
          <a:lstStyle/>
          <a:p>
            <a:r>
              <a:rPr lang="en-US" dirty="0"/>
              <a:t>Federal Tax Rates Example</a:t>
            </a:r>
          </a:p>
        </p:txBody>
      </p:sp>
      <p:sp>
        <p:nvSpPr>
          <p:cNvPr id="4" name="Slide Number Placeholder 3">
            <a:extLst>
              <a:ext uri="{FF2B5EF4-FFF2-40B4-BE49-F238E27FC236}">
                <a16:creationId xmlns:a16="http://schemas.microsoft.com/office/drawing/2014/main" id="{6C08DEAF-F34B-4FFF-841D-2E9AEA4F88F9}"/>
              </a:ext>
            </a:extLst>
          </p:cNvPr>
          <p:cNvSpPr>
            <a:spLocks noGrp="1"/>
          </p:cNvSpPr>
          <p:nvPr>
            <p:ph type="sldNum" sz="quarter" idx="12"/>
          </p:nvPr>
        </p:nvSpPr>
        <p:spPr/>
        <p:txBody>
          <a:bodyPr/>
          <a:lstStyle/>
          <a:p>
            <a:fld id="{3EA9A468-A168-48C4-B46A-E65448296BCD}" type="slidenum">
              <a:rPr lang="en-US" altLang="en-US" smtClean="0"/>
              <a:pPr/>
              <a:t>7</a:t>
            </a:fld>
            <a:endParaRPr lang="en-US" altLang="en-US"/>
          </a:p>
        </p:txBody>
      </p:sp>
      <p:sp>
        <p:nvSpPr>
          <p:cNvPr id="8" name="TextBox 7">
            <a:extLst>
              <a:ext uri="{FF2B5EF4-FFF2-40B4-BE49-F238E27FC236}">
                <a16:creationId xmlns:a16="http://schemas.microsoft.com/office/drawing/2014/main" id="{4C21B599-3848-4B71-ADE8-FB6AF63406B1}"/>
              </a:ext>
            </a:extLst>
          </p:cNvPr>
          <p:cNvSpPr txBox="1"/>
          <p:nvPr/>
        </p:nvSpPr>
        <p:spPr>
          <a:xfrm>
            <a:off x="993512" y="1295400"/>
            <a:ext cx="10439400" cy="440120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sz="2000" b="0" i="1" u="none" strike="noStrike" baseline="0" dirty="0">
                <a:solidFill>
                  <a:srgbClr val="408181"/>
                </a:solidFill>
                <a:latin typeface="Consolas" panose="020B0609020204030204" pitchFamily="49" charset="0"/>
              </a:rPr>
              <a:t># This program computes income taxes, using a simplified tax schedule.</a:t>
            </a:r>
          </a:p>
          <a:p>
            <a:pPr algn="l"/>
            <a:r>
              <a:rPr lang="en-US" sz="2000" b="0" i="1" u="none" strike="noStrike" baseline="0" dirty="0">
                <a:solidFill>
                  <a:srgbClr val="408181"/>
                </a:solidFill>
                <a:latin typeface="Consolas" panose="020B0609020204030204" pitchFamily="49" charset="0"/>
              </a:rPr>
              <a:t># Initialize constant variables for the tax rates and rate limits.</a:t>
            </a:r>
          </a:p>
          <a:p>
            <a:pPr algn="l"/>
            <a:r>
              <a:rPr lang="en-US" b="0" i="0" u="none" strike="noStrike" baseline="0" dirty="0">
                <a:solidFill>
                  <a:srgbClr val="333333"/>
                </a:solidFill>
                <a:latin typeface="Consolas" panose="020B0609020204030204" pitchFamily="49" charset="0"/>
              </a:rPr>
              <a:t>RATE1 </a:t>
            </a:r>
            <a:r>
              <a:rPr lang="en-US" b="0" i="0" u="none" strike="noStrike" baseline="0" dirty="0">
                <a:solidFill>
                  <a:srgbClr val="666666"/>
                </a:solidFill>
                <a:latin typeface="Consolas" panose="020B0609020204030204" pitchFamily="49" charset="0"/>
              </a:rPr>
              <a:t>= 0.10</a:t>
            </a:r>
          </a:p>
          <a:p>
            <a:pPr algn="l"/>
            <a:r>
              <a:rPr lang="en-US" b="0" i="0" u="none" strike="noStrike" baseline="0" dirty="0">
                <a:solidFill>
                  <a:srgbClr val="333333"/>
                </a:solidFill>
                <a:latin typeface="Consolas" panose="020B0609020204030204" pitchFamily="49" charset="0"/>
              </a:rPr>
              <a:t>RATE2 </a:t>
            </a:r>
            <a:r>
              <a:rPr lang="en-US" b="0" i="0" u="none" strike="noStrike" baseline="0" dirty="0">
                <a:solidFill>
                  <a:srgbClr val="666666"/>
                </a:solidFill>
                <a:latin typeface="Consolas" panose="020B0609020204030204" pitchFamily="49" charset="0"/>
              </a:rPr>
              <a:t>= 0.25</a:t>
            </a:r>
          </a:p>
          <a:p>
            <a:pPr algn="l"/>
            <a:r>
              <a:rPr lang="en-US" b="0" i="0" u="none" strike="noStrike" baseline="0" dirty="0">
                <a:solidFill>
                  <a:srgbClr val="333333"/>
                </a:solidFill>
                <a:latin typeface="Consolas" panose="020B0609020204030204" pitchFamily="49" charset="0"/>
              </a:rPr>
              <a:t>RATE1_SINGLE_LIMIT </a:t>
            </a:r>
            <a:r>
              <a:rPr lang="en-US" b="0" i="0" u="none" strike="noStrike" baseline="0" dirty="0">
                <a:solidFill>
                  <a:srgbClr val="666666"/>
                </a:solidFill>
                <a:latin typeface="Consolas" panose="020B0609020204030204" pitchFamily="49" charset="0"/>
              </a:rPr>
              <a:t>= 32000.0</a:t>
            </a:r>
          </a:p>
          <a:p>
            <a:pPr algn="l"/>
            <a:r>
              <a:rPr lang="en-US" b="0" i="0" u="none" strike="noStrike" baseline="0" dirty="0">
                <a:solidFill>
                  <a:srgbClr val="333333"/>
                </a:solidFill>
                <a:latin typeface="Consolas" panose="020B0609020204030204" pitchFamily="49" charset="0"/>
              </a:rPr>
              <a:t>RATE1_MARRIED_LIMIT </a:t>
            </a:r>
            <a:r>
              <a:rPr lang="en-US" b="0" i="0" u="none" strike="noStrike" baseline="0" dirty="0">
                <a:solidFill>
                  <a:srgbClr val="666666"/>
                </a:solidFill>
                <a:latin typeface="Consolas" panose="020B0609020204030204" pitchFamily="49" charset="0"/>
              </a:rPr>
              <a:t>= 64000.0</a:t>
            </a:r>
          </a:p>
          <a:p>
            <a:pPr algn="l"/>
            <a:r>
              <a:rPr lang="en-US" b="0" i="1" u="none" strike="noStrike" baseline="0" dirty="0">
                <a:solidFill>
                  <a:srgbClr val="408181"/>
                </a:solidFill>
                <a:latin typeface="Consolas" panose="020B0609020204030204" pitchFamily="49" charset="0"/>
              </a:rPr>
              <a:t># Read income and marital status</a:t>
            </a:r>
          </a:p>
          <a:p>
            <a:pPr algn="l"/>
            <a:r>
              <a:rPr lang="en-US" b="0" i="0" u="none" strike="noStrike" baseline="0" dirty="0">
                <a:solidFill>
                  <a:srgbClr val="333333"/>
                </a:solidFill>
                <a:latin typeface="Consolas" panose="020B0609020204030204" pitchFamily="49" charset="0"/>
              </a:rPr>
              <a:t>income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008100"/>
                </a:solidFill>
                <a:latin typeface="Consolas" panose="020B0609020204030204" pitchFamily="49" charset="0"/>
              </a:rPr>
              <a:t>float</a:t>
            </a:r>
            <a:r>
              <a:rPr lang="en-US" b="0" i="0" u="none" strike="noStrike" baseline="0" dirty="0">
                <a:solidFill>
                  <a:srgbClr val="333333"/>
                </a:solidFill>
                <a:latin typeface="Consolas" panose="020B0609020204030204" pitchFamily="49" charset="0"/>
              </a:rPr>
              <a:t>(</a:t>
            </a:r>
            <a:r>
              <a:rPr lang="en-US" b="0" i="0" u="none" strike="noStrike" baseline="0" dirty="0">
                <a:solidFill>
                  <a:srgbClr val="008100"/>
                </a:solidFill>
                <a:latin typeface="Consolas" panose="020B0609020204030204" pitchFamily="49" charset="0"/>
              </a:rPr>
              <a:t>input</a:t>
            </a:r>
            <a:r>
              <a:rPr lang="en-US" b="0" i="0" u="none" strike="noStrike" baseline="0" dirty="0">
                <a:solidFill>
                  <a:srgbClr val="333333"/>
                </a:solidFill>
                <a:latin typeface="Consolas" panose="020B0609020204030204" pitchFamily="49" charset="0"/>
              </a:rPr>
              <a:t>(</a:t>
            </a:r>
            <a:r>
              <a:rPr lang="en-US" b="0" i="0" u="none" strike="noStrike" baseline="0" dirty="0">
                <a:solidFill>
                  <a:srgbClr val="BB2121"/>
                </a:solidFill>
                <a:latin typeface="Consolas" panose="020B0609020204030204" pitchFamily="49" charset="0"/>
              </a:rPr>
              <a:t>"Please enter your income: "</a:t>
            </a:r>
            <a:r>
              <a:rPr lang="en-US" b="0" i="0" u="none" strike="noStrike" baseline="0" dirty="0">
                <a:solidFill>
                  <a:srgbClr val="333333"/>
                </a:solidFill>
                <a:latin typeface="Consolas" panose="020B0609020204030204" pitchFamily="49" charset="0"/>
              </a:rPr>
              <a:t>))</a:t>
            </a:r>
          </a:p>
          <a:p>
            <a:pPr algn="l"/>
            <a:r>
              <a:rPr lang="en-US" b="0" i="0" u="none" strike="noStrike" baseline="0" dirty="0" err="1">
                <a:solidFill>
                  <a:srgbClr val="333333"/>
                </a:solidFill>
                <a:latin typeface="Consolas" panose="020B0609020204030204" pitchFamily="49" charset="0"/>
              </a:rPr>
              <a:t>maritalStatus</a:t>
            </a:r>
            <a:r>
              <a:rPr lang="en-US" b="0" i="0" u="none" strike="noStrike" baseline="0" dirty="0">
                <a:solidFill>
                  <a:srgbClr val="333333"/>
                </a:solidFill>
                <a:latin typeface="Consolas" panose="020B0609020204030204" pitchFamily="49" charset="0"/>
              </a:rPr>
              <a:t>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008100"/>
                </a:solidFill>
                <a:latin typeface="Consolas" panose="020B0609020204030204" pitchFamily="49" charset="0"/>
              </a:rPr>
              <a:t>input</a:t>
            </a:r>
            <a:r>
              <a:rPr lang="en-US" sz="2000" b="0" i="0" u="none" strike="noStrike" baseline="0" dirty="0">
                <a:solidFill>
                  <a:srgbClr val="333333"/>
                </a:solidFill>
                <a:latin typeface="Consolas" panose="020B0609020204030204" pitchFamily="49" charset="0"/>
              </a:rPr>
              <a:t>(</a:t>
            </a:r>
            <a:r>
              <a:rPr lang="en-US" sz="2000" b="0" i="0" u="none" strike="noStrike" baseline="0" dirty="0">
                <a:solidFill>
                  <a:srgbClr val="BB2121"/>
                </a:solidFill>
                <a:latin typeface="Consolas" panose="020B0609020204030204" pitchFamily="49" charset="0"/>
              </a:rPr>
              <a:t>"Please enter s for single, m for married: "</a:t>
            </a:r>
            <a:r>
              <a:rPr lang="en-US" b="0" i="0" u="none" strike="noStrike" baseline="0" dirty="0">
                <a:solidFill>
                  <a:srgbClr val="333333"/>
                </a:solidFill>
                <a:latin typeface="Consolas" panose="020B0609020204030204" pitchFamily="49" charset="0"/>
              </a:rPr>
              <a:t>)</a:t>
            </a:r>
          </a:p>
          <a:p>
            <a:pPr algn="l"/>
            <a:r>
              <a:rPr lang="en-US" b="0" i="1" u="none" strike="noStrike" baseline="0" dirty="0">
                <a:solidFill>
                  <a:srgbClr val="408181"/>
                </a:solidFill>
                <a:latin typeface="Consolas" panose="020B0609020204030204" pitchFamily="49" charset="0"/>
              </a:rPr>
              <a:t># Compute taxes due.</a:t>
            </a:r>
          </a:p>
          <a:p>
            <a:pPr algn="l"/>
            <a:r>
              <a:rPr lang="en-US" b="0" i="0" u="none" strike="noStrike" baseline="0" dirty="0">
                <a:solidFill>
                  <a:srgbClr val="333333"/>
                </a:solidFill>
                <a:latin typeface="Consolas" panose="020B0609020204030204" pitchFamily="49" charset="0"/>
              </a:rPr>
              <a:t>tax1 </a:t>
            </a:r>
            <a:r>
              <a:rPr lang="en-US" b="0" i="0" u="none" strike="noStrike" baseline="0" dirty="0">
                <a:solidFill>
                  <a:srgbClr val="666666"/>
                </a:solidFill>
                <a:latin typeface="Consolas" panose="020B0609020204030204" pitchFamily="49" charset="0"/>
              </a:rPr>
              <a:t>= 0</a:t>
            </a:r>
          </a:p>
          <a:p>
            <a:pPr algn="l"/>
            <a:r>
              <a:rPr lang="en-US" b="0" i="0" u="none" strike="noStrike" baseline="0" dirty="0">
                <a:solidFill>
                  <a:srgbClr val="333333"/>
                </a:solidFill>
                <a:latin typeface="Consolas" panose="020B0609020204030204" pitchFamily="49" charset="0"/>
              </a:rPr>
              <a:t>tax2 </a:t>
            </a:r>
            <a:r>
              <a:rPr lang="en-US" b="0" i="0" u="none" strike="noStrike" baseline="0" dirty="0">
                <a:solidFill>
                  <a:srgbClr val="666666"/>
                </a:solidFill>
                <a:latin typeface="Consolas" panose="020B0609020204030204" pitchFamily="49" charset="0"/>
              </a:rPr>
              <a:t>= 0</a:t>
            </a:r>
          </a:p>
        </p:txBody>
      </p:sp>
    </p:spTree>
    <p:extLst>
      <p:ext uri="{BB962C8B-B14F-4D97-AF65-F5344CB8AC3E}">
        <p14:creationId xmlns:p14="http://schemas.microsoft.com/office/powerpoint/2010/main" val="422199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D9C9-089B-425B-BE6E-EE554EF942E9}"/>
              </a:ext>
            </a:extLst>
          </p:cNvPr>
          <p:cNvSpPr>
            <a:spLocks noGrp="1"/>
          </p:cNvSpPr>
          <p:nvPr>
            <p:ph type="title"/>
          </p:nvPr>
        </p:nvSpPr>
        <p:spPr>
          <a:xfrm>
            <a:off x="838200" y="365129"/>
            <a:ext cx="10515600" cy="549271"/>
          </a:xfrm>
        </p:spPr>
        <p:txBody>
          <a:bodyPr>
            <a:normAutofit fontScale="90000"/>
          </a:bodyPr>
          <a:lstStyle/>
          <a:p>
            <a:r>
              <a:rPr lang="en-US" dirty="0"/>
              <a:t>Federal Tax Rates Example</a:t>
            </a:r>
          </a:p>
        </p:txBody>
      </p:sp>
      <p:sp>
        <p:nvSpPr>
          <p:cNvPr id="4" name="Slide Number Placeholder 3">
            <a:extLst>
              <a:ext uri="{FF2B5EF4-FFF2-40B4-BE49-F238E27FC236}">
                <a16:creationId xmlns:a16="http://schemas.microsoft.com/office/drawing/2014/main" id="{6C08DEAF-F34B-4FFF-841D-2E9AEA4F88F9}"/>
              </a:ext>
            </a:extLst>
          </p:cNvPr>
          <p:cNvSpPr>
            <a:spLocks noGrp="1"/>
          </p:cNvSpPr>
          <p:nvPr>
            <p:ph type="sldNum" sz="quarter" idx="12"/>
          </p:nvPr>
        </p:nvSpPr>
        <p:spPr/>
        <p:txBody>
          <a:bodyPr/>
          <a:lstStyle/>
          <a:p>
            <a:fld id="{3EA9A468-A168-48C4-B46A-E65448296BCD}" type="slidenum">
              <a:rPr lang="en-US" altLang="en-US" smtClean="0"/>
              <a:pPr/>
              <a:t>8</a:t>
            </a:fld>
            <a:endParaRPr lang="en-US" altLang="en-US"/>
          </a:p>
        </p:txBody>
      </p:sp>
      <p:sp>
        <p:nvSpPr>
          <p:cNvPr id="6" name="TextBox 5">
            <a:extLst>
              <a:ext uri="{FF2B5EF4-FFF2-40B4-BE49-F238E27FC236}">
                <a16:creationId xmlns:a16="http://schemas.microsoft.com/office/drawing/2014/main" id="{55D240A8-4619-40B2-A452-F2EED8A63B3F}"/>
              </a:ext>
            </a:extLst>
          </p:cNvPr>
          <p:cNvSpPr txBox="1"/>
          <p:nvPr/>
        </p:nvSpPr>
        <p:spPr>
          <a:xfrm>
            <a:off x="949390" y="736739"/>
            <a:ext cx="10134600" cy="563231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l"/>
            <a:r>
              <a:rPr lang="en-US" b="1" i="0" u="none" strike="noStrike" baseline="0" dirty="0">
                <a:solidFill>
                  <a:srgbClr val="008100"/>
                </a:solidFill>
                <a:latin typeface="Consolas" panose="020B0609020204030204" pitchFamily="49" charset="0"/>
              </a:rPr>
              <a:t>if </a:t>
            </a:r>
            <a:r>
              <a:rPr lang="en-US" b="0" i="0" u="none" strike="noStrike" baseline="0" dirty="0" err="1">
                <a:solidFill>
                  <a:srgbClr val="333333"/>
                </a:solidFill>
                <a:latin typeface="Consolas" panose="020B0609020204030204" pitchFamily="49" charset="0"/>
              </a:rPr>
              <a:t>maritalStatus</a:t>
            </a:r>
            <a:r>
              <a:rPr lang="en-US" b="0" i="0" u="none" strike="noStrike" baseline="0" dirty="0">
                <a:solidFill>
                  <a:srgbClr val="333333"/>
                </a:solidFill>
                <a:latin typeface="Consolas" panose="020B0609020204030204" pitchFamily="49" charset="0"/>
              </a:rPr>
              <a:t>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BB2121"/>
                </a:solidFill>
                <a:latin typeface="Consolas" panose="020B0609020204030204" pitchFamily="49" charset="0"/>
              </a:rPr>
              <a:t>"s" </a:t>
            </a:r>
            <a:r>
              <a:rPr lang="en-US" b="0" i="0" u="none" strike="noStrike" baseline="0" dirty="0">
                <a:solidFill>
                  <a:srgbClr val="333333"/>
                </a:solidFill>
                <a:latin typeface="Consolas" panose="020B0609020204030204" pitchFamily="49" charset="0"/>
              </a:rPr>
              <a:t>:</a:t>
            </a:r>
          </a:p>
          <a:p>
            <a:pPr algn="l"/>
            <a:r>
              <a:rPr lang="en-US" b="1" i="0" u="none" strike="noStrike" baseline="0" dirty="0">
                <a:solidFill>
                  <a:srgbClr val="008100"/>
                </a:solidFill>
                <a:latin typeface="Consolas" panose="020B0609020204030204" pitchFamily="49" charset="0"/>
              </a:rPr>
              <a:t>  if </a:t>
            </a:r>
            <a:r>
              <a:rPr lang="en-US" b="0" i="0" u="none" strike="noStrike" baseline="0" dirty="0">
                <a:solidFill>
                  <a:srgbClr val="333333"/>
                </a:solidFill>
                <a:latin typeface="Consolas" panose="020B0609020204030204" pitchFamily="49" charset="0"/>
              </a:rPr>
              <a:t>income </a:t>
            </a:r>
            <a:r>
              <a:rPr lang="en-US" b="0" i="0" u="none" strike="noStrike" baseline="0" dirty="0">
                <a:solidFill>
                  <a:srgbClr val="666666"/>
                </a:solidFill>
                <a:latin typeface="Consolas" panose="020B0609020204030204" pitchFamily="49" charset="0"/>
              </a:rPr>
              <a:t>&lt;= </a:t>
            </a:r>
            <a:r>
              <a:rPr lang="en-US" b="0" i="0" u="none" strike="noStrike" baseline="0" dirty="0">
                <a:solidFill>
                  <a:srgbClr val="333333"/>
                </a:solidFill>
                <a:latin typeface="Consolas" panose="020B0609020204030204" pitchFamily="49" charset="0"/>
              </a:rPr>
              <a:t>RATE1_SINGLE_LIMIT :</a:t>
            </a:r>
          </a:p>
          <a:p>
            <a:pPr algn="l"/>
            <a:r>
              <a:rPr lang="en-US" b="0" i="0" u="none" strike="noStrike" baseline="0" dirty="0">
                <a:solidFill>
                  <a:srgbClr val="333333"/>
                </a:solidFill>
                <a:latin typeface="Consolas" panose="020B0609020204030204" pitchFamily="49" charset="0"/>
              </a:rPr>
              <a:t>     tax1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RATE1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income</a:t>
            </a:r>
          </a:p>
          <a:p>
            <a:pPr algn="l"/>
            <a:r>
              <a:rPr lang="en-US" b="1" i="0" u="none" strike="noStrike" baseline="0" dirty="0">
                <a:solidFill>
                  <a:srgbClr val="008100"/>
                </a:solidFill>
                <a:latin typeface="Consolas" panose="020B0609020204030204" pitchFamily="49" charset="0"/>
              </a:rPr>
              <a:t>  else</a:t>
            </a:r>
            <a:r>
              <a:rPr lang="en-US" b="0" i="0" u="none" strike="noStrike" baseline="0" dirty="0">
                <a:solidFill>
                  <a:srgbClr val="333333"/>
                </a:solidFill>
                <a:latin typeface="Consolas" panose="020B0609020204030204" pitchFamily="49" charset="0"/>
              </a:rPr>
              <a:t>:</a:t>
            </a:r>
          </a:p>
          <a:p>
            <a:pPr algn="l"/>
            <a:r>
              <a:rPr lang="en-US" b="0" i="0" u="none" strike="noStrike" baseline="0" dirty="0">
                <a:solidFill>
                  <a:srgbClr val="333333"/>
                </a:solidFill>
                <a:latin typeface="Consolas" panose="020B0609020204030204" pitchFamily="49" charset="0"/>
              </a:rPr>
              <a:t>     tax1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RATE1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RATE1_SINGLE_LIMIT</a:t>
            </a:r>
          </a:p>
          <a:p>
            <a:pPr algn="l"/>
            <a:r>
              <a:rPr lang="en-US" b="0" i="0" u="none" strike="noStrike" baseline="0" dirty="0">
                <a:solidFill>
                  <a:srgbClr val="333333"/>
                </a:solidFill>
                <a:latin typeface="Consolas" panose="020B0609020204030204" pitchFamily="49" charset="0"/>
              </a:rPr>
              <a:t>     tax2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RATE2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(income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RATE1_SINGLE_LIMIT)</a:t>
            </a:r>
          </a:p>
          <a:p>
            <a:pPr algn="l"/>
            <a:r>
              <a:rPr lang="en-US" b="1" i="0" u="none" strike="noStrike" baseline="0" dirty="0">
                <a:solidFill>
                  <a:srgbClr val="008100"/>
                </a:solidFill>
                <a:latin typeface="Consolas" panose="020B0609020204030204" pitchFamily="49" charset="0"/>
              </a:rPr>
              <a:t>else</a:t>
            </a:r>
            <a:r>
              <a:rPr lang="en-US" b="0" i="0" u="none" strike="noStrike" baseline="0" dirty="0">
                <a:solidFill>
                  <a:srgbClr val="333333"/>
                </a:solidFill>
                <a:latin typeface="Consolas" panose="020B0609020204030204" pitchFamily="49" charset="0"/>
              </a:rPr>
              <a:t>:</a:t>
            </a:r>
          </a:p>
          <a:p>
            <a:pPr algn="l"/>
            <a:r>
              <a:rPr lang="en-US" b="1" i="0" u="none" strike="noStrike" baseline="0" dirty="0">
                <a:solidFill>
                  <a:srgbClr val="008100"/>
                </a:solidFill>
                <a:latin typeface="Consolas" panose="020B0609020204030204" pitchFamily="49" charset="0"/>
              </a:rPr>
              <a:t>  if </a:t>
            </a:r>
            <a:r>
              <a:rPr lang="en-US" b="0" i="0" u="none" strike="noStrike" baseline="0" dirty="0">
                <a:solidFill>
                  <a:srgbClr val="333333"/>
                </a:solidFill>
                <a:latin typeface="Consolas" panose="020B0609020204030204" pitchFamily="49" charset="0"/>
              </a:rPr>
              <a:t>income </a:t>
            </a:r>
            <a:r>
              <a:rPr lang="en-US" b="0" i="0" u="none" strike="noStrike" baseline="0" dirty="0">
                <a:solidFill>
                  <a:srgbClr val="666666"/>
                </a:solidFill>
                <a:latin typeface="Consolas" panose="020B0609020204030204" pitchFamily="49" charset="0"/>
              </a:rPr>
              <a:t>&lt;= </a:t>
            </a:r>
            <a:r>
              <a:rPr lang="en-US" b="0" i="0" u="none" strike="noStrike" baseline="0" dirty="0">
                <a:solidFill>
                  <a:srgbClr val="333333"/>
                </a:solidFill>
                <a:latin typeface="Consolas" panose="020B0609020204030204" pitchFamily="49" charset="0"/>
              </a:rPr>
              <a:t>RATE1_MARRIED_LIMIT :</a:t>
            </a:r>
          </a:p>
          <a:p>
            <a:pPr algn="l"/>
            <a:r>
              <a:rPr lang="en-US" b="0" i="0" u="none" strike="noStrike" baseline="0" dirty="0">
                <a:solidFill>
                  <a:srgbClr val="333333"/>
                </a:solidFill>
                <a:latin typeface="Consolas" panose="020B0609020204030204" pitchFamily="49" charset="0"/>
              </a:rPr>
              <a:t>     tax1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RATE1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income</a:t>
            </a:r>
          </a:p>
          <a:p>
            <a:pPr algn="l"/>
            <a:r>
              <a:rPr lang="en-US" b="1" i="0" u="none" strike="noStrike" baseline="0" dirty="0">
                <a:solidFill>
                  <a:srgbClr val="008100"/>
                </a:solidFill>
                <a:latin typeface="Consolas" panose="020B0609020204030204" pitchFamily="49" charset="0"/>
              </a:rPr>
              <a:t>  else</a:t>
            </a:r>
            <a:r>
              <a:rPr lang="en-US" b="0" i="0" u="none" strike="noStrike" baseline="0" dirty="0">
                <a:solidFill>
                  <a:srgbClr val="333333"/>
                </a:solidFill>
                <a:latin typeface="Consolas" panose="020B0609020204030204" pitchFamily="49" charset="0"/>
              </a:rPr>
              <a:t>:</a:t>
            </a:r>
          </a:p>
          <a:p>
            <a:pPr algn="l"/>
            <a:r>
              <a:rPr lang="en-US" b="0" i="0" u="none" strike="noStrike" baseline="0" dirty="0">
                <a:solidFill>
                  <a:srgbClr val="333333"/>
                </a:solidFill>
                <a:latin typeface="Consolas" panose="020B0609020204030204" pitchFamily="49" charset="0"/>
              </a:rPr>
              <a:t>     tax1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RATE1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RATE1_MARRIED_LIMIT</a:t>
            </a:r>
          </a:p>
          <a:p>
            <a:pPr algn="l"/>
            <a:r>
              <a:rPr lang="en-US" b="0" i="0" u="none" strike="noStrike" baseline="0" dirty="0">
                <a:solidFill>
                  <a:srgbClr val="333333"/>
                </a:solidFill>
                <a:latin typeface="Consolas" panose="020B0609020204030204" pitchFamily="49" charset="0"/>
              </a:rPr>
              <a:t>     tax2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RATE2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(income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RATE1_MARRIED_LIMIT)</a:t>
            </a:r>
          </a:p>
          <a:p>
            <a:pPr algn="l"/>
            <a:r>
              <a:rPr lang="en-US" b="0" i="0" u="none" strike="noStrike" baseline="0" dirty="0" err="1">
                <a:solidFill>
                  <a:srgbClr val="333333"/>
                </a:solidFill>
                <a:latin typeface="Consolas" panose="020B0609020204030204" pitchFamily="49" charset="0"/>
              </a:rPr>
              <a:t>totalTax</a:t>
            </a:r>
            <a:r>
              <a:rPr lang="en-US" b="0" i="0" u="none" strike="noStrike" baseline="0" dirty="0">
                <a:solidFill>
                  <a:srgbClr val="333333"/>
                </a:solidFill>
                <a:latin typeface="Consolas" panose="020B0609020204030204" pitchFamily="49" charset="0"/>
              </a:rPr>
              <a:t>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tax1 </a:t>
            </a:r>
            <a:r>
              <a:rPr lang="en-US" b="0" i="0" u="none" strike="noStrike" baseline="0" dirty="0">
                <a:solidFill>
                  <a:srgbClr val="666666"/>
                </a:solidFill>
                <a:latin typeface="Consolas" panose="020B0609020204030204" pitchFamily="49" charset="0"/>
              </a:rPr>
              <a:t>+ </a:t>
            </a:r>
            <a:r>
              <a:rPr lang="en-US" b="0" i="0" u="none" strike="noStrike" baseline="0" dirty="0">
                <a:solidFill>
                  <a:srgbClr val="333333"/>
                </a:solidFill>
                <a:latin typeface="Consolas" panose="020B0609020204030204" pitchFamily="49" charset="0"/>
              </a:rPr>
              <a:t>tax2</a:t>
            </a:r>
          </a:p>
          <a:p>
            <a:pPr algn="l"/>
            <a:r>
              <a:rPr lang="en-US" b="0" i="1" u="none" strike="noStrike" baseline="0" dirty="0">
                <a:solidFill>
                  <a:srgbClr val="408181"/>
                </a:solidFill>
                <a:latin typeface="Consolas" panose="020B0609020204030204" pitchFamily="49" charset="0"/>
              </a:rPr>
              <a:t># Print the results.</a:t>
            </a:r>
          </a:p>
          <a:p>
            <a:pPr algn="l"/>
            <a:r>
              <a:rPr lang="en-US" b="0" i="0" u="none" strike="noStrike" baseline="0" dirty="0">
                <a:solidFill>
                  <a:srgbClr val="008100"/>
                </a:solidFill>
                <a:latin typeface="Consolas" panose="020B0609020204030204" pitchFamily="49" charset="0"/>
              </a:rPr>
              <a:t>print</a:t>
            </a:r>
            <a:r>
              <a:rPr lang="en-US" b="0" i="0" u="none" strike="noStrike" baseline="0" dirty="0">
                <a:solidFill>
                  <a:srgbClr val="333333"/>
                </a:solidFill>
                <a:latin typeface="Consolas" panose="020B0609020204030204" pitchFamily="49" charset="0"/>
              </a:rPr>
              <a:t>(</a:t>
            </a:r>
            <a:r>
              <a:rPr lang="en-US" b="0" i="0" u="none" strike="noStrike" baseline="0" dirty="0">
                <a:solidFill>
                  <a:srgbClr val="BB2121"/>
                </a:solidFill>
                <a:latin typeface="Consolas" panose="020B0609020204030204" pitchFamily="49" charset="0"/>
              </a:rPr>
              <a:t>"The tax is $</a:t>
            </a:r>
            <a:r>
              <a:rPr lang="en-US" b="1" i="0" u="none" strike="noStrike" baseline="0" dirty="0">
                <a:solidFill>
                  <a:srgbClr val="BC6688"/>
                </a:solidFill>
                <a:latin typeface="Consolas" panose="020B0609020204030204" pitchFamily="49" charset="0"/>
              </a:rPr>
              <a:t>%.2f</a:t>
            </a:r>
            <a:r>
              <a:rPr lang="en-US" b="0" i="0" u="none" strike="noStrike" baseline="0" dirty="0">
                <a:solidFill>
                  <a:srgbClr val="BB2121"/>
                </a:solidFill>
                <a:latin typeface="Consolas" panose="020B0609020204030204" pitchFamily="49" charset="0"/>
              </a:rPr>
              <a:t>" </a:t>
            </a:r>
            <a:r>
              <a:rPr lang="en-US" b="0" i="0" u="none" strike="noStrike" baseline="0" dirty="0">
                <a:solidFill>
                  <a:srgbClr val="666666"/>
                </a:solidFill>
                <a:latin typeface="Consolas" panose="020B0609020204030204" pitchFamily="49" charset="0"/>
              </a:rPr>
              <a:t>% </a:t>
            </a:r>
            <a:r>
              <a:rPr lang="en-US" b="0" i="0" u="none" strike="noStrike" baseline="0" dirty="0" err="1">
                <a:solidFill>
                  <a:srgbClr val="333333"/>
                </a:solidFill>
                <a:latin typeface="Consolas" panose="020B0609020204030204" pitchFamily="49" charset="0"/>
              </a:rPr>
              <a:t>totalTax</a:t>
            </a:r>
            <a:r>
              <a:rPr lang="en-US" b="0" i="0" u="none" strike="noStrike" baseline="0" dirty="0">
                <a:solidFill>
                  <a:srgbClr val="333333"/>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63740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1DEA-5AA2-4237-B868-19DD603A4DEA}"/>
              </a:ext>
            </a:extLst>
          </p:cNvPr>
          <p:cNvSpPr>
            <a:spLocks noGrp="1"/>
          </p:cNvSpPr>
          <p:nvPr>
            <p:ph type="title"/>
          </p:nvPr>
        </p:nvSpPr>
        <p:spPr/>
        <p:txBody>
          <a:bodyPr/>
          <a:lstStyle/>
          <a:p>
            <a:r>
              <a:rPr lang="en-US" dirty="0"/>
              <a:t>Nested Branches - Student Activity</a:t>
            </a:r>
          </a:p>
        </p:txBody>
      </p:sp>
      <p:sp>
        <p:nvSpPr>
          <p:cNvPr id="3" name="Content Placeholder 2">
            <a:extLst>
              <a:ext uri="{FF2B5EF4-FFF2-40B4-BE49-F238E27FC236}">
                <a16:creationId xmlns:a16="http://schemas.microsoft.com/office/drawing/2014/main" id="{EED0C21D-C2B9-4A20-BECD-7EFDF1A79056}"/>
              </a:ext>
            </a:extLst>
          </p:cNvPr>
          <p:cNvSpPr>
            <a:spLocks noGrp="1"/>
          </p:cNvSpPr>
          <p:nvPr>
            <p:ph idx="1"/>
          </p:nvPr>
        </p:nvSpPr>
        <p:spPr>
          <a:xfrm>
            <a:off x="838200" y="1066800"/>
            <a:ext cx="10515600" cy="5102353"/>
          </a:xfrm>
        </p:spPr>
        <p:txBody>
          <a:bodyPr>
            <a:normAutofit/>
          </a:bodyPr>
          <a:lstStyle/>
          <a:p>
            <a:r>
              <a:rPr lang="en-US" sz="2800" dirty="0"/>
              <a:t>Write a program that reads an integer and prints whether it is negative, zero, or positive.</a:t>
            </a:r>
          </a:p>
        </p:txBody>
      </p:sp>
      <p:sp>
        <p:nvSpPr>
          <p:cNvPr id="4" name="Slide Number Placeholder 3">
            <a:extLst>
              <a:ext uri="{FF2B5EF4-FFF2-40B4-BE49-F238E27FC236}">
                <a16:creationId xmlns:a16="http://schemas.microsoft.com/office/drawing/2014/main" id="{57D64D67-F8A9-4723-8A7C-427BD73D8BD5}"/>
              </a:ext>
            </a:extLst>
          </p:cNvPr>
          <p:cNvSpPr>
            <a:spLocks noGrp="1"/>
          </p:cNvSpPr>
          <p:nvPr>
            <p:ph type="sldNum" sz="quarter" idx="12"/>
          </p:nvPr>
        </p:nvSpPr>
        <p:spPr/>
        <p:txBody>
          <a:bodyPr/>
          <a:lstStyle/>
          <a:p>
            <a:fld id="{3EA9A468-A168-48C4-B46A-E65448296BCD}" type="slidenum">
              <a:rPr lang="en-US" altLang="en-US" smtClean="0"/>
              <a:pPr/>
              <a:t>9</a:t>
            </a:fld>
            <a:endParaRPr lang="en-US" altLang="en-US"/>
          </a:p>
        </p:txBody>
      </p:sp>
      <p:sp>
        <p:nvSpPr>
          <p:cNvPr id="10" name="TextBox 9">
            <a:extLst>
              <a:ext uri="{FF2B5EF4-FFF2-40B4-BE49-F238E27FC236}">
                <a16:creationId xmlns:a16="http://schemas.microsoft.com/office/drawing/2014/main" id="{395B262F-915C-4CF7-8C2F-EFEBDA98BF87}"/>
              </a:ext>
            </a:extLst>
          </p:cNvPr>
          <p:cNvSpPr txBox="1"/>
          <p:nvPr/>
        </p:nvSpPr>
        <p:spPr>
          <a:xfrm>
            <a:off x="1066800" y="1828800"/>
            <a:ext cx="10287000" cy="4339650"/>
          </a:xfrm>
          <a:prstGeom prst="rect">
            <a:avLst/>
          </a:prstGeom>
          <a:noFill/>
        </p:spPr>
        <p:txBody>
          <a:bodyPr wrap="square">
            <a:spAutoFit/>
          </a:bodyPr>
          <a:lstStyle/>
          <a:p>
            <a:r>
              <a:rPr lang="en-US" sz="2000" dirty="0">
                <a:solidFill>
                  <a:schemeClr val="accent4">
                    <a:lumMod val="40000"/>
                    <a:lumOff val="60000"/>
                  </a:schemeClr>
                </a:solidFill>
                <a:latin typeface="Consolas" panose="020B0609020204030204" pitchFamily="49" charset="0"/>
              </a:rPr>
              <a:t># read the input</a:t>
            </a:r>
          </a:p>
          <a:p>
            <a:r>
              <a:rPr lang="en-US" dirty="0">
                <a:latin typeface="Consolas" panose="020B0609020204030204" pitchFamily="49" charset="0"/>
              </a:rPr>
              <a:t>number = int(input("Enter the value of an integer "))</a:t>
            </a:r>
          </a:p>
          <a:p>
            <a:r>
              <a:rPr lang="en-US" sz="2000" dirty="0">
                <a:solidFill>
                  <a:schemeClr val="accent4">
                    <a:lumMod val="40000"/>
                    <a:lumOff val="60000"/>
                  </a:schemeClr>
                </a:solidFill>
                <a:latin typeface="Consolas" panose="020B0609020204030204" pitchFamily="49" charset="0"/>
              </a:rPr>
              <a:t># check if the number is zero</a:t>
            </a:r>
          </a:p>
          <a:p>
            <a:r>
              <a:rPr lang="en-US" dirty="0">
                <a:latin typeface="Consolas" panose="020B0609020204030204" pitchFamily="49" charset="0"/>
              </a:rPr>
              <a:t>if number == 0 :</a:t>
            </a:r>
          </a:p>
          <a:p>
            <a:r>
              <a:rPr lang="en-US" sz="2000" dirty="0">
                <a:latin typeface="Consolas" panose="020B0609020204030204" pitchFamily="49" charset="0"/>
              </a:rPr>
              <a:t>    </a:t>
            </a:r>
            <a:r>
              <a:rPr lang="en-US" dirty="0">
                <a:latin typeface="Consolas" panose="020B0609020204030204" pitchFamily="49" charset="0"/>
              </a:rPr>
              <a:t>result = "zero" </a:t>
            </a:r>
            <a:r>
              <a:rPr lang="en-US" sz="2000" dirty="0">
                <a:solidFill>
                  <a:schemeClr val="accent4">
                    <a:lumMod val="40000"/>
                    <a:lumOff val="60000"/>
                  </a:schemeClr>
                </a:solidFill>
                <a:latin typeface="Consolas" panose="020B0609020204030204" pitchFamily="49" charset="0"/>
              </a:rPr>
              <a:t># result is a string will hold what will be</a:t>
            </a:r>
          </a:p>
          <a:p>
            <a:r>
              <a:rPr lang="en-US" sz="1600" dirty="0">
                <a:solidFill>
                  <a:schemeClr val="accent4">
                    <a:lumMod val="40000"/>
                    <a:lumOff val="60000"/>
                  </a:schemeClr>
                </a:solidFill>
                <a:latin typeface="Consolas" panose="020B0609020204030204" pitchFamily="49" charset="0"/>
              </a:rPr>
              <a:t>                             </a:t>
            </a:r>
            <a:r>
              <a:rPr lang="en-US" sz="2000" dirty="0">
                <a:solidFill>
                  <a:schemeClr val="accent4">
                    <a:lumMod val="40000"/>
                    <a:lumOff val="60000"/>
                  </a:schemeClr>
                </a:solidFill>
                <a:latin typeface="Consolas" panose="020B0609020204030204" pitchFamily="49" charset="0"/>
              </a:rPr>
              <a:t># printed at the end, which is the result</a:t>
            </a:r>
          </a:p>
          <a:p>
            <a:r>
              <a:rPr lang="en-US" dirty="0">
                <a:latin typeface="Consolas" panose="020B0609020204030204" pitchFamily="49" charset="0"/>
              </a:rPr>
              <a:t>else :</a:t>
            </a:r>
          </a:p>
          <a:p>
            <a:r>
              <a:rPr lang="en-US" sz="2000" dirty="0">
                <a:latin typeface="Consolas" panose="020B0609020204030204" pitchFamily="49" charset="0"/>
              </a:rPr>
              <a:t>    </a:t>
            </a:r>
            <a:r>
              <a:rPr lang="en-US" dirty="0">
                <a:latin typeface="Consolas" panose="020B0609020204030204" pitchFamily="49" charset="0"/>
              </a:rPr>
              <a:t>if number &gt; 0 :</a:t>
            </a:r>
          </a:p>
          <a:p>
            <a:r>
              <a:rPr lang="en-US" dirty="0">
                <a:latin typeface="Consolas" panose="020B0609020204030204" pitchFamily="49" charset="0"/>
              </a:rPr>
              <a:t>        result = "positive"</a:t>
            </a:r>
          </a:p>
          <a:p>
            <a:r>
              <a:rPr lang="en-US" sz="2000" dirty="0">
                <a:latin typeface="Consolas" panose="020B0609020204030204" pitchFamily="49" charset="0"/>
              </a:rPr>
              <a:t>    </a:t>
            </a:r>
            <a:r>
              <a:rPr lang="en-US" dirty="0">
                <a:latin typeface="Consolas" panose="020B0609020204030204" pitchFamily="49" charset="0"/>
              </a:rPr>
              <a:t>else : </a:t>
            </a:r>
            <a:r>
              <a:rPr lang="en-US" sz="2000" dirty="0">
                <a:solidFill>
                  <a:schemeClr val="accent4">
                    <a:lumMod val="40000"/>
                    <a:lumOff val="60000"/>
                  </a:schemeClr>
                </a:solidFill>
                <a:latin typeface="Consolas" panose="020B0609020204030204" pitchFamily="49" charset="0"/>
              </a:rPr>
              <a:t># at this point, we know the number is negative</a:t>
            </a:r>
          </a:p>
          <a:p>
            <a:r>
              <a:rPr lang="en-US" dirty="0">
                <a:latin typeface="Consolas" panose="020B0609020204030204" pitchFamily="49" charset="0"/>
              </a:rPr>
              <a:t>        result = "negative"</a:t>
            </a:r>
          </a:p>
          <a:p>
            <a:r>
              <a:rPr lang="en-US" dirty="0">
                <a:latin typeface="Consolas" panose="020B0609020204030204" pitchFamily="49" charset="0"/>
              </a:rPr>
              <a:t>print("Number " + str(number) + " is " + result)</a:t>
            </a:r>
            <a:endParaRPr lang="en-US" sz="2000" dirty="0">
              <a:latin typeface="Consolas" panose="020B0609020204030204" pitchFamily="49" charset="0"/>
            </a:endParaRPr>
          </a:p>
        </p:txBody>
      </p:sp>
    </p:spTree>
    <p:extLst>
      <p:ext uri="{BB962C8B-B14F-4D97-AF65-F5344CB8AC3E}">
        <p14:creationId xmlns:p14="http://schemas.microsoft.com/office/powerpoint/2010/main" val="2288309969"/>
      </p:ext>
    </p:extLst>
  </p:cSld>
  <p:clrMapOvr>
    <a:masterClrMapping/>
  </p:clrMapOvr>
</p:sld>
</file>

<file path=ppt/theme/theme1.xml><?xml version="1.0" encoding="utf-8"?>
<a:theme xmlns:a="http://schemas.openxmlformats.org/drawingml/2006/main" name="1.3PropositionalEquivalence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1.6Rules of Inference</Template>
  <TotalTime>0</TotalTime>
  <Words>4191</Words>
  <Application>Microsoft Office PowerPoint</Application>
  <PresentationFormat>Widescreen</PresentationFormat>
  <Paragraphs>605</Paragraphs>
  <Slides>51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Cambria</vt:lpstr>
      <vt:lpstr>Consolas</vt:lpstr>
      <vt:lpstr>CourierNewPS-BoldMT</vt:lpstr>
      <vt:lpstr>CourierNewPS-ItalicMT</vt:lpstr>
      <vt:lpstr>CourierNewPSMT</vt:lpstr>
      <vt:lpstr>1.3PropositionalEquivalences</vt:lpstr>
      <vt:lpstr>ICS 104 - Introduction to Programming in Python and C</vt:lpstr>
      <vt:lpstr>Decision Structures</vt:lpstr>
      <vt:lpstr>Nested Branches</vt:lpstr>
      <vt:lpstr>Nested Branches (Example)</vt:lpstr>
      <vt:lpstr>Nested Branches (Example)</vt:lpstr>
      <vt:lpstr>Flowchart of the Example</vt:lpstr>
      <vt:lpstr>Federal Tax Rates Example</vt:lpstr>
      <vt:lpstr>Federal Tax Rates Example</vt:lpstr>
      <vt:lpstr>Nested Branches - Student Activity</vt:lpstr>
      <vt:lpstr>Multiple Alternatives</vt:lpstr>
      <vt:lpstr>Multiple Alternatives</vt:lpstr>
      <vt:lpstr>Multiple Alternatives</vt:lpstr>
      <vt:lpstr>Multiple Alternatives</vt:lpstr>
      <vt:lpstr>Multiple Alternatives</vt:lpstr>
      <vt:lpstr>Multiple Alternatives</vt:lpstr>
      <vt:lpstr>Multiple Alternatives</vt:lpstr>
      <vt:lpstr>Multiple Alternatives</vt:lpstr>
      <vt:lpstr>Multiple Alternatives</vt:lpstr>
      <vt:lpstr>Multiple Alternatives</vt:lpstr>
      <vt:lpstr>Boolean Variables and Operators</vt:lpstr>
      <vt:lpstr>Boolean Variables and Operators</vt:lpstr>
      <vt:lpstr>Logical and and or Operators</vt:lpstr>
      <vt:lpstr>Logical and and or Operators</vt:lpstr>
      <vt:lpstr>Truth Tables for the Logical Operators</vt:lpstr>
      <vt:lpstr>Truth Tables for the Logical Operators</vt:lpstr>
      <vt:lpstr>Conditions "Values"</vt:lpstr>
      <vt:lpstr>Conditions "Values"</vt:lpstr>
      <vt:lpstr>Student Activity - Boolean Variables and Operators </vt:lpstr>
      <vt:lpstr>Student Activity</vt:lpstr>
      <vt:lpstr>Analyzing Strings</vt:lpstr>
      <vt:lpstr>Operators for Testing Substrings (1 of 2)</vt:lpstr>
      <vt:lpstr>Operators for Testing Substrings (2 of 2)</vt:lpstr>
      <vt:lpstr>Operators for Testing Substrings</vt:lpstr>
      <vt:lpstr>Methods for Testing String Characteristics (1 of 2)</vt:lpstr>
      <vt:lpstr>Methods for Testing String Characteristics (2 of 2)</vt:lpstr>
      <vt:lpstr>Methods for Testing String Characteristics (1 of 2)</vt:lpstr>
      <vt:lpstr>Methods for Testing String Characteristics (1 of 2)</vt:lpstr>
      <vt:lpstr>Methods for Testing String Characteristics (1 of 2)</vt:lpstr>
      <vt:lpstr>Methods for Testing String Characteristics (2 of 2)</vt:lpstr>
      <vt:lpstr>Methods for Testing String Characteristics (2 of 2)</vt:lpstr>
      <vt:lpstr>Methods for Testing String Characteristics (2 of 2)</vt:lpstr>
      <vt:lpstr>Comparing and Analyzing Strings</vt:lpstr>
      <vt:lpstr>Comparing and Analyzing Strings</vt:lpstr>
      <vt:lpstr>Comparing and Analyzing Strings</vt:lpstr>
      <vt:lpstr>3.9 Input Validation</vt:lpstr>
      <vt:lpstr>Input Validation</vt:lpstr>
      <vt:lpstr>Input Validation</vt:lpstr>
      <vt:lpstr>Input Validation</vt:lpstr>
      <vt:lpstr>Input Validation</vt:lpstr>
      <vt:lpstr>Summary: if Statement</vt:lpstr>
      <vt:lpstr>Summary: Boolean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104 Slides Templete - Husni Al-Muhtaseb</dc:title>
  <dc:subject>Diacrete Structure</dc:subject>
  <dc:creator/>
  <cp:lastModifiedBy/>
  <cp:revision>1</cp:revision>
  <dcterms:created xsi:type="dcterms:W3CDTF">2013-09-26T11:26:00Z</dcterms:created>
  <dcterms:modified xsi:type="dcterms:W3CDTF">2022-01-16T17:52:26Z</dcterms:modified>
</cp:coreProperties>
</file>