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handoutMasterIdLst>
    <p:handoutMasterId r:id="rId27"/>
  </p:handoutMasterIdLst>
  <p:sldIdLst>
    <p:sldId id="256" r:id="rId5"/>
    <p:sldId id="485" r:id="rId6"/>
    <p:sldId id="258" r:id="rId7"/>
    <p:sldId id="486" r:id="rId8"/>
    <p:sldId id="270" r:id="rId9"/>
    <p:sldId id="259" r:id="rId10"/>
    <p:sldId id="456" r:id="rId11"/>
    <p:sldId id="260" r:id="rId12"/>
    <p:sldId id="263" r:id="rId13"/>
    <p:sldId id="264" r:id="rId14"/>
    <p:sldId id="266" r:id="rId15"/>
    <p:sldId id="275" r:id="rId16"/>
    <p:sldId id="458" r:id="rId17"/>
    <p:sldId id="267" r:id="rId18"/>
    <p:sldId id="269" r:id="rId19"/>
    <p:sldId id="285" r:id="rId20"/>
    <p:sldId id="281" r:id="rId21"/>
    <p:sldId id="278" r:id="rId22"/>
    <p:sldId id="459" r:id="rId23"/>
    <p:sldId id="283" r:id="rId24"/>
    <p:sldId id="496" r:id="rId2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AFC0"/>
    <a:srgbClr val="FFC30D"/>
    <a:srgbClr val="3A91CE"/>
    <a:srgbClr val="66CDF5"/>
    <a:srgbClr val="DEEBF7"/>
    <a:srgbClr val="D4EFFD"/>
    <a:srgbClr val="59B8DB"/>
    <a:srgbClr val="4472C4"/>
    <a:srgbClr val="70AD47"/>
    <a:srgbClr val="45B4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3979" autoAdjust="0"/>
  </p:normalViewPr>
  <p:slideViewPr>
    <p:cSldViewPr snapToGrid="0">
      <p:cViewPr varScale="1">
        <p:scale>
          <a:sx n="97" d="100"/>
          <a:sy n="97" d="100"/>
        </p:scale>
        <p:origin x="2318" y="77"/>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375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AA02F124-1CE9-4D7C-AD00-BAA9569C3C25}"/>
    <pc:docChg chg="custSel delSld modSld modMainMaster">
      <pc:chgData name="Yahya Mohammad Garout" userId="48478b39-db74-4b02-9727-4fe8f71c1945" providerId="ADAL" clId="{AA02F124-1CE9-4D7C-AD00-BAA9569C3C25}" dt="2022-08-28T08:29:57.697" v="11" actId="47"/>
      <pc:docMkLst>
        <pc:docMk/>
      </pc:docMkLst>
      <pc:sldChg chg="modSp mod">
        <pc:chgData name="Yahya Mohammad Garout" userId="48478b39-db74-4b02-9727-4fe8f71c1945" providerId="ADAL" clId="{AA02F124-1CE9-4D7C-AD00-BAA9569C3C25}" dt="2022-08-28T08:28:40.735" v="2" actId="27636"/>
        <pc:sldMkLst>
          <pc:docMk/>
          <pc:sldMk cId="3740513236" sldId="258"/>
        </pc:sldMkLst>
        <pc:spChg chg="mod">
          <ac:chgData name="Yahya Mohammad Garout" userId="48478b39-db74-4b02-9727-4fe8f71c1945" providerId="ADAL" clId="{AA02F124-1CE9-4D7C-AD00-BAA9569C3C25}" dt="2022-08-28T08:28:40.735" v="2" actId="27636"/>
          <ac:spMkLst>
            <pc:docMk/>
            <pc:sldMk cId="3740513236" sldId="258"/>
            <ac:spMk id="2" creationId="{00000000-0000-0000-0000-000000000000}"/>
          </ac:spMkLst>
        </pc:spChg>
      </pc:sldChg>
      <pc:sldChg chg="del">
        <pc:chgData name="Yahya Mohammad Garout" userId="48478b39-db74-4b02-9727-4fe8f71c1945" providerId="ADAL" clId="{AA02F124-1CE9-4D7C-AD00-BAA9569C3C25}" dt="2022-08-28T08:29:21.503" v="3" actId="47"/>
        <pc:sldMkLst>
          <pc:docMk/>
          <pc:sldMk cId="2134884424" sldId="288"/>
        </pc:sldMkLst>
      </pc:sldChg>
      <pc:sldChg chg="del">
        <pc:chgData name="Yahya Mohammad Garout" userId="48478b39-db74-4b02-9727-4fe8f71c1945" providerId="ADAL" clId="{AA02F124-1CE9-4D7C-AD00-BAA9569C3C25}" dt="2022-08-28T08:29:24.990" v="4" actId="47"/>
        <pc:sldMkLst>
          <pc:docMk/>
          <pc:sldMk cId="1376193564" sldId="487"/>
        </pc:sldMkLst>
      </pc:sldChg>
      <pc:sldChg chg="del">
        <pc:chgData name="Yahya Mohammad Garout" userId="48478b39-db74-4b02-9727-4fe8f71c1945" providerId="ADAL" clId="{AA02F124-1CE9-4D7C-AD00-BAA9569C3C25}" dt="2022-08-28T08:29:36.122" v="5" actId="47"/>
        <pc:sldMkLst>
          <pc:docMk/>
          <pc:sldMk cId="1971916243" sldId="488"/>
        </pc:sldMkLst>
      </pc:sldChg>
      <pc:sldChg chg="del">
        <pc:chgData name="Yahya Mohammad Garout" userId="48478b39-db74-4b02-9727-4fe8f71c1945" providerId="ADAL" clId="{AA02F124-1CE9-4D7C-AD00-BAA9569C3C25}" dt="2022-08-28T08:29:38.364" v="6" actId="47"/>
        <pc:sldMkLst>
          <pc:docMk/>
          <pc:sldMk cId="3977577459" sldId="489"/>
        </pc:sldMkLst>
      </pc:sldChg>
      <pc:sldChg chg="del">
        <pc:chgData name="Yahya Mohammad Garout" userId="48478b39-db74-4b02-9727-4fe8f71c1945" providerId="ADAL" clId="{AA02F124-1CE9-4D7C-AD00-BAA9569C3C25}" dt="2022-08-28T08:29:41.232" v="7" actId="47"/>
        <pc:sldMkLst>
          <pc:docMk/>
          <pc:sldMk cId="92656025" sldId="490"/>
        </pc:sldMkLst>
      </pc:sldChg>
      <pc:sldChg chg="del">
        <pc:chgData name="Yahya Mohammad Garout" userId="48478b39-db74-4b02-9727-4fe8f71c1945" providerId="ADAL" clId="{AA02F124-1CE9-4D7C-AD00-BAA9569C3C25}" dt="2022-08-28T08:29:46.912" v="8" actId="47"/>
        <pc:sldMkLst>
          <pc:docMk/>
          <pc:sldMk cId="2994023288" sldId="491"/>
        </pc:sldMkLst>
      </pc:sldChg>
      <pc:sldChg chg="del">
        <pc:chgData name="Yahya Mohammad Garout" userId="48478b39-db74-4b02-9727-4fe8f71c1945" providerId="ADAL" clId="{AA02F124-1CE9-4D7C-AD00-BAA9569C3C25}" dt="2022-08-28T08:29:51.385" v="9" actId="47"/>
        <pc:sldMkLst>
          <pc:docMk/>
          <pc:sldMk cId="358689302" sldId="492"/>
        </pc:sldMkLst>
      </pc:sldChg>
      <pc:sldChg chg="del">
        <pc:chgData name="Yahya Mohammad Garout" userId="48478b39-db74-4b02-9727-4fe8f71c1945" providerId="ADAL" clId="{AA02F124-1CE9-4D7C-AD00-BAA9569C3C25}" dt="2022-08-28T08:29:53.504" v="10" actId="47"/>
        <pc:sldMkLst>
          <pc:docMk/>
          <pc:sldMk cId="1123993673" sldId="493"/>
        </pc:sldMkLst>
      </pc:sldChg>
      <pc:sldChg chg="del">
        <pc:chgData name="Yahya Mohammad Garout" userId="48478b39-db74-4b02-9727-4fe8f71c1945" providerId="ADAL" clId="{AA02F124-1CE9-4D7C-AD00-BAA9569C3C25}" dt="2022-08-28T08:29:57.697" v="11" actId="47"/>
        <pc:sldMkLst>
          <pc:docMk/>
          <pc:sldMk cId="1489890800" sldId="495"/>
        </pc:sldMkLst>
      </pc:sldChg>
      <pc:sldMasterChg chg="modSldLayout">
        <pc:chgData name="Yahya Mohammad Garout" userId="48478b39-db74-4b02-9727-4fe8f71c1945" providerId="ADAL" clId="{AA02F124-1CE9-4D7C-AD00-BAA9569C3C25}" dt="2022-08-28T08:27:21.068" v="0" actId="478"/>
        <pc:sldMasterMkLst>
          <pc:docMk/>
          <pc:sldMasterMk cId="2412370999" sldId="2147483660"/>
        </pc:sldMasterMkLst>
        <pc:sldLayoutChg chg="delSp mod">
          <pc:chgData name="Yahya Mohammad Garout" userId="48478b39-db74-4b02-9727-4fe8f71c1945" providerId="ADAL" clId="{AA02F124-1CE9-4D7C-AD00-BAA9569C3C25}" dt="2022-08-28T08:27:21.068" v="0" actId="478"/>
          <pc:sldLayoutMkLst>
            <pc:docMk/>
            <pc:sldMasterMk cId="2412370999" sldId="2147483660"/>
            <pc:sldLayoutMk cId="511763848" sldId="2147483661"/>
          </pc:sldLayoutMkLst>
          <pc:spChg chg="del">
            <ac:chgData name="Yahya Mohammad Garout" userId="48478b39-db74-4b02-9727-4fe8f71c1945" providerId="ADAL" clId="{AA02F124-1CE9-4D7C-AD00-BAA9569C3C25}" dt="2022-08-28T08:27:21.068" v="0" actId="478"/>
            <ac:spMkLst>
              <pc:docMk/>
              <pc:sldMasterMk cId="2412370999" sldId="2147483660"/>
              <pc:sldLayoutMk cId="511763848" sldId="2147483661"/>
              <ac:spMk id="1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A9E9ECB-DCDB-49F0-A37A-9662C67BB324}" type="datetimeFigureOut">
              <a:rPr lang="en-US" smtClean="0"/>
              <a:t>8/28/2022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2DD6DB9-22E3-44DB-937B-E0968F646ED9}" type="datetimeFigureOut">
              <a:rPr lang="en-US" smtClean="0"/>
              <a:t>8/28/2022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a:t>
            </a:fld>
            <a:endParaRPr lang="en-US"/>
          </a:p>
        </p:txBody>
      </p:sp>
    </p:spTree>
    <p:extLst>
      <p:ext uri="{BB962C8B-B14F-4D97-AF65-F5344CB8AC3E}">
        <p14:creationId xmlns:p14="http://schemas.microsoft.com/office/powerpoint/2010/main" val="191070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13</a:t>
            </a:fld>
            <a:endParaRPr lang="en-US"/>
          </a:p>
        </p:txBody>
      </p:sp>
    </p:spTree>
    <p:extLst>
      <p:ext uri="{BB962C8B-B14F-4D97-AF65-F5344CB8AC3E}">
        <p14:creationId xmlns:p14="http://schemas.microsoft.com/office/powerpoint/2010/main" val="3456847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14</a:t>
            </a:fld>
            <a:endParaRPr lang="en-US"/>
          </a:p>
        </p:txBody>
      </p:sp>
    </p:spTree>
    <p:extLst>
      <p:ext uri="{BB962C8B-B14F-4D97-AF65-F5344CB8AC3E}">
        <p14:creationId xmlns:p14="http://schemas.microsoft.com/office/powerpoint/2010/main" val="280011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Performance is always a consideration. The Java platform achieves superior performance by adopting a scheme by which the interpreter can run at full speed without needing to check the run-time environment. </a:t>
            </a:r>
          </a:p>
          <a:p>
            <a:endParaRPr lang="en-US" sz="1300" dirty="0"/>
          </a:p>
          <a:p>
            <a:r>
              <a:rPr lang="en-US" sz="1300" dirty="0"/>
              <a:t>The automatic garbage collector runs as a low-priority background thread, ensuring a high probability that memory is available when required, leading to better performance. </a:t>
            </a:r>
          </a:p>
          <a:p>
            <a:endParaRPr lang="en-US" sz="1300" dirty="0"/>
          </a:p>
          <a:p>
            <a:r>
              <a:rPr lang="en-US" sz="1300" dirty="0"/>
              <a:t>Applications requiring large amounts of compute power can be designed such that compute-intensive sections can be rewritten in native machine code as required and interfaced with the Java platform. </a:t>
            </a:r>
          </a:p>
          <a:p>
            <a:endParaRPr lang="en-US" sz="1300" dirty="0"/>
          </a:p>
          <a:p>
            <a:r>
              <a:rPr lang="en-US" sz="1300" dirty="0"/>
              <a:t>The JIT compiler reads the byte-code in chunks and compiles entire chunks to native machine language instructions as needed. The compiled machine language instructions are remembered—that is, cached—for future use, so the chunk needs to be compiled only once. </a:t>
            </a:r>
          </a:p>
          <a:p>
            <a:r>
              <a:rPr lang="en-US" sz="1300" dirty="0"/>
              <a:t>This model generally runs programs</a:t>
            </a:r>
            <a:br>
              <a:rPr lang="en-US" sz="1300" dirty="0"/>
            </a:br>
            <a:r>
              <a:rPr lang="en-US" sz="1300" dirty="0"/>
              <a:t>faster than the interpreted model, which always has to translate the next byte-code</a:t>
            </a:r>
            <a:br>
              <a:rPr lang="en-US" sz="1300" dirty="0"/>
            </a:br>
            <a:r>
              <a:rPr lang="en-US" sz="1300" dirty="0"/>
              <a:t>instruction to machine code instructions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15</a:t>
            </a:fld>
            <a:endParaRPr lang="en-US"/>
          </a:p>
        </p:txBody>
      </p:sp>
    </p:spTree>
    <p:extLst>
      <p:ext uri="{BB962C8B-B14F-4D97-AF65-F5344CB8AC3E}">
        <p14:creationId xmlns:p14="http://schemas.microsoft.com/office/powerpoint/2010/main" val="879218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To run a Java program, first use the compiler to translate the Java program into</a:t>
            </a:r>
            <a:br>
              <a:rPr lang="en-US" sz="1300" dirty="0"/>
            </a:br>
            <a:r>
              <a:rPr lang="en-US" sz="1300" dirty="0"/>
              <a:t>byte-code. Then, use the JVM for your computer to translate byte-code instructions to</a:t>
            </a:r>
            <a:br>
              <a:rPr lang="en-US" sz="1300" dirty="0"/>
            </a:br>
            <a:r>
              <a:rPr lang="en-US" sz="1300" dirty="0"/>
              <a:t>machine language and to run the machine language instructions</a:t>
            </a:r>
            <a:r>
              <a:rPr lang="en-US" dirty="0"/>
              <a:t> </a:t>
            </a:r>
            <a:br>
              <a:rPr lang="en-US" dirty="0"/>
            </a:br>
            <a:endParaRPr lang="en-US" dirty="0"/>
          </a:p>
          <a:p>
            <a:endParaRPr lang="en-US" dirty="0"/>
          </a:p>
          <a:p>
            <a:r>
              <a:rPr lang="en-US" sz="1300" dirty="0"/>
              <a:t>A Java program is divided into smaller parts called </a:t>
            </a:r>
            <a:r>
              <a:rPr lang="en-US" sz="1300" i="1" dirty="0"/>
              <a:t>classes</a:t>
            </a:r>
            <a:r>
              <a:rPr lang="en-US" sz="1300" dirty="0"/>
              <a:t>, and normally each class</a:t>
            </a:r>
            <a:br>
              <a:rPr lang="en-US" sz="1300" dirty="0"/>
            </a:br>
            <a:r>
              <a:rPr lang="en-US" sz="1300" dirty="0"/>
              <a:t>definition is in a separate file and is compiled separately. In order to run your program,</a:t>
            </a:r>
            <a:br>
              <a:rPr lang="en-US" sz="1300" dirty="0"/>
            </a:br>
            <a:r>
              <a:rPr lang="en-US" sz="1300" dirty="0"/>
              <a:t>the byte-code for these various classes needs to be connected together. The connecting</a:t>
            </a:r>
            <a:br>
              <a:rPr lang="en-US" sz="1300" dirty="0"/>
            </a:br>
            <a:r>
              <a:rPr lang="en-US" sz="1300" dirty="0"/>
              <a:t>is done by a program known as the </a:t>
            </a:r>
            <a:r>
              <a:rPr lang="en-US" sz="1300" b="1" dirty="0"/>
              <a:t>class loader</a:t>
            </a:r>
            <a:r>
              <a:rPr lang="en-US" sz="1300" dirty="0"/>
              <a:t>. It is typically done automatically, so</a:t>
            </a:r>
            <a:br>
              <a:rPr lang="en-US" sz="1300" dirty="0"/>
            </a:br>
            <a:r>
              <a:rPr lang="en-US" sz="1300" dirty="0"/>
              <a:t>you normally need not be concerned with it. (In other programming languages, the</a:t>
            </a:r>
            <a:br>
              <a:rPr lang="en-US" sz="1300" dirty="0"/>
            </a:br>
            <a:r>
              <a:rPr lang="en-US" sz="1300" dirty="0"/>
              <a:t>program corresponding to the Java class loader is called a </a:t>
            </a:r>
            <a:r>
              <a:rPr lang="en-US" sz="1300" i="1" dirty="0"/>
              <a:t>linker</a:t>
            </a:r>
            <a:r>
              <a:rPr lang="en-US" sz="1300" dirty="0"/>
              <a:t>.)</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16</a:t>
            </a:fld>
            <a:endParaRPr lang="en-US"/>
          </a:p>
        </p:txBody>
      </p:sp>
    </p:spTree>
    <p:extLst>
      <p:ext uri="{BB962C8B-B14F-4D97-AF65-F5344CB8AC3E}">
        <p14:creationId xmlns:p14="http://schemas.microsoft.com/office/powerpoint/2010/main" val="77005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altLang="en-US" dirty="0"/>
              <a:t>Every Java program must have at least one class. Each class has a name. By convention, class names start with an uppercase letter. In this example, the class name is </a:t>
            </a:r>
            <a:r>
              <a:rPr lang="en-US" sz="1300" dirty="0">
                <a:latin typeface="Courier New" panose="02070309020205020404" pitchFamily="49" charset="0"/>
                <a:cs typeface="Courier New" panose="02070309020205020404" pitchFamily="49" charset="0"/>
              </a:rPr>
              <a:t>MyFirstJavaProgram</a:t>
            </a:r>
            <a:r>
              <a:rPr lang="en-US" altLang="en-US" dirty="0"/>
              <a:t>. </a:t>
            </a:r>
          </a:p>
          <a:p>
            <a:pPr defTabSz="966612">
              <a:defRPr/>
            </a:pPr>
            <a:endParaRPr lang="en-US" altLang="en-US" dirty="0"/>
          </a:p>
          <a:p>
            <a:pPr defTabSz="966612">
              <a:defRPr/>
            </a:pPr>
            <a:r>
              <a:rPr lang="en-US" altLang="en-US" dirty="0"/>
              <a:t>In order to run a class, the class must contain a method named main. The program is executed from the main method</a:t>
            </a:r>
          </a:p>
          <a:p>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17</a:t>
            </a:fld>
            <a:endParaRPr lang="en-US"/>
          </a:p>
        </p:txBody>
      </p:sp>
    </p:spTree>
    <p:extLst>
      <p:ext uri="{BB962C8B-B14F-4D97-AF65-F5344CB8AC3E}">
        <p14:creationId xmlns:p14="http://schemas.microsoft.com/office/powerpoint/2010/main" val="2255364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18</a:t>
            </a:fld>
            <a:endParaRPr lang="en-US"/>
          </a:p>
        </p:txBody>
      </p:sp>
    </p:spTree>
    <p:extLst>
      <p:ext uri="{BB962C8B-B14F-4D97-AF65-F5344CB8AC3E}">
        <p14:creationId xmlns:p14="http://schemas.microsoft.com/office/powerpoint/2010/main" val="296539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300" dirty="0">
                <a:cs typeface="Times New Roman" panose="02020603050405020304" pitchFamily="18" charset="0"/>
              </a:rPr>
              <a:t>Computer </a:t>
            </a:r>
            <a:r>
              <a:rPr lang="en-US" altLang="en-US" sz="1300" i="1" dirty="0">
                <a:cs typeface="Times New Roman" panose="02020603050405020304" pitchFamily="18" charset="0"/>
              </a:rPr>
              <a:t>programs</a:t>
            </a:r>
            <a:r>
              <a:rPr lang="en-US" altLang="en-US" sz="1300" dirty="0">
                <a:cs typeface="Times New Roman" panose="02020603050405020304" pitchFamily="18" charset="0"/>
              </a:rPr>
              <a:t>, known as </a:t>
            </a:r>
            <a:r>
              <a:rPr lang="en-US" altLang="en-US" sz="1300" i="1" dirty="0">
                <a:cs typeface="Times New Roman" panose="02020603050405020304" pitchFamily="18" charset="0"/>
              </a:rPr>
              <a:t>software</a:t>
            </a:r>
            <a:r>
              <a:rPr lang="en-US" altLang="en-US" sz="1300" dirty="0">
                <a:cs typeface="Times New Roman" panose="02020603050405020304" pitchFamily="18" charset="0"/>
              </a:rPr>
              <a:t>, are instructions to the computer.</a:t>
            </a:r>
          </a:p>
          <a:p>
            <a:r>
              <a:rPr lang="en-US" altLang="en-US" sz="1300" dirty="0"/>
              <a:t> </a:t>
            </a:r>
          </a:p>
          <a:p>
            <a:r>
              <a:rPr lang="en-US" altLang="en-US" sz="1300" dirty="0">
                <a:cs typeface="Times New Roman" panose="02020603050405020304" pitchFamily="18" charset="0"/>
              </a:rPr>
              <a:t>You tell a computer what to do through programs. Without programs, a computer is an empty machine. Computers do not understand human languages, so you</a:t>
            </a: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a:t>
            </a:fld>
            <a:endParaRPr lang="en-US"/>
          </a:p>
        </p:txBody>
      </p:sp>
    </p:spTree>
    <p:extLst>
      <p:ext uri="{BB962C8B-B14F-4D97-AF65-F5344CB8AC3E}">
        <p14:creationId xmlns:p14="http://schemas.microsoft.com/office/powerpoint/2010/main" val="244485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Java can be used to develop web applications which </a:t>
            </a:r>
            <a:r>
              <a:rPr lang="en-US" baseline="0" dirty="0"/>
              <a:t>r</a:t>
            </a:r>
            <a:r>
              <a:rPr lang="en-US" dirty="0"/>
              <a:t>un on browsers and contact</a:t>
            </a:r>
            <a:r>
              <a:rPr lang="en-US" baseline="0" dirty="0"/>
              <a:t> with servers to perform tasks. </a:t>
            </a:r>
            <a:r>
              <a:rPr lang="en-US" dirty="0"/>
              <a:t>They are not native to a particular system, and don’t need to be downloaded or installed.</a:t>
            </a:r>
            <a:endParaRPr lang="en-US" baseline="0" dirty="0"/>
          </a:p>
          <a:p>
            <a:endParaRPr lang="en-US" baseline="0" dirty="0"/>
          </a:p>
          <a:p>
            <a:r>
              <a:rPr lang="en-US" dirty="0"/>
              <a:t>Run on a desktop, and don’t need web access to function. </a:t>
            </a:r>
          </a:p>
          <a:p>
            <a:endParaRPr lang="en-US" dirty="0"/>
          </a:p>
          <a:p>
            <a:r>
              <a:rPr lang="en-US" dirty="0"/>
              <a:t>Run on mobile devices and built for a specific platform, such as iOS for the Apple iPhone or Android for a Samsung devices.</a:t>
            </a:r>
            <a:r>
              <a:rPr lang="en-US" baseline="0" dirty="0"/>
              <a:t> </a:t>
            </a:r>
          </a:p>
          <a:p>
            <a:endParaRPr lang="en-US" baseline="0" dirty="0"/>
          </a:p>
          <a:p>
            <a:endParaRPr lang="en-US" baseline="0" dirty="0"/>
          </a:p>
          <a:p>
            <a:r>
              <a:rPr lang="en-US" dirty="0"/>
              <a:t>Java syntax is based on C++ (so easier for programmers to learn it after C++).</a:t>
            </a:r>
          </a:p>
          <a:p>
            <a:r>
              <a:rPr lang="en-US" dirty="0"/>
              <a:t>Java has removed many complicated and rarely-used features, for example, explicit pointers, operator overloading, etc.</a:t>
            </a:r>
          </a:p>
          <a:p>
            <a:r>
              <a:rPr lang="en-US" dirty="0"/>
              <a:t>There is no need to remove unreferenced objects because there is an Automatic Garbage Collection in Java.</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a:t>
            </a:fld>
            <a:endParaRPr lang="en-US"/>
          </a:p>
        </p:txBody>
      </p:sp>
    </p:spTree>
    <p:extLst>
      <p:ext uri="{BB962C8B-B14F-4D97-AF65-F5344CB8AC3E}">
        <p14:creationId xmlns:p14="http://schemas.microsoft.com/office/powerpoint/2010/main" val="3495721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syntax is based on C++ (so easier for programmers to learn it after C++).</a:t>
            </a:r>
          </a:p>
          <a:p>
            <a:r>
              <a:rPr lang="en-US" dirty="0"/>
              <a:t>Java has removed many complicated and rarely-used features, for example, explicit pointers, operator overloading, etc.</a:t>
            </a:r>
          </a:p>
          <a:p>
            <a:r>
              <a:rPr lang="en-US" dirty="0"/>
              <a:t>There is no need to remove unreferenced objects because there is an Automatic Garbage Collection in Java.</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7</a:t>
            </a:fld>
            <a:endParaRPr lang="en-US"/>
          </a:p>
        </p:txBody>
      </p:sp>
    </p:spTree>
    <p:extLst>
      <p:ext uri="{BB962C8B-B14F-4D97-AF65-F5344CB8AC3E}">
        <p14:creationId xmlns:p14="http://schemas.microsoft.com/office/powerpoint/2010/main" val="58773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8</a:t>
            </a:fld>
            <a:endParaRPr lang="en-US"/>
          </a:p>
        </p:txBody>
      </p:sp>
    </p:spTree>
    <p:extLst>
      <p:ext uri="{BB962C8B-B14F-4D97-AF65-F5344CB8AC3E}">
        <p14:creationId xmlns:p14="http://schemas.microsoft.com/office/powerpoint/2010/main" val="4206982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is a more secure language as compared to C/C++, as it does not allow a programmer to explicitly create pointers. Thus in Java, we can not gain access to a particular variable if we do not initialize it properly.</a:t>
            </a:r>
          </a:p>
          <a:p>
            <a:endParaRPr lang="en-US" dirty="0"/>
          </a:p>
          <a:p>
            <a:r>
              <a:rPr lang="en-US" dirty="0"/>
              <a:t>Programs run in a </a:t>
            </a:r>
            <a:r>
              <a:rPr lang="en-US" b="1" dirty="0"/>
              <a:t>virtual machine sandbox</a:t>
            </a:r>
            <a:r>
              <a:rPr lang="en-US" dirty="0"/>
              <a:t> – A separate environment that allows users to execute their applications without affecting the underlying system.</a:t>
            </a:r>
          </a:p>
          <a:p>
            <a:endParaRPr lang="en-US" dirty="0"/>
          </a:p>
          <a:p>
            <a:r>
              <a:rPr lang="en-US" sz="1300" dirty="0"/>
              <a:t>If a Java program behaves badly, it only does so within the context of the</a:t>
            </a:r>
            <a:br>
              <a:rPr lang="en-US" sz="1300" dirty="0"/>
            </a:br>
            <a:r>
              <a:rPr lang="en-US" sz="1300" dirty="0"/>
              <a:t>JVM instead of behaving badly directly on your native machine</a:t>
            </a:r>
            <a:r>
              <a:rPr lang="en-US" dirty="0"/>
              <a:t> </a:t>
            </a:r>
            <a:br>
              <a:rPr lang="en-US" dirty="0"/>
            </a:br>
            <a:endParaRPr lang="en-US" dirty="0"/>
          </a:p>
          <a:p>
            <a:endParaRPr lang="en-US" dirty="0"/>
          </a:p>
          <a:p>
            <a:pPr defTabSz="966612">
              <a:defRPr/>
            </a:pPr>
            <a:r>
              <a:rPr lang="en-US" sz="1300" dirty="0"/>
              <a:t>A bytecode verifier is invoked to ensure that only legitimate bytecodes are executed in the Java runtime.</a:t>
            </a:r>
          </a:p>
          <a:p>
            <a:pPr defTabSz="966612">
              <a:defRPr/>
            </a:pPr>
            <a:endParaRPr lang="en-US" sz="1300" dirty="0"/>
          </a:p>
          <a:p>
            <a:pPr defTabSz="966612">
              <a:defRPr/>
            </a:pPr>
            <a:r>
              <a:rPr lang="en-US" sz="1300" dirty="0"/>
              <a:t>It checks that the bytecodes conform to the Java Language Specification and do not violate Java language rules or namespace restrictions. The verifier also checks for memory management violations, stack underflows or overflows, and illegal data typecasts. Once bytecodes have been verified, the Java runtime prepares them for execution.</a:t>
            </a:r>
            <a:endParaRPr lang="en-US" sz="1300" b="1"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9</a:t>
            </a:fld>
            <a:endParaRPr lang="en-US"/>
          </a:p>
        </p:txBody>
      </p:sp>
    </p:spTree>
    <p:extLst>
      <p:ext uri="{BB962C8B-B14F-4D97-AF65-F5344CB8AC3E}">
        <p14:creationId xmlns:p14="http://schemas.microsoft.com/office/powerpoint/2010/main" val="112333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Robust. Both the Java compiler and the Java interpreter provide extensive error checking. Java manages all dynamic memory, checks array bounds, and other exceptions.</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10</a:t>
            </a:fld>
            <a:endParaRPr lang="en-US"/>
          </a:p>
        </p:txBody>
      </p:sp>
    </p:spTree>
    <p:extLst>
      <p:ext uri="{BB962C8B-B14F-4D97-AF65-F5344CB8AC3E}">
        <p14:creationId xmlns:p14="http://schemas.microsoft.com/office/powerpoint/2010/main" val="294179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One disadvantage of most programming languages is that the compiler translates</a:t>
            </a:r>
            <a:br>
              <a:rPr lang="en-US" sz="1300" dirty="0"/>
            </a:br>
            <a:r>
              <a:rPr lang="en-US" sz="1300" dirty="0"/>
              <a:t>the high-level-language program directly into the machine language for your computer.</a:t>
            </a:r>
            <a:br>
              <a:rPr lang="en-US" sz="1300" dirty="0"/>
            </a:br>
            <a:r>
              <a:rPr lang="en-US" sz="1300" dirty="0"/>
              <a:t>Since different computers have different machine languages, this means you need a</a:t>
            </a:r>
            <a:br>
              <a:rPr lang="en-US" sz="1300" dirty="0"/>
            </a:br>
            <a:r>
              <a:rPr lang="en-US" sz="1300" dirty="0"/>
              <a:t>different compiler for each type of computer. Java, however, uses a slightly different</a:t>
            </a:r>
            <a:br>
              <a:rPr lang="en-US" sz="1300" dirty="0"/>
            </a:br>
            <a:r>
              <a:rPr lang="en-US" sz="1300" dirty="0"/>
              <a:t>and much more versatile approach to compiling.</a:t>
            </a:r>
            <a:r>
              <a:rPr lang="en-US" dirty="0"/>
              <a:t> </a:t>
            </a:r>
            <a:br>
              <a:rPr lang="en-US" dirty="0"/>
            </a:br>
            <a:endParaRPr lang="en-US" dirty="0"/>
          </a:p>
          <a:p>
            <a:endParaRPr lang="en-US" dirty="0"/>
          </a:p>
          <a:p>
            <a:pPr defTabSz="966612">
              <a:defRPr/>
            </a:pPr>
            <a:r>
              <a:rPr lang="en-US" sz="1300" dirty="0"/>
              <a:t>In C programming, int data type occupies 2 bytes of memory for 32-bit architecture and 4 bytes of memory for 64-bit architecture. However, it occupies 4 bytes of memory for both 32 and 64-bit architectures in Java.</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11</a:t>
            </a:fld>
            <a:endParaRPr lang="en-US"/>
          </a:p>
        </p:txBody>
      </p:sp>
    </p:spTree>
    <p:extLst>
      <p:ext uri="{BB962C8B-B14F-4D97-AF65-F5344CB8AC3E}">
        <p14:creationId xmlns:p14="http://schemas.microsoft.com/office/powerpoint/2010/main" val="147326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Because applications written in the Java are compiled into machine-independent bytecodes, they run consistently on any Java platform.</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12</a:t>
            </a:fld>
            <a:endParaRPr lang="en-US"/>
          </a:p>
        </p:txBody>
      </p:sp>
    </p:spTree>
    <p:extLst>
      <p:ext uri="{BB962C8B-B14F-4D97-AF65-F5344CB8AC3E}">
        <p14:creationId xmlns:p14="http://schemas.microsoft.com/office/powerpoint/2010/main" val="240622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chemeClr val="tx1"/>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771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1071415"/>
            <a:ext cx="8543637" cy="5179436"/>
          </a:xfrm>
        </p:spPr>
        <p:txBody>
          <a:bodyPr>
            <a:normAutofit/>
          </a:bodyPr>
          <a:lstStyle>
            <a:lvl1pPr>
              <a:spcBef>
                <a:spcPts val="600"/>
              </a:spcBef>
              <a:buClr>
                <a:srgbClr val="1A864B"/>
              </a:buClr>
              <a:defRPr sz="2400" b="1">
                <a:latin typeface="Garamond" panose="02020404030301010803" pitchFamily="18" charset="0"/>
              </a:defRPr>
            </a:lvl1pPr>
            <a:lvl2pPr>
              <a:lnSpc>
                <a:spcPct val="100000"/>
              </a:lnSpc>
              <a:spcBef>
                <a:spcPts val="600"/>
              </a:spcBef>
              <a:buClr>
                <a:srgbClr val="1A864B"/>
              </a:buClr>
              <a:defRPr sz="2400" b="0">
                <a:latin typeface="Times New Roman" panose="02020603050405020304" pitchFamily="18" charset="0"/>
                <a:cs typeface="Times New Roman" panose="02020603050405020304" pitchFamily="18" charset="0"/>
              </a:defRPr>
            </a:lvl2pPr>
            <a:lvl3pPr>
              <a:lnSpc>
                <a:spcPct val="100000"/>
              </a:lnSpc>
              <a:spcBef>
                <a:spcPts val="600"/>
              </a:spcBef>
              <a:buClr>
                <a:srgbClr val="1A864B"/>
              </a:buClr>
              <a:defRPr sz="2400" b="0">
                <a:latin typeface="Times New Roman" panose="02020603050405020304" pitchFamily="18" charset="0"/>
                <a:cs typeface="Times New Roman" panose="02020603050405020304" pitchFamily="18" charset="0"/>
              </a:defRPr>
            </a:lvl3pPr>
            <a:lvl4pPr>
              <a:lnSpc>
                <a:spcPct val="100000"/>
              </a:lnSpc>
              <a:spcBef>
                <a:spcPts val="600"/>
              </a:spcBef>
              <a:buClr>
                <a:srgbClr val="1A864B"/>
              </a:buClr>
              <a:defRPr sz="1800" b="0">
                <a:latin typeface="Times New Roman" panose="02020603050405020304" pitchFamily="18" charset="0"/>
                <a:cs typeface="Times New Roman" panose="02020603050405020304" pitchFamily="18" charset="0"/>
              </a:defRPr>
            </a:lvl4pPr>
            <a:lvl5pPr>
              <a:lnSpc>
                <a:spcPct val="100000"/>
              </a:lnSpc>
              <a:spcBef>
                <a:spcPts val="600"/>
              </a:spcBef>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01</a:t>
            </a:r>
            <a:r>
              <a:rPr lang="en-US" sz="1600" dirty="0">
                <a:latin typeface="Garamond" panose="02020404030301010803" pitchFamily="18" charset="0"/>
              </a:rPr>
              <a:t> </a:t>
            </a: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Module 01</a:t>
            </a: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upload.wikimedia.org/wikipedia/en/3/39/Java_logo.svg" TargetMode="Externa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hyperlink" Target="http://en.wikipedia.org/wiki/File:James_Gosling_2005.jp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oracle.com/java/technologies/object-oriented.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oracle.com/java/technologies/security-in-java.html" TargetMode="External"/><Relationship Id="rId4" Type="http://schemas.openxmlformats.org/officeDocument/2006/relationships/hyperlink" Target="https://docs.oracle.com/javase/7/docs/technotes/guides/security/overview/jsoverview.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01: Introduction To Programming</a:t>
            </a:r>
          </a:p>
        </p:txBody>
      </p:sp>
      <p:sp>
        <p:nvSpPr>
          <p:cNvPr id="4" name="Title 1"/>
          <p:cNvSpPr txBox="1">
            <a:spLocks/>
          </p:cNvSpPr>
          <p:nvPr/>
        </p:nvSpPr>
        <p:spPr>
          <a:xfrm>
            <a:off x="3367232" y="4691998"/>
            <a:ext cx="2466686"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dirty="0"/>
              <a:t>Chapter</a:t>
            </a:r>
            <a:r>
              <a:rPr lang="en-US" baseline="0" dirty="0"/>
              <a:t> 1</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b="1" dirty="0"/>
              <a:t>Java Is Robust </a:t>
            </a:r>
          </a:p>
          <a:p>
            <a:pPr lvl="1">
              <a:spcBef>
                <a:spcPts val="2400"/>
              </a:spcBef>
            </a:pPr>
            <a:r>
              <a:rPr lang="en-US" sz="2800" dirty="0"/>
              <a:t>Has a strong memory management system.</a:t>
            </a:r>
          </a:p>
          <a:p>
            <a:pPr lvl="1">
              <a:spcBef>
                <a:spcPts val="2400"/>
              </a:spcBef>
            </a:pPr>
            <a:r>
              <a:rPr lang="en-US" sz="2800" dirty="0"/>
              <a:t>It provides extensive compile-time checking, followed by a second level of run-time checking.</a:t>
            </a:r>
          </a:p>
          <a:p>
            <a:pPr lvl="1">
              <a:spcBef>
                <a:spcPts val="2400"/>
              </a:spcBef>
            </a:pPr>
            <a:r>
              <a:rPr lang="en-US" sz="2800" dirty="0"/>
              <a:t>Is capable of handling run-time errors through exception-handling.</a:t>
            </a:r>
          </a:p>
        </p:txBody>
      </p:sp>
      <p:sp>
        <p:nvSpPr>
          <p:cNvPr id="3" name="Title 2"/>
          <p:cNvSpPr>
            <a:spLocks noGrp="1"/>
          </p:cNvSpPr>
          <p:nvPr>
            <p:ph type="ctrTitle"/>
          </p:nvPr>
        </p:nvSpPr>
        <p:spPr/>
        <p:txBody>
          <a:bodyPr/>
          <a:lstStyle/>
          <a:p>
            <a:r>
              <a:rPr lang="en-US" altLang="en-US" dirty="0"/>
              <a:t>Characteristics of Java</a:t>
            </a:r>
            <a:r>
              <a:rPr lang="en-US" dirty="0"/>
              <a:t>?(5/9)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spTree>
    <p:extLst>
      <p:ext uri="{BB962C8B-B14F-4D97-AF65-F5344CB8AC3E}">
        <p14:creationId xmlns:p14="http://schemas.microsoft.com/office/powerpoint/2010/main" val="381975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500" dirty="0"/>
              <a:t>Java Is Architecture-neutral and Portable: </a:t>
            </a:r>
          </a:p>
          <a:p>
            <a:pPr lvl="1"/>
            <a:endParaRPr lang="en-US" sz="3200" dirty="0"/>
          </a:p>
          <a:p>
            <a:pPr lvl="1">
              <a:lnSpc>
                <a:spcPct val="100000"/>
              </a:lnSpc>
            </a:pPr>
            <a:r>
              <a:rPr lang="en-US" sz="2800" dirty="0"/>
              <a:t>Produces Byte-code that is independent of hardware architectures, operating system interfaces, and window systems.</a:t>
            </a:r>
          </a:p>
          <a:p>
            <a:pPr lvl="1">
              <a:lnSpc>
                <a:spcPct val="100000"/>
              </a:lnSpc>
            </a:pPr>
            <a:endParaRPr lang="en-US" sz="2800" dirty="0"/>
          </a:p>
          <a:p>
            <a:pPr lvl="1">
              <a:lnSpc>
                <a:spcPct val="100000"/>
              </a:lnSpc>
            </a:pPr>
            <a:r>
              <a:rPr lang="en-US" sz="2800" dirty="0"/>
              <a:t>There are no implementation dependent features, for example, the size of primitive types is fixed.</a:t>
            </a:r>
          </a:p>
          <a:p>
            <a:pPr marL="457200" lvl="1" indent="0">
              <a:lnSpc>
                <a:spcPct val="100000"/>
              </a:lnSpc>
              <a:buNone/>
            </a:pPr>
            <a:endParaRPr lang="en-US" sz="2800" dirty="0"/>
          </a:p>
          <a:p>
            <a:pPr lvl="1">
              <a:lnSpc>
                <a:spcPct val="100000"/>
              </a:lnSpc>
            </a:pPr>
            <a:r>
              <a:rPr lang="en-US" sz="2800" dirty="0"/>
              <a:t>Java specifies the sizes of all its primitive data types and the behavior of arithmetic on them.</a:t>
            </a:r>
          </a:p>
          <a:p>
            <a:pPr lvl="1">
              <a:lnSpc>
                <a:spcPct val="100000"/>
              </a:lnSpc>
            </a:pPr>
            <a:endParaRPr lang="en-US" sz="2800" dirty="0"/>
          </a:p>
        </p:txBody>
      </p:sp>
      <p:sp>
        <p:nvSpPr>
          <p:cNvPr id="3" name="Title 2"/>
          <p:cNvSpPr>
            <a:spLocks noGrp="1"/>
          </p:cNvSpPr>
          <p:nvPr>
            <p:ph type="ctrTitle"/>
          </p:nvPr>
        </p:nvSpPr>
        <p:spPr/>
        <p:txBody>
          <a:bodyPr/>
          <a:lstStyle/>
          <a:p>
            <a:r>
              <a:rPr lang="en-US" altLang="en-US" dirty="0"/>
              <a:t>Characteristics of Java</a:t>
            </a:r>
            <a:r>
              <a:rPr lang="en-US" dirty="0"/>
              <a:t>?(6/9)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spTree>
    <p:extLst>
      <p:ext uri="{BB962C8B-B14F-4D97-AF65-F5344CB8AC3E}">
        <p14:creationId xmlns:p14="http://schemas.microsoft.com/office/powerpoint/2010/main" val="163170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Write once, run anywhere: </a:t>
            </a:r>
          </a:p>
          <a:p>
            <a:pPr lvl="1"/>
            <a:r>
              <a:rPr lang="en-US" dirty="0"/>
              <a:t>Can be run on any platform without being recompiled.</a:t>
            </a:r>
          </a:p>
          <a:p>
            <a:endParaRPr lang="en-US" sz="3200" dirty="0"/>
          </a:p>
        </p:txBody>
      </p:sp>
      <p:sp>
        <p:nvSpPr>
          <p:cNvPr id="3" name="Title 2"/>
          <p:cNvSpPr>
            <a:spLocks noGrp="1"/>
          </p:cNvSpPr>
          <p:nvPr>
            <p:ph type="ctrTitle"/>
          </p:nvPr>
        </p:nvSpPr>
        <p:spPr/>
        <p:txBody>
          <a:bodyPr/>
          <a:lstStyle/>
          <a:p>
            <a:r>
              <a:rPr lang="en-US" altLang="en-US" dirty="0"/>
              <a:t>Characteristics of Java</a:t>
            </a:r>
            <a:r>
              <a:rPr lang="en-US" dirty="0"/>
              <a:t>? Portability of Java</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pic>
        <p:nvPicPr>
          <p:cNvPr id="7" name="Picture 6"/>
          <p:cNvPicPr>
            <a:picLocks noChangeAspect="1"/>
          </p:cNvPicPr>
          <p:nvPr/>
        </p:nvPicPr>
        <p:blipFill rotWithShape="1">
          <a:blip r:embed="rId3"/>
          <a:srcRect t="2160" r="1682"/>
          <a:stretch/>
        </p:blipFill>
        <p:spPr>
          <a:xfrm>
            <a:off x="2212340" y="2396602"/>
            <a:ext cx="4719320" cy="3441097"/>
          </a:xfrm>
          <a:prstGeom prst="rect">
            <a:avLst/>
          </a:prstGeom>
        </p:spPr>
      </p:pic>
    </p:spTree>
    <p:extLst>
      <p:ext uri="{BB962C8B-B14F-4D97-AF65-F5344CB8AC3E}">
        <p14:creationId xmlns:p14="http://schemas.microsoft.com/office/powerpoint/2010/main" val="88527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Java Is Distributed:</a:t>
            </a:r>
          </a:p>
          <a:p>
            <a:pPr lvl="1">
              <a:lnSpc>
                <a:spcPct val="120000"/>
              </a:lnSpc>
              <a:spcBef>
                <a:spcPts val="0"/>
              </a:spcBef>
            </a:pPr>
            <a:r>
              <a:rPr lang="en-US" dirty="0"/>
              <a:t>Distributed computing involves several computers working together on a network.</a:t>
            </a:r>
          </a:p>
          <a:p>
            <a:pPr lvl="1">
              <a:lnSpc>
                <a:spcPct val="120000"/>
              </a:lnSpc>
              <a:spcBef>
                <a:spcPts val="0"/>
              </a:spcBef>
            </a:pPr>
            <a:endParaRPr lang="en-US" dirty="0">
              <a:cs typeface="Times New Roman" panose="02020603050405020304" pitchFamily="18" charset="0"/>
            </a:endParaRPr>
          </a:p>
          <a:p>
            <a:pPr lvl="1">
              <a:lnSpc>
                <a:spcPct val="120000"/>
              </a:lnSpc>
              <a:spcBef>
                <a:spcPts val="0"/>
              </a:spcBef>
            </a:pPr>
            <a:r>
              <a:rPr lang="en-US" dirty="0"/>
              <a:t>Java has rich networking capability </a:t>
            </a:r>
          </a:p>
          <a:p>
            <a:pPr lvl="2">
              <a:lnSpc>
                <a:spcPct val="120000"/>
              </a:lnSpc>
              <a:spcBef>
                <a:spcPts val="0"/>
              </a:spcBef>
            </a:pPr>
            <a:r>
              <a:rPr lang="en-US" dirty="0"/>
              <a:t>Sending and receiving data.</a:t>
            </a:r>
          </a:p>
          <a:p>
            <a:pPr lvl="2">
              <a:lnSpc>
                <a:spcPct val="120000"/>
              </a:lnSpc>
              <a:spcBef>
                <a:spcPts val="0"/>
              </a:spcBef>
            </a:pPr>
            <a:endParaRPr lang="en-US" dirty="0"/>
          </a:p>
          <a:p>
            <a:pPr lvl="1">
              <a:lnSpc>
                <a:spcPct val="120000"/>
              </a:lnSpc>
              <a:spcBef>
                <a:spcPts val="0"/>
              </a:spcBef>
            </a:pPr>
            <a:r>
              <a:rPr lang="en-US" dirty="0"/>
              <a:t> Allows programmers to create distributed application.</a:t>
            </a:r>
          </a:p>
          <a:p>
            <a:pPr lvl="1">
              <a:lnSpc>
                <a:spcPct val="120000"/>
              </a:lnSpc>
              <a:spcBef>
                <a:spcPts val="0"/>
              </a:spcBef>
            </a:pPr>
            <a:endParaRPr lang="en-US" dirty="0">
              <a:cs typeface="Times New Roman" panose="02020603050405020304" pitchFamily="18" charset="0"/>
            </a:endParaRPr>
          </a:p>
          <a:p>
            <a:pPr lvl="1">
              <a:lnSpc>
                <a:spcPct val="120000"/>
              </a:lnSpc>
              <a:spcBef>
                <a:spcPts val="0"/>
              </a:spcBef>
            </a:pPr>
            <a:r>
              <a:rPr lang="en-US" dirty="0"/>
              <a:t>Send byte-code over the Internet to another computer and have it easily run on that computer.</a:t>
            </a:r>
            <a:endParaRPr lang="en-US" dirty="0">
              <a:cs typeface="Times New Roman" panose="02020603050405020304" pitchFamily="18" charset="0"/>
            </a:endParaRPr>
          </a:p>
        </p:txBody>
      </p:sp>
      <p:sp>
        <p:nvSpPr>
          <p:cNvPr id="3" name="Title 2"/>
          <p:cNvSpPr>
            <a:spLocks noGrp="1"/>
          </p:cNvSpPr>
          <p:nvPr>
            <p:ph type="ctrTitle"/>
          </p:nvPr>
        </p:nvSpPr>
        <p:spPr/>
        <p:txBody>
          <a:bodyPr/>
          <a:lstStyle/>
          <a:p>
            <a:r>
              <a:rPr lang="en-US" altLang="en-US" dirty="0"/>
              <a:t>Characteristics of Java</a:t>
            </a:r>
            <a:r>
              <a:rPr lang="en-US" dirty="0"/>
              <a:t>?(7/9)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spTree>
    <p:extLst>
      <p:ext uri="{BB962C8B-B14F-4D97-AF65-F5344CB8AC3E}">
        <p14:creationId xmlns:p14="http://schemas.microsoft.com/office/powerpoint/2010/main" val="280963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800"/>
              </a:spcBef>
            </a:pPr>
            <a:r>
              <a:rPr lang="en-US" sz="3200" dirty="0"/>
              <a:t>Java Is Multithreaded:</a:t>
            </a:r>
          </a:p>
          <a:p>
            <a:pPr>
              <a:spcBef>
                <a:spcPts val="1800"/>
              </a:spcBef>
            </a:pPr>
            <a:r>
              <a:rPr lang="en-US" sz="2800" b="0" dirty="0"/>
              <a:t>Executing multiple tasks simultaneously or executing multiple portions (functions) of the same program in parallel.</a:t>
            </a:r>
          </a:p>
          <a:p>
            <a:pPr>
              <a:spcBef>
                <a:spcPts val="1800"/>
              </a:spcBef>
            </a:pPr>
            <a:r>
              <a:rPr lang="en-US" sz="2800" b="0" dirty="0"/>
              <a:t> Maximum utilization of resources is possible.</a:t>
            </a:r>
          </a:p>
          <a:p>
            <a:pPr>
              <a:spcBef>
                <a:spcPts val="1800"/>
              </a:spcBef>
            </a:pPr>
            <a:r>
              <a:rPr lang="en-US" sz="2800" b="0" dirty="0"/>
              <a:t>Multithread programming is integrated in Java, whereas in other languages you have to call procedures specific to the operating system to enable multithreading.</a:t>
            </a:r>
          </a:p>
        </p:txBody>
      </p:sp>
      <p:sp>
        <p:nvSpPr>
          <p:cNvPr id="3" name="Title 2"/>
          <p:cNvSpPr>
            <a:spLocks noGrp="1"/>
          </p:cNvSpPr>
          <p:nvPr>
            <p:ph type="ctrTitle"/>
          </p:nvPr>
        </p:nvSpPr>
        <p:spPr/>
        <p:txBody>
          <a:bodyPr/>
          <a:lstStyle/>
          <a:p>
            <a:r>
              <a:rPr lang="en-US" altLang="en-US" dirty="0"/>
              <a:t>Characteristics of Java</a:t>
            </a:r>
            <a:r>
              <a:rPr lang="en-US" dirty="0"/>
              <a:t>?(8/9)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spTree>
    <p:extLst>
      <p:ext uri="{BB962C8B-B14F-4D97-AF65-F5344CB8AC3E}">
        <p14:creationId xmlns:p14="http://schemas.microsoft.com/office/powerpoint/2010/main" val="358343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Java's Performance </a:t>
            </a:r>
          </a:p>
          <a:p>
            <a:pPr lvl="1"/>
            <a:r>
              <a:rPr lang="en-US" sz="2800" dirty="0"/>
              <a:t>Memory available when needed: Garbage collector runs as a low-priority background thread.</a:t>
            </a:r>
          </a:p>
          <a:p>
            <a:pPr lvl="1"/>
            <a:endParaRPr lang="en-US" sz="2800" dirty="0"/>
          </a:p>
          <a:p>
            <a:pPr lvl="1"/>
            <a:r>
              <a:rPr lang="en-US" sz="2800" dirty="0"/>
              <a:t>Compute-intensive sections: can be rewritten in native machine code as required. </a:t>
            </a:r>
          </a:p>
          <a:p>
            <a:pPr lvl="1"/>
            <a:endParaRPr lang="en-US" sz="2800" dirty="0"/>
          </a:p>
          <a:p>
            <a:pPr lvl="1"/>
            <a:r>
              <a:rPr lang="en-US" sz="2800" dirty="0"/>
              <a:t>Just-In-Time (JIT) compiler </a:t>
            </a:r>
          </a:p>
          <a:p>
            <a:pPr lvl="2"/>
            <a:r>
              <a:rPr lang="en-US" sz="2400" dirty="0"/>
              <a:t>If higher performance is required, chunks of bytecodes can be translated on the fly (at run time) into machine code for the particular CPU on which the application is executing.</a:t>
            </a:r>
          </a:p>
        </p:txBody>
      </p:sp>
      <p:sp>
        <p:nvSpPr>
          <p:cNvPr id="3" name="Title 2"/>
          <p:cNvSpPr>
            <a:spLocks noGrp="1"/>
          </p:cNvSpPr>
          <p:nvPr>
            <p:ph type="ctrTitle"/>
          </p:nvPr>
        </p:nvSpPr>
        <p:spPr/>
        <p:txBody>
          <a:bodyPr/>
          <a:lstStyle/>
          <a:p>
            <a:r>
              <a:rPr lang="en-US" altLang="en-US" dirty="0"/>
              <a:t>Characteristics of Java</a:t>
            </a:r>
            <a:r>
              <a:rPr lang="en-US" dirty="0"/>
              <a:t>?(9/9)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spTree>
    <p:extLst>
      <p:ext uri="{BB962C8B-B14F-4D97-AF65-F5344CB8AC3E}">
        <p14:creationId xmlns:p14="http://schemas.microsoft.com/office/powerpoint/2010/main" val="139820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Java Compile and Run Environments: Life Cycle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20" y="2155669"/>
            <a:ext cx="8725359" cy="271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09700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1576947" y="2647447"/>
            <a:ext cx="7132320" cy="3813513"/>
          </a:xfrm>
          <a:prstGeom prst="rect">
            <a:avLst/>
          </a:prstGeom>
        </p:spPr>
      </p:pic>
      <p:sp>
        <p:nvSpPr>
          <p:cNvPr id="2" name="Content Placeholder 1"/>
          <p:cNvSpPr>
            <a:spLocks noGrp="1"/>
          </p:cNvSpPr>
          <p:nvPr>
            <p:ph idx="1"/>
          </p:nvPr>
        </p:nvSpPr>
        <p:spPr>
          <a:xfrm>
            <a:off x="300183" y="1071415"/>
            <a:ext cx="4191807" cy="2380445"/>
          </a:xfrm>
        </p:spPr>
        <p:txBody>
          <a:bodyPr>
            <a:normAutofit lnSpcReduction="10000"/>
          </a:bodyPr>
          <a:lstStyle/>
          <a:p>
            <a:r>
              <a:rPr lang="en-US" altLang="en-US" dirty="0"/>
              <a:t>Every Java program must have at least one class. </a:t>
            </a:r>
          </a:p>
          <a:p>
            <a:r>
              <a:rPr lang="en-US" altLang="en-US" dirty="0"/>
              <a:t>Each class has a name which starts with an uppercase letter. In this example, the class name is </a:t>
            </a:r>
            <a:r>
              <a:rPr lang="en-US" dirty="0">
                <a:solidFill>
                  <a:srgbClr val="FF0000"/>
                </a:solidFill>
                <a:cs typeface="Courier New" panose="02070309020205020404" pitchFamily="49" charset="0"/>
              </a:rPr>
              <a:t>MyFirstJavaProgram</a:t>
            </a:r>
            <a:r>
              <a:rPr lang="en-US" altLang="en-US" dirty="0"/>
              <a:t>. </a:t>
            </a:r>
          </a:p>
        </p:txBody>
      </p:sp>
      <p:sp>
        <p:nvSpPr>
          <p:cNvPr id="3" name="Title 2"/>
          <p:cNvSpPr>
            <a:spLocks noGrp="1"/>
          </p:cNvSpPr>
          <p:nvPr>
            <p:ph type="ctrTitle"/>
          </p:nvPr>
        </p:nvSpPr>
        <p:spPr/>
        <p:txBody>
          <a:bodyPr/>
          <a:lstStyle/>
          <a:p>
            <a:r>
              <a:rPr lang="en-US" dirty="0"/>
              <a:t>A Simple Java Program</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sp>
        <p:nvSpPr>
          <p:cNvPr id="33" name="Content Placeholder 1"/>
          <p:cNvSpPr txBox="1">
            <a:spLocks/>
          </p:cNvSpPr>
          <p:nvPr/>
        </p:nvSpPr>
        <p:spPr>
          <a:xfrm>
            <a:off x="4761693" y="1071415"/>
            <a:ext cx="4191807" cy="1896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In order to run a class, the class must contain a method named </a:t>
            </a:r>
            <a:r>
              <a:rPr lang="en-US" altLang="en-US" dirty="0">
                <a:solidFill>
                  <a:srgbClr val="FF0000"/>
                </a:solidFill>
              </a:rPr>
              <a:t>main</a:t>
            </a:r>
            <a:r>
              <a:rPr lang="en-US" altLang="en-US" dirty="0"/>
              <a:t>. The program is executed from the main method.</a:t>
            </a:r>
          </a:p>
        </p:txBody>
      </p:sp>
      <p:sp>
        <p:nvSpPr>
          <p:cNvPr id="5" name="Rectangle 4"/>
          <p:cNvSpPr/>
          <p:nvPr/>
        </p:nvSpPr>
        <p:spPr>
          <a:xfrm>
            <a:off x="78756" y="5290360"/>
            <a:ext cx="2354908" cy="1077218"/>
          </a:xfrm>
          <a:prstGeom prst="rect">
            <a:avLst/>
          </a:prstGeom>
        </p:spPr>
        <p:txBody>
          <a:bodyPr wrap="square">
            <a:spAutoFit/>
          </a:bodyPr>
          <a:lstStyle/>
          <a:p>
            <a:pPr algn="just"/>
            <a:r>
              <a:rPr lang="en-US" sz="1600" b="1" dirty="0">
                <a:solidFill>
                  <a:srgbClr val="FF0000"/>
                </a:solidFill>
              </a:rPr>
              <a:t>A pair of braces in a program forms a block that groups components of a program.</a:t>
            </a:r>
          </a:p>
        </p:txBody>
      </p:sp>
    </p:spTree>
    <p:extLst>
      <p:ext uri="{BB962C8B-B14F-4D97-AF65-F5344CB8AC3E}">
        <p14:creationId xmlns:p14="http://schemas.microsoft.com/office/powerpoint/2010/main" val="215660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3967018" cy="5179436"/>
          </a:xfrm>
        </p:spPr>
        <p:txBody>
          <a:bodyPr>
            <a:normAutofit lnSpcReduction="10000"/>
          </a:bodyPr>
          <a:lstStyle/>
          <a:p>
            <a:pPr>
              <a:spcAft>
                <a:spcPct val="50000"/>
              </a:spcAft>
            </a:pPr>
            <a:r>
              <a:rPr lang="en-US" altLang="en-US" dirty="0"/>
              <a:t>A Java program consists of  one or more classes.</a:t>
            </a:r>
          </a:p>
          <a:p>
            <a:pPr>
              <a:spcAft>
                <a:spcPct val="50000"/>
              </a:spcAft>
            </a:pPr>
            <a:r>
              <a:rPr lang="en-US" altLang="en-US" dirty="0"/>
              <a:t>Java classes reside in one or more files.</a:t>
            </a:r>
          </a:p>
          <a:p>
            <a:pPr>
              <a:spcAft>
                <a:spcPct val="50000"/>
              </a:spcAft>
            </a:pPr>
            <a:r>
              <a:rPr lang="en-US" altLang="en-US" dirty="0"/>
              <a:t>A Java class consists of some variables and one or more methods.</a:t>
            </a:r>
          </a:p>
          <a:p>
            <a:pPr>
              <a:spcAft>
                <a:spcPct val="50000"/>
              </a:spcAft>
            </a:pPr>
            <a:r>
              <a:rPr lang="en-US" altLang="en-US" dirty="0"/>
              <a:t>A Java method consists of one or more statements.</a:t>
            </a:r>
          </a:p>
          <a:p>
            <a:pPr>
              <a:spcAft>
                <a:spcPct val="50000"/>
              </a:spcAft>
            </a:pPr>
            <a:r>
              <a:rPr lang="en-US" altLang="en-US" dirty="0"/>
              <a:t>The file name of a Java program has .java extension.</a:t>
            </a:r>
          </a:p>
          <a:p>
            <a:pPr>
              <a:spcAft>
                <a:spcPct val="50000"/>
              </a:spcAft>
            </a:pPr>
            <a:endParaRPr lang="en-US" altLang="en-US" dirty="0"/>
          </a:p>
          <a:p>
            <a:pPr>
              <a:spcAft>
                <a:spcPct val="50000"/>
              </a:spcAft>
            </a:pPr>
            <a:endParaRPr lang="en-US" altLang="en-US" dirty="0"/>
          </a:p>
        </p:txBody>
      </p:sp>
      <p:sp>
        <p:nvSpPr>
          <p:cNvPr id="3" name="Title 2"/>
          <p:cNvSpPr>
            <a:spLocks noGrp="1"/>
          </p:cNvSpPr>
          <p:nvPr>
            <p:ph type="ctrTitle"/>
          </p:nvPr>
        </p:nvSpPr>
        <p:spPr/>
        <p:txBody>
          <a:bodyPr/>
          <a:lstStyle/>
          <a:p>
            <a:r>
              <a:rPr lang="en-US" altLang="en-US" dirty="0"/>
              <a:t>Anatomy of a Java Program</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grpSp>
        <p:nvGrpSpPr>
          <p:cNvPr id="32" name="Group 31"/>
          <p:cNvGrpSpPr/>
          <p:nvPr/>
        </p:nvGrpSpPr>
        <p:grpSpPr>
          <a:xfrm>
            <a:off x="4705350" y="1143000"/>
            <a:ext cx="4391846" cy="5105400"/>
            <a:chOff x="4705350" y="1143000"/>
            <a:chExt cx="4391846" cy="5105400"/>
          </a:xfrm>
        </p:grpSpPr>
        <p:sp>
          <p:nvSpPr>
            <p:cNvPr id="5" name="Rectangle 4"/>
            <p:cNvSpPr>
              <a:spLocks noChangeArrowheads="1"/>
            </p:cNvSpPr>
            <p:nvPr/>
          </p:nvSpPr>
          <p:spPr bwMode="auto">
            <a:xfrm>
              <a:off x="4705350" y="1143000"/>
              <a:ext cx="1676400" cy="51054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ounded Rectangle 5"/>
            <p:cNvSpPr>
              <a:spLocks noChangeArrowheads="1"/>
            </p:cNvSpPr>
            <p:nvPr/>
          </p:nvSpPr>
          <p:spPr bwMode="auto">
            <a:xfrm>
              <a:off x="4933950" y="1524000"/>
              <a:ext cx="1219200" cy="1295400"/>
            </a:xfrm>
            <a:prstGeom prst="roundRect">
              <a:avLst/>
            </a:prstGeom>
            <a:solidFill>
              <a:schemeClr val="accent6">
                <a:lumMod val="60000"/>
                <a:lumOff val="4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endParaRPr lang="en-US" altLang="en-US" sz="2800">
                <a:solidFill>
                  <a:schemeClr val="accent2"/>
                </a:solidFill>
                <a:latin typeface="Tahoma" panose="020B0604030504040204" pitchFamily="34" charset="0"/>
              </a:endParaRPr>
            </a:p>
          </p:txBody>
        </p:sp>
        <p:sp>
          <p:nvSpPr>
            <p:cNvPr id="7" name="Rectangle 6"/>
            <p:cNvSpPr>
              <a:spLocks noChangeArrowheads="1"/>
            </p:cNvSpPr>
            <p:nvPr/>
          </p:nvSpPr>
          <p:spPr bwMode="auto">
            <a:xfrm>
              <a:off x="5467350" y="4343400"/>
              <a:ext cx="152400" cy="76200"/>
            </a:xfrm>
            <a:prstGeom prst="rect">
              <a:avLst/>
            </a:prstGeom>
            <a:solidFill>
              <a:srgbClr val="121328"/>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7"/>
            <p:cNvSpPr>
              <a:spLocks noChangeArrowheads="1"/>
            </p:cNvSpPr>
            <p:nvPr/>
          </p:nvSpPr>
          <p:spPr bwMode="auto">
            <a:xfrm>
              <a:off x="5467350" y="4495800"/>
              <a:ext cx="152400" cy="76200"/>
            </a:xfrm>
            <a:prstGeom prst="rect">
              <a:avLst/>
            </a:prstGeom>
            <a:solidFill>
              <a:srgbClr val="121328"/>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8"/>
            <p:cNvSpPr>
              <a:spLocks noChangeArrowheads="1"/>
            </p:cNvSpPr>
            <p:nvPr/>
          </p:nvSpPr>
          <p:spPr bwMode="auto">
            <a:xfrm>
              <a:off x="5467350" y="4876800"/>
              <a:ext cx="152400" cy="76200"/>
            </a:xfrm>
            <a:prstGeom prst="rect">
              <a:avLst/>
            </a:prstGeom>
            <a:solidFill>
              <a:srgbClr val="121328"/>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Line 9"/>
            <p:cNvSpPr>
              <a:spLocks noChangeShapeType="1"/>
            </p:cNvSpPr>
            <p:nvPr/>
          </p:nvSpPr>
          <p:spPr bwMode="auto">
            <a:xfrm flipH="1">
              <a:off x="6381750" y="1584325"/>
              <a:ext cx="533400" cy="920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Text Box 10"/>
            <p:cNvSpPr txBox="1">
              <a:spLocks noChangeArrowheads="1"/>
            </p:cNvSpPr>
            <p:nvPr/>
          </p:nvSpPr>
          <p:spPr bwMode="auto">
            <a:xfrm>
              <a:off x="7029450" y="1355725"/>
              <a:ext cx="2067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r>
                <a:rPr lang="en-US" altLang="en-US" sz="2400" dirty="0">
                  <a:latin typeface="Garamond" panose="02020404030301010803" pitchFamily="18" charset="0"/>
                </a:rPr>
                <a:t>A Java Program</a:t>
              </a:r>
            </a:p>
          </p:txBody>
        </p:sp>
        <p:sp>
          <p:nvSpPr>
            <p:cNvPr id="15" name="Text Box 14"/>
            <p:cNvSpPr txBox="1">
              <a:spLocks noChangeArrowheads="1"/>
            </p:cNvSpPr>
            <p:nvPr/>
          </p:nvSpPr>
          <p:spPr bwMode="auto">
            <a:xfrm>
              <a:off x="7856188" y="3174639"/>
              <a:ext cx="9733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r>
                <a:rPr lang="en-US" altLang="en-US" sz="2400" dirty="0">
                  <a:latin typeface="Garamond" panose="02020404030301010803" pitchFamily="18" charset="0"/>
                </a:rPr>
                <a:t>Java</a:t>
              </a:r>
            </a:p>
            <a:p>
              <a:pPr rtl="0" eaLnBrk="1" hangingPunct="1"/>
              <a:r>
                <a:rPr lang="en-US" altLang="en-US" sz="2400" dirty="0">
                  <a:latin typeface="Garamond" panose="02020404030301010803" pitchFamily="18" charset="0"/>
                </a:rPr>
                <a:t>classes</a:t>
              </a:r>
            </a:p>
          </p:txBody>
        </p:sp>
        <p:sp>
          <p:nvSpPr>
            <p:cNvPr id="16" name="Rectangle 15"/>
            <p:cNvSpPr>
              <a:spLocks noChangeArrowheads="1"/>
            </p:cNvSpPr>
            <p:nvPr/>
          </p:nvSpPr>
          <p:spPr bwMode="auto">
            <a:xfrm>
              <a:off x="5162550" y="16002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 name="Rectangle 16"/>
            <p:cNvSpPr>
              <a:spLocks noChangeArrowheads="1"/>
            </p:cNvSpPr>
            <p:nvPr/>
          </p:nvSpPr>
          <p:spPr bwMode="auto">
            <a:xfrm>
              <a:off x="5162550" y="19812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 name="Rectangle 17"/>
            <p:cNvSpPr>
              <a:spLocks noChangeArrowheads="1"/>
            </p:cNvSpPr>
            <p:nvPr/>
          </p:nvSpPr>
          <p:spPr bwMode="auto">
            <a:xfrm>
              <a:off x="5162550" y="23622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 name="Rounded Rectangle 18"/>
            <p:cNvSpPr>
              <a:spLocks noChangeArrowheads="1"/>
            </p:cNvSpPr>
            <p:nvPr/>
          </p:nvSpPr>
          <p:spPr bwMode="auto">
            <a:xfrm>
              <a:off x="4933950" y="2895600"/>
              <a:ext cx="1219200" cy="1295400"/>
            </a:xfrm>
            <a:prstGeom prst="roundRect">
              <a:avLst/>
            </a:prstGeom>
            <a:solidFill>
              <a:schemeClr val="accent6">
                <a:lumMod val="60000"/>
                <a:lumOff val="4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endParaRPr lang="en-US" altLang="en-US" sz="2800">
                <a:solidFill>
                  <a:schemeClr val="accent2"/>
                </a:solidFill>
                <a:latin typeface="Tahoma" panose="020B0604030504040204" pitchFamily="34" charset="0"/>
              </a:endParaRPr>
            </a:p>
          </p:txBody>
        </p:sp>
        <p:sp>
          <p:nvSpPr>
            <p:cNvPr id="20" name="Rectangle 19"/>
            <p:cNvSpPr>
              <a:spLocks noChangeArrowheads="1"/>
            </p:cNvSpPr>
            <p:nvPr/>
          </p:nvSpPr>
          <p:spPr bwMode="auto">
            <a:xfrm>
              <a:off x="5162550" y="29718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 name="Rectangle 20"/>
            <p:cNvSpPr>
              <a:spLocks noChangeArrowheads="1"/>
            </p:cNvSpPr>
            <p:nvPr/>
          </p:nvSpPr>
          <p:spPr bwMode="auto">
            <a:xfrm>
              <a:off x="5162550" y="33528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 name="Rectangle 21"/>
            <p:cNvSpPr>
              <a:spLocks noChangeArrowheads="1"/>
            </p:cNvSpPr>
            <p:nvPr/>
          </p:nvSpPr>
          <p:spPr bwMode="auto">
            <a:xfrm>
              <a:off x="5162550" y="37338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 name="Rounded Rectangle 22"/>
            <p:cNvSpPr>
              <a:spLocks noChangeArrowheads="1"/>
            </p:cNvSpPr>
            <p:nvPr/>
          </p:nvSpPr>
          <p:spPr bwMode="auto">
            <a:xfrm>
              <a:off x="4933950" y="4876800"/>
              <a:ext cx="1219200" cy="1295400"/>
            </a:xfrm>
            <a:prstGeom prst="roundRect">
              <a:avLst/>
            </a:prstGeom>
            <a:solidFill>
              <a:schemeClr val="accent6">
                <a:lumMod val="60000"/>
                <a:lumOff val="4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endParaRPr lang="en-US" altLang="en-US" sz="2800">
                <a:solidFill>
                  <a:schemeClr val="accent2"/>
                </a:solidFill>
                <a:latin typeface="Tahoma" panose="020B0604030504040204" pitchFamily="34" charset="0"/>
              </a:endParaRPr>
            </a:p>
          </p:txBody>
        </p:sp>
        <p:sp>
          <p:nvSpPr>
            <p:cNvPr id="24" name="Rectangle 23"/>
            <p:cNvSpPr>
              <a:spLocks noChangeArrowheads="1"/>
            </p:cNvSpPr>
            <p:nvPr/>
          </p:nvSpPr>
          <p:spPr bwMode="auto">
            <a:xfrm>
              <a:off x="5162550" y="49530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 name="Rectangle 24"/>
            <p:cNvSpPr>
              <a:spLocks noChangeArrowheads="1"/>
            </p:cNvSpPr>
            <p:nvPr/>
          </p:nvSpPr>
          <p:spPr bwMode="auto">
            <a:xfrm>
              <a:off x="5162550" y="53340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 name="Rectangle 25"/>
            <p:cNvSpPr>
              <a:spLocks noChangeArrowheads="1"/>
            </p:cNvSpPr>
            <p:nvPr/>
          </p:nvSpPr>
          <p:spPr bwMode="auto">
            <a:xfrm>
              <a:off x="5162550" y="5715000"/>
              <a:ext cx="762000" cy="304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 name="Rectangle 26"/>
            <p:cNvSpPr>
              <a:spLocks noChangeArrowheads="1"/>
            </p:cNvSpPr>
            <p:nvPr/>
          </p:nvSpPr>
          <p:spPr bwMode="auto">
            <a:xfrm>
              <a:off x="5467350" y="4648200"/>
              <a:ext cx="152400" cy="76200"/>
            </a:xfrm>
            <a:prstGeom prst="rect">
              <a:avLst/>
            </a:prstGeom>
            <a:solidFill>
              <a:srgbClr val="121328"/>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8" name="Line 27"/>
            <p:cNvSpPr>
              <a:spLocks noChangeShapeType="1"/>
            </p:cNvSpPr>
            <p:nvPr/>
          </p:nvSpPr>
          <p:spPr bwMode="auto">
            <a:xfrm flipH="1" flipV="1">
              <a:off x="5695950" y="5105400"/>
              <a:ext cx="121920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 name="Line 28"/>
            <p:cNvSpPr>
              <a:spLocks noChangeShapeType="1"/>
            </p:cNvSpPr>
            <p:nvPr/>
          </p:nvSpPr>
          <p:spPr bwMode="auto">
            <a:xfrm flipH="1">
              <a:off x="5772150" y="5410200"/>
              <a:ext cx="11430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 name="Line 29"/>
            <p:cNvSpPr>
              <a:spLocks noChangeShapeType="1"/>
            </p:cNvSpPr>
            <p:nvPr/>
          </p:nvSpPr>
          <p:spPr bwMode="auto">
            <a:xfrm flipH="1">
              <a:off x="5848350" y="5410200"/>
              <a:ext cx="9906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 name="Text Box 30"/>
            <p:cNvSpPr txBox="1">
              <a:spLocks noChangeArrowheads="1"/>
            </p:cNvSpPr>
            <p:nvPr/>
          </p:nvSpPr>
          <p:spPr bwMode="auto">
            <a:xfrm>
              <a:off x="7219950" y="4953000"/>
              <a:ext cx="12394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r>
                <a:rPr lang="en-US" altLang="en-US" sz="2400">
                  <a:latin typeface="Garamond" panose="02020404030301010803" pitchFamily="18" charset="0"/>
                </a:rPr>
                <a:t>Java</a:t>
              </a:r>
            </a:p>
            <a:p>
              <a:pPr rtl="0" eaLnBrk="1" hangingPunct="1"/>
              <a:r>
                <a:rPr lang="en-US" altLang="en-US" sz="2400">
                  <a:latin typeface="Garamond" panose="02020404030301010803" pitchFamily="18" charset="0"/>
                </a:rPr>
                <a:t>Methods</a:t>
              </a:r>
            </a:p>
          </p:txBody>
        </p:sp>
      </p:grpSp>
      <p:cxnSp>
        <p:nvCxnSpPr>
          <p:cNvPr id="36" name="Curved Connector 35"/>
          <p:cNvCxnSpPr>
            <a:stCxn id="15" idx="1"/>
            <a:endCxn id="6" idx="3"/>
          </p:cNvCxnSpPr>
          <p:nvPr/>
        </p:nvCxnSpPr>
        <p:spPr>
          <a:xfrm rot="10800000">
            <a:off x="6153150" y="2171700"/>
            <a:ext cx="1703038" cy="14184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15" idx="1"/>
            <a:endCxn id="19" idx="3"/>
          </p:cNvCxnSpPr>
          <p:nvPr/>
        </p:nvCxnSpPr>
        <p:spPr>
          <a:xfrm rot="10800000">
            <a:off x="6153150" y="3543300"/>
            <a:ext cx="1703038" cy="468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15" idx="1"/>
          </p:cNvCxnSpPr>
          <p:nvPr/>
        </p:nvCxnSpPr>
        <p:spPr>
          <a:xfrm rot="10800000" flipV="1">
            <a:off x="6148388" y="3590137"/>
            <a:ext cx="1707801" cy="19581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77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solidFill>
                  <a:srgbClr val="FF0000"/>
                </a:solidFill>
              </a:rPr>
              <a:t>Syntax</a:t>
            </a:r>
            <a:r>
              <a:rPr lang="en-US" dirty="0"/>
              <a:t> </a:t>
            </a:r>
            <a:r>
              <a:rPr lang="en-US" dirty="0">
                <a:solidFill>
                  <a:srgbClr val="FF0000"/>
                </a:solidFill>
              </a:rPr>
              <a:t>errors</a:t>
            </a:r>
            <a:r>
              <a:rPr lang="en-US" dirty="0"/>
              <a:t>:</a:t>
            </a:r>
          </a:p>
          <a:p>
            <a:pPr lvl="1"/>
            <a:r>
              <a:rPr lang="en-US" dirty="0"/>
              <a:t>Violating the rules, syntax, of the language.</a:t>
            </a:r>
          </a:p>
          <a:p>
            <a:pPr lvl="1"/>
            <a:r>
              <a:rPr lang="en-US" altLang="en-US" dirty="0"/>
              <a:t>Detected by the compiler: </a:t>
            </a:r>
            <a:r>
              <a:rPr lang="en-US" dirty="0"/>
              <a:t>Program will not run unless it is syntax-error free.</a:t>
            </a:r>
          </a:p>
          <a:p>
            <a:pPr>
              <a:lnSpc>
                <a:spcPct val="200000"/>
              </a:lnSpc>
              <a:spcBef>
                <a:spcPts val="1200"/>
              </a:spcBef>
            </a:pPr>
            <a:r>
              <a:rPr lang="en-US" dirty="0">
                <a:solidFill>
                  <a:srgbClr val="FF0000"/>
                </a:solidFill>
              </a:rPr>
              <a:t>Runtime</a:t>
            </a:r>
            <a:r>
              <a:rPr lang="en-US" dirty="0"/>
              <a:t> </a:t>
            </a:r>
            <a:r>
              <a:rPr lang="en-US" dirty="0">
                <a:solidFill>
                  <a:srgbClr val="FF0000"/>
                </a:solidFill>
              </a:rPr>
              <a:t>errors</a:t>
            </a:r>
            <a:r>
              <a:rPr lang="en-US" dirty="0"/>
              <a:t>:</a:t>
            </a:r>
          </a:p>
          <a:p>
            <a:pPr lvl="1"/>
            <a:r>
              <a:rPr lang="en-US" dirty="0"/>
              <a:t>Occur while the program is running.</a:t>
            </a:r>
          </a:p>
          <a:p>
            <a:pPr lvl="1"/>
            <a:r>
              <a:rPr lang="en-US" dirty="0"/>
              <a:t>Operations can not be carried out. e.g. division by zero.</a:t>
            </a:r>
          </a:p>
          <a:p>
            <a:pPr lvl="1"/>
            <a:r>
              <a:rPr lang="en-US" dirty="0"/>
              <a:t>Causes the program to abort.</a:t>
            </a:r>
          </a:p>
          <a:p>
            <a:pPr>
              <a:lnSpc>
                <a:spcPct val="150000"/>
              </a:lnSpc>
            </a:pPr>
            <a:r>
              <a:rPr lang="en-US" dirty="0">
                <a:solidFill>
                  <a:srgbClr val="FF0000"/>
                </a:solidFill>
              </a:rPr>
              <a:t>Logical</a:t>
            </a:r>
            <a:r>
              <a:rPr lang="en-US" dirty="0"/>
              <a:t> </a:t>
            </a:r>
            <a:r>
              <a:rPr lang="en-US" dirty="0">
                <a:solidFill>
                  <a:srgbClr val="FF0000"/>
                </a:solidFill>
              </a:rPr>
              <a:t>errors</a:t>
            </a:r>
            <a:r>
              <a:rPr lang="en-US" dirty="0"/>
              <a:t>:</a:t>
            </a:r>
          </a:p>
          <a:p>
            <a:pPr lvl="1"/>
            <a:r>
              <a:rPr lang="en-US" dirty="0"/>
              <a:t>Program produces 					un incorrect results.</a:t>
            </a:r>
          </a:p>
        </p:txBody>
      </p:sp>
      <p:sp>
        <p:nvSpPr>
          <p:cNvPr id="3" name="Title 2"/>
          <p:cNvSpPr>
            <a:spLocks noGrp="1"/>
          </p:cNvSpPr>
          <p:nvPr>
            <p:ph type="ctrTitle"/>
          </p:nvPr>
        </p:nvSpPr>
        <p:spPr/>
        <p:txBody>
          <a:bodyPr/>
          <a:lstStyle/>
          <a:p>
            <a:r>
              <a:rPr lang="en-US" dirty="0"/>
              <a:t>Programming Errors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pic>
        <p:nvPicPr>
          <p:cNvPr id="5" name="Picture 4"/>
          <p:cNvPicPr>
            <a:picLocks noChangeAspect="1"/>
          </p:cNvPicPr>
          <p:nvPr/>
        </p:nvPicPr>
        <p:blipFill>
          <a:blip r:embed="rId2"/>
          <a:stretch>
            <a:fillRect/>
          </a:stretch>
        </p:blipFill>
        <p:spPr>
          <a:xfrm>
            <a:off x="4994219" y="2330633"/>
            <a:ext cx="3835312" cy="1062887"/>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4721125" y="4266983"/>
            <a:ext cx="4122694" cy="935204"/>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197719" y="5412296"/>
            <a:ext cx="4646100" cy="966818"/>
          </a:xfrm>
          <a:prstGeom prst="rect">
            <a:avLst/>
          </a:prstGeom>
          <a:ln>
            <a:solidFill>
              <a:schemeClr val="tx1"/>
            </a:solidFill>
          </a:ln>
        </p:spPr>
      </p:pic>
    </p:spTree>
    <p:extLst>
      <p:ext uri="{BB962C8B-B14F-4D97-AF65-F5344CB8AC3E}">
        <p14:creationId xmlns:p14="http://schemas.microsoft.com/office/powerpoint/2010/main" val="214116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Please note that information in </a:t>
            </a:r>
            <a:r>
              <a:rPr lang="en-US"/>
              <a:t>this lecture </a:t>
            </a:r>
            <a:r>
              <a:rPr lang="en-US" dirty="0"/>
              <a:t>is mainly taken from: </a:t>
            </a:r>
          </a:p>
          <a:p>
            <a:pPr lvl="1"/>
            <a:r>
              <a:rPr lang="en-US" dirty="0"/>
              <a:t>Liang, Y. Daniel - Introduction to Java programming and data structures, comprehensive version (2019, Pearson).</a:t>
            </a:r>
          </a:p>
          <a:p>
            <a:pPr marL="0" indent="0">
              <a:buNone/>
            </a:pPr>
            <a:r>
              <a:rPr lang="en-US" dirty="0"/>
              <a:t> </a:t>
            </a:r>
          </a:p>
        </p:txBody>
      </p:sp>
      <p:sp>
        <p:nvSpPr>
          <p:cNvPr id="4" name="Title 3"/>
          <p:cNvSpPr>
            <a:spLocks noGrp="1"/>
          </p:cNvSpPr>
          <p:nvPr>
            <p:ph type="ctrTitle"/>
          </p:nvPr>
        </p:nvSpPr>
        <p:spPr/>
        <p:txBody>
          <a:bodyPr/>
          <a:lstStyle/>
          <a:p>
            <a:r>
              <a:rPr lang="en-US" dirty="0"/>
              <a:t>Declaration</a:t>
            </a:r>
          </a:p>
        </p:txBody>
      </p:sp>
      <p:sp>
        <p:nvSpPr>
          <p:cNvPr id="3" name="Slide Number Placeholder 2"/>
          <p:cNvSpPr>
            <a:spLocks noGrp="1"/>
          </p:cNvSpPr>
          <p:nvPr>
            <p:ph type="sldNum" sz="quarter" idx="12"/>
          </p:nvPr>
        </p:nvSpPr>
        <p:spPr/>
        <p:txBody>
          <a:bodyPr/>
          <a:lstStyle/>
          <a:p>
            <a:fld id="{99AE015D-4E99-42B8-B1B4-4F7FEE987B9B}" type="slidenum">
              <a:rPr lang="en-US" smtClean="0"/>
              <a:t>2</a:t>
            </a:fld>
            <a:endParaRPr lang="en-US"/>
          </a:p>
        </p:txBody>
      </p:sp>
    </p:spTree>
    <p:extLst>
      <p:ext uri="{BB962C8B-B14F-4D97-AF65-F5344CB8AC3E}">
        <p14:creationId xmlns:p14="http://schemas.microsoft.com/office/powerpoint/2010/main" val="2441160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61247" y="1183558"/>
            <a:ext cx="4053288" cy="2995205"/>
          </a:xfrm>
          <a:ln>
            <a:solidFill>
              <a:schemeClr val="accent1"/>
            </a:solidFill>
          </a:ln>
        </p:spPr>
        <p:txBody>
          <a:bodyPr>
            <a:normAutofit/>
          </a:bodyPr>
          <a:lstStyle/>
          <a:p>
            <a:r>
              <a:rPr lang="en-US" dirty="0"/>
              <a:t>Proper Indentation:</a:t>
            </a:r>
          </a:p>
          <a:p>
            <a:pPr lvl="1"/>
            <a:r>
              <a:rPr lang="en-US" sz="2000" dirty="0"/>
              <a:t>Indent two spaces.</a:t>
            </a:r>
          </a:p>
          <a:p>
            <a:r>
              <a:rPr lang="en-US" dirty="0"/>
              <a:t>Spacing:</a:t>
            </a:r>
            <a:endParaRPr lang="en-US" b="0" dirty="0"/>
          </a:p>
          <a:p>
            <a:pPr lvl="1"/>
            <a:r>
              <a:rPr lang="en-US" altLang="en-US" sz="2000" dirty="0"/>
              <a:t>Use blank line to separate segments of the code</a:t>
            </a:r>
          </a:p>
          <a:p>
            <a:endParaRPr lang="en-US" altLang="en-US" dirty="0"/>
          </a:p>
          <a:p>
            <a:endParaRPr lang="en-US" altLang="en-US" dirty="0"/>
          </a:p>
          <a:p>
            <a:pPr lvl="1"/>
            <a:endParaRPr lang="en-US" dirty="0"/>
          </a:p>
        </p:txBody>
      </p:sp>
      <p:sp>
        <p:nvSpPr>
          <p:cNvPr id="3" name="Title 2"/>
          <p:cNvSpPr>
            <a:spLocks noGrp="1"/>
          </p:cNvSpPr>
          <p:nvPr>
            <p:ph type="ctrTitle"/>
          </p:nvPr>
        </p:nvSpPr>
        <p:spPr/>
        <p:txBody>
          <a:bodyPr/>
          <a:lstStyle/>
          <a:p>
            <a:r>
              <a:rPr lang="en-US" dirty="0"/>
              <a:t>Programming Style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
        <p:nvSpPr>
          <p:cNvPr id="9" name="Content Placeholder 1"/>
          <p:cNvSpPr txBox="1">
            <a:spLocks/>
          </p:cNvSpPr>
          <p:nvPr/>
        </p:nvSpPr>
        <p:spPr>
          <a:xfrm>
            <a:off x="262313" y="1392094"/>
            <a:ext cx="4434895" cy="2048608"/>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6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Appropriate Comments</a:t>
            </a:r>
          </a:p>
          <a:p>
            <a:pPr lvl="1"/>
            <a:r>
              <a:rPr lang="en-US" dirty="0"/>
              <a:t>Explain what the programs does.</a:t>
            </a:r>
          </a:p>
          <a:p>
            <a:pPr lvl="1"/>
            <a:r>
              <a:rPr lang="en-US" dirty="0"/>
              <a:t>line comments beginning with //</a:t>
            </a:r>
          </a:p>
          <a:p>
            <a:pPr lvl="1"/>
            <a:r>
              <a:rPr lang="en-US" dirty="0"/>
              <a:t> block comments beginning with /* and ends with */</a:t>
            </a:r>
          </a:p>
        </p:txBody>
      </p:sp>
      <p:pic>
        <p:nvPicPr>
          <p:cNvPr id="5" name="Picture 4"/>
          <p:cNvPicPr>
            <a:picLocks noChangeAspect="1"/>
          </p:cNvPicPr>
          <p:nvPr/>
        </p:nvPicPr>
        <p:blipFill>
          <a:blip r:embed="rId2"/>
          <a:stretch>
            <a:fillRect/>
          </a:stretch>
        </p:blipFill>
        <p:spPr>
          <a:xfrm>
            <a:off x="4965562" y="3114259"/>
            <a:ext cx="2376857" cy="506409"/>
          </a:xfrm>
          <a:prstGeom prst="rect">
            <a:avLst/>
          </a:prstGeom>
        </p:spPr>
      </p:pic>
      <p:pic>
        <p:nvPicPr>
          <p:cNvPr id="6" name="Picture 5"/>
          <p:cNvPicPr>
            <a:picLocks noChangeAspect="1"/>
          </p:cNvPicPr>
          <p:nvPr/>
        </p:nvPicPr>
        <p:blipFill>
          <a:blip r:embed="rId3"/>
          <a:stretch>
            <a:fillRect/>
          </a:stretch>
        </p:blipFill>
        <p:spPr>
          <a:xfrm>
            <a:off x="6469010" y="3418666"/>
            <a:ext cx="2360521" cy="498241"/>
          </a:xfrm>
          <a:prstGeom prst="rect">
            <a:avLst/>
          </a:prstGeom>
        </p:spPr>
      </p:pic>
      <p:grpSp>
        <p:nvGrpSpPr>
          <p:cNvPr id="7" name="Group 6"/>
          <p:cNvGrpSpPr/>
          <p:nvPr/>
        </p:nvGrpSpPr>
        <p:grpSpPr>
          <a:xfrm>
            <a:off x="582813" y="4469966"/>
            <a:ext cx="7740740" cy="1737360"/>
            <a:chOff x="582813" y="4469966"/>
            <a:chExt cx="7740740" cy="1737360"/>
          </a:xfrm>
        </p:grpSpPr>
        <p:pic>
          <p:nvPicPr>
            <p:cNvPr id="10" name="Picture 9"/>
            <p:cNvPicPr>
              <a:picLocks noChangeAspect="1"/>
            </p:cNvPicPr>
            <p:nvPr/>
          </p:nvPicPr>
          <p:blipFill>
            <a:blip r:embed="rId4"/>
            <a:stretch>
              <a:fillRect/>
            </a:stretch>
          </p:blipFill>
          <p:spPr>
            <a:xfrm>
              <a:off x="4437813" y="4480982"/>
              <a:ext cx="3885740" cy="1726343"/>
            </a:xfrm>
            <a:prstGeom prst="rect">
              <a:avLst/>
            </a:prstGeom>
            <a:ln>
              <a:solidFill>
                <a:schemeClr val="accent1"/>
              </a:solidFill>
            </a:ln>
          </p:spPr>
        </p:pic>
        <p:sp>
          <p:nvSpPr>
            <p:cNvPr id="11" name="Content Placeholder 1"/>
            <p:cNvSpPr txBox="1">
              <a:spLocks/>
            </p:cNvSpPr>
            <p:nvPr/>
          </p:nvSpPr>
          <p:spPr>
            <a:xfrm>
              <a:off x="582813" y="4469966"/>
              <a:ext cx="3793893" cy="1737360"/>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6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6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Block Styles:</a:t>
              </a:r>
            </a:p>
            <a:p>
              <a:pPr lvl="1"/>
              <a:r>
                <a:rPr lang="en-US" sz="2000" dirty="0"/>
                <a:t>Use end-of-line style for braces.</a:t>
              </a:r>
            </a:p>
            <a:p>
              <a:pPr lvl="1"/>
              <a:endParaRPr lang="en-US" dirty="0"/>
            </a:p>
          </p:txBody>
        </p:sp>
      </p:grpSp>
    </p:spTree>
    <p:extLst>
      <p:ext uri="{BB962C8B-B14F-4D97-AF65-F5344CB8AC3E}">
        <p14:creationId xmlns:p14="http://schemas.microsoft.com/office/powerpoint/2010/main" val="352968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Naming Conventions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graphicFrame>
        <p:nvGraphicFramePr>
          <p:cNvPr id="5" name="Content Placeholder 6"/>
          <p:cNvGraphicFramePr>
            <a:graphicFrameLocks noGrp="1"/>
          </p:cNvGraphicFramePr>
          <p:nvPr>
            <p:ph idx="1"/>
          </p:nvPr>
        </p:nvGraphicFramePr>
        <p:xfrm>
          <a:off x="812800" y="1339818"/>
          <a:ext cx="7573818" cy="4414837"/>
        </p:xfrm>
        <a:graphic>
          <a:graphicData uri="http://schemas.openxmlformats.org/drawingml/2006/table">
            <a:tbl>
              <a:tblPr firstRow="1" bandRow="1">
                <a:tableStyleId>{912C8C85-51F0-491E-9774-3900AFEF0FD7}</a:tableStyleId>
              </a:tblPr>
              <a:tblGrid>
                <a:gridCol w="2183515">
                  <a:extLst>
                    <a:ext uri="{9D8B030D-6E8A-4147-A177-3AD203B41FA5}">
                      <a16:colId xmlns:a16="http://schemas.microsoft.com/office/drawing/2014/main" val="3142609919"/>
                    </a:ext>
                  </a:extLst>
                </a:gridCol>
                <a:gridCol w="5390303">
                  <a:extLst>
                    <a:ext uri="{9D8B030D-6E8A-4147-A177-3AD203B41FA5}">
                      <a16:colId xmlns:a16="http://schemas.microsoft.com/office/drawing/2014/main" val="1707505640"/>
                    </a:ext>
                  </a:extLst>
                </a:gridCol>
              </a:tblGrid>
              <a:tr h="482917">
                <a:tc>
                  <a:txBody>
                    <a:bodyPr/>
                    <a:lstStyle/>
                    <a:p>
                      <a:pPr algn="ctr"/>
                      <a:r>
                        <a:rPr lang="en-US" sz="2000" dirty="0">
                          <a:effectLst/>
                          <a:latin typeface="Garamond" panose="02020404030301010803" pitchFamily="18" charset="0"/>
                        </a:rPr>
                        <a:t>Identifier </a:t>
                      </a:r>
                      <a:endParaRPr lang="en-US" sz="2000" b="1" dirty="0">
                        <a:effectLst/>
                        <a:latin typeface="Garamond" panose="02020404030301010803" pitchFamily="18" charset="0"/>
                      </a:endParaRPr>
                    </a:p>
                  </a:txBody>
                  <a:tcPr anchor="ctr"/>
                </a:tc>
                <a:tc>
                  <a:txBody>
                    <a:bodyPr/>
                    <a:lstStyle/>
                    <a:p>
                      <a:pPr algn="ctr"/>
                      <a:r>
                        <a:rPr lang="en-US" sz="2000" dirty="0">
                          <a:effectLst/>
                          <a:latin typeface="Garamond" panose="02020404030301010803" pitchFamily="18" charset="0"/>
                        </a:rPr>
                        <a:t>Naming Convention</a:t>
                      </a:r>
                      <a:endParaRPr lang="en-US" sz="2000" b="1" dirty="0">
                        <a:effectLst/>
                        <a:latin typeface="Garamond" panose="02020404030301010803" pitchFamily="18" charset="0"/>
                      </a:endParaRPr>
                    </a:p>
                  </a:txBody>
                  <a:tcPr anchor="ctr"/>
                </a:tc>
                <a:extLst>
                  <a:ext uri="{0D108BD9-81ED-4DB2-BD59-A6C34878D82A}">
                    <a16:rowId xmlns:a16="http://schemas.microsoft.com/office/drawing/2014/main" val="1563068697"/>
                  </a:ext>
                </a:extLst>
              </a:tr>
              <a:tr h="370840">
                <a:tc>
                  <a:txBody>
                    <a:bodyPr/>
                    <a:lstStyle/>
                    <a:p>
                      <a:pPr algn="ctr"/>
                      <a:r>
                        <a:rPr lang="en-US" sz="2000" b="1" dirty="0">
                          <a:effectLst/>
                          <a:latin typeface="Garamond" panose="02020404030301010803" pitchFamily="18" charset="0"/>
                        </a:rPr>
                        <a:t>Variables and method names </a:t>
                      </a:r>
                    </a:p>
                  </a:txBody>
                  <a:tcPr anchor="ctr"/>
                </a:tc>
                <a:tc>
                  <a:txBody>
                    <a:bodyPr/>
                    <a:lstStyle/>
                    <a:p>
                      <a:r>
                        <a:rPr lang="en-US" sz="2000" b="0" kern="1200" dirty="0">
                          <a:solidFill>
                            <a:srgbClr val="FF0000"/>
                          </a:solidFill>
                          <a:effectLst/>
                          <a:latin typeface="Garamond" panose="02020404030301010803" pitchFamily="18" charset="0"/>
                        </a:rPr>
                        <a:t>Use lowercase</a:t>
                      </a:r>
                      <a:r>
                        <a:rPr lang="en-US" sz="2000" b="0" kern="1200" dirty="0">
                          <a:effectLst/>
                          <a:latin typeface="Garamond" panose="02020404030301010803" pitchFamily="18" charset="0"/>
                        </a:rPr>
                        <a:t>. </a:t>
                      </a:r>
                    </a:p>
                    <a:p>
                      <a:r>
                        <a:rPr lang="en-US" sz="2000" b="0" kern="1200" dirty="0">
                          <a:effectLst/>
                          <a:latin typeface="Garamond" panose="02020404030301010803" pitchFamily="18" charset="0"/>
                        </a:rPr>
                        <a:t>If the name consists of </a:t>
                      </a:r>
                      <a:r>
                        <a:rPr lang="en-US" sz="2000" b="0" kern="1200" dirty="0">
                          <a:solidFill>
                            <a:srgbClr val="FF0000"/>
                          </a:solidFill>
                          <a:effectLst/>
                          <a:latin typeface="Garamond" panose="02020404030301010803" pitchFamily="18" charset="0"/>
                        </a:rPr>
                        <a:t>several words</a:t>
                      </a:r>
                      <a:r>
                        <a:rPr lang="en-US" sz="2000" b="0" kern="1200" dirty="0">
                          <a:effectLst/>
                          <a:latin typeface="Garamond" panose="02020404030301010803" pitchFamily="18" charset="0"/>
                        </a:rPr>
                        <a:t>, concatenate all in one, use lowercase for the first word, and </a:t>
                      </a:r>
                      <a:r>
                        <a:rPr lang="en-US" sz="2000" b="0" kern="1200" dirty="0">
                          <a:solidFill>
                            <a:srgbClr val="FF0000"/>
                          </a:solidFill>
                          <a:effectLst/>
                          <a:latin typeface="Garamond" panose="02020404030301010803" pitchFamily="18" charset="0"/>
                        </a:rPr>
                        <a:t>capitalize the first letter </a:t>
                      </a:r>
                      <a:r>
                        <a:rPr lang="en-US" sz="2000" b="0" kern="1200" dirty="0">
                          <a:effectLst/>
                          <a:latin typeface="Garamond" panose="02020404030301010803" pitchFamily="18" charset="0"/>
                        </a:rPr>
                        <a:t>of each subsequent word in the name. </a:t>
                      </a:r>
                    </a:p>
                    <a:p>
                      <a:r>
                        <a:rPr lang="en-US" sz="2000" b="0" kern="1200" dirty="0">
                          <a:effectLst/>
                          <a:latin typeface="Garamond" panose="02020404030301010803" pitchFamily="18" charset="0"/>
                        </a:rPr>
                        <a:t>For example, the variables radius and area, and the method </a:t>
                      </a:r>
                      <a:r>
                        <a:rPr lang="en-US" sz="2000" b="0" kern="1200" dirty="0" err="1">
                          <a:solidFill>
                            <a:schemeClr val="accent5"/>
                          </a:solidFill>
                          <a:effectLst/>
                          <a:latin typeface="Garamond" panose="02020404030301010803" pitchFamily="18" charset="0"/>
                        </a:rPr>
                        <a:t>computeArea</a:t>
                      </a:r>
                      <a:r>
                        <a:rPr lang="en-US" sz="2000" b="0" kern="1200" dirty="0">
                          <a:effectLst/>
                          <a:latin typeface="Garamond" panose="02020404030301010803" pitchFamily="18" charset="0"/>
                        </a:rPr>
                        <a:t>. </a:t>
                      </a:r>
                    </a:p>
                  </a:txBody>
                  <a:tcPr anchor="ctr"/>
                </a:tc>
                <a:extLst>
                  <a:ext uri="{0D108BD9-81ED-4DB2-BD59-A6C34878D82A}">
                    <a16:rowId xmlns:a16="http://schemas.microsoft.com/office/drawing/2014/main" val="2308236872"/>
                  </a:ext>
                </a:extLst>
              </a:tr>
              <a:tr h="370840">
                <a:tc>
                  <a:txBody>
                    <a:bodyPr/>
                    <a:lstStyle/>
                    <a:p>
                      <a:pPr algn="ctr"/>
                      <a:r>
                        <a:rPr lang="en-US" sz="2000" b="1" dirty="0">
                          <a:effectLst/>
                          <a:latin typeface="Garamond" panose="02020404030301010803" pitchFamily="18" charset="0"/>
                        </a:rPr>
                        <a:t>Class names </a:t>
                      </a:r>
                    </a:p>
                  </a:txBody>
                  <a:tcPr anchor="ctr"/>
                </a:tc>
                <a:tc>
                  <a:txBody>
                    <a:bodyPr/>
                    <a:lstStyle/>
                    <a:p>
                      <a:r>
                        <a:rPr lang="en-US" sz="2000" b="0" dirty="0">
                          <a:solidFill>
                            <a:srgbClr val="FF0000"/>
                          </a:solidFill>
                          <a:effectLst/>
                          <a:latin typeface="Garamond" panose="02020404030301010803" pitchFamily="18" charset="0"/>
                        </a:rPr>
                        <a:t>Capitalize the first letter of each word </a:t>
                      </a:r>
                      <a:r>
                        <a:rPr lang="en-US" sz="2000" b="0" dirty="0">
                          <a:effectLst/>
                          <a:latin typeface="Garamond" panose="02020404030301010803" pitchFamily="18" charset="0"/>
                        </a:rPr>
                        <a:t>in the name.  For example, the class name </a:t>
                      </a:r>
                      <a:r>
                        <a:rPr lang="en-US" sz="2000" b="0" dirty="0" err="1">
                          <a:solidFill>
                            <a:schemeClr val="accent5"/>
                          </a:solidFill>
                          <a:effectLst/>
                          <a:latin typeface="Garamond" panose="02020404030301010803" pitchFamily="18" charset="0"/>
                        </a:rPr>
                        <a:t>CircleArea</a:t>
                      </a:r>
                      <a:r>
                        <a:rPr lang="en-US" sz="2000" b="0" dirty="0">
                          <a:effectLst/>
                          <a:latin typeface="Garamond" panose="02020404030301010803" pitchFamily="18" charset="0"/>
                        </a:rPr>
                        <a:t>.</a:t>
                      </a:r>
                    </a:p>
                  </a:txBody>
                  <a:tcPr anchor="ctr"/>
                </a:tc>
                <a:extLst>
                  <a:ext uri="{0D108BD9-81ED-4DB2-BD59-A6C34878D82A}">
                    <a16:rowId xmlns:a16="http://schemas.microsoft.com/office/drawing/2014/main" val="516653776"/>
                  </a:ext>
                </a:extLst>
              </a:tr>
              <a:tr h="370840">
                <a:tc>
                  <a:txBody>
                    <a:bodyPr/>
                    <a:lstStyle/>
                    <a:p>
                      <a:pPr algn="ctr"/>
                      <a:r>
                        <a:rPr lang="en-US" sz="2000" b="1" dirty="0">
                          <a:effectLst/>
                          <a:latin typeface="Garamond" panose="02020404030301010803" pitchFamily="18" charset="0"/>
                        </a:rPr>
                        <a:t>Constants </a:t>
                      </a:r>
                    </a:p>
                  </a:txBody>
                  <a:tcPr anchor="ctr"/>
                </a:tc>
                <a:tc>
                  <a:txBody>
                    <a:bodyPr/>
                    <a:lstStyle/>
                    <a:p>
                      <a:r>
                        <a:rPr lang="en-US" sz="2000" b="0" dirty="0">
                          <a:solidFill>
                            <a:srgbClr val="FF0000"/>
                          </a:solidFill>
                          <a:effectLst/>
                          <a:latin typeface="Garamond" panose="02020404030301010803" pitchFamily="18" charset="0"/>
                        </a:rPr>
                        <a:t>Capitalize all letters </a:t>
                      </a:r>
                      <a:r>
                        <a:rPr lang="en-US" sz="2000" b="0" dirty="0">
                          <a:effectLst/>
                          <a:latin typeface="Garamond" panose="02020404030301010803" pitchFamily="18" charset="0"/>
                        </a:rPr>
                        <a:t>in constants, and use </a:t>
                      </a:r>
                      <a:r>
                        <a:rPr lang="en-US" sz="2000" b="0" dirty="0">
                          <a:solidFill>
                            <a:srgbClr val="FF0000"/>
                          </a:solidFill>
                          <a:effectLst/>
                          <a:latin typeface="Garamond" panose="02020404030301010803" pitchFamily="18" charset="0"/>
                        </a:rPr>
                        <a:t>underscores</a:t>
                      </a:r>
                      <a:r>
                        <a:rPr lang="en-US" sz="2000" b="0" dirty="0">
                          <a:effectLst/>
                          <a:latin typeface="Garamond" panose="02020404030301010803" pitchFamily="18" charset="0"/>
                        </a:rPr>
                        <a:t> to connect words.  For example, the constant PI and MAX_VALUE</a:t>
                      </a:r>
                    </a:p>
                  </a:txBody>
                  <a:tcPr anchor="ctr"/>
                </a:tc>
                <a:extLst>
                  <a:ext uri="{0D108BD9-81ED-4DB2-BD59-A6C34878D82A}">
                    <a16:rowId xmlns:a16="http://schemas.microsoft.com/office/drawing/2014/main" val="3166170343"/>
                  </a:ext>
                </a:extLst>
              </a:tr>
            </a:tbl>
          </a:graphicData>
        </a:graphic>
      </p:graphicFrame>
    </p:spTree>
    <p:extLst>
      <p:ext uri="{BB962C8B-B14F-4D97-AF65-F5344CB8AC3E}">
        <p14:creationId xmlns:p14="http://schemas.microsoft.com/office/powerpoint/2010/main" val="246711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706032" cy="5179436"/>
          </a:xfrm>
        </p:spPr>
        <p:txBody>
          <a:bodyPr>
            <a:normAutofit/>
          </a:bodyPr>
          <a:lstStyle/>
          <a:p>
            <a:pPr>
              <a:spcBef>
                <a:spcPts val="2400"/>
              </a:spcBef>
            </a:pPr>
            <a:r>
              <a:rPr lang="en-US" dirty="0"/>
              <a:t>To understand </a:t>
            </a:r>
            <a:r>
              <a:rPr lang="en-US" dirty="0">
                <a:solidFill>
                  <a:srgbClr val="FF0000"/>
                </a:solidFill>
              </a:rPr>
              <a:t>programming basics</a:t>
            </a:r>
            <a:r>
              <a:rPr lang="en-US" dirty="0"/>
              <a:t>(§§1.2–1.4).</a:t>
            </a:r>
          </a:p>
          <a:p>
            <a:pPr>
              <a:spcBef>
                <a:spcPts val="2400"/>
              </a:spcBef>
            </a:pPr>
            <a:r>
              <a:rPr lang="en-US" sz="2200" dirty="0"/>
              <a:t>To describe the relationship between </a:t>
            </a:r>
            <a:r>
              <a:rPr lang="en-US" sz="2200" dirty="0">
                <a:solidFill>
                  <a:srgbClr val="FF0000"/>
                </a:solidFill>
              </a:rPr>
              <a:t>Java and the World Wide Web </a:t>
            </a:r>
            <a:r>
              <a:rPr lang="en-US" sz="2200" dirty="0"/>
              <a:t>(§1.5).</a:t>
            </a:r>
          </a:p>
          <a:p>
            <a:pPr>
              <a:spcBef>
                <a:spcPts val="2400"/>
              </a:spcBef>
            </a:pPr>
            <a:r>
              <a:rPr lang="en-US" dirty="0"/>
              <a:t>To understand </a:t>
            </a:r>
            <a:r>
              <a:rPr lang="en-US" dirty="0">
                <a:solidFill>
                  <a:srgbClr val="FF0000"/>
                </a:solidFill>
              </a:rPr>
              <a:t>Characteristics of Java </a:t>
            </a:r>
            <a:r>
              <a:rPr lang="en-US" dirty="0"/>
              <a:t>(§1.6).</a:t>
            </a:r>
          </a:p>
          <a:p>
            <a:pPr>
              <a:spcBef>
                <a:spcPts val="2400"/>
              </a:spcBef>
            </a:pPr>
            <a:r>
              <a:rPr lang="en-US" dirty="0"/>
              <a:t>To explain the basic </a:t>
            </a:r>
            <a:r>
              <a:rPr lang="en-US" dirty="0">
                <a:solidFill>
                  <a:srgbClr val="FF0000"/>
                </a:solidFill>
              </a:rPr>
              <a:t>syntax of a Java program </a:t>
            </a:r>
            <a:r>
              <a:rPr lang="en-US" dirty="0"/>
              <a:t>(§1.7).</a:t>
            </a:r>
          </a:p>
          <a:p>
            <a:pPr>
              <a:spcBef>
                <a:spcPts val="2400"/>
              </a:spcBef>
            </a:pPr>
            <a:r>
              <a:rPr lang="en-US" dirty="0"/>
              <a:t>To create, compile, and </a:t>
            </a:r>
            <a:r>
              <a:rPr lang="en-US" dirty="0">
                <a:solidFill>
                  <a:srgbClr val="FF0000"/>
                </a:solidFill>
              </a:rPr>
              <a:t>run Java programs </a:t>
            </a:r>
            <a:r>
              <a:rPr lang="en-US" dirty="0"/>
              <a:t>(§1.8)</a:t>
            </a:r>
          </a:p>
          <a:p>
            <a:pPr>
              <a:spcBef>
                <a:spcPts val="2400"/>
              </a:spcBef>
            </a:pPr>
            <a:r>
              <a:rPr lang="en-US" dirty="0"/>
              <a:t>To use sound Java </a:t>
            </a:r>
            <a:r>
              <a:rPr lang="en-US" dirty="0">
                <a:solidFill>
                  <a:srgbClr val="FF0000"/>
                </a:solidFill>
              </a:rPr>
              <a:t>programming style</a:t>
            </a:r>
            <a:r>
              <a:rPr lang="en-US" dirty="0"/>
              <a:t>. (§1.9).</a:t>
            </a:r>
          </a:p>
          <a:p>
            <a:pPr>
              <a:spcBef>
                <a:spcPts val="2400"/>
              </a:spcBef>
            </a:pPr>
            <a:r>
              <a:rPr lang="en-US" dirty="0"/>
              <a:t>To understand the differences between </a:t>
            </a:r>
            <a:r>
              <a:rPr lang="en-US" dirty="0">
                <a:solidFill>
                  <a:srgbClr val="FF0000"/>
                </a:solidFill>
              </a:rPr>
              <a:t>syntax errors, runtime errors, and logic errors</a:t>
            </a:r>
            <a:r>
              <a:rPr lang="en-US" dirty="0"/>
              <a:t> (§1.10).</a:t>
            </a:r>
            <a:endParaRPr lang="en-US" b="1" dirty="0"/>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a:t>
            </a:fld>
            <a:endParaRPr lang="en-US"/>
          </a:p>
        </p:txBody>
      </p:sp>
    </p:spTree>
    <p:extLst>
      <p:ext uri="{BB962C8B-B14F-4D97-AF65-F5344CB8AC3E}">
        <p14:creationId xmlns:p14="http://schemas.microsoft.com/office/powerpoint/2010/main" val="374051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1" y="1071415"/>
            <a:ext cx="8529349" cy="5179436"/>
          </a:xfrm>
        </p:spPr>
        <p:txBody>
          <a:bodyPr>
            <a:normAutofit lnSpcReduction="10000"/>
          </a:bodyPr>
          <a:lstStyle/>
          <a:p>
            <a:r>
              <a:rPr lang="en-US" dirty="0"/>
              <a:t>Computer Algorithm: </a:t>
            </a:r>
          </a:p>
          <a:p>
            <a:pPr lvl="1"/>
            <a:r>
              <a:rPr lang="en-US" dirty="0"/>
              <a:t>A finite, ordered, un-ambiguous, sequence of steps that solves a computer-solvable problem in a finite amount of time.</a:t>
            </a:r>
          </a:p>
          <a:p>
            <a:pPr>
              <a:spcBef>
                <a:spcPts val="2400"/>
              </a:spcBef>
            </a:pPr>
            <a:r>
              <a:rPr lang="en-US" dirty="0"/>
              <a:t>Computer program:</a:t>
            </a:r>
          </a:p>
          <a:p>
            <a:pPr lvl="1"/>
            <a:r>
              <a:rPr lang="en-US" dirty="0">
                <a:latin typeface="Times New Roman" panose="02020603050405020304" pitchFamily="18" charset="0"/>
                <a:cs typeface="Times New Roman" panose="02020603050405020304" pitchFamily="18" charset="0"/>
              </a:rPr>
              <a:t>A sequence of instructions written to perform a specified task with a computer.</a:t>
            </a:r>
          </a:p>
          <a:p>
            <a:pPr lvl="1"/>
            <a:r>
              <a:rPr lang="en-US" dirty="0">
                <a:latin typeface="Times New Roman" panose="02020603050405020304" pitchFamily="18" charset="0"/>
                <a:cs typeface="Times New Roman" panose="02020603050405020304" pitchFamily="18" charset="0"/>
              </a:rPr>
              <a:t>A computer algorithm translated into a program using a particular programming language.</a:t>
            </a:r>
          </a:p>
          <a:p>
            <a:pPr>
              <a:spcBef>
                <a:spcPts val="3000"/>
              </a:spcBef>
            </a:pPr>
            <a:r>
              <a:rPr lang="en-US" dirty="0"/>
              <a:t>Programming: </a:t>
            </a:r>
          </a:p>
          <a:p>
            <a:pPr lvl="1"/>
            <a:r>
              <a:rPr lang="en-US" dirty="0"/>
              <a:t>The translation of a computer algorithm into a program.</a:t>
            </a:r>
          </a:p>
          <a:p>
            <a:pPr lvl="1"/>
            <a:r>
              <a:rPr lang="en-US" dirty="0"/>
              <a:t>The act of designing and implementing computer programs is called programming.</a:t>
            </a:r>
          </a:p>
        </p:txBody>
      </p:sp>
      <p:sp>
        <p:nvSpPr>
          <p:cNvPr id="3" name="Title 2"/>
          <p:cNvSpPr>
            <a:spLocks noGrp="1"/>
          </p:cNvSpPr>
          <p:nvPr>
            <p:ph type="ctrTitle"/>
          </p:nvPr>
        </p:nvSpPr>
        <p:spPr/>
        <p:txBody>
          <a:bodyPr/>
          <a:lstStyle/>
          <a:p>
            <a:r>
              <a:rPr lang="en-US" dirty="0"/>
              <a:t>What is programming?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sp>
        <p:nvSpPr>
          <p:cNvPr id="5" name="Rectangle 4"/>
          <p:cNvSpPr/>
          <p:nvPr/>
        </p:nvSpPr>
        <p:spPr>
          <a:xfrm>
            <a:off x="6127368" y="3892960"/>
            <a:ext cx="2702162" cy="1077218"/>
          </a:xfrm>
          <a:prstGeom prst="rect">
            <a:avLst/>
          </a:prstGeom>
        </p:spPr>
        <p:txBody>
          <a:bodyPr wrap="square">
            <a:spAutoFit/>
          </a:bodyPr>
          <a:lstStyle/>
          <a:p>
            <a:pPr marL="342900" marR="0" lvl="0" indent="-342900" rtl="0">
              <a:spcBef>
                <a:spcPts val="0"/>
              </a:spcBef>
              <a:spcAft>
                <a:spcPts val="0"/>
              </a:spcAft>
              <a:buFont typeface="+mj-lt"/>
              <a:buAutoNum type="arabicPeriod"/>
            </a:pP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Input: num1, num2</a:t>
            </a:r>
          </a:p>
          <a:p>
            <a:pPr marL="342900" marR="0" lvl="0" indent="-342900" rtl="0">
              <a:spcBef>
                <a:spcPts val="0"/>
              </a:spcBef>
              <a:spcAft>
                <a:spcPts val="0"/>
              </a:spcAft>
              <a:buFont typeface="+mj-lt"/>
              <a:buAutoNum type="arabicPeriod"/>
            </a:pP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sum = num1 + num2</a:t>
            </a:r>
          </a:p>
          <a:p>
            <a:pPr marL="342900" marR="0" lvl="0" indent="-342900" rtl="0">
              <a:spcBef>
                <a:spcPts val="0"/>
              </a:spcBef>
              <a:spcAft>
                <a:spcPts val="0"/>
              </a:spcAft>
              <a:buFont typeface="+mj-lt"/>
              <a:buAutoNum type="arabicPeriod"/>
            </a:pP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output: “Sum = ” , sum</a:t>
            </a:r>
          </a:p>
          <a:p>
            <a:pPr marL="342900" marR="0" lvl="0" indent="-342900" rtl="0">
              <a:spcBef>
                <a:spcPts val="0"/>
              </a:spcBef>
              <a:spcAft>
                <a:spcPts val="800"/>
              </a:spcAft>
              <a:buFont typeface="+mj-lt"/>
              <a:buAutoNum type="arabicPeriod"/>
            </a:pP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Stop</a:t>
            </a:r>
          </a:p>
        </p:txBody>
      </p:sp>
    </p:spTree>
    <p:extLst>
      <p:ext uri="{BB962C8B-B14F-4D97-AF65-F5344CB8AC3E}">
        <p14:creationId xmlns:p14="http://schemas.microsoft.com/office/powerpoint/2010/main" val="311667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6660688" cy="5179436"/>
          </a:xfrm>
        </p:spPr>
        <p:txBody>
          <a:bodyPr>
            <a:normAutofit/>
          </a:bodyPr>
          <a:lstStyle/>
          <a:p>
            <a:pPr>
              <a:spcBef>
                <a:spcPts val="1800"/>
              </a:spcBef>
            </a:pPr>
            <a:r>
              <a:rPr lang="en-US" sz="2800" dirty="0"/>
              <a:t>Java is an object-oriented programming language originally developed by James Gosling at Sun Microsystems. </a:t>
            </a:r>
          </a:p>
          <a:p>
            <a:pPr>
              <a:spcBef>
                <a:spcPts val="1800"/>
              </a:spcBef>
            </a:pPr>
            <a:r>
              <a:rPr lang="en-US" altLang="en-US" sz="2800" dirty="0"/>
              <a:t>It was first released in 1995.</a:t>
            </a:r>
            <a:endParaRPr lang="en-US" sz="2800" dirty="0"/>
          </a:p>
          <a:p>
            <a:pPr>
              <a:spcBef>
                <a:spcPts val="1800"/>
              </a:spcBef>
            </a:pPr>
            <a:r>
              <a:rPr lang="en-US" altLang="en-US" sz="2800" dirty="0"/>
              <a:t>The language derives much of its</a:t>
            </a:r>
            <a:r>
              <a:rPr lang="ar-SA" altLang="en-US" sz="2800" dirty="0"/>
              <a:t> </a:t>
            </a:r>
            <a:r>
              <a:rPr lang="en-US" altLang="en-US" sz="2800" dirty="0"/>
              <a:t> syntax</a:t>
            </a:r>
            <a:r>
              <a:rPr lang="ar-SA" altLang="en-US" sz="2800" dirty="0"/>
              <a:t> </a:t>
            </a:r>
            <a:r>
              <a:rPr lang="en-US" altLang="en-US" sz="2800" dirty="0"/>
              <a:t>from C and C++.</a:t>
            </a:r>
            <a:r>
              <a:rPr lang="ar-SA" altLang="en-US" sz="2800" dirty="0"/>
              <a:t> </a:t>
            </a:r>
            <a:endParaRPr lang="en-US" altLang="en-US" sz="2800" dirty="0"/>
          </a:p>
          <a:p>
            <a:pPr>
              <a:spcBef>
                <a:spcPts val="1800"/>
              </a:spcBef>
            </a:pPr>
            <a:r>
              <a:rPr lang="en-US" altLang="en-US" sz="2800" dirty="0"/>
              <a:t>Has a simpler object model</a:t>
            </a:r>
            <a:r>
              <a:rPr lang="ar-SA" altLang="en-US" sz="2800" dirty="0"/>
              <a:t> </a:t>
            </a:r>
            <a:r>
              <a:rPr lang="en-US" altLang="en-US" sz="2800" dirty="0"/>
              <a:t>and fewer low-level facilities than C and C++.</a:t>
            </a:r>
            <a:r>
              <a:rPr lang="ar-SA" altLang="en-US" sz="2800" dirty="0"/>
              <a:t> </a:t>
            </a:r>
            <a:endParaRPr lang="en-US" altLang="en-US" sz="2800" dirty="0"/>
          </a:p>
        </p:txBody>
      </p:sp>
      <p:sp>
        <p:nvSpPr>
          <p:cNvPr id="3" name="Title 2"/>
          <p:cNvSpPr>
            <a:spLocks noGrp="1"/>
          </p:cNvSpPr>
          <p:nvPr>
            <p:ph type="ctrTitle"/>
          </p:nvPr>
        </p:nvSpPr>
        <p:spPr/>
        <p:txBody>
          <a:bodyPr/>
          <a:lstStyle/>
          <a:p>
            <a:r>
              <a:rPr lang="en-US" dirty="0"/>
              <a:t>About Java</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pic>
        <p:nvPicPr>
          <p:cNvPr id="5" name="Picture 6" descr="File:Java logo.sv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1219200"/>
            <a:ext cx="10541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225px-James_Gosling_2005">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6475" y="3810000"/>
            <a:ext cx="15144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59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10000"/>
              </a:lnSpc>
            </a:pPr>
            <a:r>
              <a:rPr lang="en-US" altLang="en-US" dirty="0"/>
              <a:t>Java is a general purpose/Internet  programming language.</a:t>
            </a:r>
          </a:p>
          <a:p>
            <a:pPr>
              <a:lnSpc>
                <a:spcPct val="110000"/>
              </a:lnSpc>
            </a:pPr>
            <a:r>
              <a:rPr lang="en-US" dirty="0"/>
              <a:t>Java can be used to develop applications for: </a:t>
            </a:r>
          </a:p>
          <a:p>
            <a:pPr lvl="1">
              <a:lnSpc>
                <a:spcPct val="110000"/>
              </a:lnSpc>
            </a:pPr>
            <a:r>
              <a:rPr lang="en-US" b="0" dirty="0"/>
              <a:t>Web:</a:t>
            </a:r>
          </a:p>
          <a:p>
            <a:pPr lvl="2">
              <a:lnSpc>
                <a:spcPct val="110000"/>
              </a:lnSpc>
            </a:pPr>
            <a:r>
              <a:rPr lang="en-US" dirty="0"/>
              <a:t>Run on browsers and contact with servers to perform tasks.</a:t>
            </a:r>
            <a:endParaRPr lang="en-US" b="0" dirty="0"/>
          </a:p>
          <a:p>
            <a:pPr lvl="1">
              <a:lnSpc>
                <a:spcPct val="110000"/>
              </a:lnSpc>
            </a:pPr>
            <a:r>
              <a:rPr lang="en-US" b="0" dirty="0"/>
              <a:t>Desktop computers:</a:t>
            </a:r>
          </a:p>
          <a:p>
            <a:pPr lvl="2">
              <a:lnSpc>
                <a:spcPct val="110000"/>
              </a:lnSpc>
            </a:pPr>
            <a:r>
              <a:rPr lang="en-US" dirty="0"/>
              <a:t>Run on a desktop, and don’t need web access to function.</a:t>
            </a:r>
            <a:endParaRPr lang="en-US" b="0" dirty="0"/>
          </a:p>
          <a:p>
            <a:pPr lvl="1">
              <a:lnSpc>
                <a:spcPct val="110000"/>
              </a:lnSpc>
            </a:pPr>
            <a:r>
              <a:rPr lang="en-US" b="0" dirty="0"/>
              <a:t>Hand-held devices</a:t>
            </a:r>
            <a:r>
              <a:rPr lang="en-US" dirty="0"/>
              <a:t>. </a:t>
            </a:r>
          </a:p>
          <a:p>
            <a:pPr lvl="2">
              <a:lnSpc>
                <a:spcPct val="110000"/>
              </a:lnSpc>
            </a:pPr>
            <a:r>
              <a:rPr lang="en-US" dirty="0"/>
              <a:t>Run on mobile devices and built for a specific platform, such as iOS for the Apple iPhone or Android for a Samsung devices. </a:t>
            </a:r>
          </a:p>
        </p:txBody>
      </p:sp>
      <p:sp>
        <p:nvSpPr>
          <p:cNvPr id="3" name="Title 2"/>
          <p:cNvSpPr>
            <a:spLocks noGrp="1"/>
          </p:cNvSpPr>
          <p:nvPr>
            <p:ph type="ctrTitle"/>
          </p:nvPr>
        </p:nvSpPr>
        <p:spPr/>
        <p:txBody>
          <a:bodyPr/>
          <a:lstStyle/>
          <a:p>
            <a:r>
              <a:rPr lang="en-US" altLang="en-US" dirty="0"/>
              <a:t>Characteristics of Java</a:t>
            </a:r>
            <a:r>
              <a:rPr lang="en-US" dirty="0"/>
              <a:t>?(1/9)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spTree>
    <p:extLst>
      <p:ext uri="{BB962C8B-B14F-4D97-AF65-F5344CB8AC3E}">
        <p14:creationId xmlns:p14="http://schemas.microsoft.com/office/powerpoint/2010/main" val="5608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a:t>Java Is Simple:</a:t>
            </a:r>
          </a:p>
          <a:p>
            <a:pPr lvl="1">
              <a:lnSpc>
                <a:spcPct val="100000"/>
              </a:lnSpc>
              <a:spcBef>
                <a:spcPts val="1800"/>
              </a:spcBef>
            </a:pPr>
            <a:r>
              <a:rPr lang="en-US" dirty="0"/>
              <a:t>Look familiar to a majority of programmers, based on C++.</a:t>
            </a:r>
          </a:p>
          <a:p>
            <a:pPr lvl="1">
              <a:lnSpc>
                <a:spcPct val="100000"/>
              </a:lnSpc>
              <a:spcBef>
                <a:spcPts val="1800"/>
              </a:spcBef>
            </a:pPr>
            <a:r>
              <a:rPr lang="en-US" dirty="0"/>
              <a:t>Has Removed many complicated and rarely features such as:</a:t>
            </a:r>
          </a:p>
          <a:p>
            <a:pPr lvl="2">
              <a:lnSpc>
                <a:spcPct val="100000"/>
              </a:lnSpc>
              <a:spcBef>
                <a:spcPts val="1800"/>
              </a:spcBef>
            </a:pPr>
            <a:r>
              <a:rPr lang="en-US" sz="2400" dirty="0"/>
              <a:t> </a:t>
            </a:r>
            <a:r>
              <a:rPr lang="en-US" dirty="0"/>
              <a:t>E</a:t>
            </a:r>
            <a:r>
              <a:rPr lang="en-US" sz="2400" dirty="0"/>
              <a:t>xplicit pointers, preprocessors and header files and multiple inheritance</a:t>
            </a:r>
            <a:r>
              <a:rPr lang="en-US" dirty="0"/>
              <a:t>.</a:t>
            </a:r>
          </a:p>
          <a:p>
            <a:pPr lvl="1">
              <a:lnSpc>
                <a:spcPct val="100000"/>
              </a:lnSpc>
              <a:spcBef>
                <a:spcPts val="1800"/>
              </a:spcBef>
            </a:pPr>
            <a:r>
              <a:rPr lang="en-US" dirty="0"/>
              <a:t>Provides garbage collation to destroy the useless object which frees memory.</a:t>
            </a:r>
          </a:p>
          <a:p>
            <a:pPr lvl="1">
              <a:lnSpc>
                <a:spcPct val="100000"/>
              </a:lnSpc>
              <a:spcBef>
                <a:spcPts val="1800"/>
              </a:spcBef>
            </a:pPr>
            <a:r>
              <a:rPr lang="en-US" dirty="0"/>
              <a:t>Provides libraries of tested objects that provide functionality ranging from basic data types through I/O and network interfaces to graphical user interface toolkits.</a:t>
            </a:r>
          </a:p>
        </p:txBody>
      </p:sp>
      <p:sp>
        <p:nvSpPr>
          <p:cNvPr id="3" name="Title 2"/>
          <p:cNvSpPr>
            <a:spLocks noGrp="1"/>
          </p:cNvSpPr>
          <p:nvPr>
            <p:ph type="ctrTitle"/>
          </p:nvPr>
        </p:nvSpPr>
        <p:spPr/>
        <p:txBody>
          <a:bodyPr/>
          <a:lstStyle/>
          <a:p>
            <a:r>
              <a:rPr lang="en-US" altLang="en-US" dirty="0"/>
              <a:t>Characteristics of Java</a:t>
            </a:r>
            <a:r>
              <a:rPr lang="en-US" dirty="0"/>
              <a:t>?(2/9)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spTree>
    <p:extLst>
      <p:ext uri="{BB962C8B-B14F-4D97-AF65-F5344CB8AC3E}">
        <p14:creationId xmlns:p14="http://schemas.microsoft.com/office/powerpoint/2010/main" val="129691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Java Is Object-Oriented:</a:t>
            </a:r>
          </a:p>
          <a:p>
            <a:pPr lvl="1">
              <a:lnSpc>
                <a:spcPct val="120000"/>
              </a:lnSpc>
              <a:spcBef>
                <a:spcPts val="0"/>
              </a:spcBef>
            </a:pPr>
            <a:r>
              <a:rPr lang="en-US" dirty="0">
                <a:cs typeface="Times New Roman" panose="02020603050405020304" pitchFamily="18" charset="0"/>
              </a:rPr>
              <a:t>Everything in Java is an object. (All methods and data live within objects and classes.)</a:t>
            </a:r>
          </a:p>
          <a:p>
            <a:pPr lvl="1">
              <a:lnSpc>
                <a:spcPct val="120000"/>
              </a:lnSpc>
              <a:spcBef>
                <a:spcPts val="0"/>
              </a:spcBef>
            </a:pPr>
            <a:endParaRPr lang="en-US" dirty="0">
              <a:cs typeface="Times New Roman" panose="02020603050405020304" pitchFamily="18" charset="0"/>
            </a:endParaRPr>
          </a:p>
          <a:p>
            <a:pPr lvl="1">
              <a:lnSpc>
                <a:spcPct val="120000"/>
              </a:lnSpc>
              <a:spcBef>
                <a:spcPts val="0"/>
              </a:spcBef>
            </a:pPr>
            <a:r>
              <a:rPr lang="en-US" dirty="0">
                <a:cs typeface="Times New Roman" panose="02020603050405020304" pitchFamily="18" charset="0"/>
              </a:rPr>
              <a:t>Organizes software as a combination of different types of objects that incorporates both data and behavior.</a:t>
            </a:r>
          </a:p>
          <a:p>
            <a:pPr lvl="1">
              <a:lnSpc>
                <a:spcPct val="120000"/>
              </a:lnSpc>
              <a:spcBef>
                <a:spcPts val="0"/>
              </a:spcBef>
            </a:pPr>
            <a:endParaRPr lang="en-US" dirty="0">
              <a:cs typeface="Times New Roman" panose="02020603050405020304" pitchFamily="18" charset="0"/>
            </a:endParaRPr>
          </a:p>
          <a:p>
            <a:pPr lvl="1">
              <a:lnSpc>
                <a:spcPct val="120000"/>
              </a:lnSpc>
              <a:spcBef>
                <a:spcPts val="0"/>
              </a:spcBef>
            </a:pPr>
            <a:r>
              <a:rPr lang="en-US" dirty="0">
                <a:cs typeface="Times New Roman" panose="02020603050405020304" pitchFamily="18" charset="0"/>
              </a:rPr>
              <a:t>Supports major Object-Oriented programming features like Encapsulation, Abstraction, Inheritance and Polymorphism.</a:t>
            </a:r>
          </a:p>
        </p:txBody>
      </p:sp>
      <p:sp>
        <p:nvSpPr>
          <p:cNvPr id="3" name="Title 2"/>
          <p:cNvSpPr>
            <a:spLocks noGrp="1"/>
          </p:cNvSpPr>
          <p:nvPr>
            <p:ph type="ctrTitle"/>
          </p:nvPr>
        </p:nvSpPr>
        <p:spPr/>
        <p:txBody>
          <a:bodyPr/>
          <a:lstStyle/>
          <a:p>
            <a:r>
              <a:rPr lang="en-US" altLang="en-US" dirty="0"/>
              <a:t>Characteristics of Java</a:t>
            </a:r>
            <a:r>
              <a:rPr lang="en-US" dirty="0"/>
              <a:t>?(3/9)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sp>
        <p:nvSpPr>
          <p:cNvPr id="5" name="Rectangle 4"/>
          <p:cNvSpPr/>
          <p:nvPr/>
        </p:nvSpPr>
        <p:spPr>
          <a:xfrm>
            <a:off x="3310602" y="5912297"/>
            <a:ext cx="5533217" cy="338554"/>
          </a:xfrm>
          <a:prstGeom prst="rect">
            <a:avLst/>
          </a:prstGeom>
        </p:spPr>
        <p:txBody>
          <a:bodyPr wrap="square">
            <a:spAutoFit/>
          </a:bodyPr>
          <a:lstStyle/>
          <a:p>
            <a:r>
              <a:rPr lang="en-US" sz="1600" dirty="0">
                <a:hlinkClick r:id="rId3"/>
              </a:rPr>
              <a:t>https://www.oracle.com/java/technologies/object-oriented.html</a:t>
            </a:r>
            <a:r>
              <a:rPr lang="en-US" sz="1600" dirty="0"/>
              <a:t> </a:t>
            </a:r>
          </a:p>
        </p:txBody>
      </p:sp>
    </p:spTree>
    <p:extLst>
      <p:ext uri="{BB962C8B-B14F-4D97-AF65-F5344CB8AC3E}">
        <p14:creationId xmlns:p14="http://schemas.microsoft.com/office/powerpoint/2010/main" val="231128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3" y="1071415"/>
            <a:ext cx="6260637" cy="5179436"/>
          </a:xfrm>
        </p:spPr>
        <p:txBody>
          <a:bodyPr>
            <a:normAutofit lnSpcReduction="10000"/>
          </a:bodyPr>
          <a:lstStyle/>
          <a:p>
            <a:r>
              <a:rPr lang="en-US" sz="3500" b="1" dirty="0"/>
              <a:t>Java Is Secure </a:t>
            </a:r>
            <a:endParaRPr lang="en-US" sz="3500" dirty="0"/>
          </a:p>
          <a:p>
            <a:pPr lvl="1">
              <a:spcBef>
                <a:spcPts val="1800"/>
              </a:spcBef>
            </a:pPr>
            <a:r>
              <a:rPr lang="en-US" sz="2600" dirty="0"/>
              <a:t>No explicit pointer: we can not gain access to a particular variable.</a:t>
            </a:r>
          </a:p>
          <a:p>
            <a:pPr lvl="1">
              <a:spcBef>
                <a:spcPts val="1800"/>
              </a:spcBef>
            </a:pPr>
            <a:r>
              <a:rPr lang="en-US" sz="2800" dirty="0"/>
              <a:t> </a:t>
            </a:r>
            <a:r>
              <a:rPr lang="en-US" sz="2600" dirty="0"/>
              <a:t>Java Programs run inside a virtual 		machine sandbox.</a:t>
            </a:r>
          </a:p>
          <a:p>
            <a:pPr lvl="2">
              <a:spcBef>
                <a:spcPts val="1800"/>
              </a:spcBef>
            </a:pPr>
            <a:r>
              <a:rPr lang="en-US" sz="2800" dirty="0"/>
              <a:t>Underlying system is not affected.</a:t>
            </a:r>
          </a:p>
          <a:p>
            <a:pPr lvl="1">
              <a:lnSpc>
                <a:spcPct val="100000"/>
              </a:lnSpc>
              <a:spcBef>
                <a:spcPts val="1800"/>
              </a:spcBef>
            </a:pPr>
            <a:r>
              <a:rPr lang="en-US" sz="2800" dirty="0"/>
              <a:t>Bytecode Verification</a:t>
            </a:r>
          </a:p>
          <a:p>
            <a:pPr lvl="2">
              <a:lnSpc>
                <a:spcPct val="100000"/>
              </a:lnSpc>
              <a:spcBef>
                <a:spcPts val="1800"/>
              </a:spcBef>
            </a:pPr>
            <a:r>
              <a:rPr lang="en-US" sz="2600" dirty="0"/>
              <a:t>Ensure that only legitimate bytecodes are executed in the Java runtime. </a:t>
            </a:r>
          </a:p>
        </p:txBody>
      </p:sp>
      <p:sp>
        <p:nvSpPr>
          <p:cNvPr id="3" name="Title 2"/>
          <p:cNvSpPr>
            <a:spLocks noGrp="1"/>
          </p:cNvSpPr>
          <p:nvPr>
            <p:ph type="ctrTitle"/>
          </p:nvPr>
        </p:nvSpPr>
        <p:spPr/>
        <p:txBody>
          <a:bodyPr/>
          <a:lstStyle/>
          <a:p>
            <a:r>
              <a:rPr lang="en-US" altLang="en-US" dirty="0"/>
              <a:t>Characteristics of Java</a:t>
            </a:r>
            <a:r>
              <a:rPr lang="en-US" dirty="0"/>
              <a:t>?(4/9)</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pic>
        <p:nvPicPr>
          <p:cNvPr id="6" name="Picture 5"/>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t="4193" b="20634"/>
          <a:stretch/>
        </p:blipFill>
        <p:spPr>
          <a:xfrm>
            <a:off x="5640910" y="1527706"/>
            <a:ext cx="3313881" cy="1868383"/>
          </a:xfrm>
          <a:prstGeom prst="rect">
            <a:avLst/>
          </a:prstGeom>
        </p:spPr>
      </p:pic>
      <p:sp>
        <p:nvSpPr>
          <p:cNvPr id="7" name="Rectangle 6"/>
          <p:cNvSpPr/>
          <p:nvPr/>
        </p:nvSpPr>
        <p:spPr>
          <a:xfrm>
            <a:off x="457200" y="6081574"/>
            <a:ext cx="7966710" cy="338554"/>
          </a:xfrm>
          <a:prstGeom prst="rect">
            <a:avLst/>
          </a:prstGeom>
        </p:spPr>
        <p:txBody>
          <a:bodyPr wrap="square">
            <a:spAutoFit/>
          </a:bodyPr>
          <a:lstStyle/>
          <a:p>
            <a:r>
              <a:rPr lang="en-US" sz="1600" dirty="0">
                <a:hlinkClick r:id="rId4"/>
              </a:rPr>
              <a:t>https://docs.oracle.com/javase/7/docs/technotes/guides/security/overview/jsoverview.html</a:t>
            </a:r>
            <a:r>
              <a:rPr lang="en-US" sz="1600" dirty="0"/>
              <a:t> </a:t>
            </a:r>
          </a:p>
        </p:txBody>
      </p:sp>
      <p:sp>
        <p:nvSpPr>
          <p:cNvPr id="8" name="Rectangle 7"/>
          <p:cNvSpPr/>
          <p:nvPr/>
        </p:nvSpPr>
        <p:spPr>
          <a:xfrm>
            <a:off x="3369501" y="1105705"/>
            <a:ext cx="5762435" cy="338554"/>
          </a:xfrm>
          <a:prstGeom prst="rect">
            <a:avLst/>
          </a:prstGeom>
        </p:spPr>
        <p:txBody>
          <a:bodyPr wrap="square">
            <a:spAutoFit/>
          </a:bodyPr>
          <a:lstStyle/>
          <a:p>
            <a:r>
              <a:rPr lang="en-US" sz="1600" dirty="0">
                <a:hlinkClick r:id="rId5"/>
              </a:rPr>
              <a:t>https://www.oracle.com/java/technologies/security-in-java.html</a:t>
            </a:r>
            <a:r>
              <a:rPr lang="en-US" sz="1600" dirty="0"/>
              <a:t> </a:t>
            </a:r>
          </a:p>
        </p:txBody>
      </p:sp>
    </p:spTree>
    <p:extLst>
      <p:ext uri="{BB962C8B-B14F-4D97-AF65-F5344CB8AC3E}">
        <p14:creationId xmlns:p14="http://schemas.microsoft.com/office/powerpoint/2010/main" val="42826960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35C4942EAED4B9A669BDCB1100ED7" ma:contentTypeVersion="7" ma:contentTypeDescription="Create a new document." ma:contentTypeScope="" ma:versionID="a0aef3e8174d5c14d666edb1b187d91d">
  <xsd:schema xmlns:xsd="http://www.w3.org/2001/XMLSchema" xmlns:xs="http://www.w3.org/2001/XMLSchema" xmlns:p="http://schemas.microsoft.com/office/2006/metadata/properties" xmlns:ns2="6e3f88ff-5199-493a-92f6-c01c5193736e" targetNamespace="http://schemas.microsoft.com/office/2006/metadata/properties" ma:root="true" ma:fieldsID="452a94b55ba987e8b5d897a5a5a9c6d7" ns2:_="">
    <xsd:import namespace="6e3f88ff-5199-493a-92f6-c01c5193736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3f88ff-5199-493a-92f6-c01c51937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1EBBF1-6060-4B6F-8D4A-57A530BA45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3f88ff-5199-493a-92f6-c01c519373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1D0509-6F2F-4199-B356-1402DE88309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361F09-378E-4BF1-A442-C0AD46D607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4641</TotalTime>
  <Words>2270</Words>
  <Application>Microsoft Office PowerPoint</Application>
  <PresentationFormat>On-screen Show (4:3)</PresentationFormat>
  <Paragraphs>233</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Garamond</vt:lpstr>
      <vt:lpstr>Tahoma</vt:lpstr>
      <vt:lpstr>Times New Roman</vt:lpstr>
      <vt:lpstr>Office Theme</vt:lpstr>
      <vt:lpstr>Module 01: Introduction To Programming</vt:lpstr>
      <vt:lpstr>Declaration</vt:lpstr>
      <vt:lpstr>Objectives</vt:lpstr>
      <vt:lpstr>What is programming?</vt:lpstr>
      <vt:lpstr>About Java</vt:lpstr>
      <vt:lpstr>Characteristics of Java?(1/9)</vt:lpstr>
      <vt:lpstr>Characteristics of Java?(2/9)</vt:lpstr>
      <vt:lpstr>Characteristics of Java?(3/9)</vt:lpstr>
      <vt:lpstr>Characteristics of Java?(4/9)</vt:lpstr>
      <vt:lpstr>Characteristics of Java?(5/9)</vt:lpstr>
      <vt:lpstr>Characteristics of Java?(6/9)</vt:lpstr>
      <vt:lpstr>Characteristics of Java? Portability of Java</vt:lpstr>
      <vt:lpstr>Characteristics of Java?(7/9)</vt:lpstr>
      <vt:lpstr>Characteristics of Java?(8/9)</vt:lpstr>
      <vt:lpstr>Characteristics of Java?(9/9)</vt:lpstr>
      <vt:lpstr>Java Compile and Run Environments: Life Cycle</vt:lpstr>
      <vt:lpstr>A Simple Java Program</vt:lpstr>
      <vt:lpstr>Anatomy of a Java Program</vt:lpstr>
      <vt:lpstr>Programming Errors</vt:lpstr>
      <vt:lpstr>Programming Style </vt:lpstr>
      <vt:lpstr>Naming Conventions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Mohammad Garout</cp:lastModifiedBy>
  <cp:revision>1008</cp:revision>
  <cp:lastPrinted>2021-01-19T13:08:36Z</cp:lastPrinted>
  <dcterms:created xsi:type="dcterms:W3CDTF">2020-12-20T14:03:41Z</dcterms:created>
  <dcterms:modified xsi:type="dcterms:W3CDTF">2022-08-28T08:29:58Z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0x0101008AF35C4942EAED4B9A669BDCB1100ED7</vt:lpwstr>
  </property>
</Properties>
</file>