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2"/>
  </p:notesMasterIdLst>
  <p:handoutMasterIdLst>
    <p:handoutMasterId r:id="rId83"/>
  </p:handoutMasterIdLst>
  <p:sldIdLst>
    <p:sldId id="256" r:id="rId2"/>
    <p:sldId id="485" r:id="rId3"/>
    <p:sldId id="258" r:id="rId4"/>
    <p:sldId id="519" r:id="rId5"/>
    <p:sldId id="385" r:id="rId6"/>
    <p:sldId id="290" r:id="rId7"/>
    <p:sldId id="292" r:id="rId8"/>
    <p:sldId id="294" r:id="rId9"/>
    <p:sldId id="295" r:id="rId10"/>
    <p:sldId id="490" r:id="rId11"/>
    <p:sldId id="293" r:id="rId12"/>
    <p:sldId id="461" r:id="rId13"/>
    <p:sldId id="297" r:id="rId14"/>
    <p:sldId id="299" r:id="rId15"/>
    <p:sldId id="492" r:id="rId16"/>
    <p:sldId id="487" r:id="rId17"/>
    <p:sldId id="488" r:id="rId18"/>
    <p:sldId id="489" r:id="rId19"/>
    <p:sldId id="515" r:id="rId20"/>
    <p:sldId id="491" r:id="rId21"/>
    <p:sldId id="516" r:id="rId22"/>
    <p:sldId id="517" r:id="rId23"/>
    <p:sldId id="518" r:id="rId24"/>
    <p:sldId id="493" r:id="rId25"/>
    <p:sldId id="494" r:id="rId26"/>
    <p:sldId id="495" r:id="rId27"/>
    <p:sldId id="496" r:id="rId28"/>
    <p:sldId id="511" r:id="rId29"/>
    <p:sldId id="508" r:id="rId30"/>
    <p:sldId id="499" r:id="rId31"/>
    <p:sldId id="500" r:id="rId32"/>
    <p:sldId id="501" r:id="rId33"/>
    <p:sldId id="502" r:id="rId34"/>
    <p:sldId id="503" r:id="rId35"/>
    <p:sldId id="504" r:id="rId36"/>
    <p:sldId id="505" r:id="rId37"/>
    <p:sldId id="506" r:id="rId38"/>
    <p:sldId id="324" r:id="rId39"/>
    <p:sldId id="329" r:id="rId40"/>
    <p:sldId id="335" r:id="rId41"/>
    <p:sldId id="336" r:id="rId42"/>
    <p:sldId id="337" r:id="rId43"/>
    <p:sldId id="458" r:id="rId44"/>
    <p:sldId id="343" r:id="rId45"/>
    <p:sldId id="340" r:id="rId46"/>
    <p:sldId id="341" r:id="rId47"/>
    <p:sldId id="464" r:id="rId48"/>
    <p:sldId id="344" r:id="rId49"/>
    <p:sldId id="456" r:id="rId50"/>
    <p:sldId id="470" r:id="rId51"/>
    <p:sldId id="472" r:id="rId52"/>
    <p:sldId id="473" r:id="rId53"/>
    <p:sldId id="474" r:id="rId54"/>
    <p:sldId id="475" r:id="rId55"/>
    <p:sldId id="478" r:id="rId56"/>
    <p:sldId id="479" r:id="rId57"/>
    <p:sldId id="400" r:id="rId58"/>
    <p:sldId id="451" r:id="rId59"/>
    <p:sldId id="395" r:id="rId60"/>
    <p:sldId id="396" r:id="rId61"/>
    <p:sldId id="447" r:id="rId62"/>
    <p:sldId id="453" r:id="rId63"/>
    <p:sldId id="521" r:id="rId64"/>
    <p:sldId id="522" r:id="rId65"/>
    <p:sldId id="405" r:id="rId66"/>
    <p:sldId id="448" r:id="rId67"/>
    <p:sldId id="454" r:id="rId68"/>
    <p:sldId id="455" r:id="rId69"/>
    <p:sldId id="392" r:id="rId70"/>
    <p:sldId id="465" r:id="rId71"/>
    <p:sldId id="467" r:id="rId72"/>
    <p:sldId id="460" r:id="rId73"/>
    <p:sldId id="466" r:id="rId74"/>
    <p:sldId id="468" r:id="rId75"/>
    <p:sldId id="523" r:id="rId76"/>
    <p:sldId id="393" r:id="rId77"/>
    <p:sldId id="524" r:id="rId78"/>
    <p:sldId id="525" r:id="rId79"/>
    <p:sldId id="526" r:id="rId80"/>
    <p:sldId id="527" r:id="rId81"/>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AFC0"/>
    <a:srgbClr val="FFC30D"/>
    <a:srgbClr val="3A91CE"/>
    <a:srgbClr val="66CDF5"/>
    <a:srgbClr val="DEEBF7"/>
    <a:srgbClr val="D4EFFD"/>
    <a:srgbClr val="59B8DB"/>
    <a:srgbClr val="4472C4"/>
    <a:srgbClr val="70AD47"/>
    <a:srgbClr val="45B4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07F5C-8AB3-4CDB-BDB7-70AC4189DE94}" v="9" dt="2022-08-30T08:05:17.2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3979" autoAdjust="0"/>
  </p:normalViewPr>
  <p:slideViewPr>
    <p:cSldViewPr snapToGrid="0">
      <p:cViewPr varScale="1">
        <p:scale>
          <a:sx n="142" d="100"/>
          <a:sy n="142" d="100"/>
        </p:scale>
        <p:origin x="1042" y="9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hya Mohammad Garout" userId="48478b39-db74-4b02-9727-4fe8f71c1945" providerId="ADAL" clId="{0D207F5C-8AB3-4CDB-BDB7-70AC4189DE94}"/>
    <pc:docChg chg="undo custSel addSld delSld modSld modMainMaster">
      <pc:chgData name="Yahya Mohammad Garout" userId="48478b39-db74-4b02-9727-4fe8f71c1945" providerId="ADAL" clId="{0D207F5C-8AB3-4CDB-BDB7-70AC4189DE94}" dt="2022-08-31T12:11:48.615" v="81" actId="47"/>
      <pc:docMkLst>
        <pc:docMk/>
      </pc:docMkLst>
      <pc:sldChg chg="modSp mod">
        <pc:chgData name="Yahya Mohammad Garout" userId="48478b39-db74-4b02-9727-4fe8f71c1945" providerId="ADAL" clId="{0D207F5C-8AB3-4CDB-BDB7-70AC4189DE94}" dt="2022-08-29T16:27:22.137" v="12" actId="20577"/>
        <pc:sldMkLst>
          <pc:docMk/>
          <pc:sldMk cId="4018809495" sldId="256"/>
        </pc:sldMkLst>
        <pc:spChg chg="mod">
          <ac:chgData name="Yahya Mohammad Garout" userId="48478b39-db74-4b02-9727-4fe8f71c1945" providerId="ADAL" clId="{0D207F5C-8AB3-4CDB-BDB7-70AC4189DE94}" dt="2022-08-29T16:27:12.106" v="10" actId="20577"/>
          <ac:spMkLst>
            <pc:docMk/>
            <pc:sldMk cId="4018809495" sldId="256"/>
            <ac:spMk id="2" creationId="{00000000-0000-0000-0000-000000000000}"/>
          </ac:spMkLst>
        </pc:spChg>
        <pc:spChg chg="mod">
          <ac:chgData name="Yahya Mohammad Garout" userId="48478b39-db74-4b02-9727-4fe8f71c1945" providerId="ADAL" clId="{0D207F5C-8AB3-4CDB-BDB7-70AC4189DE94}" dt="2022-08-29T16:27:22.137" v="12" actId="20577"/>
          <ac:spMkLst>
            <pc:docMk/>
            <pc:sldMk cId="4018809495" sldId="256"/>
            <ac:spMk id="4" creationId="{00000000-0000-0000-0000-000000000000}"/>
          </ac:spMkLst>
        </pc:spChg>
      </pc:sldChg>
      <pc:sldChg chg="modSp mod">
        <pc:chgData name="Yahya Mohammad Garout" userId="48478b39-db74-4b02-9727-4fe8f71c1945" providerId="ADAL" clId="{0D207F5C-8AB3-4CDB-BDB7-70AC4189DE94}" dt="2022-08-29T16:40:42.835" v="25" actId="27636"/>
        <pc:sldMkLst>
          <pc:docMk/>
          <pc:sldMk cId="3740513236" sldId="258"/>
        </pc:sldMkLst>
        <pc:spChg chg="mod">
          <ac:chgData name="Yahya Mohammad Garout" userId="48478b39-db74-4b02-9727-4fe8f71c1945" providerId="ADAL" clId="{0D207F5C-8AB3-4CDB-BDB7-70AC4189DE94}" dt="2022-08-29T16:40:42.835" v="25" actId="27636"/>
          <ac:spMkLst>
            <pc:docMk/>
            <pc:sldMk cId="3740513236" sldId="258"/>
            <ac:spMk id="2" creationId="{00000000-0000-0000-0000-000000000000}"/>
          </ac:spMkLst>
        </pc:spChg>
      </pc:sldChg>
      <pc:sldChg chg="modSp mod">
        <pc:chgData name="Yahya Mohammad Garout" userId="48478b39-db74-4b02-9727-4fe8f71c1945" providerId="ADAL" clId="{0D207F5C-8AB3-4CDB-BDB7-70AC4189DE94}" dt="2022-08-31T11:58:43.565" v="76" actId="20577"/>
        <pc:sldMkLst>
          <pc:docMk/>
          <pc:sldMk cId="947958371" sldId="293"/>
        </pc:sldMkLst>
        <pc:spChg chg="mod">
          <ac:chgData name="Yahya Mohammad Garout" userId="48478b39-db74-4b02-9727-4fe8f71c1945" providerId="ADAL" clId="{0D207F5C-8AB3-4CDB-BDB7-70AC4189DE94}" dt="2022-08-31T11:58:43.565" v="76" actId="20577"/>
          <ac:spMkLst>
            <pc:docMk/>
            <pc:sldMk cId="947958371" sldId="293"/>
            <ac:spMk id="2" creationId="{00000000-0000-0000-0000-000000000000}"/>
          </ac:spMkLst>
        </pc:spChg>
      </pc:sldChg>
      <pc:sldChg chg="modSp mod">
        <pc:chgData name="Yahya Mohammad Garout" userId="48478b39-db74-4b02-9727-4fe8f71c1945" providerId="ADAL" clId="{0D207F5C-8AB3-4CDB-BDB7-70AC4189DE94}" dt="2022-08-31T11:56:29.923" v="71" actId="20577"/>
        <pc:sldMkLst>
          <pc:docMk/>
          <pc:sldMk cId="4262340917" sldId="294"/>
        </pc:sldMkLst>
        <pc:spChg chg="mod">
          <ac:chgData name="Yahya Mohammad Garout" userId="48478b39-db74-4b02-9727-4fe8f71c1945" providerId="ADAL" clId="{0D207F5C-8AB3-4CDB-BDB7-70AC4189DE94}" dt="2022-08-31T11:56:29.923" v="71" actId="20577"/>
          <ac:spMkLst>
            <pc:docMk/>
            <pc:sldMk cId="4262340917" sldId="294"/>
            <ac:spMk id="2" creationId="{00000000-0000-0000-0000-000000000000}"/>
          </ac:spMkLst>
        </pc:spChg>
      </pc:sldChg>
      <pc:sldChg chg="add">
        <pc:chgData name="Yahya Mohammad Garout" userId="48478b39-db74-4b02-9727-4fe8f71c1945" providerId="ADAL" clId="{0D207F5C-8AB3-4CDB-BDB7-70AC4189DE94}" dt="2022-08-29T16:45:28.799" v="28"/>
        <pc:sldMkLst>
          <pc:docMk/>
          <pc:sldMk cId="1138043493" sldId="324"/>
        </pc:sldMkLst>
      </pc:sldChg>
      <pc:sldChg chg="add">
        <pc:chgData name="Yahya Mohammad Garout" userId="48478b39-db74-4b02-9727-4fe8f71c1945" providerId="ADAL" clId="{0D207F5C-8AB3-4CDB-BDB7-70AC4189DE94}" dt="2022-08-29T16:45:28.799" v="28"/>
        <pc:sldMkLst>
          <pc:docMk/>
          <pc:sldMk cId="1108717730" sldId="329"/>
        </pc:sldMkLst>
      </pc:sldChg>
      <pc:sldChg chg="add">
        <pc:chgData name="Yahya Mohammad Garout" userId="48478b39-db74-4b02-9727-4fe8f71c1945" providerId="ADAL" clId="{0D207F5C-8AB3-4CDB-BDB7-70AC4189DE94}" dt="2022-08-29T16:45:28.799" v="28"/>
        <pc:sldMkLst>
          <pc:docMk/>
          <pc:sldMk cId="3989099940" sldId="335"/>
        </pc:sldMkLst>
      </pc:sldChg>
      <pc:sldChg chg="add">
        <pc:chgData name="Yahya Mohammad Garout" userId="48478b39-db74-4b02-9727-4fe8f71c1945" providerId="ADAL" clId="{0D207F5C-8AB3-4CDB-BDB7-70AC4189DE94}" dt="2022-08-29T16:45:28.799" v="28"/>
        <pc:sldMkLst>
          <pc:docMk/>
          <pc:sldMk cId="1012848282" sldId="336"/>
        </pc:sldMkLst>
      </pc:sldChg>
      <pc:sldChg chg="add">
        <pc:chgData name="Yahya Mohammad Garout" userId="48478b39-db74-4b02-9727-4fe8f71c1945" providerId="ADAL" clId="{0D207F5C-8AB3-4CDB-BDB7-70AC4189DE94}" dt="2022-08-29T16:45:28.799" v="28"/>
        <pc:sldMkLst>
          <pc:docMk/>
          <pc:sldMk cId="2171761828" sldId="337"/>
        </pc:sldMkLst>
      </pc:sldChg>
      <pc:sldChg chg="add">
        <pc:chgData name="Yahya Mohammad Garout" userId="48478b39-db74-4b02-9727-4fe8f71c1945" providerId="ADAL" clId="{0D207F5C-8AB3-4CDB-BDB7-70AC4189DE94}" dt="2022-08-29T16:45:28.799" v="28"/>
        <pc:sldMkLst>
          <pc:docMk/>
          <pc:sldMk cId="1279164186" sldId="340"/>
        </pc:sldMkLst>
      </pc:sldChg>
      <pc:sldChg chg="add">
        <pc:chgData name="Yahya Mohammad Garout" userId="48478b39-db74-4b02-9727-4fe8f71c1945" providerId="ADAL" clId="{0D207F5C-8AB3-4CDB-BDB7-70AC4189DE94}" dt="2022-08-29T16:45:28.799" v="28"/>
        <pc:sldMkLst>
          <pc:docMk/>
          <pc:sldMk cId="3648036055" sldId="341"/>
        </pc:sldMkLst>
      </pc:sldChg>
      <pc:sldChg chg="add">
        <pc:chgData name="Yahya Mohammad Garout" userId="48478b39-db74-4b02-9727-4fe8f71c1945" providerId="ADAL" clId="{0D207F5C-8AB3-4CDB-BDB7-70AC4189DE94}" dt="2022-08-29T16:45:28.799" v="28"/>
        <pc:sldMkLst>
          <pc:docMk/>
          <pc:sldMk cId="1021964927" sldId="343"/>
        </pc:sldMkLst>
      </pc:sldChg>
      <pc:sldChg chg="add">
        <pc:chgData name="Yahya Mohammad Garout" userId="48478b39-db74-4b02-9727-4fe8f71c1945" providerId="ADAL" clId="{0D207F5C-8AB3-4CDB-BDB7-70AC4189DE94}" dt="2022-08-29T16:45:28.799" v="28"/>
        <pc:sldMkLst>
          <pc:docMk/>
          <pc:sldMk cId="1162476168" sldId="344"/>
        </pc:sldMkLst>
      </pc:sldChg>
      <pc:sldChg chg="add">
        <pc:chgData name="Yahya Mohammad Garout" userId="48478b39-db74-4b02-9727-4fe8f71c1945" providerId="ADAL" clId="{0D207F5C-8AB3-4CDB-BDB7-70AC4189DE94}" dt="2022-08-30T07:37:56.563" v="34"/>
        <pc:sldMkLst>
          <pc:docMk/>
          <pc:sldMk cId="2696991663" sldId="385"/>
        </pc:sldMkLst>
      </pc:sldChg>
      <pc:sldChg chg="add del">
        <pc:chgData name="Yahya Mohammad Garout" userId="48478b39-db74-4b02-9727-4fe8f71c1945" providerId="ADAL" clId="{0D207F5C-8AB3-4CDB-BDB7-70AC4189DE94}" dt="2022-08-30T07:37:41.027" v="33" actId="2696"/>
        <pc:sldMkLst>
          <pc:docMk/>
          <pc:sldMk cId="3706553847" sldId="385"/>
        </pc:sldMkLst>
      </pc:sldChg>
      <pc:sldChg chg="add">
        <pc:chgData name="Yahya Mohammad Garout" userId="48478b39-db74-4b02-9727-4fe8f71c1945" providerId="ADAL" clId="{0D207F5C-8AB3-4CDB-BDB7-70AC4189DE94}" dt="2022-08-29T16:48:01.140" v="30"/>
        <pc:sldMkLst>
          <pc:docMk/>
          <pc:sldMk cId="3471567653" sldId="392"/>
        </pc:sldMkLst>
      </pc:sldChg>
      <pc:sldChg chg="add">
        <pc:chgData name="Yahya Mohammad Garout" userId="48478b39-db74-4b02-9727-4fe8f71c1945" providerId="ADAL" clId="{0D207F5C-8AB3-4CDB-BDB7-70AC4189DE94}" dt="2022-08-29T16:48:01.140" v="30"/>
        <pc:sldMkLst>
          <pc:docMk/>
          <pc:sldMk cId="2862993807" sldId="393"/>
        </pc:sldMkLst>
      </pc:sldChg>
      <pc:sldChg chg="add">
        <pc:chgData name="Yahya Mohammad Garout" userId="48478b39-db74-4b02-9727-4fe8f71c1945" providerId="ADAL" clId="{0D207F5C-8AB3-4CDB-BDB7-70AC4189DE94}" dt="2022-08-29T16:48:01.140" v="30"/>
        <pc:sldMkLst>
          <pc:docMk/>
          <pc:sldMk cId="95301558" sldId="395"/>
        </pc:sldMkLst>
      </pc:sldChg>
      <pc:sldChg chg="modSp add mod">
        <pc:chgData name="Yahya Mohammad Garout" userId="48478b39-db74-4b02-9727-4fe8f71c1945" providerId="ADAL" clId="{0D207F5C-8AB3-4CDB-BDB7-70AC4189DE94}" dt="2022-08-29T16:48:01.218" v="31" actId="27636"/>
        <pc:sldMkLst>
          <pc:docMk/>
          <pc:sldMk cId="111303328" sldId="396"/>
        </pc:sldMkLst>
        <pc:spChg chg="mod">
          <ac:chgData name="Yahya Mohammad Garout" userId="48478b39-db74-4b02-9727-4fe8f71c1945" providerId="ADAL" clId="{0D207F5C-8AB3-4CDB-BDB7-70AC4189DE94}" dt="2022-08-29T16:48:01.218" v="31" actId="27636"/>
          <ac:spMkLst>
            <pc:docMk/>
            <pc:sldMk cId="111303328" sldId="396"/>
            <ac:spMk id="2" creationId="{00000000-0000-0000-0000-000000000000}"/>
          </ac:spMkLst>
        </pc:spChg>
      </pc:sldChg>
      <pc:sldChg chg="add">
        <pc:chgData name="Yahya Mohammad Garout" userId="48478b39-db74-4b02-9727-4fe8f71c1945" providerId="ADAL" clId="{0D207F5C-8AB3-4CDB-BDB7-70AC4189DE94}" dt="2022-08-29T16:48:01.140" v="30"/>
        <pc:sldMkLst>
          <pc:docMk/>
          <pc:sldMk cId="2758631889" sldId="400"/>
        </pc:sldMkLst>
      </pc:sldChg>
      <pc:sldChg chg="add">
        <pc:chgData name="Yahya Mohammad Garout" userId="48478b39-db74-4b02-9727-4fe8f71c1945" providerId="ADAL" clId="{0D207F5C-8AB3-4CDB-BDB7-70AC4189DE94}" dt="2022-08-29T16:48:01.140" v="30"/>
        <pc:sldMkLst>
          <pc:docMk/>
          <pc:sldMk cId="3346290978" sldId="405"/>
        </pc:sldMkLst>
      </pc:sldChg>
      <pc:sldChg chg="add">
        <pc:chgData name="Yahya Mohammad Garout" userId="48478b39-db74-4b02-9727-4fe8f71c1945" providerId="ADAL" clId="{0D207F5C-8AB3-4CDB-BDB7-70AC4189DE94}" dt="2022-08-29T16:48:01.140" v="30"/>
        <pc:sldMkLst>
          <pc:docMk/>
          <pc:sldMk cId="259548663" sldId="447"/>
        </pc:sldMkLst>
      </pc:sldChg>
      <pc:sldChg chg="add">
        <pc:chgData name="Yahya Mohammad Garout" userId="48478b39-db74-4b02-9727-4fe8f71c1945" providerId="ADAL" clId="{0D207F5C-8AB3-4CDB-BDB7-70AC4189DE94}" dt="2022-08-29T16:48:01.140" v="30"/>
        <pc:sldMkLst>
          <pc:docMk/>
          <pc:sldMk cId="3589268574" sldId="448"/>
        </pc:sldMkLst>
      </pc:sldChg>
      <pc:sldChg chg="add">
        <pc:chgData name="Yahya Mohammad Garout" userId="48478b39-db74-4b02-9727-4fe8f71c1945" providerId="ADAL" clId="{0D207F5C-8AB3-4CDB-BDB7-70AC4189DE94}" dt="2022-08-29T16:48:01.140" v="30"/>
        <pc:sldMkLst>
          <pc:docMk/>
          <pc:sldMk cId="2407781626" sldId="451"/>
        </pc:sldMkLst>
      </pc:sldChg>
      <pc:sldChg chg="modSp add mod">
        <pc:chgData name="Yahya Mohammad Garout" userId="48478b39-db74-4b02-9727-4fe8f71c1945" providerId="ADAL" clId="{0D207F5C-8AB3-4CDB-BDB7-70AC4189DE94}" dt="2022-08-30T07:54:19.965" v="45" actId="20577"/>
        <pc:sldMkLst>
          <pc:docMk/>
          <pc:sldMk cId="3356586250" sldId="453"/>
        </pc:sldMkLst>
        <pc:spChg chg="mod">
          <ac:chgData name="Yahya Mohammad Garout" userId="48478b39-db74-4b02-9727-4fe8f71c1945" providerId="ADAL" clId="{0D207F5C-8AB3-4CDB-BDB7-70AC4189DE94}" dt="2022-08-30T07:46:13.787" v="39" actId="20577"/>
          <ac:spMkLst>
            <pc:docMk/>
            <pc:sldMk cId="3356586250" sldId="453"/>
            <ac:spMk id="2" creationId="{00000000-0000-0000-0000-000000000000}"/>
          </ac:spMkLst>
        </pc:spChg>
        <pc:spChg chg="mod">
          <ac:chgData name="Yahya Mohammad Garout" userId="48478b39-db74-4b02-9727-4fe8f71c1945" providerId="ADAL" clId="{0D207F5C-8AB3-4CDB-BDB7-70AC4189DE94}" dt="2022-08-30T07:54:19.965" v="45" actId="20577"/>
          <ac:spMkLst>
            <pc:docMk/>
            <pc:sldMk cId="3356586250" sldId="453"/>
            <ac:spMk id="3" creationId="{00000000-0000-0000-0000-000000000000}"/>
          </ac:spMkLst>
        </pc:spChg>
      </pc:sldChg>
      <pc:sldChg chg="modSp add mod">
        <pc:chgData name="Yahya Mohammad Garout" userId="48478b39-db74-4b02-9727-4fe8f71c1945" providerId="ADAL" clId="{0D207F5C-8AB3-4CDB-BDB7-70AC4189DE94}" dt="2022-08-30T07:54:30.128" v="46" actId="20577"/>
        <pc:sldMkLst>
          <pc:docMk/>
          <pc:sldMk cId="3162527212" sldId="454"/>
        </pc:sldMkLst>
        <pc:spChg chg="mod">
          <ac:chgData name="Yahya Mohammad Garout" userId="48478b39-db74-4b02-9727-4fe8f71c1945" providerId="ADAL" clId="{0D207F5C-8AB3-4CDB-BDB7-70AC4189DE94}" dt="2022-08-30T07:54:30.128" v="46" actId="20577"/>
          <ac:spMkLst>
            <pc:docMk/>
            <pc:sldMk cId="3162527212" sldId="454"/>
            <ac:spMk id="3" creationId="{00000000-0000-0000-0000-000000000000}"/>
          </ac:spMkLst>
        </pc:spChg>
      </pc:sldChg>
      <pc:sldChg chg="modSp add mod">
        <pc:chgData name="Yahya Mohammad Garout" userId="48478b39-db74-4b02-9727-4fe8f71c1945" providerId="ADAL" clId="{0D207F5C-8AB3-4CDB-BDB7-70AC4189DE94}" dt="2022-08-30T07:54:37.047" v="47" actId="20577"/>
        <pc:sldMkLst>
          <pc:docMk/>
          <pc:sldMk cId="3455190075" sldId="455"/>
        </pc:sldMkLst>
        <pc:spChg chg="mod">
          <ac:chgData name="Yahya Mohammad Garout" userId="48478b39-db74-4b02-9727-4fe8f71c1945" providerId="ADAL" clId="{0D207F5C-8AB3-4CDB-BDB7-70AC4189DE94}" dt="2022-08-30T07:54:37.047" v="47" actId="20577"/>
          <ac:spMkLst>
            <pc:docMk/>
            <pc:sldMk cId="3455190075" sldId="455"/>
            <ac:spMk id="3" creationId="{00000000-0000-0000-0000-000000000000}"/>
          </ac:spMkLst>
        </pc:spChg>
      </pc:sldChg>
      <pc:sldChg chg="add">
        <pc:chgData name="Yahya Mohammad Garout" userId="48478b39-db74-4b02-9727-4fe8f71c1945" providerId="ADAL" clId="{0D207F5C-8AB3-4CDB-BDB7-70AC4189DE94}" dt="2022-08-29T16:45:28.799" v="28"/>
        <pc:sldMkLst>
          <pc:docMk/>
          <pc:sldMk cId="1463052083" sldId="456"/>
        </pc:sldMkLst>
      </pc:sldChg>
      <pc:sldChg chg="add">
        <pc:chgData name="Yahya Mohammad Garout" userId="48478b39-db74-4b02-9727-4fe8f71c1945" providerId="ADAL" clId="{0D207F5C-8AB3-4CDB-BDB7-70AC4189DE94}" dt="2022-08-29T16:45:28.799" v="28"/>
        <pc:sldMkLst>
          <pc:docMk/>
          <pc:sldMk cId="4231934615" sldId="458"/>
        </pc:sldMkLst>
      </pc:sldChg>
      <pc:sldChg chg="add del">
        <pc:chgData name="Yahya Mohammad Garout" userId="48478b39-db74-4b02-9727-4fe8f71c1945" providerId="ADAL" clId="{0D207F5C-8AB3-4CDB-BDB7-70AC4189DE94}" dt="2022-08-30T07:56:46.209" v="51" actId="47"/>
        <pc:sldMkLst>
          <pc:docMk/>
          <pc:sldMk cId="1219939231" sldId="459"/>
        </pc:sldMkLst>
      </pc:sldChg>
      <pc:sldChg chg="add">
        <pc:chgData name="Yahya Mohammad Garout" userId="48478b39-db74-4b02-9727-4fe8f71c1945" providerId="ADAL" clId="{0D207F5C-8AB3-4CDB-BDB7-70AC4189DE94}" dt="2022-08-29T16:48:01.140" v="30"/>
        <pc:sldMkLst>
          <pc:docMk/>
          <pc:sldMk cId="1513761209" sldId="460"/>
        </pc:sldMkLst>
      </pc:sldChg>
      <pc:sldChg chg="add del">
        <pc:chgData name="Yahya Mohammad Garout" userId="48478b39-db74-4b02-9727-4fe8f71c1945" providerId="ADAL" clId="{0D207F5C-8AB3-4CDB-BDB7-70AC4189DE94}" dt="2022-08-30T08:00:32.886" v="52" actId="47"/>
        <pc:sldMkLst>
          <pc:docMk/>
          <pc:sldMk cId="3914235001" sldId="463"/>
        </pc:sldMkLst>
      </pc:sldChg>
      <pc:sldChg chg="add">
        <pc:chgData name="Yahya Mohammad Garout" userId="48478b39-db74-4b02-9727-4fe8f71c1945" providerId="ADAL" clId="{0D207F5C-8AB3-4CDB-BDB7-70AC4189DE94}" dt="2022-08-29T16:45:28.799" v="28"/>
        <pc:sldMkLst>
          <pc:docMk/>
          <pc:sldMk cId="2060006485" sldId="464"/>
        </pc:sldMkLst>
      </pc:sldChg>
      <pc:sldChg chg="add">
        <pc:chgData name="Yahya Mohammad Garout" userId="48478b39-db74-4b02-9727-4fe8f71c1945" providerId="ADAL" clId="{0D207F5C-8AB3-4CDB-BDB7-70AC4189DE94}" dt="2022-08-29T16:48:01.140" v="30"/>
        <pc:sldMkLst>
          <pc:docMk/>
          <pc:sldMk cId="2143236827" sldId="465"/>
        </pc:sldMkLst>
      </pc:sldChg>
      <pc:sldChg chg="add">
        <pc:chgData name="Yahya Mohammad Garout" userId="48478b39-db74-4b02-9727-4fe8f71c1945" providerId="ADAL" clId="{0D207F5C-8AB3-4CDB-BDB7-70AC4189DE94}" dt="2022-08-29T16:48:01.140" v="30"/>
        <pc:sldMkLst>
          <pc:docMk/>
          <pc:sldMk cId="3379528634" sldId="466"/>
        </pc:sldMkLst>
      </pc:sldChg>
      <pc:sldChg chg="modSp add mod">
        <pc:chgData name="Yahya Mohammad Garout" userId="48478b39-db74-4b02-9727-4fe8f71c1945" providerId="ADAL" clId="{0D207F5C-8AB3-4CDB-BDB7-70AC4189DE94}" dt="2022-08-30T07:54:45.514" v="48" actId="20577"/>
        <pc:sldMkLst>
          <pc:docMk/>
          <pc:sldMk cId="788192424" sldId="467"/>
        </pc:sldMkLst>
        <pc:spChg chg="mod">
          <ac:chgData name="Yahya Mohammad Garout" userId="48478b39-db74-4b02-9727-4fe8f71c1945" providerId="ADAL" clId="{0D207F5C-8AB3-4CDB-BDB7-70AC4189DE94}" dt="2022-08-30T07:54:45.514" v="48" actId="20577"/>
          <ac:spMkLst>
            <pc:docMk/>
            <pc:sldMk cId="788192424" sldId="467"/>
            <ac:spMk id="3" creationId="{00000000-0000-0000-0000-000000000000}"/>
          </ac:spMkLst>
        </pc:spChg>
      </pc:sldChg>
      <pc:sldChg chg="modSp add mod">
        <pc:chgData name="Yahya Mohammad Garout" userId="48478b39-db74-4b02-9727-4fe8f71c1945" providerId="ADAL" clId="{0D207F5C-8AB3-4CDB-BDB7-70AC4189DE94}" dt="2022-08-30T07:54:54.629" v="49" actId="20577"/>
        <pc:sldMkLst>
          <pc:docMk/>
          <pc:sldMk cId="160960351" sldId="468"/>
        </pc:sldMkLst>
        <pc:spChg chg="mod">
          <ac:chgData name="Yahya Mohammad Garout" userId="48478b39-db74-4b02-9727-4fe8f71c1945" providerId="ADAL" clId="{0D207F5C-8AB3-4CDB-BDB7-70AC4189DE94}" dt="2022-08-30T07:54:54.629" v="49" actId="20577"/>
          <ac:spMkLst>
            <pc:docMk/>
            <pc:sldMk cId="160960351" sldId="468"/>
            <ac:spMk id="3" creationId="{00000000-0000-0000-0000-000000000000}"/>
          </ac:spMkLst>
        </pc:spChg>
      </pc:sldChg>
      <pc:sldChg chg="add del">
        <pc:chgData name="Yahya Mohammad Garout" userId="48478b39-db74-4b02-9727-4fe8f71c1945" providerId="ADAL" clId="{0D207F5C-8AB3-4CDB-BDB7-70AC4189DE94}" dt="2022-08-30T07:43:55.422" v="37" actId="47"/>
        <pc:sldMkLst>
          <pc:docMk/>
          <pc:sldMk cId="1667393308" sldId="469"/>
        </pc:sldMkLst>
      </pc:sldChg>
      <pc:sldChg chg="add">
        <pc:chgData name="Yahya Mohammad Garout" userId="48478b39-db74-4b02-9727-4fe8f71c1945" providerId="ADAL" clId="{0D207F5C-8AB3-4CDB-BDB7-70AC4189DE94}" dt="2022-08-29T16:45:28.799" v="28"/>
        <pc:sldMkLst>
          <pc:docMk/>
          <pc:sldMk cId="3583961855" sldId="470"/>
        </pc:sldMkLst>
      </pc:sldChg>
      <pc:sldChg chg="add">
        <pc:chgData name="Yahya Mohammad Garout" userId="48478b39-db74-4b02-9727-4fe8f71c1945" providerId="ADAL" clId="{0D207F5C-8AB3-4CDB-BDB7-70AC4189DE94}" dt="2022-08-29T16:45:28.799" v="28"/>
        <pc:sldMkLst>
          <pc:docMk/>
          <pc:sldMk cId="562717610" sldId="472"/>
        </pc:sldMkLst>
      </pc:sldChg>
      <pc:sldChg chg="add">
        <pc:chgData name="Yahya Mohammad Garout" userId="48478b39-db74-4b02-9727-4fe8f71c1945" providerId="ADAL" clId="{0D207F5C-8AB3-4CDB-BDB7-70AC4189DE94}" dt="2022-08-29T16:45:28.799" v="28"/>
        <pc:sldMkLst>
          <pc:docMk/>
          <pc:sldMk cId="3188340441" sldId="473"/>
        </pc:sldMkLst>
      </pc:sldChg>
      <pc:sldChg chg="add">
        <pc:chgData name="Yahya Mohammad Garout" userId="48478b39-db74-4b02-9727-4fe8f71c1945" providerId="ADAL" clId="{0D207F5C-8AB3-4CDB-BDB7-70AC4189DE94}" dt="2022-08-29T16:45:28.799" v="28"/>
        <pc:sldMkLst>
          <pc:docMk/>
          <pc:sldMk cId="1744624531" sldId="474"/>
        </pc:sldMkLst>
      </pc:sldChg>
      <pc:sldChg chg="add">
        <pc:chgData name="Yahya Mohammad Garout" userId="48478b39-db74-4b02-9727-4fe8f71c1945" providerId="ADAL" clId="{0D207F5C-8AB3-4CDB-BDB7-70AC4189DE94}" dt="2022-08-29T16:45:28.799" v="28"/>
        <pc:sldMkLst>
          <pc:docMk/>
          <pc:sldMk cId="1204784936" sldId="475"/>
        </pc:sldMkLst>
      </pc:sldChg>
      <pc:sldChg chg="add del">
        <pc:chgData name="Yahya Mohammad Garout" userId="48478b39-db74-4b02-9727-4fe8f71c1945" providerId="ADAL" clId="{0D207F5C-8AB3-4CDB-BDB7-70AC4189DE94}" dt="2022-08-30T08:02:36.143" v="53" actId="47"/>
        <pc:sldMkLst>
          <pc:docMk/>
          <pc:sldMk cId="2937994056" sldId="476"/>
        </pc:sldMkLst>
      </pc:sldChg>
      <pc:sldChg chg="add del">
        <pc:chgData name="Yahya Mohammad Garout" userId="48478b39-db74-4b02-9727-4fe8f71c1945" providerId="ADAL" clId="{0D207F5C-8AB3-4CDB-BDB7-70AC4189DE94}" dt="2022-08-30T08:03:09.162" v="54" actId="47"/>
        <pc:sldMkLst>
          <pc:docMk/>
          <pc:sldMk cId="1208453829" sldId="477"/>
        </pc:sldMkLst>
      </pc:sldChg>
      <pc:sldChg chg="modSp add mod">
        <pc:chgData name="Yahya Mohammad Garout" userId="48478b39-db74-4b02-9727-4fe8f71c1945" providerId="ADAL" clId="{0D207F5C-8AB3-4CDB-BDB7-70AC4189DE94}" dt="2022-08-30T08:03:21.355" v="55" actId="20577"/>
        <pc:sldMkLst>
          <pc:docMk/>
          <pc:sldMk cId="3072873010" sldId="478"/>
        </pc:sldMkLst>
        <pc:spChg chg="mod">
          <ac:chgData name="Yahya Mohammad Garout" userId="48478b39-db74-4b02-9727-4fe8f71c1945" providerId="ADAL" clId="{0D207F5C-8AB3-4CDB-BDB7-70AC4189DE94}" dt="2022-08-30T08:03:21.355" v="55" actId="20577"/>
          <ac:spMkLst>
            <pc:docMk/>
            <pc:sldMk cId="3072873010" sldId="478"/>
            <ac:spMk id="3" creationId="{00000000-0000-0000-0000-000000000000}"/>
          </ac:spMkLst>
        </pc:spChg>
      </pc:sldChg>
      <pc:sldChg chg="modSp add mod">
        <pc:chgData name="Yahya Mohammad Garout" userId="48478b39-db74-4b02-9727-4fe8f71c1945" providerId="ADAL" clId="{0D207F5C-8AB3-4CDB-BDB7-70AC4189DE94}" dt="2022-08-30T08:03:36.143" v="56" actId="20577"/>
        <pc:sldMkLst>
          <pc:docMk/>
          <pc:sldMk cId="972450565" sldId="479"/>
        </pc:sldMkLst>
        <pc:spChg chg="mod">
          <ac:chgData name="Yahya Mohammad Garout" userId="48478b39-db74-4b02-9727-4fe8f71c1945" providerId="ADAL" clId="{0D207F5C-8AB3-4CDB-BDB7-70AC4189DE94}" dt="2022-08-30T08:03:36.143" v="56" actId="20577"/>
          <ac:spMkLst>
            <pc:docMk/>
            <pc:sldMk cId="972450565" sldId="479"/>
            <ac:spMk id="3" creationId="{00000000-0000-0000-0000-000000000000}"/>
          </ac:spMkLst>
        </pc:spChg>
      </pc:sldChg>
      <pc:sldChg chg="add del">
        <pc:chgData name="Yahya Mohammad Garout" userId="48478b39-db74-4b02-9727-4fe8f71c1945" providerId="ADAL" clId="{0D207F5C-8AB3-4CDB-BDB7-70AC4189DE94}" dt="2022-08-30T08:03:46.534" v="57" actId="47"/>
        <pc:sldMkLst>
          <pc:docMk/>
          <pc:sldMk cId="987992088" sldId="480"/>
        </pc:sldMkLst>
      </pc:sldChg>
      <pc:sldChg chg="add del">
        <pc:chgData name="Yahya Mohammad Garout" userId="48478b39-db74-4b02-9727-4fe8f71c1945" providerId="ADAL" clId="{0D207F5C-8AB3-4CDB-BDB7-70AC4189DE94}" dt="2022-08-30T07:45:19.693" v="38" actId="47"/>
        <pc:sldMkLst>
          <pc:docMk/>
          <pc:sldMk cId="1680786594" sldId="481"/>
        </pc:sldMkLst>
      </pc:sldChg>
      <pc:sldChg chg="add del">
        <pc:chgData name="Yahya Mohammad Garout" userId="48478b39-db74-4b02-9727-4fe8f71c1945" providerId="ADAL" clId="{0D207F5C-8AB3-4CDB-BDB7-70AC4189DE94}" dt="2022-08-30T07:50:37.682" v="43" actId="47"/>
        <pc:sldMkLst>
          <pc:docMk/>
          <pc:sldMk cId="1938315791" sldId="482"/>
        </pc:sldMkLst>
      </pc:sldChg>
      <pc:sldChg chg="add del">
        <pc:chgData name="Yahya Mohammad Garout" userId="48478b39-db74-4b02-9727-4fe8f71c1945" providerId="ADAL" clId="{0D207F5C-8AB3-4CDB-BDB7-70AC4189DE94}" dt="2022-08-30T07:50:41.978" v="44" actId="47"/>
        <pc:sldMkLst>
          <pc:docMk/>
          <pc:sldMk cId="2457750433" sldId="484"/>
        </pc:sldMkLst>
      </pc:sldChg>
      <pc:sldChg chg="add del">
        <pc:chgData name="Yahya Mohammad Garout" userId="48478b39-db74-4b02-9727-4fe8f71c1945" providerId="ADAL" clId="{0D207F5C-8AB3-4CDB-BDB7-70AC4189DE94}" dt="2022-08-31T12:11:48.615" v="81" actId="47"/>
        <pc:sldMkLst>
          <pc:docMk/>
          <pc:sldMk cId="264421752" sldId="486"/>
        </pc:sldMkLst>
      </pc:sldChg>
      <pc:sldChg chg="add del">
        <pc:chgData name="Yahya Mohammad Garout" userId="48478b39-db74-4b02-9727-4fe8f71c1945" providerId="ADAL" clId="{0D207F5C-8AB3-4CDB-BDB7-70AC4189DE94}" dt="2022-08-29T16:39:36.254" v="22"/>
        <pc:sldMkLst>
          <pc:docMk/>
          <pc:sldMk cId="1376193564" sldId="487"/>
        </pc:sldMkLst>
      </pc:sldChg>
      <pc:sldChg chg="add del">
        <pc:chgData name="Yahya Mohammad Garout" userId="48478b39-db74-4b02-9727-4fe8f71c1945" providerId="ADAL" clId="{0D207F5C-8AB3-4CDB-BDB7-70AC4189DE94}" dt="2022-08-29T16:39:36.254" v="22"/>
        <pc:sldMkLst>
          <pc:docMk/>
          <pc:sldMk cId="1971916243" sldId="488"/>
        </pc:sldMkLst>
      </pc:sldChg>
      <pc:sldChg chg="modSp add del mod">
        <pc:chgData name="Yahya Mohammad Garout" userId="48478b39-db74-4b02-9727-4fe8f71c1945" providerId="ADAL" clId="{0D207F5C-8AB3-4CDB-BDB7-70AC4189DE94}" dt="2022-08-29T16:39:36.405" v="23" actId="27636"/>
        <pc:sldMkLst>
          <pc:docMk/>
          <pc:sldMk cId="3977577459" sldId="489"/>
        </pc:sldMkLst>
        <pc:spChg chg="mod">
          <ac:chgData name="Yahya Mohammad Garout" userId="48478b39-db74-4b02-9727-4fe8f71c1945" providerId="ADAL" clId="{0D207F5C-8AB3-4CDB-BDB7-70AC4189DE94}" dt="2022-08-29T16:39:36.405" v="23" actId="27636"/>
          <ac:spMkLst>
            <pc:docMk/>
            <pc:sldMk cId="3977577459" sldId="489"/>
            <ac:spMk id="2" creationId="{00000000-0000-0000-0000-000000000000}"/>
          </ac:spMkLst>
        </pc:spChg>
      </pc:sldChg>
      <pc:sldChg chg="add del">
        <pc:chgData name="Yahya Mohammad Garout" userId="48478b39-db74-4b02-9727-4fe8f71c1945" providerId="ADAL" clId="{0D207F5C-8AB3-4CDB-BDB7-70AC4189DE94}" dt="2022-08-29T16:39:36.254" v="22"/>
        <pc:sldMkLst>
          <pc:docMk/>
          <pc:sldMk cId="2994023288" sldId="491"/>
        </pc:sldMkLst>
      </pc:sldChg>
      <pc:sldChg chg="del">
        <pc:chgData name="Yahya Mohammad Garout" userId="48478b39-db74-4b02-9727-4fe8f71c1945" providerId="ADAL" clId="{0D207F5C-8AB3-4CDB-BDB7-70AC4189DE94}" dt="2022-08-30T07:40:10.413" v="35" actId="47"/>
        <pc:sldMkLst>
          <pc:docMk/>
          <pc:sldMk cId="2340277468" sldId="497"/>
        </pc:sldMkLst>
      </pc:sldChg>
      <pc:sldChg chg="del">
        <pc:chgData name="Yahya Mohammad Garout" userId="48478b39-db74-4b02-9727-4fe8f71c1945" providerId="ADAL" clId="{0D207F5C-8AB3-4CDB-BDB7-70AC4189DE94}" dt="2022-08-30T07:40:41.493" v="36" actId="47"/>
        <pc:sldMkLst>
          <pc:docMk/>
          <pc:sldMk cId="2277152011" sldId="498"/>
        </pc:sldMkLst>
      </pc:sldChg>
      <pc:sldChg chg="modSp mod">
        <pc:chgData name="Yahya Mohammad Garout" userId="48478b39-db74-4b02-9727-4fe8f71c1945" providerId="ADAL" clId="{0D207F5C-8AB3-4CDB-BDB7-70AC4189DE94}" dt="2022-08-31T12:04:58.024" v="79" actId="20577"/>
        <pc:sldMkLst>
          <pc:docMk/>
          <pc:sldMk cId="3874232446" sldId="499"/>
        </pc:sldMkLst>
        <pc:spChg chg="mod">
          <ac:chgData name="Yahya Mohammad Garout" userId="48478b39-db74-4b02-9727-4fe8f71c1945" providerId="ADAL" clId="{0D207F5C-8AB3-4CDB-BDB7-70AC4189DE94}" dt="2022-08-31T12:04:58.024" v="79" actId="20577"/>
          <ac:spMkLst>
            <pc:docMk/>
            <pc:sldMk cId="3874232446" sldId="499"/>
            <ac:spMk id="2" creationId="{00000000-0000-0000-0000-000000000000}"/>
          </ac:spMkLst>
        </pc:spChg>
      </pc:sldChg>
      <pc:sldChg chg="del">
        <pc:chgData name="Yahya Mohammad Garout" userId="48478b39-db74-4b02-9727-4fe8f71c1945" providerId="ADAL" clId="{0D207F5C-8AB3-4CDB-BDB7-70AC4189DE94}" dt="2022-08-30T08:07:19.148" v="62" actId="47"/>
        <pc:sldMkLst>
          <pc:docMk/>
          <pc:sldMk cId="3622093315" sldId="507"/>
        </pc:sldMkLst>
      </pc:sldChg>
      <pc:sldChg chg="del">
        <pc:chgData name="Yahya Mohammad Garout" userId="48478b39-db74-4b02-9727-4fe8f71c1945" providerId="ADAL" clId="{0D207F5C-8AB3-4CDB-BDB7-70AC4189DE94}" dt="2022-08-30T07:49:34.064" v="41" actId="47"/>
        <pc:sldMkLst>
          <pc:docMk/>
          <pc:sldMk cId="3463102508" sldId="513"/>
        </pc:sldMkLst>
      </pc:sldChg>
      <pc:sldChg chg="del">
        <pc:chgData name="Yahya Mohammad Garout" userId="48478b39-db74-4b02-9727-4fe8f71c1945" providerId="ADAL" clId="{0D207F5C-8AB3-4CDB-BDB7-70AC4189DE94}" dt="2022-08-30T07:49:37.416" v="42" actId="47"/>
        <pc:sldMkLst>
          <pc:docMk/>
          <pc:sldMk cId="1485994507" sldId="514"/>
        </pc:sldMkLst>
      </pc:sldChg>
      <pc:sldChg chg="add del">
        <pc:chgData name="Yahya Mohammad Garout" userId="48478b39-db74-4b02-9727-4fe8f71c1945" providerId="ADAL" clId="{0D207F5C-8AB3-4CDB-BDB7-70AC4189DE94}" dt="2022-08-29T16:39:36.254" v="22"/>
        <pc:sldMkLst>
          <pc:docMk/>
          <pc:sldMk cId="92656025" sldId="515"/>
        </pc:sldMkLst>
      </pc:sldChg>
      <pc:sldChg chg="add del">
        <pc:chgData name="Yahya Mohammad Garout" userId="48478b39-db74-4b02-9727-4fe8f71c1945" providerId="ADAL" clId="{0D207F5C-8AB3-4CDB-BDB7-70AC4189DE94}" dt="2022-08-29T16:39:36.254" v="22"/>
        <pc:sldMkLst>
          <pc:docMk/>
          <pc:sldMk cId="358689302" sldId="516"/>
        </pc:sldMkLst>
      </pc:sldChg>
      <pc:sldChg chg="add del">
        <pc:chgData name="Yahya Mohammad Garout" userId="48478b39-db74-4b02-9727-4fe8f71c1945" providerId="ADAL" clId="{0D207F5C-8AB3-4CDB-BDB7-70AC4189DE94}" dt="2022-08-29T16:39:36.254" v="22"/>
        <pc:sldMkLst>
          <pc:docMk/>
          <pc:sldMk cId="1123993673" sldId="517"/>
        </pc:sldMkLst>
      </pc:sldChg>
      <pc:sldChg chg="add del">
        <pc:chgData name="Yahya Mohammad Garout" userId="48478b39-db74-4b02-9727-4fe8f71c1945" providerId="ADAL" clId="{0D207F5C-8AB3-4CDB-BDB7-70AC4189DE94}" dt="2022-08-29T16:39:36.254" v="22"/>
        <pc:sldMkLst>
          <pc:docMk/>
          <pc:sldMk cId="1489890800" sldId="518"/>
        </pc:sldMkLst>
      </pc:sldChg>
      <pc:sldChg chg="modSp add mod">
        <pc:chgData name="Yahya Mohammad Garout" userId="48478b39-db74-4b02-9727-4fe8f71c1945" providerId="ADAL" clId="{0D207F5C-8AB3-4CDB-BDB7-70AC4189DE94}" dt="2022-08-29T16:43:30.314" v="27" actId="27636"/>
        <pc:sldMkLst>
          <pc:docMk/>
          <pc:sldMk cId="3097060350" sldId="519"/>
        </pc:sldMkLst>
        <pc:spChg chg="mod">
          <ac:chgData name="Yahya Mohammad Garout" userId="48478b39-db74-4b02-9727-4fe8f71c1945" providerId="ADAL" clId="{0D207F5C-8AB3-4CDB-BDB7-70AC4189DE94}" dt="2022-08-29T16:43:30.314" v="27" actId="27636"/>
          <ac:spMkLst>
            <pc:docMk/>
            <pc:sldMk cId="3097060350" sldId="519"/>
            <ac:spMk id="2" creationId="{00000000-0000-0000-0000-000000000000}"/>
          </ac:spMkLst>
        </pc:spChg>
      </pc:sldChg>
      <pc:sldChg chg="modSp add del mod">
        <pc:chgData name="Yahya Mohammad Garout" userId="48478b39-db74-4b02-9727-4fe8f71c1945" providerId="ADAL" clId="{0D207F5C-8AB3-4CDB-BDB7-70AC4189DE94}" dt="2022-08-31T12:11:46.445" v="80" actId="47"/>
        <pc:sldMkLst>
          <pc:docMk/>
          <pc:sldMk cId="4185705147" sldId="520"/>
        </pc:sldMkLst>
        <pc:spChg chg="mod">
          <ac:chgData name="Yahya Mohammad Garout" userId="48478b39-db74-4b02-9727-4fe8f71c1945" providerId="ADAL" clId="{0D207F5C-8AB3-4CDB-BDB7-70AC4189DE94}" dt="2022-08-29T16:45:29.007" v="29" actId="27636"/>
          <ac:spMkLst>
            <pc:docMk/>
            <pc:sldMk cId="4185705147" sldId="520"/>
            <ac:spMk id="2" creationId="{00000000-0000-0000-0000-000000000000}"/>
          </ac:spMkLst>
        </pc:spChg>
      </pc:sldChg>
      <pc:sldChg chg="add">
        <pc:chgData name="Yahya Mohammad Garout" userId="48478b39-db74-4b02-9727-4fe8f71c1945" providerId="ADAL" clId="{0D207F5C-8AB3-4CDB-BDB7-70AC4189DE94}" dt="2022-08-29T16:48:01.140" v="30"/>
        <pc:sldMkLst>
          <pc:docMk/>
          <pc:sldMk cId="1826040497" sldId="521"/>
        </pc:sldMkLst>
      </pc:sldChg>
      <pc:sldChg chg="add">
        <pc:chgData name="Yahya Mohammad Garout" userId="48478b39-db74-4b02-9727-4fe8f71c1945" providerId="ADAL" clId="{0D207F5C-8AB3-4CDB-BDB7-70AC4189DE94}" dt="2022-08-29T16:48:01.140" v="30"/>
        <pc:sldMkLst>
          <pc:docMk/>
          <pc:sldMk cId="790539778" sldId="522"/>
        </pc:sldMkLst>
      </pc:sldChg>
      <pc:sldChg chg="modSp add mod">
        <pc:chgData name="Yahya Mohammad Garout" userId="48478b39-db74-4b02-9727-4fe8f71c1945" providerId="ADAL" clId="{0D207F5C-8AB3-4CDB-BDB7-70AC4189DE94}" dt="2022-08-30T07:55:03.754" v="50" actId="20577"/>
        <pc:sldMkLst>
          <pc:docMk/>
          <pc:sldMk cId="1790913077" sldId="523"/>
        </pc:sldMkLst>
        <pc:spChg chg="mod">
          <ac:chgData name="Yahya Mohammad Garout" userId="48478b39-db74-4b02-9727-4fe8f71c1945" providerId="ADAL" clId="{0D207F5C-8AB3-4CDB-BDB7-70AC4189DE94}" dt="2022-08-30T07:55:03.754" v="50" actId="20577"/>
          <ac:spMkLst>
            <pc:docMk/>
            <pc:sldMk cId="1790913077" sldId="523"/>
            <ac:spMk id="3" creationId="{00000000-0000-0000-0000-000000000000}"/>
          </ac:spMkLst>
        </pc:spChg>
      </pc:sldChg>
      <pc:sldChg chg="add">
        <pc:chgData name="Yahya Mohammad Garout" userId="48478b39-db74-4b02-9727-4fe8f71c1945" providerId="ADAL" clId="{0D207F5C-8AB3-4CDB-BDB7-70AC4189DE94}" dt="2022-08-29T16:48:01.140" v="30"/>
        <pc:sldMkLst>
          <pc:docMk/>
          <pc:sldMk cId="950498629" sldId="524"/>
        </pc:sldMkLst>
      </pc:sldChg>
      <pc:sldChg chg="add">
        <pc:chgData name="Yahya Mohammad Garout" userId="48478b39-db74-4b02-9727-4fe8f71c1945" providerId="ADAL" clId="{0D207F5C-8AB3-4CDB-BDB7-70AC4189DE94}" dt="2022-08-29T16:48:01.140" v="30"/>
        <pc:sldMkLst>
          <pc:docMk/>
          <pc:sldMk cId="1546054323" sldId="525"/>
        </pc:sldMkLst>
      </pc:sldChg>
      <pc:sldChg chg="delSp modSp add mod">
        <pc:chgData name="Yahya Mohammad Garout" userId="48478b39-db74-4b02-9727-4fe8f71c1945" providerId="ADAL" clId="{0D207F5C-8AB3-4CDB-BDB7-70AC4189DE94}" dt="2022-08-30T08:05:17.259" v="61" actId="478"/>
        <pc:sldMkLst>
          <pc:docMk/>
          <pc:sldMk cId="2426821866" sldId="526"/>
        </pc:sldMkLst>
        <pc:spChg chg="del">
          <ac:chgData name="Yahya Mohammad Garout" userId="48478b39-db74-4b02-9727-4fe8f71c1945" providerId="ADAL" clId="{0D207F5C-8AB3-4CDB-BDB7-70AC4189DE94}" dt="2022-08-30T08:05:17.259" v="61" actId="478"/>
          <ac:spMkLst>
            <pc:docMk/>
            <pc:sldMk cId="2426821866" sldId="526"/>
            <ac:spMk id="8" creationId="{00000000-0000-0000-0000-000000000000}"/>
          </ac:spMkLst>
        </pc:spChg>
        <pc:spChg chg="del">
          <ac:chgData name="Yahya Mohammad Garout" userId="48478b39-db74-4b02-9727-4fe8f71c1945" providerId="ADAL" clId="{0D207F5C-8AB3-4CDB-BDB7-70AC4189DE94}" dt="2022-08-30T08:05:12.970" v="60" actId="478"/>
          <ac:spMkLst>
            <pc:docMk/>
            <pc:sldMk cId="2426821866" sldId="526"/>
            <ac:spMk id="9" creationId="{00000000-0000-0000-0000-000000000000}"/>
          </ac:spMkLst>
        </pc:spChg>
        <pc:cxnChg chg="del">
          <ac:chgData name="Yahya Mohammad Garout" userId="48478b39-db74-4b02-9727-4fe8f71c1945" providerId="ADAL" clId="{0D207F5C-8AB3-4CDB-BDB7-70AC4189DE94}" dt="2022-08-30T08:05:04.336" v="58" actId="478"/>
          <ac:cxnSpMkLst>
            <pc:docMk/>
            <pc:sldMk cId="2426821866" sldId="526"/>
            <ac:cxnSpMk id="6" creationId="{00000000-0000-0000-0000-000000000000}"/>
          </ac:cxnSpMkLst>
        </pc:cxnChg>
        <pc:cxnChg chg="del mod">
          <ac:chgData name="Yahya Mohammad Garout" userId="48478b39-db74-4b02-9727-4fe8f71c1945" providerId="ADAL" clId="{0D207F5C-8AB3-4CDB-BDB7-70AC4189DE94}" dt="2022-08-30T08:05:07.564" v="59" actId="478"/>
          <ac:cxnSpMkLst>
            <pc:docMk/>
            <pc:sldMk cId="2426821866" sldId="526"/>
            <ac:cxnSpMk id="16" creationId="{00000000-0000-0000-0000-000000000000}"/>
          </ac:cxnSpMkLst>
        </pc:cxnChg>
      </pc:sldChg>
      <pc:sldChg chg="add">
        <pc:chgData name="Yahya Mohammad Garout" userId="48478b39-db74-4b02-9727-4fe8f71c1945" providerId="ADAL" clId="{0D207F5C-8AB3-4CDB-BDB7-70AC4189DE94}" dt="2022-08-29T16:48:01.140" v="30"/>
        <pc:sldMkLst>
          <pc:docMk/>
          <pc:sldMk cId="3602553849" sldId="527"/>
        </pc:sldMkLst>
      </pc:sldChg>
      <pc:sldChg chg="modSp add del mod">
        <pc:chgData name="Yahya Mohammad Garout" userId="48478b39-db74-4b02-9727-4fe8f71c1945" providerId="ADAL" clId="{0D207F5C-8AB3-4CDB-BDB7-70AC4189DE94}" dt="2022-08-30T07:48:28.484" v="40" actId="47"/>
        <pc:sldMkLst>
          <pc:docMk/>
          <pc:sldMk cId="1888455762" sldId="528"/>
        </pc:sldMkLst>
        <pc:spChg chg="mod">
          <ac:chgData name="Yahya Mohammad Garout" userId="48478b39-db74-4b02-9727-4fe8f71c1945" providerId="ADAL" clId="{0D207F5C-8AB3-4CDB-BDB7-70AC4189DE94}" dt="2022-08-29T16:48:01.321" v="32" actId="27636"/>
          <ac:spMkLst>
            <pc:docMk/>
            <pc:sldMk cId="1888455762" sldId="528"/>
            <ac:spMk id="2" creationId="{00000000-0000-0000-0000-000000000000}"/>
          </ac:spMkLst>
        </pc:spChg>
      </pc:sldChg>
      <pc:sldMasterChg chg="modSldLayout">
        <pc:chgData name="Yahya Mohammad Garout" userId="48478b39-db74-4b02-9727-4fe8f71c1945" providerId="ADAL" clId="{0D207F5C-8AB3-4CDB-BDB7-70AC4189DE94}" dt="2022-08-29T16:34:41.343" v="17" actId="20577"/>
        <pc:sldMasterMkLst>
          <pc:docMk/>
          <pc:sldMasterMk cId="2412370999" sldId="2147483660"/>
        </pc:sldMasterMkLst>
        <pc:sldLayoutChg chg="modSp mod">
          <pc:chgData name="Yahya Mohammad Garout" userId="48478b39-db74-4b02-9727-4fe8f71c1945" providerId="ADAL" clId="{0D207F5C-8AB3-4CDB-BDB7-70AC4189DE94}" dt="2022-08-29T16:34:41.343" v="17" actId="20577"/>
          <pc:sldLayoutMkLst>
            <pc:docMk/>
            <pc:sldMasterMk cId="2412370999" sldId="2147483660"/>
            <pc:sldLayoutMk cId="515385759" sldId="2147483662"/>
          </pc:sldLayoutMkLst>
          <pc:spChg chg="mod">
            <ac:chgData name="Yahya Mohammad Garout" userId="48478b39-db74-4b02-9727-4fe8f71c1945" providerId="ADAL" clId="{0D207F5C-8AB3-4CDB-BDB7-70AC4189DE94}" dt="2022-08-29T16:34:41.343" v="17" actId="20577"/>
            <ac:spMkLst>
              <pc:docMk/>
              <pc:sldMasterMk cId="2412370999" sldId="2147483660"/>
              <pc:sldLayoutMk cId="515385759" sldId="2147483662"/>
              <ac:spMk id="16"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5A5288-1062-4B5E-B67A-383BEF157F7C}" type="doc">
      <dgm:prSet loTypeId="urn:microsoft.com/office/officeart/2005/8/layout/radial1" loCatId="relationship" qsTypeId="urn:microsoft.com/office/officeart/2005/8/quickstyle/simple1" qsCatId="simple" csTypeId="urn:microsoft.com/office/officeart/2005/8/colors/colorful5" csCatId="colorful" phldr="1"/>
      <dgm:spPr/>
      <dgm:t>
        <a:bodyPr/>
        <a:lstStyle/>
        <a:p>
          <a:endParaRPr lang="en-US"/>
        </a:p>
      </dgm:t>
    </dgm:pt>
    <dgm:pt modelId="{D3A2D289-D339-4DD3-9879-7596C45EE88F}">
      <dgm:prSet phldrT="[Text]" custT="1"/>
      <dgm:spPr/>
      <dgm:t>
        <a:bodyPr/>
        <a:lstStyle/>
        <a:p>
          <a:r>
            <a:rPr lang="en-US" sz="1200" b="1" dirty="0">
              <a:latin typeface="Garamond" panose="02020404030301010803" pitchFamily="18" charset="0"/>
            </a:rPr>
            <a:t>Java Literals</a:t>
          </a:r>
        </a:p>
      </dgm:t>
    </dgm:pt>
    <dgm:pt modelId="{B52AA9F1-CC1D-44C4-8D0E-3F4A9FCBA10A}" type="parTrans" cxnId="{54D7D4DF-EA19-4EC6-B67E-1C6185A057E8}">
      <dgm:prSet/>
      <dgm:spPr/>
      <dgm:t>
        <a:bodyPr/>
        <a:lstStyle/>
        <a:p>
          <a:endParaRPr lang="en-US" sz="1100" b="1">
            <a:latin typeface="Garamond" panose="02020404030301010803" pitchFamily="18" charset="0"/>
          </a:endParaRPr>
        </a:p>
      </dgm:t>
    </dgm:pt>
    <dgm:pt modelId="{79E0E0BF-73BD-47C3-98EE-D4D36B6EB7A5}" type="sibTrans" cxnId="{54D7D4DF-EA19-4EC6-B67E-1C6185A057E8}">
      <dgm:prSet/>
      <dgm:spPr/>
      <dgm:t>
        <a:bodyPr/>
        <a:lstStyle/>
        <a:p>
          <a:endParaRPr lang="en-US" sz="1100" b="1">
            <a:latin typeface="Garamond" panose="02020404030301010803" pitchFamily="18" charset="0"/>
          </a:endParaRPr>
        </a:p>
      </dgm:t>
    </dgm:pt>
    <dgm:pt modelId="{12D02A74-5B3F-4266-ACD3-A5FEFC251B12}">
      <dgm:prSet phldrT="[Text]" custT="1"/>
      <dgm:spPr/>
      <dgm:t>
        <a:bodyPr/>
        <a:lstStyle/>
        <a:p>
          <a:r>
            <a:rPr lang="en-US" sz="1200" b="1" dirty="0">
              <a:latin typeface="Garamond" panose="02020404030301010803" pitchFamily="18" charset="0"/>
            </a:rPr>
            <a:t>Integral literals</a:t>
          </a:r>
        </a:p>
      </dgm:t>
    </dgm:pt>
    <dgm:pt modelId="{652B7984-B17B-48EF-901E-33E392F8C363}" type="parTrans" cxnId="{B8E88A99-69B2-4DCA-83D0-E1864E47A5DF}">
      <dgm:prSet custT="1"/>
      <dgm:spPr/>
      <dgm:t>
        <a:bodyPr/>
        <a:lstStyle/>
        <a:p>
          <a:endParaRPr lang="en-US" sz="100" b="1">
            <a:latin typeface="Garamond" panose="02020404030301010803" pitchFamily="18" charset="0"/>
          </a:endParaRPr>
        </a:p>
      </dgm:t>
    </dgm:pt>
    <dgm:pt modelId="{4DE297E9-B469-4119-B722-CBE165632AE2}" type="sibTrans" cxnId="{B8E88A99-69B2-4DCA-83D0-E1864E47A5DF}">
      <dgm:prSet/>
      <dgm:spPr/>
      <dgm:t>
        <a:bodyPr/>
        <a:lstStyle/>
        <a:p>
          <a:endParaRPr lang="en-US" sz="1100" b="1">
            <a:latin typeface="Garamond" panose="02020404030301010803" pitchFamily="18" charset="0"/>
          </a:endParaRPr>
        </a:p>
      </dgm:t>
    </dgm:pt>
    <dgm:pt modelId="{7016BF05-BD26-4891-A77D-205D1D85B566}">
      <dgm:prSet phldrT="[Text]" custT="1"/>
      <dgm:spPr/>
      <dgm:t>
        <a:bodyPr/>
        <a:lstStyle/>
        <a:p>
          <a:r>
            <a:rPr lang="en-US" sz="1200" b="1" dirty="0">
              <a:latin typeface="Garamond" panose="02020404030301010803" pitchFamily="18" charset="0"/>
            </a:rPr>
            <a:t>Boolean literals</a:t>
          </a:r>
        </a:p>
      </dgm:t>
    </dgm:pt>
    <dgm:pt modelId="{26CF00A9-CB86-428C-82FA-364757F53B80}" type="parTrans" cxnId="{9238FAC9-5944-49E8-A11E-DE6C52699ED1}">
      <dgm:prSet custT="1"/>
      <dgm:spPr/>
      <dgm:t>
        <a:bodyPr/>
        <a:lstStyle/>
        <a:p>
          <a:endParaRPr lang="en-US" sz="100" b="1">
            <a:latin typeface="Garamond" panose="02020404030301010803" pitchFamily="18" charset="0"/>
          </a:endParaRPr>
        </a:p>
      </dgm:t>
    </dgm:pt>
    <dgm:pt modelId="{92E66DE9-346D-47BE-BD1A-2E1FC855AA08}" type="sibTrans" cxnId="{9238FAC9-5944-49E8-A11E-DE6C52699ED1}">
      <dgm:prSet/>
      <dgm:spPr/>
      <dgm:t>
        <a:bodyPr/>
        <a:lstStyle/>
        <a:p>
          <a:endParaRPr lang="en-US" sz="1100" b="1">
            <a:latin typeface="Garamond" panose="02020404030301010803" pitchFamily="18" charset="0"/>
          </a:endParaRPr>
        </a:p>
      </dgm:t>
    </dgm:pt>
    <dgm:pt modelId="{0217E40B-E183-40C4-AD60-3117A4D93B88}">
      <dgm:prSet phldrT="[Text]" custT="1"/>
      <dgm:spPr/>
      <dgm:t>
        <a:bodyPr/>
        <a:lstStyle/>
        <a:p>
          <a:r>
            <a:rPr lang="en-US" sz="1200" b="1" dirty="0">
              <a:latin typeface="Garamond" panose="02020404030301010803" pitchFamily="18" charset="0"/>
            </a:rPr>
            <a:t>Floating point literals</a:t>
          </a:r>
        </a:p>
      </dgm:t>
    </dgm:pt>
    <dgm:pt modelId="{D01901E9-D1BD-46F9-B27C-2CC2C8A7FCDD}" type="parTrans" cxnId="{89F592B5-4CE4-413D-B469-6279D659BF3C}">
      <dgm:prSet custT="1"/>
      <dgm:spPr/>
      <dgm:t>
        <a:bodyPr/>
        <a:lstStyle/>
        <a:p>
          <a:endParaRPr lang="en-US" sz="100" b="1">
            <a:latin typeface="Garamond" panose="02020404030301010803" pitchFamily="18" charset="0"/>
          </a:endParaRPr>
        </a:p>
      </dgm:t>
    </dgm:pt>
    <dgm:pt modelId="{1468659B-9998-4E63-B82D-AC96F704A1DD}" type="sibTrans" cxnId="{89F592B5-4CE4-413D-B469-6279D659BF3C}">
      <dgm:prSet/>
      <dgm:spPr/>
      <dgm:t>
        <a:bodyPr/>
        <a:lstStyle/>
        <a:p>
          <a:endParaRPr lang="en-US" sz="1100" b="1">
            <a:latin typeface="Garamond" panose="02020404030301010803" pitchFamily="18" charset="0"/>
          </a:endParaRPr>
        </a:p>
      </dgm:t>
    </dgm:pt>
    <dgm:pt modelId="{C9B6F271-62F9-4D79-BB27-1171728383FC}">
      <dgm:prSet phldrT="[Text]" custT="1"/>
      <dgm:spPr/>
      <dgm:t>
        <a:bodyPr/>
        <a:lstStyle/>
        <a:p>
          <a:r>
            <a:rPr lang="en-US" sz="1200" b="1" dirty="0">
              <a:latin typeface="Garamond" panose="02020404030301010803" pitchFamily="18" charset="0"/>
            </a:rPr>
            <a:t>Char literals</a:t>
          </a:r>
        </a:p>
      </dgm:t>
    </dgm:pt>
    <dgm:pt modelId="{5E2EA72A-0F81-4C1A-B903-F4C05322FB6E}" type="parTrans" cxnId="{63A2F2C2-45B7-4FC9-BDC4-73253F10EDD8}">
      <dgm:prSet custT="1"/>
      <dgm:spPr/>
      <dgm:t>
        <a:bodyPr/>
        <a:lstStyle/>
        <a:p>
          <a:endParaRPr lang="en-US" sz="100" b="1">
            <a:latin typeface="Garamond" panose="02020404030301010803" pitchFamily="18" charset="0"/>
          </a:endParaRPr>
        </a:p>
      </dgm:t>
    </dgm:pt>
    <dgm:pt modelId="{881CC0C0-E32A-47D9-84BF-7A1ED4951988}" type="sibTrans" cxnId="{63A2F2C2-45B7-4FC9-BDC4-73253F10EDD8}">
      <dgm:prSet/>
      <dgm:spPr/>
      <dgm:t>
        <a:bodyPr/>
        <a:lstStyle/>
        <a:p>
          <a:endParaRPr lang="en-US" sz="1100" b="1">
            <a:latin typeface="Garamond" panose="02020404030301010803" pitchFamily="18" charset="0"/>
          </a:endParaRPr>
        </a:p>
      </dgm:t>
    </dgm:pt>
    <dgm:pt modelId="{E43296AB-7E0C-4BA8-A1EC-AE82F89FC89F}">
      <dgm:prSet phldrT="[Text]" custT="1"/>
      <dgm:spPr/>
      <dgm:t>
        <a:bodyPr/>
        <a:lstStyle/>
        <a:p>
          <a:r>
            <a:rPr lang="en-US" sz="1200" b="1">
              <a:latin typeface="Garamond" panose="02020404030301010803" pitchFamily="18" charset="0"/>
            </a:rPr>
            <a:t>String literals</a:t>
          </a:r>
          <a:endParaRPr lang="en-US" sz="1200" b="1" dirty="0">
            <a:latin typeface="Garamond" panose="02020404030301010803" pitchFamily="18" charset="0"/>
          </a:endParaRPr>
        </a:p>
      </dgm:t>
    </dgm:pt>
    <dgm:pt modelId="{CC1B1C44-B2B3-4A37-8BA8-0AA380EB98F6}" type="parTrans" cxnId="{A93BC557-70C1-4525-A4EF-898955C84989}">
      <dgm:prSet custT="1"/>
      <dgm:spPr/>
      <dgm:t>
        <a:bodyPr/>
        <a:lstStyle/>
        <a:p>
          <a:endParaRPr lang="en-US" sz="100" b="1">
            <a:latin typeface="Garamond" panose="02020404030301010803" pitchFamily="18" charset="0"/>
          </a:endParaRPr>
        </a:p>
      </dgm:t>
    </dgm:pt>
    <dgm:pt modelId="{0DD6A2A0-0CE4-4685-91B1-E405DB464B82}" type="sibTrans" cxnId="{A93BC557-70C1-4525-A4EF-898955C84989}">
      <dgm:prSet/>
      <dgm:spPr/>
      <dgm:t>
        <a:bodyPr/>
        <a:lstStyle/>
        <a:p>
          <a:endParaRPr lang="en-US" sz="1100" b="1">
            <a:latin typeface="Garamond" panose="02020404030301010803" pitchFamily="18" charset="0"/>
          </a:endParaRPr>
        </a:p>
      </dgm:t>
    </dgm:pt>
    <dgm:pt modelId="{346F799F-2118-47DE-9096-9243EE819AE0}" type="pres">
      <dgm:prSet presAssocID="{EE5A5288-1062-4B5E-B67A-383BEF157F7C}" presName="cycle" presStyleCnt="0">
        <dgm:presLayoutVars>
          <dgm:chMax val="1"/>
          <dgm:dir/>
          <dgm:animLvl val="ctr"/>
          <dgm:resizeHandles val="exact"/>
        </dgm:presLayoutVars>
      </dgm:prSet>
      <dgm:spPr/>
    </dgm:pt>
    <dgm:pt modelId="{84F0AF8B-09C0-4617-9DA1-0DCD8032261A}" type="pres">
      <dgm:prSet presAssocID="{D3A2D289-D339-4DD3-9879-7596C45EE88F}" presName="centerShape" presStyleLbl="node0" presStyleIdx="0" presStyleCnt="1"/>
      <dgm:spPr/>
    </dgm:pt>
    <dgm:pt modelId="{6AA6CEFB-ACF3-40B9-BB6A-41C05013429E}" type="pres">
      <dgm:prSet presAssocID="{652B7984-B17B-48EF-901E-33E392F8C363}" presName="Name9" presStyleLbl="parChTrans1D2" presStyleIdx="0" presStyleCnt="5"/>
      <dgm:spPr/>
    </dgm:pt>
    <dgm:pt modelId="{F7C4A7E7-993E-4FBB-B11E-D89AA8EFF994}" type="pres">
      <dgm:prSet presAssocID="{652B7984-B17B-48EF-901E-33E392F8C363}" presName="connTx" presStyleLbl="parChTrans1D2" presStyleIdx="0" presStyleCnt="5"/>
      <dgm:spPr/>
    </dgm:pt>
    <dgm:pt modelId="{E176FDEE-8C78-4F06-A452-CDFE9D69993F}" type="pres">
      <dgm:prSet presAssocID="{12D02A74-5B3F-4266-ACD3-A5FEFC251B12}" presName="node" presStyleLbl="node1" presStyleIdx="0" presStyleCnt="5" custRadScaleRad="101767">
        <dgm:presLayoutVars>
          <dgm:bulletEnabled val="1"/>
        </dgm:presLayoutVars>
      </dgm:prSet>
      <dgm:spPr/>
    </dgm:pt>
    <dgm:pt modelId="{A9E28710-1F23-4B2D-9AAC-4A6EA9E92FF7}" type="pres">
      <dgm:prSet presAssocID="{D01901E9-D1BD-46F9-B27C-2CC2C8A7FCDD}" presName="Name9" presStyleLbl="parChTrans1D2" presStyleIdx="1" presStyleCnt="5"/>
      <dgm:spPr/>
    </dgm:pt>
    <dgm:pt modelId="{7F8B032E-D84C-441F-BF2F-651ACBB425D9}" type="pres">
      <dgm:prSet presAssocID="{D01901E9-D1BD-46F9-B27C-2CC2C8A7FCDD}" presName="connTx" presStyleLbl="parChTrans1D2" presStyleIdx="1" presStyleCnt="5"/>
      <dgm:spPr/>
    </dgm:pt>
    <dgm:pt modelId="{E982533A-FD77-43CC-B388-2E82940AD8D4}" type="pres">
      <dgm:prSet presAssocID="{0217E40B-E183-40C4-AD60-3117A4D93B88}" presName="node" presStyleLbl="node1" presStyleIdx="1" presStyleCnt="5">
        <dgm:presLayoutVars>
          <dgm:bulletEnabled val="1"/>
        </dgm:presLayoutVars>
      </dgm:prSet>
      <dgm:spPr/>
    </dgm:pt>
    <dgm:pt modelId="{1D0F4A9F-253C-4C41-BB3A-4A71919AF4A3}" type="pres">
      <dgm:prSet presAssocID="{5E2EA72A-0F81-4C1A-B903-F4C05322FB6E}" presName="Name9" presStyleLbl="parChTrans1D2" presStyleIdx="2" presStyleCnt="5"/>
      <dgm:spPr/>
    </dgm:pt>
    <dgm:pt modelId="{DE294273-518E-49F3-9679-BD7BFDA38E05}" type="pres">
      <dgm:prSet presAssocID="{5E2EA72A-0F81-4C1A-B903-F4C05322FB6E}" presName="connTx" presStyleLbl="parChTrans1D2" presStyleIdx="2" presStyleCnt="5"/>
      <dgm:spPr/>
    </dgm:pt>
    <dgm:pt modelId="{71EE2F97-253D-4BB1-A729-11D266DEFC5E}" type="pres">
      <dgm:prSet presAssocID="{C9B6F271-62F9-4D79-BB27-1171728383FC}" presName="node" presStyleLbl="node1" presStyleIdx="2" presStyleCnt="5">
        <dgm:presLayoutVars>
          <dgm:bulletEnabled val="1"/>
        </dgm:presLayoutVars>
      </dgm:prSet>
      <dgm:spPr/>
    </dgm:pt>
    <dgm:pt modelId="{75B71FD7-40D5-4F46-8131-F64A570EF333}" type="pres">
      <dgm:prSet presAssocID="{26CF00A9-CB86-428C-82FA-364757F53B80}" presName="Name9" presStyleLbl="parChTrans1D2" presStyleIdx="3" presStyleCnt="5"/>
      <dgm:spPr/>
    </dgm:pt>
    <dgm:pt modelId="{D335C14E-61D1-4DE0-B344-3BE8AADB3DB8}" type="pres">
      <dgm:prSet presAssocID="{26CF00A9-CB86-428C-82FA-364757F53B80}" presName="connTx" presStyleLbl="parChTrans1D2" presStyleIdx="3" presStyleCnt="5"/>
      <dgm:spPr/>
    </dgm:pt>
    <dgm:pt modelId="{4B027698-188A-468E-B276-A51AD2AED8B1}" type="pres">
      <dgm:prSet presAssocID="{7016BF05-BD26-4891-A77D-205D1D85B566}" presName="node" presStyleLbl="node1" presStyleIdx="3" presStyleCnt="5">
        <dgm:presLayoutVars>
          <dgm:bulletEnabled val="1"/>
        </dgm:presLayoutVars>
      </dgm:prSet>
      <dgm:spPr/>
    </dgm:pt>
    <dgm:pt modelId="{AA9B6880-305E-48B1-81E9-1167FC71F9A0}" type="pres">
      <dgm:prSet presAssocID="{CC1B1C44-B2B3-4A37-8BA8-0AA380EB98F6}" presName="Name9" presStyleLbl="parChTrans1D2" presStyleIdx="4" presStyleCnt="5"/>
      <dgm:spPr/>
    </dgm:pt>
    <dgm:pt modelId="{10D65EB1-495F-47AC-ABE8-9D023319E735}" type="pres">
      <dgm:prSet presAssocID="{CC1B1C44-B2B3-4A37-8BA8-0AA380EB98F6}" presName="connTx" presStyleLbl="parChTrans1D2" presStyleIdx="4" presStyleCnt="5"/>
      <dgm:spPr/>
    </dgm:pt>
    <dgm:pt modelId="{49E8D16F-4866-4341-B1B0-7F54F40DD372}" type="pres">
      <dgm:prSet presAssocID="{E43296AB-7E0C-4BA8-A1EC-AE82F89FC89F}" presName="node" presStyleLbl="node1" presStyleIdx="4" presStyleCnt="5">
        <dgm:presLayoutVars>
          <dgm:bulletEnabled val="1"/>
        </dgm:presLayoutVars>
      </dgm:prSet>
      <dgm:spPr/>
    </dgm:pt>
  </dgm:ptLst>
  <dgm:cxnLst>
    <dgm:cxn modelId="{643C6239-F5E8-440D-9F0A-46FCF5AC0C32}" type="presOf" srcId="{D01901E9-D1BD-46F9-B27C-2CC2C8A7FCDD}" destId="{7F8B032E-D84C-441F-BF2F-651ACBB425D9}" srcOrd="1" destOrd="0" presId="urn:microsoft.com/office/officeart/2005/8/layout/radial1"/>
    <dgm:cxn modelId="{10B6B43B-C413-4811-9379-28E28E6DEDE4}" type="presOf" srcId="{CC1B1C44-B2B3-4A37-8BA8-0AA380EB98F6}" destId="{10D65EB1-495F-47AC-ABE8-9D023319E735}" srcOrd="1" destOrd="0" presId="urn:microsoft.com/office/officeart/2005/8/layout/radial1"/>
    <dgm:cxn modelId="{313CBF5B-E8B3-4C6B-AA58-1E6525D37D4B}" type="presOf" srcId="{5E2EA72A-0F81-4C1A-B903-F4C05322FB6E}" destId="{DE294273-518E-49F3-9679-BD7BFDA38E05}" srcOrd="1" destOrd="0" presId="urn:microsoft.com/office/officeart/2005/8/layout/radial1"/>
    <dgm:cxn modelId="{F361D35C-D03C-4DCB-9D83-F5521FCC5CB8}" type="presOf" srcId="{7016BF05-BD26-4891-A77D-205D1D85B566}" destId="{4B027698-188A-468E-B276-A51AD2AED8B1}" srcOrd="0" destOrd="0" presId="urn:microsoft.com/office/officeart/2005/8/layout/radial1"/>
    <dgm:cxn modelId="{29D92C41-84A8-45E4-A122-B90A84A8C796}" type="presOf" srcId="{652B7984-B17B-48EF-901E-33E392F8C363}" destId="{6AA6CEFB-ACF3-40B9-BB6A-41C05013429E}" srcOrd="0" destOrd="0" presId="urn:microsoft.com/office/officeart/2005/8/layout/radial1"/>
    <dgm:cxn modelId="{E2257E56-8569-461D-9366-B281F9DF89A3}" type="presOf" srcId="{E43296AB-7E0C-4BA8-A1EC-AE82F89FC89F}" destId="{49E8D16F-4866-4341-B1B0-7F54F40DD372}" srcOrd="0" destOrd="0" presId="urn:microsoft.com/office/officeart/2005/8/layout/radial1"/>
    <dgm:cxn modelId="{A93BC557-70C1-4525-A4EF-898955C84989}" srcId="{D3A2D289-D339-4DD3-9879-7596C45EE88F}" destId="{E43296AB-7E0C-4BA8-A1EC-AE82F89FC89F}" srcOrd="4" destOrd="0" parTransId="{CC1B1C44-B2B3-4A37-8BA8-0AA380EB98F6}" sibTransId="{0DD6A2A0-0CE4-4685-91B1-E405DB464B82}"/>
    <dgm:cxn modelId="{BFA95589-5AF3-48C5-B27C-E25A33AC76D8}" type="presOf" srcId="{5E2EA72A-0F81-4C1A-B903-F4C05322FB6E}" destId="{1D0F4A9F-253C-4C41-BB3A-4A71919AF4A3}" srcOrd="0" destOrd="0" presId="urn:microsoft.com/office/officeart/2005/8/layout/radial1"/>
    <dgm:cxn modelId="{2B710C99-6DE7-465C-8B3A-726E4CA9BA1F}" type="presOf" srcId="{EE5A5288-1062-4B5E-B67A-383BEF157F7C}" destId="{346F799F-2118-47DE-9096-9243EE819AE0}" srcOrd="0" destOrd="0" presId="urn:microsoft.com/office/officeart/2005/8/layout/radial1"/>
    <dgm:cxn modelId="{B8E88A99-69B2-4DCA-83D0-E1864E47A5DF}" srcId="{D3A2D289-D339-4DD3-9879-7596C45EE88F}" destId="{12D02A74-5B3F-4266-ACD3-A5FEFC251B12}" srcOrd="0" destOrd="0" parTransId="{652B7984-B17B-48EF-901E-33E392F8C363}" sibTransId="{4DE297E9-B469-4119-B722-CBE165632AE2}"/>
    <dgm:cxn modelId="{AE215CA0-A62D-4C97-9825-DEE301FACD85}" type="presOf" srcId="{12D02A74-5B3F-4266-ACD3-A5FEFC251B12}" destId="{E176FDEE-8C78-4F06-A452-CDFE9D69993F}" srcOrd="0" destOrd="0" presId="urn:microsoft.com/office/officeart/2005/8/layout/radial1"/>
    <dgm:cxn modelId="{DCF0AFA1-44DE-4914-9611-9F7E8FC5F787}" type="presOf" srcId="{26CF00A9-CB86-428C-82FA-364757F53B80}" destId="{75B71FD7-40D5-4F46-8131-F64A570EF333}" srcOrd="0" destOrd="0" presId="urn:microsoft.com/office/officeart/2005/8/layout/radial1"/>
    <dgm:cxn modelId="{8E4003A6-F6EE-4FE8-95E6-85CC2E812452}" type="presOf" srcId="{26CF00A9-CB86-428C-82FA-364757F53B80}" destId="{D335C14E-61D1-4DE0-B344-3BE8AADB3DB8}" srcOrd="1" destOrd="0" presId="urn:microsoft.com/office/officeart/2005/8/layout/radial1"/>
    <dgm:cxn modelId="{BD2E65B4-9EDA-401E-81CF-A6EF267A4973}" type="presOf" srcId="{CC1B1C44-B2B3-4A37-8BA8-0AA380EB98F6}" destId="{AA9B6880-305E-48B1-81E9-1167FC71F9A0}" srcOrd="0" destOrd="0" presId="urn:microsoft.com/office/officeart/2005/8/layout/radial1"/>
    <dgm:cxn modelId="{89F592B5-4CE4-413D-B469-6279D659BF3C}" srcId="{D3A2D289-D339-4DD3-9879-7596C45EE88F}" destId="{0217E40B-E183-40C4-AD60-3117A4D93B88}" srcOrd="1" destOrd="0" parTransId="{D01901E9-D1BD-46F9-B27C-2CC2C8A7FCDD}" sibTransId="{1468659B-9998-4E63-B82D-AC96F704A1DD}"/>
    <dgm:cxn modelId="{791820B8-5F01-476A-BE75-AFB8A49E41F2}" type="presOf" srcId="{D01901E9-D1BD-46F9-B27C-2CC2C8A7FCDD}" destId="{A9E28710-1F23-4B2D-9AAC-4A6EA9E92FF7}" srcOrd="0" destOrd="0" presId="urn:microsoft.com/office/officeart/2005/8/layout/radial1"/>
    <dgm:cxn modelId="{63A2F2C2-45B7-4FC9-BDC4-73253F10EDD8}" srcId="{D3A2D289-D339-4DD3-9879-7596C45EE88F}" destId="{C9B6F271-62F9-4D79-BB27-1171728383FC}" srcOrd="2" destOrd="0" parTransId="{5E2EA72A-0F81-4C1A-B903-F4C05322FB6E}" sibTransId="{881CC0C0-E32A-47D9-84BF-7A1ED4951988}"/>
    <dgm:cxn modelId="{9238FAC9-5944-49E8-A11E-DE6C52699ED1}" srcId="{D3A2D289-D339-4DD3-9879-7596C45EE88F}" destId="{7016BF05-BD26-4891-A77D-205D1D85B566}" srcOrd="3" destOrd="0" parTransId="{26CF00A9-CB86-428C-82FA-364757F53B80}" sibTransId="{92E66DE9-346D-47BE-BD1A-2E1FC855AA08}"/>
    <dgm:cxn modelId="{1C6505DB-3AEE-4AED-BEDF-C56489B1D897}" type="presOf" srcId="{652B7984-B17B-48EF-901E-33E392F8C363}" destId="{F7C4A7E7-993E-4FBB-B11E-D89AA8EFF994}" srcOrd="1" destOrd="0" presId="urn:microsoft.com/office/officeart/2005/8/layout/radial1"/>
    <dgm:cxn modelId="{DAA5D0DB-78F7-4F2C-80FE-FCDDE2A32042}" type="presOf" srcId="{C9B6F271-62F9-4D79-BB27-1171728383FC}" destId="{71EE2F97-253D-4BB1-A729-11D266DEFC5E}" srcOrd="0" destOrd="0" presId="urn:microsoft.com/office/officeart/2005/8/layout/radial1"/>
    <dgm:cxn modelId="{54D7D4DF-EA19-4EC6-B67E-1C6185A057E8}" srcId="{EE5A5288-1062-4B5E-B67A-383BEF157F7C}" destId="{D3A2D289-D339-4DD3-9879-7596C45EE88F}" srcOrd="0" destOrd="0" parTransId="{B52AA9F1-CC1D-44C4-8D0E-3F4A9FCBA10A}" sibTransId="{79E0E0BF-73BD-47C3-98EE-D4D36B6EB7A5}"/>
    <dgm:cxn modelId="{4DC0E8E2-4D1C-47DE-912E-526444612EBA}" type="presOf" srcId="{D3A2D289-D339-4DD3-9879-7596C45EE88F}" destId="{84F0AF8B-09C0-4617-9DA1-0DCD8032261A}" srcOrd="0" destOrd="0" presId="urn:microsoft.com/office/officeart/2005/8/layout/radial1"/>
    <dgm:cxn modelId="{750457EC-BDB5-4EE8-8D17-59636C0F3307}" type="presOf" srcId="{0217E40B-E183-40C4-AD60-3117A4D93B88}" destId="{E982533A-FD77-43CC-B388-2E82940AD8D4}" srcOrd="0" destOrd="0" presId="urn:microsoft.com/office/officeart/2005/8/layout/radial1"/>
    <dgm:cxn modelId="{43EB8689-E875-4505-8B43-250AF87792F8}" type="presParOf" srcId="{346F799F-2118-47DE-9096-9243EE819AE0}" destId="{84F0AF8B-09C0-4617-9DA1-0DCD8032261A}" srcOrd="0" destOrd="0" presId="urn:microsoft.com/office/officeart/2005/8/layout/radial1"/>
    <dgm:cxn modelId="{BFFA8369-35DA-4C63-92B4-BB5D6448FA53}" type="presParOf" srcId="{346F799F-2118-47DE-9096-9243EE819AE0}" destId="{6AA6CEFB-ACF3-40B9-BB6A-41C05013429E}" srcOrd="1" destOrd="0" presId="urn:microsoft.com/office/officeart/2005/8/layout/radial1"/>
    <dgm:cxn modelId="{651C46B1-806F-4FDA-8104-DA336D69C590}" type="presParOf" srcId="{6AA6CEFB-ACF3-40B9-BB6A-41C05013429E}" destId="{F7C4A7E7-993E-4FBB-B11E-D89AA8EFF994}" srcOrd="0" destOrd="0" presId="urn:microsoft.com/office/officeart/2005/8/layout/radial1"/>
    <dgm:cxn modelId="{1C133680-42AF-417F-BB27-567CF977E1F3}" type="presParOf" srcId="{346F799F-2118-47DE-9096-9243EE819AE0}" destId="{E176FDEE-8C78-4F06-A452-CDFE9D69993F}" srcOrd="2" destOrd="0" presId="urn:microsoft.com/office/officeart/2005/8/layout/radial1"/>
    <dgm:cxn modelId="{664B2090-DA0D-4847-9251-441E229DE2D2}" type="presParOf" srcId="{346F799F-2118-47DE-9096-9243EE819AE0}" destId="{A9E28710-1F23-4B2D-9AAC-4A6EA9E92FF7}" srcOrd="3" destOrd="0" presId="urn:microsoft.com/office/officeart/2005/8/layout/radial1"/>
    <dgm:cxn modelId="{75A885B0-24EB-4A42-B2B1-BB4F1F31E002}" type="presParOf" srcId="{A9E28710-1F23-4B2D-9AAC-4A6EA9E92FF7}" destId="{7F8B032E-D84C-441F-BF2F-651ACBB425D9}" srcOrd="0" destOrd="0" presId="urn:microsoft.com/office/officeart/2005/8/layout/radial1"/>
    <dgm:cxn modelId="{F8734E04-5220-4A99-A80B-ED8CD05B583C}" type="presParOf" srcId="{346F799F-2118-47DE-9096-9243EE819AE0}" destId="{E982533A-FD77-43CC-B388-2E82940AD8D4}" srcOrd="4" destOrd="0" presId="urn:microsoft.com/office/officeart/2005/8/layout/radial1"/>
    <dgm:cxn modelId="{D8169CCC-8376-43A3-8845-5B0FD16CC871}" type="presParOf" srcId="{346F799F-2118-47DE-9096-9243EE819AE0}" destId="{1D0F4A9F-253C-4C41-BB3A-4A71919AF4A3}" srcOrd="5" destOrd="0" presId="urn:microsoft.com/office/officeart/2005/8/layout/radial1"/>
    <dgm:cxn modelId="{15FCC035-15FF-4AAE-B1B0-C813E192CA26}" type="presParOf" srcId="{1D0F4A9F-253C-4C41-BB3A-4A71919AF4A3}" destId="{DE294273-518E-49F3-9679-BD7BFDA38E05}" srcOrd="0" destOrd="0" presId="urn:microsoft.com/office/officeart/2005/8/layout/radial1"/>
    <dgm:cxn modelId="{86211388-464A-48CF-9D1B-5967166D9CA6}" type="presParOf" srcId="{346F799F-2118-47DE-9096-9243EE819AE0}" destId="{71EE2F97-253D-4BB1-A729-11D266DEFC5E}" srcOrd="6" destOrd="0" presId="urn:microsoft.com/office/officeart/2005/8/layout/radial1"/>
    <dgm:cxn modelId="{4A5BC08A-27B3-412D-950C-891B9B758380}" type="presParOf" srcId="{346F799F-2118-47DE-9096-9243EE819AE0}" destId="{75B71FD7-40D5-4F46-8131-F64A570EF333}" srcOrd="7" destOrd="0" presId="urn:microsoft.com/office/officeart/2005/8/layout/radial1"/>
    <dgm:cxn modelId="{01C6AD62-1187-45CF-AB33-F9209ACCBFC4}" type="presParOf" srcId="{75B71FD7-40D5-4F46-8131-F64A570EF333}" destId="{D335C14E-61D1-4DE0-B344-3BE8AADB3DB8}" srcOrd="0" destOrd="0" presId="urn:microsoft.com/office/officeart/2005/8/layout/radial1"/>
    <dgm:cxn modelId="{A0765CB0-6CC5-4868-A556-342CAEA745C1}" type="presParOf" srcId="{346F799F-2118-47DE-9096-9243EE819AE0}" destId="{4B027698-188A-468E-B276-A51AD2AED8B1}" srcOrd="8" destOrd="0" presId="urn:microsoft.com/office/officeart/2005/8/layout/radial1"/>
    <dgm:cxn modelId="{7660D146-206E-4376-AF71-E6501A781AA8}" type="presParOf" srcId="{346F799F-2118-47DE-9096-9243EE819AE0}" destId="{AA9B6880-305E-48B1-81E9-1167FC71F9A0}" srcOrd="9" destOrd="0" presId="urn:microsoft.com/office/officeart/2005/8/layout/radial1"/>
    <dgm:cxn modelId="{D9296529-F89C-440E-B471-1B620750E24E}" type="presParOf" srcId="{AA9B6880-305E-48B1-81E9-1167FC71F9A0}" destId="{10D65EB1-495F-47AC-ABE8-9D023319E735}" srcOrd="0" destOrd="0" presId="urn:microsoft.com/office/officeart/2005/8/layout/radial1"/>
    <dgm:cxn modelId="{F1396A0A-A1B8-4E82-9FCB-DFACDC45E8FD}" type="presParOf" srcId="{346F799F-2118-47DE-9096-9243EE819AE0}" destId="{49E8D16F-4866-4341-B1B0-7F54F40DD372}"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0AF8B-09C0-4617-9DA1-0DCD8032261A}">
      <dsp:nvSpPr>
        <dsp:cNvPr id="0" name=""/>
        <dsp:cNvSpPr/>
      </dsp:nvSpPr>
      <dsp:spPr>
        <a:xfrm>
          <a:off x="1506880" y="1127476"/>
          <a:ext cx="865675" cy="86567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Garamond" panose="02020404030301010803" pitchFamily="18" charset="0"/>
            </a:rPr>
            <a:t>Java Literals</a:t>
          </a:r>
        </a:p>
      </dsp:txBody>
      <dsp:txXfrm>
        <a:off x="1633655" y="1254251"/>
        <a:ext cx="612125" cy="612125"/>
      </dsp:txXfrm>
    </dsp:sp>
    <dsp:sp modelId="{6AA6CEFB-ACF3-40B9-BB6A-41C05013429E}">
      <dsp:nvSpPr>
        <dsp:cNvPr id="0" name=""/>
        <dsp:cNvSpPr/>
      </dsp:nvSpPr>
      <dsp:spPr>
        <a:xfrm rot="16200000">
          <a:off x="1808817" y="976492"/>
          <a:ext cx="261801" cy="40166"/>
        </a:xfrm>
        <a:custGeom>
          <a:avLst/>
          <a:gdLst/>
          <a:ahLst/>
          <a:cxnLst/>
          <a:rect l="0" t="0" r="0" b="0"/>
          <a:pathLst>
            <a:path>
              <a:moveTo>
                <a:pt x="0" y="20083"/>
              </a:moveTo>
              <a:lnTo>
                <a:pt x="261801" y="200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
            <a:lnSpc>
              <a:spcPct val="90000"/>
            </a:lnSpc>
            <a:spcBef>
              <a:spcPct val="0"/>
            </a:spcBef>
            <a:spcAft>
              <a:spcPct val="35000"/>
            </a:spcAft>
            <a:buNone/>
          </a:pPr>
          <a:endParaRPr lang="en-US" sz="100" b="1" kern="1200">
            <a:latin typeface="Garamond" panose="02020404030301010803" pitchFamily="18" charset="0"/>
          </a:endParaRPr>
        </a:p>
      </dsp:txBody>
      <dsp:txXfrm>
        <a:off x="1933173" y="990030"/>
        <a:ext cx="13090" cy="13090"/>
      </dsp:txXfrm>
    </dsp:sp>
    <dsp:sp modelId="{E176FDEE-8C78-4F06-A452-CDFE9D69993F}">
      <dsp:nvSpPr>
        <dsp:cNvPr id="0" name=""/>
        <dsp:cNvSpPr/>
      </dsp:nvSpPr>
      <dsp:spPr>
        <a:xfrm>
          <a:off x="1506880" y="0"/>
          <a:ext cx="865675" cy="865675"/>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Garamond" panose="02020404030301010803" pitchFamily="18" charset="0"/>
            </a:rPr>
            <a:t>Integral literals</a:t>
          </a:r>
        </a:p>
      </dsp:txBody>
      <dsp:txXfrm>
        <a:off x="1633655" y="126775"/>
        <a:ext cx="612125" cy="612125"/>
      </dsp:txXfrm>
    </dsp:sp>
    <dsp:sp modelId="{A9E28710-1F23-4B2D-9AAC-4A6EA9E92FF7}">
      <dsp:nvSpPr>
        <dsp:cNvPr id="0" name=""/>
        <dsp:cNvSpPr/>
      </dsp:nvSpPr>
      <dsp:spPr>
        <a:xfrm rot="20520000">
          <a:off x="2344992" y="1366204"/>
          <a:ext cx="260650" cy="40166"/>
        </a:xfrm>
        <a:custGeom>
          <a:avLst/>
          <a:gdLst/>
          <a:ahLst/>
          <a:cxnLst/>
          <a:rect l="0" t="0" r="0" b="0"/>
          <a:pathLst>
            <a:path>
              <a:moveTo>
                <a:pt x="0" y="20083"/>
              </a:moveTo>
              <a:lnTo>
                <a:pt x="260650" y="200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
            <a:lnSpc>
              <a:spcPct val="90000"/>
            </a:lnSpc>
            <a:spcBef>
              <a:spcPct val="0"/>
            </a:spcBef>
            <a:spcAft>
              <a:spcPct val="35000"/>
            </a:spcAft>
            <a:buNone/>
          </a:pPr>
          <a:endParaRPr lang="en-US" sz="100" b="1" kern="1200">
            <a:latin typeface="Garamond" panose="02020404030301010803" pitchFamily="18" charset="0"/>
          </a:endParaRPr>
        </a:p>
      </dsp:txBody>
      <dsp:txXfrm>
        <a:off x="2468801" y="1379770"/>
        <a:ext cx="13032" cy="13032"/>
      </dsp:txXfrm>
    </dsp:sp>
    <dsp:sp modelId="{E982533A-FD77-43CC-B388-2E82940AD8D4}">
      <dsp:nvSpPr>
        <dsp:cNvPr id="0" name=""/>
        <dsp:cNvSpPr/>
      </dsp:nvSpPr>
      <dsp:spPr>
        <a:xfrm>
          <a:off x="2578080" y="779422"/>
          <a:ext cx="865675" cy="865675"/>
        </a:xfrm>
        <a:prstGeom prst="ellipse">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Garamond" panose="02020404030301010803" pitchFamily="18" charset="0"/>
            </a:rPr>
            <a:t>Floating point literals</a:t>
          </a:r>
        </a:p>
      </dsp:txBody>
      <dsp:txXfrm>
        <a:off x="2704855" y="906197"/>
        <a:ext cx="612125" cy="612125"/>
      </dsp:txXfrm>
    </dsp:sp>
    <dsp:sp modelId="{1D0F4A9F-253C-4C41-BB3A-4A71919AF4A3}">
      <dsp:nvSpPr>
        <dsp:cNvPr id="0" name=""/>
        <dsp:cNvSpPr/>
      </dsp:nvSpPr>
      <dsp:spPr>
        <a:xfrm rot="3240000">
          <a:off x="2140412" y="1995839"/>
          <a:ext cx="260650" cy="40166"/>
        </a:xfrm>
        <a:custGeom>
          <a:avLst/>
          <a:gdLst/>
          <a:ahLst/>
          <a:cxnLst/>
          <a:rect l="0" t="0" r="0" b="0"/>
          <a:pathLst>
            <a:path>
              <a:moveTo>
                <a:pt x="0" y="20083"/>
              </a:moveTo>
              <a:lnTo>
                <a:pt x="260650" y="200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
            <a:lnSpc>
              <a:spcPct val="90000"/>
            </a:lnSpc>
            <a:spcBef>
              <a:spcPct val="0"/>
            </a:spcBef>
            <a:spcAft>
              <a:spcPct val="35000"/>
            </a:spcAft>
            <a:buNone/>
          </a:pPr>
          <a:endParaRPr lang="en-US" sz="100" b="1" kern="1200">
            <a:latin typeface="Garamond" panose="02020404030301010803" pitchFamily="18" charset="0"/>
          </a:endParaRPr>
        </a:p>
      </dsp:txBody>
      <dsp:txXfrm>
        <a:off x="2264221" y="2009406"/>
        <a:ext cx="13032" cy="13032"/>
      </dsp:txXfrm>
    </dsp:sp>
    <dsp:sp modelId="{71EE2F97-253D-4BB1-A729-11D266DEFC5E}">
      <dsp:nvSpPr>
        <dsp:cNvPr id="0" name=""/>
        <dsp:cNvSpPr/>
      </dsp:nvSpPr>
      <dsp:spPr>
        <a:xfrm>
          <a:off x="2168918" y="2038693"/>
          <a:ext cx="865675" cy="865675"/>
        </a:xfrm>
        <a:prstGeom prst="ellipse">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Garamond" panose="02020404030301010803" pitchFamily="18" charset="0"/>
            </a:rPr>
            <a:t>Char literals</a:t>
          </a:r>
        </a:p>
      </dsp:txBody>
      <dsp:txXfrm>
        <a:off x="2295693" y="2165468"/>
        <a:ext cx="612125" cy="612125"/>
      </dsp:txXfrm>
    </dsp:sp>
    <dsp:sp modelId="{75B71FD7-40D5-4F46-8131-F64A570EF333}">
      <dsp:nvSpPr>
        <dsp:cNvPr id="0" name=""/>
        <dsp:cNvSpPr/>
      </dsp:nvSpPr>
      <dsp:spPr>
        <a:xfrm rot="7560000">
          <a:off x="1478374" y="1995839"/>
          <a:ext cx="260650" cy="40166"/>
        </a:xfrm>
        <a:custGeom>
          <a:avLst/>
          <a:gdLst/>
          <a:ahLst/>
          <a:cxnLst/>
          <a:rect l="0" t="0" r="0" b="0"/>
          <a:pathLst>
            <a:path>
              <a:moveTo>
                <a:pt x="0" y="20083"/>
              </a:moveTo>
              <a:lnTo>
                <a:pt x="260650" y="200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
            <a:lnSpc>
              <a:spcPct val="90000"/>
            </a:lnSpc>
            <a:spcBef>
              <a:spcPct val="0"/>
            </a:spcBef>
            <a:spcAft>
              <a:spcPct val="35000"/>
            </a:spcAft>
            <a:buNone/>
          </a:pPr>
          <a:endParaRPr lang="en-US" sz="100" b="1" kern="1200">
            <a:latin typeface="Garamond" panose="02020404030301010803" pitchFamily="18" charset="0"/>
          </a:endParaRPr>
        </a:p>
      </dsp:txBody>
      <dsp:txXfrm rot="10800000">
        <a:off x="1602183" y="2009406"/>
        <a:ext cx="13032" cy="13032"/>
      </dsp:txXfrm>
    </dsp:sp>
    <dsp:sp modelId="{4B027698-188A-468E-B276-A51AD2AED8B1}">
      <dsp:nvSpPr>
        <dsp:cNvPr id="0" name=""/>
        <dsp:cNvSpPr/>
      </dsp:nvSpPr>
      <dsp:spPr>
        <a:xfrm>
          <a:off x="844843" y="2038693"/>
          <a:ext cx="865675" cy="865675"/>
        </a:xfrm>
        <a:prstGeom prst="ellipse">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Garamond" panose="02020404030301010803" pitchFamily="18" charset="0"/>
            </a:rPr>
            <a:t>Boolean literals</a:t>
          </a:r>
        </a:p>
      </dsp:txBody>
      <dsp:txXfrm>
        <a:off x="971618" y="2165468"/>
        <a:ext cx="612125" cy="612125"/>
      </dsp:txXfrm>
    </dsp:sp>
    <dsp:sp modelId="{AA9B6880-305E-48B1-81E9-1167FC71F9A0}">
      <dsp:nvSpPr>
        <dsp:cNvPr id="0" name=""/>
        <dsp:cNvSpPr/>
      </dsp:nvSpPr>
      <dsp:spPr>
        <a:xfrm rot="11880000">
          <a:off x="1273793" y="1366204"/>
          <a:ext cx="260650" cy="40166"/>
        </a:xfrm>
        <a:custGeom>
          <a:avLst/>
          <a:gdLst/>
          <a:ahLst/>
          <a:cxnLst/>
          <a:rect l="0" t="0" r="0" b="0"/>
          <a:pathLst>
            <a:path>
              <a:moveTo>
                <a:pt x="0" y="20083"/>
              </a:moveTo>
              <a:lnTo>
                <a:pt x="260650" y="200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
            <a:lnSpc>
              <a:spcPct val="90000"/>
            </a:lnSpc>
            <a:spcBef>
              <a:spcPct val="0"/>
            </a:spcBef>
            <a:spcAft>
              <a:spcPct val="35000"/>
            </a:spcAft>
            <a:buNone/>
          </a:pPr>
          <a:endParaRPr lang="en-US" sz="100" b="1" kern="1200">
            <a:latin typeface="Garamond" panose="02020404030301010803" pitchFamily="18" charset="0"/>
          </a:endParaRPr>
        </a:p>
      </dsp:txBody>
      <dsp:txXfrm rot="10800000">
        <a:off x="1397602" y="1379770"/>
        <a:ext cx="13032" cy="13032"/>
      </dsp:txXfrm>
    </dsp:sp>
    <dsp:sp modelId="{49E8D16F-4866-4341-B1B0-7F54F40DD372}">
      <dsp:nvSpPr>
        <dsp:cNvPr id="0" name=""/>
        <dsp:cNvSpPr/>
      </dsp:nvSpPr>
      <dsp:spPr>
        <a:xfrm>
          <a:off x="435681" y="779422"/>
          <a:ext cx="865675" cy="865675"/>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latin typeface="Garamond" panose="02020404030301010803" pitchFamily="18" charset="0"/>
            </a:rPr>
            <a:t>String literals</a:t>
          </a:r>
          <a:endParaRPr lang="en-US" sz="1200" b="1" kern="1200" dirty="0">
            <a:latin typeface="Garamond" panose="02020404030301010803" pitchFamily="18" charset="0"/>
          </a:endParaRPr>
        </a:p>
      </dsp:txBody>
      <dsp:txXfrm>
        <a:off x="562456" y="906197"/>
        <a:ext cx="612125" cy="61212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1A9E9ECB-DCDB-49F0-A37A-9662C67BB324}" type="datetimeFigureOut">
              <a:rPr lang="en-US" smtClean="0"/>
              <a:t>8/31/2022</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Tree>
    <p:extLst>
      <p:ext uri="{BB962C8B-B14F-4D97-AF65-F5344CB8AC3E}">
        <p14:creationId xmlns:p14="http://schemas.microsoft.com/office/powerpoint/2010/main" val="3230744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12DD6DB9-22E3-44DB-937B-E0968F646ED9}" type="datetimeFigureOut">
              <a:rPr lang="en-US" smtClean="0"/>
              <a:t>8/31/2022</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06DE6E4C-9EFA-43D4-A466-27E605DE36D5}" type="slidenum">
              <a:rPr lang="en-US" smtClean="0"/>
              <a:t>‹#›</a:t>
            </a:fld>
            <a:endParaRPr lang="en-US"/>
          </a:p>
        </p:txBody>
      </p:sp>
    </p:spTree>
    <p:extLst>
      <p:ext uri="{BB962C8B-B14F-4D97-AF65-F5344CB8AC3E}">
        <p14:creationId xmlns:p14="http://schemas.microsoft.com/office/powerpoint/2010/main" val="2419288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a:t>
            </a:fld>
            <a:endParaRPr lang="en-US"/>
          </a:p>
        </p:txBody>
      </p:sp>
    </p:spTree>
    <p:extLst>
      <p:ext uri="{BB962C8B-B14F-4D97-AF65-F5344CB8AC3E}">
        <p14:creationId xmlns:p14="http://schemas.microsoft.com/office/powerpoint/2010/main" val="191070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As in most other languages, Java allows you to form expressions using variables,</a:t>
            </a:r>
            <a:br>
              <a:rPr lang="en-US" sz="1300" dirty="0"/>
            </a:br>
            <a:r>
              <a:rPr lang="en-US" sz="1300" dirty="0"/>
              <a:t>constants, and the arithmetic operators: + (addition), - (subtraction), * (multiplication),</a:t>
            </a:r>
            <a:br>
              <a:rPr lang="en-US" sz="1300" dirty="0"/>
            </a:br>
            <a:r>
              <a:rPr lang="en-US" sz="1300" dirty="0"/>
              <a:t>/ (division), and % (modulo, remainder). These expressions can be used anyplace it is</a:t>
            </a:r>
            <a:br>
              <a:rPr lang="en-US" sz="1300" dirty="0"/>
            </a:br>
            <a:r>
              <a:rPr lang="en-US" sz="1300" dirty="0"/>
              <a:t>legal to use a value of the type produced by the expression.</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13</a:t>
            </a:fld>
            <a:endParaRPr lang="en-US"/>
          </a:p>
        </p:txBody>
      </p:sp>
    </p:spTree>
    <p:extLst>
      <p:ext uri="{BB962C8B-B14F-4D97-AF65-F5344CB8AC3E}">
        <p14:creationId xmlns:p14="http://schemas.microsoft.com/office/powerpoint/2010/main" val="404827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operators in the following table are listed according to precedence order. The closer to the top of the table an operator appears, the higher its precedence. </a:t>
            </a:r>
          </a:p>
          <a:p>
            <a:endParaRPr lang="en-US" dirty="0"/>
          </a:p>
          <a:p>
            <a:r>
              <a:rPr lang="en-US" dirty="0"/>
              <a:t>Operators with higher precedence are evaluated before operators with relatively lower precedence. Operators on the same line have equal precedence. </a:t>
            </a:r>
          </a:p>
          <a:p>
            <a:endParaRPr lang="en-US" dirty="0"/>
          </a:p>
          <a:p>
            <a:r>
              <a:rPr lang="en-US" dirty="0"/>
              <a:t>When operators of equal precedence appear in the same expression, a rule must govern which is evaluated first. </a:t>
            </a:r>
          </a:p>
          <a:p>
            <a:endParaRPr lang="en-US" dirty="0"/>
          </a:p>
          <a:p>
            <a:r>
              <a:rPr lang="en-US" dirty="0"/>
              <a:t>All binary operators except for the assignment operators are evaluated from left to right; assignment operators are evaluated right to left.</a:t>
            </a:r>
          </a:p>
        </p:txBody>
      </p:sp>
      <p:sp>
        <p:nvSpPr>
          <p:cNvPr id="4" name="Slide Number Placeholder 3"/>
          <p:cNvSpPr>
            <a:spLocks noGrp="1"/>
          </p:cNvSpPr>
          <p:nvPr>
            <p:ph type="sldNum" sz="quarter" idx="10"/>
          </p:nvPr>
        </p:nvSpPr>
        <p:spPr/>
        <p:txBody>
          <a:bodyPr/>
          <a:lstStyle/>
          <a:p>
            <a:fld id="{06DE6E4C-9EFA-43D4-A466-27E605DE36D5}" type="slidenum">
              <a:rPr lang="en-US" smtClean="0"/>
              <a:t>14</a:t>
            </a:fld>
            <a:endParaRPr lang="en-US"/>
          </a:p>
        </p:txBody>
      </p:sp>
    </p:spTree>
    <p:extLst>
      <p:ext uri="{BB962C8B-B14F-4D97-AF65-F5344CB8AC3E}">
        <p14:creationId xmlns:p14="http://schemas.microsoft.com/office/powerpoint/2010/main" val="1115141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uses </a:t>
            </a:r>
            <a:r>
              <a:rPr lang="en-US" dirty="0" err="1">
                <a:solidFill>
                  <a:schemeClr val="accent1"/>
                </a:solidFill>
              </a:rPr>
              <a:t>System.out</a:t>
            </a:r>
            <a:r>
              <a:rPr lang="en-US" dirty="0"/>
              <a:t> to refer to the standard output device, and </a:t>
            </a:r>
            <a:r>
              <a:rPr lang="en-US" dirty="0">
                <a:solidFill>
                  <a:schemeClr val="accent1"/>
                </a:solidFill>
              </a:rPr>
              <a:t>System.in</a:t>
            </a:r>
            <a:r>
              <a:rPr lang="en-US" dirty="0"/>
              <a:t> to the standard input device. </a:t>
            </a:r>
          </a:p>
          <a:p>
            <a:r>
              <a:rPr lang="en-US" dirty="0"/>
              <a:t>By default, the output device is the display monitor, and the input device is the keyboard. </a:t>
            </a:r>
          </a:p>
          <a:p>
            <a:r>
              <a:rPr lang="en-US" dirty="0"/>
              <a:t>To perform console output, you simply use the </a:t>
            </a:r>
            <a:r>
              <a:rPr lang="en-US" dirty="0" err="1"/>
              <a:t>println</a:t>
            </a:r>
            <a:r>
              <a:rPr lang="en-US" dirty="0"/>
              <a:t> method to display a primitive value or a string to the console. </a:t>
            </a:r>
          </a:p>
          <a:p>
            <a:r>
              <a:rPr lang="en-US" dirty="0"/>
              <a:t>To perform console input, you need to use the Scanner class to create an object to read input from System.in, as follows:</a:t>
            </a:r>
          </a:p>
          <a:p>
            <a:r>
              <a:rPr lang="en-US" dirty="0"/>
              <a:t>Scanner input = new Scanner(System.in)</a:t>
            </a:r>
          </a:p>
          <a:p>
            <a:endParaRPr lang="en-US" sz="1300" dirty="0"/>
          </a:p>
          <a:p>
            <a:endParaRPr lang="en-US" sz="1300" dirty="0"/>
          </a:p>
          <a:p>
            <a:r>
              <a:rPr lang="en-US" sz="1300" dirty="0"/>
              <a:t>The syntax </a:t>
            </a:r>
            <a:r>
              <a:rPr lang="en-US" sz="1300" b="1" dirty="0"/>
              <a:t>new Scanner(System.in) </a:t>
            </a:r>
            <a:r>
              <a:rPr lang="en-US" sz="1300" dirty="0"/>
              <a:t>creates an object of the </a:t>
            </a:r>
            <a:r>
              <a:rPr lang="en-US" sz="1300" b="1" dirty="0"/>
              <a:t>Scanner </a:t>
            </a:r>
            <a:r>
              <a:rPr lang="en-US" sz="1300" dirty="0"/>
              <a:t>type. The syntax</a:t>
            </a:r>
            <a:br>
              <a:rPr lang="en-US" sz="1300" dirty="0"/>
            </a:br>
            <a:r>
              <a:rPr lang="en-US" sz="1300" b="1" dirty="0"/>
              <a:t>Scanner input </a:t>
            </a:r>
            <a:r>
              <a:rPr lang="en-US" sz="1300" dirty="0"/>
              <a:t>declares that </a:t>
            </a:r>
            <a:r>
              <a:rPr lang="en-US" sz="1300" b="1" dirty="0"/>
              <a:t>input </a:t>
            </a:r>
            <a:r>
              <a:rPr lang="en-US" sz="1300" dirty="0"/>
              <a:t>is a variable whose type is </a:t>
            </a:r>
            <a:r>
              <a:rPr lang="en-US" sz="1300" b="1" dirty="0"/>
              <a:t>Scanner</a:t>
            </a:r>
            <a:r>
              <a:rPr lang="en-US" sz="1300" dirty="0"/>
              <a:t>. The whole line</a:t>
            </a:r>
            <a:br>
              <a:rPr lang="en-US" sz="1300" dirty="0"/>
            </a:br>
            <a:r>
              <a:rPr lang="en-US" sz="1300" b="1" dirty="0"/>
              <a:t>Scanner input = new Scanner(System.in) </a:t>
            </a:r>
            <a:r>
              <a:rPr lang="en-US" sz="1300" dirty="0"/>
              <a:t>creates a </a:t>
            </a:r>
            <a:r>
              <a:rPr lang="en-US" sz="1300" b="1" dirty="0"/>
              <a:t>Scanner </a:t>
            </a:r>
            <a:r>
              <a:rPr lang="en-US" sz="1300" dirty="0"/>
              <a:t>object and assigns its</a:t>
            </a:r>
            <a:br>
              <a:rPr lang="en-US" sz="1300" dirty="0"/>
            </a:br>
            <a:r>
              <a:rPr lang="en-US" sz="1300" dirty="0"/>
              <a:t>reference to the variable </a:t>
            </a:r>
            <a:r>
              <a:rPr lang="en-US" sz="1300" b="1" dirty="0"/>
              <a:t>input</a:t>
            </a:r>
            <a:r>
              <a:rPr lang="en-US" sz="1300" dirty="0"/>
              <a:t>.</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16</a:t>
            </a:fld>
            <a:endParaRPr lang="en-US"/>
          </a:p>
        </p:txBody>
      </p:sp>
    </p:spTree>
    <p:extLst>
      <p:ext uri="{BB962C8B-B14F-4D97-AF65-F5344CB8AC3E}">
        <p14:creationId xmlns:p14="http://schemas.microsoft.com/office/powerpoint/2010/main" val="1068997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buClr>
                <a:srgbClr val="006600"/>
              </a:buClr>
              <a:buSzTx/>
              <a:buFont typeface="Wingdings" panose="05000000000000000000" pitchFamily="2" charset="2"/>
              <a:buChar char="§"/>
            </a:pPr>
            <a:r>
              <a:rPr lang="en-US" sz="1300" dirty="0"/>
              <a:t>The only difference between System.out.println and </a:t>
            </a:r>
            <a:r>
              <a:rPr lang="en-US" sz="1300" dirty="0" err="1"/>
              <a:t>System.out.print</a:t>
            </a:r>
            <a:r>
              <a:rPr lang="en-US" sz="1300" dirty="0"/>
              <a:t> is that</a:t>
            </a:r>
            <a:br>
              <a:rPr lang="en-US" sz="1300" dirty="0"/>
            </a:br>
            <a:r>
              <a:rPr lang="en-US" sz="1300" dirty="0"/>
              <a:t>with </a:t>
            </a:r>
            <a:r>
              <a:rPr lang="en-US" sz="1300" dirty="0" err="1"/>
              <a:t>println</a:t>
            </a:r>
            <a:r>
              <a:rPr lang="en-US" sz="1300" dirty="0"/>
              <a:t>, the </a:t>
            </a:r>
            <a:r>
              <a:rPr lang="en-US" sz="1300" i="1" dirty="0"/>
              <a:t>next </a:t>
            </a:r>
            <a:r>
              <a:rPr lang="en-US" sz="1300" dirty="0"/>
              <a:t>output goes on a </a:t>
            </a:r>
            <a:r>
              <a:rPr lang="en-US" sz="1300" i="1" dirty="0"/>
              <a:t>new line</a:t>
            </a:r>
            <a:r>
              <a:rPr lang="en-US" sz="1300" dirty="0"/>
              <a:t>, whereas with print, the next output is</a:t>
            </a:r>
            <a:br>
              <a:rPr lang="en-US" sz="1300" dirty="0"/>
            </a:br>
            <a:r>
              <a:rPr lang="en-US" sz="1300" dirty="0"/>
              <a:t>placed on the </a:t>
            </a:r>
            <a:r>
              <a:rPr lang="en-US" sz="1300" i="1" dirty="0"/>
              <a:t>same line</a:t>
            </a:r>
            <a:r>
              <a:rPr lang="en-US" sz="1300" dirty="0"/>
              <a:t>.</a:t>
            </a:r>
            <a:r>
              <a:rPr lang="en-US" dirty="0"/>
              <a:t> </a:t>
            </a:r>
            <a:br>
              <a:rPr lang="en-US" dirty="0"/>
            </a:br>
            <a:endParaRPr lang="en-US" dirty="0"/>
          </a:p>
          <a:p>
            <a:pPr eaLnBrk="1" hangingPunct="1">
              <a:spcBef>
                <a:spcPct val="0"/>
              </a:spcBef>
              <a:buClr>
                <a:srgbClr val="006600"/>
              </a:buClr>
              <a:buSzTx/>
              <a:buFont typeface="Wingdings" panose="05000000000000000000" pitchFamily="2" charset="2"/>
              <a:buChar char="§"/>
            </a:pPr>
            <a:r>
              <a:rPr lang="en-GB" altLang="en-US" sz="1300" dirty="0"/>
              <a:t>The </a:t>
            </a:r>
            <a:r>
              <a:rPr lang="en-GB" altLang="en-US" sz="1300" b="1" dirty="0"/>
              <a:t>print</a:t>
            </a:r>
            <a:r>
              <a:rPr lang="en-GB" altLang="en-US" sz="1300" dirty="0"/>
              <a:t> and </a:t>
            </a:r>
            <a:r>
              <a:rPr lang="en-GB" altLang="en-US" sz="1300" b="1" dirty="0" err="1"/>
              <a:t>println</a:t>
            </a:r>
            <a:r>
              <a:rPr lang="en-GB" altLang="en-US" sz="1300" dirty="0"/>
              <a:t> methods do not provide much control over the formatting</a:t>
            </a:r>
          </a:p>
          <a:p>
            <a:pPr eaLnBrk="1" hangingPunct="1">
              <a:spcBef>
                <a:spcPct val="0"/>
              </a:spcBef>
              <a:buClr>
                <a:srgbClr val="006600"/>
              </a:buClr>
              <a:buSzTx/>
              <a:buFontTx/>
              <a:buNone/>
            </a:pPr>
            <a:r>
              <a:rPr lang="en-GB" altLang="en-US" sz="1300" dirty="0"/>
              <a:t>     of output.</a:t>
            </a:r>
          </a:p>
          <a:p>
            <a:pPr eaLnBrk="1" hangingPunct="1">
              <a:spcBef>
                <a:spcPct val="0"/>
              </a:spcBef>
              <a:buClr>
                <a:srgbClr val="006600"/>
              </a:buClr>
              <a:buSzTx/>
              <a:buFontTx/>
              <a:buNone/>
            </a:pPr>
            <a:endParaRPr lang="en-GB" altLang="en-US" sz="1300" dirty="0"/>
          </a:p>
          <a:p>
            <a:pPr eaLnBrk="1" hangingPunct="1">
              <a:spcBef>
                <a:spcPct val="0"/>
              </a:spcBef>
              <a:buClr>
                <a:srgbClr val="006600"/>
              </a:buClr>
              <a:buSzTx/>
              <a:buFontTx/>
              <a:buNone/>
            </a:pPr>
            <a:r>
              <a:rPr lang="en-US" sz="1300" dirty="0"/>
              <a:t>Java includes a method named </a:t>
            </a:r>
            <a:r>
              <a:rPr lang="en-US" sz="1300" dirty="0" err="1"/>
              <a:t>printf</a:t>
            </a:r>
            <a:r>
              <a:rPr lang="en-US" sz="1300" dirty="0"/>
              <a:t> that can be used to</a:t>
            </a:r>
            <a:br>
              <a:rPr lang="en-US" sz="1300" dirty="0"/>
            </a:br>
            <a:r>
              <a:rPr lang="en-US" sz="1300" dirty="0"/>
              <a:t>give output in a specific format</a:t>
            </a:r>
            <a:r>
              <a:rPr lang="en-US" dirty="0"/>
              <a:t> </a:t>
            </a:r>
            <a:br>
              <a:rPr lang="en-US" dirty="0"/>
            </a:br>
            <a:endParaRPr lang="en-US" dirty="0"/>
          </a:p>
          <a:p>
            <a:pPr eaLnBrk="1" hangingPunct="1">
              <a:spcBef>
                <a:spcPct val="0"/>
              </a:spcBef>
              <a:buClr>
                <a:srgbClr val="006600"/>
              </a:buClr>
              <a:buSzTx/>
              <a:buFontTx/>
              <a:buNone/>
            </a:pPr>
            <a:endParaRPr lang="en-US" altLang="en-US" sz="1300" dirty="0"/>
          </a:p>
          <a:p>
            <a:pPr eaLnBrk="1" hangingPunct="1">
              <a:spcBef>
                <a:spcPct val="0"/>
              </a:spcBef>
              <a:buClr>
                <a:srgbClr val="006600"/>
              </a:buClr>
              <a:buSzTx/>
              <a:buFont typeface="Wingdings" panose="05000000000000000000" pitchFamily="2" charset="2"/>
              <a:buChar char="§"/>
            </a:pPr>
            <a:r>
              <a:rPr lang="en-US" altLang="en-US" sz="1300" dirty="0"/>
              <a:t>The </a:t>
            </a:r>
            <a:r>
              <a:rPr lang="en-US" altLang="en-US" sz="1300" b="1" dirty="0" err="1"/>
              <a:t>printf</a:t>
            </a:r>
            <a:r>
              <a:rPr lang="en-US" altLang="en-US" sz="1300" dirty="0"/>
              <a:t> method formats multiple arguments based on a </a:t>
            </a:r>
            <a:r>
              <a:rPr lang="en-US" altLang="en-US" sz="1300" b="1" i="1" dirty="0"/>
              <a:t>format string</a:t>
            </a:r>
            <a:r>
              <a:rPr lang="en-US" altLang="en-US" sz="1300" dirty="0"/>
              <a:t>. </a:t>
            </a:r>
          </a:p>
          <a:p>
            <a:pPr eaLnBrk="1" hangingPunct="1">
              <a:spcBef>
                <a:spcPct val="0"/>
              </a:spcBef>
              <a:buClr>
                <a:srgbClr val="006600"/>
              </a:buClr>
              <a:buSzTx/>
              <a:buFontTx/>
              <a:buNone/>
            </a:pPr>
            <a:r>
              <a:rPr lang="en-US" altLang="en-US" sz="1300" dirty="0"/>
              <a:t>   The format string consists of a string constant embedded with </a:t>
            </a:r>
            <a:r>
              <a:rPr lang="en-US" altLang="en-US" sz="1300" b="1" i="1" dirty="0"/>
              <a:t>format  specifiers</a:t>
            </a: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18</a:t>
            </a:fld>
            <a:endParaRPr lang="en-US"/>
          </a:p>
        </p:txBody>
      </p:sp>
    </p:spTree>
    <p:extLst>
      <p:ext uri="{BB962C8B-B14F-4D97-AF65-F5344CB8AC3E}">
        <p14:creationId xmlns:p14="http://schemas.microsoft.com/office/powerpoint/2010/main" val="1664959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syntax </a:t>
            </a:r>
            <a:r>
              <a:rPr lang="en-US" dirty="0"/>
              <a:t>new Scanner(System.in) </a:t>
            </a:r>
            <a:r>
              <a:rPr lang="en-US" b="0" dirty="0"/>
              <a:t>creates an object of the </a:t>
            </a:r>
            <a:r>
              <a:rPr lang="en-US" dirty="0"/>
              <a:t>Scanner </a:t>
            </a:r>
            <a:r>
              <a:rPr lang="en-US" b="0" dirty="0"/>
              <a:t>type. The syntax</a:t>
            </a:r>
            <a:br>
              <a:rPr lang="en-US" b="0" dirty="0"/>
            </a:br>
            <a:r>
              <a:rPr lang="en-US" dirty="0"/>
              <a:t>Scanner input </a:t>
            </a:r>
            <a:r>
              <a:rPr lang="en-US" b="0" dirty="0"/>
              <a:t>declares that </a:t>
            </a:r>
            <a:r>
              <a:rPr lang="en-US" dirty="0"/>
              <a:t>input </a:t>
            </a:r>
            <a:r>
              <a:rPr lang="en-US" b="0" dirty="0"/>
              <a:t>is a variable whose type is </a:t>
            </a:r>
            <a:r>
              <a:rPr lang="en-US" dirty="0"/>
              <a:t>Scanner</a:t>
            </a:r>
            <a:r>
              <a:rPr lang="en-US" b="0" dirty="0"/>
              <a:t>. The whole line</a:t>
            </a:r>
            <a:br>
              <a:rPr lang="en-US" b="0" dirty="0"/>
            </a:br>
            <a:r>
              <a:rPr lang="en-US" dirty="0"/>
              <a:t>Scanner input = new Scanner(System.in) </a:t>
            </a:r>
            <a:r>
              <a:rPr lang="en-US" b="0" dirty="0"/>
              <a:t>creates a </a:t>
            </a:r>
            <a:r>
              <a:rPr lang="en-US" dirty="0"/>
              <a:t>Scanner </a:t>
            </a:r>
            <a:r>
              <a:rPr lang="en-US" b="0" dirty="0"/>
              <a:t>object and assigns its</a:t>
            </a:r>
            <a:br>
              <a:rPr lang="en-US" b="0" dirty="0"/>
            </a:br>
            <a:r>
              <a:rPr lang="en-US" b="0" dirty="0"/>
              <a:t>reference to the variable </a:t>
            </a:r>
            <a:r>
              <a:rPr lang="en-US" dirty="0"/>
              <a:t>input</a:t>
            </a:r>
            <a:r>
              <a:rPr lang="en-US" b="0" dirty="0"/>
              <a:t>. </a:t>
            </a: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20</a:t>
            </a:fld>
            <a:endParaRPr lang="en-US"/>
          </a:p>
        </p:txBody>
      </p:sp>
    </p:spTree>
    <p:extLst>
      <p:ext uri="{BB962C8B-B14F-4D97-AF65-F5344CB8AC3E}">
        <p14:creationId xmlns:p14="http://schemas.microsoft.com/office/powerpoint/2010/main" val="4273047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syntax </a:t>
            </a:r>
            <a:r>
              <a:rPr lang="en-US" dirty="0"/>
              <a:t>new Scanner(System.in) </a:t>
            </a:r>
            <a:r>
              <a:rPr lang="en-US" b="0" dirty="0"/>
              <a:t>creates an object of the </a:t>
            </a:r>
            <a:r>
              <a:rPr lang="en-US" dirty="0"/>
              <a:t>Scanner </a:t>
            </a:r>
            <a:r>
              <a:rPr lang="en-US" b="0" dirty="0"/>
              <a:t>type. The syntax</a:t>
            </a:r>
            <a:br>
              <a:rPr lang="en-US" b="0" dirty="0"/>
            </a:br>
            <a:r>
              <a:rPr lang="en-US" dirty="0"/>
              <a:t>Scanner input </a:t>
            </a:r>
            <a:r>
              <a:rPr lang="en-US" b="0" dirty="0"/>
              <a:t>declares that </a:t>
            </a:r>
            <a:r>
              <a:rPr lang="en-US" dirty="0"/>
              <a:t>input </a:t>
            </a:r>
            <a:r>
              <a:rPr lang="en-US" b="0" dirty="0"/>
              <a:t>is a variable whose type is </a:t>
            </a:r>
            <a:r>
              <a:rPr lang="en-US" dirty="0"/>
              <a:t>Scanner</a:t>
            </a:r>
            <a:r>
              <a:rPr lang="en-US" b="0" dirty="0"/>
              <a:t>. The whole line</a:t>
            </a:r>
            <a:br>
              <a:rPr lang="en-US" b="0" dirty="0"/>
            </a:br>
            <a:r>
              <a:rPr lang="en-US" dirty="0"/>
              <a:t>Scanner input = new Scanner(System.in) </a:t>
            </a:r>
            <a:r>
              <a:rPr lang="en-US" b="0" dirty="0"/>
              <a:t>creates a </a:t>
            </a:r>
            <a:r>
              <a:rPr lang="en-US" dirty="0"/>
              <a:t>Scanner </a:t>
            </a:r>
            <a:r>
              <a:rPr lang="en-US" b="0" dirty="0"/>
              <a:t>object and assigns its</a:t>
            </a:r>
            <a:br>
              <a:rPr lang="en-US" b="0" dirty="0"/>
            </a:br>
            <a:r>
              <a:rPr lang="en-US" b="0" dirty="0"/>
              <a:t>reference to the variable </a:t>
            </a:r>
            <a:r>
              <a:rPr lang="en-US" dirty="0"/>
              <a:t>input</a:t>
            </a:r>
            <a:r>
              <a:rPr lang="en-US" b="0" dirty="0"/>
              <a:t>. </a:t>
            </a: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21</a:t>
            </a:fld>
            <a:endParaRPr lang="en-US"/>
          </a:p>
        </p:txBody>
      </p:sp>
    </p:spTree>
    <p:extLst>
      <p:ext uri="{BB962C8B-B14F-4D97-AF65-F5344CB8AC3E}">
        <p14:creationId xmlns:p14="http://schemas.microsoft.com/office/powerpoint/2010/main" val="664050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obtain a string </a:t>
            </a:r>
            <a:r>
              <a:rPr lang="en-US" sz="1200" b="0" i="1" kern="1200" dirty="0">
                <a:solidFill>
                  <a:schemeClr val="tx1"/>
                </a:solidFill>
                <a:effectLst/>
                <a:latin typeface="+mn-lt"/>
                <a:ea typeface="+mn-ea"/>
                <a:cs typeface="+mn-cs"/>
              </a:rPr>
              <a:t>literal </a:t>
            </a:r>
            <a:r>
              <a:rPr lang="en-US" sz="1200" b="0" i="0" kern="1200" dirty="0">
                <a:solidFill>
                  <a:schemeClr val="tx1"/>
                </a:solidFill>
                <a:effectLst/>
                <a:latin typeface="+mn-lt"/>
                <a:ea typeface="+mn-ea"/>
                <a:cs typeface="+mn-cs"/>
              </a:rPr>
              <a:t>simply by enclosing a sequence of characters in double quotation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marks.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ar-SA" sz="1200" dirty="0"/>
              <a:t>A String object can be constructed by either:</a:t>
            </a:r>
          </a:p>
          <a:p>
            <a:r>
              <a:rPr lang="en-US" altLang="ar-SA" sz="1200" dirty="0"/>
              <a:t>directly assigning a string literal’s starting address to a String reference variable.</a:t>
            </a:r>
          </a:p>
          <a:p>
            <a:r>
              <a:rPr lang="en-US" altLang="ar-SA" sz="1200" dirty="0"/>
              <a:t>By assigning a String object’s starting address to a String reference variable via the </a:t>
            </a:r>
            <a:r>
              <a:rPr lang="en-US" altLang="ar-SA" sz="1200" dirty="0">
                <a:solidFill>
                  <a:srgbClr val="0000CC"/>
                </a:solidFill>
              </a:rPr>
              <a:t>new</a:t>
            </a:r>
            <a:r>
              <a:rPr lang="en-US" altLang="ar-SA" sz="1200" dirty="0"/>
              <a:t> operator and a constructor</a:t>
            </a:r>
          </a:p>
          <a:p>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30</a:t>
            </a:fld>
            <a:endParaRPr lang="en-US"/>
          </a:p>
        </p:txBody>
      </p:sp>
    </p:spTree>
    <p:extLst>
      <p:ext uri="{BB962C8B-B14F-4D97-AF65-F5344CB8AC3E}">
        <p14:creationId xmlns:p14="http://schemas.microsoft.com/office/powerpoint/2010/main" val="258318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the character sequence “Java" will be stored at a central place, and whenever the same literal “Java" is used again, the JVM will not create a new String object but use the reference of the </a:t>
            </a:r>
            <a:r>
              <a:rPr lang="en-US" i="1" dirty="0"/>
              <a:t>cached</a:t>
            </a:r>
            <a:r>
              <a:rPr lang="en-US" dirty="0"/>
              <a:t> String.</a:t>
            </a:r>
          </a:p>
        </p:txBody>
      </p:sp>
      <p:sp>
        <p:nvSpPr>
          <p:cNvPr id="4" name="Slide Number Placeholder 3"/>
          <p:cNvSpPr>
            <a:spLocks noGrp="1"/>
          </p:cNvSpPr>
          <p:nvPr>
            <p:ph type="sldNum" sz="quarter" idx="10"/>
          </p:nvPr>
        </p:nvSpPr>
        <p:spPr/>
        <p:txBody>
          <a:bodyPr/>
          <a:lstStyle/>
          <a:p>
            <a:fld id="{06DE6E4C-9EFA-43D4-A466-27E605DE36D5}" type="slidenum">
              <a:rPr lang="en-US" smtClean="0"/>
              <a:t>32</a:t>
            </a:fld>
            <a:endParaRPr lang="en-US"/>
          </a:p>
        </p:txBody>
      </p:sp>
    </p:spTree>
    <p:extLst>
      <p:ext uri="{BB962C8B-B14F-4D97-AF65-F5344CB8AC3E}">
        <p14:creationId xmlns:p14="http://schemas.microsoft.com/office/powerpoint/2010/main" val="430650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33</a:t>
            </a:fld>
            <a:endParaRPr lang="en-US"/>
          </a:p>
        </p:txBody>
      </p:sp>
    </p:spTree>
    <p:extLst>
      <p:ext uri="{BB962C8B-B14F-4D97-AF65-F5344CB8AC3E}">
        <p14:creationId xmlns:p14="http://schemas.microsoft.com/office/powerpoint/2010/main" val="2888943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34</a:t>
            </a:fld>
            <a:endParaRPr lang="en-US"/>
          </a:p>
        </p:txBody>
      </p:sp>
    </p:spTree>
    <p:extLst>
      <p:ext uri="{BB962C8B-B14F-4D97-AF65-F5344CB8AC3E}">
        <p14:creationId xmlns:p14="http://schemas.microsoft.com/office/powerpoint/2010/main" val="3461477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5</a:t>
            </a:fld>
            <a:endParaRPr lang="en-US"/>
          </a:p>
        </p:txBody>
      </p:sp>
    </p:spTree>
    <p:extLst>
      <p:ext uri="{BB962C8B-B14F-4D97-AF65-F5344CB8AC3E}">
        <p14:creationId xmlns:p14="http://schemas.microsoft.com/office/powerpoint/2010/main" val="2195849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Often in a program you need to compare two values, such as whether </a:t>
            </a:r>
            <a:r>
              <a:rPr lang="en-US" altLang="en-US" dirty="0" err="1"/>
              <a:t>i</a:t>
            </a:r>
            <a:r>
              <a:rPr lang="en-US" altLang="en-US" dirty="0"/>
              <a:t> is greater than j. Java provides six comparison operators </a:t>
            </a: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38</a:t>
            </a:fld>
            <a:endParaRPr lang="en-US"/>
          </a:p>
        </p:txBody>
      </p:sp>
    </p:spTree>
    <p:extLst>
      <p:ext uri="{BB962C8B-B14F-4D97-AF65-F5344CB8AC3E}">
        <p14:creationId xmlns:p14="http://schemas.microsoft.com/office/powerpoint/2010/main" val="2193705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selection control structure allows one set of statements to be executed if a condition is true and another set of actions to be executed if a condition is false. </a:t>
            </a:r>
          </a:p>
          <a:p>
            <a:r>
              <a:rPr lang="en-US" sz="1200" b="0" i="0" kern="1200" dirty="0">
                <a:solidFill>
                  <a:schemeClr val="tx1"/>
                </a:solidFill>
                <a:effectLst/>
                <a:latin typeface="+mn-lt"/>
                <a:ea typeface="+mn-ea"/>
                <a:cs typeface="+mn-cs"/>
              </a:rPr>
              <a:t>Every decision a computer program makes involves evaluating a </a:t>
            </a:r>
            <a:r>
              <a:rPr lang="en-US" sz="1200" b="1" i="0" kern="1200" dirty="0">
                <a:solidFill>
                  <a:schemeClr val="tx1"/>
                </a:solidFill>
                <a:effectLst/>
                <a:latin typeface="+mn-lt"/>
                <a:ea typeface="+mn-ea"/>
                <a:cs typeface="+mn-cs"/>
              </a:rPr>
              <a:t>Boolean expression</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39</a:t>
            </a:fld>
            <a:endParaRPr lang="en-US"/>
          </a:p>
        </p:txBody>
      </p:sp>
    </p:spTree>
    <p:extLst>
      <p:ext uri="{BB962C8B-B14F-4D97-AF65-F5344CB8AC3E}">
        <p14:creationId xmlns:p14="http://schemas.microsoft.com/office/powerpoint/2010/main" val="760870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41</a:t>
            </a:fld>
            <a:endParaRPr lang="en-US"/>
          </a:p>
        </p:txBody>
      </p:sp>
    </p:spTree>
    <p:extLst>
      <p:ext uri="{BB962C8B-B14F-4D97-AF65-F5344CB8AC3E}">
        <p14:creationId xmlns:p14="http://schemas.microsoft.com/office/powerpoint/2010/main" val="2475315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body of the statement is always enclosed in a pair of braces. Listing 3.5</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shows a sample switch statement, whose controlling expression is the variable</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numberOfBabies</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Within the braces is a list of cases, each case consisting of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keyword case followed by a constant—called a </a:t>
            </a:r>
            <a:r>
              <a:rPr lang="en-US" sz="1200" b="1" i="0" kern="1200" dirty="0">
                <a:solidFill>
                  <a:schemeClr val="tx1"/>
                </a:solidFill>
                <a:effectLst/>
                <a:latin typeface="+mn-lt"/>
                <a:ea typeface="+mn-ea"/>
                <a:cs typeface="+mn-cs"/>
              </a:rPr>
              <a:t>case label</a:t>
            </a:r>
            <a:r>
              <a:rPr lang="en-US" sz="1200" b="0" i="0" kern="1200" dirty="0">
                <a:solidFill>
                  <a:schemeClr val="tx1"/>
                </a:solidFill>
                <a:effectLst/>
                <a:latin typeface="+mn-lt"/>
                <a:ea typeface="+mn-ea"/>
                <a:cs typeface="+mn-cs"/>
              </a:rPr>
              <a:t>—then a colon, 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a list of statements, which are the actions for that case:</a:t>
            </a:r>
            <a:r>
              <a:rPr lang="en-US" dirty="0"/>
              <a:t>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45</a:t>
            </a:fld>
            <a:endParaRPr lang="en-US"/>
          </a:p>
        </p:txBody>
      </p:sp>
    </p:spTree>
    <p:extLst>
      <p:ext uri="{BB962C8B-B14F-4D97-AF65-F5344CB8AC3E}">
        <p14:creationId xmlns:p14="http://schemas.microsoft.com/office/powerpoint/2010/main" val="1848864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the switch statement is executed, the controlling expression—</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dayNumber</a:t>
            </a:r>
            <a:r>
              <a:rPr lang="en-US" sz="1200" b="0" i="0" kern="1200" dirty="0">
                <a:solidFill>
                  <a:schemeClr val="tx1"/>
                </a:solidFill>
                <a:effectLst/>
                <a:latin typeface="+mn-lt"/>
                <a:ea typeface="+mn-ea"/>
                <a:cs typeface="+mn-cs"/>
              </a:rPr>
              <a:t> in this example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evaluated. </a:t>
            </a:r>
          </a:p>
          <a:p>
            <a:r>
              <a:rPr lang="en-US" sz="1200" b="0" i="0" kern="1200" dirty="0">
                <a:solidFill>
                  <a:schemeClr val="tx1"/>
                </a:solidFill>
                <a:effectLst/>
                <a:latin typeface="+mn-lt"/>
                <a:ea typeface="+mn-ea"/>
                <a:cs typeface="+mn-cs"/>
              </a:rPr>
              <a:t>The list of alternatives is then searched until a case label that matches the value of the controlling expression is found, and the action associated with that label is executed.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cannot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have duplicate case labels, since that would produce an ambiguous situation.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Notice that the action for each case in Listing 3.5 ends with a </a:t>
            </a:r>
            <a:r>
              <a:rPr lang="en-US" sz="1200" b="1" i="0" kern="1200" dirty="0" err="1">
                <a:solidFill>
                  <a:schemeClr val="tx1"/>
                </a:solidFill>
                <a:effectLst/>
                <a:latin typeface="+mn-lt"/>
                <a:ea typeface="+mn-ea"/>
                <a:cs typeface="+mn-cs"/>
              </a:rPr>
              <a:t>brea</a:t>
            </a:r>
            <a:r>
              <a:rPr lang="en-US" dirty="0"/>
              <a:t> </a:t>
            </a:r>
            <a:br>
              <a:rPr lang="en-US" dirty="0"/>
            </a:br>
            <a:endParaRPr lang="en-US" dirty="0"/>
          </a:p>
          <a:p>
            <a:endParaRPr lang="en-US" dirty="0"/>
          </a:p>
          <a:p>
            <a:r>
              <a:rPr lang="en-US" dirty="0"/>
              <a:t>Case doesn’t always need to have order 1, 2, 3 and so on. It can have any integer value after case keyword. Also, case doesn’t need to be in an ascending order always, you can specify them in any order based on the requirement.</a:t>
            </a:r>
          </a:p>
          <a:p>
            <a:r>
              <a:rPr lang="en-US" dirty="0"/>
              <a:t>2) You can also use characters in switch case. for example </a:t>
            </a:r>
          </a:p>
        </p:txBody>
      </p:sp>
      <p:sp>
        <p:nvSpPr>
          <p:cNvPr id="4" name="Slide Number Placeholder 3"/>
          <p:cNvSpPr>
            <a:spLocks noGrp="1"/>
          </p:cNvSpPr>
          <p:nvPr>
            <p:ph type="sldNum" sz="quarter" idx="10"/>
          </p:nvPr>
        </p:nvSpPr>
        <p:spPr/>
        <p:txBody>
          <a:bodyPr/>
          <a:lstStyle/>
          <a:p>
            <a:fld id="{06DE6E4C-9EFA-43D4-A466-27E605DE36D5}" type="slidenum">
              <a:rPr lang="en-US" smtClean="0"/>
              <a:t>46</a:t>
            </a:fld>
            <a:endParaRPr lang="en-US"/>
          </a:p>
        </p:txBody>
      </p:sp>
    </p:spTree>
    <p:extLst>
      <p:ext uri="{BB962C8B-B14F-4D97-AF65-F5344CB8AC3E}">
        <p14:creationId xmlns:p14="http://schemas.microsoft.com/office/powerpoint/2010/main" val="1371676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Loop condition that controls the execution of the body. It is evaluated each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time to determine if the loop body is executed.</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50</a:t>
            </a:fld>
            <a:endParaRPr lang="en-US"/>
          </a:p>
        </p:txBody>
      </p:sp>
    </p:spTree>
    <p:extLst>
      <p:ext uri="{BB962C8B-B14F-4D97-AF65-F5344CB8AC3E}">
        <p14:creationId xmlns:p14="http://schemas.microsoft.com/office/powerpoint/2010/main" val="2596551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Using a loop statement, you can simply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tell the computer to display a string a hundred times without having to code the print statement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hundred times, as follows:</a:t>
            </a:r>
            <a:r>
              <a:rPr lang="en-US" dirty="0"/>
              <a:t>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51</a:t>
            </a:fld>
            <a:endParaRPr lang="en-US"/>
          </a:p>
        </p:txBody>
      </p:sp>
    </p:spTree>
    <p:extLst>
      <p:ext uri="{BB962C8B-B14F-4D97-AF65-F5344CB8AC3E}">
        <p14:creationId xmlns:p14="http://schemas.microsoft.com/office/powerpoint/2010/main" val="361533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59</a:t>
            </a:fld>
            <a:endParaRPr lang="en-US"/>
          </a:p>
        </p:txBody>
      </p:sp>
    </p:spTree>
    <p:extLst>
      <p:ext uri="{BB962C8B-B14F-4D97-AF65-F5344CB8AC3E}">
        <p14:creationId xmlns:p14="http://schemas.microsoft.com/office/powerpoint/2010/main" val="5154526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60</a:t>
            </a:fld>
            <a:endParaRPr lang="en-US"/>
          </a:p>
        </p:txBody>
      </p:sp>
    </p:spTree>
    <p:extLst>
      <p:ext uri="{BB962C8B-B14F-4D97-AF65-F5344CB8AC3E}">
        <p14:creationId xmlns:p14="http://schemas.microsoft.com/office/powerpoint/2010/main" val="2410867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61</a:t>
            </a:fld>
            <a:endParaRPr lang="en-US"/>
          </a:p>
        </p:txBody>
      </p:sp>
    </p:spTree>
    <p:extLst>
      <p:ext uri="{BB962C8B-B14F-4D97-AF65-F5344CB8AC3E}">
        <p14:creationId xmlns:p14="http://schemas.microsoft.com/office/powerpoint/2010/main" val="3270528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Every data type has a range of values. The compiler allocates memory space for each variable or constant according to its data type. </a:t>
            </a:r>
          </a:p>
          <a:p>
            <a:endParaRPr lang="en-US" sz="1300" dirty="0"/>
          </a:p>
          <a:p>
            <a:endParaRPr lang="en-US" sz="1300" dirty="0"/>
          </a:p>
          <a:p>
            <a:r>
              <a:rPr lang="en-US" altLang="en-US" dirty="0"/>
              <a:t>The double type values are more accurate than the float type value</a:t>
            </a: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6</a:t>
            </a:fld>
            <a:endParaRPr lang="en-US"/>
          </a:p>
        </p:txBody>
      </p:sp>
    </p:spTree>
    <p:extLst>
      <p:ext uri="{BB962C8B-B14F-4D97-AF65-F5344CB8AC3E}">
        <p14:creationId xmlns:p14="http://schemas.microsoft.com/office/powerpoint/2010/main" val="1346407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65</a:t>
            </a:fld>
            <a:endParaRPr lang="en-US"/>
          </a:p>
        </p:txBody>
      </p:sp>
    </p:spTree>
    <p:extLst>
      <p:ext uri="{BB962C8B-B14F-4D97-AF65-F5344CB8AC3E}">
        <p14:creationId xmlns:p14="http://schemas.microsoft.com/office/powerpoint/2010/main" val="1519660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given in Listing 6.4,</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value of </a:t>
            </a:r>
            <a:r>
              <a:rPr lang="en-US" sz="1200" b="1" i="0" kern="1200" dirty="0">
                <a:solidFill>
                  <a:schemeClr val="tx1"/>
                </a:solidFill>
                <a:effectLst/>
                <a:latin typeface="+mn-lt"/>
                <a:ea typeface="+mn-ea"/>
                <a:cs typeface="+mn-cs"/>
              </a:rPr>
              <a:t>x </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is passed to the parameter </a:t>
            </a:r>
            <a:r>
              <a:rPr lang="en-US" sz="1200" b="1" i="0" kern="1200" dirty="0">
                <a:solidFill>
                  <a:schemeClr val="tx1"/>
                </a:solidFill>
                <a:effectLst/>
                <a:latin typeface="+mn-lt"/>
                <a:ea typeface="+mn-ea"/>
                <a:cs typeface="+mn-cs"/>
              </a:rPr>
              <a:t>n </a:t>
            </a:r>
            <a:r>
              <a:rPr lang="en-US" sz="1200" b="0" i="0" kern="1200" dirty="0">
                <a:solidFill>
                  <a:schemeClr val="tx1"/>
                </a:solidFill>
                <a:effectLst/>
                <a:latin typeface="+mn-lt"/>
                <a:ea typeface="+mn-ea"/>
                <a:cs typeface="+mn-cs"/>
              </a:rPr>
              <a:t>to invoke the </a:t>
            </a:r>
            <a:r>
              <a:rPr lang="en-US" sz="1200" b="1" i="0" kern="1200" dirty="0">
                <a:solidFill>
                  <a:schemeClr val="tx1"/>
                </a:solidFill>
                <a:effectLst/>
                <a:latin typeface="+mn-lt"/>
                <a:ea typeface="+mn-ea"/>
                <a:cs typeface="+mn-cs"/>
              </a:rPr>
              <a:t>increment </a:t>
            </a:r>
            <a:r>
              <a:rPr lang="en-US" sz="1200" b="0" i="0" kern="1200" dirty="0">
                <a:solidFill>
                  <a:schemeClr val="tx1"/>
                </a:solidFill>
                <a:effectLst/>
                <a:latin typeface="+mn-lt"/>
                <a:ea typeface="+mn-ea"/>
                <a:cs typeface="+mn-cs"/>
              </a:rPr>
              <a:t>method (line 5).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parameter </a:t>
            </a:r>
            <a:r>
              <a:rPr lang="en-US" sz="1200" b="1" i="0" kern="1200" dirty="0">
                <a:solidFill>
                  <a:schemeClr val="tx1"/>
                </a:solidFill>
                <a:effectLst/>
                <a:latin typeface="+mn-lt"/>
                <a:ea typeface="+mn-ea"/>
                <a:cs typeface="+mn-cs"/>
              </a:rPr>
              <a:t>n </a:t>
            </a:r>
            <a:r>
              <a:rPr lang="en-US" sz="1200" b="0" i="0" kern="1200" dirty="0">
                <a:solidFill>
                  <a:schemeClr val="tx1"/>
                </a:solidFill>
                <a:effectLst/>
                <a:latin typeface="+mn-lt"/>
                <a:ea typeface="+mn-ea"/>
                <a:cs typeface="+mn-cs"/>
              </a:rPr>
              <a:t>is incremented by </a:t>
            </a:r>
            <a:r>
              <a:rPr lang="en-US" sz="1200" b="1" i="0" kern="1200" dirty="0">
                <a:solidFill>
                  <a:schemeClr val="tx1"/>
                </a:solidFill>
                <a:effectLst/>
                <a:latin typeface="+mn-lt"/>
                <a:ea typeface="+mn-ea"/>
                <a:cs typeface="+mn-cs"/>
              </a:rPr>
              <a:t>1 </a:t>
            </a:r>
            <a:r>
              <a:rPr lang="en-US" sz="1200" b="0" i="0" kern="1200" dirty="0">
                <a:solidFill>
                  <a:schemeClr val="tx1"/>
                </a:solidFill>
                <a:effectLst/>
                <a:latin typeface="+mn-lt"/>
                <a:ea typeface="+mn-ea"/>
                <a:cs typeface="+mn-cs"/>
              </a:rPr>
              <a:t>in the method (line 10), but </a:t>
            </a:r>
            <a:r>
              <a:rPr lang="en-US" sz="1200" b="1" i="0" kern="1200" dirty="0">
                <a:solidFill>
                  <a:schemeClr val="tx1"/>
                </a:solidFill>
                <a:effectLst/>
                <a:latin typeface="+mn-lt"/>
                <a:ea typeface="+mn-ea"/>
                <a:cs typeface="+mn-cs"/>
              </a:rPr>
              <a:t>x </a:t>
            </a:r>
            <a:r>
              <a:rPr lang="en-US" sz="1200" b="0" i="0" kern="1200" dirty="0">
                <a:solidFill>
                  <a:schemeClr val="tx1"/>
                </a:solidFill>
                <a:effectLst/>
                <a:latin typeface="+mn-lt"/>
                <a:ea typeface="+mn-ea"/>
                <a:cs typeface="+mn-cs"/>
              </a:rPr>
              <a:t>is not changed no matter what the method does.</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69</a:t>
            </a:fld>
            <a:endParaRPr lang="en-US"/>
          </a:p>
        </p:txBody>
      </p:sp>
    </p:spTree>
    <p:extLst>
      <p:ext uri="{BB962C8B-B14F-4D97-AF65-F5344CB8AC3E}">
        <p14:creationId xmlns:p14="http://schemas.microsoft.com/office/powerpoint/2010/main" val="2651598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7</a:t>
            </a:fld>
            <a:endParaRPr lang="en-US"/>
          </a:p>
        </p:txBody>
      </p:sp>
    </p:spTree>
    <p:extLst>
      <p:ext uri="{BB962C8B-B14F-4D97-AF65-F5344CB8AC3E}">
        <p14:creationId xmlns:p14="http://schemas.microsoft.com/office/powerpoint/2010/main" val="1984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0"/>
              </a:spcBef>
              <a:spcAft>
                <a:spcPct val="0"/>
              </a:spcAft>
            </a:pPr>
            <a:r>
              <a:rPr lang="en-US" altLang="en-US" sz="1300" dirty="0">
                <a:latin typeface="Garamond" panose="02020404030301010803" pitchFamily="18" charset="0"/>
              </a:rPr>
              <a:t>In Java, the final keyword is used to denote constants. It can be used with variables, methods, and classes.</a:t>
            </a:r>
          </a:p>
          <a:p>
            <a:pPr defTabSz="966612" eaLnBrk="0" fontAlgn="base" hangingPunct="0">
              <a:spcBef>
                <a:spcPct val="0"/>
              </a:spcBef>
              <a:spcAft>
                <a:spcPct val="0"/>
              </a:spcAft>
            </a:pPr>
            <a:r>
              <a:rPr lang="en-US" altLang="en-US" sz="1300" dirty="0">
                <a:latin typeface="Garamond" panose="02020404030301010803" pitchFamily="18" charset="0"/>
              </a:rPr>
              <a:t>Once any entity (variable, method or class) is declared final, it can be assigned only once. That is,</a:t>
            </a:r>
          </a:p>
          <a:p>
            <a:pPr defTabSz="966612" eaLnBrk="0" fontAlgn="base" hangingPunct="0">
              <a:spcBef>
                <a:spcPct val="0"/>
              </a:spcBef>
              <a:spcAft>
                <a:spcPct val="0"/>
              </a:spcAft>
              <a:buFontTx/>
              <a:buChar char="•"/>
            </a:pPr>
            <a:r>
              <a:rPr lang="en-US" altLang="en-US" sz="1300" dirty="0">
                <a:latin typeface="Garamond" panose="02020404030301010803" pitchFamily="18" charset="0"/>
              </a:rPr>
              <a:t>the final variable cannot be reinitialized with another value </a:t>
            </a:r>
          </a:p>
          <a:p>
            <a:pPr defTabSz="966612" eaLnBrk="0" fontAlgn="base" hangingPunct="0">
              <a:spcBef>
                <a:spcPct val="0"/>
              </a:spcBef>
              <a:spcAft>
                <a:spcPct val="0"/>
              </a:spcAft>
              <a:buFontTx/>
              <a:buChar char="•"/>
            </a:pPr>
            <a:r>
              <a:rPr lang="en-US" altLang="en-US" sz="1300" dirty="0">
                <a:latin typeface="Garamond" panose="02020404030301010803" pitchFamily="18" charset="0"/>
              </a:rPr>
              <a:t>the final method cannot be overridden </a:t>
            </a:r>
          </a:p>
          <a:p>
            <a:pPr defTabSz="966612" eaLnBrk="0" fontAlgn="base" hangingPunct="0">
              <a:spcBef>
                <a:spcPct val="0"/>
              </a:spcBef>
              <a:spcAft>
                <a:spcPct val="0"/>
              </a:spcAft>
              <a:buFontTx/>
              <a:buChar char="•"/>
            </a:pPr>
            <a:r>
              <a:rPr lang="en-US" altLang="en-US" sz="1300" dirty="0">
                <a:latin typeface="Garamond" panose="02020404030301010803" pitchFamily="18" charset="0"/>
              </a:rPr>
              <a:t>the final class cannot be extended </a:t>
            </a:r>
          </a:p>
          <a:p>
            <a:pPr defTabSz="966612" eaLnBrk="0" fontAlgn="base" hangingPunct="0">
              <a:spcBef>
                <a:spcPct val="0"/>
              </a:spcBef>
              <a:spcAft>
                <a:spcPct val="0"/>
              </a:spcAft>
            </a:pPr>
            <a:endParaRPr lang="en-US" altLang="en-US" sz="1300" dirty="0">
              <a:latin typeface="Garamond" panose="02020404030301010803" pitchFamily="18" charset="0"/>
            </a:endParaRPr>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8</a:t>
            </a:fld>
            <a:endParaRPr lang="en-US"/>
          </a:p>
        </p:txBody>
      </p:sp>
    </p:spTree>
    <p:extLst>
      <p:ext uri="{BB962C8B-B14F-4D97-AF65-F5344CB8AC3E}">
        <p14:creationId xmlns:p14="http://schemas.microsoft.com/office/powerpoint/2010/main" val="2750647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value which can be assigned to a variable is called as literal.</a:t>
            </a:r>
          </a:p>
          <a:p>
            <a:r>
              <a:rPr lang="en-US" altLang="en-US" sz="1300" dirty="0">
                <a:cs typeface="Times New Roman" panose="02020603050405020304" pitchFamily="18" charset="0"/>
              </a:rPr>
              <a:t>An integer literal can be assigned to an integer variable as long as it can fit into the variable. A compilation error would occur if the literal were too large for the variable to hold.</a:t>
            </a:r>
          </a:p>
          <a:p>
            <a:endParaRPr lang="en-US" sz="1300" dirty="0">
              <a:cs typeface="Times New Roman" panose="02020603050405020304" pitchFamily="18" charset="0"/>
            </a:endParaRPr>
          </a:p>
          <a:p>
            <a:r>
              <a:rPr lang="en-US" altLang="en-US" dirty="0">
                <a:cs typeface="Times New Roman" panose="02020603050405020304" pitchFamily="18" charset="0"/>
              </a:rPr>
              <a:t>Floating-point literals are written with a decimal point. By default, a floating-point literal is treated as a double type value. For example, 5.0 is considered a double value, not a float value. You can make a number a float by appending the letter f or F, and make a number a double by appending the letter d or D</a:t>
            </a: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9</a:t>
            </a:fld>
            <a:endParaRPr lang="en-US"/>
          </a:p>
        </p:txBody>
      </p:sp>
    </p:spTree>
    <p:extLst>
      <p:ext uri="{BB962C8B-B14F-4D97-AF65-F5344CB8AC3E}">
        <p14:creationId xmlns:p14="http://schemas.microsoft.com/office/powerpoint/2010/main" val="1244396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value which can be assigned to a variable is called as literal.</a:t>
            </a:r>
          </a:p>
          <a:p>
            <a:r>
              <a:rPr lang="en-US" altLang="en-US" sz="1300" dirty="0">
                <a:cs typeface="Times New Roman" panose="02020603050405020304" pitchFamily="18" charset="0"/>
              </a:rPr>
              <a:t>An integer literal can be assigned to an integer variable as long as it can fit into the variable. A compilation error would occur if the literal were too large for the variable to hold.</a:t>
            </a:r>
          </a:p>
          <a:p>
            <a:endParaRPr lang="en-US" sz="1300" dirty="0">
              <a:cs typeface="Times New Roman" panose="02020603050405020304" pitchFamily="18" charset="0"/>
            </a:endParaRPr>
          </a:p>
          <a:p>
            <a:r>
              <a:rPr lang="en-US" altLang="en-US" dirty="0">
                <a:cs typeface="Times New Roman" panose="02020603050405020304" pitchFamily="18" charset="0"/>
              </a:rPr>
              <a:t>Floating-point literals are written with a decimal point. By default, a floating-point literal is treated as a double type value. For example, 5.0 is considered a double value, not a float value. You can make a number a float by appending the letter f or F, and make a number a double by appending the letter d or D</a:t>
            </a: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10</a:t>
            </a:fld>
            <a:endParaRPr lang="en-US"/>
          </a:p>
        </p:txBody>
      </p:sp>
    </p:spTree>
    <p:extLst>
      <p:ext uri="{BB962C8B-B14F-4D97-AF65-F5344CB8AC3E}">
        <p14:creationId xmlns:p14="http://schemas.microsoft.com/office/powerpoint/2010/main" val="981976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300" dirty="0"/>
            </a:br>
            <a:r>
              <a:rPr lang="en-US" sz="1300" dirty="0"/>
              <a:t>You can assign a value of type char to a variable of type int or to any of the</a:t>
            </a:r>
            <a:br>
              <a:rPr lang="en-US" sz="1300" dirty="0"/>
            </a:br>
            <a:r>
              <a:rPr lang="en-US" sz="1300" dirty="0"/>
              <a:t>numeric types that follow int in our list of types (but not to those that precede int).</a:t>
            </a:r>
            <a:br>
              <a:rPr lang="en-US" sz="1300" dirty="0"/>
            </a:br>
            <a:r>
              <a:rPr lang="en-US" sz="1300" dirty="0"/>
              <a:t>However, in most cases it is not wise to assign a character to an int variable, because</a:t>
            </a:r>
            <a:br>
              <a:rPr lang="en-US" sz="1300" dirty="0"/>
            </a:br>
            <a:r>
              <a:rPr lang="en-US" sz="1300" dirty="0"/>
              <a:t>the result could be confusing.</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11</a:t>
            </a:fld>
            <a:endParaRPr lang="en-US"/>
          </a:p>
        </p:txBody>
      </p:sp>
    </p:spTree>
    <p:extLst>
      <p:ext uri="{BB962C8B-B14F-4D97-AF65-F5344CB8AC3E}">
        <p14:creationId xmlns:p14="http://schemas.microsoft.com/office/powerpoint/2010/main" val="3997403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300" dirty="0"/>
            </a:br>
            <a:r>
              <a:rPr lang="en-US" sz="1300" dirty="0"/>
              <a:t>You can assign a value of type char to a variable of type int or to any of the</a:t>
            </a:r>
            <a:br>
              <a:rPr lang="en-US" sz="1300" dirty="0"/>
            </a:br>
            <a:r>
              <a:rPr lang="en-US" sz="1300" dirty="0"/>
              <a:t>numeric types that follow int in our list of types (but not to those that precede int).</a:t>
            </a:r>
            <a:br>
              <a:rPr lang="en-US" sz="1300" dirty="0"/>
            </a:br>
            <a:r>
              <a:rPr lang="en-US" sz="1300" dirty="0"/>
              <a:t>However, in most cases it is not wise to assign a character to an int variable, because</a:t>
            </a:r>
            <a:br>
              <a:rPr lang="en-US" sz="1300" dirty="0"/>
            </a:br>
            <a:r>
              <a:rPr lang="en-US" sz="1300" dirty="0"/>
              <a:t>the result could be confusing.</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12</a:t>
            </a:fld>
            <a:endParaRPr lang="en-US"/>
          </a:p>
        </p:txBody>
      </p:sp>
    </p:spTree>
    <p:extLst>
      <p:ext uri="{BB962C8B-B14F-4D97-AF65-F5344CB8AC3E}">
        <p14:creationId xmlns:p14="http://schemas.microsoft.com/office/powerpoint/2010/main" val="4015145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67144"/>
            <a:ext cx="7772400" cy="660255"/>
          </a:xfrm>
          <a:noFill/>
        </p:spPr>
        <p:txBody>
          <a:bodyPr anchor="b"/>
          <a:lstStyle>
            <a:lvl1pPr algn="l">
              <a:defRPr sz="2800" b="1">
                <a:solidFill>
                  <a:srgbClr val="56A67B"/>
                </a:solidFill>
              </a:defRPr>
            </a:lvl1pPr>
          </a:lstStyle>
          <a:p>
            <a:r>
              <a:rPr lang="en-US" dirty="0"/>
              <a:t>Chapter</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
        <p:nvSpPr>
          <p:cNvPr id="7" name="TextBox 6"/>
          <p:cNvSpPr txBox="1"/>
          <p:nvPr userDrawn="1"/>
        </p:nvSpPr>
        <p:spPr>
          <a:xfrm>
            <a:off x="685800" y="1320583"/>
            <a:ext cx="7886700" cy="584775"/>
          </a:xfrm>
          <a:prstGeom prst="rect">
            <a:avLst/>
          </a:prstGeom>
          <a:noFill/>
        </p:spPr>
        <p:txBody>
          <a:bodyPr wrap="square" rtlCol="0">
            <a:spAutoFit/>
          </a:bodyPr>
          <a:lstStyle/>
          <a:p>
            <a:r>
              <a:rPr lang="en-US" sz="3200" b="1" dirty="0">
                <a:latin typeface="Garamond" panose="02020404030301010803" pitchFamily="18" charset="0"/>
              </a:rPr>
              <a:t>ICS108 Object-Oriented Programming</a:t>
            </a:r>
          </a:p>
        </p:txBody>
      </p:sp>
      <p:cxnSp>
        <p:nvCxnSpPr>
          <p:cNvPr id="11" name="Straight Connector 10"/>
          <p:cNvCxnSpPr/>
          <p:nvPr userDrawn="1"/>
        </p:nvCxnSpPr>
        <p:spPr>
          <a:xfrm>
            <a:off x="685800" y="2909455"/>
            <a:ext cx="78295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1763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50671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3101676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92125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67144"/>
            <a:ext cx="7772400" cy="660255"/>
          </a:xfrm>
          <a:noFill/>
        </p:spPr>
        <p:txBody>
          <a:bodyPr anchor="b"/>
          <a:lstStyle>
            <a:lvl1pPr algn="l">
              <a:defRPr sz="2800" b="1">
                <a:solidFill>
                  <a:schemeClr val="tx1"/>
                </a:solidFill>
              </a:defRPr>
            </a:lvl1pPr>
          </a:lstStyle>
          <a:p>
            <a:r>
              <a:rPr lang="en-US" dirty="0"/>
              <a:t>Chapter</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cxnSp>
        <p:nvCxnSpPr>
          <p:cNvPr id="11" name="Straight Connector 10"/>
          <p:cNvCxnSpPr/>
          <p:nvPr userDrawn="1"/>
        </p:nvCxnSpPr>
        <p:spPr>
          <a:xfrm>
            <a:off x="685800" y="2909455"/>
            <a:ext cx="78295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7719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182" y="1071415"/>
            <a:ext cx="8543637" cy="5179436"/>
          </a:xfrm>
        </p:spPr>
        <p:txBody>
          <a:bodyPr>
            <a:normAutofit/>
          </a:bodyPr>
          <a:lstStyle>
            <a:lvl1pPr>
              <a:spcBef>
                <a:spcPts val="1800"/>
              </a:spcBef>
              <a:buClr>
                <a:srgbClr val="1A864B"/>
              </a:buClr>
              <a:defRPr sz="2400" b="1">
                <a:latin typeface="Garamond" panose="02020404030301010803" pitchFamily="18" charset="0"/>
              </a:defRPr>
            </a:lvl1pPr>
            <a:lvl2pPr>
              <a:lnSpc>
                <a:spcPct val="100000"/>
              </a:lnSpc>
              <a:spcBef>
                <a:spcPts val="1200"/>
              </a:spcBef>
              <a:buClr>
                <a:srgbClr val="1A864B"/>
              </a:buClr>
              <a:defRPr sz="2400" b="0">
                <a:latin typeface="Times New Roman" panose="02020603050405020304" pitchFamily="18" charset="0"/>
                <a:cs typeface="Times New Roman" panose="02020603050405020304" pitchFamily="18" charset="0"/>
              </a:defRPr>
            </a:lvl2pPr>
            <a:lvl3pPr>
              <a:lnSpc>
                <a:spcPct val="100000"/>
              </a:lnSpc>
              <a:spcBef>
                <a:spcPts val="1200"/>
              </a:spcBef>
              <a:buClr>
                <a:srgbClr val="1A864B"/>
              </a:buClr>
              <a:defRPr sz="2400" b="0">
                <a:latin typeface="Times New Roman" panose="02020603050405020304" pitchFamily="18" charset="0"/>
                <a:cs typeface="Times New Roman" panose="02020603050405020304" pitchFamily="18" charset="0"/>
              </a:defRPr>
            </a:lvl3pPr>
            <a:lvl4pPr>
              <a:lnSpc>
                <a:spcPct val="100000"/>
              </a:lnSpc>
              <a:spcBef>
                <a:spcPts val="1200"/>
              </a:spcBef>
              <a:buClr>
                <a:srgbClr val="1A864B"/>
              </a:buClr>
              <a:defRPr sz="1800" b="0">
                <a:latin typeface="Times New Roman" panose="02020603050405020304" pitchFamily="18" charset="0"/>
                <a:cs typeface="Times New Roman" panose="02020603050405020304" pitchFamily="18" charset="0"/>
              </a:defRPr>
            </a:lvl4pPr>
            <a:lvl5pPr>
              <a:lnSpc>
                <a:spcPct val="100000"/>
              </a:lnSpc>
              <a:spcBef>
                <a:spcPts val="1200"/>
              </a:spcBef>
              <a:buClr>
                <a:srgbClr val="1A864B"/>
              </a:buClr>
              <a:defRPr sz="1800" b="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ctrTitle" hasCustomPrompt="1"/>
          </p:nvPr>
        </p:nvSpPr>
        <p:spPr>
          <a:xfrm>
            <a:off x="314469" y="221673"/>
            <a:ext cx="8515062" cy="566088"/>
          </a:xfrm>
          <a:solidFill>
            <a:srgbClr val="F1F7F4"/>
          </a:solidFill>
        </p:spPr>
        <p:txBody>
          <a:bodyPr anchor="b"/>
          <a:lstStyle>
            <a:lvl1pPr algn="l">
              <a:defRPr sz="3200" b="1">
                <a:solidFill>
                  <a:schemeClr val="tx1"/>
                </a:solidFill>
              </a:defRPr>
            </a:lvl1pPr>
          </a:lstStyle>
          <a:p>
            <a:r>
              <a:rPr lang="en-US" dirty="0"/>
              <a:t>Chapter</a:t>
            </a:r>
          </a:p>
        </p:txBody>
      </p:sp>
      <p:cxnSp>
        <p:nvCxnSpPr>
          <p:cNvPr id="9" name="Straight Connector 8"/>
          <p:cNvCxnSpPr/>
          <p:nvPr userDrawn="1"/>
        </p:nvCxnSpPr>
        <p:spPr>
          <a:xfrm>
            <a:off x="300182" y="888491"/>
            <a:ext cx="8543637"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6" name="TextBox 15"/>
          <p:cNvSpPr txBox="1"/>
          <p:nvPr userDrawn="1"/>
        </p:nvSpPr>
        <p:spPr>
          <a:xfrm>
            <a:off x="1874602" y="6460960"/>
            <a:ext cx="5486400" cy="338554"/>
          </a:xfrm>
          <a:prstGeom prst="rect">
            <a:avLst/>
          </a:prstGeom>
          <a:solidFill>
            <a:srgbClr val="F1F7F4"/>
          </a:solidFill>
        </p:spPr>
        <p:txBody>
          <a:bodyPr wrap="square" rtlCol="0">
            <a:spAutoFit/>
          </a:bodyPr>
          <a:lstStyle/>
          <a:p>
            <a:pPr algn="ctr"/>
            <a:r>
              <a:rPr lang="en-US" sz="1600" dirty="0">
                <a:latin typeface="Garamond" panose="02020404030301010803" pitchFamily="18" charset="0"/>
              </a:rPr>
              <a:t>ICS108 Object-Oriented Programming:</a:t>
            </a:r>
            <a:r>
              <a:rPr lang="en-US" sz="1600" baseline="0" dirty="0">
                <a:latin typeface="Garamond" panose="02020404030301010803" pitchFamily="18" charset="0"/>
              </a:rPr>
              <a:t> </a:t>
            </a:r>
            <a:r>
              <a:rPr lang="en-US" sz="1600" dirty="0">
                <a:latin typeface="Garamond" panose="02020404030301010803" pitchFamily="18" charset="0"/>
              </a:rPr>
              <a:t>Chapters 2 - 6</a:t>
            </a:r>
          </a:p>
        </p:txBody>
      </p:sp>
      <p:sp>
        <p:nvSpPr>
          <p:cNvPr id="17" name="TextBox 16"/>
          <p:cNvSpPr txBox="1"/>
          <p:nvPr userDrawn="1"/>
        </p:nvSpPr>
        <p:spPr>
          <a:xfrm>
            <a:off x="9233" y="6460960"/>
            <a:ext cx="1830388" cy="338554"/>
          </a:xfrm>
          <a:prstGeom prst="rect">
            <a:avLst/>
          </a:prstGeom>
          <a:solidFill>
            <a:srgbClr val="F1F7F4"/>
          </a:solidFill>
        </p:spPr>
        <p:txBody>
          <a:bodyPr wrap="square" rtlCol="0">
            <a:spAutoFit/>
          </a:bodyPr>
          <a:lstStyle/>
          <a:p>
            <a:pPr algn="ctr"/>
            <a:r>
              <a:rPr lang="en-US" sz="1600" dirty="0">
                <a:latin typeface="Garamond" panose="02020404030301010803" pitchFamily="18" charset="0"/>
              </a:rPr>
              <a:t>Module 02</a:t>
            </a:r>
          </a:p>
        </p:txBody>
      </p:sp>
      <p:sp>
        <p:nvSpPr>
          <p:cNvPr id="20" name="Slide Number Placeholder 19"/>
          <p:cNvSpPr>
            <a:spLocks noGrp="1"/>
          </p:cNvSpPr>
          <p:nvPr>
            <p:ph type="sldNum" sz="quarter" idx="12"/>
          </p:nvPr>
        </p:nvSpPr>
        <p:spPr>
          <a:xfrm>
            <a:off x="7394576" y="6460960"/>
            <a:ext cx="1737360" cy="338328"/>
          </a:xfrm>
          <a:solidFill>
            <a:srgbClr val="F1F7F4"/>
          </a:solidFill>
        </p:spPr>
        <p:txBody>
          <a:bodyPr/>
          <a:lstStyle>
            <a:lvl1pPr algn="ctr">
              <a:defRPr sz="1600">
                <a:latin typeface="Garamond" panose="02020404030301010803" pitchFamily="18" charset="0"/>
              </a:defRPr>
            </a:lvl1pPr>
          </a:lstStyle>
          <a:p>
            <a:fld id="{99AE015D-4E99-42B8-B1B4-4F7FEE987B9B}" type="slidenum">
              <a:rPr lang="en-US" smtClean="0"/>
              <a:pPr/>
              <a:t>‹#›</a:t>
            </a:fld>
            <a:endParaRPr lang="en-US"/>
          </a:p>
        </p:txBody>
      </p:sp>
    </p:spTree>
    <p:extLst>
      <p:ext uri="{BB962C8B-B14F-4D97-AF65-F5344CB8AC3E}">
        <p14:creationId xmlns:p14="http://schemas.microsoft.com/office/powerpoint/2010/main" val="515385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08720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05249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384691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189171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74143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88653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3563"/>
            <a:ext cx="9144000" cy="623165"/>
          </a:xfrm>
          <a:prstGeom prst="rect">
            <a:avLst/>
          </a:prstGeom>
          <a:solidFill>
            <a:schemeClr val="bg1">
              <a:lumMod val="50000"/>
            </a:schemeClr>
          </a:solid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7927" y="877455"/>
            <a:ext cx="8543637" cy="52995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E015D-4E99-42B8-B1B4-4F7FEE987B9B}" type="slidenum">
              <a:rPr lang="en-US" smtClean="0"/>
              <a:t>‹#›</a:t>
            </a:fld>
            <a:endParaRPr lang="en-US"/>
          </a:p>
        </p:txBody>
      </p:sp>
    </p:spTree>
    <p:extLst>
      <p:ext uri="{BB962C8B-B14F-4D97-AF65-F5344CB8AC3E}">
        <p14:creationId xmlns:p14="http://schemas.microsoft.com/office/powerpoint/2010/main" val="2412370999"/>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5.bin"/><Relationship Id="rId1" Type="http://schemas.openxmlformats.org/officeDocument/2006/relationships/slideLayout" Target="../slideLayouts/slideLayout3.xml"/><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6.bin"/><Relationship Id="rId1" Type="http://schemas.openxmlformats.org/officeDocument/2006/relationships/slideLayout" Target="../slideLayouts/slideLayout3.xml"/><Relationship Id="rId6" Type="http://schemas.openxmlformats.org/officeDocument/2006/relationships/image" Target="../media/image23.emf"/><Relationship Id="rId5" Type="http://schemas.openxmlformats.org/officeDocument/2006/relationships/image" Target="../media/image22.wmf"/><Relationship Id="rId4"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02: Java Basics</a:t>
            </a:r>
          </a:p>
        </p:txBody>
      </p:sp>
      <p:sp>
        <p:nvSpPr>
          <p:cNvPr id="4" name="Title 1"/>
          <p:cNvSpPr txBox="1">
            <a:spLocks/>
          </p:cNvSpPr>
          <p:nvPr/>
        </p:nvSpPr>
        <p:spPr>
          <a:xfrm>
            <a:off x="3057236" y="4691998"/>
            <a:ext cx="2776682" cy="660255"/>
          </a:xfrm>
          <a:prstGeom prst="rect">
            <a:avLst/>
          </a:prstGeom>
          <a:solidFill>
            <a:schemeClr val="bg1">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a:lstStyle>
          <a:p>
            <a:pPr algn="ctr"/>
            <a:r>
              <a:rPr lang="en-US" dirty="0"/>
              <a:t>Chapter</a:t>
            </a:r>
            <a:r>
              <a:rPr lang="en-US" baseline="0" dirty="0"/>
              <a:t> 2 - 6</a:t>
            </a:r>
            <a:endParaRPr lang="en-US" dirty="0"/>
          </a:p>
        </p:txBody>
      </p:sp>
    </p:spTree>
    <p:extLst>
      <p:ext uri="{BB962C8B-B14F-4D97-AF65-F5344CB8AC3E}">
        <p14:creationId xmlns:p14="http://schemas.microsoft.com/office/powerpoint/2010/main" val="401880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1" y="1071415"/>
            <a:ext cx="8543637" cy="5179436"/>
          </a:xfrm>
        </p:spPr>
        <p:txBody>
          <a:bodyPr anchor="ctr">
            <a:normAutofit lnSpcReduction="10000"/>
          </a:bodyPr>
          <a:lstStyle/>
          <a:p>
            <a:r>
              <a:rPr lang="en-US" altLang="en-US" dirty="0"/>
              <a:t>Floating-Point Literals</a:t>
            </a:r>
          </a:p>
          <a:p>
            <a:pPr lvl="1"/>
            <a:r>
              <a:rPr lang="en-US" altLang="en-US" dirty="0"/>
              <a:t>double area = 123.4;</a:t>
            </a:r>
          </a:p>
          <a:p>
            <a:pPr lvl="1"/>
            <a:r>
              <a:rPr lang="en-US" altLang="en-US" dirty="0"/>
              <a:t>float area = 123.4f;</a:t>
            </a:r>
          </a:p>
          <a:p>
            <a:pPr lvl="1"/>
            <a:r>
              <a:rPr lang="en-US" dirty="0"/>
              <a:t>float x =1.4; //error should be 1.4f</a:t>
            </a:r>
          </a:p>
          <a:p>
            <a:pPr lvl="1"/>
            <a:r>
              <a:rPr lang="en-US" dirty="0"/>
              <a:t>float x =34; // legal</a:t>
            </a:r>
          </a:p>
          <a:p>
            <a:pPr lvl="1"/>
            <a:r>
              <a:rPr lang="en-US" dirty="0"/>
              <a:t>double x =1.23456e+2; </a:t>
            </a:r>
            <a:r>
              <a:rPr lang="en-US" sz="2000" dirty="0"/>
              <a:t>// equivalent to </a:t>
            </a:r>
            <a:r>
              <a:rPr lang="en-US" altLang="en-US" sz="2000" dirty="0"/>
              <a:t>123.456 //</a:t>
            </a:r>
            <a:r>
              <a:rPr lang="en-US" sz="2000" dirty="0"/>
              <a:t>scientific notation</a:t>
            </a:r>
          </a:p>
          <a:p>
            <a:pPr lvl="1"/>
            <a:r>
              <a:rPr lang="en-US" altLang="en-US" dirty="0">
                <a:solidFill>
                  <a:srgbClr val="43BB8D"/>
                </a:solidFill>
              </a:rPr>
              <a:t>double x = 2L;  // 2f;</a:t>
            </a:r>
          </a:p>
          <a:p>
            <a:r>
              <a:rPr lang="en-US" altLang="en-US" b="0" dirty="0"/>
              <a:t>char letter =‘a’;</a:t>
            </a:r>
          </a:p>
          <a:p>
            <a:r>
              <a:rPr lang="en-US" altLang="en-US" b="0" dirty="0" err="1"/>
              <a:t>boolean</a:t>
            </a:r>
            <a:r>
              <a:rPr lang="en-US" altLang="en-US" b="0" dirty="0"/>
              <a:t> found = true; </a:t>
            </a:r>
          </a:p>
          <a:p>
            <a:r>
              <a:rPr lang="en-US" b="0" dirty="0"/>
              <a:t>String name=“Ahmed”;</a:t>
            </a:r>
          </a:p>
        </p:txBody>
      </p:sp>
      <p:sp>
        <p:nvSpPr>
          <p:cNvPr id="3" name="Title 2"/>
          <p:cNvSpPr>
            <a:spLocks noGrp="1"/>
          </p:cNvSpPr>
          <p:nvPr>
            <p:ph type="ctrTitle"/>
          </p:nvPr>
        </p:nvSpPr>
        <p:spPr/>
        <p:txBody>
          <a:bodyPr/>
          <a:lstStyle/>
          <a:p>
            <a:r>
              <a:rPr lang="en-US" dirty="0"/>
              <a:t>Literals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10</a:t>
            </a:fld>
            <a:endParaRPr lang="en-US"/>
          </a:p>
        </p:txBody>
      </p:sp>
    </p:spTree>
    <p:extLst>
      <p:ext uri="{BB962C8B-B14F-4D97-AF65-F5344CB8AC3E}">
        <p14:creationId xmlns:p14="http://schemas.microsoft.com/office/powerpoint/2010/main" val="196561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You cannot store a value of one type in a variable of another type</a:t>
            </a:r>
          </a:p>
          <a:p>
            <a:pPr marL="3200400" lvl="7" indent="0">
              <a:buNone/>
            </a:pPr>
            <a:endParaRPr lang="en-US" sz="2800" b="0" dirty="0">
              <a:solidFill>
                <a:schemeClr val="accent5"/>
              </a:solidFill>
              <a:latin typeface="Garamond" panose="02020404030301010803" pitchFamily="18" charset="0"/>
            </a:endParaRPr>
          </a:p>
          <a:p>
            <a:pPr marL="3200400" lvl="7" indent="0">
              <a:buNone/>
            </a:pPr>
            <a:r>
              <a:rPr lang="en-US" sz="2800" b="0" dirty="0" err="1">
                <a:solidFill>
                  <a:schemeClr val="accent5"/>
                </a:solidFill>
                <a:latin typeface="Garamond" panose="02020404030301010803" pitchFamily="18" charset="0"/>
              </a:rPr>
              <a:t>int</a:t>
            </a:r>
            <a:r>
              <a:rPr lang="en-US" sz="2800" b="0" dirty="0">
                <a:latin typeface="Garamond" panose="02020404030301010803" pitchFamily="18" charset="0"/>
              </a:rPr>
              <a:t> value;</a:t>
            </a:r>
          </a:p>
          <a:p>
            <a:pPr marL="3200400" lvl="7" indent="0">
              <a:buNone/>
            </a:pPr>
            <a:br>
              <a:rPr lang="en-US" sz="2800" b="0" dirty="0">
                <a:latin typeface="Garamond" panose="02020404030301010803" pitchFamily="18" charset="0"/>
              </a:rPr>
            </a:br>
            <a:r>
              <a:rPr lang="en-US" sz="2800" dirty="0">
                <a:latin typeface="Garamond" panose="02020404030301010803" pitchFamily="18" charset="0"/>
              </a:rPr>
              <a:t>value </a:t>
            </a:r>
            <a:r>
              <a:rPr lang="en-US" sz="2800" b="0" dirty="0">
                <a:latin typeface="Garamond" panose="02020404030301010803" pitchFamily="18" charset="0"/>
              </a:rPr>
              <a:t>= 2.99;</a:t>
            </a:r>
            <a:r>
              <a:rPr lang="en-US" sz="2800" dirty="0">
                <a:latin typeface="Garamond" panose="02020404030301010803" pitchFamily="18" charset="0"/>
              </a:rPr>
              <a:t>    </a:t>
            </a:r>
            <a:r>
              <a:rPr lang="en-US" sz="2800" dirty="0">
                <a:solidFill>
                  <a:srgbClr val="FF0000"/>
                </a:solidFill>
                <a:latin typeface="Garamond" panose="02020404030301010803" pitchFamily="18" charset="0"/>
              </a:rPr>
              <a:t>×</a:t>
            </a:r>
          </a:p>
          <a:p>
            <a:r>
              <a:rPr lang="en-US" dirty="0"/>
              <a:t>The problem is a type mismatch. The constant 2.99 is of type double, and the variable </a:t>
            </a:r>
            <a:r>
              <a:rPr lang="en-US" dirty="0">
                <a:solidFill>
                  <a:schemeClr val="accent5"/>
                </a:solidFill>
              </a:rPr>
              <a:t>value</a:t>
            </a:r>
            <a:r>
              <a:rPr lang="en-US" dirty="0"/>
              <a:t> is of type </a:t>
            </a:r>
            <a:r>
              <a:rPr lang="en-US" dirty="0">
                <a:solidFill>
                  <a:srgbClr val="FF0000"/>
                </a:solidFill>
              </a:rPr>
              <a:t>int</a:t>
            </a:r>
            <a:r>
              <a:rPr lang="en-US" dirty="0"/>
              <a:t>.</a:t>
            </a:r>
          </a:p>
          <a:p>
            <a:r>
              <a:rPr lang="en-US" dirty="0"/>
              <a:t>In Java, an augmented expression of the form x1 op= x2 is implemented as x1 = (T)(x1 op x2), where T is the type for x1. Therefore, the following code is correct.</a:t>
            </a:r>
          </a:p>
          <a:p>
            <a:pPr marL="457200" lvl="1" indent="0">
              <a:buNone/>
            </a:pPr>
            <a:r>
              <a:rPr lang="en-US" dirty="0" err="1"/>
              <a:t>int</a:t>
            </a:r>
            <a:r>
              <a:rPr lang="en-US" dirty="0"/>
              <a:t> sum = 0;</a:t>
            </a:r>
          </a:p>
          <a:p>
            <a:pPr marL="457200" lvl="1" indent="0">
              <a:buNone/>
            </a:pPr>
            <a:r>
              <a:rPr lang="en-US" dirty="0"/>
              <a:t>sum += 4.5; // sum becomes 4 after this statement</a:t>
            </a:r>
          </a:p>
          <a:p>
            <a:pPr marL="457200" lvl="1" indent="0">
              <a:buNone/>
            </a:pPr>
            <a:r>
              <a:rPr lang="en-US" dirty="0"/>
              <a:t>sum += 4.5 is equivalent to sum = (</a:t>
            </a:r>
            <a:r>
              <a:rPr lang="en-US" dirty="0" err="1"/>
              <a:t>int</a:t>
            </a:r>
            <a:r>
              <a:rPr lang="en-US" dirty="0"/>
              <a:t>)(sum + 4.5). </a:t>
            </a:r>
          </a:p>
          <a:p>
            <a:endParaRPr lang="en-US" dirty="0"/>
          </a:p>
        </p:txBody>
      </p:sp>
      <p:sp>
        <p:nvSpPr>
          <p:cNvPr id="3" name="Title 2"/>
          <p:cNvSpPr>
            <a:spLocks noGrp="1"/>
          </p:cNvSpPr>
          <p:nvPr>
            <p:ph type="ctrTitle"/>
          </p:nvPr>
        </p:nvSpPr>
        <p:spPr/>
        <p:txBody>
          <a:bodyPr/>
          <a:lstStyle/>
          <a:p>
            <a:r>
              <a:rPr lang="en-US" altLang="en-US" dirty="0"/>
              <a:t>Numeric Type Conversion</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11</a:t>
            </a:fld>
            <a:endParaRPr lang="en-US"/>
          </a:p>
        </p:txBody>
      </p:sp>
    </p:spTree>
    <p:extLst>
      <p:ext uri="{BB962C8B-B14F-4D97-AF65-F5344CB8AC3E}">
        <p14:creationId xmlns:p14="http://schemas.microsoft.com/office/powerpoint/2010/main" val="94795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dirty="0"/>
              <a:t>Type Casting takes a value of one type and produces a value of another type with an "equivalent" value.</a:t>
            </a:r>
            <a:r>
              <a:rPr lang="en-US" altLang="en-US" b="0" dirty="0"/>
              <a:t> </a:t>
            </a:r>
            <a:r>
              <a:rPr lang="en-US" altLang="en-US" b="0" dirty="0">
                <a:solidFill>
                  <a:srgbClr val="4472C4"/>
                </a:solidFill>
              </a:rPr>
              <a:t>    </a:t>
            </a:r>
          </a:p>
          <a:p>
            <a:r>
              <a:rPr lang="en-US" dirty="0"/>
              <a:t>There are some special cases where it is permitted to assign a value of one type to a variable of another type.</a:t>
            </a:r>
          </a:p>
          <a:p>
            <a:pPr lvl="1">
              <a:lnSpc>
                <a:spcPct val="80000"/>
              </a:lnSpc>
              <a:buClr>
                <a:srgbClr val="034CA1"/>
              </a:buClr>
              <a:buNone/>
              <a:defRPr/>
            </a:pPr>
            <a:r>
              <a:rPr lang="en-US" altLang="en-US" sz="1900" b="1" dirty="0">
                <a:solidFill>
                  <a:srgbClr val="FF0000"/>
                </a:solidFill>
                <a:latin typeface="Courier New" panose="02070309020205020404" pitchFamily="49" charset="0"/>
              </a:rPr>
              <a:t>byte </a:t>
            </a:r>
            <a:r>
              <a:rPr lang="en-US" altLang="en-US" sz="1900" b="1" dirty="0">
                <a:solidFill>
                  <a:srgbClr val="FF0000"/>
                </a:solidFill>
                <a:latin typeface="Courier New" panose="02070309020205020404" pitchFamily="49" charset="0"/>
                <a:sym typeface="Symbol" panose="05050102010706020507" pitchFamily="18" charset="2"/>
              </a:rPr>
              <a:t> </a:t>
            </a:r>
            <a:r>
              <a:rPr lang="en-US" altLang="en-US" sz="1900" b="1" dirty="0">
                <a:solidFill>
                  <a:srgbClr val="FF0000"/>
                </a:solidFill>
                <a:latin typeface="Courier New" panose="02070309020205020404" pitchFamily="49" charset="0"/>
              </a:rPr>
              <a:t>short </a:t>
            </a:r>
            <a:r>
              <a:rPr lang="en-US" altLang="en-US" sz="1900" b="1" dirty="0">
                <a:solidFill>
                  <a:srgbClr val="FF0000"/>
                </a:solidFill>
                <a:latin typeface="Courier New" panose="02070309020205020404" pitchFamily="49" charset="0"/>
                <a:sym typeface="Symbol" panose="05050102010706020507" pitchFamily="18" charset="2"/>
              </a:rPr>
              <a:t> </a:t>
            </a:r>
            <a:r>
              <a:rPr lang="en-US" altLang="en-US" sz="1900" b="1" dirty="0">
                <a:solidFill>
                  <a:srgbClr val="FF0000"/>
                </a:solidFill>
                <a:latin typeface="Courier New" panose="02070309020205020404" pitchFamily="49" charset="0"/>
              </a:rPr>
              <a:t>int </a:t>
            </a:r>
            <a:r>
              <a:rPr lang="en-US" altLang="en-US" sz="1900" b="1" dirty="0">
                <a:solidFill>
                  <a:srgbClr val="FF0000"/>
                </a:solidFill>
                <a:latin typeface="Courier New" panose="02070309020205020404" pitchFamily="49" charset="0"/>
                <a:sym typeface="Symbol" panose="05050102010706020507" pitchFamily="18" charset="2"/>
              </a:rPr>
              <a:t> </a:t>
            </a:r>
            <a:r>
              <a:rPr lang="en-US" altLang="en-US" sz="1900" b="1" dirty="0">
                <a:solidFill>
                  <a:srgbClr val="FF0000"/>
                </a:solidFill>
                <a:latin typeface="Courier New" panose="02070309020205020404" pitchFamily="49" charset="0"/>
              </a:rPr>
              <a:t>long </a:t>
            </a:r>
            <a:r>
              <a:rPr lang="en-US" altLang="en-US" sz="1900" b="1" dirty="0">
                <a:solidFill>
                  <a:srgbClr val="FF0000"/>
                </a:solidFill>
                <a:latin typeface="Courier New" panose="02070309020205020404" pitchFamily="49" charset="0"/>
                <a:sym typeface="Symbol" panose="05050102010706020507" pitchFamily="18" charset="2"/>
              </a:rPr>
              <a:t> </a:t>
            </a:r>
            <a:r>
              <a:rPr lang="en-US" altLang="en-US" sz="1900" b="1" dirty="0">
                <a:solidFill>
                  <a:srgbClr val="FF0000"/>
                </a:solidFill>
                <a:latin typeface="Courier New" panose="02070309020205020404" pitchFamily="49" charset="0"/>
              </a:rPr>
              <a:t>float </a:t>
            </a:r>
            <a:r>
              <a:rPr lang="en-US" altLang="en-US" sz="1900" b="1" dirty="0">
                <a:solidFill>
                  <a:srgbClr val="FF0000"/>
                </a:solidFill>
                <a:latin typeface="Courier New" panose="02070309020205020404" pitchFamily="49" charset="0"/>
                <a:sym typeface="Symbol" panose="05050102010706020507" pitchFamily="18" charset="2"/>
              </a:rPr>
              <a:t> </a:t>
            </a:r>
            <a:r>
              <a:rPr lang="en-US" altLang="en-US" sz="1900" b="1" dirty="0">
                <a:solidFill>
                  <a:srgbClr val="FF0000"/>
                </a:solidFill>
                <a:latin typeface="Courier New" panose="02070309020205020404" pitchFamily="49" charset="0"/>
              </a:rPr>
              <a:t>double</a:t>
            </a:r>
            <a:endParaRPr lang="en-US" altLang="en-US" sz="1500" dirty="0">
              <a:solidFill>
                <a:srgbClr val="FF0000"/>
              </a:solidFill>
            </a:endParaRPr>
          </a:p>
          <a:p>
            <a:pPr marL="0" indent="0">
              <a:lnSpc>
                <a:spcPct val="80000"/>
              </a:lnSpc>
              <a:buNone/>
              <a:defRPr/>
            </a:pPr>
            <a:r>
              <a:rPr lang="en-US" altLang="en-US" sz="1700" dirty="0">
                <a:solidFill>
                  <a:srgbClr val="FF0000"/>
                </a:solidFill>
                <a:latin typeface="Courier New" panose="02070309020205020404" pitchFamily="49" charset="0"/>
                <a:sym typeface="Symbol" panose="05050102010706020507" pitchFamily="18" charset="2"/>
              </a:rPr>
              <a:t>           char</a:t>
            </a:r>
            <a:endParaRPr lang="en-US" altLang="en-US" sz="1700" dirty="0">
              <a:solidFill>
                <a:srgbClr val="FF0000"/>
              </a:solidFill>
            </a:endParaRPr>
          </a:p>
          <a:p>
            <a:r>
              <a:rPr lang="en-US" altLang="en-US" dirty="0">
                <a:solidFill>
                  <a:srgbClr val="FF0000"/>
                </a:solidFill>
              </a:rPr>
              <a:t>Implicit casting</a:t>
            </a:r>
          </a:p>
          <a:p>
            <a:endParaRPr lang="en-US" altLang="en-US" dirty="0"/>
          </a:p>
          <a:p>
            <a:r>
              <a:rPr lang="en-US" altLang="en-US" dirty="0">
                <a:solidFill>
                  <a:srgbClr val="FF0000"/>
                </a:solidFill>
              </a:rPr>
              <a:t>Explicit casting</a:t>
            </a:r>
          </a:p>
        </p:txBody>
      </p:sp>
      <p:sp>
        <p:nvSpPr>
          <p:cNvPr id="3" name="Title 2"/>
          <p:cNvSpPr>
            <a:spLocks noGrp="1"/>
          </p:cNvSpPr>
          <p:nvPr>
            <p:ph type="ctrTitle"/>
          </p:nvPr>
        </p:nvSpPr>
        <p:spPr/>
        <p:txBody>
          <a:bodyPr/>
          <a:lstStyle/>
          <a:p>
            <a:r>
              <a:rPr lang="en-US" altLang="en-US" dirty="0"/>
              <a:t>Type Casting </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12</a:t>
            </a:fld>
            <a:endParaRPr lang="en-US"/>
          </a:p>
        </p:txBody>
      </p:sp>
      <p:cxnSp>
        <p:nvCxnSpPr>
          <p:cNvPr id="13" name="Curved Connector 12"/>
          <p:cNvCxnSpPr/>
          <p:nvPr/>
        </p:nvCxnSpPr>
        <p:spPr>
          <a:xfrm flipV="1">
            <a:off x="2474031" y="3074177"/>
            <a:ext cx="532511" cy="342078"/>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6" name="Rectangle 5"/>
          <p:cNvSpPr/>
          <p:nvPr/>
        </p:nvSpPr>
        <p:spPr>
          <a:xfrm>
            <a:off x="6070750" y="5074125"/>
            <a:ext cx="2749328"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b="1" dirty="0"/>
              <a:t>Narrowing</a:t>
            </a:r>
            <a:r>
              <a:rPr lang="en-US" sz="2400" dirty="0"/>
              <a:t>: </a:t>
            </a:r>
            <a:r>
              <a:rPr lang="en-US" dirty="0"/>
              <a:t>large range to a type with a smaller range </a:t>
            </a:r>
          </a:p>
        </p:txBody>
      </p:sp>
      <p:sp>
        <p:nvSpPr>
          <p:cNvPr id="7" name="Rectangle 6"/>
          <p:cNvSpPr/>
          <p:nvPr/>
        </p:nvSpPr>
        <p:spPr>
          <a:xfrm>
            <a:off x="6065073" y="3416255"/>
            <a:ext cx="2755006"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b="1" dirty="0"/>
              <a:t>Widening</a:t>
            </a:r>
            <a:r>
              <a:rPr lang="en-US" sz="1600" dirty="0"/>
              <a:t>: casting</a:t>
            </a:r>
            <a:r>
              <a:rPr lang="en-US" sz="2400" dirty="0"/>
              <a:t> </a:t>
            </a:r>
            <a:r>
              <a:rPr lang="en-US" sz="1600" dirty="0"/>
              <a:t>a type with a small range to a type with a larger range</a:t>
            </a:r>
            <a:r>
              <a:rPr lang="en-US" sz="2400" dirty="0"/>
              <a:t> </a:t>
            </a:r>
          </a:p>
        </p:txBody>
      </p:sp>
      <p:sp>
        <p:nvSpPr>
          <p:cNvPr id="9" name="Rectangle 8"/>
          <p:cNvSpPr/>
          <p:nvPr/>
        </p:nvSpPr>
        <p:spPr>
          <a:xfrm>
            <a:off x="2581965" y="3968402"/>
            <a:ext cx="3182925" cy="1015663"/>
          </a:xfrm>
          <a:prstGeom prst="rect">
            <a:avLst/>
          </a:prstGeom>
        </p:spPr>
        <p:txBody>
          <a:bodyPr wrap="square">
            <a:spAutoFit/>
          </a:bodyPr>
          <a:lstStyle/>
          <a:p>
            <a:r>
              <a:rPr lang="en-US" sz="2000" dirty="0">
                <a:solidFill>
                  <a:schemeClr val="accent5"/>
                </a:solidFill>
                <a:latin typeface="Garamond" panose="02020404030301010803" pitchFamily="18" charset="0"/>
              </a:rPr>
              <a:t>byte</a:t>
            </a:r>
            <a:r>
              <a:rPr lang="en-US" sz="2000" dirty="0">
                <a:latin typeface="Garamond" panose="02020404030301010803" pitchFamily="18" charset="0"/>
              </a:rPr>
              <a:t> </a:t>
            </a:r>
            <a:r>
              <a:rPr lang="en-US" sz="2000" dirty="0" err="1">
                <a:latin typeface="Garamond" panose="02020404030301010803" pitchFamily="18" charset="0"/>
              </a:rPr>
              <a:t>i</a:t>
            </a:r>
            <a:r>
              <a:rPr lang="en-US" sz="2000" dirty="0">
                <a:latin typeface="Garamond" panose="02020404030301010803" pitchFamily="18" charset="0"/>
              </a:rPr>
              <a:t> = 100;</a:t>
            </a:r>
          </a:p>
          <a:p>
            <a:r>
              <a:rPr lang="en-US" sz="2000" dirty="0">
                <a:solidFill>
                  <a:schemeClr val="accent5"/>
                </a:solidFill>
                <a:latin typeface="Garamond" panose="02020404030301010803" pitchFamily="18" charset="0"/>
              </a:rPr>
              <a:t>long</a:t>
            </a:r>
            <a:r>
              <a:rPr lang="en-US" sz="2000" dirty="0">
                <a:latin typeface="Garamond" panose="02020404030301010803" pitchFamily="18" charset="0"/>
              </a:rPr>
              <a:t> k = </a:t>
            </a:r>
            <a:r>
              <a:rPr lang="en-US" sz="2000" dirty="0" err="1">
                <a:latin typeface="Garamond" panose="02020404030301010803" pitchFamily="18" charset="0"/>
              </a:rPr>
              <a:t>i</a:t>
            </a:r>
            <a:r>
              <a:rPr lang="en-US" sz="2000" dirty="0">
                <a:latin typeface="Garamond" panose="02020404030301010803" pitchFamily="18" charset="0"/>
              </a:rPr>
              <a:t> * 3 + 4;</a:t>
            </a:r>
          </a:p>
          <a:p>
            <a:r>
              <a:rPr lang="en-US" sz="2000" dirty="0">
                <a:solidFill>
                  <a:schemeClr val="accent5"/>
                </a:solidFill>
                <a:latin typeface="Garamond" panose="02020404030301010803" pitchFamily="18" charset="0"/>
              </a:rPr>
              <a:t>double</a:t>
            </a:r>
            <a:r>
              <a:rPr lang="en-US" sz="2000" dirty="0">
                <a:latin typeface="Garamond" panose="02020404030301010803" pitchFamily="18" charset="0"/>
              </a:rPr>
              <a:t> d = </a:t>
            </a:r>
            <a:r>
              <a:rPr lang="en-US" sz="2000" dirty="0" err="1">
                <a:latin typeface="Garamond" panose="02020404030301010803" pitchFamily="18" charset="0"/>
              </a:rPr>
              <a:t>i</a:t>
            </a:r>
            <a:r>
              <a:rPr lang="en-US" sz="2000" dirty="0">
                <a:latin typeface="Garamond" panose="02020404030301010803" pitchFamily="18" charset="0"/>
              </a:rPr>
              <a:t> * 3.1 + k / 2;</a:t>
            </a:r>
          </a:p>
        </p:txBody>
      </p:sp>
      <p:sp>
        <p:nvSpPr>
          <p:cNvPr id="5" name="Rectangle 4"/>
          <p:cNvSpPr/>
          <p:nvPr/>
        </p:nvSpPr>
        <p:spPr>
          <a:xfrm>
            <a:off x="1654611" y="5911705"/>
            <a:ext cx="5834779"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400" dirty="0">
                <a:solidFill>
                  <a:srgbClr val="FF0000"/>
                </a:solidFill>
                <a:latin typeface="Garamond" panose="02020404030301010803" pitchFamily="18" charset="0"/>
              </a:rPr>
              <a:t>When computing mathematical expression involving operands of different types, Java automatically converts the result to the type with larger range </a:t>
            </a:r>
          </a:p>
        </p:txBody>
      </p:sp>
      <p:sp>
        <p:nvSpPr>
          <p:cNvPr id="10" name="Rectangle 9"/>
          <p:cNvSpPr/>
          <p:nvPr/>
        </p:nvSpPr>
        <p:spPr>
          <a:xfrm>
            <a:off x="2581965" y="5026582"/>
            <a:ext cx="3355556" cy="923330"/>
          </a:xfrm>
          <a:prstGeom prst="rect">
            <a:avLst/>
          </a:prstGeom>
        </p:spPr>
        <p:txBody>
          <a:bodyPr wrap="square">
            <a:spAutoFit/>
          </a:bodyPr>
          <a:lstStyle/>
          <a:p>
            <a:r>
              <a:rPr lang="en-US" dirty="0" err="1">
                <a:solidFill>
                  <a:schemeClr val="accent5"/>
                </a:solidFill>
                <a:latin typeface="Garamond" panose="02020404030301010803" pitchFamily="18" charset="0"/>
              </a:rPr>
              <a:t>int</a:t>
            </a:r>
            <a:r>
              <a:rPr lang="en-US" dirty="0">
                <a:latin typeface="Garamond" panose="02020404030301010803" pitchFamily="18" charset="0"/>
              </a:rPr>
              <a:t> x = ( </a:t>
            </a:r>
            <a:r>
              <a:rPr lang="en-US" dirty="0" err="1">
                <a:latin typeface="Garamond" panose="02020404030301010803" pitchFamily="18" charset="0"/>
              </a:rPr>
              <a:t>int</a:t>
            </a:r>
            <a:r>
              <a:rPr lang="en-US" dirty="0">
                <a:latin typeface="Garamond" panose="02020404030301010803" pitchFamily="18" charset="0"/>
              </a:rPr>
              <a:t> ) 2.9;</a:t>
            </a:r>
          </a:p>
          <a:p>
            <a:r>
              <a:rPr lang="en-US" dirty="0">
                <a:solidFill>
                  <a:schemeClr val="accent5"/>
                </a:solidFill>
                <a:latin typeface="Garamond" panose="02020404030301010803" pitchFamily="18" charset="0"/>
              </a:rPr>
              <a:t>double</a:t>
            </a:r>
            <a:r>
              <a:rPr lang="en-US" dirty="0">
                <a:latin typeface="Garamond" panose="02020404030301010803" pitchFamily="18" charset="0"/>
              </a:rPr>
              <a:t> d = (</a:t>
            </a:r>
            <a:r>
              <a:rPr lang="en-US" dirty="0">
                <a:solidFill>
                  <a:schemeClr val="accent5"/>
                </a:solidFill>
                <a:latin typeface="Garamond" panose="02020404030301010803" pitchFamily="18" charset="0"/>
              </a:rPr>
              <a:t>double</a:t>
            </a:r>
            <a:r>
              <a:rPr lang="en-US" dirty="0">
                <a:latin typeface="Garamond" panose="02020404030301010803" pitchFamily="18" charset="0"/>
              </a:rPr>
              <a:t>) n/m;         </a:t>
            </a:r>
          </a:p>
          <a:p>
            <a:r>
              <a:rPr lang="en-US" dirty="0">
                <a:latin typeface="Garamond" panose="02020404030301010803" pitchFamily="18" charset="0"/>
              </a:rPr>
              <a:t> // where n and m are of type </a:t>
            </a:r>
            <a:r>
              <a:rPr lang="en-US" dirty="0" err="1">
                <a:latin typeface="Garamond" panose="02020404030301010803" pitchFamily="18" charset="0"/>
              </a:rPr>
              <a:t>int</a:t>
            </a:r>
            <a:endParaRPr lang="en-US" dirty="0">
              <a:latin typeface="Garamond" panose="02020404030301010803" pitchFamily="18" charset="0"/>
            </a:endParaRPr>
          </a:p>
        </p:txBody>
      </p:sp>
    </p:spTree>
    <p:extLst>
      <p:ext uri="{BB962C8B-B14F-4D97-AF65-F5344CB8AC3E}">
        <p14:creationId xmlns:p14="http://schemas.microsoft.com/office/powerpoint/2010/main" val="3274563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708245525"/>
              </p:ext>
            </p:extLst>
          </p:nvPr>
        </p:nvGraphicFramePr>
        <p:xfrm>
          <a:off x="1201165" y="952871"/>
          <a:ext cx="6971672" cy="3654839"/>
        </p:xfrm>
        <a:graphic>
          <a:graphicData uri="http://schemas.openxmlformats.org/drawingml/2006/table">
            <a:tbl>
              <a:tblPr firstRow="1" bandRow="1">
                <a:tableStyleId>{912C8C85-51F0-491E-9774-3900AFEF0FD7}</a:tableStyleId>
              </a:tblPr>
              <a:tblGrid>
                <a:gridCol w="966010">
                  <a:extLst>
                    <a:ext uri="{9D8B030D-6E8A-4147-A177-3AD203B41FA5}">
                      <a16:colId xmlns:a16="http://schemas.microsoft.com/office/drawing/2014/main" val="1978223636"/>
                    </a:ext>
                  </a:extLst>
                </a:gridCol>
                <a:gridCol w="3420992">
                  <a:extLst>
                    <a:ext uri="{9D8B030D-6E8A-4147-A177-3AD203B41FA5}">
                      <a16:colId xmlns:a16="http://schemas.microsoft.com/office/drawing/2014/main" val="1943548702"/>
                    </a:ext>
                  </a:extLst>
                </a:gridCol>
                <a:gridCol w="1601163">
                  <a:extLst>
                    <a:ext uri="{9D8B030D-6E8A-4147-A177-3AD203B41FA5}">
                      <a16:colId xmlns:a16="http://schemas.microsoft.com/office/drawing/2014/main" val="3902406666"/>
                    </a:ext>
                  </a:extLst>
                </a:gridCol>
                <a:gridCol w="983507">
                  <a:extLst>
                    <a:ext uri="{9D8B030D-6E8A-4147-A177-3AD203B41FA5}">
                      <a16:colId xmlns:a16="http://schemas.microsoft.com/office/drawing/2014/main" val="3775531943"/>
                    </a:ext>
                  </a:extLst>
                </a:gridCol>
              </a:tblGrid>
              <a:tr h="545879">
                <a:tc>
                  <a:txBody>
                    <a:bodyPr/>
                    <a:lstStyle/>
                    <a:p>
                      <a:pPr algn="ctr"/>
                      <a:r>
                        <a:rPr lang="en-US" sz="1800" dirty="0">
                          <a:latin typeface="Garamond" panose="02020404030301010803" pitchFamily="18" charset="0"/>
                        </a:rPr>
                        <a:t>Name</a:t>
                      </a:r>
                    </a:p>
                  </a:txBody>
                  <a:tcPr anchor="ctr"/>
                </a:tc>
                <a:tc>
                  <a:txBody>
                    <a:bodyPr/>
                    <a:lstStyle/>
                    <a:p>
                      <a:pPr algn="ctr"/>
                      <a:r>
                        <a:rPr lang="en-US" sz="1800" dirty="0">
                          <a:latin typeface="Garamond" panose="02020404030301010803" pitchFamily="18" charset="0"/>
                        </a:rPr>
                        <a:t>Meaning</a:t>
                      </a:r>
                    </a:p>
                  </a:txBody>
                  <a:tcPr anchor="ctr"/>
                </a:tc>
                <a:tc>
                  <a:txBody>
                    <a:bodyPr/>
                    <a:lstStyle/>
                    <a:p>
                      <a:pPr algn="ctr"/>
                      <a:r>
                        <a:rPr lang="en-US" sz="1800" dirty="0">
                          <a:latin typeface="Garamond" panose="02020404030301010803" pitchFamily="18" charset="0"/>
                        </a:rPr>
                        <a:t>Example</a:t>
                      </a:r>
                    </a:p>
                  </a:txBody>
                  <a:tcPr anchor="ctr"/>
                </a:tc>
                <a:tc>
                  <a:txBody>
                    <a:bodyPr/>
                    <a:lstStyle/>
                    <a:p>
                      <a:pPr algn="ctr"/>
                      <a:r>
                        <a:rPr lang="en-US" sz="1800" dirty="0">
                          <a:latin typeface="Garamond" panose="02020404030301010803" pitchFamily="18" charset="0"/>
                        </a:rPr>
                        <a:t>Result</a:t>
                      </a:r>
                    </a:p>
                  </a:txBody>
                  <a:tcPr anchor="ctr"/>
                </a:tc>
                <a:extLst>
                  <a:ext uri="{0D108BD9-81ED-4DB2-BD59-A6C34878D82A}">
                    <a16:rowId xmlns:a16="http://schemas.microsoft.com/office/drawing/2014/main" val="3258769379"/>
                  </a:ext>
                </a:extLst>
              </a:tr>
              <a:tr h="334217">
                <a:tc>
                  <a:txBody>
                    <a:bodyPr/>
                    <a:lstStyle/>
                    <a:p>
                      <a:pPr algn="ctr"/>
                      <a:r>
                        <a:rPr lang="en-US" sz="1800" dirty="0">
                          <a:latin typeface="Garamond" panose="02020404030301010803" pitchFamily="18" charset="0"/>
                        </a:rPr>
                        <a:t>+</a:t>
                      </a:r>
                    </a:p>
                  </a:txBody>
                  <a:tcPr anchor="ctr"/>
                </a:tc>
                <a:tc>
                  <a:txBody>
                    <a:bodyPr/>
                    <a:lstStyle/>
                    <a:p>
                      <a:r>
                        <a:rPr lang="en-US" sz="1800" dirty="0">
                          <a:latin typeface="Garamond" panose="02020404030301010803" pitchFamily="18" charset="0"/>
                        </a:rPr>
                        <a:t>Addition</a:t>
                      </a:r>
                    </a:p>
                  </a:txBody>
                  <a:tcPr anchor="ctr"/>
                </a:tc>
                <a:tc>
                  <a:txBody>
                    <a:bodyPr/>
                    <a:lstStyle/>
                    <a:p>
                      <a:r>
                        <a:rPr lang="en-US" sz="1800" dirty="0">
                          <a:latin typeface="Garamond" panose="02020404030301010803" pitchFamily="18" charset="0"/>
                        </a:rPr>
                        <a:t>10 + 20</a:t>
                      </a:r>
                    </a:p>
                  </a:txBody>
                  <a:tcPr anchor="ctr"/>
                </a:tc>
                <a:tc>
                  <a:txBody>
                    <a:bodyPr/>
                    <a:lstStyle/>
                    <a:p>
                      <a:r>
                        <a:rPr lang="en-US" sz="1800" dirty="0">
                          <a:latin typeface="Garamond" panose="02020404030301010803" pitchFamily="18" charset="0"/>
                        </a:rPr>
                        <a:t>30</a:t>
                      </a:r>
                    </a:p>
                  </a:txBody>
                  <a:tcPr anchor="ctr"/>
                </a:tc>
                <a:extLst>
                  <a:ext uri="{0D108BD9-81ED-4DB2-BD59-A6C34878D82A}">
                    <a16:rowId xmlns:a16="http://schemas.microsoft.com/office/drawing/2014/main" val="170579523"/>
                  </a:ext>
                </a:extLst>
              </a:tr>
              <a:tr h="334217">
                <a:tc>
                  <a:txBody>
                    <a:bodyPr/>
                    <a:lstStyle/>
                    <a:p>
                      <a:pPr algn="ctr"/>
                      <a:r>
                        <a:rPr lang="en-US" sz="1800" dirty="0">
                          <a:latin typeface="Garamond" panose="02020404030301010803" pitchFamily="18" charset="0"/>
                        </a:rPr>
                        <a:t>-</a:t>
                      </a:r>
                    </a:p>
                  </a:txBody>
                  <a:tcPr anchor="ctr"/>
                </a:tc>
                <a:tc>
                  <a:txBody>
                    <a:bodyPr/>
                    <a:lstStyle/>
                    <a:p>
                      <a:r>
                        <a:rPr lang="en-US" sz="1800" dirty="0">
                          <a:latin typeface="Garamond" panose="02020404030301010803" pitchFamily="18" charset="0"/>
                        </a:rPr>
                        <a:t>Subtraction</a:t>
                      </a:r>
                    </a:p>
                  </a:txBody>
                  <a:tcPr anchor="ctr"/>
                </a:tc>
                <a:tc>
                  <a:txBody>
                    <a:bodyPr/>
                    <a:lstStyle/>
                    <a:p>
                      <a:r>
                        <a:rPr lang="en-US" sz="1800" dirty="0">
                          <a:latin typeface="Garamond" panose="02020404030301010803" pitchFamily="18" charset="0"/>
                        </a:rPr>
                        <a:t>20.0 – 5.1</a:t>
                      </a:r>
                    </a:p>
                  </a:txBody>
                  <a:tcPr anchor="ctr"/>
                </a:tc>
                <a:tc>
                  <a:txBody>
                    <a:bodyPr/>
                    <a:lstStyle/>
                    <a:p>
                      <a:r>
                        <a:rPr lang="en-US" sz="1800" dirty="0">
                          <a:latin typeface="Garamond" panose="02020404030301010803" pitchFamily="18" charset="0"/>
                        </a:rPr>
                        <a:t>14.9</a:t>
                      </a:r>
                    </a:p>
                  </a:txBody>
                  <a:tcPr anchor="ctr"/>
                </a:tc>
                <a:extLst>
                  <a:ext uri="{0D108BD9-81ED-4DB2-BD59-A6C34878D82A}">
                    <a16:rowId xmlns:a16="http://schemas.microsoft.com/office/drawing/2014/main" val="3003485536"/>
                  </a:ext>
                </a:extLst>
              </a:tr>
              <a:tr h="334217">
                <a:tc>
                  <a:txBody>
                    <a:bodyPr/>
                    <a:lstStyle/>
                    <a:p>
                      <a:pPr algn="ctr"/>
                      <a:r>
                        <a:rPr lang="en-US" sz="1800" dirty="0">
                          <a:latin typeface="Garamond" panose="02020404030301010803" pitchFamily="18" charset="0"/>
                        </a:rPr>
                        <a:t>*</a:t>
                      </a:r>
                    </a:p>
                  </a:txBody>
                  <a:tcPr anchor="ctr"/>
                </a:tc>
                <a:tc>
                  <a:txBody>
                    <a:bodyPr/>
                    <a:lstStyle/>
                    <a:p>
                      <a:r>
                        <a:rPr lang="en-US" sz="1800" dirty="0">
                          <a:latin typeface="Garamond" panose="02020404030301010803" pitchFamily="18" charset="0"/>
                        </a:rPr>
                        <a:t>Multiplication</a:t>
                      </a:r>
                    </a:p>
                  </a:txBody>
                  <a:tcPr anchor="ctr"/>
                </a:tc>
                <a:tc>
                  <a:txBody>
                    <a:bodyPr/>
                    <a:lstStyle/>
                    <a:p>
                      <a:r>
                        <a:rPr lang="en-US" sz="1800" dirty="0">
                          <a:latin typeface="Garamond" panose="02020404030301010803" pitchFamily="18" charset="0"/>
                        </a:rPr>
                        <a:t>30 * 2.0</a:t>
                      </a:r>
                    </a:p>
                  </a:txBody>
                  <a:tcPr anchor="ctr"/>
                </a:tc>
                <a:tc>
                  <a:txBody>
                    <a:bodyPr/>
                    <a:lstStyle/>
                    <a:p>
                      <a:r>
                        <a:rPr lang="en-US" sz="1800" dirty="0">
                          <a:latin typeface="Garamond" panose="02020404030301010803" pitchFamily="18" charset="0"/>
                        </a:rPr>
                        <a:t>60.0</a:t>
                      </a:r>
                    </a:p>
                  </a:txBody>
                  <a:tcPr anchor="ctr"/>
                </a:tc>
                <a:extLst>
                  <a:ext uri="{0D108BD9-81ED-4DB2-BD59-A6C34878D82A}">
                    <a16:rowId xmlns:a16="http://schemas.microsoft.com/office/drawing/2014/main" val="1132542087"/>
                  </a:ext>
                </a:extLst>
              </a:tr>
              <a:tr h="334217">
                <a:tc>
                  <a:txBody>
                    <a:bodyPr/>
                    <a:lstStyle/>
                    <a:p>
                      <a:pPr algn="ctr"/>
                      <a:r>
                        <a:rPr lang="en-US" sz="1800" dirty="0">
                          <a:latin typeface="Garamond" panose="02020404030301010803" pitchFamily="18" charset="0"/>
                        </a:rPr>
                        <a:t>/</a:t>
                      </a:r>
                    </a:p>
                  </a:txBody>
                  <a:tcPr anchor="ctr"/>
                </a:tc>
                <a:tc>
                  <a:txBody>
                    <a:bodyPr/>
                    <a:lstStyle/>
                    <a:p>
                      <a:r>
                        <a:rPr lang="en-US" sz="1800" dirty="0">
                          <a:latin typeface="Garamond" panose="02020404030301010803" pitchFamily="18" charset="0"/>
                        </a:rPr>
                        <a:t>Division (integer and float)</a:t>
                      </a:r>
                    </a:p>
                  </a:txBody>
                  <a:tcPr anchor="ctr"/>
                </a:tc>
                <a:tc>
                  <a:txBody>
                    <a:bodyPr/>
                    <a:lstStyle/>
                    <a:p>
                      <a:r>
                        <a:rPr lang="en-US" sz="1800" dirty="0">
                          <a:latin typeface="Garamond" panose="02020404030301010803" pitchFamily="18" charset="0"/>
                        </a:rPr>
                        <a:t>1.0/2.0</a:t>
                      </a:r>
                    </a:p>
                  </a:txBody>
                  <a:tcPr anchor="ctr"/>
                </a:tc>
                <a:tc>
                  <a:txBody>
                    <a:bodyPr/>
                    <a:lstStyle/>
                    <a:p>
                      <a:r>
                        <a:rPr lang="en-US" sz="1800" dirty="0">
                          <a:latin typeface="Garamond" panose="02020404030301010803" pitchFamily="18" charset="0"/>
                        </a:rPr>
                        <a:t>0.5</a:t>
                      </a:r>
                    </a:p>
                  </a:txBody>
                  <a:tcPr anchor="ctr"/>
                </a:tc>
                <a:extLst>
                  <a:ext uri="{0D108BD9-81ED-4DB2-BD59-A6C34878D82A}">
                    <a16:rowId xmlns:a16="http://schemas.microsoft.com/office/drawing/2014/main" val="3199543542"/>
                  </a:ext>
                </a:extLst>
              </a:tr>
              <a:tr h="334217">
                <a:tc>
                  <a:txBody>
                    <a:bodyPr/>
                    <a:lstStyle/>
                    <a:p>
                      <a:pPr algn="ctr"/>
                      <a:r>
                        <a:rPr lang="en-US" sz="1800" dirty="0">
                          <a:latin typeface="Garamond" panose="02020404030301010803" pitchFamily="18" charset="0"/>
                        </a:rPr>
                        <a:t>%</a:t>
                      </a:r>
                    </a:p>
                  </a:txBody>
                  <a:tcPr anchor="ctr"/>
                </a:tc>
                <a:tc>
                  <a:txBody>
                    <a:bodyPr/>
                    <a:lstStyle/>
                    <a:p>
                      <a:r>
                        <a:rPr lang="en-US" sz="1800" dirty="0">
                          <a:latin typeface="Garamond" panose="02020404030301010803" pitchFamily="18" charset="0"/>
                        </a:rPr>
                        <a:t>Reminder</a:t>
                      </a:r>
                    </a:p>
                  </a:txBody>
                  <a:tcPr anchor="ctr"/>
                </a:tc>
                <a:tc>
                  <a:txBody>
                    <a:bodyPr/>
                    <a:lstStyle/>
                    <a:p>
                      <a:r>
                        <a:rPr lang="en-US" sz="1800" dirty="0">
                          <a:latin typeface="Garamond" panose="02020404030301010803" pitchFamily="18" charset="0"/>
                        </a:rPr>
                        <a:t>24</a:t>
                      </a:r>
                      <a:r>
                        <a:rPr lang="en-US" sz="1800" baseline="0" dirty="0">
                          <a:latin typeface="Garamond" panose="02020404030301010803" pitchFamily="18" charset="0"/>
                        </a:rPr>
                        <a:t> % 5 </a:t>
                      </a:r>
                      <a:endParaRPr lang="en-US" sz="1800" dirty="0">
                        <a:latin typeface="Garamond" panose="02020404030301010803" pitchFamily="18" charset="0"/>
                      </a:endParaRPr>
                    </a:p>
                  </a:txBody>
                  <a:tcPr anchor="ctr"/>
                </a:tc>
                <a:tc>
                  <a:txBody>
                    <a:bodyPr/>
                    <a:lstStyle/>
                    <a:p>
                      <a:r>
                        <a:rPr lang="en-US" sz="1800" dirty="0">
                          <a:latin typeface="Garamond" panose="02020404030301010803" pitchFamily="18" charset="0"/>
                        </a:rPr>
                        <a:t>4</a:t>
                      </a:r>
                    </a:p>
                  </a:txBody>
                  <a:tcPr anchor="ctr"/>
                </a:tc>
                <a:extLst>
                  <a:ext uri="{0D108BD9-81ED-4DB2-BD59-A6C34878D82A}">
                    <a16:rowId xmlns:a16="http://schemas.microsoft.com/office/drawing/2014/main" val="3060365785"/>
                  </a:ext>
                </a:extLst>
              </a:tr>
              <a:tr h="584880">
                <a:tc>
                  <a:txBody>
                    <a:bodyPr/>
                    <a:lstStyle/>
                    <a:p>
                      <a:pPr algn="ctr"/>
                      <a:r>
                        <a:rPr lang="en-US" sz="1800" dirty="0">
                          <a:latin typeface="Garamond" panose="02020404030301010803" pitchFamily="18" charset="0"/>
                        </a:rPr>
                        <a:t>++</a:t>
                      </a:r>
                    </a:p>
                    <a:p>
                      <a:pPr algn="ctr"/>
                      <a:r>
                        <a:rPr lang="en-US" sz="1800" dirty="0">
                          <a:latin typeface="Garamond" panose="02020404030301010803" pitchFamily="18" charset="0"/>
                        </a:rPr>
                        <a:t>-</a:t>
                      </a:r>
                      <a:r>
                        <a:rPr lang="en-US" sz="1800" baseline="0" dirty="0">
                          <a:latin typeface="Garamond" panose="02020404030301010803" pitchFamily="18" charset="0"/>
                        </a:rPr>
                        <a:t>-</a:t>
                      </a:r>
                      <a:endParaRPr lang="en-US" sz="1800" dirty="0">
                        <a:latin typeface="Garamond" panose="02020404030301010803" pitchFamily="18" charset="0"/>
                      </a:endParaRPr>
                    </a:p>
                  </a:txBody>
                  <a:tcPr anchor="ctr"/>
                </a:tc>
                <a:tc>
                  <a:txBody>
                    <a:bodyPr/>
                    <a:lstStyle/>
                    <a:p>
                      <a:r>
                        <a:rPr lang="en-US" sz="1800" dirty="0" err="1">
                          <a:latin typeface="Garamond" panose="02020404030301010803" pitchFamily="18" charset="0"/>
                        </a:rPr>
                        <a:t>Postincrement</a:t>
                      </a:r>
                      <a:r>
                        <a:rPr lang="en-US" sz="1800" dirty="0">
                          <a:latin typeface="Garamond" panose="02020404030301010803" pitchFamily="18" charset="0"/>
                        </a:rPr>
                        <a:t>/</a:t>
                      </a:r>
                      <a:r>
                        <a:rPr lang="en-US" sz="1800" dirty="0" err="1">
                          <a:latin typeface="Garamond" panose="02020404030301010803" pitchFamily="18" charset="0"/>
                        </a:rPr>
                        <a:t>Postdecrement</a:t>
                      </a:r>
                      <a:endParaRPr lang="en-US" sz="1800" dirty="0">
                        <a:latin typeface="Garamond" panose="02020404030301010803" pitchFamily="18" charset="0"/>
                      </a:endParaRPr>
                    </a:p>
                  </a:txBody>
                  <a:tcPr anchor="ctr"/>
                </a:tc>
                <a:tc>
                  <a:txBody>
                    <a:bodyPr/>
                    <a:lstStyle/>
                    <a:p>
                      <a:r>
                        <a:rPr lang="en-US" sz="1800" dirty="0">
                          <a:latin typeface="Garamond" panose="02020404030301010803" pitchFamily="18" charset="0"/>
                        </a:rPr>
                        <a:t>int </a:t>
                      </a:r>
                      <a:r>
                        <a:rPr lang="en-US" sz="1800" dirty="0" err="1">
                          <a:latin typeface="Garamond" panose="02020404030301010803" pitchFamily="18" charset="0"/>
                        </a:rPr>
                        <a:t>i</a:t>
                      </a:r>
                      <a:r>
                        <a:rPr lang="en-US" sz="1800" dirty="0">
                          <a:latin typeface="Garamond" panose="02020404030301010803" pitchFamily="18" charset="0"/>
                        </a:rPr>
                        <a:t>=5;  </a:t>
                      </a:r>
                    </a:p>
                    <a:p>
                      <a:r>
                        <a:rPr lang="en-US" sz="1800" dirty="0">
                          <a:latin typeface="Garamond" panose="02020404030301010803" pitchFamily="18" charset="0"/>
                        </a:rPr>
                        <a:t>j=</a:t>
                      </a:r>
                      <a:r>
                        <a:rPr lang="en-US" sz="1800" dirty="0" err="1">
                          <a:latin typeface="Garamond" panose="02020404030301010803" pitchFamily="18" charset="0"/>
                        </a:rPr>
                        <a:t>i</a:t>
                      </a:r>
                      <a:r>
                        <a:rPr lang="en-US" sz="1800" dirty="0">
                          <a:latin typeface="Garamond" panose="02020404030301010803" pitchFamily="18" charset="0"/>
                        </a:rPr>
                        <a:t>++; </a:t>
                      </a:r>
                    </a:p>
                  </a:txBody>
                  <a:tcPr anchor="ctr"/>
                </a:tc>
                <a:tc>
                  <a:txBody>
                    <a:bodyPr/>
                    <a:lstStyle/>
                    <a:p>
                      <a:r>
                        <a:rPr lang="en-US" sz="1800" dirty="0">
                          <a:latin typeface="Garamond" panose="02020404030301010803" pitchFamily="18" charset="0"/>
                        </a:rPr>
                        <a:t>j = 5</a:t>
                      </a:r>
                    </a:p>
                    <a:p>
                      <a:r>
                        <a:rPr lang="en-US" sz="1800" dirty="0">
                          <a:latin typeface="Garamond" panose="02020404030301010803" pitchFamily="18" charset="0"/>
                        </a:rPr>
                        <a:t>i = 6</a:t>
                      </a:r>
                    </a:p>
                  </a:txBody>
                  <a:tcPr anchor="ctr"/>
                </a:tc>
                <a:extLst>
                  <a:ext uri="{0D108BD9-81ED-4DB2-BD59-A6C34878D82A}">
                    <a16:rowId xmlns:a16="http://schemas.microsoft.com/office/drawing/2014/main" val="1821864702"/>
                  </a:ext>
                </a:extLst>
              </a:tr>
              <a:tr h="584880">
                <a:tc>
                  <a:txBody>
                    <a:bodyPr/>
                    <a:lstStyle/>
                    <a:p>
                      <a:pPr algn="ctr"/>
                      <a:r>
                        <a:rPr lang="en-US" sz="1800" dirty="0">
                          <a:latin typeface="Garamond" panose="02020404030301010803" pitchFamily="18" charset="0"/>
                        </a:rPr>
                        <a:t>++</a:t>
                      </a:r>
                    </a:p>
                    <a:p>
                      <a:pPr algn="ctr"/>
                      <a:r>
                        <a:rPr lang="en-US" sz="1800" dirty="0">
                          <a:latin typeface="Garamond" panose="02020404030301010803" pitchFamily="18" charset="0"/>
                        </a:rPr>
                        <a:t>--</a:t>
                      </a:r>
                    </a:p>
                  </a:txBody>
                  <a:tcPr anchor="ctr"/>
                </a:tc>
                <a:tc>
                  <a:txBody>
                    <a:bodyPr/>
                    <a:lstStyle/>
                    <a:p>
                      <a:r>
                        <a:rPr lang="en-US" sz="1800" baseline="0" dirty="0" err="1">
                          <a:latin typeface="Garamond" panose="02020404030301010803" pitchFamily="18" charset="0"/>
                        </a:rPr>
                        <a:t>preincrement</a:t>
                      </a:r>
                      <a:r>
                        <a:rPr lang="en-US" sz="1800" dirty="0">
                          <a:latin typeface="Garamond" panose="02020404030301010803" pitchFamily="18" charset="0"/>
                        </a:rPr>
                        <a:t>/</a:t>
                      </a:r>
                      <a:r>
                        <a:rPr lang="en-US" sz="1800" dirty="0" err="1">
                          <a:latin typeface="Garamond" panose="02020404030301010803" pitchFamily="18" charset="0"/>
                        </a:rPr>
                        <a:t>predecrement</a:t>
                      </a:r>
                      <a:endParaRPr lang="en-US" sz="1800" dirty="0">
                        <a:latin typeface="Garamond" panose="02020404030301010803" pitchFamily="18" charset="0"/>
                      </a:endParaRPr>
                    </a:p>
                  </a:txBody>
                  <a:tcPr anchor="ctr"/>
                </a:tc>
                <a:tc>
                  <a:txBody>
                    <a:bodyPr/>
                    <a:lstStyle/>
                    <a:p>
                      <a:r>
                        <a:rPr lang="en-US" sz="1800" dirty="0">
                          <a:latin typeface="Garamond" panose="02020404030301010803" pitchFamily="18" charset="0"/>
                        </a:rPr>
                        <a:t>int</a:t>
                      </a:r>
                      <a:r>
                        <a:rPr lang="en-US" sz="1800" baseline="0" dirty="0">
                          <a:latin typeface="Garamond" panose="02020404030301010803" pitchFamily="18" charset="0"/>
                        </a:rPr>
                        <a:t> </a:t>
                      </a:r>
                      <a:r>
                        <a:rPr lang="en-US" sz="1800" baseline="0" dirty="0" err="1">
                          <a:latin typeface="Garamond" panose="02020404030301010803" pitchFamily="18" charset="0"/>
                        </a:rPr>
                        <a:t>i</a:t>
                      </a:r>
                      <a:r>
                        <a:rPr lang="en-US" sz="1800" baseline="0" dirty="0">
                          <a:latin typeface="Garamond" panose="02020404030301010803" pitchFamily="18" charset="0"/>
                        </a:rPr>
                        <a:t>=5;  </a:t>
                      </a:r>
                    </a:p>
                    <a:p>
                      <a:r>
                        <a:rPr lang="en-US" sz="1800" baseline="0" dirty="0">
                          <a:latin typeface="Garamond" panose="02020404030301010803" pitchFamily="18" charset="0"/>
                        </a:rPr>
                        <a:t>j=--</a:t>
                      </a:r>
                      <a:r>
                        <a:rPr lang="en-US" sz="1800" baseline="0" dirty="0" err="1">
                          <a:latin typeface="Garamond" panose="02020404030301010803" pitchFamily="18" charset="0"/>
                        </a:rPr>
                        <a:t>i</a:t>
                      </a:r>
                      <a:endParaRPr lang="en-US" sz="1800" dirty="0">
                        <a:latin typeface="Garamond" panose="02020404030301010803" pitchFamily="18" charset="0"/>
                      </a:endParaRPr>
                    </a:p>
                  </a:txBody>
                  <a:tcPr anchor="ctr"/>
                </a:tc>
                <a:tc>
                  <a:txBody>
                    <a:bodyPr/>
                    <a:lstStyle/>
                    <a:p>
                      <a:r>
                        <a:rPr lang="en-US" sz="1800" dirty="0" err="1">
                          <a:latin typeface="Garamond" panose="02020404030301010803" pitchFamily="18" charset="0"/>
                        </a:rPr>
                        <a:t>i</a:t>
                      </a:r>
                      <a:r>
                        <a:rPr lang="en-US" sz="1800" baseline="0" dirty="0">
                          <a:latin typeface="Garamond" panose="02020404030301010803" pitchFamily="18" charset="0"/>
                        </a:rPr>
                        <a:t> = 4</a:t>
                      </a:r>
                    </a:p>
                    <a:p>
                      <a:r>
                        <a:rPr lang="en-US" sz="1800" baseline="0" dirty="0">
                          <a:latin typeface="Garamond" panose="02020404030301010803" pitchFamily="18" charset="0"/>
                        </a:rPr>
                        <a:t>j = 4</a:t>
                      </a:r>
                      <a:endParaRPr lang="en-US" sz="1800" dirty="0">
                        <a:latin typeface="Garamond" panose="02020404030301010803" pitchFamily="18" charset="0"/>
                      </a:endParaRPr>
                    </a:p>
                  </a:txBody>
                  <a:tcPr anchor="ctr"/>
                </a:tc>
                <a:extLst>
                  <a:ext uri="{0D108BD9-81ED-4DB2-BD59-A6C34878D82A}">
                    <a16:rowId xmlns:a16="http://schemas.microsoft.com/office/drawing/2014/main" val="3155230209"/>
                  </a:ext>
                </a:extLst>
              </a:tr>
            </a:tbl>
          </a:graphicData>
        </a:graphic>
      </p:graphicFrame>
      <p:sp>
        <p:nvSpPr>
          <p:cNvPr id="3" name="Title 2"/>
          <p:cNvSpPr>
            <a:spLocks noGrp="1"/>
          </p:cNvSpPr>
          <p:nvPr>
            <p:ph type="ctrTitle"/>
          </p:nvPr>
        </p:nvSpPr>
        <p:spPr/>
        <p:txBody>
          <a:bodyPr/>
          <a:lstStyle/>
          <a:p>
            <a:r>
              <a:rPr lang="en-US" dirty="0"/>
              <a:t>Arithmetic Operators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13</a:t>
            </a:fld>
            <a:endParaRPr lang="en-US"/>
          </a:p>
        </p:txBody>
      </p:sp>
      <p:sp>
        <p:nvSpPr>
          <p:cNvPr id="6" name="Content Placeholder 1"/>
          <p:cNvSpPr txBox="1">
            <a:spLocks/>
          </p:cNvSpPr>
          <p:nvPr/>
        </p:nvSpPr>
        <p:spPr>
          <a:xfrm>
            <a:off x="159058" y="5254664"/>
            <a:ext cx="2811986" cy="7695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0" dirty="0">
                <a:solidFill>
                  <a:srgbClr val="C00000"/>
                </a:solidFill>
              </a:rPr>
              <a:t>34 / 5 yields an integer 6</a:t>
            </a:r>
          </a:p>
          <a:p>
            <a:pPr marL="0" indent="0">
              <a:buNone/>
            </a:pPr>
            <a:r>
              <a:rPr lang="en-US" sz="1600" b="0" dirty="0">
                <a:solidFill>
                  <a:srgbClr val="C00000"/>
                </a:solidFill>
              </a:rPr>
              <a:t>34.0 / 5 yields a double value 6.8</a:t>
            </a:r>
          </a:p>
        </p:txBody>
      </p:sp>
      <p:graphicFrame>
        <p:nvGraphicFramePr>
          <p:cNvPr id="7" name="Object 16"/>
          <p:cNvGraphicFramePr>
            <a:graphicFrameLocks noChangeAspect="1"/>
          </p:cNvGraphicFramePr>
          <p:nvPr>
            <p:extLst>
              <p:ext uri="{D42A27DB-BD31-4B8C-83A1-F6EECF244321}">
                <p14:modId xmlns:p14="http://schemas.microsoft.com/office/powerpoint/2010/main" val="4113328243"/>
              </p:ext>
            </p:extLst>
          </p:nvPr>
        </p:nvGraphicFramePr>
        <p:xfrm>
          <a:off x="2974305" y="4686244"/>
          <a:ext cx="5650273" cy="876849"/>
        </p:xfrm>
        <a:graphic>
          <a:graphicData uri="http://schemas.openxmlformats.org/presentationml/2006/ole">
            <mc:AlternateContent xmlns:mc="http://schemas.openxmlformats.org/markup-compatibility/2006">
              <mc:Choice xmlns:v="urn:schemas-microsoft-com:vml" Requires="v">
                <p:oleObj name="Picture" r:id="rId3" imgW="4422648" imgH="685800" progId="Word.Picture.8">
                  <p:embed/>
                </p:oleObj>
              </mc:Choice>
              <mc:Fallback>
                <p:oleObj name="Picture" r:id="rId3" imgW="4422648" imgH="685800" progId="Word.Picture.8">
                  <p:embed/>
                  <p:pic>
                    <p:nvPicPr>
                      <p:cNvPr id="7"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4305" y="4686244"/>
                        <a:ext cx="5650273" cy="876849"/>
                      </a:xfrm>
                      <a:prstGeom prst="rect">
                        <a:avLst/>
                      </a:prstGeom>
                      <a:noFill/>
                      <a:ln>
                        <a:solidFill>
                          <a:schemeClr val="accent6"/>
                        </a:solidFill>
                      </a:ln>
                    </p:spPr>
                  </p:pic>
                </p:oleObj>
              </mc:Fallback>
            </mc:AlternateContent>
          </a:graphicData>
        </a:graphic>
      </p:graphicFrame>
      <p:graphicFrame>
        <p:nvGraphicFramePr>
          <p:cNvPr id="8" name="Object 18"/>
          <p:cNvGraphicFramePr>
            <a:graphicFrameLocks noChangeAspect="1"/>
          </p:cNvGraphicFramePr>
          <p:nvPr>
            <p:extLst>
              <p:ext uri="{D42A27DB-BD31-4B8C-83A1-F6EECF244321}">
                <p14:modId xmlns:p14="http://schemas.microsoft.com/office/powerpoint/2010/main" val="35748448"/>
              </p:ext>
            </p:extLst>
          </p:nvPr>
        </p:nvGraphicFramePr>
        <p:xfrm>
          <a:off x="2971045" y="5604623"/>
          <a:ext cx="5653420" cy="847552"/>
        </p:xfrm>
        <a:graphic>
          <a:graphicData uri="http://schemas.openxmlformats.org/presentationml/2006/ole">
            <mc:AlternateContent xmlns:mc="http://schemas.openxmlformats.org/markup-compatibility/2006">
              <mc:Choice xmlns:v="urn:schemas-microsoft-com:vml" Requires="v">
                <p:oleObj name="Picture" r:id="rId5" imgW="4575048" imgH="685800" progId="Word.Picture.8">
                  <p:embed/>
                </p:oleObj>
              </mc:Choice>
              <mc:Fallback>
                <p:oleObj name="Picture" r:id="rId5" imgW="4575048" imgH="685800" progId="Word.Picture.8">
                  <p:embed/>
                  <p:pic>
                    <p:nvPicPr>
                      <p:cNvPr id="8"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045" y="5604623"/>
                        <a:ext cx="5653420" cy="847552"/>
                      </a:xfrm>
                      <a:prstGeom prst="rect">
                        <a:avLst/>
                      </a:prstGeom>
                      <a:noFill/>
                      <a:ln>
                        <a:solidFill>
                          <a:schemeClr val="accent6"/>
                        </a:solidFill>
                      </a:ln>
                    </p:spPr>
                  </p:pic>
                </p:oleObj>
              </mc:Fallback>
            </mc:AlternateContent>
          </a:graphicData>
        </a:graphic>
      </p:graphicFrame>
    </p:spTree>
    <p:extLst>
      <p:ext uri="{BB962C8B-B14F-4D97-AF65-F5344CB8AC3E}">
        <p14:creationId xmlns:p14="http://schemas.microsoft.com/office/powerpoint/2010/main" val="200381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811530"/>
            <a:ext cx="2934508" cy="537210"/>
          </a:xfrm>
        </p:spPr>
        <p:txBody>
          <a:bodyPr>
            <a:noAutofit/>
          </a:bodyPr>
          <a:lstStyle/>
          <a:p>
            <a:pPr marL="0" indent="0">
              <a:lnSpc>
                <a:spcPct val="150000"/>
              </a:lnSpc>
              <a:buNone/>
            </a:pPr>
            <a:r>
              <a:rPr lang="en-US" dirty="0">
                <a:solidFill>
                  <a:srgbClr val="C00000"/>
                </a:solidFill>
              </a:rPr>
              <a:t>Highest Precedence</a:t>
            </a:r>
          </a:p>
        </p:txBody>
      </p:sp>
      <p:sp>
        <p:nvSpPr>
          <p:cNvPr id="3" name="Title 2"/>
          <p:cNvSpPr>
            <a:spLocks noGrp="1"/>
          </p:cNvSpPr>
          <p:nvPr>
            <p:ph type="ctrTitle"/>
          </p:nvPr>
        </p:nvSpPr>
        <p:spPr/>
        <p:txBody>
          <a:bodyPr/>
          <a:lstStyle/>
          <a:p>
            <a:r>
              <a:rPr lang="en-US" dirty="0"/>
              <a:t>Operator Precedence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13798633"/>
              </p:ext>
            </p:extLst>
          </p:nvPr>
        </p:nvGraphicFramePr>
        <p:xfrm>
          <a:off x="641459" y="1429504"/>
          <a:ext cx="7861082" cy="2221314"/>
        </p:xfrm>
        <a:graphic>
          <a:graphicData uri="http://schemas.openxmlformats.org/drawingml/2006/table">
            <a:tbl>
              <a:tblPr firstRow="1" bandRow="1">
                <a:tableStyleId>{912C8C85-51F0-491E-9774-3900AFEF0FD7}</a:tableStyleId>
              </a:tblPr>
              <a:tblGrid>
                <a:gridCol w="2798208">
                  <a:extLst>
                    <a:ext uri="{9D8B030D-6E8A-4147-A177-3AD203B41FA5}">
                      <a16:colId xmlns:a16="http://schemas.microsoft.com/office/drawing/2014/main" val="3535074818"/>
                    </a:ext>
                  </a:extLst>
                </a:gridCol>
                <a:gridCol w="3082893">
                  <a:extLst>
                    <a:ext uri="{9D8B030D-6E8A-4147-A177-3AD203B41FA5}">
                      <a16:colId xmlns:a16="http://schemas.microsoft.com/office/drawing/2014/main" val="2644858266"/>
                    </a:ext>
                  </a:extLst>
                </a:gridCol>
                <a:gridCol w="1979981">
                  <a:extLst>
                    <a:ext uri="{9D8B030D-6E8A-4147-A177-3AD203B41FA5}">
                      <a16:colId xmlns:a16="http://schemas.microsoft.com/office/drawing/2014/main" val="4228279418"/>
                    </a:ext>
                  </a:extLst>
                </a:gridCol>
              </a:tblGrid>
              <a:tr h="460678">
                <a:tc>
                  <a:txBody>
                    <a:bodyPr/>
                    <a:lstStyle/>
                    <a:p>
                      <a:pPr algn="ctr"/>
                      <a:r>
                        <a:rPr lang="en-US" sz="2000" dirty="0">
                          <a:latin typeface="Garamond" panose="02020404030301010803" pitchFamily="18" charset="0"/>
                        </a:rPr>
                        <a:t>Operator</a:t>
                      </a:r>
                    </a:p>
                  </a:txBody>
                  <a:tcPr anchor="ctr"/>
                </a:tc>
                <a:tc>
                  <a:txBody>
                    <a:bodyPr/>
                    <a:lstStyle/>
                    <a:p>
                      <a:pPr algn="ctr"/>
                      <a:r>
                        <a:rPr lang="en-US" sz="2000" dirty="0">
                          <a:latin typeface="Garamond" panose="02020404030301010803" pitchFamily="18" charset="0"/>
                        </a:rPr>
                        <a:t>Type</a:t>
                      </a:r>
                    </a:p>
                  </a:txBody>
                  <a:tcPr anchor="ctr"/>
                </a:tc>
                <a:tc>
                  <a:txBody>
                    <a:bodyPr/>
                    <a:lstStyle/>
                    <a:p>
                      <a:r>
                        <a:rPr lang="en-US" sz="2000" dirty="0">
                          <a:latin typeface="Garamond" panose="02020404030301010803" pitchFamily="18" charset="0"/>
                        </a:rPr>
                        <a:t>Associativity</a:t>
                      </a:r>
                    </a:p>
                  </a:txBody>
                  <a:tcPr anchor="ctr"/>
                </a:tc>
                <a:extLst>
                  <a:ext uri="{0D108BD9-81ED-4DB2-BD59-A6C34878D82A}">
                    <a16:rowId xmlns:a16="http://schemas.microsoft.com/office/drawing/2014/main" val="4082884009"/>
                  </a:ext>
                </a:extLst>
              </a:tr>
              <a:tr h="463076">
                <a:tc>
                  <a:txBody>
                    <a:bodyPr/>
                    <a:lstStyle/>
                    <a:p>
                      <a:r>
                        <a:rPr lang="en-US" sz="2000" dirty="0">
                          <a:latin typeface="Garamond" panose="02020404030301010803" pitchFamily="18" charset="0"/>
                        </a:rPr>
                        <a:t>()[]</a:t>
                      </a:r>
                    </a:p>
                  </a:txBody>
                  <a:tcPr marL="31750" marR="31750" marT="31750" marB="31750" anchor="ctr"/>
                </a:tc>
                <a:tc>
                  <a:txBody>
                    <a:bodyPr/>
                    <a:lstStyle/>
                    <a:p>
                      <a:r>
                        <a:rPr lang="en-US" sz="2000" dirty="0">
                          <a:latin typeface="Garamond" panose="02020404030301010803" pitchFamily="18" charset="0"/>
                        </a:rPr>
                        <a:t>Parentheses, Array subscript</a:t>
                      </a:r>
                    </a:p>
                  </a:txBody>
                  <a:tcPr marL="31750" marR="31750" marT="31750" marB="31750" anchor="ctr"/>
                </a:tc>
                <a:tc>
                  <a:txBody>
                    <a:bodyPr/>
                    <a:lstStyle/>
                    <a:p>
                      <a:r>
                        <a:rPr lang="en-US" sz="2000" dirty="0">
                          <a:latin typeface="Garamond" panose="02020404030301010803" pitchFamily="18" charset="0"/>
                        </a:rPr>
                        <a:t>Left to Right</a:t>
                      </a:r>
                    </a:p>
                  </a:txBody>
                  <a:tcPr/>
                </a:tc>
                <a:extLst>
                  <a:ext uri="{0D108BD9-81ED-4DB2-BD59-A6C34878D82A}">
                    <a16:rowId xmlns:a16="http://schemas.microsoft.com/office/drawing/2014/main" val="333473424"/>
                  </a:ext>
                </a:extLst>
              </a:tr>
              <a:tr h="432520">
                <a:tc>
                  <a:txBody>
                    <a:bodyPr/>
                    <a:lstStyle/>
                    <a:p>
                      <a:r>
                        <a:rPr lang="en-US" sz="2000" dirty="0">
                          <a:latin typeface="Garamond" panose="02020404030301010803" pitchFamily="18" charset="0"/>
                        </a:rPr>
                        <a:t>multiplicative</a:t>
                      </a:r>
                    </a:p>
                  </a:txBody>
                  <a:tcPr marL="31750" marR="31750" marT="31750" marB="31750" anchor="ctr"/>
                </a:tc>
                <a:tc>
                  <a:txBody>
                    <a:bodyPr/>
                    <a:lstStyle/>
                    <a:p>
                      <a:r>
                        <a:rPr lang="en-US" sz="2000">
                          <a:latin typeface="Garamond" panose="02020404030301010803" pitchFamily="18" charset="0"/>
                        </a:rPr>
                        <a:t>* / %</a:t>
                      </a:r>
                    </a:p>
                  </a:txBody>
                  <a:tcPr marL="31750" marR="31750" marT="31750" marB="31750" anchor="ctr"/>
                </a:tc>
                <a:tc>
                  <a:txBody>
                    <a:bodyPr/>
                    <a:lstStyle/>
                    <a:p>
                      <a:r>
                        <a:rPr lang="en-US" sz="2000" dirty="0">
                          <a:latin typeface="Garamond" panose="02020404030301010803" pitchFamily="18" charset="0"/>
                        </a:rPr>
                        <a:t>Left to right</a:t>
                      </a:r>
                    </a:p>
                  </a:txBody>
                  <a:tcPr/>
                </a:tc>
                <a:extLst>
                  <a:ext uri="{0D108BD9-81ED-4DB2-BD59-A6C34878D82A}">
                    <a16:rowId xmlns:a16="http://schemas.microsoft.com/office/drawing/2014/main" val="3002602796"/>
                  </a:ext>
                </a:extLst>
              </a:tr>
              <a:tr h="432520">
                <a:tc>
                  <a:txBody>
                    <a:bodyPr/>
                    <a:lstStyle/>
                    <a:p>
                      <a:r>
                        <a:rPr lang="en-US" sz="2000" dirty="0">
                          <a:latin typeface="Garamond" panose="02020404030301010803" pitchFamily="18" charset="0"/>
                        </a:rPr>
                        <a:t>additive</a:t>
                      </a:r>
                    </a:p>
                  </a:txBody>
                  <a:tcPr marL="31750" marR="31750" marT="31750" marB="31750" anchor="ctr"/>
                </a:tc>
                <a:tc>
                  <a:txBody>
                    <a:bodyPr/>
                    <a:lstStyle/>
                    <a:p>
                      <a:r>
                        <a:rPr lang="en-US" sz="2000" dirty="0">
                          <a:latin typeface="Garamond" panose="02020404030301010803" pitchFamily="18" charset="0"/>
                        </a:rPr>
                        <a:t>+ -</a:t>
                      </a:r>
                    </a:p>
                  </a:txBody>
                  <a:tcPr marL="31750" marR="31750" marT="31750" marB="31750" anchor="ctr"/>
                </a:tc>
                <a:tc>
                  <a:txBody>
                    <a:bodyPr/>
                    <a:lstStyle/>
                    <a:p>
                      <a:r>
                        <a:rPr lang="en-US" sz="2000" dirty="0">
                          <a:latin typeface="Garamond" panose="02020404030301010803" pitchFamily="18" charset="0"/>
                        </a:rPr>
                        <a:t>Left to right</a:t>
                      </a:r>
                    </a:p>
                  </a:txBody>
                  <a:tcPr/>
                </a:tc>
                <a:extLst>
                  <a:ext uri="{0D108BD9-81ED-4DB2-BD59-A6C34878D82A}">
                    <a16:rowId xmlns:a16="http://schemas.microsoft.com/office/drawing/2014/main" val="3470229313"/>
                  </a:ext>
                </a:extLst>
              </a:tr>
              <a:tr h="432520">
                <a:tc>
                  <a:txBody>
                    <a:bodyPr/>
                    <a:lstStyle/>
                    <a:p>
                      <a:r>
                        <a:rPr lang="en-US" sz="2000" dirty="0">
                          <a:latin typeface="Garamond" panose="02020404030301010803" pitchFamily="18" charset="0"/>
                        </a:rPr>
                        <a:t>assignment</a:t>
                      </a:r>
                    </a:p>
                  </a:txBody>
                  <a:tcPr marL="31750" marR="31750" marT="31750" marB="31750" anchor="ctr"/>
                </a:tc>
                <a:tc>
                  <a:txBody>
                    <a:bodyPr/>
                    <a:lstStyle/>
                    <a:p>
                      <a:r>
                        <a:rPr lang="en-US" sz="2000" dirty="0">
                          <a:latin typeface="Garamond" panose="02020404030301010803" pitchFamily="18" charset="0"/>
                        </a:rPr>
                        <a:t>=  +=  -=  *= /= %=  etc..</a:t>
                      </a:r>
                    </a:p>
                  </a:txBody>
                  <a:tcPr marL="31750" marR="31750" marT="31750" marB="31750" anchor="ctr"/>
                </a:tc>
                <a:tc>
                  <a:txBody>
                    <a:bodyPr/>
                    <a:lstStyle/>
                    <a:p>
                      <a:r>
                        <a:rPr lang="en-US" sz="2000" dirty="0">
                          <a:latin typeface="Garamond" panose="02020404030301010803" pitchFamily="18" charset="0"/>
                        </a:rPr>
                        <a:t>Right to left</a:t>
                      </a:r>
                    </a:p>
                  </a:txBody>
                  <a:tcPr/>
                </a:tc>
                <a:extLst>
                  <a:ext uri="{0D108BD9-81ED-4DB2-BD59-A6C34878D82A}">
                    <a16:rowId xmlns:a16="http://schemas.microsoft.com/office/drawing/2014/main" val="993305175"/>
                  </a:ext>
                </a:extLst>
              </a:tr>
            </a:tbl>
          </a:graphicData>
        </a:graphic>
      </p:graphicFrame>
      <p:sp>
        <p:nvSpPr>
          <p:cNvPr id="6" name="Content Placeholder 1"/>
          <p:cNvSpPr txBox="1">
            <a:spLocks/>
          </p:cNvSpPr>
          <p:nvPr/>
        </p:nvSpPr>
        <p:spPr>
          <a:xfrm>
            <a:off x="314469" y="3755351"/>
            <a:ext cx="2934508" cy="5372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dirty="0">
                <a:solidFill>
                  <a:srgbClr val="C00000"/>
                </a:solidFill>
              </a:rPr>
              <a:t>Lowest Precedence</a:t>
            </a:r>
          </a:p>
        </p:txBody>
      </p:sp>
      <p:graphicFrame>
        <p:nvGraphicFramePr>
          <p:cNvPr id="7" name="Object 6"/>
          <p:cNvGraphicFramePr>
            <a:graphicFrameLocks noChangeAspect="1"/>
          </p:cNvGraphicFramePr>
          <p:nvPr>
            <p:extLst>
              <p:ext uri="{D42A27DB-BD31-4B8C-83A1-F6EECF244321}">
                <p14:modId xmlns:p14="http://schemas.microsoft.com/office/powerpoint/2010/main" val="2428403013"/>
              </p:ext>
            </p:extLst>
          </p:nvPr>
        </p:nvGraphicFramePr>
        <p:xfrm>
          <a:off x="4070707" y="3717138"/>
          <a:ext cx="4335320" cy="2611182"/>
        </p:xfrm>
        <a:graphic>
          <a:graphicData uri="http://schemas.openxmlformats.org/presentationml/2006/ole">
            <mc:AlternateContent xmlns:mc="http://schemas.openxmlformats.org/markup-compatibility/2006">
              <mc:Choice xmlns:v="urn:schemas-microsoft-com:vml" Requires="v">
                <p:oleObj name="Picture" r:id="rId3" imgW="3383280" imgH="2033016" progId="Word.Picture.8">
                  <p:embed/>
                </p:oleObj>
              </mc:Choice>
              <mc:Fallback>
                <p:oleObj name="Picture" r:id="rId3" imgW="3383280" imgH="2033016" progId="Word.Picture.8">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0707" y="3717138"/>
                        <a:ext cx="4335320" cy="261118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835705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Undeclared/Uninitialized Variables and Unused Variables.</a:t>
            </a:r>
          </a:p>
          <a:p>
            <a:endParaRPr lang="en-US" dirty="0"/>
          </a:p>
          <a:p>
            <a:r>
              <a:rPr lang="en-US" altLang="en-US" dirty="0"/>
              <a:t>Integer Overflow</a:t>
            </a:r>
          </a:p>
          <a:p>
            <a:endParaRPr lang="en-US" altLang="en-US" dirty="0"/>
          </a:p>
          <a:p>
            <a:r>
              <a:rPr lang="en-US" altLang="en-US" dirty="0"/>
              <a:t>Round-off Errors</a:t>
            </a:r>
          </a:p>
          <a:p>
            <a:endParaRPr lang="en-US" altLang="en-US" dirty="0"/>
          </a:p>
          <a:p>
            <a:r>
              <a:rPr lang="en-US" altLang="en-US" dirty="0"/>
              <a:t>Unintended Integer Division</a:t>
            </a:r>
          </a:p>
          <a:p>
            <a:endParaRPr lang="en-US" altLang="en-US" dirty="0"/>
          </a:p>
          <a:p>
            <a:r>
              <a:rPr lang="en-US" altLang="en-US" dirty="0"/>
              <a:t>Redundant Input Objects</a:t>
            </a:r>
          </a:p>
          <a:p>
            <a:endParaRPr lang="en-US" altLang="en-US" dirty="0"/>
          </a:p>
          <a:p>
            <a:endParaRPr lang="en-US" dirty="0"/>
          </a:p>
        </p:txBody>
      </p:sp>
      <p:sp>
        <p:nvSpPr>
          <p:cNvPr id="3" name="Title 2"/>
          <p:cNvSpPr>
            <a:spLocks noGrp="1"/>
          </p:cNvSpPr>
          <p:nvPr>
            <p:ph type="ctrTitle"/>
          </p:nvPr>
        </p:nvSpPr>
        <p:spPr/>
        <p:txBody>
          <a:bodyPr/>
          <a:lstStyle/>
          <a:p>
            <a:r>
              <a:rPr lang="en-US" altLang="en-US" dirty="0"/>
              <a:t>Common Errors and Pitfalls</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15</a:t>
            </a:fld>
            <a:endParaRPr lang="en-US"/>
          </a:p>
        </p:txBody>
      </p:sp>
      <p:sp>
        <p:nvSpPr>
          <p:cNvPr id="5" name="Rectangle 4"/>
          <p:cNvSpPr/>
          <p:nvPr/>
        </p:nvSpPr>
        <p:spPr>
          <a:xfrm>
            <a:off x="2724411" y="1539749"/>
            <a:ext cx="4572000" cy="646331"/>
          </a:xfrm>
          <a:prstGeom prst="rect">
            <a:avLst/>
          </a:prstGeom>
        </p:spPr>
        <p:txBody>
          <a:bodyPr>
            <a:spAutoFit/>
          </a:bodyPr>
          <a:lstStyle/>
          <a:p>
            <a:r>
              <a:rPr lang="en-US" dirty="0">
                <a:solidFill>
                  <a:srgbClr val="FF0000"/>
                </a:solidFill>
                <a:latin typeface="Times New Roman" panose="02020603050405020304" pitchFamily="18" charset="0"/>
                <a:cs typeface="Times New Roman" panose="02020603050405020304" pitchFamily="18" charset="0"/>
              </a:rPr>
              <a:t>double </a:t>
            </a:r>
            <a:r>
              <a:rPr lang="en-US" dirty="0" err="1">
                <a:solidFill>
                  <a:srgbClr val="FF0000"/>
                </a:solidFill>
                <a:latin typeface="Times New Roman" panose="02020603050405020304" pitchFamily="18" charset="0"/>
                <a:cs typeface="Times New Roman" panose="02020603050405020304" pitchFamily="18" charset="0"/>
              </a:rPr>
              <a:t>interestRate</a:t>
            </a:r>
            <a:r>
              <a:rPr lang="en-US" dirty="0">
                <a:solidFill>
                  <a:srgbClr val="FF0000"/>
                </a:solidFill>
                <a:latin typeface="Times New Roman" panose="02020603050405020304" pitchFamily="18" charset="0"/>
                <a:cs typeface="Times New Roman" panose="02020603050405020304" pitchFamily="18" charset="0"/>
              </a:rPr>
              <a:t> = 0.05;</a:t>
            </a:r>
          </a:p>
          <a:p>
            <a:r>
              <a:rPr lang="en-US" dirty="0">
                <a:solidFill>
                  <a:srgbClr val="FF0000"/>
                </a:solidFill>
                <a:latin typeface="Times New Roman" panose="02020603050405020304" pitchFamily="18" charset="0"/>
                <a:cs typeface="Times New Roman" panose="02020603050405020304" pitchFamily="18" charset="0"/>
              </a:rPr>
              <a:t>double interest = </a:t>
            </a:r>
            <a:r>
              <a:rPr lang="en-US" dirty="0" err="1">
                <a:solidFill>
                  <a:srgbClr val="FF0000"/>
                </a:solidFill>
                <a:latin typeface="Times New Roman" panose="02020603050405020304" pitchFamily="18" charset="0"/>
                <a:cs typeface="Times New Roman" panose="02020603050405020304" pitchFamily="18" charset="0"/>
              </a:rPr>
              <a:t>interestrate</a:t>
            </a:r>
            <a:r>
              <a:rPr lang="en-US" dirty="0">
                <a:solidFill>
                  <a:srgbClr val="FF0000"/>
                </a:solidFill>
                <a:latin typeface="Times New Roman" panose="02020603050405020304" pitchFamily="18" charset="0"/>
                <a:cs typeface="Times New Roman" panose="02020603050405020304" pitchFamily="18" charset="0"/>
              </a:rPr>
              <a:t> * 45;</a:t>
            </a:r>
          </a:p>
        </p:txBody>
      </p:sp>
      <p:sp>
        <p:nvSpPr>
          <p:cNvPr id="6" name="Rectangle 5"/>
          <p:cNvSpPr/>
          <p:nvPr/>
        </p:nvSpPr>
        <p:spPr>
          <a:xfrm>
            <a:off x="992965" y="2737400"/>
            <a:ext cx="2960199" cy="379079"/>
          </a:xfrm>
          <a:prstGeom prst="rect">
            <a:avLst/>
          </a:prstGeom>
        </p:spPr>
        <p:txBody>
          <a:bodyPr wrap="square">
            <a:spAutoFit/>
          </a:bodyPr>
          <a:lstStyle/>
          <a:p>
            <a:r>
              <a:rPr lang="en-US" dirty="0" err="1">
                <a:solidFill>
                  <a:srgbClr val="FF0000"/>
                </a:solidFill>
                <a:latin typeface="Times New Roman" panose="02020603050405020304" pitchFamily="18" charset="0"/>
                <a:cs typeface="Times New Roman" panose="02020603050405020304" pitchFamily="18" charset="0"/>
              </a:rPr>
              <a:t>int</a:t>
            </a:r>
            <a:r>
              <a:rPr lang="en-US" dirty="0">
                <a:solidFill>
                  <a:srgbClr val="FF0000"/>
                </a:solidFill>
                <a:latin typeface="Times New Roman" panose="02020603050405020304" pitchFamily="18" charset="0"/>
                <a:cs typeface="Times New Roman" panose="02020603050405020304" pitchFamily="18" charset="0"/>
              </a:rPr>
              <a:t> value = 2147483647 + 1; </a:t>
            </a:r>
          </a:p>
        </p:txBody>
      </p:sp>
      <p:sp>
        <p:nvSpPr>
          <p:cNvPr id="7" name="Rectangle 6"/>
          <p:cNvSpPr/>
          <p:nvPr/>
        </p:nvSpPr>
        <p:spPr>
          <a:xfrm>
            <a:off x="2920650" y="3852467"/>
            <a:ext cx="2876813"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System.out.println(1.0 - 0.9);</a:t>
            </a:r>
          </a:p>
        </p:txBody>
      </p:sp>
      <p:sp>
        <p:nvSpPr>
          <p:cNvPr id="8" name="Rectangle 7"/>
          <p:cNvSpPr/>
          <p:nvPr/>
        </p:nvSpPr>
        <p:spPr>
          <a:xfrm>
            <a:off x="670736" y="4957786"/>
            <a:ext cx="3804247"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double x = 5/2;           double x = 5/2.0;</a:t>
            </a:r>
          </a:p>
        </p:txBody>
      </p:sp>
      <p:sp>
        <p:nvSpPr>
          <p:cNvPr id="9" name="Rectangle 8"/>
          <p:cNvSpPr/>
          <p:nvPr/>
        </p:nvSpPr>
        <p:spPr>
          <a:xfrm>
            <a:off x="5129297" y="5094213"/>
            <a:ext cx="3618298" cy="1323439"/>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Scanner input = new Scanner(System.in);</a:t>
            </a:r>
          </a:p>
          <a:p>
            <a:r>
              <a:rPr lang="en-US" altLang="en-US" sz="1600" b="1" dirty="0" err="1">
                <a:latin typeface="Times New Roman" panose="02020603050405020304" pitchFamily="18" charset="0"/>
                <a:cs typeface="Times New Roman" panose="02020603050405020304" pitchFamily="18" charset="0"/>
              </a:rPr>
              <a:t>int</a:t>
            </a:r>
            <a:r>
              <a:rPr lang="en-US" altLang="en-US" sz="1600" dirty="0">
                <a:latin typeface="Times New Roman" panose="02020603050405020304" pitchFamily="18" charset="0"/>
                <a:cs typeface="Times New Roman" panose="02020603050405020304" pitchFamily="18" charset="0"/>
              </a:rPr>
              <a:t> v1 = </a:t>
            </a:r>
            <a:r>
              <a:rPr lang="en-US" altLang="en-US" sz="1600" dirty="0" err="1">
                <a:latin typeface="Times New Roman" panose="02020603050405020304" pitchFamily="18" charset="0"/>
                <a:cs typeface="Times New Roman" panose="02020603050405020304" pitchFamily="18" charset="0"/>
              </a:rPr>
              <a:t>input.nextInt</a:t>
            </a:r>
            <a:r>
              <a:rPr lang="en-US" altLang="en-US" sz="1600" dirty="0">
                <a:latin typeface="Times New Roman" panose="02020603050405020304" pitchFamily="18" charset="0"/>
                <a:cs typeface="Times New Roman" panose="02020603050405020304" pitchFamily="18" charset="0"/>
              </a:rPr>
              <a:t>();</a:t>
            </a:r>
          </a:p>
          <a:p>
            <a:endParaRPr lang="en-US" altLang="en-US" sz="1600" dirty="0">
              <a:latin typeface="Times New Roman" panose="02020603050405020304" pitchFamily="18" charset="0"/>
              <a:cs typeface="Times New Roman" panose="02020603050405020304" pitchFamily="18" charset="0"/>
            </a:endParaRPr>
          </a:p>
          <a:p>
            <a:r>
              <a:rPr lang="en-US" altLang="en-US" sz="1600" dirty="0">
                <a:latin typeface="Times New Roman" panose="02020603050405020304" pitchFamily="18" charset="0"/>
                <a:cs typeface="Times New Roman" panose="02020603050405020304" pitchFamily="18" charset="0"/>
              </a:rPr>
              <a:t>Scanner input = </a:t>
            </a:r>
            <a:r>
              <a:rPr lang="en-US" altLang="en-US" sz="1600" b="1" dirty="0">
                <a:latin typeface="Times New Roman" panose="02020603050405020304" pitchFamily="18" charset="0"/>
                <a:cs typeface="Times New Roman" panose="02020603050405020304" pitchFamily="18" charset="0"/>
              </a:rPr>
              <a:t>new</a:t>
            </a:r>
            <a:r>
              <a:rPr lang="en-US" altLang="en-US" sz="1600" dirty="0">
                <a:latin typeface="Times New Roman" panose="02020603050405020304" pitchFamily="18" charset="0"/>
                <a:cs typeface="Times New Roman" panose="02020603050405020304" pitchFamily="18" charset="0"/>
              </a:rPr>
              <a:t> Scanner(System.in);</a:t>
            </a:r>
          </a:p>
          <a:p>
            <a:r>
              <a:rPr lang="en-US" altLang="en-US" sz="1600" b="1" dirty="0" err="1">
                <a:latin typeface="Times New Roman" panose="02020603050405020304" pitchFamily="18" charset="0"/>
                <a:cs typeface="Times New Roman" panose="02020603050405020304" pitchFamily="18" charset="0"/>
              </a:rPr>
              <a:t>int</a:t>
            </a:r>
            <a:r>
              <a:rPr lang="en-US" altLang="en-US" sz="1600" dirty="0">
                <a:latin typeface="Times New Roman" panose="02020603050405020304" pitchFamily="18" charset="0"/>
                <a:cs typeface="Times New Roman" panose="02020603050405020304" pitchFamily="18" charset="0"/>
              </a:rPr>
              <a:t> v1 = </a:t>
            </a:r>
            <a:r>
              <a:rPr lang="en-US" altLang="en-US" sz="1600" dirty="0" err="1">
                <a:latin typeface="Times New Roman" panose="02020603050405020304" pitchFamily="18" charset="0"/>
                <a:cs typeface="Times New Roman" panose="02020603050405020304" pitchFamily="18" charset="0"/>
              </a:rPr>
              <a:t>input.nextInt</a:t>
            </a:r>
            <a:r>
              <a:rPr lang="en-US" altLang="en-US" sz="1600" dirty="0">
                <a:latin typeface="Times New Roman" panose="02020603050405020304" pitchFamily="18" charset="0"/>
                <a:cs typeface="Times New Roman" panose="02020603050405020304" pitchFamily="18" charset="0"/>
              </a:rPr>
              <a:t>();</a:t>
            </a:r>
          </a:p>
        </p:txBody>
      </p:sp>
      <p:sp>
        <p:nvSpPr>
          <p:cNvPr id="10" name="Rectangle 9"/>
          <p:cNvSpPr/>
          <p:nvPr/>
        </p:nvSpPr>
        <p:spPr>
          <a:xfrm>
            <a:off x="6398875" y="3902011"/>
            <a:ext cx="2348720" cy="369332"/>
          </a:xfrm>
          <a:prstGeom prst="rect">
            <a:avLst/>
          </a:prstGeom>
        </p:spPr>
        <p:txBody>
          <a:bodyPr wrap="none">
            <a:spAutoFit/>
          </a:bodyPr>
          <a:lstStyle/>
          <a:p>
            <a:r>
              <a:rPr lang="en-US" dirty="0"/>
              <a:t>0.09999999999999998</a:t>
            </a:r>
          </a:p>
        </p:txBody>
      </p:sp>
      <p:sp>
        <p:nvSpPr>
          <p:cNvPr id="11" name="Right Arrow 10"/>
          <p:cNvSpPr/>
          <p:nvPr/>
        </p:nvSpPr>
        <p:spPr>
          <a:xfrm>
            <a:off x="5829763" y="3979549"/>
            <a:ext cx="501737" cy="18466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256372" y="2737400"/>
            <a:ext cx="3510122" cy="369332"/>
          </a:xfrm>
          <a:prstGeom prst="rect">
            <a:avLst/>
          </a:prstGeom>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value will actually be -2147483648</a:t>
            </a:r>
          </a:p>
        </p:txBody>
      </p:sp>
      <p:sp>
        <p:nvSpPr>
          <p:cNvPr id="13" name="Right Arrow 12"/>
          <p:cNvSpPr/>
          <p:nvPr/>
        </p:nvSpPr>
        <p:spPr>
          <a:xfrm>
            <a:off x="4353899" y="2853165"/>
            <a:ext cx="501737" cy="12688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387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Console Input and Output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16</a:t>
            </a:fld>
            <a:endParaRPr lang="en-US"/>
          </a:p>
        </p:txBody>
      </p:sp>
      <p:graphicFrame>
        <p:nvGraphicFramePr>
          <p:cNvPr id="5" name="Table 4"/>
          <p:cNvGraphicFramePr>
            <a:graphicFrameLocks noGrp="1"/>
          </p:cNvGraphicFramePr>
          <p:nvPr/>
        </p:nvGraphicFramePr>
        <p:xfrm>
          <a:off x="339378" y="970611"/>
          <a:ext cx="8455694" cy="3749214"/>
        </p:xfrm>
        <a:graphic>
          <a:graphicData uri="http://schemas.openxmlformats.org/drawingml/2006/table">
            <a:tbl>
              <a:tblPr firstRow="1" bandRow="1">
                <a:tableStyleId>{912C8C85-51F0-491E-9774-3900AFEF0FD7}</a:tableStyleId>
              </a:tblPr>
              <a:tblGrid>
                <a:gridCol w="4227847">
                  <a:extLst>
                    <a:ext uri="{9D8B030D-6E8A-4147-A177-3AD203B41FA5}">
                      <a16:colId xmlns:a16="http://schemas.microsoft.com/office/drawing/2014/main" val="2213162456"/>
                    </a:ext>
                  </a:extLst>
                </a:gridCol>
                <a:gridCol w="4227847">
                  <a:extLst>
                    <a:ext uri="{9D8B030D-6E8A-4147-A177-3AD203B41FA5}">
                      <a16:colId xmlns:a16="http://schemas.microsoft.com/office/drawing/2014/main" val="4133926820"/>
                    </a:ext>
                  </a:extLst>
                </a:gridCol>
              </a:tblGrid>
              <a:tr h="548814">
                <a:tc>
                  <a:txBody>
                    <a:bodyPr/>
                    <a:lstStyle/>
                    <a:p>
                      <a:pPr algn="ctr"/>
                      <a:r>
                        <a:rPr lang="en-US" dirty="0">
                          <a:latin typeface="Garamond" panose="02020404030301010803" pitchFamily="18" charset="0"/>
                        </a:rPr>
                        <a:t>Console Output</a:t>
                      </a:r>
                    </a:p>
                  </a:txBody>
                  <a:tcPr anchor="ctr"/>
                </a:tc>
                <a:tc>
                  <a:txBody>
                    <a:bodyPr/>
                    <a:lstStyle/>
                    <a:p>
                      <a:pPr algn="ctr"/>
                      <a:r>
                        <a:rPr lang="en-US" dirty="0">
                          <a:latin typeface="Garamond" panose="02020404030301010803" pitchFamily="18" charset="0"/>
                        </a:rPr>
                        <a:t>Console Input </a:t>
                      </a:r>
                    </a:p>
                  </a:txBody>
                  <a:tcPr anchor="ctr"/>
                </a:tc>
                <a:extLst>
                  <a:ext uri="{0D108BD9-81ED-4DB2-BD59-A6C34878D82A}">
                    <a16:rowId xmlns:a16="http://schemas.microsoft.com/office/drawing/2014/main" val="2054580076"/>
                  </a:ext>
                </a:extLst>
              </a:tr>
              <a:tr h="370840">
                <a:tc>
                  <a:txBody>
                    <a:bodyPr/>
                    <a:lstStyle/>
                    <a:p>
                      <a:r>
                        <a:rPr lang="en-US" dirty="0" err="1">
                          <a:solidFill>
                            <a:srgbClr val="FF0000"/>
                          </a:solidFill>
                          <a:latin typeface="Garamond" panose="02020404030301010803" pitchFamily="18" charset="0"/>
                        </a:rPr>
                        <a:t>System.out</a:t>
                      </a:r>
                      <a:r>
                        <a:rPr lang="en-US" dirty="0">
                          <a:latin typeface="Garamond" panose="02020404030301010803" pitchFamily="18" charset="0"/>
                        </a:rPr>
                        <a:t> refers to the standard output device</a:t>
                      </a:r>
                    </a:p>
                  </a:txBody>
                  <a:tcPr/>
                </a:tc>
                <a:tc>
                  <a:txBody>
                    <a:bodyPr/>
                    <a:lstStyle/>
                    <a:p>
                      <a:r>
                        <a:rPr lang="en-US" dirty="0">
                          <a:solidFill>
                            <a:srgbClr val="FF0000"/>
                          </a:solidFill>
                          <a:latin typeface="Garamond" panose="02020404030301010803" pitchFamily="18" charset="0"/>
                        </a:rPr>
                        <a:t>System.in</a:t>
                      </a:r>
                      <a:r>
                        <a:rPr lang="en-US" dirty="0">
                          <a:latin typeface="Garamond" panose="02020404030301010803" pitchFamily="18" charset="0"/>
                        </a:rPr>
                        <a:t> refers to the standard input device</a:t>
                      </a:r>
                    </a:p>
                  </a:txBody>
                  <a:tcPr/>
                </a:tc>
                <a:extLst>
                  <a:ext uri="{0D108BD9-81ED-4DB2-BD59-A6C34878D82A}">
                    <a16:rowId xmlns:a16="http://schemas.microsoft.com/office/drawing/2014/main" val="3394888556"/>
                  </a:ext>
                </a:extLst>
              </a:tr>
              <a:tr h="370840">
                <a:tc>
                  <a:txBody>
                    <a:bodyPr/>
                    <a:lstStyle/>
                    <a:p>
                      <a:r>
                        <a:rPr lang="en-US" dirty="0">
                          <a:latin typeface="Garamond" panose="02020404030301010803" pitchFamily="18" charset="0"/>
                        </a:rPr>
                        <a:t>The default output device is the display monitor</a:t>
                      </a:r>
                    </a:p>
                  </a:txBody>
                  <a:tcPr/>
                </a:tc>
                <a:tc>
                  <a:txBody>
                    <a:bodyPr/>
                    <a:lstStyle/>
                    <a:p>
                      <a:r>
                        <a:rPr lang="en-US" dirty="0">
                          <a:latin typeface="Garamond" panose="02020404030301010803" pitchFamily="18" charset="0"/>
                        </a:rPr>
                        <a:t>The default input device is the keyboard. </a:t>
                      </a:r>
                    </a:p>
                    <a:p>
                      <a:endParaRPr lang="en-US" dirty="0">
                        <a:latin typeface="Garamond" panose="02020404030301010803" pitchFamily="18" charset="0"/>
                      </a:endParaRPr>
                    </a:p>
                  </a:txBody>
                  <a:tcPr/>
                </a:tc>
                <a:extLst>
                  <a:ext uri="{0D108BD9-81ED-4DB2-BD59-A6C34878D82A}">
                    <a16:rowId xmlns:a16="http://schemas.microsoft.com/office/drawing/2014/main" val="1926411390"/>
                  </a:ext>
                </a:extLst>
              </a:tr>
              <a:tr h="370840">
                <a:tc>
                  <a:txBody>
                    <a:bodyPr/>
                    <a:lstStyle/>
                    <a:p>
                      <a:r>
                        <a:rPr lang="en-US" dirty="0" err="1">
                          <a:solidFill>
                            <a:srgbClr val="FF0000"/>
                          </a:solidFill>
                          <a:latin typeface="Garamond" panose="02020404030301010803" pitchFamily="18" charset="0"/>
                        </a:rPr>
                        <a:t>println</a:t>
                      </a:r>
                      <a:r>
                        <a:rPr lang="en-US" dirty="0">
                          <a:latin typeface="Garamond" panose="02020404030301010803" pitchFamily="18" charset="0"/>
                        </a:rPr>
                        <a:t> method is used to display a primitive value or a string to the console</a:t>
                      </a:r>
                    </a:p>
                  </a:txBody>
                  <a:tcPr/>
                </a:tc>
                <a:tc>
                  <a:txBody>
                    <a:bodyPr/>
                    <a:lstStyle/>
                    <a:p>
                      <a:r>
                        <a:rPr lang="en-US" dirty="0">
                          <a:latin typeface="Garamond" panose="02020404030301010803" pitchFamily="18" charset="0"/>
                        </a:rPr>
                        <a:t>the Scanner class is used to create an object to read input from System.in</a:t>
                      </a:r>
                    </a:p>
                  </a:txBody>
                  <a:tcPr/>
                </a:tc>
                <a:extLst>
                  <a:ext uri="{0D108BD9-81ED-4DB2-BD59-A6C34878D82A}">
                    <a16:rowId xmlns:a16="http://schemas.microsoft.com/office/drawing/2014/main" val="1300685634"/>
                  </a:ext>
                </a:extLst>
              </a:tr>
              <a:tr h="370840">
                <a:tc>
                  <a:txBody>
                    <a:bodyPr/>
                    <a:lstStyle/>
                    <a:p>
                      <a:r>
                        <a:rPr lang="en-US" dirty="0">
                          <a:latin typeface="Garamond" panose="02020404030301010803" pitchFamily="18" charset="0"/>
                        </a:rPr>
                        <a:t>Data is stored in output buffer before it is sent to the monitor or to an output file.</a:t>
                      </a:r>
                    </a:p>
                  </a:txBody>
                  <a:tcPr/>
                </a:tc>
                <a:tc>
                  <a:txBody>
                    <a:bodyPr/>
                    <a:lstStyle/>
                    <a:p>
                      <a:r>
                        <a:rPr lang="en-US" dirty="0">
                          <a:latin typeface="Garamond" panose="02020404030301010803" pitchFamily="18" charset="0"/>
                        </a:rPr>
                        <a:t>data is stored in scanner buffer before it is sent to the program</a:t>
                      </a:r>
                    </a:p>
                  </a:txBody>
                  <a:tcPr/>
                </a:tc>
                <a:extLst>
                  <a:ext uri="{0D108BD9-81ED-4DB2-BD59-A6C34878D82A}">
                    <a16:rowId xmlns:a16="http://schemas.microsoft.com/office/drawing/2014/main" val="457586562"/>
                  </a:ext>
                </a:extLst>
              </a:tr>
              <a:tr h="370840">
                <a:tc>
                  <a:txBody>
                    <a:bodyPr/>
                    <a:lstStyle/>
                    <a:p>
                      <a:endParaRPr lang="en-US" dirty="0">
                        <a:latin typeface="Garamond" panose="020204040303010108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latin typeface="Garamond" panose="02020404030301010803" pitchFamily="18" charset="0"/>
                        </a:rPr>
                        <a:t>Whenever a user presses the Enter key, the '\n' generated is also sent to the input buffer.</a:t>
                      </a:r>
                      <a:endParaRPr lang="en-US" sz="1800" kern="1200" dirty="0">
                        <a:solidFill>
                          <a:schemeClr val="dk1"/>
                        </a:solidFill>
                        <a:latin typeface="Garamond" panose="02020404030301010803" pitchFamily="18" charset="0"/>
                        <a:ea typeface="+mn-ea"/>
                        <a:cs typeface="+mn-cs"/>
                      </a:endParaRPr>
                    </a:p>
                  </a:txBody>
                  <a:tcPr/>
                </a:tc>
                <a:extLst>
                  <a:ext uri="{0D108BD9-81ED-4DB2-BD59-A6C34878D82A}">
                    <a16:rowId xmlns:a16="http://schemas.microsoft.com/office/drawing/2014/main" val="3379352678"/>
                  </a:ext>
                </a:extLst>
              </a:tr>
            </a:tbl>
          </a:graphicData>
        </a:graphic>
      </p:graphicFrame>
      <p:grpSp>
        <p:nvGrpSpPr>
          <p:cNvPr id="22" name="Group 19"/>
          <p:cNvGrpSpPr>
            <a:grpSpLocks/>
          </p:cNvGrpSpPr>
          <p:nvPr/>
        </p:nvGrpSpPr>
        <p:grpSpPr bwMode="auto">
          <a:xfrm>
            <a:off x="314469" y="4887445"/>
            <a:ext cx="8534400" cy="1472884"/>
            <a:chOff x="457200" y="2907029"/>
            <a:chExt cx="8534400" cy="1472884"/>
          </a:xfrm>
        </p:grpSpPr>
        <p:sp>
          <p:nvSpPr>
            <p:cNvPr id="23" name="Rectangle 11"/>
            <p:cNvSpPr>
              <a:spLocks noChangeArrowheads="1"/>
            </p:cNvSpPr>
            <p:nvPr/>
          </p:nvSpPr>
          <p:spPr bwMode="auto">
            <a:xfrm>
              <a:off x="609600" y="3200400"/>
              <a:ext cx="1066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r" rtl="1" eaLnBrk="1" hangingPunct="1">
                <a:spcBef>
                  <a:spcPct val="0"/>
                </a:spcBef>
                <a:buClrTx/>
                <a:buSzTx/>
                <a:buFontTx/>
                <a:buNone/>
              </a:pPr>
              <a:endParaRPr lang="en-US" altLang="en-US" sz="1800" b="1">
                <a:latin typeface="Garamond" panose="02020404030301010803" pitchFamily="18" charset="0"/>
              </a:endParaRPr>
            </a:p>
          </p:txBody>
        </p:sp>
        <p:sp>
          <p:nvSpPr>
            <p:cNvPr id="24" name="Rectangle 12"/>
            <p:cNvSpPr>
              <a:spLocks noChangeArrowheads="1"/>
            </p:cNvSpPr>
            <p:nvPr/>
          </p:nvSpPr>
          <p:spPr bwMode="auto">
            <a:xfrm>
              <a:off x="3810000" y="2907029"/>
              <a:ext cx="1676400" cy="97331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r" rtl="1" eaLnBrk="1" hangingPunct="1">
                <a:spcBef>
                  <a:spcPct val="0"/>
                </a:spcBef>
                <a:buClrTx/>
                <a:buSzTx/>
                <a:buFontTx/>
                <a:buNone/>
              </a:pPr>
              <a:endParaRPr lang="en-US" altLang="en-US" sz="1800" b="1">
                <a:latin typeface="Garamond" panose="02020404030301010803" pitchFamily="18" charset="0"/>
              </a:endParaRPr>
            </a:p>
          </p:txBody>
        </p:sp>
        <p:sp>
          <p:nvSpPr>
            <p:cNvPr id="25" name="Rectangle 13"/>
            <p:cNvSpPr>
              <a:spLocks noChangeArrowheads="1"/>
            </p:cNvSpPr>
            <p:nvPr/>
          </p:nvSpPr>
          <p:spPr bwMode="auto">
            <a:xfrm>
              <a:off x="2209800" y="3124200"/>
              <a:ext cx="10668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r" rtl="1" eaLnBrk="1" hangingPunct="1">
                <a:spcBef>
                  <a:spcPct val="0"/>
                </a:spcBef>
                <a:buClrTx/>
                <a:buSzTx/>
                <a:buFontTx/>
                <a:buNone/>
              </a:pPr>
              <a:endParaRPr lang="en-US" altLang="en-US" sz="1800" b="1">
                <a:latin typeface="Garamond" panose="02020404030301010803" pitchFamily="18" charset="0"/>
              </a:endParaRPr>
            </a:p>
          </p:txBody>
        </p:sp>
        <p:sp>
          <p:nvSpPr>
            <p:cNvPr id="26" name="Rectangle 15"/>
            <p:cNvSpPr>
              <a:spLocks noChangeArrowheads="1"/>
            </p:cNvSpPr>
            <p:nvPr/>
          </p:nvSpPr>
          <p:spPr bwMode="auto">
            <a:xfrm>
              <a:off x="7620000" y="3230880"/>
              <a:ext cx="1066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r" rtl="1" eaLnBrk="1" hangingPunct="1">
                <a:spcBef>
                  <a:spcPct val="0"/>
                </a:spcBef>
                <a:buClrTx/>
                <a:buSzTx/>
                <a:buFontTx/>
                <a:buNone/>
              </a:pPr>
              <a:endParaRPr lang="en-US" altLang="en-US" sz="1800" b="1">
                <a:latin typeface="Garamond" panose="02020404030301010803" pitchFamily="18" charset="0"/>
              </a:endParaRPr>
            </a:p>
          </p:txBody>
        </p:sp>
        <p:cxnSp>
          <p:nvCxnSpPr>
            <p:cNvPr id="27" name="Straight Arrow Connector 19"/>
            <p:cNvCxnSpPr>
              <a:cxnSpLocks noChangeShapeType="1"/>
            </p:cNvCxnSpPr>
            <p:nvPr/>
          </p:nvCxnSpPr>
          <p:spPr bwMode="auto">
            <a:xfrm>
              <a:off x="1676400" y="3352800"/>
              <a:ext cx="533400" cy="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8" name="Rectangle 22"/>
            <p:cNvSpPr>
              <a:spLocks noChangeArrowheads="1"/>
            </p:cNvSpPr>
            <p:nvPr/>
          </p:nvSpPr>
          <p:spPr bwMode="auto">
            <a:xfrm>
              <a:off x="6019800" y="3078480"/>
              <a:ext cx="10668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r" rtl="1" eaLnBrk="1" hangingPunct="1">
                <a:spcBef>
                  <a:spcPct val="0"/>
                </a:spcBef>
                <a:buClrTx/>
                <a:buSzTx/>
                <a:buFontTx/>
                <a:buNone/>
              </a:pPr>
              <a:endParaRPr lang="en-US" altLang="en-US" sz="1800" b="1">
                <a:latin typeface="Garamond" panose="02020404030301010803" pitchFamily="18" charset="0"/>
              </a:endParaRPr>
            </a:p>
          </p:txBody>
        </p:sp>
        <p:cxnSp>
          <p:nvCxnSpPr>
            <p:cNvPr id="29" name="Straight Arrow Connector 24"/>
            <p:cNvCxnSpPr>
              <a:cxnSpLocks noChangeShapeType="1"/>
            </p:cNvCxnSpPr>
            <p:nvPr/>
          </p:nvCxnSpPr>
          <p:spPr bwMode="auto">
            <a:xfrm>
              <a:off x="3276600" y="3352800"/>
              <a:ext cx="533400" cy="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0" name="Straight Arrow Connector 26"/>
            <p:cNvCxnSpPr>
              <a:cxnSpLocks noChangeShapeType="1"/>
            </p:cNvCxnSpPr>
            <p:nvPr/>
          </p:nvCxnSpPr>
          <p:spPr bwMode="auto">
            <a:xfrm>
              <a:off x="5486400" y="3383280"/>
              <a:ext cx="533400" cy="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1" name="Straight Arrow Connector 28"/>
            <p:cNvCxnSpPr>
              <a:cxnSpLocks noChangeShapeType="1"/>
            </p:cNvCxnSpPr>
            <p:nvPr/>
          </p:nvCxnSpPr>
          <p:spPr bwMode="auto">
            <a:xfrm>
              <a:off x="7086600" y="3383280"/>
              <a:ext cx="533400" cy="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32" name="TextBox 29"/>
            <p:cNvSpPr txBox="1">
              <a:spLocks noChangeArrowheads="1"/>
            </p:cNvSpPr>
            <p:nvPr/>
          </p:nvSpPr>
          <p:spPr bwMode="auto">
            <a:xfrm>
              <a:off x="457200" y="3657600"/>
              <a:ext cx="1371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b="1" dirty="0">
                  <a:latin typeface="Garamond" panose="02020404030301010803" pitchFamily="18" charset="0"/>
                </a:rPr>
                <a:t>keyboard</a:t>
              </a:r>
            </a:p>
            <a:p>
              <a:pPr algn="ctr" eaLnBrk="1" hangingPunct="1">
                <a:spcBef>
                  <a:spcPct val="0"/>
                </a:spcBef>
                <a:buClrTx/>
                <a:buSzTx/>
                <a:buFontTx/>
                <a:buNone/>
              </a:pPr>
              <a:r>
                <a:rPr lang="en-US" altLang="en-US" sz="1800" b="1" dirty="0">
                  <a:latin typeface="Garamond" panose="02020404030301010803" pitchFamily="18" charset="0"/>
                </a:rPr>
                <a:t>or input file</a:t>
              </a:r>
            </a:p>
          </p:txBody>
        </p:sp>
        <p:sp>
          <p:nvSpPr>
            <p:cNvPr id="33" name="TextBox 30"/>
            <p:cNvSpPr txBox="1">
              <a:spLocks noChangeArrowheads="1"/>
            </p:cNvSpPr>
            <p:nvPr/>
          </p:nvSpPr>
          <p:spPr bwMode="auto">
            <a:xfrm>
              <a:off x="2093124" y="3853934"/>
              <a:ext cx="1371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b="1" dirty="0">
                  <a:latin typeface="Garamond" panose="02020404030301010803" pitchFamily="18" charset="0"/>
                </a:rPr>
                <a:t>input buffer</a:t>
              </a:r>
            </a:p>
          </p:txBody>
        </p:sp>
        <p:sp>
          <p:nvSpPr>
            <p:cNvPr id="34" name="TextBox 31"/>
            <p:cNvSpPr txBox="1">
              <a:spLocks noChangeArrowheads="1"/>
            </p:cNvSpPr>
            <p:nvPr/>
          </p:nvSpPr>
          <p:spPr bwMode="auto">
            <a:xfrm>
              <a:off x="5831675" y="3886200"/>
              <a:ext cx="15965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b="1" dirty="0">
                  <a:latin typeface="Garamond" panose="02020404030301010803" pitchFamily="18" charset="0"/>
                </a:rPr>
                <a:t>output buffer</a:t>
              </a:r>
            </a:p>
          </p:txBody>
        </p:sp>
        <p:sp>
          <p:nvSpPr>
            <p:cNvPr id="35" name="TextBox 32"/>
            <p:cNvSpPr txBox="1">
              <a:spLocks noChangeArrowheads="1"/>
            </p:cNvSpPr>
            <p:nvPr/>
          </p:nvSpPr>
          <p:spPr bwMode="auto">
            <a:xfrm>
              <a:off x="4105131" y="3971785"/>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b="1" dirty="0">
                  <a:latin typeface="Garamond" panose="02020404030301010803" pitchFamily="18" charset="0"/>
                </a:rPr>
                <a:t>program</a:t>
              </a:r>
            </a:p>
          </p:txBody>
        </p:sp>
        <p:sp>
          <p:nvSpPr>
            <p:cNvPr id="36" name="TextBox 33"/>
            <p:cNvSpPr txBox="1">
              <a:spLocks noChangeArrowheads="1"/>
            </p:cNvSpPr>
            <p:nvPr/>
          </p:nvSpPr>
          <p:spPr bwMode="auto">
            <a:xfrm>
              <a:off x="7467600" y="3733800"/>
              <a:ext cx="152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b="1" dirty="0">
                  <a:latin typeface="Garamond" panose="02020404030301010803" pitchFamily="18" charset="0"/>
                </a:rPr>
                <a:t>monitor</a:t>
              </a:r>
            </a:p>
            <a:p>
              <a:pPr algn="ctr" eaLnBrk="1" hangingPunct="1">
                <a:spcBef>
                  <a:spcPct val="0"/>
                </a:spcBef>
                <a:buClrTx/>
                <a:buSzTx/>
                <a:buFontTx/>
                <a:buNone/>
              </a:pPr>
              <a:r>
                <a:rPr lang="en-US" altLang="en-US" sz="1800" b="1" dirty="0">
                  <a:latin typeface="Garamond" panose="02020404030301010803" pitchFamily="18" charset="0"/>
                </a:rPr>
                <a:t>or output file</a:t>
              </a:r>
            </a:p>
          </p:txBody>
        </p:sp>
      </p:grpSp>
    </p:spTree>
    <p:extLst>
      <p:ext uri="{BB962C8B-B14F-4D97-AF65-F5344CB8AC3E}">
        <p14:creationId xmlns:p14="http://schemas.microsoft.com/office/powerpoint/2010/main" val="137619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4"/>
            <a:ext cx="8543637" cy="5167393"/>
          </a:xfrm>
        </p:spPr>
        <p:txBody>
          <a:bodyPr>
            <a:normAutofit/>
          </a:bodyPr>
          <a:lstStyle/>
          <a:p>
            <a:r>
              <a:rPr lang="en-US" dirty="0" err="1"/>
              <a:t>println</a:t>
            </a:r>
            <a:r>
              <a:rPr lang="en-US" dirty="0"/>
              <a:t>: </a:t>
            </a:r>
            <a:r>
              <a:rPr lang="en-US" b="0" dirty="0"/>
              <a:t>outputs one line to the screen and generates a new line after it finishes.</a:t>
            </a:r>
          </a:p>
          <a:p>
            <a:r>
              <a:rPr lang="en-US" dirty="0"/>
              <a:t>The items that are output can be </a:t>
            </a:r>
            <a:r>
              <a:rPr lang="en-US" dirty="0">
                <a:solidFill>
                  <a:schemeClr val="accent1">
                    <a:lumMod val="50000"/>
                  </a:schemeClr>
                </a:solidFill>
              </a:rPr>
              <a:t>quoted strings</a:t>
            </a:r>
            <a:r>
              <a:rPr lang="en-US" dirty="0"/>
              <a:t>, </a:t>
            </a:r>
            <a:r>
              <a:rPr lang="en-US" dirty="0">
                <a:solidFill>
                  <a:srgbClr val="FF0000"/>
                </a:solidFill>
              </a:rPr>
              <a:t>variables</a:t>
            </a:r>
            <a:r>
              <a:rPr lang="en-US" dirty="0"/>
              <a:t>, </a:t>
            </a:r>
            <a:r>
              <a:rPr lang="en-US" dirty="0">
                <a:solidFill>
                  <a:srgbClr val="92D050"/>
                </a:solidFill>
              </a:rPr>
              <a:t>numbers</a:t>
            </a:r>
            <a:r>
              <a:rPr lang="en-US" dirty="0"/>
              <a:t>, or almost any </a:t>
            </a:r>
            <a:r>
              <a:rPr lang="en-US" dirty="0">
                <a:solidFill>
                  <a:schemeClr val="accent4"/>
                </a:solidFill>
              </a:rPr>
              <a:t>object</a:t>
            </a:r>
            <a:r>
              <a:rPr lang="en-US" dirty="0"/>
              <a:t> you can define in Java. </a:t>
            </a:r>
          </a:p>
          <a:p>
            <a:r>
              <a:rPr lang="en-US" dirty="0"/>
              <a:t>To output more than one item, place a plus sign between the items.</a:t>
            </a:r>
          </a:p>
          <a:p>
            <a:r>
              <a:rPr lang="en-US" sz="1800" dirty="0"/>
              <a:t>SYNTAX</a:t>
            </a:r>
            <a:br>
              <a:rPr lang="en-US" sz="1800" dirty="0"/>
            </a:br>
            <a:r>
              <a:rPr lang="en-US" sz="1800" dirty="0"/>
              <a:t>		</a:t>
            </a:r>
            <a:r>
              <a:rPr lang="en-US" sz="1800" b="0" dirty="0">
                <a:solidFill>
                  <a:schemeClr val="accent1">
                    <a:lumMod val="50000"/>
                  </a:schemeClr>
                </a:solidFill>
              </a:rPr>
              <a:t>System.out.println(</a:t>
            </a:r>
            <a:r>
              <a:rPr lang="en-US" sz="1800" b="0" i="1" dirty="0">
                <a:solidFill>
                  <a:schemeClr val="accent1">
                    <a:lumMod val="50000"/>
                  </a:schemeClr>
                </a:solidFill>
              </a:rPr>
              <a:t>Item_1 + Item_2 + ... + </a:t>
            </a:r>
            <a:r>
              <a:rPr lang="en-US" sz="1800" b="0" i="1" dirty="0" err="1">
                <a:solidFill>
                  <a:schemeClr val="accent1">
                    <a:lumMod val="50000"/>
                  </a:schemeClr>
                </a:solidFill>
              </a:rPr>
              <a:t>Last_Item</a:t>
            </a:r>
            <a:r>
              <a:rPr lang="en-US" sz="1800" b="0" dirty="0">
                <a:solidFill>
                  <a:schemeClr val="accent1">
                    <a:lumMod val="50000"/>
                  </a:schemeClr>
                </a:solidFill>
              </a:rPr>
              <a:t>);</a:t>
            </a:r>
          </a:p>
          <a:p>
            <a:pPr marL="0" indent="0">
              <a:buNone/>
            </a:pPr>
            <a:r>
              <a:rPr lang="en-US" sz="1800" dirty="0"/>
              <a:t>Example:</a:t>
            </a:r>
          </a:p>
          <a:p>
            <a:pPr marL="0" indent="0">
              <a:buNone/>
            </a:pPr>
            <a:endParaRPr lang="en-US" sz="1800" dirty="0"/>
          </a:p>
          <a:p>
            <a:pPr marL="0" indent="0">
              <a:buNone/>
            </a:pPr>
            <a:r>
              <a:rPr lang="en-US" sz="1800" dirty="0"/>
              <a:t>The output:</a:t>
            </a:r>
          </a:p>
          <a:p>
            <a:pPr marL="0" indent="0">
              <a:buNone/>
            </a:pPr>
            <a:endParaRPr lang="en-US" dirty="0"/>
          </a:p>
        </p:txBody>
      </p:sp>
      <p:sp>
        <p:nvSpPr>
          <p:cNvPr id="3" name="Title 2"/>
          <p:cNvSpPr>
            <a:spLocks noGrp="1"/>
          </p:cNvSpPr>
          <p:nvPr>
            <p:ph type="ctrTitle"/>
          </p:nvPr>
        </p:nvSpPr>
        <p:spPr/>
        <p:txBody>
          <a:bodyPr/>
          <a:lstStyle/>
          <a:p>
            <a:r>
              <a:rPr lang="en-US" dirty="0"/>
              <a:t>Screen Output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17</a:t>
            </a:fld>
            <a:endParaRPr lang="en-US"/>
          </a:p>
        </p:txBody>
      </p:sp>
      <p:sp>
        <p:nvSpPr>
          <p:cNvPr id="6" name="Rectangle 5"/>
          <p:cNvSpPr/>
          <p:nvPr/>
        </p:nvSpPr>
        <p:spPr>
          <a:xfrm>
            <a:off x="2377687" y="5715587"/>
            <a:ext cx="1802485" cy="523220"/>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Welcome Ahmed</a:t>
            </a:r>
          </a:p>
          <a:p>
            <a:r>
              <a:rPr lang="en-US" sz="1400" dirty="0">
                <a:latin typeface="Courier New" panose="02070309020205020404" pitchFamily="49" charset="0"/>
                <a:cs typeface="Courier New" panose="02070309020205020404" pitchFamily="49" charset="0"/>
              </a:rPr>
              <a:t>your age is 40</a:t>
            </a:r>
          </a:p>
        </p:txBody>
      </p:sp>
      <p:pic>
        <p:nvPicPr>
          <p:cNvPr id="7" name="Picture 6"/>
          <p:cNvPicPr>
            <a:picLocks noChangeAspect="1"/>
          </p:cNvPicPr>
          <p:nvPr/>
        </p:nvPicPr>
        <p:blipFill>
          <a:blip r:embed="rId2"/>
          <a:stretch>
            <a:fillRect/>
          </a:stretch>
        </p:blipFill>
        <p:spPr>
          <a:xfrm>
            <a:off x="2324102" y="4468861"/>
            <a:ext cx="4152900" cy="1104900"/>
          </a:xfrm>
          <a:prstGeom prst="rect">
            <a:avLst/>
          </a:prstGeom>
        </p:spPr>
      </p:pic>
    </p:spTree>
    <p:extLst>
      <p:ext uri="{BB962C8B-B14F-4D97-AF65-F5344CB8AC3E}">
        <p14:creationId xmlns:p14="http://schemas.microsoft.com/office/powerpoint/2010/main" val="1971916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print: </a:t>
            </a:r>
            <a:r>
              <a:rPr lang="en-US" b="0" dirty="0"/>
              <a:t>outputs one line to the screen  and stays on the same line.</a:t>
            </a:r>
          </a:p>
          <a:p>
            <a:pPr lvl="1"/>
            <a:r>
              <a:rPr lang="en-US" dirty="0"/>
              <a:t>Example:</a:t>
            </a:r>
          </a:p>
          <a:p>
            <a:endParaRPr lang="en-US" dirty="0"/>
          </a:p>
          <a:p>
            <a:endParaRPr lang="en-US" dirty="0"/>
          </a:p>
          <a:p>
            <a:pPr lvl="1"/>
            <a:r>
              <a:rPr lang="en-US" dirty="0"/>
              <a:t>The output:</a:t>
            </a:r>
          </a:p>
          <a:p>
            <a:endParaRPr lang="en-US" dirty="0"/>
          </a:p>
          <a:p>
            <a:r>
              <a:rPr lang="en-US" dirty="0" err="1"/>
              <a:t>printf</a:t>
            </a:r>
            <a:r>
              <a:rPr lang="en-US" dirty="0"/>
              <a:t>: </a:t>
            </a:r>
            <a:r>
              <a:rPr lang="en-US" b="0" dirty="0"/>
              <a:t>formats output based on a format specifier, %s %d %f %c</a:t>
            </a:r>
            <a:endParaRPr lang="en-US" dirty="0"/>
          </a:p>
          <a:p>
            <a:pPr lvl="1"/>
            <a:r>
              <a:rPr lang="en-US" dirty="0"/>
              <a:t>Example</a:t>
            </a:r>
          </a:p>
          <a:p>
            <a:pPr lvl="1"/>
            <a:endParaRPr lang="en-US" dirty="0"/>
          </a:p>
          <a:p>
            <a:pPr lvl="1"/>
            <a:endParaRPr lang="en-US" dirty="0"/>
          </a:p>
          <a:p>
            <a:pPr lvl="1"/>
            <a:endParaRPr lang="en-US" dirty="0"/>
          </a:p>
          <a:p>
            <a:pPr lvl="1"/>
            <a:r>
              <a:rPr lang="en-US" dirty="0"/>
              <a:t>The output</a:t>
            </a:r>
          </a:p>
          <a:p>
            <a:endParaRPr lang="en-US" dirty="0"/>
          </a:p>
        </p:txBody>
      </p:sp>
      <p:sp>
        <p:nvSpPr>
          <p:cNvPr id="3" name="Title 2"/>
          <p:cNvSpPr>
            <a:spLocks noGrp="1"/>
          </p:cNvSpPr>
          <p:nvPr>
            <p:ph type="ctrTitle"/>
          </p:nvPr>
        </p:nvSpPr>
        <p:spPr/>
        <p:txBody>
          <a:bodyPr/>
          <a:lstStyle/>
          <a:p>
            <a:r>
              <a:rPr lang="en-US" dirty="0"/>
              <a:t>Screen Output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18</a:t>
            </a:fld>
            <a:endParaRPr lang="en-US"/>
          </a:p>
        </p:txBody>
      </p:sp>
      <p:sp>
        <p:nvSpPr>
          <p:cNvPr id="6" name="Rectangle 5"/>
          <p:cNvSpPr/>
          <p:nvPr/>
        </p:nvSpPr>
        <p:spPr>
          <a:xfrm>
            <a:off x="2594733" y="3217641"/>
            <a:ext cx="3954533" cy="307777"/>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Welcome </a:t>
            </a:r>
            <a:r>
              <a:rPr lang="en-US" sz="1400" dirty="0" err="1">
                <a:latin typeface="Courier New" panose="02070309020205020404" pitchFamily="49" charset="0"/>
                <a:cs typeface="Courier New" panose="02070309020205020404" pitchFamily="49" charset="0"/>
              </a:rPr>
              <a:t>Ahmedyour</a:t>
            </a:r>
            <a:r>
              <a:rPr lang="en-US" sz="1400" dirty="0">
                <a:latin typeface="Courier New" panose="02070309020205020404" pitchFamily="49" charset="0"/>
                <a:cs typeface="Courier New" panose="02070309020205020404" pitchFamily="49" charset="0"/>
              </a:rPr>
              <a:t> age is 40</a:t>
            </a:r>
          </a:p>
        </p:txBody>
      </p:sp>
      <p:pic>
        <p:nvPicPr>
          <p:cNvPr id="8" name="Picture 7"/>
          <p:cNvPicPr>
            <a:picLocks noChangeAspect="1"/>
          </p:cNvPicPr>
          <p:nvPr/>
        </p:nvPicPr>
        <p:blipFill>
          <a:blip r:embed="rId3"/>
          <a:stretch>
            <a:fillRect/>
          </a:stretch>
        </p:blipFill>
        <p:spPr>
          <a:xfrm>
            <a:off x="2266950" y="4945255"/>
            <a:ext cx="4610100" cy="647700"/>
          </a:xfrm>
          <a:prstGeom prst="rect">
            <a:avLst/>
          </a:prstGeom>
        </p:spPr>
      </p:pic>
      <p:pic>
        <p:nvPicPr>
          <p:cNvPr id="9" name="Picture 8"/>
          <p:cNvPicPr>
            <a:picLocks noChangeAspect="1"/>
          </p:cNvPicPr>
          <p:nvPr/>
        </p:nvPicPr>
        <p:blipFill>
          <a:blip r:embed="rId4"/>
          <a:stretch>
            <a:fillRect/>
          </a:stretch>
        </p:blipFill>
        <p:spPr>
          <a:xfrm>
            <a:off x="2653259" y="1747158"/>
            <a:ext cx="4029075" cy="1038225"/>
          </a:xfrm>
          <a:prstGeom prst="rect">
            <a:avLst/>
          </a:prstGeom>
        </p:spPr>
      </p:pic>
      <p:sp>
        <p:nvSpPr>
          <p:cNvPr id="10" name="Rectangle 9"/>
          <p:cNvSpPr/>
          <p:nvPr/>
        </p:nvSpPr>
        <p:spPr>
          <a:xfrm>
            <a:off x="3454074" y="5949490"/>
            <a:ext cx="1473480" cy="307777"/>
          </a:xfrm>
          <a:prstGeom prst="rect">
            <a:avLst/>
          </a:prstGeom>
        </p:spPr>
        <p:txBody>
          <a:bodyPr wrap="none">
            <a:spAutoFit/>
          </a:bodyPr>
          <a:lstStyle/>
          <a:p>
            <a:r>
              <a:rPr lang="en-US" sz="1400" dirty="0">
                <a:latin typeface="Courier New" panose="02070309020205020404" pitchFamily="49" charset="0"/>
                <a:cs typeface="Courier New" panose="02070309020205020404" pitchFamily="49" charset="0"/>
              </a:rPr>
              <a:t>$ 19.88 each</a:t>
            </a:r>
          </a:p>
        </p:txBody>
      </p:sp>
    </p:spTree>
    <p:extLst>
      <p:ext uri="{BB962C8B-B14F-4D97-AF65-F5344CB8AC3E}">
        <p14:creationId xmlns:p14="http://schemas.microsoft.com/office/powerpoint/2010/main" val="3977577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1" y="1034642"/>
            <a:ext cx="8543637" cy="5286148"/>
          </a:xfrm>
        </p:spPr>
        <p:txBody>
          <a:bodyPr>
            <a:normAutofit/>
          </a:bodyPr>
          <a:lstStyle/>
          <a:p>
            <a:r>
              <a:rPr lang="en-US" dirty="0"/>
              <a:t>A format specifier has the following structure</a:t>
            </a:r>
          </a:p>
          <a:p>
            <a:endParaRPr lang="en-US" dirty="0"/>
          </a:p>
          <a:p>
            <a:endParaRPr lang="en-US" dirty="0"/>
          </a:p>
          <a:p>
            <a:pPr>
              <a:spcBef>
                <a:spcPct val="0"/>
              </a:spcBef>
              <a:buClr>
                <a:srgbClr val="006600"/>
              </a:buClr>
              <a:buFont typeface="Wingdings" panose="05000000000000000000" pitchFamily="2" charset="2"/>
              <a:buChar char="§"/>
            </a:pPr>
            <a:r>
              <a:rPr lang="en-US" altLang="en-US" dirty="0"/>
              <a:t>Width:  The minimum total width of the formatted output, including the decimal  point.</a:t>
            </a:r>
          </a:p>
          <a:p>
            <a:pPr>
              <a:spcBef>
                <a:spcPct val="0"/>
              </a:spcBef>
              <a:buClr>
                <a:srgbClr val="006600"/>
              </a:buClr>
              <a:buFont typeface="Wingdings" panose="05000000000000000000" pitchFamily="2" charset="2"/>
              <a:buChar char="§"/>
            </a:pPr>
            <a:endParaRPr lang="en-US" altLang="en-US" dirty="0"/>
          </a:p>
          <a:p>
            <a:pPr>
              <a:spcBef>
                <a:spcPct val="0"/>
              </a:spcBef>
              <a:buClr>
                <a:srgbClr val="006600"/>
              </a:buClr>
              <a:buFont typeface="Wingdings" panose="05000000000000000000" pitchFamily="2" charset="2"/>
              <a:buChar char="§"/>
            </a:pPr>
            <a:r>
              <a:rPr lang="en-US" altLang="en-US" dirty="0"/>
              <a:t>Precision: For floating point (double or float), precision is the number of digits after the decimal point.</a:t>
            </a:r>
          </a:p>
          <a:p>
            <a:endParaRPr lang="en-US" dirty="0"/>
          </a:p>
        </p:txBody>
      </p:sp>
      <p:sp>
        <p:nvSpPr>
          <p:cNvPr id="3" name="Title 2"/>
          <p:cNvSpPr>
            <a:spLocks noGrp="1"/>
          </p:cNvSpPr>
          <p:nvPr>
            <p:ph type="ctrTitle"/>
          </p:nvPr>
        </p:nvSpPr>
        <p:spPr/>
        <p:txBody>
          <a:bodyPr/>
          <a:lstStyle/>
          <a:p>
            <a:r>
              <a:rPr lang="en-US" dirty="0"/>
              <a:t>Formatting Console Output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19</a:t>
            </a:fld>
            <a:endParaRPr lang="en-US"/>
          </a:p>
        </p:txBody>
      </p:sp>
      <p:graphicFrame>
        <p:nvGraphicFramePr>
          <p:cNvPr id="5" name="Table 4"/>
          <p:cNvGraphicFramePr>
            <a:graphicFrameLocks noGrp="1"/>
          </p:cNvGraphicFramePr>
          <p:nvPr/>
        </p:nvGraphicFramePr>
        <p:xfrm>
          <a:off x="1813055" y="1739576"/>
          <a:ext cx="5242243" cy="401003"/>
        </p:xfrm>
        <a:graphic>
          <a:graphicData uri="http://schemas.openxmlformats.org/drawingml/2006/table">
            <a:tbl>
              <a:tblPr>
                <a:tableStyleId>{08FB837D-C827-4EFA-A057-4D05807E0F7C}</a:tableStyleId>
              </a:tblPr>
              <a:tblGrid>
                <a:gridCol w="353060">
                  <a:extLst>
                    <a:ext uri="{9D8B030D-6E8A-4147-A177-3AD203B41FA5}">
                      <a16:colId xmlns:a16="http://schemas.microsoft.com/office/drawing/2014/main" val="20000"/>
                    </a:ext>
                  </a:extLst>
                </a:gridCol>
                <a:gridCol w="969010">
                  <a:extLst>
                    <a:ext uri="{9D8B030D-6E8A-4147-A177-3AD203B41FA5}">
                      <a16:colId xmlns:a16="http://schemas.microsoft.com/office/drawing/2014/main" val="20002"/>
                    </a:ext>
                  </a:extLst>
                </a:gridCol>
                <a:gridCol w="1562545">
                  <a:extLst>
                    <a:ext uri="{9D8B030D-6E8A-4147-A177-3AD203B41FA5}">
                      <a16:colId xmlns:a16="http://schemas.microsoft.com/office/drawing/2014/main" val="20003"/>
                    </a:ext>
                  </a:extLst>
                </a:gridCol>
                <a:gridCol w="2357628">
                  <a:extLst>
                    <a:ext uri="{9D8B030D-6E8A-4147-A177-3AD203B41FA5}">
                      <a16:colId xmlns:a16="http://schemas.microsoft.com/office/drawing/2014/main" val="20004"/>
                    </a:ext>
                  </a:extLst>
                </a:gridCol>
              </a:tblGrid>
              <a:tr h="246063">
                <a:tc>
                  <a:txBody>
                    <a:bodyPr/>
                    <a:lstStyle/>
                    <a:p>
                      <a:pPr marL="0" marR="0">
                        <a:lnSpc>
                          <a:spcPct val="115000"/>
                        </a:lnSpc>
                        <a:spcBef>
                          <a:spcPts val="0"/>
                        </a:spcBef>
                        <a:spcAft>
                          <a:spcPts val="1000"/>
                        </a:spcAft>
                      </a:pPr>
                      <a:r>
                        <a:rPr lang="en-US" sz="2400" dirty="0">
                          <a:latin typeface="Garamond" panose="02020404030301010803" pitchFamily="18" charset="0"/>
                        </a:rPr>
                        <a:t>%</a:t>
                      </a:r>
                      <a:endParaRPr lang="en-US" sz="2400" dirty="0">
                        <a:latin typeface="Garamond" panose="02020404030301010803" pitchFamily="18" charset="0"/>
                        <a:ea typeface="Calibri"/>
                        <a:cs typeface="Arial"/>
                      </a:endParaRPr>
                    </a:p>
                  </a:txBody>
                  <a:tcPr marL="68580" marR="68580" marT="0" marB="0">
                    <a:solidFill>
                      <a:schemeClr val="bg1">
                        <a:lumMod val="95000"/>
                      </a:schemeClr>
                    </a:solidFill>
                  </a:tcPr>
                </a:tc>
                <a:tc>
                  <a:txBody>
                    <a:bodyPr/>
                    <a:lstStyle/>
                    <a:p>
                      <a:pPr marL="0" marR="0">
                        <a:lnSpc>
                          <a:spcPct val="115000"/>
                        </a:lnSpc>
                        <a:spcBef>
                          <a:spcPts val="0"/>
                        </a:spcBef>
                        <a:spcAft>
                          <a:spcPts val="1000"/>
                        </a:spcAft>
                      </a:pPr>
                      <a:r>
                        <a:rPr lang="en-US" sz="2400" b="1" dirty="0">
                          <a:latin typeface="Garamond" panose="02020404030301010803" pitchFamily="18" charset="0"/>
                        </a:rPr>
                        <a:t>Width</a:t>
                      </a:r>
                      <a:endParaRPr lang="en-US" sz="2400" b="1" dirty="0">
                        <a:latin typeface="Garamond" panose="02020404030301010803" pitchFamily="18" charset="0"/>
                        <a:ea typeface="Calibri"/>
                        <a:cs typeface="Arial"/>
                      </a:endParaRPr>
                    </a:p>
                  </a:txBody>
                  <a:tcPr marL="68580" marR="68580" marT="0" marB="0">
                    <a:solidFill>
                      <a:schemeClr val="bg1">
                        <a:lumMod val="95000"/>
                      </a:schemeClr>
                    </a:solidFill>
                  </a:tcPr>
                </a:tc>
                <a:tc>
                  <a:txBody>
                    <a:bodyPr/>
                    <a:lstStyle/>
                    <a:p>
                      <a:pPr marL="0" marR="0">
                        <a:lnSpc>
                          <a:spcPct val="115000"/>
                        </a:lnSpc>
                        <a:spcBef>
                          <a:spcPts val="0"/>
                        </a:spcBef>
                        <a:spcAft>
                          <a:spcPts val="1000"/>
                        </a:spcAft>
                      </a:pPr>
                      <a:r>
                        <a:rPr lang="en-US" sz="2400" dirty="0">
                          <a:latin typeface="Garamond" panose="02020404030301010803" pitchFamily="18" charset="0"/>
                        </a:rPr>
                        <a:t>. </a:t>
                      </a:r>
                      <a:r>
                        <a:rPr lang="en-US" sz="2400" b="1" dirty="0">
                          <a:latin typeface="Garamond" panose="02020404030301010803" pitchFamily="18" charset="0"/>
                        </a:rPr>
                        <a:t>Precision</a:t>
                      </a:r>
                      <a:endParaRPr lang="en-US" sz="2400" b="1" dirty="0">
                        <a:latin typeface="Garamond" panose="02020404030301010803" pitchFamily="18" charset="0"/>
                        <a:ea typeface="Calibri"/>
                        <a:cs typeface="Arial"/>
                      </a:endParaRPr>
                    </a:p>
                  </a:txBody>
                  <a:tcPr marL="68580" marR="68580" marT="0" marB="0">
                    <a:solidFill>
                      <a:schemeClr val="bg1">
                        <a:lumMod val="95000"/>
                      </a:schemeClr>
                    </a:solidFill>
                  </a:tcPr>
                </a:tc>
                <a:tc>
                  <a:txBody>
                    <a:bodyPr/>
                    <a:lstStyle/>
                    <a:p>
                      <a:pPr marL="0" marR="0">
                        <a:lnSpc>
                          <a:spcPct val="115000"/>
                        </a:lnSpc>
                        <a:spcBef>
                          <a:spcPts val="0"/>
                        </a:spcBef>
                        <a:spcAft>
                          <a:spcPts val="1000"/>
                        </a:spcAft>
                      </a:pPr>
                      <a:r>
                        <a:rPr lang="en-US" sz="2400" b="1" dirty="0">
                          <a:latin typeface="Garamond" panose="02020404030301010803" pitchFamily="18" charset="0"/>
                        </a:rPr>
                        <a:t>Conversion</a:t>
                      </a:r>
                      <a:r>
                        <a:rPr lang="en-US" sz="2400" b="1" baseline="0" dirty="0">
                          <a:latin typeface="Garamond" panose="02020404030301010803" pitchFamily="18" charset="0"/>
                        </a:rPr>
                        <a:t> code</a:t>
                      </a:r>
                      <a:endParaRPr lang="en-US" sz="2400" b="1" dirty="0">
                        <a:latin typeface="Garamond" panose="02020404030301010803" pitchFamily="18" charset="0"/>
                        <a:ea typeface="Calibri"/>
                        <a:cs typeface="Arial"/>
                      </a:endParaRPr>
                    </a:p>
                  </a:txBody>
                  <a:tcPr marL="68580" marR="68580" marT="0" marB="0">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7" name="Picture 6"/>
          <p:cNvPicPr>
            <a:picLocks noChangeAspect="1"/>
          </p:cNvPicPr>
          <p:nvPr/>
        </p:nvPicPr>
        <p:blipFill>
          <a:blip r:embed="rId2"/>
          <a:stretch>
            <a:fillRect/>
          </a:stretch>
        </p:blipFill>
        <p:spPr>
          <a:xfrm>
            <a:off x="313336" y="4254908"/>
            <a:ext cx="4778086" cy="2135967"/>
          </a:xfrm>
          <a:prstGeom prst="rect">
            <a:avLst/>
          </a:prstGeom>
        </p:spPr>
      </p:pic>
      <p:pic>
        <p:nvPicPr>
          <p:cNvPr id="8" name="Picture 7"/>
          <p:cNvPicPr>
            <a:picLocks noChangeAspect="1"/>
          </p:cNvPicPr>
          <p:nvPr/>
        </p:nvPicPr>
        <p:blipFill>
          <a:blip r:embed="rId3"/>
          <a:stretch>
            <a:fillRect/>
          </a:stretch>
        </p:blipFill>
        <p:spPr>
          <a:xfrm>
            <a:off x="4246873" y="4784087"/>
            <a:ext cx="4610100" cy="647700"/>
          </a:xfrm>
          <a:prstGeom prst="rect">
            <a:avLst/>
          </a:prstGeom>
        </p:spPr>
      </p:pic>
      <p:sp>
        <p:nvSpPr>
          <p:cNvPr id="6" name="Rectangle 5"/>
          <p:cNvSpPr/>
          <p:nvPr/>
        </p:nvSpPr>
        <p:spPr>
          <a:xfrm>
            <a:off x="6015672" y="5529346"/>
            <a:ext cx="1378904" cy="369332"/>
          </a:xfrm>
          <a:prstGeom prst="rect">
            <a:avLst/>
          </a:prstGeom>
        </p:spPr>
        <p:txBody>
          <a:bodyPr wrap="none">
            <a:spAutoFit/>
          </a:bodyPr>
          <a:lstStyle/>
          <a:p>
            <a:r>
              <a:rPr lang="en-US" dirty="0"/>
              <a:t>$ 19.88 each</a:t>
            </a:r>
          </a:p>
        </p:txBody>
      </p:sp>
    </p:spTree>
    <p:extLst>
      <p:ext uri="{BB962C8B-B14F-4D97-AF65-F5344CB8AC3E}">
        <p14:creationId xmlns:p14="http://schemas.microsoft.com/office/powerpoint/2010/main" val="9265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Please note that information in </a:t>
            </a:r>
            <a:r>
              <a:rPr lang="en-US"/>
              <a:t>this lecture </a:t>
            </a:r>
            <a:r>
              <a:rPr lang="en-US" dirty="0"/>
              <a:t>is mainly taken from: </a:t>
            </a:r>
          </a:p>
          <a:p>
            <a:pPr lvl="1"/>
            <a:r>
              <a:rPr lang="en-US" dirty="0"/>
              <a:t>Liang, Y. Daniel - Introduction to Java programming and data structures, comprehensive version (2019, Pearson).</a:t>
            </a:r>
          </a:p>
          <a:p>
            <a:pPr marL="0" indent="0">
              <a:buNone/>
            </a:pPr>
            <a:r>
              <a:rPr lang="en-US" dirty="0"/>
              <a:t> </a:t>
            </a:r>
          </a:p>
        </p:txBody>
      </p:sp>
      <p:sp>
        <p:nvSpPr>
          <p:cNvPr id="4" name="Title 3"/>
          <p:cNvSpPr>
            <a:spLocks noGrp="1"/>
          </p:cNvSpPr>
          <p:nvPr>
            <p:ph type="ctrTitle"/>
          </p:nvPr>
        </p:nvSpPr>
        <p:spPr/>
        <p:txBody>
          <a:bodyPr/>
          <a:lstStyle/>
          <a:p>
            <a:r>
              <a:rPr lang="en-US" dirty="0"/>
              <a:t>Declaration</a:t>
            </a:r>
          </a:p>
        </p:txBody>
      </p:sp>
      <p:sp>
        <p:nvSpPr>
          <p:cNvPr id="3" name="Slide Number Placeholder 2"/>
          <p:cNvSpPr>
            <a:spLocks noGrp="1"/>
          </p:cNvSpPr>
          <p:nvPr>
            <p:ph type="sldNum" sz="quarter" idx="12"/>
          </p:nvPr>
        </p:nvSpPr>
        <p:spPr/>
        <p:txBody>
          <a:bodyPr/>
          <a:lstStyle/>
          <a:p>
            <a:fld id="{99AE015D-4E99-42B8-B1B4-4F7FEE987B9B}" type="slidenum">
              <a:rPr lang="en-US" smtClean="0"/>
              <a:t>2</a:t>
            </a:fld>
            <a:endParaRPr lang="en-US"/>
          </a:p>
        </p:txBody>
      </p:sp>
    </p:spTree>
    <p:extLst>
      <p:ext uri="{BB962C8B-B14F-4D97-AF65-F5344CB8AC3E}">
        <p14:creationId xmlns:p14="http://schemas.microsoft.com/office/powerpoint/2010/main" val="2441160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To perform console input, you need to use the Scanner class to create an object to read input from System.in, as follows:</a:t>
            </a:r>
          </a:p>
          <a:p>
            <a:pPr marL="457200" lvl="1" indent="0">
              <a:buNone/>
            </a:pPr>
            <a:r>
              <a:rPr lang="en-US" dirty="0"/>
              <a:t>		</a:t>
            </a:r>
          </a:p>
          <a:p>
            <a:pPr marL="457200" lvl="1" indent="0" algn="ctr">
              <a:buNone/>
            </a:pPr>
            <a:r>
              <a:rPr lang="en-US" sz="2400" b="1" dirty="0">
                <a:solidFill>
                  <a:schemeClr val="accent1">
                    <a:lumMod val="50000"/>
                  </a:schemeClr>
                </a:solidFill>
              </a:rPr>
              <a:t>Scanner</a:t>
            </a:r>
            <a:r>
              <a:rPr lang="en-US" sz="2400" dirty="0"/>
              <a:t> input = new </a:t>
            </a:r>
            <a:r>
              <a:rPr lang="en-US" sz="2400" dirty="0">
                <a:solidFill>
                  <a:schemeClr val="accent1">
                    <a:lumMod val="50000"/>
                  </a:schemeClr>
                </a:solidFill>
              </a:rPr>
              <a:t>Scanner(System.in</a:t>
            </a:r>
            <a:r>
              <a:rPr lang="en-US" sz="2400" dirty="0"/>
              <a:t>)	</a:t>
            </a:r>
          </a:p>
          <a:p>
            <a:endParaRPr lang="en-US" dirty="0"/>
          </a:p>
          <a:p>
            <a:r>
              <a:rPr lang="en-US" dirty="0"/>
              <a:t>An object of this class has methods for input of different types.</a:t>
            </a:r>
          </a:p>
          <a:p>
            <a:endParaRPr lang="en-US" dirty="0"/>
          </a:p>
          <a:p>
            <a:r>
              <a:rPr lang="en-US" dirty="0"/>
              <a:t>By default white space characters are used to separate input data items or tokens</a:t>
            </a:r>
            <a:br>
              <a:rPr lang="en-US" dirty="0"/>
            </a:br>
            <a:endParaRPr lang="en-US" dirty="0"/>
          </a:p>
        </p:txBody>
      </p:sp>
      <p:sp>
        <p:nvSpPr>
          <p:cNvPr id="3" name="Title 2"/>
          <p:cNvSpPr>
            <a:spLocks noGrp="1"/>
          </p:cNvSpPr>
          <p:nvPr>
            <p:ph type="ctrTitle"/>
          </p:nvPr>
        </p:nvSpPr>
        <p:spPr/>
        <p:txBody>
          <a:bodyPr/>
          <a:lstStyle/>
          <a:p>
            <a:r>
              <a:rPr lang="en-US" dirty="0"/>
              <a:t>Reading Input from the Console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20</a:t>
            </a:fld>
            <a:endParaRPr lang="en-US"/>
          </a:p>
        </p:txBody>
      </p:sp>
    </p:spTree>
    <p:extLst>
      <p:ext uri="{BB962C8B-B14F-4D97-AF65-F5344CB8AC3E}">
        <p14:creationId xmlns:p14="http://schemas.microsoft.com/office/powerpoint/2010/main" val="2994023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Reading Input from the Console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21</a:t>
            </a:fld>
            <a:endParaRPr lang="en-US"/>
          </a:p>
        </p:txBody>
      </p:sp>
      <p:graphicFrame>
        <p:nvGraphicFramePr>
          <p:cNvPr id="5" name="Table 4"/>
          <p:cNvGraphicFramePr>
            <a:graphicFrameLocks noGrp="1"/>
          </p:cNvGraphicFramePr>
          <p:nvPr/>
        </p:nvGraphicFramePr>
        <p:xfrm>
          <a:off x="314468" y="978258"/>
          <a:ext cx="8515063" cy="5292205"/>
        </p:xfrm>
        <a:graphic>
          <a:graphicData uri="http://schemas.openxmlformats.org/drawingml/2006/table">
            <a:tbl>
              <a:tblPr firstRow="1" bandRow="1">
                <a:tableStyleId>{912C8C85-51F0-491E-9774-3900AFEF0FD7}</a:tableStyleId>
              </a:tblPr>
              <a:tblGrid>
                <a:gridCol w="1976572">
                  <a:extLst>
                    <a:ext uri="{9D8B030D-6E8A-4147-A177-3AD203B41FA5}">
                      <a16:colId xmlns:a16="http://schemas.microsoft.com/office/drawing/2014/main" val="488841982"/>
                    </a:ext>
                  </a:extLst>
                </a:gridCol>
                <a:gridCol w="2598057">
                  <a:extLst>
                    <a:ext uri="{9D8B030D-6E8A-4147-A177-3AD203B41FA5}">
                      <a16:colId xmlns:a16="http://schemas.microsoft.com/office/drawing/2014/main" val="370609386"/>
                    </a:ext>
                  </a:extLst>
                </a:gridCol>
                <a:gridCol w="3940434">
                  <a:extLst>
                    <a:ext uri="{9D8B030D-6E8A-4147-A177-3AD203B41FA5}">
                      <a16:colId xmlns:a16="http://schemas.microsoft.com/office/drawing/2014/main" val="3973895029"/>
                    </a:ext>
                  </a:extLst>
                </a:gridCol>
              </a:tblGrid>
              <a:tr h="594361">
                <a:tc>
                  <a:txBody>
                    <a:bodyPr/>
                    <a:lstStyle/>
                    <a:p>
                      <a:pPr marL="0" marR="0" lvl="0" indent="0" algn="ctr"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To read</a:t>
                      </a:r>
                      <a:endParaRPr kumimoji="0" lang="en-US" sz="2400" b="0" i="0" u="none" strike="noStrike" cap="none" normalizeH="0" baseline="0" dirty="0">
                        <a:ln>
                          <a:noFill/>
                        </a:ln>
                        <a:solidFill>
                          <a:schemeClr val="tx1"/>
                        </a:solidFill>
                        <a:effectLst/>
                        <a:latin typeface="Garamond" panose="02020404030301010803" pitchFamily="18" charset="0"/>
                        <a:cs typeface="Arial" pitchFamily="34" charset="0"/>
                      </a:endParaRPr>
                    </a:p>
                  </a:txBody>
                  <a:tcPr marT="45712" marB="45712"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Method used</a:t>
                      </a:r>
                      <a:endParaRPr kumimoji="0" lang="en-US" sz="2400" b="0" i="0" u="none" strike="noStrike" cap="none" normalizeH="0" baseline="0" dirty="0">
                        <a:ln>
                          <a:noFill/>
                        </a:ln>
                        <a:solidFill>
                          <a:schemeClr val="tx1"/>
                        </a:solidFill>
                        <a:effectLst/>
                        <a:latin typeface="Garamond" panose="02020404030301010803" pitchFamily="18" charset="0"/>
                        <a:cs typeface="Arial" pitchFamily="34" charset="0"/>
                      </a:endParaRPr>
                    </a:p>
                  </a:txBody>
                  <a:tcPr marT="45712" marB="45712"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Effect</a:t>
                      </a:r>
                      <a:endParaRPr kumimoji="0" lang="en-US" sz="2400" b="0" i="0" u="none" strike="noStrike" cap="none" normalizeH="0" baseline="0" dirty="0">
                        <a:ln>
                          <a:noFill/>
                        </a:ln>
                        <a:solidFill>
                          <a:schemeClr val="tx1"/>
                        </a:solidFill>
                        <a:effectLst/>
                        <a:latin typeface="Garamond" panose="02020404030301010803" pitchFamily="18" charset="0"/>
                        <a:cs typeface="Arial" pitchFamily="34" charset="0"/>
                      </a:endParaRPr>
                    </a:p>
                  </a:txBody>
                  <a:tcPr marT="45712" marB="45712" horzOverflow="overflow"/>
                </a:tc>
                <a:extLst>
                  <a:ext uri="{0D108BD9-81ED-4DB2-BD59-A6C34878D82A}">
                    <a16:rowId xmlns:a16="http://schemas.microsoft.com/office/drawing/2014/main" val="772694331"/>
                  </a:ext>
                </a:extLst>
              </a:tr>
              <a:tr h="470381">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integer</a:t>
                      </a:r>
                      <a:endParaRPr kumimoji="0" lang="en-US" sz="2400" b="0" i="0" u="none" strike="noStrike" cap="none" normalizeH="0" baseline="0" dirty="0">
                        <a:ln>
                          <a:noFill/>
                        </a:ln>
                        <a:solidFill>
                          <a:schemeClr val="tx1"/>
                        </a:solidFill>
                        <a:effectLst/>
                        <a:latin typeface="Garamond" panose="02020404030301010803" pitchFamily="18" charset="0"/>
                        <a:cs typeface="Arial" pitchFamily="34" charset="0"/>
                      </a:endParaRP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input.nextInt();</a:t>
                      </a: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tc rowSpan="5">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Skips leading white space in the input buffer and then consumes and returns the next token. '\n' at the end of the line is not consumed </a:t>
                      </a: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extLst>
                  <a:ext uri="{0D108BD9-81ED-4DB2-BD59-A6C34878D82A}">
                    <a16:rowId xmlns:a16="http://schemas.microsoft.com/office/drawing/2014/main" val="1466109523"/>
                  </a:ext>
                </a:extLst>
              </a:tr>
              <a:tr h="470381">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long</a:t>
                      </a:r>
                      <a:endParaRPr kumimoji="0" lang="en-US" sz="2400" b="0" i="0" u="none" strike="noStrike" cap="none" normalizeH="0" baseline="0" dirty="0">
                        <a:ln>
                          <a:noFill/>
                        </a:ln>
                        <a:solidFill>
                          <a:schemeClr val="tx1"/>
                        </a:solidFill>
                        <a:effectLst/>
                        <a:latin typeface="Garamond" panose="02020404030301010803" pitchFamily="18" charset="0"/>
                        <a:cs typeface="Arial" pitchFamily="34" charset="0"/>
                      </a:endParaRP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input.nextLong();</a:t>
                      </a: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tc vMerge="1">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extLst>
                  <a:ext uri="{0D108BD9-81ED-4DB2-BD59-A6C34878D82A}">
                    <a16:rowId xmlns:a16="http://schemas.microsoft.com/office/drawing/2014/main" val="2865010076"/>
                  </a:ext>
                </a:extLst>
              </a:tr>
              <a:tr h="470381">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float</a:t>
                      </a:r>
                      <a:endParaRPr kumimoji="0" lang="en-US" sz="2400" b="0" i="0" u="none" strike="noStrike" cap="none" normalizeH="0" baseline="0" dirty="0">
                        <a:ln>
                          <a:noFill/>
                        </a:ln>
                        <a:solidFill>
                          <a:schemeClr val="tx1"/>
                        </a:solidFill>
                        <a:effectLst/>
                        <a:latin typeface="Garamond" panose="02020404030301010803" pitchFamily="18" charset="0"/>
                        <a:cs typeface="Arial" pitchFamily="34" charset="0"/>
                      </a:endParaRP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input.nextFloat();</a:t>
                      </a: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tc vMerge="1">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extLst>
                  <a:ext uri="{0D108BD9-81ED-4DB2-BD59-A6C34878D82A}">
                    <a16:rowId xmlns:a16="http://schemas.microsoft.com/office/drawing/2014/main" val="4243281317"/>
                  </a:ext>
                </a:extLst>
              </a:tr>
              <a:tr h="470381">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double</a:t>
                      </a:r>
                      <a:endParaRPr kumimoji="0" lang="en-US" sz="2400" b="0" i="0" u="none" strike="noStrike" cap="none" normalizeH="0" baseline="0" dirty="0">
                        <a:ln>
                          <a:noFill/>
                        </a:ln>
                        <a:solidFill>
                          <a:schemeClr val="tx1"/>
                        </a:solidFill>
                        <a:effectLst/>
                        <a:latin typeface="Garamond" panose="02020404030301010803" pitchFamily="18" charset="0"/>
                        <a:cs typeface="Arial" pitchFamily="34" charset="0"/>
                      </a:endParaRP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input.nextDouble();</a:t>
                      </a: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tc vMerge="1">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extLst>
                  <a:ext uri="{0D108BD9-81ED-4DB2-BD59-A6C34878D82A}">
                    <a16:rowId xmlns:a16="http://schemas.microsoft.com/office/drawing/2014/main" val="1289880820"/>
                  </a:ext>
                </a:extLst>
              </a:tr>
              <a:tr h="470381">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String </a:t>
                      </a:r>
                    </a:p>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(one word)</a:t>
                      </a:r>
                      <a:endParaRPr kumimoji="0" lang="en-US" sz="2400" b="0" i="0" u="none" strike="noStrike" cap="none" normalizeH="0" baseline="0" dirty="0">
                        <a:ln>
                          <a:noFill/>
                        </a:ln>
                        <a:solidFill>
                          <a:schemeClr val="tx1"/>
                        </a:solidFill>
                        <a:effectLst/>
                        <a:latin typeface="Garamond" panose="02020404030301010803" pitchFamily="18" charset="0"/>
                        <a:cs typeface="Arial" pitchFamily="34" charset="0"/>
                      </a:endParaRP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input.next();</a:t>
                      </a: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tc vMerge="1">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extLst>
                  <a:ext uri="{0D108BD9-81ED-4DB2-BD59-A6C34878D82A}">
                    <a16:rowId xmlns:a16="http://schemas.microsoft.com/office/drawing/2014/main" val="218115355"/>
                  </a:ext>
                </a:extLst>
              </a:tr>
              <a:tr h="470381">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String </a:t>
                      </a:r>
                    </a:p>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(complete line)</a:t>
                      </a:r>
                      <a:endParaRPr kumimoji="0" lang="en-US" sz="2400" b="0" i="0" u="none" strike="noStrike" cap="none" normalizeH="0" baseline="0" dirty="0">
                        <a:ln>
                          <a:noFill/>
                        </a:ln>
                        <a:solidFill>
                          <a:schemeClr val="tx1"/>
                        </a:solidFill>
                        <a:effectLst/>
                        <a:latin typeface="Garamond" panose="02020404030301010803" pitchFamily="18" charset="0"/>
                        <a:cs typeface="Arial" pitchFamily="34" charset="0"/>
                      </a:endParaRP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input.nextLine();</a:t>
                      </a: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Reads the rest of the current line and returns it as a string. The line terminator character '\n' at the end of the line is consumed </a:t>
                      </a: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extLst>
                  <a:ext uri="{0D108BD9-81ED-4DB2-BD59-A6C34878D82A}">
                    <a16:rowId xmlns:a16="http://schemas.microsoft.com/office/drawing/2014/main" val="3672986474"/>
                  </a:ext>
                </a:extLst>
              </a:tr>
            </a:tbl>
          </a:graphicData>
        </a:graphic>
      </p:graphicFrame>
    </p:spTree>
    <p:extLst>
      <p:ext uri="{BB962C8B-B14F-4D97-AF65-F5344CB8AC3E}">
        <p14:creationId xmlns:p14="http://schemas.microsoft.com/office/powerpoint/2010/main" val="358689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950"/>
          <a:stretch/>
        </p:blipFill>
        <p:spPr>
          <a:xfrm>
            <a:off x="3153310" y="1008680"/>
            <a:ext cx="5699159" cy="3828670"/>
          </a:xfrm>
          <a:prstGeom prst="rect">
            <a:avLst/>
          </a:prstGeom>
        </p:spPr>
      </p:pic>
      <p:sp>
        <p:nvSpPr>
          <p:cNvPr id="3" name="Title 2"/>
          <p:cNvSpPr>
            <a:spLocks noGrp="1"/>
          </p:cNvSpPr>
          <p:nvPr>
            <p:ph type="ctrTitle"/>
          </p:nvPr>
        </p:nvSpPr>
        <p:spPr/>
        <p:txBody>
          <a:bodyPr/>
          <a:lstStyle/>
          <a:p>
            <a:r>
              <a:rPr lang="en-US" dirty="0"/>
              <a:t>Console Input using Scanner : An Example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22</a:t>
            </a:fld>
            <a:endParaRPr lang="en-US"/>
          </a:p>
        </p:txBody>
      </p:sp>
      <p:grpSp>
        <p:nvGrpSpPr>
          <p:cNvPr id="6" name="Group 5"/>
          <p:cNvGrpSpPr/>
          <p:nvPr/>
        </p:nvGrpSpPr>
        <p:grpSpPr>
          <a:xfrm>
            <a:off x="24666" y="998133"/>
            <a:ext cx="3218627" cy="304800"/>
            <a:chOff x="24666" y="998133"/>
            <a:chExt cx="3218627" cy="304800"/>
          </a:xfrm>
        </p:grpSpPr>
        <p:sp>
          <p:nvSpPr>
            <p:cNvPr id="11" name="Text Box 26"/>
            <p:cNvSpPr txBox="1">
              <a:spLocks noChangeArrowheads="1"/>
            </p:cNvSpPr>
            <p:nvPr/>
          </p:nvSpPr>
          <p:spPr bwMode="auto">
            <a:xfrm>
              <a:off x="24666" y="998133"/>
              <a:ext cx="259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400" b="1" dirty="0">
                  <a:solidFill>
                    <a:srgbClr val="FF0000"/>
                  </a:solidFill>
                  <a:latin typeface="Garamond" panose="02020404030301010803" pitchFamily="18" charset="0"/>
                  <a:cs typeface="Tahoma" panose="020B0604030504040204" pitchFamily="34" charset="0"/>
                </a:rPr>
                <a:t>Import </a:t>
              </a:r>
              <a:r>
                <a:rPr lang="en-US" altLang="en-US" sz="1400" b="1" dirty="0">
                  <a:solidFill>
                    <a:srgbClr val="FF0000"/>
                  </a:solidFill>
                  <a:latin typeface="Garamond" panose="02020404030301010803" pitchFamily="18" charset="0"/>
                  <a:cs typeface="Courier New" panose="02070309020205020404" pitchFamily="49" charset="0"/>
                </a:rPr>
                <a:t>Scanner</a:t>
              </a:r>
              <a:r>
                <a:rPr lang="en-US" altLang="en-US" sz="1400" b="1" dirty="0">
                  <a:solidFill>
                    <a:srgbClr val="FF0000"/>
                  </a:solidFill>
                  <a:latin typeface="Garamond" panose="02020404030301010803" pitchFamily="18" charset="0"/>
                  <a:cs typeface="Tahoma" panose="020B0604030504040204" pitchFamily="34" charset="0"/>
                </a:rPr>
                <a:t> class</a:t>
              </a:r>
            </a:p>
          </p:txBody>
        </p:sp>
        <p:sp>
          <p:nvSpPr>
            <p:cNvPr id="12" name="Line 13"/>
            <p:cNvSpPr>
              <a:spLocks noChangeShapeType="1"/>
            </p:cNvSpPr>
            <p:nvPr/>
          </p:nvSpPr>
          <p:spPr bwMode="auto">
            <a:xfrm flipV="1">
              <a:off x="1947893" y="1150719"/>
              <a:ext cx="1295400" cy="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7" name="Group 6"/>
          <p:cNvGrpSpPr/>
          <p:nvPr/>
        </p:nvGrpSpPr>
        <p:grpSpPr>
          <a:xfrm>
            <a:off x="94427" y="2323294"/>
            <a:ext cx="3871219" cy="307975"/>
            <a:chOff x="94427" y="2323294"/>
            <a:chExt cx="3871219" cy="307975"/>
          </a:xfrm>
        </p:grpSpPr>
        <p:sp>
          <p:nvSpPr>
            <p:cNvPr id="10" name="Text Box 17"/>
            <p:cNvSpPr txBox="1">
              <a:spLocks noChangeArrowheads="1"/>
            </p:cNvSpPr>
            <p:nvPr/>
          </p:nvSpPr>
          <p:spPr bwMode="auto">
            <a:xfrm>
              <a:off x="94427" y="2323294"/>
              <a:ext cx="2209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400" b="1" dirty="0">
                  <a:solidFill>
                    <a:srgbClr val="FF0000"/>
                  </a:solidFill>
                  <a:latin typeface="Garamond" panose="02020404030301010803" pitchFamily="18" charset="0"/>
                </a:rPr>
                <a:t>Create a </a:t>
              </a:r>
              <a:r>
                <a:rPr lang="en-US" altLang="en-US" sz="1400" b="1" dirty="0">
                  <a:solidFill>
                    <a:srgbClr val="FF0000"/>
                  </a:solidFill>
                  <a:latin typeface="Garamond" panose="02020404030301010803" pitchFamily="18" charset="0"/>
                  <a:cs typeface="Courier New" panose="02070309020205020404" pitchFamily="49" charset="0"/>
                </a:rPr>
                <a:t>Scanner</a:t>
              </a:r>
              <a:r>
                <a:rPr lang="en-US" altLang="en-US" sz="1400" b="1" dirty="0">
                  <a:solidFill>
                    <a:srgbClr val="FF0000"/>
                  </a:solidFill>
                  <a:latin typeface="Garamond" panose="02020404030301010803" pitchFamily="18" charset="0"/>
                </a:rPr>
                <a:t> object</a:t>
              </a:r>
            </a:p>
          </p:txBody>
        </p:sp>
        <p:sp>
          <p:nvSpPr>
            <p:cNvPr id="13" name="Line 13"/>
            <p:cNvSpPr>
              <a:spLocks noChangeShapeType="1"/>
            </p:cNvSpPr>
            <p:nvPr/>
          </p:nvSpPr>
          <p:spPr bwMode="auto">
            <a:xfrm flipV="1">
              <a:off x="2304227" y="2477282"/>
              <a:ext cx="1661419" cy="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4" name="Text Box 20"/>
          <p:cNvSpPr txBox="1">
            <a:spLocks noChangeArrowheads="1"/>
          </p:cNvSpPr>
          <p:nvPr/>
        </p:nvSpPr>
        <p:spPr bwMode="auto">
          <a:xfrm>
            <a:off x="94427" y="2727682"/>
            <a:ext cx="236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400" b="1" dirty="0">
                <a:solidFill>
                  <a:srgbClr val="FF0000"/>
                </a:solidFill>
                <a:latin typeface="Garamond" panose="02020404030301010803" pitchFamily="18" charset="0"/>
              </a:rPr>
              <a:t>Read an integer and assign it to the variable num1</a:t>
            </a:r>
          </a:p>
        </p:txBody>
      </p:sp>
      <p:sp>
        <p:nvSpPr>
          <p:cNvPr id="15" name="Line 13"/>
          <p:cNvSpPr>
            <a:spLocks noChangeShapeType="1"/>
          </p:cNvSpPr>
          <p:nvPr/>
        </p:nvSpPr>
        <p:spPr bwMode="auto">
          <a:xfrm flipV="1">
            <a:off x="2333474" y="2947578"/>
            <a:ext cx="1661419" cy="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 name="Line 13"/>
          <p:cNvSpPr>
            <a:spLocks noChangeShapeType="1"/>
          </p:cNvSpPr>
          <p:nvPr/>
        </p:nvSpPr>
        <p:spPr bwMode="auto">
          <a:xfrm flipV="1">
            <a:off x="2333473" y="3167475"/>
            <a:ext cx="1723371" cy="466613"/>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 name="Text Box 20"/>
          <p:cNvSpPr txBox="1">
            <a:spLocks noChangeArrowheads="1"/>
          </p:cNvSpPr>
          <p:nvPr/>
        </p:nvSpPr>
        <p:spPr bwMode="auto">
          <a:xfrm>
            <a:off x="94427" y="3545973"/>
            <a:ext cx="2362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400" b="1" dirty="0">
                <a:solidFill>
                  <a:srgbClr val="FF0000"/>
                </a:solidFill>
                <a:latin typeface="Garamond" panose="02020404030301010803" pitchFamily="18" charset="0"/>
              </a:rPr>
              <a:t>Read another integer and assign it to variable num2</a:t>
            </a:r>
          </a:p>
        </p:txBody>
      </p:sp>
      <p:sp>
        <p:nvSpPr>
          <p:cNvPr id="2" name="Rectangle 1"/>
          <p:cNvSpPr/>
          <p:nvPr/>
        </p:nvSpPr>
        <p:spPr>
          <a:xfrm>
            <a:off x="1034775" y="5048991"/>
            <a:ext cx="2455912" cy="1200329"/>
          </a:xfrm>
          <a:prstGeom prst="rect">
            <a:avLst/>
          </a:prstGeom>
        </p:spPr>
        <p:txBody>
          <a:bodyPr wrap="square">
            <a:spAutoFit/>
          </a:bodyPr>
          <a:lstStyle/>
          <a:p>
            <a:r>
              <a:rPr lang="en-US" b="1" dirty="0">
                <a:latin typeface="Garamond" panose="02020404030301010803" pitchFamily="18" charset="0"/>
              </a:rPr>
              <a:t>Sample run:</a:t>
            </a:r>
          </a:p>
          <a:p>
            <a:endParaRPr lang="en-US" dirty="0">
              <a:latin typeface="Garamond" panose="02020404030301010803" pitchFamily="18" charset="0"/>
            </a:endParaRPr>
          </a:p>
          <a:p>
            <a:r>
              <a:rPr lang="en-US" dirty="0">
                <a:latin typeface="Garamond" panose="02020404030301010803" pitchFamily="18" charset="0"/>
              </a:rPr>
              <a:t>Enter two numbers: 2 3</a:t>
            </a:r>
          </a:p>
          <a:p>
            <a:r>
              <a:rPr lang="en-US" dirty="0">
                <a:latin typeface="Garamond" panose="02020404030301010803" pitchFamily="18" charset="0"/>
              </a:rPr>
              <a:t>The result is 5</a:t>
            </a:r>
          </a:p>
        </p:txBody>
      </p:sp>
      <p:sp>
        <p:nvSpPr>
          <p:cNvPr id="18" name="Rectangle 17"/>
          <p:cNvSpPr/>
          <p:nvPr/>
        </p:nvSpPr>
        <p:spPr>
          <a:xfrm>
            <a:off x="5970093" y="4910491"/>
            <a:ext cx="2293163" cy="1477328"/>
          </a:xfrm>
          <a:prstGeom prst="rect">
            <a:avLst/>
          </a:prstGeom>
        </p:spPr>
        <p:txBody>
          <a:bodyPr wrap="square">
            <a:spAutoFit/>
          </a:bodyPr>
          <a:lstStyle/>
          <a:p>
            <a:r>
              <a:rPr lang="en-US" b="1" dirty="0">
                <a:latin typeface="Garamond" panose="02020404030301010803" pitchFamily="18" charset="0"/>
              </a:rPr>
              <a:t>Sample run:</a:t>
            </a:r>
          </a:p>
          <a:p>
            <a:endParaRPr lang="en-US" b="1" dirty="0">
              <a:latin typeface="Garamond" panose="02020404030301010803" pitchFamily="18" charset="0"/>
            </a:endParaRPr>
          </a:p>
          <a:p>
            <a:r>
              <a:rPr lang="en-US" dirty="0">
                <a:latin typeface="Garamond" panose="02020404030301010803" pitchFamily="18" charset="0"/>
              </a:rPr>
              <a:t>Enter two numbers: 4</a:t>
            </a:r>
          </a:p>
          <a:p>
            <a:r>
              <a:rPr lang="en-US" dirty="0">
                <a:latin typeface="Garamond" panose="02020404030301010803" pitchFamily="18" charset="0"/>
              </a:rPr>
              <a:t>12</a:t>
            </a:r>
          </a:p>
          <a:p>
            <a:r>
              <a:rPr lang="en-US" dirty="0">
                <a:latin typeface="Garamond" panose="02020404030301010803" pitchFamily="18" charset="0"/>
              </a:rPr>
              <a:t>The result is 16</a:t>
            </a:r>
          </a:p>
        </p:txBody>
      </p:sp>
    </p:spTree>
    <p:extLst>
      <p:ext uri="{BB962C8B-B14F-4D97-AF65-F5344CB8AC3E}">
        <p14:creationId xmlns:p14="http://schemas.microsoft.com/office/powerpoint/2010/main" val="112399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1000"/>
                                        <p:tgtEl>
                                          <p:spTgt spid="15"/>
                                        </p:tgtEl>
                                      </p:cBhvr>
                                    </p:animEffect>
                                  </p:childTnLst>
                                </p:cTn>
                              </p:par>
                              <p:par>
                                <p:cTn id="8" presetID="1" presetClass="exit" presetSubtype="0" fill="hold" grpId="1" nodeType="withEffect">
                                  <p:stCondLst>
                                    <p:cond delay="0"/>
                                  </p:stCondLst>
                                  <p:childTnLst>
                                    <p:set>
                                      <p:cBhvr>
                                        <p:cTn id="9" dur="1" fill="hold">
                                          <p:stCondLst>
                                            <p:cond delay="0"/>
                                          </p:stCondLst>
                                        </p:cTn>
                                        <p:tgtEl>
                                          <p:spTgt spid="1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right)">
                                      <p:cBhvr>
                                        <p:cTn id="14" dur="1000"/>
                                        <p:tgtEl>
                                          <p:spTgt spid="16"/>
                                        </p:tgtEl>
                                      </p:cBhvr>
                                    </p:animEffect>
                                  </p:childTnLst>
                                </p:cTn>
                              </p:par>
                              <p:par>
                                <p:cTn id="15" presetID="1" presetClass="exit" presetSubtype="0" fill="hold" grpId="1"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957588" y="2366717"/>
            <a:ext cx="5827623" cy="3627673"/>
          </a:xfrm>
          <a:prstGeom prst="rect">
            <a:avLst/>
          </a:prstGeom>
        </p:spPr>
      </p:pic>
      <p:sp>
        <p:nvSpPr>
          <p:cNvPr id="2" name="Content Placeholder 1"/>
          <p:cNvSpPr>
            <a:spLocks noGrp="1"/>
          </p:cNvSpPr>
          <p:nvPr>
            <p:ph idx="1"/>
          </p:nvPr>
        </p:nvSpPr>
        <p:spPr/>
        <p:txBody>
          <a:bodyPr/>
          <a:lstStyle/>
          <a:p>
            <a:r>
              <a:rPr lang="en-US" altLang="en-US" dirty="0"/>
              <a:t>Write a program that converts a Fahrenheit degree to Celsius using the formula:</a:t>
            </a:r>
          </a:p>
          <a:p>
            <a:endParaRPr lang="en-US" dirty="0"/>
          </a:p>
        </p:txBody>
      </p:sp>
      <p:sp>
        <p:nvSpPr>
          <p:cNvPr id="3" name="Title 2"/>
          <p:cNvSpPr>
            <a:spLocks noGrp="1"/>
          </p:cNvSpPr>
          <p:nvPr>
            <p:ph type="ctrTitle"/>
          </p:nvPr>
        </p:nvSpPr>
        <p:spPr/>
        <p:txBody>
          <a:bodyPr/>
          <a:lstStyle/>
          <a:p>
            <a:r>
              <a:rPr lang="en-US" dirty="0"/>
              <a:t>Problem: Converting Temperatures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23</a:t>
            </a:fld>
            <a:endParaRPr lang="en-US"/>
          </a:p>
        </p:txBody>
      </p:sp>
      <p:graphicFrame>
        <p:nvGraphicFramePr>
          <p:cNvPr id="5" name="Object 7"/>
          <p:cNvGraphicFramePr>
            <a:graphicFrameLocks noChangeAspect="1"/>
          </p:cNvGraphicFramePr>
          <p:nvPr/>
        </p:nvGraphicFramePr>
        <p:xfrm>
          <a:off x="2063366" y="1848808"/>
          <a:ext cx="4840287" cy="587375"/>
        </p:xfrm>
        <a:graphic>
          <a:graphicData uri="http://schemas.openxmlformats.org/presentationml/2006/ole">
            <mc:AlternateContent xmlns:mc="http://schemas.openxmlformats.org/markup-compatibility/2006">
              <mc:Choice xmlns:v="urn:schemas-microsoft-com:vml" Requires="v">
                <p:oleObj name="Equation" r:id="rId3" imgW="1879997" imgH="228997" progId="Equation.3">
                  <p:embed/>
                </p:oleObj>
              </mc:Choice>
              <mc:Fallback>
                <p:oleObj name="Equation" r:id="rId3" imgW="1879997" imgH="228997" progId="Equation.3">
                  <p:embed/>
                  <p:pic>
                    <p:nvPicPr>
                      <p:cNvPr id="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366" y="1848808"/>
                        <a:ext cx="48402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p:nvPr/>
        </p:nvSpPr>
        <p:spPr>
          <a:xfrm>
            <a:off x="4033951" y="5876185"/>
            <a:ext cx="3920017" cy="584775"/>
          </a:xfrm>
          <a:prstGeom prst="rect">
            <a:avLst/>
          </a:prstGeom>
        </p:spPr>
        <p:txBody>
          <a:bodyPr wrap="square">
            <a:spAutoFit/>
          </a:bodyPr>
          <a:lstStyle/>
          <a:p>
            <a:r>
              <a:rPr lang="de-DE" sz="1600" dirty="0">
                <a:solidFill>
                  <a:srgbClr val="FF0000"/>
                </a:solidFill>
                <a:latin typeface="Times New Roman" panose="02020603050405020304" pitchFamily="18" charset="0"/>
                <a:cs typeface="Times New Roman" panose="02020603050405020304" pitchFamily="18" charset="0"/>
              </a:rPr>
              <a:t>Enter a degree in Fahrenheit: 300</a:t>
            </a:r>
          </a:p>
          <a:p>
            <a:r>
              <a:rPr lang="de-DE" sz="1600" dirty="0">
                <a:solidFill>
                  <a:srgbClr val="FF0000"/>
                </a:solidFill>
                <a:latin typeface="Times New Roman" panose="02020603050405020304" pitchFamily="18" charset="0"/>
                <a:cs typeface="Times New Roman" panose="02020603050405020304" pitchFamily="18" charset="0"/>
              </a:rPr>
              <a:t>Fahrenheit 300.00  is  148.89  in Celsius</a:t>
            </a:r>
            <a:endParaRPr lang="en-US" sz="1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890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Java provides many useful methods in the </a:t>
            </a:r>
            <a:r>
              <a:rPr lang="en-US" dirty="0">
                <a:solidFill>
                  <a:schemeClr val="accent5"/>
                </a:solidFill>
              </a:rPr>
              <a:t>Math</a:t>
            </a:r>
            <a:r>
              <a:rPr lang="en-US" dirty="0"/>
              <a:t> class for performing common mathematical functions.</a:t>
            </a:r>
          </a:p>
          <a:p>
            <a:r>
              <a:rPr lang="en-US" dirty="0"/>
              <a:t>Constants: PI and E</a:t>
            </a:r>
          </a:p>
          <a:p>
            <a:r>
              <a:rPr lang="en-US" dirty="0"/>
              <a:t>The Math class is in the </a:t>
            </a:r>
            <a:r>
              <a:rPr lang="en-US" dirty="0" err="1">
                <a:solidFill>
                  <a:schemeClr val="accent5"/>
                </a:solidFill>
              </a:rPr>
              <a:t>java.lang</a:t>
            </a:r>
            <a:r>
              <a:rPr lang="en-US" dirty="0"/>
              <a:t> package. Any class in the </a:t>
            </a:r>
            <a:r>
              <a:rPr lang="en-US" dirty="0" err="1">
                <a:solidFill>
                  <a:schemeClr val="accent5"/>
                </a:solidFill>
              </a:rPr>
              <a:t>java.lang</a:t>
            </a:r>
            <a:r>
              <a:rPr lang="en-US" dirty="0"/>
              <a:t> package is automatically imported. So there is no need to import it explicitly.</a:t>
            </a:r>
          </a:p>
        </p:txBody>
      </p:sp>
      <p:sp>
        <p:nvSpPr>
          <p:cNvPr id="3" name="Title 2"/>
          <p:cNvSpPr>
            <a:spLocks noGrp="1"/>
          </p:cNvSpPr>
          <p:nvPr>
            <p:ph type="ctrTitle"/>
          </p:nvPr>
        </p:nvSpPr>
        <p:spPr/>
        <p:txBody>
          <a:bodyPr/>
          <a:lstStyle/>
          <a:p>
            <a:r>
              <a:rPr lang="en-US" dirty="0"/>
              <a:t>The Math Class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24</a:t>
            </a:fld>
            <a:endParaRPr lang="en-US"/>
          </a:p>
        </p:txBody>
      </p:sp>
      <p:graphicFrame>
        <p:nvGraphicFramePr>
          <p:cNvPr id="5" name="Table 4"/>
          <p:cNvGraphicFramePr>
            <a:graphicFrameLocks noGrp="1"/>
          </p:cNvGraphicFramePr>
          <p:nvPr/>
        </p:nvGraphicFramePr>
        <p:xfrm>
          <a:off x="224233" y="3681404"/>
          <a:ext cx="6178533" cy="2590800"/>
        </p:xfrm>
        <a:graphic>
          <a:graphicData uri="http://schemas.openxmlformats.org/drawingml/2006/table">
            <a:tbl>
              <a:tblPr firstRow="1" bandRow="1">
                <a:tableStyleId>{5940675A-B579-460E-94D1-54222C63F5DA}</a:tableStyleId>
              </a:tblPr>
              <a:tblGrid>
                <a:gridCol w="1598551">
                  <a:extLst>
                    <a:ext uri="{9D8B030D-6E8A-4147-A177-3AD203B41FA5}">
                      <a16:colId xmlns:a16="http://schemas.microsoft.com/office/drawing/2014/main" val="281100334"/>
                    </a:ext>
                  </a:extLst>
                </a:gridCol>
                <a:gridCol w="4579982">
                  <a:extLst>
                    <a:ext uri="{9D8B030D-6E8A-4147-A177-3AD203B41FA5}">
                      <a16:colId xmlns:a16="http://schemas.microsoft.com/office/drawing/2014/main" val="3478303102"/>
                    </a:ext>
                  </a:extLst>
                </a:gridCol>
              </a:tblGrid>
              <a:tr h="335280">
                <a:tc>
                  <a:txBody>
                    <a:bodyPr/>
                    <a:lstStyle/>
                    <a:p>
                      <a:pPr algn="ctr"/>
                      <a:r>
                        <a:rPr lang="en-US" sz="1600" b="0" i="1" dirty="0">
                          <a:solidFill>
                            <a:srgbClr val="242021"/>
                          </a:solidFill>
                          <a:effectLst/>
                          <a:latin typeface="Times New Roman" panose="02020603050405020304" pitchFamily="18" charset="0"/>
                          <a:cs typeface="Times New Roman" panose="02020603050405020304" pitchFamily="18" charset="0"/>
                        </a:rPr>
                        <a:t>Method</a:t>
                      </a:r>
                      <a:endParaRPr lang="en-US" sz="4000" b="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c>
                  <a:txBody>
                    <a:bodyPr/>
                    <a:lstStyle/>
                    <a:p>
                      <a:pPr algn="ctr"/>
                      <a:r>
                        <a:rPr lang="en-US" sz="1600" b="0" i="1" dirty="0">
                          <a:latin typeface="Times New Roman" panose="02020603050405020304" pitchFamily="18" charset="0"/>
                          <a:cs typeface="Times New Roman" panose="02020603050405020304" pitchFamily="18" charset="0"/>
                        </a:rPr>
                        <a:t>Description</a:t>
                      </a:r>
                    </a:p>
                  </a:txBody>
                  <a:tcPr anchor="ctr">
                    <a:solidFill>
                      <a:schemeClr val="bg1">
                        <a:lumMod val="95000"/>
                      </a:schemeClr>
                    </a:solidFill>
                  </a:tcPr>
                </a:tc>
                <a:extLst>
                  <a:ext uri="{0D108BD9-81ED-4DB2-BD59-A6C34878D82A}">
                    <a16:rowId xmlns:a16="http://schemas.microsoft.com/office/drawing/2014/main" val="1043640066"/>
                  </a:ext>
                </a:extLst>
              </a:tr>
              <a:tr h="335280">
                <a:tc>
                  <a:txBody>
                    <a:bodyPr/>
                    <a:lstStyle/>
                    <a:p>
                      <a:r>
                        <a:rPr lang="en-US" sz="1400" b="0" i="0" dirty="0">
                          <a:solidFill>
                            <a:srgbClr val="242021"/>
                          </a:solidFill>
                          <a:effectLst/>
                          <a:latin typeface="Times New Roman" panose="02020603050405020304" pitchFamily="18" charset="0"/>
                          <a:cs typeface="Times New Roman" panose="02020603050405020304" pitchFamily="18" charset="0"/>
                        </a:rPr>
                        <a:t>sin(radians) </a:t>
                      </a:r>
                      <a:endParaRPr lang="en-US" sz="4000" b="0" dirty="0">
                        <a:effectLst/>
                        <a:latin typeface="Times New Roman" panose="02020603050405020304" pitchFamily="18" charset="0"/>
                        <a:cs typeface="Times New Roman" panose="02020603050405020304" pitchFamily="18" charset="0"/>
                      </a:endParaRPr>
                    </a:p>
                  </a:txBody>
                  <a:tcPr anchor="ctr"/>
                </a:tc>
                <a:tc>
                  <a:txBody>
                    <a:bodyPr/>
                    <a:lstStyle/>
                    <a:p>
                      <a:r>
                        <a:rPr lang="en-US" sz="1600" b="0" i="0" dirty="0">
                          <a:solidFill>
                            <a:srgbClr val="242021"/>
                          </a:solidFill>
                          <a:effectLst/>
                          <a:latin typeface="Times New Roman" panose="02020603050405020304" pitchFamily="18" charset="0"/>
                          <a:cs typeface="Times New Roman" panose="02020603050405020304" pitchFamily="18" charset="0"/>
                        </a:rPr>
                        <a:t>Returns the trigonometric sine of an angle in radians.</a:t>
                      </a:r>
                      <a:endParaRPr lang="en-US" sz="4000" b="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06666380"/>
                  </a:ext>
                </a:extLst>
              </a:tr>
              <a:tr h="335280">
                <a:tc>
                  <a:txBody>
                    <a:bodyPr/>
                    <a:lstStyle/>
                    <a:p>
                      <a:r>
                        <a:rPr lang="en-US" sz="1400" b="0" i="0" dirty="0">
                          <a:solidFill>
                            <a:srgbClr val="242021"/>
                          </a:solidFill>
                          <a:effectLst/>
                          <a:latin typeface="Times New Roman" panose="02020603050405020304" pitchFamily="18" charset="0"/>
                          <a:cs typeface="Times New Roman" panose="02020603050405020304" pitchFamily="18" charset="0"/>
                        </a:rPr>
                        <a:t>cos(radians) </a:t>
                      </a:r>
                      <a:endParaRPr lang="en-US" sz="4000" b="0" dirty="0">
                        <a:effectLst/>
                        <a:latin typeface="Times New Roman" panose="02020603050405020304" pitchFamily="18" charset="0"/>
                        <a:cs typeface="Times New Roman" panose="02020603050405020304" pitchFamily="18" charset="0"/>
                      </a:endParaRPr>
                    </a:p>
                  </a:txBody>
                  <a:tcPr anchor="ctr"/>
                </a:tc>
                <a:tc>
                  <a:txBody>
                    <a:bodyPr/>
                    <a:lstStyle/>
                    <a:p>
                      <a:r>
                        <a:rPr lang="en-US" sz="1600" b="0" i="0" dirty="0">
                          <a:solidFill>
                            <a:srgbClr val="242021"/>
                          </a:solidFill>
                          <a:effectLst/>
                          <a:latin typeface="Times New Roman" panose="02020603050405020304" pitchFamily="18" charset="0"/>
                          <a:cs typeface="Times New Roman" panose="02020603050405020304" pitchFamily="18" charset="0"/>
                        </a:rPr>
                        <a:t>Returns the trigonometric cosine of an angle in radians.</a:t>
                      </a:r>
                      <a:endParaRPr lang="en-US" sz="4000" b="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14468348"/>
                  </a:ext>
                </a:extLst>
              </a:tr>
              <a:tr h="335280">
                <a:tc>
                  <a:txBody>
                    <a:bodyPr/>
                    <a:lstStyle/>
                    <a:p>
                      <a:r>
                        <a:rPr lang="en-US" sz="1400" b="0" i="0" dirty="0" err="1">
                          <a:solidFill>
                            <a:srgbClr val="242021"/>
                          </a:solidFill>
                          <a:effectLst/>
                          <a:latin typeface="Times New Roman" panose="02020603050405020304" pitchFamily="18" charset="0"/>
                          <a:cs typeface="Times New Roman" panose="02020603050405020304" pitchFamily="18" charset="0"/>
                        </a:rPr>
                        <a:t>toRadians</a:t>
                      </a:r>
                      <a:r>
                        <a:rPr lang="en-US" sz="1400" b="0" i="0" dirty="0">
                          <a:solidFill>
                            <a:srgbClr val="242021"/>
                          </a:solidFill>
                          <a:effectLst/>
                          <a:latin typeface="Times New Roman" panose="02020603050405020304" pitchFamily="18" charset="0"/>
                          <a:cs typeface="Times New Roman" panose="02020603050405020304" pitchFamily="18" charset="0"/>
                        </a:rPr>
                        <a:t>(degree) </a:t>
                      </a:r>
                      <a:endParaRPr lang="en-US" sz="4000" b="0" dirty="0">
                        <a:effectLst/>
                        <a:latin typeface="Times New Roman" panose="02020603050405020304" pitchFamily="18" charset="0"/>
                        <a:cs typeface="Times New Roman" panose="02020603050405020304" pitchFamily="18" charset="0"/>
                      </a:endParaRPr>
                    </a:p>
                  </a:txBody>
                  <a:tcPr anchor="ctr"/>
                </a:tc>
                <a:tc>
                  <a:txBody>
                    <a:bodyPr/>
                    <a:lstStyle/>
                    <a:p>
                      <a:r>
                        <a:rPr lang="en-US" sz="1600" b="0" i="0" dirty="0">
                          <a:solidFill>
                            <a:srgbClr val="242021"/>
                          </a:solidFill>
                          <a:effectLst/>
                          <a:latin typeface="Times New Roman" panose="02020603050405020304" pitchFamily="18" charset="0"/>
                          <a:cs typeface="Times New Roman" panose="02020603050405020304" pitchFamily="18" charset="0"/>
                        </a:rPr>
                        <a:t>Returns the angle in radians for the angle in degrees.</a:t>
                      </a:r>
                      <a:endParaRPr lang="en-US" sz="4000" b="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07049253"/>
                  </a:ext>
                </a:extLst>
              </a:tr>
              <a:tr h="335280">
                <a:tc>
                  <a:txBody>
                    <a:bodyPr/>
                    <a:lstStyle/>
                    <a:p>
                      <a:r>
                        <a:rPr lang="en-US" sz="1400" b="0" i="0" dirty="0" err="1">
                          <a:solidFill>
                            <a:srgbClr val="242021"/>
                          </a:solidFill>
                          <a:effectLst/>
                          <a:latin typeface="Times New Roman" panose="02020603050405020304" pitchFamily="18" charset="0"/>
                          <a:cs typeface="Times New Roman" panose="02020603050405020304" pitchFamily="18" charset="0"/>
                        </a:rPr>
                        <a:t>toDegrees</a:t>
                      </a:r>
                      <a:r>
                        <a:rPr lang="en-US" sz="1400" b="0" i="0" dirty="0">
                          <a:solidFill>
                            <a:srgbClr val="242021"/>
                          </a:solidFill>
                          <a:effectLst/>
                          <a:latin typeface="Times New Roman" panose="02020603050405020304" pitchFamily="18" charset="0"/>
                          <a:cs typeface="Times New Roman" panose="02020603050405020304" pitchFamily="18" charset="0"/>
                        </a:rPr>
                        <a:t>(radians) </a:t>
                      </a:r>
                      <a:endParaRPr lang="en-US" sz="4000" b="0" dirty="0">
                        <a:effectLst/>
                        <a:latin typeface="Times New Roman" panose="02020603050405020304" pitchFamily="18" charset="0"/>
                        <a:cs typeface="Times New Roman" panose="02020603050405020304" pitchFamily="18" charset="0"/>
                      </a:endParaRPr>
                    </a:p>
                  </a:txBody>
                  <a:tcPr anchor="ctr"/>
                </a:tc>
                <a:tc>
                  <a:txBody>
                    <a:bodyPr/>
                    <a:lstStyle/>
                    <a:p>
                      <a:r>
                        <a:rPr lang="en-US" sz="1600" b="0" i="0" dirty="0">
                          <a:solidFill>
                            <a:srgbClr val="242021"/>
                          </a:solidFill>
                          <a:effectLst/>
                          <a:latin typeface="Times New Roman" panose="02020603050405020304" pitchFamily="18" charset="0"/>
                          <a:cs typeface="Times New Roman" panose="02020603050405020304" pitchFamily="18" charset="0"/>
                        </a:rPr>
                        <a:t>Returns the angle in degrees for the angle in radians</a:t>
                      </a:r>
                      <a:endParaRPr lang="en-US" sz="4000" b="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3712397"/>
                  </a:ext>
                </a:extLst>
              </a:tr>
              <a:tr h="335280">
                <a:tc>
                  <a:txBody>
                    <a:bodyPr/>
                    <a:lstStyle/>
                    <a:p>
                      <a:r>
                        <a:rPr lang="en-US" sz="1400" b="0" i="0" dirty="0" err="1">
                          <a:solidFill>
                            <a:srgbClr val="242021"/>
                          </a:solidFill>
                          <a:effectLst/>
                          <a:latin typeface="Times New Roman" panose="02020603050405020304" pitchFamily="18" charset="0"/>
                          <a:cs typeface="Times New Roman" panose="02020603050405020304" pitchFamily="18" charset="0"/>
                        </a:rPr>
                        <a:t>asin</a:t>
                      </a:r>
                      <a:r>
                        <a:rPr lang="en-US" sz="1400" b="0" i="0" dirty="0">
                          <a:solidFill>
                            <a:srgbClr val="242021"/>
                          </a:solidFill>
                          <a:effectLst/>
                          <a:latin typeface="Times New Roman" panose="02020603050405020304" pitchFamily="18" charset="0"/>
                          <a:cs typeface="Times New Roman" panose="02020603050405020304" pitchFamily="18" charset="0"/>
                        </a:rPr>
                        <a:t>(a) </a:t>
                      </a:r>
                      <a:endParaRPr lang="en-US" sz="4000" b="0" dirty="0">
                        <a:effectLst/>
                        <a:latin typeface="Times New Roman" panose="02020603050405020304" pitchFamily="18" charset="0"/>
                        <a:cs typeface="Times New Roman" panose="02020603050405020304" pitchFamily="18" charset="0"/>
                      </a:endParaRPr>
                    </a:p>
                  </a:txBody>
                  <a:tcPr anchor="ctr"/>
                </a:tc>
                <a:tc>
                  <a:txBody>
                    <a:bodyPr/>
                    <a:lstStyle/>
                    <a:p>
                      <a:r>
                        <a:rPr lang="en-US" sz="1600" b="0" i="0" dirty="0">
                          <a:solidFill>
                            <a:srgbClr val="242021"/>
                          </a:solidFill>
                          <a:effectLst/>
                          <a:latin typeface="Times New Roman" panose="02020603050405020304" pitchFamily="18" charset="0"/>
                          <a:cs typeface="Times New Roman" panose="02020603050405020304" pitchFamily="18" charset="0"/>
                        </a:rPr>
                        <a:t>Returns the angle in radians for the inverse of sine</a:t>
                      </a:r>
                      <a:endParaRPr lang="en-US" sz="4000" b="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13642453"/>
                  </a:ext>
                </a:extLst>
              </a:tr>
              <a:tr h="335280">
                <a:tc>
                  <a:txBody>
                    <a:bodyPr/>
                    <a:lstStyle/>
                    <a:p>
                      <a:r>
                        <a:rPr lang="en-US" sz="1400" b="0" i="0" dirty="0" err="1">
                          <a:solidFill>
                            <a:srgbClr val="242021"/>
                          </a:solidFill>
                          <a:effectLst/>
                          <a:latin typeface="Times New Roman" panose="02020603050405020304" pitchFamily="18" charset="0"/>
                          <a:cs typeface="Times New Roman" panose="02020603050405020304" pitchFamily="18" charset="0"/>
                        </a:rPr>
                        <a:t>acos</a:t>
                      </a:r>
                      <a:r>
                        <a:rPr lang="en-US" sz="1400" b="0" i="0" dirty="0">
                          <a:solidFill>
                            <a:srgbClr val="242021"/>
                          </a:solidFill>
                          <a:effectLst/>
                          <a:latin typeface="Times New Roman" panose="02020603050405020304" pitchFamily="18" charset="0"/>
                          <a:cs typeface="Times New Roman" panose="02020603050405020304" pitchFamily="18" charset="0"/>
                        </a:rPr>
                        <a:t>(a) </a:t>
                      </a:r>
                      <a:endParaRPr lang="en-US" sz="4000" b="0" dirty="0">
                        <a:effectLst/>
                        <a:latin typeface="Times New Roman" panose="02020603050405020304" pitchFamily="18" charset="0"/>
                        <a:cs typeface="Times New Roman" panose="02020603050405020304" pitchFamily="18" charset="0"/>
                      </a:endParaRPr>
                    </a:p>
                  </a:txBody>
                  <a:tcPr anchor="ctr"/>
                </a:tc>
                <a:tc>
                  <a:txBody>
                    <a:bodyPr/>
                    <a:lstStyle/>
                    <a:p>
                      <a:r>
                        <a:rPr lang="en-US" sz="1600" b="0" i="0" dirty="0">
                          <a:solidFill>
                            <a:srgbClr val="242021"/>
                          </a:solidFill>
                          <a:effectLst/>
                          <a:latin typeface="Times New Roman" panose="02020603050405020304" pitchFamily="18" charset="0"/>
                          <a:cs typeface="Times New Roman" panose="02020603050405020304" pitchFamily="18" charset="0"/>
                        </a:rPr>
                        <a:t>Returns the angle in radians for the inverse of cosine.</a:t>
                      </a:r>
                      <a:endParaRPr lang="en-US" sz="4000" b="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38894932"/>
                  </a:ext>
                </a:extLst>
              </a:tr>
            </a:tbl>
          </a:graphicData>
        </a:graphic>
      </p:graphicFrame>
      <p:sp>
        <p:nvSpPr>
          <p:cNvPr id="6" name="Rectangle 5"/>
          <p:cNvSpPr/>
          <p:nvPr/>
        </p:nvSpPr>
        <p:spPr>
          <a:xfrm>
            <a:off x="6447102" y="3840022"/>
            <a:ext cx="2566483" cy="600164"/>
          </a:xfrm>
          <a:prstGeom prst="rect">
            <a:avLst/>
          </a:prstGeom>
        </p:spPr>
        <p:txBody>
          <a:bodyPr wrap="square">
            <a:spAutoFit/>
          </a:bodyPr>
          <a:lstStyle/>
          <a:p>
            <a:pPr>
              <a:spcBef>
                <a:spcPts val="600"/>
              </a:spcBef>
            </a:pPr>
            <a:r>
              <a:rPr lang="en-US" sz="1400" dirty="0" err="1">
                <a:latin typeface="Times New Roman" panose="02020603050405020304" pitchFamily="18" charset="0"/>
                <a:cs typeface="Times New Roman" panose="02020603050405020304" pitchFamily="18" charset="0"/>
              </a:rPr>
              <a:t>Math.sin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Math.PI</a:t>
            </a:r>
            <a:r>
              <a:rPr lang="en-US" sz="1400" dirty="0">
                <a:latin typeface="Times New Roman" panose="02020603050405020304" pitchFamily="18" charset="0"/>
                <a:cs typeface="Times New Roman" panose="02020603050405020304" pitchFamily="18" charset="0"/>
              </a:rPr>
              <a:t> / 6) returns 0.5 </a:t>
            </a:r>
          </a:p>
          <a:p>
            <a:pPr>
              <a:spcBef>
                <a:spcPts val="600"/>
              </a:spcBef>
            </a:pPr>
            <a:r>
              <a:rPr lang="en-US" sz="1400" dirty="0" err="1">
                <a:solidFill>
                  <a:srgbClr val="FF0000"/>
                </a:solidFill>
                <a:latin typeface="Times New Roman" panose="02020603050405020304" pitchFamily="18" charset="0"/>
                <a:cs typeface="Times New Roman" panose="02020603050405020304" pitchFamily="18" charset="0"/>
              </a:rPr>
              <a:t>Math.cos</a:t>
            </a:r>
            <a:r>
              <a:rPr lang="en-US" sz="1400" dirty="0">
                <a:solidFill>
                  <a:srgbClr val="FF0000"/>
                </a:solidFill>
                <a:latin typeface="Times New Roman" panose="02020603050405020304" pitchFamily="18" charset="0"/>
                <a:cs typeface="Times New Roman" panose="02020603050405020304" pitchFamily="18" charset="0"/>
              </a:rPr>
              <a:t>(</a:t>
            </a:r>
            <a:r>
              <a:rPr lang="en-US" sz="1400" dirty="0" err="1">
                <a:solidFill>
                  <a:srgbClr val="FF0000"/>
                </a:solidFill>
                <a:latin typeface="Times New Roman" panose="02020603050405020304" pitchFamily="18" charset="0"/>
                <a:cs typeface="Times New Roman" panose="02020603050405020304" pitchFamily="18" charset="0"/>
              </a:rPr>
              <a:t>Math.PI</a:t>
            </a:r>
            <a:r>
              <a:rPr lang="en-US" sz="1400" dirty="0">
                <a:solidFill>
                  <a:srgbClr val="FF0000"/>
                </a:solidFill>
                <a:latin typeface="Times New Roman" panose="02020603050405020304" pitchFamily="18" charset="0"/>
                <a:cs typeface="Times New Roman" panose="02020603050405020304" pitchFamily="18" charset="0"/>
              </a:rPr>
              <a:t> / 2) returns 0 </a:t>
            </a:r>
          </a:p>
        </p:txBody>
      </p:sp>
      <mc:AlternateContent xmlns:mc="http://schemas.openxmlformats.org/markup-compatibility/2006" xmlns:a14="http://schemas.microsoft.com/office/drawing/2010/main">
        <mc:Choice Requires="a14">
          <p:sp>
            <p:nvSpPr>
              <p:cNvPr id="7" name="TextBox 6"/>
              <p:cNvSpPr txBox="1"/>
              <p:nvPr/>
            </p:nvSpPr>
            <p:spPr>
              <a:xfrm>
                <a:off x="6447102" y="4641647"/>
                <a:ext cx="2441053" cy="59503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𝐶𝑜𝑛𝑣𝑒𝑟𝑡</m:t>
                      </m:r>
                      <m:r>
                        <a:rPr lang="en-US" sz="1400" b="0" i="1" smtClean="0">
                          <a:latin typeface="Cambria Math" panose="02040503050406030204" pitchFamily="18" charset="0"/>
                        </a:rPr>
                        <m:t> </m:t>
                      </m:r>
                      <m:r>
                        <a:rPr lang="en-US" sz="1400" b="0" i="1" smtClean="0">
                          <a:latin typeface="Cambria Math" panose="02040503050406030204" pitchFamily="18" charset="0"/>
                        </a:rPr>
                        <m:t>30</m:t>
                      </m:r>
                      <m:r>
                        <a:rPr lang="en-US" sz="1400" b="0" i="1" smtClean="0">
                          <a:latin typeface="Cambria Math" panose="02040503050406030204" pitchFamily="18" charset="0"/>
                        </a:rPr>
                        <m:t> </m:t>
                      </m:r>
                      <m:r>
                        <a:rPr lang="en-US" sz="1400" b="0" i="1" smtClean="0">
                          <a:latin typeface="Cambria Math" panose="02040503050406030204" pitchFamily="18" charset="0"/>
                        </a:rPr>
                        <m:t>𝑑𝑔𝑟𝑒𝑒</m:t>
                      </m:r>
                      <m:r>
                        <a:rPr lang="en-US" sz="1400" b="0" i="1" smtClean="0">
                          <a:latin typeface="Cambria Math" panose="02040503050406030204" pitchFamily="18" charset="0"/>
                        </a:rPr>
                        <m:t> </m:t>
                      </m:r>
                      <m:r>
                        <a:rPr lang="en-US" sz="1400" b="0" i="1" smtClean="0">
                          <a:latin typeface="Cambria Math" panose="02040503050406030204" pitchFamily="18" charset="0"/>
                        </a:rPr>
                        <m:t>𝑡𝑜</m:t>
                      </m:r>
                      <m:r>
                        <a:rPr lang="en-US" sz="1400" b="0" i="1" smtClean="0">
                          <a:latin typeface="Cambria Math" panose="02040503050406030204" pitchFamily="18" charset="0"/>
                        </a:rPr>
                        <m:t> </m:t>
                      </m:r>
                      <m:r>
                        <a:rPr lang="en-US" sz="1400" b="0" i="1" smtClean="0">
                          <a:latin typeface="Cambria Math" panose="02040503050406030204" pitchFamily="18" charset="0"/>
                        </a:rPr>
                        <m:t>𝑟𝑎𝑑𝑖𝑎𝑛</m:t>
                      </m:r>
                    </m:oMath>
                  </m:oMathPara>
                </a14:m>
                <a:endParaRPr lang="en-US" sz="1400" b="0" i="1" dirty="0">
                  <a:latin typeface="Cambria Math" panose="02040503050406030204" pitchFamily="18" charset="0"/>
                </a:endParaRPr>
              </a:p>
              <a:p>
                <a:pPr algn="ctr"/>
                <a14:m>
                  <m:oMath xmlns:m="http://schemas.openxmlformats.org/officeDocument/2006/math">
                    <m:r>
                      <a:rPr lang="en-US" sz="1400" b="0" i="1" smtClean="0">
                        <a:latin typeface="Cambria Math" panose="02040503050406030204" pitchFamily="18" charset="0"/>
                      </a:rPr>
                      <m:t>30</m:t>
                    </m:r>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rPr>
                          <m:t>180</m:t>
                        </m:r>
                      </m:den>
                    </m:f>
                  </m:oMath>
                </a14:m>
                <a:r>
                  <a:rPr lang="en-US" sz="1400" dirty="0"/>
                  <a:t>  = </a:t>
                </a:r>
                <a14:m>
                  <m:oMath xmlns:m="http://schemas.openxmlformats.org/officeDocument/2006/math">
                    <m:f>
                      <m:fPr>
                        <m:ctrlPr>
                          <a:rPr lang="en-US" sz="1400" i="1" smtClean="0">
                            <a:latin typeface="Cambria Math" panose="02040503050406030204" pitchFamily="18" charset="0"/>
                          </a:rPr>
                        </m:ctrlPr>
                      </m:fPr>
                      <m:num>
                        <m:r>
                          <a:rPr lang="en-US" sz="140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rPr>
                          <m:t>6</m:t>
                        </m:r>
                      </m:den>
                    </m:f>
                  </m:oMath>
                </a14:m>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6447102" y="4641647"/>
                <a:ext cx="2441053" cy="595035"/>
              </a:xfrm>
              <a:prstGeom prst="rect">
                <a:avLst/>
              </a:prstGeom>
              <a:blipFill>
                <a:blip r:embed="rId2"/>
                <a:stretch>
                  <a:fillRect b="-3061"/>
                </a:stretch>
              </a:blipFill>
            </p:spPr>
            <p:txBody>
              <a:bodyPr/>
              <a:lstStyle/>
              <a:p>
                <a:r>
                  <a:rPr lang="en-US">
                    <a:noFill/>
                  </a:rPr>
                  <a:t> </a:t>
                </a:r>
              </a:p>
            </p:txBody>
          </p:sp>
        </mc:Fallback>
      </mc:AlternateContent>
      <p:sp>
        <p:nvSpPr>
          <p:cNvPr id="8" name="Rectangle 7"/>
          <p:cNvSpPr/>
          <p:nvPr/>
        </p:nvSpPr>
        <p:spPr>
          <a:xfrm>
            <a:off x="6467695" y="6052452"/>
            <a:ext cx="2545890" cy="307777"/>
          </a:xfrm>
          <a:prstGeom prst="rect">
            <a:avLst/>
          </a:prstGeom>
        </p:spPr>
        <p:txBody>
          <a:bodyPr wrap="none">
            <a:spAutoFit/>
          </a:bodyPr>
          <a:lstStyle/>
          <a:p>
            <a:pPr algn="ctr"/>
            <a:r>
              <a:rPr lang="en-US" sz="1400" dirty="0" err="1">
                <a:latin typeface="Times New Roman" panose="02020603050405020304" pitchFamily="18" charset="0"/>
                <a:cs typeface="Times New Roman" panose="02020603050405020304" pitchFamily="18" charset="0"/>
              </a:rPr>
              <a:t>Math.toDegrees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Math.acos</a:t>
            </a:r>
            <a:r>
              <a:rPr lang="en-US" sz="1400" dirty="0">
                <a:latin typeface="Times New Roman" panose="02020603050405020304" pitchFamily="18" charset="0"/>
                <a:cs typeface="Times New Roman" panose="02020603050405020304" pitchFamily="18" charset="0"/>
              </a:rPr>
              <a:t>(0.5))</a:t>
            </a:r>
          </a:p>
        </p:txBody>
      </p:sp>
      <p:sp>
        <p:nvSpPr>
          <p:cNvPr id="9" name="Rectangle 8"/>
          <p:cNvSpPr/>
          <p:nvPr/>
        </p:nvSpPr>
        <p:spPr>
          <a:xfrm>
            <a:off x="6424933" y="5300579"/>
            <a:ext cx="2610819" cy="584775"/>
          </a:xfrm>
          <a:prstGeom prst="rect">
            <a:avLst/>
          </a:prstGeom>
        </p:spPr>
        <p:txBody>
          <a:bodyPr wrap="square">
            <a:spAutoFit/>
          </a:bodyPr>
          <a:lstStyle/>
          <a:p>
            <a:pPr algn="ctr"/>
            <a:r>
              <a:rPr lang="en-US" sz="1600" dirty="0">
                <a:latin typeface="Times New Roman" panose="02020603050405020304" pitchFamily="18" charset="0"/>
                <a:cs typeface="Times New Roman" panose="02020603050405020304" pitchFamily="18" charset="0"/>
              </a:rPr>
              <a:t>The parameter for sin, cos, and tan is an angle in radians.</a:t>
            </a:r>
          </a:p>
        </p:txBody>
      </p:sp>
    </p:spTree>
    <p:extLst>
      <p:ext uri="{BB962C8B-B14F-4D97-AF65-F5344CB8AC3E}">
        <p14:creationId xmlns:p14="http://schemas.microsoft.com/office/powerpoint/2010/main" val="2706325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Exponent and Rounding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25</a:t>
            </a:fld>
            <a:endParaRPr lang="en-US"/>
          </a:p>
        </p:txBody>
      </p:sp>
      <p:sp>
        <p:nvSpPr>
          <p:cNvPr id="7" name="Rectangle 6"/>
          <p:cNvSpPr/>
          <p:nvPr/>
        </p:nvSpPr>
        <p:spPr>
          <a:xfrm>
            <a:off x="6134458" y="1053823"/>
            <a:ext cx="2919305" cy="2154436"/>
          </a:xfrm>
          <a:prstGeom prst="rect">
            <a:avLst/>
          </a:prstGeom>
        </p:spPr>
        <p:txBody>
          <a:bodyPr wrap="square">
            <a:spAutoFit/>
          </a:bodyPr>
          <a:lstStyle/>
          <a:p>
            <a:pPr>
              <a:spcBef>
                <a:spcPts val="1200"/>
              </a:spcBef>
            </a:pPr>
            <a:r>
              <a:rPr lang="en-US" sz="1400" dirty="0" err="1">
                <a:latin typeface="Times New Roman" panose="02020603050405020304" pitchFamily="18" charset="0"/>
                <a:cs typeface="Times New Roman" panose="02020603050405020304" pitchFamily="18" charset="0"/>
              </a:rPr>
              <a:t>Math.exp</a:t>
            </a:r>
            <a:r>
              <a:rPr lang="en-US" sz="1400" dirty="0">
                <a:latin typeface="Times New Roman" panose="02020603050405020304" pitchFamily="18" charset="0"/>
                <a:cs typeface="Times New Roman" panose="02020603050405020304" pitchFamily="18" charset="0"/>
              </a:rPr>
              <a:t>(1) returns 2.71 </a:t>
            </a:r>
          </a:p>
          <a:p>
            <a:pPr>
              <a:spcBef>
                <a:spcPts val="1200"/>
              </a:spcBef>
            </a:pPr>
            <a:r>
              <a:rPr lang="en-US" sz="1400" dirty="0">
                <a:solidFill>
                  <a:srgbClr val="FF0000"/>
                </a:solidFill>
                <a:latin typeface="Times New Roman" panose="02020603050405020304" pitchFamily="18" charset="0"/>
                <a:cs typeface="Times New Roman" panose="02020603050405020304" pitchFamily="18" charset="0"/>
              </a:rPr>
              <a:t>Math.log(2.71) returns 1.0 </a:t>
            </a:r>
          </a:p>
          <a:p>
            <a:pPr>
              <a:spcBef>
                <a:spcPts val="1200"/>
              </a:spcBef>
            </a:pPr>
            <a:r>
              <a:rPr lang="en-US" sz="1400" dirty="0" err="1">
                <a:latin typeface="Times New Roman" panose="02020603050405020304" pitchFamily="18" charset="0"/>
                <a:cs typeface="Times New Roman" panose="02020603050405020304" pitchFamily="18" charset="0"/>
              </a:rPr>
              <a:t>Math.pow</a:t>
            </a:r>
            <a:r>
              <a:rPr lang="en-US" sz="1400" dirty="0">
                <a:latin typeface="Times New Roman" panose="02020603050405020304" pitchFamily="18" charset="0"/>
                <a:cs typeface="Times New Roman" panose="02020603050405020304" pitchFamily="18" charset="0"/>
              </a:rPr>
              <a:t>(2, 3) returns 8.0 </a:t>
            </a:r>
          </a:p>
          <a:p>
            <a:pPr>
              <a:spcBef>
                <a:spcPts val="1200"/>
              </a:spcBef>
            </a:pPr>
            <a:r>
              <a:rPr lang="en-US" sz="1400" dirty="0" err="1">
                <a:solidFill>
                  <a:srgbClr val="FF0000"/>
                </a:solidFill>
                <a:latin typeface="Times New Roman" panose="02020603050405020304" pitchFamily="18" charset="0"/>
                <a:cs typeface="Times New Roman" panose="02020603050405020304" pitchFamily="18" charset="0"/>
              </a:rPr>
              <a:t>Math.pow</a:t>
            </a:r>
            <a:r>
              <a:rPr lang="en-US" sz="1400" dirty="0">
                <a:solidFill>
                  <a:srgbClr val="FF0000"/>
                </a:solidFill>
                <a:latin typeface="Times New Roman" panose="02020603050405020304" pitchFamily="18" charset="0"/>
                <a:cs typeface="Times New Roman" panose="02020603050405020304" pitchFamily="18" charset="0"/>
              </a:rPr>
              <a:t>(3, 2) returns 9.0 </a:t>
            </a:r>
          </a:p>
          <a:p>
            <a:pPr>
              <a:spcBef>
                <a:spcPts val="1200"/>
              </a:spcBef>
            </a:pPr>
            <a:r>
              <a:rPr lang="en-US" sz="1400" dirty="0" err="1">
                <a:solidFill>
                  <a:srgbClr val="FF0000"/>
                </a:solidFill>
                <a:latin typeface="Times New Roman" panose="02020603050405020304" pitchFamily="18" charset="0"/>
                <a:cs typeface="Times New Roman" panose="02020603050405020304" pitchFamily="18" charset="0"/>
              </a:rPr>
              <a:t>Math.sqrt</a:t>
            </a:r>
            <a:r>
              <a:rPr lang="en-US" sz="1400" dirty="0">
                <a:solidFill>
                  <a:srgbClr val="FF0000"/>
                </a:solidFill>
                <a:latin typeface="Times New Roman" panose="02020603050405020304" pitchFamily="18" charset="0"/>
                <a:cs typeface="Times New Roman" panose="02020603050405020304" pitchFamily="18" charset="0"/>
              </a:rPr>
              <a:t>(4) returns 2.0</a:t>
            </a:r>
          </a:p>
          <a:p>
            <a:pPr>
              <a:spcBef>
                <a:spcPts val="1200"/>
              </a:spcBef>
            </a:pPr>
            <a:r>
              <a:rPr lang="en-US" sz="1400" dirty="0" err="1">
                <a:latin typeface="Times New Roman" panose="02020603050405020304" pitchFamily="18" charset="0"/>
                <a:cs typeface="Times New Roman" panose="02020603050405020304" pitchFamily="18" charset="0"/>
              </a:rPr>
              <a:t>Math.sqrt</a:t>
            </a:r>
            <a:r>
              <a:rPr lang="en-US" sz="1400" dirty="0">
                <a:latin typeface="Times New Roman" panose="02020603050405020304" pitchFamily="18" charset="0"/>
                <a:cs typeface="Times New Roman" panose="02020603050405020304" pitchFamily="18" charset="0"/>
              </a:rPr>
              <a:t>(10.5) returns 3.24</a:t>
            </a:r>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nvGraphicFramePr>
            <p:xfrm>
              <a:off x="314469" y="987077"/>
              <a:ext cx="5809605" cy="2273745"/>
            </p:xfrm>
            <a:graphic>
              <a:graphicData uri="http://schemas.openxmlformats.org/drawingml/2006/table">
                <a:tbl>
                  <a:tblPr firstRow="1" bandRow="1">
                    <a:tableStyleId>{5940675A-B579-460E-94D1-54222C63F5DA}</a:tableStyleId>
                  </a:tblPr>
                  <a:tblGrid>
                    <a:gridCol w="1384676">
                      <a:extLst>
                        <a:ext uri="{9D8B030D-6E8A-4147-A177-3AD203B41FA5}">
                          <a16:colId xmlns:a16="http://schemas.microsoft.com/office/drawing/2014/main" val="281100334"/>
                        </a:ext>
                      </a:extLst>
                    </a:gridCol>
                    <a:gridCol w="4424929">
                      <a:extLst>
                        <a:ext uri="{9D8B030D-6E8A-4147-A177-3AD203B41FA5}">
                          <a16:colId xmlns:a16="http://schemas.microsoft.com/office/drawing/2014/main" val="3478303102"/>
                        </a:ext>
                      </a:extLst>
                    </a:gridCol>
                  </a:tblGrid>
                  <a:tr h="335280">
                    <a:tc>
                      <a:txBody>
                        <a:bodyPr/>
                        <a:lstStyle/>
                        <a:p>
                          <a:pPr algn="ctr"/>
                          <a:r>
                            <a:rPr lang="en-US" sz="1600" b="0" i="1" dirty="0">
                              <a:solidFill>
                                <a:srgbClr val="242021"/>
                              </a:solidFill>
                              <a:effectLst/>
                              <a:latin typeface="Times New Roman" panose="02020603050405020304" pitchFamily="18" charset="0"/>
                              <a:cs typeface="Times New Roman" panose="02020603050405020304" pitchFamily="18" charset="0"/>
                            </a:rPr>
                            <a:t>Method</a:t>
                          </a:r>
                          <a:endParaRPr lang="en-US" sz="4000" b="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c>
                      <a:txBody>
                        <a:bodyPr/>
                        <a:lstStyle/>
                        <a:p>
                          <a:pPr algn="ctr"/>
                          <a:r>
                            <a:rPr lang="en-US" sz="1600" b="0" i="1" dirty="0">
                              <a:latin typeface="Times New Roman" panose="02020603050405020304" pitchFamily="18" charset="0"/>
                              <a:cs typeface="Times New Roman" panose="02020603050405020304" pitchFamily="18" charset="0"/>
                            </a:rPr>
                            <a:t>Description</a:t>
                          </a:r>
                        </a:p>
                      </a:txBody>
                      <a:tcPr anchor="ctr">
                        <a:solidFill>
                          <a:schemeClr val="bg1">
                            <a:lumMod val="95000"/>
                          </a:schemeClr>
                        </a:solidFill>
                      </a:tcPr>
                    </a:tc>
                    <a:extLst>
                      <a:ext uri="{0D108BD9-81ED-4DB2-BD59-A6C34878D82A}">
                        <a16:rowId xmlns:a16="http://schemas.microsoft.com/office/drawing/2014/main" val="1043640066"/>
                      </a:ext>
                    </a:extLst>
                  </a:tr>
                  <a:tr h="335280">
                    <a:tc>
                      <a:txBody>
                        <a:bodyPr/>
                        <a:lstStyle/>
                        <a:p>
                          <a:r>
                            <a:rPr lang="en-US" sz="1400" b="0" i="0" dirty="0" err="1">
                              <a:solidFill>
                                <a:srgbClr val="242021"/>
                              </a:solidFill>
                              <a:effectLst/>
                              <a:latin typeface="Times New Roman" panose="02020603050405020304" pitchFamily="18" charset="0"/>
                              <a:cs typeface="Times New Roman" panose="02020603050405020304" pitchFamily="18" charset="0"/>
                            </a:rPr>
                            <a:t>exp</a:t>
                          </a:r>
                          <a:r>
                            <a:rPr lang="en-US" sz="1400" b="0" i="0" dirty="0">
                              <a:solidFill>
                                <a:srgbClr val="242021"/>
                              </a:solidFill>
                              <a:effectLst/>
                              <a:latin typeface="Times New Roman" panose="02020603050405020304" pitchFamily="18" charset="0"/>
                              <a:cs typeface="Times New Roman" panose="02020603050405020304" pitchFamily="18" charset="0"/>
                            </a:rPr>
                            <a:t>(x)</a:t>
                          </a:r>
                          <a:endParaRPr lang="en-US" sz="4000" b="0" dirty="0">
                            <a:effectLst/>
                            <a:latin typeface="Times New Roman" panose="02020603050405020304" pitchFamily="18" charset="0"/>
                            <a:cs typeface="Times New Roman" panose="02020603050405020304" pitchFamily="18" charset="0"/>
                          </a:endParaRPr>
                        </a:p>
                      </a:txBody>
                      <a:tcPr anchor="ctr"/>
                    </a:tc>
                    <a:tc>
                      <a:txBody>
                        <a:bodyPr/>
                        <a:lstStyle/>
                        <a:p>
                          <a:r>
                            <a:rPr lang="en-US" sz="1600" b="0" i="0" dirty="0">
                              <a:solidFill>
                                <a:srgbClr val="242021"/>
                              </a:solidFill>
                              <a:effectLst/>
                              <a:latin typeface="Times New Roman" panose="02020603050405020304" pitchFamily="18" charset="0"/>
                              <a:cs typeface="Times New Roman" panose="02020603050405020304" pitchFamily="18" charset="0"/>
                            </a:rPr>
                            <a:t>Returns </a:t>
                          </a:r>
                          <a:r>
                            <a:rPr lang="en-US" sz="1600" b="0" i="0" dirty="0">
                              <a:solidFill>
                                <a:srgbClr val="FF0000"/>
                              </a:solidFill>
                              <a:effectLst/>
                              <a:latin typeface="Times New Roman" panose="02020603050405020304" pitchFamily="18" charset="0"/>
                              <a:cs typeface="Times New Roman" panose="02020603050405020304" pitchFamily="18" charset="0"/>
                            </a:rPr>
                            <a:t>e</a:t>
                          </a:r>
                          <a:r>
                            <a:rPr lang="en-US" sz="1600" b="0" i="0" dirty="0">
                              <a:solidFill>
                                <a:srgbClr val="242021"/>
                              </a:solidFill>
                              <a:effectLst/>
                              <a:latin typeface="Times New Roman" panose="02020603050405020304" pitchFamily="18" charset="0"/>
                              <a:cs typeface="Times New Roman" panose="02020603050405020304" pitchFamily="18" charset="0"/>
                            </a:rPr>
                            <a:t> raised to power of x (e</a:t>
                          </a:r>
                          <a:r>
                            <a:rPr lang="en-US" sz="1600" b="0" i="0" baseline="30000" dirty="0">
                              <a:solidFill>
                                <a:srgbClr val="242021"/>
                              </a:solidFill>
                              <a:effectLst/>
                              <a:latin typeface="Times New Roman" panose="02020603050405020304" pitchFamily="18" charset="0"/>
                              <a:cs typeface="Times New Roman" panose="02020603050405020304" pitchFamily="18" charset="0"/>
                            </a:rPr>
                            <a:t>x</a:t>
                          </a:r>
                          <a:r>
                            <a:rPr lang="en-US" sz="1600" b="0" i="0" dirty="0">
                              <a:solidFill>
                                <a:srgbClr val="242021"/>
                              </a:solidFill>
                              <a:effectLst/>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906666380"/>
                      </a:ext>
                    </a:extLst>
                  </a:tr>
                  <a:tr h="335280">
                    <a:tc>
                      <a:txBody>
                        <a:bodyPr/>
                        <a:lstStyle/>
                        <a:p>
                          <a:r>
                            <a:rPr lang="en-US" sz="1600" b="0" i="0" kern="1200" dirty="0">
                              <a:solidFill>
                                <a:srgbClr val="242021"/>
                              </a:solidFill>
                              <a:effectLst/>
                              <a:latin typeface="Times New Roman" panose="02020603050405020304" pitchFamily="18" charset="0"/>
                              <a:ea typeface="+mn-ea"/>
                              <a:cs typeface="Times New Roman" panose="02020603050405020304" pitchFamily="18" charset="0"/>
                            </a:rPr>
                            <a:t>log(x) </a:t>
                          </a:r>
                        </a:p>
                      </a:txBody>
                      <a:tcPr anchor="ctr"/>
                    </a:tc>
                    <a:tc>
                      <a:txBody>
                        <a:bodyPr/>
                        <a:lstStyle/>
                        <a:p>
                          <a:r>
                            <a:rPr lang="en-US" sz="1600" b="0" i="0" kern="1200" dirty="0">
                              <a:solidFill>
                                <a:srgbClr val="242021"/>
                              </a:solidFill>
                              <a:effectLst/>
                              <a:latin typeface="Times New Roman" panose="02020603050405020304" pitchFamily="18" charset="0"/>
                              <a:ea typeface="+mn-ea"/>
                              <a:cs typeface="Times New Roman" panose="02020603050405020304" pitchFamily="18" charset="0"/>
                            </a:rPr>
                            <a:t>Returns the natural logarithm of x (ln(x) = log</a:t>
                          </a:r>
                          <a:r>
                            <a:rPr lang="en-US" sz="1600" b="0" i="0" kern="1200" baseline="-25000" dirty="0">
                              <a:solidFill>
                                <a:srgbClr val="242021"/>
                              </a:solidFill>
                              <a:effectLst/>
                              <a:latin typeface="Times New Roman" panose="02020603050405020304" pitchFamily="18" charset="0"/>
                              <a:ea typeface="+mn-ea"/>
                              <a:cs typeface="Times New Roman" panose="02020603050405020304" pitchFamily="18" charset="0"/>
                            </a:rPr>
                            <a:t>e</a:t>
                          </a:r>
                          <a:r>
                            <a:rPr lang="en-US" sz="1600" b="0" i="0" kern="1200" dirty="0">
                              <a:solidFill>
                                <a:srgbClr val="242021"/>
                              </a:solidFill>
                              <a:effectLst/>
                              <a:latin typeface="Times New Roman" panose="02020603050405020304" pitchFamily="18" charset="0"/>
                              <a:ea typeface="+mn-ea"/>
                              <a:cs typeface="Times New Roman" panose="02020603050405020304" pitchFamily="18" charset="0"/>
                            </a:rPr>
                            <a:t>(x))</a:t>
                          </a:r>
                        </a:p>
                      </a:txBody>
                      <a:tcPr anchor="ctr"/>
                    </a:tc>
                    <a:extLst>
                      <a:ext uri="{0D108BD9-81ED-4DB2-BD59-A6C34878D82A}">
                        <a16:rowId xmlns:a16="http://schemas.microsoft.com/office/drawing/2014/main" val="3014468348"/>
                      </a:ext>
                    </a:extLst>
                  </a:tr>
                  <a:tr h="335280">
                    <a:tc>
                      <a:txBody>
                        <a:bodyPr/>
                        <a:lstStyle/>
                        <a:p>
                          <a:r>
                            <a:rPr lang="en-US" sz="1600" b="0" i="0" kern="1200" dirty="0">
                              <a:solidFill>
                                <a:srgbClr val="242021"/>
                              </a:solidFill>
                              <a:effectLst/>
                              <a:latin typeface="Times New Roman" panose="02020603050405020304" pitchFamily="18" charset="0"/>
                              <a:ea typeface="+mn-ea"/>
                              <a:cs typeface="Times New Roman" panose="02020603050405020304" pitchFamily="18" charset="0"/>
                            </a:rPr>
                            <a:t>log10(x) </a:t>
                          </a:r>
                        </a:p>
                      </a:txBody>
                      <a:tcPr anchor="ctr"/>
                    </a:tc>
                    <a:tc>
                      <a:txBody>
                        <a:bodyPr/>
                        <a:lstStyle/>
                        <a:p>
                          <a:r>
                            <a:rPr lang="en-US" sz="1600" b="0" i="0" kern="1200" dirty="0">
                              <a:solidFill>
                                <a:srgbClr val="242021"/>
                              </a:solidFill>
                              <a:effectLst/>
                              <a:latin typeface="Times New Roman" panose="02020603050405020304" pitchFamily="18" charset="0"/>
                              <a:ea typeface="+mn-ea"/>
                              <a:cs typeface="Times New Roman" panose="02020603050405020304" pitchFamily="18" charset="0"/>
                            </a:rPr>
                            <a:t>Returns the base 10 logarithm of x (log</a:t>
                          </a:r>
                          <a:r>
                            <a:rPr lang="en-US" sz="1600" b="0" i="0" kern="1200" baseline="-25000" dirty="0">
                              <a:solidFill>
                                <a:srgbClr val="242021"/>
                              </a:solidFill>
                              <a:effectLst/>
                              <a:latin typeface="Times New Roman" panose="02020603050405020304" pitchFamily="18" charset="0"/>
                              <a:ea typeface="+mn-ea"/>
                              <a:cs typeface="Times New Roman" panose="02020603050405020304" pitchFamily="18" charset="0"/>
                            </a:rPr>
                            <a:t>10</a:t>
                          </a:r>
                          <a:r>
                            <a:rPr lang="en-US" sz="1600" b="0" i="0" kern="1200" dirty="0">
                              <a:solidFill>
                                <a:srgbClr val="242021"/>
                              </a:solidFill>
                              <a:effectLst/>
                              <a:latin typeface="Times New Roman" panose="02020603050405020304" pitchFamily="18" charset="0"/>
                              <a:ea typeface="+mn-ea"/>
                              <a:cs typeface="Times New Roman" panose="02020603050405020304" pitchFamily="18" charset="0"/>
                            </a:rPr>
                            <a:t>(x)).</a:t>
                          </a:r>
                        </a:p>
                      </a:txBody>
                      <a:tcPr anchor="ctr"/>
                    </a:tc>
                    <a:extLst>
                      <a:ext uri="{0D108BD9-81ED-4DB2-BD59-A6C34878D82A}">
                        <a16:rowId xmlns:a16="http://schemas.microsoft.com/office/drawing/2014/main" val="1618241053"/>
                      </a:ext>
                    </a:extLst>
                  </a:tr>
                  <a:tr h="335280">
                    <a:tc>
                      <a:txBody>
                        <a:bodyPr/>
                        <a:lstStyle/>
                        <a:p>
                          <a:r>
                            <a:rPr lang="en-US" sz="1600" b="0" i="0" kern="1200">
                              <a:solidFill>
                                <a:srgbClr val="242021"/>
                              </a:solidFill>
                              <a:effectLst/>
                              <a:latin typeface="Times New Roman" panose="02020603050405020304" pitchFamily="18" charset="0"/>
                              <a:ea typeface="+mn-ea"/>
                              <a:cs typeface="Times New Roman" panose="02020603050405020304" pitchFamily="18" charset="0"/>
                            </a:rPr>
                            <a:t>pow(a, b) </a:t>
                          </a:r>
                        </a:p>
                      </a:txBody>
                      <a:tcPr anchor="ctr"/>
                    </a:tc>
                    <a:tc>
                      <a:txBody>
                        <a:bodyPr/>
                        <a:lstStyle/>
                        <a:p>
                          <a:r>
                            <a:rPr lang="en-US" sz="1600" b="0" i="0" kern="1200" dirty="0">
                              <a:solidFill>
                                <a:srgbClr val="242021"/>
                              </a:solidFill>
                              <a:effectLst/>
                              <a:latin typeface="Times New Roman" panose="02020603050405020304" pitchFamily="18" charset="0"/>
                              <a:ea typeface="+mn-ea"/>
                              <a:cs typeface="Times New Roman" panose="02020603050405020304" pitchFamily="18" charset="0"/>
                            </a:rPr>
                            <a:t>Returns a raised to the power of b (a</a:t>
                          </a:r>
                          <a:r>
                            <a:rPr lang="en-US" sz="1600" b="0" i="0" kern="1200" baseline="30000" dirty="0">
                              <a:solidFill>
                                <a:srgbClr val="242021"/>
                              </a:solidFill>
                              <a:effectLst/>
                              <a:latin typeface="Times New Roman" panose="02020603050405020304" pitchFamily="18" charset="0"/>
                              <a:ea typeface="+mn-ea"/>
                              <a:cs typeface="Times New Roman" panose="02020603050405020304" pitchFamily="18" charset="0"/>
                            </a:rPr>
                            <a:t>b</a:t>
                          </a:r>
                          <a:r>
                            <a:rPr lang="en-US" sz="1600" b="0" i="0" kern="1200" dirty="0">
                              <a:solidFill>
                                <a:srgbClr val="242021"/>
                              </a:solidFill>
                              <a:effectLst/>
                              <a:latin typeface="Times New Roman" panose="02020603050405020304" pitchFamily="18" charset="0"/>
                              <a:ea typeface="+mn-ea"/>
                              <a:cs typeface="Times New Roman" panose="02020603050405020304" pitchFamily="18" charset="0"/>
                            </a:rPr>
                            <a:t>)</a:t>
                          </a:r>
                        </a:p>
                      </a:txBody>
                      <a:tcPr anchor="ctr"/>
                    </a:tc>
                    <a:extLst>
                      <a:ext uri="{0D108BD9-81ED-4DB2-BD59-A6C34878D82A}">
                        <a16:rowId xmlns:a16="http://schemas.microsoft.com/office/drawing/2014/main" val="2907049253"/>
                      </a:ext>
                    </a:extLst>
                  </a:tr>
                  <a:tr h="335280">
                    <a:tc>
                      <a:txBody>
                        <a:bodyPr/>
                        <a:lstStyle/>
                        <a:p>
                          <a:r>
                            <a:rPr lang="en-US" sz="1600" b="0" i="0" kern="1200" dirty="0">
                              <a:solidFill>
                                <a:srgbClr val="242021"/>
                              </a:solidFill>
                              <a:effectLst/>
                              <a:latin typeface="Times New Roman" panose="02020603050405020304" pitchFamily="18" charset="0"/>
                              <a:ea typeface="+mn-ea"/>
                              <a:cs typeface="Times New Roman" panose="02020603050405020304" pitchFamily="18" charset="0"/>
                            </a:rPr>
                            <a:t>sqrt(x)</a:t>
                          </a:r>
                        </a:p>
                      </a:txBody>
                      <a:tcPr anchor="ctr"/>
                    </a:tc>
                    <a:tc>
                      <a:txBody>
                        <a:bodyPr/>
                        <a:lstStyle/>
                        <a:p>
                          <a:r>
                            <a:rPr lang="en-US" sz="1600" b="0" i="0" kern="1200" dirty="0">
                              <a:solidFill>
                                <a:srgbClr val="242021"/>
                              </a:solidFill>
                              <a:effectLst/>
                              <a:latin typeface="Times New Roman" panose="02020603050405020304" pitchFamily="18" charset="0"/>
                              <a:ea typeface="+mn-ea"/>
                              <a:cs typeface="Times New Roman" panose="02020603050405020304" pitchFamily="18" charset="0"/>
                            </a:rPr>
                            <a:t>Returns the square root of x (</a:t>
                          </a:r>
                          <a14:m>
                            <m:oMath xmlns:m="http://schemas.openxmlformats.org/officeDocument/2006/math">
                              <m:r>
                                <a:rPr lang="en-US" sz="1600" b="0" i="1" kern="1200" smtClean="0">
                                  <a:solidFill>
                                    <a:srgbClr val="242021"/>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b="0" i="0" kern="1200" dirty="0">
                              <a:solidFill>
                                <a:srgbClr val="242021"/>
                              </a:solidFill>
                              <a:effectLst/>
                              <a:latin typeface="Times New Roman" panose="02020603050405020304" pitchFamily="18" charset="0"/>
                              <a:ea typeface="+mn-ea"/>
                              <a:cs typeface="Times New Roman" panose="02020603050405020304" pitchFamily="18" charset="0"/>
                            </a:rPr>
                            <a:t>x) for x ≥ 0 </a:t>
                          </a:r>
                          <a:br>
                            <a:rPr lang="en-US" sz="1600" b="0" i="0" kern="1200" dirty="0">
                              <a:solidFill>
                                <a:srgbClr val="242021"/>
                              </a:solidFill>
                              <a:effectLst/>
                              <a:latin typeface="Times New Roman" panose="02020603050405020304" pitchFamily="18" charset="0"/>
                              <a:ea typeface="+mn-ea"/>
                              <a:cs typeface="Times New Roman" panose="02020603050405020304" pitchFamily="18" charset="0"/>
                            </a:rPr>
                          </a:br>
                          <a:endParaRPr lang="en-US" sz="1600" b="0" i="0" kern="1200" dirty="0">
                            <a:solidFill>
                              <a:srgbClr val="24202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83712397"/>
                      </a:ext>
                    </a:extLst>
                  </a:tr>
                </a:tbl>
              </a:graphicData>
            </a:graphic>
          </p:graphicFrame>
        </mc:Choice>
        <mc:Fallback xmlns="">
          <p:graphicFrame>
            <p:nvGraphicFramePr>
              <p:cNvPr id="9" name="Table 8"/>
              <p:cNvGraphicFramePr>
                <a:graphicFrameLocks noGrp="1"/>
              </p:cNvGraphicFramePr>
              <p:nvPr>
                <p:extLst/>
              </p:nvPr>
            </p:nvGraphicFramePr>
            <p:xfrm>
              <a:off x="314469" y="987077"/>
              <a:ext cx="5809605" cy="2273745"/>
            </p:xfrm>
            <a:graphic>
              <a:graphicData uri="http://schemas.openxmlformats.org/drawingml/2006/table">
                <a:tbl>
                  <a:tblPr firstRow="1" bandRow="1">
                    <a:tableStyleId>{5940675A-B579-460E-94D1-54222C63F5DA}</a:tableStyleId>
                  </a:tblPr>
                  <a:tblGrid>
                    <a:gridCol w="1384676">
                      <a:extLst>
                        <a:ext uri="{9D8B030D-6E8A-4147-A177-3AD203B41FA5}">
                          <a16:colId xmlns:a16="http://schemas.microsoft.com/office/drawing/2014/main" val="281100334"/>
                        </a:ext>
                      </a:extLst>
                    </a:gridCol>
                    <a:gridCol w="4424929">
                      <a:extLst>
                        <a:ext uri="{9D8B030D-6E8A-4147-A177-3AD203B41FA5}">
                          <a16:colId xmlns:a16="http://schemas.microsoft.com/office/drawing/2014/main" val="3478303102"/>
                        </a:ext>
                      </a:extLst>
                    </a:gridCol>
                  </a:tblGrid>
                  <a:tr h="335280">
                    <a:tc>
                      <a:txBody>
                        <a:bodyPr/>
                        <a:lstStyle/>
                        <a:p>
                          <a:pPr algn="ctr"/>
                          <a:r>
                            <a:rPr lang="en-US" sz="1600" b="0" i="1" dirty="0" smtClean="0">
                              <a:solidFill>
                                <a:srgbClr val="242021"/>
                              </a:solidFill>
                              <a:effectLst/>
                              <a:latin typeface="Times New Roman" panose="02020603050405020304" pitchFamily="18" charset="0"/>
                              <a:cs typeface="Times New Roman" panose="02020603050405020304" pitchFamily="18" charset="0"/>
                            </a:rPr>
                            <a:t>Method</a:t>
                          </a:r>
                          <a:endParaRPr lang="en-US" sz="4000" b="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c>
                      <a:txBody>
                        <a:bodyPr/>
                        <a:lstStyle/>
                        <a:p>
                          <a:pPr algn="ctr"/>
                          <a:r>
                            <a:rPr lang="en-US" sz="1600" b="0" i="1" dirty="0" smtClean="0">
                              <a:latin typeface="Times New Roman" panose="02020603050405020304" pitchFamily="18" charset="0"/>
                              <a:cs typeface="Times New Roman" panose="02020603050405020304" pitchFamily="18" charset="0"/>
                            </a:rPr>
                            <a:t>Description</a:t>
                          </a:r>
                          <a:endParaRPr lang="en-US" sz="1600" b="0" i="1"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extLst>
                      <a:ext uri="{0D108BD9-81ED-4DB2-BD59-A6C34878D82A}">
                        <a16:rowId xmlns:a16="http://schemas.microsoft.com/office/drawing/2014/main" val="1043640066"/>
                      </a:ext>
                    </a:extLst>
                  </a:tr>
                  <a:tr h="335280">
                    <a:tc>
                      <a:txBody>
                        <a:bodyPr/>
                        <a:lstStyle/>
                        <a:p>
                          <a:r>
                            <a:rPr lang="en-US" sz="1400" b="0" i="0" dirty="0" err="1" smtClean="0">
                              <a:solidFill>
                                <a:srgbClr val="242021"/>
                              </a:solidFill>
                              <a:effectLst/>
                              <a:latin typeface="Times New Roman" panose="02020603050405020304" pitchFamily="18" charset="0"/>
                              <a:cs typeface="Times New Roman" panose="02020603050405020304" pitchFamily="18" charset="0"/>
                            </a:rPr>
                            <a:t>exp</a:t>
                          </a:r>
                          <a:r>
                            <a:rPr lang="en-US" sz="1400" b="0" i="0" dirty="0" smtClean="0">
                              <a:solidFill>
                                <a:srgbClr val="242021"/>
                              </a:solidFill>
                              <a:effectLst/>
                              <a:latin typeface="Times New Roman" panose="02020603050405020304" pitchFamily="18" charset="0"/>
                              <a:cs typeface="Times New Roman" panose="02020603050405020304" pitchFamily="18" charset="0"/>
                            </a:rPr>
                            <a:t>(x)</a:t>
                          </a:r>
                          <a:endParaRPr lang="en-US" sz="4000" b="0" dirty="0">
                            <a:effectLst/>
                            <a:latin typeface="Times New Roman" panose="02020603050405020304" pitchFamily="18" charset="0"/>
                            <a:cs typeface="Times New Roman" panose="02020603050405020304" pitchFamily="18" charset="0"/>
                          </a:endParaRPr>
                        </a:p>
                      </a:txBody>
                      <a:tcPr anchor="ctr"/>
                    </a:tc>
                    <a:tc>
                      <a:txBody>
                        <a:bodyPr/>
                        <a:lstStyle/>
                        <a:p>
                          <a:r>
                            <a:rPr lang="en-US" sz="1600" b="0" i="0" dirty="0" smtClean="0">
                              <a:solidFill>
                                <a:srgbClr val="242021"/>
                              </a:solidFill>
                              <a:effectLst/>
                              <a:latin typeface="Times New Roman" panose="02020603050405020304" pitchFamily="18" charset="0"/>
                              <a:cs typeface="Times New Roman" panose="02020603050405020304" pitchFamily="18" charset="0"/>
                            </a:rPr>
                            <a:t>Returns </a:t>
                          </a:r>
                          <a:r>
                            <a:rPr lang="en-US" sz="1600" b="0" i="0" dirty="0" smtClean="0">
                              <a:solidFill>
                                <a:srgbClr val="FF0000"/>
                              </a:solidFill>
                              <a:effectLst/>
                              <a:latin typeface="Times New Roman" panose="02020603050405020304" pitchFamily="18" charset="0"/>
                              <a:cs typeface="Times New Roman" panose="02020603050405020304" pitchFamily="18" charset="0"/>
                            </a:rPr>
                            <a:t>e</a:t>
                          </a:r>
                          <a:r>
                            <a:rPr lang="en-US" sz="1600" b="0" i="0" dirty="0" smtClean="0">
                              <a:solidFill>
                                <a:srgbClr val="242021"/>
                              </a:solidFill>
                              <a:effectLst/>
                              <a:latin typeface="Times New Roman" panose="02020603050405020304" pitchFamily="18" charset="0"/>
                              <a:cs typeface="Times New Roman" panose="02020603050405020304" pitchFamily="18" charset="0"/>
                            </a:rPr>
                            <a:t> raised to power of x (e</a:t>
                          </a:r>
                          <a:r>
                            <a:rPr lang="en-US" sz="1600" b="0" i="0" baseline="30000" dirty="0" smtClean="0">
                              <a:solidFill>
                                <a:srgbClr val="242021"/>
                              </a:solidFill>
                              <a:effectLst/>
                              <a:latin typeface="Times New Roman" panose="02020603050405020304" pitchFamily="18" charset="0"/>
                              <a:cs typeface="Times New Roman" panose="02020603050405020304" pitchFamily="18" charset="0"/>
                            </a:rPr>
                            <a:t>x</a:t>
                          </a:r>
                          <a:r>
                            <a:rPr lang="en-US" sz="1600" b="0" i="0" dirty="0" smtClean="0">
                              <a:solidFill>
                                <a:srgbClr val="242021"/>
                              </a:solidFill>
                              <a:effectLst/>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906666380"/>
                      </a:ext>
                    </a:extLst>
                  </a:tr>
                  <a:tr h="335280">
                    <a:tc>
                      <a:txBody>
                        <a:bodyPr/>
                        <a:lstStyle/>
                        <a:p>
                          <a:r>
                            <a:rPr lang="en-US" sz="1600" b="0" i="0" kern="1200" dirty="0">
                              <a:solidFill>
                                <a:srgbClr val="242021"/>
                              </a:solidFill>
                              <a:effectLst/>
                              <a:latin typeface="Times New Roman" panose="02020603050405020304" pitchFamily="18" charset="0"/>
                              <a:ea typeface="+mn-ea"/>
                              <a:cs typeface="Times New Roman" panose="02020603050405020304" pitchFamily="18" charset="0"/>
                            </a:rPr>
                            <a:t>log(x) </a:t>
                          </a:r>
                        </a:p>
                      </a:txBody>
                      <a:tcPr anchor="ctr"/>
                    </a:tc>
                    <a:tc>
                      <a:txBody>
                        <a:bodyPr/>
                        <a:lstStyle/>
                        <a:p>
                          <a:r>
                            <a:rPr lang="en-US" sz="1600" b="0" i="0" kern="1200" dirty="0">
                              <a:solidFill>
                                <a:srgbClr val="242021"/>
                              </a:solidFill>
                              <a:effectLst/>
                              <a:latin typeface="Times New Roman" panose="02020603050405020304" pitchFamily="18" charset="0"/>
                              <a:ea typeface="+mn-ea"/>
                              <a:cs typeface="Times New Roman" panose="02020603050405020304" pitchFamily="18" charset="0"/>
                            </a:rPr>
                            <a:t>Returns the natural logarithm of x (ln(x) = log</a:t>
                          </a:r>
                          <a:r>
                            <a:rPr lang="en-US" sz="1600" b="0" i="0" kern="1200" baseline="-25000" dirty="0">
                              <a:solidFill>
                                <a:srgbClr val="242021"/>
                              </a:solidFill>
                              <a:effectLst/>
                              <a:latin typeface="Times New Roman" panose="02020603050405020304" pitchFamily="18" charset="0"/>
                              <a:ea typeface="+mn-ea"/>
                              <a:cs typeface="Times New Roman" panose="02020603050405020304" pitchFamily="18" charset="0"/>
                            </a:rPr>
                            <a:t>e</a:t>
                          </a:r>
                          <a:r>
                            <a:rPr lang="en-US" sz="1600" b="0" i="0" kern="1200" dirty="0">
                              <a:solidFill>
                                <a:srgbClr val="242021"/>
                              </a:solidFill>
                              <a:effectLst/>
                              <a:latin typeface="Times New Roman" panose="02020603050405020304" pitchFamily="18" charset="0"/>
                              <a:ea typeface="+mn-ea"/>
                              <a:cs typeface="Times New Roman" panose="02020603050405020304" pitchFamily="18" charset="0"/>
                            </a:rPr>
                            <a:t>(x))</a:t>
                          </a:r>
                        </a:p>
                      </a:txBody>
                      <a:tcPr anchor="ctr"/>
                    </a:tc>
                    <a:extLst>
                      <a:ext uri="{0D108BD9-81ED-4DB2-BD59-A6C34878D82A}">
                        <a16:rowId xmlns:a16="http://schemas.microsoft.com/office/drawing/2014/main" val="3014468348"/>
                      </a:ext>
                    </a:extLst>
                  </a:tr>
                  <a:tr h="335280">
                    <a:tc>
                      <a:txBody>
                        <a:bodyPr/>
                        <a:lstStyle/>
                        <a:p>
                          <a:r>
                            <a:rPr lang="en-US" sz="1600" b="0" i="0" kern="1200" dirty="0">
                              <a:solidFill>
                                <a:srgbClr val="242021"/>
                              </a:solidFill>
                              <a:effectLst/>
                              <a:latin typeface="Times New Roman" panose="02020603050405020304" pitchFamily="18" charset="0"/>
                              <a:ea typeface="+mn-ea"/>
                              <a:cs typeface="Times New Roman" panose="02020603050405020304" pitchFamily="18" charset="0"/>
                            </a:rPr>
                            <a:t>log10(x) </a:t>
                          </a:r>
                        </a:p>
                      </a:txBody>
                      <a:tcPr anchor="ctr"/>
                    </a:tc>
                    <a:tc>
                      <a:txBody>
                        <a:bodyPr/>
                        <a:lstStyle/>
                        <a:p>
                          <a:r>
                            <a:rPr lang="en-US" sz="1600" b="0" i="0" kern="1200" dirty="0">
                              <a:solidFill>
                                <a:srgbClr val="242021"/>
                              </a:solidFill>
                              <a:effectLst/>
                              <a:latin typeface="Times New Roman" panose="02020603050405020304" pitchFamily="18" charset="0"/>
                              <a:ea typeface="+mn-ea"/>
                              <a:cs typeface="Times New Roman" panose="02020603050405020304" pitchFamily="18" charset="0"/>
                            </a:rPr>
                            <a:t>Returns the base 10 logarithm of x (log</a:t>
                          </a:r>
                          <a:r>
                            <a:rPr lang="en-US" sz="1600" b="0" i="0" kern="1200" baseline="-25000" dirty="0">
                              <a:solidFill>
                                <a:srgbClr val="242021"/>
                              </a:solidFill>
                              <a:effectLst/>
                              <a:latin typeface="Times New Roman" panose="02020603050405020304" pitchFamily="18" charset="0"/>
                              <a:ea typeface="+mn-ea"/>
                              <a:cs typeface="Times New Roman" panose="02020603050405020304" pitchFamily="18" charset="0"/>
                            </a:rPr>
                            <a:t>10</a:t>
                          </a:r>
                          <a:r>
                            <a:rPr lang="en-US" sz="1600" b="0" i="0" kern="1200" dirty="0">
                              <a:solidFill>
                                <a:srgbClr val="242021"/>
                              </a:solidFill>
                              <a:effectLst/>
                              <a:latin typeface="Times New Roman" panose="02020603050405020304" pitchFamily="18" charset="0"/>
                              <a:ea typeface="+mn-ea"/>
                              <a:cs typeface="Times New Roman" panose="02020603050405020304" pitchFamily="18" charset="0"/>
                            </a:rPr>
                            <a:t>(x)).</a:t>
                          </a:r>
                        </a:p>
                      </a:txBody>
                      <a:tcPr anchor="ctr"/>
                    </a:tc>
                    <a:extLst>
                      <a:ext uri="{0D108BD9-81ED-4DB2-BD59-A6C34878D82A}">
                        <a16:rowId xmlns:a16="http://schemas.microsoft.com/office/drawing/2014/main" val="1618241053"/>
                      </a:ext>
                    </a:extLst>
                  </a:tr>
                  <a:tr h="335280">
                    <a:tc>
                      <a:txBody>
                        <a:bodyPr/>
                        <a:lstStyle/>
                        <a:p>
                          <a:r>
                            <a:rPr lang="en-US" sz="1600" b="0" i="0" kern="1200">
                              <a:solidFill>
                                <a:srgbClr val="242021"/>
                              </a:solidFill>
                              <a:effectLst/>
                              <a:latin typeface="Times New Roman" panose="02020603050405020304" pitchFamily="18" charset="0"/>
                              <a:ea typeface="+mn-ea"/>
                              <a:cs typeface="Times New Roman" panose="02020603050405020304" pitchFamily="18" charset="0"/>
                            </a:rPr>
                            <a:t>pow(a, b) </a:t>
                          </a:r>
                        </a:p>
                      </a:txBody>
                      <a:tcPr anchor="ctr"/>
                    </a:tc>
                    <a:tc>
                      <a:txBody>
                        <a:bodyPr/>
                        <a:lstStyle/>
                        <a:p>
                          <a:r>
                            <a:rPr lang="en-US" sz="1600" b="0" i="0" kern="1200" dirty="0">
                              <a:solidFill>
                                <a:srgbClr val="242021"/>
                              </a:solidFill>
                              <a:effectLst/>
                              <a:latin typeface="Times New Roman" panose="02020603050405020304" pitchFamily="18" charset="0"/>
                              <a:ea typeface="+mn-ea"/>
                              <a:cs typeface="Times New Roman" panose="02020603050405020304" pitchFamily="18" charset="0"/>
                            </a:rPr>
                            <a:t>Returns a raised to the power of b (a</a:t>
                          </a:r>
                          <a:r>
                            <a:rPr lang="en-US" sz="1600" b="0" i="0" kern="1200" baseline="30000" dirty="0">
                              <a:solidFill>
                                <a:srgbClr val="242021"/>
                              </a:solidFill>
                              <a:effectLst/>
                              <a:latin typeface="Times New Roman" panose="02020603050405020304" pitchFamily="18" charset="0"/>
                              <a:ea typeface="+mn-ea"/>
                              <a:cs typeface="Times New Roman" panose="02020603050405020304" pitchFamily="18" charset="0"/>
                            </a:rPr>
                            <a:t>b</a:t>
                          </a:r>
                          <a:r>
                            <a:rPr lang="en-US" sz="1600" b="0" i="0" kern="1200" dirty="0">
                              <a:solidFill>
                                <a:srgbClr val="242021"/>
                              </a:solidFill>
                              <a:effectLst/>
                              <a:latin typeface="Times New Roman" panose="02020603050405020304" pitchFamily="18" charset="0"/>
                              <a:ea typeface="+mn-ea"/>
                              <a:cs typeface="Times New Roman" panose="02020603050405020304" pitchFamily="18" charset="0"/>
                            </a:rPr>
                            <a:t>)</a:t>
                          </a:r>
                        </a:p>
                      </a:txBody>
                      <a:tcPr anchor="ctr"/>
                    </a:tc>
                    <a:extLst>
                      <a:ext uri="{0D108BD9-81ED-4DB2-BD59-A6C34878D82A}">
                        <a16:rowId xmlns:a16="http://schemas.microsoft.com/office/drawing/2014/main" val="2907049253"/>
                      </a:ext>
                    </a:extLst>
                  </a:tr>
                  <a:tr h="597345">
                    <a:tc>
                      <a:txBody>
                        <a:bodyPr/>
                        <a:lstStyle/>
                        <a:p>
                          <a:r>
                            <a:rPr lang="en-US" sz="1600" b="0" i="0" kern="1200" dirty="0" smtClean="0">
                              <a:solidFill>
                                <a:srgbClr val="242021"/>
                              </a:solidFill>
                              <a:effectLst/>
                              <a:latin typeface="Times New Roman" panose="02020603050405020304" pitchFamily="18" charset="0"/>
                              <a:ea typeface="+mn-ea"/>
                              <a:cs typeface="Times New Roman" panose="02020603050405020304" pitchFamily="18" charset="0"/>
                            </a:rPr>
                            <a:t>sqrt(x)</a:t>
                          </a:r>
                          <a:endParaRPr lang="en-US" sz="1600" b="0" i="0" kern="1200" dirty="0">
                            <a:solidFill>
                              <a:srgbClr val="242021"/>
                            </a:solidFill>
                            <a:effectLst/>
                            <a:latin typeface="Times New Roman" panose="02020603050405020304" pitchFamily="18" charset="0"/>
                            <a:ea typeface="+mn-ea"/>
                            <a:cs typeface="Times New Roman" panose="02020603050405020304" pitchFamily="18" charset="0"/>
                          </a:endParaRPr>
                        </a:p>
                      </a:txBody>
                      <a:tcPr anchor="ctr"/>
                    </a:tc>
                    <a:tc>
                      <a:txBody>
                        <a:bodyPr/>
                        <a:lstStyle/>
                        <a:p>
                          <a:endParaRPr lang="en-US"/>
                        </a:p>
                      </a:txBody>
                      <a:tcPr anchor="ctr">
                        <a:blipFill>
                          <a:blip r:embed="rId2"/>
                          <a:stretch>
                            <a:fillRect l="-31362" t="-283673" r="-275" b="-2041"/>
                          </a:stretch>
                        </a:blipFill>
                      </a:tcPr>
                    </a:tc>
                    <a:extLst>
                      <a:ext uri="{0D108BD9-81ED-4DB2-BD59-A6C34878D82A}">
                        <a16:rowId xmlns:a16="http://schemas.microsoft.com/office/drawing/2014/main" val="83712397"/>
                      </a:ext>
                    </a:extLst>
                  </a:tr>
                </a:tbl>
              </a:graphicData>
            </a:graphic>
          </p:graphicFrame>
        </mc:Fallback>
      </mc:AlternateContent>
      <p:graphicFrame>
        <p:nvGraphicFramePr>
          <p:cNvPr id="6" name="Table 5"/>
          <p:cNvGraphicFramePr>
            <a:graphicFrameLocks noGrp="1"/>
          </p:cNvGraphicFramePr>
          <p:nvPr/>
        </p:nvGraphicFramePr>
        <p:xfrm>
          <a:off x="314468" y="3663510"/>
          <a:ext cx="5809605" cy="2558237"/>
        </p:xfrm>
        <a:graphic>
          <a:graphicData uri="http://schemas.openxmlformats.org/drawingml/2006/table">
            <a:tbl>
              <a:tblPr firstRow="1" bandRow="1">
                <a:tableStyleId>{5940675A-B579-460E-94D1-54222C63F5DA}</a:tableStyleId>
              </a:tblPr>
              <a:tblGrid>
                <a:gridCol w="1384675">
                  <a:extLst>
                    <a:ext uri="{9D8B030D-6E8A-4147-A177-3AD203B41FA5}">
                      <a16:colId xmlns:a16="http://schemas.microsoft.com/office/drawing/2014/main" val="281100334"/>
                    </a:ext>
                  </a:extLst>
                </a:gridCol>
                <a:gridCol w="4424930">
                  <a:extLst>
                    <a:ext uri="{9D8B030D-6E8A-4147-A177-3AD203B41FA5}">
                      <a16:colId xmlns:a16="http://schemas.microsoft.com/office/drawing/2014/main" val="3478303102"/>
                    </a:ext>
                  </a:extLst>
                </a:gridCol>
              </a:tblGrid>
              <a:tr h="485597">
                <a:tc>
                  <a:txBody>
                    <a:bodyPr/>
                    <a:lstStyle/>
                    <a:p>
                      <a:pPr algn="ctr"/>
                      <a:r>
                        <a:rPr lang="en-US" sz="1400" b="1" i="1" dirty="0">
                          <a:solidFill>
                            <a:srgbClr val="242021"/>
                          </a:solidFill>
                          <a:effectLst/>
                          <a:latin typeface="Times New Roman" panose="02020603050405020304" pitchFamily="18" charset="0"/>
                          <a:cs typeface="Times New Roman" panose="02020603050405020304" pitchFamily="18" charset="0"/>
                        </a:rPr>
                        <a:t>Method</a:t>
                      </a:r>
                      <a:endParaRPr lang="en-US" sz="3600" b="1"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c>
                  <a:txBody>
                    <a:bodyPr/>
                    <a:lstStyle/>
                    <a:p>
                      <a:pPr algn="ctr"/>
                      <a:r>
                        <a:rPr lang="en-US" sz="1400" b="1" i="1" dirty="0">
                          <a:latin typeface="Times New Roman" panose="02020603050405020304" pitchFamily="18" charset="0"/>
                          <a:cs typeface="Times New Roman" panose="02020603050405020304" pitchFamily="18" charset="0"/>
                        </a:rPr>
                        <a:t>Description</a:t>
                      </a:r>
                    </a:p>
                  </a:txBody>
                  <a:tcPr anchor="ctr">
                    <a:solidFill>
                      <a:schemeClr val="bg1">
                        <a:lumMod val="95000"/>
                      </a:schemeClr>
                    </a:solidFill>
                  </a:tcPr>
                </a:tc>
                <a:extLst>
                  <a:ext uri="{0D108BD9-81ED-4DB2-BD59-A6C34878D82A}">
                    <a16:rowId xmlns:a16="http://schemas.microsoft.com/office/drawing/2014/main" val="1043640066"/>
                  </a:ext>
                </a:extLst>
              </a:tr>
              <a:tr h="335280">
                <a:tc>
                  <a:txBody>
                    <a:bodyPr/>
                    <a:lstStyle/>
                    <a:p>
                      <a:r>
                        <a:rPr lang="en-US" sz="1400" b="0" i="0" kern="1200" dirty="0">
                          <a:solidFill>
                            <a:srgbClr val="242021"/>
                          </a:solidFill>
                          <a:effectLst/>
                          <a:latin typeface="Times New Roman" panose="02020603050405020304" pitchFamily="18" charset="0"/>
                          <a:ea typeface="+mn-ea"/>
                          <a:cs typeface="Times New Roman" panose="02020603050405020304" pitchFamily="18" charset="0"/>
                        </a:rPr>
                        <a:t>ceil(x) </a:t>
                      </a:r>
                    </a:p>
                  </a:txBody>
                  <a:tcPr anchor="ctr"/>
                </a:tc>
                <a:tc>
                  <a:txBody>
                    <a:bodyPr/>
                    <a:lstStyle/>
                    <a:p>
                      <a:r>
                        <a:rPr lang="en-US" sz="1400" b="0" i="0" kern="1200" dirty="0">
                          <a:solidFill>
                            <a:srgbClr val="242021"/>
                          </a:solidFill>
                          <a:effectLst/>
                          <a:latin typeface="Times New Roman" panose="02020603050405020304" pitchFamily="18" charset="0"/>
                          <a:ea typeface="+mn-ea"/>
                          <a:cs typeface="Times New Roman" panose="02020603050405020304" pitchFamily="18" charset="0"/>
                        </a:rPr>
                        <a:t>x is rounded </a:t>
                      </a:r>
                      <a:r>
                        <a:rPr lang="en-US" sz="1400" b="1" i="0" kern="1200" dirty="0">
                          <a:solidFill>
                            <a:schemeClr val="accent5"/>
                          </a:solidFill>
                          <a:effectLst/>
                          <a:latin typeface="Times New Roman" panose="02020603050405020304" pitchFamily="18" charset="0"/>
                          <a:ea typeface="+mn-ea"/>
                          <a:cs typeface="Times New Roman" panose="02020603050405020304" pitchFamily="18" charset="0"/>
                        </a:rPr>
                        <a:t>up</a:t>
                      </a:r>
                      <a:r>
                        <a:rPr lang="en-US" sz="1400" b="0" i="0" kern="1200" dirty="0">
                          <a:solidFill>
                            <a:srgbClr val="242021"/>
                          </a:solidFill>
                          <a:effectLst/>
                          <a:latin typeface="Times New Roman" panose="02020603050405020304" pitchFamily="18" charset="0"/>
                          <a:ea typeface="+mn-ea"/>
                          <a:cs typeface="Times New Roman" panose="02020603050405020304" pitchFamily="18" charset="0"/>
                        </a:rPr>
                        <a:t> to its nearest integer. This integer is returned as a double value.</a:t>
                      </a:r>
                    </a:p>
                  </a:txBody>
                  <a:tcPr anchor="ctr"/>
                </a:tc>
                <a:extLst>
                  <a:ext uri="{0D108BD9-81ED-4DB2-BD59-A6C34878D82A}">
                    <a16:rowId xmlns:a16="http://schemas.microsoft.com/office/drawing/2014/main" val="1906666380"/>
                  </a:ext>
                </a:extLst>
              </a:tr>
              <a:tr h="335280">
                <a:tc>
                  <a:txBody>
                    <a:bodyPr/>
                    <a:lstStyle/>
                    <a:p>
                      <a:r>
                        <a:rPr lang="en-US" sz="1400" b="0" i="0" kern="1200" dirty="0">
                          <a:solidFill>
                            <a:srgbClr val="242021"/>
                          </a:solidFill>
                          <a:effectLst/>
                          <a:latin typeface="Times New Roman" panose="02020603050405020304" pitchFamily="18" charset="0"/>
                          <a:ea typeface="+mn-ea"/>
                          <a:cs typeface="Times New Roman" panose="02020603050405020304" pitchFamily="18" charset="0"/>
                        </a:rPr>
                        <a:t>floor(x) </a:t>
                      </a:r>
                    </a:p>
                  </a:txBody>
                  <a:tcPr anchor="ctr"/>
                </a:tc>
                <a:tc>
                  <a:txBody>
                    <a:bodyPr/>
                    <a:lstStyle/>
                    <a:p>
                      <a:r>
                        <a:rPr lang="en-US" sz="1400" b="0" i="0" kern="1200" dirty="0">
                          <a:solidFill>
                            <a:srgbClr val="242021"/>
                          </a:solidFill>
                          <a:effectLst/>
                          <a:latin typeface="Times New Roman" panose="02020603050405020304" pitchFamily="18" charset="0"/>
                          <a:ea typeface="+mn-ea"/>
                          <a:cs typeface="Times New Roman" panose="02020603050405020304" pitchFamily="18" charset="0"/>
                        </a:rPr>
                        <a:t>x is rounded </a:t>
                      </a:r>
                      <a:r>
                        <a:rPr lang="en-US" sz="1400" b="1" i="0" kern="1200" dirty="0">
                          <a:solidFill>
                            <a:schemeClr val="accent5"/>
                          </a:solidFill>
                          <a:effectLst/>
                          <a:latin typeface="Times New Roman" panose="02020603050405020304" pitchFamily="18" charset="0"/>
                          <a:ea typeface="+mn-ea"/>
                          <a:cs typeface="Times New Roman" panose="02020603050405020304" pitchFamily="18" charset="0"/>
                        </a:rPr>
                        <a:t>down</a:t>
                      </a:r>
                      <a:r>
                        <a:rPr lang="en-US" sz="1400" b="0" i="0" kern="1200" dirty="0">
                          <a:solidFill>
                            <a:srgbClr val="242021"/>
                          </a:solidFill>
                          <a:effectLst/>
                          <a:latin typeface="Times New Roman" panose="02020603050405020304" pitchFamily="18" charset="0"/>
                          <a:ea typeface="+mn-ea"/>
                          <a:cs typeface="Times New Roman" panose="02020603050405020304" pitchFamily="18" charset="0"/>
                        </a:rPr>
                        <a:t> to its nearest integer. This integer is returned as a double value.</a:t>
                      </a:r>
                    </a:p>
                  </a:txBody>
                  <a:tcPr anchor="ctr"/>
                </a:tc>
                <a:extLst>
                  <a:ext uri="{0D108BD9-81ED-4DB2-BD59-A6C34878D82A}">
                    <a16:rowId xmlns:a16="http://schemas.microsoft.com/office/drawing/2014/main" val="3014468348"/>
                  </a:ext>
                </a:extLst>
              </a:tr>
              <a:tr h="335280">
                <a:tc>
                  <a:txBody>
                    <a:bodyPr/>
                    <a:lstStyle/>
                    <a:p>
                      <a:r>
                        <a:rPr lang="en-US" sz="1400" b="0" i="0" kern="1200" dirty="0" err="1">
                          <a:solidFill>
                            <a:srgbClr val="242021"/>
                          </a:solidFill>
                          <a:effectLst/>
                          <a:latin typeface="Times New Roman" panose="02020603050405020304" pitchFamily="18" charset="0"/>
                          <a:ea typeface="+mn-ea"/>
                          <a:cs typeface="Times New Roman" panose="02020603050405020304" pitchFamily="18" charset="0"/>
                        </a:rPr>
                        <a:t>rint</a:t>
                      </a:r>
                      <a:r>
                        <a:rPr lang="en-US" sz="1400" b="0" i="0" kern="1200" dirty="0">
                          <a:solidFill>
                            <a:srgbClr val="242021"/>
                          </a:solidFill>
                          <a:effectLst/>
                          <a:latin typeface="Times New Roman" panose="02020603050405020304" pitchFamily="18" charset="0"/>
                          <a:ea typeface="+mn-ea"/>
                          <a:cs typeface="Times New Roman" panose="02020603050405020304" pitchFamily="18" charset="0"/>
                        </a:rPr>
                        <a:t>(x) </a:t>
                      </a:r>
                    </a:p>
                  </a:txBody>
                  <a:tcPr anchor="ctr"/>
                </a:tc>
                <a:tc>
                  <a:txBody>
                    <a:bodyPr/>
                    <a:lstStyle/>
                    <a:p>
                      <a:r>
                        <a:rPr lang="en-US" sz="1400" b="0" i="0" kern="1200" dirty="0">
                          <a:solidFill>
                            <a:srgbClr val="242021"/>
                          </a:solidFill>
                          <a:effectLst/>
                          <a:latin typeface="Times New Roman" panose="02020603050405020304" pitchFamily="18" charset="0"/>
                          <a:ea typeface="+mn-ea"/>
                          <a:cs typeface="Times New Roman" panose="02020603050405020304" pitchFamily="18" charset="0"/>
                        </a:rPr>
                        <a:t>x is rounded to its nearest integer. If x is equally close to two integers, the even one is returned as a double value</a:t>
                      </a:r>
                    </a:p>
                  </a:txBody>
                  <a:tcPr anchor="ctr"/>
                </a:tc>
                <a:extLst>
                  <a:ext uri="{0D108BD9-81ED-4DB2-BD59-A6C34878D82A}">
                    <a16:rowId xmlns:a16="http://schemas.microsoft.com/office/drawing/2014/main" val="1618241053"/>
                  </a:ext>
                </a:extLst>
              </a:tr>
              <a:tr h="335280">
                <a:tc>
                  <a:txBody>
                    <a:bodyPr/>
                    <a:lstStyle/>
                    <a:p>
                      <a:r>
                        <a:rPr lang="en-US" sz="1400" b="0" i="0" kern="1200">
                          <a:solidFill>
                            <a:srgbClr val="242021"/>
                          </a:solidFill>
                          <a:effectLst/>
                          <a:latin typeface="Times New Roman" panose="02020603050405020304" pitchFamily="18" charset="0"/>
                          <a:ea typeface="+mn-ea"/>
                          <a:cs typeface="Times New Roman" panose="02020603050405020304" pitchFamily="18" charset="0"/>
                        </a:rPr>
                        <a:t>round(x) </a:t>
                      </a:r>
                    </a:p>
                  </a:txBody>
                  <a:tcPr anchor="ctr"/>
                </a:tc>
                <a:tc>
                  <a:txBody>
                    <a:bodyPr/>
                    <a:lstStyle/>
                    <a:p>
                      <a:r>
                        <a:rPr lang="en-US" sz="1400" b="0" i="0" kern="1200" dirty="0">
                          <a:solidFill>
                            <a:srgbClr val="242021"/>
                          </a:solidFill>
                          <a:effectLst/>
                          <a:latin typeface="Times New Roman" panose="02020603050405020304" pitchFamily="18" charset="0"/>
                          <a:ea typeface="+mn-ea"/>
                          <a:cs typeface="Times New Roman" panose="02020603050405020304" pitchFamily="18" charset="0"/>
                        </a:rPr>
                        <a:t>Returns (</a:t>
                      </a:r>
                      <a:r>
                        <a:rPr lang="en-US" sz="1400" b="0" i="0" kern="1200" dirty="0" err="1">
                          <a:solidFill>
                            <a:srgbClr val="242021"/>
                          </a:solidFill>
                          <a:effectLst/>
                          <a:latin typeface="Times New Roman" panose="02020603050405020304" pitchFamily="18" charset="0"/>
                          <a:ea typeface="+mn-ea"/>
                          <a:cs typeface="Times New Roman" panose="02020603050405020304" pitchFamily="18" charset="0"/>
                        </a:rPr>
                        <a:t>int</a:t>
                      </a:r>
                      <a:r>
                        <a:rPr lang="en-US" sz="1400" b="0" i="0" kern="1200" dirty="0">
                          <a:solidFill>
                            <a:srgbClr val="242021"/>
                          </a:solidFill>
                          <a:effectLst/>
                          <a:latin typeface="Times New Roman" panose="02020603050405020304" pitchFamily="18" charset="0"/>
                          <a:ea typeface="+mn-ea"/>
                          <a:cs typeface="Times New Roman" panose="02020603050405020304" pitchFamily="18" charset="0"/>
                        </a:rPr>
                        <a:t>) </a:t>
                      </a:r>
                      <a:r>
                        <a:rPr lang="en-US" sz="1400" b="0" i="0" kern="1200" dirty="0" err="1">
                          <a:solidFill>
                            <a:srgbClr val="242021"/>
                          </a:solidFill>
                          <a:effectLst/>
                          <a:latin typeface="Times New Roman" panose="02020603050405020304" pitchFamily="18" charset="0"/>
                          <a:ea typeface="+mn-ea"/>
                          <a:cs typeface="Times New Roman" panose="02020603050405020304" pitchFamily="18" charset="0"/>
                        </a:rPr>
                        <a:t>Math.floor</a:t>
                      </a:r>
                      <a:r>
                        <a:rPr lang="en-US" sz="1400" b="0" i="0" kern="1200" dirty="0">
                          <a:solidFill>
                            <a:srgbClr val="242021"/>
                          </a:solidFill>
                          <a:effectLst/>
                          <a:latin typeface="Times New Roman" panose="02020603050405020304" pitchFamily="18" charset="0"/>
                          <a:ea typeface="+mn-ea"/>
                          <a:cs typeface="Times New Roman" panose="02020603050405020304" pitchFamily="18" charset="0"/>
                        </a:rPr>
                        <a:t>(x + 0.5) if x is a float and returns (long) </a:t>
                      </a:r>
                      <a:r>
                        <a:rPr lang="en-US" sz="1400" b="0" i="0" kern="1200" dirty="0" err="1">
                          <a:solidFill>
                            <a:srgbClr val="242021"/>
                          </a:solidFill>
                          <a:effectLst/>
                          <a:latin typeface="Times New Roman" panose="02020603050405020304" pitchFamily="18" charset="0"/>
                          <a:ea typeface="+mn-ea"/>
                          <a:cs typeface="Times New Roman" panose="02020603050405020304" pitchFamily="18" charset="0"/>
                        </a:rPr>
                        <a:t>Math.floor</a:t>
                      </a:r>
                      <a:r>
                        <a:rPr lang="en-US" sz="1400" b="0" i="0" kern="1200" dirty="0">
                          <a:solidFill>
                            <a:srgbClr val="242021"/>
                          </a:solidFill>
                          <a:effectLst/>
                          <a:latin typeface="Times New Roman" panose="02020603050405020304" pitchFamily="18" charset="0"/>
                          <a:ea typeface="+mn-ea"/>
                          <a:cs typeface="Times New Roman" panose="02020603050405020304" pitchFamily="18" charset="0"/>
                        </a:rPr>
                        <a:t>(x + 0.5) if x is a double.</a:t>
                      </a:r>
                    </a:p>
                  </a:txBody>
                  <a:tcPr anchor="ctr"/>
                </a:tc>
                <a:extLst>
                  <a:ext uri="{0D108BD9-81ED-4DB2-BD59-A6C34878D82A}">
                    <a16:rowId xmlns:a16="http://schemas.microsoft.com/office/drawing/2014/main" val="2907049253"/>
                  </a:ext>
                </a:extLst>
              </a:tr>
            </a:tbl>
          </a:graphicData>
        </a:graphic>
      </p:graphicFrame>
      <p:sp>
        <p:nvSpPr>
          <p:cNvPr id="8" name="Rectangle 7"/>
          <p:cNvSpPr/>
          <p:nvPr/>
        </p:nvSpPr>
        <p:spPr>
          <a:xfrm>
            <a:off x="6282667" y="3603800"/>
            <a:ext cx="2622885" cy="2677656"/>
          </a:xfrm>
          <a:prstGeom prst="rect">
            <a:avLst/>
          </a:prstGeom>
        </p:spPr>
        <p:txBody>
          <a:bodyPr wrap="square">
            <a:spAutoFit/>
          </a:bodyPr>
          <a:lstStyle/>
          <a:p>
            <a:pPr marL="341313" indent="-341313">
              <a:lnSpc>
                <a:spcPct val="150000"/>
              </a:lnSpc>
              <a:buFont typeface="Monotype Sorts"/>
              <a:buNone/>
            </a:pPr>
            <a:r>
              <a:rPr lang="en-US" altLang="en-US" sz="1600" dirty="0" err="1">
                <a:latin typeface="Times New Roman" panose="02020603050405020304" pitchFamily="18" charset="0"/>
                <a:cs typeface="Times New Roman" panose="02020603050405020304" pitchFamily="18" charset="0"/>
              </a:rPr>
              <a:t>Math.ceil</a:t>
            </a:r>
            <a:r>
              <a:rPr lang="en-US" altLang="en-US" sz="1600" dirty="0">
                <a:latin typeface="Times New Roman" panose="02020603050405020304" pitchFamily="18" charset="0"/>
                <a:cs typeface="Times New Roman" panose="02020603050405020304" pitchFamily="18" charset="0"/>
              </a:rPr>
              <a:t>(2.1) returns 3.0 </a:t>
            </a:r>
          </a:p>
          <a:p>
            <a:pPr marL="341313" indent="-341313">
              <a:lnSpc>
                <a:spcPct val="150000"/>
              </a:lnSpc>
              <a:buFont typeface="Monotype Sorts"/>
              <a:buNone/>
            </a:pPr>
            <a:r>
              <a:rPr lang="en-US" altLang="en-US" sz="1600" dirty="0" err="1">
                <a:solidFill>
                  <a:srgbClr val="FF0000"/>
                </a:solidFill>
                <a:latin typeface="Times New Roman" panose="02020603050405020304" pitchFamily="18" charset="0"/>
                <a:cs typeface="Times New Roman" panose="02020603050405020304" pitchFamily="18" charset="0"/>
              </a:rPr>
              <a:t>Math.ceil</a:t>
            </a:r>
            <a:r>
              <a:rPr lang="en-US" altLang="en-US" sz="1600" dirty="0">
                <a:solidFill>
                  <a:srgbClr val="FF0000"/>
                </a:solidFill>
                <a:latin typeface="Times New Roman" panose="02020603050405020304" pitchFamily="18" charset="0"/>
                <a:cs typeface="Times New Roman" panose="02020603050405020304" pitchFamily="18" charset="0"/>
              </a:rPr>
              <a:t>(-2.1) returns -2.0</a:t>
            </a:r>
          </a:p>
          <a:p>
            <a:pPr marL="341313" indent="-341313">
              <a:lnSpc>
                <a:spcPct val="150000"/>
              </a:lnSpc>
              <a:buFont typeface="Monotype Sorts"/>
              <a:buNone/>
            </a:pPr>
            <a:r>
              <a:rPr lang="en-US" altLang="en-US" sz="1600" dirty="0" err="1">
                <a:latin typeface="Times New Roman" panose="02020603050405020304" pitchFamily="18" charset="0"/>
                <a:cs typeface="Times New Roman" panose="02020603050405020304" pitchFamily="18" charset="0"/>
              </a:rPr>
              <a:t>Math.floor</a:t>
            </a:r>
            <a:r>
              <a:rPr lang="en-US" altLang="en-US" sz="1600" dirty="0">
                <a:latin typeface="Times New Roman" panose="02020603050405020304" pitchFamily="18" charset="0"/>
                <a:cs typeface="Times New Roman" panose="02020603050405020304" pitchFamily="18" charset="0"/>
              </a:rPr>
              <a:t>(2.1) returns 2.0</a:t>
            </a:r>
          </a:p>
          <a:p>
            <a:pPr marL="341313" indent="-341313">
              <a:lnSpc>
                <a:spcPct val="150000"/>
              </a:lnSpc>
              <a:buFont typeface="Monotype Sorts"/>
              <a:buNone/>
            </a:pPr>
            <a:r>
              <a:rPr lang="en-US" altLang="en-US" sz="1600" dirty="0" err="1">
                <a:solidFill>
                  <a:srgbClr val="FF0000"/>
                </a:solidFill>
                <a:latin typeface="Times New Roman" panose="02020603050405020304" pitchFamily="18" charset="0"/>
                <a:cs typeface="Times New Roman" panose="02020603050405020304" pitchFamily="18" charset="0"/>
              </a:rPr>
              <a:t>Math.floor</a:t>
            </a:r>
            <a:r>
              <a:rPr lang="en-US" altLang="en-US" sz="1600" dirty="0">
                <a:solidFill>
                  <a:srgbClr val="FF0000"/>
                </a:solidFill>
                <a:latin typeface="Times New Roman" panose="02020603050405020304" pitchFamily="18" charset="0"/>
                <a:cs typeface="Times New Roman" panose="02020603050405020304" pitchFamily="18" charset="0"/>
              </a:rPr>
              <a:t>(-2.1) returns -3.0</a:t>
            </a:r>
          </a:p>
          <a:p>
            <a:pPr marL="341313" indent="-341313">
              <a:lnSpc>
                <a:spcPct val="150000"/>
              </a:lnSpc>
              <a:buFont typeface="Monotype Sorts"/>
              <a:buNone/>
            </a:pPr>
            <a:r>
              <a:rPr lang="en-US" altLang="en-US" sz="1600" dirty="0" err="1">
                <a:latin typeface="Times New Roman" panose="02020603050405020304" pitchFamily="18" charset="0"/>
                <a:cs typeface="Times New Roman" panose="02020603050405020304" pitchFamily="18" charset="0"/>
              </a:rPr>
              <a:t>Math.rint</a:t>
            </a:r>
            <a:r>
              <a:rPr lang="en-US" altLang="en-US" sz="1600" dirty="0">
                <a:latin typeface="Times New Roman" panose="02020603050405020304" pitchFamily="18" charset="0"/>
                <a:cs typeface="Times New Roman" panose="02020603050405020304" pitchFamily="18" charset="0"/>
              </a:rPr>
              <a:t>(2.1) returns 2.0</a:t>
            </a:r>
          </a:p>
          <a:p>
            <a:pPr marL="341313" indent="-341313">
              <a:lnSpc>
                <a:spcPct val="150000"/>
              </a:lnSpc>
              <a:buFont typeface="Monotype Sorts"/>
              <a:buNone/>
            </a:pPr>
            <a:r>
              <a:rPr lang="en-US" altLang="en-US" sz="1600" dirty="0" err="1">
                <a:solidFill>
                  <a:srgbClr val="FF0000"/>
                </a:solidFill>
                <a:latin typeface="Times New Roman" panose="02020603050405020304" pitchFamily="18" charset="0"/>
                <a:cs typeface="Times New Roman" panose="02020603050405020304" pitchFamily="18" charset="0"/>
              </a:rPr>
              <a:t>Math.round</a:t>
            </a:r>
            <a:r>
              <a:rPr lang="en-US" altLang="en-US" sz="1600" dirty="0">
                <a:solidFill>
                  <a:srgbClr val="FF0000"/>
                </a:solidFill>
                <a:latin typeface="Times New Roman" panose="02020603050405020304" pitchFamily="18" charset="0"/>
                <a:cs typeface="Times New Roman" panose="02020603050405020304" pitchFamily="18" charset="0"/>
              </a:rPr>
              <a:t>(2.6) returns 3 </a:t>
            </a:r>
          </a:p>
          <a:p>
            <a:pPr marL="341313" indent="-341313">
              <a:lnSpc>
                <a:spcPct val="150000"/>
              </a:lnSpc>
              <a:buFont typeface="Monotype Sorts"/>
              <a:buNone/>
            </a:pPr>
            <a:r>
              <a:rPr lang="en-US" altLang="en-US" sz="1600" dirty="0" err="1">
                <a:latin typeface="Times New Roman" panose="02020603050405020304" pitchFamily="18" charset="0"/>
                <a:cs typeface="Times New Roman" panose="02020603050405020304" pitchFamily="18" charset="0"/>
              </a:rPr>
              <a:t>Math.round</a:t>
            </a:r>
            <a:r>
              <a:rPr lang="en-US" altLang="en-US" sz="1600" dirty="0">
                <a:latin typeface="Times New Roman" panose="02020603050405020304" pitchFamily="18" charset="0"/>
                <a:cs typeface="Times New Roman" panose="02020603050405020304" pitchFamily="18" charset="0"/>
              </a:rPr>
              <a:t>(-2.6) returns -3</a:t>
            </a:r>
            <a:r>
              <a:rPr lang="en-US" altLang="en-US" sz="1600" u="sng"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77485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30632"/>
            <a:ext cx="5034720" cy="5320219"/>
          </a:xfrm>
        </p:spPr>
        <p:txBody>
          <a:bodyPr/>
          <a:lstStyle/>
          <a:p>
            <a:r>
              <a:rPr lang="en-US" dirty="0"/>
              <a:t>max(a, b) and min(a, b)</a:t>
            </a:r>
          </a:p>
          <a:p>
            <a:pPr lvl="1"/>
            <a:r>
              <a:rPr lang="en-US" dirty="0"/>
              <a:t>Returns the maximum or minimum of two parameters.</a:t>
            </a:r>
          </a:p>
          <a:p>
            <a:r>
              <a:rPr lang="en-US" dirty="0"/>
              <a:t>abs(a)</a:t>
            </a:r>
          </a:p>
          <a:p>
            <a:pPr lvl="1"/>
            <a:r>
              <a:rPr lang="en-US" dirty="0"/>
              <a:t>Returns the absolute value of the parameter.</a:t>
            </a:r>
          </a:p>
          <a:p>
            <a:r>
              <a:rPr lang="en-US" dirty="0"/>
              <a:t>random(): Returns a random double value in the range [0.0, 1.0).</a:t>
            </a:r>
          </a:p>
          <a:p>
            <a:endParaRPr lang="en-US" dirty="0"/>
          </a:p>
        </p:txBody>
      </p:sp>
      <p:sp>
        <p:nvSpPr>
          <p:cNvPr id="3" name="Title 2"/>
          <p:cNvSpPr>
            <a:spLocks noGrp="1"/>
          </p:cNvSpPr>
          <p:nvPr>
            <p:ph type="ctrTitle"/>
          </p:nvPr>
        </p:nvSpPr>
        <p:spPr/>
        <p:txBody>
          <a:bodyPr/>
          <a:lstStyle/>
          <a:p>
            <a:r>
              <a:rPr lang="en-US" dirty="0"/>
              <a:t>The min, max, and abs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26</a:t>
            </a:fld>
            <a:endParaRPr lang="en-US"/>
          </a:p>
        </p:txBody>
      </p:sp>
      <p:sp>
        <p:nvSpPr>
          <p:cNvPr id="5" name="Rectangle 4"/>
          <p:cNvSpPr/>
          <p:nvPr/>
        </p:nvSpPr>
        <p:spPr>
          <a:xfrm>
            <a:off x="5389104" y="1164542"/>
            <a:ext cx="3440427" cy="2585323"/>
          </a:xfrm>
          <a:prstGeom prst="rect">
            <a:avLst/>
          </a:prstGeom>
        </p:spPr>
        <p:txBody>
          <a:bodyPr wrap="square">
            <a:spAutoFit/>
          </a:bodyPr>
          <a:lstStyle/>
          <a:p>
            <a:pPr>
              <a:lnSpc>
                <a:spcPct val="150000"/>
              </a:lnSpc>
            </a:pPr>
            <a:r>
              <a:rPr lang="en-US" b="1" dirty="0" err="1">
                <a:solidFill>
                  <a:srgbClr val="FF0000"/>
                </a:solidFill>
                <a:latin typeface="Garamond" panose="02020404030301010803" pitchFamily="18" charset="0"/>
              </a:rPr>
              <a:t>Math.max</a:t>
            </a:r>
            <a:r>
              <a:rPr lang="en-US" b="1" dirty="0">
                <a:solidFill>
                  <a:srgbClr val="FF0000"/>
                </a:solidFill>
                <a:latin typeface="Garamond" panose="02020404030301010803" pitchFamily="18" charset="0"/>
              </a:rPr>
              <a:t>(2, 3) returns 3</a:t>
            </a:r>
          </a:p>
          <a:p>
            <a:pPr>
              <a:lnSpc>
                <a:spcPct val="150000"/>
              </a:lnSpc>
            </a:pPr>
            <a:r>
              <a:rPr lang="en-US" b="1" dirty="0" err="1">
                <a:latin typeface="Garamond" panose="02020404030301010803" pitchFamily="18" charset="0"/>
              </a:rPr>
              <a:t>Math.min</a:t>
            </a:r>
            <a:r>
              <a:rPr lang="en-US" b="1" dirty="0">
                <a:latin typeface="Garamond" panose="02020404030301010803" pitchFamily="18" charset="0"/>
              </a:rPr>
              <a:t>(2.5, 4.6) returns 2.5</a:t>
            </a:r>
          </a:p>
          <a:p>
            <a:pPr>
              <a:lnSpc>
                <a:spcPct val="150000"/>
              </a:lnSpc>
            </a:pPr>
            <a:r>
              <a:rPr lang="en-US" b="1" dirty="0" err="1">
                <a:solidFill>
                  <a:srgbClr val="FF0000"/>
                </a:solidFill>
                <a:latin typeface="Garamond" panose="02020404030301010803" pitchFamily="18" charset="0"/>
              </a:rPr>
              <a:t>Math.max</a:t>
            </a:r>
            <a:r>
              <a:rPr lang="en-US" b="1" dirty="0">
                <a:solidFill>
                  <a:srgbClr val="FF0000"/>
                </a:solidFill>
                <a:latin typeface="Garamond" panose="02020404030301010803" pitchFamily="18" charset="0"/>
              </a:rPr>
              <a:t>(</a:t>
            </a:r>
            <a:r>
              <a:rPr lang="en-US" b="1" dirty="0" err="1">
                <a:solidFill>
                  <a:srgbClr val="FF0000"/>
                </a:solidFill>
                <a:latin typeface="Garamond" panose="02020404030301010803" pitchFamily="18" charset="0"/>
              </a:rPr>
              <a:t>Math.max</a:t>
            </a:r>
            <a:r>
              <a:rPr lang="en-US" b="1" dirty="0">
                <a:solidFill>
                  <a:srgbClr val="FF0000"/>
                </a:solidFill>
                <a:latin typeface="Garamond" panose="02020404030301010803" pitchFamily="18" charset="0"/>
              </a:rPr>
              <a:t>(2.5, 4.6),</a:t>
            </a:r>
          </a:p>
          <a:p>
            <a:pPr>
              <a:lnSpc>
                <a:spcPct val="150000"/>
              </a:lnSpc>
            </a:pPr>
            <a:r>
              <a:rPr lang="en-US" b="1" dirty="0" err="1">
                <a:solidFill>
                  <a:srgbClr val="FF0000"/>
                </a:solidFill>
                <a:latin typeface="Garamond" panose="02020404030301010803" pitchFamily="18" charset="0"/>
              </a:rPr>
              <a:t>Math.min</a:t>
            </a:r>
            <a:r>
              <a:rPr lang="en-US" b="1" dirty="0">
                <a:solidFill>
                  <a:srgbClr val="FF0000"/>
                </a:solidFill>
                <a:latin typeface="Garamond" panose="02020404030301010803" pitchFamily="18" charset="0"/>
              </a:rPr>
              <a:t>(3, 5.6)) returns 4.6</a:t>
            </a:r>
          </a:p>
          <a:p>
            <a:pPr>
              <a:lnSpc>
                <a:spcPct val="150000"/>
              </a:lnSpc>
            </a:pPr>
            <a:r>
              <a:rPr lang="en-US" b="1" dirty="0" err="1">
                <a:latin typeface="Garamond" panose="02020404030301010803" pitchFamily="18" charset="0"/>
              </a:rPr>
              <a:t>Math.abs</a:t>
            </a:r>
            <a:r>
              <a:rPr lang="en-US" b="1" dirty="0">
                <a:latin typeface="Garamond" panose="02020404030301010803" pitchFamily="18" charset="0"/>
              </a:rPr>
              <a:t>(−2) returns 2</a:t>
            </a:r>
          </a:p>
          <a:p>
            <a:pPr>
              <a:lnSpc>
                <a:spcPct val="150000"/>
              </a:lnSpc>
            </a:pPr>
            <a:r>
              <a:rPr lang="en-US" b="1" dirty="0" err="1">
                <a:solidFill>
                  <a:srgbClr val="FF0000"/>
                </a:solidFill>
                <a:latin typeface="Garamond" panose="02020404030301010803" pitchFamily="18" charset="0"/>
              </a:rPr>
              <a:t>Math.abs</a:t>
            </a:r>
            <a:r>
              <a:rPr lang="en-US" b="1" dirty="0">
                <a:solidFill>
                  <a:srgbClr val="FF0000"/>
                </a:solidFill>
                <a:latin typeface="Garamond" panose="02020404030301010803" pitchFamily="18" charset="0"/>
              </a:rPr>
              <a:t>(−2.1) returns 2.1</a:t>
            </a:r>
          </a:p>
        </p:txBody>
      </p:sp>
      <p:graphicFrame>
        <p:nvGraphicFramePr>
          <p:cNvPr id="6" name="Object 6"/>
          <p:cNvGraphicFramePr>
            <a:graphicFrameLocks noChangeAspect="1"/>
          </p:cNvGraphicFramePr>
          <p:nvPr/>
        </p:nvGraphicFramePr>
        <p:xfrm>
          <a:off x="636746" y="4902200"/>
          <a:ext cx="8004175" cy="1438275"/>
        </p:xfrm>
        <a:graphic>
          <a:graphicData uri="http://schemas.openxmlformats.org/presentationml/2006/ole">
            <mc:AlternateContent xmlns:mc="http://schemas.openxmlformats.org/markup-compatibility/2006">
              <mc:Choice xmlns:v="urn:schemas-microsoft-com:vml" Requires="v">
                <p:oleObj name="Picture" r:id="rId2" imgW="5354280" imgH="958680" progId="Word.Picture.8">
                  <p:embed/>
                </p:oleObj>
              </mc:Choice>
              <mc:Fallback>
                <p:oleObj name="Picture" r:id="rId2" imgW="5354280" imgH="958680" progId="Word.Picture.8">
                  <p:embed/>
                  <p:pic>
                    <p:nvPicPr>
                      <p:cNvPr id="6" name="Object 6"/>
                      <p:cNvPicPr>
                        <a:picLocks noChangeAspect="1" noChangeArrowheads="1"/>
                      </p:cNvPicPr>
                      <p:nvPr/>
                    </p:nvPicPr>
                    <p:blipFill>
                      <a:blip r:embed="rId3"/>
                      <a:srcRect/>
                      <a:stretch>
                        <a:fillRect/>
                      </a:stretch>
                    </p:blipFill>
                    <p:spPr bwMode="auto">
                      <a:xfrm>
                        <a:off x="636746" y="4902200"/>
                        <a:ext cx="800417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Picture 6"/>
          <p:cNvPicPr>
            <a:picLocks noChangeAspect="1"/>
          </p:cNvPicPr>
          <p:nvPr/>
        </p:nvPicPr>
        <p:blipFill>
          <a:blip r:embed="rId4"/>
          <a:stretch>
            <a:fillRect/>
          </a:stretch>
        </p:blipFill>
        <p:spPr>
          <a:xfrm>
            <a:off x="854120" y="4456360"/>
            <a:ext cx="7786801" cy="582433"/>
          </a:xfrm>
          <a:prstGeom prst="rect">
            <a:avLst/>
          </a:prstGeom>
        </p:spPr>
      </p:pic>
      <p:sp>
        <p:nvSpPr>
          <p:cNvPr id="8" name="Rectangle 7"/>
          <p:cNvSpPr/>
          <p:nvPr/>
        </p:nvSpPr>
        <p:spPr>
          <a:xfrm>
            <a:off x="6637103" y="6094019"/>
            <a:ext cx="2487393" cy="369332"/>
          </a:xfrm>
          <a:prstGeom prst="rect">
            <a:avLst/>
          </a:prstGeom>
        </p:spPr>
        <p:txBody>
          <a:bodyPr wrap="square">
            <a:spAutoFit/>
          </a:bodyPr>
          <a:lstStyle/>
          <a:p>
            <a:pPr algn="ctr"/>
            <a:r>
              <a:rPr lang="en-US" dirty="0">
                <a:solidFill>
                  <a:srgbClr val="C00000"/>
                </a:solidFill>
              </a:rPr>
              <a:t> ▼check exercise 4.2.5 </a:t>
            </a:r>
          </a:p>
        </p:txBody>
      </p:sp>
    </p:spTree>
    <p:extLst>
      <p:ext uri="{BB962C8B-B14F-4D97-AF65-F5344CB8AC3E}">
        <p14:creationId xmlns:p14="http://schemas.microsoft.com/office/powerpoint/2010/main" val="1045391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1071415"/>
            <a:ext cx="3700318" cy="5179436"/>
          </a:xfrm>
        </p:spPr>
        <p:txBody>
          <a:bodyPr/>
          <a:lstStyle/>
          <a:p>
            <a:r>
              <a:rPr lang="en-US" dirty="0"/>
              <a:t>Write a program that prompts the user to enter the x- and y-coordinates of the three corner points in a triangle and then displays the triangle’s angles.</a:t>
            </a:r>
          </a:p>
        </p:txBody>
      </p:sp>
      <p:sp>
        <p:nvSpPr>
          <p:cNvPr id="3" name="Title 2"/>
          <p:cNvSpPr>
            <a:spLocks noGrp="1"/>
          </p:cNvSpPr>
          <p:nvPr>
            <p:ph type="ctrTitle"/>
          </p:nvPr>
        </p:nvSpPr>
        <p:spPr/>
        <p:txBody>
          <a:bodyPr/>
          <a:lstStyle/>
          <a:p>
            <a:r>
              <a:rPr lang="en-US" dirty="0"/>
              <a:t>Case Study: Computing Angles of a Triangle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27</a:t>
            </a:fld>
            <a:endParaRPr lang="en-US"/>
          </a:p>
        </p:txBody>
      </p:sp>
      <p:pic>
        <p:nvPicPr>
          <p:cNvPr id="9" name="Picture 8"/>
          <p:cNvPicPr>
            <a:picLocks noChangeAspect="1"/>
          </p:cNvPicPr>
          <p:nvPr/>
        </p:nvPicPr>
        <p:blipFill rotWithShape="1">
          <a:blip r:embed="rId2"/>
          <a:srcRect r="65199"/>
          <a:stretch/>
        </p:blipFill>
        <p:spPr>
          <a:xfrm>
            <a:off x="1074420" y="3375530"/>
            <a:ext cx="2410723" cy="1562236"/>
          </a:xfrm>
          <a:prstGeom prst="rect">
            <a:avLst/>
          </a:prstGeom>
        </p:spPr>
      </p:pic>
      <p:pic>
        <p:nvPicPr>
          <p:cNvPr id="11" name="Picture 10"/>
          <p:cNvPicPr>
            <a:picLocks noChangeAspect="1"/>
          </p:cNvPicPr>
          <p:nvPr/>
        </p:nvPicPr>
        <p:blipFill rotWithShape="1">
          <a:blip r:embed="rId3"/>
          <a:srcRect l="36143" r="3063" b="45375"/>
          <a:stretch/>
        </p:blipFill>
        <p:spPr>
          <a:xfrm>
            <a:off x="137159" y="5083309"/>
            <a:ext cx="4366261" cy="884789"/>
          </a:xfrm>
          <a:prstGeom prst="rect">
            <a:avLst/>
          </a:prstGeom>
        </p:spPr>
      </p:pic>
      <p:pic>
        <p:nvPicPr>
          <p:cNvPr id="5" name="Picture 4"/>
          <p:cNvPicPr>
            <a:picLocks noChangeAspect="1"/>
          </p:cNvPicPr>
          <p:nvPr/>
        </p:nvPicPr>
        <p:blipFill>
          <a:blip r:embed="rId4"/>
          <a:stretch>
            <a:fillRect/>
          </a:stretch>
        </p:blipFill>
        <p:spPr>
          <a:xfrm>
            <a:off x="4430434" y="974173"/>
            <a:ext cx="4655960" cy="5399574"/>
          </a:xfrm>
          <a:prstGeom prst="rect">
            <a:avLst/>
          </a:prstGeom>
        </p:spPr>
      </p:pic>
    </p:spTree>
    <p:extLst>
      <p:ext uri="{BB962C8B-B14F-4D97-AF65-F5344CB8AC3E}">
        <p14:creationId xmlns:p14="http://schemas.microsoft.com/office/powerpoint/2010/main" val="2339031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894" y="979052"/>
            <a:ext cx="8543637" cy="5481908"/>
          </a:xfrm>
        </p:spPr>
        <p:txBody>
          <a:bodyPr>
            <a:normAutofit/>
          </a:bodyPr>
          <a:lstStyle/>
          <a:p>
            <a:pPr>
              <a:spcBef>
                <a:spcPts val="2400"/>
              </a:spcBef>
              <a:defRPr/>
            </a:pPr>
            <a:r>
              <a:rPr lang="en-GB" dirty="0"/>
              <a:t>A character literal is enclosed in single quotes.</a:t>
            </a:r>
          </a:p>
          <a:p>
            <a:pPr>
              <a:spcBef>
                <a:spcPts val="2400"/>
              </a:spcBef>
              <a:defRPr/>
            </a:pPr>
            <a:endParaRPr lang="en-GB" dirty="0"/>
          </a:p>
          <a:p>
            <a:pPr>
              <a:spcBef>
                <a:spcPts val="2400"/>
              </a:spcBef>
              <a:defRPr/>
            </a:pPr>
            <a:endParaRPr lang="en-GB" dirty="0"/>
          </a:p>
          <a:p>
            <a:pPr>
              <a:spcBef>
                <a:spcPts val="2400"/>
              </a:spcBef>
              <a:defRPr/>
            </a:pPr>
            <a:endParaRPr lang="en-GB" dirty="0"/>
          </a:p>
          <a:p>
            <a:endParaRPr lang="en-US" dirty="0"/>
          </a:p>
          <a:p>
            <a:r>
              <a:rPr lang="en-US" dirty="0"/>
              <a:t>A char can be cast into any numeric type, and vice versa. </a:t>
            </a:r>
          </a:p>
          <a:p>
            <a:r>
              <a:rPr lang="en-US" dirty="0"/>
              <a:t>When an integer is cast into a char, only its lower 16 bits of data are used; the other part is ignored.</a:t>
            </a:r>
            <a:endParaRPr lang="en-US" sz="2000" dirty="0"/>
          </a:p>
          <a:p>
            <a:pPr>
              <a:spcBef>
                <a:spcPts val="2400"/>
              </a:spcBef>
              <a:defRPr/>
            </a:pPr>
            <a:endParaRPr lang="en-GB" dirty="0"/>
          </a:p>
          <a:p>
            <a:pPr>
              <a:spcBef>
                <a:spcPts val="2400"/>
              </a:spcBef>
              <a:defRPr/>
            </a:pPr>
            <a:endParaRPr lang="en-US" dirty="0"/>
          </a:p>
        </p:txBody>
      </p:sp>
      <p:sp>
        <p:nvSpPr>
          <p:cNvPr id="3" name="Title 2"/>
          <p:cNvSpPr>
            <a:spLocks noGrp="1"/>
          </p:cNvSpPr>
          <p:nvPr>
            <p:ph type="ctrTitle"/>
          </p:nvPr>
        </p:nvSpPr>
        <p:spPr/>
        <p:txBody>
          <a:bodyPr/>
          <a:lstStyle/>
          <a:p>
            <a:r>
              <a:rPr lang="en-US" altLang="en-US" dirty="0"/>
              <a:t>Character Declaration</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28</a:t>
            </a:fld>
            <a:endParaRPr lang="en-US"/>
          </a:p>
        </p:txBody>
      </p:sp>
      <p:sp>
        <p:nvSpPr>
          <p:cNvPr id="6" name="Rectangle 3"/>
          <p:cNvSpPr txBox="1">
            <a:spLocks noChangeArrowheads="1"/>
          </p:cNvSpPr>
          <p:nvPr/>
        </p:nvSpPr>
        <p:spPr>
          <a:xfrm>
            <a:off x="2165522" y="1419794"/>
            <a:ext cx="4812955" cy="245424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buFont typeface="Monotype Sorts"/>
              <a:buNone/>
            </a:pPr>
            <a:r>
              <a:rPr lang="en-US" altLang="en-US" sz="1800" b="0" dirty="0">
                <a:solidFill>
                  <a:schemeClr val="accent5"/>
                </a:solidFill>
                <a:latin typeface="Century Gothic" panose="020B0502020202020204" pitchFamily="34" charset="0"/>
                <a:ea typeface="Cambria Math" panose="02040503050406030204" pitchFamily="18" charset="0"/>
                <a:cs typeface="+mj-cs"/>
              </a:rPr>
              <a:t>char</a:t>
            </a:r>
            <a:r>
              <a:rPr lang="en-US" altLang="en-US" sz="1800" b="0" dirty="0">
                <a:latin typeface="Century Gothic" panose="020B0502020202020204" pitchFamily="34" charset="0"/>
                <a:ea typeface="Cambria Math" panose="02040503050406030204" pitchFamily="18" charset="0"/>
                <a:cs typeface="+mj-cs"/>
              </a:rPr>
              <a:t> letter;</a:t>
            </a:r>
            <a:endParaRPr lang="ar-SA" altLang="en-US" sz="1800" b="0" dirty="0">
              <a:solidFill>
                <a:schemeClr val="accent5"/>
              </a:solidFill>
              <a:latin typeface="Century Gothic" panose="020B0502020202020204" pitchFamily="34" charset="0"/>
              <a:ea typeface="Cambria Math" panose="02040503050406030204" pitchFamily="18" charset="0"/>
              <a:cs typeface="+mj-cs"/>
            </a:endParaRPr>
          </a:p>
          <a:p>
            <a:pPr algn="just">
              <a:lnSpc>
                <a:spcPct val="150000"/>
              </a:lnSpc>
              <a:spcBef>
                <a:spcPts val="0"/>
              </a:spcBef>
              <a:buFont typeface="Monotype Sorts"/>
              <a:buNone/>
            </a:pPr>
            <a:r>
              <a:rPr lang="en-US" altLang="en-US" sz="1800" b="0" dirty="0">
                <a:solidFill>
                  <a:schemeClr val="accent5"/>
                </a:solidFill>
                <a:latin typeface="Century Gothic" panose="020B0502020202020204" pitchFamily="34" charset="0"/>
                <a:ea typeface="Cambria Math" panose="02040503050406030204" pitchFamily="18" charset="0"/>
                <a:cs typeface="+mj-cs"/>
              </a:rPr>
              <a:t>char</a:t>
            </a:r>
            <a:r>
              <a:rPr lang="en-US" altLang="en-US" sz="1800" b="0" dirty="0">
                <a:latin typeface="Century Gothic" panose="020B0502020202020204" pitchFamily="34" charset="0"/>
                <a:ea typeface="Cambria Math" panose="02040503050406030204" pitchFamily="18" charset="0"/>
                <a:cs typeface="+mj-cs"/>
              </a:rPr>
              <a:t> letter = 'A';                          //(ASCII)       </a:t>
            </a:r>
          </a:p>
          <a:p>
            <a:pPr algn="just">
              <a:lnSpc>
                <a:spcPct val="150000"/>
              </a:lnSpc>
              <a:spcBef>
                <a:spcPts val="0"/>
              </a:spcBef>
              <a:buFont typeface="Monotype Sorts"/>
              <a:buNone/>
            </a:pPr>
            <a:r>
              <a:rPr lang="en-US" altLang="en-US" sz="1800" b="0" dirty="0">
                <a:solidFill>
                  <a:schemeClr val="accent5"/>
                </a:solidFill>
                <a:latin typeface="Century Gothic" panose="020B0502020202020204" pitchFamily="34" charset="0"/>
                <a:ea typeface="Cambria Math" panose="02040503050406030204" pitchFamily="18" charset="0"/>
                <a:cs typeface="+mj-cs"/>
              </a:rPr>
              <a:t>char</a:t>
            </a:r>
            <a:r>
              <a:rPr lang="en-US" altLang="en-US" sz="1800" b="0" dirty="0">
                <a:latin typeface="Century Gothic" panose="020B0502020202020204" pitchFamily="34" charset="0"/>
                <a:ea typeface="Cambria Math" panose="02040503050406030204" pitchFamily="18" charset="0"/>
                <a:cs typeface="+mj-cs"/>
              </a:rPr>
              <a:t> </a:t>
            </a:r>
            <a:r>
              <a:rPr lang="en-US" altLang="en-US" sz="1800" b="0" dirty="0" err="1">
                <a:latin typeface="Century Gothic" panose="020B0502020202020204" pitchFamily="34" charset="0"/>
                <a:ea typeface="Cambria Math" panose="02040503050406030204" pitchFamily="18" charset="0"/>
                <a:cs typeface="+mj-cs"/>
              </a:rPr>
              <a:t>numChar</a:t>
            </a:r>
            <a:r>
              <a:rPr lang="en-US" altLang="en-US" sz="1800" b="0" dirty="0">
                <a:latin typeface="Century Gothic" panose="020B0502020202020204" pitchFamily="34" charset="0"/>
                <a:ea typeface="Cambria Math" panose="02040503050406030204" pitchFamily="18" charset="0"/>
                <a:cs typeface="+mj-cs"/>
              </a:rPr>
              <a:t> = '4';                 //(ASCII)</a:t>
            </a:r>
          </a:p>
          <a:p>
            <a:pPr>
              <a:lnSpc>
                <a:spcPct val="150000"/>
              </a:lnSpc>
              <a:spcBef>
                <a:spcPts val="0"/>
              </a:spcBef>
              <a:buFont typeface="Monotype Sorts"/>
              <a:buNone/>
            </a:pPr>
            <a:r>
              <a:rPr lang="en-US" altLang="en-US" sz="1800" b="0" dirty="0">
                <a:solidFill>
                  <a:schemeClr val="accent5"/>
                </a:solidFill>
                <a:latin typeface="Century Gothic" panose="020B0502020202020204" pitchFamily="34" charset="0"/>
                <a:ea typeface="Cambria Math" panose="02040503050406030204" pitchFamily="18" charset="0"/>
                <a:cs typeface="+mj-cs"/>
              </a:rPr>
              <a:t>char</a:t>
            </a:r>
            <a:r>
              <a:rPr lang="en-US" altLang="en-US" sz="1800" b="0" dirty="0">
                <a:latin typeface="Century Gothic" panose="020B0502020202020204" pitchFamily="34" charset="0"/>
                <a:ea typeface="Cambria Math" panose="02040503050406030204" pitchFamily="18" charset="0"/>
                <a:cs typeface="+mj-cs"/>
              </a:rPr>
              <a:t> letter = '\u0041';           //(Unicode)</a:t>
            </a:r>
          </a:p>
          <a:p>
            <a:pPr>
              <a:lnSpc>
                <a:spcPct val="150000"/>
              </a:lnSpc>
              <a:spcBef>
                <a:spcPts val="0"/>
              </a:spcBef>
              <a:buFont typeface="Monotype Sorts"/>
              <a:buNone/>
            </a:pPr>
            <a:r>
              <a:rPr lang="en-US" altLang="en-US" sz="1800" b="0" dirty="0">
                <a:solidFill>
                  <a:schemeClr val="accent5"/>
                </a:solidFill>
                <a:latin typeface="Century Gothic" panose="020B0502020202020204" pitchFamily="34" charset="0"/>
                <a:ea typeface="Cambria Math" panose="02040503050406030204" pitchFamily="18" charset="0"/>
                <a:cs typeface="+mj-cs"/>
              </a:rPr>
              <a:t>char</a:t>
            </a:r>
            <a:r>
              <a:rPr lang="en-US" altLang="en-US" sz="1800" b="0" dirty="0">
                <a:latin typeface="Century Gothic" panose="020B0502020202020204" pitchFamily="34" charset="0"/>
                <a:ea typeface="Cambria Math" panose="02040503050406030204" pitchFamily="18" charset="0"/>
                <a:cs typeface="+mj-cs"/>
              </a:rPr>
              <a:t> </a:t>
            </a:r>
            <a:r>
              <a:rPr lang="en-US" altLang="en-US" sz="1800" b="0" dirty="0" err="1">
                <a:latin typeface="Century Gothic" panose="020B0502020202020204" pitchFamily="34" charset="0"/>
                <a:ea typeface="Cambria Math" panose="02040503050406030204" pitchFamily="18" charset="0"/>
                <a:cs typeface="+mj-cs"/>
              </a:rPr>
              <a:t>numChar</a:t>
            </a:r>
            <a:r>
              <a:rPr lang="en-US" altLang="en-US" sz="1800" b="0" dirty="0">
                <a:latin typeface="Century Gothic" panose="020B0502020202020204" pitchFamily="34" charset="0"/>
                <a:ea typeface="Cambria Math" panose="02040503050406030204" pitchFamily="18" charset="0"/>
                <a:cs typeface="+mj-cs"/>
              </a:rPr>
              <a:t> = '\u062C';   //(Unicode)</a:t>
            </a:r>
          </a:p>
        </p:txBody>
      </p:sp>
      <p:grpSp>
        <p:nvGrpSpPr>
          <p:cNvPr id="5" name="Group 4"/>
          <p:cNvGrpSpPr/>
          <p:nvPr/>
        </p:nvGrpSpPr>
        <p:grpSpPr>
          <a:xfrm>
            <a:off x="692073" y="5436944"/>
            <a:ext cx="7949626" cy="923330"/>
            <a:chOff x="645891" y="4928947"/>
            <a:chExt cx="7949626" cy="923330"/>
          </a:xfrm>
        </p:grpSpPr>
        <p:sp>
          <p:nvSpPr>
            <p:cNvPr id="7" name="Rectangle 6"/>
            <p:cNvSpPr/>
            <p:nvPr/>
          </p:nvSpPr>
          <p:spPr>
            <a:xfrm>
              <a:off x="645891" y="4928947"/>
              <a:ext cx="4267447" cy="923330"/>
            </a:xfrm>
            <a:prstGeom prst="rect">
              <a:avLst/>
            </a:prstGeom>
          </p:spPr>
          <p:txBody>
            <a:bodyPr wrap="square">
              <a:spAutoFit/>
            </a:bodyPr>
            <a:lstStyle/>
            <a:p>
              <a:r>
                <a:rPr lang="en-US" dirty="0">
                  <a:solidFill>
                    <a:schemeClr val="accent5"/>
                  </a:solidFill>
                  <a:latin typeface="Century Gothic" panose="020B0502020202020204" pitchFamily="34" charset="0"/>
                  <a:cs typeface="Times New Roman" panose="02020603050405020304" pitchFamily="18" charset="0"/>
                </a:rPr>
                <a:t>char</a:t>
              </a:r>
              <a:r>
                <a:rPr lang="en-US" dirty="0">
                  <a:latin typeface="Century Gothic" panose="020B0502020202020204" pitchFamily="34" charset="0"/>
                  <a:cs typeface="Times New Roman" panose="02020603050405020304" pitchFamily="18" charset="0"/>
                </a:rPr>
                <a:t> c = 97;    // same as char c ='a';</a:t>
              </a:r>
            </a:p>
            <a:p>
              <a:endParaRPr lang="en-US" dirty="0">
                <a:latin typeface="Century Gothic" panose="020B0502020202020204" pitchFamily="34" charset="0"/>
                <a:cs typeface="Times New Roman" panose="02020603050405020304" pitchFamily="18" charset="0"/>
              </a:endParaRPr>
            </a:p>
            <a:p>
              <a:r>
                <a:rPr lang="en-US" dirty="0" err="1">
                  <a:solidFill>
                    <a:schemeClr val="accent5"/>
                  </a:solidFill>
                  <a:latin typeface="Century Gothic" panose="020B0502020202020204" pitchFamily="34" charset="0"/>
                  <a:cs typeface="Times New Roman" panose="02020603050405020304" pitchFamily="18" charset="0"/>
                </a:rPr>
                <a:t>int</a:t>
              </a:r>
              <a:r>
                <a:rPr lang="en-US" dirty="0">
                  <a:latin typeface="Century Gothic" panose="020B0502020202020204" pitchFamily="34" charset="0"/>
                  <a:cs typeface="Times New Roman" panose="02020603050405020304" pitchFamily="18" charset="0"/>
                </a:rPr>
                <a:t>  i = 'a';   // same as </a:t>
              </a:r>
              <a:r>
                <a:rPr lang="en-US" dirty="0" err="1">
                  <a:latin typeface="Century Gothic" panose="020B0502020202020204" pitchFamily="34" charset="0"/>
                  <a:cs typeface="Times New Roman" panose="02020603050405020304" pitchFamily="18" charset="0"/>
                </a:rPr>
                <a:t>int</a:t>
              </a:r>
              <a:r>
                <a:rPr lang="en-US" dirty="0">
                  <a:latin typeface="Century Gothic" panose="020B0502020202020204" pitchFamily="34" charset="0"/>
                  <a:cs typeface="Times New Roman" panose="02020603050405020304" pitchFamily="18" charset="0"/>
                </a:rPr>
                <a:t> i = (</a:t>
              </a:r>
              <a:r>
                <a:rPr lang="en-US" dirty="0" err="1">
                  <a:latin typeface="Century Gothic" panose="020B0502020202020204" pitchFamily="34" charset="0"/>
                  <a:cs typeface="Times New Roman" panose="02020603050405020304" pitchFamily="18" charset="0"/>
                </a:rPr>
                <a:t>int</a:t>
              </a:r>
              <a:r>
                <a:rPr lang="en-US" dirty="0">
                  <a:latin typeface="Century Gothic" panose="020B0502020202020204" pitchFamily="34" charset="0"/>
                  <a:cs typeface="Times New Roman" panose="02020603050405020304" pitchFamily="18" charset="0"/>
                </a:rPr>
                <a:t>) 'a';</a:t>
              </a:r>
            </a:p>
          </p:txBody>
        </p:sp>
        <p:sp>
          <p:nvSpPr>
            <p:cNvPr id="8" name="Rectangle 7"/>
            <p:cNvSpPr/>
            <p:nvPr/>
          </p:nvSpPr>
          <p:spPr>
            <a:xfrm>
              <a:off x="5060575" y="5152589"/>
              <a:ext cx="3534942" cy="338554"/>
            </a:xfrm>
            <a:prstGeom prst="rect">
              <a:avLst/>
            </a:prstGeom>
          </p:spPr>
          <p:txBody>
            <a:bodyPr wrap="none">
              <a:spAutoFit/>
            </a:bodyPr>
            <a:lstStyle/>
            <a:p>
              <a:r>
                <a:rPr lang="en-US" sz="1600" dirty="0">
                  <a:latin typeface="Century Gothic" panose="020B0502020202020204" pitchFamily="34" charset="0"/>
                  <a:ea typeface="Cambria Math" panose="02040503050406030204" pitchFamily="18" charset="0"/>
                </a:rPr>
                <a:t> </a:t>
              </a:r>
              <a:r>
                <a:rPr lang="en-US" sz="1600" dirty="0">
                  <a:solidFill>
                    <a:schemeClr val="accent5"/>
                  </a:solidFill>
                  <a:latin typeface="Century Gothic" panose="020B0502020202020204" pitchFamily="34" charset="0"/>
                  <a:ea typeface="Cambria Math" panose="02040503050406030204" pitchFamily="18" charset="0"/>
                </a:rPr>
                <a:t>char</a:t>
              </a:r>
              <a:r>
                <a:rPr lang="en-US" sz="1600" dirty="0">
                  <a:latin typeface="Century Gothic" panose="020B0502020202020204" pitchFamily="34" charset="0"/>
                  <a:ea typeface="Cambria Math" panose="02040503050406030204" pitchFamily="18" charset="0"/>
                </a:rPr>
                <a:t> </a:t>
              </a:r>
              <a:r>
                <a:rPr lang="en-US" sz="1600" dirty="0" err="1">
                  <a:latin typeface="Century Gothic" panose="020B0502020202020204" pitchFamily="34" charset="0"/>
                  <a:ea typeface="Cambria Math" panose="02040503050406030204" pitchFamily="18" charset="0"/>
                </a:rPr>
                <a:t>ch</a:t>
              </a:r>
              <a:r>
                <a:rPr lang="en-US" sz="1600" dirty="0">
                  <a:latin typeface="Century Gothic" panose="020B0502020202020204" pitchFamily="34" charset="0"/>
                  <a:ea typeface="Cambria Math" panose="02040503050406030204" pitchFamily="18" charset="0"/>
                </a:rPr>
                <a:t> = (</a:t>
              </a:r>
              <a:r>
                <a:rPr lang="en-US" sz="1600" dirty="0">
                  <a:solidFill>
                    <a:schemeClr val="accent5"/>
                  </a:solidFill>
                  <a:latin typeface="Century Gothic" panose="020B0502020202020204" pitchFamily="34" charset="0"/>
                  <a:ea typeface="Cambria Math" panose="02040503050406030204" pitchFamily="18" charset="0"/>
                </a:rPr>
                <a:t>char</a:t>
              </a:r>
              <a:r>
                <a:rPr lang="en-US" sz="1600" dirty="0">
                  <a:latin typeface="Century Gothic" panose="020B0502020202020204" pitchFamily="34" charset="0"/>
                  <a:ea typeface="Cambria Math" panose="02040503050406030204" pitchFamily="18" charset="0"/>
                </a:rPr>
                <a:t>) 65.25;  // </a:t>
              </a:r>
              <a:r>
                <a:rPr lang="en-US" sz="1600" dirty="0" err="1">
                  <a:latin typeface="Century Gothic" panose="020B0502020202020204" pitchFamily="34" charset="0"/>
                  <a:ea typeface="Cambria Math" panose="02040503050406030204" pitchFamily="18" charset="0"/>
                </a:rPr>
                <a:t>ch</a:t>
              </a:r>
              <a:r>
                <a:rPr lang="en-US" sz="1600" dirty="0">
                  <a:latin typeface="Century Gothic" panose="020B0502020202020204" pitchFamily="34" charset="0"/>
                  <a:ea typeface="Cambria Math" panose="02040503050406030204" pitchFamily="18" charset="0"/>
                </a:rPr>
                <a:t>  is A</a:t>
              </a:r>
            </a:p>
          </p:txBody>
        </p:sp>
      </p:grpSp>
    </p:spTree>
    <p:extLst>
      <p:ext uri="{BB962C8B-B14F-4D97-AF65-F5344CB8AC3E}">
        <p14:creationId xmlns:p14="http://schemas.microsoft.com/office/powerpoint/2010/main" val="24410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1835" y="3123760"/>
            <a:ext cx="4773208" cy="3337200"/>
          </a:xfrm>
          <a:prstGeom prst="rect">
            <a:avLst/>
          </a:prstGeom>
        </p:spPr>
      </p:pic>
      <p:sp>
        <p:nvSpPr>
          <p:cNvPr id="2" name="Content Placeholder 1"/>
          <p:cNvSpPr>
            <a:spLocks noGrp="1"/>
          </p:cNvSpPr>
          <p:nvPr>
            <p:ph idx="1"/>
          </p:nvPr>
        </p:nvSpPr>
        <p:spPr/>
        <p:txBody>
          <a:bodyPr/>
          <a:lstStyle/>
          <a:p>
            <a:r>
              <a:rPr lang="en-US" dirty="0"/>
              <a:t>Java provides the following methods in the </a:t>
            </a:r>
            <a:r>
              <a:rPr lang="en-US" dirty="0">
                <a:solidFill>
                  <a:schemeClr val="accent5"/>
                </a:solidFill>
              </a:rPr>
              <a:t>Character</a:t>
            </a:r>
            <a:r>
              <a:rPr lang="en-US" dirty="0"/>
              <a:t> class for testing characters </a:t>
            </a:r>
          </a:p>
          <a:p>
            <a:endParaRPr lang="en-US" dirty="0"/>
          </a:p>
        </p:txBody>
      </p:sp>
      <p:sp>
        <p:nvSpPr>
          <p:cNvPr id="3" name="Title 2"/>
          <p:cNvSpPr>
            <a:spLocks noGrp="1"/>
          </p:cNvSpPr>
          <p:nvPr>
            <p:ph type="ctrTitle"/>
          </p:nvPr>
        </p:nvSpPr>
        <p:spPr/>
        <p:txBody>
          <a:bodyPr/>
          <a:lstStyle/>
          <a:p>
            <a:r>
              <a:rPr lang="en-US" dirty="0"/>
              <a:t>The Character class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74691678"/>
              </p:ext>
            </p:extLst>
          </p:nvPr>
        </p:nvGraphicFramePr>
        <p:xfrm>
          <a:off x="3679243" y="1498986"/>
          <a:ext cx="5307848" cy="2682240"/>
        </p:xfrm>
        <a:graphic>
          <a:graphicData uri="http://schemas.openxmlformats.org/drawingml/2006/table">
            <a:tbl>
              <a:tblPr firstRow="1" bandRow="1">
                <a:tableStyleId>{5940675A-B579-460E-94D1-54222C63F5DA}</a:tableStyleId>
              </a:tblPr>
              <a:tblGrid>
                <a:gridCol w="1389185">
                  <a:extLst>
                    <a:ext uri="{9D8B030D-6E8A-4147-A177-3AD203B41FA5}">
                      <a16:colId xmlns:a16="http://schemas.microsoft.com/office/drawing/2014/main" val="281100334"/>
                    </a:ext>
                  </a:extLst>
                </a:gridCol>
                <a:gridCol w="3918663">
                  <a:extLst>
                    <a:ext uri="{9D8B030D-6E8A-4147-A177-3AD203B41FA5}">
                      <a16:colId xmlns:a16="http://schemas.microsoft.com/office/drawing/2014/main" val="3478303102"/>
                    </a:ext>
                  </a:extLst>
                </a:gridCol>
              </a:tblGrid>
              <a:tr h="335280">
                <a:tc>
                  <a:txBody>
                    <a:bodyPr/>
                    <a:lstStyle/>
                    <a:p>
                      <a:pPr algn="ctr"/>
                      <a:r>
                        <a:rPr lang="en-US" sz="1400" b="0" i="1" dirty="0">
                          <a:solidFill>
                            <a:srgbClr val="242021"/>
                          </a:solidFill>
                          <a:effectLst/>
                          <a:latin typeface="Times New Roman" panose="02020603050405020304" pitchFamily="18" charset="0"/>
                          <a:cs typeface="Times New Roman" panose="02020603050405020304" pitchFamily="18" charset="0"/>
                        </a:rPr>
                        <a:t>Method</a:t>
                      </a:r>
                      <a:endParaRPr lang="en-US" sz="3600" b="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c>
                  <a:txBody>
                    <a:bodyPr/>
                    <a:lstStyle/>
                    <a:p>
                      <a:pPr algn="ctr"/>
                      <a:r>
                        <a:rPr lang="en-US" sz="1400" b="0" i="1" dirty="0">
                          <a:latin typeface="Times New Roman" panose="02020603050405020304" pitchFamily="18" charset="0"/>
                          <a:cs typeface="Times New Roman" panose="02020603050405020304" pitchFamily="18" charset="0"/>
                        </a:rPr>
                        <a:t>Description</a:t>
                      </a:r>
                    </a:p>
                  </a:txBody>
                  <a:tcPr anchor="ctr">
                    <a:solidFill>
                      <a:schemeClr val="bg1">
                        <a:lumMod val="95000"/>
                      </a:schemeClr>
                    </a:solidFill>
                  </a:tcPr>
                </a:tc>
                <a:extLst>
                  <a:ext uri="{0D108BD9-81ED-4DB2-BD59-A6C34878D82A}">
                    <a16:rowId xmlns:a16="http://schemas.microsoft.com/office/drawing/2014/main" val="1043640066"/>
                  </a:ext>
                </a:extLst>
              </a:tr>
              <a:tr h="335280">
                <a:tc>
                  <a:txBody>
                    <a:bodyPr/>
                    <a:lstStyle/>
                    <a:p>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isDigit</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a:t>
                      </a:r>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ch</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 </a:t>
                      </a:r>
                    </a:p>
                  </a:txBody>
                  <a:tcPr anchor="ctr"/>
                </a:tc>
                <a:tc>
                  <a:txBody>
                    <a:bodyPr/>
                    <a:lstStyle/>
                    <a:p>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Returns true if the specified character is a digit.</a:t>
                      </a:r>
                    </a:p>
                  </a:txBody>
                  <a:tcPr anchor="ctr"/>
                </a:tc>
                <a:extLst>
                  <a:ext uri="{0D108BD9-81ED-4DB2-BD59-A6C34878D82A}">
                    <a16:rowId xmlns:a16="http://schemas.microsoft.com/office/drawing/2014/main" val="1906666380"/>
                  </a:ext>
                </a:extLst>
              </a:tr>
              <a:tr h="335280">
                <a:tc>
                  <a:txBody>
                    <a:bodyPr/>
                    <a:lstStyle/>
                    <a:p>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isLetter</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a:t>
                      </a:r>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ch</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 </a:t>
                      </a:r>
                    </a:p>
                  </a:txBody>
                  <a:tcPr anchor="ctr"/>
                </a:tc>
                <a:tc>
                  <a:txBody>
                    <a:bodyPr/>
                    <a:lstStyle/>
                    <a:p>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Returns true if the specified character is a letter.</a:t>
                      </a:r>
                    </a:p>
                  </a:txBody>
                  <a:tcPr anchor="ctr"/>
                </a:tc>
                <a:extLst>
                  <a:ext uri="{0D108BD9-81ED-4DB2-BD59-A6C34878D82A}">
                    <a16:rowId xmlns:a16="http://schemas.microsoft.com/office/drawing/2014/main" val="3014468348"/>
                  </a:ext>
                </a:extLst>
              </a:tr>
              <a:tr h="335280">
                <a:tc>
                  <a:txBody>
                    <a:bodyPr/>
                    <a:lstStyle/>
                    <a:p>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isLetterOrDigit</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a:t>
                      </a:r>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ch</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 </a:t>
                      </a:r>
                    </a:p>
                  </a:txBody>
                  <a:tcPr anchor="ctr"/>
                </a:tc>
                <a:tc>
                  <a:txBody>
                    <a:bodyPr/>
                    <a:lstStyle/>
                    <a:p>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Returns true if the specified character is a letter or digit</a:t>
                      </a:r>
                    </a:p>
                  </a:txBody>
                  <a:tcPr anchor="ctr"/>
                </a:tc>
                <a:extLst>
                  <a:ext uri="{0D108BD9-81ED-4DB2-BD59-A6C34878D82A}">
                    <a16:rowId xmlns:a16="http://schemas.microsoft.com/office/drawing/2014/main" val="1618241053"/>
                  </a:ext>
                </a:extLst>
              </a:tr>
              <a:tr h="335280">
                <a:tc>
                  <a:txBody>
                    <a:bodyPr/>
                    <a:lstStyle/>
                    <a:p>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isLowerCase</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a:t>
                      </a:r>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ch</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 </a:t>
                      </a:r>
                    </a:p>
                  </a:txBody>
                  <a:tcPr anchor="ctr"/>
                </a:tc>
                <a:tc>
                  <a:txBody>
                    <a:bodyPr/>
                    <a:lstStyle/>
                    <a:p>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Returns true if the specified character is a lowercase letter.</a:t>
                      </a:r>
                    </a:p>
                  </a:txBody>
                  <a:tcPr anchor="ctr"/>
                </a:tc>
                <a:extLst>
                  <a:ext uri="{0D108BD9-81ED-4DB2-BD59-A6C34878D82A}">
                    <a16:rowId xmlns:a16="http://schemas.microsoft.com/office/drawing/2014/main" val="2907049253"/>
                  </a:ext>
                </a:extLst>
              </a:tr>
              <a:tr h="335280">
                <a:tc>
                  <a:txBody>
                    <a:bodyPr/>
                    <a:lstStyle/>
                    <a:p>
                      <a:r>
                        <a:rPr lang="en-US" sz="1200" b="0" i="0" kern="1200">
                          <a:solidFill>
                            <a:srgbClr val="242021"/>
                          </a:solidFill>
                          <a:effectLst/>
                          <a:latin typeface="Times New Roman" panose="02020603050405020304" pitchFamily="18" charset="0"/>
                          <a:ea typeface="+mn-ea"/>
                          <a:cs typeface="Times New Roman" panose="02020603050405020304" pitchFamily="18" charset="0"/>
                        </a:rPr>
                        <a:t>isUpperCase(ch) </a:t>
                      </a:r>
                    </a:p>
                  </a:txBody>
                  <a:tcPr anchor="ctr"/>
                </a:tc>
                <a:tc>
                  <a:txBody>
                    <a:bodyPr/>
                    <a:lstStyle/>
                    <a:p>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Returns true if the specified character is an uppercase letter</a:t>
                      </a:r>
                    </a:p>
                  </a:txBody>
                  <a:tcPr anchor="ctr"/>
                </a:tc>
                <a:extLst>
                  <a:ext uri="{0D108BD9-81ED-4DB2-BD59-A6C34878D82A}">
                    <a16:rowId xmlns:a16="http://schemas.microsoft.com/office/drawing/2014/main" val="83712397"/>
                  </a:ext>
                </a:extLst>
              </a:tr>
              <a:tr h="335280">
                <a:tc>
                  <a:txBody>
                    <a:bodyPr/>
                    <a:lstStyle/>
                    <a:p>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toLowerCase</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a:t>
                      </a:r>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ch</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 </a:t>
                      </a:r>
                    </a:p>
                  </a:txBody>
                  <a:tcPr anchor="ctr"/>
                </a:tc>
                <a:tc>
                  <a:txBody>
                    <a:bodyPr/>
                    <a:lstStyle/>
                    <a:p>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Returns the lowercase of the specified character.</a:t>
                      </a:r>
                    </a:p>
                  </a:txBody>
                  <a:tcPr anchor="ctr"/>
                </a:tc>
                <a:extLst>
                  <a:ext uri="{0D108BD9-81ED-4DB2-BD59-A6C34878D82A}">
                    <a16:rowId xmlns:a16="http://schemas.microsoft.com/office/drawing/2014/main" val="513642453"/>
                  </a:ext>
                </a:extLst>
              </a:tr>
              <a:tr h="335280">
                <a:tc>
                  <a:txBody>
                    <a:bodyPr/>
                    <a:lstStyle/>
                    <a:p>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toUpperCase</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a:t>
                      </a:r>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ch</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 </a:t>
                      </a:r>
                    </a:p>
                  </a:txBody>
                  <a:tcPr anchor="ctr"/>
                </a:tc>
                <a:tc>
                  <a:txBody>
                    <a:bodyPr/>
                    <a:lstStyle/>
                    <a:p>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Returns the uppercase of the specified character.</a:t>
                      </a:r>
                    </a:p>
                  </a:txBody>
                  <a:tcPr anchor="ctr"/>
                </a:tc>
                <a:extLst>
                  <a:ext uri="{0D108BD9-81ED-4DB2-BD59-A6C34878D82A}">
                    <a16:rowId xmlns:a16="http://schemas.microsoft.com/office/drawing/2014/main" val="1538894932"/>
                  </a:ext>
                </a:extLst>
              </a:tr>
            </a:tbl>
          </a:graphicData>
        </a:graphic>
      </p:graphicFrame>
    </p:spTree>
    <p:extLst>
      <p:ext uri="{BB962C8B-B14F-4D97-AF65-F5344CB8AC3E}">
        <p14:creationId xmlns:p14="http://schemas.microsoft.com/office/powerpoint/2010/main" val="105880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5"/>
            <a:ext cx="8706032" cy="5179436"/>
          </a:xfrm>
        </p:spPr>
        <p:txBody>
          <a:bodyPr>
            <a:normAutofit fontScale="92500" lnSpcReduction="20000"/>
          </a:bodyPr>
          <a:lstStyle/>
          <a:p>
            <a:r>
              <a:rPr lang="en-US" altLang="en-US" sz="2800" dirty="0"/>
              <a:t>To explore Java </a:t>
            </a:r>
            <a:r>
              <a:rPr lang="en-US" altLang="en-US" sz="2800" dirty="0">
                <a:solidFill>
                  <a:srgbClr val="FF0000"/>
                </a:solidFill>
              </a:rPr>
              <a:t>data types</a:t>
            </a:r>
            <a:r>
              <a:rPr lang="en-US" altLang="en-US" sz="2800" dirty="0"/>
              <a:t> (§2.9.1).</a:t>
            </a:r>
          </a:p>
          <a:p>
            <a:r>
              <a:rPr lang="en-US" altLang="en-US" sz="2800" dirty="0"/>
              <a:t>To </a:t>
            </a:r>
            <a:r>
              <a:rPr lang="en-US" altLang="en-US" sz="2800" dirty="0">
                <a:solidFill>
                  <a:srgbClr val="FF0000"/>
                </a:solidFill>
              </a:rPr>
              <a:t>use variables, constants and literals </a:t>
            </a:r>
            <a:r>
              <a:rPr lang="en-US" altLang="en-US" sz="2800" dirty="0"/>
              <a:t>(§§2.5–2.7).</a:t>
            </a:r>
          </a:p>
          <a:p>
            <a:r>
              <a:rPr lang="en-US" altLang="en-US" sz="2800" dirty="0"/>
              <a:t>To write and </a:t>
            </a:r>
            <a:r>
              <a:rPr lang="en-US" altLang="en-US" sz="2800" dirty="0">
                <a:solidFill>
                  <a:srgbClr val="FF0000"/>
                </a:solidFill>
              </a:rPr>
              <a:t>evaluate numeric expressions </a:t>
            </a:r>
          </a:p>
          <a:p>
            <a:r>
              <a:rPr lang="en-US" altLang="en-US" sz="2800" dirty="0"/>
              <a:t>To </a:t>
            </a:r>
            <a:r>
              <a:rPr lang="en-US" altLang="en-US" sz="2800" dirty="0">
                <a:solidFill>
                  <a:srgbClr val="FF0000"/>
                </a:solidFill>
              </a:rPr>
              <a:t>cast</a:t>
            </a:r>
            <a:r>
              <a:rPr lang="en-US" altLang="en-US" sz="2800" dirty="0"/>
              <a:t> the value of one type to another type (§2.15).</a:t>
            </a:r>
          </a:p>
          <a:p>
            <a:r>
              <a:rPr lang="en-US" altLang="en-US" sz="2800" dirty="0"/>
              <a:t>To </a:t>
            </a:r>
            <a:r>
              <a:rPr lang="en-US" altLang="en-US" sz="2800" dirty="0">
                <a:solidFill>
                  <a:srgbClr val="FF0000"/>
                </a:solidFill>
              </a:rPr>
              <a:t>avoid common errors and pitfalls </a:t>
            </a:r>
            <a:r>
              <a:rPr lang="en-US" altLang="en-US" sz="2800" dirty="0"/>
              <a:t>in elementary programming (§2.18).</a:t>
            </a:r>
          </a:p>
          <a:p>
            <a:r>
              <a:rPr lang="en-US" altLang="en-US" sz="2800" dirty="0"/>
              <a:t>To </a:t>
            </a:r>
            <a:r>
              <a:rPr lang="en-US" altLang="en-US" sz="2800" dirty="0">
                <a:solidFill>
                  <a:srgbClr val="FF0000"/>
                </a:solidFill>
              </a:rPr>
              <a:t>obtain input </a:t>
            </a:r>
            <a:r>
              <a:rPr lang="en-US" altLang="en-US" sz="2800" dirty="0"/>
              <a:t>from the console </a:t>
            </a:r>
            <a:r>
              <a:rPr lang="en-US" altLang="en-US" sz="2800" dirty="0">
                <a:solidFill>
                  <a:srgbClr val="FF0000"/>
                </a:solidFill>
              </a:rPr>
              <a:t>using the Scanner class </a:t>
            </a:r>
            <a:r>
              <a:rPr lang="en-US" altLang="en-US" sz="2800" dirty="0"/>
              <a:t>(§2.3).</a:t>
            </a:r>
          </a:p>
          <a:p>
            <a:r>
              <a:rPr lang="en-US" altLang="en-US" sz="2800" dirty="0"/>
              <a:t>To </a:t>
            </a:r>
            <a:r>
              <a:rPr lang="en-US" altLang="en-US" sz="2800" dirty="0">
                <a:solidFill>
                  <a:srgbClr val="FF0000"/>
                </a:solidFill>
              </a:rPr>
              <a:t>write Java programs </a:t>
            </a:r>
            <a:r>
              <a:rPr lang="en-US" altLang="en-US" sz="2800" dirty="0"/>
              <a:t>to </a:t>
            </a:r>
            <a:r>
              <a:rPr lang="en-US" altLang="en-US" sz="2800" dirty="0">
                <a:solidFill>
                  <a:srgbClr val="FF0000"/>
                </a:solidFill>
              </a:rPr>
              <a:t>s</a:t>
            </a:r>
            <a:r>
              <a:rPr lang="en-US" sz="2800" dirty="0">
                <a:solidFill>
                  <a:srgbClr val="FF0000"/>
                </a:solidFill>
              </a:rPr>
              <a:t>olve mathematical problems </a:t>
            </a:r>
            <a:r>
              <a:rPr lang="en-US" altLang="en-US" sz="2800" dirty="0"/>
              <a:t>(§4.2).</a:t>
            </a:r>
            <a:endParaRPr lang="en-US" sz="2800" dirty="0"/>
          </a:p>
          <a:p>
            <a:r>
              <a:rPr lang="en-US" sz="2800" dirty="0"/>
              <a:t>To </a:t>
            </a:r>
            <a:r>
              <a:rPr lang="en-US" sz="2800" dirty="0">
                <a:solidFill>
                  <a:srgbClr val="FF0000"/>
                </a:solidFill>
              </a:rPr>
              <a:t>process strings</a:t>
            </a:r>
            <a:r>
              <a:rPr lang="en-US" sz="2800" dirty="0"/>
              <a:t> using the methods in the string object</a:t>
            </a:r>
            <a:r>
              <a:rPr lang="en-US" altLang="en-US" sz="2800" dirty="0"/>
              <a:t> (§4.4)</a:t>
            </a:r>
            <a:r>
              <a:rPr lang="en-US" sz="2800" dirty="0"/>
              <a:t>.</a:t>
            </a:r>
          </a:p>
        </p:txBody>
      </p:sp>
      <p:sp>
        <p:nvSpPr>
          <p:cNvPr id="3" name="Title 2"/>
          <p:cNvSpPr>
            <a:spLocks noGrp="1"/>
          </p:cNvSpPr>
          <p:nvPr>
            <p:ph type="ctrTitle"/>
          </p:nvPr>
        </p:nvSpPr>
        <p:spPr/>
        <p:txBody>
          <a:bodyPr/>
          <a:lstStyle/>
          <a:p>
            <a:r>
              <a:rPr lang="en-US" dirty="0"/>
              <a:t>Objectives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a:t>
            </a:fld>
            <a:endParaRPr lang="en-US"/>
          </a:p>
        </p:txBody>
      </p:sp>
    </p:spTree>
    <p:extLst>
      <p:ext uri="{BB962C8B-B14F-4D97-AF65-F5344CB8AC3E}">
        <p14:creationId xmlns:p14="http://schemas.microsoft.com/office/powerpoint/2010/main" val="3740513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200" dirty="0"/>
              <a:t>Objects of type String</a:t>
            </a:r>
            <a:r>
              <a:rPr lang="en-US" sz="2200" b="0" dirty="0"/>
              <a:t> </a:t>
            </a:r>
            <a:r>
              <a:rPr lang="en-US" sz="2200" dirty="0"/>
              <a:t>are sequence of characters that are written within double quotes.</a:t>
            </a:r>
          </a:p>
          <a:p>
            <a:pPr marL="0" indent="0" algn="ctr">
              <a:buNone/>
            </a:pPr>
            <a:r>
              <a:rPr lang="en-US" sz="2000" dirty="0"/>
              <a:t>“</a:t>
            </a:r>
            <a:r>
              <a:rPr lang="en-US" sz="2000" dirty="0">
                <a:solidFill>
                  <a:schemeClr val="accent5"/>
                </a:solidFill>
              </a:rPr>
              <a:t>KFUPM</a:t>
            </a:r>
            <a:r>
              <a:rPr lang="en-US" sz="2000" dirty="0"/>
              <a:t>”    “</a:t>
            </a:r>
            <a:r>
              <a:rPr lang="en-US" sz="2000" dirty="0">
                <a:solidFill>
                  <a:schemeClr val="accent5"/>
                </a:solidFill>
              </a:rPr>
              <a:t>ICS018</a:t>
            </a:r>
            <a:r>
              <a:rPr lang="en-US" sz="2000" dirty="0"/>
              <a:t>”</a:t>
            </a:r>
          </a:p>
          <a:p>
            <a:r>
              <a:rPr lang="en-US" sz="2200" dirty="0"/>
              <a:t>The class String is a predefined class that is made available to you when you are programming in Java. </a:t>
            </a:r>
          </a:p>
          <a:p>
            <a:r>
              <a:rPr lang="en-US" sz="2200" dirty="0"/>
              <a:t>String declaration:</a:t>
            </a:r>
          </a:p>
          <a:p>
            <a:pPr marL="457200" lvl="1" indent="0" algn="ctr">
              <a:buNone/>
            </a:pPr>
            <a:r>
              <a:rPr lang="en-US" dirty="0">
                <a:solidFill>
                  <a:schemeClr val="accent5"/>
                </a:solidFill>
                <a:latin typeface="Cambria Math" panose="02040503050406030204" pitchFamily="18" charset="0"/>
                <a:ea typeface="Cambria Math" panose="02040503050406030204" pitchFamily="18" charset="0"/>
              </a:rPr>
              <a:t>String</a:t>
            </a:r>
            <a:r>
              <a:rPr lang="en-US" dirty="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courseTitle</a:t>
            </a:r>
            <a:r>
              <a:rPr lang="en-US" dirty="0">
                <a:latin typeface="Cambria Math" panose="02040503050406030204" pitchFamily="18" charset="0"/>
                <a:ea typeface="Cambria Math" panose="02040503050406030204" pitchFamily="18" charset="0"/>
              </a:rPr>
              <a:t>;   or   </a:t>
            </a:r>
            <a:r>
              <a:rPr lang="en-US" dirty="0">
                <a:solidFill>
                  <a:schemeClr val="accent5"/>
                </a:solidFill>
                <a:latin typeface="Cambria Math" panose="02040503050406030204" pitchFamily="18" charset="0"/>
                <a:ea typeface="Cambria Math" panose="02040503050406030204" pitchFamily="18" charset="0"/>
              </a:rPr>
              <a:t>String</a:t>
            </a:r>
            <a:r>
              <a:rPr lang="en-US" dirty="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courseTitle</a:t>
            </a:r>
            <a:r>
              <a:rPr lang="en-US" dirty="0">
                <a:latin typeface="Cambria Math" panose="02040503050406030204" pitchFamily="18" charset="0"/>
                <a:ea typeface="Cambria Math" panose="02040503050406030204" pitchFamily="18" charset="0"/>
              </a:rPr>
              <a:t> = “ICS108”;</a:t>
            </a:r>
          </a:p>
          <a:p>
            <a:pPr lvl="1"/>
            <a:endParaRPr lang="en-US" dirty="0"/>
          </a:p>
          <a:p>
            <a:pPr marL="0" indent="0">
              <a:spcBef>
                <a:spcPct val="0"/>
              </a:spcBef>
              <a:buClr>
                <a:srgbClr val="008000"/>
              </a:buClr>
              <a:buNone/>
            </a:pPr>
            <a:endParaRPr lang="en-US" altLang="ar-SA" dirty="0"/>
          </a:p>
          <a:p>
            <a:pPr>
              <a:spcBef>
                <a:spcPct val="0"/>
              </a:spcBef>
              <a:buClr>
                <a:srgbClr val="008000"/>
              </a:buClr>
            </a:pPr>
            <a:r>
              <a:rPr lang="en-US" altLang="ar-SA" sz="2200" dirty="0"/>
              <a:t>The String type is </a:t>
            </a:r>
            <a:r>
              <a:rPr lang="en-US" altLang="ar-SA" sz="2200" dirty="0">
                <a:solidFill>
                  <a:srgbClr val="FF0000"/>
                </a:solidFill>
              </a:rPr>
              <a:t>not a primitive type</a:t>
            </a:r>
            <a:r>
              <a:rPr lang="en-US" altLang="ar-SA" sz="2200" dirty="0"/>
              <a:t>. It is known as a </a:t>
            </a:r>
            <a:r>
              <a:rPr lang="en-US" altLang="ar-SA" sz="2200" dirty="0">
                <a:solidFill>
                  <a:srgbClr val="FF0000"/>
                </a:solidFill>
              </a:rPr>
              <a:t>reference type</a:t>
            </a:r>
            <a:r>
              <a:rPr lang="en-US" altLang="ar-SA" sz="2200" dirty="0"/>
              <a:t>. </a:t>
            </a:r>
          </a:p>
          <a:p>
            <a:pPr>
              <a:spcBef>
                <a:spcPct val="0"/>
              </a:spcBef>
              <a:buClr>
                <a:srgbClr val="008000"/>
              </a:buClr>
            </a:pPr>
            <a:endParaRPr lang="en-US" altLang="ar-SA" sz="2200" dirty="0"/>
          </a:p>
          <a:p>
            <a:pPr>
              <a:spcBef>
                <a:spcPct val="0"/>
              </a:spcBef>
              <a:buClr>
                <a:srgbClr val="008000"/>
              </a:buClr>
            </a:pPr>
            <a:r>
              <a:rPr lang="en-US" altLang="ar-SA" sz="2200" dirty="0"/>
              <a:t>String objects are </a:t>
            </a:r>
            <a:r>
              <a:rPr lang="en-US" altLang="ar-SA" sz="2200" b="0" i="1" dirty="0"/>
              <a:t>immutable</a:t>
            </a:r>
            <a:r>
              <a:rPr lang="en-US" altLang="ar-SA" sz="2200" dirty="0"/>
              <a:t>, which means that once created, their values cannot be changed</a:t>
            </a:r>
            <a:r>
              <a:rPr lang="en-GB" altLang="ar-SA" sz="2200" dirty="0"/>
              <a:t>; however, references to String objects may be changed.</a:t>
            </a:r>
            <a:endParaRPr lang="en-US" altLang="ar-SA" sz="2200" dirty="0"/>
          </a:p>
        </p:txBody>
      </p:sp>
      <p:sp>
        <p:nvSpPr>
          <p:cNvPr id="3" name="Title 2"/>
          <p:cNvSpPr>
            <a:spLocks noGrp="1"/>
          </p:cNvSpPr>
          <p:nvPr>
            <p:ph type="ctrTitle"/>
          </p:nvPr>
        </p:nvSpPr>
        <p:spPr/>
        <p:txBody>
          <a:bodyPr/>
          <a:lstStyle/>
          <a:p>
            <a:r>
              <a:rPr lang="en-US" dirty="0"/>
              <a:t>The Class String</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30</a:t>
            </a:fld>
            <a:endParaRPr lang="en-US"/>
          </a:p>
        </p:txBody>
      </p:sp>
      <p:sp>
        <p:nvSpPr>
          <p:cNvPr id="6" name="Rectangle 5"/>
          <p:cNvSpPr/>
          <p:nvPr/>
        </p:nvSpPr>
        <p:spPr>
          <a:xfrm>
            <a:off x="2127063" y="4253819"/>
            <a:ext cx="4525726" cy="369332"/>
          </a:xfrm>
          <a:prstGeom prst="rect">
            <a:avLst/>
          </a:prstGeom>
        </p:spPr>
        <p:txBody>
          <a:bodyPr wrap="none">
            <a:spAutoFit/>
          </a:bodyPr>
          <a:lstStyle/>
          <a:p>
            <a:r>
              <a:rPr lang="en-US" dirty="0">
                <a:solidFill>
                  <a:schemeClr val="accent5"/>
                </a:solidFill>
                <a:latin typeface="Cambria Math" panose="02040503050406030204" pitchFamily="18" charset="0"/>
                <a:ea typeface="Cambria Math" panose="02040503050406030204" pitchFamily="18" charset="0"/>
              </a:rPr>
              <a:t>String</a:t>
            </a:r>
            <a:r>
              <a:rPr lang="en-US" dirty="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courseTitle</a:t>
            </a:r>
            <a:r>
              <a:rPr lang="en-US" dirty="0">
                <a:latin typeface="Cambria Math" panose="02040503050406030204" pitchFamily="18" charset="0"/>
                <a:ea typeface="Cambria Math" panose="02040503050406030204" pitchFamily="18" charset="0"/>
              </a:rPr>
              <a:t> = </a:t>
            </a:r>
            <a:r>
              <a:rPr lang="en-US" dirty="0">
                <a:solidFill>
                  <a:schemeClr val="accent5"/>
                </a:solidFill>
                <a:latin typeface="Cambria Math" panose="02040503050406030204" pitchFamily="18" charset="0"/>
                <a:ea typeface="Cambria Math" panose="02040503050406030204" pitchFamily="18" charset="0"/>
              </a:rPr>
              <a:t>new</a:t>
            </a:r>
            <a:r>
              <a:rPr lang="en-US" dirty="0">
                <a:latin typeface="Cambria Math" panose="02040503050406030204" pitchFamily="18" charset="0"/>
                <a:ea typeface="Cambria Math" panose="02040503050406030204" pitchFamily="18" charset="0"/>
              </a:rPr>
              <a:t> String(" ICS108 ");</a:t>
            </a:r>
          </a:p>
        </p:txBody>
      </p:sp>
    </p:spTree>
    <p:extLst>
      <p:ext uri="{BB962C8B-B14F-4D97-AF65-F5344CB8AC3E}">
        <p14:creationId xmlns:p14="http://schemas.microsoft.com/office/powerpoint/2010/main" val="3874232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1071415"/>
            <a:ext cx="4226098" cy="5237945"/>
          </a:xfrm>
        </p:spPr>
        <p:txBody>
          <a:bodyPr>
            <a:normAutofit/>
          </a:bodyPr>
          <a:lstStyle/>
          <a:p>
            <a:pPr marL="0" indent="0">
              <a:buNone/>
            </a:pPr>
            <a:r>
              <a:rPr lang="en-US" sz="2000" dirty="0">
                <a:solidFill>
                  <a:schemeClr val="accent5"/>
                </a:solidFill>
              </a:rPr>
              <a:t>String word1, word2;  </a:t>
            </a:r>
          </a:p>
          <a:p>
            <a:pPr marL="0" indent="0">
              <a:buNone/>
            </a:pPr>
            <a:endParaRPr lang="en-US" sz="2000" dirty="0"/>
          </a:p>
          <a:p>
            <a:pPr marL="0" indent="0">
              <a:buNone/>
            </a:pPr>
            <a:endParaRPr lang="en-US" sz="2000" dirty="0"/>
          </a:p>
          <a:p>
            <a:pPr marL="0" indent="0">
              <a:buNone/>
            </a:pPr>
            <a:r>
              <a:rPr lang="en-US" sz="2000" dirty="0"/>
              <a:t>word1 = new String("Java");</a:t>
            </a:r>
          </a:p>
          <a:p>
            <a:pPr marL="0" indent="0">
              <a:buNone/>
            </a:pPr>
            <a:r>
              <a:rPr lang="en-US" sz="2000" dirty="0"/>
              <a:t>word2 = word1;</a:t>
            </a:r>
          </a:p>
          <a:p>
            <a:endParaRPr lang="en-US" sz="2000" dirty="0"/>
          </a:p>
        </p:txBody>
      </p:sp>
      <p:sp>
        <p:nvSpPr>
          <p:cNvPr id="3" name="Title 2"/>
          <p:cNvSpPr>
            <a:spLocks noGrp="1"/>
          </p:cNvSpPr>
          <p:nvPr>
            <p:ph type="ctrTitle"/>
          </p:nvPr>
        </p:nvSpPr>
        <p:spPr/>
        <p:txBody>
          <a:bodyPr/>
          <a:lstStyle/>
          <a:p>
            <a:r>
              <a:rPr lang="en-US" dirty="0"/>
              <a:t>The Class String</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31</a:t>
            </a:fld>
            <a:endParaRPr lang="en-US"/>
          </a:p>
        </p:txBody>
      </p:sp>
      <p:sp>
        <p:nvSpPr>
          <p:cNvPr id="5" name="Text Box 17"/>
          <p:cNvSpPr txBox="1">
            <a:spLocks noChangeArrowheads="1"/>
          </p:cNvSpPr>
          <p:nvPr/>
        </p:nvSpPr>
        <p:spPr bwMode="auto">
          <a:xfrm>
            <a:off x="4275216" y="1068615"/>
            <a:ext cx="372338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ctr">
              <a:spcBef>
                <a:spcPct val="50000"/>
              </a:spcBef>
              <a:buClrTx/>
              <a:buSzTx/>
              <a:buNone/>
            </a:pPr>
            <a:r>
              <a:rPr lang="en-US" altLang="en-US" sz="1600" b="1" dirty="0">
                <a:latin typeface="Garamond" panose="02020404030301010803" pitchFamily="18" charset="0"/>
              </a:rPr>
              <a:t>Memory is allocated for word1 and word2 but with no values </a:t>
            </a:r>
          </a:p>
        </p:txBody>
      </p:sp>
      <p:sp>
        <p:nvSpPr>
          <p:cNvPr id="6" name="Text Box 18"/>
          <p:cNvSpPr txBox="1">
            <a:spLocks noChangeArrowheads="1"/>
          </p:cNvSpPr>
          <p:nvPr/>
        </p:nvSpPr>
        <p:spPr bwMode="auto">
          <a:xfrm>
            <a:off x="4304049" y="2578002"/>
            <a:ext cx="36897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en-US" sz="1600" b="1" dirty="0">
                <a:latin typeface="Garamond" panose="02020404030301010803" pitchFamily="18" charset="0"/>
              </a:rPr>
              <a:t>A String object with value “</a:t>
            </a:r>
            <a:r>
              <a:rPr lang="en-US" altLang="en-US" sz="1600" b="1" dirty="0">
                <a:latin typeface="Garamond" panose="02020404030301010803" pitchFamily="18" charset="0"/>
                <a:cs typeface="Courier New" panose="02070309020205020404" pitchFamily="49" charset="0"/>
              </a:rPr>
              <a:t>Java</a:t>
            </a:r>
            <a:r>
              <a:rPr lang="en-US" altLang="en-US" sz="1600" b="1" dirty="0">
                <a:latin typeface="Garamond" panose="02020404030301010803" pitchFamily="18" charset="0"/>
              </a:rPr>
              <a:t>” is created and word1 refers to it</a:t>
            </a:r>
          </a:p>
        </p:txBody>
      </p:sp>
      <p:sp>
        <p:nvSpPr>
          <p:cNvPr id="7" name="Text Box 35"/>
          <p:cNvSpPr txBox="1">
            <a:spLocks noChangeArrowheads="1"/>
          </p:cNvSpPr>
          <p:nvPr/>
        </p:nvSpPr>
        <p:spPr bwMode="auto">
          <a:xfrm>
            <a:off x="4158712" y="3144466"/>
            <a:ext cx="39804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en-US" sz="1600" b="1" dirty="0">
                <a:latin typeface="Garamond" panose="02020404030301010803" pitchFamily="18" charset="0"/>
              </a:rPr>
              <a:t>The address in word1 is assigned to word2 so both refer to the same String object</a:t>
            </a:r>
          </a:p>
        </p:txBody>
      </p:sp>
      <p:grpSp>
        <p:nvGrpSpPr>
          <p:cNvPr id="8" name="Group 7"/>
          <p:cNvGrpSpPr/>
          <p:nvPr/>
        </p:nvGrpSpPr>
        <p:grpSpPr>
          <a:xfrm>
            <a:off x="1270733" y="4176355"/>
            <a:ext cx="6621779" cy="2133005"/>
            <a:chOff x="388621" y="3505200"/>
            <a:chExt cx="6621779" cy="2133005"/>
          </a:xfrm>
        </p:grpSpPr>
        <p:grpSp>
          <p:nvGrpSpPr>
            <p:cNvPr id="9" name="Group 41"/>
            <p:cNvGrpSpPr>
              <a:grpSpLocks/>
            </p:cNvGrpSpPr>
            <p:nvPr/>
          </p:nvGrpSpPr>
          <p:grpSpPr bwMode="auto">
            <a:xfrm>
              <a:off x="5181600" y="3571875"/>
              <a:ext cx="914400" cy="2066330"/>
              <a:chOff x="5181600" y="3571631"/>
              <a:chExt cx="914400" cy="2067169"/>
            </a:xfrm>
          </p:grpSpPr>
          <p:sp>
            <p:nvSpPr>
              <p:cNvPr id="28" name="Line 19"/>
              <p:cNvSpPr>
                <a:spLocks noChangeShapeType="1"/>
              </p:cNvSpPr>
              <p:nvPr/>
            </p:nvSpPr>
            <p:spPr bwMode="auto">
              <a:xfrm>
                <a:off x="5181600" y="3571631"/>
                <a:ext cx="0" cy="199096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9" name="Line 20"/>
              <p:cNvSpPr>
                <a:spLocks noChangeShapeType="1"/>
              </p:cNvSpPr>
              <p:nvPr/>
            </p:nvSpPr>
            <p:spPr bwMode="auto">
              <a:xfrm>
                <a:off x="6096000" y="3571631"/>
                <a:ext cx="0" cy="206716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 name="Line 22"/>
              <p:cNvSpPr>
                <a:spLocks noChangeShapeType="1"/>
              </p:cNvSpPr>
              <p:nvPr/>
            </p:nvSpPr>
            <p:spPr bwMode="auto">
              <a:xfrm>
                <a:off x="5181600" y="4038600"/>
                <a:ext cx="914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 name="Line 23"/>
              <p:cNvSpPr>
                <a:spLocks noChangeShapeType="1"/>
              </p:cNvSpPr>
              <p:nvPr/>
            </p:nvSpPr>
            <p:spPr bwMode="auto">
              <a:xfrm>
                <a:off x="5181600" y="5181600"/>
                <a:ext cx="914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0" name="Text Box 8"/>
            <p:cNvSpPr txBox="1">
              <a:spLocks noChangeArrowheads="1"/>
            </p:cNvSpPr>
            <p:nvPr/>
          </p:nvSpPr>
          <p:spPr bwMode="auto">
            <a:xfrm>
              <a:off x="388621" y="432220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b="1" dirty="0">
                  <a:solidFill>
                    <a:srgbClr val="FF0000"/>
                  </a:solidFill>
                  <a:latin typeface="Garamond" panose="02020404030301010803" pitchFamily="18" charset="0"/>
                </a:rPr>
                <a:t>Memory</a:t>
              </a:r>
            </a:p>
          </p:txBody>
        </p:sp>
        <p:grpSp>
          <p:nvGrpSpPr>
            <p:cNvPr id="11" name="Group 40"/>
            <p:cNvGrpSpPr>
              <a:grpSpLocks/>
            </p:cNvGrpSpPr>
            <p:nvPr/>
          </p:nvGrpSpPr>
          <p:grpSpPr bwMode="auto">
            <a:xfrm>
              <a:off x="1447800" y="3810000"/>
              <a:ext cx="914400" cy="1447800"/>
              <a:chOff x="912" y="2400"/>
              <a:chExt cx="576" cy="912"/>
            </a:xfrm>
          </p:grpSpPr>
          <p:sp>
            <p:nvSpPr>
              <p:cNvPr id="26" name="Text Box 13"/>
              <p:cNvSpPr txBox="1">
                <a:spLocks noChangeArrowheads="1"/>
              </p:cNvSpPr>
              <p:nvPr/>
            </p:nvSpPr>
            <p:spPr bwMode="auto">
              <a:xfrm>
                <a:off x="912" y="2400"/>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dirty="0">
                    <a:latin typeface="Courier New" panose="02070309020205020404" pitchFamily="49" charset="0"/>
                    <a:cs typeface="Courier New" panose="02070309020205020404" pitchFamily="49" charset="0"/>
                  </a:rPr>
                  <a:t>word1</a:t>
                </a:r>
              </a:p>
            </p:txBody>
          </p:sp>
          <p:sp>
            <p:nvSpPr>
              <p:cNvPr id="27" name="Text Box 14"/>
              <p:cNvSpPr txBox="1">
                <a:spLocks noChangeArrowheads="1"/>
              </p:cNvSpPr>
              <p:nvPr/>
            </p:nvSpPr>
            <p:spPr bwMode="auto">
              <a:xfrm>
                <a:off x="912" y="3081"/>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dirty="0">
                    <a:latin typeface="Courier New" panose="02070309020205020404" pitchFamily="49" charset="0"/>
                    <a:cs typeface="Courier New" panose="02070309020205020404" pitchFamily="49" charset="0"/>
                  </a:rPr>
                  <a:t>word2</a:t>
                </a:r>
              </a:p>
            </p:txBody>
          </p:sp>
        </p:grpSp>
        <p:grpSp>
          <p:nvGrpSpPr>
            <p:cNvPr id="12" name="Group 36"/>
            <p:cNvGrpSpPr>
              <a:grpSpLocks/>
            </p:cNvGrpSpPr>
            <p:nvPr/>
          </p:nvGrpSpPr>
          <p:grpSpPr bwMode="auto">
            <a:xfrm>
              <a:off x="2362200" y="3505200"/>
              <a:ext cx="914400" cy="1981200"/>
              <a:chOff x="1488" y="2208"/>
              <a:chExt cx="576" cy="1248"/>
            </a:xfrm>
          </p:grpSpPr>
          <p:sp>
            <p:nvSpPr>
              <p:cNvPr id="19" name="Line 6"/>
              <p:cNvSpPr>
                <a:spLocks noChangeShapeType="1"/>
              </p:cNvSpPr>
              <p:nvPr/>
            </p:nvSpPr>
            <p:spPr bwMode="auto">
              <a:xfrm>
                <a:off x="1488" y="2208"/>
                <a:ext cx="0" cy="12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0" name="Line 7"/>
              <p:cNvSpPr>
                <a:spLocks noChangeShapeType="1"/>
              </p:cNvSpPr>
              <p:nvPr/>
            </p:nvSpPr>
            <p:spPr bwMode="auto">
              <a:xfrm>
                <a:off x="2064" y="2208"/>
                <a:ext cx="0" cy="12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1" name="Line 9"/>
              <p:cNvSpPr>
                <a:spLocks noChangeShapeType="1"/>
              </p:cNvSpPr>
              <p:nvPr/>
            </p:nvSpPr>
            <p:spPr bwMode="auto">
              <a:xfrm>
                <a:off x="1488" y="2400"/>
                <a:ext cx="5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2" name="Line 10"/>
              <p:cNvSpPr>
                <a:spLocks noChangeShapeType="1"/>
              </p:cNvSpPr>
              <p:nvPr/>
            </p:nvSpPr>
            <p:spPr bwMode="auto">
              <a:xfrm>
                <a:off x="1488" y="2640"/>
                <a:ext cx="5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3" name="Line 11"/>
              <p:cNvSpPr>
                <a:spLocks noChangeShapeType="1"/>
              </p:cNvSpPr>
              <p:nvPr/>
            </p:nvSpPr>
            <p:spPr bwMode="auto">
              <a:xfrm>
                <a:off x="1488" y="3072"/>
                <a:ext cx="5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4" name="Line 12"/>
              <p:cNvSpPr>
                <a:spLocks noChangeShapeType="1"/>
              </p:cNvSpPr>
              <p:nvPr/>
            </p:nvSpPr>
            <p:spPr bwMode="auto">
              <a:xfrm>
                <a:off x="1488" y="3312"/>
                <a:ext cx="5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 name="Line 15"/>
              <p:cNvSpPr>
                <a:spLocks noChangeShapeType="1"/>
              </p:cNvSpPr>
              <p:nvPr/>
            </p:nvSpPr>
            <p:spPr bwMode="auto">
              <a:xfrm>
                <a:off x="1776" y="2688"/>
                <a:ext cx="0" cy="28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3" name="AutoShape 25"/>
            <p:cNvSpPr>
              <a:spLocks noChangeArrowheads="1"/>
            </p:cNvSpPr>
            <p:nvPr/>
          </p:nvSpPr>
          <p:spPr bwMode="auto">
            <a:xfrm>
              <a:off x="5257800" y="4249738"/>
              <a:ext cx="762000" cy="762000"/>
            </a:xfrm>
            <a:prstGeom prst="roundRect">
              <a:avLst>
                <a:gd name="adj" fmla="val 16667"/>
              </a:avLst>
            </a:prstGeom>
            <a:solidFill>
              <a:schemeClr val="bg1"/>
            </a:solidFill>
            <a:ln w="9525">
              <a:solidFill>
                <a:schemeClr val="tx1"/>
              </a:solidFill>
              <a:miter lim="800000"/>
              <a:headEnd/>
              <a:tailEnd/>
            </a:ln>
          </p:spPr>
          <p:txBody>
            <a:bodyPr wrap="none" anchor="ct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dirty="0">
                  <a:latin typeface="Courier New" panose="02070309020205020404" pitchFamily="49" charset="0"/>
                  <a:cs typeface="Courier New" panose="02070309020205020404" pitchFamily="49" charset="0"/>
                </a:rPr>
                <a:t>Java</a:t>
              </a:r>
            </a:p>
          </p:txBody>
        </p:sp>
        <p:sp>
          <p:nvSpPr>
            <p:cNvPr id="14" name="Text Box 27"/>
            <p:cNvSpPr txBox="1">
              <a:spLocks noChangeArrowheads="1"/>
            </p:cNvSpPr>
            <p:nvPr/>
          </p:nvSpPr>
          <p:spPr bwMode="auto">
            <a:xfrm>
              <a:off x="6172200" y="3962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dirty="0">
                  <a:latin typeface="Courier New" panose="02070309020205020404" pitchFamily="49" charset="0"/>
                  <a:cs typeface="Courier New" panose="02070309020205020404" pitchFamily="49" charset="0"/>
                </a:rPr>
                <a:t>6000</a:t>
              </a:r>
            </a:p>
          </p:txBody>
        </p:sp>
        <p:sp>
          <p:nvSpPr>
            <p:cNvPr id="15" name="Text Box 32"/>
            <p:cNvSpPr txBox="1">
              <a:spLocks noChangeArrowheads="1"/>
            </p:cNvSpPr>
            <p:nvPr/>
          </p:nvSpPr>
          <p:spPr bwMode="auto">
            <a:xfrm>
              <a:off x="2362200" y="38100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dirty="0">
                  <a:latin typeface="Courier New" panose="02070309020205020404" pitchFamily="49" charset="0"/>
                  <a:cs typeface="Courier New" panose="02070309020205020404" pitchFamily="49" charset="0"/>
                </a:rPr>
                <a:t>6000</a:t>
              </a:r>
            </a:p>
          </p:txBody>
        </p:sp>
        <p:sp>
          <p:nvSpPr>
            <p:cNvPr id="16" name="Text Box 33"/>
            <p:cNvSpPr txBox="1">
              <a:spLocks noChangeArrowheads="1"/>
            </p:cNvSpPr>
            <p:nvPr/>
          </p:nvSpPr>
          <p:spPr bwMode="auto">
            <a:xfrm>
              <a:off x="2362200" y="489108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dirty="0">
                  <a:latin typeface="Courier New" panose="02070309020205020404" pitchFamily="49" charset="0"/>
                  <a:cs typeface="Courier New" panose="02070309020205020404" pitchFamily="49" charset="0"/>
                </a:rPr>
                <a:t>6000</a:t>
              </a:r>
            </a:p>
          </p:txBody>
        </p:sp>
      </p:grpSp>
      <p:cxnSp>
        <p:nvCxnSpPr>
          <p:cNvPr id="37" name="Straight Arrow Connector 36"/>
          <p:cNvCxnSpPr/>
          <p:nvPr/>
        </p:nvCxnSpPr>
        <p:spPr>
          <a:xfrm>
            <a:off x="4202760" y="4623417"/>
            <a:ext cx="1860952" cy="535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190495" y="5382096"/>
            <a:ext cx="1883812" cy="385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523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97346" y="1020355"/>
          <a:ext cx="8349308" cy="3095715"/>
        </p:xfrm>
        <a:graphic>
          <a:graphicData uri="http://schemas.openxmlformats.org/drawingml/2006/table">
            <a:tbl>
              <a:tblPr firstRow="1" bandRow="1">
                <a:tableStyleId>{10A1B5D5-9B99-4C35-A422-299274C87663}</a:tableStyleId>
              </a:tblPr>
              <a:tblGrid>
                <a:gridCol w="4174654">
                  <a:extLst>
                    <a:ext uri="{9D8B030D-6E8A-4147-A177-3AD203B41FA5}">
                      <a16:colId xmlns:a16="http://schemas.microsoft.com/office/drawing/2014/main" val="607065887"/>
                    </a:ext>
                  </a:extLst>
                </a:gridCol>
                <a:gridCol w="4174654">
                  <a:extLst>
                    <a:ext uri="{9D8B030D-6E8A-4147-A177-3AD203B41FA5}">
                      <a16:colId xmlns:a16="http://schemas.microsoft.com/office/drawing/2014/main" val="432821086"/>
                    </a:ext>
                  </a:extLst>
                </a:gridCol>
              </a:tblGrid>
              <a:tr h="499835">
                <a:tc>
                  <a:txBody>
                    <a:bodyPr/>
                    <a:lstStyle/>
                    <a:p>
                      <a:pPr algn="ctr"/>
                      <a:r>
                        <a:rPr lang="en-US" dirty="0">
                          <a:latin typeface="Garamond" panose="02020404030301010803" pitchFamily="18" charset="0"/>
                        </a:rPr>
                        <a:t>String Literals</a:t>
                      </a:r>
                    </a:p>
                  </a:txBody>
                  <a:tcPr anchor="ctr"/>
                </a:tc>
                <a:tc>
                  <a:txBody>
                    <a:bodyPr/>
                    <a:lstStyle/>
                    <a:p>
                      <a:pPr algn="ctr"/>
                      <a:r>
                        <a:rPr lang="en-US" dirty="0">
                          <a:latin typeface="Garamond" panose="02020404030301010803" pitchFamily="18" charset="0"/>
                        </a:rPr>
                        <a:t>String Objects</a:t>
                      </a:r>
                    </a:p>
                  </a:txBody>
                  <a:tcPr anchor="ctr"/>
                </a:tc>
                <a:extLst>
                  <a:ext uri="{0D108BD9-81ED-4DB2-BD59-A6C34878D82A}">
                    <a16:rowId xmlns:a16="http://schemas.microsoft.com/office/drawing/2014/main" val="721819343"/>
                  </a:ext>
                </a:extLst>
              </a:tr>
              <a:tr h="370840">
                <a:tc>
                  <a:txBody>
                    <a:bodyPr/>
                    <a:lstStyle/>
                    <a:p>
                      <a:r>
                        <a:rPr lang="en-US" sz="1600" b="1" dirty="0">
                          <a:latin typeface="Garamond" panose="02020404030301010803" pitchFamily="18" charset="0"/>
                        </a:rPr>
                        <a:t>A set of characters that is created by enclosing them inside a pair of double quotes</a:t>
                      </a:r>
                      <a:r>
                        <a:rPr lang="en-US" sz="1600" b="1" baseline="0" dirty="0">
                          <a:latin typeface="Garamond" panose="02020404030301010803" pitchFamily="18" charset="0"/>
                        </a:rPr>
                        <a:t>.              </a:t>
                      </a:r>
                      <a:r>
                        <a:rPr lang="en-US" sz="1600" b="1" dirty="0">
                          <a:latin typeface="Garamond" panose="02020404030301010803" pitchFamily="18" charset="0"/>
                        </a:rPr>
                        <a:t>String </a:t>
                      </a:r>
                      <a:r>
                        <a:rPr lang="en-US" sz="1600" b="1" dirty="0" err="1">
                          <a:latin typeface="Garamond" panose="02020404030301010803" pitchFamily="18" charset="0"/>
                        </a:rPr>
                        <a:t>str</a:t>
                      </a:r>
                      <a:r>
                        <a:rPr lang="en-US" sz="1600" b="1" dirty="0">
                          <a:latin typeface="Garamond" panose="02020404030301010803" pitchFamily="18" charset="0"/>
                        </a:rPr>
                        <a:t> = “Java”;</a:t>
                      </a:r>
                    </a:p>
                  </a:txBody>
                  <a:tcPr/>
                </a:tc>
                <a:tc>
                  <a:txBody>
                    <a:bodyPr/>
                    <a:lstStyle/>
                    <a:p>
                      <a:r>
                        <a:rPr lang="en-US" sz="1600" b="1" dirty="0">
                          <a:latin typeface="Garamond" panose="02020404030301010803" pitchFamily="18" charset="0"/>
                        </a:rPr>
                        <a:t>A set of characters that is created using</a:t>
                      </a:r>
                      <a:r>
                        <a:rPr lang="en-US" sz="1600" b="1" baseline="0" dirty="0">
                          <a:latin typeface="Garamond" panose="02020404030301010803" pitchFamily="18" charset="0"/>
                        </a:rPr>
                        <a:t> the new() operator</a:t>
                      </a:r>
                      <a:r>
                        <a:rPr lang="en-US" sz="1600" b="1" dirty="0">
                          <a:latin typeface="Garamond" panose="02020404030301010803" pitchFamily="18" charset="0"/>
                        </a:rPr>
                        <a:t>.</a:t>
                      </a:r>
                    </a:p>
                    <a:p>
                      <a:r>
                        <a:rPr lang="en-US" sz="1600" b="1" dirty="0">
                          <a:latin typeface="Garamond" panose="02020404030301010803" pitchFamily="18" charset="0"/>
                        </a:rPr>
                        <a:t>String </a:t>
                      </a:r>
                      <a:r>
                        <a:rPr lang="en-US" sz="1600" b="1" dirty="0" err="1">
                          <a:latin typeface="Garamond" panose="02020404030301010803" pitchFamily="18" charset="0"/>
                        </a:rPr>
                        <a:t>str</a:t>
                      </a:r>
                      <a:r>
                        <a:rPr lang="en-US" sz="1600" b="1" dirty="0">
                          <a:latin typeface="Garamond" panose="02020404030301010803" pitchFamily="18" charset="0"/>
                        </a:rPr>
                        <a:t> = new String(“Java”);</a:t>
                      </a:r>
                    </a:p>
                  </a:txBody>
                  <a:tcPr/>
                </a:tc>
                <a:extLst>
                  <a:ext uri="{0D108BD9-81ED-4DB2-BD59-A6C34878D82A}">
                    <a16:rowId xmlns:a16="http://schemas.microsoft.com/office/drawing/2014/main" val="40443217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Garamond" panose="02020404030301010803" pitchFamily="18" charset="0"/>
                        </a:rPr>
                        <a:t>If the string already exists, the new reference</a:t>
                      </a:r>
                      <a:r>
                        <a:rPr lang="en-US" sz="1600" b="1" baseline="0" dirty="0">
                          <a:latin typeface="Garamond" panose="02020404030301010803" pitchFamily="18" charset="0"/>
                        </a:rPr>
                        <a:t> variable will be pointing to the already existing literal.</a:t>
                      </a:r>
                      <a:endParaRPr lang="en-US" sz="1600" b="1" dirty="0">
                        <a:latin typeface="Garamond" panose="020204040303010108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Garamond" panose="02020404030301010803" pitchFamily="18" charset="0"/>
                        </a:rPr>
                        <a:t>Even the string already exists or not, a new String object will be created.</a:t>
                      </a:r>
                    </a:p>
                  </a:txBody>
                  <a:tcPr/>
                </a:tc>
                <a:extLst>
                  <a:ext uri="{0D108BD9-81ED-4DB2-BD59-A6C34878D82A}">
                    <a16:rowId xmlns:a16="http://schemas.microsoft.com/office/drawing/2014/main" val="2765959206"/>
                  </a:ext>
                </a:extLst>
              </a:tr>
              <a:tr h="370840">
                <a:tc>
                  <a:txBody>
                    <a:bodyPr/>
                    <a:lstStyle/>
                    <a:p>
                      <a:r>
                        <a:rPr lang="en-US" sz="1600" b="1" dirty="0">
                          <a:latin typeface="Garamond" panose="02020404030301010803" pitchFamily="18" charset="0"/>
                        </a:rPr>
                        <a:t>Stored in a string common pool.</a:t>
                      </a:r>
                    </a:p>
                  </a:txBody>
                  <a:tcPr/>
                </a:tc>
                <a:tc>
                  <a:txBody>
                    <a:bodyPr/>
                    <a:lstStyle/>
                    <a:p>
                      <a:r>
                        <a:rPr lang="en-US" sz="1600" b="1" dirty="0">
                          <a:latin typeface="Garamond" panose="02020404030301010803" pitchFamily="18" charset="0"/>
                        </a:rPr>
                        <a:t>Stored in the heap.</a:t>
                      </a:r>
                    </a:p>
                  </a:txBody>
                  <a:tcPr/>
                </a:tc>
                <a:extLst>
                  <a:ext uri="{0D108BD9-81ED-4DB2-BD59-A6C34878D82A}">
                    <a16:rowId xmlns:a16="http://schemas.microsoft.com/office/drawing/2014/main" val="3042698288"/>
                  </a:ext>
                </a:extLst>
              </a:tr>
              <a:tr h="370840">
                <a:tc>
                  <a:txBody>
                    <a:bodyPr/>
                    <a:lstStyle/>
                    <a:p>
                      <a:r>
                        <a:rPr lang="en-US" sz="1600" b="1" dirty="0">
                          <a:latin typeface="Garamond" panose="02020404030301010803" pitchFamily="18" charset="0"/>
                        </a:rPr>
                        <a:t>Facilitates sharing  of storage for strings with the same contents to conserve memory.</a:t>
                      </a:r>
                    </a:p>
                  </a:txBody>
                  <a:tcPr/>
                </a:tc>
                <a:tc>
                  <a:txBody>
                    <a:bodyPr/>
                    <a:lstStyle/>
                    <a:p>
                      <a:r>
                        <a:rPr lang="en-US" sz="1600" b="1" dirty="0">
                          <a:latin typeface="Garamond" panose="02020404030301010803" pitchFamily="18" charset="0"/>
                        </a:rPr>
                        <a:t>There is no sharing of storage for the same contents.</a:t>
                      </a:r>
                    </a:p>
                  </a:txBody>
                  <a:tcPr/>
                </a:tc>
                <a:extLst>
                  <a:ext uri="{0D108BD9-81ED-4DB2-BD59-A6C34878D82A}">
                    <a16:rowId xmlns:a16="http://schemas.microsoft.com/office/drawing/2014/main" val="2942619789"/>
                  </a:ext>
                </a:extLst>
              </a:tr>
            </a:tbl>
          </a:graphicData>
        </a:graphic>
      </p:graphicFrame>
      <p:sp>
        <p:nvSpPr>
          <p:cNvPr id="3" name="Title 2"/>
          <p:cNvSpPr>
            <a:spLocks noGrp="1"/>
          </p:cNvSpPr>
          <p:nvPr>
            <p:ph type="ctrTitle"/>
          </p:nvPr>
        </p:nvSpPr>
        <p:spPr/>
        <p:txBody>
          <a:bodyPr/>
          <a:lstStyle/>
          <a:p>
            <a:r>
              <a:rPr lang="en-US" dirty="0"/>
              <a:t>String Literals vs. String Objects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32</a:t>
            </a:fld>
            <a:endParaRPr lang="en-US"/>
          </a:p>
        </p:txBody>
      </p:sp>
      <p:sp>
        <p:nvSpPr>
          <p:cNvPr id="6" name="Rounded Rectangle 5"/>
          <p:cNvSpPr/>
          <p:nvPr/>
        </p:nvSpPr>
        <p:spPr>
          <a:xfrm>
            <a:off x="795991" y="5453508"/>
            <a:ext cx="2861610" cy="9130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32691" y="5631125"/>
            <a:ext cx="874929" cy="302607"/>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rPr>
              <a:t>Java</a:t>
            </a:r>
          </a:p>
        </p:txBody>
      </p:sp>
      <p:sp>
        <p:nvSpPr>
          <p:cNvPr id="8" name="Rectangle 7"/>
          <p:cNvSpPr/>
          <p:nvPr/>
        </p:nvSpPr>
        <p:spPr>
          <a:xfrm>
            <a:off x="795991" y="4495165"/>
            <a:ext cx="618370" cy="230749"/>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rPr>
              <a:t>str1</a:t>
            </a:r>
          </a:p>
        </p:txBody>
      </p:sp>
      <p:sp>
        <p:nvSpPr>
          <p:cNvPr id="11" name="Rectangle 10"/>
          <p:cNvSpPr/>
          <p:nvPr/>
        </p:nvSpPr>
        <p:spPr>
          <a:xfrm>
            <a:off x="795991" y="4772555"/>
            <a:ext cx="618370" cy="230749"/>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rPr>
              <a:t>str2</a:t>
            </a:r>
          </a:p>
        </p:txBody>
      </p:sp>
      <p:sp>
        <p:nvSpPr>
          <p:cNvPr id="12" name="Rectangle 11"/>
          <p:cNvSpPr/>
          <p:nvPr/>
        </p:nvSpPr>
        <p:spPr>
          <a:xfrm>
            <a:off x="795991" y="5062344"/>
            <a:ext cx="618370" cy="230749"/>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rPr>
              <a:t>str3</a:t>
            </a:r>
          </a:p>
        </p:txBody>
      </p:sp>
      <p:cxnSp>
        <p:nvCxnSpPr>
          <p:cNvPr id="14" name="Curved Connector 13"/>
          <p:cNvCxnSpPr>
            <a:stCxn id="8" idx="3"/>
            <a:endCxn id="7" idx="0"/>
          </p:cNvCxnSpPr>
          <p:nvPr/>
        </p:nvCxnSpPr>
        <p:spPr>
          <a:xfrm>
            <a:off x="1414361" y="4610540"/>
            <a:ext cx="1555795" cy="102058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11" idx="3"/>
            <a:endCxn id="7" idx="0"/>
          </p:cNvCxnSpPr>
          <p:nvPr/>
        </p:nvCxnSpPr>
        <p:spPr>
          <a:xfrm>
            <a:off x="1414361" y="4887930"/>
            <a:ext cx="1555795" cy="74319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12" idx="3"/>
            <a:endCxn id="7" idx="0"/>
          </p:cNvCxnSpPr>
          <p:nvPr/>
        </p:nvCxnSpPr>
        <p:spPr>
          <a:xfrm>
            <a:off x="1414361" y="5177719"/>
            <a:ext cx="1555795" cy="45340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4994910" y="5328413"/>
            <a:ext cx="2853905" cy="9919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301161" y="4537020"/>
            <a:ext cx="618370" cy="230749"/>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rPr>
              <a:t>str1</a:t>
            </a:r>
          </a:p>
        </p:txBody>
      </p:sp>
      <p:sp>
        <p:nvSpPr>
          <p:cNvPr id="21" name="Rectangle 20"/>
          <p:cNvSpPr/>
          <p:nvPr/>
        </p:nvSpPr>
        <p:spPr>
          <a:xfrm>
            <a:off x="5301161" y="4855777"/>
            <a:ext cx="618370" cy="230749"/>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rPr>
              <a:t>str2</a:t>
            </a:r>
          </a:p>
        </p:txBody>
      </p:sp>
      <p:sp>
        <p:nvSpPr>
          <p:cNvPr id="23" name="Rectangle 22"/>
          <p:cNvSpPr/>
          <p:nvPr/>
        </p:nvSpPr>
        <p:spPr>
          <a:xfrm>
            <a:off x="6885407" y="5446277"/>
            <a:ext cx="874929" cy="302607"/>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rPr>
              <a:t>Java</a:t>
            </a:r>
          </a:p>
        </p:txBody>
      </p:sp>
      <p:sp>
        <p:nvSpPr>
          <p:cNvPr id="24" name="Rectangle 23"/>
          <p:cNvSpPr/>
          <p:nvPr/>
        </p:nvSpPr>
        <p:spPr>
          <a:xfrm>
            <a:off x="5682355" y="5767262"/>
            <a:ext cx="874929" cy="302607"/>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rPr>
              <a:t>Java</a:t>
            </a:r>
          </a:p>
        </p:txBody>
      </p:sp>
      <p:cxnSp>
        <p:nvCxnSpPr>
          <p:cNvPr id="29" name="Curved Connector 28"/>
          <p:cNvCxnSpPr>
            <a:stCxn id="20" idx="3"/>
            <a:endCxn id="23" idx="0"/>
          </p:cNvCxnSpPr>
          <p:nvPr/>
        </p:nvCxnSpPr>
        <p:spPr>
          <a:xfrm>
            <a:off x="5919531" y="4652395"/>
            <a:ext cx="1403341" cy="79388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1" idx="3"/>
            <a:endCxn id="24" idx="0"/>
          </p:cNvCxnSpPr>
          <p:nvPr/>
        </p:nvCxnSpPr>
        <p:spPr>
          <a:xfrm>
            <a:off x="5919531" y="4971152"/>
            <a:ext cx="200289" cy="7961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109247" y="4110609"/>
            <a:ext cx="2760564" cy="646331"/>
          </a:xfrm>
          <a:prstGeom prst="rect">
            <a:avLst/>
          </a:prstGeom>
        </p:spPr>
        <p:txBody>
          <a:bodyPr wrap="none">
            <a:spAutoFit/>
          </a:bodyPr>
          <a:lstStyle/>
          <a:p>
            <a:r>
              <a:rPr lang="en-US" dirty="0">
                <a:latin typeface="Cambria Math" panose="02040503050406030204" pitchFamily="18" charset="0"/>
                <a:ea typeface="Cambria Math" panose="02040503050406030204" pitchFamily="18" charset="0"/>
              </a:rPr>
              <a:t>str1 = </a:t>
            </a:r>
            <a:r>
              <a:rPr lang="en-US" dirty="0">
                <a:solidFill>
                  <a:schemeClr val="accent5"/>
                </a:solidFill>
                <a:latin typeface="Cambria Math" panose="02040503050406030204" pitchFamily="18" charset="0"/>
                <a:ea typeface="Cambria Math" panose="02040503050406030204" pitchFamily="18" charset="0"/>
              </a:rPr>
              <a:t>new</a:t>
            </a:r>
            <a:r>
              <a:rPr lang="en-US" dirty="0">
                <a:latin typeface="Cambria Math" panose="02040503050406030204" pitchFamily="18" charset="0"/>
                <a:ea typeface="Cambria Math" panose="02040503050406030204" pitchFamily="18" charset="0"/>
              </a:rPr>
              <a:t> String("Java");</a:t>
            </a:r>
          </a:p>
          <a:p>
            <a:r>
              <a:rPr lang="en-US" dirty="0">
                <a:latin typeface="Cambria Math" panose="02040503050406030204" pitchFamily="18" charset="0"/>
                <a:ea typeface="Cambria Math" panose="02040503050406030204" pitchFamily="18" charset="0"/>
              </a:rPr>
              <a:t>str2 = </a:t>
            </a:r>
            <a:r>
              <a:rPr lang="en-US" dirty="0">
                <a:solidFill>
                  <a:schemeClr val="accent5"/>
                </a:solidFill>
                <a:latin typeface="Cambria Math" panose="02040503050406030204" pitchFamily="18" charset="0"/>
                <a:ea typeface="Cambria Math" panose="02040503050406030204" pitchFamily="18" charset="0"/>
              </a:rPr>
              <a:t>new</a:t>
            </a:r>
            <a:r>
              <a:rPr lang="en-US" dirty="0">
                <a:latin typeface="Cambria Math" panose="02040503050406030204" pitchFamily="18" charset="0"/>
                <a:ea typeface="Cambria Math" panose="02040503050406030204" pitchFamily="18" charset="0"/>
              </a:rPr>
              <a:t> String("Java");</a:t>
            </a:r>
          </a:p>
        </p:txBody>
      </p:sp>
      <p:sp>
        <p:nvSpPr>
          <p:cNvPr id="22" name="Rectangle 21"/>
          <p:cNvSpPr/>
          <p:nvPr/>
        </p:nvSpPr>
        <p:spPr>
          <a:xfrm>
            <a:off x="2906498" y="4247389"/>
            <a:ext cx="1502206" cy="923330"/>
          </a:xfrm>
          <a:prstGeom prst="rect">
            <a:avLst/>
          </a:prstGeom>
        </p:spPr>
        <p:txBody>
          <a:bodyPr wrap="none">
            <a:spAutoFit/>
          </a:bodyPr>
          <a:lstStyle/>
          <a:p>
            <a:r>
              <a:rPr lang="en-US" dirty="0">
                <a:latin typeface="Cambria Math" panose="02040503050406030204" pitchFamily="18" charset="0"/>
                <a:ea typeface="Cambria Math" panose="02040503050406030204" pitchFamily="18" charset="0"/>
              </a:rPr>
              <a:t>str1 = "Java";</a:t>
            </a:r>
          </a:p>
          <a:p>
            <a:r>
              <a:rPr lang="en-US" dirty="0">
                <a:latin typeface="Cambria Math" panose="02040503050406030204" pitchFamily="18" charset="0"/>
                <a:ea typeface="Cambria Math" panose="02040503050406030204" pitchFamily="18" charset="0"/>
              </a:rPr>
              <a:t>str2 = "Java";</a:t>
            </a:r>
          </a:p>
          <a:p>
            <a:r>
              <a:rPr lang="en-US" dirty="0">
                <a:latin typeface="Cambria Math" panose="02040503050406030204" pitchFamily="18" charset="0"/>
                <a:ea typeface="Cambria Math" panose="02040503050406030204" pitchFamily="18" charset="0"/>
              </a:rPr>
              <a:t>str3 = "Java";</a:t>
            </a:r>
          </a:p>
        </p:txBody>
      </p:sp>
    </p:spTree>
    <p:extLst>
      <p:ext uri="{BB962C8B-B14F-4D97-AF65-F5344CB8AC3E}">
        <p14:creationId xmlns:p14="http://schemas.microsoft.com/office/powerpoint/2010/main" val="4227448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
          <p:cNvSpPr txBox="1">
            <a:spLocks/>
          </p:cNvSpPr>
          <p:nvPr/>
        </p:nvSpPr>
        <p:spPr>
          <a:xfrm>
            <a:off x="452582" y="1223815"/>
            <a:ext cx="8543637" cy="2716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tests whether the referenced objects are stored in </a:t>
            </a:r>
            <a:r>
              <a:rPr lang="en-US" sz="2000" dirty="0">
                <a:solidFill>
                  <a:srgbClr val="FF0000"/>
                </a:solidFill>
              </a:rPr>
              <a:t>the same memory location, </a:t>
            </a:r>
            <a:r>
              <a:rPr lang="en-US" sz="2000" dirty="0"/>
              <a:t>compares references not values.</a:t>
            </a:r>
          </a:p>
          <a:p>
            <a:r>
              <a:rPr lang="en-US" sz="2000" dirty="0"/>
              <a:t>!= tests whether the referenced objects are in </a:t>
            </a:r>
            <a:r>
              <a:rPr lang="en-US" sz="2000" dirty="0">
                <a:solidFill>
                  <a:srgbClr val="FF0000"/>
                </a:solidFill>
              </a:rPr>
              <a:t>different memory locations.</a:t>
            </a:r>
          </a:p>
          <a:p>
            <a:endParaRPr lang="en-US" sz="2000" dirty="0"/>
          </a:p>
          <a:p>
            <a:endParaRPr lang="en-US" sz="2000" dirty="0"/>
          </a:p>
          <a:p>
            <a:endParaRPr lang="en-US" sz="2000" dirty="0"/>
          </a:p>
        </p:txBody>
      </p:sp>
      <p:sp>
        <p:nvSpPr>
          <p:cNvPr id="2" name="Content Placeholder 1"/>
          <p:cNvSpPr>
            <a:spLocks noGrp="1"/>
          </p:cNvSpPr>
          <p:nvPr>
            <p:ph idx="1"/>
          </p:nvPr>
        </p:nvSpPr>
        <p:spPr>
          <a:xfrm>
            <a:off x="452583" y="3902182"/>
            <a:ext cx="4779020" cy="1468388"/>
          </a:xfrm>
        </p:spPr>
        <p:txBody>
          <a:bodyPr>
            <a:normAutofit/>
          </a:bodyPr>
          <a:lstStyle/>
          <a:p>
            <a:r>
              <a:rPr lang="en-US" sz="2000" dirty="0"/>
              <a:t>Use the method </a:t>
            </a:r>
            <a:r>
              <a:rPr lang="en-US" sz="2000" dirty="0">
                <a:solidFill>
                  <a:schemeClr val="accent5">
                    <a:lumMod val="75000"/>
                  </a:schemeClr>
                </a:solidFill>
              </a:rPr>
              <a:t>equals</a:t>
            </a:r>
            <a:r>
              <a:rPr lang="en-US" sz="2000" dirty="0"/>
              <a:t>,, </a:t>
            </a:r>
            <a:r>
              <a:rPr lang="en-US" sz="2000" dirty="0" err="1">
                <a:solidFill>
                  <a:schemeClr val="accent5">
                    <a:lumMod val="75000"/>
                  </a:schemeClr>
                </a:solidFill>
              </a:rPr>
              <a:t>compareTo</a:t>
            </a:r>
            <a:r>
              <a:rPr lang="en-US" sz="2000" dirty="0"/>
              <a:t>, or to test the equality of String objects.</a:t>
            </a:r>
          </a:p>
          <a:p>
            <a:r>
              <a:rPr lang="en-US" sz="2000" dirty="0"/>
              <a:t> equals() method: compares values of string for equality</a:t>
            </a:r>
          </a:p>
        </p:txBody>
      </p:sp>
      <p:sp>
        <p:nvSpPr>
          <p:cNvPr id="3" name="Title 2"/>
          <p:cNvSpPr>
            <a:spLocks noGrp="1"/>
          </p:cNvSpPr>
          <p:nvPr>
            <p:ph type="ctrTitle"/>
          </p:nvPr>
        </p:nvSpPr>
        <p:spPr/>
        <p:txBody>
          <a:bodyPr/>
          <a:lstStyle/>
          <a:p>
            <a:r>
              <a:rPr lang="en-US" dirty="0"/>
              <a:t>String Comparison</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33</a:t>
            </a:fld>
            <a:endParaRPr lang="en-US"/>
          </a:p>
        </p:txBody>
      </p:sp>
      <p:grpSp>
        <p:nvGrpSpPr>
          <p:cNvPr id="12" name="Group 11"/>
          <p:cNvGrpSpPr/>
          <p:nvPr/>
        </p:nvGrpSpPr>
        <p:grpSpPr>
          <a:xfrm>
            <a:off x="619270" y="2443059"/>
            <a:ext cx="8197705" cy="1095324"/>
            <a:chOff x="452582" y="2279151"/>
            <a:chExt cx="8197705" cy="1169120"/>
          </a:xfrm>
        </p:grpSpPr>
        <p:sp>
          <p:nvSpPr>
            <p:cNvPr id="5" name="Text Box 8"/>
            <p:cNvSpPr txBox="1">
              <a:spLocks noChangeArrowheads="1"/>
            </p:cNvSpPr>
            <p:nvPr/>
          </p:nvSpPr>
          <p:spPr bwMode="auto">
            <a:xfrm>
              <a:off x="452582" y="2321543"/>
              <a:ext cx="3871399" cy="1126728"/>
            </a:xfrm>
            <a:prstGeom prst="round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spcBef>
                  <a:spcPct val="50000"/>
                </a:spcBef>
                <a:buClrTx/>
                <a:buSzTx/>
                <a:buNone/>
              </a:pPr>
              <a:r>
                <a:rPr lang="en-US" altLang="en-US" sz="1400" dirty="0">
                  <a:latin typeface="Courier New" panose="02070309020205020404" pitchFamily="49" charset="0"/>
                  <a:cs typeface="Courier New" panose="02070309020205020404" pitchFamily="49" charset="0"/>
                </a:rPr>
                <a:t>String s1 = </a:t>
              </a:r>
              <a:r>
                <a:rPr lang="en-US" altLang="en-US" sz="1400" dirty="0">
                  <a:solidFill>
                    <a:schemeClr val="accent5"/>
                  </a:solidFill>
                  <a:latin typeface="Courier New" panose="02070309020205020404" pitchFamily="49" charset="0"/>
                  <a:cs typeface="Courier New" panose="02070309020205020404" pitchFamily="49" charset="0"/>
                </a:rPr>
                <a:t>new</a:t>
              </a:r>
              <a:r>
                <a:rPr lang="en-US" altLang="en-US" sz="1400" dirty="0">
                  <a:latin typeface="Courier New" panose="02070309020205020404" pitchFamily="49" charset="0"/>
                  <a:cs typeface="Courier New" panose="02070309020205020404" pitchFamily="49" charset="0"/>
                </a:rPr>
                <a:t> String("</a:t>
              </a:r>
              <a:r>
                <a:rPr lang="en-US" altLang="en-US" sz="1400" dirty="0">
                  <a:solidFill>
                    <a:schemeClr val="accent2"/>
                  </a:solidFill>
                  <a:latin typeface="Courier New" panose="02070309020205020404" pitchFamily="49" charset="0"/>
                  <a:cs typeface="Courier New" panose="02070309020205020404" pitchFamily="49" charset="0"/>
                </a:rPr>
                <a:t>ICS108</a:t>
              </a:r>
              <a:r>
                <a:rPr lang="en-US" altLang="en-US" sz="1400" dirty="0">
                  <a:latin typeface="Courier New" panose="02070309020205020404" pitchFamily="49" charset="0"/>
                  <a:cs typeface="Courier New" panose="02070309020205020404" pitchFamily="49" charset="0"/>
                </a:rPr>
                <a:t>");</a:t>
              </a:r>
            </a:p>
            <a:p>
              <a:pPr>
                <a:spcBef>
                  <a:spcPct val="50000"/>
                </a:spcBef>
                <a:buClrTx/>
                <a:buSzTx/>
                <a:buNone/>
              </a:pPr>
              <a:r>
                <a:rPr lang="en-US" altLang="en-US" sz="1400" dirty="0">
                  <a:latin typeface="Courier New" panose="02070309020205020404" pitchFamily="49" charset="0"/>
                  <a:cs typeface="Courier New" panose="02070309020205020404" pitchFamily="49" charset="0"/>
                </a:rPr>
                <a:t>String s2 = </a:t>
              </a:r>
              <a:r>
                <a:rPr lang="en-US" altLang="en-US" sz="1400" dirty="0">
                  <a:solidFill>
                    <a:schemeClr val="accent5"/>
                  </a:solidFill>
                  <a:latin typeface="Courier New" panose="02070309020205020404" pitchFamily="49" charset="0"/>
                  <a:cs typeface="Courier New" panose="02070309020205020404" pitchFamily="49" charset="0"/>
                </a:rPr>
                <a:t>new</a:t>
              </a:r>
              <a:r>
                <a:rPr lang="en-US" altLang="en-US" sz="1400" dirty="0">
                  <a:latin typeface="Courier New" panose="02070309020205020404" pitchFamily="49" charset="0"/>
                  <a:cs typeface="Courier New" panose="02070309020205020404" pitchFamily="49" charset="0"/>
                </a:rPr>
                <a:t> String("</a:t>
              </a:r>
              <a:r>
                <a:rPr lang="en-US" altLang="en-US" sz="1400" dirty="0">
                  <a:solidFill>
                    <a:schemeClr val="accent2"/>
                  </a:solidFill>
                  <a:latin typeface="Courier New" panose="02070309020205020404" pitchFamily="49" charset="0"/>
                  <a:cs typeface="Courier New" panose="02070309020205020404" pitchFamily="49" charset="0"/>
                </a:rPr>
                <a:t>ICS108</a:t>
              </a:r>
              <a:r>
                <a:rPr lang="en-US" altLang="en-US" sz="1400" dirty="0">
                  <a:latin typeface="Courier New" panose="02070309020205020404" pitchFamily="49" charset="0"/>
                  <a:cs typeface="Courier New" panose="02070309020205020404" pitchFamily="49" charset="0"/>
                </a:rPr>
                <a:t>");</a:t>
              </a:r>
            </a:p>
            <a:p>
              <a:pPr eaLnBrk="1" hangingPunct="1">
                <a:spcBef>
                  <a:spcPct val="50000"/>
                </a:spcBef>
                <a:buClrTx/>
                <a:buSzTx/>
                <a:buFontTx/>
                <a:buNone/>
              </a:pPr>
              <a:r>
                <a:rPr lang="en-US" altLang="en-US" sz="1400" dirty="0">
                  <a:latin typeface="Courier New" panose="02070309020205020404" pitchFamily="49" charset="0"/>
                  <a:cs typeface="Courier New" panose="02070309020205020404" pitchFamily="49" charset="0"/>
                </a:rPr>
                <a:t>System.out.println(s1 </a:t>
              </a:r>
              <a:r>
                <a:rPr lang="en-US" altLang="en-US" sz="1400" dirty="0">
                  <a:latin typeface="Arial" panose="020B0604020202020204" pitchFamily="34" charset="0"/>
                </a:rPr>
                <a:t>==</a:t>
              </a:r>
              <a:r>
                <a:rPr lang="en-US" altLang="en-US" sz="1400" dirty="0">
                  <a:latin typeface="Courier New" panose="02070309020205020404" pitchFamily="49" charset="0"/>
                  <a:cs typeface="Courier New" panose="02070309020205020404" pitchFamily="49" charset="0"/>
                </a:rPr>
                <a:t> s2);</a:t>
              </a:r>
            </a:p>
          </p:txBody>
        </p:sp>
        <p:sp>
          <p:nvSpPr>
            <p:cNvPr id="6" name="Text Box 10"/>
            <p:cNvSpPr txBox="1">
              <a:spLocks noChangeArrowheads="1"/>
            </p:cNvSpPr>
            <p:nvPr/>
          </p:nvSpPr>
          <p:spPr bwMode="auto">
            <a:xfrm>
              <a:off x="4557712" y="2279151"/>
              <a:ext cx="4092575" cy="1126728"/>
            </a:xfrm>
            <a:prstGeom prst="round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spcBef>
                  <a:spcPct val="50000"/>
                </a:spcBef>
                <a:buClrTx/>
                <a:buSzTx/>
                <a:buNone/>
              </a:pPr>
              <a:r>
                <a:rPr lang="en-US" altLang="en-US" sz="1400" dirty="0">
                  <a:latin typeface="Courier New" panose="02070309020205020404" pitchFamily="49" charset="0"/>
                  <a:cs typeface="Courier New" panose="02070309020205020404" pitchFamily="49" charset="0"/>
                </a:rPr>
                <a:t>String s1 = new String("</a:t>
              </a:r>
              <a:r>
                <a:rPr lang="en-US" altLang="en-US" sz="1400" dirty="0">
                  <a:solidFill>
                    <a:schemeClr val="accent2"/>
                  </a:solidFill>
                  <a:latin typeface="Courier New" panose="02070309020205020404" pitchFamily="49" charset="0"/>
                  <a:cs typeface="Courier New" panose="02070309020205020404" pitchFamily="49" charset="0"/>
                </a:rPr>
                <a:t>ICS108</a:t>
              </a:r>
              <a:r>
                <a:rPr lang="en-US" altLang="en-US" sz="1400" dirty="0">
                  <a:latin typeface="Courier New" panose="02070309020205020404" pitchFamily="49" charset="0"/>
                  <a:cs typeface="Courier New" panose="02070309020205020404" pitchFamily="49" charset="0"/>
                </a:rPr>
                <a:t>");</a:t>
              </a:r>
            </a:p>
            <a:p>
              <a:pPr eaLnBrk="1" hangingPunct="1">
                <a:spcBef>
                  <a:spcPct val="50000"/>
                </a:spcBef>
                <a:buClrTx/>
                <a:buSzTx/>
                <a:buFontTx/>
                <a:buNone/>
              </a:pPr>
              <a:r>
                <a:rPr lang="en-US" altLang="en-US" sz="1400" dirty="0">
                  <a:latin typeface="Courier New" panose="02070309020205020404" pitchFamily="49" charset="0"/>
                  <a:cs typeface="Courier New" panose="02070309020205020404" pitchFamily="49" charset="0"/>
                </a:rPr>
                <a:t>String s2 = s1;</a:t>
              </a:r>
            </a:p>
            <a:p>
              <a:pPr eaLnBrk="1" hangingPunct="1">
                <a:spcBef>
                  <a:spcPct val="50000"/>
                </a:spcBef>
                <a:buClrTx/>
                <a:buSzTx/>
                <a:buFontTx/>
                <a:buNone/>
              </a:pPr>
              <a:r>
                <a:rPr lang="en-US" altLang="en-US" sz="1400" dirty="0">
                  <a:latin typeface="Courier New" panose="02070309020205020404" pitchFamily="49" charset="0"/>
                  <a:cs typeface="Courier New" panose="02070309020205020404" pitchFamily="49" charset="0"/>
                </a:rPr>
                <a:t>System.out.println(s1 </a:t>
              </a:r>
              <a:r>
                <a:rPr lang="en-US" altLang="en-US" sz="1400" dirty="0">
                  <a:latin typeface="Arial" panose="020B0604020202020204" pitchFamily="34" charset="0"/>
                </a:rPr>
                <a:t>==</a:t>
              </a:r>
              <a:r>
                <a:rPr lang="en-US" altLang="en-US" sz="1400" dirty="0">
                  <a:latin typeface="Courier New" panose="02070309020205020404" pitchFamily="49" charset="0"/>
                  <a:cs typeface="Courier New" panose="02070309020205020404" pitchFamily="49" charset="0"/>
                </a:rPr>
                <a:t> s2);</a:t>
              </a:r>
            </a:p>
          </p:txBody>
        </p:sp>
      </p:grpSp>
      <p:sp>
        <p:nvSpPr>
          <p:cNvPr id="9" name="Text Box 8"/>
          <p:cNvSpPr txBox="1">
            <a:spLocks noChangeArrowheads="1"/>
          </p:cNvSpPr>
          <p:nvPr/>
        </p:nvSpPr>
        <p:spPr bwMode="auto">
          <a:xfrm>
            <a:off x="570994" y="5415350"/>
            <a:ext cx="4284374" cy="63094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spcBef>
                <a:spcPct val="50000"/>
              </a:spcBef>
              <a:buClrTx/>
              <a:buSzTx/>
              <a:buNone/>
            </a:pPr>
            <a:r>
              <a:rPr lang="en-US" altLang="en-US" sz="1400" dirty="0">
                <a:latin typeface="Courier New" panose="02070309020205020404" pitchFamily="49" charset="0"/>
                <a:cs typeface="Courier New" panose="02070309020205020404" pitchFamily="49" charset="0"/>
              </a:rPr>
              <a:t>System.out.println(s1.equals(s2));</a:t>
            </a:r>
          </a:p>
          <a:p>
            <a:pPr>
              <a:spcBef>
                <a:spcPct val="50000"/>
              </a:spcBef>
              <a:buClrTx/>
              <a:buSzTx/>
              <a:buNone/>
            </a:pPr>
            <a:r>
              <a:rPr lang="en-US" altLang="en-US" sz="1400" dirty="0">
                <a:latin typeface="Courier New" panose="02070309020205020404" pitchFamily="49" charset="0"/>
                <a:cs typeface="Courier New" panose="02070309020205020404" pitchFamily="49" charset="0"/>
              </a:rPr>
              <a:t>System.out.println(s1.compareTo(s2));</a:t>
            </a:r>
          </a:p>
        </p:txBody>
      </p:sp>
      <p:sp>
        <p:nvSpPr>
          <p:cNvPr id="10" name="Text Box 11"/>
          <p:cNvSpPr txBox="1">
            <a:spLocks noChangeArrowheads="1"/>
          </p:cNvSpPr>
          <p:nvPr/>
        </p:nvSpPr>
        <p:spPr bwMode="auto">
          <a:xfrm>
            <a:off x="1357830" y="6046292"/>
            <a:ext cx="149285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dirty="0">
                <a:latin typeface="Garamond" panose="02020404030301010803" pitchFamily="18" charset="0"/>
              </a:rPr>
              <a:t>Outputs: </a:t>
            </a:r>
            <a:r>
              <a:rPr lang="en-US" altLang="en-US" sz="1800" dirty="0">
                <a:solidFill>
                  <a:srgbClr val="C00000"/>
                </a:solidFill>
                <a:latin typeface="Garamond" panose="02020404030301010803" pitchFamily="18" charset="0"/>
                <a:cs typeface="Courier New" panose="02070309020205020404" pitchFamily="49" charset="0"/>
              </a:rPr>
              <a:t>true</a:t>
            </a:r>
          </a:p>
        </p:txBody>
      </p:sp>
      <p:sp>
        <p:nvSpPr>
          <p:cNvPr id="11" name="Text Box 11"/>
          <p:cNvSpPr txBox="1">
            <a:spLocks noChangeArrowheads="1"/>
          </p:cNvSpPr>
          <p:nvPr/>
        </p:nvSpPr>
        <p:spPr bwMode="auto">
          <a:xfrm>
            <a:off x="3248875" y="6046292"/>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dirty="0">
                <a:latin typeface="Garamond" panose="02020404030301010803" pitchFamily="18" charset="0"/>
              </a:rPr>
              <a:t>Outputs: </a:t>
            </a:r>
            <a:r>
              <a:rPr lang="en-US" altLang="en-US" sz="1800" dirty="0">
                <a:solidFill>
                  <a:srgbClr val="C00000"/>
                </a:solidFill>
                <a:latin typeface="Garamond" panose="02020404030301010803" pitchFamily="18" charset="0"/>
                <a:cs typeface="Courier New" panose="02070309020205020404" pitchFamily="49" charset="0"/>
              </a:rPr>
              <a:t>0</a:t>
            </a:r>
          </a:p>
        </p:txBody>
      </p:sp>
      <p:pic>
        <p:nvPicPr>
          <p:cNvPr id="13" name="Picture 12"/>
          <p:cNvPicPr>
            <a:picLocks noChangeAspect="1"/>
          </p:cNvPicPr>
          <p:nvPr/>
        </p:nvPicPr>
        <p:blipFill>
          <a:blip r:embed="rId3"/>
          <a:stretch>
            <a:fillRect/>
          </a:stretch>
        </p:blipFill>
        <p:spPr>
          <a:xfrm>
            <a:off x="5193575" y="4024360"/>
            <a:ext cx="3938361" cy="2391820"/>
          </a:xfrm>
          <a:prstGeom prst="rect">
            <a:avLst/>
          </a:prstGeom>
        </p:spPr>
      </p:pic>
      <p:sp>
        <p:nvSpPr>
          <p:cNvPr id="15" name="Text Box 11"/>
          <p:cNvSpPr txBox="1">
            <a:spLocks noChangeArrowheads="1"/>
          </p:cNvSpPr>
          <p:nvPr/>
        </p:nvSpPr>
        <p:spPr bwMode="auto">
          <a:xfrm>
            <a:off x="1783882" y="3471754"/>
            <a:ext cx="2133600" cy="346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dirty="0">
                <a:latin typeface="Garamond" panose="02020404030301010803" pitchFamily="18" charset="0"/>
              </a:rPr>
              <a:t>Outputs: </a:t>
            </a:r>
            <a:r>
              <a:rPr lang="en-US" altLang="en-US" sz="1800" dirty="0">
                <a:solidFill>
                  <a:srgbClr val="C00000"/>
                </a:solidFill>
                <a:latin typeface="Garamond" panose="02020404030301010803" pitchFamily="18" charset="0"/>
                <a:cs typeface="Courier New" panose="02070309020205020404" pitchFamily="49" charset="0"/>
              </a:rPr>
              <a:t>false</a:t>
            </a:r>
          </a:p>
        </p:txBody>
      </p:sp>
      <p:sp>
        <p:nvSpPr>
          <p:cNvPr id="16" name="Text Box 12"/>
          <p:cNvSpPr txBox="1">
            <a:spLocks noChangeArrowheads="1"/>
          </p:cNvSpPr>
          <p:nvPr/>
        </p:nvSpPr>
        <p:spPr bwMode="auto">
          <a:xfrm>
            <a:off x="5917852" y="3471754"/>
            <a:ext cx="1651184" cy="346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dirty="0">
                <a:latin typeface="Garamond" panose="02020404030301010803" pitchFamily="18" charset="0"/>
              </a:rPr>
              <a:t>Outputs: </a:t>
            </a:r>
            <a:r>
              <a:rPr lang="en-US" altLang="en-US" sz="1800" dirty="0">
                <a:solidFill>
                  <a:srgbClr val="C00000"/>
                </a:solidFill>
                <a:latin typeface="Garamond" panose="02020404030301010803" pitchFamily="18" charset="0"/>
                <a:cs typeface="Courier New" panose="02070309020205020404" pitchFamily="49" charset="0"/>
              </a:rPr>
              <a:t>true</a:t>
            </a:r>
          </a:p>
        </p:txBody>
      </p:sp>
    </p:spTree>
    <p:extLst>
      <p:ext uri="{BB962C8B-B14F-4D97-AF65-F5344CB8AC3E}">
        <p14:creationId xmlns:p14="http://schemas.microsoft.com/office/powerpoint/2010/main" val="88426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spcBef>
                <a:spcPct val="50000"/>
              </a:spcBef>
              <a:buClrTx/>
            </a:pPr>
            <a:r>
              <a:rPr lang="en-US" altLang="en-US" sz="2000" dirty="0">
                <a:cs typeface="Tahoma" panose="020B0604030504040204" pitchFamily="34" charset="0"/>
              </a:rPr>
              <a:t>Concatenation:  Using the </a:t>
            </a:r>
            <a:r>
              <a:rPr lang="en-US" altLang="en-US" sz="2000" dirty="0">
                <a:solidFill>
                  <a:srgbClr val="034CA1"/>
                </a:solidFill>
                <a:cs typeface="Tahoma" panose="020B0604030504040204" pitchFamily="34" charset="0"/>
              </a:rPr>
              <a:t>+</a:t>
            </a:r>
            <a:r>
              <a:rPr lang="en-US" altLang="en-US" sz="2000" dirty="0">
                <a:cs typeface="Tahoma" panose="020B0604030504040204" pitchFamily="34" charset="0"/>
              </a:rPr>
              <a:t> operator on two (or more) strings in order to connect them to form one longer string.</a:t>
            </a:r>
          </a:p>
          <a:p>
            <a:pPr>
              <a:spcBef>
                <a:spcPct val="50000"/>
              </a:spcBef>
              <a:buClrTx/>
            </a:pPr>
            <a:endParaRPr lang="en-US" altLang="en-US" sz="2000" dirty="0">
              <a:cs typeface="Tahoma" panose="020B0604030504040204" pitchFamily="34" charset="0"/>
            </a:endParaRPr>
          </a:p>
          <a:p>
            <a:pPr>
              <a:spcBef>
                <a:spcPct val="50000"/>
              </a:spcBef>
              <a:buClrTx/>
            </a:pPr>
            <a:endParaRPr lang="en-US" altLang="en-US" sz="2000" dirty="0">
              <a:cs typeface="Tahoma" panose="020B0604030504040204" pitchFamily="34" charset="0"/>
            </a:endParaRPr>
          </a:p>
          <a:p>
            <a:pPr>
              <a:spcBef>
                <a:spcPct val="50000"/>
              </a:spcBef>
              <a:buClrTx/>
            </a:pPr>
            <a:endParaRPr lang="en-US" altLang="en-US" sz="2000" dirty="0">
              <a:cs typeface="Tahoma" panose="020B0604030504040204" pitchFamily="34" charset="0"/>
            </a:endParaRPr>
          </a:p>
          <a:p>
            <a:pPr>
              <a:spcBef>
                <a:spcPct val="50000"/>
              </a:spcBef>
              <a:buClrTx/>
            </a:pPr>
            <a:r>
              <a:rPr lang="en-US" altLang="en-US" sz="2000" dirty="0">
                <a:cs typeface="Tahoma" panose="020B0604030504040204" pitchFamily="34" charset="0"/>
              </a:rPr>
              <a:t>When a string is combined with almost any other type of item, the result is a string. </a:t>
            </a:r>
          </a:p>
          <a:p>
            <a:pPr>
              <a:spcBef>
                <a:spcPct val="50000"/>
              </a:spcBef>
              <a:buClrTx/>
            </a:pPr>
            <a:endParaRPr lang="en-US" altLang="en-US" sz="2000" dirty="0">
              <a:cs typeface="Tahoma" panose="020B0604030504040204" pitchFamily="34" charset="0"/>
            </a:endParaRPr>
          </a:p>
          <a:p>
            <a:pPr>
              <a:spcBef>
                <a:spcPct val="50000"/>
              </a:spcBef>
              <a:buClrTx/>
            </a:pPr>
            <a:endParaRPr lang="en-US" altLang="en-US" sz="2000" dirty="0">
              <a:cs typeface="Tahoma" panose="020B0604030504040204" pitchFamily="34" charset="0"/>
            </a:endParaRPr>
          </a:p>
          <a:p>
            <a:pPr>
              <a:spcBef>
                <a:spcPct val="50000"/>
              </a:spcBef>
              <a:buClrTx/>
            </a:pPr>
            <a:endParaRPr lang="en-US" altLang="en-US" sz="2000" dirty="0">
              <a:cs typeface="Tahoma" panose="020B0604030504040204" pitchFamily="34" charset="0"/>
            </a:endParaRPr>
          </a:p>
          <a:p>
            <a:pPr>
              <a:spcBef>
                <a:spcPct val="50000"/>
              </a:spcBef>
              <a:buClrTx/>
            </a:pPr>
            <a:r>
              <a:rPr lang="en-US" altLang="en-US" sz="2000" dirty="0">
                <a:cs typeface="Tahoma" panose="020B0604030504040204" pitchFamily="34" charset="0"/>
              </a:rPr>
              <a:t>Strings may also be concatenated by using the String </a:t>
            </a:r>
            <a:r>
              <a:rPr lang="en-US" altLang="en-US" sz="2000" dirty="0" err="1">
                <a:solidFill>
                  <a:schemeClr val="accent5"/>
                </a:solidFill>
                <a:cs typeface="Tahoma" panose="020B0604030504040204" pitchFamily="34" charset="0"/>
              </a:rPr>
              <a:t>concat</a:t>
            </a:r>
            <a:r>
              <a:rPr lang="en-US" altLang="en-US" sz="2000" dirty="0">
                <a:cs typeface="Tahoma" panose="020B0604030504040204" pitchFamily="34" charset="0"/>
              </a:rPr>
              <a:t> method:</a:t>
            </a:r>
          </a:p>
          <a:p>
            <a:pPr>
              <a:spcBef>
                <a:spcPct val="50000"/>
              </a:spcBef>
              <a:buClrTx/>
            </a:pPr>
            <a:endParaRPr lang="en-US" altLang="en-US" sz="2000" dirty="0">
              <a:cs typeface="Tahoma" panose="020B0604030504040204" pitchFamily="34" charset="0"/>
            </a:endParaRPr>
          </a:p>
        </p:txBody>
      </p:sp>
      <p:sp>
        <p:nvSpPr>
          <p:cNvPr id="3" name="Title 2"/>
          <p:cNvSpPr>
            <a:spLocks noGrp="1"/>
          </p:cNvSpPr>
          <p:nvPr>
            <p:ph type="ctrTitle"/>
          </p:nvPr>
        </p:nvSpPr>
        <p:spPr/>
        <p:txBody>
          <a:bodyPr/>
          <a:lstStyle/>
          <a:p>
            <a:r>
              <a:rPr lang="en-US" dirty="0"/>
              <a:t>String concatenation</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34</a:t>
            </a:fld>
            <a:endParaRPr lang="en-US"/>
          </a:p>
        </p:txBody>
      </p:sp>
      <p:sp>
        <p:nvSpPr>
          <p:cNvPr id="5" name="Text Box 21"/>
          <p:cNvSpPr txBox="1">
            <a:spLocks noChangeArrowheads="1"/>
          </p:cNvSpPr>
          <p:nvPr/>
        </p:nvSpPr>
        <p:spPr bwMode="auto">
          <a:xfrm>
            <a:off x="5834395" y="1978138"/>
            <a:ext cx="2133600"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en-US" sz="1800" dirty="0">
                <a:latin typeface="Courier New" panose="02070309020205020404" pitchFamily="49" charset="0"/>
                <a:cs typeface="Courier New" panose="02070309020205020404" pitchFamily="49" charset="0"/>
              </a:rPr>
              <a:t>ICS018OOP:Java</a:t>
            </a:r>
          </a:p>
        </p:txBody>
      </p:sp>
      <p:sp>
        <p:nvSpPr>
          <p:cNvPr id="7" name="Rectangle 6"/>
          <p:cNvSpPr/>
          <p:nvPr/>
        </p:nvSpPr>
        <p:spPr>
          <a:xfrm>
            <a:off x="1667628" y="1770063"/>
            <a:ext cx="4108222" cy="923330"/>
          </a:xfrm>
          <a:prstGeom prst="rect">
            <a:avLst/>
          </a:prstGeom>
        </p:spPr>
        <p:txBody>
          <a:bodyPr wrap="square">
            <a:spAutoFit/>
          </a:bodyPr>
          <a:lstStyle/>
          <a:p>
            <a:r>
              <a:rPr lang="en-US" dirty="0">
                <a:solidFill>
                  <a:schemeClr val="accent5"/>
                </a:solidFill>
                <a:latin typeface="Cambria Math" panose="02040503050406030204" pitchFamily="18" charset="0"/>
                <a:ea typeface="Cambria Math" panose="02040503050406030204" pitchFamily="18" charset="0"/>
              </a:rPr>
              <a:t>String</a:t>
            </a:r>
            <a:r>
              <a:rPr lang="en-US" dirty="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courseID</a:t>
            </a:r>
            <a:r>
              <a:rPr lang="en-US" dirty="0">
                <a:latin typeface="Cambria Math" panose="02040503050406030204" pitchFamily="18" charset="0"/>
                <a:ea typeface="Cambria Math" panose="02040503050406030204" pitchFamily="18" charset="0"/>
              </a:rPr>
              <a:t> = “</a:t>
            </a:r>
            <a:r>
              <a:rPr lang="en-US" dirty="0">
                <a:solidFill>
                  <a:schemeClr val="accent2"/>
                </a:solidFill>
                <a:latin typeface="Cambria Math" panose="02040503050406030204" pitchFamily="18" charset="0"/>
                <a:ea typeface="Cambria Math" panose="02040503050406030204" pitchFamily="18" charset="0"/>
              </a:rPr>
              <a:t>ICS108</a:t>
            </a:r>
            <a:r>
              <a:rPr lang="en-US" dirty="0">
                <a:latin typeface="Cambria Math" panose="02040503050406030204" pitchFamily="18" charset="0"/>
                <a:ea typeface="Cambria Math" panose="02040503050406030204" pitchFamily="18" charset="0"/>
              </a:rPr>
              <a:t>";</a:t>
            </a:r>
          </a:p>
          <a:p>
            <a:r>
              <a:rPr lang="en-US" dirty="0">
                <a:solidFill>
                  <a:schemeClr val="accent5"/>
                </a:solidFill>
                <a:latin typeface="Cambria Math" panose="02040503050406030204" pitchFamily="18" charset="0"/>
                <a:ea typeface="Cambria Math" panose="02040503050406030204" pitchFamily="18" charset="0"/>
              </a:rPr>
              <a:t>String</a:t>
            </a:r>
            <a:r>
              <a:rPr lang="en-US" dirty="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courseTitle</a:t>
            </a:r>
            <a:r>
              <a:rPr lang="en-US" dirty="0">
                <a:latin typeface="Cambria Math" panose="02040503050406030204" pitchFamily="18" charset="0"/>
                <a:ea typeface="Cambria Math" panose="02040503050406030204" pitchFamily="18" charset="0"/>
              </a:rPr>
              <a:t> = " </a:t>
            </a:r>
            <a:r>
              <a:rPr lang="en-US" dirty="0" err="1">
                <a:solidFill>
                  <a:schemeClr val="accent2"/>
                </a:solidFill>
                <a:latin typeface="Cambria Math" panose="02040503050406030204" pitchFamily="18" charset="0"/>
                <a:ea typeface="Cambria Math" panose="02040503050406030204" pitchFamily="18" charset="0"/>
              </a:rPr>
              <a:t>OOP:Java</a:t>
            </a:r>
            <a:r>
              <a:rPr lang="en-US" dirty="0">
                <a:latin typeface="Cambria Math" panose="02040503050406030204" pitchFamily="18" charset="0"/>
                <a:ea typeface="Cambria Math" panose="02040503050406030204" pitchFamily="18" charset="0"/>
              </a:rPr>
              <a:t>";</a:t>
            </a:r>
          </a:p>
          <a:p>
            <a:r>
              <a:rPr lang="en-US" dirty="0">
                <a:solidFill>
                  <a:schemeClr val="accent5"/>
                </a:solidFill>
                <a:latin typeface="Cambria Math" panose="02040503050406030204" pitchFamily="18" charset="0"/>
                <a:ea typeface="Cambria Math" panose="02040503050406030204" pitchFamily="18" charset="0"/>
              </a:rPr>
              <a:t>String</a:t>
            </a:r>
            <a:r>
              <a:rPr lang="en-US" dirty="0">
                <a:latin typeface="Cambria Math" panose="02040503050406030204" pitchFamily="18" charset="0"/>
                <a:ea typeface="Cambria Math" panose="02040503050406030204" pitchFamily="18" charset="0"/>
              </a:rPr>
              <a:t> course = </a:t>
            </a:r>
            <a:r>
              <a:rPr lang="en-US" dirty="0" err="1">
                <a:latin typeface="Cambria Math" panose="02040503050406030204" pitchFamily="18" charset="0"/>
                <a:ea typeface="Cambria Math" panose="02040503050406030204" pitchFamily="18" charset="0"/>
              </a:rPr>
              <a:t>courseID</a:t>
            </a:r>
            <a:r>
              <a:rPr lang="en-US" dirty="0">
                <a:latin typeface="Cambria Math" panose="02040503050406030204" pitchFamily="18" charset="0"/>
                <a:ea typeface="Cambria Math" panose="02040503050406030204" pitchFamily="18" charset="0"/>
              </a:rPr>
              <a:t> + </a:t>
            </a:r>
            <a:r>
              <a:rPr lang="en-US" dirty="0" err="1">
                <a:latin typeface="Cambria Math" panose="02040503050406030204" pitchFamily="18" charset="0"/>
                <a:ea typeface="Cambria Math" panose="02040503050406030204" pitchFamily="18" charset="0"/>
              </a:rPr>
              <a:t>courseTitle</a:t>
            </a:r>
            <a:r>
              <a:rPr lang="en-US" dirty="0">
                <a:latin typeface="Cambria Math" panose="02040503050406030204" pitchFamily="18" charset="0"/>
                <a:ea typeface="Cambria Math" panose="02040503050406030204" pitchFamily="18" charset="0"/>
              </a:rPr>
              <a:t>;</a:t>
            </a:r>
          </a:p>
        </p:txBody>
      </p:sp>
      <p:sp>
        <p:nvSpPr>
          <p:cNvPr id="8" name="Rectangle 7"/>
          <p:cNvSpPr/>
          <p:nvPr/>
        </p:nvSpPr>
        <p:spPr>
          <a:xfrm>
            <a:off x="1667628" y="3548792"/>
            <a:ext cx="4108222" cy="923330"/>
          </a:xfrm>
          <a:prstGeom prst="rect">
            <a:avLst/>
          </a:prstGeom>
        </p:spPr>
        <p:txBody>
          <a:bodyPr wrap="square">
            <a:spAutoFit/>
          </a:bodyPr>
          <a:lstStyle/>
          <a:p>
            <a:r>
              <a:rPr lang="en-US" dirty="0" err="1">
                <a:solidFill>
                  <a:schemeClr val="accent5"/>
                </a:solidFill>
                <a:latin typeface="Cambria Math" panose="02040503050406030204" pitchFamily="18" charset="0"/>
                <a:ea typeface="Cambria Math" panose="02040503050406030204" pitchFamily="18" charset="0"/>
              </a:rPr>
              <a:t>int</a:t>
            </a:r>
            <a:r>
              <a:rPr lang="en-US" dirty="0">
                <a:latin typeface="Cambria Math" panose="02040503050406030204" pitchFamily="18" charset="0"/>
                <a:ea typeface="Cambria Math" panose="02040503050406030204" pitchFamily="18" charset="0"/>
              </a:rPr>
              <a:t> no = 108;</a:t>
            </a:r>
          </a:p>
          <a:p>
            <a:r>
              <a:rPr lang="en-US" dirty="0">
                <a:latin typeface="Cambria Math" panose="02040503050406030204" pitchFamily="18" charset="0"/>
                <a:ea typeface="Cambria Math" panose="02040503050406030204" pitchFamily="18" charset="0"/>
              </a:rPr>
              <a:t>String s = "</a:t>
            </a:r>
            <a:r>
              <a:rPr lang="en-US" dirty="0">
                <a:solidFill>
                  <a:schemeClr val="accent2"/>
                </a:solidFill>
                <a:latin typeface="Cambria Math" panose="02040503050406030204" pitchFamily="18" charset="0"/>
                <a:ea typeface="Cambria Math" panose="02040503050406030204" pitchFamily="18" charset="0"/>
              </a:rPr>
              <a:t>ICS</a:t>
            </a:r>
            <a:r>
              <a:rPr lang="en-US" dirty="0">
                <a:latin typeface="Cambria Math" panose="02040503050406030204" pitchFamily="18" charset="0"/>
                <a:ea typeface="Cambria Math" panose="02040503050406030204" pitchFamily="18" charset="0"/>
              </a:rPr>
              <a:t>";</a:t>
            </a:r>
          </a:p>
          <a:p>
            <a:r>
              <a:rPr lang="en-US" dirty="0">
                <a:latin typeface="Cambria Math" panose="02040503050406030204" pitchFamily="18" charset="0"/>
                <a:ea typeface="Cambria Math" panose="02040503050406030204" pitchFamily="18" charset="0"/>
              </a:rPr>
              <a:t>System.out.println(s + no);</a:t>
            </a:r>
          </a:p>
        </p:txBody>
      </p:sp>
      <p:sp>
        <p:nvSpPr>
          <p:cNvPr id="9" name="Rectangle 8"/>
          <p:cNvSpPr/>
          <p:nvPr/>
        </p:nvSpPr>
        <p:spPr>
          <a:xfrm>
            <a:off x="2934826" y="5801908"/>
            <a:ext cx="4514506" cy="369332"/>
          </a:xfrm>
          <a:prstGeom prst="rect">
            <a:avLst/>
          </a:prstGeom>
        </p:spPr>
        <p:txBody>
          <a:bodyPr wrap="none">
            <a:spAutoFit/>
          </a:bodyPr>
          <a:lstStyle/>
          <a:p>
            <a:r>
              <a:rPr lang="en-US" dirty="0">
                <a:latin typeface="Cambria Math" panose="02040503050406030204" pitchFamily="18" charset="0"/>
                <a:ea typeface="Cambria Math" panose="02040503050406030204" pitchFamily="18" charset="0"/>
              </a:rPr>
              <a:t> </a:t>
            </a:r>
            <a:r>
              <a:rPr lang="en-US" dirty="0">
                <a:solidFill>
                  <a:schemeClr val="accent5"/>
                </a:solidFill>
                <a:latin typeface="Cambria Math" panose="02040503050406030204" pitchFamily="18" charset="0"/>
                <a:ea typeface="Cambria Math" panose="02040503050406030204" pitchFamily="18" charset="0"/>
              </a:rPr>
              <a:t>String</a:t>
            </a:r>
            <a:r>
              <a:rPr lang="en-US" dirty="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courseTitle</a:t>
            </a:r>
            <a:r>
              <a:rPr lang="en-US" dirty="0">
                <a:latin typeface="Cambria Math" panose="02040503050406030204" pitchFamily="18" charset="0"/>
                <a:ea typeface="Cambria Math" panose="02040503050406030204" pitchFamily="18" charset="0"/>
              </a:rPr>
              <a:t> = "ICS ".</a:t>
            </a:r>
            <a:r>
              <a:rPr lang="en-US" dirty="0" err="1">
                <a:latin typeface="Cambria Math" panose="02040503050406030204" pitchFamily="18" charset="0"/>
                <a:ea typeface="Cambria Math" panose="02040503050406030204" pitchFamily="18" charset="0"/>
              </a:rPr>
              <a:t>concat</a:t>
            </a:r>
            <a:r>
              <a:rPr lang="en-US" dirty="0">
                <a:latin typeface="Cambria Math" panose="02040503050406030204" pitchFamily="18" charset="0"/>
                <a:ea typeface="Cambria Math" panose="02040503050406030204" pitchFamily="18" charset="0"/>
              </a:rPr>
              <a:t>("</a:t>
            </a:r>
            <a:r>
              <a:rPr lang="en-US" dirty="0">
                <a:solidFill>
                  <a:schemeClr val="accent2"/>
                </a:solidFill>
                <a:latin typeface="Cambria Math" panose="02040503050406030204" pitchFamily="18" charset="0"/>
                <a:ea typeface="Cambria Math" panose="02040503050406030204" pitchFamily="18" charset="0"/>
              </a:rPr>
              <a:t>108</a:t>
            </a:r>
            <a:r>
              <a:rPr lang="en-US" dirty="0">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32434257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953805293"/>
              </p:ext>
            </p:extLst>
          </p:nvPr>
        </p:nvGraphicFramePr>
        <p:xfrm>
          <a:off x="442984" y="1414463"/>
          <a:ext cx="8258031" cy="4320032"/>
        </p:xfrm>
        <a:graphic>
          <a:graphicData uri="http://schemas.openxmlformats.org/drawingml/2006/table">
            <a:tbl>
              <a:tblPr firstRow="1" bandRow="1">
                <a:tableStyleId>{912C8C85-51F0-491E-9774-3900AFEF0FD7}</a:tableStyleId>
              </a:tblPr>
              <a:tblGrid>
                <a:gridCol w="1808726">
                  <a:extLst>
                    <a:ext uri="{9D8B030D-6E8A-4147-A177-3AD203B41FA5}">
                      <a16:colId xmlns:a16="http://schemas.microsoft.com/office/drawing/2014/main" val="83108896"/>
                    </a:ext>
                  </a:extLst>
                </a:gridCol>
                <a:gridCol w="4926330">
                  <a:extLst>
                    <a:ext uri="{9D8B030D-6E8A-4147-A177-3AD203B41FA5}">
                      <a16:colId xmlns:a16="http://schemas.microsoft.com/office/drawing/2014/main" val="1180011309"/>
                    </a:ext>
                  </a:extLst>
                </a:gridCol>
                <a:gridCol w="1522975">
                  <a:extLst>
                    <a:ext uri="{9D8B030D-6E8A-4147-A177-3AD203B41FA5}">
                      <a16:colId xmlns:a16="http://schemas.microsoft.com/office/drawing/2014/main" val="785048163"/>
                    </a:ext>
                  </a:extLst>
                </a:gridCol>
              </a:tblGrid>
              <a:tr h="370840">
                <a:tc>
                  <a:txBody>
                    <a:bodyPr/>
                    <a:lstStyle/>
                    <a:p>
                      <a:pPr algn="ctr"/>
                      <a:r>
                        <a:rPr lang="en-US" sz="2000" b="1" dirty="0">
                          <a:solidFill>
                            <a:schemeClr val="tx1"/>
                          </a:solidFill>
                          <a:latin typeface="Garamond" panose="02020404030301010803" pitchFamily="18" charset="0"/>
                        </a:rPr>
                        <a:t>Method</a:t>
                      </a:r>
                    </a:p>
                  </a:txBody>
                  <a:tcPr anchor="ctr">
                    <a:solidFill>
                      <a:schemeClr val="accent6">
                        <a:lumMod val="20000"/>
                        <a:lumOff val="80000"/>
                      </a:schemeClr>
                    </a:solidFill>
                  </a:tcPr>
                </a:tc>
                <a:tc>
                  <a:txBody>
                    <a:bodyPr/>
                    <a:lstStyle/>
                    <a:p>
                      <a:pPr algn="ctr"/>
                      <a:r>
                        <a:rPr lang="en-US" sz="2000" dirty="0">
                          <a:solidFill>
                            <a:schemeClr val="tx1"/>
                          </a:solidFill>
                          <a:latin typeface="Garamond" panose="02020404030301010803" pitchFamily="18" charset="0"/>
                        </a:rPr>
                        <a:t>Description</a:t>
                      </a:r>
                    </a:p>
                  </a:txBody>
                  <a:tcPr anchor="ctr">
                    <a:solidFill>
                      <a:schemeClr val="accent6">
                        <a:lumMod val="20000"/>
                        <a:lumOff val="80000"/>
                      </a:schemeClr>
                    </a:solidFill>
                  </a:tcPr>
                </a:tc>
                <a:tc>
                  <a:txBody>
                    <a:bodyPr/>
                    <a:lstStyle/>
                    <a:p>
                      <a:pPr algn="ctr"/>
                      <a:r>
                        <a:rPr lang="en-US" sz="2000" dirty="0">
                          <a:solidFill>
                            <a:schemeClr val="tx1"/>
                          </a:solidFill>
                          <a:latin typeface="Garamond" panose="02020404030301010803" pitchFamily="18" charset="0"/>
                        </a:rPr>
                        <a:t>Result</a:t>
                      </a:r>
                    </a:p>
                  </a:txBody>
                  <a:tcPr anchor="ctr">
                    <a:solidFill>
                      <a:schemeClr val="accent6">
                        <a:lumMod val="20000"/>
                        <a:lumOff val="80000"/>
                      </a:schemeClr>
                    </a:solidFill>
                  </a:tcPr>
                </a:tc>
                <a:extLst>
                  <a:ext uri="{0D108BD9-81ED-4DB2-BD59-A6C34878D82A}">
                    <a16:rowId xmlns:a16="http://schemas.microsoft.com/office/drawing/2014/main" val="3450332658"/>
                  </a:ext>
                </a:extLst>
              </a:tr>
              <a:tr h="370840">
                <a:tc>
                  <a:txBody>
                    <a:bodyPr/>
                    <a:lstStyle/>
                    <a:p>
                      <a:pPr marL="0" marR="0" algn="l">
                        <a:lnSpc>
                          <a:spcPct val="115000"/>
                        </a:lnSpc>
                        <a:spcBef>
                          <a:spcPts val="0"/>
                        </a:spcBef>
                        <a:spcAft>
                          <a:spcPts val="5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800" b="1" dirty="0">
                          <a:solidFill>
                            <a:srgbClr val="FF0000"/>
                          </a:solidFill>
                          <a:latin typeface="Garamond" panose="02020404030301010803" pitchFamily="18" charset="0"/>
                        </a:rPr>
                        <a:t>str1.</a:t>
                      </a:r>
                      <a:r>
                        <a:rPr lang="en-GB" sz="1800" b="1" dirty="0">
                          <a:solidFill>
                            <a:schemeClr val="accent5"/>
                          </a:solidFill>
                          <a:latin typeface="Garamond" panose="02020404030301010803" pitchFamily="18" charset="0"/>
                        </a:rPr>
                        <a:t>equals</a:t>
                      </a:r>
                      <a:r>
                        <a:rPr lang="en-GB" sz="1800" b="1" dirty="0">
                          <a:solidFill>
                            <a:srgbClr val="FF0000"/>
                          </a:solidFill>
                          <a:latin typeface="Garamond" panose="02020404030301010803" pitchFamily="18" charset="0"/>
                        </a:rPr>
                        <a:t>(str2)</a:t>
                      </a:r>
                      <a:endParaRPr lang="en-US" sz="1800" b="1" dirty="0">
                        <a:solidFill>
                          <a:srgbClr val="FF0000"/>
                        </a:solidFill>
                        <a:latin typeface="Garamond" panose="02020404030301010803" pitchFamily="18" charset="0"/>
                        <a:ea typeface="Calibri"/>
                        <a:cs typeface="Arial"/>
                      </a:endParaRPr>
                    </a:p>
                  </a:txBody>
                  <a:tcPr marL="59312" marR="59312" marT="0" marB="0"/>
                </a:tc>
                <a:tc>
                  <a:txBody>
                    <a:bodyPr/>
                    <a:lstStyle/>
                    <a:p>
                      <a:pPr marL="0" marR="0" algn="l">
                        <a:lnSpc>
                          <a:spcPct val="115000"/>
                        </a:lnSpc>
                        <a:spcBef>
                          <a:spcPts val="0"/>
                        </a:spcBef>
                        <a:spcAft>
                          <a:spcPts val="5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800" b="1" dirty="0">
                          <a:latin typeface="Garamond" panose="02020404030301010803" pitchFamily="18" charset="0"/>
                        </a:rPr>
                        <a:t>Returns true if the contents of the String objects referenced by str1 and str2 are equal; otherwise it returns false.</a:t>
                      </a:r>
                      <a:endParaRPr lang="en-US" sz="1800" b="1" dirty="0">
                        <a:latin typeface="Garamond" panose="02020404030301010803" pitchFamily="18" charset="0"/>
                        <a:ea typeface="Calibri"/>
                        <a:cs typeface="Arial"/>
                      </a:endParaRPr>
                    </a:p>
                  </a:txBody>
                  <a:tcPr marL="59312" marR="59312" marT="0" marB="0"/>
                </a:tc>
                <a:tc>
                  <a:txBody>
                    <a:bodyPr/>
                    <a:lstStyle/>
                    <a:p>
                      <a:pPr marL="0" marR="0" algn="ctr">
                        <a:lnSpc>
                          <a:spcPct val="115000"/>
                        </a:lnSpc>
                        <a:spcBef>
                          <a:spcPts val="0"/>
                        </a:spcBef>
                        <a:spcAft>
                          <a:spcPts val="5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latin typeface="Garamond" panose="02020404030301010803" pitchFamily="18" charset="0"/>
                        </a:rPr>
                        <a:t>false</a:t>
                      </a:r>
                      <a:endParaRPr lang="en-US" sz="1800" dirty="0">
                        <a:latin typeface="Garamond" panose="02020404030301010803" pitchFamily="18" charset="0"/>
                        <a:ea typeface="Calibri"/>
                        <a:cs typeface="Arial"/>
                      </a:endParaRPr>
                    </a:p>
                  </a:txBody>
                  <a:tcPr marL="59312" marR="59312" marT="0" marB="0" anchor="ctr"/>
                </a:tc>
                <a:extLst>
                  <a:ext uri="{0D108BD9-81ED-4DB2-BD59-A6C34878D82A}">
                    <a16:rowId xmlns:a16="http://schemas.microsoft.com/office/drawing/2014/main" val="1438063771"/>
                  </a:ext>
                </a:extLst>
              </a:tr>
              <a:tr h="370840">
                <a:tc>
                  <a:txBody>
                    <a:bodyPr/>
                    <a:lstStyle/>
                    <a:p>
                      <a:pPr marL="0" marR="0" algn="l">
                        <a:lnSpc>
                          <a:spcPct val="115000"/>
                        </a:lnSpc>
                        <a:spcBef>
                          <a:spcPts val="0"/>
                        </a:spcBef>
                        <a:spcAft>
                          <a:spcPts val="5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800" b="1" dirty="0">
                          <a:solidFill>
                            <a:srgbClr val="FF0000"/>
                          </a:solidFill>
                          <a:latin typeface="Garamond" panose="02020404030301010803" pitchFamily="18" charset="0"/>
                        </a:rPr>
                        <a:t>str1.</a:t>
                      </a:r>
                      <a:r>
                        <a:rPr lang="en-GB" sz="1800" b="1" dirty="0">
                          <a:solidFill>
                            <a:schemeClr val="accent5"/>
                          </a:solidFill>
                          <a:latin typeface="Garamond" panose="02020404030301010803" pitchFamily="18" charset="0"/>
                        </a:rPr>
                        <a:t>compareTo</a:t>
                      </a:r>
                      <a:r>
                        <a:rPr lang="en-GB" sz="1800" b="1" dirty="0">
                          <a:solidFill>
                            <a:srgbClr val="FF0000"/>
                          </a:solidFill>
                          <a:latin typeface="Garamond" panose="02020404030301010803" pitchFamily="18" charset="0"/>
                        </a:rPr>
                        <a:t>(str2)</a:t>
                      </a:r>
                      <a:endParaRPr lang="en-US" sz="1800" b="1" dirty="0">
                        <a:solidFill>
                          <a:srgbClr val="FF0000"/>
                        </a:solidFill>
                        <a:latin typeface="Garamond" panose="02020404030301010803" pitchFamily="18" charset="0"/>
                        <a:ea typeface="Calibri"/>
                        <a:cs typeface="Arial"/>
                      </a:endParaRPr>
                    </a:p>
                  </a:txBody>
                  <a:tcPr marL="59312" marR="59312" marT="0" marB="0"/>
                </a:tc>
                <a:tc>
                  <a:txBody>
                    <a:bodyPr/>
                    <a:lstStyle/>
                    <a:p>
                      <a:pPr marL="0" marR="0" algn="l">
                        <a:spcBef>
                          <a:spcPts val="0"/>
                        </a:spcBef>
                        <a:spcAft>
                          <a:spcPts val="0"/>
                        </a:spcAft>
                      </a:pPr>
                      <a:r>
                        <a:rPr lang="en-GB" sz="1800" b="1" dirty="0">
                          <a:latin typeface="Garamond" panose="02020404030301010803" pitchFamily="18" charset="0"/>
                        </a:rPr>
                        <a:t>Compares a String to another String and returns an int </a:t>
                      </a:r>
                      <a:r>
                        <a:rPr lang="en-GB" sz="1800" b="1" dirty="0">
                          <a:solidFill>
                            <a:srgbClr val="FF0000"/>
                          </a:solidFill>
                          <a:latin typeface="Garamond" panose="02020404030301010803" pitchFamily="18" charset="0"/>
                        </a:rPr>
                        <a:t>less than zero</a:t>
                      </a:r>
                      <a:r>
                        <a:rPr lang="en-GB" sz="1800" b="1" dirty="0">
                          <a:latin typeface="Garamond" panose="02020404030301010803" pitchFamily="18" charset="0"/>
                        </a:rPr>
                        <a:t>, </a:t>
                      </a:r>
                      <a:r>
                        <a:rPr lang="en-GB" sz="1800" b="1" dirty="0">
                          <a:solidFill>
                            <a:srgbClr val="FF0000"/>
                          </a:solidFill>
                          <a:latin typeface="Garamond" panose="02020404030301010803" pitchFamily="18" charset="0"/>
                        </a:rPr>
                        <a:t>zero</a:t>
                      </a:r>
                      <a:r>
                        <a:rPr lang="en-GB" sz="1800" b="1" dirty="0">
                          <a:latin typeface="Garamond" panose="02020404030301010803" pitchFamily="18" charset="0"/>
                        </a:rPr>
                        <a:t>, or </a:t>
                      </a:r>
                      <a:r>
                        <a:rPr lang="en-GB" sz="1800" b="1" dirty="0">
                          <a:solidFill>
                            <a:srgbClr val="FF0000"/>
                          </a:solidFill>
                          <a:latin typeface="Garamond" panose="02020404030301010803" pitchFamily="18" charset="0"/>
                        </a:rPr>
                        <a:t>greater than zero</a:t>
                      </a:r>
                      <a:r>
                        <a:rPr lang="en-GB" sz="1800" b="1" dirty="0">
                          <a:latin typeface="Garamond" panose="02020404030301010803" pitchFamily="18" charset="0"/>
                        </a:rPr>
                        <a:t>, indicating, respectively, whether this String (the String referenced by str1) is smaller, equal to or larger than the other String. </a:t>
                      </a:r>
                      <a:endParaRPr lang="en-US" sz="1800" b="1" dirty="0">
                        <a:latin typeface="Garamond" panose="02020404030301010803" pitchFamily="18" charset="0"/>
                      </a:endParaRPr>
                    </a:p>
                    <a:p>
                      <a:pPr marL="0" marR="0" algn="l">
                        <a:spcBef>
                          <a:spcPts val="0"/>
                        </a:spcBef>
                        <a:spcAft>
                          <a:spcPts val="0"/>
                        </a:spcAft>
                      </a:pPr>
                      <a:r>
                        <a:rPr lang="en-GB" sz="1800" b="1" dirty="0">
                          <a:latin typeface="Garamond" panose="02020404030301010803" pitchFamily="18" charset="0"/>
                        </a:rPr>
                        <a:t>For example: str1.compareTo(str2)  </a:t>
                      </a:r>
                      <a:endParaRPr lang="en-US" sz="1800" b="1" dirty="0">
                        <a:latin typeface="Garamond" panose="02020404030301010803" pitchFamily="18" charset="0"/>
                        <a:ea typeface="Calibri"/>
                        <a:cs typeface="Arial"/>
                      </a:endParaRPr>
                    </a:p>
                  </a:txBody>
                  <a:tcPr marL="59312" marR="59312" marT="0" marB="0"/>
                </a:tc>
                <a:tc>
                  <a:txBody>
                    <a:bodyPr/>
                    <a:lstStyle/>
                    <a:p>
                      <a:pPr marL="0" marR="0" algn="ctr">
                        <a:spcBef>
                          <a:spcPts val="0"/>
                        </a:spcBef>
                        <a:spcAft>
                          <a:spcPts val="0"/>
                        </a:spcAft>
                      </a:pPr>
                      <a:r>
                        <a:rPr lang="en-US" sz="1800" dirty="0">
                          <a:latin typeface="Garamond" panose="02020404030301010803" pitchFamily="18" charset="0"/>
                          <a:ea typeface="+mn-ea"/>
                          <a:cs typeface="+mn-cs"/>
                        </a:rPr>
                        <a:t>Negative</a:t>
                      </a:r>
                      <a:r>
                        <a:rPr lang="en-US" sz="1800" baseline="0" dirty="0">
                          <a:latin typeface="Garamond" panose="02020404030301010803" pitchFamily="18" charset="0"/>
                          <a:ea typeface="+mn-ea"/>
                          <a:cs typeface="+mn-cs"/>
                        </a:rPr>
                        <a:t> number</a:t>
                      </a:r>
                      <a:endParaRPr lang="en-US" sz="1800" dirty="0">
                        <a:latin typeface="Garamond" panose="02020404030301010803" pitchFamily="18" charset="0"/>
                        <a:ea typeface="Calibri"/>
                        <a:cs typeface="Arial"/>
                      </a:endParaRPr>
                    </a:p>
                  </a:txBody>
                  <a:tcPr marL="59312" marR="59312" marT="0" marB="0" anchor="ctr"/>
                </a:tc>
                <a:extLst>
                  <a:ext uri="{0D108BD9-81ED-4DB2-BD59-A6C34878D82A}">
                    <a16:rowId xmlns:a16="http://schemas.microsoft.com/office/drawing/2014/main" val="2089725329"/>
                  </a:ext>
                </a:extLst>
              </a:tr>
              <a:tr h="370840">
                <a:tc>
                  <a:txBody>
                    <a:bodyPr/>
                    <a:lstStyle/>
                    <a:p>
                      <a:pPr marL="0" marR="0" algn="l">
                        <a:lnSpc>
                          <a:spcPct val="115000"/>
                        </a:lnSpc>
                        <a:spcBef>
                          <a:spcPts val="0"/>
                        </a:spcBef>
                        <a:spcAft>
                          <a:spcPts val="0"/>
                        </a:spcAft>
                      </a:pPr>
                      <a:r>
                        <a:rPr lang="en-GB" sz="1400" b="1" dirty="0">
                          <a:solidFill>
                            <a:srgbClr val="FF0000"/>
                          </a:solidFill>
                          <a:latin typeface="Garamond" panose="02020404030301010803" pitchFamily="18" charset="0"/>
                        </a:rPr>
                        <a:t>boolean  </a:t>
                      </a:r>
                      <a:r>
                        <a:rPr lang="en-GB" sz="1400" b="1" u="none" strike="noStrike" dirty="0">
                          <a:solidFill>
                            <a:schemeClr val="accent5"/>
                          </a:solidFill>
                          <a:latin typeface="Garamond" panose="02020404030301010803" pitchFamily="18" charset="0"/>
                        </a:rPr>
                        <a:t>contains</a:t>
                      </a:r>
                      <a:r>
                        <a:rPr lang="en-GB" sz="1400" b="1" dirty="0">
                          <a:solidFill>
                            <a:srgbClr val="FF0000"/>
                          </a:solidFill>
                          <a:latin typeface="Garamond" panose="02020404030301010803" pitchFamily="18" charset="0"/>
                        </a:rPr>
                        <a:t>(</a:t>
                      </a:r>
                      <a:r>
                        <a:rPr lang="en-GB" sz="1400" b="1" u="none" strike="noStrike" dirty="0">
                          <a:solidFill>
                            <a:srgbClr val="FF0000"/>
                          </a:solidFill>
                          <a:latin typeface="Garamond" panose="02020404030301010803" pitchFamily="18" charset="0"/>
                        </a:rPr>
                        <a:t>String</a:t>
                      </a:r>
                      <a:r>
                        <a:rPr lang="en-GB" sz="1400" b="1" dirty="0">
                          <a:solidFill>
                            <a:srgbClr val="FF0000"/>
                          </a:solidFill>
                          <a:latin typeface="Garamond" panose="02020404030301010803" pitchFamily="18" charset="0"/>
                        </a:rPr>
                        <a:t>    str)</a:t>
                      </a:r>
                      <a:endParaRPr lang="en-US" sz="1400" b="1" dirty="0">
                        <a:solidFill>
                          <a:srgbClr val="FF0000"/>
                        </a:solidFill>
                        <a:latin typeface="Garamond" panose="02020404030301010803" pitchFamily="18" charset="0"/>
                        <a:ea typeface="Calibri"/>
                        <a:cs typeface="Arial"/>
                      </a:endParaRPr>
                    </a:p>
                  </a:txBody>
                  <a:tcPr marL="59570" marR="59570" marT="0" marB="0"/>
                </a:tc>
                <a:tc>
                  <a:txBody>
                    <a:bodyPr/>
                    <a:lstStyle/>
                    <a:p>
                      <a:pPr marL="0" marR="0" algn="l">
                        <a:spcBef>
                          <a:spcPts val="0"/>
                        </a:spcBef>
                        <a:spcAft>
                          <a:spcPts val="0"/>
                        </a:spcAft>
                      </a:pPr>
                      <a:r>
                        <a:rPr lang="en-GB" sz="1600" b="1" dirty="0">
                          <a:latin typeface="Garamond" panose="02020404030301010803" pitchFamily="18" charset="0"/>
                        </a:rPr>
                        <a:t>Returns true if and only if this string contains  the string str.</a:t>
                      </a:r>
                      <a:endParaRPr lang="en-US" sz="1600" b="1" dirty="0">
                        <a:latin typeface="Garamond" panose="02020404030301010803" pitchFamily="18" charset="0"/>
                        <a:ea typeface="Calibri"/>
                        <a:cs typeface="Arial"/>
                      </a:endParaRPr>
                    </a:p>
                  </a:txBody>
                  <a:tcPr marL="59570" marR="59570" marT="0" marB="0"/>
                </a:tc>
                <a:tc>
                  <a:txBody>
                    <a:bodyPr/>
                    <a:lstStyle/>
                    <a:p>
                      <a:pPr marL="0" marR="0" algn="l">
                        <a:spcBef>
                          <a:spcPts val="0"/>
                        </a:spcBef>
                        <a:spcAft>
                          <a:spcPts val="0"/>
                        </a:spcAft>
                      </a:pPr>
                      <a:r>
                        <a:rPr lang="en-GB" sz="1400" dirty="0">
                          <a:latin typeface="Garamond" panose="02020404030301010803" pitchFamily="18" charset="0"/>
                        </a:rPr>
                        <a:t>str1.contains("</a:t>
                      </a:r>
                      <a:r>
                        <a:rPr lang="en-US" sz="1400" dirty="0">
                          <a:latin typeface="Garamond" panose="02020404030301010803" pitchFamily="18" charset="0"/>
                        </a:rPr>
                        <a:t>CS</a:t>
                      </a:r>
                      <a:r>
                        <a:rPr lang="en-GB" sz="1400" dirty="0">
                          <a:latin typeface="Garamond" panose="02020404030301010803" pitchFamily="18" charset="0"/>
                        </a:rPr>
                        <a:t>");</a:t>
                      </a:r>
                      <a:endParaRPr lang="en-US" sz="1400" dirty="0">
                        <a:latin typeface="Garamond" panose="02020404030301010803" pitchFamily="18" charset="0"/>
                      </a:endParaRPr>
                    </a:p>
                    <a:p>
                      <a:pPr marL="0" marR="0" algn="l">
                        <a:spcBef>
                          <a:spcPts val="0"/>
                        </a:spcBef>
                        <a:spcAft>
                          <a:spcPts val="0"/>
                        </a:spcAft>
                      </a:pPr>
                      <a:r>
                        <a:rPr lang="en-GB" sz="1400" dirty="0">
                          <a:latin typeface="Garamond" panose="02020404030301010803" pitchFamily="18" charset="0"/>
                        </a:rPr>
                        <a:t>// true</a:t>
                      </a:r>
                      <a:endParaRPr lang="en-US" sz="1400" dirty="0">
                        <a:solidFill>
                          <a:srgbClr val="C00000"/>
                        </a:solidFill>
                        <a:latin typeface="Garamond" panose="02020404030301010803" pitchFamily="18" charset="0"/>
                        <a:ea typeface="Calibri"/>
                        <a:cs typeface="Arial"/>
                      </a:endParaRPr>
                    </a:p>
                  </a:txBody>
                  <a:tcPr marL="59570" marR="59570" marT="0" marB="0"/>
                </a:tc>
                <a:extLst>
                  <a:ext uri="{0D108BD9-81ED-4DB2-BD59-A6C34878D82A}">
                    <a16:rowId xmlns:a16="http://schemas.microsoft.com/office/drawing/2014/main" val="2715683673"/>
                  </a:ext>
                </a:extLst>
              </a:tr>
              <a:tr h="370840">
                <a:tc>
                  <a:txBody>
                    <a:bodyPr/>
                    <a:lstStyle/>
                    <a:p>
                      <a:pPr marL="0" marR="0" algn="l">
                        <a:lnSpc>
                          <a:spcPct val="115000"/>
                        </a:lnSpc>
                        <a:spcBef>
                          <a:spcPts val="0"/>
                        </a:spcBef>
                        <a:spcAft>
                          <a:spcPts val="0"/>
                        </a:spcAft>
                      </a:pPr>
                      <a:r>
                        <a:rPr lang="en-US" sz="1800" b="1" u="none" strike="noStrike" kern="1200" dirty="0">
                          <a:solidFill>
                            <a:srgbClr val="FF0000"/>
                          </a:solidFill>
                          <a:latin typeface="Garamond" panose="02020404030301010803" pitchFamily="18" charset="0"/>
                          <a:ea typeface="+mn-ea"/>
                          <a:cs typeface="+mn-cs"/>
                        </a:rPr>
                        <a:t>int </a:t>
                      </a:r>
                      <a:r>
                        <a:rPr lang="en-US" sz="1800" b="1" u="none" strike="noStrike" kern="1200" dirty="0">
                          <a:solidFill>
                            <a:schemeClr val="accent5"/>
                          </a:solidFill>
                          <a:latin typeface="Garamond" panose="02020404030301010803" pitchFamily="18" charset="0"/>
                          <a:ea typeface="+mn-ea"/>
                          <a:cs typeface="+mn-cs"/>
                        </a:rPr>
                        <a:t>length</a:t>
                      </a:r>
                      <a:r>
                        <a:rPr lang="en-US" sz="1800" b="1" u="none" strike="noStrike" kern="1200" dirty="0">
                          <a:solidFill>
                            <a:srgbClr val="FF0000"/>
                          </a:solidFill>
                          <a:latin typeface="Garamond" panose="02020404030301010803" pitchFamily="18" charset="0"/>
                          <a:ea typeface="+mn-ea"/>
                          <a:cs typeface="+mn-cs"/>
                        </a:rPr>
                        <a:t>()</a:t>
                      </a:r>
                    </a:p>
                  </a:txBody>
                  <a:tcPr marL="67546" marR="67546" marT="0" marB="0" anchor="ctr"/>
                </a:tc>
                <a:tc>
                  <a:txBody>
                    <a:bodyPr/>
                    <a:lstStyle/>
                    <a:p>
                      <a:pPr marL="0" marR="0" algn="l">
                        <a:spcBef>
                          <a:spcPts val="0"/>
                        </a:spcBef>
                        <a:spcAft>
                          <a:spcPts val="0"/>
                        </a:spcAft>
                      </a:pPr>
                      <a:r>
                        <a:rPr lang="en-US" sz="1400" b="1" dirty="0">
                          <a:latin typeface="Garamond" panose="02020404030301010803" pitchFamily="18" charset="0"/>
                        </a:rPr>
                        <a:t>Returns how</a:t>
                      </a:r>
                      <a:r>
                        <a:rPr lang="en-US" sz="1400" b="1" baseline="0" dirty="0">
                          <a:latin typeface="Garamond" panose="02020404030301010803" pitchFamily="18" charset="0"/>
                        </a:rPr>
                        <a:t> many characters in a string</a:t>
                      </a:r>
                      <a:endParaRPr lang="en-US" sz="1400" b="1" dirty="0">
                        <a:latin typeface="Garamond" panose="02020404030301010803" pitchFamily="18" charset="0"/>
                        <a:ea typeface="Calibri"/>
                        <a:cs typeface="Arial"/>
                      </a:endParaRPr>
                    </a:p>
                  </a:txBody>
                  <a:tcPr marL="67546" marR="67546" marT="0" marB="0" anchor="ctr"/>
                </a:tc>
                <a:tc>
                  <a:txBody>
                    <a:bodyPr/>
                    <a:lstStyle/>
                    <a:p>
                      <a:pPr marL="0" marR="0" algn="l">
                        <a:spcBef>
                          <a:spcPts val="0"/>
                        </a:spcBef>
                        <a:spcAft>
                          <a:spcPts val="0"/>
                        </a:spcAft>
                      </a:pPr>
                      <a:r>
                        <a:rPr lang="en-US" sz="1600" dirty="0">
                          <a:latin typeface="Garamond" panose="02020404030301010803" pitchFamily="18" charset="0"/>
                        </a:rPr>
                        <a:t>str1.length()</a:t>
                      </a:r>
                    </a:p>
                    <a:p>
                      <a:pPr marL="0" marR="0" algn="l">
                        <a:spcBef>
                          <a:spcPts val="0"/>
                        </a:spcBef>
                        <a:spcAft>
                          <a:spcPts val="0"/>
                        </a:spcAft>
                      </a:pPr>
                      <a:r>
                        <a:rPr lang="en-US" sz="1600" dirty="0">
                          <a:latin typeface="Garamond" panose="02020404030301010803" pitchFamily="18" charset="0"/>
                        </a:rPr>
                        <a:t>//returns 13</a:t>
                      </a:r>
                      <a:endParaRPr lang="en-US" sz="1600" dirty="0">
                        <a:solidFill>
                          <a:srgbClr val="C00000"/>
                        </a:solidFill>
                        <a:latin typeface="Garamond" panose="02020404030301010803" pitchFamily="18" charset="0"/>
                        <a:ea typeface="Calibri"/>
                        <a:cs typeface="Arial"/>
                      </a:endParaRPr>
                    </a:p>
                  </a:txBody>
                  <a:tcPr marL="67546" marR="67546" marT="0" marB="0" anchor="ctr"/>
                </a:tc>
                <a:extLst>
                  <a:ext uri="{0D108BD9-81ED-4DB2-BD59-A6C34878D82A}">
                    <a16:rowId xmlns:a16="http://schemas.microsoft.com/office/drawing/2014/main" val="1104361036"/>
                  </a:ext>
                </a:extLst>
              </a:tr>
              <a:tr h="370840">
                <a:tc>
                  <a:txBody>
                    <a:bodyPr/>
                    <a:lstStyle/>
                    <a:p>
                      <a:pPr marL="0" marR="0" algn="l">
                        <a:lnSpc>
                          <a:spcPct val="115000"/>
                        </a:lnSpc>
                        <a:spcBef>
                          <a:spcPts val="0"/>
                        </a:spcBef>
                        <a:spcAft>
                          <a:spcPts val="0"/>
                        </a:spcAft>
                      </a:pPr>
                      <a:endParaRPr lang="en-US" sz="1400" b="1" dirty="0">
                        <a:solidFill>
                          <a:srgbClr val="FF0000"/>
                        </a:solidFill>
                        <a:latin typeface="Garamond" panose="02020404030301010803" pitchFamily="18" charset="0"/>
                        <a:ea typeface="Calibri"/>
                        <a:cs typeface="Arial"/>
                      </a:endParaRPr>
                    </a:p>
                  </a:txBody>
                  <a:tcPr marL="59570" marR="59570" marT="0" marB="0"/>
                </a:tc>
                <a:tc>
                  <a:txBody>
                    <a:bodyPr/>
                    <a:lstStyle/>
                    <a:p>
                      <a:pPr marL="0" marR="0" algn="l">
                        <a:spcBef>
                          <a:spcPts val="0"/>
                        </a:spcBef>
                        <a:spcAft>
                          <a:spcPts val="0"/>
                        </a:spcAft>
                      </a:pPr>
                      <a:endParaRPr lang="en-US" sz="1600" b="1" dirty="0">
                        <a:latin typeface="Garamond" panose="02020404030301010803" pitchFamily="18" charset="0"/>
                        <a:ea typeface="Calibri"/>
                        <a:cs typeface="Arial"/>
                      </a:endParaRPr>
                    </a:p>
                  </a:txBody>
                  <a:tcPr marL="59570" marR="59570" marT="0" marB="0"/>
                </a:tc>
                <a:tc>
                  <a:txBody>
                    <a:bodyPr/>
                    <a:lstStyle/>
                    <a:p>
                      <a:pPr marL="0" marR="0" algn="l">
                        <a:spcBef>
                          <a:spcPts val="0"/>
                        </a:spcBef>
                        <a:spcAft>
                          <a:spcPts val="0"/>
                        </a:spcAft>
                      </a:pPr>
                      <a:endParaRPr lang="en-US" sz="1400" dirty="0">
                        <a:solidFill>
                          <a:srgbClr val="C00000"/>
                        </a:solidFill>
                        <a:latin typeface="Garamond" panose="02020404030301010803" pitchFamily="18" charset="0"/>
                        <a:ea typeface="Calibri"/>
                        <a:cs typeface="Arial"/>
                      </a:endParaRPr>
                    </a:p>
                  </a:txBody>
                  <a:tcPr marL="59570" marR="59570" marT="0" marB="0"/>
                </a:tc>
                <a:extLst>
                  <a:ext uri="{0D108BD9-81ED-4DB2-BD59-A6C34878D82A}">
                    <a16:rowId xmlns:a16="http://schemas.microsoft.com/office/drawing/2014/main" val="578188163"/>
                  </a:ext>
                </a:extLst>
              </a:tr>
            </a:tbl>
          </a:graphicData>
        </a:graphic>
      </p:graphicFrame>
      <p:sp>
        <p:nvSpPr>
          <p:cNvPr id="3" name="Title 2"/>
          <p:cNvSpPr>
            <a:spLocks noGrp="1"/>
          </p:cNvSpPr>
          <p:nvPr>
            <p:ph type="ctrTitle"/>
          </p:nvPr>
        </p:nvSpPr>
        <p:spPr/>
        <p:txBody>
          <a:bodyPr/>
          <a:lstStyle/>
          <a:p>
            <a:r>
              <a:rPr lang="en-US" dirty="0"/>
              <a:t>Comparing Strings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35</a:t>
            </a:fld>
            <a:endParaRPr lang="en-US"/>
          </a:p>
        </p:txBody>
      </p:sp>
      <p:sp>
        <p:nvSpPr>
          <p:cNvPr id="6" name="Content Placeholder 1"/>
          <p:cNvSpPr txBox="1">
            <a:spLocks/>
          </p:cNvSpPr>
          <p:nvPr/>
        </p:nvSpPr>
        <p:spPr>
          <a:xfrm>
            <a:off x="300182" y="1025695"/>
            <a:ext cx="8543637" cy="38876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Assume str1=“ICS108 Course”  and str2 = “ICS108 course”</a:t>
            </a:r>
          </a:p>
        </p:txBody>
      </p:sp>
      <p:sp>
        <p:nvSpPr>
          <p:cNvPr id="2" name="Rectangle 1"/>
          <p:cNvSpPr/>
          <p:nvPr/>
        </p:nvSpPr>
        <p:spPr>
          <a:xfrm>
            <a:off x="7166015" y="6153183"/>
            <a:ext cx="1606402" cy="307777"/>
          </a:xfrm>
          <a:prstGeom prst="rect">
            <a:avLst/>
          </a:prstGeom>
        </p:spPr>
        <p:txBody>
          <a:bodyPr wrap="none">
            <a:spAutoFit/>
          </a:bodyPr>
          <a:lstStyle/>
          <a:p>
            <a:r>
              <a:rPr lang="en-US" sz="1400" dirty="0">
                <a:solidFill>
                  <a:srgbClr val="FF0000"/>
                </a:solidFill>
              </a:rPr>
              <a:t>StringMethods.java</a:t>
            </a:r>
          </a:p>
        </p:txBody>
      </p:sp>
    </p:spTree>
    <p:extLst>
      <p:ext uri="{BB962C8B-B14F-4D97-AF65-F5344CB8AC3E}">
        <p14:creationId xmlns:p14="http://schemas.microsoft.com/office/powerpoint/2010/main" val="1973996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1" y="967125"/>
            <a:ext cx="8543637" cy="404010"/>
          </a:xfrm>
        </p:spPr>
        <p:txBody>
          <a:bodyPr>
            <a:normAutofit lnSpcReduction="10000"/>
          </a:bodyPr>
          <a:lstStyle/>
          <a:p>
            <a:r>
              <a:rPr lang="en-US" dirty="0"/>
              <a:t>Assume str1=“ICS108 Course”</a:t>
            </a:r>
          </a:p>
          <a:p>
            <a:endParaRPr lang="en-US" dirty="0"/>
          </a:p>
        </p:txBody>
      </p:sp>
      <p:sp>
        <p:nvSpPr>
          <p:cNvPr id="3" name="Title 2"/>
          <p:cNvSpPr>
            <a:spLocks noGrp="1"/>
          </p:cNvSpPr>
          <p:nvPr>
            <p:ph type="ctrTitle"/>
          </p:nvPr>
        </p:nvSpPr>
        <p:spPr/>
        <p:txBody>
          <a:bodyPr/>
          <a:lstStyle/>
          <a:p>
            <a:r>
              <a:rPr lang="en-US" dirty="0"/>
              <a:t>Methods for Obtaining Substrings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36</a:t>
            </a:fld>
            <a:endParaRPr lang="en-US"/>
          </a:p>
        </p:txBody>
      </p:sp>
      <p:graphicFrame>
        <p:nvGraphicFramePr>
          <p:cNvPr id="5" name="Content Placeholder 4"/>
          <p:cNvGraphicFramePr>
            <a:graphicFrameLocks/>
          </p:cNvGraphicFramePr>
          <p:nvPr/>
        </p:nvGraphicFramePr>
        <p:xfrm>
          <a:off x="197008" y="1427983"/>
          <a:ext cx="8749984" cy="3383280"/>
        </p:xfrm>
        <a:graphic>
          <a:graphicData uri="http://schemas.openxmlformats.org/drawingml/2006/table">
            <a:tbl>
              <a:tblPr firstRow="1" bandRow="1">
                <a:tableStyleId>{912C8C85-51F0-491E-9774-3900AFEF0FD7}</a:tableStyleId>
              </a:tblPr>
              <a:tblGrid>
                <a:gridCol w="2783524">
                  <a:extLst>
                    <a:ext uri="{9D8B030D-6E8A-4147-A177-3AD203B41FA5}">
                      <a16:colId xmlns:a16="http://schemas.microsoft.com/office/drawing/2014/main" val="83108896"/>
                    </a:ext>
                  </a:extLst>
                </a:gridCol>
                <a:gridCol w="3338075">
                  <a:extLst>
                    <a:ext uri="{9D8B030D-6E8A-4147-A177-3AD203B41FA5}">
                      <a16:colId xmlns:a16="http://schemas.microsoft.com/office/drawing/2014/main" val="1180011309"/>
                    </a:ext>
                  </a:extLst>
                </a:gridCol>
                <a:gridCol w="2628385">
                  <a:extLst>
                    <a:ext uri="{9D8B030D-6E8A-4147-A177-3AD203B41FA5}">
                      <a16:colId xmlns:a16="http://schemas.microsoft.com/office/drawing/2014/main" val="2377314958"/>
                    </a:ext>
                  </a:extLst>
                </a:gridCol>
              </a:tblGrid>
              <a:tr h="370840">
                <a:tc>
                  <a:txBody>
                    <a:bodyPr/>
                    <a:lstStyle/>
                    <a:p>
                      <a:pPr algn="ctr"/>
                      <a:r>
                        <a:rPr lang="en-US" sz="2400" b="1" dirty="0">
                          <a:solidFill>
                            <a:schemeClr val="tx1"/>
                          </a:solidFill>
                          <a:latin typeface="Garamond" panose="02020404030301010803" pitchFamily="18" charset="0"/>
                        </a:rPr>
                        <a:t>Method</a:t>
                      </a:r>
                    </a:p>
                  </a:txBody>
                  <a:tcPr anchor="ctr">
                    <a:solidFill>
                      <a:schemeClr val="accent6">
                        <a:lumMod val="20000"/>
                        <a:lumOff val="80000"/>
                      </a:schemeClr>
                    </a:solidFill>
                  </a:tcPr>
                </a:tc>
                <a:tc>
                  <a:txBody>
                    <a:bodyPr/>
                    <a:lstStyle/>
                    <a:p>
                      <a:pPr algn="ctr"/>
                      <a:r>
                        <a:rPr lang="en-US" sz="2400" dirty="0">
                          <a:solidFill>
                            <a:schemeClr val="tx1"/>
                          </a:solidFill>
                          <a:latin typeface="Garamond" panose="02020404030301010803" pitchFamily="18" charset="0"/>
                        </a:rPr>
                        <a:t>Description</a:t>
                      </a:r>
                    </a:p>
                  </a:txBody>
                  <a:tcPr anchor="ctr">
                    <a:solidFill>
                      <a:schemeClr val="accent6">
                        <a:lumMod val="20000"/>
                        <a:lumOff val="80000"/>
                      </a:schemeClr>
                    </a:solidFill>
                  </a:tcPr>
                </a:tc>
                <a:tc>
                  <a:txBody>
                    <a:bodyPr/>
                    <a:lstStyle/>
                    <a:p>
                      <a:pPr algn="ctr"/>
                      <a:r>
                        <a:rPr lang="en-US" sz="2400" dirty="0">
                          <a:solidFill>
                            <a:schemeClr val="tx1"/>
                          </a:solidFill>
                          <a:latin typeface="Garamond" panose="02020404030301010803" pitchFamily="18" charset="0"/>
                        </a:rPr>
                        <a:t>Example</a:t>
                      </a:r>
                    </a:p>
                  </a:txBody>
                  <a:tcPr anchor="ctr">
                    <a:solidFill>
                      <a:schemeClr val="accent6">
                        <a:lumMod val="20000"/>
                        <a:lumOff val="80000"/>
                      </a:schemeClr>
                    </a:solidFill>
                  </a:tcPr>
                </a:tc>
                <a:extLst>
                  <a:ext uri="{0D108BD9-81ED-4DB2-BD59-A6C34878D82A}">
                    <a16:rowId xmlns:a16="http://schemas.microsoft.com/office/drawing/2014/main" val="3450332658"/>
                  </a:ext>
                </a:extLst>
              </a:tr>
              <a:tr h="370840">
                <a:tc>
                  <a:txBody>
                    <a:bodyPr/>
                    <a:lstStyle/>
                    <a:p>
                      <a:pPr marL="0" marR="0" algn="l">
                        <a:lnSpc>
                          <a:spcPct val="115000"/>
                        </a:lnSpc>
                        <a:spcBef>
                          <a:spcPts val="0"/>
                        </a:spcBef>
                        <a:spcAft>
                          <a:spcPts val="0"/>
                        </a:spcAft>
                      </a:pPr>
                      <a:r>
                        <a:rPr lang="en-GB" sz="1600" b="1" dirty="0">
                          <a:solidFill>
                            <a:srgbClr val="FF0000"/>
                          </a:solidFill>
                          <a:latin typeface="Garamond" panose="02020404030301010803" pitchFamily="18" charset="0"/>
                        </a:rPr>
                        <a:t>String  </a:t>
                      </a:r>
                      <a:endParaRPr lang="en-US" sz="1600" b="1" dirty="0">
                        <a:solidFill>
                          <a:srgbClr val="FF0000"/>
                        </a:solidFill>
                        <a:latin typeface="Garamond" panose="02020404030301010803" pitchFamily="18" charset="0"/>
                      </a:endParaRPr>
                    </a:p>
                    <a:p>
                      <a:pPr marL="0" marR="0" algn="l">
                        <a:lnSpc>
                          <a:spcPct val="115000"/>
                        </a:lnSpc>
                        <a:spcBef>
                          <a:spcPts val="0"/>
                        </a:spcBef>
                        <a:spcAft>
                          <a:spcPts val="0"/>
                        </a:spcAft>
                      </a:pPr>
                      <a:r>
                        <a:rPr lang="en-GB" sz="1600" b="1" u="none" strike="noStrike" dirty="0">
                          <a:solidFill>
                            <a:schemeClr val="accent5"/>
                          </a:solidFill>
                          <a:latin typeface="Garamond" panose="02020404030301010803" pitchFamily="18" charset="0"/>
                        </a:rPr>
                        <a:t>substring</a:t>
                      </a:r>
                      <a:r>
                        <a:rPr lang="en-GB" sz="1600" b="1" dirty="0">
                          <a:solidFill>
                            <a:srgbClr val="FF0000"/>
                          </a:solidFill>
                          <a:latin typeface="Garamond" panose="02020404030301010803" pitchFamily="18" charset="0"/>
                        </a:rPr>
                        <a:t>(int   beginIndex)</a:t>
                      </a:r>
                      <a:endParaRPr lang="en-US" sz="1600" b="1" dirty="0">
                        <a:solidFill>
                          <a:srgbClr val="FF0000"/>
                        </a:solidFill>
                        <a:latin typeface="Garamond" panose="02020404030301010803" pitchFamily="18" charset="0"/>
                        <a:ea typeface="Calibri"/>
                        <a:cs typeface="Arial"/>
                      </a:endParaRPr>
                    </a:p>
                  </a:txBody>
                  <a:tcPr marL="65784" marR="65784" marT="0" marB="0"/>
                </a:tc>
                <a:tc>
                  <a:txBody>
                    <a:bodyPr/>
                    <a:lstStyle/>
                    <a:p>
                      <a:pPr marL="0" marR="0" algn="l">
                        <a:spcBef>
                          <a:spcPts val="0"/>
                        </a:spcBef>
                        <a:spcAft>
                          <a:spcPts val="0"/>
                        </a:spcAft>
                      </a:pPr>
                      <a:r>
                        <a:rPr lang="en-GB" sz="1600" b="1" dirty="0">
                          <a:latin typeface="Garamond" panose="02020404030301010803" pitchFamily="18" charset="0"/>
                        </a:rPr>
                        <a:t>Returns a new string that is a substring of this string, starting from beginIndex to the end of this string. (Error if beginIndex is not valid)</a:t>
                      </a:r>
                      <a:endParaRPr lang="en-US" sz="1600" b="1" dirty="0">
                        <a:latin typeface="Garamond" panose="02020404030301010803" pitchFamily="18" charset="0"/>
                        <a:ea typeface="Calibri"/>
                        <a:cs typeface="Arial"/>
                      </a:endParaRPr>
                    </a:p>
                  </a:txBody>
                  <a:tcPr marL="65784" marR="65784" marT="0" marB="0"/>
                </a:tc>
                <a:tc>
                  <a:txBody>
                    <a:bodyPr/>
                    <a:lstStyle/>
                    <a:p>
                      <a:pPr marL="0" marR="0" algn="l">
                        <a:spcBef>
                          <a:spcPts val="0"/>
                        </a:spcBef>
                        <a:spcAft>
                          <a:spcPts val="0"/>
                        </a:spcAft>
                      </a:pPr>
                      <a:r>
                        <a:rPr lang="en-GB" sz="1600" dirty="0">
                          <a:latin typeface="Garamond" panose="02020404030301010803" pitchFamily="18" charset="0"/>
                        </a:rPr>
                        <a:t>String str2 = str1.substring(3);</a:t>
                      </a:r>
                      <a:endParaRPr lang="en-US" sz="1600" dirty="0">
                        <a:latin typeface="Garamond" panose="02020404030301010803" pitchFamily="18" charset="0"/>
                      </a:endParaRPr>
                    </a:p>
                    <a:p>
                      <a:pPr marL="0" marR="0" algn="l">
                        <a:spcBef>
                          <a:spcPts val="0"/>
                        </a:spcBef>
                        <a:spcAft>
                          <a:spcPts val="0"/>
                        </a:spcAft>
                      </a:pPr>
                      <a:r>
                        <a:rPr lang="en-GB" sz="1600" dirty="0">
                          <a:latin typeface="Garamond" panose="02020404030301010803" pitchFamily="18" charset="0"/>
                        </a:rPr>
                        <a:t>// str2 = “108 Course"</a:t>
                      </a:r>
                      <a:endParaRPr lang="en-US" sz="1600" dirty="0">
                        <a:solidFill>
                          <a:srgbClr val="C00000"/>
                        </a:solidFill>
                        <a:latin typeface="Garamond" panose="02020404030301010803" pitchFamily="18" charset="0"/>
                        <a:ea typeface="Calibri"/>
                        <a:cs typeface="Arial"/>
                      </a:endParaRPr>
                    </a:p>
                  </a:txBody>
                  <a:tcPr marL="65784" marR="65784" marT="0" marB="0"/>
                </a:tc>
                <a:extLst>
                  <a:ext uri="{0D108BD9-81ED-4DB2-BD59-A6C34878D82A}">
                    <a16:rowId xmlns:a16="http://schemas.microsoft.com/office/drawing/2014/main" val="4193073225"/>
                  </a:ext>
                </a:extLst>
              </a:tr>
              <a:tr h="370840">
                <a:tc>
                  <a:txBody>
                    <a:bodyPr/>
                    <a:lstStyle/>
                    <a:p>
                      <a:pPr marL="0" marR="0" algn="l">
                        <a:lnSpc>
                          <a:spcPct val="115000"/>
                        </a:lnSpc>
                        <a:spcBef>
                          <a:spcPts val="0"/>
                        </a:spcBef>
                        <a:spcAft>
                          <a:spcPts val="0"/>
                        </a:spcAft>
                      </a:pPr>
                      <a:r>
                        <a:rPr lang="en-GB" sz="1600" b="1" dirty="0">
                          <a:solidFill>
                            <a:srgbClr val="FF0000"/>
                          </a:solidFill>
                          <a:latin typeface="Garamond" panose="02020404030301010803" pitchFamily="18" charset="0"/>
                        </a:rPr>
                        <a:t>String  </a:t>
                      </a:r>
                      <a:endParaRPr lang="en-US" sz="1600" b="1" dirty="0">
                        <a:solidFill>
                          <a:srgbClr val="FF0000"/>
                        </a:solidFill>
                        <a:latin typeface="Garamond" panose="02020404030301010803" pitchFamily="18" charset="0"/>
                      </a:endParaRPr>
                    </a:p>
                    <a:p>
                      <a:pPr marL="0" marR="0" algn="l">
                        <a:lnSpc>
                          <a:spcPct val="115000"/>
                        </a:lnSpc>
                        <a:spcBef>
                          <a:spcPts val="0"/>
                        </a:spcBef>
                        <a:spcAft>
                          <a:spcPts val="0"/>
                        </a:spcAft>
                      </a:pPr>
                      <a:r>
                        <a:rPr lang="en-GB" sz="1600" b="1" u="none" strike="noStrike" dirty="0">
                          <a:solidFill>
                            <a:schemeClr val="accent5"/>
                          </a:solidFill>
                          <a:latin typeface="Garamond" panose="02020404030301010803" pitchFamily="18" charset="0"/>
                        </a:rPr>
                        <a:t>substring</a:t>
                      </a:r>
                      <a:r>
                        <a:rPr lang="en-GB" sz="1600" b="1" dirty="0">
                          <a:solidFill>
                            <a:srgbClr val="FF0000"/>
                          </a:solidFill>
                          <a:latin typeface="Garamond" panose="02020404030301010803" pitchFamily="18" charset="0"/>
                        </a:rPr>
                        <a:t>(int   beginIndex, int endIndex)</a:t>
                      </a:r>
                      <a:endParaRPr lang="en-US" sz="1600" b="1" dirty="0">
                        <a:solidFill>
                          <a:srgbClr val="FF0000"/>
                        </a:solidFill>
                        <a:latin typeface="Garamond" panose="02020404030301010803" pitchFamily="18" charset="0"/>
                        <a:ea typeface="Calibri"/>
                        <a:cs typeface="Arial"/>
                      </a:endParaRPr>
                    </a:p>
                  </a:txBody>
                  <a:tcPr marL="65784" marR="65784" marT="0" marB="0"/>
                </a:tc>
                <a:tc>
                  <a:txBody>
                    <a:bodyPr/>
                    <a:lstStyle/>
                    <a:p>
                      <a:pPr marL="0" marR="0" algn="l">
                        <a:spcBef>
                          <a:spcPts val="0"/>
                        </a:spcBef>
                        <a:spcAft>
                          <a:spcPts val="0"/>
                        </a:spcAft>
                      </a:pPr>
                      <a:r>
                        <a:rPr lang="en-GB" sz="1600" b="1" dirty="0">
                          <a:latin typeface="Garamond" panose="02020404030301010803" pitchFamily="18" charset="0"/>
                        </a:rPr>
                        <a:t>Returns a new string that is a substring of this string starting from beginIndex to endIndex - 1.</a:t>
                      </a:r>
                      <a:endParaRPr lang="en-US" sz="1600" b="1" dirty="0">
                        <a:latin typeface="Garamond" panose="02020404030301010803" pitchFamily="18" charset="0"/>
                      </a:endParaRPr>
                    </a:p>
                    <a:p>
                      <a:pPr marL="0" marR="0" algn="l">
                        <a:spcBef>
                          <a:spcPts val="0"/>
                        </a:spcBef>
                        <a:spcAft>
                          <a:spcPts val="0"/>
                        </a:spcAft>
                      </a:pPr>
                      <a:r>
                        <a:rPr lang="en-GB" sz="1600" b="1" dirty="0">
                          <a:latin typeface="Garamond" panose="02020404030301010803" pitchFamily="18" charset="0"/>
                        </a:rPr>
                        <a:t>(Error if any of the index is not valid)</a:t>
                      </a:r>
                      <a:endParaRPr lang="en-US" sz="1600" b="1" dirty="0">
                        <a:latin typeface="Garamond" panose="02020404030301010803" pitchFamily="18" charset="0"/>
                        <a:ea typeface="Calibri"/>
                        <a:cs typeface="Arial"/>
                      </a:endParaRPr>
                    </a:p>
                  </a:txBody>
                  <a:tcPr marL="65784" marR="65784" marT="0" marB="0"/>
                </a:tc>
                <a:tc>
                  <a:txBody>
                    <a:bodyPr/>
                    <a:lstStyle/>
                    <a:p>
                      <a:pPr marL="0" marR="0" algn="l">
                        <a:spcBef>
                          <a:spcPts val="0"/>
                        </a:spcBef>
                        <a:spcAft>
                          <a:spcPts val="0"/>
                        </a:spcAft>
                      </a:pPr>
                      <a:r>
                        <a:rPr lang="en-GB" sz="1600" dirty="0">
                          <a:latin typeface="Garamond" panose="02020404030301010803" pitchFamily="18" charset="0"/>
                        </a:rPr>
                        <a:t>String str2 = str1.substring(2,5);</a:t>
                      </a:r>
                      <a:endParaRPr lang="en-US" sz="1600" dirty="0">
                        <a:latin typeface="Garamond" panose="02020404030301010803" pitchFamily="18" charset="0"/>
                      </a:endParaRPr>
                    </a:p>
                    <a:p>
                      <a:pPr marL="0" marR="0" algn="l">
                        <a:spcBef>
                          <a:spcPts val="0"/>
                        </a:spcBef>
                        <a:spcAft>
                          <a:spcPts val="0"/>
                        </a:spcAft>
                      </a:pPr>
                      <a:r>
                        <a:rPr lang="en-GB" sz="1600" dirty="0">
                          <a:latin typeface="Garamond" panose="02020404030301010803" pitchFamily="18" charset="0"/>
                        </a:rPr>
                        <a:t>// str2 = "S10"</a:t>
                      </a:r>
                      <a:endParaRPr lang="en-US" sz="1600" dirty="0">
                        <a:solidFill>
                          <a:srgbClr val="C00000"/>
                        </a:solidFill>
                        <a:latin typeface="Garamond" panose="02020404030301010803" pitchFamily="18" charset="0"/>
                        <a:ea typeface="Calibri"/>
                        <a:cs typeface="Arial"/>
                      </a:endParaRPr>
                    </a:p>
                  </a:txBody>
                  <a:tcPr marL="65784" marR="65784" marT="0" marB="0"/>
                </a:tc>
                <a:extLst>
                  <a:ext uri="{0D108BD9-81ED-4DB2-BD59-A6C34878D82A}">
                    <a16:rowId xmlns:a16="http://schemas.microsoft.com/office/drawing/2014/main" val="1412245891"/>
                  </a:ext>
                </a:extLst>
              </a:tr>
              <a:tr h="370840">
                <a:tc>
                  <a:txBody>
                    <a:bodyPr/>
                    <a:lstStyle/>
                    <a:p>
                      <a:pPr marL="0" marR="0" algn="l">
                        <a:lnSpc>
                          <a:spcPct val="115000"/>
                        </a:lnSpc>
                        <a:spcBef>
                          <a:spcPts val="0"/>
                        </a:spcBef>
                        <a:spcAft>
                          <a:spcPts val="0"/>
                        </a:spcAft>
                      </a:pPr>
                      <a:r>
                        <a:rPr lang="en-GB" sz="1800" b="1" dirty="0">
                          <a:solidFill>
                            <a:srgbClr val="FF0000"/>
                          </a:solidFill>
                          <a:latin typeface="Garamond" panose="02020404030301010803" pitchFamily="18" charset="0"/>
                        </a:rPr>
                        <a:t>char  </a:t>
                      </a:r>
                      <a:r>
                        <a:rPr lang="en-GB" sz="1800" b="1" u="none" strike="noStrike" dirty="0">
                          <a:solidFill>
                            <a:schemeClr val="accent5"/>
                          </a:solidFill>
                          <a:latin typeface="Garamond" panose="02020404030301010803" pitchFamily="18" charset="0"/>
                        </a:rPr>
                        <a:t>charAt</a:t>
                      </a:r>
                      <a:r>
                        <a:rPr lang="en-GB" sz="1800" b="1" dirty="0">
                          <a:solidFill>
                            <a:srgbClr val="FF0000"/>
                          </a:solidFill>
                          <a:latin typeface="Garamond" panose="02020404030301010803" pitchFamily="18" charset="0"/>
                        </a:rPr>
                        <a:t>(int    index)</a:t>
                      </a:r>
                      <a:endParaRPr lang="en-US" sz="1800" b="1" dirty="0">
                        <a:solidFill>
                          <a:srgbClr val="FF0000"/>
                        </a:solidFill>
                        <a:latin typeface="Garamond" panose="02020404030301010803" pitchFamily="18" charset="0"/>
                        <a:ea typeface="Calibri"/>
                        <a:cs typeface="Arial"/>
                      </a:endParaRPr>
                    </a:p>
                  </a:txBody>
                  <a:tcPr marL="67546" marR="67546" marT="0" marB="0"/>
                </a:tc>
                <a:tc>
                  <a:txBody>
                    <a:bodyPr/>
                    <a:lstStyle/>
                    <a:p>
                      <a:pPr marL="0" marR="0" algn="l">
                        <a:spcBef>
                          <a:spcPts val="0"/>
                        </a:spcBef>
                        <a:spcAft>
                          <a:spcPts val="0"/>
                        </a:spcAft>
                      </a:pPr>
                      <a:r>
                        <a:rPr lang="en-GB" sz="1600" b="1" dirty="0">
                          <a:latin typeface="Garamond" panose="02020404030301010803" pitchFamily="18" charset="0"/>
                        </a:rPr>
                        <a:t>Returns the char value at the specified index. (Error if index is not valid)</a:t>
                      </a:r>
                      <a:endParaRPr lang="en-US" sz="1600" b="1" dirty="0">
                        <a:latin typeface="Garamond" panose="02020404030301010803" pitchFamily="18" charset="0"/>
                        <a:ea typeface="Calibri"/>
                        <a:cs typeface="Arial"/>
                      </a:endParaRPr>
                    </a:p>
                  </a:txBody>
                  <a:tcPr marL="67546" marR="67546" marT="0" marB="0"/>
                </a:tc>
                <a:tc>
                  <a:txBody>
                    <a:bodyPr/>
                    <a:lstStyle/>
                    <a:p>
                      <a:pPr marL="0" marR="0" algn="l">
                        <a:spcBef>
                          <a:spcPts val="0"/>
                        </a:spcBef>
                        <a:spcAft>
                          <a:spcPts val="0"/>
                        </a:spcAft>
                      </a:pPr>
                      <a:r>
                        <a:rPr lang="en-GB" sz="1800" dirty="0">
                          <a:latin typeface="Garamond" panose="02020404030301010803" pitchFamily="18" charset="0"/>
                        </a:rPr>
                        <a:t>char ch = str1.charAt(1);</a:t>
                      </a:r>
                      <a:endParaRPr lang="en-US" sz="1800" dirty="0">
                        <a:latin typeface="Garamond" panose="02020404030301010803" pitchFamily="18" charset="0"/>
                      </a:endParaRPr>
                    </a:p>
                    <a:p>
                      <a:pPr marL="0" marR="0" algn="l">
                        <a:spcBef>
                          <a:spcPts val="0"/>
                        </a:spcBef>
                        <a:spcAft>
                          <a:spcPts val="0"/>
                        </a:spcAft>
                      </a:pPr>
                      <a:r>
                        <a:rPr lang="en-GB" sz="1800" dirty="0">
                          <a:latin typeface="Garamond" panose="02020404030301010803" pitchFamily="18" charset="0"/>
                        </a:rPr>
                        <a:t>// ch = ‘C'</a:t>
                      </a:r>
                      <a:endParaRPr lang="en-US" sz="1800" dirty="0">
                        <a:solidFill>
                          <a:srgbClr val="C00000"/>
                        </a:solidFill>
                        <a:latin typeface="Garamond" panose="02020404030301010803" pitchFamily="18" charset="0"/>
                        <a:ea typeface="Calibri"/>
                        <a:cs typeface="Arial"/>
                      </a:endParaRPr>
                    </a:p>
                  </a:txBody>
                  <a:tcPr marL="67546" marR="67546" marT="0" marB="0"/>
                </a:tc>
                <a:extLst>
                  <a:ext uri="{0D108BD9-81ED-4DB2-BD59-A6C34878D82A}">
                    <a16:rowId xmlns:a16="http://schemas.microsoft.com/office/drawing/2014/main" val="2678824780"/>
                  </a:ext>
                </a:extLst>
              </a:tr>
            </a:tbl>
          </a:graphicData>
        </a:graphic>
      </p:graphicFrame>
      <p:graphicFrame>
        <p:nvGraphicFramePr>
          <p:cNvPr id="6" name="Table 5"/>
          <p:cNvGraphicFramePr>
            <a:graphicFrameLocks noGrp="1"/>
          </p:cNvGraphicFramePr>
          <p:nvPr/>
        </p:nvGraphicFramePr>
        <p:xfrm>
          <a:off x="1673994" y="5418956"/>
          <a:ext cx="6969299" cy="808178"/>
        </p:xfrm>
        <a:graphic>
          <a:graphicData uri="http://schemas.openxmlformats.org/drawingml/2006/table">
            <a:tbl>
              <a:tblPr/>
              <a:tblGrid>
                <a:gridCol w="550208">
                  <a:extLst>
                    <a:ext uri="{9D8B030D-6E8A-4147-A177-3AD203B41FA5}">
                      <a16:colId xmlns:a16="http://schemas.microsoft.com/office/drawing/2014/main" val="20000"/>
                    </a:ext>
                  </a:extLst>
                </a:gridCol>
                <a:gridCol w="533925">
                  <a:extLst>
                    <a:ext uri="{9D8B030D-6E8A-4147-A177-3AD203B41FA5}">
                      <a16:colId xmlns:a16="http://schemas.microsoft.com/office/drawing/2014/main" val="20001"/>
                    </a:ext>
                  </a:extLst>
                </a:gridCol>
                <a:gridCol w="538209">
                  <a:extLst>
                    <a:ext uri="{9D8B030D-6E8A-4147-A177-3AD203B41FA5}">
                      <a16:colId xmlns:a16="http://schemas.microsoft.com/office/drawing/2014/main" val="20002"/>
                    </a:ext>
                  </a:extLst>
                </a:gridCol>
                <a:gridCol w="540781">
                  <a:extLst>
                    <a:ext uri="{9D8B030D-6E8A-4147-A177-3AD203B41FA5}">
                      <a16:colId xmlns:a16="http://schemas.microsoft.com/office/drawing/2014/main" val="20003"/>
                    </a:ext>
                  </a:extLst>
                </a:gridCol>
                <a:gridCol w="540781">
                  <a:extLst>
                    <a:ext uri="{9D8B030D-6E8A-4147-A177-3AD203B41FA5}">
                      <a16:colId xmlns:a16="http://schemas.microsoft.com/office/drawing/2014/main" val="20004"/>
                    </a:ext>
                  </a:extLst>
                </a:gridCol>
                <a:gridCol w="538209">
                  <a:extLst>
                    <a:ext uri="{9D8B030D-6E8A-4147-A177-3AD203B41FA5}">
                      <a16:colId xmlns:a16="http://schemas.microsoft.com/office/drawing/2014/main" val="20005"/>
                    </a:ext>
                  </a:extLst>
                </a:gridCol>
                <a:gridCol w="513354">
                  <a:extLst>
                    <a:ext uri="{9D8B030D-6E8A-4147-A177-3AD203B41FA5}">
                      <a16:colId xmlns:a16="http://schemas.microsoft.com/office/drawing/2014/main" val="20006"/>
                    </a:ext>
                  </a:extLst>
                </a:gridCol>
                <a:gridCol w="531354">
                  <a:extLst>
                    <a:ext uri="{9D8B030D-6E8A-4147-A177-3AD203B41FA5}">
                      <a16:colId xmlns:a16="http://schemas.microsoft.com/office/drawing/2014/main" val="20007"/>
                    </a:ext>
                  </a:extLst>
                </a:gridCol>
                <a:gridCol w="540781">
                  <a:extLst>
                    <a:ext uri="{9D8B030D-6E8A-4147-A177-3AD203B41FA5}">
                      <a16:colId xmlns:a16="http://schemas.microsoft.com/office/drawing/2014/main" val="20008"/>
                    </a:ext>
                  </a:extLst>
                </a:gridCol>
                <a:gridCol w="531354">
                  <a:extLst>
                    <a:ext uri="{9D8B030D-6E8A-4147-A177-3AD203B41FA5}">
                      <a16:colId xmlns:a16="http://schemas.microsoft.com/office/drawing/2014/main" val="20009"/>
                    </a:ext>
                  </a:extLst>
                </a:gridCol>
                <a:gridCol w="538209">
                  <a:extLst>
                    <a:ext uri="{9D8B030D-6E8A-4147-A177-3AD203B41FA5}">
                      <a16:colId xmlns:a16="http://schemas.microsoft.com/office/drawing/2014/main" val="20010"/>
                    </a:ext>
                  </a:extLst>
                </a:gridCol>
                <a:gridCol w="538209">
                  <a:extLst>
                    <a:ext uri="{9D8B030D-6E8A-4147-A177-3AD203B41FA5}">
                      <a16:colId xmlns:a16="http://schemas.microsoft.com/office/drawing/2014/main" val="20011"/>
                    </a:ext>
                  </a:extLst>
                </a:gridCol>
                <a:gridCol w="533925">
                  <a:extLst>
                    <a:ext uri="{9D8B030D-6E8A-4147-A177-3AD203B41FA5}">
                      <a16:colId xmlns:a16="http://schemas.microsoft.com/office/drawing/2014/main" val="20012"/>
                    </a:ext>
                  </a:extLst>
                </a:gridCol>
              </a:tblGrid>
              <a:tr h="404089">
                <a:tc>
                  <a:txBody>
                    <a:bodyPr/>
                    <a:lstStyle/>
                    <a:p>
                      <a:pPr marL="0" marR="0" algn="ctr">
                        <a:lnSpc>
                          <a:spcPct val="115000"/>
                        </a:lnSpc>
                        <a:spcBef>
                          <a:spcPts val="0"/>
                        </a:spcBef>
                        <a:spcAft>
                          <a:spcPts val="0"/>
                        </a:spcAft>
                      </a:pPr>
                      <a:r>
                        <a:rPr lang="en-GB" sz="1200" dirty="0">
                          <a:latin typeface="Times New Roman"/>
                          <a:ea typeface="Calibri"/>
                          <a:cs typeface="Arial"/>
                        </a:rPr>
                        <a:t>0</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1</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2</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3</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4</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5</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6</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7</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8</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9</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10</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11</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12</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4089">
                <a:tc>
                  <a:txBody>
                    <a:bodyPr/>
                    <a:lstStyle/>
                    <a:p>
                      <a:pPr marL="0" marR="0" algn="ctr">
                        <a:lnSpc>
                          <a:spcPct val="115000"/>
                        </a:lnSpc>
                        <a:spcBef>
                          <a:spcPts val="0"/>
                        </a:spcBef>
                        <a:spcAft>
                          <a:spcPts val="0"/>
                        </a:spcAft>
                      </a:pPr>
                      <a:r>
                        <a:rPr lang="en-GB" sz="1600" b="0" dirty="0">
                          <a:latin typeface="Garamond" panose="02020404030301010803" pitchFamily="18" charset="0"/>
                          <a:ea typeface="Calibri"/>
                          <a:cs typeface="Arial"/>
                        </a:rPr>
                        <a:t>I</a:t>
                      </a:r>
                      <a:endParaRPr lang="en-US" sz="1400" b="0" dirty="0">
                        <a:latin typeface="Garamond" panose="02020404030301010803" pitchFamily="18" charset="0"/>
                        <a:ea typeface="Calibri"/>
                        <a:cs typeface="Arial"/>
                      </a:endParaRP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GB" sz="1600" b="0" dirty="0">
                          <a:latin typeface="Garamond" panose="02020404030301010803" pitchFamily="18" charset="0"/>
                          <a:ea typeface="Calibri"/>
                          <a:cs typeface="Arial"/>
                        </a:rPr>
                        <a:t>C</a:t>
                      </a:r>
                      <a:endParaRPr lang="en-US" sz="1400" b="0" dirty="0">
                        <a:latin typeface="Garamond" panose="02020404030301010803" pitchFamily="18" charset="0"/>
                        <a:ea typeface="Calibri"/>
                        <a:cs typeface="Arial"/>
                      </a:endParaRP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GB" sz="1600" b="0" dirty="0">
                          <a:latin typeface="Garamond" panose="02020404030301010803" pitchFamily="18" charset="0"/>
                          <a:ea typeface="Calibri"/>
                          <a:cs typeface="Arial"/>
                        </a:rPr>
                        <a:t>S</a:t>
                      </a:r>
                      <a:endParaRPr lang="en-US" sz="1400" b="0" dirty="0">
                        <a:latin typeface="Garamond" panose="02020404030301010803" pitchFamily="18" charset="0"/>
                        <a:ea typeface="Calibri"/>
                        <a:cs typeface="Arial"/>
                      </a:endParaRP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GB" sz="1600" b="0" dirty="0">
                          <a:latin typeface="Garamond" panose="02020404030301010803" pitchFamily="18" charset="0"/>
                          <a:ea typeface="Calibri"/>
                          <a:cs typeface="Arial"/>
                        </a:rPr>
                        <a:t>1</a:t>
                      </a:r>
                      <a:endParaRPr lang="en-US" sz="1400" b="0" dirty="0">
                        <a:latin typeface="Garamond" panose="02020404030301010803" pitchFamily="18" charset="0"/>
                        <a:ea typeface="Calibri"/>
                        <a:cs typeface="Arial"/>
                      </a:endParaRP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GB" sz="1600" b="0" dirty="0">
                          <a:latin typeface="Garamond" panose="02020404030301010803" pitchFamily="18" charset="0"/>
                          <a:ea typeface="Calibri"/>
                          <a:cs typeface="Arial"/>
                        </a:rPr>
                        <a:t>0</a:t>
                      </a:r>
                      <a:endParaRPr lang="en-US" sz="1400" b="0" dirty="0">
                        <a:latin typeface="Garamond" panose="02020404030301010803" pitchFamily="18" charset="0"/>
                        <a:ea typeface="Calibri"/>
                        <a:cs typeface="Arial"/>
                      </a:endParaRP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GB" sz="1600" b="0" dirty="0">
                          <a:latin typeface="Garamond" panose="02020404030301010803" pitchFamily="18" charset="0"/>
                          <a:ea typeface="Calibri"/>
                          <a:cs typeface="Arial"/>
                        </a:rPr>
                        <a:t>8</a:t>
                      </a:r>
                      <a:endParaRPr lang="en-US" sz="1400" b="0" dirty="0">
                        <a:latin typeface="Garamond" panose="02020404030301010803" pitchFamily="18" charset="0"/>
                        <a:ea typeface="Calibri"/>
                        <a:cs typeface="Arial"/>
                      </a:endParaRP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endParaRPr lang="en-US" sz="1400" b="0" dirty="0">
                        <a:latin typeface="Garamond" panose="02020404030301010803" pitchFamily="18" charset="0"/>
                        <a:ea typeface="Calibri"/>
                        <a:cs typeface="Arial"/>
                      </a:endParaRP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GB" sz="1600" b="0" dirty="0">
                          <a:latin typeface="Garamond" panose="02020404030301010803" pitchFamily="18" charset="0"/>
                          <a:ea typeface="Calibri"/>
                          <a:cs typeface="Arial"/>
                        </a:rPr>
                        <a:t>C</a:t>
                      </a:r>
                      <a:endParaRPr lang="en-US" sz="1400" b="0" dirty="0">
                        <a:latin typeface="Garamond" panose="02020404030301010803" pitchFamily="18" charset="0"/>
                        <a:ea typeface="Calibri"/>
                        <a:cs typeface="Arial"/>
                      </a:endParaRP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GB" sz="1600" b="0" dirty="0">
                          <a:latin typeface="Garamond" panose="02020404030301010803" pitchFamily="18" charset="0"/>
                          <a:ea typeface="Calibri"/>
                          <a:cs typeface="Arial"/>
                        </a:rPr>
                        <a:t>o</a:t>
                      </a:r>
                      <a:endParaRPr lang="en-US" sz="1400" b="0" dirty="0">
                        <a:latin typeface="Garamond" panose="02020404030301010803" pitchFamily="18" charset="0"/>
                        <a:ea typeface="Calibri"/>
                        <a:cs typeface="Arial"/>
                      </a:endParaRP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400" b="0" dirty="0">
                          <a:latin typeface="Garamond" panose="02020404030301010803" pitchFamily="18" charset="0"/>
                          <a:ea typeface="Calibri"/>
                          <a:cs typeface="Arial"/>
                        </a:rPr>
                        <a:t>u</a:t>
                      </a: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400" b="0" dirty="0">
                          <a:latin typeface="Garamond" panose="02020404030301010803" pitchFamily="18" charset="0"/>
                          <a:ea typeface="Calibri"/>
                          <a:cs typeface="Arial"/>
                        </a:rPr>
                        <a:t>r</a:t>
                      </a: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400" b="0" dirty="0">
                          <a:latin typeface="Garamond" panose="02020404030301010803" pitchFamily="18" charset="0"/>
                          <a:ea typeface="Calibri"/>
                          <a:cs typeface="Arial"/>
                        </a:rPr>
                        <a:t>s</a:t>
                      </a: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400" b="0" dirty="0">
                          <a:latin typeface="Garamond" panose="02020404030301010803" pitchFamily="18" charset="0"/>
                          <a:ea typeface="Calibri"/>
                          <a:cs typeface="Arial"/>
                        </a:rPr>
                        <a:t>e</a:t>
                      </a: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bl>
          </a:graphicData>
        </a:graphic>
      </p:graphicFrame>
      <p:cxnSp>
        <p:nvCxnSpPr>
          <p:cNvPr id="7" name="Straight Arrow Connector 6"/>
          <p:cNvCxnSpPr>
            <a:stCxn id="12" idx="3"/>
          </p:cNvCxnSpPr>
          <p:nvPr/>
        </p:nvCxnSpPr>
        <p:spPr>
          <a:xfrm flipV="1">
            <a:off x="1491114" y="6146662"/>
            <a:ext cx="897756" cy="80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638800" y="4992776"/>
            <a:ext cx="2806346" cy="369332"/>
          </a:xfrm>
          <a:prstGeom prst="rect">
            <a:avLst/>
          </a:prstGeom>
        </p:spPr>
        <p:txBody>
          <a:bodyPr wrap="none">
            <a:spAutoFit/>
          </a:bodyPr>
          <a:lstStyle/>
          <a:p>
            <a:r>
              <a:rPr lang="en-US" b="1" dirty="0">
                <a:latin typeface="Garamond" panose="02020404030301010803" pitchFamily="18" charset="0"/>
              </a:rPr>
              <a:t>str1. substring(7) is Course</a:t>
            </a:r>
          </a:p>
        </p:txBody>
      </p:sp>
      <p:cxnSp>
        <p:nvCxnSpPr>
          <p:cNvPr id="9" name="Straight Arrow Connector 8"/>
          <p:cNvCxnSpPr/>
          <p:nvPr/>
        </p:nvCxnSpPr>
        <p:spPr>
          <a:xfrm>
            <a:off x="5634990" y="5144636"/>
            <a:ext cx="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03290" y="4998134"/>
            <a:ext cx="2589170" cy="369332"/>
          </a:xfrm>
          <a:prstGeom prst="rect">
            <a:avLst/>
          </a:prstGeom>
        </p:spPr>
        <p:txBody>
          <a:bodyPr wrap="none">
            <a:spAutoFit/>
          </a:bodyPr>
          <a:lstStyle/>
          <a:p>
            <a:r>
              <a:rPr lang="en-US" b="1" dirty="0">
                <a:latin typeface="Garamond" panose="02020404030301010803" pitchFamily="18" charset="0"/>
              </a:rPr>
              <a:t>str1. substring(3,6) is 108</a:t>
            </a:r>
          </a:p>
        </p:txBody>
      </p:sp>
      <p:sp>
        <p:nvSpPr>
          <p:cNvPr id="12" name="Rectangle 11"/>
          <p:cNvSpPr/>
          <p:nvPr/>
        </p:nvSpPr>
        <p:spPr>
          <a:xfrm>
            <a:off x="0" y="6042367"/>
            <a:ext cx="1491114" cy="369332"/>
          </a:xfrm>
          <a:prstGeom prst="rect">
            <a:avLst/>
          </a:prstGeom>
        </p:spPr>
        <p:txBody>
          <a:bodyPr wrap="none">
            <a:spAutoFit/>
          </a:bodyPr>
          <a:lstStyle/>
          <a:p>
            <a:r>
              <a:rPr lang="en-GB" b="1" dirty="0">
                <a:latin typeface="Garamond" panose="02020404030301010803" pitchFamily="18" charset="0"/>
              </a:rPr>
              <a:t>str1.charAt(1)</a:t>
            </a:r>
            <a:endParaRPr lang="en-US" b="1" dirty="0"/>
          </a:p>
        </p:txBody>
      </p:sp>
      <p:sp>
        <p:nvSpPr>
          <p:cNvPr id="14" name="Left Brace 13"/>
          <p:cNvSpPr/>
          <p:nvPr/>
        </p:nvSpPr>
        <p:spPr>
          <a:xfrm rot="5400000">
            <a:off x="4081726" y="4639385"/>
            <a:ext cx="109632" cy="11201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35822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27530" y="1036138"/>
            <a:ext cx="4991457" cy="4144274"/>
          </a:xfrm>
        </p:spPr>
        <p:txBody>
          <a:bodyPr>
            <a:normAutofit/>
          </a:bodyPr>
          <a:lstStyle/>
          <a:p>
            <a:pPr marL="0" indent="0">
              <a:lnSpc>
                <a:spcPct val="150000"/>
              </a:lnSpc>
              <a:buNone/>
            </a:pPr>
            <a:r>
              <a:rPr lang="en-US" sz="1600" b="0" dirty="0" err="1">
                <a:latin typeface="Times New Roman" panose="02020603050405020304" pitchFamily="18" charset="0"/>
                <a:ea typeface="Tahoma" panose="020B0604030504040204" pitchFamily="34" charset="0"/>
                <a:cs typeface="Times New Roman" panose="02020603050405020304" pitchFamily="18" charset="0"/>
              </a:rPr>
              <a:t>int</a:t>
            </a:r>
            <a:r>
              <a:rPr lang="en-US" sz="1600" b="0" dirty="0">
                <a:latin typeface="Times New Roman" panose="02020603050405020304" pitchFamily="18" charset="0"/>
                <a:ea typeface="Tahoma" panose="020B0604030504040204" pitchFamily="34" charset="0"/>
                <a:cs typeface="Times New Roman" panose="02020603050405020304" pitchFamily="18" charset="0"/>
              </a:rPr>
              <a:t> </a:t>
            </a:r>
            <a:r>
              <a:rPr lang="en-US" sz="1600" b="0" dirty="0" err="1">
                <a:latin typeface="Times New Roman" panose="02020603050405020304" pitchFamily="18" charset="0"/>
                <a:ea typeface="Tahoma" panose="020B0604030504040204" pitchFamily="34" charset="0"/>
                <a:cs typeface="Times New Roman" panose="02020603050405020304" pitchFamily="18" charset="0"/>
              </a:rPr>
              <a:t>i</a:t>
            </a:r>
            <a:r>
              <a:rPr lang="en-US" sz="1600" b="0" dirty="0">
                <a:latin typeface="Times New Roman" panose="02020603050405020304" pitchFamily="18" charset="0"/>
                <a:ea typeface="Tahoma" panose="020B0604030504040204" pitchFamily="34" charset="0"/>
                <a:cs typeface="Times New Roman" panose="02020603050405020304" pitchFamily="18" charset="0"/>
              </a:rPr>
              <a:t> = </a:t>
            </a:r>
            <a:r>
              <a:rPr lang="en-US" sz="1600" b="0" dirty="0" err="1">
                <a:latin typeface="Times New Roman" panose="02020603050405020304" pitchFamily="18" charset="0"/>
                <a:ea typeface="Tahoma" panose="020B0604030504040204" pitchFamily="34" charset="0"/>
                <a:cs typeface="Times New Roman" panose="02020603050405020304" pitchFamily="18" charset="0"/>
              </a:rPr>
              <a:t>Integer.parseInt</a:t>
            </a:r>
            <a:r>
              <a:rPr lang="en-US" sz="1600" b="0" dirty="0">
                <a:latin typeface="Times New Roman" panose="02020603050405020304" pitchFamily="18" charset="0"/>
                <a:ea typeface="Tahoma" panose="020B0604030504040204" pitchFamily="34" charset="0"/>
                <a:cs typeface="Times New Roman" panose="02020603050405020304" pitchFamily="18" charset="0"/>
              </a:rPr>
              <a:t>("200");</a:t>
            </a:r>
          </a:p>
          <a:p>
            <a:pPr marL="0" indent="0">
              <a:lnSpc>
                <a:spcPct val="150000"/>
              </a:lnSpc>
              <a:buNone/>
            </a:pPr>
            <a:r>
              <a:rPr lang="en-US" sz="1600" b="0" dirty="0">
                <a:latin typeface="Times New Roman" panose="02020603050405020304" pitchFamily="18" charset="0"/>
                <a:ea typeface="Tahoma" panose="020B0604030504040204" pitchFamily="34" charset="0"/>
                <a:cs typeface="Times New Roman" panose="02020603050405020304" pitchFamily="18" charset="0"/>
              </a:rPr>
              <a:t>float a = </a:t>
            </a:r>
            <a:r>
              <a:rPr lang="en-US" sz="1600" b="0" dirty="0" err="1">
                <a:latin typeface="Times New Roman" panose="02020603050405020304" pitchFamily="18" charset="0"/>
                <a:ea typeface="Tahoma" panose="020B0604030504040204" pitchFamily="34" charset="0"/>
                <a:cs typeface="Times New Roman" panose="02020603050405020304" pitchFamily="18" charset="0"/>
              </a:rPr>
              <a:t>Float.parseFloat</a:t>
            </a:r>
            <a:r>
              <a:rPr lang="en-US" sz="1600" b="0" dirty="0">
                <a:latin typeface="Times New Roman" panose="02020603050405020304" pitchFamily="18" charset="0"/>
                <a:ea typeface="Tahoma" panose="020B0604030504040204" pitchFamily="34" charset="0"/>
                <a:cs typeface="Times New Roman" panose="02020603050405020304" pitchFamily="18" charset="0"/>
              </a:rPr>
              <a:t>("200.5");</a:t>
            </a:r>
          </a:p>
          <a:p>
            <a:pPr marL="0" indent="0">
              <a:lnSpc>
                <a:spcPct val="150000"/>
              </a:lnSpc>
              <a:buNone/>
            </a:pPr>
            <a:r>
              <a:rPr lang="en-US" sz="1600" b="0" dirty="0">
                <a:latin typeface="Times New Roman" panose="02020603050405020304" pitchFamily="18" charset="0"/>
                <a:ea typeface="Tahoma" panose="020B0604030504040204" pitchFamily="34" charset="0"/>
                <a:cs typeface="Times New Roman" panose="02020603050405020304" pitchFamily="18" charset="0"/>
              </a:rPr>
              <a:t>double a = </a:t>
            </a:r>
            <a:r>
              <a:rPr lang="en-US" sz="1600" b="0" dirty="0" err="1">
                <a:latin typeface="Times New Roman" panose="02020603050405020304" pitchFamily="18" charset="0"/>
                <a:ea typeface="Tahoma" panose="020B0604030504040204" pitchFamily="34" charset="0"/>
                <a:cs typeface="Times New Roman" panose="02020603050405020304" pitchFamily="18" charset="0"/>
              </a:rPr>
              <a:t>Double.parseDouble</a:t>
            </a:r>
            <a:r>
              <a:rPr lang="en-US" sz="1600" b="0" dirty="0">
                <a:latin typeface="Times New Roman" panose="02020603050405020304" pitchFamily="18" charset="0"/>
                <a:ea typeface="Tahoma" panose="020B0604030504040204" pitchFamily="34" charset="0"/>
                <a:cs typeface="Times New Roman" panose="02020603050405020304" pitchFamily="18" charset="0"/>
              </a:rPr>
              <a:t>("200.5");</a:t>
            </a:r>
          </a:p>
          <a:p>
            <a:pPr marL="0" indent="0">
              <a:lnSpc>
                <a:spcPct val="150000"/>
              </a:lnSpc>
              <a:buNone/>
            </a:pPr>
            <a:r>
              <a:rPr lang="en-US" sz="1600" b="0" dirty="0">
                <a:latin typeface="Times New Roman" panose="02020603050405020304" pitchFamily="18" charset="0"/>
                <a:ea typeface="Tahoma" panose="020B0604030504040204" pitchFamily="34" charset="0"/>
                <a:cs typeface="Times New Roman" panose="02020603050405020304" pitchFamily="18" charset="0"/>
              </a:rPr>
              <a:t>String s3 = </a:t>
            </a:r>
            <a:r>
              <a:rPr lang="en-US" sz="1600" b="0" dirty="0" err="1">
                <a:latin typeface="Times New Roman" panose="02020603050405020304" pitchFamily="18" charset="0"/>
                <a:ea typeface="Tahoma" panose="020B0604030504040204" pitchFamily="34" charset="0"/>
                <a:cs typeface="Times New Roman" panose="02020603050405020304" pitchFamily="18" charset="0"/>
              </a:rPr>
              <a:t>Integer.toString</a:t>
            </a:r>
            <a:r>
              <a:rPr lang="en-US" sz="1600" b="0" dirty="0">
                <a:latin typeface="Times New Roman" panose="02020603050405020304" pitchFamily="18" charset="0"/>
                <a:ea typeface="Tahoma" panose="020B0604030504040204" pitchFamily="34" charset="0"/>
                <a:cs typeface="Times New Roman" panose="02020603050405020304" pitchFamily="18" charset="0"/>
              </a:rPr>
              <a:t>(99); </a:t>
            </a:r>
          </a:p>
          <a:p>
            <a:pPr marL="0" indent="0">
              <a:lnSpc>
                <a:spcPct val="150000"/>
              </a:lnSpc>
              <a:buNone/>
            </a:pPr>
            <a:r>
              <a:rPr lang="en-US" sz="1600" b="0" dirty="0">
                <a:latin typeface="Times New Roman" panose="02020603050405020304" pitchFamily="18" charset="0"/>
                <a:ea typeface="Tahoma" panose="020B0604030504040204" pitchFamily="34" charset="0"/>
                <a:cs typeface="Times New Roman" panose="02020603050405020304" pitchFamily="18" charset="0"/>
              </a:rPr>
              <a:t>String s4 = </a:t>
            </a:r>
            <a:r>
              <a:rPr lang="en-US" sz="1600" b="0" dirty="0" err="1">
                <a:latin typeface="Times New Roman" panose="02020603050405020304" pitchFamily="18" charset="0"/>
                <a:ea typeface="Tahoma" panose="020B0604030504040204" pitchFamily="34" charset="0"/>
                <a:cs typeface="Times New Roman" panose="02020603050405020304" pitchFamily="18" charset="0"/>
              </a:rPr>
              <a:t>Float.toString</a:t>
            </a:r>
            <a:r>
              <a:rPr lang="en-US" sz="1600" b="0" dirty="0">
                <a:latin typeface="Times New Roman" panose="02020603050405020304" pitchFamily="18" charset="0"/>
                <a:ea typeface="Tahoma" panose="020B0604030504040204" pitchFamily="34" charset="0"/>
                <a:cs typeface="Times New Roman" panose="02020603050405020304" pitchFamily="18" charset="0"/>
              </a:rPr>
              <a:t>(99.5);</a:t>
            </a:r>
          </a:p>
          <a:p>
            <a:pPr marL="0" indent="0">
              <a:lnSpc>
                <a:spcPct val="150000"/>
              </a:lnSpc>
              <a:buNone/>
            </a:pPr>
            <a:r>
              <a:rPr lang="en-US" sz="1600" b="0" dirty="0">
                <a:latin typeface="Times New Roman" panose="02020603050405020304" pitchFamily="18" charset="0"/>
                <a:ea typeface="Tahoma" panose="020B0604030504040204" pitchFamily="34" charset="0"/>
                <a:cs typeface="Times New Roman" panose="02020603050405020304" pitchFamily="18" charset="0"/>
              </a:rPr>
              <a:t>String s5 = </a:t>
            </a:r>
            <a:r>
              <a:rPr lang="en-US" sz="1600" b="0" dirty="0" err="1">
                <a:latin typeface="Times New Roman" panose="02020603050405020304" pitchFamily="18" charset="0"/>
                <a:ea typeface="Tahoma" panose="020B0604030504040204" pitchFamily="34" charset="0"/>
                <a:cs typeface="Times New Roman" panose="02020603050405020304" pitchFamily="18" charset="0"/>
              </a:rPr>
              <a:t>Double.toString</a:t>
            </a:r>
            <a:r>
              <a:rPr lang="en-US" sz="1600" b="0" dirty="0">
                <a:latin typeface="Times New Roman" panose="02020603050405020304" pitchFamily="18" charset="0"/>
                <a:ea typeface="Tahoma" panose="020B0604030504040204" pitchFamily="34" charset="0"/>
                <a:cs typeface="Times New Roman" panose="02020603050405020304" pitchFamily="18" charset="0"/>
              </a:rPr>
              <a:t>(99.5);</a:t>
            </a:r>
          </a:p>
          <a:p>
            <a:pPr marL="0" indent="0">
              <a:lnSpc>
                <a:spcPct val="150000"/>
              </a:lnSpc>
              <a:buNone/>
            </a:pPr>
            <a:r>
              <a:rPr lang="en-US" sz="1600" b="0" dirty="0">
                <a:latin typeface="Times New Roman" panose="02020603050405020304" pitchFamily="18" charset="0"/>
                <a:ea typeface="Tahoma" panose="020B0604030504040204" pitchFamily="34" charset="0"/>
                <a:cs typeface="Times New Roman" panose="02020603050405020304" pitchFamily="18" charset="0"/>
              </a:rPr>
              <a:t>String s = number + "";  // number + String </a:t>
            </a:r>
            <a:r>
              <a:rPr lang="en-US" sz="1600" b="0" dirty="0">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rPr>
              <a:t> String</a:t>
            </a:r>
            <a:endParaRPr lang="en-US" sz="1600" b="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Title 2"/>
          <p:cNvSpPr>
            <a:spLocks noGrp="1"/>
          </p:cNvSpPr>
          <p:nvPr>
            <p:ph type="ctrTitle"/>
          </p:nvPr>
        </p:nvSpPr>
        <p:spPr/>
        <p:txBody>
          <a:bodyPr/>
          <a:lstStyle/>
          <a:p>
            <a:r>
              <a:rPr lang="en-US" dirty="0"/>
              <a:t>Conversion between Strings and Numbers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37</a:t>
            </a:fld>
            <a:endParaRPr lang="en-US"/>
          </a:p>
        </p:txBody>
      </p:sp>
      <p:sp>
        <p:nvSpPr>
          <p:cNvPr id="5" name="TextBox 4"/>
          <p:cNvSpPr txBox="1"/>
          <p:nvPr/>
        </p:nvSpPr>
        <p:spPr>
          <a:xfrm>
            <a:off x="2038023" y="5268707"/>
            <a:ext cx="5770472" cy="1015663"/>
          </a:xfrm>
          <a:prstGeom prst="rect">
            <a:avLst/>
          </a:prstGeom>
          <a:noFill/>
        </p:spPr>
        <p:txBody>
          <a:bodyPr wrap="square" rtlCol="0">
            <a:spAutoFit/>
          </a:bodyPr>
          <a:lstStyle/>
          <a:p>
            <a:pPr algn="ctr"/>
            <a:r>
              <a:rPr lang="en-US" sz="2000" b="1" dirty="0">
                <a:solidFill>
                  <a:srgbClr val="FF0000"/>
                </a:solidFill>
                <a:latin typeface="Garamond" panose="02020404030301010803" pitchFamily="18" charset="0"/>
              </a:rPr>
              <a:t>Boolean, Character, Integer, Float and Double are  wrapper classes.</a:t>
            </a:r>
          </a:p>
          <a:p>
            <a:pPr algn="ctr"/>
            <a:r>
              <a:rPr lang="en-US" sz="2000" b="1" dirty="0">
                <a:solidFill>
                  <a:srgbClr val="FF0000"/>
                </a:solidFill>
                <a:latin typeface="Garamond" panose="02020404030301010803" pitchFamily="18" charset="0"/>
              </a:rPr>
              <a:t>They will be covered later in the course.</a:t>
            </a:r>
          </a:p>
        </p:txBody>
      </p:sp>
    </p:spTree>
    <p:extLst>
      <p:ext uri="{BB962C8B-B14F-4D97-AF65-F5344CB8AC3E}">
        <p14:creationId xmlns:p14="http://schemas.microsoft.com/office/powerpoint/2010/main" val="579516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Comparison &amp; Logical Operators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38</a:t>
            </a:fld>
            <a:endParaRPr lang="en-US"/>
          </a:p>
        </p:txBody>
      </p:sp>
      <p:graphicFrame>
        <p:nvGraphicFramePr>
          <p:cNvPr id="7" name="Content Placeholder 4"/>
          <p:cNvGraphicFramePr>
            <a:graphicFrameLocks/>
          </p:cNvGraphicFramePr>
          <p:nvPr/>
        </p:nvGraphicFramePr>
        <p:xfrm>
          <a:off x="1457946" y="962752"/>
          <a:ext cx="5800597" cy="3037840"/>
        </p:xfrm>
        <a:graphic>
          <a:graphicData uri="http://schemas.openxmlformats.org/drawingml/2006/table">
            <a:tbl>
              <a:tblPr firstRow="1" bandRow="1">
                <a:tableStyleId>{F2DE63D5-997A-4646-A377-4702673A728D}</a:tableStyleId>
              </a:tblPr>
              <a:tblGrid>
                <a:gridCol w="952817">
                  <a:extLst>
                    <a:ext uri="{9D8B030D-6E8A-4147-A177-3AD203B41FA5}">
                      <a16:colId xmlns:a16="http://schemas.microsoft.com/office/drawing/2014/main" val="2394525597"/>
                    </a:ext>
                  </a:extLst>
                </a:gridCol>
                <a:gridCol w="2067369">
                  <a:extLst>
                    <a:ext uri="{9D8B030D-6E8A-4147-A177-3AD203B41FA5}">
                      <a16:colId xmlns:a16="http://schemas.microsoft.com/office/drawing/2014/main" val="511171442"/>
                    </a:ext>
                  </a:extLst>
                </a:gridCol>
                <a:gridCol w="1102106">
                  <a:extLst>
                    <a:ext uri="{9D8B030D-6E8A-4147-A177-3AD203B41FA5}">
                      <a16:colId xmlns:a16="http://schemas.microsoft.com/office/drawing/2014/main" val="671676613"/>
                    </a:ext>
                  </a:extLst>
                </a:gridCol>
                <a:gridCol w="1678305">
                  <a:extLst>
                    <a:ext uri="{9D8B030D-6E8A-4147-A177-3AD203B41FA5}">
                      <a16:colId xmlns:a16="http://schemas.microsoft.com/office/drawing/2014/main" val="2584353759"/>
                    </a:ext>
                  </a:extLst>
                </a:gridCol>
              </a:tblGrid>
              <a:tr h="370840">
                <a:tc>
                  <a:txBody>
                    <a:bodyPr/>
                    <a:lstStyle/>
                    <a:p>
                      <a:pPr algn="ctr"/>
                      <a:r>
                        <a:rPr lang="en-US" sz="1400" dirty="0">
                          <a:effectLst/>
                          <a:latin typeface="Garamond" panose="02020404030301010803" pitchFamily="18" charset="0"/>
                        </a:rPr>
                        <a:t>Math</a:t>
                      </a:r>
                    </a:p>
                    <a:p>
                      <a:pPr algn="ctr"/>
                      <a:r>
                        <a:rPr lang="en-US" sz="1400" dirty="0">
                          <a:effectLst/>
                          <a:latin typeface="Garamond" panose="02020404030301010803" pitchFamily="18" charset="0"/>
                        </a:rPr>
                        <a:t> Notation</a:t>
                      </a:r>
                      <a:endParaRPr lang="en-US" sz="1400" b="1" dirty="0">
                        <a:effectLst/>
                        <a:latin typeface="Garamond" panose="02020404030301010803" pitchFamily="18" charset="0"/>
                      </a:endParaRPr>
                    </a:p>
                  </a:txBody>
                  <a:tcPr anchor="ctr">
                    <a:solidFill>
                      <a:schemeClr val="accent6">
                        <a:lumMod val="75000"/>
                      </a:schemeClr>
                    </a:solidFill>
                  </a:tcPr>
                </a:tc>
                <a:tc>
                  <a:txBody>
                    <a:bodyPr/>
                    <a:lstStyle/>
                    <a:p>
                      <a:pPr algn="ctr"/>
                      <a:r>
                        <a:rPr lang="en-US" sz="1400" dirty="0">
                          <a:effectLst/>
                          <a:latin typeface="Garamond" panose="02020404030301010803" pitchFamily="18" charset="0"/>
                        </a:rPr>
                        <a:t>Name</a:t>
                      </a:r>
                      <a:endParaRPr lang="en-US" sz="1400" b="1" dirty="0">
                        <a:effectLst/>
                        <a:latin typeface="Garamond" panose="02020404030301010803" pitchFamily="18" charset="0"/>
                      </a:endParaRPr>
                    </a:p>
                  </a:txBody>
                  <a:tcPr anchor="ctr">
                    <a:solidFill>
                      <a:schemeClr val="accent6">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Garamond" panose="02020404030301010803" pitchFamily="18" charset="0"/>
                        </a:rPr>
                        <a:t>Java Notation</a:t>
                      </a:r>
                      <a:endParaRPr lang="en-US" sz="1400" b="1" dirty="0">
                        <a:effectLst/>
                        <a:latin typeface="Garamond" panose="02020404030301010803" pitchFamily="18" charset="0"/>
                      </a:endParaRPr>
                    </a:p>
                  </a:txBody>
                  <a:tcPr anchor="ctr">
                    <a:solidFill>
                      <a:schemeClr val="accent6">
                        <a:lumMod val="75000"/>
                      </a:schemeClr>
                    </a:solidFill>
                  </a:tcPr>
                </a:tc>
                <a:tc>
                  <a:txBody>
                    <a:bodyPr/>
                    <a:lstStyle/>
                    <a:p>
                      <a:pPr algn="ctr"/>
                      <a:r>
                        <a:rPr lang="en-US" sz="1400" dirty="0">
                          <a:effectLst/>
                          <a:latin typeface="Garamond" panose="02020404030301010803" pitchFamily="18" charset="0"/>
                        </a:rPr>
                        <a:t>Examples</a:t>
                      </a:r>
                      <a:endParaRPr lang="en-US" sz="1400" b="1" dirty="0">
                        <a:effectLst/>
                        <a:latin typeface="Garamond" panose="02020404030301010803" pitchFamily="18" charset="0"/>
                      </a:endParaRPr>
                    </a:p>
                  </a:txBody>
                  <a:tcPr anchor="ctr">
                    <a:solidFill>
                      <a:schemeClr val="accent6">
                        <a:lumMod val="75000"/>
                      </a:schemeClr>
                    </a:solidFill>
                  </a:tcPr>
                </a:tc>
                <a:extLst>
                  <a:ext uri="{0D108BD9-81ED-4DB2-BD59-A6C34878D82A}">
                    <a16:rowId xmlns:a16="http://schemas.microsoft.com/office/drawing/2014/main" val="1938899972"/>
                  </a:ext>
                </a:extLst>
              </a:tr>
              <a:tr h="370840">
                <a:tc>
                  <a:txBody>
                    <a:bodyPr/>
                    <a:lstStyle/>
                    <a:p>
                      <a:pPr algn="ctr"/>
                      <a:r>
                        <a:rPr lang="en-US" sz="1400" b="1" dirty="0">
                          <a:effectLst/>
                          <a:latin typeface="Garamond" panose="02020404030301010803" pitchFamily="18" charset="0"/>
                        </a:rPr>
                        <a:t>= </a:t>
                      </a:r>
                    </a:p>
                  </a:txBody>
                  <a:tcPr anchor="ctr"/>
                </a:tc>
                <a:tc>
                  <a:txBody>
                    <a:bodyPr/>
                    <a:lstStyle/>
                    <a:p>
                      <a:pPr algn="ctr"/>
                      <a:r>
                        <a:rPr lang="en-US" sz="1400" b="1" dirty="0">
                          <a:effectLst/>
                          <a:latin typeface="Garamond" panose="02020404030301010803" pitchFamily="18" charset="0"/>
                        </a:rPr>
                        <a:t>Equal to </a:t>
                      </a:r>
                    </a:p>
                  </a:txBody>
                  <a:tcPr anchor="ctr"/>
                </a:tc>
                <a:tc>
                  <a:txBody>
                    <a:bodyPr/>
                    <a:lstStyle/>
                    <a:p>
                      <a:pPr algn="ctr"/>
                      <a:r>
                        <a:rPr lang="en-US" sz="1400" b="1">
                          <a:effectLst/>
                          <a:latin typeface="Garamond" panose="02020404030301010803" pitchFamily="18" charset="0"/>
                        </a:rPr>
                        <a:t>== </a:t>
                      </a:r>
                    </a:p>
                  </a:txBody>
                  <a:tcPr anchor="ctr"/>
                </a:tc>
                <a:tc>
                  <a:txBody>
                    <a:bodyPr/>
                    <a:lstStyle/>
                    <a:p>
                      <a:pPr algn="ctr"/>
                      <a:r>
                        <a:rPr lang="en-US" sz="1400" b="1">
                          <a:effectLst/>
                          <a:latin typeface="Garamond" panose="02020404030301010803" pitchFamily="18" charset="0"/>
                        </a:rPr>
                        <a:t>balance == 0</a:t>
                      </a:r>
                      <a:br>
                        <a:rPr lang="en-US" sz="1400" b="1">
                          <a:effectLst/>
                          <a:latin typeface="Garamond" panose="02020404030301010803" pitchFamily="18" charset="0"/>
                        </a:rPr>
                      </a:br>
                      <a:r>
                        <a:rPr lang="en-US" sz="1400" b="1">
                          <a:effectLst/>
                          <a:latin typeface="Garamond" panose="02020404030301010803" pitchFamily="18" charset="0"/>
                        </a:rPr>
                        <a:t>answer == 'y'</a:t>
                      </a:r>
                    </a:p>
                  </a:txBody>
                  <a:tcPr anchor="ctr"/>
                </a:tc>
                <a:extLst>
                  <a:ext uri="{0D108BD9-81ED-4DB2-BD59-A6C34878D82A}">
                    <a16:rowId xmlns:a16="http://schemas.microsoft.com/office/drawing/2014/main" val="641485571"/>
                  </a:ext>
                </a:extLst>
              </a:tr>
              <a:tr h="370840">
                <a:tc>
                  <a:txBody>
                    <a:bodyPr/>
                    <a:lstStyle/>
                    <a:p>
                      <a:pPr algn="ctr"/>
                      <a:r>
                        <a:rPr lang="en-US" sz="1400" b="1" dirty="0">
                          <a:effectLst/>
                          <a:latin typeface="Garamond" panose="02020404030301010803" pitchFamily="18" charset="0"/>
                        </a:rPr>
                        <a:t>≠ </a:t>
                      </a:r>
                    </a:p>
                  </a:txBody>
                  <a:tcPr anchor="ctr"/>
                </a:tc>
                <a:tc>
                  <a:txBody>
                    <a:bodyPr/>
                    <a:lstStyle/>
                    <a:p>
                      <a:pPr algn="ctr"/>
                      <a:r>
                        <a:rPr lang="en-US" sz="1400" b="1" dirty="0">
                          <a:effectLst/>
                          <a:latin typeface="Garamond" panose="02020404030301010803" pitchFamily="18" charset="0"/>
                        </a:rPr>
                        <a:t>Not equal to </a:t>
                      </a:r>
                    </a:p>
                  </a:txBody>
                  <a:tcPr anchor="ctr"/>
                </a:tc>
                <a:tc>
                  <a:txBody>
                    <a:bodyPr/>
                    <a:lstStyle/>
                    <a:p>
                      <a:pPr algn="ctr"/>
                      <a:r>
                        <a:rPr lang="en-US" sz="1400" b="1" dirty="0">
                          <a:effectLst/>
                          <a:latin typeface="Garamond" panose="02020404030301010803" pitchFamily="18" charset="0"/>
                        </a:rPr>
                        <a:t>!= </a:t>
                      </a:r>
                    </a:p>
                  </a:txBody>
                  <a:tcPr anchor="ctr"/>
                </a:tc>
                <a:tc>
                  <a:txBody>
                    <a:bodyPr/>
                    <a:lstStyle/>
                    <a:p>
                      <a:pPr algn="ctr"/>
                      <a:r>
                        <a:rPr lang="en-US" sz="1400" b="1" dirty="0">
                          <a:effectLst/>
                          <a:latin typeface="Garamond" panose="02020404030301010803" pitchFamily="18" charset="0"/>
                        </a:rPr>
                        <a:t>income != tax</a:t>
                      </a:r>
                    </a:p>
                  </a:txBody>
                  <a:tcPr anchor="ctr"/>
                </a:tc>
                <a:extLst>
                  <a:ext uri="{0D108BD9-81ED-4DB2-BD59-A6C34878D82A}">
                    <a16:rowId xmlns:a16="http://schemas.microsoft.com/office/drawing/2014/main" val="1384813048"/>
                  </a:ext>
                </a:extLst>
              </a:tr>
              <a:tr h="370840">
                <a:tc>
                  <a:txBody>
                    <a:bodyPr/>
                    <a:lstStyle/>
                    <a:p>
                      <a:pPr algn="ctr"/>
                      <a:r>
                        <a:rPr lang="en-US" sz="1400" b="1" dirty="0">
                          <a:effectLst/>
                          <a:latin typeface="Garamond" panose="02020404030301010803" pitchFamily="18" charset="0"/>
                        </a:rPr>
                        <a:t>&gt; </a:t>
                      </a:r>
                    </a:p>
                  </a:txBody>
                  <a:tcPr anchor="ctr"/>
                </a:tc>
                <a:tc>
                  <a:txBody>
                    <a:bodyPr/>
                    <a:lstStyle/>
                    <a:p>
                      <a:pPr algn="ctr"/>
                      <a:r>
                        <a:rPr lang="en-US" sz="1400" b="1" dirty="0">
                          <a:effectLst/>
                          <a:latin typeface="Garamond" panose="02020404030301010803" pitchFamily="18" charset="0"/>
                        </a:rPr>
                        <a:t>Greater than </a:t>
                      </a:r>
                    </a:p>
                  </a:txBody>
                  <a:tcPr anchor="ctr"/>
                </a:tc>
                <a:tc>
                  <a:txBody>
                    <a:bodyPr/>
                    <a:lstStyle/>
                    <a:p>
                      <a:pPr algn="ctr"/>
                      <a:r>
                        <a:rPr lang="en-US" sz="1400" b="1" dirty="0">
                          <a:effectLst/>
                          <a:latin typeface="Garamond" panose="02020404030301010803" pitchFamily="18" charset="0"/>
                        </a:rPr>
                        <a:t>&gt; </a:t>
                      </a:r>
                    </a:p>
                  </a:txBody>
                  <a:tcPr anchor="ctr"/>
                </a:tc>
                <a:tc>
                  <a:txBody>
                    <a:bodyPr/>
                    <a:lstStyle/>
                    <a:p>
                      <a:pPr algn="ctr"/>
                      <a:r>
                        <a:rPr lang="en-US" sz="1400" b="1">
                          <a:effectLst/>
                          <a:latin typeface="Garamond" panose="02020404030301010803" pitchFamily="18" charset="0"/>
                        </a:rPr>
                        <a:t>expenses &gt; income</a:t>
                      </a:r>
                    </a:p>
                  </a:txBody>
                  <a:tcPr anchor="ctr"/>
                </a:tc>
                <a:extLst>
                  <a:ext uri="{0D108BD9-81ED-4DB2-BD59-A6C34878D82A}">
                    <a16:rowId xmlns:a16="http://schemas.microsoft.com/office/drawing/2014/main" val="466089165"/>
                  </a:ext>
                </a:extLst>
              </a:tr>
              <a:tr h="370840">
                <a:tc>
                  <a:txBody>
                    <a:bodyPr/>
                    <a:lstStyle/>
                    <a:p>
                      <a:pPr algn="ctr"/>
                      <a:r>
                        <a:rPr lang="en-US" sz="1400" b="1" dirty="0">
                          <a:effectLst/>
                          <a:latin typeface="Garamond" panose="02020404030301010803" pitchFamily="18" charset="0"/>
                        </a:rPr>
                        <a:t>≥ </a:t>
                      </a:r>
                    </a:p>
                  </a:txBody>
                  <a:tcPr anchor="ctr"/>
                </a:tc>
                <a:tc>
                  <a:txBody>
                    <a:bodyPr/>
                    <a:lstStyle/>
                    <a:p>
                      <a:pPr algn="ctr"/>
                      <a:r>
                        <a:rPr lang="en-US" sz="1400" b="1">
                          <a:effectLst/>
                          <a:latin typeface="Garamond" panose="02020404030301010803" pitchFamily="18" charset="0"/>
                        </a:rPr>
                        <a:t>Greater than or equal to </a:t>
                      </a:r>
                    </a:p>
                  </a:txBody>
                  <a:tcPr anchor="ctr"/>
                </a:tc>
                <a:tc>
                  <a:txBody>
                    <a:bodyPr/>
                    <a:lstStyle/>
                    <a:p>
                      <a:pPr algn="ctr"/>
                      <a:r>
                        <a:rPr lang="en-US" sz="1400" b="1" dirty="0">
                          <a:effectLst/>
                          <a:latin typeface="Garamond" panose="02020404030301010803" pitchFamily="18" charset="0"/>
                        </a:rPr>
                        <a:t>&gt;= </a:t>
                      </a:r>
                    </a:p>
                  </a:txBody>
                  <a:tcPr anchor="ctr"/>
                </a:tc>
                <a:tc>
                  <a:txBody>
                    <a:bodyPr/>
                    <a:lstStyle/>
                    <a:p>
                      <a:pPr algn="ctr"/>
                      <a:r>
                        <a:rPr lang="en-US" sz="1400" b="1" dirty="0">
                          <a:effectLst/>
                          <a:latin typeface="Garamond" panose="02020404030301010803" pitchFamily="18" charset="0"/>
                        </a:rPr>
                        <a:t>points &gt;= 60</a:t>
                      </a:r>
                    </a:p>
                  </a:txBody>
                  <a:tcPr anchor="ctr"/>
                </a:tc>
                <a:extLst>
                  <a:ext uri="{0D108BD9-81ED-4DB2-BD59-A6C34878D82A}">
                    <a16:rowId xmlns:a16="http://schemas.microsoft.com/office/drawing/2014/main" val="3074401027"/>
                  </a:ext>
                </a:extLst>
              </a:tr>
              <a:tr h="370840">
                <a:tc>
                  <a:txBody>
                    <a:bodyPr/>
                    <a:lstStyle/>
                    <a:p>
                      <a:pPr algn="ctr"/>
                      <a:r>
                        <a:rPr lang="en-US" sz="1400" b="1" dirty="0">
                          <a:effectLst/>
                          <a:latin typeface="Garamond" panose="02020404030301010803" pitchFamily="18" charset="0"/>
                        </a:rPr>
                        <a:t>&lt; </a:t>
                      </a:r>
                    </a:p>
                  </a:txBody>
                  <a:tcPr anchor="ctr"/>
                </a:tc>
                <a:tc>
                  <a:txBody>
                    <a:bodyPr/>
                    <a:lstStyle/>
                    <a:p>
                      <a:pPr algn="ctr"/>
                      <a:r>
                        <a:rPr lang="en-US" sz="1400" b="1">
                          <a:effectLst/>
                          <a:latin typeface="Garamond" panose="02020404030301010803" pitchFamily="18" charset="0"/>
                        </a:rPr>
                        <a:t>Less than </a:t>
                      </a:r>
                    </a:p>
                  </a:txBody>
                  <a:tcPr anchor="ctr"/>
                </a:tc>
                <a:tc>
                  <a:txBody>
                    <a:bodyPr/>
                    <a:lstStyle/>
                    <a:p>
                      <a:pPr algn="ctr"/>
                      <a:r>
                        <a:rPr lang="en-US" sz="1400" b="1" dirty="0">
                          <a:effectLst/>
                          <a:latin typeface="Garamond" panose="02020404030301010803" pitchFamily="18" charset="0"/>
                        </a:rPr>
                        <a:t>&lt; </a:t>
                      </a:r>
                    </a:p>
                  </a:txBody>
                  <a:tcPr anchor="ctr"/>
                </a:tc>
                <a:tc>
                  <a:txBody>
                    <a:bodyPr/>
                    <a:lstStyle/>
                    <a:p>
                      <a:pPr algn="ctr"/>
                      <a:r>
                        <a:rPr lang="en-US" sz="1400" b="1" dirty="0">
                          <a:effectLst/>
                          <a:latin typeface="Garamond" panose="02020404030301010803" pitchFamily="18" charset="0"/>
                        </a:rPr>
                        <a:t>pressure &lt; max</a:t>
                      </a:r>
                    </a:p>
                  </a:txBody>
                  <a:tcPr anchor="ctr"/>
                </a:tc>
                <a:extLst>
                  <a:ext uri="{0D108BD9-81ED-4DB2-BD59-A6C34878D82A}">
                    <a16:rowId xmlns:a16="http://schemas.microsoft.com/office/drawing/2014/main" val="1224204101"/>
                  </a:ext>
                </a:extLst>
              </a:tr>
              <a:tr h="370840">
                <a:tc>
                  <a:txBody>
                    <a:bodyPr/>
                    <a:lstStyle/>
                    <a:p>
                      <a:pPr algn="ctr"/>
                      <a:r>
                        <a:rPr lang="en-US" sz="1400" b="1" dirty="0">
                          <a:effectLst/>
                          <a:latin typeface="Garamond" panose="02020404030301010803" pitchFamily="18" charset="0"/>
                        </a:rPr>
                        <a:t>≤ </a:t>
                      </a:r>
                    </a:p>
                  </a:txBody>
                  <a:tcPr anchor="ctr"/>
                </a:tc>
                <a:tc>
                  <a:txBody>
                    <a:bodyPr/>
                    <a:lstStyle/>
                    <a:p>
                      <a:pPr algn="ctr"/>
                      <a:r>
                        <a:rPr lang="en-US" sz="1400" b="1">
                          <a:effectLst/>
                          <a:latin typeface="Garamond" panose="02020404030301010803" pitchFamily="18" charset="0"/>
                        </a:rPr>
                        <a:t>Less than or equal to </a:t>
                      </a:r>
                    </a:p>
                  </a:txBody>
                  <a:tcPr anchor="ctr"/>
                </a:tc>
                <a:tc>
                  <a:txBody>
                    <a:bodyPr/>
                    <a:lstStyle/>
                    <a:p>
                      <a:pPr algn="ctr"/>
                      <a:r>
                        <a:rPr lang="en-US" sz="1400" b="1" dirty="0">
                          <a:effectLst/>
                          <a:latin typeface="Garamond" panose="02020404030301010803" pitchFamily="18" charset="0"/>
                        </a:rPr>
                        <a:t>&lt;= </a:t>
                      </a:r>
                    </a:p>
                  </a:txBody>
                  <a:tcPr anchor="ctr"/>
                </a:tc>
                <a:tc>
                  <a:txBody>
                    <a:bodyPr/>
                    <a:lstStyle/>
                    <a:p>
                      <a:pPr algn="ctr"/>
                      <a:r>
                        <a:rPr lang="en-US" sz="1400" b="1" dirty="0">
                          <a:effectLst/>
                          <a:latin typeface="Garamond" panose="02020404030301010803" pitchFamily="18" charset="0"/>
                        </a:rPr>
                        <a:t>expenses &lt;= income</a:t>
                      </a:r>
                    </a:p>
                  </a:txBody>
                  <a:tcPr anchor="ctr"/>
                </a:tc>
                <a:extLst>
                  <a:ext uri="{0D108BD9-81ED-4DB2-BD59-A6C34878D82A}">
                    <a16:rowId xmlns:a16="http://schemas.microsoft.com/office/drawing/2014/main" val="512737327"/>
                  </a:ext>
                </a:extLst>
              </a:tr>
            </a:tbl>
          </a:graphicData>
        </a:graphic>
      </p:graphicFrame>
      <p:sp>
        <p:nvSpPr>
          <p:cNvPr id="9" name="Rectangle 8"/>
          <p:cNvSpPr/>
          <p:nvPr/>
        </p:nvSpPr>
        <p:spPr>
          <a:xfrm>
            <a:off x="6779103" y="4402023"/>
            <a:ext cx="2165978" cy="369332"/>
          </a:xfrm>
          <a:prstGeom prst="rect">
            <a:avLst/>
          </a:prstGeom>
        </p:spPr>
        <p:txBody>
          <a:bodyPr wrap="none">
            <a:spAutoFit/>
          </a:bodyPr>
          <a:lstStyle/>
          <a:p>
            <a:r>
              <a:rPr lang="en-US" b="1" dirty="0">
                <a:latin typeface="Garamond" panose="02020404030301010803" pitchFamily="18" charset="0"/>
              </a:rPr>
              <a:t>boolean b = (1 &gt; 2); </a:t>
            </a:r>
          </a:p>
        </p:txBody>
      </p:sp>
      <p:sp>
        <p:nvSpPr>
          <p:cNvPr id="6" name="Rectangle 5"/>
          <p:cNvSpPr/>
          <p:nvPr/>
        </p:nvSpPr>
        <p:spPr>
          <a:xfrm>
            <a:off x="6714617" y="5228532"/>
            <a:ext cx="2351156" cy="369332"/>
          </a:xfrm>
          <a:prstGeom prst="rect">
            <a:avLst/>
          </a:prstGeom>
        </p:spPr>
        <p:txBody>
          <a:bodyPr wrap="none">
            <a:spAutoFit/>
          </a:bodyPr>
          <a:lstStyle/>
          <a:p>
            <a:pPr algn="ctr"/>
            <a:r>
              <a:rPr lang="en-US" b="1" dirty="0">
                <a:solidFill>
                  <a:srgbClr val="FF0000"/>
                </a:solidFill>
                <a:latin typeface="Garamond" panose="02020404030301010803" pitchFamily="18" charset="0"/>
              </a:rPr>
              <a:t>b is a </a:t>
            </a:r>
            <a:r>
              <a:rPr lang="en-US" b="1" dirty="0" err="1">
                <a:solidFill>
                  <a:srgbClr val="FF0000"/>
                </a:solidFill>
                <a:latin typeface="Garamond" panose="02020404030301010803" pitchFamily="18" charset="0"/>
              </a:rPr>
              <a:t>boolean</a:t>
            </a:r>
            <a:r>
              <a:rPr lang="en-US" b="1" dirty="0">
                <a:solidFill>
                  <a:srgbClr val="FF0000"/>
                </a:solidFill>
                <a:latin typeface="Garamond" panose="02020404030301010803" pitchFamily="18" charset="0"/>
              </a:rPr>
              <a:t> variable</a:t>
            </a:r>
          </a:p>
        </p:txBody>
      </p:sp>
      <p:graphicFrame>
        <p:nvGraphicFramePr>
          <p:cNvPr id="8" name="Content Placeholder 9"/>
          <p:cNvGraphicFramePr>
            <a:graphicFrameLocks/>
          </p:cNvGraphicFramePr>
          <p:nvPr/>
        </p:nvGraphicFramePr>
        <p:xfrm>
          <a:off x="2165978" y="4129253"/>
          <a:ext cx="4345306" cy="1829226"/>
        </p:xfrm>
        <a:graphic>
          <a:graphicData uri="http://schemas.openxmlformats.org/drawingml/2006/table">
            <a:tbl>
              <a:tblPr firstRow="1" bandRow="1">
                <a:tableStyleId>{F2DE63D5-997A-4646-A377-4702673A728D}</a:tableStyleId>
              </a:tblPr>
              <a:tblGrid>
                <a:gridCol w="636905">
                  <a:extLst>
                    <a:ext uri="{9D8B030D-6E8A-4147-A177-3AD203B41FA5}">
                      <a16:colId xmlns:a16="http://schemas.microsoft.com/office/drawing/2014/main" val="4150571490"/>
                    </a:ext>
                  </a:extLst>
                </a:gridCol>
                <a:gridCol w="636905">
                  <a:extLst>
                    <a:ext uri="{9D8B030D-6E8A-4147-A177-3AD203B41FA5}">
                      <a16:colId xmlns:a16="http://schemas.microsoft.com/office/drawing/2014/main" val="1340204646"/>
                    </a:ext>
                  </a:extLst>
                </a:gridCol>
                <a:gridCol w="933768">
                  <a:extLst>
                    <a:ext uri="{9D8B030D-6E8A-4147-A177-3AD203B41FA5}">
                      <a16:colId xmlns:a16="http://schemas.microsoft.com/office/drawing/2014/main" val="274962446"/>
                    </a:ext>
                  </a:extLst>
                </a:gridCol>
                <a:gridCol w="825818">
                  <a:extLst>
                    <a:ext uri="{9D8B030D-6E8A-4147-A177-3AD203B41FA5}">
                      <a16:colId xmlns:a16="http://schemas.microsoft.com/office/drawing/2014/main" val="2838601937"/>
                    </a:ext>
                  </a:extLst>
                </a:gridCol>
                <a:gridCol w="586105">
                  <a:extLst>
                    <a:ext uri="{9D8B030D-6E8A-4147-A177-3AD203B41FA5}">
                      <a16:colId xmlns:a16="http://schemas.microsoft.com/office/drawing/2014/main" val="3340815440"/>
                    </a:ext>
                  </a:extLst>
                </a:gridCol>
                <a:gridCol w="725805">
                  <a:extLst>
                    <a:ext uri="{9D8B030D-6E8A-4147-A177-3AD203B41FA5}">
                      <a16:colId xmlns:a16="http://schemas.microsoft.com/office/drawing/2014/main" val="832240815"/>
                    </a:ext>
                  </a:extLst>
                </a:gridCol>
              </a:tblGrid>
              <a:tr h="414902">
                <a:tc>
                  <a:txBody>
                    <a:bodyPr/>
                    <a:lstStyle/>
                    <a:p>
                      <a:r>
                        <a:rPr lang="en-US" sz="1400" dirty="0">
                          <a:effectLst/>
                          <a:latin typeface="Garamond" panose="02020404030301010803" pitchFamily="18" charset="0"/>
                        </a:rPr>
                        <a:t>A </a:t>
                      </a:r>
                      <a:endParaRPr lang="en-US" sz="1400" b="1" dirty="0">
                        <a:effectLst/>
                        <a:latin typeface="Garamond" panose="02020404030301010803" pitchFamily="18" charset="0"/>
                      </a:endParaRPr>
                    </a:p>
                  </a:txBody>
                  <a:tcPr anchor="ctr">
                    <a:solidFill>
                      <a:schemeClr val="accent6">
                        <a:lumMod val="75000"/>
                      </a:schemeClr>
                    </a:solidFill>
                  </a:tcPr>
                </a:tc>
                <a:tc>
                  <a:txBody>
                    <a:bodyPr/>
                    <a:lstStyle/>
                    <a:p>
                      <a:r>
                        <a:rPr lang="en-US" sz="1400" dirty="0">
                          <a:effectLst/>
                          <a:latin typeface="Garamond" panose="02020404030301010803" pitchFamily="18" charset="0"/>
                        </a:rPr>
                        <a:t>B </a:t>
                      </a:r>
                      <a:endParaRPr lang="en-US" sz="1400" b="1" dirty="0">
                        <a:effectLst/>
                        <a:latin typeface="Garamond" panose="02020404030301010803" pitchFamily="18" charset="0"/>
                      </a:endParaRPr>
                    </a:p>
                  </a:txBody>
                  <a:tcPr anchor="ctr">
                    <a:solidFill>
                      <a:schemeClr val="accent6">
                        <a:lumMod val="75000"/>
                      </a:schemeClr>
                    </a:solidFill>
                  </a:tcPr>
                </a:tc>
                <a:tc>
                  <a:txBody>
                    <a:bodyPr/>
                    <a:lstStyle/>
                    <a:p>
                      <a:r>
                        <a:rPr lang="en-US" sz="1400" dirty="0">
                          <a:effectLst/>
                          <a:latin typeface="Garamond" panose="02020404030301010803" pitchFamily="18" charset="0"/>
                        </a:rPr>
                        <a:t>A &amp;&amp; B</a:t>
                      </a:r>
                      <a:endParaRPr lang="en-US" sz="1400" b="1" dirty="0">
                        <a:effectLst/>
                        <a:latin typeface="Garamond" panose="02020404030301010803" pitchFamily="18" charset="0"/>
                      </a:endParaRPr>
                    </a:p>
                  </a:txBody>
                  <a:tcPr anchor="ctr">
                    <a:solidFill>
                      <a:schemeClr val="accent6">
                        <a:lumMod val="75000"/>
                      </a:schemeClr>
                    </a:solidFill>
                  </a:tcPr>
                </a:tc>
                <a:tc>
                  <a:txBody>
                    <a:bodyPr/>
                    <a:lstStyle/>
                    <a:p>
                      <a:r>
                        <a:rPr lang="en-US" sz="1400" dirty="0">
                          <a:effectLst/>
                          <a:latin typeface="Garamond" panose="02020404030301010803" pitchFamily="18" charset="0"/>
                        </a:rPr>
                        <a:t>A || B</a:t>
                      </a:r>
                      <a:endParaRPr lang="en-US" sz="1400" b="1" dirty="0">
                        <a:effectLst/>
                        <a:latin typeface="Garamond" panose="02020404030301010803" pitchFamily="18" charset="0"/>
                      </a:endParaRPr>
                    </a:p>
                  </a:txBody>
                  <a:tcPr anchor="ctr">
                    <a:solidFill>
                      <a:schemeClr val="accent6">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Garamond" panose="02020404030301010803" pitchFamily="18" charset="0"/>
                        </a:rPr>
                        <a:t>!(A)</a:t>
                      </a:r>
                      <a:endParaRPr lang="en-US" sz="1400" b="1" dirty="0">
                        <a:effectLst/>
                        <a:latin typeface="Garamond" panose="02020404030301010803" pitchFamily="18" charset="0"/>
                      </a:endParaRPr>
                    </a:p>
                  </a:txBody>
                  <a:tcPr anchor="ctr">
                    <a:solidFill>
                      <a:schemeClr val="accent6">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effectLst/>
                          <a:latin typeface="Garamond" panose="02020404030301010803" pitchFamily="18" charset="0"/>
                        </a:rPr>
                        <a:t>A ^ B</a:t>
                      </a:r>
                    </a:p>
                  </a:txBody>
                  <a:tcPr anchor="ctr">
                    <a:solidFill>
                      <a:schemeClr val="accent6">
                        <a:lumMod val="75000"/>
                      </a:schemeClr>
                    </a:solidFill>
                  </a:tcPr>
                </a:tc>
                <a:extLst>
                  <a:ext uri="{0D108BD9-81ED-4DB2-BD59-A6C34878D82A}">
                    <a16:rowId xmlns:a16="http://schemas.microsoft.com/office/drawing/2014/main" val="1681144066"/>
                  </a:ext>
                </a:extLst>
              </a:tr>
              <a:tr h="319040">
                <a:tc>
                  <a:txBody>
                    <a:bodyPr/>
                    <a:lstStyle/>
                    <a:p>
                      <a:pPr algn="ctr"/>
                      <a:r>
                        <a:rPr lang="en-US" sz="1600" dirty="0">
                          <a:effectLst/>
                          <a:latin typeface="Garamond" panose="02020404030301010803" pitchFamily="18" charset="0"/>
                        </a:rPr>
                        <a:t>true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true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true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true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false</a:t>
                      </a:r>
                      <a:endParaRPr lang="en-US" sz="1600" b="1" dirty="0">
                        <a:effectLst/>
                        <a:latin typeface="Garamond" panose="02020404030301010803" pitchFamily="18" charset="0"/>
                      </a:endParaRPr>
                    </a:p>
                  </a:txBody>
                  <a:tcPr anchor="ctr"/>
                </a:tc>
                <a:tc>
                  <a:txBody>
                    <a:bodyPr/>
                    <a:lstStyle/>
                    <a:p>
                      <a:pPr algn="ctr"/>
                      <a:r>
                        <a:rPr lang="en-US" sz="1600" kern="1200" dirty="0">
                          <a:solidFill>
                            <a:schemeClr val="tx1"/>
                          </a:solidFill>
                          <a:effectLst/>
                          <a:latin typeface="Garamond" panose="02020404030301010803" pitchFamily="18" charset="0"/>
                          <a:ea typeface="+mn-ea"/>
                          <a:cs typeface="+mn-cs"/>
                        </a:rPr>
                        <a:t>false</a:t>
                      </a:r>
                    </a:p>
                  </a:txBody>
                  <a:tcPr anchor="ctr"/>
                </a:tc>
                <a:extLst>
                  <a:ext uri="{0D108BD9-81ED-4DB2-BD59-A6C34878D82A}">
                    <a16:rowId xmlns:a16="http://schemas.microsoft.com/office/drawing/2014/main" val="4279884364"/>
                  </a:ext>
                </a:extLst>
              </a:tr>
              <a:tr h="319040">
                <a:tc>
                  <a:txBody>
                    <a:bodyPr/>
                    <a:lstStyle/>
                    <a:p>
                      <a:pPr algn="ctr"/>
                      <a:r>
                        <a:rPr lang="en-US" sz="1600">
                          <a:effectLst/>
                          <a:latin typeface="Garamond" panose="02020404030301010803" pitchFamily="18" charset="0"/>
                        </a:rPr>
                        <a:t>true </a:t>
                      </a:r>
                      <a:endParaRPr lang="en-US" sz="1600" b="1">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false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false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true </a:t>
                      </a:r>
                      <a:endParaRPr lang="en-US" sz="1600" b="1" dirty="0">
                        <a:effectLst/>
                        <a:latin typeface="Garamond" panose="02020404030301010803" pitchFamily="18" charset="0"/>
                      </a:endParaRPr>
                    </a:p>
                  </a:txBody>
                  <a:tcPr anchor="ctr"/>
                </a:tc>
                <a:tc>
                  <a:txBody>
                    <a:bodyPr/>
                    <a:lstStyle/>
                    <a:p>
                      <a:pPr algn="ctr"/>
                      <a:r>
                        <a:rPr lang="en-US" sz="1600">
                          <a:effectLst/>
                          <a:latin typeface="Garamond" panose="02020404030301010803" pitchFamily="18" charset="0"/>
                        </a:rPr>
                        <a:t>false</a:t>
                      </a:r>
                      <a:endParaRPr lang="en-US" sz="1600" b="1">
                        <a:effectLst/>
                        <a:latin typeface="Garamond" panose="02020404030301010803" pitchFamily="18" charset="0"/>
                      </a:endParaRPr>
                    </a:p>
                  </a:txBody>
                  <a:tcPr anchor="ctr"/>
                </a:tc>
                <a:tc>
                  <a:txBody>
                    <a:bodyPr/>
                    <a:lstStyle/>
                    <a:p>
                      <a:pPr algn="ctr"/>
                      <a:r>
                        <a:rPr kumimoji="0" lang="en-US" sz="1600" b="0" i="0" u="none" strike="noStrike" kern="1200" cap="none" spc="0" normalizeH="0" baseline="0" noProof="0">
                          <a:ln>
                            <a:noFill/>
                          </a:ln>
                          <a:solidFill>
                            <a:prstClr val="black"/>
                          </a:solidFill>
                          <a:effectLst/>
                          <a:uLnTx/>
                          <a:uFillTx/>
                          <a:latin typeface="Garamond" panose="02020404030301010803" pitchFamily="18" charset="0"/>
                          <a:ea typeface="+mn-ea"/>
                          <a:cs typeface="+mn-cs"/>
                        </a:rPr>
                        <a:t>true</a:t>
                      </a:r>
                      <a:endParaRPr lang="en-US" sz="1600" b="1" dirty="0">
                        <a:effectLst/>
                        <a:latin typeface="Garamond" panose="02020404030301010803" pitchFamily="18" charset="0"/>
                      </a:endParaRPr>
                    </a:p>
                  </a:txBody>
                  <a:tcPr anchor="ctr"/>
                </a:tc>
                <a:extLst>
                  <a:ext uri="{0D108BD9-81ED-4DB2-BD59-A6C34878D82A}">
                    <a16:rowId xmlns:a16="http://schemas.microsoft.com/office/drawing/2014/main" val="603310871"/>
                  </a:ext>
                </a:extLst>
              </a:tr>
              <a:tr h="322957">
                <a:tc>
                  <a:txBody>
                    <a:bodyPr/>
                    <a:lstStyle/>
                    <a:p>
                      <a:pPr algn="ctr"/>
                      <a:r>
                        <a:rPr lang="en-US" sz="1600">
                          <a:effectLst/>
                          <a:latin typeface="Garamond" panose="02020404030301010803" pitchFamily="18" charset="0"/>
                        </a:rPr>
                        <a:t>false </a:t>
                      </a:r>
                      <a:endParaRPr lang="en-US" sz="1600" b="1">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true </a:t>
                      </a:r>
                      <a:endParaRPr lang="en-US" sz="1600" b="1" dirty="0">
                        <a:effectLst/>
                        <a:latin typeface="Garamond" panose="02020404030301010803" pitchFamily="18" charset="0"/>
                      </a:endParaRPr>
                    </a:p>
                  </a:txBody>
                  <a:tcPr anchor="ctr"/>
                </a:tc>
                <a:tc>
                  <a:txBody>
                    <a:bodyPr/>
                    <a:lstStyle/>
                    <a:p>
                      <a:pPr algn="ctr"/>
                      <a:r>
                        <a:rPr lang="en-US" sz="1600">
                          <a:effectLst/>
                          <a:latin typeface="Garamond" panose="02020404030301010803" pitchFamily="18" charset="0"/>
                        </a:rPr>
                        <a:t>false </a:t>
                      </a:r>
                      <a:endParaRPr lang="en-US" sz="1600" b="1">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true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true</a:t>
                      </a:r>
                      <a:endParaRPr lang="en-US" sz="1600" b="1" dirty="0">
                        <a:effectLst/>
                        <a:latin typeface="Garamond" panose="02020404030301010803" pitchFamily="18" charset="0"/>
                      </a:endParaRPr>
                    </a:p>
                  </a:txBody>
                  <a:tcPr anchor="ctr"/>
                </a:tc>
                <a:tc>
                  <a:txBody>
                    <a:bodyPr/>
                    <a:lstStyle/>
                    <a:p>
                      <a:pPr algn="ctr"/>
                      <a:r>
                        <a:rPr kumimoji="0" 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true</a:t>
                      </a:r>
                      <a:endParaRPr lang="en-US" sz="1600" b="1" dirty="0">
                        <a:effectLst/>
                        <a:latin typeface="Garamond" panose="02020404030301010803" pitchFamily="18" charset="0"/>
                      </a:endParaRPr>
                    </a:p>
                  </a:txBody>
                  <a:tcPr anchor="ctr"/>
                </a:tc>
                <a:extLst>
                  <a:ext uri="{0D108BD9-81ED-4DB2-BD59-A6C34878D82A}">
                    <a16:rowId xmlns:a16="http://schemas.microsoft.com/office/drawing/2014/main" val="863527868"/>
                  </a:ext>
                </a:extLst>
              </a:tr>
              <a:tr h="408484">
                <a:tc>
                  <a:txBody>
                    <a:bodyPr/>
                    <a:lstStyle/>
                    <a:p>
                      <a:pPr algn="ctr"/>
                      <a:r>
                        <a:rPr lang="en-US" sz="1600">
                          <a:effectLst/>
                          <a:latin typeface="Garamond" panose="02020404030301010803" pitchFamily="18" charset="0"/>
                        </a:rPr>
                        <a:t>false </a:t>
                      </a:r>
                      <a:endParaRPr lang="en-US" sz="1600" b="1">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false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false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false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true</a:t>
                      </a:r>
                      <a:endParaRPr lang="en-US" sz="1600" b="1" dirty="0">
                        <a:effectLst/>
                        <a:latin typeface="Garamond" panose="02020404030301010803" pitchFamily="18" charset="0"/>
                      </a:endParaRPr>
                    </a:p>
                  </a:txBody>
                  <a:tcPr anchor="ctr"/>
                </a:tc>
                <a:tc>
                  <a:txBody>
                    <a:bodyPr/>
                    <a:lstStyle/>
                    <a:p>
                      <a:pPr algn="ctr"/>
                      <a:r>
                        <a:rPr lang="en-US" sz="1600" kern="1200" dirty="0">
                          <a:solidFill>
                            <a:schemeClr val="tx1"/>
                          </a:solidFill>
                          <a:effectLst/>
                          <a:latin typeface="Garamond" panose="02020404030301010803" pitchFamily="18" charset="0"/>
                          <a:ea typeface="+mn-ea"/>
                          <a:cs typeface="+mn-cs"/>
                        </a:rPr>
                        <a:t>false</a:t>
                      </a:r>
                      <a:endParaRPr lang="en-US" sz="1600" b="1" dirty="0">
                        <a:effectLst/>
                        <a:latin typeface="Garamond" panose="02020404030301010803" pitchFamily="18" charset="0"/>
                      </a:endParaRPr>
                    </a:p>
                  </a:txBody>
                  <a:tcPr anchor="ctr"/>
                </a:tc>
                <a:extLst>
                  <a:ext uri="{0D108BD9-81ED-4DB2-BD59-A6C34878D82A}">
                    <a16:rowId xmlns:a16="http://schemas.microsoft.com/office/drawing/2014/main" val="1022947181"/>
                  </a:ext>
                </a:extLst>
              </a:tr>
            </a:tbl>
          </a:graphicData>
        </a:graphic>
      </p:graphicFrame>
      <p:sp>
        <p:nvSpPr>
          <p:cNvPr id="11" name="Content Placeholder 1"/>
          <p:cNvSpPr>
            <a:spLocks noGrp="1"/>
          </p:cNvSpPr>
          <p:nvPr>
            <p:ph idx="1"/>
          </p:nvPr>
        </p:nvSpPr>
        <p:spPr>
          <a:xfrm>
            <a:off x="7309261" y="1484923"/>
            <a:ext cx="1635820" cy="2459923"/>
          </a:xfrm>
        </p:spPr>
        <p:txBody>
          <a:bodyPr>
            <a:normAutofit/>
          </a:bodyPr>
          <a:lstStyle/>
          <a:p>
            <a:r>
              <a:rPr lang="en-US" sz="1800" dirty="0"/>
              <a:t>A </a:t>
            </a:r>
            <a:r>
              <a:rPr lang="en-US" sz="1800" dirty="0">
                <a:solidFill>
                  <a:srgbClr val="FF0000"/>
                </a:solidFill>
              </a:rPr>
              <a:t>boolean expression </a:t>
            </a:r>
            <a:r>
              <a:rPr lang="en-US" sz="1800" dirty="0"/>
              <a:t>is an expression that evaluates to either true or false</a:t>
            </a:r>
          </a:p>
        </p:txBody>
      </p:sp>
      <p:sp>
        <p:nvSpPr>
          <p:cNvPr id="12" name="Rectangle 11"/>
          <p:cNvSpPr/>
          <p:nvPr/>
        </p:nvSpPr>
        <p:spPr>
          <a:xfrm>
            <a:off x="3350645" y="6087140"/>
            <a:ext cx="2252540" cy="369332"/>
          </a:xfrm>
          <a:prstGeom prst="rect">
            <a:avLst/>
          </a:prstGeom>
        </p:spPr>
        <p:txBody>
          <a:bodyPr wrap="none">
            <a:spAutoFit/>
          </a:bodyPr>
          <a:lstStyle/>
          <a:p>
            <a:pPr algn="ctr"/>
            <a:r>
              <a:rPr lang="en-US" b="1" dirty="0">
                <a:latin typeface="Garamond" panose="02020404030301010803" pitchFamily="18" charset="0"/>
              </a:rPr>
              <a:t>(x &gt; 0) &amp;&amp; ( x &lt; 10) </a:t>
            </a:r>
          </a:p>
        </p:txBody>
      </p:sp>
    </p:spTree>
    <p:extLst>
      <p:ext uri="{BB962C8B-B14F-4D97-AF65-F5344CB8AC3E}">
        <p14:creationId xmlns:p14="http://schemas.microsoft.com/office/powerpoint/2010/main" val="1138043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89222"/>
            <a:ext cx="8543637" cy="2353659"/>
          </a:xfrm>
        </p:spPr>
        <p:txBody>
          <a:bodyPr>
            <a:normAutofit/>
          </a:bodyPr>
          <a:lstStyle/>
          <a:p>
            <a:pPr>
              <a:lnSpc>
                <a:spcPct val="100000"/>
              </a:lnSpc>
              <a:spcBef>
                <a:spcPts val="600"/>
              </a:spcBef>
            </a:pPr>
            <a:r>
              <a:rPr lang="en-US" dirty="0"/>
              <a:t>This structure lets us execute a block of code under a certain condition.</a:t>
            </a:r>
          </a:p>
          <a:p>
            <a:pPr lvl="1">
              <a:lnSpc>
                <a:spcPct val="100000"/>
              </a:lnSpc>
              <a:spcBef>
                <a:spcPts val="0"/>
              </a:spcBef>
            </a:pPr>
            <a:r>
              <a:rPr lang="en-US" dirty="0"/>
              <a:t>Finding the square root of a given number, ( x &gt; 0).</a:t>
            </a:r>
          </a:p>
          <a:p>
            <a:pPr lvl="1">
              <a:lnSpc>
                <a:spcPct val="100000"/>
              </a:lnSpc>
              <a:spcBef>
                <a:spcPts val="0"/>
              </a:spcBef>
            </a:pPr>
            <a:r>
              <a:rPr lang="en-US" dirty="0"/>
              <a:t>Withdrawing money from your account (as long as you have enough balance).</a:t>
            </a:r>
          </a:p>
          <a:p>
            <a:pPr lvl="1">
              <a:lnSpc>
                <a:spcPct val="100000"/>
              </a:lnSpc>
              <a:spcBef>
                <a:spcPts val="0"/>
              </a:spcBef>
            </a:pPr>
            <a:r>
              <a:rPr lang="en-US" dirty="0"/>
              <a:t>Calculating students letter grade( A+, A, B+, B, etc…). </a:t>
            </a:r>
          </a:p>
        </p:txBody>
      </p:sp>
      <p:sp>
        <p:nvSpPr>
          <p:cNvPr id="3" name="Title 2"/>
          <p:cNvSpPr>
            <a:spLocks noGrp="1"/>
          </p:cNvSpPr>
          <p:nvPr>
            <p:ph type="ctrTitle"/>
          </p:nvPr>
        </p:nvSpPr>
        <p:spPr/>
        <p:txBody>
          <a:bodyPr/>
          <a:lstStyle/>
          <a:p>
            <a:r>
              <a:rPr lang="en-US" dirty="0"/>
              <a:t>Decision/Selection Structure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39</a:t>
            </a:fld>
            <a:endParaRPr lang="en-US"/>
          </a:p>
        </p:txBody>
      </p:sp>
      <p:sp>
        <p:nvSpPr>
          <p:cNvPr id="7" name="Content Placeholder 1"/>
          <p:cNvSpPr txBox="1">
            <a:spLocks/>
          </p:cNvSpPr>
          <p:nvPr/>
        </p:nvSpPr>
        <p:spPr>
          <a:xfrm>
            <a:off x="314470" y="3544342"/>
            <a:ext cx="8529349" cy="29166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dirty="0"/>
              <a:t>The </a:t>
            </a:r>
            <a:r>
              <a:rPr lang="en-US" dirty="0">
                <a:solidFill>
                  <a:srgbClr val="FF0000"/>
                </a:solidFill>
              </a:rPr>
              <a:t>if and switch </a:t>
            </a:r>
            <a:r>
              <a:rPr lang="en-US" dirty="0"/>
              <a:t>statements are used to implement the decision/selection in Java. </a:t>
            </a:r>
          </a:p>
          <a:p>
            <a:pPr>
              <a:lnSpc>
                <a:spcPct val="100000"/>
              </a:lnSpc>
              <a:spcBef>
                <a:spcPts val="600"/>
              </a:spcBef>
            </a:pPr>
            <a:r>
              <a:rPr lang="en-US" dirty="0"/>
              <a:t>There are mainly five types of selection statements:</a:t>
            </a:r>
          </a:p>
          <a:p>
            <a:pPr lvl="1">
              <a:lnSpc>
                <a:spcPct val="100000"/>
              </a:lnSpc>
              <a:spcBef>
                <a:spcPts val="0"/>
              </a:spcBef>
            </a:pPr>
            <a:r>
              <a:rPr lang="en-US" sz="2000" dirty="0"/>
              <a:t>Simple if 	              (One-way if Statement)</a:t>
            </a:r>
          </a:p>
          <a:p>
            <a:pPr lvl="1">
              <a:lnSpc>
                <a:spcPct val="100000"/>
              </a:lnSpc>
              <a:spcBef>
                <a:spcPts val="0"/>
              </a:spcBef>
            </a:pPr>
            <a:r>
              <a:rPr lang="en-US" sz="2000" dirty="0"/>
              <a:t>if-else      		(Two-way if Statement)</a:t>
            </a:r>
          </a:p>
          <a:p>
            <a:pPr lvl="1">
              <a:lnSpc>
                <a:spcPct val="100000"/>
              </a:lnSpc>
              <a:spcBef>
                <a:spcPts val="0"/>
              </a:spcBef>
            </a:pPr>
            <a:r>
              <a:rPr lang="en-US" sz="2000" dirty="0"/>
              <a:t>if-else if else           	(Multi-way if Statement)</a:t>
            </a:r>
          </a:p>
          <a:p>
            <a:pPr lvl="1">
              <a:lnSpc>
                <a:spcPct val="100000"/>
              </a:lnSpc>
              <a:spcBef>
                <a:spcPts val="0"/>
              </a:spcBef>
            </a:pPr>
            <a:r>
              <a:rPr lang="en-US" sz="2000" dirty="0"/>
              <a:t>switch statement</a:t>
            </a:r>
          </a:p>
          <a:p>
            <a:pPr lvl="1">
              <a:lnSpc>
                <a:spcPct val="100000"/>
              </a:lnSpc>
              <a:spcBef>
                <a:spcPts val="0"/>
              </a:spcBef>
            </a:pPr>
            <a:r>
              <a:rPr lang="en-US" sz="2000" dirty="0"/>
              <a:t>Conditional operators</a:t>
            </a:r>
          </a:p>
        </p:txBody>
      </p:sp>
    </p:spTree>
    <p:extLst>
      <p:ext uri="{BB962C8B-B14F-4D97-AF65-F5344CB8AC3E}">
        <p14:creationId xmlns:p14="http://schemas.microsoft.com/office/powerpoint/2010/main" val="110871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To use </a:t>
            </a:r>
            <a:r>
              <a:rPr lang="en-US" dirty="0" err="1">
                <a:solidFill>
                  <a:srgbClr val="FF0000"/>
                </a:solidFill>
              </a:rPr>
              <a:t>boolean</a:t>
            </a:r>
            <a:r>
              <a:rPr lang="en-US" dirty="0">
                <a:solidFill>
                  <a:srgbClr val="FF0000"/>
                </a:solidFill>
              </a:rPr>
              <a:t> variables and expressions </a:t>
            </a:r>
            <a:r>
              <a:rPr lang="en-US" dirty="0"/>
              <a:t>(§3.2).</a:t>
            </a:r>
          </a:p>
          <a:p>
            <a:r>
              <a:rPr lang="en-US" dirty="0"/>
              <a:t>To </a:t>
            </a:r>
            <a:r>
              <a:rPr lang="en-US" dirty="0">
                <a:solidFill>
                  <a:srgbClr val="FF0000"/>
                </a:solidFill>
              </a:rPr>
              <a:t>implement selection </a:t>
            </a:r>
            <a:r>
              <a:rPr lang="en-US" dirty="0"/>
              <a:t>control structure(§§3.3-3.5).</a:t>
            </a:r>
          </a:p>
          <a:p>
            <a:r>
              <a:rPr lang="en-US" dirty="0"/>
              <a:t>To </a:t>
            </a:r>
            <a:r>
              <a:rPr lang="en-US" dirty="0">
                <a:solidFill>
                  <a:srgbClr val="FF0000"/>
                </a:solidFill>
              </a:rPr>
              <a:t>program</a:t>
            </a:r>
            <a:r>
              <a:rPr lang="en-US" dirty="0"/>
              <a:t> using selection statements (</a:t>
            </a:r>
            <a:r>
              <a:rPr lang="en-US" dirty="0" err="1"/>
              <a:t>SubtractionQuiz</a:t>
            </a:r>
            <a:r>
              <a:rPr lang="en-US" dirty="0"/>
              <a:t>, BMI) (§§3.7–3.9)</a:t>
            </a:r>
          </a:p>
          <a:p>
            <a:r>
              <a:rPr lang="en-US" dirty="0"/>
              <a:t>To implement selection control using </a:t>
            </a:r>
            <a:r>
              <a:rPr lang="en-US" dirty="0">
                <a:solidFill>
                  <a:srgbClr val="FF0000"/>
                </a:solidFill>
              </a:rPr>
              <a:t>switch statements</a:t>
            </a:r>
            <a:r>
              <a:rPr lang="en-US" dirty="0"/>
              <a:t>(§3.13).</a:t>
            </a:r>
          </a:p>
          <a:p>
            <a:r>
              <a:rPr lang="en-US" dirty="0"/>
              <a:t>To write expressions using the </a:t>
            </a:r>
            <a:r>
              <a:rPr lang="en-US" dirty="0">
                <a:solidFill>
                  <a:srgbClr val="FF0000"/>
                </a:solidFill>
              </a:rPr>
              <a:t>conditional operator</a:t>
            </a:r>
            <a:r>
              <a:rPr lang="en-US" dirty="0"/>
              <a:t>(§3.14).</a:t>
            </a:r>
          </a:p>
          <a:p>
            <a:r>
              <a:rPr lang="en-US" sz="2800" dirty="0"/>
              <a:t>To write </a:t>
            </a:r>
            <a:r>
              <a:rPr lang="en-US" sz="2800" dirty="0">
                <a:solidFill>
                  <a:srgbClr val="FF0000"/>
                </a:solidFill>
              </a:rPr>
              <a:t>loops</a:t>
            </a:r>
            <a:r>
              <a:rPr lang="en-US" sz="2800" dirty="0"/>
              <a:t> using:</a:t>
            </a:r>
          </a:p>
          <a:p>
            <a:pPr lvl="1"/>
            <a:r>
              <a:rPr lang="en-US" dirty="0">
                <a:solidFill>
                  <a:srgbClr val="FF0000"/>
                </a:solidFill>
              </a:rPr>
              <a:t>While</a:t>
            </a:r>
            <a:r>
              <a:rPr lang="en-US" dirty="0"/>
              <a:t> statement</a:t>
            </a:r>
            <a:r>
              <a:rPr lang="en-US" altLang="en-US" dirty="0"/>
              <a:t> (§5.2).</a:t>
            </a:r>
            <a:endParaRPr lang="en-US" dirty="0"/>
          </a:p>
          <a:p>
            <a:pPr lvl="1"/>
            <a:r>
              <a:rPr lang="en-US" dirty="0">
                <a:solidFill>
                  <a:srgbClr val="FF0000"/>
                </a:solidFill>
              </a:rPr>
              <a:t>Do-while</a:t>
            </a:r>
            <a:r>
              <a:rPr lang="en-US" dirty="0"/>
              <a:t> statement</a:t>
            </a:r>
            <a:r>
              <a:rPr lang="en-US" altLang="en-US" dirty="0"/>
              <a:t> (§5.3).</a:t>
            </a:r>
            <a:endParaRPr lang="en-US" dirty="0"/>
          </a:p>
          <a:p>
            <a:pPr lvl="1"/>
            <a:r>
              <a:rPr lang="en-US" dirty="0">
                <a:solidFill>
                  <a:srgbClr val="FF0000"/>
                </a:solidFill>
              </a:rPr>
              <a:t>For</a:t>
            </a:r>
            <a:r>
              <a:rPr lang="en-US" dirty="0"/>
              <a:t> statement</a:t>
            </a:r>
            <a:r>
              <a:rPr lang="en-US" altLang="en-US" dirty="0"/>
              <a:t> (§5.4).</a:t>
            </a:r>
            <a:endParaRPr lang="en-US" dirty="0"/>
          </a:p>
          <a:p>
            <a:r>
              <a:rPr lang="en-US" dirty="0"/>
              <a:t>To </a:t>
            </a:r>
            <a:r>
              <a:rPr lang="en-US" dirty="0">
                <a:solidFill>
                  <a:srgbClr val="FF0000"/>
                </a:solidFill>
              </a:rPr>
              <a:t>write programs </a:t>
            </a:r>
            <a:r>
              <a:rPr lang="en-US" dirty="0"/>
              <a:t>using loops(</a:t>
            </a:r>
            <a:r>
              <a:rPr lang="en-US" altLang="en-US" dirty="0"/>
              <a:t>(§§5.5-5.11)</a:t>
            </a:r>
            <a:endParaRPr lang="en-US" b="1" dirty="0"/>
          </a:p>
        </p:txBody>
      </p:sp>
      <p:sp>
        <p:nvSpPr>
          <p:cNvPr id="3" name="Title 2"/>
          <p:cNvSpPr>
            <a:spLocks noGrp="1"/>
          </p:cNvSpPr>
          <p:nvPr>
            <p:ph type="ctrTitle"/>
          </p:nvPr>
        </p:nvSpPr>
        <p:spPr/>
        <p:txBody>
          <a:bodyPr/>
          <a:lstStyle/>
          <a:p>
            <a:r>
              <a:rPr lang="en-US" dirty="0"/>
              <a:t>Objectives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a:t>
            </a:fld>
            <a:endParaRPr lang="en-US"/>
          </a:p>
        </p:txBody>
      </p:sp>
    </p:spTree>
    <p:extLst>
      <p:ext uri="{BB962C8B-B14F-4D97-AF65-F5344CB8AC3E}">
        <p14:creationId xmlns:p14="http://schemas.microsoft.com/office/powerpoint/2010/main" val="30970603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dirty="0"/>
              <a:t>The simple if statement is </a:t>
            </a:r>
            <a:r>
              <a:rPr lang="en-US" dirty="0">
                <a:solidFill>
                  <a:schemeClr val="accent5">
                    <a:lumMod val="75000"/>
                  </a:schemeClr>
                </a:solidFill>
              </a:rPr>
              <a:t>a one-way </a:t>
            </a:r>
            <a:r>
              <a:rPr lang="en-US" dirty="0"/>
              <a:t>statement because it selects or ignores a single</a:t>
            </a:r>
            <a:r>
              <a:rPr lang="en-US" i="1" dirty="0"/>
              <a:t> </a:t>
            </a:r>
            <a:r>
              <a:rPr lang="en-US" dirty="0"/>
              <a:t>action.</a:t>
            </a:r>
          </a:p>
          <a:p>
            <a:r>
              <a:rPr lang="en-US" dirty="0"/>
              <a:t>Example: suppose that the passing grade on an exam is 50. </a:t>
            </a:r>
          </a:p>
          <a:p>
            <a:pPr lvl="1">
              <a:lnSpc>
                <a:spcPct val="120000"/>
              </a:lnSpc>
            </a:pPr>
            <a:endParaRPr lang="en-US" dirty="0"/>
          </a:p>
          <a:p>
            <a:pPr lvl="1"/>
            <a:endParaRPr lang="en-US" dirty="0"/>
          </a:p>
          <a:p>
            <a:pPr lvl="1"/>
            <a:endParaRPr lang="en-US" dirty="0"/>
          </a:p>
        </p:txBody>
      </p:sp>
      <p:sp>
        <p:nvSpPr>
          <p:cNvPr id="3" name="Title 2"/>
          <p:cNvSpPr>
            <a:spLocks noGrp="1"/>
          </p:cNvSpPr>
          <p:nvPr>
            <p:ph type="ctrTitle"/>
          </p:nvPr>
        </p:nvSpPr>
        <p:spPr/>
        <p:txBody>
          <a:bodyPr/>
          <a:lstStyle/>
          <a:p>
            <a:r>
              <a:rPr lang="en-US" dirty="0"/>
              <a:t>One-way if Statement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40</a:t>
            </a:fld>
            <a:endParaRPr lang="en-US"/>
          </a:p>
        </p:txBody>
      </p:sp>
      <p:sp>
        <p:nvSpPr>
          <p:cNvPr id="5" name="Rectangle 4"/>
          <p:cNvSpPr/>
          <p:nvPr/>
        </p:nvSpPr>
        <p:spPr>
          <a:xfrm>
            <a:off x="2433140" y="2436577"/>
            <a:ext cx="5092065" cy="646331"/>
          </a:xfrm>
          <a:prstGeom prst="rect">
            <a:avLst/>
          </a:prstGeom>
        </p:spPr>
        <p:txBody>
          <a:bodyPr wrap="square">
            <a:spAutoFit/>
          </a:bodyPr>
          <a:lstStyle/>
          <a:p>
            <a:pPr algn="ctr"/>
            <a:r>
              <a:rPr lang="en-US" i="1" dirty="0">
                <a:latin typeface="Courier New" panose="02070309020205020404" pitchFamily="49" charset="0"/>
                <a:cs typeface="Courier New" panose="02070309020205020404" pitchFamily="49" charset="0"/>
              </a:rPr>
              <a:t>If student’s grade is greater than or equal to 50 Print “Passed” </a:t>
            </a:r>
          </a:p>
        </p:txBody>
      </p:sp>
      <p:sp>
        <p:nvSpPr>
          <p:cNvPr id="6" name="Rectangle 5"/>
          <p:cNvSpPr/>
          <p:nvPr/>
        </p:nvSpPr>
        <p:spPr>
          <a:xfrm>
            <a:off x="2635404" y="3199468"/>
            <a:ext cx="4889801" cy="923330"/>
          </a:xfrm>
          <a:prstGeom prst="rect">
            <a:avLst/>
          </a:prstGeom>
          <a:solidFill>
            <a:schemeClr val="accent1">
              <a:lumMod val="20000"/>
              <a:lumOff val="80000"/>
            </a:schemeClr>
          </a:solidFill>
        </p:spPr>
        <p:txBody>
          <a:bodyPr wrap="square">
            <a:spAutoFit/>
          </a:bodyPr>
          <a:lstStyle/>
          <a:p>
            <a:r>
              <a:rPr lang="en-US" dirty="0">
                <a:latin typeface="Courier New" panose="02070309020205020404" pitchFamily="49" charset="0"/>
                <a:cs typeface="Courier New" panose="02070309020205020404" pitchFamily="49" charset="0"/>
              </a:rPr>
              <a:t>if ( grade &gt;= 50) {</a:t>
            </a:r>
          </a:p>
          <a:p>
            <a:r>
              <a:rPr lang="en-US" dirty="0">
                <a:latin typeface="Courier New" panose="02070309020205020404" pitchFamily="49" charset="0"/>
                <a:cs typeface="Courier New" panose="02070309020205020404" pitchFamily="49" charset="0"/>
              </a:rPr>
              <a:t>	System.out.println("Passed");</a:t>
            </a:r>
          </a:p>
          <a:p>
            <a:r>
              <a:rPr lang="en-US" dirty="0">
                <a:latin typeface="Courier New" panose="02070309020205020404" pitchFamily="49" charset="0"/>
                <a:cs typeface="Courier New" panose="02070309020205020404" pitchFamily="49" charset="0"/>
              </a:rPr>
              <a:t>}</a:t>
            </a:r>
          </a:p>
        </p:txBody>
      </p:sp>
      <p:pic>
        <p:nvPicPr>
          <p:cNvPr id="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495" y="2512620"/>
            <a:ext cx="1864571" cy="2586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471379" y="4239358"/>
            <a:ext cx="6152337" cy="923330"/>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if statement has two parts: </a:t>
            </a:r>
            <a:r>
              <a:rPr lang="en-US" dirty="0">
                <a:solidFill>
                  <a:schemeClr val="accent5">
                    <a:lumMod val="75000"/>
                  </a:schemeClr>
                </a:solidFill>
                <a:latin typeface="Times New Roman" panose="02020603050405020304" pitchFamily="18" charset="0"/>
                <a:cs typeface="Times New Roman" panose="02020603050405020304" pitchFamily="18" charset="0"/>
              </a:rPr>
              <a:t>a condition </a:t>
            </a:r>
            <a:r>
              <a:rPr lang="en-US" dirty="0">
                <a:latin typeface="Times New Roman" panose="02020603050405020304" pitchFamily="18" charset="0"/>
                <a:cs typeface="Times New Roman" panose="02020603050405020304" pitchFamily="18" charset="0"/>
              </a:rPr>
              <a:t>and </a:t>
            </a:r>
            <a:r>
              <a:rPr lang="en-US" dirty="0">
                <a:solidFill>
                  <a:schemeClr val="accent5">
                    <a:lumMod val="75000"/>
                  </a:schemeClr>
                </a:solidFill>
                <a:latin typeface="Times New Roman" panose="02020603050405020304" pitchFamily="18" charset="0"/>
                <a:cs typeface="Times New Roman" panose="02020603050405020304" pitchFamily="18" charset="0"/>
              </a:rPr>
              <a:t>a body</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condition is true, the body of the statement executes.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body consists of one or more statements.</a:t>
            </a:r>
          </a:p>
        </p:txBody>
      </p:sp>
      <p:sp>
        <p:nvSpPr>
          <p:cNvPr id="10" name="Rectangle 9"/>
          <p:cNvSpPr/>
          <p:nvPr/>
        </p:nvSpPr>
        <p:spPr>
          <a:xfrm>
            <a:off x="1213266" y="6051496"/>
            <a:ext cx="6472720" cy="369332"/>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The braces can be omitted if the block contains a single statement.</a:t>
            </a:r>
          </a:p>
        </p:txBody>
      </p:sp>
      <p:sp>
        <p:nvSpPr>
          <p:cNvPr id="11" name="Content Placeholder 1"/>
          <p:cNvSpPr txBox="1">
            <a:spLocks/>
          </p:cNvSpPr>
          <p:nvPr/>
        </p:nvSpPr>
        <p:spPr>
          <a:xfrm>
            <a:off x="1599678" y="5262895"/>
            <a:ext cx="5699896" cy="687870"/>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800" dirty="0"/>
              <a:t>Common Errors</a:t>
            </a:r>
          </a:p>
          <a:p>
            <a:pPr>
              <a:spcBef>
                <a:spcPts val="600"/>
              </a:spcBef>
            </a:pPr>
            <a:r>
              <a:rPr lang="en-US" sz="1800" dirty="0">
                <a:solidFill>
                  <a:srgbClr val="FF0000"/>
                </a:solidFill>
              </a:rPr>
              <a:t>if (grade &gt;= 0);    </a:t>
            </a:r>
            <a:r>
              <a:rPr lang="en-US" sz="1800" dirty="0"/>
              <a:t>Equivalent to    </a:t>
            </a:r>
            <a:r>
              <a:rPr lang="en-US" sz="1800" dirty="0">
                <a:solidFill>
                  <a:srgbClr val="FF0000"/>
                </a:solidFill>
              </a:rPr>
              <a:t>if (grade &gt;= 0) { };</a:t>
            </a:r>
          </a:p>
        </p:txBody>
      </p:sp>
    </p:spTree>
    <p:extLst>
      <p:ext uri="{BB962C8B-B14F-4D97-AF65-F5344CB8AC3E}">
        <p14:creationId xmlns:p14="http://schemas.microsoft.com/office/powerpoint/2010/main" val="3989099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Two-way if Statement allows you to specify an </a:t>
            </a:r>
            <a:r>
              <a:rPr lang="en-US" dirty="0">
                <a:solidFill>
                  <a:schemeClr val="accent5">
                    <a:lumMod val="75000"/>
                  </a:schemeClr>
                </a:solidFill>
              </a:rPr>
              <a:t>action</a:t>
            </a:r>
            <a:r>
              <a:rPr lang="en-US" dirty="0"/>
              <a:t> to perform when the </a:t>
            </a:r>
            <a:r>
              <a:rPr lang="en-US" dirty="0">
                <a:solidFill>
                  <a:schemeClr val="accent5">
                    <a:lumMod val="75000"/>
                  </a:schemeClr>
                </a:solidFill>
              </a:rPr>
              <a:t>condition is true </a:t>
            </a:r>
            <a:r>
              <a:rPr lang="en-US" dirty="0"/>
              <a:t>and another </a:t>
            </a:r>
            <a:r>
              <a:rPr lang="en-US" dirty="0">
                <a:solidFill>
                  <a:srgbClr val="FF0000"/>
                </a:solidFill>
              </a:rPr>
              <a:t>action</a:t>
            </a:r>
            <a:r>
              <a:rPr lang="en-US" dirty="0"/>
              <a:t> when the</a:t>
            </a:r>
            <a:r>
              <a:rPr lang="en-US" dirty="0">
                <a:solidFill>
                  <a:schemeClr val="accent5">
                    <a:lumMod val="75000"/>
                  </a:schemeClr>
                </a:solidFill>
              </a:rPr>
              <a:t> </a:t>
            </a:r>
            <a:r>
              <a:rPr lang="en-US" dirty="0">
                <a:solidFill>
                  <a:srgbClr val="FF0000"/>
                </a:solidFill>
              </a:rPr>
              <a:t>condition is false</a:t>
            </a:r>
            <a:r>
              <a:rPr lang="en-US" dirty="0"/>
              <a:t>.</a:t>
            </a:r>
          </a:p>
        </p:txBody>
      </p:sp>
      <p:sp>
        <p:nvSpPr>
          <p:cNvPr id="3" name="Title 2"/>
          <p:cNvSpPr>
            <a:spLocks noGrp="1"/>
          </p:cNvSpPr>
          <p:nvPr>
            <p:ph type="ctrTitle"/>
          </p:nvPr>
        </p:nvSpPr>
        <p:spPr/>
        <p:txBody>
          <a:bodyPr/>
          <a:lstStyle/>
          <a:p>
            <a:r>
              <a:rPr lang="en-US" dirty="0"/>
              <a:t>Two-way if Statement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41</a:t>
            </a:fld>
            <a:endParaRPr lang="en-US"/>
          </a:p>
        </p:txBody>
      </p:sp>
      <p:sp>
        <p:nvSpPr>
          <p:cNvPr id="11" name="Rectangle 10"/>
          <p:cNvSpPr/>
          <p:nvPr/>
        </p:nvSpPr>
        <p:spPr>
          <a:xfrm>
            <a:off x="1753093" y="4359640"/>
            <a:ext cx="5032023" cy="1354217"/>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if </a:t>
            </a:r>
            <a:r>
              <a:rPr lang="en-US" sz="1600" b="1" dirty="0">
                <a:solidFill>
                  <a:schemeClr val="accent5">
                    <a:lumMod val="50000"/>
                  </a:schemeClr>
                </a:solidFill>
                <a:latin typeface="Courier New" panose="02070309020205020404" pitchFamily="49" charset="0"/>
                <a:cs typeface="Courier New" panose="02070309020205020404" pitchFamily="49" charset="0"/>
              </a:rPr>
              <a:t>(grade &gt;= 50) </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System.out.println("Pass");</a:t>
            </a:r>
          </a:p>
          <a:p>
            <a:r>
              <a:rPr lang="en-US" sz="1600" dirty="0">
                <a:latin typeface="Courier New" panose="02070309020205020404" pitchFamily="49" charset="0"/>
                <a:cs typeface="Courier New" panose="02070309020205020404" pitchFamily="49" charset="0"/>
              </a:rPr>
              <a:t>else</a:t>
            </a:r>
          </a:p>
          <a:p>
            <a:r>
              <a:rPr lang="en-US" sz="1600" dirty="0">
                <a:latin typeface="Courier New" panose="02070309020205020404" pitchFamily="49" charset="0"/>
                <a:cs typeface="Courier New" panose="02070309020205020404" pitchFamily="49" charset="0"/>
              </a:rPr>
              <a:t>	System.out.println("Fail");</a:t>
            </a:r>
          </a:p>
          <a:p>
            <a:endParaRPr lang="en-US" sz="1600" dirty="0">
              <a:latin typeface="Courier New" panose="02070309020205020404" pitchFamily="49" charset="0"/>
              <a:cs typeface="Courier New" panose="02070309020205020404" pitchFamily="49" charset="0"/>
            </a:endParaRPr>
          </a:p>
        </p:txBody>
      </p:sp>
      <p:sp>
        <p:nvSpPr>
          <p:cNvPr id="12" name="Rectangle 11"/>
          <p:cNvSpPr/>
          <p:nvPr/>
        </p:nvSpPr>
        <p:spPr>
          <a:xfrm>
            <a:off x="182879" y="5814629"/>
            <a:ext cx="8172450" cy="646331"/>
          </a:xfrm>
          <a:prstGeom prst="rect">
            <a:avLst/>
          </a:prstGeom>
        </p:spPr>
        <p:txBody>
          <a:bodyPr wrap="square">
            <a:spAutoFit/>
          </a:bodyPr>
          <a:lstStyle/>
          <a:p>
            <a:r>
              <a:rPr lang="en-US" b="1" dirty="0">
                <a:solidFill>
                  <a:srgbClr val="C00000"/>
                </a:solidFill>
                <a:latin typeface="Courier New" panose="02070309020205020404" pitchFamily="49" charset="0"/>
                <a:cs typeface="Courier New" panose="02070309020205020404" pitchFamily="49" charset="0"/>
              </a:rPr>
              <a:t>Good Programming Practice: </a:t>
            </a:r>
            <a:br>
              <a:rPr lang="en-US" dirty="0">
                <a:solidFill>
                  <a:srgbClr val="C00000"/>
                </a:solidFill>
                <a:latin typeface="Courier New" panose="02070309020205020404" pitchFamily="49" charset="0"/>
                <a:cs typeface="Courier New" panose="02070309020205020404" pitchFamily="49" charset="0"/>
              </a:rPr>
            </a:br>
            <a:r>
              <a:rPr lang="en-US" dirty="0">
                <a:solidFill>
                  <a:srgbClr val="C00000"/>
                </a:solidFill>
                <a:latin typeface="Courier New" panose="02070309020205020404" pitchFamily="49" charset="0"/>
                <a:cs typeface="Courier New" panose="02070309020205020404" pitchFamily="49" charset="0"/>
              </a:rPr>
              <a:t>Indent both body statements of an if…else statement.</a:t>
            </a:r>
          </a:p>
        </p:txBody>
      </p:sp>
      <p:pic>
        <p:nvPicPr>
          <p:cNvPr id="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983" y="2117536"/>
            <a:ext cx="5005079" cy="2100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5690394" y="2334760"/>
            <a:ext cx="3270727" cy="17983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Monotype Sorts"/>
              <a:buNone/>
            </a:pPr>
            <a:r>
              <a:rPr lang="en-US" altLang="en-US" sz="1600" b="0" dirty="0">
                <a:solidFill>
                  <a:srgbClr val="C00000"/>
                </a:solidFill>
                <a:latin typeface="Times New Roman" panose="02020603050405020304" pitchFamily="18" charset="0"/>
                <a:cs typeface="Times New Roman" panose="02020603050405020304" pitchFamily="18" charset="0"/>
              </a:rPr>
              <a:t>Syntax:</a:t>
            </a:r>
          </a:p>
          <a:p>
            <a:pPr>
              <a:lnSpc>
                <a:spcPct val="150000"/>
              </a:lnSpc>
              <a:spcBef>
                <a:spcPts val="0"/>
              </a:spcBef>
              <a:buFont typeface="Monotype Sorts"/>
              <a:buNone/>
            </a:pPr>
            <a:r>
              <a:rPr lang="en-US" altLang="en-US" sz="1600" b="0" dirty="0">
                <a:solidFill>
                  <a:srgbClr val="000000"/>
                </a:solidFill>
                <a:latin typeface="Times New Roman" panose="02020603050405020304" pitchFamily="18" charset="0"/>
                <a:cs typeface="Times New Roman" panose="02020603050405020304" pitchFamily="18" charset="0"/>
              </a:rPr>
              <a:t>if (boolean-expression) { </a:t>
            </a:r>
          </a:p>
          <a:p>
            <a:pPr>
              <a:spcBef>
                <a:spcPts val="0"/>
              </a:spcBef>
              <a:buFont typeface="Monotype Sorts"/>
              <a:buNone/>
            </a:pPr>
            <a:r>
              <a:rPr lang="en-US" altLang="en-US" sz="1600" b="0" dirty="0">
                <a:solidFill>
                  <a:srgbClr val="000000"/>
                </a:solidFill>
                <a:latin typeface="Times New Roman" panose="02020603050405020304" pitchFamily="18" charset="0"/>
                <a:cs typeface="Times New Roman" panose="02020603050405020304" pitchFamily="18" charset="0"/>
              </a:rPr>
              <a:t>  	statement(s)-for-the-true-case;</a:t>
            </a:r>
          </a:p>
          <a:p>
            <a:pPr>
              <a:spcBef>
                <a:spcPts val="0"/>
              </a:spcBef>
              <a:buFont typeface="Monotype Sorts"/>
              <a:buNone/>
            </a:pPr>
            <a:r>
              <a:rPr lang="en-US" altLang="en-US" sz="1600" b="0" dirty="0">
                <a:solidFill>
                  <a:srgbClr val="000000"/>
                </a:solidFill>
                <a:latin typeface="Times New Roman" panose="02020603050405020304" pitchFamily="18" charset="0"/>
                <a:cs typeface="Times New Roman" panose="02020603050405020304" pitchFamily="18" charset="0"/>
              </a:rPr>
              <a:t>}</a:t>
            </a:r>
          </a:p>
          <a:p>
            <a:pPr>
              <a:spcBef>
                <a:spcPts val="0"/>
              </a:spcBef>
              <a:buFont typeface="Monotype Sorts"/>
              <a:buNone/>
            </a:pPr>
            <a:r>
              <a:rPr lang="en-US" altLang="en-US" sz="1600" b="0" dirty="0">
                <a:solidFill>
                  <a:srgbClr val="000000"/>
                </a:solidFill>
                <a:latin typeface="Times New Roman" panose="02020603050405020304" pitchFamily="18" charset="0"/>
                <a:cs typeface="Times New Roman" panose="02020603050405020304" pitchFamily="18" charset="0"/>
              </a:rPr>
              <a:t>else {</a:t>
            </a:r>
          </a:p>
          <a:p>
            <a:pPr>
              <a:spcBef>
                <a:spcPts val="0"/>
              </a:spcBef>
              <a:buFont typeface="Monotype Sorts"/>
              <a:buNone/>
            </a:pPr>
            <a:r>
              <a:rPr lang="en-US" altLang="en-US" sz="1600" b="0" dirty="0">
                <a:solidFill>
                  <a:srgbClr val="000000"/>
                </a:solidFill>
                <a:latin typeface="Times New Roman" panose="02020603050405020304" pitchFamily="18" charset="0"/>
                <a:cs typeface="Times New Roman" panose="02020603050405020304" pitchFamily="18" charset="0"/>
              </a:rPr>
              <a:t> 	statement(s)-for-the-false-case;</a:t>
            </a:r>
          </a:p>
          <a:p>
            <a:pPr>
              <a:spcBef>
                <a:spcPts val="0"/>
              </a:spcBef>
              <a:buFont typeface="Monotype Sorts"/>
              <a:buNone/>
            </a:pPr>
            <a:r>
              <a:rPr lang="en-US" altLang="en-US" sz="1600" b="0"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12848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0797" y="1006677"/>
            <a:ext cx="3963207" cy="1564332"/>
          </a:xfrm>
        </p:spPr>
        <p:txBody>
          <a:bodyPr>
            <a:normAutofit/>
          </a:bodyPr>
          <a:lstStyle/>
          <a:p>
            <a:r>
              <a:rPr lang="en-US" dirty="0"/>
              <a:t> </a:t>
            </a:r>
            <a:r>
              <a:rPr lang="en-US" dirty="0">
                <a:solidFill>
                  <a:srgbClr val="FF0000"/>
                </a:solidFill>
              </a:rPr>
              <a:t>if else if else </a:t>
            </a:r>
            <a:r>
              <a:rPr lang="en-US" dirty="0"/>
              <a:t>is </a:t>
            </a:r>
            <a:r>
              <a:rPr lang="en-US" dirty="0">
                <a:solidFill>
                  <a:schemeClr val="accent5"/>
                </a:solidFill>
              </a:rPr>
              <a:t>a multiple-selection </a:t>
            </a:r>
            <a:r>
              <a:rPr lang="en-US" dirty="0"/>
              <a:t>statement because it selects among many different actions.</a:t>
            </a:r>
          </a:p>
          <a:p>
            <a:endParaRPr lang="en-US" dirty="0"/>
          </a:p>
        </p:txBody>
      </p:sp>
      <p:sp>
        <p:nvSpPr>
          <p:cNvPr id="3" name="Title 2"/>
          <p:cNvSpPr>
            <a:spLocks noGrp="1"/>
          </p:cNvSpPr>
          <p:nvPr>
            <p:ph type="ctrTitle"/>
          </p:nvPr>
        </p:nvSpPr>
        <p:spPr/>
        <p:txBody>
          <a:bodyPr/>
          <a:lstStyle/>
          <a:p>
            <a:r>
              <a:rPr lang="en-US" dirty="0"/>
              <a:t>Multi-Way if-else Statement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42</a:t>
            </a:fld>
            <a:endParaRPr lang="en-US"/>
          </a:p>
        </p:txBody>
      </p:sp>
      <p:sp>
        <p:nvSpPr>
          <p:cNvPr id="5" name="Rectangle 4"/>
          <p:cNvSpPr/>
          <p:nvPr/>
        </p:nvSpPr>
        <p:spPr>
          <a:xfrm>
            <a:off x="4246509" y="1006676"/>
            <a:ext cx="4328168" cy="5355312"/>
          </a:xfrm>
          <a:prstGeom prst="rect">
            <a:avLst/>
          </a:prstGeom>
          <a:solidFill>
            <a:srgbClr val="DEEBF7"/>
          </a:solidFill>
        </p:spPr>
        <p:txBody>
          <a:bodyPr wrap="square">
            <a:spAutoFit/>
          </a:bodyPr>
          <a:lstStyle/>
          <a:p>
            <a:r>
              <a:rPr lang="en-US" dirty="0">
                <a:latin typeface="Courier New" panose="02070309020205020404" pitchFamily="49" charset="0"/>
                <a:cs typeface="Courier New" panose="02070309020205020404" pitchFamily="49" charset="0"/>
              </a:rPr>
              <a:t>if (studentGrade &gt;= 95) {</a:t>
            </a:r>
          </a:p>
          <a:p>
            <a:r>
              <a:rPr lang="en-US" dirty="0">
                <a:latin typeface="Courier New" panose="02070309020205020404" pitchFamily="49" charset="0"/>
                <a:cs typeface="Courier New" panose="02070309020205020404" pitchFamily="49" charset="0"/>
              </a:rPr>
              <a:t>	System.out.println("A+");</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else if (studentGrade &gt;= 90) {</a:t>
            </a:r>
          </a:p>
          <a:p>
            <a:r>
              <a:rPr lang="en-US" dirty="0">
                <a:latin typeface="Courier New" panose="02070309020205020404" pitchFamily="49" charset="0"/>
                <a:cs typeface="Courier New" panose="02070309020205020404" pitchFamily="49" charset="0"/>
              </a:rPr>
              <a:t>	System.out.println("A");</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else if (studentGrade &gt;= 85) {</a:t>
            </a:r>
          </a:p>
          <a:p>
            <a:r>
              <a:rPr lang="en-US" dirty="0">
                <a:latin typeface="Courier New" panose="02070309020205020404" pitchFamily="49" charset="0"/>
                <a:cs typeface="Courier New" panose="02070309020205020404" pitchFamily="49" charset="0"/>
              </a:rPr>
              <a:t>	System.out.println("B+");</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else if (studentGrade &gt;= 80)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System.out.println("B");</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else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System.out.println("F");</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p:txBody>
      </p:sp>
      <p:pic>
        <p:nvPicPr>
          <p:cNvPr id="6" name="Picture 5"/>
          <p:cNvPicPr>
            <a:picLocks noChangeAspect="1"/>
          </p:cNvPicPr>
          <p:nvPr/>
        </p:nvPicPr>
        <p:blipFill>
          <a:blip r:embed="rId2"/>
          <a:stretch>
            <a:fillRect/>
          </a:stretch>
        </p:blipFill>
        <p:spPr>
          <a:xfrm>
            <a:off x="4246509" y="1006676"/>
            <a:ext cx="4328168" cy="5411937"/>
          </a:xfrm>
          <a:prstGeom prst="rect">
            <a:avLst/>
          </a:prstGeom>
        </p:spPr>
      </p:pic>
      <p:sp>
        <p:nvSpPr>
          <p:cNvPr id="7" name="Rectangle 6"/>
          <p:cNvSpPr/>
          <p:nvPr/>
        </p:nvSpPr>
        <p:spPr>
          <a:xfrm>
            <a:off x="7073767" y="6070455"/>
            <a:ext cx="1922642"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StudentGrade.java</a:t>
            </a:r>
          </a:p>
        </p:txBody>
      </p:sp>
    </p:spTree>
    <p:extLst>
      <p:ext uri="{BB962C8B-B14F-4D97-AF65-F5344CB8AC3E}">
        <p14:creationId xmlns:p14="http://schemas.microsoft.com/office/powerpoint/2010/main" val="2171761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Equivalent Expressions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43</a:t>
            </a:fld>
            <a:endParaRPr lang="en-US"/>
          </a:p>
        </p:txBody>
      </p:sp>
      <p:graphicFrame>
        <p:nvGraphicFramePr>
          <p:cNvPr id="5" name="Object 5"/>
          <p:cNvGraphicFramePr>
            <a:graphicFrameLocks noChangeAspect="1"/>
          </p:cNvGraphicFramePr>
          <p:nvPr/>
        </p:nvGraphicFramePr>
        <p:xfrm>
          <a:off x="285848" y="2320526"/>
          <a:ext cx="8543683" cy="1885768"/>
        </p:xfrm>
        <a:graphic>
          <a:graphicData uri="http://schemas.openxmlformats.org/presentationml/2006/ole">
            <mc:AlternateContent xmlns:mc="http://schemas.openxmlformats.org/markup-compatibility/2006">
              <mc:Choice xmlns:v="urn:schemas-microsoft-com:vml" Requires="v">
                <p:oleObj name="Picture" r:id="rId2" imgW="3398520" imgH="745236" progId="Word.Picture.8">
                  <p:embed/>
                </p:oleObj>
              </mc:Choice>
              <mc:Fallback>
                <p:oleObj name="Picture" r:id="rId2" imgW="3398520" imgH="745236" progId="Word.Picture.8">
                  <p:embed/>
                  <p:pic>
                    <p:nvPicPr>
                      <p:cNvPr id="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848" y="2320526"/>
                        <a:ext cx="8543683" cy="1885768"/>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nvGraphicFramePr>
        <p:xfrm>
          <a:off x="386388" y="997870"/>
          <a:ext cx="8580329" cy="1475890"/>
        </p:xfrm>
        <a:graphic>
          <a:graphicData uri="http://schemas.openxmlformats.org/presentationml/2006/ole">
            <mc:AlternateContent xmlns:mc="http://schemas.openxmlformats.org/markup-compatibility/2006">
              <mc:Choice xmlns:v="urn:schemas-microsoft-com:vml" Requires="v">
                <p:oleObj name="Picture" r:id="rId4" imgW="3730752" imgH="638556" progId="Word.Picture.8">
                  <p:embed/>
                </p:oleObj>
              </mc:Choice>
              <mc:Fallback>
                <p:oleObj name="Picture" r:id="rId4" imgW="3730752" imgH="638556" progId="Word.Picture.8">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388" y="997870"/>
                        <a:ext cx="8580329" cy="1475890"/>
                      </a:xfrm>
                      <a:prstGeom prst="rect">
                        <a:avLst/>
                      </a:prstGeom>
                      <a:noFill/>
                      <a:ln>
                        <a:noFill/>
                      </a:ln>
                    </p:spPr>
                  </p:pic>
                </p:oleObj>
              </mc:Fallback>
            </mc:AlternateContent>
          </a:graphicData>
        </a:graphic>
      </p:graphicFrame>
      <p:grpSp>
        <p:nvGrpSpPr>
          <p:cNvPr id="13" name="Group 12"/>
          <p:cNvGrpSpPr/>
          <p:nvPr/>
        </p:nvGrpSpPr>
        <p:grpSpPr>
          <a:xfrm>
            <a:off x="386388" y="4006525"/>
            <a:ext cx="8315824" cy="1477328"/>
            <a:chOff x="386388" y="4027073"/>
            <a:chExt cx="8315824" cy="1477328"/>
          </a:xfrm>
        </p:grpSpPr>
        <p:sp>
          <p:nvSpPr>
            <p:cNvPr id="2" name="Rectangle 1"/>
            <p:cNvSpPr/>
            <p:nvPr/>
          </p:nvSpPr>
          <p:spPr>
            <a:xfrm>
              <a:off x="386388" y="4124785"/>
              <a:ext cx="3302034" cy="1200329"/>
            </a:xfrm>
            <a:prstGeom prst="rect">
              <a:avLst/>
            </a:prstGeom>
            <a:ln>
              <a:solidFill>
                <a:schemeClr val="tx1"/>
              </a:solidFill>
            </a:ln>
          </p:spPr>
          <p:txBody>
            <a:bodyPr wrap="square">
              <a:spAutoFit/>
            </a:bodyPr>
            <a:lstStyle/>
            <a:p>
              <a:r>
                <a:rPr lang="en-US" dirty="0">
                  <a:latin typeface="Cambria" panose="02040503050406030204" pitchFamily="18" charset="0"/>
                  <a:ea typeface="Cambria" panose="02040503050406030204" pitchFamily="18" charset="0"/>
                </a:rPr>
                <a:t>if (even = true) {</a:t>
              </a:r>
            </a:p>
            <a:p>
              <a:r>
                <a:rPr lang="en-US" dirty="0">
                  <a:latin typeface="Cambria" panose="02040503050406030204" pitchFamily="18" charset="0"/>
                  <a:ea typeface="Cambria" panose="02040503050406030204" pitchFamily="18" charset="0"/>
                </a:rPr>
                <a:t>  System.out.println("It is even");</a:t>
              </a:r>
            </a:p>
            <a:p>
              <a:r>
                <a:rPr lang="en-US" dirty="0">
                  <a:latin typeface="Cambria" panose="02040503050406030204" pitchFamily="18" charset="0"/>
                  <a:ea typeface="Cambria" panose="02040503050406030204" pitchFamily="18" charset="0"/>
                </a:rPr>
                <a:t>}</a:t>
              </a:r>
            </a:p>
          </p:txBody>
        </p:sp>
        <p:sp>
          <p:nvSpPr>
            <p:cNvPr id="7" name="Rectangle 6"/>
            <p:cNvSpPr/>
            <p:nvPr/>
          </p:nvSpPr>
          <p:spPr>
            <a:xfrm>
              <a:off x="5373384" y="4027073"/>
              <a:ext cx="3328828" cy="1477328"/>
            </a:xfrm>
            <a:prstGeom prst="rect">
              <a:avLst/>
            </a:prstGeom>
            <a:ln>
              <a:solidFill>
                <a:schemeClr val="tx1"/>
              </a:solidFill>
            </a:ln>
          </p:spPr>
          <p:txBody>
            <a:bodyPr wrap="square">
              <a:spAutoFit/>
            </a:bodyPr>
            <a:lstStyle/>
            <a:p>
              <a:r>
                <a:rPr lang="en-US" dirty="0">
                  <a:latin typeface="Cambria" panose="02040503050406030204" pitchFamily="18" charset="0"/>
                  <a:ea typeface="Cambria" panose="02040503050406030204" pitchFamily="18" charset="0"/>
                </a:rPr>
                <a:t>even = true;</a:t>
              </a:r>
            </a:p>
            <a:p>
              <a:r>
                <a:rPr lang="en-US" dirty="0">
                  <a:latin typeface="Cambria" panose="02040503050406030204" pitchFamily="18" charset="0"/>
                  <a:ea typeface="Cambria" panose="02040503050406030204" pitchFamily="18" charset="0"/>
                </a:rPr>
                <a:t>if (even == true) {</a:t>
              </a:r>
            </a:p>
            <a:p>
              <a:r>
                <a:rPr lang="en-US" dirty="0">
                  <a:latin typeface="Cambria" panose="02040503050406030204" pitchFamily="18" charset="0"/>
                  <a:ea typeface="Cambria" panose="02040503050406030204" pitchFamily="18" charset="0"/>
                </a:rPr>
                <a:t>  System.out.println("It is even");</a:t>
              </a:r>
            </a:p>
            <a:p>
              <a:r>
                <a:rPr lang="en-US" dirty="0">
                  <a:latin typeface="Cambria" panose="02040503050406030204" pitchFamily="18" charset="0"/>
                  <a:ea typeface="Cambria" panose="02040503050406030204" pitchFamily="18" charset="0"/>
                </a:rPr>
                <a:t>}</a:t>
              </a:r>
            </a:p>
          </p:txBody>
        </p:sp>
        <p:pic>
          <p:nvPicPr>
            <p:cNvPr id="9" name="Picture 8"/>
            <p:cNvPicPr>
              <a:picLocks noChangeAspect="1"/>
            </p:cNvPicPr>
            <p:nvPr/>
          </p:nvPicPr>
          <p:blipFill rotWithShape="1">
            <a:blip r:embed="rId6"/>
            <a:srcRect l="41282" r="41328" b="52849"/>
            <a:stretch/>
          </p:blipFill>
          <p:spPr>
            <a:xfrm>
              <a:off x="3880009" y="4136755"/>
              <a:ext cx="1356189" cy="807548"/>
            </a:xfrm>
            <a:prstGeom prst="rect">
              <a:avLst/>
            </a:prstGeom>
          </p:spPr>
        </p:pic>
      </p:grpSp>
      <p:sp>
        <p:nvSpPr>
          <p:cNvPr id="10" name="Rectangle 9"/>
          <p:cNvSpPr/>
          <p:nvPr/>
        </p:nvSpPr>
        <p:spPr>
          <a:xfrm>
            <a:off x="386388" y="5439491"/>
            <a:ext cx="3302034" cy="369332"/>
          </a:xfrm>
          <a:prstGeom prst="rect">
            <a:avLst/>
          </a:prstGeom>
          <a:ln>
            <a:solidFill>
              <a:schemeClr val="tx1"/>
            </a:solidFill>
          </a:ln>
        </p:spPr>
        <p:txBody>
          <a:bodyPr wrap="square">
            <a:spAutoFit/>
          </a:bodyPr>
          <a:lstStyle/>
          <a:p>
            <a:r>
              <a:rPr lang="en-US" dirty="0">
                <a:latin typeface="Cambria" panose="02040503050406030204" pitchFamily="18" charset="0"/>
                <a:ea typeface="Cambria" panose="02040503050406030204" pitchFamily="18" charset="0"/>
              </a:rPr>
              <a:t>!( a &amp;&amp; b)</a:t>
            </a:r>
          </a:p>
        </p:txBody>
      </p:sp>
      <p:sp>
        <p:nvSpPr>
          <p:cNvPr id="11" name="Rectangle 10"/>
          <p:cNvSpPr/>
          <p:nvPr/>
        </p:nvSpPr>
        <p:spPr>
          <a:xfrm>
            <a:off x="5373384" y="5439491"/>
            <a:ext cx="3328828" cy="369332"/>
          </a:xfrm>
          <a:prstGeom prst="rect">
            <a:avLst/>
          </a:prstGeom>
          <a:ln>
            <a:solidFill>
              <a:schemeClr val="tx1"/>
            </a:solidFill>
          </a:ln>
        </p:spPr>
        <p:txBody>
          <a:bodyPr wrap="square">
            <a:spAutoFit/>
          </a:bodyPr>
          <a:lstStyle/>
          <a:p>
            <a:r>
              <a:rPr lang="en-US" dirty="0">
                <a:latin typeface="Cambria" panose="02040503050406030204" pitchFamily="18" charset="0"/>
                <a:ea typeface="Cambria" panose="02040503050406030204" pitchFamily="18" charset="0"/>
              </a:rPr>
              <a:t>!a || !b</a:t>
            </a:r>
          </a:p>
        </p:txBody>
      </p:sp>
      <p:pic>
        <p:nvPicPr>
          <p:cNvPr id="12" name="Picture 11"/>
          <p:cNvPicPr>
            <a:picLocks noChangeAspect="1"/>
          </p:cNvPicPr>
          <p:nvPr/>
        </p:nvPicPr>
        <p:blipFill rotWithShape="1">
          <a:blip r:embed="rId6"/>
          <a:srcRect l="41282" r="41328" b="52849"/>
          <a:stretch/>
        </p:blipFill>
        <p:spPr>
          <a:xfrm>
            <a:off x="3852808" y="5045725"/>
            <a:ext cx="1356189" cy="807548"/>
          </a:xfrm>
          <a:prstGeom prst="rect">
            <a:avLst/>
          </a:prstGeom>
        </p:spPr>
      </p:pic>
      <p:sp>
        <p:nvSpPr>
          <p:cNvPr id="17" name="Rectangle 16"/>
          <p:cNvSpPr/>
          <p:nvPr/>
        </p:nvSpPr>
        <p:spPr>
          <a:xfrm>
            <a:off x="386388" y="6012544"/>
            <a:ext cx="3302034" cy="369332"/>
          </a:xfrm>
          <a:prstGeom prst="rect">
            <a:avLst/>
          </a:prstGeom>
          <a:ln>
            <a:solidFill>
              <a:schemeClr val="tx1"/>
            </a:solidFill>
          </a:ln>
        </p:spPr>
        <p:txBody>
          <a:bodyPr wrap="square">
            <a:spAutoFit/>
          </a:bodyPr>
          <a:lstStyle/>
          <a:p>
            <a:r>
              <a:rPr lang="en-US" dirty="0">
                <a:latin typeface="Cambria" panose="02040503050406030204" pitchFamily="18" charset="0"/>
                <a:ea typeface="Cambria" panose="02040503050406030204" pitchFamily="18" charset="0"/>
              </a:rPr>
              <a:t>!( a || !b)</a:t>
            </a:r>
          </a:p>
        </p:txBody>
      </p:sp>
      <p:sp>
        <p:nvSpPr>
          <p:cNvPr id="18" name="Rectangle 17"/>
          <p:cNvSpPr/>
          <p:nvPr/>
        </p:nvSpPr>
        <p:spPr>
          <a:xfrm>
            <a:off x="5373384" y="6012544"/>
            <a:ext cx="3328828" cy="369332"/>
          </a:xfrm>
          <a:prstGeom prst="rect">
            <a:avLst/>
          </a:prstGeom>
          <a:ln>
            <a:solidFill>
              <a:schemeClr val="tx1"/>
            </a:solidFill>
          </a:ln>
        </p:spPr>
        <p:txBody>
          <a:bodyPr wrap="square">
            <a:spAutoFit/>
          </a:bodyPr>
          <a:lstStyle/>
          <a:p>
            <a:r>
              <a:rPr lang="en-US" dirty="0">
                <a:latin typeface="Cambria" panose="02040503050406030204" pitchFamily="18" charset="0"/>
                <a:ea typeface="Cambria" panose="02040503050406030204" pitchFamily="18" charset="0"/>
              </a:rPr>
              <a:t>!a &amp;&amp; b</a:t>
            </a:r>
          </a:p>
        </p:txBody>
      </p:sp>
      <p:pic>
        <p:nvPicPr>
          <p:cNvPr id="19" name="Picture 18"/>
          <p:cNvPicPr>
            <a:picLocks noChangeAspect="1"/>
          </p:cNvPicPr>
          <p:nvPr/>
        </p:nvPicPr>
        <p:blipFill rotWithShape="1">
          <a:blip r:embed="rId6"/>
          <a:srcRect l="41282" r="41328" b="52849"/>
          <a:stretch/>
        </p:blipFill>
        <p:spPr>
          <a:xfrm>
            <a:off x="3852808" y="5618778"/>
            <a:ext cx="1356189" cy="807548"/>
          </a:xfrm>
          <a:prstGeom prst="rect">
            <a:avLst/>
          </a:prstGeom>
        </p:spPr>
      </p:pic>
    </p:spTree>
    <p:extLst>
      <p:ext uri="{BB962C8B-B14F-4D97-AF65-F5344CB8AC3E}">
        <p14:creationId xmlns:p14="http://schemas.microsoft.com/office/powerpoint/2010/main" val="4231934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t>Body Mass Index (BMI) is a measure of health on weight. It can be calculated by taking your weight in kilograms and dividing by the square of your height in meters. The interpretation of BMI for people 16 years or older is as follows</a:t>
            </a:r>
          </a:p>
        </p:txBody>
      </p:sp>
      <p:sp>
        <p:nvSpPr>
          <p:cNvPr id="3" name="Title 2"/>
          <p:cNvSpPr>
            <a:spLocks noGrp="1"/>
          </p:cNvSpPr>
          <p:nvPr>
            <p:ph type="ctrTitle"/>
          </p:nvPr>
        </p:nvSpPr>
        <p:spPr/>
        <p:txBody>
          <a:bodyPr/>
          <a:lstStyle/>
          <a:p>
            <a:r>
              <a:rPr lang="en-US" dirty="0"/>
              <a:t>Example: Body Mass Index</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44</a:t>
            </a:fld>
            <a:endParaRPr lang="en-US"/>
          </a:p>
        </p:txBody>
      </p:sp>
      <p:pic>
        <p:nvPicPr>
          <p:cNvPr id="5" name="Picture 4"/>
          <p:cNvPicPr>
            <a:picLocks noChangeAspect="1"/>
          </p:cNvPicPr>
          <p:nvPr/>
        </p:nvPicPr>
        <p:blipFill rotWithShape="1">
          <a:blip r:embed="rId2"/>
          <a:srcRect b="27898"/>
          <a:stretch/>
        </p:blipFill>
        <p:spPr>
          <a:xfrm>
            <a:off x="4191809" y="1936435"/>
            <a:ext cx="4937760" cy="3262289"/>
          </a:xfrm>
          <a:prstGeom prst="rect">
            <a:avLst/>
          </a:prstGeom>
        </p:spPr>
      </p:pic>
      <p:sp>
        <p:nvSpPr>
          <p:cNvPr id="6" name="Rectangle 5"/>
          <p:cNvSpPr/>
          <p:nvPr/>
        </p:nvSpPr>
        <p:spPr>
          <a:xfrm>
            <a:off x="14432" y="2349984"/>
            <a:ext cx="4002867" cy="1754326"/>
          </a:xfrm>
          <a:prstGeom prst="rect">
            <a:avLst/>
          </a:prstGeom>
        </p:spPr>
        <p:txBody>
          <a:bodyPr wrap="square">
            <a:spAutoFit/>
          </a:bodyPr>
          <a:lstStyle/>
          <a:p>
            <a:pPr indent="91440"/>
            <a:r>
              <a:rPr lang="de-DE" dirty="0">
                <a:latin typeface="Times New Roman" panose="02020603050405020304" pitchFamily="18" charset="0"/>
                <a:ea typeface="SimSun" panose="02010600030101010101" pitchFamily="2" charset="-122"/>
              </a:rPr>
              <a:t>	BMI				     Interpretation</a:t>
            </a:r>
            <a:endParaRPr lang="en-US" sz="3600" dirty="0">
              <a:latin typeface="Times New Roman" panose="02020603050405020304" pitchFamily="18" charset="0"/>
              <a:ea typeface="SimSun" panose="02010600030101010101" pitchFamily="2" charset="-122"/>
            </a:endParaRPr>
          </a:p>
          <a:p>
            <a:r>
              <a:rPr lang="de-DE" dirty="0">
                <a:latin typeface="Times New Roman" panose="02020603050405020304" pitchFamily="18" charset="0"/>
                <a:ea typeface="SimSun" panose="02010600030101010101" pitchFamily="2" charset="-122"/>
              </a:rPr>
              <a:t> -------------------------------------------------</a:t>
            </a:r>
            <a:endParaRPr lang="en-US" sz="3600" dirty="0">
              <a:latin typeface="Times New Roman" panose="02020603050405020304" pitchFamily="18" charset="0"/>
              <a:ea typeface="SimSun" panose="02010600030101010101" pitchFamily="2" charset="-122"/>
            </a:endParaRPr>
          </a:p>
          <a:p>
            <a:r>
              <a:rPr lang="de-DE" dirty="0">
                <a:latin typeface="Times New Roman" panose="02020603050405020304" pitchFamily="18" charset="0"/>
                <a:ea typeface="SimSun" panose="02010600030101010101" pitchFamily="2" charset="-122"/>
              </a:rPr>
              <a:t>   BMI &lt; 18.5			     Underweight</a:t>
            </a:r>
            <a:endParaRPr lang="en-US" sz="3600" dirty="0">
              <a:latin typeface="Times New Roman" panose="02020603050405020304" pitchFamily="18" charset="0"/>
              <a:ea typeface="SimSun" panose="02010600030101010101" pitchFamily="2" charset="-122"/>
            </a:endParaRPr>
          </a:p>
          <a:p>
            <a:pPr marL="182880" marR="0">
              <a:spcBef>
                <a:spcPts val="0"/>
              </a:spcBef>
              <a:spcAft>
                <a:spcPts val="0"/>
              </a:spcAft>
            </a:pPr>
            <a:r>
              <a:rPr lang="de-DE" dirty="0">
                <a:latin typeface="Times New Roman" panose="02020603050405020304" pitchFamily="18" charset="0"/>
                <a:ea typeface="SimSun" panose="02010600030101010101" pitchFamily="2" charset="-122"/>
              </a:rPr>
              <a:t>18.5  &lt;=  BMI  &lt; 25.0	     Normal </a:t>
            </a:r>
            <a:endParaRPr lang="en-US" sz="3600" dirty="0">
              <a:latin typeface="Times New Roman" panose="02020603050405020304" pitchFamily="18" charset="0"/>
              <a:ea typeface="SimSun" panose="02010600030101010101" pitchFamily="2" charset="-122"/>
            </a:endParaRPr>
          </a:p>
          <a:p>
            <a:pPr marL="182880" marR="0">
              <a:spcBef>
                <a:spcPts val="0"/>
              </a:spcBef>
              <a:spcAft>
                <a:spcPts val="0"/>
              </a:spcAft>
            </a:pPr>
            <a:r>
              <a:rPr lang="de-DE" dirty="0">
                <a:latin typeface="Times New Roman" panose="02020603050405020304" pitchFamily="18" charset="0"/>
                <a:ea typeface="SimSun" panose="02010600030101010101" pitchFamily="2" charset="-122"/>
              </a:rPr>
              <a:t>25.0  &lt;=  BMI  &lt; 30.0      Overweight</a:t>
            </a:r>
            <a:endParaRPr lang="en-US" sz="3600" dirty="0">
              <a:latin typeface="Times New Roman" panose="02020603050405020304" pitchFamily="18" charset="0"/>
              <a:ea typeface="SimSun" panose="02010600030101010101" pitchFamily="2" charset="-122"/>
            </a:endParaRPr>
          </a:p>
          <a:p>
            <a:pPr indent="182880"/>
            <a:r>
              <a:rPr lang="de-DE" dirty="0">
                <a:latin typeface="Times New Roman" panose="02020603050405020304" pitchFamily="18" charset="0"/>
                <a:ea typeface="SimSun" panose="02010600030101010101" pitchFamily="2" charset="-122"/>
              </a:rPr>
              <a:t>30.0  &lt;=  BMI      	     Obese</a:t>
            </a:r>
            <a:endParaRPr lang="en-US" sz="3600" dirty="0">
              <a:effectLst/>
              <a:latin typeface="Times New Roman" panose="02020603050405020304" pitchFamily="18" charset="0"/>
              <a:ea typeface="SimSun" panose="02010600030101010101" pitchFamily="2" charset="-122"/>
            </a:endParaRPr>
          </a:p>
        </p:txBody>
      </p:sp>
      <p:pic>
        <p:nvPicPr>
          <p:cNvPr id="7" name="Picture 6"/>
          <p:cNvPicPr>
            <a:picLocks noChangeAspect="1"/>
          </p:cNvPicPr>
          <p:nvPr/>
        </p:nvPicPr>
        <p:blipFill rotWithShape="1">
          <a:blip r:embed="rId2"/>
          <a:srcRect t="72135" r="31780"/>
          <a:stretch/>
        </p:blipFill>
        <p:spPr>
          <a:xfrm>
            <a:off x="290308" y="4814244"/>
            <a:ext cx="3726991" cy="1394907"/>
          </a:xfrm>
          <a:prstGeom prst="rect">
            <a:avLst/>
          </a:prstGeom>
        </p:spPr>
      </p:pic>
      <p:sp>
        <p:nvSpPr>
          <p:cNvPr id="8" name="Rectangle 7"/>
          <p:cNvSpPr/>
          <p:nvPr/>
        </p:nvSpPr>
        <p:spPr>
          <a:xfrm>
            <a:off x="5596936" y="5990897"/>
            <a:ext cx="2127505"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BMICalculation.java</a:t>
            </a:r>
          </a:p>
        </p:txBody>
      </p:sp>
    </p:spTree>
    <p:extLst>
      <p:ext uri="{BB962C8B-B14F-4D97-AF65-F5344CB8AC3E}">
        <p14:creationId xmlns:p14="http://schemas.microsoft.com/office/powerpoint/2010/main" val="102196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1071415"/>
            <a:ext cx="4843318" cy="5179436"/>
          </a:xfrm>
        </p:spPr>
        <p:txBody>
          <a:bodyPr>
            <a:normAutofit/>
          </a:bodyPr>
          <a:lstStyle/>
          <a:p>
            <a:r>
              <a:rPr lang="en-US" sz="2000" dirty="0"/>
              <a:t>When a multiway if-else statement has many possible outcomes, it can be hard to read. </a:t>
            </a:r>
          </a:p>
          <a:p>
            <a:endParaRPr lang="en-US" sz="2000" dirty="0"/>
          </a:p>
          <a:p>
            <a:r>
              <a:rPr lang="en-US" sz="2000" dirty="0"/>
              <a:t>If the choice is based on the value of an integer or a character expression, the switch statement can make your code easier to understand</a:t>
            </a:r>
          </a:p>
          <a:p>
            <a:endParaRPr lang="en-US" sz="2000" dirty="0"/>
          </a:p>
          <a:p>
            <a:r>
              <a:rPr lang="en-US" sz="2000" dirty="0"/>
              <a:t>The value1, ..., and </a:t>
            </a:r>
            <a:r>
              <a:rPr lang="en-US" sz="2000" dirty="0" err="1"/>
              <a:t>valueN</a:t>
            </a:r>
            <a:r>
              <a:rPr lang="en-US" sz="2000" dirty="0"/>
              <a:t> must have the same data type as the value of the switch-expression.</a:t>
            </a:r>
          </a:p>
        </p:txBody>
      </p:sp>
      <p:sp>
        <p:nvSpPr>
          <p:cNvPr id="3" name="Title 2"/>
          <p:cNvSpPr>
            <a:spLocks noGrp="1"/>
          </p:cNvSpPr>
          <p:nvPr>
            <p:ph type="ctrTitle"/>
          </p:nvPr>
        </p:nvSpPr>
        <p:spPr/>
        <p:txBody>
          <a:bodyPr/>
          <a:lstStyle/>
          <a:p>
            <a:r>
              <a:rPr lang="en-US" dirty="0"/>
              <a:t>Switch Statement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45</a:t>
            </a:fld>
            <a:endParaRPr lang="en-US"/>
          </a:p>
        </p:txBody>
      </p:sp>
      <p:sp>
        <p:nvSpPr>
          <p:cNvPr id="6" name="Rectangle 5"/>
          <p:cNvSpPr/>
          <p:nvPr/>
        </p:nvSpPr>
        <p:spPr>
          <a:xfrm>
            <a:off x="5349240" y="1460530"/>
            <a:ext cx="3480291" cy="4401205"/>
          </a:xfrm>
          <a:prstGeom prst="rect">
            <a:avLst/>
          </a:prstGeom>
        </p:spPr>
        <p:txBody>
          <a:bodyPr wrap="square">
            <a:spAutoFit/>
          </a:bodyPr>
          <a:lstStyle/>
          <a:p>
            <a:r>
              <a:rPr lang="en-US" sz="2000" dirty="0">
                <a:solidFill>
                  <a:schemeClr val="accent5"/>
                </a:solidFill>
                <a:latin typeface="Garamond" panose="02020404030301010803" pitchFamily="18" charset="0"/>
              </a:rPr>
              <a:t>switch</a:t>
            </a:r>
            <a:r>
              <a:rPr lang="en-US" sz="2000" dirty="0">
                <a:latin typeface="Garamond" panose="02020404030301010803" pitchFamily="18" charset="0"/>
              </a:rPr>
              <a:t> (switch-expression) {</a:t>
            </a:r>
          </a:p>
          <a:p>
            <a:r>
              <a:rPr lang="en-US" sz="2000" dirty="0">
                <a:latin typeface="Garamond" panose="02020404030301010803" pitchFamily="18" charset="0"/>
              </a:rPr>
              <a:t>  </a:t>
            </a:r>
            <a:r>
              <a:rPr lang="en-US" sz="2000" dirty="0">
                <a:solidFill>
                  <a:schemeClr val="accent5"/>
                </a:solidFill>
                <a:latin typeface="Garamond" panose="02020404030301010803" pitchFamily="18" charset="0"/>
              </a:rPr>
              <a:t>case</a:t>
            </a:r>
            <a:r>
              <a:rPr lang="en-US" sz="2000" dirty="0">
                <a:latin typeface="Garamond" panose="02020404030301010803" pitchFamily="18" charset="0"/>
              </a:rPr>
              <a:t> value1:  </a:t>
            </a:r>
          </a:p>
          <a:p>
            <a:r>
              <a:rPr lang="en-US" sz="2000" dirty="0">
                <a:latin typeface="Garamond" panose="02020404030301010803" pitchFamily="18" charset="0"/>
              </a:rPr>
              <a:t>	statement(s)1;</a:t>
            </a:r>
          </a:p>
          <a:p>
            <a:r>
              <a:rPr lang="en-US" sz="2000" dirty="0">
                <a:latin typeface="Garamond" panose="02020404030301010803" pitchFamily="18" charset="0"/>
              </a:rPr>
              <a:t>         </a:t>
            </a:r>
            <a:r>
              <a:rPr lang="en-US" sz="2000" dirty="0">
                <a:solidFill>
                  <a:schemeClr val="accent5"/>
                </a:solidFill>
                <a:latin typeface="Garamond" panose="02020404030301010803" pitchFamily="18" charset="0"/>
              </a:rPr>
              <a:t>break</a:t>
            </a:r>
            <a:r>
              <a:rPr lang="en-US" sz="2000" dirty="0">
                <a:latin typeface="Garamond" panose="02020404030301010803" pitchFamily="18" charset="0"/>
              </a:rPr>
              <a:t>;</a:t>
            </a:r>
          </a:p>
          <a:p>
            <a:r>
              <a:rPr lang="en-US" sz="2000" dirty="0">
                <a:latin typeface="Garamond" panose="02020404030301010803" pitchFamily="18" charset="0"/>
              </a:rPr>
              <a:t>  </a:t>
            </a:r>
            <a:r>
              <a:rPr lang="en-US" sz="2000" dirty="0">
                <a:solidFill>
                  <a:schemeClr val="accent5"/>
                </a:solidFill>
                <a:latin typeface="Garamond" panose="02020404030301010803" pitchFamily="18" charset="0"/>
              </a:rPr>
              <a:t>case</a:t>
            </a:r>
            <a:r>
              <a:rPr lang="en-US" sz="2000" dirty="0">
                <a:latin typeface="Garamond" panose="02020404030301010803" pitchFamily="18" charset="0"/>
              </a:rPr>
              <a:t> value2: </a:t>
            </a:r>
          </a:p>
          <a:p>
            <a:r>
              <a:rPr lang="en-US" sz="2000" dirty="0">
                <a:latin typeface="Garamond" panose="02020404030301010803" pitchFamily="18" charset="0"/>
              </a:rPr>
              <a:t>	statement(s)2;</a:t>
            </a:r>
          </a:p>
          <a:p>
            <a:r>
              <a:rPr lang="en-US" sz="2000" dirty="0">
                <a:latin typeface="Garamond" panose="02020404030301010803" pitchFamily="18" charset="0"/>
              </a:rPr>
              <a:t>         </a:t>
            </a:r>
            <a:r>
              <a:rPr lang="en-US" sz="2000" dirty="0">
                <a:solidFill>
                  <a:schemeClr val="accent5"/>
                </a:solidFill>
                <a:latin typeface="Garamond" panose="02020404030301010803" pitchFamily="18" charset="0"/>
              </a:rPr>
              <a:t>break</a:t>
            </a:r>
            <a:r>
              <a:rPr lang="en-US" sz="2000" dirty="0">
                <a:latin typeface="Garamond" panose="02020404030301010803" pitchFamily="18" charset="0"/>
              </a:rPr>
              <a:t>;</a:t>
            </a:r>
          </a:p>
          <a:p>
            <a:r>
              <a:rPr lang="en-US" sz="2000" dirty="0">
                <a:latin typeface="Garamond" panose="02020404030301010803" pitchFamily="18" charset="0"/>
              </a:rPr>
              <a:t>  …</a:t>
            </a:r>
          </a:p>
          <a:p>
            <a:r>
              <a:rPr lang="en-US" sz="2000" dirty="0">
                <a:latin typeface="Garamond" panose="02020404030301010803" pitchFamily="18" charset="0"/>
              </a:rPr>
              <a:t>  </a:t>
            </a:r>
            <a:r>
              <a:rPr lang="en-US" sz="2000" dirty="0">
                <a:solidFill>
                  <a:schemeClr val="accent5"/>
                </a:solidFill>
                <a:latin typeface="Garamond" panose="02020404030301010803" pitchFamily="18" charset="0"/>
              </a:rPr>
              <a:t>case</a:t>
            </a:r>
            <a:r>
              <a:rPr lang="en-US" sz="2000" dirty="0">
                <a:latin typeface="Garamond" panose="02020404030301010803" pitchFamily="18" charset="0"/>
              </a:rPr>
              <a:t> </a:t>
            </a:r>
            <a:r>
              <a:rPr lang="en-US" sz="2000" dirty="0" err="1">
                <a:latin typeface="Garamond" panose="02020404030301010803" pitchFamily="18" charset="0"/>
              </a:rPr>
              <a:t>valueN</a:t>
            </a:r>
            <a:r>
              <a:rPr lang="en-US" sz="2000" dirty="0">
                <a:latin typeface="Garamond" panose="02020404030301010803" pitchFamily="18" charset="0"/>
              </a:rPr>
              <a:t>: </a:t>
            </a:r>
          </a:p>
          <a:p>
            <a:r>
              <a:rPr lang="en-US" sz="2000" dirty="0">
                <a:latin typeface="Garamond" panose="02020404030301010803" pitchFamily="18" charset="0"/>
              </a:rPr>
              <a:t>	statement(s)N;</a:t>
            </a:r>
          </a:p>
          <a:p>
            <a:r>
              <a:rPr lang="en-US" sz="2000" dirty="0">
                <a:latin typeface="Garamond" panose="02020404030301010803" pitchFamily="18" charset="0"/>
              </a:rPr>
              <a:t>         </a:t>
            </a:r>
            <a:r>
              <a:rPr lang="en-US" sz="2000" dirty="0">
                <a:solidFill>
                  <a:schemeClr val="accent1"/>
                </a:solidFill>
                <a:latin typeface="Garamond" panose="02020404030301010803" pitchFamily="18" charset="0"/>
              </a:rPr>
              <a:t>b</a:t>
            </a:r>
            <a:r>
              <a:rPr lang="en-US" sz="2000" dirty="0">
                <a:solidFill>
                  <a:schemeClr val="accent5"/>
                </a:solidFill>
                <a:latin typeface="Garamond" panose="02020404030301010803" pitchFamily="18" charset="0"/>
              </a:rPr>
              <a:t>r</a:t>
            </a:r>
            <a:r>
              <a:rPr lang="en-US" sz="2000" dirty="0">
                <a:solidFill>
                  <a:schemeClr val="accent1"/>
                </a:solidFill>
                <a:latin typeface="Garamond" panose="02020404030301010803" pitchFamily="18" charset="0"/>
              </a:rPr>
              <a:t>eak</a:t>
            </a:r>
            <a:r>
              <a:rPr lang="en-US" sz="2000" dirty="0">
                <a:latin typeface="Garamond" panose="02020404030301010803" pitchFamily="18" charset="0"/>
              </a:rPr>
              <a:t>;</a:t>
            </a:r>
          </a:p>
          <a:p>
            <a:r>
              <a:rPr lang="en-US" sz="2000" dirty="0">
                <a:latin typeface="Garamond" panose="02020404030301010803" pitchFamily="18" charset="0"/>
              </a:rPr>
              <a:t>  </a:t>
            </a:r>
            <a:r>
              <a:rPr lang="en-US" sz="2000" dirty="0">
                <a:solidFill>
                  <a:schemeClr val="accent5"/>
                </a:solidFill>
                <a:latin typeface="Garamond" panose="02020404030301010803" pitchFamily="18" charset="0"/>
              </a:rPr>
              <a:t>default</a:t>
            </a:r>
            <a:r>
              <a:rPr lang="en-US" sz="2000" dirty="0">
                <a:latin typeface="Garamond" panose="02020404030301010803" pitchFamily="18" charset="0"/>
              </a:rPr>
              <a:t>: </a:t>
            </a:r>
          </a:p>
          <a:p>
            <a:r>
              <a:rPr lang="en-US" sz="2000" dirty="0">
                <a:latin typeface="Garamond" panose="02020404030301010803" pitchFamily="18" charset="0"/>
              </a:rPr>
              <a:t>	statement(s)-for-default;</a:t>
            </a:r>
          </a:p>
          <a:p>
            <a:r>
              <a:rPr lang="en-US" sz="2000" dirty="0">
                <a:latin typeface="Garamond" panose="02020404030301010803" pitchFamily="18" charset="0"/>
              </a:rPr>
              <a:t>}</a:t>
            </a:r>
          </a:p>
        </p:txBody>
      </p:sp>
    </p:spTree>
    <p:extLst>
      <p:ext uri="{BB962C8B-B14F-4D97-AF65-F5344CB8AC3E}">
        <p14:creationId xmlns:p14="http://schemas.microsoft.com/office/powerpoint/2010/main" val="1279164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controlling expression is evaluated.</a:t>
            </a:r>
          </a:p>
          <a:p>
            <a:r>
              <a:rPr lang="en-US" dirty="0"/>
              <a:t>The value of the expression is compared with the value of each case.</a:t>
            </a:r>
          </a:p>
          <a:p>
            <a:r>
              <a:rPr lang="en-US" dirty="0"/>
              <a:t>If there is a match, the associated block of code is executed.</a:t>
            </a:r>
          </a:p>
          <a:p>
            <a:r>
              <a:rPr lang="en-US" dirty="0"/>
              <a:t>The statements starting from this case are executed until either a break statement or the end of the switch  statement is reached</a:t>
            </a:r>
          </a:p>
        </p:txBody>
      </p:sp>
      <p:sp>
        <p:nvSpPr>
          <p:cNvPr id="3" name="Title 2"/>
          <p:cNvSpPr>
            <a:spLocks noGrp="1"/>
          </p:cNvSpPr>
          <p:nvPr>
            <p:ph type="ctrTitle"/>
          </p:nvPr>
        </p:nvSpPr>
        <p:spPr/>
        <p:txBody>
          <a:bodyPr/>
          <a:lstStyle/>
          <a:p>
            <a:r>
              <a:rPr lang="en-US" dirty="0"/>
              <a:t>How Switch Statement executes?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46</a:t>
            </a:fld>
            <a:endParaRPr lang="en-US"/>
          </a:p>
        </p:txBody>
      </p:sp>
      <p:pic>
        <p:nvPicPr>
          <p:cNvPr id="6" name="Picture 5"/>
          <p:cNvPicPr>
            <a:picLocks noChangeAspect="1"/>
          </p:cNvPicPr>
          <p:nvPr/>
        </p:nvPicPr>
        <p:blipFill>
          <a:blip r:embed="rId3"/>
          <a:stretch>
            <a:fillRect/>
          </a:stretch>
        </p:blipFill>
        <p:spPr>
          <a:xfrm>
            <a:off x="2126751" y="3793279"/>
            <a:ext cx="5566363" cy="2457572"/>
          </a:xfrm>
          <a:prstGeom prst="rect">
            <a:avLst/>
          </a:prstGeom>
        </p:spPr>
      </p:pic>
      <p:sp>
        <p:nvSpPr>
          <p:cNvPr id="5" name="Rectangle 4"/>
          <p:cNvSpPr/>
          <p:nvPr/>
        </p:nvSpPr>
        <p:spPr>
          <a:xfrm>
            <a:off x="7305275" y="6041263"/>
            <a:ext cx="1101584"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Days.java</a:t>
            </a:r>
          </a:p>
        </p:txBody>
      </p:sp>
    </p:spTree>
    <p:extLst>
      <p:ext uri="{BB962C8B-B14F-4D97-AF65-F5344CB8AC3E}">
        <p14:creationId xmlns:p14="http://schemas.microsoft.com/office/powerpoint/2010/main" val="3648036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output of the following code if the value of the variable day is 2?</a:t>
            </a:r>
          </a:p>
        </p:txBody>
      </p:sp>
      <p:sp>
        <p:nvSpPr>
          <p:cNvPr id="3" name="Title 2"/>
          <p:cNvSpPr>
            <a:spLocks noGrp="1"/>
          </p:cNvSpPr>
          <p:nvPr>
            <p:ph type="ctrTitle"/>
          </p:nvPr>
        </p:nvSpPr>
        <p:spPr/>
        <p:txBody>
          <a:bodyPr/>
          <a:lstStyle/>
          <a:p>
            <a:r>
              <a:rPr lang="en-US" dirty="0"/>
              <a:t>Popup Question(1)</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47</a:t>
            </a:fld>
            <a:endParaRPr lang="en-US"/>
          </a:p>
        </p:txBody>
      </p:sp>
      <p:sp>
        <p:nvSpPr>
          <p:cNvPr id="5" name="Text Box 4"/>
          <p:cNvSpPr txBox="1">
            <a:spLocks noChangeArrowheads="1"/>
          </p:cNvSpPr>
          <p:nvPr/>
        </p:nvSpPr>
        <p:spPr bwMode="auto">
          <a:xfrm>
            <a:off x="683715" y="1817134"/>
            <a:ext cx="6508196"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dirty="0"/>
              <a:t>switch</a:t>
            </a:r>
            <a:r>
              <a:rPr lang="en-US" altLang="en-US" sz="2400" dirty="0"/>
              <a:t> (day) {</a:t>
            </a:r>
            <a:endParaRPr lang="en-US" altLang="en-US" sz="2400" u="sng" dirty="0"/>
          </a:p>
          <a:p>
            <a:pPr>
              <a:spcBef>
                <a:spcPct val="0"/>
              </a:spcBef>
              <a:buClrTx/>
              <a:buSzTx/>
              <a:buFontTx/>
              <a:buNone/>
            </a:pPr>
            <a:r>
              <a:rPr lang="en-US" altLang="en-US" sz="2400" dirty="0"/>
              <a:t>  </a:t>
            </a:r>
            <a:r>
              <a:rPr lang="en-US" altLang="en-US" sz="2400" b="1" dirty="0"/>
              <a:t>case</a:t>
            </a:r>
            <a:r>
              <a:rPr lang="en-US" altLang="en-US" sz="2400" dirty="0"/>
              <a:t> 1: </a:t>
            </a:r>
            <a:endParaRPr lang="en-US" altLang="en-US" sz="2400" u="sng" dirty="0"/>
          </a:p>
          <a:p>
            <a:pPr>
              <a:spcBef>
                <a:spcPct val="0"/>
              </a:spcBef>
              <a:buClrTx/>
              <a:buSzTx/>
              <a:buNone/>
            </a:pPr>
            <a:r>
              <a:rPr lang="en-US" altLang="en-US" sz="2400" dirty="0"/>
              <a:t>  </a:t>
            </a:r>
            <a:r>
              <a:rPr lang="en-US" altLang="en-US" sz="2400" b="1" dirty="0"/>
              <a:t>case</a:t>
            </a:r>
            <a:r>
              <a:rPr lang="en-US" altLang="en-US" sz="2400" dirty="0"/>
              <a:t> 2: System.out.println(“Monday"); </a:t>
            </a:r>
            <a:endParaRPr lang="en-US" altLang="en-US" sz="2400" u="sng" dirty="0"/>
          </a:p>
          <a:p>
            <a:pPr>
              <a:spcBef>
                <a:spcPct val="0"/>
              </a:spcBef>
              <a:buClrTx/>
              <a:buSzTx/>
              <a:buFontTx/>
              <a:buNone/>
            </a:pPr>
            <a:r>
              <a:rPr lang="en-US" altLang="en-US" sz="2400" dirty="0"/>
              <a:t>  </a:t>
            </a:r>
            <a:r>
              <a:rPr lang="en-US" altLang="en-US" sz="2400" b="1" dirty="0"/>
              <a:t>case</a:t>
            </a:r>
            <a:r>
              <a:rPr lang="en-US" altLang="en-US" sz="2400" dirty="0"/>
              <a:t> 3: </a:t>
            </a:r>
            <a:endParaRPr lang="en-US" altLang="en-US" sz="2400" u="sng" dirty="0"/>
          </a:p>
          <a:p>
            <a:pPr>
              <a:spcBef>
                <a:spcPct val="0"/>
              </a:spcBef>
              <a:buClrTx/>
              <a:buSzTx/>
              <a:buFontTx/>
              <a:buNone/>
            </a:pPr>
            <a:r>
              <a:rPr lang="en-US" altLang="en-US" sz="2400" dirty="0"/>
              <a:t>  </a:t>
            </a:r>
            <a:r>
              <a:rPr lang="en-US" altLang="en-US" sz="2400" b="1" dirty="0"/>
              <a:t>case</a:t>
            </a:r>
            <a:r>
              <a:rPr lang="en-US" altLang="en-US" sz="2400" dirty="0"/>
              <a:t> 4: </a:t>
            </a:r>
            <a:endParaRPr lang="en-US" altLang="en-US" sz="2400" u="sng" dirty="0"/>
          </a:p>
          <a:p>
            <a:pPr>
              <a:spcBef>
                <a:spcPct val="0"/>
              </a:spcBef>
              <a:buClrTx/>
              <a:buSzTx/>
              <a:buFontTx/>
              <a:buNone/>
            </a:pPr>
            <a:r>
              <a:rPr lang="en-US" altLang="en-US" sz="2400" dirty="0"/>
              <a:t>  </a:t>
            </a:r>
            <a:r>
              <a:rPr lang="en-US" altLang="en-US" sz="2400" b="1" dirty="0"/>
              <a:t>case</a:t>
            </a:r>
            <a:r>
              <a:rPr lang="en-US" altLang="en-US" sz="2400" dirty="0"/>
              <a:t> 5: System.out.println(“Thursday"); </a:t>
            </a:r>
            <a:r>
              <a:rPr lang="en-US" altLang="en-US" sz="2400" b="1" dirty="0"/>
              <a:t>break</a:t>
            </a:r>
            <a:r>
              <a:rPr lang="en-US" altLang="en-US" sz="2400" dirty="0"/>
              <a:t>;</a:t>
            </a:r>
            <a:endParaRPr lang="en-US" altLang="en-US" sz="2400" u="sng" dirty="0"/>
          </a:p>
          <a:p>
            <a:pPr>
              <a:spcBef>
                <a:spcPct val="0"/>
              </a:spcBef>
              <a:buClrTx/>
              <a:buSzTx/>
              <a:buFontTx/>
              <a:buNone/>
            </a:pPr>
            <a:r>
              <a:rPr lang="en-US" altLang="en-US" sz="2400" dirty="0"/>
              <a:t>  </a:t>
            </a:r>
            <a:r>
              <a:rPr lang="en-US" altLang="en-US" sz="2400" b="1" dirty="0"/>
              <a:t>case</a:t>
            </a:r>
            <a:r>
              <a:rPr lang="en-US" altLang="en-US" sz="2400" dirty="0"/>
              <a:t> 6:  </a:t>
            </a:r>
            <a:endParaRPr lang="en-US" altLang="en-US" sz="2400" u="sng" dirty="0"/>
          </a:p>
          <a:p>
            <a:pPr>
              <a:spcBef>
                <a:spcPct val="0"/>
              </a:spcBef>
              <a:buClrTx/>
              <a:buSzTx/>
              <a:buFontTx/>
              <a:buNone/>
            </a:pPr>
            <a:r>
              <a:rPr lang="en-US" altLang="en-US" sz="2400" dirty="0"/>
              <a:t>  </a:t>
            </a:r>
            <a:r>
              <a:rPr lang="en-US" altLang="en-US" sz="2400" b="1" dirty="0"/>
              <a:t>case</a:t>
            </a:r>
            <a:r>
              <a:rPr lang="en-US" altLang="en-US" sz="2400" dirty="0"/>
              <a:t> 0: System.out.println(“Saturday"); </a:t>
            </a:r>
            <a:endParaRPr lang="en-US" altLang="en-US" sz="2400" u="sng" dirty="0"/>
          </a:p>
          <a:p>
            <a:pPr>
              <a:spcBef>
                <a:spcPct val="0"/>
              </a:spcBef>
              <a:buClrTx/>
              <a:buSzTx/>
              <a:buFontTx/>
              <a:buNone/>
            </a:pPr>
            <a:r>
              <a:rPr lang="en-US" altLang="en-US" sz="2400" dirty="0"/>
              <a:t>}  </a:t>
            </a:r>
            <a:endParaRPr lang="en-US" altLang="en-US" sz="2400" u="sng" dirty="0"/>
          </a:p>
        </p:txBody>
      </p:sp>
    </p:spTree>
    <p:extLst>
      <p:ext uri="{BB962C8B-B14F-4D97-AF65-F5344CB8AC3E}">
        <p14:creationId xmlns:p14="http://schemas.microsoft.com/office/powerpoint/2010/main" val="2060006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conditional operator evaluates an expression based on a condition.</a:t>
            </a:r>
          </a:p>
          <a:p>
            <a:r>
              <a:rPr lang="en-US" dirty="0"/>
              <a:t>Syntax</a:t>
            </a:r>
          </a:p>
          <a:p>
            <a:pPr marL="457200" lvl="1" indent="0">
              <a:buNone/>
            </a:pPr>
            <a:r>
              <a:rPr lang="en-US" altLang="en-US" dirty="0"/>
              <a:t>		</a:t>
            </a:r>
            <a:r>
              <a:rPr lang="en-US" altLang="en-US" dirty="0">
                <a:solidFill>
                  <a:srgbClr val="FF0000"/>
                </a:solidFill>
              </a:rPr>
              <a:t>boolean-expression ? exp1 : exp2</a:t>
            </a:r>
          </a:p>
          <a:p>
            <a:pPr lvl="1"/>
            <a:endParaRPr lang="en-US" dirty="0"/>
          </a:p>
          <a:p>
            <a:r>
              <a:rPr lang="en-US" dirty="0"/>
              <a:t>Example</a:t>
            </a:r>
          </a:p>
        </p:txBody>
      </p:sp>
      <p:sp>
        <p:nvSpPr>
          <p:cNvPr id="3" name="Title 2"/>
          <p:cNvSpPr>
            <a:spLocks noGrp="1"/>
          </p:cNvSpPr>
          <p:nvPr>
            <p:ph type="ctrTitle"/>
          </p:nvPr>
        </p:nvSpPr>
        <p:spPr/>
        <p:txBody>
          <a:bodyPr/>
          <a:lstStyle/>
          <a:p>
            <a:r>
              <a:rPr lang="en-US" altLang="en-US" dirty="0"/>
              <a:t>Conditional Operators</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48</a:t>
            </a:fld>
            <a:endParaRPr lang="en-US"/>
          </a:p>
        </p:txBody>
      </p:sp>
      <p:sp>
        <p:nvSpPr>
          <p:cNvPr id="5" name="Rectangle 4"/>
          <p:cNvSpPr/>
          <p:nvPr/>
        </p:nvSpPr>
        <p:spPr>
          <a:xfrm>
            <a:off x="2632710" y="5078324"/>
            <a:ext cx="4572000" cy="923330"/>
          </a:xfrm>
          <a:prstGeom prst="rect">
            <a:avLst/>
          </a:prstGeom>
        </p:spPr>
        <p:txBody>
          <a:bodyPr>
            <a:spAutoFit/>
          </a:bodyPr>
          <a:lstStyle/>
          <a:p>
            <a:r>
              <a:rPr lang="pt-BR" dirty="0">
                <a:solidFill>
                  <a:srgbClr val="FF0000"/>
                </a:solidFill>
                <a:latin typeface="Courier New" panose="02070309020205020404" pitchFamily="49" charset="0"/>
                <a:cs typeface="Courier New" panose="02070309020205020404" pitchFamily="49" charset="0"/>
              </a:rPr>
              <a:t>can be expressed as follows:</a:t>
            </a:r>
          </a:p>
          <a:p>
            <a:endParaRPr lang="pt-BR" dirty="0">
              <a:latin typeface="Courier New" panose="02070309020205020404" pitchFamily="49" charset="0"/>
              <a:cs typeface="Courier New" panose="02070309020205020404" pitchFamily="49" charset="0"/>
            </a:endParaRPr>
          </a:p>
          <a:p>
            <a:r>
              <a:rPr lang="pt-BR" dirty="0">
                <a:latin typeface="Courier New" panose="02070309020205020404" pitchFamily="49" charset="0"/>
                <a:cs typeface="Courier New" panose="02070309020205020404" pitchFamily="49" charset="0"/>
              </a:rPr>
              <a:t>max = (n1 &gt; n2) </a:t>
            </a:r>
            <a:r>
              <a:rPr lang="pt-BR" b="1" dirty="0">
                <a:solidFill>
                  <a:schemeClr val="accent1"/>
                </a:solidFill>
                <a:latin typeface="Courier New" panose="02070309020205020404" pitchFamily="49" charset="0"/>
                <a:cs typeface="Courier New" panose="02070309020205020404" pitchFamily="49" charset="0"/>
              </a:rPr>
              <a:t>?</a:t>
            </a:r>
            <a:r>
              <a:rPr lang="pt-BR" dirty="0">
                <a:latin typeface="Courier New" panose="02070309020205020404" pitchFamily="49" charset="0"/>
                <a:cs typeface="Courier New" panose="02070309020205020404" pitchFamily="49" charset="0"/>
              </a:rPr>
              <a:t> n1 : n2;</a:t>
            </a:r>
            <a:endParaRPr lang="en-US" dirty="0">
              <a:latin typeface="Courier New" panose="02070309020205020404" pitchFamily="49" charset="0"/>
              <a:cs typeface="Courier New" panose="02070309020205020404" pitchFamily="49" charset="0"/>
            </a:endParaRPr>
          </a:p>
        </p:txBody>
      </p:sp>
      <p:sp>
        <p:nvSpPr>
          <p:cNvPr id="6" name="Rectangle 5"/>
          <p:cNvSpPr/>
          <p:nvPr/>
        </p:nvSpPr>
        <p:spPr>
          <a:xfrm>
            <a:off x="3284220" y="3313560"/>
            <a:ext cx="2213610" cy="1200329"/>
          </a:xfrm>
          <a:prstGeom prst="rect">
            <a:avLst/>
          </a:prstGeom>
        </p:spPr>
        <p:txBody>
          <a:bodyPr wrap="square">
            <a:spAutoFit/>
          </a:bodyPr>
          <a:lstStyle/>
          <a:p>
            <a:r>
              <a:rPr lang="pt-BR" b="1" dirty="0">
                <a:solidFill>
                  <a:schemeClr val="accent1"/>
                </a:solidFill>
                <a:latin typeface="Courier New" panose="02070309020205020404" pitchFamily="49" charset="0"/>
                <a:cs typeface="Courier New" panose="02070309020205020404" pitchFamily="49" charset="0"/>
              </a:rPr>
              <a:t>if</a:t>
            </a:r>
            <a:r>
              <a:rPr lang="pt-BR" dirty="0">
                <a:latin typeface="Courier New" panose="02070309020205020404" pitchFamily="49" charset="0"/>
                <a:cs typeface="Courier New" panose="02070309020205020404" pitchFamily="49" charset="0"/>
              </a:rPr>
              <a:t> (n1 &gt; n2)</a:t>
            </a:r>
          </a:p>
          <a:p>
            <a:r>
              <a:rPr lang="pt-BR" dirty="0">
                <a:latin typeface="Courier New" panose="02070309020205020404" pitchFamily="49" charset="0"/>
                <a:cs typeface="Courier New" panose="02070309020205020404" pitchFamily="49" charset="0"/>
              </a:rPr>
              <a:t>	max = n1;</a:t>
            </a:r>
          </a:p>
          <a:p>
            <a:r>
              <a:rPr lang="pt-BR" b="1" dirty="0">
                <a:solidFill>
                  <a:schemeClr val="accent1"/>
                </a:solidFill>
                <a:latin typeface="Courier New" panose="02070309020205020404" pitchFamily="49" charset="0"/>
                <a:cs typeface="Courier New" panose="02070309020205020404" pitchFamily="49" charset="0"/>
              </a:rPr>
              <a:t>else</a:t>
            </a:r>
          </a:p>
          <a:p>
            <a:r>
              <a:rPr lang="pt-BR" dirty="0">
                <a:latin typeface="Courier New" panose="02070309020205020404" pitchFamily="49" charset="0"/>
                <a:cs typeface="Courier New" panose="02070309020205020404" pitchFamily="49" charset="0"/>
              </a:rPr>
              <a:t>	max = n2;</a:t>
            </a:r>
          </a:p>
        </p:txBody>
      </p:sp>
    </p:spTree>
    <p:extLst>
      <p:ext uri="{BB962C8B-B14F-4D97-AF65-F5344CB8AC3E}">
        <p14:creationId xmlns:p14="http://schemas.microsoft.com/office/powerpoint/2010/main" val="1162476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output of the following code?</a:t>
            </a:r>
          </a:p>
        </p:txBody>
      </p:sp>
      <p:sp>
        <p:nvSpPr>
          <p:cNvPr id="3" name="Title 2"/>
          <p:cNvSpPr>
            <a:spLocks noGrp="1"/>
          </p:cNvSpPr>
          <p:nvPr>
            <p:ph type="ctrTitle"/>
          </p:nvPr>
        </p:nvSpPr>
        <p:spPr/>
        <p:txBody>
          <a:bodyPr/>
          <a:lstStyle/>
          <a:p>
            <a:r>
              <a:rPr lang="en-US" dirty="0"/>
              <a:t>Popup Question(2)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49</a:t>
            </a:fld>
            <a:endParaRPr lang="en-US"/>
          </a:p>
        </p:txBody>
      </p:sp>
      <p:sp>
        <p:nvSpPr>
          <p:cNvPr id="5" name="Rectangle 4"/>
          <p:cNvSpPr/>
          <p:nvPr/>
        </p:nvSpPr>
        <p:spPr>
          <a:xfrm>
            <a:off x="411321" y="1621150"/>
            <a:ext cx="4152092" cy="1569660"/>
          </a:xfrm>
          <a:prstGeom prst="rect">
            <a:avLst/>
          </a:prstGeom>
          <a:solidFill>
            <a:srgbClr val="DEEBF7"/>
          </a:solidFill>
        </p:spPr>
        <p:txBody>
          <a:bodyPr wrap="square">
            <a:spAutoFit/>
          </a:bodyPr>
          <a:lstStyle/>
          <a:p>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j = 2, k = 3;</a:t>
            </a:r>
          </a:p>
          <a:p>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&gt; j)</a:t>
            </a:r>
          </a:p>
          <a:p>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&gt; k)</a:t>
            </a:r>
          </a:p>
          <a:p>
            <a:r>
              <a:rPr lang="en-US" sz="1600" dirty="0">
                <a:latin typeface="Courier New" panose="02070309020205020404" pitchFamily="49" charset="0"/>
                <a:cs typeface="Courier New" panose="02070309020205020404" pitchFamily="49" charset="0"/>
              </a:rPr>
              <a:t>        System.out.println("A");</a:t>
            </a:r>
          </a:p>
          <a:p>
            <a:r>
              <a:rPr lang="en-US" sz="1600" dirty="0">
                <a:latin typeface="Courier New" panose="02070309020205020404" pitchFamily="49" charset="0"/>
                <a:cs typeface="Courier New" panose="02070309020205020404" pitchFamily="49" charset="0"/>
              </a:rPr>
              <a:t>   else</a:t>
            </a:r>
          </a:p>
          <a:p>
            <a:r>
              <a:rPr lang="en-US" sz="1600" dirty="0">
                <a:latin typeface="Courier New" panose="02070309020205020404" pitchFamily="49" charset="0"/>
                <a:cs typeface="Courier New" panose="02070309020205020404" pitchFamily="49" charset="0"/>
              </a:rPr>
              <a:t>        System.out.println("B");</a:t>
            </a:r>
          </a:p>
        </p:txBody>
      </p:sp>
      <p:sp>
        <p:nvSpPr>
          <p:cNvPr id="6" name="Rectangle 5"/>
          <p:cNvSpPr/>
          <p:nvPr/>
        </p:nvSpPr>
        <p:spPr>
          <a:xfrm>
            <a:off x="2014523" y="3965490"/>
            <a:ext cx="5509260" cy="2031325"/>
          </a:xfrm>
          <a:prstGeom prst="rect">
            <a:avLst/>
          </a:prstGeom>
          <a:solidFill>
            <a:srgbClr val="DEEBF7"/>
          </a:solidFill>
        </p:spPr>
        <p:txBody>
          <a:bodyPr wrap="square">
            <a:spAutoFit/>
          </a:bodyPr>
          <a:lstStyle/>
          <a:p>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j = 2, k = 3;</a:t>
            </a:r>
          </a:p>
          <a:p>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j){</a:t>
            </a:r>
          </a:p>
          <a:p>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k)</a:t>
            </a:r>
          </a:p>
          <a:p>
            <a:r>
              <a:rPr lang="en-US" dirty="0">
                <a:latin typeface="Courier New" panose="02070309020205020404" pitchFamily="49" charset="0"/>
                <a:cs typeface="Courier New" panose="02070309020205020404" pitchFamily="49" charset="0"/>
              </a:rPr>
              <a:t>        System.out.println("A");</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else</a:t>
            </a:r>
          </a:p>
          <a:p>
            <a:r>
              <a:rPr lang="en-US" dirty="0">
                <a:latin typeface="Courier New" panose="02070309020205020404" pitchFamily="49" charset="0"/>
                <a:cs typeface="Courier New" panose="02070309020205020404" pitchFamily="49" charset="0"/>
              </a:rPr>
              <a:t>   System.out.println("B");</a:t>
            </a:r>
          </a:p>
        </p:txBody>
      </p:sp>
      <p:sp>
        <p:nvSpPr>
          <p:cNvPr id="7" name="Rectangle 6"/>
          <p:cNvSpPr/>
          <p:nvPr/>
        </p:nvSpPr>
        <p:spPr>
          <a:xfrm>
            <a:off x="4654853" y="1608845"/>
            <a:ext cx="4152092" cy="1569660"/>
          </a:xfrm>
          <a:prstGeom prst="rect">
            <a:avLst/>
          </a:prstGeom>
          <a:solidFill>
            <a:srgbClr val="DEEBF7"/>
          </a:solidFill>
        </p:spPr>
        <p:txBody>
          <a:bodyPr wrap="square">
            <a:spAutoFit/>
          </a:bodyPr>
          <a:lstStyle/>
          <a:p>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j = 2, k = 3;</a:t>
            </a:r>
          </a:p>
          <a:p>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&gt; j)</a:t>
            </a:r>
          </a:p>
          <a:p>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&gt; k)</a:t>
            </a:r>
          </a:p>
          <a:p>
            <a:r>
              <a:rPr lang="en-US" sz="1600" dirty="0">
                <a:latin typeface="Courier New" panose="02070309020205020404" pitchFamily="49" charset="0"/>
                <a:cs typeface="Courier New" panose="02070309020205020404" pitchFamily="49" charset="0"/>
              </a:rPr>
              <a:t>        System.out.println("A");</a:t>
            </a:r>
          </a:p>
          <a:p>
            <a:r>
              <a:rPr lang="en-US" sz="1600" dirty="0">
                <a:latin typeface="Courier New" panose="02070309020205020404" pitchFamily="49" charset="0"/>
                <a:cs typeface="Courier New" panose="02070309020205020404" pitchFamily="49" charset="0"/>
              </a:rPr>
              <a:t> else</a:t>
            </a:r>
          </a:p>
          <a:p>
            <a:r>
              <a:rPr lang="en-US" sz="1600" dirty="0">
                <a:latin typeface="Courier New" panose="02070309020205020404" pitchFamily="49" charset="0"/>
                <a:cs typeface="Courier New" panose="02070309020205020404" pitchFamily="49" charset="0"/>
              </a:rPr>
              <a:t>   System.out.println("B");</a:t>
            </a:r>
          </a:p>
        </p:txBody>
      </p:sp>
      <p:sp>
        <p:nvSpPr>
          <p:cNvPr id="8" name="TextBox 7"/>
          <p:cNvSpPr txBox="1"/>
          <p:nvPr/>
        </p:nvSpPr>
        <p:spPr>
          <a:xfrm>
            <a:off x="148590" y="1504694"/>
            <a:ext cx="340158" cy="400110"/>
          </a:xfrm>
          <a:prstGeom prst="rect">
            <a:avLst/>
          </a:prstGeom>
          <a:noFill/>
        </p:spPr>
        <p:txBody>
          <a:bodyPr wrap="none" rtlCol="0">
            <a:spAutoFit/>
          </a:bodyPr>
          <a:lstStyle/>
          <a:p>
            <a:r>
              <a:rPr lang="en-US" sz="2000" b="1" dirty="0">
                <a:solidFill>
                  <a:srgbClr val="C00000"/>
                </a:solidFill>
              </a:rPr>
              <a:t>A</a:t>
            </a:r>
          </a:p>
        </p:txBody>
      </p:sp>
      <p:sp>
        <p:nvSpPr>
          <p:cNvPr id="9" name="TextBox 8"/>
          <p:cNvSpPr txBox="1"/>
          <p:nvPr/>
        </p:nvSpPr>
        <p:spPr>
          <a:xfrm>
            <a:off x="8410590" y="1608845"/>
            <a:ext cx="340158" cy="400110"/>
          </a:xfrm>
          <a:prstGeom prst="rect">
            <a:avLst/>
          </a:prstGeom>
          <a:noFill/>
        </p:spPr>
        <p:txBody>
          <a:bodyPr wrap="none" rtlCol="0">
            <a:spAutoFit/>
          </a:bodyPr>
          <a:lstStyle/>
          <a:p>
            <a:r>
              <a:rPr lang="en-US" sz="2000" b="1" dirty="0">
                <a:solidFill>
                  <a:srgbClr val="C00000"/>
                </a:solidFill>
              </a:rPr>
              <a:t>B</a:t>
            </a:r>
          </a:p>
        </p:txBody>
      </p:sp>
      <p:sp>
        <p:nvSpPr>
          <p:cNvPr id="10" name="TextBox 9"/>
          <p:cNvSpPr txBox="1"/>
          <p:nvPr/>
        </p:nvSpPr>
        <p:spPr>
          <a:xfrm>
            <a:off x="1693601" y="3899738"/>
            <a:ext cx="320922" cy="400110"/>
          </a:xfrm>
          <a:prstGeom prst="rect">
            <a:avLst/>
          </a:prstGeom>
          <a:noFill/>
        </p:spPr>
        <p:txBody>
          <a:bodyPr wrap="none" rtlCol="0">
            <a:spAutoFit/>
          </a:bodyPr>
          <a:lstStyle/>
          <a:p>
            <a:r>
              <a:rPr lang="en-US" sz="2000" b="1" dirty="0">
                <a:solidFill>
                  <a:srgbClr val="C00000"/>
                </a:solidFill>
              </a:rPr>
              <a:t>C</a:t>
            </a:r>
          </a:p>
        </p:txBody>
      </p:sp>
      <p:sp>
        <p:nvSpPr>
          <p:cNvPr id="11" name="Rectangle 10"/>
          <p:cNvSpPr/>
          <p:nvPr/>
        </p:nvSpPr>
        <p:spPr>
          <a:xfrm>
            <a:off x="1526685" y="3318278"/>
            <a:ext cx="6286500" cy="368629"/>
          </a:xfrm>
          <a:prstGeom prst="rect">
            <a:avLst/>
          </a:prstGeom>
        </p:spPr>
        <p:txBody>
          <a:bodyPr wrap="square">
            <a:spAutoFit/>
          </a:bodyPr>
          <a:lstStyle/>
          <a:p>
            <a:r>
              <a:rPr lang="en-US" altLang="en-US" dirty="0">
                <a:solidFill>
                  <a:srgbClr val="C00000"/>
                </a:solidFill>
                <a:latin typeface="Garamond" panose="02020404030301010803" pitchFamily="18" charset="0"/>
                <a:cs typeface="Times New Roman" panose="02020603050405020304" pitchFamily="18" charset="0"/>
              </a:rPr>
              <a:t>The </a:t>
            </a:r>
            <a:r>
              <a:rPr lang="en-US" altLang="en-US" u="sng" dirty="0">
                <a:solidFill>
                  <a:srgbClr val="C00000"/>
                </a:solidFill>
                <a:latin typeface="Garamond" panose="02020404030301010803" pitchFamily="18" charset="0"/>
                <a:cs typeface="Times New Roman" panose="02020603050405020304" pitchFamily="18" charset="0"/>
              </a:rPr>
              <a:t>else</a:t>
            </a:r>
            <a:r>
              <a:rPr lang="en-US" altLang="en-US" dirty="0">
                <a:solidFill>
                  <a:srgbClr val="C00000"/>
                </a:solidFill>
                <a:latin typeface="Garamond" panose="02020404030301010803" pitchFamily="18" charset="0"/>
                <a:cs typeface="Times New Roman" panose="02020603050405020304" pitchFamily="18" charset="0"/>
              </a:rPr>
              <a:t> clause matches the most recent </a:t>
            </a:r>
            <a:r>
              <a:rPr lang="en-US" altLang="en-US" u="sng" dirty="0">
                <a:solidFill>
                  <a:srgbClr val="C00000"/>
                </a:solidFill>
                <a:latin typeface="Garamond" panose="02020404030301010803" pitchFamily="18" charset="0"/>
                <a:cs typeface="Times New Roman" panose="02020603050405020304" pitchFamily="18" charset="0"/>
              </a:rPr>
              <a:t>if</a:t>
            </a:r>
            <a:r>
              <a:rPr lang="en-US" altLang="en-US" dirty="0">
                <a:solidFill>
                  <a:srgbClr val="C00000"/>
                </a:solidFill>
                <a:latin typeface="Garamond" panose="02020404030301010803" pitchFamily="18" charset="0"/>
                <a:cs typeface="Times New Roman" panose="02020603050405020304" pitchFamily="18" charset="0"/>
              </a:rPr>
              <a:t> clause in the same block</a:t>
            </a:r>
            <a:endParaRPr lang="en-US" dirty="0">
              <a:solidFill>
                <a:srgbClr val="C00000"/>
              </a:solidFill>
              <a:latin typeface="Garamond" panose="02020404030301010803" pitchFamily="18" charset="0"/>
            </a:endParaRPr>
          </a:p>
        </p:txBody>
      </p:sp>
      <p:sp>
        <p:nvSpPr>
          <p:cNvPr id="12" name="Rectangle 11"/>
          <p:cNvSpPr/>
          <p:nvPr/>
        </p:nvSpPr>
        <p:spPr>
          <a:xfrm>
            <a:off x="932325" y="6051243"/>
            <a:ext cx="7475220" cy="369332"/>
          </a:xfrm>
          <a:prstGeom prst="rect">
            <a:avLst/>
          </a:prstGeom>
        </p:spPr>
        <p:txBody>
          <a:bodyPr wrap="square">
            <a:spAutoFit/>
          </a:bodyPr>
          <a:lstStyle/>
          <a:p>
            <a:r>
              <a:rPr lang="en-US" altLang="en-US" dirty="0">
                <a:solidFill>
                  <a:srgbClr val="C00000"/>
                </a:solidFill>
                <a:latin typeface="Garamond" panose="02020404030301010803" pitchFamily="18" charset="0"/>
                <a:cs typeface="Times New Roman" panose="02020603050405020304" pitchFamily="18" charset="0"/>
              </a:rPr>
              <a:t>To force the </a:t>
            </a:r>
            <a:r>
              <a:rPr lang="en-US" altLang="en-US" u="sng" dirty="0">
                <a:solidFill>
                  <a:srgbClr val="C00000"/>
                </a:solidFill>
                <a:latin typeface="Garamond" panose="02020404030301010803" pitchFamily="18" charset="0"/>
                <a:cs typeface="Times New Roman" panose="02020603050405020304" pitchFamily="18" charset="0"/>
              </a:rPr>
              <a:t>else</a:t>
            </a:r>
            <a:r>
              <a:rPr lang="en-US" altLang="en-US" dirty="0">
                <a:solidFill>
                  <a:srgbClr val="C00000"/>
                </a:solidFill>
                <a:latin typeface="Garamond" panose="02020404030301010803" pitchFamily="18" charset="0"/>
                <a:cs typeface="Times New Roman" panose="02020603050405020304" pitchFamily="18" charset="0"/>
              </a:rPr>
              <a:t> clause to match the first </a:t>
            </a:r>
            <a:r>
              <a:rPr lang="en-US" altLang="en-US" u="sng" dirty="0">
                <a:solidFill>
                  <a:srgbClr val="C00000"/>
                </a:solidFill>
                <a:latin typeface="Garamond" panose="02020404030301010803" pitchFamily="18" charset="0"/>
                <a:cs typeface="Times New Roman" panose="02020603050405020304" pitchFamily="18" charset="0"/>
              </a:rPr>
              <a:t>if</a:t>
            </a:r>
            <a:r>
              <a:rPr lang="en-US" altLang="en-US" dirty="0">
                <a:solidFill>
                  <a:srgbClr val="C00000"/>
                </a:solidFill>
                <a:latin typeface="Garamond" panose="02020404030301010803" pitchFamily="18" charset="0"/>
                <a:cs typeface="Times New Roman" panose="02020603050405020304" pitchFamily="18" charset="0"/>
              </a:rPr>
              <a:t> clause, you must add a pair of braces: </a:t>
            </a:r>
          </a:p>
        </p:txBody>
      </p:sp>
    </p:spTree>
    <p:extLst>
      <p:ext uri="{BB962C8B-B14F-4D97-AF65-F5344CB8AC3E}">
        <p14:creationId xmlns:p14="http://schemas.microsoft.com/office/powerpoint/2010/main" val="146305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To understand </a:t>
            </a:r>
            <a:r>
              <a:rPr lang="en-US" dirty="0">
                <a:solidFill>
                  <a:srgbClr val="FF0000"/>
                </a:solidFill>
              </a:rPr>
              <a:t>why do we need Methods</a:t>
            </a:r>
            <a:r>
              <a:rPr lang="en-US" altLang="en-US" dirty="0"/>
              <a:t> (§6.1).</a:t>
            </a:r>
            <a:endParaRPr lang="en-US" dirty="0"/>
          </a:p>
          <a:p>
            <a:r>
              <a:rPr lang="en-US" dirty="0"/>
              <a:t>To learn how to </a:t>
            </a:r>
            <a:r>
              <a:rPr lang="en-US" dirty="0">
                <a:solidFill>
                  <a:srgbClr val="FF0000"/>
                </a:solidFill>
              </a:rPr>
              <a:t>define</a:t>
            </a:r>
            <a:r>
              <a:rPr lang="en-US" dirty="0"/>
              <a:t> and </a:t>
            </a:r>
            <a:r>
              <a:rPr lang="en-US" dirty="0">
                <a:solidFill>
                  <a:srgbClr val="FF0000"/>
                </a:solidFill>
              </a:rPr>
              <a:t>invoke</a:t>
            </a:r>
            <a:r>
              <a:rPr lang="en-US" dirty="0"/>
              <a:t> methods</a:t>
            </a:r>
            <a:r>
              <a:rPr lang="en-US" altLang="en-US" dirty="0"/>
              <a:t> (§6.2).</a:t>
            </a:r>
            <a:endParaRPr lang="en-US" dirty="0"/>
          </a:p>
          <a:p>
            <a:r>
              <a:rPr lang="en-US" dirty="0"/>
              <a:t>To understand the difference between </a:t>
            </a:r>
            <a:r>
              <a:rPr lang="en-US" dirty="0">
                <a:solidFill>
                  <a:srgbClr val="FF0000"/>
                </a:solidFill>
              </a:rPr>
              <a:t>void methods </a:t>
            </a:r>
            <a:r>
              <a:rPr lang="en-US" dirty="0"/>
              <a:t>and </a:t>
            </a:r>
            <a:r>
              <a:rPr lang="en-US" dirty="0">
                <a:solidFill>
                  <a:srgbClr val="FF0000"/>
                </a:solidFill>
              </a:rPr>
              <a:t>value-returning methods</a:t>
            </a:r>
            <a:r>
              <a:rPr lang="en-US" altLang="en-US" dirty="0"/>
              <a:t> (§6.3-6.4).</a:t>
            </a:r>
            <a:r>
              <a:rPr lang="en-US" dirty="0"/>
              <a:t> </a:t>
            </a:r>
          </a:p>
          <a:p>
            <a:r>
              <a:rPr lang="en-US" dirty="0"/>
              <a:t>To learn how to </a:t>
            </a:r>
            <a:r>
              <a:rPr lang="en-US" dirty="0">
                <a:solidFill>
                  <a:srgbClr val="FF0000"/>
                </a:solidFill>
              </a:rPr>
              <a:t>pass arguments </a:t>
            </a:r>
            <a:r>
              <a:rPr lang="en-US" dirty="0"/>
              <a:t>by value</a:t>
            </a:r>
            <a:r>
              <a:rPr lang="en-US" altLang="en-US" dirty="0"/>
              <a:t> (§6.5).</a:t>
            </a:r>
            <a:r>
              <a:rPr lang="en-US" dirty="0"/>
              <a:t> </a:t>
            </a:r>
          </a:p>
          <a:p>
            <a:r>
              <a:rPr lang="en-US" dirty="0"/>
              <a:t>To understand code reusability (§6.6).</a:t>
            </a:r>
          </a:p>
          <a:p>
            <a:r>
              <a:rPr lang="en-US" altLang="en-US" dirty="0"/>
              <a:t>To use </a:t>
            </a:r>
            <a:r>
              <a:rPr lang="en-US" altLang="en-US" dirty="0">
                <a:solidFill>
                  <a:srgbClr val="FF0000"/>
                </a:solidFill>
              </a:rPr>
              <a:t>method</a:t>
            </a:r>
            <a:r>
              <a:rPr lang="en-US" altLang="en-US" dirty="0"/>
              <a:t> </a:t>
            </a:r>
            <a:r>
              <a:rPr lang="en-US" altLang="en-US" dirty="0">
                <a:solidFill>
                  <a:srgbClr val="FF0000"/>
                </a:solidFill>
              </a:rPr>
              <a:t>overloading </a:t>
            </a:r>
            <a:r>
              <a:rPr lang="en-US" altLang="en-US" dirty="0"/>
              <a:t>and understand </a:t>
            </a:r>
            <a:r>
              <a:rPr lang="en-US" altLang="en-US" dirty="0">
                <a:solidFill>
                  <a:srgbClr val="FF0000"/>
                </a:solidFill>
              </a:rPr>
              <a:t>ambiguous overloading </a:t>
            </a:r>
            <a:r>
              <a:rPr lang="en-US" altLang="en-US" dirty="0"/>
              <a:t>(§6.8).</a:t>
            </a:r>
          </a:p>
          <a:p>
            <a:r>
              <a:rPr lang="en-US" dirty="0"/>
              <a:t>To determine the </a:t>
            </a:r>
            <a:r>
              <a:rPr lang="en-US" dirty="0">
                <a:solidFill>
                  <a:srgbClr val="FF0000"/>
                </a:solidFill>
              </a:rPr>
              <a:t>scope</a:t>
            </a:r>
            <a:r>
              <a:rPr lang="en-US" dirty="0"/>
              <a:t> of variables</a:t>
            </a:r>
            <a:r>
              <a:rPr lang="en-US" altLang="en-US" dirty="0"/>
              <a:t> (§6.9)</a:t>
            </a:r>
            <a:r>
              <a:rPr lang="en-US" dirty="0"/>
              <a:t>.</a:t>
            </a:r>
          </a:p>
        </p:txBody>
      </p:sp>
      <p:sp>
        <p:nvSpPr>
          <p:cNvPr id="3" name="Title 2"/>
          <p:cNvSpPr>
            <a:spLocks noGrp="1"/>
          </p:cNvSpPr>
          <p:nvPr>
            <p:ph type="ctrTitle"/>
          </p:nvPr>
        </p:nvSpPr>
        <p:spPr/>
        <p:txBody>
          <a:bodyPr/>
          <a:lstStyle/>
          <a:p>
            <a:r>
              <a:rPr lang="en-US" dirty="0"/>
              <a:t>Objectives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a:t>
            </a:fld>
            <a:endParaRPr lang="en-US"/>
          </a:p>
        </p:txBody>
      </p:sp>
    </p:spTree>
    <p:extLst>
      <p:ext uri="{BB962C8B-B14F-4D97-AF65-F5344CB8AC3E}">
        <p14:creationId xmlns:p14="http://schemas.microsoft.com/office/powerpoint/2010/main" val="26969916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1071415"/>
            <a:ext cx="6418698" cy="5179436"/>
          </a:xfrm>
        </p:spPr>
        <p:txBody>
          <a:bodyPr>
            <a:noAutofit/>
          </a:bodyPr>
          <a:lstStyle/>
          <a:p>
            <a:r>
              <a:rPr lang="en-US" sz="2800" dirty="0"/>
              <a:t>Java has three types of loop statements:  </a:t>
            </a:r>
          </a:p>
          <a:p>
            <a:pPr lvl="1"/>
            <a:r>
              <a:rPr lang="en-US" sz="2400" dirty="0">
                <a:solidFill>
                  <a:schemeClr val="accent5"/>
                </a:solidFill>
              </a:rPr>
              <a:t>while</a:t>
            </a:r>
            <a:r>
              <a:rPr lang="en-US" sz="2400" dirty="0"/>
              <a:t> statement</a:t>
            </a:r>
          </a:p>
          <a:p>
            <a:pPr lvl="1"/>
            <a:r>
              <a:rPr lang="en-US" sz="2400" dirty="0">
                <a:solidFill>
                  <a:schemeClr val="accent5"/>
                </a:solidFill>
              </a:rPr>
              <a:t>do-while</a:t>
            </a:r>
            <a:r>
              <a:rPr lang="en-US" sz="2400" dirty="0"/>
              <a:t> statement</a:t>
            </a:r>
          </a:p>
          <a:p>
            <a:pPr lvl="1"/>
            <a:r>
              <a:rPr lang="en-US" sz="2400" dirty="0">
                <a:solidFill>
                  <a:schemeClr val="accent5"/>
                </a:solidFill>
              </a:rPr>
              <a:t>for</a:t>
            </a:r>
            <a:r>
              <a:rPr lang="en-US" sz="2400" dirty="0"/>
              <a:t>  statement</a:t>
            </a:r>
          </a:p>
          <a:p>
            <a:pPr>
              <a:spcBef>
                <a:spcPts val="2400"/>
              </a:spcBef>
            </a:pPr>
            <a:r>
              <a:rPr lang="en-US" sz="2800" dirty="0"/>
              <a:t>A loop consists of:</a:t>
            </a:r>
          </a:p>
          <a:p>
            <a:pPr lvl="1"/>
            <a:r>
              <a:rPr lang="en-US" sz="2400" dirty="0">
                <a:solidFill>
                  <a:srgbClr val="C00000"/>
                </a:solidFill>
              </a:rPr>
              <a:t>Body</a:t>
            </a:r>
            <a:r>
              <a:rPr lang="en-US" sz="2400" dirty="0"/>
              <a:t>: The code that is repeatedly executed inside the loop.</a:t>
            </a:r>
          </a:p>
          <a:p>
            <a:pPr lvl="1"/>
            <a:r>
              <a:rPr lang="en-US" sz="2400" dirty="0">
                <a:solidFill>
                  <a:srgbClr val="C00000"/>
                </a:solidFill>
              </a:rPr>
              <a:t>Condition</a:t>
            </a:r>
            <a:r>
              <a:rPr lang="en-US" sz="2400" dirty="0"/>
              <a:t> (boolean expression): as long as it is true, the body executes.</a:t>
            </a:r>
          </a:p>
          <a:p>
            <a:pPr>
              <a:spcBef>
                <a:spcPts val="2400"/>
              </a:spcBef>
            </a:pPr>
            <a:r>
              <a:rPr lang="en-US" sz="2800" dirty="0"/>
              <a:t>Each repetition of the loop body is called an iteration.</a:t>
            </a:r>
          </a:p>
          <a:p>
            <a:endParaRPr lang="en-US" sz="2800" dirty="0"/>
          </a:p>
        </p:txBody>
      </p:sp>
      <p:sp>
        <p:nvSpPr>
          <p:cNvPr id="3" name="Title 2"/>
          <p:cNvSpPr>
            <a:spLocks noGrp="1"/>
          </p:cNvSpPr>
          <p:nvPr>
            <p:ph type="ctrTitle"/>
          </p:nvPr>
        </p:nvSpPr>
        <p:spPr/>
        <p:txBody>
          <a:bodyPr/>
          <a:lstStyle/>
          <a:p>
            <a:r>
              <a:rPr lang="en-US" dirty="0"/>
              <a:t>Loop Statements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50</a:t>
            </a:fld>
            <a:endParaRPr lang="en-US"/>
          </a:p>
        </p:txBody>
      </p:sp>
      <p:grpSp>
        <p:nvGrpSpPr>
          <p:cNvPr id="5" name="Group 4"/>
          <p:cNvGrpSpPr/>
          <p:nvPr/>
        </p:nvGrpSpPr>
        <p:grpSpPr>
          <a:xfrm>
            <a:off x="6956315" y="2646843"/>
            <a:ext cx="1873216" cy="2589720"/>
            <a:chOff x="6240780" y="3809721"/>
            <a:chExt cx="1873216" cy="2589720"/>
          </a:xfrm>
        </p:grpSpPr>
        <p:grpSp>
          <p:nvGrpSpPr>
            <p:cNvPr id="6" name="Group 5"/>
            <p:cNvGrpSpPr/>
            <p:nvPr/>
          </p:nvGrpSpPr>
          <p:grpSpPr>
            <a:xfrm>
              <a:off x="6480806" y="4213773"/>
              <a:ext cx="1097279" cy="872578"/>
              <a:chOff x="6116578" y="3982940"/>
              <a:chExt cx="1277998" cy="904561"/>
            </a:xfrm>
          </p:grpSpPr>
          <p:sp>
            <p:nvSpPr>
              <p:cNvPr id="17" name="Diamond 16"/>
              <p:cNvSpPr/>
              <p:nvPr/>
            </p:nvSpPr>
            <p:spPr>
              <a:xfrm>
                <a:off x="6116578" y="3982940"/>
                <a:ext cx="1277998" cy="90456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 name="Rectangle 17"/>
              <p:cNvSpPr/>
              <p:nvPr/>
            </p:nvSpPr>
            <p:spPr>
              <a:xfrm>
                <a:off x="6245595" y="4105578"/>
                <a:ext cx="1004828" cy="542398"/>
              </a:xfrm>
              <a:prstGeom prst="rect">
                <a:avLst/>
              </a:prstGeom>
            </p:spPr>
            <p:txBody>
              <a:bodyPr wrap="none">
                <a:spAutoFit/>
              </a:bodyPr>
              <a:lstStyle/>
              <a:p>
                <a:pPr algn="ctr"/>
                <a:r>
                  <a:rPr lang="en-US" sz="1400" dirty="0">
                    <a:latin typeface="Times New Roman" panose="02020603050405020304" pitchFamily="18" charset="0"/>
                    <a:cs typeface="Times New Roman" panose="02020603050405020304" pitchFamily="18" charset="0"/>
                  </a:rPr>
                  <a:t>loop</a:t>
                </a:r>
              </a:p>
              <a:p>
                <a:pPr algn="ctr"/>
                <a:r>
                  <a:rPr lang="en-US" sz="1400" dirty="0">
                    <a:latin typeface="Times New Roman" panose="02020603050405020304" pitchFamily="18" charset="0"/>
                    <a:cs typeface="Times New Roman" panose="02020603050405020304" pitchFamily="18" charset="0"/>
                  </a:rPr>
                  <a:t>condition</a:t>
                </a:r>
                <a:endParaRPr lang="en-US" sz="1600" dirty="0">
                  <a:latin typeface="Times New Roman" panose="02020603050405020304" pitchFamily="18" charset="0"/>
                  <a:cs typeface="Times New Roman" panose="02020603050405020304" pitchFamily="18" charset="0"/>
                </a:endParaRPr>
              </a:p>
            </p:txBody>
          </p:sp>
        </p:grpSp>
        <p:sp>
          <p:nvSpPr>
            <p:cNvPr id="7" name="Rectangle 6"/>
            <p:cNvSpPr/>
            <p:nvPr/>
          </p:nvSpPr>
          <p:spPr>
            <a:xfrm>
              <a:off x="6599693" y="5511432"/>
              <a:ext cx="880110" cy="422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Statements</a:t>
              </a:r>
            </a:p>
            <a:p>
              <a:pPr algn="ctr"/>
              <a:r>
                <a:rPr lang="en-US" sz="1100" dirty="0">
                  <a:solidFill>
                    <a:schemeClr val="tx1"/>
                  </a:solidFill>
                  <a:latin typeface="Times New Roman" panose="02020603050405020304" pitchFamily="18" charset="0"/>
                  <a:cs typeface="Times New Roman" panose="02020603050405020304" pitchFamily="18" charset="0"/>
                </a:rPr>
                <a:t>Loop body</a:t>
              </a:r>
            </a:p>
          </p:txBody>
        </p:sp>
        <p:cxnSp>
          <p:nvCxnSpPr>
            <p:cNvPr id="8" name="Straight Arrow Connector 7"/>
            <p:cNvCxnSpPr/>
            <p:nvPr/>
          </p:nvCxnSpPr>
          <p:spPr>
            <a:xfrm>
              <a:off x="7012729" y="3909060"/>
              <a:ext cx="0" cy="29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039748" y="6102261"/>
              <a:ext cx="0" cy="29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7" idx="3"/>
            </p:cNvCxnSpPr>
            <p:nvPr/>
          </p:nvCxnSpPr>
          <p:spPr>
            <a:xfrm flipH="1">
              <a:off x="7039748" y="4650062"/>
              <a:ext cx="538342" cy="1452199"/>
            </a:xfrm>
            <a:prstGeom prst="bentConnector4">
              <a:avLst>
                <a:gd name="adj1" fmla="val -42464"/>
                <a:gd name="adj2" fmla="val 10044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1"/>
            </p:cNvCxnSpPr>
            <p:nvPr/>
          </p:nvCxnSpPr>
          <p:spPr>
            <a:xfrm rot="10800000">
              <a:off x="6240781" y="4011931"/>
              <a:ext cx="358913" cy="1710957"/>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240780" y="4011930"/>
              <a:ext cx="760952" cy="0"/>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sp>
          <p:nvSpPr>
            <p:cNvPr id="13" name="Oval 12"/>
            <p:cNvSpPr>
              <a:spLocks noChangeAspect="1"/>
            </p:cNvSpPr>
            <p:nvPr/>
          </p:nvSpPr>
          <p:spPr>
            <a:xfrm>
              <a:off x="6972300" y="3809721"/>
              <a:ext cx="91440" cy="914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595663" y="5091186"/>
              <a:ext cx="463588" cy="307777"/>
            </a:xfrm>
            <a:prstGeom prst="rect">
              <a:avLst/>
            </a:prstGeom>
            <a:noFill/>
          </p:spPr>
          <p:txBody>
            <a:bodyPr wrap="none" rtlCol="0">
              <a:spAutoFit/>
            </a:bodyPr>
            <a:lstStyle/>
            <a:p>
              <a:r>
                <a:rPr lang="en-US" sz="1400" dirty="0">
                  <a:solidFill>
                    <a:schemeClr val="accent5"/>
                  </a:solidFill>
                  <a:latin typeface="Times New Roman" panose="02020603050405020304" pitchFamily="18" charset="0"/>
                  <a:cs typeface="Times New Roman" panose="02020603050405020304" pitchFamily="18" charset="0"/>
                </a:rPr>
                <a:t>true</a:t>
              </a:r>
            </a:p>
          </p:txBody>
        </p:sp>
        <p:sp>
          <p:nvSpPr>
            <p:cNvPr id="15" name="TextBox 14"/>
            <p:cNvSpPr txBox="1"/>
            <p:nvPr/>
          </p:nvSpPr>
          <p:spPr>
            <a:xfrm>
              <a:off x="7589493" y="4324279"/>
              <a:ext cx="524503" cy="307777"/>
            </a:xfrm>
            <a:prstGeom prst="rect">
              <a:avLst/>
            </a:prstGeom>
            <a:noFill/>
          </p:spPr>
          <p:txBody>
            <a:bodyPr wrap="non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false</a:t>
              </a:r>
            </a:p>
          </p:txBody>
        </p:sp>
        <p:cxnSp>
          <p:nvCxnSpPr>
            <p:cNvPr id="16" name="Straight Arrow Connector 15"/>
            <p:cNvCxnSpPr/>
            <p:nvPr/>
          </p:nvCxnSpPr>
          <p:spPr>
            <a:xfrm>
              <a:off x="7027969" y="5095473"/>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839618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While Statement: Example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51</a:t>
            </a:fld>
            <a:endParaRPr lang="en-US"/>
          </a:p>
        </p:txBody>
      </p:sp>
      <p:sp>
        <p:nvSpPr>
          <p:cNvPr id="5" name="Rectangle 12"/>
          <p:cNvSpPr>
            <a:spLocks noChangeArrowheads="1"/>
          </p:cNvSpPr>
          <p:nvPr/>
        </p:nvSpPr>
        <p:spPr bwMode="auto">
          <a:xfrm>
            <a:off x="496878" y="3180854"/>
            <a:ext cx="4764427" cy="228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nSpc>
                <a:spcPct val="90000"/>
              </a:lnSpc>
              <a:spcBef>
                <a:spcPct val="50000"/>
              </a:spcBef>
              <a:buClr>
                <a:schemeClr val="tx2"/>
              </a:buClr>
              <a:buSzPct val="75000"/>
              <a:buFont typeface="Monotype Sorts"/>
              <a:buNone/>
            </a:pPr>
            <a:r>
              <a:rPr lang="en-US" altLang="en-US" sz="1800" dirty="0">
                <a:solidFill>
                  <a:schemeClr val="accent5"/>
                </a:solidFill>
                <a:cs typeface="Courier New" panose="02070309020205020404" pitchFamily="49" charset="0"/>
              </a:rPr>
              <a:t>int</a:t>
            </a:r>
            <a:r>
              <a:rPr lang="en-US" altLang="en-US" sz="1800" dirty="0">
                <a:cs typeface="Courier New" panose="02070309020205020404" pitchFamily="49" charset="0"/>
              </a:rPr>
              <a:t> n= 100;</a:t>
            </a:r>
          </a:p>
          <a:p>
            <a:pPr>
              <a:lnSpc>
                <a:spcPct val="90000"/>
              </a:lnSpc>
              <a:spcBef>
                <a:spcPct val="50000"/>
              </a:spcBef>
              <a:buClr>
                <a:schemeClr val="tx2"/>
              </a:buClr>
              <a:buSzPct val="75000"/>
              <a:buFont typeface="Monotype Sorts"/>
              <a:buNone/>
            </a:pPr>
            <a:r>
              <a:rPr lang="en-US" altLang="en-US" sz="1800" dirty="0" err="1">
                <a:solidFill>
                  <a:schemeClr val="accent5"/>
                </a:solidFill>
                <a:cs typeface="Courier New" panose="02070309020205020404" pitchFamily="49" charset="0"/>
              </a:rPr>
              <a:t>int</a:t>
            </a:r>
            <a:r>
              <a:rPr lang="en-US" altLang="en-US" sz="1800" dirty="0">
                <a:cs typeface="Courier New" panose="02070309020205020404" pitchFamily="49" charset="0"/>
              </a:rPr>
              <a:t>  count = 1;</a:t>
            </a:r>
          </a:p>
          <a:p>
            <a:pPr>
              <a:lnSpc>
                <a:spcPct val="90000"/>
              </a:lnSpc>
              <a:spcBef>
                <a:spcPct val="50000"/>
              </a:spcBef>
              <a:buClr>
                <a:schemeClr val="tx2"/>
              </a:buClr>
              <a:buSzPct val="75000"/>
              <a:buFont typeface="Monotype Sorts"/>
              <a:buNone/>
            </a:pPr>
            <a:r>
              <a:rPr lang="en-US" altLang="en-US" sz="1800" dirty="0">
                <a:solidFill>
                  <a:schemeClr val="accent5"/>
                </a:solidFill>
                <a:cs typeface="Courier New" panose="02070309020205020404" pitchFamily="49" charset="0"/>
              </a:rPr>
              <a:t>while</a:t>
            </a:r>
            <a:r>
              <a:rPr lang="en-US" altLang="en-US" sz="1800" dirty="0">
                <a:cs typeface="Courier New" panose="02070309020205020404" pitchFamily="49" charset="0"/>
              </a:rPr>
              <a:t> (count &lt;= n) {</a:t>
            </a:r>
          </a:p>
          <a:p>
            <a:pPr>
              <a:lnSpc>
                <a:spcPct val="90000"/>
              </a:lnSpc>
              <a:spcBef>
                <a:spcPct val="50000"/>
              </a:spcBef>
              <a:buClr>
                <a:schemeClr val="tx2"/>
              </a:buClr>
              <a:buSzPct val="75000"/>
              <a:buFont typeface="Monotype Sorts"/>
              <a:buNone/>
            </a:pPr>
            <a:r>
              <a:rPr lang="en-US" altLang="en-US" sz="1800" dirty="0">
                <a:cs typeface="Courier New" panose="02070309020205020404" pitchFamily="49" charset="0"/>
              </a:rPr>
              <a:t>	System.out.println("</a:t>
            </a:r>
            <a:r>
              <a:rPr lang="en-US" altLang="en-US" sz="1800" dirty="0">
                <a:solidFill>
                  <a:schemeClr val="accent2"/>
                </a:solidFill>
                <a:cs typeface="Courier New" panose="02070309020205020404" pitchFamily="49" charset="0"/>
              </a:rPr>
              <a:t>Welcome to ICS108!</a:t>
            </a:r>
            <a:r>
              <a:rPr lang="en-US" altLang="en-US" sz="1800" dirty="0">
                <a:cs typeface="Courier New" panose="02070309020205020404" pitchFamily="49" charset="0"/>
              </a:rPr>
              <a:t>");</a:t>
            </a:r>
          </a:p>
          <a:p>
            <a:pPr>
              <a:lnSpc>
                <a:spcPct val="90000"/>
              </a:lnSpc>
              <a:spcBef>
                <a:spcPct val="50000"/>
              </a:spcBef>
              <a:buClr>
                <a:schemeClr val="tx2"/>
              </a:buClr>
              <a:buSzPct val="75000"/>
              <a:buFont typeface="Monotype Sorts"/>
              <a:buNone/>
            </a:pPr>
            <a:r>
              <a:rPr lang="en-US" altLang="en-US" sz="1800" dirty="0">
                <a:cs typeface="Courier New" panose="02070309020205020404" pitchFamily="49" charset="0"/>
              </a:rPr>
              <a:t>	count++;</a:t>
            </a:r>
          </a:p>
          <a:p>
            <a:pPr>
              <a:lnSpc>
                <a:spcPct val="90000"/>
              </a:lnSpc>
              <a:spcBef>
                <a:spcPct val="50000"/>
              </a:spcBef>
              <a:buClr>
                <a:schemeClr val="tx2"/>
              </a:buClr>
              <a:buSzPct val="75000"/>
              <a:buFont typeface="Monotype Sorts"/>
              <a:buNone/>
            </a:pPr>
            <a:r>
              <a:rPr lang="en-US" altLang="en-US" sz="1800" dirty="0">
                <a:cs typeface="Courier New" panose="02070309020205020404" pitchFamily="49" charset="0"/>
              </a:rPr>
              <a:t>}</a:t>
            </a:r>
          </a:p>
        </p:txBody>
      </p:sp>
      <p:grpSp>
        <p:nvGrpSpPr>
          <p:cNvPr id="31" name="Group 30"/>
          <p:cNvGrpSpPr/>
          <p:nvPr/>
        </p:nvGrpSpPr>
        <p:grpSpPr>
          <a:xfrm>
            <a:off x="5179446" y="3180854"/>
            <a:ext cx="3510744" cy="2986171"/>
            <a:chOff x="702736" y="3314769"/>
            <a:chExt cx="3510744" cy="2986171"/>
          </a:xfrm>
        </p:grpSpPr>
        <p:grpSp>
          <p:nvGrpSpPr>
            <p:cNvPr id="8" name="Group 7"/>
            <p:cNvGrpSpPr/>
            <p:nvPr/>
          </p:nvGrpSpPr>
          <p:grpSpPr>
            <a:xfrm>
              <a:off x="2133081" y="4115272"/>
              <a:ext cx="1097279" cy="872578"/>
              <a:chOff x="6116578" y="3982940"/>
              <a:chExt cx="1277998" cy="904561"/>
            </a:xfrm>
          </p:grpSpPr>
          <p:sp>
            <p:nvSpPr>
              <p:cNvPr id="19" name="Diamond 18"/>
              <p:cNvSpPr/>
              <p:nvPr/>
            </p:nvSpPr>
            <p:spPr>
              <a:xfrm>
                <a:off x="6116578" y="3982940"/>
                <a:ext cx="1277998" cy="90456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0" name="Rectangle 19"/>
              <p:cNvSpPr/>
              <p:nvPr/>
            </p:nvSpPr>
            <p:spPr>
              <a:xfrm>
                <a:off x="6211018" y="4249346"/>
                <a:ext cx="1113113" cy="319058"/>
              </a:xfrm>
              <a:prstGeom prst="rect">
                <a:avLst/>
              </a:prstGeom>
            </p:spPr>
            <p:txBody>
              <a:bodyPr wrap="none">
                <a:spAutoFit/>
              </a:bodyPr>
              <a:lstStyle/>
              <a:p>
                <a:pPr algn="ctr"/>
                <a:r>
                  <a:rPr lang="en-US" sz="1400" dirty="0">
                    <a:latin typeface="Times New Roman" panose="02020603050405020304" pitchFamily="18" charset="0"/>
                    <a:cs typeface="Times New Roman" panose="02020603050405020304" pitchFamily="18" charset="0"/>
                  </a:rPr>
                  <a:t>count&lt;=n?</a:t>
                </a:r>
                <a:endParaRPr lang="en-US" sz="1600" dirty="0">
                  <a:latin typeface="Times New Roman" panose="02020603050405020304" pitchFamily="18" charset="0"/>
                  <a:cs typeface="Times New Roman" panose="02020603050405020304" pitchFamily="18" charset="0"/>
                </a:endParaRPr>
              </a:p>
            </p:txBody>
          </p:sp>
        </p:grpSp>
        <p:sp>
          <p:nvSpPr>
            <p:cNvPr id="9" name="Rectangle 8"/>
            <p:cNvSpPr/>
            <p:nvPr/>
          </p:nvSpPr>
          <p:spPr>
            <a:xfrm>
              <a:off x="1070230" y="5362732"/>
              <a:ext cx="3143250" cy="5792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200" b="1" dirty="0">
                  <a:solidFill>
                    <a:schemeClr val="accent2"/>
                  </a:solidFill>
                  <a:latin typeface="Times New Roman" panose="02020603050405020304" pitchFamily="18" charset="0"/>
                  <a:cs typeface="Times New Roman" panose="02020603050405020304" pitchFamily="18" charset="0"/>
                </a:rPr>
                <a:t>System.out.println("Welcome to ICS108!");</a:t>
              </a:r>
            </a:p>
            <a:p>
              <a:r>
                <a:rPr lang="en-US" altLang="en-US" sz="1200" b="1" dirty="0">
                  <a:solidFill>
                    <a:schemeClr val="accent2"/>
                  </a:solidFill>
                  <a:latin typeface="Times New Roman" panose="02020603050405020304" pitchFamily="18" charset="0"/>
                  <a:cs typeface="Times New Roman" panose="02020603050405020304" pitchFamily="18" charset="0"/>
                </a:rPr>
                <a:t> count++;</a:t>
              </a:r>
            </a:p>
          </p:txBody>
        </p:sp>
        <p:cxnSp>
          <p:nvCxnSpPr>
            <p:cNvPr id="10" name="Straight Arrow Connector 9"/>
            <p:cNvCxnSpPr/>
            <p:nvPr/>
          </p:nvCxnSpPr>
          <p:spPr>
            <a:xfrm>
              <a:off x="2665004" y="3810559"/>
              <a:ext cx="0" cy="29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692023" y="6003760"/>
              <a:ext cx="0" cy="29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flipH="1">
              <a:off x="2693154" y="4551561"/>
              <a:ext cx="548640" cy="1487071"/>
            </a:xfrm>
            <a:prstGeom prst="bentConnector4">
              <a:avLst>
                <a:gd name="adj1" fmla="val -222558"/>
                <a:gd name="adj2" fmla="val 9695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0800000">
              <a:off x="702737" y="3919371"/>
              <a:ext cx="358909" cy="1737360"/>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02736" y="3913429"/>
              <a:ext cx="1951271" cy="0"/>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sp>
          <p:nvSpPr>
            <p:cNvPr id="15" name="Oval 14"/>
            <p:cNvSpPr>
              <a:spLocks noChangeAspect="1"/>
            </p:cNvSpPr>
            <p:nvPr/>
          </p:nvSpPr>
          <p:spPr>
            <a:xfrm>
              <a:off x="2624575" y="3711220"/>
              <a:ext cx="91440" cy="914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21603" y="4958314"/>
              <a:ext cx="463588" cy="307777"/>
            </a:xfrm>
            <a:prstGeom prst="rect">
              <a:avLst/>
            </a:prstGeom>
            <a:noFill/>
          </p:spPr>
          <p:txBody>
            <a:bodyPr wrap="none" rtlCol="0">
              <a:spAutoFit/>
            </a:bodyPr>
            <a:lstStyle/>
            <a:p>
              <a:r>
                <a:rPr lang="en-US" sz="1400" dirty="0">
                  <a:solidFill>
                    <a:schemeClr val="accent5"/>
                  </a:solidFill>
                  <a:latin typeface="Times New Roman" panose="02020603050405020304" pitchFamily="18" charset="0"/>
                  <a:cs typeface="Times New Roman" panose="02020603050405020304" pitchFamily="18" charset="0"/>
                </a:rPr>
                <a:t>true</a:t>
              </a:r>
            </a:p>
          </p:txBody>
        </p:sp>
        <p:sp>
          <p:nvSpPr>
            <p:cNvPr id="17" name="TextBox 16"/>
            <p:cNvSpPr txBox="1"/>
            <p:nvPr/>
          </p:nvSpPr>
          <p:spPr>
            <a:xfrm>
              <a:off x="3380916" y="4182229"/>
              <a:ext cx="524503" cy="307777"/>
            </a:xfrm>
            <a:prstGeom prst="rect">
              <a:avLst/>
            </a:prstGeom>
            <a:noFill/>
          </p:spPr>
          <p:txBody>
            <a:bodyPr wrap="non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false</a:t>
              </a:r>
            </a:p>
          </p:txBody>
        </p:sp>
        <p:cxnSp>
          <p:nvCxnSpPr>
            <p:cNvPr id="18" name="Straight Arrow Connector 17"/>
            <p:cNvCxnSpPr/>
            <p:nvPr/>
          </p:nvCxnSpPr>
          <p:spPr>
            <a:xfrm>
              <a:off x="2680244" y="4996972"/>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150916" y="3314769"/>
              <a:ext cx="1006182" cy="401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200" b="1" dirty="0">
                  <a:solidFill>
                    <a:schemeClr val="accent2"/>
                  </a:solidFill>
                  <a:latin typeface="Times New Roman" panose="02020603050405020304" pitchFamily="18" charset="0"/>
                  <a:cs typeface="Times New Roman" panose="02020603050405020304" pitchFamily="18" charset="0"/>
                </a:rPr>
                <a:t>n = 100; count = 1;</a:t>
              </a:r>
            </a:p>
          </p:txBody>
        </p:sp>
      </p:grpSp>
      <p:sp>
        <p:nvSpPr>
          <p:cNvPr id="2" name="Rectangle 1"/>
          <p:cNvSpPr/>
          <p:nvPr/>
        </p:nvSpPr>
        <p:spPr>
          <a:xfrm>
            <a:off x="455037" y="5671843"/>
            <a:ext cx="4476175" cy="584775"/>
          </a:xfrm>
          <a:prstGeom prst="rect">
            <a:avLst/>
          </a:prstGeom>
          <a:ln>
            <a:solidFill>
              <a:schemeClr val="accent1"/>
            </a:solidFill>
          </a:ln>
        </p:spPr>
        <p:txBody>
          <a:bodyPr wrap="square">
            <a:spAutoFit/>
          </a:bodyPr>
          <a:lstStyle/>
          <a:p>
            <a:r>
              <a:rPr lang="en-US" sz="1600" b="1" dirty="0">
                <a:latin typeface="Garamond" panose="02020404030301010803" pitchFamily="18" charset="0"/>
              </a:rPr>
              <a:t>How many times the loop executes if we replace the statement </a:t>
            </a:r>
            <a:r>
              <a:rPr lang="en-US" sz="1600" b="1" dirty="0">
                <a:solidFill>
                  <a:srgbClr val="FF0000"/>
                </a:solidFill>
                <a:latin typeface="Garamond" panose="02020404030301010803" pitchFamily="18" charset="0"/>
              </a:rPr>
              <a:t>count++</a:t>
            </a:r>
            <a:r>
              <a:rPr lang="en-US" sz="1600" b="1" dirty="0">
                <a:latin typeface="Garamond" panose="02020404030301010803" pitchFamily="18" charset="0"/>
              </a:rPr>
              <a:t> with </a:t>
            </a:r>
            <a:r>
              <a:rPr lang="en-US" sz="1600" b="1" dirty="0">
                <a:solidFill>
                  <a:schemeClr val="accent5"/>
                </a:solidFill>
                <a:latin typeface="Garamond" panose="02020404030301010803" pitchFamily="18" charset="0"/>
              </a:rPr>
              <a:t>count = count + 2</a:t>
            </a:r>
            <a:endParaRPr lang="en-US" sz="1600" b="1" dirty="0">
              <a:latin typeface="Garamond" panose="02020404030301010803" pitchFamily="18" charset="0"/>
            </a:endParaRPr>
          </a:p>
        </p:txBody>
      </p:sp>
      <p:sp>
        <p:nvSpPr>
          <p:cNvPr id="21" name="Content Placeholder 1"/>
          <p:cNvSpPr>
            <a:spLocks noGrp="1"/>
          </p:cNvSpPr>
          <p:nvPr>
            <p:ph idx="1"/>
          </p:nvPr>
        </p:nvSpPr>
        <p:spPr>
          <a:xfrm>
            <a:off x="300182" y="1071415"/>
            <a:ext cx="8543637" cy="2097730"/>
          </a:xfrm>
        </p:spPr>
        <p:txBody>
          <a:bodyPr>
            <a:normAutofit/>
          </a:bodyPr>
          <a:lstStyle/>
          <a:p>
            <a:r>
              <a:rPr lang="en-US" sz="2000" dirty="0"/>
              <a:t>A</a:t>
            </a:r>
            <a:r>
              <a:rPr lang="en-US" sz="2000" dirty="0">
                <a:solidFill>
                  <a:srgbClr val="C00000"/>
                </a:solidFill>
              </a:rPr>
              <a:t> while</a:t>
            </a:r>
            <a:r>
              <a:rPr lang="en-US" sz="2000" dirty="0"/>
              <a:t> statement is used to execute statements while the condition is true. </a:t>
            </a:r>
          </a:p>
          <a:p>
            <a:r>
              <a:rPr lang="en-US" sz="2000" dirty="0"/>
              <a:t>As long as </a:t>
            </a:r>
            <a:r>
              <a:rPr lang="en-US" sz="2000" b="0" dirty="0">
                <a:solidFill>
                  <a:srgbClr val="C00000"/>
                </a:solidFill>
              </a:rPr>
              <a:t>loop-condition</a:t>
            </a:r>
            <a:r>
              <a:rPr lang="en-US" sz="2000" dirty="0"/>
              <a:t> is true, the loop body executes.</a:t>
            </a:r>
          </a:p>
          <a:p>
            <a:r>
              <a:rPr lang="en-US" sz="2000" dirty="0"/>
              <a:t>The </a:t>
            </a:r>
            <a:r>
              <a:rPr lang="en-US" sz="2000" b="0" dirty="0">
                <a:solidFill>
                  <a:srgbClr val="C00000"/>
                </a:solidFill>
              </a:rPr>
              <a:t>loop-condition</a:t>
            </a:r>
            <a:r>
              <a:rPr lang="en-US" sz="2000" dirty="0"/>
              <a:t> is re-tested after each iteration.</a:t>
            </a:r>
          </a:p>
          <a:p>
            <a:r>
              <a:rPr lang="en-US" sz="2000" dirty="0"/>
              <a:t>The loop terminates when the condition becomes false.</a:t>
            </a:r>
          </a:p>
          <a:p>
            <a:endParaRPr lang="en-US" dirty="0"/>
          </a:p>
        </p:txBody>
      </p:sp>
      <p:sp>
        <p:nvSpPr>
          <p:cNvPr id="24" name="Rectangle 9"/>
          <p:cNvSpPr>
            <a:spLocks noChangeArrowheads="1"/>
          </p:cNvSpPr>
          <p:nvPr/>
        </p:nvSpPr>
        <p:spPr bwMode="auto">
          <a:xfrm>
            <a:off x="6757501" y="1654907"/>
            <a:ext cx="2214307" cy="1191095"/>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a:buNone/>
            </a:pPr>
            <a:r>
              <a:rPr lang="en-US" altLang="en-US" sz="1400" dirty="0"/>
              <a:t>while (</a:t>
            </a:r>
            <a:r>
              <a:rPr lang="en-US" altLang="en-US" sz="1400" dirty="0">
                <a:solidFill>
                  <a:srgbClr val="FF0000"/>
                </a:solidFill>
              </a:rPr>
              <a:t>loop-condition</a:t>
            </a:r>
            <a:r>
              <a:rPr lang="en-US" altLang="en-US" sz="1400" dirty="0"/>
              <a:t>) {</a:t>
            </a:r>
          </a:p>
          <a:p>
            <a:pPr>
              <a:lnSpc>
                <a:spcPct val="90000"/>
              </a:lnSpc>
              <a:spcBef>
                <a:spcPct val="50000"/>
              </a:spcBef>
              <a:buFont typeface="Monotype Sorts"/>
              <a:buNone/>
            </a:pPr>
            <a:r>
              <a:rPr lang="en-US" altLang="en-US" sz="1400" dirty="0"/>
              <a:t>  	// loop-body;</a:t>
            </a:r>
          </a:p>
          <a:p>
            <a:pPr>
              <a:lnSpc>
                <a:spcPct val="90000"/>
              </a:lnSpc>
              <a:spcBef>
                <a:spcPct val="50000"/>
              </a:spcBef>
              <a:buFont typeface="Monotype Sorts"/>
              <a:buNone/>
            </a:pPr>
            <a:r>
              <a:rPr lang="en-US" altLang="en-US" sz="1400" dirty="0"/>
              <a:t>  	Statement(s);</a:t>
            </a:r>
          </a:p>
          <a:p>
            <a:pPr>
              <a:lnSpc>
                <a:spcPct val="90000"/>
              </a:lnSpc>
              <a:spcBef>
                <a:spcPct val="50000"/>
              </a:spcBef>
              <a:buFont typeface="Monotype Sorts"/>
              <a:buNone/>
            </a:pPr>
            <a:r>
              <a:rPr lang="en-US" altLang="en-US" sz="1400" dirty="0"/>
              <a:t>}</a:t>
            </a:r>
          </a:p>
        </p:txBody>
      </p:sp>
    </p:spTree>
    <p:extLst>
      <p:ext uri="{BB962C8B-B14F-4D97-AF65-F5344CB8AC3E}">
        <p14:creationId xmlns:p14="http://schemas.microsoft.com/office/powerpoint/2010/main" val="56271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a:t>
            </a:r>
            <a:r>
              <a:rPr lang="en-US" dirty="0">
                <a:solidFill>
                  <a:srgbClr val="C00000"/>
                </a:solidFill>
              </a:rPr>
              <a:t> do-while</a:t>
            </a:r>
            <a:r>
              <a:rPr lang="en-US" dirty="0"/>
              <a:t> statement is used to execute a block of statements </a:t>
            </a:r>
            <a:r>
              <a:rPr lang="en-US" dirty="0">
                <a:solidFill>
                  <a:srgbClr val="FF0000"/>
                </a:solidFill>
              </a:rPr>
              <a:t>one or more times</a:t>
            </a:r>
            <a:r>
              <a:rPr lang="en-US" dirty="0"/>
              <a:t>.</a:t>
            </a:r>
          </a:p>
          <a:p>
            <a:endParaRPr lang="en-US" dirty="0"/>
          </a:p>
          <a:p>
            <a:endParaRPr lang="en-US" dirty="0"/>
          </a:p>
        </p:txBody>
      </p:sp>
      <p:sp>
        <p:nvSpPr>
          <p:cNvPr id="3" name="Title 2"/>
          <p:cNvSpPr>
            <a:spLocks noGrp="1"/>
          </p:cNvSpPr>
          <p:nvPr>
            <p:ph type="ctrTitle"/>
          </p:nvPr>
        </p:nvSpPr>
        <p:spPr/>
        <p:txBody>
          <a:bodyPr/>
          <a:lstStyle/>
          <a:p>
            <a:r>
              <a:rPr lang="en-US" dirty="0"/>
              <a:t>Do-While Statement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52</a:t>
            </a:fld>
            <a:endParaRPr lang="en-US"/>
          </a:p>
        </p:txBody>
      </p:sp>
      <p:sp>
        <p:nvSpPr>
          <p:cNvPr id="7" name="Rectangle 9"/>
          <p:cNvSpPr>
            <a:spLocks noChangeArrowheads="1"/>
          </p:cNvSpPr>
          <p:nvPr/>
        </p:nvSpPr>
        <p:spPr bwMode="auto">
          <a:xfrm>
            <a:off x="2855948" y="1997959"/>
            <a:ext cx="3223709"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None/>
            </a:pPr>
            <a:r>
              <a:rPr lang="en-US" altLang="en-US" sz="2000" dirty="0">
                <a:solidFill>
                  <a:schemeClr val="accent5"/>
                </a:solidFill>
              </a:rPr>
              <a:t>do</a:t>
            </a:r>
            <a:r>
              <a:rPr lang="en-US" altLang="en-US" sz="2000" dirty="0"/>
              <a:t> {</a:t>
            </a:r>
          </a:p>
          <a:p>
            <a:pPr>
              <a:lnSpc>
                <a:spcPct val="90000"/>
              </a:lnSpc>
              <a:spcBef>
                <a:spcPct val="50000"/>
              </a:spcBef>
              <a:buNone/>
            </a:pPr>
            <a:r>
              <a:rPr lang="en-US" altLang="en-US" sz="2000" dirty="0"/>
              <a:t>  // Loop body;</a:t>
            </a:r>
          </a:p>
          <a:p>
            <a:pPr>
              <a:lnSpc>
                <a:spcPct val="90000"/>
              </a:lnSpc>
              <a:spcBef>
                <a:spcPct val="50000"/>
              </a:spcBef>
              <a:buNone/>
            </a:pPr>
            <a:r>
              <a:rPr lang="en-US" altLang="en-US" sz="2000" dirty="0"/>
              <a:t>  Statement(s);</a:t>
            </a:r>
          </a:p>
          <a:p>
            <a:pPr>
              <a:lnSpc>
                <a:spcPct val="90000"/>
              </a:lnSpc>
              <a:spcBef>
                <a:spcPct val="50000"/>
              </a:spcBef>
              <a:buNone/>
            </a:pPr>
            <a:r>
              <a:rPr lang="en-US" altLang="en-US" sz="2000" dirty="0"/>
              <a:t>} </a:t>
            </a:r>
            <a:r>
              <a:rPr lang="en-US" altLang="en-US" sz="2000" dirty="0">
                <a:solidFill>
                  <a:schemeClr val="accent5"/>
                </a:solidFill>
              </a:rPr>
              <a:t>while</a:t>
            </a:r>
            <a:r>
              <a:rPr lang="en-US" altLang="en-US" sz="2000" dirty="0"/>
              <a:t> (loop-condition);</a:t>
            </a:r>
          </a:p>
        </p:txBody>
      </p:sp>
      <p:sp>
        <p:nvSpPr>
          <p:cNvPr id="8" name="Rectangle 7"/>
          <p:cNvSpPr/>
          <p:nvPr/>
        </p:nvSpPr>
        <p:spPr>
          <a:xfrm>
            <a:off x="314469" y="1878075"/>
            <a:ext cx="1399742" cy="461665"/>
          </a:xfrm>
          <a:prstGeom prst="rect">
            <a:avLst/>
          </a:prstGeom>
        </p:spPr>
        <p:txBody>
          <a:bodyPr wrap="none">
            <a:spAutoFit/>
          </a:bodyPr>
          <a:lstStyle/>
          <a:p>
            <a:pPr marL="342900" indent="-342900">
              <a:buFont typeface="Arial" panose="020B0604020202020204" pitchFamily="34" charset="0"/>
              <a:buChar char="•"/>
            </a:pPr>
            <a:r>
              <a:rPr lang="en-US" sz="2400" b="1" dirty="0">
                <a:solidFill>
                  <a:srgbClr val="C00000"/>
                </a:solidFill>
                <a:latin typeface="Garamond" panose="02020404030301010803" pitchFamily="18" charset="0"/>
              </a:rPr>
              <a:t>Syntax</a:t>
            </a:r>
          </a:p>
        </p:txBody>
      </p:sp>
      <p:grpSp>
        <p:nvGrpSpPr>
          <p:cNvPr id="30" name="Group 29"/>
          <p:cNvGrpSpPr/>
          <p:nvPr/>
        </p:nvGrpSpPr>
        <p:grpSpPr>
          <a:xfrm>
            <a:off x="7007282" y="1654365"/>
            <a:ext cx="1496754" cy="2990850"/>
            <a:chOff x="5691537" y="1884899"/>
            <a:chExt cx="1496754" cy="2990850"/>
          </a:xfrm>
        </p:grpSpPr>
        <p:grpSp>
          <p:nvGrpSpPr>
            <p:cNvPr id="10" name="Group 9"/>
            <p:cNvGrpSpPr/>
            <p:nvPr/>
          </p:nvGrpSpPr>
          <p:grpSpPr>
            <a:xfrm>
              <a:off x="6054895" y="3542441"/>
              <a:ext cx="1097279" cy="872578"/>
              <a:chOff x="6116578" y="3982940"/>
              <a:chExt cx="1277998" cy="904561"/>
            </a:xfrm>
          </p:grpSpPr>
          <p:sp>
            <p:nvSpPr>
              <p:cNvPr id="21" name="Diamond 20"/>
              <p:cNvSpPr/>
              <p:nvPr/>
            </p:nvSpPr>
            <p:spPr>
              <a:xfrm>
                <a:off x="6116578" y="3982940"/>
                <a:ext cx="1277998" cy="90456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2" name="Rectangle 21"/>
              <p:cNvSpPr/>
              <p:nvPr/>
            </p:nvSpPr>
            <p:spPr>
              <a:xfrm>
                <a:off x="6245595" y="4105578"/>
                <a:ext cx="1004828" cy="542398"/>
              </a:xfrm>
              <a:prstGeom prst="rect">
                <a:avLst/>
              </a:prstGeom>
            </p:spPr>
            <p:txBody>
              <a:bodyPr wrap="none">
                <a:spAutoFit/>
              </a:bodyPr>
              <a:lstStyle/>
              <a:p>
                <a:pPr algn="ctr"/>
                <a:r>
                  <a:rPr lang="en-US" sz="1400" dirty="0">
                    <a:latin typeface="Times New Roman" panose="02020603050405020304" pitchFamily="18" charset="0"/>
                    <a:cs typeface="Times New Roman" panose="02020603050405020304" pitchFamily="18" charset="0"/>
                  </a:rPr>
                  <a:t>loop</a:t>
                </a:r>
              </a:p>
              <a:p>
                <a:pPr algn="ctr"/>
                <a:r>
                  <a:rPr lang="en-US" sz="1400" dirty="0">
                    <a:latin typeface="Times New Roman" panose="02020603050405020304" pitchFamily="18" charset="0"/>
                    <a:cs typeface="Times New Roman" panose="02020603050405020304" pitchFamily="18" charset="0"/>
                  </a:rPr>
                  <a:t>condition</a:t>
                </a:r>
                <a:endParaRPr lang="en-US" sz="1600" dirty="0">
                  <a:latin typeface="Times New Roman" panose="02020603050405020304" pitchFamily="18" charset="0"/>
                  <a:cs typeface="Times New Roman" panose="02020603050405020304" pitchFamily="18" charset="0"/>
                </a:endParaRPr>
              </a:p>
            </p:txBody>
          </p:sp>
        </p:grpSp>
        <p:sp>
          <p:nvSpPr>
            <p:cNvPr id="11" name="Rectangle 10"/>
            <p:cNvSpPr/>
            <p:nvPr/>
          </p:nvSpPr>
          <p:spPr>
            <a:xfrm>
              <a:off x="6106334" y="2358820"/>
              <a:ext cx="880110" cy="422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Statements</a:t>
              </a:r>
            </a:p>
            <a:p>
              <a:pPr algn="ctr"/>
              <a:r>
                <a:rPr lang="en-US" sz="1100" dirty="0">
                  <a:solidFill>
                    <a:schemeClr val="tx1"/>
                  </a:solidFill>
                  <a:latin typeface="Times New Roman" panose="02020603050405020304" pitchFamily="18" charset="0"/>
                  <a:cs typeface="Times New Roman" panose="02020603050405020304" pitchFamily="18" charset="0"/>
                </a:rPr>
                <a:t>loop body</a:t>
              </a:r>
            </a:p>
          </p:txBody>
        </p:sp>
        <p:cxnSp>
          <p:nvCxnSpPr>
            <p:cNvPr id="12" name="Straight Arrow Connector 11"/>
            <p:cNvCxnSpPr/>
            <p:nvPr/>
          </p:nvCxnSpPr>
          <p:spPr>
            <a:xfrm>
              <a:off x="6586818" y="2781730"/>
              <a:ext cx="0" cy="753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16200000" flipV="1">
              <a:off x="5178224" y="3120578"/>
              <a:ext cx="1420033" cy="319427"/>
            </a:xfrm>
            <a:prstGeom prst="bentConnector3">
              <a:avLst>
                <a:gd name="adj1" fmla="val 90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25858" y="2570274"/>
              <a:ext cx="380476" cy="0"/>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sp>
          <p:nvSpPr>
            <p:cNvPr id="17" name="Oval 16"/>
            <p:cNvSpPr>
              <a:spLocks noChangeAspect="1"/>
            </p:cNvSpPr>
            <p:nvPr/>
          </p:nvSpPr>
          <p:spPr>
            <a:xfrm>
              <a:off x="6557819" y="4784309"/>
              <a:ext cx="91440" cy="914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691537" y="3966185"/>
              <a:ext cx="463588" cy="307777"/>
            </a:xfrm>
            <a:prstGeom prst="rect">
              <a:avLst/>
            </a:prstGeom>
            <a:noFill/>
          </p:spPr>
          <p:txBody>
            <a:bodyPr wrap="none" rtlCol="0">
              <a:spAutoFit/>
            </a:bodyPr>
            <a:lstStyle/>
            <a:p>
              <a:r>
                <a:rPr lang="en-US" sz="1400" dirty="0">
                  <a:solidFill>
                    <a:schemeClr val="accent5"/>
                  </a:solidFill>
                  <a:latin typeface="Times New Roman" panose="02020603050405020304" pitchFamily="18" charset="0"/>
                  <a:cs typeface="Times New Roman" panose="02020603050405020304" pitchFamily="18" charset="0"/>
                </a:rPr>
                <a:t>true</a:t>
              </a:r>
            </a:p>
          </p:txBody>
        </p:sp>
        <p:sp>
          <p:nvSpPr>
            <p:cNvPr id="19" name="TextBox 18"/>
            <p:cNvSpPr txBox="1"/>
            <p:nvPr/>
          </p:nvSpPr>
          <p:spPr>
            <a:xfrm>
              <a:off x="6663788" y="4394072"/>
              <a:ext cx="524503" cy="307777"/>
            </a:xfrm>
            <a:prstGeom prst="rect">
              <a:avLst/>
            </a:prstGeom>
            <a:noFill/>
          </p:spPr>
          <p:txBody>
            <a:bodyPr wrap="non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false</a:t>
              </a:r>
            </a:p>
          </p:txBody>
        </p:sp>
        <p:cxnSp>
          <p:nvCxnSpPr>
            <p:cNvPr id="20" name="Straight Arrow Connector 19"/>
            <p:cNvCxnSpPr/>
            <p:nvPr/>
          </p:nvCxnSpPr>
          <p:spPr>
            <a:xfrm>
              <a:off x="6602058" y="4424141"/>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551856" y="1993060"/>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a:spLocks noChangeAspect="1"/>
            </p:cNvSpPr>
            <p:nvPr/>
          </p:nvSpPr>
          <p:spPr>
            <a:xfrm>
              <a:off x="6504479" y="1884899"/>
              <a:ext cx="91440" cy="914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12"/>
          <p:cNvSpPr>
            <a:spLocks noChangeArrowheads="1"/>
          </p:cNvSpPr>
          <p:nvPr/>
        </p:nvSpPr>
        <p:spPr bwMode="auto">
          <a:xfrm>
            <a:off x="188015" y="3798829"/>
            <a:ext cx="4338246" cy="2037481"/>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nSpc>
                <a:spcPct val="90000"/>
              </a:lnSpc>
              <a:spcBef>
                <a:spcPct val="50000"/>
              </a:spcBef>
              <a:buClr>
                <a:schemeClr val="tx2"/>
              </a:buClr>
              <a:buSzPct val="75000"/>
              <a:buFont typeface="Monotype Sorts"/>
              <a:buNone/>
            </a:pPr>
            <a:r>
              <a:rPr lang="en-US" altLang="en-US" sz="1600" dirty="0">
                <a:solidFill>
                  <a:schemeClr val="accent5"/>
                </a:solidFill>
                <a:cs typeface="Courier New" panose="02070309020205020404" pitchFamily="49" charset="0"/>
              </a:rPr>
              <a:t>int</a:t>
            </a:r>
            <a:r>
              <a:rPr lang="en-US" altLang="en-US" sz="1600" dirty="0">
                <a:cs typeface="Courier New" panose="02070309020205020404" pitchFamily="49" charset="0"/>
              </a:rPr>
              <a:t> n = 100, count = 1;</a:t>
            </a:r>
          </a:p>
          <a:p>
            <a:pPr>
              <a:lnSpc>
                <a:spcPct val="90000"/>
              </a:lnSpc>
              <a:spcBef>
                <a:spcPct val="50000"/>
              </a:spcBef>
              <a:buClr>
                <a:schemeClr val="tx2"/>
              </a:buClr>
              <a:buSzPct val="75000"/>
              <a:buFont typeface="Monotype Sorts"/>
              <a:buNone/>
            </a:pPr>
            <a:r>
              <a:rPr lang="en-US" altLang="en-US" sz="1600" dirty="0">
                <a:solidFill>
                  <a:schemeClr val="accent5"/>
                </a:solidFill>
                <a:cs typeface="Courier New" panose="02070309020205020404" pitchFamily="49" charset="0"/>
              </a:rPr>
              <a:t>do  </a:t>
            </a:r>
            <a:r>
              <a:rPr lang="en-US" altLang="en-US" sz="1600" dirty="0">
                <a:cs typeface="Courier New" panose="02070309020205020404" pitchFamily="49" charset="0"/>
              </a:rPr>
              <a:t>{</a:t>
            </a:r>
          </a:p>
          <a:p>
            <a:pPr>
              <a:lnSpc>
                <a:spcPct val="90000"/>
              </a:lnSpc>
              <a:spcBef>
                <a:spcPct val="50000"/>
              </a:spcBef>
              <a:buClr>
                <a:schemeClr val="tx2"/>
              </a:buClr>
              <a:buSzPct val="75000"/>
              <a:buFont typeface="Monotype Sorts"/>
              <a:buNone/>
            </a:pPr>
            <a:r>
              <a:rPr lang="en-US" altLang="en-US" sz="1600" dirty="0">
                <a:cs typeface="Courier New" panose="02070309020205020404" pitchFamily="49" charset="0"/>
              </a:rPr>
              <a:t>	System.out.println("</a:t>
            </a:r>
            <a:r>
              <a:rPr lang="en-US" altLang="en-US" sz="1600" dirty="0">
                <a:solidFill>
                  <a:schemeClr val="accent2"/>
                </a:solidFill>
                <a:cs typeface="Courier New" panose="02070309020205020404" pitchFamily="49" charset="0"/>
              </a:rPr>
              <a:t>Welcome to ICS108!</a:t>
            </a:r>
            <a:r>
              <a:rPr lang="en-US" altLang="en-US" sz="1600" dirty="0">
                <a:cs typeface="Courier New" panose="02070309020205020404" pitchFamily="49" charset="0"/>
              </a:rPr>
              <a:t>");</a:t>
            </a:r>
          </a:p>
          <a:p>
            <a:pPr>
              <a:lnSpc>
                <a:spcPct val="90000"/>
              </a:lnSpc>
              <a:spcBef>
                <a:spcPct val="50000"/>
              </a:spcBef>
              <a:buClr>
                <a:schemeClr val="tx2"/>
              </a:buClr>
              <a:buSzPct val="75000"/>
              <a:buFont typeface="Monotype Sorts"/>
              <a:buNone/>
            </a:pPr>
            <a:r>
              <a:rPr lang="en-US" altLang="en-US" sz="1600" dirty="0">
                <a:cs typeface="Courier New" panose="02070309020205020404" pitchFamily="49" charset="0"/>
              </a:rPr>
              <a:t>	count++;</a:t>
            </a:r>
          </a:p>
          <a:p>
            <a:pPr>
              <a:lnSpc>
                <a:spcPct val="90000"/>
              </a:lnSpc>
              <a:spcBef>
                <a:spcPct val="50000"/>
              </a:spcBef>
              <a:buClr>
                <a:schemeClr val="tx2"/>
              </a:buClr>
              <a:buSzPct val="75000"/>
              <a:buFont typeface="Monotype Sorts"/>
              <a:buNone/>
            </a:pPr>
            <a:r>
              <a:rPr lang="en-US" altLang="en-US" sz="1600" dirty="0">
                <a:cs typeface="Courier New" panose="02070309020205020404" pitchFamily="49" charset="0"/>
              </a:rPr>
              <a:t>}</a:t>
            </a:r>
            <a:r>
              <a:rPr lang="en-US" altLang="en-US" sz="1600" dirty="0">
                <a:solidFill>
                  <a:schemeClr val="accent5"/>
                </a:solidFill>
                <a:cs typeface="Courier New" panose="02070309020205020404" pitchFamily="49" charset="0"/>
              </a:rPr>
              <a:t> while</a:t>
            </a:r>
            <a:r>
              <a:rPr lang="en-US" altLang="en-US" sz="1600" dirty="0">
                <a:cs typeface="Courier New" panose="02070309020205020404" pitchFamily="49" charset="0"/>
              </a:rPr>
              <a:t>(count &lt;= n);</a:t>
            </a:r>
          </a:p>
          <a:p>
            <a:pPr>
              <a:lnSpc>
                <a:spcPct val="90000"/>
              </a:lnSpc>
              <a:spcBef>
                <a:spcPct val="50000"/>
              </a:spcBef>
              <a:buClr>
                <a:schemeClr val="tx2"/>
              </a:buClr>
              <a:buSzPct val="75000"/>
              <a:buFont typeface="Monotype Sorts"/>
              <a:buNone/>
            </a:pPr>
            <a:endParaRPr lang="en-US" altLang="en-US" sz="1600" dirty="0">
              <a:cs typeface="Courier New" panose="02070309020205020404" pitchFamily="49" charset="0"/>
            </a:endParaRPr>
          </a:p>
        </p:txBody>
      </p:sp>
      <p:sp>
        <p:nvSpPr>
          <p:cNvPr id="26" name="Rectangle 12"/>
          <p:cNvSpPr>
            <a:spLocks noChangeArrowheads="1"/>
          </p:cNvSpPr>
          <p:nvPr/>
        </p:nvSpPr>
        <p:spPr bwMode="auto">
          <a:xfrm>
            <a:off x="4659656" y="4716823"/>
            <a:ext cx="4310165" cy="1692771"/>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nSpc>
                <a:spcPct val="90000"/>
              </a:lnSpc>
              <a:spcBef>
                <a:spcPct val="50000"/>
              </a:spcBef>
              <a:buClr>
                <a:schemeClr val="tx2"/>
              </a:buClr>
              <a:buSzPct val="75000"/>
              <a:buFont typeface="Monotype Sorts"/>
              <a:buNone/>
            </a:pPr>
            <a:r>
              <a:rPr lang="en-US" altLang="en-US" sz="1600" dirty="0">
                <a:solidFill>
                  <a:schemeClr val="accent5"/>
                </a:solidFill>
                <a:cs typeface="Courier New" panose="02070309020205020404" pitchFamily="49" charset="0"/>
              </a:rPr>
              <a:t>int</a:t>
            </a:r>
            <a:r>
              <a:rPr lang="en-US" altLang="en-US" sz="1600" dirty="0">
                <a:cs typeface="Courier New" panose="02070309020205020404" pitchFamily="49" charset="0"/>
              </a:rPr>
              <a:t> n= 100, count = 1;</a:t>
            </a:r>
          </a:p>
          <a:p>
            <a:pPr>
              <a:lnSpc>
                <a:spcPct val="90000"/>
              </a:lnSpc>
              <a:spcBef>
                <a:spcPct val="50000"/>
              </a:spcBef>
              <a:buClr>
                <a:schemeClr val="tx2"/>
              </a:buClr>
              <a:buSzPct val="75000"/>
              <a:buFont typeface="Monotype Sorts"/>
              <a:buNone/>
            </a:pPr>
            <a:r>
              <a:rPr lang="en-US" altLang="en-US" sz="1600" dirty="0">
                <a:solidFill>
                  <a:schemeClr val="accent5"/>
                </a:solidFill>
                <a:cs typeface="Courier New" panose="02070309020205020404" pitchFamily="49" charset="0"/>
              </a:rPr>
              <a:t>while</a:t>
            </a:r>
            <a:r>
              <a:rPr lang="en-US" altLang="en-US" sz="1600" dirty="0">
                <a:cs typeface="Courier New" panose="02070309020205020404" pitchFamily="49" charset="0"/>
              </a:rPr>
              <a:t> (count &lt;= n) {</a:t>
            </a:r>
          </a:p>
          <a:p>
            <a:pPr>
              <a:lnSpc>
                <a:spcPct val="90000"/>
              </a:lnSpc>
              <a:spcBef>
                <a:spcPct val="50000"/>
              </a:spcBef>
              <a:buClr>
                <a:schemeClr val="tx2"/>
              </a:buClr>
              <a:buSzPct val="75000"/>
              <a:buFont typeface="Monotype Sorts"/>
              <a:buNone/>
            </a:pPr>
            <a:r>
              <a:rPr lang="en-US" altLang="en-US" sz="1600" dirty="0">
                <a:cs typeface="Courier New" panose="02070309020205020404" pitchFamily="49" charset="0"/>
              </a:rPr>
              <a:t>	System.out.println("</a:t>
            </a:r>
            <a:r>
              <a:rPr lang="en-US" altLang="en-US" sz="1600" dirty="0">
                <a:solidFill>
                  <a:schemeClr val="accent2"/>
                </a:solidFill>
                <a:cs typeface="Courier New" panose="02070309020205020404" pitchFamily="49" charset="0"/>
              </a:rPr>
              <a:t>Welcome to ICS108!</a:t>
            </a:r>
            <a:r>
              <a:rPr lang="en-US" altLang="en-US" sz="1600" dirty="0">
                <a:cs typeface="Courier New" panose="02070309020205020404" pitchFamily="49" charset="0"/>
              </a:rPr>
              <a:t>");</a:t>
            </a:r>
          </a:p>
          <a:p>
            <a:pPr>
              <a:lnSpc>
                <a:spcPct val="90000"/>
              </a:lnSpc>
              <a:spcBef>
                <a:spcPct val="50000"/>
              </a:spcBef>
              <a:buClr>
                <a:schemeClr val="tx2"/>
              </a:buClr>
              <a:buSzPct val="75000"/>
              <a:buFont typeface="Monotype Sorts"/>
              <a:buNone/>
            </a:pPr>
            <a:r>
              <a:rPr lang="en-US" altLang="en-US" sz="1600" dirty="0">
                <a:cs typeface="Courier New" panose="02070309020205020404" pitchFamily="49" charset="0"/>
              </a:rPr>
              <a:t>	count++;</a:t>
            </a:r>
          </a:p>
          <a:p>
            <a:pPr>
              <a:lnSpc>
                <a:spcPct val="90000"/>
              </a:lnSpc>
              <a:spcBef>
                <a:spcPct val="50000"/>
              </a:spcBef>
              <a:buClr>
                <a:schemeClr val="tx2"/>
              </a:buClr>
              <a:buSzPct val="75000"/>
              <a:buFont typeface="Monotype Sorts"/>
              <a:buNone/>
            </a:pPr>
            <a:r>
              <a:rPr lang="en-US" altLang="en-US" sz="1600" dirty="0">
                <a:cs typeface="Courier New" panose="02070309020205020404" pitchFamily="49" charset="0"/>
              </a:rPr>
              <a:t>}</a:t>
            </a:r>
          </a:p>
        </p:txBody>
      </p:sp>
      <p:grpSp>
        <p:nvGrpSpPr>
          <p:cNvPr id="33" name="Group 32"/>
          <p:cNvGrpSpPr/>
          <p:nvPr/>
        </p:nvGrpSpPr>
        <p:grpSpPr>
          <a:xfrm>
            <a:off x="214045" y="4143491"/>
            <a:ext cx="6117181" cy="1351045"/>
            <a:chOff x="214045" y="4143491"/>
            <a:chExt cx="6117181" cy="1351045"/>
          </a:xfrm>
        </p:grpSpPr>
        <p:sp>
          <p:nvSpPr>
            <p:cNvPr id="31" name="Rounded Rectangle 30"/>
            <p:cNvSpPr/>
            <p:nvPr/>
          </p:nvSpPr>
          <p:spPr>
            <a:xfrm>
              <a:off x="389143" y="5146666"/>
              <a:ext cx="1641753" cy="34787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ounded Rectangle 26"/>
            <p:cNvSpPr/>
            <p:nvPr/>
          </p:nvSpPr>
          <p:spPr>
            <a:xfrm>
              <a:off x="4689473" y="5049078"/>
              <a:ext cx="1641753" cy="34787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Rounded Rectangle 31"/>
            <p:cNvSpPr/>
            <p:nvPr/>
          </p:nvSpPr>
          <p:spPr>
            <a:xfrm>
              <a:off x="214045" y="4143491"/>
              <a:ext cx="302790" cy="32782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18834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a:t>
            </a:r>
            <a:r>
              <a:rPr lang="en-US" dirty="0">
                <a:solidFill>
                  <a:srgbClr val="C00000"/>
                </a:solidFill>
              </a:rPr>
              <a:t> for loop </a:t>
            </a:r>
            <a:r>
              <a:rPr lang="en-US" dirty="0"/>
              <a:t>allows you to efficiently write a loop that needs to execute a specific number of time.</a:t>
            </a:r>
          </a:p>
          <a:p>
            <a:endParaRPr lang="en-US" dirty="0"/>
          </a:p>
        </p:txBody>
      </p:sp>
      <p:sp>
        <p:nvSpPr>
          <p:cNvPr id="3" name="Title 2"/>
          <p:cNvSpPr>
            <a:spLocks noGrp="1"/>
          </p:cNvSpPr>
          <p:nvPr>
            <p:ph type="ctrTitle"/>
          </p:nvPr>
        </p:nvSpPr>
        <p:spPr/>
        <p:txBody>
          <a:bodyPr/>
          <a:lstStyle/>
          <a:p>
            <a:r>
              <a:rPr lang="en-US" dirty="0"/>
              <a:t>For Statement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53</a:t>
            </a:fld>
            <a:endParaRPr lang="en-US"/>
          </a:p>
        </p:txBody>
      </p:sp>
      <p:sp>
        <p:nvSpPr>
          <p:cNvPr id="6" name="Rectangle 9"/>
          <p:cNvSpPr>
            <a:spLocks noChangeArrowheads="1"/>
          </p:cNvSpPr>
          <p:nvPr/>
        </p:nvSpPr>
        <p:spPr bwMode="auto">
          <a:xfrm>
            <a:off x="1534436" y="1947310"/>
            <a:ext cx="5727681" cy="150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None/>
            </a:pPr>
            <a:r>
              <a:rPr lang="en-US" altLang="en-US" sz="1800" dirty="0"/>
              <a:t>for (</a:t>
            </a:r>
            <a:r>
              <a:rPr lang="en-US" sz="1800" dirty="0">
                <a:solidFill>
                  <a:schemeClr val="accent5"/>
                </a:solidFill>
                <a:cs typeface="Times New Roman" panose="02020603050405020304" pitchFamily="18" charset="0"/>
              </a:rPr>
              <a:t>counter-initialization</a:t>
            </a:r>
            <a:r>
              <a:rPr lang="en-US" altLang="en-US" sz="1800" dirty="0"/>
              <a:t>; </a:t>
            </a:r>
            <a:r>
              <a:rPr lang="en-US" altLang="en-US" sz="1800" dirty="0">
                <a:solidFill>
                  <a:srgbClr val="FF0000"/>
                </a:solidFill>
              </a:rPr>
              <a:t>loop-condition</a:t>
            </a:r>
            <a:r>
              <a:rPr lang="en-US" altLang="en-US" sz="1800" dirty="0"/>
              <a:t>; </a:t>
            </a:r>
            <a:r>
              <a:rPr lang="en-US" sz="1800" dirty="0">
                <a:solidFill>
                  <a:schemeClr val="accent6"/>
                </a:solidFill>
                <a:cs typeface="Times New Roman" panose="02020603050405020304" pitchFamily="18" charset="0"/>
              </a:rPr>
              <a:t>counter-update</a:t>
            </a:r>
            <a:r>
              <a:rPr lang="en-US" altLang="en-US" sz="1800" dirty="0"/>
              <a:t>) {</a:t>
            </a:r>
          </a:p>
          <a:p>
            <a:pPr>
              <a:lnSpc>
                <a:spcPct val="90000"/>
              </a:lnSpc>
              <a:spcBef>
                <a:spcPct val="50000"/>
              </a:spcBef>
              <a:buNone/>
            </a:pPr>
            <a:r>
              <a:rPr lang="en-US" altLang="en-US" sz="1800" dirty="0"/>
              <a:t>   // loop body;</a:t>
            </a:r>
          </a:p>
          <a:p>
            <a:pPr>
              <a:lnSpc>
                <a:spcPct val="90000"/>
              </a:lnSpc>
              <a:spcBef>
                <a:spcPct val="50000"/>
              </a:spcBef>
              <a:buNone/>
            </a:pPr>
            <a:r>
              <a:rPr lang="en-US" altLang="en-US" sz="1800" dirty="0"/>
              <a:t>   Statement(s);</a:t>
            </a:r>
          </a:p>
          <a:p>
            <a:pPr>
              <a:lnSpc>
                <a:spcPct val="90000"/>
              </a:lnSpc>
              <a:spcBef>
                <a:spcPct val="50000"/>
              </a:spcBef>
              <a:buNone/>
            </a:pPr>
            <a:r>
              <a:rPr lang="en-US" altLang="en-US" sz="1800" dirty="0"/>
              <a:t>}</a:t>
            </a:r>
          </a:p>
        </p:txBody>
      </p:sp>
      <p:sp>
        <p:nvSpPr>
          <p:cNvPr id="7" name="Rectangle 6"/>
          <p:cNvSpPr/>
          <p:nvPr/>
        </p:nvSpPr>
        <p:spPr>
          <a:xfrm>
            <a:off x="390562" y="1877241"/>
            <a:ext cx="1053494" cy="461665"/>
          </a:xfrm>
          <a:prstGeom prst="rect">
            <a:avLst/>
          </a:prstGeom>
        </p:spPr>
        <p:txBody>
          <a:bodyPr wrap="none">
            <a:spAutoFit/>
          </a:bodyPr>
          <a:lstStyle/>
          <a:p>
            <a:r>
              <a:rPr lang="en-US" sz="2400" b="1" dirty="0">
                <a:solidFill>
                  <a:srgbClr val="C00000"/>
                </a:solidFill>
                <a:latin typeface="Garamond" panose="02020404030301010803" pitchFamily="18" charset="0"/>
              </a:rPr>
              <a:t>Syntax</a:t>
            </a:r>
          </a:p>
        </p:txBody>
      </p:sp>
      <p:grpSp>
        <p:nvGrpSpPr>
          <p:cNvPr id="43" name="Group 42"/>
          <p:cNvGrpSpPr/>
          <p:nvPr/>
        </p:nvGrpSpPr>
        <p:grpSpPr>
          <a:xfrm>
            <a:off x="7186939" y="1737606"/>
            <a:ext cx="1839582" cy="3847053"/>
            <a:chOff x="5711099" y="2477875"/>
            <a:chExt cx="1839582" cy="3847053"/>
          </a:xfrm>
        </p:grpSpPr>
        <p:cxnSp>
          <p:nvCxnSpPr>
            <p:cNvPr id="11" name="Straight Arrow Connector 10"/>
            <p:cNvCxnSpPr/>
            <p:nvPr/>
          </p:nvCxnSpPr>
          <p:spPr>
            <a:xfrm flipH="1">
              <a:off x="6483048" y="2569295"/>
              <a:ext cx="10218" cy="1093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5951125" y="3670630"/>
              <a:ext cx="1097279" cy="872578"/>
              <a:chOff x="6116578" y="3982940"/>
              <a:chExt cx="1277998" cy="904561"/>
            </a:xfrm>
          </p:grpSpPr>
          <p:sp>
            <p:nvSpPr>
              <p:cNvPr id="20" name="Diamond 19"/>
              <p:cNvSpPr/>
              <p:nvPr/>
            </p:nvSpPr>
            <p:spPr>
              <a:xfrm>
                <a:off x="6116578" y="3982940"/>
                <a:ext cx="1277998" cy="90456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1" name="Rectangle 20"/>
              <p:cNvSpPr/>
              <p:nvPr/>
            </p:nvSpPr>
            <p:spPr>
              <a:xfrm>
                <a:off x="6245595" y="4105578"/>
                <a:ext cx="1004828" cy="542398"/>
              </a:xfrm>
              <a:prstGeom prst="rect">
                <a:avLst/>
              </a:prstGeom>
            </p:spPr>
            <p:txBody>
              <a:bodyPr wrap="none">
                <a:spAutoFit/>
              </a:bodyPr>
              <a:lstStyle/>
              <a:p>
                <a:pPr algn="ctr"/>
                <a:r>
                  <a:rPr lang="en-US" sz="1400" dirty="0">
                    <a:latin typeface="Times New Roman" panose="02020603050405020304" pitchFamily="18" charset="0"/>
                    <a:cs typeface="Times New Roman" panose="02020603050405020304" pitchFamily="18" charset="0"/>
                  </a:rPr>
                  <a:t>loop</a:t>
                </a:r>
              </a:p>
              <a:p>
                <a:pPr algn="ctr"/>
                <a:r>
                  <a:rPr lang="en-US" sz="1400" dirty="0">
                    <a:latin typeface="Times New Roman" panose="02020603050405020304" pitchFamily="18" charset="0"/>
                    <a:cs typeface="Times New Roman" panose="02020603050405020304" pitchFamily="18" charset="0"/>
                  </a:rPr>
                  <a:t>condition</a:t>
                </a:r>
                <a:endParaRPr lang="en-US" sz="1600" dirty="0">
                  <a:latin typeface="Times New Roman" panose="02020603050405020304" pitchFamily="18" charset="0"/>
                  <a:cs typeface="Times New Roman" panose="02020603050405020304" pitchFamily="18" charset="0"/>
                </a:endParaRPr>
              </a:p>
            </p:txBody>
          </p:sp>
        </p:grpSp>
        <p:cxnSp>
          <p:nvCxnSpPr>
            <p:cNvPr id="12" name="Straight Arrow Connector 11"/>
            <p:cNvCxnSpPr/>
            <p:nvPr/>
          </p:nvCxnSpPr>
          <p:spPr>
            <a:xfrm>
              <a:off x="6521497" y="6027748"/>
              <a:ext cx="0" cy="29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32" idx="1"/>
            </p:cNvCxnSpPr>
            <p:nvPr/>
          </p:nvCxnSpPr>
          <p:spPr>
            <a:xfrm rot="10800000">
              <a:off x="5711102" y="3468789"/>
              <a:ext cx="378529" cy="2217308"/>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711099" y="3468787"/>
              <a:ext cx="760952" cy="0"/>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sp>
          <p:nvSpPr>
            <p:cNvPr id="16" name="Oval 15"/>
            <p:cNvSpPr>
              <a:spLocks noChangeAspect="1"/>
            </p:cNvSpPr>
            <p:nvPr/>
          </p:nvSpPr>
          <p:spPr>
            <a:xfrm>
              <a:off x="6442614" y="2477875"/>
              <a:ext cx="91440" cy="914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108975" y="4473451"/>
              <a:ext cx="463588" cy="307777"/>
            </a:xfrm>
            <a:prstGeom prst="rect">
              <a:avLst/>
            </a:prstGeom>
            <a:noFill/>
          </p:spPr>
          <p:txBody>
            <a:bodyPr wrap="none" rtlCol="0">
              <a:spAutoFit/>
            </a:bodyPr>
            <a:lstStyle/>
            <a:p>
              <a:r>
                <a:rPr lang="en-US" sz="1400" dirty="0">
                  <a:solidFill>
                    <a:schemeClr val="accent5"/>
                  </a:solidFill>
                  <a:latin typeface="Times New Roman" panose="02020603050405020304" pitchFamily="18" charset="0"/>
                  <a:cs typeface="Times New Roman" panose="02020603050405020304" pitchFamily="18" charset="0"/>
                </a:rPr>
                <a:t>true</a:t>
              </a:r>
            </a:p>
          </p:txBody>
        </p:sp>
        <p:sp>
          <p:nvSpPr>
            <p:cNvPr id="18" name="TextBox 17"/>
            <p:cNvSpPr txBox="1"/>
            <p:nvPr/>
          </p:nvSpPr>
          <p:spPr>
            <a:xfrm>
              <a:off x="7026178" y="3801966"/>
              <a:ext cx="524503" cy="307777"/>
            </a:xfrm>
            <a:prstGeom prst="rect">
              <a:avLst/>
            </a:prstGeom>
            <a:noFill/>
          </p:spPr>
          <p:txBody>
            <a:bodyPr wrap="non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false</a:t>
              </a:r>
            </a:p>
          </p:txBody>
        </p:sp>
        <p:cxnSp>
          <p:nvCxnSpPr>
            <p:cNvPr id="19" name="Straight Arrow Connector 18"/>
            <p:cNvCxnSpPr/>
            <p:nvPr/>
          </p:nvCxnSpPr>
          <p:spPr>
            <a:xfrm>
              <a:off x="6498288" y="4552330"/>
              <a:ext cx="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050661" y="2865814"/>
              <a:ext cx="921024" cy="4332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counter-initialization</a:t>
              </a:r>
            </a:p>
          </p:txBody>
        </p:sp>
        <p:sp>
          <p:nvSpPr>
            <p:cNvPr id="32" name="Rectangle 31"/>
            <p:cNvSpPr/>
            <p:nvPr/>
          </p:nvSpPr>
          <p:spPr>
            <a:xfrm>
              <a:off x="6089630" y="5474642"/>
              <a:ext cx="880110" cy="422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counter-update</a:t>
              </a:r>
            </a:p>
          </p:txBody>
        </p:sp>
        <p:sp>
          <p:nvSpPr>
            <p:cNvPr id="10" name="Rectangle 9"/>
            <p:cNvSpPr/>
            <p:nvPr/>
          </p:nvSpPr>
          <p:spPr>
            <a:xfrm>
              <a:off x="6070012" y="4796839"/>
              <a:ext cx="880110" cy="422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Statements</a:t>
              </a:r>
            </a:p>
            <a:p>
              <a:pPr algn="ctr"/>
              <a:r>
                <a:rPr lang="en-US" sz="1100" dirty="0">
                  <a:solidFill>
                    <a:schemeClr val="tx1"/>
                  </a:solidFill>
                  <a:latin typeface="Times New Roman" panose="02020603050405020304" pitchFamily="18" charset="0"/>
                  <a:cs typeface="Times New Roman" panose="02020603050405020304" pitchFamily="18" charset="0"/>
                </a:rPr>
                <a:t>Loop body</a:t>
              </a:r>
            </a:p>
          </p:txBody>
        </p:sp>
        <p:cxnSp>
          <p:nvCxnSpPr>
            <p:cNvPr id="35" name="Elbow Connector 34"/>
            <p:cNvCxnSpPr/>
            <p:nvPr/>
          </p:nvCxnSpPr>
          <p:spPr>
            <a:xfrm rot="5400000">
              <a:off x="5966893" y="4669712"/>
              <a:ext cx="1920831" cy="795245"/>
            </a:xfrm>
            <a:prstGeom prst="bentConnector3">
              <a:avLst>
                <a:gd name="adj1" fmla="val 99390"/>
              </a:avLst>
            </a:prstGeom>
            <a:ln>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7026178" y="4106919"/>
              <a:ext cx="32004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grpSp>
      <p:sp>
        <p:nvSpPr>
          <p:cNvPr id="26" name="Rectangle 9"/>
          <p:cNvSpPr>
            <a:spLocks noChangeArrowheads="1"/>
          </p:cNvSpPr>
          <p:nvPr/>
        </p:nvSpPr>
        <p:spPr bwMode="auto">
          <a:xfrm>
            <a:off x="383919" y="3571883"/>
            <a:ext cx="4760377" cy="1003352"/>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None/>
            </a:pPr>
            <a:r>
              <a:rPr lang="en-US" altLang="en-US" sz="1600" dirty="0"/>
              <a:t>for (</a:t>
            </a:r>
            <a:r>
              <a:rPr lang="en-US" sz="1600" dirty="0">
                <a:solidFill>
                  <a:schemeClr val="accent5"/>
                </a:solidFill>
                <a:cs typeface="Times New Roman" panose="02020603050405020304" pitchFamily="18" charset="0"/>
              </a:rPr>
              <a:t>int </a:t>
            </a:r>
            <a:r>
              <a:rPr lang="en-US" sz="1600" dirty="0" err="1">
                <a:solidFill>
                  <a:schemeClr val="accent5"/>
                </a:solidFill>
                <a:cs typeface="Times New Roman" panose="02020603050405020304" pitchFamily="18" charset="0"/>
              </a:rPr>
              <a:t>i</a:t>
            </a:r>
            <a:r>
              <a:rPr lang="en-US" sz="1600" dirty="0">
                <a:solidFill>
                  <a:schemeClr val="accent5"/>
                </a:solidFill>
                <a:cs typeface="Times New Roman" panose="02020603050405020304" pitchFamily="18" charset="0"/>
              </a:rPr>
              <a:t>=1</a:t>
            </a:r>
            <a:r>
              <a:rPr lang="en-US" altLang="en-US" sz="1600" dirty="0"/>
              <a:t>; </a:t>
            </a:r>
            <a:r>
              <a:rPr lang="en-US" altLang="en-US" sz="1600" dirty="0" err="1">
                <a:solidFill>
                  <a:srgbClr val="FF0000"/>
                </a:solidFill>
              </a:rPr>
              <a:t>i</a:t>
            </a:r>
            <a:r>
              <a:rPr lang="en-US" altLang="en-US" sz="1600" dirty="0">
                <a:solidFill>
                  <a:srgbClr val="FF0000"/>
                </a:solidFill>
              </a:rPr>
              <a:t>&lt;=100</a:t>
            </a:r>
            <a:r>
              <a:rPr lang="en-US" altLang="en-US" sz="1600" dirty="0"/>
              <a:t>; </a:t>
            </a:r>
            <a:r>
              <a:rPr lang="en-US" sz="1600" dirty="0" err="1">
                <a:solidFill>
                  <a:schemeClr val="accent6"/>
                </a:solidFill>
                <a:cs typeface="Times New Roman" panose="02020603050405020304" pitchFamily="18" charset="0"/>
              </a:rPr>
              <a:t>i</a:t>
            </a:r>
            <a:r>
              <a:rPr lang="en-US" sz="1600" dirty="0">
                <a:solidFill>
                  <a:schemeClr val="accent6"/>
                </a:solidFill>
                <a:cs typeface="Times New Roman" panose="02020603050405020304" pitchFamily="18" charset="0"/>
              </a:rPr>
              <a:t>++</a:t>
            </a:r>
            <a:r>
              <a:rPr lang="en-US" altLang="en-US" sz="1600" dirty="0"/>
              <a:t>) {</a:t>
            </a:r>
          </a:p>
          <a:p>
            <a:pPr>
              <a:lnSpc>
                <a:spcPct val="90000"/>
              </a:lnSpc>
              <a:spcBef>
                <a:spcPct val="50000"/>
              </a:spcBef>
              <a:buNone/>
            </a:pPr>
            <a:r>
              <a:rPr lang="en-US" altLang="en-US" sz="1600" dirty="0"/>
              <a:t>   </a:t>
            </a:r>
            <a:r>
              <a:rPr lang="en-US" altLang="en-US" sz="1600" dirty="0">
                <a:cs typeface="Courier New" panose="02070309020205020404" pitchFamily="49" charset="0"/>
              </a:rPr>
              <a:t>	System.out.println("</a:t>
            </a:r>
            <a:r>
              <a:rPr lang="en-US" altLang="en-US" sz="1600" dirty="0">
                <a:solidFill>
                  <a:schemeClr val="accent2"/>
                </a:solidFill>
                <a:cs typeface="Courier New" panose="02070309020205020404" pitchFamily="49" charset="0"/>
              </a:rPr>
              <a:t>Welcome to ICS108!</a:t>
            </a:r>
            <a:r>
              <a:rPr lang="en-US" altLang="en-US" sz="1600" dirty="0">
                <a:cs typeface="Courier New" panose="02070309020205020404" pitchFamily="49" charset="0"/>
              </a:rPr>
              <a:t>");</a:t>
            </a:r>
          </a:p>
          <a:p>
            <a:pPr>
              <a:lnSpc>
                <a:spcPct val="90000"/>
              </a:lnSpc>
              <a:spcBef>
                <a:spcPct val="50000"/>
              </a:spcBef>
              <a:buNone/>
            </a:pPr>
            <a:r>
              <a:rPr lang="en-US" altLang="en-US" sz="1600" dirty="0"/>
              <a:t>}</a:t>
            </a:r>
          </a:p>
        </p:txBody>
      </p:sp>
      <p:sp>
        <p:nvSpPr>
          <p:cNvPr id="27" name="Rectangle 12"/>
          <p:cNvSpPr>
            <a:spLocks noChangeArrowheads="1"/>
          </p:cNvSpPr>
          <p:nvPr/>
        </p:nvSpPr>
        <p:spPr bwMode="auto">
          <a:xfrm>
            <a:off x="2796074" y="4677626"/>
            <a:ext cx="4310165" cy="1692771"/>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nSpc>
                <a:spcPct val="90000"/>
              </a:lnSpc>
              <a:spcBef>
                <a:spcPct val="50000"/>
              </a:spcBef>
              <a:buClr>
                <a:schemeClr val="tx2"/>
              </a:buClr>
              <a:buSzPct val="75000"/>
              <a:buFont typeface="Monotype Sorts"/>
              <a:buNone/>
            </a:pPr>
            <a:r>
              <a:rPr lang="en-US" altLang="en-US" sz="1600" dirty="0">
                <a:solidFill>
                  <a:schemeClr val="accent5"/>
                </a:solidFill>
                <a:cs typeface="Courier New" panose="02070309020205020404" pitchFamily="49" charset="0"/>
              </a:rPr>
              <a:t>int</a:t>
            </a:r>
            <a:r>
              <a:rPr lang="en-US" altLang="en-US" sz="1600" dirty="0">
                <a:cs typeface="Courier New" panose="02070309020205020404" pitchFamily="49" charset="0"/>
              </a:rPr>
              <a:t> </a:t>
            </a:r>
            <a:r>
              <a:rPr lang="en-US" altLang="en-US" sz="1600" dirty="0" err="1">
                <a:solidFill>
                  <a:schemeClr val="accent5"/>
                </a:solidFill>
                <a:cs typeface="Courier New" panose="02070309020205020404" pitchFamily="49" charset="0"/>
              </a:rPr>
              <a:t>i</a:t>
            </a:r>
            <a:r>
              <a:rPr lang="en-US" altLang="en-US" sz="1600" dirty="0">
                <a:solidFill>
                  <a:schemeClr val="accent5"/>
                </a:solidFill>
                <a:cs typeface="Courier New" panose="02070309020205020404" pitchFamily="49" charset="0"/>
              </a:rPr>
              <a:t> = 1;</a:t>
            </a:r>
          </a:p>
          <a:p>
            <a:pPr>
              <a:lnSpc>
                <a:spcPct val="90000"/>
              </a:lnSpc>
              <a:spcBef>
                <a:spcPct val="50000"/>
              </a:spcBef>
              <a:buClr>
                <a:schemeClr val="tx2"/>
              </a:buClr>
              <a:buSzPct val="75000"/>
              <a:buFont typeface="Monotype Sorts"/>
              <a:buNone/>
            </a:pPr>
            <a:r>
              <a:rPr lang="en-US" altLang="en-US" sz="1600" dirty="0">
                <a:solidFill>
                  <a:schemeClr val="accent5"/>
                </a:solidFill>
                <a:cs typeface="Courier New" panose="02070309020205020404" pitchFamily="49" charset="0"/>
              </a:rPr>
              <a:t>while</a:t>
            </a:r>
            <a:r>
              <a:rPr lang="en-US" altLang="en-US" sz="1600" dirty="0">
                <a:cs typeface="Courier New" panose="02070309020205020404" pitchFamily="49" charset="0"/>
              </a:rPr>
              <a:t> (</a:t>
            </a:r>
            <a:r>
              <a:rPr lang="en-US" altLang="en-US" sz="1600" dirty="0" err="1">
                <a:solidFill>
                  <a:srgbClr val="FF0000"/>
                </a:solidFill>
                <a:cs typeface="Courier New" panose="02070309020205020404" pitchFamily="49" charset="0"/>
              </a:rPr>
              <a:t>i</a:t>
            </a:r>
            <a:r>
              <a:rPr lang="en-US" altLang="en-US" sz="1600" dirty="0">
                <a:solidFill>
                  <a:srgbClr val="FF0000"/>
                </a:solidFill>
                <a:cs typeface="Courier New" panose="02070309020205020404" pitchFamily="49" charset="0"/>
              </a:rPr>
              <a:t> &lt;= 100</a:t>
            </a:r>
            <a:r>
              <a:rPr lang="en-US" altLang="en-US" sz="1600" dirty="0">
                <a:cs typeface="Courier New" panose="02070309020205020404" pitchFamily="49" charset="0"/>
              </a:rPr>
              <a:t>) {</a:t>
            </a:r>
          </a:p>
          <a:p>
            <a:pPr>
              <a:lnSpc>
                <a:spcPct val="90000"/>
              </a:lnSpc>
              <a:spcBef>
                <a:spcPct val="50000"/>
              </a:spcBef>
              <a:buClr>
                <a:schemeClr val="tx2"/>
              </a:buClr>
              <a:buSzPct val="75000"/>
              <a:buFont typeface="Monotype Sorts"/>
              <a:buNone/>
            </a:pPr>
            <a:r>
              <a:rPr lang="en-US" altLang="en-US" sz="1600" dirty="0">
                <a:cs typeface="Courier New" panose="02070309020205020404" pitchFamily="49" charset="0"/>
              </a:rPr>
              <a:t>	System.out.println("</a:t>
            </a:r>
            <a:r>
              <a:rPr lang="en-US" altLang="en-US" sz="1600" dirty="0">
                <a:solidFill>
                  <a:schemeClr val="accent2"/>
                </a:solidFill>
                <a:cs typeface="Courier New" panose="02070309020205020404" pitchFamily="49" charset="0"/>
              </a:rPr>
              <a:t>Welcome to ICS108!</a:t>
            </a:r>
            <a:r>
              <a:rPr lang="en-US" altLang="en-US" sz="1600" dirty="0">
                <a:cs typeface="Courier New" panose="02070309020205020404" pitchFamily="49" charset="0"/>
              </a:rPr>
              <a:t>");</a:t>
            </a:r>
          </a:p>
          <a:p>
            <a:pPr>
              <a:lnSpc>
                <a:spcPct val="90000"/>
              </a:lnSpc>
              <a:spcBef>
                <a:spcPct val="50000"/>
              </a:spcBef>
              <a:buClr>
                <a:schemeClr val="tx2"/>
              </a:buClr>
              <a:buSzPct val="75000"/>
              <a:buFont typeface="Monotype Sorts"/>
              <a:buNone/>
            </a:pPr>
            <a:r>
              <a:rPr lang="en-US" altLang="en-US" sz="1600" dirty="0">
                <a:cs typeface="Courier New" panose="02070309020205020404" pitchFamily="49" charset="0"/>
              </a:rPr>
              <a:t>	</a:t>
            </a:r>
            <a:r>
              <a:rPr lang="en-US" altLang="en-US" sz="1600" dirty="0" err="1">
                <a:solidFill>
                  <a:schemeClr val="accent6"/>
                </a:solidFill>
                <a:cs typeface="Courier New" panose="02070309020205020404" pitchFamily="49" charset="0"/>
              </a:rPr>
              <a:t>i</a:t>
            </a:r>
            <a:r>
              <a:rPr lang="en-US" altLang="en-US" sz="1600" dirty="0">
                <a:solidFill>
                  <a:schemeClr val="accent6"/>
                </a:solidFill>
                <a:cs typeface="Courier New" panose="02070309020205020404" pitchFamily="49" charset="0"/>
              </a:rPr>
              <a:t>++;</a:t>
            </a:r>
          </a:p>
          <a:p>
            <a:pPr>
              <a:lnSpc>
                <a:spcPct val="90000"/>
              </a:lnSpc>
              <a:spcBef>
                <a:spcPct val="50000"/>
              </a:spcBef>
              <a:buClr>
                <a:schemeClr val="tx2"/>
              </a:buClr>
              <a:buSzPct val="75000"/>
              <a:buFont typeface="Monotype Sorts"/>
              <a:buNone/>
            </a:pPr>
            <a:r>
              <a:rPr lang="en-US" altLang="en-US" sz="1600" dirty="0">
                <a:cs typeface="Courier New" panose="02070309020205020404" pitchFamily="49" charset="0"/>
              </a:rPr>
              <a:t>}</a:t>
            </a:r>
          </a:p>
        </p:txBody>
      </p:sp>
      <p:cxnSp>
        <p:nvCxnSpPr>
          <p:cNvPr id="8" name="Elbow Connector 7"/>
          <p:cNvCxnSpPr/>
          <p:nvPr/>
        </p:nvCxnSpPr>
        <p:spPr>
          <a:xfrm rot="10800000">
            <a:off x="998486" y="3812063"/>
            <a:ext cx="1846281" cy="1046826"/>
          </a:xfrm>
          <a:prstGeom prst="bentConnector3">
            <a:avLst>
              <a:gd name="adj1" fmla="val 1086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Elbow Connector 33"/>
          <p:cNvCxnSpPr/>
          <p:nvPr/>
        </p:nvCxnSpPr>
        <p:spPr>
          <a:xfrm rot="16200000" flipV="1">
            <a:off x="1786760" y="4351282"/>
            <a:ext cx="1954925" cy="1051037"/>
          </a:xfrm>
          <a:prstGeom prst="bentConnector3">
            <a:avLst>
              <a:gd name="adj1" fmla="val 538"/>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Elbow Connector 40"/>
          <p:cNvCxnSpPr/>
          <p:nvPr/>
        </p:nvCxnSpPr>
        <p:spPr>
          <a:xfrm rot="10800000">
            <a:off x="1650449" y="3811847"/>
            <a:ext cx="2128152" cy="1475633"/>
          </a:xfrm>
          <a:prstGeom prst="bentConnector3">
            <a:avLst>
              <a:gd name="adj1" fmla="val 9988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446245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Loop Statements: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54</a:t>
            </a:fld>
            <a:endParaRPr lang="en-US"/>
          </a:p>
        </p:txBody>
      </p:sp>
      <p:sp>
        <p:nvSpPr>
          <p:cNvPr id="5" name="Rectangle 9"/>
          <p:cNvSpPr>
            <a:spLocks noChangeArrowheads="1"/>
          </p:cNvSpPr>
          <p:nvPr/>
        </p:nvSpPr>
        <p:spPr bwMode="auto">
          <a:xfrm>
            <a:off x="3081981" y="2928817"/>
            <a:ext cx="2980038" cy="1505027"/>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None/>
            </a:pPr>
            <a:r>
              <a:rPr lang="en-US" altLang="en-US" sz="1800" b="1" dirty="0">
                <a:solidFill>
                  <a:schemeClr val="accent5"/>
                </a:solidFill>
              </a:rPr>
              <a:t>int </a:t>
            </a:r>
            <a:r>
              <a:rPr lang="en-US" altLang="en-US" sz="1800" b="1" dirty="0">
                <a:solidFill>
                  <a:srgbClr val="7030A0"/>
                </a:solidFill>
              </a:rPr>
              <a:t>n =100;</a:t>
            </a:r>
          </a:p>
          <a:p>
            <a:pPr>
              <a:lnSpc>
                <a:spcPct val="90000"/>
              </a:lnSpc>
              <a:spcBef>
                <a:spcPct val="50000"/>
              </a:spcBef>
              <a:buNone/>
            </a:pPr>
            <a:r>
              <a:rPr lang="en-US" altLang="en-US" sz="1800" b="1" dirty="0">
                <a:solidFill>
                  <a:schemeClr val="accent5"/>
                </a:solidFill>
              </a:rPr>
              <a:t>for</a:t>
            </a:r>
            <a:r>
              <a:rPr lang="en-US" altLang="en-US" sz="1800" b="1" dirty="0"/>
              <a:t> (</a:t>
            </a:r>
            <a:r>
              <a:rPr lang="en-US" altLang="en-US" sz="1800" b="1" dirty="0">
                <a:solidFill>
                  <a:schemeClr val="accent5"/>
                </a:solidFill>
              </a:rPr>
              <a:t>int</a:t>
            </a:r>
            <a:r>
              <a:rPr lang="en-US" altLang="en-US" sz="1800" b="1" dirty="0">
                <a:solidFill>
                  <a:srgbClr val="7030A0"/>
                </a:solidFill>
              </a:rPr>
              <a:t> </a:t>
            </a:r>
            <a:r>
              <a:rPr lang="en-US" altLang="en-US" sz="1800" b="1" dirty="0" err="1">
                <a:solidFill>
                  <a:srgbClr val="7030A0"/>
                </a:solidFill>
              </a:rPr>
              <a:t>i</a:t>
            </a:r>
            <a:r>
              <a:rPr lang="en-US" altLang="en-US" sz="1800" b="1" dirty="0">
                <a:solidFill>
                  <a:srgbClr val="7030A0"/>
                </a:solidFill>
              </a:rPr>
              <a:t> = 1</a:t>
            </a:r>
            <a:r>
              <a:rPr lang="en-US" altLang="en-US" sz="1800" b="1" dirty="0"/>
              <a:t>; </a:t>
            </a:r>
            <a:r>
              <a:rPr lang="en-US" altLang="en-US" sz="1800" b="1" dirty="0" err="1">
                <a:solidFill>
                  <a:schemeClr val="accent2"/>
                </a:solidFill>
              </a:rPr>
              <a:t>i</a:t>
            </a:r>
            <a:r>
              <a:rPr lang="en-US" altLang="en-US" sz="1800" b="1" dirty="0">
                <a:solidFill>
                  <a:schemeClr val="accent2"/>
                </a:solidFill>
              </a:rPr>
              <a:t> &lt;= n </a:t>
            </a:r>
            <a:r>
              <a:rPr lang="en-US" altLang="en-US" sz="1800" b="1" dirty="0"/>
              <a:t>; </a:t>
            </a:r>
            <a:r>
              <a:rPr lang="en-US" altLang="en-US" sz="1800" b="1" dirty="0" err="1">
                <a:solidFill>
                  <a:srgbClr val="45B451"/>
                </a:solidFill>
              </a:rPr>
              <a:t>i</a:t>
            </a:r>
            <a:r>
              <a:rPr lang="en-US" altLang="en-US" sz="1800" b="1" dirty="0">
                <a:solidFill>
                  <a:srgbClr val="45B451"/>
                </a:solidFill>
              </a:rPr>
              <a:t>++) </a:t>
            </a:r>
            <a:r>
              <a:rPr lang="en-US" altLang="en-US" sz="1800" b="1" dirty="0"/>
              <a:t>{</a:t>
            </a:r>
          </a:p>
          <a:p>
            <a:pPr>
              <a:lnSpc>
                <a:spcPct val="90000"/>
              </a:lnSpc>
              <a:spcBef>
                <a:spcPct val="50000"/>
              </a:spcBef>
              <a:buNone/>
            </a:pPr>
            <a:r>
              <a:rPr lang="en-US" altLang="en-US" sz="1800" b="1" dirty="0">
                <a:solidFill>
                  <a:srgbClr val="FF0000"/>
                </a:solidFill>
              </a:rPr>
              <a:t>   </a:t>
            </a:r>
            <a:r>
              <a:rPr lang="en-US" altLang="en-US" sz="1800" dirty="0">
                <a:cs typeface="Courier New" panose="02070309020205020404" pitchFamily="49" charset="0"/>
              </a:rPr>
              <a:t> System.out.println(</a:t>
            </a:r>
            <a:r>
              <a:rPr lang="en-US" altLang="en-US" sz="1800" dirty="0" err="1">
                <a:cs typeface="Courier New" panose="02070309020205020404" pitchFamily="49" charset="0"/>
              </a:rPr>
              <a:t>i</a:t>
            </a:r>
            <a:r>
              <a:rPr lang="en-US" altLang="en-US" sz="1800" dirty="0">
                <a:cs typeface="Courier New" panose="02070309020205020404" pitchFamily="49" charset="0"/>
              </a:rPr>
              <a:t>);</a:t>
            </a:r>
          </a:p>
          <a:p>
            <a:pPr>
              <a:lnSpc>
                <a:spcPct val="90000"/>
              </a:lnSpc>
              <a:spcBef>
                <a:spcPct val="50000"/>
              </a:spcBef>
              <a:buNone/>
            </a:pPr>
            <a:r>
              <a:rPr lang="en-US" altLang="en-US" sz="1800" b="1" dirty="0"/>
              <a:t>}</a:t>
            </a:r>
          </a:p>
        </p:txBody>
      </p:sp>
      <p:sp>
        <p:nvSpPr>
          <p:cNvPr id="6" name="Rectangle 9"/>
          <p:cNvSpPr>
            <a:spLocks noChangeArrowheads="1"/>
          </p:cNvSpPr>
          <p:nvPr/>
        </p:nvSpPr>
        <p:spPr bwMode="auto">
          <a:xfrm>
            <a:off x="1826015" y="972426"/>
            <a:ext cx="5491971" cy="1892826"/>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a:buNone/>
            </a:pPr>
            <a:r>
              <a:rPr lang="en-US" altLang="en-US" sz="1800" b="1" dirty="0">
                <a:solidFill>
                  <a:schemeClr val="accent5"/>
                </a:solidFill>
              </a:rPr>
              <a:t>int</a:t>
            </a:r>
            <a:r>
              <a:rPr lang="en-US" altLang="en-US" sz="1800" b="1" dirty="0">
                <a:solidFill>
                  <a:srgbClr val="7030A0"/>
                </a:solidFill>
              </a:rPr>
              <a:t> n = 100, </a:t>
            </a:r>
            <a:r>
              <a:rPr lang="en-US" altLang="en-US" sz="1800" b="1" dirty="0" err="1">
                <a:solidFill>
                  <a:srgbClr val="7030A0"/>
                </a:solidFill>
              </a:rPr>
              <a:t>i</a:t>
            </a:r>
            <a:r>
              <a:rPr lang="en-US" altLang="en-US" sz="1800" b="1" dirty="0">
                <a:solidFill>
                  <a:srgbClr val="7030A0"/>
                </a:solidFill>
              </a:rPr>
              <a:t> =1;</a:t>
            </a:r>
          </a:p>
          <a:p>
            <a:pPr>
              <a:lnSpc>
                <a:spcPct val="90000"/>
              </a:lnSpc>
              <a:spcBef>
                <a:spcPct val="50000"/>
              </a:spcBef>
              <a:buFont typeface="Monotype Sorts"/>
              <a:buNone/>
            </a:pPr>
            <a:r>
              <a:rPr lang="en-US" altLang="en-US" sz="1800" b="1" dirty="0">
                <a:solidFill>
                  <a:schemeClr val="accent5"/>
                </a:solidFill>
              </a:rPr>
              <a:t>while</a:t>
            </a:r>
            <a:r>
              <a:rPr lang="en-US" altLang="en-US" sz="1800" b="1" dirty="0"/>
              <a:t> (</a:t>
            </a:r>
            <a:r>
              <a:rPr lang="en-US" altLang="en-US" sz="1800" b="1" dirty="0" err="1">
                <a:solidFill>
                  <a:schemeClr val="accent2"/>
                </a:solidFill>
              </a:rPr>
              <a:t>i</a:t>
            </a:r>
            <a:r>
              <a:rPr lang="en-US" altLang="en-US" sz="1800" b="1" dirty="0">
                <a:solidFill>
                  <a:schemeClr val="accent2"/>
                </a:solidFill>
              </a:rPr>
              <a:t> &lt;= n</a:t>
            </a:r>
            <a:r>
              <a:rPr lang="en-US" altLang="en-US" sz="1800" b="1" dirty="0"/>
              <a:t>) {</a:t>
            </a:r>
          </a:p>
          <a:p>
            <a:pPr>
              <a:lnSpc>
                <a:spcPct val="90000"/>
              </a:lnSpc>
              <a:spcBef>
                <a:spcPct val="50000"/>
              </a:spcBef>
              <a:buNone/>
            </a:pPr>
            <a:r>
              <a:rPr lang="en-US" altLang="en-US" sz="1800" b="1" dirty="0"/>
              <a:t>  	</a:t>
            </a:r>
            <a:r>
              <a:rPr lang="en-US" altLang="en-US" sz="1800" dirty="0">
                <a:cs typeface="Courier New" panose="02070309020205020404" pitchFamily="49" charset="0"/>
              </a:rPr>
              <a:t> System.out.println(</a:t>
            </a:r>
            <a:r>
              <a:rPr lang="en-US" altLang="en-US" sz="1800" dirty="0" err="1">
                <a:cs typeface="Courier New" panose="02070309020205020404" pitchFamily="49" charset="0"/>
              </a:rPr>
              <a:t>i</a:t>
            </a:r>
            <a:r>
              <a:rPr lang="en-US" altLang="en-US" sz="1800" dirty="0">
                <a:cs typeface="Courier New" panose="02070309020205020404" pitchFamily="49" charset="0"/>
              </a:rPr>
              <a:t>);</a:t>
            </a:r>
            <a:r>
              <a:rPr lang="en-US" altLang="en-US" sz="1800" b="1" dirty="0"/>
              <a:t>  	</a:t>
            </a:r>
          </a:p>
          <a:p>
            <a:pPr>
              <a:lnSpc>
                <a:spcPct val="90000"/>
              </a:lnSpc>
              <a:spcBef>
                <a:spcPct val="50000"/>
              </a:spcBef>
              <a:buNone/>
            </a:pPr>
            <a:r>
              <a:rPr lang="en-US" altLang="en-US" sz="1800" b="1" dirty="0">
                <a:solidFill>
                  <a:srgbClr val="45B451"/>
                </a:solidFill>
              </a:rPr>
              <a:t>	</a:t>
            </a:r>
            <a:r>
              <a:rPr lang="en-US" altLang="en-US" sz="1800" b="1" dirty="0" err="1">
                <a:solidFill>
                  <a:srgbClr val="45B451"/>
                </a:solidFill>
              </a:rPr>
              <a:t>i</a:t>
            </a:r>
            <a:r>
              <a:rPr lang="en-US" altLang="en-US" sz="1800" b="1" dirty="0">
                <a:solidFill>
                  <a:srgbClr val="45B451"/>
                </a:solidFill>
              </a:rPr>
              <a:t>++;</a:t>
            </a:r>
          </a:p>
          <a:p>
            <a:pPr>
              <a:lnSpc>
                <a:spcPct val="90000"/>
              </a:lnSpc>
              <a:spcBef>
                <a:spcPct val="50000"/>
              </a:spcBef>
              <a:buFont typeface="Monotype Sorts"/>
              <a:buNone/>
            </a:pPr>
            <a:r>
              <a:rPr lang="en-US" altLang="en-US" sz="1800" b="1" dirty="0"/>
              <a:t>}</a:t>
            </a:r>
          </a:p>
        </p:txBody>
      </p:sp>
      <p:sp>
        <p:nvSpPr>
          <p:cNvPr id="7" name="Rectangle 9"/>
          <p:cNvSpPr>
            <a:spLocks noChangeArrowheads="1"/>
          </p:cNvSpPr>
          <p:nvPr/>
        </p:nvSpPr>
        <p:spPr bwMode="auto">
          <a:xfrm>
            <a:off x="1826015" y="4501829"/>
            <a:ext cx="5491971" cy="1892826"/>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None/>
            </a:pPr>
            <a:r>
              <a:rPr lang="en-US" altLang="en-US" sz="1800" b="1" dirty="0">
                <a:solidFill>
                  <a:schemeClr val="accent5"/>
                </a:solidFill>
              </a:rPr>
              <a:t>int</a:t>
            </a:r>
            <a:r>
              <a:rPr lang="en-US" altLang="en-US" sz="1800" b="1" dirty="0">
                <a:solidFill>
                  <a:srgbClr val="7030A0"/>
                </a:solidFill>
              </a:rPr>
              <a:t> n = 100; </a:t>
            </a:r>
            <a:r>
              <a:rPr lang="en-US" altLang="en-US" sz="1800" b="1" dirty="0" err="1">
                <a:solidFill>
                  <a:srgbClr val="7030A0"/>
                </a:solidFill>
              </a:rPr>
              <a:t>i</a:t>
            </a:r>
            <a:r>
              <a:rPr lang="en-US" altLang="en-US" sz="1800" b="1" dirty="0">
                <a:solidFill>
                  <a:srgbClr val="7030A0"/>
                </a:solidFill>
              </a:rPr>
              <a:t> = 1;</a:t>
            </a:r>
          </a:p>
          <a:p>
            <a:pPr>
              <a:lnSpc>
                <a:spcPct val="90000"/>
              </a:lnSpc>
              <a:spcBef>
                <a:spcPct val="50000"/>
              </a:spcBef>
              <a:buNone/>
            </a:pPr>
            <a:r>
              <a:rPr lang="en-US" altLang="en-US" sz="1800" b="1" dirty="0">
                <a:solidFill>
                  <a:schemeClr val="accent5"/>
                </a:solidFill>
              </a:rPr>
              <a:t>do</a:t>
            </a:r>
            <a:r>
              <a:rPr lang="en-US" altLang="en-US" sz="1800" b="1" dirty="0"/>
              <a:t> {</a:t>
            </a:r>
          </a:p>
          <a:p>
            <a:pPr>
              <a:lnSpc>
                <a:spcPct val="90000"/>
              </a:lnSpc>
              <a:spcBef>
                <a:spcPct val="50000"/>
              </a:spcBef>
              <a:buNone/>
            </a:pPr>
            <a:r>
              <a:rPr lang="en-US" altLang="en-US" sz="1800" b="1" dirty="0"/>
              <a:t>	</a:t>
            </a:r>
            <a:r>
              <a:rPr lang="en-US" altLang="en-US" sz="1800" dirty="0">
                <a:cs typeface="Courier New" panose="02070309020205020404" pitchFamily="49" charset="0"/>
              </a:rPr>
              <a:t> System.out.println(</a:t>
            </a:r>
            <a:r>
              <a:rPr lang="en-US" altLang="en-US" sz="1800" dirty="0" err="1">
                <a:cs typeface="Courier New" panose="02070309020205020404" pitchFamily="49" charset="0"/>
              </a:rPr>
              <a:t>i</a:t>
            </a:r>
            <a:r>
              <a:rPr lang="en-US" altLang="en-US" sz="1800" dirty="0">
                <a:cs typeface="Courier New" panose="02070309020205020404" pitchFamily="49" charset="0"/>
              </a:rPr>
              <a:t>);</a:t>
            </a:r>
            <a:r>
              <a:rPr lang="en-US" altLang="en-US" sz="1800" b="1" dirty="0"/>
              <a:t>	</a:t>
            </a:r>
          </a:p>
          <a:p>
            <a:pPr>
              <a:lnSpc>
                <a:spcPct val="90000"/>
              </a:lnSpc>
              <a:spcBef>
                <a:spcPct val="50000"/>
              </a:spcBef>
              <a:buNone/>
            </a:pPr>
            <a:r>
              <a:rPr lang="en-US" altLang="en-US" sz="1800" b="1" dirty="0">
                <a:solidFill>
                  <a:srgbClr val="45B451"/>
                </a:solidFill>
              </a:rPr>
              <a:t>	</a:t>
            </a:r>
            <a:r>
              <a:rPr lang="en-US" altLang="en-US" sz="1800" b="1" dirty="0" err="1">
                <a:solidFill>
                  <a:srgbClr val="45B451"/>
                </a:solidFill>
              </a:rPr>
              <a:t>i</a:t>
            </a:r>
            <a:r>
              <a:rPr lang="en-US" altLang="en-US" sz="1800" b="1" dirty="0">
                <a:solidFill>
                  <a:srgbClr val="45B451"/>
                </a:solidFill>
              </a:rPr>
              <a:t>++;</a:t>
            </a:r>
          </a:p>
          <a:p>
            <a:pPr>
              <a:lnSpc>
                <a:spcPct val="90000"/>
              </a:lnSpc>
              <a:spcBef>
                <a:spcPct val="50000"/>
              </a:spcBef>
              <a:buNone/>
            </a:pPr>
            <a:r>
              <a:rPr lang="en-US" altLang="en-US" sz="1800" b="1" dirty="0"/>
              <a:t>} </a:t>
            </a:r>
            <a:r>
              <a:rPr lang="en-US" altLang="en-US" sz="1800" b="1" dirty="0">
                <a:solidFill>
                  <a:schemeClr val="accent5"/>
                </a:solidFill>
              </a:rPr>
              <a:t>while</a:t>
            </a:r>
            <a:r>
              <a:rPr lang="en-US" altLang="en-US" sz="1800" b="1" dirty="0"/>
              <a:t> (</a:t>
            </a:r>
            <a:r>
              <a:rPr lang="en-US" altLang="en-US" sz="1800" b="1" dirty="0" err="1">
                <a:solidFill>
                  <a:schemeClr val="accent2"/>
                </a:solidFill>
              </a:rPr>
              <a:t>i</a:t>
            </a:r>
            <a:r>
              <a:rPr lang="en-US" altLang="en-US" sz="1800" b="1" dirty="0">
                <a:solidFill>
                  <a:schemeClr val="accent2"/>
                </a:solidFill>
              </a:rPr>
              <a:t>&lt;=n</a:t>
            </a:r>
            <a:r>
              <a:rPr lang="en-US" altLang="en-US" sz="1800" b="1" dirty="0"/>
              <a:t>);</a:t>
            </a:r>
          </a:p>
        </p:txBody>
      </p:sp>
    </p:spTree>
    <p:extLst>
      <p:ext uri="{BB962C8B-B14F-4D97-AF65-F5344CB8AC3E}">
        <p14:creationId xmlns:p14="http://schemas.microsoft.com/office/powerpoint/2010/main" val="12047849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Write a program that prompts the user to enter an answer for a question on addition of two single digits. Let the user enter a new answer until it is correct.</a:t>
            </a:r>
          </a:p>
          <a:p>
            <a:r>
              <a:rPr lang="en-US" dirty="0"/>
              <a:t>Using </a:t>
            </a:r>
            <a:r>
              <a:rPr lang="en-US" dirty="0">
                <a:solidFill>
                  <a:srgbClr val="0070C0"/>
                </a:solidFill>
              </a:rPr>
              <a:t>while </a:t>
            </a:r>
            <a:r>
              <a:rPr lang="en-US" dirty="0"/>
              <a:t>loop</a:t>
            </a:r>
          </a:p>
        </p:txBody>
      </p:sp>
      <p:sp>
        <p:nvSpPr>
          <p:cNvPr id="3" name="Title 2"/>
          <p:cNvSpPr>
            <a:spLocks noGrp="1"/>
          </p:cNvSpPr>
          <p:nvPr>
            <p:ph type="ctrTitle"/>
          </p:nvPr>
        </p:nvSpPr>
        <p:spPr/>
        <p:txBody>
          <a:bodyPr/>
          <a:lstStyle/>
          <a:p>
            <a:r>
              <a:rPr lang="en-US" dirty="0"/>
              <a:t>Example : AdditionQuiz</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55</a:t>
            </a:fld>
            <a:endParaRPr lang="en-US"/>
          </a:p>
        </p:txBody>
      </p:sp>
      <p:pic>
        <p:nvPicPr>
          <p:cNvPr id="5" name="Picture 4"/>
          <p:cNvPicPr>
            <a:picLocks noChangeAspect="1"/>
          </p:cNvPicPr>
          <p:nvPr/>
        </p:nvPicPr>
        <p:blipFill>
          <a:blip r:embed="rId2"/>
          <a:stretch>
            <a:fillRect/>
          </a:stretch>
        </p:blipFill>
        <p:spPr>
          <a:xfrm>
            <a:off x="1359725" y="2629271"/>
            <a:ext cx="6766832" cy="3648950"/>
          </a:xfrm>
          <a:prstGeom prst="rect">
            <a:avLst/>
          </a:prstGeom>
        </p:spPr>
      </p:pic>
      <p:sp>
        <p:nvSpPr>
          <p:cNvPr id="6" name="Rectangle 5"/>
          <p:cNvSpPr/>
          <p:nvPr/>
        </p:nvSpPr>
        <p:spPr>
          <a:xfrm>
            <a:off x="7079595" y="6009620"/>
            <a:ext cx="1896673"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AdditionQuiz.java</a:t>
            </a:r>
          </a:p>
        </p:txBody>
      </p:sp>
    </p:spTree>
    <p:extLst>
      <p:ext uri="{BB962C8B-B14F-4D97-AF65-F5344CB8AC3E}">
        <p14:creationId xmlns:p14="http://schemas.microsoft.com/office/powerpoint/2010/main" val="30728730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Sample run:</a:t>
            </a:r>
          </a:p>
          <a:p>
            <a:pPr marL="914400" lvl="2" indent="0">
              <a:buNone/>
            </a:pPr>
            <a:r>
              <a:rPr lang="en-US" dirty="0"/>
              <a:t>Enter a decimal number: 13</a:t>
            </a:r>
          </a:p>
          <a:p>
            <a:pPr marL="914400" lvl="2" indent="0">
              <a:buNone/>
            </a:pPr>
            <a:r>
              <a:rPr lang="en-US" dirty="0"/>
              <a:t>The binary number is 1101</a:t>
            </a:r>
          </a:p>
        </p:txBody>
      </p:sp>
      <p:sp>
        <p:nvSpPr>
          <p:cNvPr id="3" name="Title 2"/>
          <p:cNvSpPr>
            <a:spLocks noGrp="1"/>
          </p:cNvSpPr>
          <p:nvPr>
            <p:ph type="ctrTitle"/>
          </p:nvPr>
        </p:nvSpPr>
        <p:spPr/>
        <p:txBody>
          <a:bodyPr/>
          <a:lstStyle/>
          <a:p>
            <a:r>
              <a:rPr lang="en-US" dirty="0"/>
              <a:t>Example :</a:t>
            </a:r>
            <a:r>
              <a:rPr lang="en-US" sz="2400" dirty="0"/>
              <a:t> Converting Decimals to Binary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56</a:t>
            </a:fld>
            <a:endParaRPr lang="en-US"/>
          </a:p>
        </p:txBody>
      </p:sp>
      <p:pic>
        <p:nvPicPr>
          <p:cNvPr id="7" name="Picture 6"/>
          <p:cNvPicPr>
            <a:picLocks noChangeAspect="1"/>
          </p:cNvPicPr>
          <p:nvPr/>
        </p:nvPicPr>
        <p:blipFill>
          <a:blip r:embed="rId2"/>
          <a:stretch>
            <a:fillRect/>
          </a:stretch>
        </p:blipFill>
        <p:spPr>
          <a:xfrm>
            <a:off x="460489" y="2780276"/>
            <a:ext cx="5287040" cy="3575629"/>
          </a:xfrm>
          <a:prstGeom prst="rect">
            <a:avLst/>
          </a:prstGeom>
        </p:spPr>
      </p:pic>
      <p:graphicFrame>
        <p:nvGraphicFramePr>
          <p:cNvPr id="9" name="Table 8"/>
          <p:cNvGraphicFramePr>
            <a:graphicFrameLocks noGrp="1"/>
          </p:cNvGraphicFramePr>
          <p:nvPr/>
        </p:nvGraphicFramePr>
        <p:xfrm>
          <a:off x="5035693" y="1221468"/>
          <a:ext cx="3299344" cy="1676400"/>
        </p:xfrm>
        <a:graphic>
          <a:graphicData uri="http://schemas.openxmlformats.org/drawingml/2006/table">
            <a:tbl>
              <a:tblPr firstRow="1" bandRow="1">
                <a:tableStyleId>{10A1B5D5-9B99-4C35-A422-299274C87663}</a:tableStyleId>
              </a:tblPr>
              <a:tblGrid>
                <a:gridCol w="814201">
                  <a:extLst>
                    <a:ext uri="{9D8B030D-6E8A-4147-A177-3AD203B41FA5}">
                      <a16:colId xmlns:a16="http://schemas.microsoft.com/office/drawing/2014/main" val="2928251154"/>
                    </a:ext>
                  </a:extLst>
                </a:gridCol>
                <a:gridCol w="893479">
                  <a:extLst>
                    <a:ext uri="{9D8B030D-6E8A-4147-A177-3AD203B41FA5}">
                      <a16:colId xmlns:a16="http://schemas.microsoft.com/office/drawing/2014/main" val="4074287036"/>
                    </a:ext>
                  </a:extLst>
                </a:gridCol>
                <a:gridCol w="1043986">
                  <a:extLst>
                    <a:ext uri="{9D8B030D-6E8A-4147-A177-3AD203B41FA5}">
                      <a16:colId xmlns:a16="http://schemas.microsoft.com/office/drawing/2014/main" val="2205564866"/>
                    </a:ext>
                  </a:extLst>
                </a:gridCol>
                <a:gridCol w="547678">
                  <a:extLst>
                    <a:ext uri="{9D8B030D-6E8A-4147-A177-3AD203B41FA5}">
                      <a16:colId xmlns:a16="http://schemas.microsoft.com/office/drawing/2014/main" val="3880201352"/>
                    </a:ext>
                  </a:extLst>
                </a:gridCol>
              </a:tblGrid>
              <a:tr h="452100">
                <a:tc>
                  <a:txBody>
                    <a:bodyPr/>
                    <a:lstStyle/>
                    <a:p>
                      <a:pPr algn="ctr"/>
                      <a:r>
                        <a:rPr lang="en-US" sz="1200" dirty="0">
                          <a:latin typeface="Garamond" panose="02020404030301010803" pitchFamily="18" charset="0"/>
                        </a:rPr>
                        <a:t>Division</a:t>
                      </a:r>
                      <a:br>
                        <a:rPr lang="en-US" sz="1200" dirty="0">
                          <a:latin typeface="Garamond" panose="02020404030301010803" pitchFamily="18" charset="0"/>
                        </a:rPr>
                      </a:br>
                      <a:r>
                        <a:rPr lang="en-US" sz="1200" dirty="0">
                          <a:latin typeface="Garamond" panose="02020404030301010803" pitchFamily="18" charset="0"/>
                        </a:rPr>
                        <a:t>by 2</a:t>
                      </a:r>
                    </a:p>
                  </a:txBody>
                  <a:tcPr anchor="ctr"/>
                </a:tc>
                <a:tc>
                  <a:txBody>
                    <a:bodyPr/>
                    <a:lstStyle/>
                    <a:p>
                      <a:pPr algn="ctr"/>
                      <a:r>
                        <a:rPr lang="en-US" sz="1200" dirty="0">
                          <a:latin typeface="Garamond" panose="02020404030301010803" pitchFamily="18" charset="0"/>
                        </a:rPr>
                        <a:t>Quotient</a:t>
                      </a:r>
                    </a:p>
                  </a:txBody>
                  <a:tcPr anchor="ctr"/>
                </a:tc>
                <a:tc>
                  <a:txBody>
                    <a:bodyPr/>
                    <a:lstStyle/>
                    <a:p>
                      <a:pPr algn="ctr"/>
                      <a:r>
                        <a:rPr lang="en-US" sz="1200" dirty="0">
                          <a:latin typeface="Garamond" panose="02020404030301010803" pitchFamily="18" charset="0"/>
                        </a:rPr>
                        <a:t>Remainder</a:t>
                      </a:r>
                    </a:p>
                  </a:txBody>
                  <a:tcPr anchor="ctr"/>
                </a:tc>
                <a:tc>
                  <a:txBody>
                    <a:bodyPr/>
                    <a:lstStyle/>
                    <a:p>
                      <a:pPr algn="ctr"/>
                      <a:r>
                        <a:rPr lang="en-US" sz="1200" dirty="0">
                          <a:latin typeface="Garamond" panose="02020404030301010803" pitchFamily="18" charset="0"/>
                        </a:rPr>
                        <a:t>Bit #</a:t>
                      </a:r>
                    </a:p>
                  </a:txBody>
                  <a:tcPr anchor="ctr"/>
                </a:tc>
                <a:extLst>
                  <a:ext uri="{0D108BD9-81ED-4DB2-BD59-A6C34878D82A}">
                    <a16:rowId xmlns:a16="http://schemas.microsoft.com/office/drawing/2014/main" val="2460764075"/>
                  </a:ext>
                </a:extLst>
              </a:tr>
              <a:tr h="289502">
                <a:tc>
                  <a:txBody>
                    <a:bodyPr/>
                    <a:lstStyle/>
                    <a:p>
                      <a:pPr algn="ctr"/>
                      <a:r>
                        <a:rPr lang="en-US" sz="1400" dirty="0">
                          <a:latin typeface="Garamond" panose="02020404030301010803" pitchFamily="18" charset="0"/>
                        </a:rPr>
                        <a:t>13/2</a:t>
                      </a:r>
                    </a:p>
                  </a:txBody>
                  <a:tcPr anchor="ctr"/>
                </a:tc>
                <a:tc>
                  <a:txBody>
                    <a:bodyPr/>
                    <a:lstStyle/>
                    <a:p>
                      <a:pPr algn="ctr"/>
                      <a:r>
                        <a:rPr lang="en-US" sz="1400" dirty="0">
                          <a:latin typeface="Garamond" panose="02020404030301010803" pitchFamily="18" charset="0"/>
                        </a:rPr>
                        <a:t>6</a:t>
                      </a:r>
                    </a:p>
                  </a:txBody>
                  <a:tcPr anchor="ctr"/>
                </a:tc>
                <a:tc>
                  <a:txBody>
                    <a:bodyPr/>
                    <a:lstStyle/>
                    <a:p>
                      <a:pPr algn="ctr"/>
                      <a:r>
                        <a:rPr lang="en-US" sz="1400">
                          <a:latin typeface="Garamond" panose="02020404030301010803" pitchFamily="18" charset="0"/>
                        </a:rPr>
                        <a:t>1</a:t>
                      </a:r>
                    </a:p>
                  </a:txBody>
                  <a:tcPr anchor="ctr"/>
                </a:tc>
                <a:tc>
                  <a:txBody>
                    <a:bodyPr/>
                    <a:lstStyle/>
                    <a:p>
                      <a:pPr algn="ctr"/>
                      <a:r>
                        <a:rPr lang="en-US" sz="1400">
                          <a:latin typeface="Garamond" panose="02020404030301010803" pitchFamily="18" charset="0"/>
                        </a:rPr>
                        <a:t>0</a:t>
                      </a:r>
                    </a:p>
                  </a:txBody>
                  <a:tcPr anchor="ctr"/>
                </a:tc>
                <a:extLst>
                  <a:ext uri="{0D108BD9-81ED-4DB2-BD59-A6C34878D82A}">
                    <a16:rowId xmlns:a16="http://schemas.microsoft.com/office/drawing/2014/main" val="846442208"/>
                  </a:ext>
                </a:extLst>
              </a:tr>
              <a:tr h="289502">
                <a:tc>
                  <a:txBody>
                    <a:bodyPr/>
                    <a:lstStyle/>
                    <a:p>
                      <a:pPr algn="ctr"/>
                      <a:r>
                        <a:rPr lang="en-US" sz="1400">
                          <a:latin typeface="Garamond" panose="02020404030301010803" pitchFamily="18" charset="0"/>
                        </a:rPr>
                        <a:t>6/2</a:t>
                      </a:r>
                    </a:p>
                  </a:txBody>
                  <a:tcPr anchor="ctr"/>
                </a:tc>
                <a:tc>
                  <a:txBody>
                    <a:bodyPr/>
                    <a:lstStyle/>
                    <a:p>
                      <a:pPr algn="ctr"/>
                      <a:r>
                        <a:rPr lang="en-US" sz="1400" dirty="0">
                          <a:latin typeface="Garamond" panose="02020404030301010803" pitchFamily="18" charset="0"/>
                        </a:rPr>
                        <a:t>3</a:t>
                      </a:r>
                    </a:p>
                  </a:txBody>
                  <a:tcPr anchor="ctr"/>
                </a:tc>
                <a:tc>
                  <a:txBody>
                    <a:bodyPr/>
                    <a:lstStyle/>
                    <a:p>
                      <a:pPr algn="ctr"/>
                      <a:r>
                        <a:rPr lang="en-US" sz="1400" dirty="0">
                          <a:latin typeface="Garamond" panose="02020404030301010803" pitchFamily="18" charset="0"/>
                        </a:rPr>
                        <a:t>0</a:t>
                      </a:r>
                    </a:p>
                  </a:txBody>
                  <a:tcPr anchor="ctr"/>
                </a:tc>
                <a:tc>
                  <a:txBody>
                    <a:bodyPr/>
                    <a:lstStyle/>
                    <a:p>
                      <a:pPr algn="ctr"/>
                      <a:r>
                        <a:rPr lang="en-US" sz="1400">
                          <a:latin typeface="Garamond" panose="02020404030301010803" pitchFamily="18" charset="0"/>
                        </a:rPr>
                        <a:t>1</a:t>
                      </a:r>
                    </a:p>
                  </a:txBody>
                  <a:tcPr anchor="ctr"/>
                </a:tc>
                <a:extLst>
                  <a:ext uri="{0D108BD9-81ED-4DB2-BD59-A6C34878D82A}">
                    <a16:rowId xmlns:a16="http://schemas.microsoft.com/office/drawing/2014/main" val="2485996548"/>
                  </a:ext>
                </a:extLst>
              </a:tr>
              <a:tr h="289502">
                <a:tc>
                  <a:txBody>
                    <a:bodyPr/>
                    <a:lstStyle/>
                    <a:p>
                      <a:pPr algn="ctr"/>
                      <a:r>
                        <a:rPr lang="en-US" sz="1400">
                          <a:latin typeface="Garamond" panose="02020404030301010803" pitchFamily="18" charset="0"/>
                        </a:rPr>
                        <a:t>3/2</a:t>
                      </a:r>
                    </a:p>
                  </a:txBody>
                  <a:tcPr anchor="ctr"/>
                </a:tc>
                <a:tc>
                  <a:txBody>
                    <a:bodyPr/>
                    <a:lstStyle/>
                    <a:p>
                      <a:pPr algn="ctr"/>
                      <a:r>
                        <a:rPr lang="en-US" sz="1400">
                          <a:latin typeface="Garamond" panose="02020404030301010803" pitchFamily="18" charset="0"/>
                        </a:rPr>
                        <a:t>1</a:t>
                      </a:r>
                    </a:p>
                  </a:txBody>
                  <a:tcPr anchor="ctr"/>
                </a:tc>
                <a:tc>
                  <a:txBody>
                    <a:bodyPr/>
                    <a:lstStyle/>
                    <a:p>
                      <a:pPr algn="ctr"/>
                      <a:r>
                        <a:rPr lang="en-US" sz="1400" dirty="0">
                          <a:latin typeface="Garamond" panose="02020404030301010803" pitchFamily="18" charset="0"/>
                        </a:rPr>
                        <a:t>1</a:t>
                      </a:r>
                    </a:p>
                  </a:txBody>
                  <a:tcPr anchor="ctr"/>
                </a:tc>
                <a:tc>
                  <a:txBody>
                    <a:bodyPr/>
                    <a:lstStyle/>
                    <a:p>
                      <a:pPr algn="ctr"/>
                      <a:r>
                        <a:rPr lang="en-US" sz="1400" dirty="0">
                          <a:latin typeface="Garamond" panose="02020404030301010803" pitchFamily="18" charset="0"/>
                        </a:rPr>
                        <a:t>2</a:t>
                      </a:r>
                    </a:p>
                  </a:txBody>
                  <a:tcPr anchor="ctr"/>
                </a:tc>
                <a:extLst>
                  <a:ext uri="{0D108BD9-81ED-4DB2-BD59-A6C34878D82A}">
                    <a16:rowId xmlns:a16="http://schemas.microsoft.com/office/drawing/2014/main" val="1375850403"/>
                  </a:ext>
                </a:extLst>
              </a:tr>
              <a:tr h="289502">
                <a:tc>
                  <a:txBody>
                    <a:bodyPr/>
                    <a:lstStyle/>
                    <a:p>
                      <a:pPr algn="ctr"/>
                      <a:r>
                        <a:rPr lang="en-US" sz="1400" dirty="0">
                          <a:latin typeface="Garamond" panose="02020404030301010803" pitchFamily="18" charset="0"/>
                        </a:rPr>
                        <a:t>1/2</a:t>
                      </a:r>
                    </a:p>
                  </a:txBody>
                  <a:tcPr anchor="ctr"/>
                </a:tc>
                <a:tc>
                  <a:txBody>
                    <a:bodyPr/>
                    <a:lstStyle/>
                    <a:p>
                      <a:pPr algn="ctr"/>
                      <a:r>
                        <a:rPr lang="en-US" sz="1400">
                          <a:latin typeface="Garamond" panose="02020404030301010803" pitchFamily="18" charset="0"/>
                        </a:rPr>
                        <a:t>0</a:t>
                      </a:r>
                    </a:p>
                  </a:txBody>
                  <a:tcPr anchor="ctr"/>
                </a:tc>
                <a:tc>
                  <a:txBody>
                    <a:bodyPr/>
                    <a:lstStyle/>
                    <a:p>
                      <a:pPr algn="ctr"/>
                      <a:r>
                        <a:rPr lang="en-US" sz="1400">
                          <a:latin typeface="Garamond" panose="02020404030301010803" pitchFamily="18" charset="0"/>
                        </a:rPr>
                        <a:t>1</a:t>
                      </a:r>
                    </a:p>
                  </a:txBody>
                  <a:tcPr anchor="ctr"/>
                </a:tc>
                <a:tc>
                  <a:txBody>
                    <a:bodyPr/>
                    <a:lstStyle/>
                    <a:p>
                      <a:pPr algn="ctr"/>
                      <a:r>
                        <a:rPr lang="en-US" sz="1400" dirty="0">
                          <a:latin typeface="Garamond" panose="02020404030301010803" pitchFamily="18" charset="0"/>
                        </a:rPr>
                        <a:t>3</a:t>
                      </a:r>
                    </a:p>
                  </a:txBody>
                  <a:tcPr anchor="ctr"/>
                </a:tc>
                <a:extLst>
                  <a:ext uri="{0D108BD9-81ED-4DB2-BD59-A6C34878D82A}">
                    <a16:rowId xmlns:a16="http://schemas.microsoft.com/office/drawing/2014/main" val="4161355575"/>
                  </a:ext>
                </a:extLst>
              </a:tr>
            </a:tbl>
          </a:graphicData>
        </a:graphic>
      </p:graphicFrame>
      <p:sp>
        <p:nvSpPr>
          <p:cNvPr id="10" name="Rectangle 9"/>
          <p:cNvSpPr/>
          <p:nvPr/>
        </p:nvSpPr>
        <p:spPr>
          <a:xfrm>
            <a:off x="5035693" y="3107977"/>
            <a:ext cx="3897072" cy="2677656"/>
          </a:xfrm>
          <a:prstGeom prst="rect">
            <a:avLst/>
          </a:prstGeom>
        </p:spPr>
        <p:txBody>
          <a:bodyPr wrap="square">
            <a:spAutoFit/>
          </a:bodyPr>
          <a:lstStyle/>
          <a:p>
            <a:r>
              <a:rPr lang="en-US" sz="2400" b="1" dirty="0">
                <a:latin typeface="Garamond" panose="02020404030301010803" pitchFamily="18" charset="0"/>
              </a:rPr>
              <a:t>Conversion steps:</a:t>
            </a:r>
          </a:p>
          <a:p>
            <a:endParaRPr lang="en-US" dirty="0">
              <a:latin typeface="Garamond" panose="02020404030301010803" pitchFamily="18" charset="0"/>
            </a:endParaRPr>
          </a:p>
          <a:p>
            <a:pPr marL="342900" indent="-342900">
              <a:buFont typeface="+mj-lt"/>
              <a:buAutoNum type="arabicPeriod"/>
            </a:pPr>
            <a:r>
              <a:rPr lang="en-US" dirty="0">
                <a:latin typeface="Garamond" panose="02020404030301010803" pitchFamily="18" charset="0"/>
              </a:rPr>
              <a:t>Divide the number by 2.</a:t>
            </a:r>
          </a:p>
          <a:p>
            <a:pPr marL="342900" indent="-342900">
              <a:buFont typeface="+mj-lt"/>
              <a:buAutoNum type="arabicPeriod"/>
            </a:pPr>
            <a:r>
              <a:rPr lang="en-US" dirty="0">
                <a:latin typeface="Garamond" panose="02020404030301010803" pitchFamily="18" charset="0"/>
              </a:rPr>
              <a:t>Get the remainder for the binary digit.</a:t>
            </a:r>
          </a:p>
          <a:p>
            <a:pPr marL="342900" indent="-342900">
              <a:buFont typeface="+mj-lt"/>
              <a:buAutoNum type="arabicPeriod"/>
            </a:pPr>
            <a:r>
              <a:rPr lang="en-US" dirty="0">
                <a:latin typeface="Garamond" panose="02020404030301010803" pitchFamily="18" charset="0"/>
              </a:rPr>
              <a:t>Get the integer quotient for the next iteration.</a:t>
            </a:r>
          </a:p>
          <a:p>
            <a:pPr marL="342900" indent="-342900">
              <a:buFont typeface="+mj-lt"/>
              <a:buAutoNum type="arabicPeriod"/>
            </a:pPr>
            <a:r>
              <a:rPr lang="en-US" dirty="0">
                <a:latin typeface="Garamond" panose="02020404030301010803" pitchFamily="18" charset="0"/>
              </a:rPr>
              <a:t>Repeat the steps until the quotient is equal to 0.</a:t>
            </a:r>
          </a:p>
        </p:txBody>
      </p:sp>
      <p:sp>
        <p:nvSpPr>
          <p:cNvPr id="5" name="Rectangle 4"/>
          <p:cNvSpPr/>
          <p:nvPr/>
        </p:nvSpPr>
        <p:spPr>
          <a:xfrm>
            <a:off x="6863416" y="6041263"/>
            <a:ext cx="2138149" cy="369332"/>
          </a:xfrm>
          <a:prstGeom prst="rect">
            <a:avLst/>
          </a:prstGeom>
        </p:spPr>
        <p:txBody>
          <a:bodyPr wrap="none">
            <a:spAutoFit/>
          </a:bodyPr>
          <a:lstStyle/>
          <a:p>
            <a:r>
              <a:rPr lang="en-US">
                <a:solidFill>
                  <a:srgbClr val="FF0000"/>
                </a:solidFill>
                <a:latin typeface="Times New Roman" panose="02020603050405020304" pitchFamily="18" charset="0"/>
                <a:cs typeface="Times New Roman" panose="02020603050405020304" pitchFamily="18" charset="0"/>
              </a:rPr>
              <a:t>Decimal2Binary.java</a:t>
            </a:r>
          </a:p>
        </p:txBody>
      </p:sp>
    </p:spTree>
    <p:extLst>
      <p:ext uri="{BB962C8B-B14F-4D97-AF65-F5344CB8AC3E}">
        <p14:creationId xmlns:p14="http://schemas.microsoft.com/office/powerpoint/2010/main" val="9724505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Using Methods to Reuse Code(1/2)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57</a:t>
            </a:fld>
            <a:endParaRPr lang="en-US"/>
          </a:p>
        </p:txBody>
      </p:sp>
      <p:pic>
        <p:nvPicPr>
          <p:cNvPr id="8" name="Picture 7"/>
          <p:cNvPicPr>
            <a:picLocks noChangeAspect="1"/>
          </p:cNvPicPr>
          <p:nvPr/>
        </p:nvPicPr>
        <p:blipFill rotWithShape="1">
          <a:blip r:embed="rId2"/>
          <a:srcRect t="6848" b="21107"/>
          <a:stretch/>
        </p:blipFill>
        <p:spPr>
          <a:xfrm>
            <a:off x="5721899" y="5044191"/>
            <a:ext cx="3017520" cy="811531"/>
          </a:xfrm>
          <a:prstGeom prst="rect">
            <a:avLst/>
          </a:prstGeom>
        </p:spPr>
      </p:pic>
      <p:sp>
        <p:nvSpPr>
          <p:cNvPr id="2" name="Rectangle 1"/>
          <p:cNvSpPr/>
          <p:nvPr/>
        </p:nvSpPr>
        <p:spPr>
          <a:xfrm>
            <a:off x="6228150" y="6091628"/>
            <a:ext cx="2414251" cy="338554"/>
          </a:xfrm>
          <a:prstGeom prst="rect">
            <a:avLst/>
          </a:prstGeom>
        </p:spPr>
        <p:txBody>
          <a:bodyPr wrap="none">
            <a:spAutoFit/>
          </a:bodyPr>
          <a:lstStyle/>
          <a:p>
            <a:r>
              <a:rPr lang="en-US" sz="1600" dirty="0">
                <a:solidFill>
                  <a:srgbClr val="FF0000"/>
                </a:solidFill>
                <a:latin typeface="Times New Roman" panose="02020603050405020304" pitchFamily="18" charset="0"/>
                <a:cs typeface="Times New Roman" panose="02020603050405020304" pitchFamily="18" charset="0"/>
              </a:rPr>
              <a:t>CombinatorialMethod.java</a:t>
            </a:r>
          </a:p>
        </p:txBody>
      </p:sp>
      <p:pic>
        <p:nvPicPr>
          <p:cNvPr id="10" name="Picture 9"/>
          <p:cNvPicPr>
            <a:picLocks noChangeAspect="1"/>
          </p:cNvPicPr>
          <p:nvPr/>
        </p:nvPicPr>
        <p:blipFill>
          <a:blip r:embed="rId3"/>
          <a:stretch>
            <a:fillRect/>
          </a:stretch>
        </p:blipFill>
        <p:spPr>
          <a:xfrm>
            <a:off x="314469" y="1130677"/>
            <a:ext cx="4693674" cy="3154270"/>
          </a:xfrm>
          <a:prstGeom prst="rect">
            <a:avLst/>
          </a:prstGeom>
          <a:ln>
            <a:solidFill>
              <a:schemeClr val="accent1"/>
            </a:solidFill>
          </a:ln>
        </p:spPr>
      </p:pic>
      <p:pic>
        <p:nvPicPr>
          <p:cNvPr id="11" name="Picture 10"/>
          <p:cNvPicPr>
            <a:picLocks noChangeAspect="1"/>
          </p:cNvPicPr>
          <p:nvPr/>
        </p:nvPicPr>
        <p:blipFill>
          <a:blip r:embed="rId4"/>
          <a:stretch>
            <a:fillRect/>
          </a:stretch>
        </p:blipFill>
        <p:spPr>
          <a:xfrm>
            <a:off x="5221747" y="964782"/>
            <a:ext cx="3786573" cy="4133491"/>
          </a:xfrm>
          <a:prstGeom prst="rect">
            <a:avLst/>
          </a:prstGeom>
          <a:ln>
            <a:solidFill>
              <a:schemeClr val="accent1"/>
            </a:solidFill>
          </a:ln>
        </p:spPr>
      </p:pic>
      <p:pic>
        <p:nvPicPr>
          <p:cNvPr id="14" name="Picture 13"/>
          <p:cNvPicPr>
            <a:picLocks noChangeAspect="1"/>
          </p:cNvPicPr>
          <p:nvPr/>
        </p:nvPicPr>
        <p:blipFill>
          <a:blip r:embed="rId5"/>
          <a:stretch>
            <a:fillRect/>
          </a:stretch>
        </p:blipFill>
        <p:spPr>
          <a:xfrm>
            <a:off x="670997" y="4447806"/>
            <a:ext cx="4091776" cy="2013154"/>
          </a:xfrm>
          <a:prstGeom prst="rect">
            <a:avLst/>
          </a:prstGeom>
          <a:ln>
            <a:solidFill>
              <a:schemeClr val="tx1"/>
            </a:solidFill>
          </a:ln>
        </p:spPr>
      </p:pic>
    </p:spTree>
    <p:extLst>
      <p:ext uri="{BB962C8B-B14F-4D97-AF65-F5344CB8AC3E}">
        <p14:creationId xmlns:p14="http://schemas.microsoft.com/office/powerpoint/2010/main" val="27586318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Using Methods to Reuse Code(2/2)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58</a:t>
            </a:fld>
            <a:endParaRPr lang="en-US"/>
          </a:p>
        </p:txBody>
      </p:sp>
      <p:sp>
        <p:nvSpPr>
          <p:cNvPr id="6" name="Rectangle 5"/>
          <p:cNvSpPr/>
          <p:nvPr/>
        </p:nvSpPr>
        <p:spPr>
          <a:xfrm>
            <a:off x="1289552" y="1109755"/>
            <a:ext cx="5867400" cy="2308324"/>
          </a:xfrm>
          <a:prstGeom prst="rect">
            <a:avLst/>
          </a:prstGeom>
        </p:spPr>
        <p:txBody>
          <a:bodyPr wrap="square">
            <a:spAutoFit/>
          </a:bodyPr>
          <a:lstStyle/>
          <a:p>
            <a:r>
              <a:rPr lang="nn-NO" sz="2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public static int sum(int</a:t>
            </a:r>
            <a:r>
              <a:rPr lang="nn-NO" sz="2400" dirty="0">
                <a:latin typeface="Times New Roman" panose="02020603050405020304" pitchFamily="18" charset="0"/>
                <a:ea typeface="Cambria Math" panose="02040503050406030204" pitchFamily="18" charset="0"/>
                <a:cs typeface="Times New Roman" panose="02020603050405020304" pitchFamily="18" charset="0"/>
              </a:rPr>
              <a:t> i1, </a:t>
            </a:r>
            <a:r>
              <a:rPr lang="nn-NO" sz="2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int</a:t>
            </a:r>
            <a:r>
              <a:rPr lang="nn-NO" sz="2400" dirty="0">
                <a:latin typeface="Times New Roman" panose="02020603050405020304" pitchFamily="18" charset="0"/>
                <a:ea typeface="Cambria Math" panose="02040503050406030204" pitchFamily="18" charset="0"/>
                <a:cs typeface="Times New Roman" panose="02020603050405020304" pitchFamily="18" charset="0"/>
              </a:rPr>
              <a:t> i2) {</a:t>
            </a:r>
          </a:p>
          <a:p>
            <a:r>
              <a:rPr lang="nn-NO" sz="2400" dirty="0">
                <a:latin typeface="Times New Roman" panose="02020603050405020304" pitchFamily="18" charset="0"/>
                <a:ea typeface="Cambria Math" panose="02040503050406030204" pitchFamily="18" charset="0"/>
                <a:cs typeface="Times New Roman" panose="02020603050405020304" pitchFamily="18" charset="0"/>
              </a:rPr>
              <a:t>  int sum = 0;</a:t>
            </a:r>
          </a:p>
          <a:p>
            <a:r>
              <a:rPr lang="nn-NO" sz="2400" dirty="0">
                <a:latin typeface="Times New Roman" panose="02020603050405020304" pitchFamily="18" charset="0"/>
                <a:ea typeface="Cambria Math" panose="02040503050406030204" pitchFamily="18" charset="0"/>
                <a:cs typeface="Times New Roman" panose="02020603050405020304" pitchFamily="18" charset="0"/>
              </a:rPr>
              <a:t>  </a:t>
            </a:r>
            <a:r>
              <a:rPr lang="nn-NO" sz="2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for</a:t>
            </a:r>
            <a:r>
              <a:rPr lang="nn-NO" sz="2400" dirty="0">
                <a:latin typeface="Times New Roman" panose="02020603050405020304" pitchFamily="18" charset="0"/>
                <a:ea typeface="Cambria Math" panose="02040503050406030204" pitchFamily="18" charset="0"/>
                <a:cs typeface="Times New Roman" panose="02020603050405020304" pitchFamily="18" charset="0"/>
              </a:rPr>
              <a:t> (</a:t>
            </a:r>
            <a:r>
              <a:rPr lang="nn-NO" sz="2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int</a:t>
            </a:r>
            <a:r>
              <a:rPr lang="nn-NO" sz="2400" dirty="0">
                <a:latin typeface="Times New Roman" panose="02020603050405020304" pitchFamily="18" charset="0"/>
                <a:ea typeface="Cambria Math" panose="02040503050406030204" pitchFamily="18" charset="0"/>
                <a:cs typeface="Times New Roman" panose="02020603050405020304" pitchFamily="18" charset="0"/>
              </a:rPr>
              <a:t> i = i1; i &lt;= i2; i++)</a:t>
            </a:r>
          </a:p>
          <a:p>
            <a:r>
              <a:rPr lang="nn-NO" sz="2400" dirty="0">
                <a:latin typeface="Times New Roman" panose="02020603050405020304" pitchFamily="18" charset="0"/>
                <a:ea typeface="Cambria Math" panose="02040503050406030204" pitchFamily="18" charset="0"/>
                <a:cs typeface="Times New Roman" panose="02020603050405020304" pitchFamily="18" charset="0"/>
              </a:rPr>
              <a:t>    sum += i;</a:t>
            </a:r>
          </a:p>
          <a:p>
            <a:r>
              <a:rPr lang="nn-NO" sz="2400" dirty="0">
                <a:latin typeface="Times New Roman" panose="02020603050405020304" pitchFamily="18" charset="0"/>
                <a:ea typeface="Cambria Math" panose="02040503050406030204" pitchFamily="18" charset="0"/>
                <a:cs typeface="Times New Roman" panose="02020603050405020304" pitchFamily="18" charset="0"/>
              </a:rPr>
              <a:t>  </a:t>
            </a:r>
            <a:r>
              <a:rPr lang="nn-NO" sz="2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return</a:t>
            </a:r>
            <a:r>
              <a:rPr lang="nn-NO" sz="2400" dirty="0">
                <a:latin typeface="Times New Roman" panose="02020603050405020304" pitchFamily="18" charset="0"/>
                <a:ea typeface="Cambria Math" panose="02040503050406030204" pitchFamily="18" charset="0"/>
                <a:cs typeface="Times New Roman" panose="02020603050405020304" pitchFamily="18" charset="0"/>
              </a:rPr>
              <a:t> sum;</a:t>
            </a:r>
          </a:p>
          <a:p>
            <a:r>
              <a:rPr lang="nn-NO" sz="2400" dirty="0">
                <a:latin typeface="Times New Roman" panose="02020603050405020304" pitchFamily="18" charset="0"/>
                <a:ea typeface="Cambria Math" panose="02040503050406030204" pitchFamily="18" charset="0"/>
                <a:cs typeface="Times New Roman" panose="02020603050405020304" pitchFamily="18" charset="0"/>
              </a:rPr>
              <a:t>}</a:t>
            </a:r>
          </a:p>
        </p:txBody>
      </p:sp>
      <p:sp>
        <p:nvSpPr>
          <p:cNvPr id="7" name="Rectangle 6"/>
          <p:cNvSpPr/>
          <p:nvPr/>
        </p:nvSpPr>
        <p:spPr>
          <a:xfrm>
            <a:off x="1203325" y="3620133"/>
            <a:ext cx="6737350" cy="1631216"/>
          </a:xfrm>
          <a:prstGeom prst="rect">
            <a:avLst/>
          </a:prstGeom>
        </p:spPr>
        <p:txBody>
          <a:bodyPr wrap="square">
            <a:spAutoFit/>
          </a:bodyPr>
          <a:lstStyle/>
          <a:p>
            <a:r>
              <a:rPr lang="en-US" sz="20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public static void </a:t>
            </a:r>
            <a:r>
              <a:rPr lang="en-US" sz="2000" dirty="0">
                <a:latin typeface="Times New Roman" panose="02020603050405020304" pitchFamily="18" charset="0"/>
                <a:ea typeface="Cambria Math" panose="02040503050406030204" pitchFamily="18" charset="0"/>
                <a:cs typeface="Times New Roman" panose="02020603050405020304" pitchFamily="18" charset="0"/>
              </a:rPr>
              <a:t>main(String[] </a:t>
            </a:r>
            <a:r>
              <a:rPr lang="en-US" sz="2000" dirty="0" err="1">
                <a:latin typeface="Times New Roman" panose="02020603050405020304" pitchFamily="18" charset="0"/>
                <a:ea typeface="Cambria Math" panose="02040503050406030204" pitchFamily="18" charset="0"/>
                <a:cs typeface="Times New Roman" panose="02020603050405020304" pitchFamily="18" charset="0"/>
              </a:rPr>
              <a:t>args</a:t>
            </a:r>
            <a:r>
              <a:rPr lang="en-US" sz="2000" dirty="0">
                <a:latin typeface="Times New Roman" panose="02020603050405020304" pitchFamily="18" charset="0"/>
                <a:ea typeface="Cambria Math" panose="02040503050406030204" pitchFamily="18" charset="0"/>
                <a:cs typeface="Times New Roman" panose="02020603050405020304" pitchFamily="18" charset="0"/>
              </a:rPr>
              <a:t>) {</a:t>
            </a:r>
          </a:p>
          <a:p>
            <a:r>
              <a:rPr lang="en-US" sz="2000" dirty="0">
                <a:latin typeface="Times New Roman" panose="02020603050405020304" pitchFamily="18" charset="0"/>
                <a:ea typeface="Cambria Math" panose="02040503050406030204" pitchFamily="18" charset="0"/>
                <a:cs typeface="Times New Roman" panose="02020603050405020304" pitchFamily="18" charset="0"/>
              </a:rPr>
              <a:t>  System.out.println("</a:t>
            </a:r>
            <a:r>
              <a:rPr lang="en-US" sz="2000" dirty="0">
                <a:solidFill>
                  <a:schemeClr val="accent2"/>
                </a:solidFill>
                <a:latin typeface="Times New Roman" panose="02020603050405020304" pitchFamily="18" charset="0"/>
                <a:ea typeface="Cambria Math" panose="02040503050406030204" pitchFamily="18" charset="0"/>
                <a:cs typeface="Times New Roman" panose="02020603050405020304" pitchFamily="18" charset="0"/>
              </a:rPr>
              <a:t>Sum from 1 to 10 is </a:t>
            </a:r>
            <a:r>
              <a:rPr lang="en-US" sz="2000" dirty="0">
                <a:latin typeface="Times New Roman" panose="02020603050405020304" pitchFamily="18" charset="0"/>
                <a:ea typeface="Cambria Math" panose="02040503050406030204" pitchFamily="18" charset="0"/>
                <a:cs typeface="Times New Roman" panose="02020603050405020304" pitchFamily="18" charset="0"/>
              </a:rPr>
              <a:t>" + sum(1, 10));</a:t>
            </a:r>
          </a:p>
          <a:p>
            <a:r>
              <a:rPr lang="en-US" sz="2000" dirty="0">
                <a:latin typeface="Times New Roman" panose="02020603050405020304" pitchFamily="18" charset="0"/>
                <a:ea typeface="Cambria Math" panose="02040503050406030204" pitchFamily="18" charset="0"/>
                <a:cs typeface="Times New Roman" panose="02020603050405020304" pitchFamily="18" charset="0"/>
              </a:rPr>
              <a:t>  System.out.println("</a:t>
            </a:r>
            <a:r>
              <a:rPr lang="en-US" sz="2000" dirty="0">
                <a:solidFill>
                  <a:schemeClr val="accent2"/>
                </a:solidFill>
                <a:latin typeface="Times New Roman" panose="02020603050405020304" pitchFamily="18" charset="0"/>
                <a:ea typeface="Cambria Math" panose="02040503050406030204" pitchFamily="18" charset="0"/>
                <a:cs typeface="Times New Roman" panose="02020603050405020304" pitchFamily="18" charset="0"/>
              </a:rPr>
              <a:t>Sum from 20 to 30 is </a:t>
            </a:r>
            <a:r>
              <a:rPr lang="en-US" sz="2000" dirty="0">
                <a:latin typeface="Times New Roman" panose="02020603050405020304" pitchFamily="18" charset="0"/>
                <a:ea typeface="Cambria Math" panose="02040503050406030204" pitchFamily="18" charset="0"/>
                <a:cs typeface="Times New Roman" panose="02020603050405020304" pitchFamily="18" charset="0"/>
              </a:rPr>
              <a:t>" + sum(20, 30));</a:t>
            </a:r>
          </a:p>
          <a:p>
            <a:r>
              <a:rPr lang="en-US" sz="2000" dirty="0">
                <a:latin typeface="Times New Roman" panose="02020603050405020304" pitchFamily="18" charset="0"/>
                <a:ea typeface="Cambria Math" panose="02040503050406030204" pitchFamily="18" charset="0"/>
                <a:cs typeface="Times New Roman" panose="02020603050405020304" pitchFamily="18" charset="0"/>
              </a:rPr>
              <a:t>  System.out.println("</a:t>
            </a:r>
            <a:r>
              <a:rPr lang="en-US" sz="2000" dirty="0">
                <a:solidFill>
                  <a:schemeClr val="accent2"/>
                </a:solidFill>
                <a:latin typeface="Times New Roman" panose="02020603050405020304" pitchFamily="18" charset="0"/>
                <a:ea typeface="Cambria Math" panose="02040503050406030204" pitchFamily="18" charset="0"/>
                <a:cs typeface="Times New Roman" panose="02020603050405020304" pitchFamily="18" charset="0"/>
              </a:rPr>
              <a:t>Sum from 35 to 45 is </a:t>
            </a:r>
            <a:r>
              <a:rPr lang="en-US" sz="2000" dirty="0">
                <a:latin typeface="Times New Roman" panose="02020603050405020304" pitchFamily="18" charset="0"/>
                <a:ea typeface="Cambria Math" panose="02040503050406030204" pitchFamily="18" charset="0"/>
                <a:cs typeface="Times New Roman" panose="02020603050405020304" pitchFamily="18" charset="0"/>
              </a:rPr>
              <a:t>" + sum(35, 45));</a:t>
            </a:r>
          </a:p>
          <a:p>
            <a:r>
              <a:rPr lang="en-US" sz="2000" dirty="0">
                <a:latin typeface="Times New Roman" panose="02020603050405020304" pitchFamily="18" charset="0"/>
                <a:ea typeface="Cambria Math" panose="02040503050406030204" pitchFamily="18" charset="0"/>
                <a:cs typeface="Times New Roman" panose="02020603050405020304" pitchFamily="18" charset="0"/>
              </a:rPr>
              <a:t>}</a:t>
            </a:r>
          </a:p>
        </p:txBody>
      </p:sp>
      <p:sp>
        <p:nvSpPr>
          <p:cNvPr id="2" name="Rectangle 1"/>
          <p:cNvSpPr/>
          <p:nvPr/>
        </p:nvSpPr>
        <p:spPr>
          <a:xfrm>
            <a:off x="3157274" y="5461753"/>
            <a:ext cx="2743566"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Sum from 1 to 10 is 55</a:t>
            </a:r>
          </a:p>
          <a:p>
            <a:r>
              <a:rPr lang="en-US" dirty="0">
                <a:latin typeface="Times New Roman" panose="02020603050405020304" pitchFamily="18" charset="0"/>
                <a:cs typeface="Times New Roman" panose="02020603050405020304" pitchFamily="18" charset="0"/>
              </a:rPr>
              <a:t>Sum from 20 to 37 is 275</a:t>
            </a:r>
          </a:p>
          <a:p>
            <a:r>
              <a:rPr lang="en-US" dirty="0">
                <a:latin typeface="Times New Roman" panose="02020603050405020304" pitchFamily="18" charset="0"/>
                <a:cs typeface="Times New Roman" panose="02020603050405020304" pitchFamily="18" charset="0"/>
              </a:rPr>
              <a:t>Sum from 35 to 49 is 630</a:t>
            </a:r>
          </a:p>
        </p:txBody>
      </p:sp>
      <p:pic>
        <p:nvPicPr>
          <p:cNvPr id="5" name="Picture 4"/>
          <p:cNvPicPr>
            <a:picLocks noChangeAspect="1"/>
          </p:cNvPicPr>
          <p:nvPr/>
        </p:nvPicPr>
        <p:blipFill>
          <a:blip r:embed="rId2"/>
          <a:stretch>
            <a:fillRect/>
          </a:stretch>
        </p:blipFill>
        <p:spPr>
          <a:xfrm>
            <a:off x="461362" y="998165"/>
            <a:ext cx="8065984" cy="4253184"/>
          </a:xfrm>
          <a:prstGeom prst="rect">
            <a:avLst/>
          </a:prstGeom>
        </p:spPr>
      </p:pic>
      <p:sp>
        <p:nvSpPr>
          <p:cNvPr id="9" name="Rectangle 8"/>
          <p:cNvSpPr/>
          <p:nvPr/>
        </p:nvSpPr>
        <p:spPr>
          <a:xfrm>
            <a:off x="6896438" y="6015751"/>
            <a:ext cx="1933093"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MethodDemo.java</a:t>
            </a:r>
          </a:p>
        </p:txBody>
      </p:sp>
      <p:sp>
        <p:nvSpPr>
          <p:cNvPr id="10" name="Rectangle 9"/>
          <p:cNvSpPr/>
          <p:nvPr/>
        </p:nvSpPr>
        <p:spPr>
          <a:xfrm>
            <a:off x="1682655" y="5738752"/>
            <a:ext cx="774571"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24077816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method is a collection of statements that are grouped together to perform a specific task.</a:t>
            </a:r>
          </a:p>
          <a:p>
            <a:endParaRPr lang="en-US" dirty="0"/>
          </a:p>
          <a:p>
            <a:r>
              <a:rPr lang="en-US" dirty="0"/>
              <a:t>To use a method, we have to:</a:t>
            </a:r>
          </a:p>
          <a:p>
            <a:pPr lvl="1"/>
            <a:r>
              <a:rPr lang="en-US" sz="2400" dirty="0"/>
              <a:t>Declare/define the method.</a:t>
            </a:r>
          </a:p>
          <a:p>
            <a:pPr lvl="1"/>
            <a:r>
              <a:rPr lang="en-US" sz="2400" dirty="0"/>
              <a:t>Call/Invoke the method.</a:t>
            </a:r>
          </a:p>
        </p:txBody>
      </p:sp>
      <p:sp>
        <p:nvSpPr>
          <p:cNvPr id="3" name="Title 2"/>
          <p:cNvSpPr>
            <a:spLocks noGrp="1"/>
          </p:cNvSpPr>
          <p:nvPr>
            <p:ph type="ctrTitle"/>
          </p:nvPr>
        </p:nvSpPr>
        <p:spPr/>
        <p:txBody>
          <a:bodyPr/>
          <a:lstStyle/>
          <a:p>
            <a:r>
              <a:rPr lang="en-US" dirty="0"/>
              <a:t>What is a Method?</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59</a:t>
            </a:fld>
            <a:endParaRPr lang="en-US"/>
          </a:p>
        </p:txBody>
      </p:sp>
      <p:pic>
        <p:nvPicPr>
          <p:cNvPr id="5" name="Picture 4"/>
          <p:cNvPicPr>
            <a:picLocks noChangeAspect="1"/>
          </p:cNvPicPr>
          <p:nvPr/>
        </p:nvPicPr>
        <p:blipFill rotWithShape="1">
          <a:blip r:embed="rId3"/>
          <a:srcRect t="54961"/>
          <a:stretch/>
        </p:blipFill>
        <p:spPr>
          <a:xfrm>
            <a:off x="314469" y="4358939"/>
            <a:ext cx="6019800" cy="1724571"/>
          </a:xfrm>
          <a:prstGeom prst="rect">
            <a:avLst/>
          </a:prstGeom>
        </p:spPr>
      </p:pic>
      <p:pic>
        <p:nvPicPr>
          <p:cNvPr id="6" name="Picture 5"/>
          <p:cNvPicPr>
            <a:picLocks noChangeAspect="1"/>
          </p:cNvPicPr>
          <p:nvPr/>
        </p:nvPicPr>
        <p:blipFill rotWithShape="1">
          <a:blip r:embed="rId3"/>
          <a:srcRect l="20760" t="11678" r="31013" b="68621"/>
          <a:stretch/>
        </p:blipFill>
        <p:spPr>
          <a:xfrm>
            <a:off x="5926311" y="4771460"/>
            <a:ext cx="2903220" cy="754380"/>
          </a:xfrm>
          <a:prstGeom prst="rect">
            <a:avLst/>
          </a:prstGeom>
        </p:spPr>
      </p:pic>
      <p:sp>
        <p:nvSpPr>
          <p:cNvPr id="7" name="TextBox 6"/>
          <p:cNvSpPr txBox="1"/>
          <p:nvPr/>
        </p:nvSpPr>
        <p:spPr>
          <a:xfrm>
            <a:off x="1634490" y="3847780"/>
            <a:ext cx="2252540" cy="369332"/>
          </a:xfrm>
          <a:prstGeom prst="rect">
            <a:avLst/>
          </a:prstGeom>
          <a:noFill/>
        </p:spPr>
        <p:txBody>
          <a:bodyPr wrap="none" rtlCol="0">
            <a:spAutoFit/>
          </a:bodyPr>
          <a:lstStyle/>
          <a:p>
            <a:r>
              <a:rPr lang="en-US" dirty="0">
                <a:solidFill>
                  <a:srgbClr val="C00000"/>
                </a:solidFill>
                <a:latin typeface="Courier New" panose="02070309020205020404" pitchFamily="49" charset="0"/>
                <a:cs typeface="Courier New" panose="02070309020205020404" pitchFamily="49" charset="0"/>
              </a:rPr>
              <a:t>Define a method</a:t>
            </a:r>
          </a:p>
        </p:txBody>
      </p:sp>
      <p:sp>
        <p:nvSpPr>
          <p:cNvPr id="8" name="TextBox 7"/>
          <p:cNvSpPr txBox="1"/>
          <p:nvPr/>
        </p:nvSpPr>
        <p:spPr>
          <a:xfrm>
            <a:off x="5966367" y="3847780"/>
            <a:ext cx="1976823" cy="369332"/>
          </a:xfrm>
          <a:prstGeom prst="rect">
            <a:avLst/>
          </a:prstGeom>
          <a:noFill/>
        </p:spPr>
        <p:txBody>
          <a:bodyPr wrap="none" rtlCol="0">
            <a:spAutoFit/>
          </a:bodyPr>
          <a:lstStyle/>
          <a:p>
            <a:r>
              <a:rPr lang="en-US" dirty="0">
                <a:solidFill>
                  <a:srgbClr val="C00000"/>
                </a:solidFill>
                <a:latin typeface="Courier New" panose="02070309020205020404" pitchFamily="49" charset="0"/>
                <a:cs typeface="Courier New" panose="02070309020205020404" pitchFamily="49" charset="0"/>
              </a:rPr>
              <a:t>Call a method</a:t>
            </a:r>
          </a:p>
        </p:txBody>
      </p:sp>
      <p:sp>
        <p:nvSpPr>
          <p:cNvPr id="9" name="TextBox 8"/>
          <p:cNvSpPr txBox="1"/>
          <p:nvPr/>
        </p:nvSpPr>
        <p:spPr>
          <a:xfrm>
            <a:off x="5458414" y="5814629"/>
            <a:ext cx="2676084" cy="646331"/>
          </a:xfrm>
          <a:prstGeom prst="rect">
            <a:avLst/>
          </a:prstGeom>
          <a:noFill/>
        </p:spPr>
        <p:txBody>
          <a:bodyPr wrap="square" rtlCol="0">
            <a:spAutoFit/>
          </a:bodyPr>
          <a:lstStyle/>
          <a:p>
            <a:pPr algn="ctr"/>
            <a:r>
              <a:rPr lang="en-US" b="1" dirty="0">
                <a:solidFill>
                  <a:srgbClr val="C00000"/>
                </a:solidFill>
                <a:latin typeface="Times New Roman" panose="02020603050405020304" pitchFamily="18" charset="0"/>
                <a:cs typeface="Times New Roman" panose="02020603050405020304" pitchFamily="18" charset="0"/>
              </a:rPr>
              <a:t>n, k and n-k are actual parameters</a:t>
            </a:r>
          </a:p>
        </p:txBody>
      </p:sp>
      <p:sp>
        <p:nvSpPr>
          <p:cNvPr id="10" name="TextBox 9"/>
          <p:cNvSpPr txBox="1"/>
          <p:nvPr/>
        </p:nvSpPr>
        <p:spPr>
          <a:xfrm>
            <a:off x="1634490" y="6005447"/>
            <a:ext cx="3325637" cy="369332"/>
          </a:xfrm>
          <a:prstGeom prst="rect">
            <a:avLst/>
          </a:prstGeom>
          <a:noFill/>
        </p:spPr>
        <p:txBody>
          <a:bodyPr wrap="square" rtlCol="0">
            <a:spAutoFit/>
          </a:bodyPr>
          <a:lstStyle/>
          <a:p>
            <a:pPr algn="ctr"/>
            <a:r>
              <a:rPr lang="en-US" b="1" dirty="0">
                <a:solidFill>
                  <a:srgbClr val="C00000"/>
                </a:solidFill>
                <a:latin typeface="Times New Roman" panose="02020603050405020304" pitchFamily="18" charset="0"/>
                <a:cs typeface="Times New Roman" panose="02020603050405020304" pitchFamily="18" charset="0"/>
              </a:rPr>
              <a:t>number is a formal parameter</a:t>
            </a:r>
          </a:p>
        </p:txBody>
      </p:sp>
      <p:sp>
        <p:nvSpPr>
          <p:cNvPr id="11" name="Rectangle 10"/>
          <p:cNvSpPr/>
          <p:nvPr/>
        </p:nvSpPr>
        <p:spPr>
          <a:xfrm>
            <a:off x="2153335" y="1775323"/>
            <a:ext cx="5057776" cy="461665"/>
          </a:xfrm>
          <a:prstGeom prst="rect">
            <a:avLst/>
          </a:prstGeom>
        </p:spPr>
        <p:txBody>
          <a:bodyPr wrap="square">
            <a:spAutoFit/>
          </a:bodyPr>
          <a:lstStyle/>
          <a:p>
            <a:r>
              <a:rPr lang="en-US" sz="2400" dirty="0">
                <a:solidFill>
                  <a:schemeClr val="accent5"/>
                </a:solidFill>
                <a:latin typeface="Cambria Math" panose="02040503050406030204" pitchFamily="18" charset="0"/>
                <a:ea typeface="Cambria Math" panose="02040503050406030204" pitchFamily="18" charset="0"/>
              </a:rPr>
              <a:t>Reuse, organize and simplify code.</a:t>
            </a:r>
          </a:p>
        </p:txBody>
      </p:sp>
    </p:spTree>
    <p:extLst>
      <p:ext uri="{BB962C8B-B14F-4D97-AF65-F5344CB8AC3E}">
        <p14:creationId xmlns:p14="http://schemas.microsoft.com/office/powerpoint/2010/main" val="9530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440908073"/>
              </p:ext>
            </p:extLst>
          </p:nvPr>
        </p:nvGraphicFramePr>
        <p:xfrm>
          <a:off x="314469" y="1104680"/>
          <a:ext cx="8646651" cy="4622800"/>
        </p:xfrm>
        <a:graphic>
          <a:graphicData uri="http://schemas.openxmlformats.org/drawingml/2006/table">
            <a:tbl>
              <a:tblPr firstRow="1" bandRow="1">
                <a:tableStyleId>{912C8C85-51F0-491E-9774-3900AFEF0FD7}</a:tableStyleId>
              </a:tblPr>
              <a:tblGrid>
                <a:gridCol w="1409421">
                  <a:extLst>
                    <a:ext uri="{9D8B030D-6E8A-4147-A177-3AD203B41FA5}">
                      <a16:colId xmlns:a16="http://schemas.microsoft.com/office/drawing/2014/main" val="3142609919"/>
                    </a:ext>
                  </a:extLst>
                </a:gridCol>
                <a:gridCol w="1902002">
                  <a:extLst>
                    <a:ext uri="{9D8B030D-6E8A-4147-A177-3AD203B41FA5}">
                      <a16:colId xmlns:a16="http://schemas.microsoft.com/office/drawing/2014/main" val="503817340"/>
                    </a:ext>
                  </a:extLst>
                </a:gridCol>
                <a:gridCol w="1359468">
                  <a:extLst>
                    <a:ext uri="{9D8B030D-6E8A-4147-A177-3AD203B41FA5}">
                      <a16:colId xmlns:a16="http://schemas.microsoft.com/office/drawing/2014/main" val="860475336"/>
                    </a:ext>
                  </a:extLst>
                </a:gridCol>
                <a:gridCol w="3975760">
                  <a:extLst>
                    <a:ext uri="{9D8B030D-6E8A-4147-A177-3AD203B41FA5}">
                      <a16:colId xmlns:a16="http://schemas.microsoft.com/office/drawing/2014/main" val="1707505640"/>
                    </a:ext>
                  </a:extLst>
                </a:gridCol>
              </a:tblGrid>
              <a:tr h="482917">
                <a:tc>
                  <a:txBody>
                    <a:bodyPr/>
                    <a:lstStyle/>
                    <a:p>
                      <a:pPr algn="ctr"/>
                      <a:r>
                        <a:rPr lang="en-US" sz="1600" dirty="0">
                          <a:effectLst/>
                          <a:latin typeface="Garamond" panose="02020404030301010803" pitchFamily="18" charset="0"/>
                        </a:rPr>
                        <a:t>Type Name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Kind of Value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Memory </a:t>
                      </a:r>
                    </a:p>
                    <a:p>
                      <a:pPr algn="ctr"/>
                      <a:r>
                        <a:rPr lang="en-US" sz="1600" dirty="0">
                          <a:effectLst/>
                          <a:latin typeface="Garamond" panose="02020404030301010803" pitchFamily="18" charset="0"/>
                        </a:rPr>
                        <a:t>Used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Range of Values</a:t>
                      </a:r>
                      <a:endParaRPr lang="en-US" sz="1600" b="1" dirty="0">
                        <a:effectLst/>
                        <a:latin typeface="Garamond" panose="02020404030301010803" pitchFamily="18" charset="0"/>
                      </a:endParaRPr>
                    </a:p>
                  </a:txBody>
                  <a:tcPr anchor="ctr"/>
                </a:tc>
                <a:extLst>
                  <a:ext uri="{0D108BD9-81ED-4DB2-BD59-A6C34878D82A}">
                    <a16:rowId xmlns:a16="http://schemas.microsoft.com/office/drawing/2014/main" val="1563068697"/>
                  </a:ext>
                </a:extLst>
              </a:tr>
              <a:tr h="370840">
                <a:tc>
                  <a:txBody>
                    <a:bodyPr/>
                    <a:lstStyle/>
                    <a:p>
                      <a:pPr algn="ctr"/>
                      <a:r>
                        <a:rPr lang="en-US" sz="1600" dirty="0">
                          <a:effectLst/>
                          <a:latin typeface="Garamond" panose="02020404030301010803" pitchFamily="18" charset="0"/>
                        </a:rPr>
                        <a:t>byte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Integer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1 byte </a:t>
                      </a:r>
                      <a:endParaRPr lang="en-US" sz="1600" b="1" dirty="0">
                        <a:effectLst/>
                        <a:latin typeface="Garamond" panose="02020404030301010803" pitchFamily="18" charset="0"/>
                      </a:endParaRPr>
                    </a:p>
                  </a:txBody>
                  <a:tcPr anchor="ctr"/>
                </a:tc>
                <a:tc>
                  <a:txBody>
                    <a:bodyPr/>
                    <a:lstStyle/>
                    <a:p>
                      <a:r>
                        <a:rPr lang="en-US" sz="1600" kern="1200" dirty="0">
                          <a:effectLst/>
                          <a:latin typeface="Garamond" panose="02020404030301010803" pitchFamily="18" charset="0"/>
                        </a:rPr>
                        <a:t>–2</a:t>
                      </a:r>
                      <a:r>
                        <a:rPr lang="en-US" sz="1600" kern="1200" baseline="30000" dirty="0">
                          <a:effectLst/>
                          <a:latin typeface="Garamond" panose="02020404030301010803" pitchFamily="18" charset="0"/>
                        </a:rPr>
                        <a:t>7</a:t>
                      </a:r>
                      <a:r>
                        <a:rPr lang="en-US" sz="1600" kern="1200" dirty="0">
                          <a:effectLst/>
                          <a:latin typeface="Garamond" panose="02020404030301010803" pitchFamily="18" charset="0"/>
                        </a:rPr>
                        <a:t> to 2</a:t>
                      </a:r>
                      <a:r>
                        <a:rPr lang="en-US" sz="1600" kern="1200" baseline="30000" dirty="0">
                          <a:effectLst/>
                          <a:latin typeface="Garamond" panose="02020404030301010803" pitchFamily="18" charset="0"/>
                        </a:rPr>
                        <a:t>7</a:t>
                      </a:r>
                      <a:r>
                        <a:rPr lang="en-US" sz="1600" kern="1200" dirty="0">
                          <a:effectLst/>
                          <a:latin typeface="Garamond" panose="02020404030301010803" pitchFamily="18" charset="0"/>
                        </a:rPr>
                        <a:t> – 1 (-128 to 127)</a:t>
                      </a:r>
                      <a:endParaRPr lang="en-US" sz="1600" b="1" dirty="0">
                        <a:effectLst/>
                        <a:latin typeface="Garamond" panose="02020404030301010803" pitchFamily="18" charset="0"/>
                      </a:endParaRPr>
                    </a:p>
                  </a:txBody>
                  <a:tcPr anchor="ctr"/>
                </a:tc>
                <a:extLst>
                  <a:ext uri="{0D108BD9-81ED-4DB2-BD59-A6C34878D82A}">
                    <a16:rowId xmlns:a16="http://schemas.microsoft.com/office/drawing/2014/main" val="2308236872"/>
                  </a:ext>
                </a:extLst>
              </a:tr>
              <a:tr h="370840">
                <a:tc>
                  <a:txBody>
                    <a:bodyPr/>
                    <a:lstStyle/>
                    <a:p>
                      <a:pPr algn="ctr"/>
                      <a:r>
                        <a:rPr lang="en-US" sz="1600">
                          <a:effectLst/>
                          <a:latin typeface="Garamond" panose="02020404030301010803" pitchFamily="18" charset="0"/>
                        </a:rPr>
                        <a:t>short </a:t>
                      </a:r>
                      <a:endParaRPr lang="en-US" sz="1600" b="1">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Integer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2 bytes </a:t>
                      </a:r>
                      <a:endParaRPr lang="en-US" sz="1600" b="1" dirty="0">
                        <a:effectLst/>
                        <a:latin typeface="Garamond" panose="02020404030301010803" pitchFamily="18" charset="0"/>
                      </a:endParaRPr>
                    </a:p>
                  </a:txBody>
                  <a:tcPr anchor="ctr"/>
                </a:tc>
                <a:tc>
                  <a:txBody>
                    <a:bodyPr/>
                    <a:lstStyle/>
                    <a:p>
                      <a:r>
                        <a:rPr lang="en-US" sz="1600" dirty="0">
                          <a:effectLst/>
                          <a:latin typeface="Garamond" panose="02020404030301010803" pitchFamily="18" charset="0"/>
                        </a:rPr>
                        <a:t>–2</a:t>
                      </a:r>
                      <a:r>
                        <a:rPr lang="en-US" sz="1600" baseline="30000" dirty="0">
                          <a:effectLst/>
                          <a:latin typeface="Garamond" panose="02020404030301010803" pitchFamily="18" charset="0"/>
                        </a:rPr>
                        <a:t>15</a:t>
                      </a:r>
                      <a:r>
                        <a:rPr lang="en-US" sz="1600" dirty="0">
                          <a:effectLst/>
                          <a:latin typeface="Garamond" panose="02020404030301010803" pitchFamily="18" charset="0"/>
                        </a:rPr>
                        <a:t> to 2</a:t>
                      </a:r>
                      <a:r>
                        <a:rPr lang="en-US" sz="1600" baseline="30000" dirty="0">
                          <a:effectLst/>
                          <a:latin typeface="Garamond" panose="02020404030301010803" pitchFamily="18" charset="0"/>
                        </a:rPr>
                        <a:t>15</a:t>
                      </a:r>
                      <a:r>
                        <a:rPr lang="en-US" sz="1600" dirty="0">
                          <a:effectLst/>
                          <a:latin typeface="Garamond" panose="02020404030301010803" pitchFamily="18" charset="0"/>
                        </a:rPr>
                        <a:t> – 1 (-32768 to 32767)</a:t>
                      </a:r>
                      <a:endParaRPr lang="en-US" sz="1600" b="1" dirty="0">
                        <a:effectLst/>
                        <a:latin typeface="Garamond" panose="02020404030301010803" pitchFamily="18" charset="0"/>
                      </a:endParaRPr>
                    </a:p>
                  </a:txBody>
                  <a:tcPr anchor="ctr"/>
                </a:tc>
                <a:extLst>
                  <a:ext uri="{0D108BD9-81ED-4DB2-BD59-A6C34878D82A}">
                    <a16:rowId xmlns:a16="http://schemas.microsoft.com/office/drawing/2014/main" val="516653776"/>
                  </a:ext>
                </a:extLst>
              </a:tr>
              <a:tr h="370840">
                <a:tc>
                  <a:txBody>
                    <a:bodyPr/>
                    <a:lstStyle/>
                    <a:p>
                      <a:pPr algn="ctr"/>
                      <a:r>
                        <a:rPr lang="en-US" sz="1600" dirty="0">
                          <a:effectLst/>
                          <a:latin typeface="Garamond" panose="02020404030301010803" pitchFamily="18" charset="0"/>
                        </a:rPr>
                        <a:t>int </a:t>
                      </a:r>
                      <a:endParaRPr lang="en-US" sz="1600" b="1" dirty="0">
                        <a:effectLst/>
                        <a:latin typeface="Garamond" panose="02020404030301010803" pitchFamily="18" charset="0"/>
                      </a:endParaRPr>
                    </a:p>
                  </a:txBody>
                  <a:tcPr anchor="ctr"/>
                </a:tc>
                <a:tc>
                  <a:txBody>
                    <a:bodyPr/>
                    <a:lstStyle/>
                    <a:p>
                      <a:pPr algn="ctr"/>
                      <a:r>
                        <a:rPr lang="en-US" sz="1600">
                          <a:effectLst/>
                          <a:latin typeface="Garamond" panose="02020404030301010803" pitchFamily="18" charset="0"/>
                        </a:rPr>
                        <a:t>Integer </a:t>
                      </a:r>
                      <a:endParaRPr lang="en-US" sz="1600" b="1">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4 bytes </a:t>
                      </a:r>
                      <a:endParaRPr lang="en-US" sz="1600" b="1" dirty="0">
                        <a:effectLst/>
                        <a:latin typeface="Garamond" panose="02020404030301010803" pitchFamily="18" charset="0"/>
                      </a:endParaRPr>
                    </a:p>
                  </a:txBody>
                  <a:tcPr anchor="ctr"/>
                </a:tc>
                <a:tc>
                  <a:txBody>
                    <a:bodyPr/>
                    <a:lstStyle/>
                    <a:p>
                      <a:r>
                        <a:rPr lang="en-US" sz="1600" kern="1200" dirty="0">
                          <a:effectLst/>
                          <a:latin typeface="Garamond" panose="02020404030301010803" pitchFamily="18" charset="0"/>
                        </a:rPr>
                        <a:t>–2</a:t>
                      </a:r>
                      <a:r>
                        <a:rPr lang="en-US" sz="1600" kern="1200" baseline="30000" dirty="0">
                          <a:effectLst/>
                          <a:latin typeface="Garamond" panose="02020404030301010803" pitchFamily="18" charset="0"/>
                        </a:rPr>
                        <a:t>31</a:t>
                      </a:r>
                      <a:r>
                        <a:rPr lang="en-US" sz="1600" kern="1200" dirty="0">
                          <a:effectLst/>
                          <a:latin typeface="Garamond" panose="02020404030301010803" pitchFamily="18" charset="0"/>
                        </a:rPr>
                        <a:t> to 2</a:t>
                      </a:r>
                      <a:r>
                        <a:rPr lang="en-US" sz="1600" kern="1200" baseline="30000" dirty="0">
                          <a:effectLst/>
                          <a:latin typeface="Garamond" panose="02020404030301010803" pitchFamily="18" charset="0"/>
                        </a:rPr>
                        <a:t>31</a:t>
                      </a:r>
                      <a:r>
                        <a:rPr lang="en-US" sz="1600" kern="1200" dirty="0">
                          <a:effectLst/>
                          <a:latin typeface="Garamond" panose="02020404030301010803" pitchFamily="18" charset="0"/>
                        </a:rPr>
                        <a:t> – 1 (-2147483648 to 2147483647)	 </a:t>
                      </a:r>
                      <a:endParaRPr lang="en-US" sz="1600" b="1" dirty="0">
                        <a:effectLst/>
                        <a:latin typeface="Garamond" panose="02020404030301010803" pitchFamily="18" charset="0"/>
                      </a:endParaRPr>
                    </a:p>
                  </a:txBody>
                  <a:tcPr anchor="ctr"/>
                </a:tc>
                <a:extLst>
                  <a:ext uri="{0D108BD9-81ED-4DB2-BD59-A6C34878D82A}">
                    <a16:rowId xmlns:a16="http://schemas.microsoft.com/office/drawing/2014/main" val="3166170343"/>
                  </a:ext>
                </a:extLst>
              </a:tr>
              <a:tr h="370840">
                <a:tc>
                  <a:txBody>
                    <a:bodyPr/>
                    <a:lstStyle/>
                    <a:p>
                      <a:pPr algn="ctr"/>
                      <a:r>
                        <a:rPr lang="en-US" sz="1600">
                          <a:effectLst/>
                          <a:latin typeface="Garamond" panose="02020404030301010803" pitchFamily="18" charset="0"/>
                        </a:rPr>
                        <a:t>long </a:t>
                      </a:r>
                      <a:endParaRPr lang="en-US" sz="1600" b="1">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Integer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8 bytes </a:t>
                      </a:r>
                      <a:endParaRPr lang="en-US" sz="1600" b="1" dirty="0">
                        <a:effectLst/>
                        <a:latin typeface="Garamond" panose="02020404030301010803" pitchFamily="18" charset="0"/>
                      </a:endParaRPr>
                    </a:p>
                  </a:txBody>
                  <a:tcPr anchor="ctr"/>
                </a:tc>
                <a:tc>
                  <a:txBody>
                    <a:bodyPr/>
                    <a:lstStyle/>
                    <a:p>
                      <a:r>
                        <a:rPr lang="en-US" sz="1600" kern="1200" dirty="0">
                          <a:effectLst/>
                          <a:latin typeface="Garamond" panose="02020404030301010803" pitchFamily="18" charset="0"/>
                        </a:rPr>
                        <a:t>–2</a:t>
                      </a:r>
                      <a:r>
                        <a:rPr lang="en-US" sz="1600" kern="1200" baseline="30000" dirty="0">
                          <a:effectLst/>
                          <a:latin typeface="Garamond" panose="02020404030301010803" pitchFamily="18" charset="0"/>
                        </a:rPr>
                        <a:t>63</a:t>
                      </a:r>
                      <a:r>
                        <a:rPr lang="en-US" sz="1600" kern="1200" dirty="0">
                          <a:effectLst/>
                          <a:latin typeface="Garamond" panose="02020404030301010803" pitchFamily="18" charset="0"/>
                        </a:rPr>
                        <a:t> to 2</a:t>
                      </a:r>
                      <a:r>
                        <a:rPr lang="en-US" sz="1600" kern="1200" baseline="30000" dirty="0">
                          <a:effectLst/>
                          <a:latin typeface="Garamond" panose="02020404030301010803" pitchFamily="18" charset="0"/>
                        </a:rPr>
                        <a:t>63</a:t>
                      </a:r>
                      <a:r>
                        <a:rPr lang="en-US" sz="1600" kern="1200" dirty="0">
                          <a:effectLst/>
                          <a:latin typeface="Garamond" panose="02020404030301010803" pitchFamily="18" charset="0"/>
                        </a:rPr>
                        <a:t> – 1</a:t>
                      </a:r>
                    </a:p>
                    <a:p>
                      <a:r>
                        <a:rPr lang="en-US" sz="1600" dirty="0">
                          <a:effectLst/>
                          <a:latin typeface="Garamond" panose="02020404030301010803" pitchFamily="18" charset="0"/>
                        </a:rPr>
                        <a:t>-9,223,372,036,854,775,808 to</a:t>
                      </a:r>
                      <a:br>
                        <a:rPr lang="en-US" sz="1600" dirty="0">
                          <a:effectLst/>
                          <a:latin typeface="Garamond" panose="02020404030301010803" pitchFamily="18" charset="0"/>
                        </a:rPr>
                      </a:br>
                      <a:r>
                        <a:rPr lang="en-US" sz="1600" dirty="0">
                          <a:effectLst/>
                          <a:latin typeface="Garamond" panose="02020404030301010803" pitchFamily="18" charset="0"/>
                        </a:rPr>
                        <a:t>9,223,372,036,854,775,807</a:t>
                      </a:r>
                      <a:endParaRPr lang="en-US" sz="1600" b="1" dirty="0">
                        <a:effectLst/>
                        <a:latin typeface="Garamond" panose="02020404030301010803" pitchFamily="18" charset="0"/>
                      </a:endParaRPr>
                    </a:p>
                  </a:txBody>
                  <a:tcPr anchor="ctr"/>
                </a:tc>
                <a:extLst>
                  <a:ext uri="{0D108BD9-81ED-4DB2-BD59-A6C34878D82A}">
                    <a16:rowId xmlns:a16="http://schemas.microsoft.com/office/drawing/2014/main" val="2865793835"/>
                  </a:ext>
                </a:extLst>
              </a:tr>
              <a:tr h="370840">
                <a:tc>
                  <a:txBody>
                    <a:bodyPr/>
                    <a:lstStyle/>
                    <a:p>
                      <a:pPr algn="ctr"/>
                      <a:r>
                        <a:rPr lang="en-US" sz="1600" dirty="0">
                          <a:effectLst/>
                          <a:latin typeface="Garamond" panose="02020404030301010803" pitchFamily="18" charset="0"/>
                        </a:rPr>
                        <a:t>float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Floating-point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4 bytes </a:t>
                      </a:r>
                      <a:endParaRPr lang="en-US" sz="1600" b="1" dirty="0">
                        <a:effectLst/>
                        <a:latin typeface="Garamond" panose="02020404030301010803" pitchFamily="18" charset="0"/>
                      </a:endParaRPr>
                    </a:p>
                  </a:txBody>
                  <a:tcPr anchor="ctr"/>
                </a:tc>
                <a:tc>
                  <a:txBody>
                    <a:bodyPr/>
                    <a:lstStyle/>
                    <a:p>
                      <a:r>
                        <a:rPr lang="en-US" sz="1600" kern="1200" dirty="0">
                          <a:effectLst/>
                          <a:latin typeface="Garamond" panose="02020404030301010803" pitchFamily="18" charset="0"/>
                        </a:rPr>
                        <a:t> -3.4028235E+38 to -1.4E-45</a:t>
                      </a:r>
                    </a:p>
                    <a:p>
                      <a:r>
                        <a:rPr lang="en-US" sz="1600" kern="1200" dirty="0">
                          <a:effectLst/>
                          <a:latin typeface="Garamond" panose="02020404030301010803" pitchFamily="18" charset="0"/>
                        </a:rPr>
                        <a:t> 1.4E-45 to 3.4028235E+38</a:t>
                      </a:r>
                      <a:endParaRPr lang="en-US" sz="1600" b="1" strike="noStrike" baseline="30000" dirty="0">
                        <a:effectLst/>
                        <a:latin typeface="Garamond" panose="02020404030301010803" pitchFamily="18" charset="0"/>
                      </a:endParaRPr>
                    </a:p>
                  </a:txBody>
                  <a:tcPr anchor="ctr"/>
                </a:tc>
                <a:extLst>
                  <a:ext uri="{0D108BD9-81ED-4DB2-BD59-A6C34878D82A}">
                    <a16:rowId xmlns:a16="http://schemas.microsoft.com/office/drawing/2014/main" val="2863385032"/>
                  </a:ext>
                </a:extLst>
              </a:tr>
              <a:tr h="370840">
                <a:tc>
                  <a:txBody>
                    <a:bodyPr/>
                    <a:lstStyle/>
                    <a:p>
                      <a:pPr algn="ctr"/>
                      <a:r>
                        <a:rPr lang="en-US" sz="1600">
                          <a:effectLst/>
                          <a:latin typeface="Garamond" panose="02020404030301010803" pitchFamily="18" charset="0"/>
                        </a:rPr>
                        <a:t>double </a:t>
                      </a:r>
                      <a:endParaRPr lang="en-US" sz="1600" b="1">
                        <a:effectLst/>
                        <a:latin typeface="Garamond" panose="02020404030301010803" pitchFamily="18" charset="0"/>
                      </a:endParaRPr>
                    </a:p>
                  </a:txBody>
                  <a:tcPr anchor="ctr"/>
                </a:tc>
                <a:tc>
                  <a:txBody>
                    <a:bodyPr/>
                    <a:lstStyle/>
                    <a:p>
                      <a:pPr algn="ctr"/>
                      <a:r>
                        <a:rPr lang="en-US" sz="1600">
                          <a:effectLst/>
                          <a:latin typeface="Garamond" panose="02020404030301010803" pitchFamily="18" charset="0"/>
                        </a:rPr>
                        <a:t>Floating-point </a:t>
                      </a:r>
                      <a:endParaRPr lang="en-US" sz="1600" b="1">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8 bytes </a:t>
                      </a:r>
                      <a:endParaRPr lang="en-US" sz="1600" b="1" dirty="0">
                        <a:effectLst/>
                        <a:latin typeface="Garamond" panose="02020404030301010803" pitchFamily="18" charset="0"/>
                      </a:endParaRPr>
                    </a:p>
                  </a:txBody>
                  <a:tcPr anchor="ctr"/>
                </a:tc>
                <a:tc>
                  <a:txBody>
                    <a:bodyPr/>
                    <a:lstStyle/>
                    <a:p>
                      <a:r>
                        <a:rPr lang="en-US" sz="1600" kern="1200" dirty="0">
                          <a:effectLst/>
                          <a:latin typeface="Garamond" panose="02020404030301010803" pitchFamily="18" charset="0"/>
                        </a:rPr>
                        <a:t> -1.7976931348623157E+308 to -4.9E-324</a:t>
                      </a:r>
                    </a:p>
                    <a:p>
                      <a:r>
                        <a:rPr lang="en-US" sz="1600" kern="1200" dirty="0">
                          <a:effectLst/>
                          <a:latin typeface="Garamond" panose="02020404030301010803" pitchFamily="18" charset="0"/>
                        </a:rPr>
                        <a:t> 4.9E-324 to 1.7976931348623157E+308</a:t>
                      </a:r>
                      <a:endParaRPr lang="en-US" sz="1600" b="1" dirty="0">
                        <a:effectLst/>
                        <a:latin typeface="Garamond" panose="02020404030301010803" pitchFamily="18" charset="0"/>
                      </a:endParaRPr>
                    </a:p>
                  </a:txBody>
                  <a:tcPr anchor="ctr"/>
                </a:tc>
                <a:extLst>
                  <a:ext uri="{0D108BD9-81ED-4DB2-BD59-A6C34878D82A}">
                    <a16:rowId xmlns:a16="http://schemas.microsoft.com/office/drawing/2014/main" val="2447447904"/>
                  </a:ext>
                </a:extLst>
              </a:tr>
              <a:tr h="370840">
                <a:tc>
                  <a:txBody>
                    <a:bodyPr/>
                    <a:lstStyle/>
                    <a:p>
                      <a:pPr algn="ctr"/>
                      <a:r>
                        <a:rPr lang="en-US" sz="1600">
                          <a:effectLst/>
                          <a:latin typeface="Garamond" panose="02020404030301010803" pitchFamily="18" charset="0"/>
                        </a:rPr>
                        <a:t>char </a:t>
                      </a:r>
                      <a:endParaRPr lang="en-US" sz="1600" b="1">
                        <a:effectLst/>
                        <a:latin typeface="Garamond" panose="02020404030301010803" pitchFamily="18" charset="0"/>
                      </a:endParaRPr>
                    </a:p>
                  </a:txBody>
                  <a:tcPr anchor="ctr"/>
                </a:tc>
                <a:tc>
                  <a:txBody>
                    <a:bodyPr/>
                    <a:lstStyle/>
                    <a:p>
                      <a:pPr algn="ctr"/>
                      <a:r>
                        <a:rPr lang="en-US" sz="1600">
                          <a:effectLst/>
                          <a:latin typeface="Garamond" panose="02020404030301010803" pitchFamily="18" charset="0"/>
                        </a:rPr>
                        <a:t>Single character</a:t>
                      </a:r>
                      <a:br>
                        <a:rPr lang="en-US" sz="1600">
                          <a:effectLst/>
                          <a:latin typeface="Garamond" panose="02020404030301010803" pitchFamily="18" charset="0"/>
                        </a:rPr>
                      </a:br>
                      <a:r>
                        <a:rPr lang="en-US" sz="1600">
                          <a:effectLst/>
                          <a:latin typeface="Garamond" panose="02020404030301010803" pitchFamily="18" charset="0"/>
                        </a:rPr>
                        <a:t>(Unicode)</a:t>
                      </a:r>
                      <a:endParaRPr lang="en-US" sz="1600" b="1">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2 bytes </a:t>
                      </a:r>
                      <a:endParaRPr lang="en-US" sz="1600" b="1" dirty="0">
                        <a:effectLst/>
                        <a:latin typeface="Garamond" panose="02020404030301010803" pitchFamily="18" charset="0"/>
                      </a:endParaRPr>
                    </a:p>
                  </a:txBody>
                  <a:tcPr anchor="ctr"/>
                </a:tc>
                <a:tc>
                  <a:txBody>
                    <a:bodyPr/>
                    <a:lstStyle/>
                    <a:p>
                      <a:r>
                        <a:rPr lang="en-US" sz="1600">
                          <a:effectLst/>
                          <a:latin typeface="Garamond" panose="02020404030301010803" pitchFamily="18" charset="0"/>
                        </a:rPr>
                        <a:t>All Unicode values from 0 to 65,535</a:t>
                      </a:r>
                      <a:endParaRPr lang="en-US" sz="1600" b="1">
                        <a:effectLst/>
                        <a:latin typeface="Garamond" panose="02020404030301010803" pitchFamily="18" charset="0"/>
                      </a:endParaRPr>
                    </a:p>
                  </a:txBody>
                  <a:tcPr anchor="ctr"/>
                </a:tc>
                <a:extLst>
                  <a:ext uri="{0D108BD9-81ED-4DB2-BD59-A6C34878D82A}">
                    <a16:rowId xmlns:a16="http://schemas.microsoft.com/office/drawing/2014/main" val="3368071439"/>
                  </a:ext>
                </a:extLst>
              </a:tr>
              <a:tr h="370840">
                <a:tc>
                  <a:txBody>
                    <a:bodyPr/>
                    <a:lstStyle/>
                    <a:p>
                      <a:pPr algn="ctr"/>
                      <a:r>
                        <a:rPr lang="en-US" sz="1600" dirty="0">
                          <a:effectLst/>
                          <a:latin typeface="Garamond" panose="02020404030301010803" pitchFamily="18" charset="0"/>
                        </a:rPr>
                        <a:t>boolean </a:t>
                      </a:r>
                      <a:endParaRPr lang="en-US" sz="1600" b="1" dirty="0">
                        <a:effectLst/>
                        <a:latin typeface="Garamond" panose="02020404030301010803" pitchFamily="18" charset="0"/>
                      </a:endParaRPr>
                    </a:p>
                  </a:txBody>
                  <a:tcPr anchor="ctr"/>
                </a:tc>
                <a:tc>
                  <a:txBody>
                    <a:bodyPr/>
                    <a:lstStyle/>
                    <a:p>
                      <a:pPr algn="ctr"/>
                      <a:endParaRPr lang="en-US" sz="1600" b="1" dirty="0">
                        <a:effectLst/>
                        <a:latin typeface="Garamond" panose="02020404030301010803"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Garamond" panose="02020404030301010803"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Garamond" panose="02020404030301010803" pitchFamily="18" charset="0"/>
                        </a:rPr>
                        <a:t>true or false</a:t>
                      </a:r>
                      <a:endParaRPr lang="en-US" sz="1600" b="1" dirty="0">
                        <a:effectLst/>
                        <a:latin typeface="Garamond" panose="02020404030301010803" pitchFamily="18" charset="0"/>
                      </a:endParaRPr>
                    </a:p>
                  </a:txBody>
                  <a:tcPr/>
                </a:tc>
                <a:extLst>
                  <a:ext uri="{0D108BD9-81ED-4DB2-BD59-A6C34878D82A}">
                    <a16:rowId xmlns:a16="http://schemas.microsoft.com/office/drawing/2014/main" val="1578838763"/>
                  </a:ext>
                </a:extLst>
              </a:tr>
            </a:tbl>
          </a:graphicData>
        </a:graphic>
      </p:graphicFrame>
      <p:sp>
        <p:nvSpPr>
          <p:cNvPr id="3" name="Title 2"/>
          <p:cNvSpPr>
            <a:spLocks noGrp="1"/>
          </p:cNvSpPr>
          <p:nvPr>
            <p:ph type="ctrTitle"/>
          </p:nvPr>
        </p:nvSpPr>
        <p:spPr/>
        <p:txBody>
          <a:bodyPr/>
          <a:lstStyle/>
          <a:p>
            <a:r>
              <a:rPr lang="en-US" dirty="0"/>
              <a:t>Primitive Data Types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a:t>
            </a:fld>
            <a:endParaRPr lang="en-US"/>
          </a:p>
        </p:txBody>
      </p:sp>
      <p:sp>
        <p:nvSpPr>
          <p:cNvPr id="2" name="Rectangle 1"/>
          <p:cNvSpPr/>
          <p:nvPr/>
        </p:nvSpPr>
        <p:spPr>
          <a:xfrm>
            <a:off x="262416" y="5955720"/>
            <a:ext cx="4877702" cy="276999"/>
          </a:xfrm>
          <a:prstGeom prst="rect">
            <a:avLst/>
          </a:prstGeom>
        </p:spPr>
        <p:txBody>
          <a:bodyPr wrap="square">
            <a:spAutoFit/>
          </a:bodyPr>
          <a:lstStyle/>
          <a:p>
            <a:r>
              <a:rPr lang="en-US" sz="1200" b="1" dirty="0">
                <a:latin typeface="Garamond" panose="02020404030301010803" pitchFamily="18" charset="0"/>
              </a:rPr>
              <a:t>The double type values are more accurate than the float type values</a:t>
            </a:r>
          </a:p>
        </p:txBody>
      </p:sp>
      <p:sp>
        <p:nvSpPr>
          <p:cNvPr id="5" name="Rectangle 4"/>
          <p:cNvSpPr/>
          <p:nvPr/>
        </p:nvSpPr>
        <p:spPr>
          <a:xfrm>
            <a:off x="5263556" y="5763356"/>
            <a:ext cx="3155031" cy="369332"/>
          </a:xfrm>
          <a:prstGeom prst="rect">
            <a:avLst/>
          </a:prstGeom>
        </p:spPr>
        <p:txBody>
          <a:bodyPr wrap="none">
            <a:spAutoFit/>
          </a:bodyPr>
          <a:lstStyle/>
          <a:p>
            <a:r>
              <a:rPr lang="en-US" b="1" dirty="0">
                <a:solidFill>
                  <a:schemeClr val="accent5"/>
                </a:solidFill>
                <a:latin typeface="Garamond" panose="02020404030301010803" pitchFamily="18" charset="0"/>
              </a:rPr>
              <a:t>1.0 / 3.0 is 0.3333333333333333</a:t>
            </a:r>
          </a:p>
        </p:txBody>
      </p:sp>
      <p:sp>
        <p:nvSpPr>
          <p:cNvPr id="6" name="Rectangle 5"/>
          <p:cNvSpPr/>
          <p:nvPr/>
        </p:nvSpPr>
        <p:spPr>
          <a:xfrm>
            <a:off x="5674531" y="6091628"/>
            <a:ext cx="2568332" cy="369332"/>
          </a:xfrm>
          <a:prstGeom prst="rect">
            <a:avLst/>
          </a:prstGeom>
        </p:spPr>
        <p:txBody>
          <a:bodyPr wrap="none">
            <a:spAutoFit/>
          </a:bodyPr>
          <a:lstStyle/>
          <a:p>
            <a:r>
              <a:rPr lang="en-US" b="1" dirty="0">
                <a:solidFill>
                  <a:srgbClr val="FF0000"/>
                </a:solidFill>
                <a:latin typeface="Garamond" panose="02020404030301010803" pitchFamily="18" charset="0"/>
              </a:rPr>
              <a:t>1.0F / 3.0F is 0.33333334</a:t>
            </a:r>
          </a:p>
        </p:txBody>
      </p:sp>
    </p:spTree>
    <p:extLst>
      <p:ext uri="{BB962C8B-B14F-4D97-AF65-F5344CB8AC3E}">
        <p14:creationId xmlns:p14="http://schemas.microsoft.com/office/powerpoint/2010/main" val="25974565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89222"/>
            <a:ext cx="8543637" cy="2736468"/>
          </a:xfrm>
        </p:spPr>
        <p:txBody>
          <a:bodyPr>
            <a:normAutofit fontScale="92500" lnSpcReduction="10000"/>
          </a:bodyPr>
          <a:lstStyle/>
          <a:p>
            <a:r>
              <a:rPr lang="en-US" dirty="0"/>
              <a:t>A method definition consists of a header and a body.</a:t>
            </a:r>
          </a:p>
          <a:p>
            <a:r>
              <a:rPr lang="en-US" dirty="0"/>
              <a:t>Header:</a:t>
            </a:r>
          </a:p>
          <a:p>
            <a:pPr lvl="1"/>
            <a:r>
              <a:rPr lang="en-US" dirty="0">
                <a:solidFill>
                  <a:srgbClr val="FF0000"/>
                </a:solidFill>
              </a:rPr>
              <a:t>modifier</a:t>
            </a:r>
            <a:r>
              <a:rPr lang="en-US" dirty="0"/>
              <a:t>: </a:t>
            </a:r>
            <a:r>
              <a:rPr lang="en-US" b="0" dirty="0"/>
              <a:t>so far we put the public modifier.</a:t>
            </a:r>
          </a:p>
          <a:p>
            <a:pPr lvl="1"/>
            <a:r>
              <a:rPr lang="en-US" dirty="0">
                <a:solidFill>
                  <a:srgbClr val="FF0000"/>
                </a:solidFill>
              </a:rPr>
              <a:t>returnValueType</a:t>
            </a:r>
            <a:r>
              <a:rPr lang="en-US" dirty="0"/>
              <a:t>: </a:t>
            </a:r>
            <a:r>
              <a:rPr lang="en-US" b="0" dirty="0"/>
              <a:t>can be void, byte, int, long, double, etc…</a:t>
            </a:r>
          </a:p>
          <a:p>
            <a:pPr lvl="1"/>
            <a:r>
              <a:rPr lang="en-US" dirty="0" err="1">
                <a:solidFill>
                  <a:srgbClr val="FF0000"/>
                </a:solidFill>
              </a:rPr>
              <a:t>methodName</a:t>
            </a:r>
            <a:r>
              <a:rPr lang="en-US" dirty="0"/>
              <a:t>: </a:t>
            </a:r>
            <a:r>
              <a:rPr lang="en-US" b="0" dirty="0"/>
              <a:t>a descriptive name that reflects what a function does. </a:t>
            </a:r>
          </a:p>
          <a:p>
            <a:pPr lvl="1"/>
            <a:r>
              <a:rPr lang="en-US" dirty="0">
                <a:solidFill>
                  <a:srgbClr val="FF0000"/>
                </a:solidFill>
              </a:rPr>
              <a:t>Parameters</a:t>
            </a:r>
            <a:r>
              <a:rPr lang="en-US" dirty="0"/>
              <a:t>:  </a:t>
            </a:r>
            <a:r>
              <a:rPr lang="en-US" sz="2000" dirty="0"/>
              <a:t>Information can be passed to methods using parameters. </a:t>
            </a:r>
            <a:endParaRPr lang="en-US" dirty="0"/>
          </a:p>
        </p:txBody>
      </p:sp>
      <p:sp>
        <p:nvSpPr>
          <p:cNvPr id="3" name="Title 2"/>
          <p:cNvSpPr>
            <a:spLocks noGrp="1"/>
          </p:cNvSpPr>
          <p:nvPr>
            <p:ph type="ctrTitle"/>
          </p:nvPr>
        </p:nvSpPr>
        <p:spPr/>
        <p:txBody>
          <a:bodyPr/>
          <a:lstStyle/>
          <a:p>
            <a:r>
              <a:rPr lang="en-US" dirty="0"/>
              <a:t>Defining a Method</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60</a:t>
            </a:fld>
            <a:endParaRPr lang="en-US"/>
          </a:p>
        </p:txBody>
      </p:sp>
      <p:sp>
        <p:nvSpPr>
          <p:cNvPr id="6" name="TextBox 5"/>
          <p:cNvSpPr txBox="1"/>
          <p:nvPr/>
        </p:nvSpPr>
        <p:spPr>
          <a:xfrm>
            <a:off x="2855300" y="1335007"/>
            <a:ext cx="5915402" cy="646331"/>
          </a:xfrm>
          <a:prstGeom prst="rect">
            <a:avLst/>
          </a:prstGeom>
          <a:noFill/>
          <a:ln>
            <a:solidFill>
              <a:srgbClr val="C00000"/>
            </a:solidFill>
          </a:ln>
        </p:spPr>
        <p:txBody>
          <a:bodyPr wrap="none" rtlCol="0">
            <a:spAutoFit/>
          </a:bodyPr>
          <a:lstStyle/>
          <a:p>
            <a:r>
              <a:rPr lang="en-US" dirty="0">
                <a:solidFill>
                  <a:schemeClr val="accent5"/>
                </a:solidFill>
                <a:latin typeface="Times New Roman" panose="02020603050405020304" pitchFamily="18" charset="0"/>
                <a:cs typeface="Times New Roman" panose="02020603050405020304" pitchFamily="18" charset="0"/>
              </a:rPr>
              <a:t>modifier returnValueType </a:t>
            </a:r>
            <a:r>
              <a:rPr lang="en-US" dirty="0" err="1">
                <a:latin typeface="Times New Roman" panose="02020603050405020304" pitchFamily="18" charset="0"/>
                <a:cs typeface="Times New Roman" panose="02020603050405020304" pitchFamily="18" charset="0"/>
              </a:rPr>
              <a:t>methodName</a:t>
            </a:r>
            <a:r>
              <a:rPr lang="en-US" dirty="0">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list of  parameters </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Method body;  }</a:t>
            </a:r>
          </a:p>
        </p:txBody>
      </p:sp>
      <p:pic>
        <p:nvPicPr>
          <p:cNvPr id="21" name="Picture 20"/>
          <p:cNvPicPr>
            <a:picLocks noChangeAspect="1"/>
          </p:cNvPicPr>
          <p:nvPr/>
        </p:nvPicPr>
        <p:blipFill rotWithShape="1">
          <a:blip r:embed="rId3"/>
          <a:srcRect l="6902" t="5536" r="2618"/>
          <a:stretch/>
        </p:blipFill>
        <p:spPr>
          <a:xfrm>
            <a:off x="1315684" y="3276493"/>
            <a:ext cx="6177898" cy="2574980"/>
          </a:xfrm>
          <a:prstGeom prst="rect">
            <a:avLst/>
          </a:prstGeom>
        </p:spPr>
      </p:pic>
      <p:sp>
        <p:nvSpPr>
          <p:cNvPr id="22" name="Rectangle 21"/>
          <p:cNvSpPr/>
          <p:nvPr/>
        </p:nvSpPr>
        <p:spPr>
          <a:xfrm>
            <a:off x="577255" y="5814629"/>
            <a:ext cx="7989489" cy="646331"/>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In the method header, you need to declare each parameter separately. For instance,</a:t>
            </a:r>
          </a:p>
          <a:p>
            <a:pPr algn="ctr"/>
            <a:r>
              <a:rPr lang="en-US" dirty="0">
                <a:latin typeface="Times New Roman" panose="02020603050405020304" pitchFamily="18" charset="0"/>
                <a:cs typeface="Times New Roman" panose="02020603050405020304" pitchFamily="18" charset="0"/>
              </a:rPr>
              <a:t>max( </a:t>
            </a:r>
            <a:r>
              <a:rPr lang="en-US" dirty="0" err="1">
                <a:solidFill>
                  <a:schemeClr val="accent5"/>
                </a:solidFill>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num1, </a:t>
            </a:r>
            <a:r>
              <a:rPr lang="en-US" dirty="0" err="1">
                <a:solidFill>
                  <a:schemeClr val="accent5"/>
                </a:solidFill>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num2) is correct, but max( </a:t>
            </a:r>
            <a:r>
              <a:rPr lang="en-US" dirty="0" err="1">
                <a:solidFill>
                  <a:schemeClr val="accent5"/>
                </a:solidFill>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num1, num2) is wrong.</a:t>
            </a:r>
          </a:p>
        </p:txBody>
      </p:sp>
    </p:spTree>
    <p:extLst>
      <p:ext uri="{BB962C8B-B14F-4D97-AF65-F5344CB8AC3E}">
        <p14:creationId xmlns:p14="http://schemas.microsoft.com/office/powerpoint/2010/main" val="1113033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Parameters are specified after the function name, inside parentheses.</a:t>
            </a:r>
          </a:p>
          <a:p>
            <a:pPr lvl="1"/>
            <a:r>
              <a:rPr lang="en-US" sz="2400" dirty="0"/>
              <a:t>You can use </a:t>
            </a:r>
            <a:r>
              <a:rPr lang="en-US" sz="2400" dirty="0">
                <a:solidFill>
                  <a:srgbClr val="FF0000"/>
                </a:solidFill>
              </a:rPr>
              <a:t>as many parameters as you want</a:t>
            </a:r>
            <a:r>
              <a:rPr lang="en-US" sz="2400" dirty="0"/>
              <a:t>, just separate them with a comma.</a:t>
            </a:r>
          </a:p>
          <a:p>
            <a:pPr lvl="1"/>
            <a:r>
              <a:rPr lang="en-US" sz="2400" dirty="0"/>
              <a:t>Parameters </a:t>
            </a:r>
            <a:r>
              <a:rPr lang="en-US" sz="2400" dirty="0">
                <a:solidFill>
                  <a:srgbClr val="FF0000"/>
                </a:solidFill>
              </a:rPr>
              <a:t>act as variables </a:t>
            </a:r>
            <a:r>
              <a:rPr lang="en-US" sz="2400" dirty="0"/>
              <a:t>inside the function.</a:t>
            </a:r>
          </a:p>
          <a:p>
            <a:pPr lvl="1"/>
            <a:r>
              <a:rPr lang="en-US" sz="2400" dirty="0"/>
              <a:t>A parameter is like a placeholder: when a method is invoked, you </a:t>
            </a:r>
            <a:r>
              <a:rPr lang="en-US" sz="2400" dirty="0">
                <a:solidFill>
                  <a:srgbClr val="FF0000"/>
                </a:solidFill>
              </a:rPr>
              <a:t>pass a value to the parameter</a:t>
            </a:r>
            <a:r>
              <a:rPr lang="en-US" sz="2400" dirty="0"/>
              <a:t>. </a:t>
            </a:r>
          </a:p>
          <a:p>
            <a:r>
              <a:rPr lang="en-US" sz="2800" dirty="0"/>
              <a:t>Parameters are </a:t>
            </a:r>
            <a:r>
              <a:rPr lang="en-US" sz="2800" dirty="0">
                <a:solidFill>
                  <a:srgbClr val="FF0000"/>
                </a:solidFill>
              </a:rPr>
              <a:t>optional</a:t>
            </a:r>
            <a:r>
              <a:rPr lang="en-US" sz="2800" dirty="0"/>
              <a:t>; that is, a method may have no parameters.</a:t>
            </a:r>
          </a:p>
        </p:txBody>
      </p:sp>
      <p:sp>
        <p:nvSpPr>
          <p:cNvPr id="3" name="Title 2"/>
          <p:cNvSpPr>
            <a:spLocks noGrp="1"/>
          </p:cNvSpPr>
          <p:nvPr>
            <p:ph type="ctrTitle"/>
          </p:nvPr>
        </p:nvSpPr>
        <p:spPr/>
        <p:txBody>
          <a:bodyPr/>
          <a:lstStyle/>
          <a:p>
            <a:r>
              <a:rPr lang="en-US" dirty="0"/>
              <a:t>Method Parameters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61</a:t>
            </a:fld>
            <a:endParaRPr lang="en-US"/>
          </a:p>
        </p:txBody>
      </p:sp>
    </p:spTree>
    <p:extLst>
      <p:ext uri="{BB962C8B-B14F-4D97-AF65-F5344CB8AC3E}">
        <p14:creationId xmlns:p14="http://schemas.microsoft.com/office/powerpoint/2010/main" val="2595486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89222"/>
            <a:ext cx="8543637" cy="2253938"/>
          </a:xfrm>
        </p:spPr>
        <p:txBody>
          <a:bodyPr>
            <a:normAutofit fontScale="85000" lnSpcReduction="10000"/>
          </a:bodyPr>
          <a:lstStyle/>
          <a:p>
            <a:r>
              <a:rPr lang="en-US" altLang="en-US" sz="2000" dirty="0"/>
              <a:t>Write method headers (not the bodies) for the following methods: </a:t>
            </a:r>
          </a:p>
          <a:p>
            <a:pPr marL="960120" lvl="1" indent="-457200">
              <a:lnSpc>
                <a:spcPct val="170000"/>
              </a:lnSpc>
              <a:buFont typeface="+mj-lt"/>
              <a:buAutoNum type="alphaLcParenR"/>
            </a:pPr>
            <a:r>
              <a:rPr lang="en-US" altLang="en-US" sz="2200" dirty="0"/>
              <a:t>Return a sales commission, given the sales amount and the commission rate. </a:t>
            </a:r>
          </a:p>
          <a:p>
            <a:pPr marL="960120" lvl="1" indent="-457200">
              <a:lnSpc>
                <a:spcPct val="170000"/>
              </a:lnSpc>
              <a:buFont typeface="+mj-lt"/>
              <a:buAutoNum type="alphaLcParenR"/>
            </a:pPr>
            <a:r>
              <a:rPr lang="en-US" altLang="en-US" sz="2200" dirty="0"/>
              <a:t>Display the calendar for a month, given the month and year. </a:t>
            </a:r>
          </a:p>
          <a:p>
            <a:pPr marL="960120" lvl="1" indent="-457200">
              <a:lnSpc>
                <a:spcPct val="170000"/>
              </a:lnSpc>
              <a:buFont typeface="+mj-lt"/>
              <a:buAutoNum type="alphaLcParenR"/>
            </a:pPr>
            <a:r>
              <a:rPr lang="en-US" altLang="en-US" sz="2200" dirty="0"/>
              <a:t>Test whether a number is even and returning true if it is. </a:t>
            </a:r>
          </a:p>
          <a:p>
            <a:endParaRPr lang="en-US" dirty="0"/>
          </a:p>
        </p:txBody>
      </p:sp>
      <p:sp>
        <p:nvSpPr>
          <p:cNvPr id="3" name="Title 2"/>
          <p:cNvSpPr>
            <a:spLocks noGrp="1"/>
          </p:cNvSpPr>
          <p:nvPr>
            <p:ph type="ctrTitle"/>
          </p:nvPr>
        </p:nvSpPr>
        <p:spPr/>
        <p:txBody>
          <a:bodyPr/>
          <a:lstStyle/>
          <a:p>
            <a:r>
              <a:rPr lang="en-US" dirty="0"/>
              <a:t>Popup-Question(3): </a:t>
            </a:r>
            <a:r>
              <a:rPr lang="en-US" sz="2400" dirty="0"/>
              <a:t>Checkpoint 6.4.6</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62</a:t>
            </a:fld>
            <a:endParaRPr lang="en-US"/>
          </a:p>
        </p:txBody>
      </p:sp>
      <p:sp>
        <p:nvSpPr>
          <p:cNvPr id="5" name="Rectangle 5"/>
          <p:cNvSpPr>
            <a:spLocks noChangeArrowheads="1"/>
          </p:cNvSpPr>
          <p:nvPr/>
        </p:nvSpPr>
        <p:spPr bwMode="auto">
          <a:xfrm>
            <a:off x="1077913" y="3336925"/>
            <a:ext cx="74501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dirty="0">
                <a:solidFill>
                  <a:srgbClr val="FF0000"/>
                </a:solidFill>
              </a:rPr>
              <a:t>(a) public static double </a:t>
            </a:r>
            <a:r>
              <a:rPr lang="en-US" altLang="en-US" sz="1600" dirty="0" err="1">
                <a:solidFill>
                  <a:srgbClr val="FF0000"/>
                </a:solidFill>
              </a:rPr>
              <a:t>getCommission</a:t>
            </a:r>
            <a:r>
              <a:rPr lang="en-US" altLang="en-US" sz="1600" dirty="0">
                <a:solidFill>
                  <a:srgbClr val="FF0000"/>
                </a:solidFill>
              </a:rPr>
              <a:t>(double </a:t>
            </a:r>
            <a:r>
              <a:rPr lang="en-US" altLang="en-US" sz="1600" dirty="0" err="1">
                <a:solidFill>
                  <a:srgbClr val="FF0000"/>
                </a:solidFill>
              </a:rPr>
              <a:t>salesAmount</a:t>
            </a:r>
            <a:r>
              <a:rPr lang="en-US" altLang="en-US" sz="1600" dirty="0">
                <a:solidFill>
                  <a:srgbClr val="FF0000"/>
                </a:solidFill>
              </a:rPr>
              <a:t>, double </a:t>
            </a:r>
            <a:r>
              <a:rPr lang="en-US" altLang="en-US" sz="1600" dirty="0" err="1">
                <a:solidFill>
                  <a:srgbClr val="FF0000"/>
                </a:solidFill>
              </a:rPr>
              <a:t>commissionRate</a:t>
            </a:r>
            <a:r>
              <a:rPr lang="en-US" altLang="en-US" sz="1600" dirty="0">
                <a:solidFill>
                  <a:srgbClr val="FF0000"/>
                </a:solidFill>
              </a:rPr>
              <a:t>)</a:t>
            </a:r>
          </a:p>
        </p:txBody>
      </p:sp>
      <p:sp>
        <p:nvSpPr>
          <p:cNvPr id="6" name="Rectangle 5"/>
          <p:cNvSpPr>
            <a:spLocks noChangeArrowheads="1"/>
          </p:cNvSpPr>
          <p:nvPr/>
        </p:nvSpPr>
        <p:spPr bwMode="auto">
          <a:xfrm>
            <a:off x="1068388" y="4256088"/>
            <a:ext cx="74501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FF0000"/>
                </a:solidFill>
              </a:rPr>
              <a:t>(b) public static void printCalendar(int month, int year)</a:t>
            </a:r>
          </a:p>
        </p:txBody>
      </p:sp>
      <p:sp>
        <p:nvSpPr>
          <p:cNvPr id="7" name="Rectangle 6"/>
          <p:cNvSpPr>
            <a:spLocks noChangeArrowheads="1"/>
          </p:cNvSpPr>
          <p:nvPr/>
        </p:nvSpPr>
        <p:spPr bwMode="auto">
          <a:xfrm>
            <a:off x="1116013" y="5156200"/>
            <a:ext cx="74501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FF0000"/>
                </a:solidFill>
              </a:rPr>
              <a:t>(d) public static boolean isEven(int value) </a:t>
            </a:r>
          </a:p>
        </p:txBody>
      </p:sp>
    </p:spTree>
    <p:extLst>
      <p:ext uri="{BB962C8B-B14F-4D97-AF65-F5344CB8AC3E}">
        <p14:creationId xmlns:p14="http://schemas.microsoft.com/office/powerpoint/2010/main" val="335658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sz="2300" dirty="0"/>
              <a:t>In a method definition, you define what the method is to do. </a:t>
            </a:r>
          </a:p>
          <a:p>
            <a:r>
              <a:rPr lang="en-US" altLang="en-US" sz="2300" dirty="0"/>
              <a:t>To execute the method, you have to call or invoke it.</a:t>
            </a:r>
          </a:p>
          <a:p>
            <a:pPr lvl="1"/>
            <a:r>
              <a:rPr lang="en-US" altLang="en-US" sz="1900" dirty="0"/>
              <a:t>To call a method, just use method name followed by a set of parentheses that can contain arguments for the method .</a:t>
            </a:r>
            <a:endParaRPr lang="ar-SA" altLang="en-US" sz="1900" dirty="0"/>
          </a:p>
          <a:p>
            <a:r>
              <a:rPr lang="en-US" altLang="en-US" sz="2300" dirty="0"/>
              <a:t>When a program calls a method, program control is transferred to the called method. </a:t>
            </a:r>
          </a:p>
          <a:p>
            <a:r>
              <a:rPr lang="en-US" altLang="en-US" sz="2300" dirty="0"/>
              <a:t>When a method finishes its work, it returns control to the caller</a:t>
            </a:r>
          </a:p>
          <a:p>
            <a:pPr lvl="1"/>
            <a:r>
              <a:rPr lang="en-US" altLang="en-US" sz="1900" dirty="0"/>
              <a:t>When its return statement is executed or when its ending brace is reached.</a:t>
            </a:r>
          </a:p>
        </p:txBody>
      </p:sp>
      <p:sp>
        <p:nvSpPr>
          <p:cNvPr id="3" name="Title 2"/>
          <p:cNvSpPr>
            <a:spLocks noGrp="1"/>
          </p:cNvSpPr>
          <p:nvPr>
            <p:ph type="ctrTitle"/>
          </p:nvPr>
        </p:nvSpPr>
        <p:spPr/>
        <p:txBody>
          <a:bodyPr/>
          <a:lstStyle/>
          <a:p>
            <a:r>
              <a:rPr lang="en-US" dirty="0"/>
              <a:t>Calling a Method</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63</a:t>
            </a:fld>
            <a:endParaRPr lang="en-US"/>
          </a:p>
        </p:txBody>
      </p:sp>
      <p:sp>
        <p:nvSpPr>
          <p:cNvPr id="10" name="Line 10"/>
          <p:cNvSpPr>
            <a:spLocks noChangeShapeType="1"/>
          </p:cNvSpPr>
          <p:nvPr/>
        </p:nvSpPr>
        <p:spPr bwMode="auto">
          <a:xfrm>
            <a:off x="9673563" y="471991"/>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 name="Picture 1"/>
          <p:cNvPicPr>
            <a:picLocks noChangeAspect="1"/>
          </p:cNvPicPr>
          <p:nvPr/>
        </p:nvPicPr>
        <p:blipFill>
          <a:blip r:embed="rId2">
            <a:extLst>
              <a:ext uri="{28A0092B-C50C-407E-A947-70E740481C1C}">
                <a14:useLocalDpi xmlns:a14="http://schemas.microsoft.com/office/drawing/2010/main" val="0"/>
              </a:ext>
            </a:extLst>
          </a:blip>
          <a:srcRect t="41985" r="13254"/>
          <a:stretch>
            <a:fillRect/>
          </a:stretch>
        </p:blipFill>
        <p:spPr bwMode="auto">
          <a:xfrm>
            <a:off x="5138994" y="4390806"/>
            <a:ext cx="3763963"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
          <p:cNvPicPr>
            <a:picLocks noChangeAspect="1"/>
          </p:cNvPicPr>
          <p:nvPr/>
        </p:nvPicPr>
        <p:blipFill>
          <a:blip r:embed="rId2">
            <a:extLst>
              <a:ext uri="{28A0092B-C50C-407E-A947-70E740481C1C}">
                <a14:useLocalDpi xmlns:a14="http://schemas.microsoft.com/office/drawing/2010/main" val="0"/>
              </a:ext>
            </a:extLst>
          </a:blip>
          <a:srcRect b="58318"/>
          <a:stretch>
            <a:fillRect/>
          </a:stretch>
        </p:blipFill>
        <p:spPr bwMode="auto">
          <a:xfrm>
            <a:off x="300294" y="4735293"/>
            <a:ext cx="47767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1"/>
          <p:cNvSpPr>
            <a:spLocks noChangeShapeType="1"/>
          </p:cNvSpPr>
          <p:nvPr/>
        </p:nvSpPr>
        <p:spPr bwMode="auto">
          <a:xfrm flipV="1">
            <a:off x="2401116" y="4802241"/>
            <a:ext cx="2881347" cy="868326"/>
          </a:xfrm>
          <a:prstGeom prst="line">
            <a:avLst/>
          </a:prstGeom>
          <a:ln>
            <a:headEnd/>
            <a:tailEnd type="stealth"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flipH="1" flipV="1">
            <a:off x="2355067" y="5735655"/>
            <a:ext cx="3039228" cy="237544"/>
          </a:xfrm>
          <a:prstGeom prst="line">
            <a:avLst/>
          </a:prstGeom>
          <a:ln>
            <a:headEnd/>
            <a:tailEnd type="stealth"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1823850" y="4390806"/>
            <a:ext cx="5715445" cy="1178736"/>
            <a:chOff x="1679131" y="4351338"/>
            <a:chExt cx="5715445" cy="1178736"/>
          </a:xfrm>
        </p:grpSpPr>
        <p:sp>
          <p:nvSpPr>
            <p:cNvPr id="12" name="Line 8"/>
            <p:cNvSpPr>
              <a:spLocks noChangeShapeType="1"/>
            </p:cNvSpPr>
            <p:nvPr/>
          </p:nvSpPr>
          <p:spPr bwMode="auto">
            <a:xfrm flipV="1">
              <a:off x="1679131" y="4351338"/>
              <a:ext cx="0" cy="1178736"/>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16" name="Line 4"/>
            <p:cNvSpPr>
              <a:spLocks noChangeShapeType="1"/>
            </p:cNvSpPr>
            <p:nvPr/>
          </p:nvSpPr>
          <p:spPr bwMode="auto">
            <a:xfrm>
              <a:off x="1679131" y="4354938"/>
              <a:ext cx="5715445" cy="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17" name="Line 3"/>
            <p:cNvSpPr>
              <a:spLocks noChangeShapeType="1"/>
            </p:cNvSpPr>
            <p:nvPr/>
          </p:nvSpPr>
          <p:spPr bwMode="auto">
            <a:xfrm>
              <a:off x="7394576" y="4351338"/>
              <a:ext cx="0" cy="274638"/>
            </a:xfrm>
            <a:prstGeom prst="line">
              <a:avLst/>
            </a:prstGeom>
            <a:ln>
              <a:headEnd/>
              <a:tailEnd type="arrow"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2072942" y="4456952"/>
            <a:ext cx="6248750" cy="1114713"/>
            <a:chOff x="1679131" y="4351338"/>
            <a:chExt cx="5715445" cy="1178736"/>
          </a:xfrm>
        </p:grpSpPr>
        <p:sp>
          <p:nvSpPr>
            <p:cNvPr id="25" name="Line 8"/>
            <p:cNvSpPr>
              <a:spLocks noChangeShapeType="1"/>
            </p:cNvSpPr>
            <p:nvPr/>
          </p:nvSpPr>
          <p:spPr bwMode="auto">
            <a:xfrm flipV="1">
              <a:off x="1679131" y="4351338"/>
              <a:ext cx="0" cy="1178736"/>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6" name="Line 4"/>
            <p:cNvSpPr>
              <a:spLocks noChangeShapeType="1"/>
            </p:cNvSpPr>
            <p:nvPr/>
          </p:nvSpPr>
          <p:spPr bwMode="auto">
            <a:xfrm>
              <a:off x="1679131" y="4354938"/>
              <a:ext cx="5715445" cy="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7" name="Line 3"/>
            <p:cNvSpPr>
              <a:spLocks noChangeShapeType="1"/>
            </p:cNvSpPr>
            <p:nvPr/>
          </p:nvSpPr>
          <p:spPr bwMode="auto">
            <a:xfrm>
              <a:off x="7394576" y="4351338"/>
              <a:ext cx="0" cy="274638"/>
            </a:xfrm>
            <a:prstGeom prst="line">
              <a:avLst/>
            </a:prstGeom>
            <a:ln>
              <a:headEnd/>
              <a:tailEnd type="arrow"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grpSp>
      <p:sp>
        <p:nvSpPr>
          <p:cNvPr id="18" name="Rectangle 17"/>
          <p:cNvSpPr/>
          <p:nvPr/>
        </p:nvSpPr>
        <p:spPr>
          <a:xfrm>
            <a:off x="7185475" y="6061548"/>
            <a:ext cx="1431739"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TestMax.java</a:t>
            </a:r>
          </a:p>
        </p:txBody>
      </p:sp>
    </p:spTree>
    <p:extLst>
      <p:ext uri="{BB962C8B-B14F-4D97-AF65-F5344CB8AC3E}">
        <p14:creationId xmlns:p14="http://schemas.microsoft.com/office/powerpoint/2010/main" val="18260404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When a method is invoked,</a:t>
            </a:r>
          </a:p>
          <a:p>
            <a:pPr lvl="1"/>
            <a:r>
              <a:rPr lang="en-US" sz="1800" dirty="0"/>
              <a:t>Its parameters and variables are stored in an area of memory known as a call stack. </a:t>
            </a:r>
          </a:p>
          <a:p>
            <a:r>
              <a:rPr lang="en-US" sz="2000" dirty="0"/>
              <a:t>When a method finishes its work,</a:t>
            </a:r>
          </a:p>
          <a:p>
            <a:pPr lvl="1"/>
            <a:r>
              <a:rPr lang="en-US" sz="1800" dirty="0"/>
              <a:t>Its parameters and variables are removed from the call stack.</a:t>
            </a:r>
          </a:p>
        </p:txBody>
      </p:sp>
      <p:sp>
        <p:nvSpPr>
          <p:cNvPr id="3" name="Title 2"/>
          <p:cNvSpPr>
            <a:spLocks noGrp="1"/>
          </p:cNvSpPr>
          <p:nvPr>
            <p:ph type="ctrTitle"/>
          </p:nvPr>
        </p:nvSpPr>
        <p:spPr/>
        <p:txBody>
          <a:bodyPr/>
          <a:lstStyle/>
          <a:p>
            <a:r>
              <a:rPr lang="en-US" dirty="0"/>
              <a:t>Call/Runtime Stacks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64</a:t>
            </a:fld>
            <a:endParaRPr lang="en-US"/>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17" y="4284796"/>
            <a:ext cx="7467515" cy="217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nvGrpSpPr>
          <p:cNvPr id="6" name="Group 5"/>
          <p:cNvGrpSpPr/>
          <p:nvPr/>
        </p:nvGrpSpPr>
        <p:grpSpPr>
          <a:xfrm>
            <a:off x="644685" y="2485762"/>
            <a:ext cx="7854630" cy="1754917"/>
            <a:chOff x="458176" y="2175694"/>
            <a:chExt cx="8602663" cy="1984375"/>
          </a:xfrm>
        </p:grpSpPr>
        <p:pic>
          <p:nvPicPr>
            <p:cNvPr id="7" name="Picture 1"/>
            <p:cNvPicPr>
              <a:picLocks noChangeAspect="1"/>
            </p:cNvPicPr>
            <p:nvPr/>
          </p:nvPicPr>
          <p:blipFill>
            <a:blip r:embed="rId3">
              <a:extLst>
                <a:ext uri="{28A0092B-C50C-407E-A947-70E740481C1C}">
                  <a14:useLocalDpi xmlns:a14="http://schemas.microsoft.com/office/drawing/2010/main" val="0"/>
                </a:ext>
              </a:extLst>
            </a:blip>
            <a:srcRect t="41985" r="13254"/>
            <a:stretch>
              <a:fillRect/>
            </a:stretch>
          </p:blipFill>
          <p:spPr bwMode="auto">
            <a:xfrm>
              <a:off x="5296876" y="2175694"/>
              <a:ext cx="3763963"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p:cNvPicPr>
            <p:nvPr/>
          </p:nvPicPr>
          <p:blipFill>
            <a:blip r:embed="rId3">
              <a:extLst>
                <a:ext uri="{28A0092B-C50C-407E-A947-70E740481C1C}">
                  <a14:useLocalDpi xmlns:a14="http://schemas.microsoft.com/office/drawing/2010/main" val="0"/>
                </a:ext>
              </a:extLst>
            </a:blip>
            <a:srcRect b="58318"/>
            <a:stretch>
              <a:fillRect/>
            </a:stretch>
          </p:blipFill>
          <p:spPr bwMode="auto">
            <a:xfrm>
              <a:off x="458176" y="2520181"/>
              <a:ext cx="47767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1"/>
            <p:cNvSpPr>
              <a:spLocks noChangeShapeType="1"/>
            </p:cNvSpPr>
            <p:nvPr/>
          </p:nvSpPr>
          <p:spPr bwMode="auto">
            <a:xfrm flipV="1">
              <a:off x="2558998" y="2587129"/>
              <a:ext cx="2881347" cy="868326"/>
            </a:xfrm>
            <a:prstGeom prst="line">
              <a:avLst/>
            </a:prstGeom>
            <a:ln>
              <a:headEnd/>
              <a:tailEnd type="stealth"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10" name="Line 9"/>
            <p:cNvSpPr>
              <a:spLocks noChangeShapeType="1"/>
            </p:cNvSpPr>
            <p:nvPr/>
          </p:nvSpPr>
          <p:spPr bwMode="auto">
            <a:xfrm flipH="1" flipV="1">
              <a:off x="2512949" y="3520543"/>
              <a:ext cx="3039228" cy="237544"/>
            </a:xfrm>
            <a:prstGeom prst="line">
              <a:avLst/>
            </a:prstGeom>
            <a:ln>
              <a:headEnd/>
              <a:tailEnd type="stealth"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905397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spcBef>
                <a:spcPts val="1200"/>
              </a:spcBef>
            </a:pPr>
            <a:r>
              <a:rPr lang="en-US" sz="2200" dirty="0"/>
              <a:t>A method may perform operations without returning a value. </a:t>
            </a:r>
          </a:p>
          <a:p>
            <a:pPr lvl="1">
              <a:spcBef>
                <a:spcPts val="1200"/>
              </a:spcBef>
            </a:pPr>
            <a:r>
              <a:rPr lang="en-US" sz="2400" dirty="0"/>
              <a:t>In this case, the returned </a:t>
            </a:r>
            <a:r>
              <a:rPr lang="en-US" sz="2400" dirty="0" err="1"/>
              <a:t>ValueType</a:t>
            </a:r>
            <a:r>
              <a:rPr lang="en-US" sz="2400" dirty="0"/>
              <a:t> is the keyword </a:t>
            </a:r>
            <a:r>
              <a:rPr lang="en-US" sz="2400" dirty="0">
                <a:solidFill>
                  <a:srgbClr val="FF0000"/>
                </a:solidFill>
              </a:rPr>
              <a:t>void</a:t>
            </a:r>
            <a:r>
              <a:rPr lang="en-US" sz="2400" dirty="0"/>
              <a:t>. </a:t>
            </a:r>
          </a:p>
          <a:p>
            <a:pPr>
              <a:spcBef>
                <a:spcPts val="1200"/>
              </a:spcBef>
            </a:pPr>
            <a:endParaRPr lang="en-US" dirty="0"/>
          </a:p>
          <a:p>
            <a:pPr>
              <a:spcBef>
                <a:spcPts val="1200"/>
              </a:spcBef>
            </a:pPr>
            <a:r>
              <a:rPr lang="en-US" dirty="0"/>
              <a:t>A method may return a value. </a:t>
            </a:r>
          </a:p>
          <a:p>
            <a:pPr lvl="1">
              <a:spcBef>
                <a:spcPts val="1200"/>
              </a:spcBef>
            </a:pPr>
            <a:r>
              <a:rPr lang="en-US" sz="2400" dirty="0"/>
              <a:t>The returnValueType is the data type of the value the method returns. e.g. int, double, float.</a:t>
            </a:r>
          </a:p>
          <a:p>
            <a:pPr lvl="1">
              <a:spcBef>
                <a:spcPts val="1200"/>
              </a:spcBef>
            </a:pPr>
            <a:r>
              <a:rPr lang="en-US" altLang="en-US" sz="2400" dirty="0"/>
              <a:t>A </a:t>
            </a:r>
            <a:r>
              <a:rPr lang="en-US" altLang="en-US" sz="2400" u="sng" dirty="0">
                <a:solidFill>
                  <a:srgbClr val="FF0000"/>
                </a:solidFill>
              </a:rPr>
              <a:t>return</a:t>
            </a:r>
            <a:r>
              <a:rPr lang="en-US" altLang="en-US" sz="2400" dirty="0"/>
              <a:t> statement is required for a value-returning method</a:t>
            </a:r>
            <a:endParaRPr lang="en-US" sz="2400" dirty="0"/>
          </a:p>
          <a:p>
            <a:pPr lvl="1">
              <a:spcBef>
                <a:spcPts val="1200"/>
              </a:spcBef>
            </a:pPr>
            <a:endParaRPr lang="en-US" sz="2400" dirty="0"/>
          </a:p>
          <a:p>
            <a:pPr>
              <a:spcBef>
                <a:spcPts val="1200"/>
              </a:spcBef>
            </a:pPr>
            <a:endParaRPr lang="en-US" dirty="0"/>
          </a:p>
          <a:p>
            <a:pPr>
              <a:spcBef>
                <a:spcPts val="1200"/>
              </a:spcBef>
            </a:pPr>
            <a:endParaRPr lang="en-US" dirty="0"/>
          </a:p>
          <a:p>
            <a:pPr>
              <a:spcBef>
                <a:spcPts val="1200"/>
              </a:spcBef>
            </a:pPr>
            <a:endParaRPr lang="en-US" dirty="0"/>
          </a:p>
          <a:p>
            <a:pPr>
              <a:spcBef>
                <a:spcPts val="1200"/>
              </a:spcBef>
            </a:pPr>
            <a:endParaRPr lang="en-US" dirty="0"/>
          </a:p>
        </p:txBody>
      </p:sp>
      <p:sp>
        <p:nvSpPr>
          <p:cNvPr id="3" name="Title 2"/>
          <p:cNvSpPr>
            <a:spLocks noGrp="1"/>
          </p:cNvSpPr>
          <p:nvPr>
            <p:ph type="ctrTitle"/>
          </p:nvPr>
        </p:nvSpPr>
        <p:spPr/>
        <p:txBody>
          <a:bodyPr/>
          <a:lstStyle/>
          <a:p>
            <a:r>
              <a:rPr lang="en-US" altLang="en-US" dirty="0"/>
              <a:t>Void vs. Value-Returning Methods</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65</a:t>
            </a:fld>
            <a:endParaRPr lang="en-US"/>
          </a:p>
        </p:txBody>
      </p:sp>
      <p:sp>
        <p:nvSpPr>
          <p:cNvPr id="8" name="TextBox 7"/>
          <p:cNvSpPr txBox="1"/>
          <p:nvPr/>
        </p:nvSpPr>
        <p:spPr>
          <a:xfrm>
            <a:off x="2775964" y="1981391"/>
            <a:ext cx="3169919" cy="369332"/>
          </a:xfrm>
          <a:prstGeom prst="rect">
            <a:avLst/>
          </a:prstGeom>
          <a:ln w="3175">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accent5"/>
                </a:solidFill>
                <a:latin typeface="Cambria Math" panose="02040503050406030204" pitchFamily="18" charset="0"/>
                <a:ea typeface="Cambria Math" panose="02040503050406030204" pitchFamily="18" charset="0"/>
              </a:rPr>
              <a:t>public</a:t>
            </a:r>
            <a:r>
              <a:rPr lang="en-US" dirty="0">
                <a:latin typeface="Cambria Math" panose="02040503050406030204" pitchFamily="18" charset="0"/>
                <a:ea typeface="Cambria Math" panose="02040503050406030204" pitchFamily="18" charset="0"/>
              </a:rPr>
              <a:t> </a:t>
            </a:r>
            <a:r>
              <a:rPr lang="en-US" dirty="0">
                <a:solidFill>
                  <a:schemeClr val="accent5"/>
                </a:solidFill>
                <a:latin typeface="Cambria Math" panose="02040503050406030204" pitchFamily="18" charset="0"/>
                <a:ea typeface="Cambria Math" panose="02040503050406030204" pitchFamily="18" charset="0"/>
              </a:rPr>
              <a:t>static</a:t>
            </a:r>
            <a:r>
              <a:rPr lang="en-US" dirty="0">
                <a:latin typeface="Cambria Math" panose="02040503050406030204" pitchFamily="18" charset="0"/>
                <a:ea typeface="Cambria Math" panose="02040503050406030204" pitchFamily="18" charset="0"/>
              </a:rPr>
              <a:t> </a:t>
            </a:r>
            <a:r>
              <a:rPr lang="en-US" dirty="0">
                <a:solidFill>
                  <a:schemeClr val="accent5"/>
                </a:solidFill>
                <a:latin typeface="Cambria Math" panose="02040503050406030204" pitchFamily="18" charset="0"/>
                <a:ea typeface="Cambria Math" panose="02040503050406030204" pitchFamily="18" charset="0"/>
              </a:rPr>
              <a:t>void</a:t>
            </a:r>
            <a:r>
              <a:rPr lang="en-US" dirty="0">
                <a:latin typeface="Cambria Math" panose="02040503050406030204" pitchFamily="18" charset="0"/>
                <a:ea typeface="Cambria Math" panose="02040503050406030204" pitchFamily="18" charset="0"/>
              </a:rPr>
              <a:t> myMethod()</a:t>
            </a:r>
          </a:p>
        </p:txBody>
      </p:sp>
      <p:sp>
        <p:nvSpPr>
          <p:cNvPr id="9" name="TextBox 8"/>
          <p:cNvSpPr txBox="1"/>
          <p:nvPr/>
        </p:nvSpPr>
        <p:spPr>
          <a:xfrm>
            <a:off x="4841147" y="3321980"/>
            <a:ext cx="3988384" cy="36933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accent5"/>
                </a:solidFill>
                <a:latin typeface="Cambria Math" panose="02040503050406030204" pitchFamily="18" charset="0"/>
                <a:ea typeface="Cambria Math" panose="02040503050406030204" pitchFamily="18" charset="0"/>
              </a:rPr>
              <a:t>public</a:t>
            </a:r>
            <a:r>
              <a:rPr lang="en-US" dirty="0">
                <a:latin typeface="Cambria Math" panose="02040503050406030204" pitchFamily="18" charset="0"/>
                <a:ea typeface="Cambria Math" panose="02040503050406030204" pitchFamily="18" charset="0"/>
              </a:rPr>
              <a:t> </a:t>
            </a:r>
            <a:r>
              <a:rPr lang="en-US" dirty="0">
                <a:solidFill>
                  <a:schemeClr val="accent5"/>
                </a:solidFill>
                <a:latin typeface="Cambria Math" panose="02040503050406030204" pitchFamily="18" charset="0"/>
                <a:ea typeface="Cambria Math" panose="02040503050406030204" pitchFamily="18" charset="0"/>
              </a:rPr>
              <a:t>static</a:t>
            </a:r>
            <a:r>
              <a:rPr lang="en-US" dirty="0">
                <a:latin typeface="Cambria Math" panose="02040503050406030204" pitchFamily="18" charset="0"/>
                <a:ea typeface="Cambria Math" panose="02040503050406030204" pitchFamily="18" charset="0"/>
              </a:rPr>
              <a:t> </a:t>
            </a:r>
            <a:r>
              <a:rPr lang="en-US" dirty="0" err="1">
                <a:solidFill>
                  <a:srgbClr val="FF0000"/>
                </a:solidFill>
                <a:latin typeface="Cambria Math" panose="02040503050406030204" pitchFamily="18" charset="0"/>
                <a:ea typeface="Cambria Math" panose="02040503050406030204" pitchFamily="18" charset="0"/>
              </a:rPr>
              <a:t>int</a:t>
            </a:r>
            <a:r>
              <a:rPr lang="en-US" dirty="0">
                <a:solidFill>
                  <a:schemeClr val="accent5"/>
                </a:solidFill>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factorial( </a:t>
            </a:r>
            <a:r>
              <a:rPr lang="en-US" dirty="0" err="1">
                <a:solidFill>
                  <a:schemeClr val="accent1"/>
                </a:solidFill>
                <a:latin typeface="Cambria Math" panose="02040503050406030204" pitchFamily="18" charset="0"/>
                <a:ea typeface="Cambria Math" panose="02040503050406030204" pitchFamily="18" charset="0"/>
              </a:rPr>
              <a:t>int</a:t>
            </a:r>
            <a:r>
              <a:rPr lang="en-US" dirty="0">
                <a:solidFill>
                  <a:schemeClr val="accent5"/>
                </a:solidFill>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number)</a:t>
            </a:r>
          </a:p>
        </p:txBody>
      </p:sp>
      <p:sp>
        <p:nvSpPr>
          <p:cNvPr id="13" name="Text Box 4"/>
          <p:cNvSpPr txBox="1">
            <a:spLocks noChangeArrowheads="1"/>
          </p:cNvSpPr>
          <p:nvPr/>
        </p:nvSpPr>
        <p:spPr bwMode="auto">
          <a:xfrm>
            <a:off x="4289974" y="4884942"/>
            <a:ext cx="762250" cy="150098"/>
          </a:xfrm>
          <a:prstGeom prst="rect">
            <a:avLst/>
          </a:prstGeom>
          <a:solidFill>
            <a:srgbClr val="FFFFFF"/>
          </a:solidFill>
          <a:ln w="9525">
            <a:solidFill>
              <a:srgbClr val="FFFFFF"/>
            </a:solidFill>
            <a:miter lim="800000"/>
            <a:headEnd/>
            <a:tailEnd/>
          </a:ln>
        </p:spPr>
        <p:txBody>
          <a:bodyPr vert="horz" wrap="square" lIns="18288" tIns="9144" rIns="9144"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Should</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be</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Line 2"/>
          <p:cNvSpPr>
            <a:spLocks noChangeShapeType="1"/>
          </p:cNvSpPr>
          <p:nvPr/>
        </p:nvSpPr>
        <p:spPr bwMode="auto">
          <a:xfrm flipV="1">
            <a:off x="4115543" y="5095200"/>
            <a:ext cx="103107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Text Box 6"/>
          <p:cNvSpPr txBox="1">
            <a:spLocks noChangeArrowheads="1"/>
          </p:cNvSpPr>
          <p:nvPr/>
        </p:nvSpPr>
        <p:spPr bwMode="auto">
          <a:xfrm>
            <a:off x="1217008" y="4148713"/>
            <a:ext cx="2898536" cy="1535343"/>
          </a:xfrm>
          <a:prstGeom prst="rect">
            <a:avLst/>
          </a:prstGeom>
          <a:solidFill>
            <a:srgbClr val="FFFFFF"/>
          </a:solidFill>
          <a:ln w="9525">
            <a:solidFill>
              <a:srgbClr val="000000"/>
            </a:solidFill>
            <a:miter lim="800000"/>
            <a:headEnd/>
            <a:tailEnd/>
          </a:ln>
        </p:spPr>
        <p:txBody>
          <a:bodyPr vert="horz" wrap="square" lIns="18288" tIns="9144" rIns="9144"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50"/>
                </a:solidFill>
                <a:effectLst/>
                <a:latin typeface="Courier New" panose="02070309020205020404" pitchFamily="49" charset="0"/>
                <a:ea typeface="Times New Roman" panose="02020603050405020304" pitchFamily="18" charset="0"/>
                <a:cs typeface="Courier New" panose="02070309020205020404" pitchFamily="49" charset="0"/>
              </a:rPr>
              <a:t>public static </a:t>
            </a:r>
            <a:r>
              <a:rPr kumimoji="0" lang="en-US" altLang="en-US" sz="1200" b="1" i="0" u="none" strike="noStrike" cap="none" normalizeH="0" baseline="0" dirty="0" err="1">
                <a:ln>
                  <a:noFill/>
                </a:ln>
                <a:solidFill>
                  <a:srgbClr val="000050"/>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sign(</a:t>
            </a:r>
            <a:r>
              <a:rPr kumimoji="0" lang="en-US" altLang="en-US" sz="12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n)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50"/>
                </a:solidFill>
                <a:effectLst/>
                <a:latin typeface="Courier New" panose="02070309020205020404" pitchFamily="49" charset="0"/>
                <a:ea typeface="Times New Roman" panose="02020603050405020304" pitchFamily="18" charset="0"/>
                <a:cs typeface="Courier New" panose="02070309020205020404" pitchFamily="49" charset="0"/>
              </a:rPr>
              <a:t>if</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(n &gt; </a:t>
            </a:r>
            <a:r>
              <a:rPr kumimoji="0" lang="en-US" altLang="en-US" sz="1200" b="0" i="0" u="none" strike="noStrike" cap="none" normalizeH="0" baseline="0" dirty="0">
                <a:ln>
                  <a:noFill/>
                </a:ln>
                <a:solidFill>
                  <a:srgbClr val="3366FF"/>
                </a:solidFill>
                <a:effectLst/>
                <a:latin typeface="Courier New" panose="02070309020205020404" pitchFamily="49" charset="0"/>
                <a:ea typeface="Times New Roman" panose="02020603050405020304" pitchFamily="18" charset="0"/>
                <a:cs typeface="Courier New" panose="02070309020205020404" pitchFamily="49" charset="0"/>
              </a:rPr>
              <a:t>0</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50"/>
                </a:solidFill>
                <a:effectLst/>
                <a:latin typeface="Courier New" panose="02070309020205020404" pitchFamily="49" charset="0"/>
                <a:ea typeface="Times New Roman" panose="02020603050405020304" pitchFamily="18" charset="0"/>
                <a:cs typeface="Courier New" panose="02070309020205020404" pitchFamily="49" charset="0"/>
              </a:rPr>
              <a:t>return</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3366FF"/>
                </a:solidFill>
                <a:effectLst/>
                <a:latin typeface="Courier New" panose="02070309020205020404" pitchFamily="49" charset="0"/>
                <a:ea typeface="Times New Roman" panose="02020603050405020304" pitchFamily="18" charset="0"/>
                <a:cs typeface="Courier New" panose="02070309020205020404" pitchFamily="49" charset="0"/>
              </a:rPr>
              <a:t>1</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50"/>
                </a:solidFill>
                <a:effectLst/>
                <a:latin typeface="Courier New" panose="02070309020205020404" pitchFamily="49" charset="0"/>
                <a:ea typeface="Times New Roman" panose="02020603050405020304" pitchFamily="18" charset="0"/>
                <a:cs typeface="Courier New" panose="02070309020205020404" pitchFamily="49" charset="0"/>
              </a:rPr>
              <a:t>else if</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(n == </a:t>
            </a:r>
            <a:r>
              <a:rPr kumimoji="0" lang="en-US" altLang="en-US" sz="1200" b="0" i="0" u="none" strike="noStrike" cap="none" normalizeH="0" baseline="0" dirty="0">
                <a:ln>
                  <a:noFill/>
                </a:ln>
                <a:solidFill>
                  <a:srgbClr val="3366FF"/>
                </a:solidFill>
                <a:effectLst/>
                <a:latin typeface="Courier New" panose="02070309020205020404" pitchFamily="49" charset="0"/>
                <a:ea typeface="Times New Roman" panose="02020603050405020304" pitchFamily="18" charset="0"/>
                <a:cs typeface="Courier New" panose="02070309020205020404" pitchFamily="49" charset="0"/>
              </a:rPr>
              <a:t>0</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50"/>
                </a:solidFill>
                <a:effectLst/>
                <a:latin typeface="Courier New" panose="02070309020205020404" pitchFamily="49" charset="0"/>
                <a:ea typeface="Times New Roman" panose="02020603050405020304" pitchFamily="18" charset="0"/>
                <a:cs typeface="Courier New" panose="02070309020205020404" pitchFamily="49" charset="0"/>
              </a:rPr>
              <a:t>return</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3366FF"/>
                </a:solidFill>
                <a:effectLst/>
                <a:latin typeface="Courier New" panose="02070309020205020404" pitchFamily="49" charset="0"/>
                <a:ea typeface="Times New Roman" panose="02020603050405020304" pitchFamily="18" charset="0"/>
                <a:cs typeface="Courier New" panose="02070309020205020404" pitchFamily="49" charset="0"/>
              </a:rPr>
              <a:t>0</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50"/>
                </a:solidFill>
                <a:effectLst/>
                <a:latin typeface="Courier New" panose="02070309020205020404" pitchFamily="49" charset="0"/>
                <a:ea typeface="Times New Roman" panose="02020603050405020304" pitchFamily="18" charset="0"/>
                <a:cs typeface="Courier New" panose="02070309020205020404" pitchFamily="49" charset="0"/>
              </a:rPr>
              <a:t>else</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50"/>
                </a:solidFill>
                <a:effectLst/>
                <a:latin typeface="Courier New" panose="02070309020205020404" pitchFamily="49" charset="0"/>
                <a:ea typeface="Times New Roman" panose="02020603050405020304" pitchFamily="18" charset="0"/>
                <a:cs typeface="Courier New" panose="02070309020205020404" pitchFamily="49" charset="0"/>
              </a:rPr>
              <a:t>if</a:t>
            </a:r>
            <a:r>
              <a:rPr kumimoji="0" lang="en-US" altLang="en-US" sz="1200" b="1"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(n &lt; </a:t>
            </a:r>
            <a:r>
              <a:rPr kumimoji="0" lang="en-US" altLang="en-US" sz="1200" b="0" i="0" u="none" strike="noStrike" cap="none" normalizeH="0" baseline="0" dirty="0">
                <a:ln>
                  <a:noFill/>
                </a:ln>
                <a:solidFill>
                  <a:srgbClr val="3366FF"/>
                </a:solidFill>
                <a:effectLst/>
                <a:latin typeface="Courier New" panose="02070309020205020404" pitchFamily="49" charset="0"/>
                <a:ea typeface="Times New Roman" panose="02020603050405020304" pitchFamily="18" charset="0"/>
                <a:cs typeface="Courier New" panose="02070309020205020404" pitchFamily="49" charset="0"/>
              </a:rPr>
              <a:t>0</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50"/>
                </a:solidFill>
                <a:effectLst/>
                <a:latin typeface="Courier New" panose="02070309020205020404" pitchFamily="49" charset="0"/>
                <a:ea typeface="Times New Roman" panose="02020603050405020304" pitchFamily="18" charset="0"/>
                <a:cs typeface="Courier New" panose="02070309020205020404" pitchFamily="49" charset="0"/>
              </a:rPr>
              <a:t>return</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3366FF"/>
                </a:solidFill>
                <a:effectLst/>
                <a:latin typeface="Courier New" panose="02070309020205020404" pitchFamily="49" charset="0"/>
                <a:ea typeface="Times New Roman" panose="02020603050405020304" pitchFamily="18" charset="0"/>
                <a:cs typeface="Courier New" panose="02070309020205020404" pitchFamily="49" charset="0"/>
              </a:rPr>
              <a:t>–1</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6" name="Text Box 1"/>
          <p:cNvSpPr txBox="1">
            <a:spLocks noChangeArrowheads="1"/>
          </p:cNvSpPr>
          <p:nvPr/>
        </p:nvSpPr>
        <p:spPr bwMode="auto">
          <a:xfrm>
            <a:off x="5146615" y="4148713"/>
            <a:ext cx="2898536" cy="1535343"/>
          </a:xfrm>
          <a:prstGeom prst="rect">
            <a:avLst/>
          </a:prstGeom>
          <a:solidFill>
            <a:srgbClr val="FFFFFF"/>
          </a:solidFill>
          <a:ln w="9525">
            <a:solidFill>
              <a:srgbClr val="000000"/>
            </a:solidFill>
            <a:miter lim="800000"/>
            <a:headEnd/>
            <a:tailEnd/>
          </a:ln>
        </p:spPr>
        <p:txBody>
          <a:bodyPr vert="horz" wrap="square" lIns="18288" tIns="9144" rIns="9144"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50"/>
                </a:solidFill>
                <a:effectLst/>
                <a:latin typeface="Courier New" panose="02070309020205020404" pitchFamily="49" charset="0"/>
                <a:ea typeface="Times New Roman" panose="02020603050405020304" pitchFamily="18" charset="0"/>
                <a:cs typeface="Courier New" panose="02070309020205020404" pitchFamily="49" charset="0"/>
              </a:rPr>
              <a:t>public static </a:t>
            </a:r>
            <a:r>
              <a:rPr kumimoji="0" lang="en-US" altLang="en-US" sz="1200" b="1" i="0" u="none" strike="noStrike" cap="none" normalizeH="0" baseline="0" dirty="0" err="1">
                <a:ln>
                  <a:noFill/>
                </a:ln>
                <a:solidFill>
                  <a:srgbClr val="000050"/>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sign(</a:t>
            </a:r>
            <a:r>
              <a:rPr kumimoji="0" lang="en-US" altLang="en-US" sz="12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n)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50"/>
                </a:solidFill>
                <a:effectLst/>
                <a:latin typeface="Courier New" panose="02070309020205020404" pitchFamily="49" charset="0"/>
                <a:ea typeface="Times New Roman" panose="02020603050405020304" pitchFamily="18" charset="0"/>
                <a:cs typeface="Courier New" panose="02070309020205020404" pitchFamily="49" charset="0"/>
              </a:rPr>
              <a:t>if</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(n &gt; </a:t>
            </a:r>
            <a:r>
              <a:rPr kumimoji="0" lang="en-US" altLang="en-US" sz="1200" b="0" i="0" u="none" strike="noStrike" cap="none" normalizeH="0" baseline="0" dirty="0">
                <a:ln>
                  <a:noFill/>
                </a:ln>
                <a:solidFill>
                  <a:srgbClr val="3366FF"/>
                </a:solidFill>
                <a:effectLst/>
                <a:latin typeface="Courier New" panose="02070309020205020404" pitchFamily="49" charset="0"/>
                <a:ea typeface="Times New Roman" panose="02020603050405020304" pitchFamily="18" charset="0"/>
                <a:cs typeface="Courier New" panose="02070309020205020404" pitchFamily="49" charset="0"/>
              </a:rPr>
              <a:t>0</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50"/>
                </a:solidFill>
                <a:effectLst/>
                <a:latin typeface="Courier New" panose="02070309020205020404" pitchFamily="49" charset="0"/>
                <a:ea typeface="Times New Roman" panose="02020603050405020304" pitchFamily="18" charset="0"/>
                <a:cs typeface="Courier New" panose="02070309020205020404" pitchFamily="49" charset="0"/>
              </a:rPr>
              <a:t>return</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3366FF"/>
                </a:solidFill>
                <a:effectLst/>
                <a:latin typeface="Courier New" panose="02070309020205020404" pitchFamily="49" charset="0"/>
                <a:ea typeface="Times New Roman" panose="02020603050405020304" pitchFamily="18" charset="0"/>
                <a:cs typeface="Courier New" panose="02070309020205020404" pitchFamily="49" charset="0"/>
              </a:rPr>
              <a:t>1</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50"/>
                </a:solidFill>
                <a:effectLst/>
                <a:latin typeface="Courier New" panose="02070309020205020404" pitchFamily="49" charset="0"/>
                <a:ea typeface="Times New Roman" panose="02020603050405020304" pitchFamily="18" charset="0"/>
                <a:cs typeface="Courier New" panose="02070309020205020404" pitchFamily="49" charset="0"/>
              </a:rPr>
              <a:t>else if</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(n == </a:t>
            </a:r>
            <a:r>
              <a:rPr kumimoji="0" lang="en-US" altLang="en-US" sz="1200" b="0" i="0" u="none" strike="noStrike" cap="none" normalizeH="0" baseline="0" dirty="0">
                <a:ln>
                  <a:noFill/>
                </a:ln>
                <a:solidFill>
                  <a:srgbClr val="3366FF"/>
                </a:solidFill>
                <a:effectLst/>
                <a:latin typeface="Courier New" panose="02070309020205020404" pitchFamily="49" charset="0"/>
                <a:ea typeface="Times New Roman" panose="02020603050405020304" pitchFamily="18" charset="0"/>
                <a:cs typeface="Courier New" panose="02070309020205020404" pitchFamily="49" charset="0"/>
              </a:rPr>
              <a:t>0</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50"/>
                </a:solidFill>
                <a:effectLst/>
                <a:latin typeface="Courier New" panose="02070309020205020404" pitchFamily="49" charset="0"/>
                <a:ea typeface="Times New Roman" panose="02020603050405020304" pitchFamily="18" charset="0"/>
                <a:cs typeface="Courier New" panose="02070309020205020404" pitchFamily="49" charset="0"/>
              </a:rPr>
              <a:t>return</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3366FF"/>
                </a:solidFill>
                <a:effectLst/>
                <a:latin typeface="Courier New" panose="02070309020205020404" pitchFamily="49" charset="0"/>
                <a:ea typeface="Times New Roman" panose="02020603050405020304" pitchFamily="18" charset="0"/>
                <a:cs typeface="Courier New" panose="02070309020205020404" pitchFamily="49" charset="0"/>
              </a:rPr>
              <a:t>0</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50"/>
                </a:solidFill>
                <a:effectLst/>
                <a:latin typeface="Courier New" panose="02070309020205020404" pitchFamily="49" charset="0"/>
                <a:ea typeface="Times New Roman" panose="02020603050405020304" pitchFamily="18" charset="0"/>
                <a:cs typeface="Courier New" panose="02070309020205020404" pitchFamily="49" charset="0"/>
              </a:rPr>
              <a:t>else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50"/>
                </a:solidFill>
                <a:effectLst/>
                <a:latin typeface="Courier New" panose="02070309020205020404" pitchFamily="49" charset="0"/>
                <a:ea typeface="Times New Roman" panose="02020603050405020304" pitchFamily="18" charset="0"/>
                <a:cs typeface="Courier New" panose="02070309020205020404" pitchFamily="49" charset="0"/>
              </a:rPr>
              <a:t>    return</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3366FF"/>
                </a:solidFill>
                <a:effectLst/>
                <a:latin typeface="Courier New" panose="02070309020205020404" pitchFamily="49" charset="0"/>
                <a:ea typeface="Times New Roman" panose="02020603050405020304" pitchFamily="18" charset="0"/>
                <a:cs typeface="Courier New" panose="02070309020205020404" pitchFamily="49" charset="0"/>
              </a:rPr>
              <a:t>–1</a:t>
            </a: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8" name="Text Box 5"/>
          <p:cNvSpPr txBox="1">
            <a:spLocks noChangeArrowheads="1"/>
          </p:cNvSpPr>
          <p:nvPr/>
        </p:nvSpPr>
        <p:spPr bwMode="auto">
          <a:xfrm>
            <a:off x="1217006" y="5781271"/>
            <a:ext cx="2947131" cy="640972"/>
          </a:xfrm>
          <a:prstGeom prst="rect">
            <a:avLst/>
          </a:prstGeom>
          <a:solidFill>
            <a:srgbClr val="FFFFFF"/>
          </a:solidFill>
          <a:ln w="9525">
            <a:solidFill>
              <a:srgbClr val="FFFFFF"/>
            </a:solidFill>
            <a:miter lim="800000"/>
            <a:headEnd/>
            <a:tailEnd/>
          </a:ln>
        </p:spPr>
        <p:txBody>
          <a:bodyPr vert="horz" wrap="square" lIns="18288" tIns="9144" rIns="9144" bIns="0" numCol="1" anchor="t" anchorCtr="0" compatLnSpc="1">
            <a:prstTxWarp prst="textNoShape">
              <a:avLst/>
            </a:prstTxWarp>
          </a:bodyPr>
          <a:lstStyle/>
          <a:p>
            <a:pPr lvl="0"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ea typeface="Times New Roman" panose="02020603050405020304" pitchFamily="18" charset="0"/>
              </a:rPr>
              <a:t>(a): </a:t>
            </a:r>
            <a:r>
              <a:rPr lang="en-US" altLang="en-US" sz="1200" dirty="0"/>
              <a:t>compilation error the Java compiler thinks it possible that this method does not return any value</a:t>
            </a:r>
            <a:r>
              <a:rPr kumimoji="0" lang="en-US" altLang="en-US" sz="1200" b="0" i="0" u="none" strike="noStrike" cap="none" normalizeH="0" baseline="0" dirty="0">
                <a:ln>
                  <a:noFill/>
                </a:ln>
                <a:solidFill>
                  <a:schemeClr val="tx1"/>
                </a:solidFill>
                <a:effectLst/>
                <a:ea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9" name="Text Box 3"/>
          <p:cNvSpPr txBox="1">
            <a:spLocks noChangeArrowheads="1"/>
          </p:cNvSpPr>
          <p:nvPr/>
        </p:nvSpPr>
        <p:spPr bwMode="auto">
          <a:xfrm>
            <a:off x="5146611" y="5744215"/>
            <a:ext cx="3753987" cy="678027"/>
          </a:xfrm>
          <a:prstGeom prst="rect">
            <a:avLst/>
          </a:prstGeom>
          <a:solidFill>
            <a:srgbClr val="FFFFFF"/>
          </a:solidFill>
          <a:ln w="9525">
            <a:solidFill>
              <a:srgbClr val="FFFFFF"/>
            </a:solidFill>
            <a:miter lim="800000"/>
            <a:headEnd/>
            <a:tailEnd/>
          </a:ln>
        </p:spPr>
        <p:txBody>
          <a:bodyPr vert="horz" wrap="square" lIns="18288" tIns="9144" rIns="9144" bIns="0" numCol="1" anchor="t" anchorCtr="0" compatLnSpc="1">
            <a:prstTxWarp prst="textNoShape">
              <a:avLst/>
            </a:prstTxWarp>
          </a:bodyPr>
          <a:lstStyle/>
          <a:p>
            <a:pPr lvl="0"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r>
              <a:rPr lang="en-US" altLang="en-US" sz="1200" dirty="0">
                <a:latin typeface="Arial" panose="020B0604020202020204" pitchFamily="34" charset="0"/>
                <a:ea typeface="Times New Roman" panose="02020603050405020304" pitchFamily="18" charset="0"/>
              </a:rPr>
              <a:t>b) To fix this problem, delete if (n &lt; 0) in (a), so that the compiler will see a return statement to be reached regardless of how the if statement is evaluated.</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62909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89222"/>
            <a:ext cx="8543637" cy="847053"/>
          </a:xfrm>
        </p:spPr>
        <p:txBody>
          <a:bodyPr/>
          <a:lstStyle/>
          <a:p>
            <a:r>
              <a:rPr lang="en-US" dirty="0"/>
              <a:t>Methods that do not return a value, </a:t>
            </a:r>
            <a:r>
              <a:rPr lang="en-US" altLang="en-US" dirty="0"/>
              <a:t>their invocations stand alone; they are not embedded in another Java statement.</a:t>
            </a:r>
            <a:endParaRPr lang="en-US" dirty="0"/>
          </a:p>
        </p:txBody>
      </p:sp>
      <p:sp>
        <p:nvSpPr>
          <p:cNvPr id="3" name="Title 2"/>
          <p:cNvSpPr>
            <a:spLocks noGrp="1"/>
          </p:cNvSpPr>
          <p:nvPr>
            <p:ph type="ctrTitle"/>
          </p:nvPr>
        </p:nvSpPr>
        <p:spPr/>
        <p:txBody>
          <a:bodyPr/>
          <a:lstStyle/>
          <a:p>
            <a:r>
              <a:rPr lang="en-US" altLang="en-US" dirty="0"/>
              <a:t>Void vs. Value-Returning Methods</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66</a:t>
            </a:fld>
            <a:endParaRPr lang="en-US"/>
          </a:p>
        </p:txBody>
      </p:sp>
      <p:pic>
        <p:nvPicPr>
          <p:cNvPr id="8" name="Picture 7"/>
          <p:cNvPicPr>
            <a:picLocks noChangeAspect="1"/>
          </p:cNvPicPr>
          <p:nvPr/>
        </p:nvPicPr>
        <p:blipFill>
          <a:blip r:embed="rId2"/>
          <a:stretch>
            <a:fillRect/>
          </a:stretch>
        </p:blipFill>
        <p:spPr>
          <a:xfrm>
            <a:off x="402027" y="1739293"/>
            <a:ext cx="4024503" cy="4003829"/>
          </a:xfrm>
          <a:prstGeom prst="rect">
            <a:avLst/>
          </a:prstGeom>
        </p:spPr>
      </p:pic>
      <p:grpSp>
        <p:nvGrpSpPr>
          <p:cNvPr id="14" name="Group 13"/>
          <p:cNvGrpSpPr/>
          <p:nvPr/>
        </p:nvGrpSpPr>
        <p:grpSpPr>
          <a:xfrm>
            <a:off x="4426531" y="1811491"/>
            <a:ext cx="4618794" cy="3264449"/>
            <a:chOff x="4426531" y="2054728"/>
            <a:chExt cx="4618794" cy="3264449"/>
          </a:xfrm>
        </p:grpSpPr>
        <p:pic>
          <p:nvPicPr>
            <p:cNvPr id="11" name="Picture 10"/>
            <p:cNvPicPr>
              <a:picLocks noChangeAspect="1"/>
            </p:cNvPicPr>
            <p:nvPr/>
          </p:nvPicPr>
          <p:blipFill rotWithShape="1">
            <a:blip r:embed="rId3"/>
            <a:srcRect l="8333" r="35732"/>
            <a:stretch/>
          </p:blipFill>
          <p:spPr>
            <a:xfrm>
              <a:off x="4426531" y="2054728"/>
              <a:ext cx="4618794" cy="989167"/>
            </a:xfrm>
            <a:prstGeom prst="rect">
              <a:avLst/>
            </a:prstGeom>
          </p:spPr>
        </p:pic>
        <p:pic>
          <p:nvPicPr>
            <p:cNvPr id="12" name="Picture 11"/>
            <p:cNvPicPr>
              <a:picLocks noChangeAspect="1"/>
            </p:cNvPicPr>
            <p:nvPr/>
          </p:nvPicPr>
          <p:blipFill rotWithShape="1">
            <a:blip r:embed="rId4"/>
            <a:srcRect l="25413" r="29323"/>
            <a:stretch/>
          </p:blipFill>
          <p:spPr>
            <a:xfrm>
              <a:off x="4472576" y="3029340"/>
              <a:ext cx="4033817" cy="2289837"/>
            </a:xfrm>
            <a:prstGeom prst="rect">
              <a:avLst/>
            </a:prstGeom>
          </p:spPr>
        </p:pic>
      </p:grpSp>
      <p:sp>
        <p:nvSpPr>
          <p:cNvPr id="16" name="Rectangle 15"/>
          <p:cNvSpPr/>
          <p:nvPr/>
        </p:nvSpPr>
        <p:spPr>
          <a:xfrm>
            <a:off x="4899431" y="4908167"/>
            <a:ext cx="4145894"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method </a:t>
            </a:r>
            <a:r>
              <a:rPr lang="en-US" dirty="0" err="1">
                <a:latin typeface="Times New Roman" panose="02020603050405020304" pitchFamily="18" charset="0"/>
                <a:cs typeface="Times New Roman" panose="02020603050405020304" pitchFamily="18" charset="0"/>
              </a:rPr>
              <a:t>getGrade</a:t>
            </a:r>
            <a:r>
              <a:rPr lang="en-US" dirty="0">
                <a:latin typeface="Times New Roman" panose="02020603050405020304" pitchFamily="18" charset="0"/>
                <a:cs typeface="Times New Roman" panose="02020603050405020304" pitchFamily="18" charset="0"/>
              </a:rPr>
              <a:t> returns a value of type char, and so you can call it anywhere that it is valid to use a value of type char.</a:t>
            </a:r>
          </a:p>
        </p:txBody>
      </p:sp>
      <p:sp>
        <p:nvSpPr>
          <p:cNvPr id="7" name="Rectangle 6"/>
          <p:cNvSpPr>
            <a:spLocks noChangeArrowheads="1"/>
          </p:cNvSpPr>
          <p:nvPr/>
        </p:nvSpPr>
        <p:spPr bwMode="auto">
          <a:xfrm>
            <a:off x="1179211" y="5369832"/>
            <a:ext cx="30786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400" dirty="0">
                <a:solidFill>
                  <a:srgbClr val="FF0000"/>
                </a:solidFill>
              </a:rPr>
              <a:t>System.out.println(</a:t>
            </a:r>
            <a:r>
              <a:rPr lang="en-US" altLang="en-US" sz="1400" dirty="0" err="1">
                <a:solidFill>
                  <a:srgbClr val="FF0000"/>
                </a:solidFill>
              </a:rPr>
              <a:t>printGrade</a:t>
            </a:r>
            <a:r>
              <a:rPr lang="en-US" altLang="en-US" sz="1400" dirty="0">
                <a:solidFill>
                  <a:srgbClr val="FF0000"/>
                </a:solidFill>
              </a:rPr>
              <a:t>(78.5)); </a:t>
            </a:r>
          </a:p>
          <a:p>
            <a:pPr algn="ctr">
              <a:spcBef>
                <a:spcPct val="0"/>
              </a:spcBef>
              <a:buClrTx/>
              <a:buSzTx/>
              <a:buFontTx/>
              <a:buNone/>
            </a:pPr>
            <a:r>
              <a:rPr lang="en-US" altLang="en-US" sz="1400" dirty="0">
                <a:solidFill>
                  <a:srgbClr val="FF0000"/>
                </a:solidFill>
              </a:rPr>
              <a:t>//compilation error</a:t>
            </a:r>
          </a:p>
        </p:txBody>
      </p:sp>
      <p:sp>
        <p:nvSpPr>
          <p:cNvPr id="5" name="Rectangle 4"/>
          <p:cNvSpPr/>
          <p:nvPr/>
        </p:nvSpPr>
        <p:spPr>
          <a:xfrm>
            <a:off x="73692" y="6091628"/>
            <a:ext cx="1942455" cy="338554"/>
          </a:xfrm>
          <a:prstGeom prst="rect">
            <a:avLst/>
          </a:prstGeom>
        </p:spPr>
        <p:txBody>
          <a:bodyPr wrap="none">
            <a:spAutoFit/>
          </a:bodyPr>
          <a:lstStyle/>
          <a:p>
            <a:r>
              <a:rPr lang="en-US" sz="1600" dirty="0">
                <a:solidFill>
                  <a:srgbClr val="FF0000"/>
                </a:solidFill>
                <a:latin typeface="Times New Roman" panose="02020603050405020304" pitchFamily="18" charset="0"/>
                <a:cs typeface="Times New Roman" panose="02020603050405020304" pitchFamily="18" charset="0"/>
              </a:rPr>
              <a:t>TestVoidMethod.java</a:t>
            </a:r>
          </a:p>
        </p:txBody>
      </p:sp>
      <p:sp>
        <p:nvSpPr>
          <p:cNvPr id="6" name="Rectangle 5"/>
          <p:cNvSpPr/>
          <p:nvPr/>
        </p:nvSpPr>
        <p:spPr>
          <a:xfrm>
            <a:off x="5921993" y="6167068"/>
            <a:ext cx="2638799" cy="338554"/>
          </a:xfrm>
          <a:prstGeom prst="rect">
            <a:avLst/>
          </a:prstGeom>
        </p:spPr>
        <p:txBody>
          <a:bodyPr wrap="none">
            <a:spAutoFit/>
          </a:bodyPr>
          <a:lstStyle/>
          <a:p>
            <a:r>
              <a:rPr lang="en-US" sz="1600" dirty="0">
                <a:solidFill>
                  <a:srgbClr val="FF0000"/>
                </a:solidFill>
                <a:latin typeface="Times New Roman" panose="02020603050405020304" pitchFamily="18" charset="0"/>
                <a:cs typeface="Times New Roman" panose="02020603050405020304" pitchFamily="18" charset="0"/>
              </a:rPr>
              <a:t>TestReturnGradeMethod.java</a:t>
            </a:r>
          </a:p>
        </p:txBody>
      </p:sp>
    </p:spTree>
    <p:extLst>
      <p:ext uri="{BB962C8B-B14F-4D97-AF65-F5344CB8AC3E}">
        <p14:creationId xmlns:p14="http://schemas.microsoft.com/office/powerpoint/2010/main" val="358926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89222"/>
            <a:ext cx="8543637" cy="2510496"/>
          </a:xfrm>
        </p:spPr>
        <p:txBody>
          <a:bodyPr/>
          <a:lstStyle/>
          <a:p>
            <a:pPr marL="457200" indent="-457200">
              <a:buFont typeface="+mj-lt"/>
              <a:buAutoNum type="arabicPeriod"/>
            </a:pPr>
            <a:r>
              <a:rPr lang="en-US" altLang="en-US" dirty="0"/>
              <a:t>What would be wrong with not writing a return statement in a value-returning method? </a:t>
            </a:r>
          </a:p>
          <a:p>
            <a:pPr marL="457200" indent="-457200">
              <a:buFont typeface="+mj-lt"/>
              <a:buAutoNum type="arabicPeriod"/>
            </a:pPr>
            <a:r>
              <a:rPr lang="en-US" altLang="en-US" dirty="0"/>
              <a:t>Can you have a return statement in a void method? </a:t>
            </a:r>
          </a:p>
          <a:p>
            <a:pPr marL="457200" indent="-457200">
              <a:buFont typeface="+mj-lt"/>
              <a:buAutoNum type="arabicPeriod"/>
            </a:pPr>
            <a:r>
              <a:rPr lang="en-US" altLang="en-US" dirty="0"/>
              <a:t>Does the return statement in the following method cause syntax errors? </a:t>
            </a:r>
          </a:p>
          <a:p>
            <a:endParaRPr lang="en-US" dirty="0"/>
          </a:p>
        </p:txBody>
      </p:sp>
      <p:sp>
        <p:nvSpPr>
          <p:cNvPr id="3" name="Title 2"/>
          <p:cNvSpPr>
            <a:spLocks noGrp="1"/>
          </p:cNvSpPr>
          <p:nvPr>
            <p:ph type="ctrTitle"/>
          </p:nvPr>
        </p:nvSpPr>
        <p:spPr/>
        <p:txBody>
          <a:bodyPr/>
          <a:lstStyle/>
          <a:p>
            <a:r>
              <a:rPr lang="en-US" dirty="0"/>
              <a:t>Popup-Question(4): </a:t>
            </a:r>
            <a:r>
              <a:rPr lang="en-US" altLang="en-US" sz="2400" dirty="0"/>
              <a:t>Checkpoint 6.4.6</a:t>
            </a:r>
            <a:endParaRPr lang="en-US" sz="2400"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67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8834" y="3234653"/>
            <a:ext cx="63531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40809" y="5080028"/>
            <a:ext cx="8294938"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2. A </a:t>
            </a:r>
            <a:r>
              <a:rPr lang="en-US" b="1" dirty="0">
                <a:latin typeface="Times New Roman" panose="02020603050405020304" pitchFamily="18" charset="0"/>
                <a:cs typeface="Times New Roman" panose="02020603050405020304" pitchFamily="18" charset="0"/>
              </a:rPr>
              <a:t>return </a:t>
            </a:r>
            <a:r>
              <a:rPr lang="en-US" dirty="0">
                <a:latin typeface="Times New Roman" panose="02020603050405020304" pitchFamily="18" charset="0"/>
                <a:cs typeface="Times New Roman" panose="02020603050405020304" pitchFamily="18" charset="0"/>
              </a:rPr>
              <a:t>statement is not needed for a </a:t>
            </a:r>
            <a:r>
              <a:rPr lang="en-US" b="1" dirty="0">
                <a:latin typeface="Times New Roman" panose="02020603050405020304" pitchFamily="18" charset="0"/>
                <a:cs typeface="Times New Roman" panose="02020603050405020304" pitchFamily="18" charset="0"/>
              </a:rPr>
              <a:t>void </a:t>
            </a:r>
            <a:r>
              <a:rPr lang="en-US" dirty="0">
                <a:latin typeface="Times New Roman" panose="02020603050405020304" pitchFamily="18" charset="0"/>
                <a:cs typeface="Times New Roman" panose="02020603050405020304" pitchFamily="18" charset="0"/>
              </a:rPr>
              <a:t>method, but it can be used for terminating the method and returning to the method’s caller. The syntax is simply </a:t>
            </a:r>
            <a:r>
              <a:rPr lang="en-US" b="1" dirty="0">
                <a:solidFill>
                  <a:srgbClr val="C00000"/>
                </a:solidFill>
                <a:latin typeface="Times New Roman" panose="02020603050405020304" pitchFamily="18" charset="0"/>
                <a:cs typeface="Times New Roman" panose="02020603050405020304" pitchFamily="18" charset="0"/>
              </a:rPr>
              <a:t>return</a:t>
            </a:r>
            <a:r>
              <a:rPr lang="en-US" dirty="0">
                <a:solidFill>
                  <a:srgbClr val="C00000"/>
                </a:solidFill>
                <a:latin typeface="Times New Roman" panose="02020603050405020304" pitchFamily="18" charset="0"/>
                <a:cs typeface="Times New Roman" panose="02020603050405020304" pitchFamily="18" charset="0"/>
              </a:rPr>
              <a:t>; </a:t>
            </a:r>
          </a:p>
        </p:txBody>
      </p:sp>
      <p:sp>
        <p:nvSpPr>
          <p:cNvPr id="7" name="Rectangle 6"/>
          <p:cNvSpPr/>
          <p:nvPr/>
        </p:nvSpPr>
        <p:spPr>
          <a:xfrm>
            <a:off x="440809" y="4334007"/>
            <a:ext cx="8294938"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1. A syntax error occurs if a return statement is not used to return a value in a value-returning method.</a:t>
            </a:r>
          </a:p>
        </p:txBody>
      </p:sp>
      <p:sp>
        <p:nvSpPr>
          <p:cNvPr id="8" name="Rectangle 7"/>
          <p:cNvSpPr/>
          <p:nvPr/>
        </p:nvSpPr>
        <p:spPr>
          <a:xfrm>
            <a:off x="440809" y="5889259"/>
            <a:ext cx="8294938"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3. </a:t>
            </a:r>
            <a:r>
              <a:rPr lang="en-US" dirty="0">
                <a:solidFill>
                  <a:srgbClr val="C00000"/>
                </a:solidFill>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A syntax error occurs. </a:t>
            </a:r>
          </a:p>
        </p:txBody>
      </p:sp>
    </p:spTree>
    <p:extLst>
      <p:ext uri="{BB962C8B-B14F-4D97-AF65-F5344CB8AC3E}">
        <p14:creationId xmlns:p14="http://schemas.microsoft.com/office/powerpoint/2010/main" val="316252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Identify and correct the errors in the following program</a:t>
            </a:r>
          </a:p>
        </p:txBody>
      </p:sp>
      <p:sp>
        <p:nvSpPr>
          <p:cNvPr id="3" name="Title 2"/>
          <p:cNvSpPr>
            <a:spLocks noGrp="1"/>
          </p:cNvSpPr>
          <p:nvPr>
            <p:ph type="ctrTitle"/>
          </p:nvPr>
        </p:nvSpPr>
        <p:spPr/>
        <p:txBody>
          <a:bodyPr/>
          <a:lstStyle/>
          <a:p>
            <a:r>
              <a:rPr lang="en-US" dirty="0"/>
              <a:t>Popup-Question(5): </a:t>
            </a:r>
            <a:r>
              <a:rPr lang="en-US" altLang="en-US" sz="2400" dirty="0"/>
              <a:t>Checkpoint 6.4.9</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68</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095" t="11802"/>
          <a:stretch/>
        </p:blipFill>
        <p:spPr bwMode="auto">
          <a:xfrm>
            <a:off x="1868854" y="1985485"/>
            <a:ext cx="5169090" cy="289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1538299" y="5343310"/>
            <a:ext cx="6375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dirty="0">
                <a:solidFill>
                  <a:srgbClr val="FF0000"/>
                </a:solidFill>
              </a:rPr>
              <a:t>Line 2: method1 is not defined correctly. It does not have a return type or void.</a:t>
            </a:r>
          </a:p>
          <a:p>
            <a:pPr>
              <a:spcBef>
                <a:spcPct val="0"/>
              </a:spcBef>
              <a:buClrTx/>
              <a:buSzTx/>
              <a:buFontTx/>
              <a:buNone/>
            </a:pPr>
            <a:r>
              <a:rPr lang="en-US" altLang="en-US" sz="1400" dirty="0">
                <a:solidFill>
                  <a:srgbClr val="FF0000"/>
                </a:solidFill>
              </a:rPr>
              <a:t>Line 2: type </a:t>
            </a:r>
            <a:r>
              <a:rPr lang="en-US" altLang="en-US" sz="1400" dirty="0" err="1">
                <a:solidFill>
                  <a:srgbClr val="FF0000"/>
                </a:solidFill>
              </a:rPr>
              <a:t>int</a:t>
            </a:r>
            <a:r>
              <a:rPr lang="en-US" altLang="en-US" sz="1400" dirty="0">
                <a:solidFill>
                  <a:srgbClr val="FF0000"/>
                </a:solidFill>
              </a:rPr>
              <a:t> should be declared for parameter m.</a:t>
            </a:r>
          </a:p>
          <a:p>
            <a:pPr>
              <a:spcBef>
                <a:spcPct val="0"/>
              </a:spcBef>
              <a:buClrTx/>
              <a:buSzTx/>
              <a:buFontTx/>
              <a:buNone/>
            </a:pPr>
            <a:r>
              <a:rPr lang="en-US" altLang="en-US" sz="1400" dirty="0">
                <a:solidFill>
                  <a:srgbClr val="FF0000"/>
                </a:solidFill>
              </a:rPr>
              <a:t>Line 7: parameter type for n should be double to match method2(3.4).</a:t>
            </a:r>
          </a:p>
          <a:p>
            <a:pPr>
              <a:spcBef>
                <a:spcPct val="0"/>
              </a:spcBef>
              <a:buClrTx/>
              <a:buSzTx/>
              <a:buFontTx/>
              <a:buNone/>
            </a:pPr>
            <a:r>
              <a:rPr lang="en-US" altLang="en-US" sz="1400" dirty="0">
                <a:solidFill>
                  <a:srgbClr val="FF0000"/>
                </a:solidFill>
              </a:rPr>
              <a:t>Line 11: if (n &lt; 0) should be removed in method, otherwise a compile error is reported. </a:t>
            </a:r>
          </a:p>
        </p:txBody>
      </p:sp>
    </p:spTree>
    <p:extLst>
      <p:ext uri="{BB962C8B-B14F-4D97-AF65-F5344CB8AC3E}">
        <p14:creationId xmlns:p14="http://schemas.microsoft.com/office/powerpoint/2010/main" val="345519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you invoke a method with an argument, </a:t>
            </a:r>
          </a:p>
          <a:p>
            <a:pPr lvl="1"/>
            <a:r>
              <a:rPr lang="en-US" dirty="0"/>
              <a:t>The value of the argument is passed to the parameter. This is referred to as pass-by-value.</a:t>
            </a:r>
          </a:p>
          <a:p>
            <a:pPr lvl="1"/>
            <a:r>
              <a:rPr lang="en-US" dirty="0"/>
              <a:t>It makes no difference whether the parameter and the argument have the same name. </a:t>
            </a:r>
          </a:p>
          <a:p>
            <a:pPr lvl="1"/>
            <a:r>
              <a:rPr lang="en-US" dirty="0">
                <a:solidFill>
                  <a:srgbClr val="FF0000"/>
                </a:solidFill>
              </a:rPr>
              <a:t>The variable is not affected</a:t>
            </a:r>
            <a:r>
              <a:rPr lang="en-US" dirty="0"/>
              <a:t>, regardless of the changes made to the parameter inside the method. </a:t>
            </a:r>
          </a:p>
          <a:p>
            <a:pPr lvl="1"/>
            <a:r>
              <a:rPr lang="en-US" dirty="0"/>
              <a:t>The parameter is a variable in the method with its own memory space. </a:t>
            </a:r>
          </a:p>
          <a:p>
            <a:endParaRPr lang="en-US" b="0" dirty="0"/>
          </a:p>
        </p:txBody>
      </p:sp>
      <p:sp>
        <p:nvSpPr>
          <p:cNvPr id="3" name="Title 2"/>
          <p:cNvSpPr>
            <a:spLocks noGrp="1"/>
          </p:cNvSpPr>
          <p:nvPr>
            <p:ph type="ctrTitle"/>
          </p:nvPr>
        </p:nvSpPr>
        <p:spPr/>
        <p:txBody>
          <a:bodyPr/>
          <a:lstStyle/>
          <a:p>
            <a:r>
              <a:rPr lang="en-US" dirty="0"/>
              <a:t>Passing Parameters by Values(1/1)</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69</a:t>
            </a:fld>
            <a:endParaRPr lang="en-US"/>
          </a:p>
        </p:txBody>
      </p:sp>
      <p:pic>
        <p:nvPicPr>
          <p:cNvPr id="5" name="Picture 4"/>
          <p:cNvPicPr>
            <a:picLocks noChangeAspect="1"/>
          </p:cNvPicPr>
          <p:nvPr/>
        </p:nvPicPr>
        <p:blipFill>
          <a:blip r:embed="rId3"/>
          <a:stretch>
            <a:fillRect/>
          </a:stretch>
        </p:blipFill>
        <p:spPr>
          <a:xfrm>
            <a:off x="2441494" y="3642731"/>
            <a:ext cx="4584076" cy="2041087"/>
          </a:xfrm>
          <a:prstGeom prst="rect">
            <a:avLst/>
          </a:prstGeom>
        </p:spPr>
      </p:pic>
      <p:sp>
        <p:nvSpPr>
          <p:cNvPr id="7" name="Rectangle 6"/>
          <p:cNvSpPr/>
          <p:nvPr/>
        </p:nvSpPr>
        <p:spPr>
          <a:xfrm>
            <a:off x="300181" y="5683818"/>
            <a:ext cx="8759163" cy="646331"/>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The arguments must match the parameters in order, number, and compatible type, as</a:t>
            </a:r>
          </a:p>
          <a:p>
            <a:pPr algn="ctr"/>
            <a:r>
              <a:rPr lang="en-US" dirty="0">
                <a:latin typeface="Times New Roman" panose="02020603050405020304" pitchFamily="18" charset="0"/>
                <a:cs typeface="Times New Roman" panose="02020603050405020304" pitchFamily="18" charset="0"/>
              </a:rPr>
              <a:t>defined in the method signature.</a:t>
            </a:r>
          </a:p>
        </p:txBody>
      </p:sp>
      <p:sp>
        <p:nvSpPr>
          <p:cNvPr id="6" name="Rectangle 5"/>
          <p:cNvSpPr/>
          <p:nvPr/>
        </p:nvSpPr>
        <p:spPr>
          <a:xfrm>
            <a:off x="7359438" y="6091628"/>
            <a:ext cx="1581330"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Increment.java</a:t>
            </a:r>
          </a:p>
        </p:txBody>
      </p:sp>
    </p:spTree>
    <p:extLst>
      <p:ext uri="{BB962C8B-B14F-4D97-AF65-F5344CB8AC3E}">
        <p14:creationId xmlns:p14="http://schemas.microsoft.com/office/powerpoint/2010/main" val="347156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5"/>
            <a:ext cx="8543637" cy="2414735"/>
          </a:xfrm>
        </p:spPr>
        <p:txBody>
          <a:bodyPr>
            <a:noAutofit/>
          </a:bodyPr>
          <a:lstStyle/>
          <a:p>
            <a:pPr>
              <a:spcBef>
                <a:spcPts val="1200"/>
              </a:spcBef>
            </a:pPr>
            <a:r>
              <a:rPr lang="en-US" dirty="0"/>
              <a:t>A variable is </a:t>
            </a:r>
          </a:p>
          <a:p>
            <a:pPr lvl="1">
              <a:spcBef>
                <a:spcPts val="0"/>
              </a:spcBef>
            </a:pPr>
            <a:r>
              <a:rPr lang="en-US" dirty="0"/>
              <a:t>A storage location in the computer’s memory. </a:t>
            </a:r>
          </a:p>
          <a:p>
            <a:pPr lvl="1">
              <a:spcBef>
                <a:spcPts val="0"/>
              </a:spcBef>
            </a:pPr>
            <a:r>
              <a:rPr lang="en-US" dirty="0"/>
              <a:t>It has a </a:t>
            </a:r>
            <a:r>
              <a:rPr lang="en-US" dirty="0">
                <a:solidFill>
                  <a:schemeClr val="accent5"/>
                </a:solidFill>
              </a:rPr>
              <a:t>type</a:t>
            </a:r>
            <a:r>
              <a:rPr lang="en-US" dirty="0"/>
              <a:t>, </a:t>
            </a:r>
            <a:r>
              <a:rPr lang="en-US" dirty="0">
                <a:solidFill>
                  <a:srgbClr val="FF0000"/>
                </a:solidFill>
              </a:rPr>
              <a:t>name</a:t>
            </a:r>
            <a:r>
              <a:rPr lang="en-US" dirty="0"/>
              <a:t>, and </a:t>
            </a:r>
            <a:r>
              <a:rPr lang="en-US" dirty="0">
                <a:solidFill>
                  <a:srgbClr val="00B050"/>
                </a:solidFill>
              </a:rPr>
              <a:t>value</a:t>
            </a:r>
            <a:r>
              <a:rPr lang="en-US" dirty="0"/>
              <a:t>. </a:t>
            </a:r>
          </a:p>
          <a:p>
            <a:pPr lvl="1">
              <a:spcBef>
                <a:spcPts val="0"/>
              </a:spcBef>
            </a:pPr>
            <a:r>
              <a:rPr lang="en-US" dirty="0">
                <a:solidFill>
                  <a:srgbClr val="FF0000"/>
                </a:solidFill>
              </a:rPr>
              <a:t>Used to represent information about problems</a:t>
            </a:r>
            <a:r>
              <a:rPr lang="en-US" dirty="0"/>
              <a:t>.</a:t>
            </a:r>
          </a:p>
          <a:p>
            <a:pPr>
              <a:spcBef>
                <a:spcPts val="1200"/>
              </a:spcBef>
            </a:pPr>
            <a:r>
              <a:rPr lang="en-US" altLang="en-US" dirty="0">
                <a:cs typeface="Tahoma" panose="020B0604030504040204" pitchFamily="34" charset="0"/>
              </a:rPr>
              <a:t>Every variable in a Java program must be </a:t>
            </a:r>
            <a:r>
              <a:rPr lang="en-US" altLang="en-US" dirty="0">
                <a:solidFill>
                  <a:srgbClr val="C00000"/>
                </a:solidFill>
                <a:cs typeface="Tahoma" panose="020B0604030504040204" pitchFamily="34" charset="0"/>
              </a:rPr>
              <a:t>declared</a:t>
            </a:r>
            <a:r>
              <a:rPr lang="en-US" altLang="en-US" dirty="0">
                <a:cs typeface="Tahoma" panose="020B0604030504040204" pitchFamily="34" charset="0"/>
              </a:rPr>
              <a:t>  before it can be used.</a:t>
            </a:r>
          </a:p>
          <a:p>
            <a:pPr>
              <a:spcBef>
                <a:spcPts val="1200"/>
              </a:spcBef>
            </a:pPr>
            <a:r>
              <a:rPr lang="en-US" altLang="en-US" dirty="0">
                <a:cs typeface="Tahoma" panose="020B0604030504040204" pitchFamily="34" charset="0"/>
              </a:rPr>
              <a:t>A variable declaration tells the compiler what kind of data (</a:t>
            </a:r>
            <a:r>
              <a:rPr lang="en-US" altLang="en-US" dirty="0">
                <a:solidFill>
                  <a:srgbClr val="C00000"/>
                </a:solidFill>
                <a:cs typeface="Tahoma" panose="020B0604030504040204" pitchFamily="34" charset="0"/>
              </a:rPr>
              <a:t>type</a:t>
            </a:r>
            <a:r>
              <a:rPr lang="en-US" altLang="en-US" dirty="0">
                <a:cs typeface="Tahoma" panose="020B0604030504040204" pitchFamily="34" charset="0"/>
              </a:rPr>
              <a:t>) will be stored in that variable.</a:t>
            </a:r>
          </a:p>
        </p:txBody>
      </p:sp>
      <p:sp>
        <p:nvSpPr>
          <p:cNvPr id="3" name="Title 2"/>
          <p:cNvSpPr>
            <a:spLocks noGrp="1"/>
          </p:cNvSpPr>
          <p:nvPr>
            <p:ph type="ctrTitle"/>
          </p:nvPr>
        </p:nvSpPr>
        <p:spPr/>
        <p:txBody>
          <a:bodyPr/>
          <a:lstStyle/>
          <a:p>
            <a:r>
              <a:rPr lang="en-US" dirty="0"/>
              <a:t>Variables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a:t>
            </a:fld>
            <a:endParaRPr lang="en-US"/>
          </a:p>
        </p:txBody>
      </p:sp>
      <p:sp>
        <p:nvSpPr>
          <p:cNvPr id="5" name="Rectangle 4"/>
          <p:cNvSpPr/>
          <p:nvPr/>
        </p:nvSpPr>
        <p:spPr>
          <a:xfrm>
            <a:off x="461584" y="4070739"/>
            <a:ext cx="4572000" cy="1292662"/>
          </a:xfrm>
          <a:prstGeom prst="rect">
            <a:avLst/>
          </a:prstGeom>
        </p:spPr>
        <p:txBody>
          <a:bodyPr>
            <a:spAutoFit/>
          </a:bodyPr>
          <a:lstStyle/>
          <a:p>
            <a:r>
              <a:rPr lang="en-US" sz="2400" b="1" dirty="0">
                <a:solidFill>
                  <a:schemeClr val="accent5"/>
                </a:solidFill>
                <a:latin typeface="Garamond" panose="02020404030301010803" pitchFamily="18" charset="0"/>
              </a:rPr>
              <a:t>Syntax</a:t>
            </a:r>
            <a:endParaRPr lang="en-US" b="1" dirty="0">
              <a:solidFill>
                <a:schemeClr val="accent5"/>
              </a:solidFill>
              <a:latin typeface="Garamond" panose="02020404030301010803" pitchFamily="18" charset="0"/>
            </a:endParaRPr>
          </a:p>
          <a:p>
            <a:pPr lvl="1"/>
            <a:r>
              <a:rPr lang="en-US" b="1" dirty="0" err="1">
                <a:solidFill>
                  <a:srgbClr val="C00000"/>
                </a:solidFill>
                <a:latin typeface="Garamond" panose="02020404030301010803" pitchFamily="18" charset="0"/>
              </a:rPr>
              <a:t>dataType</a:t>
            </a:r>
            <a:r>
              <a:rPr lang="en-US" b="1" dirty="0">
                <a:solidFill>
                  <a:srgbClr val="C00000"/>
                </a:solidFill>
                <a:latin typeface="Garamond" panose="02020404030301010803" pitchFamily="18" charset="0"/>
              </a:rPr>
              <a:t> </a:t>
            </a:r>
            <a:r>
              <a:rPr lang="en-US" b="1" dirty="0" err="1">
                <a:solidFill>
                  <a:srgbClr val="C00000"/>
                </a:solidFill>
                <a:latin typeface="Garamond" panose="02020404030301010803" pitchFamily="18" charset="0"/>
              </a:rPr>
              <a:t>variableName</a:t>
            </a:r>
            <a:r>
              <a:rPr lang="en-US" b="1" dirty="0">
                <a:solidFill>
                  <a:srgbClr val="C00000"/>
                </a:solidFill>
                <a:latin typeface="Garamond" panose="02020404030301010803" pitchFamily="18" charset="0"/>
              </a:rPr>
              <a:t>;</a:t>
            </a:r>
          </a:p>
          <a:p>
            <a:pPr lvl="1"/>
            <a:r>
              <a:rPr lang="en-US" b="1" dirty="0">
                <a:latin typeface="Garamond" panose="02020404030301010803" pitchFamily="18" charset="0"/>
              </a:rPr>
              <a:t>or</a:t>
            </a:r>
          </a:p>
          <a:p>
            <a:pPr lvl="1"/>
            <a:r>
              <a:rPr lang="en-US" b="1" dirty="0" err="1">
                <a:solidFill>
                  <a:srgbClr val="C00000"/>
                </a:solidFill>
                <a:latin typeface="Garamond" panose="02020404030301010803" pitchFamily="18" charset="0"/>
              </a:rPr>
              <a:t>dataType</a:t>
            </a:r>
            <a:r>
              <a:rPr lang="en-US" b="1" dirty="0">
                <a:solidFill>
                  <a:srgbClr val="C00000"/>
                </a:solidFill>
                <a:latin typeface="Garamond" panose="02020404030301010803" pitchFamily="18" charset="0"/>
              </a:rPr>
              <a:t> </a:t>
            </a:r>
            <a:r>
              <a:rPr lang="en-US" b="1" dirty="0" err="1">
                <a:solidFill>
                  <a:srgbClr val="C00000"/>
                </a:solidFill>
                <a:latin typeface="Garamond" panose="02020404030301010803" pitchFamily="18" charset="0"/>
              </a:rPr>
              <a:t>variableName</a:t>
            </a:r>
            <a:r>
              <a:rPr lang="en-US" b="1" dirty="0">
                <a:solidFill>
                  <a:srgbClr val="C00000"/>
                </a:solidFill>
                <a:latin typeface="Garamond" panose="02020404030301010803" pitchFamily="18" charset="0"/>
              </a:rPr>
              <a:t> = value;</a:t>
            </a:r>
          </a:p>
        </p:txBody>
      </p:sp>
      <p:sp>
        <p:nvSpPr>
          <p:cNvPr id="6" name="Rectangle 5"/>
          <p:cNvSpPr/>
          <p:nvPr/>
        </p:nvSpPr>
        <p:spPr>
          <a:xfrm>
            <a:off x="314469" y="5532491"/>
            <a:ext cx="4559936" cy="584775"/>
          </a:xfrm>
          <a:prstGeom prst="rect">
            <a:avLst/>
          </a:prstGeom>
        </p:spPr>
        <p:txBody>
          <a:bodyPr wrap="square">
            <a:spAutoFit/>
          </a:bodyPr>
          <a:lstStyle/>
          <a:p>
            <a:r>
              <a:rPr lang="en-US" sz="1600" b="1" dirty="0">
                <a:solidFill>
                  <a:srgbClr val="002060"/>
                </a:solidFill>
                <a:latin typeface="Garamond" panose="02020404030301010803" pitchFamily="18" charset="0"/>
              </a:rPr>
              <a:t>What  are the required variables to write a program that computes Rectangle’s area?</a:t>
            </a:r>
          </a:p>
        </p:txBody>
      </p:sp>
      <p:sp>
        <p:nvSpPr>
          <p:cNvPr id="7" name="Rectangle 6"/>
          <p:cNvSpPr/>
          <p:nvPr/>
        </p:nvSpPr>
        <p:spPr>
          <a:xfrm>
            <a:off x="4874405" y="5876185"/>
            <a:ext cx="4175388" cy="338554"/>
          </a:xfrm>
          <a:prstGeom prst="rect">
            <a:avLst/>
          </a:prstGeom>
        </p:spPr>
        <p:txBody>
          <a:bodyPr wrap="square">
            <a:spAutoFit/>
          </a:bodyPr>
          <a:lstStyle/>
          <a:p>
            <a:r>
              <a:rPr lang="en-US" sz="1600" b="1" dirty="0">
                <a:solidFill>
                  <a:srgbClr val="FF0000"/>
                </a:solidFill>
                <a:latin typeface="Garamond" panose="02020404030301010803" pitchFamily="18" charset="0"/>
              </a:rPr>
              <a:t>Variables to represent student information:</a:t>
            </a:r>
          </a:p>
        </p:txBody>
      </p:sp>
      <p:sp>
        <p:nvSpPr>
          <p:cNvPr id="8" name="Rectangle 7"/>
          <p:cNvSpPr/>
          <p:nvPr/>
        </p:nvSpPr>
        <p:spPr>
          <a:xfrm>
            <a:off x="5194986" y="4091081"/>
            <a:ext cx="3634545" cy="1785104"/>
          </a:xfrm>
          <a:prstGeom prst="rect">
            <a:avLst/>
          </a:prstGeom>
        </p:spPr>
        <p:txBody>
          <a:bodyPr wrap="square">
            <a:spAutoFit/>
          </a:bodyPr>
          <a:lstStyle/>
          <a:p>
            <a:r>
              <a:rPr lang="en-US" sz="2000" b="1" dirty="0">
                <a:solidFill>
                  <a:schemeClr val="accent5"/>
                </a:solidFill>
                <a:latin typeface="Garamond" panose="02020404030301010803" pitchFamily="18" charset="0"/>
              </a:rPr>
              <a:t>Examples</a:t>
            </a:r>
            <a:r>
              <a:rPr lang="en-US" dirty="0">
                <a:latin typeface="Garamond" panose="02020404030301010803" pitchFamily="18" charset="0"/>
              </a:rPr>
              <a:t>:</a:t>
            </a:r>
          </a:p>
          <a:p>
            <a:pPr lvl="1"/>
            <a:r>
              <a:rPr lang="en-US" b="1" dirty="0" err="1">
                <a:latin typeface="Garamond" panose="02020404030301010803" pitchFamily="18" charset="0"/>
              </a:rPr>
              <a:t>int</a:t>
            </a:r>
            <a:r>
              <a:rPr lang="en-US" b="1" dirty="0">
                <a:latin typeface="Garamond" panose="02020404030301010803" pitchFamily="18" charset="0"/>
              </a:rPr>
              <a:t> length, width;</a:t>
            </a:r>
          </a:p>
          <a:p>
            <a:pPr lvl="1"/>
            <a:r>
              <a:rPr lang="en-US" b="1" dirty="0">
                <a:latin typeface="Garamond" panose="02020404030301010803" pitchFamily="18" charset="0"/>
              </a:rPr>
              <a:t>double radius, area = 0.0;</a:t>
            </a:r>
          </a:p>
          <a:p>
            <a:pPr lvl="1"/>
            <a:r>
              <a:rPr lang="en-US" b="1" dirty="0">
                <a:latin typeface="Garamond" panose="02020404030301010803" pitchFamily="18" charset="0"/>
              </a:rPr>
              <a:t>char letter = ’A’;</a:t>
            </a:r>
          </a:p>
          <a:p>
            <a:pPr lvl="1"/>
            <a:r>
              <a:rPr lang="en-US" b="1" dirty="0" err="1">
                <a:latin typeface="Garamond" panose="02020404030301010803" pitchFamily="18" charset="0"/>
              </a:rPr>
              <a:t>boolean</a:t>
            </a:r>
            <a:r>
              <a:rPr lang="en-US" b="1" dirty="0">
                <a:latin typeface="Garamond" panose="02020404030301010803" pitchFamily="18" charset="0"/>
              </a:rPr>
              <a:t> found = true;</a:t>
            </a:r>
          </a:p>
          <a:p>
            <a:pPr lvl="1"/>
            <a:r>
              <a:rPr lang="en-US" b="1" dirty="0">
                <a:latin typeface="Garamond" panose="02020404030301010803" pitchFamily="18" charset="0"/>
              </a:rPr>
              <a:t>String </a:t>
            </a:r>
            <a:r>
              <a:rPr lang="en-US" b="1" dirty="0" err="1">
                <a:latin typeface="Garamond" panose="02020404030301010803" pitchFamily="18" charset="0"/>
              </a:rPr>
              <a:t>courseTitle</a:t>
            </a:r>
            <a:r>
              <a:rPr lang="en-US" b="1" dirty="0">
                <a:latin typeface="Garamond" panose="02020404030301010803" pitchFamily="18" charset="0"/>
              </a:rPr>
              <a:t> = “ICS108”;</a:t>
            </a:r>
          </a:p>
        </p:txBody>
      </p:sp>
      <p:sp>
        <p:nvSpPr>
          <p:cNvPr id="9" name="Rectangle 8"/>
          <p:cNvSpPr/>
          <p:nvPr/>
        </p:nvSpPr>
        <p:spPr>
          <a:xfrm>
            <a:off x="1194401" y="6062809"/>
            <a:ext cx="2564959" cy="338554"/>
          </a:xfrm>
          <a:prstGeom prst="rect">
            <a:avLst/>
          </a:prstGeom>
        </p:spPr>
        <p:txBody>
          <a:bodyPr wrap="square">
            <a:spAutoFit/>
          </a:bodyPr>
          <a:lstStyle/>
          <a:p>
            <a:pPr algn="ctr"/>
            <a:r>
              <a:rPr lang="en-US" sz="1600" b="1" dirty="0">
                <a:solidFill>
                  <a:srgbClr val="FF0000"/>
                </a:solidFill>
                <a:latin typeface="Garamond" panose="02020404030301010803" pitchFamily="18" charset="0"/>
              </a:rPr>
              <a:t>length, width and area </a:t>
            </a:r>
          </a:p>
        </p:txBody>
      </p:sp>
      <p:sp>
        <p:nvSpPr>
          <p:cNvPr id="10" name="Rectangle 9"/>
          <p:cNvSpPr/>
          <p:nvPr/>
        </p:nvSpPr>
        <p:spPr>
          <a:xfrm>
            <a:off x="5513453" y="6124883"/>
            <a:ext cx="2628253" cy="338554"/>
          </a:xfrm>
          <a:prstGeom prst="rect">
            <a:avLst/>
          </a:prstGeom>
        </p:spPr>
        <p:txBody>
          <a:bodyPr wrap="square">
            <a:spAutoFit/>
          </a:bodyPr>
          <a:lstStyle/>
          <a:p>
            <a:pPr algn="ctr"/>
            <a:r>
              <a:rPr lang="en-US" sz="1600" b="1" dirty="0">
                <a:solidFill>
                  <a:schemeClr val="accent5"/>
                </a:solidFill>
                <a:latin typeface="Garamond" panose="02020404030301010803" pitchFamily="18" charset="0"/>
              </a:rPr>
              <a:t>name, id, major, level, etc…</a:t>
            </a:r>
          </a:p>
        </p:txBody>
      </p:sp>
    </p:spTree>
    <p:extLst>
      <p:ext uri="{BB962C8B-B14F-4D97-AF65-F5344CB8AC3E}">
        <p14:creationId xmlns:p14="http://schemas.microsoft.com/office/powerpoint/2010/main" val="312229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Passing Parameters by Values(2/2)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70</a:t>
            </a:fld>
            <a:endParaRPr lang="en-US"/>
          </a:p>
        </p:txBody>
      </p:sp>
      <p:pic>
        <p:nvPicPr>
          <p:cNvPr id="5" name="Picture 4"/>
          <p:cNvPicPr>
            <a:picLocks noChangeAspect="1"/>
          </p:cNvPicPr>
          <p:nvPr/>
        </p:nvPicPr>
        <p:blipFill rotWithShape="1">
          <a:blip r:embed="rId2"/>
          <a:srcRect b="49532"/>
          <a:stretch/>
        </p:blipFill>
        <p:spPr>
          <a:xfrm>
            <a:off x="248426" y="1024299"/>
            <a:ext cx="4439434" cy="2033561"/>
          </a:xfrm>
          <a:prstGeom prst="rect">
            <a:avLst/>
          </a:prstGeom>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46" y="3248280"/>
            <a:ext cx="8356508" cy="2987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7" name="Picture 6"/>
          <p:cNvPicPr>
            <a:picLocks noChangeAspect="1"/>
          </p:cNvPicPr>
          <p:nvPr/>
        </p:nvPicPr>
        <p:blipFill rotWithShape="1">
          <a:blip r:embed="rId2"/>
          <a:srcRect t="50008" r="15455"/>
          <a:stretch/>
        </p:blipFill>
        <p:spPr>
          <a:xfrm>
            <a:off x="4488078" y="1024299"/>
            <a:ext cx="4354351" cy="2336888"/>
          </a:xfrm>
          <a:prstGeom prst="rect">
            <a:avLst/>
          </a:prstGeom>
        </p:spPr>
      </p:pic>
      <p:sp>
        <p:nvSpPr>
          <p:cNvPr id="8" name="Rectangle 7"/>
          <p:cNvSpPr/>
          <p:nvPr/>
        </p:nvSpPr>
        <p:spPr>
          <a:xfrm>
            <a:off x="7023230" y="6122406"/>
            <a:ext cx="1991058" cy="338554"/>
          </a:xfrm>
          <a:prstGeom prst="rect">
            <a:avLst/>
          </a:prstGeom>
        </p:spPr>
        <p:txBody>
          <a:bodyPr wrap="none">
            <a:spAutoFit/>
          </a:bodyPr>
          <a:lstStyle/>
          <a:p>
            <a:r>
              <a:rPr lang="en-US" sz="1600" dirty="0">
                <a:solidFill>
                  <a:srgbClr val="FF0000"/>
                </a:solidFill>
                <a:latin typeface="Times New Roman" panose="02020603050405020304" pitchFamily="18" charset="0"/>
                <a:cs typeface="Times New Roman" panose="02020603050405020304" pitchFamily="18" charset="0"/>
              </a:rPr>
              <a:t>TestPassByValue.java</a:t>
            </a:r>
          </a:p>
        </p:txBody>
      </p:sp>
    </p:spTree>
    <p:extLst>
      <p:ext uri="{BB962C8B-B14F-4D97-AF65-F5344CB8AC3E}">
        <p14:creationId xmlns:p14="http://schemas.microsoft.com/office/powerpoint/2010/main" val="21432368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Identify and correct the errors in the following program:</a:t>
            </a:r>
          </a:p>
        </p:txBody>
      </p:sp>
      <p:sp>
        <p:nvSpPr>
          <p:cNvPr id="3" name="Title 2"/>
          <p:cNvSpPr>
            <a:spLocks noGrp="1"/>
          </p:cNvSpPr>
          <p:nvPr>
            <p:ph type="ctrTitle"/>
          </p:nvPr>
        </p:nvSpPr>
        <p:spPr/>
        <p:txBody>
          <a:bodyPr/>
          <a:lstStyle/>
          <a:p>
            <a:r>
              <a:rPr lang="en-US" dirty="0"/>
              <a:t>Popup-Question(6): </a:t>
            </a:r>
            <a:r>
              <a:rPr lang="en-US" altLang="en-US" sz="2400" dirty="0"/>
              <a:t>Checkpoint 6.5.2</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71</a:t>
            </a:fld>
            <a:endParaRPr lang="en-US"/>
          </a:p>
        </p:txBody>
      </p:sp>
      <p:sp>
        <p:nvSpPr>
          <p:cNvPr id="5" name="Rectangle 4"/>
          <p:cNvSpPr/>
          <p:nvPr/>
        </p:nvSpPr>
        <p:spPr>
          <a:xfrm>
            <a:off x="2286000" y="1720840"/>
            <a:ext cx="5279180" cy="313932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1    </a:t>
            </a:r>
            <a:r>
              <a:rPr lang="en-US" dirty="0">
                <a:solidFill>
                  <a:schemeClr val="accent5"/>
                </a:solidFill>
                <a:latin typeface="Times New Roman" panose="02020603050405020304" pitchFamily="18" charset="0"/>
                <a:cs typeface="Times New Roman" panose="02020603050405020304" pitchFamily="18" charset="0"/>
              </a:rPr>
              <a:t>public class </a:t>
            </a:r>
            <a:r>
              <a:rPr lang="en-US" dirty="0">
                <a:latin typeface="Times New Roman" panose="02020603050405020304" pitchFamily="18" charset="0"/>
                <a:cs typeface="Times New Roman" panose="02020603050405020304" pitchFamily="18" charset="0"/>
              </a:rPr>
              <a:t>Test {</a:t>
            </a:r>
          </a:p>
          <a:p>
            <a:r>
              <a:rPr lang="en-US" dirty="0">
                <a:latin typeface="Times New Roman" panose="02020603050405020304" pitchFamily="18" charset="0"/>
                <a:cs typeface="Times New Roman" panose="02020603050405020304" pitchFamily="18" charset="0"/>
              </a:rPr>
              <a:t>2       </a:t>
            </a:r>
            <a:r>
              <a:rPr lang="en-US" dirty="0">
                <a:solidFill>
                  <a:schemeClr val="accent5"/>
                </a:solidFill>
                <a:latin typeface="Times New Roman" panose="02020603050405020304" pitchFamily="18" charset="0"/>
                <a:cs typeface="Times New Roman" panose="02020603050405020304" pitchFamily="18" charset="0"/>
              </a:rPr>
              <a:t>public static void </a:t>
            </a:r>
            <a:r>
              <a:rPr lang="en-US" dirty="0">
                <a:latin typeface="Times New Roman" panose="02020603050405020304" pitchFamily="18" charset="0"/>
                <a:cs typeface="Times New Roman" panose="02020603050405020304" pitchFamily="18" charset="0"/>
              </a:rPr>
              <a:t>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nPrintln</a:t>
            </a:r>
            <a:r>
              <a:rPr lang="en-US" dirty="0">
                <a:latin typeface="Times New Roman" panose="02020603050405020304" pitchFamily="18" charset="0"/>
                <a:cs typeface="Times New Roman" panose="02020603050405020304" pitchFamily="18" charset="0"/>
              </a:rPr>
              <a:t>(5, "Welcome to Java!");</a:t>
            </a:r>
          </a:p>
          <a:p>
            <a:r>
              <a:rPr lang="en-US" dirty="0">
                <a:latin typeface="Times New Roman" panose="02020603050405020304" pitchFamily="18" charset="0"/>
                <a:cs typeface="Times New Roman" panose="02020603050405020304" pitchFamily="18" charset="0"/>
              </a:rPr>
              <a:t>4   }</a:t>
            </a:r>
          </a:p>
          <a:p>
            <a:r>
              <a:rPr lang="en-US" dirty="0">
                <a:latin typeface="Times New Roman" panose="02020603050405020304" pitchFamily="18" charset="0"/>
                <a:cs typeface="Times New Roman" panose="02020603050405020304" pitchFamily="18" charset="0"/>
              </a:rPr>
              <a:t>5</a:t>
            </a:r>
          </a:p>
          <a:p>
            <a:r>
              <a:rPr lang="en-US" dirty="0">
                <a:latin typeface="Times New Roman" panose="02020603050405020304" pitchFamily="18" charset="0"/>
                <a:cs typeface="Times New Roman" panose="02020603050405020304" pitchFamily="18" charset="0"/>
              </a:rPr>
              <a:t>6      </a:t>
            </a:r>
            <a:r>
              <a:rPr lang="en-US" dirty="0">
                <a:solidFill>
                  <a:schemeClr val="accent5"/>
                </a:solidFill>
                <a:latin typeface="Times New Roman" panose="02020603050405020304" pitchFamily="18" charset="0"/>
                <a:cs typeface="Times New Roman" panose="02020603050405020304" pitchFamily="18" charset="0"/>
              </a:rPr>
              <a:t>public static void </a:t>
            </a:r>
            <a:r>
              <a:rPr lang="en-US" dirty="0" err="1">
                <a:latin typeface="Times New Roman" panose="02020603050405020304" pitchFamily="18" charset="0"/>
                <a:cs typeface="Times New Roman" panose="02020603050405020304" pitchFamily="18" charset="0"/>
              </a:rPr>
              <a:t>nPrintln</a:t>
            </a:r>
            <a:r>
              <a:rPr lang="en-US" dirty="0">
                <a:latin typeface="Times New Roman" panose="02020603050405020304" pitchFamily="18" charset="0"/>
                <a:cs typeface="Times New Roman" panose="02020603050405020304" pitchFamily="18" charset="0"/>
              </a:rPr>
              <a:t>(String message,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n) {</a:t>
            </a:r>
          </a:p>
          <a:p>
            <a:r>
              <a:rPr lang="en-US" dirty="0">
                <a:latin typeface="Times New Roman" panose="02020603050405020304" pitchFamily="18" charset="0"/>
                <a:cs typeface="Times New Roman" panose="02020603050405020304" pitchFamily="18" charset="0"/>
              </a:rPr>
              <a:t>7           </a:t>
            </a:r>
            <a:r>
              <a:rPr lang="en-US" dirty="0" err="1">
                <a:solidFill>
                  <a:schemeClr val="accent5"/>
                </a:solidFill>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n = 1;</a:t>
            </a:r>
          </a:p>
          <a:p>
            <a:r>
              <a:rPr lang="en-US" dirty="0">
                <a:latin typeface="Times New Roman" panose="02020603050405020304" pitchFamily="18" charset="0"/>
                <a:cs typeface="Times New Roman" panose="02020603050405020304" pitchFamily="18" charset="0"/>
              </a:rPr>
              <a:t>8           </a:t>
            </a:r>
            <a:r>
              <a:rPr lang="en-US" dirty="0">
                <a:solidFill>
                  <a:schemeClr val="accent5"/>
                </a:solidFill>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a:t>
            </a:r>
            <a:r>
              <a:rPr lang="en-US" dirty="0" err="1">
                <a:solidFill>
                  <a:schemeClr val="accent5"/>
                </a:solidFill>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0;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&lt; 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9               System.out.println(message);</a:t>
            </a:r>
          </a:p>
          <a:p>
            <a:r>
              <a:rPr lang="en-US" dirty="0">
                <a:latin typeface="Times New Roman" panose="02020603050405020304" pitchFamily="18" charset="0"/>
                <a:cs typeface="Times New Roman" panose="02020603050405020304" pitchFamily="18" charset="0"/>
              </a:rPr>
              <a:t>10      }</a:t>
            </a:r>
          </a:p>
          <a:p>
            <a:r>
              <a:rPr lang="en-US" dirty="0">
                <a:latin typeface="Times New Roman" panose="02020603050405020304" pitchFamily="18" charset="0"/>
                <a:cs typeface="Times New Roman" panose="02020603050405020304" pitchFamily="18" charset="0"/>
              </a:rPr>
              <a:t>11   }</a:t>
            </a:r>
          </a:p>
        </p:txBody>
      </p:sp>
      <p:sp>
        <p:nvSpPr>
          <p:cNvPr id="6" name="Rectangle 5"/>
          <p:cNvSpPr/>
          <p:nvPr/>
        </p:nvSpPr>
        <p:spPr>
          <a:xfrm>
            <a:off x="1203850" y="5296095"/>
            <a:ext cx="6736300" cy="923330"/>
          </a:xfrm>
          <a:prstGeom prst="rect">
            <a:avLst/>
          </a:prstGeom>
        </p:spPr>
        <p:txBody>
          <a:bodyPr wrap="square">
            <a:spAutoFit/>
          </a:bodyPr>
          <a:lstStyle/>
          <a:p>
            <a:pPr marL="342900" indent="-342900">
              <a:buAutoNum type="arabicPeriod"/>
            </a:pPr>
            <a:r>
              <a:rPr lang="en-US" dirty="0">
                <a:solidFill>
                  <a:srgbClr val="FF0000"/>
                </a:solidFill>
                <a:latin typeface="Times New Roman" panose="02020603050405020304" pitchFamily="18" charset="0"/>
                <a:cs typeface="Times New Roman" panose="02020603050405020304" pitchFamily="18" charset="0"/>
              </a:rPr>
              <a:t>The arguments are not passed in the right order. </a:t>
            </a:r>
          </a:p>
          <a:p>
            <a:pPr marL="342900" indent="-342900">
              <a:buAutoNum type="arabicPeriod"/>
            </a:pPr>
            <a:endParaRPr lang="en-US" dirty="0">
              <a:solidFill>
                <a:srgbClr val="FF0000"/>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rgbClr val="FF0000"/>
                </a:solidFill>
                <a:latin typeface="Times New Roman" panose="02020603050405020304" pitchFamily="18" charset="0"/>
                <a:cs typeface="Times New Roman" panose="02020603050405020304" pitchFamily="18" charset="0"/>
              </a:rPr>
              <a:t>n is a parameter, but is </a:t>
            </a:r>
            <a:r>
              <a:rPr lang="en-US" dirty="0" err="1">
                <a:solidFill>
                  <a:srgbClr val="FF0000"/>
                </a:solidFill>
                <a:latin typeface="Times New Roman" panose="02020603050405020304" pitchFamily="18" charset="0"/>
                <a:cs typeface="Times New Roman" panose="02020603050405020304" pitchFamily="18" charset="0"/>
              </a:rPr>
              <a:t>redeclared</a:t>
            </a:r>
            <a:r>
              <a:rPr lang="en-US" dirty="0">
                <a:solidFill>
                  <a:srgbClr val="FF0000"/>
                </a:solidFill>
                <a:latin typeface="Times New Roman" panose="02020603050405020304" pitchFamily="18" charset="0"/>
                <a:cs typeface="Times New Roman" panose="02020603050405020304" pitchFamily="18" charset="0"/>
              </a:rPr>
              <a:t> in the </a:t>
            </a:r>
            <a:r>
              <a:rPr lang="en-US" dirty="0" err="1">
                <a:solidFill>
                  <a:srgbClr val="FF0000"/>
                </a:solidFill>
                <a:latin typeface="Times New Roman" panose="02020603050405020304" pitchFamily="18" charset="0"/>
                <a:cs typeface="Times New Roman" panose="02020603050405020304" pitchFamily="18" charset="0"/>
              </a:rPr>
              <a:t>nPrintln</a:t>
            </a:r>
            <a:r>
              <a:rPr lang="en-US" dirty="0">
                <a:solidFill>
                  <a:srgbClr val="FF0000"/>
                </a:solidFill>
                <a:latin typeface="Times New Roman" panose="02020603050405020304" pitchFamily="18" charset="0"/>
                <a:cs typeface="Times New Roman" panose="02020603050405020304" pitchFamily="18" charset="0"/>
              </a:rPr>
              <a:t> method in line 7. </a:t>
            </a:r>
          </a:p>
        </p:txBody>
      </p:sp>
    </p:spTree>
    <p:extLst>
      <p:ext uri="{BB962C8B-B14F-4D97-AF65-F5344CB8AC3E}">
        <p14:creationId xmlns:p14="http://schemas.microsoft.com/office/powerpoint/2010/main" val="78819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894" y="989222"/>
            <a:ext cx="8543637" cy="5411578"/>
          </a:xfrm>
        </p:spPr>
        <p:txBody>
          <a:bodyPr/>
          <a:lstStyle/>
          <a:p>
            <a:r>
              <a:rPr lang="en-US" dirty="0"/>
              <a:t>A feature that allows you to define more than one method with the same name as long as their parameter lists are different.</a:t>
            </a:r>
          </a:p>
        </p:txBody>
      </p:sp>
      <p:sp>
        <p:nvSpPr>
          <p:cNvPr id="3" name="Title 2"/>
          <p:cNvSpPr>
            <a:spLocks noGrp="1"/>
          </p:cNvSpPr>
          <p:nvPr>
            <p:ph type="ctrTitle"/>
          </p:nvPr>
        </p:nvSpPr>
        <p:spPr/>
        <p:txBody>
          <a:bodyPr/>
          <a:lstStyle/>
          <a:p>
            <a:r>
              <a:rPr lang="en-US" altLang="en-US" dirty="0"/>
              <a:t>Overloading Methods</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72</a:t>
            </a:fld>
            <a:endParaRPr lang="en-US"/>
          </a:p>
        </p:txBody>
      </p:sp>
      <p:pic>
        <p:nvPicPr>
          <p:cNvPr id="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4017" y="1744663"/>
            <a:ext cx="4699000" cy="465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02233" y="1833792"/>
            <a:ext cx="4225443" cy="2031325"/>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you call max with </a:t>
            </a:r>
            <a:r>
              <a:rPr lang="en-US" dirty="0" err="1">
                <a:solidFill>
                  <a:srgbClr val="C00000"/>
                </a:solidFill>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parameters,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max method that expects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parameters will be invoked.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you call max with </a:t>
            </a:r>
            <a:r>
              <a:rPr lang="en-US" dirty="0">
                <a:solidFill>
                  <a:srgbClr val="C00000"/>
                </a:solidFill>
                <a:latin typeface="Times New Roman" panose="02020603050405020304" pitchFamily="18" charset="0"/>
                <a:cs typeface="Times New Roman" panose="02020603050405020304" pitchFamily="18" charset="0"/>
              </a:rPr>
              <a:t>double</a:t>
            </a:r>
            <a:r>
              <a:rPr lang="en-US" dirty="0">
                <a:latin typeface="Times New Roman" panose="02020603050405020304" pitchFamily="18" charset="0"/>
                <a:cs typeface="Times New Roman" panose="02020603050405020304" pitchFamily="18" charset="0"/>
              </a:rPr>
              <a:t> parameters,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max method that expects double parameters will be invoked. </a:t>
            </a:r>
          </a:p>
        </p:txBody>
      </p:sp>
      <p:sp>
        <p:nvSpPr>
          <p:cNvPr id="7" name="Teardrop 6"/>
          <p:cNvSpPr/>
          <p:nvPr/>
        </p:nvSpPr>
        <p:spPr>
          <a:xfrm flipH="1">
            <a:off x="381548" y="4712910"/>
            <a:ext cx="3573375" cy="1687890"/>
          </a:xfrm>
          <a:prstGeom prst="teardrop">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C00000"/>
                </a:solidFill>
                <a:latin typeface="Times New Roman" panose="02020603050405020304" pitchFamily="18" charset="0"/>
                <a:cs typeface="Times New Roman" panose="02020603050405020304" pitchFamily="18" charset="0"/>
              </a:rPr>
              <a:t>Two methods or more </a:t>
            </a:r>
            <a:r>
              <a:rPr lang="en-US" dirty="0">
                <a:solidFill>
                  <a:schemeClr val="accent5"/>
                </a:solidFill>
                <a:latin typeface="Times New Roman" panose="02020603050405020304" pitchFamily="18" charset="0"/>
                <a:cs typeface="Times New Roman" panose="02020603050405020304" pitchFamily="18" charset="0"/>
              </a:rPr>
              <a:t>within one class</a:t>
            </a:r>
            <a:r>
              <a:rPr lang="en-US" dirty="0">
                <a:solidFill>
                  <a:srgbClr val="C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have </a:t>
            </a:r>
            <a:r>
              <a:rPr lang="en-US" dirty="0">
                <a:solidFill>
                  <a:srgbClr val="C00000"/>
                </a:solidFill>
                <a:latin typeface="Times New Roman" panose="02020603050405020304" pitchFamily="18" charset="0"/>
                <a:cs typeface="Times New Roman" panose="02020603050405020304" pitchFamily="18" charset="0"/>
              </a:rPr>
              <a:t>the same name </a:t>
            </a:r>
            <a:r>
              <a:rPr lang="en-US" dirty="0">
                <a:latin typeface="Times New Roman" panose="02020603050405020304" pitchFamily="18" charset="0"/>
                <a:cs typeface="Times New Roman" panose="02020603050405020304" pitchFamily="18" charset="0"/>
              </a:rPr>
              <a:t>but </a:t>
            </a:r>
            <a:r>
              <a:rPr lang="en-US" dirty="0">
                <a:solidFill>
                  <a:srgbClr val="C00000"/>
                </a:solidFill>
                <a:latin typeface="Times New Roman" panose="02020603050405020304" pitchFamily="18" charset="0"/>
                <a:cs typeface="Times New Roman" panose="02020603050405020304" pitchFamily="18" charset="0"/>
              </a:rPr>
              <a:t>different parameter </a:t>
            </a:r>
            <a:r>
              <a:rPr lang="en-US" dirty="0">
                <a:latin typeface="Times New Roman" panose="02020603050405020304" pitchFamily="18" charset="0"/>
                <a:cs typeface="Times New Roman" panose="02020603050405020304" pitchFamily="18" charset="0"/>
              </a:rPr>
              <a:t>lists</a:t>
            </a:r>
            <a:r>
              <a:rPr lang="en-US" dirty="0">
                <a:solidFill>
                  <a:schemeClr val="accent5"/>
                </a:solidFill>
                <a:latin typeface="Times New Roman" panose="02020603050405020304" pitchFamily="18" charset="0"/>
                <a:cs typeface="Times New Roman" panose="02020603050405020304" pitchFamily="18" charset="0"/>
              </a:rPr>
              <a:t>. </a:t>
            </a:r>
          </a:p>
        </p:txBody>
      </p:sp>
      <p:sp>
        <p:nvSpPr>
          <p:cNvPr id="8" name="Rectangle 7"/>
          <p:cNvSpPr/>
          <p:nvPr/>
        </p:nvSpPr>
        <p:spPr>
          <a:xfrm>
            <a:off x="314469" y="3965848"/>
            <a:ext cx="4000973" cy="584775"/>
          </a:xfrm>
          <a:prstGeom prst="rect">
            <a:avLst/>
          </a:prstGeom>
        </p:spPr>
        <p:txBody>
          <a:bodyPr wrap="square">
            <a:spAutoFit/>
          </a:bodyPr>
          <a:lstStyle/>
          <a:p>
            <a:pPr algn="ctr"/>
            <a:r>
              <a:rPr lang="en-US" sz="1600" dirty="0">
                <a:solidFill>
                  <a:srgbClr val="C00000"/>
                </a:solidFill>
                <a:latin typeface="Times New Roman" panose="02020603050405020304" pitchFamily="18" charset="0"/>
                <a:cs typeface="Times New Roman" panose="02020603050405020304" pitchFamily="18" charset="0"/>
              </a:rPr>
              <a:t>You cannot overload methods</a:t>
            </a:r>
          </a:p>
          <a:p>
            <a:pPr algn="ctr"/>
            <a:r>
              <a:rPr lang="en-US" sz="1600" dirty="0">
                <a:solidFill>
                  <a:srgbClr val="C00000"/>
                </a:solidFill>
                <a:latin typeface="Times New Roman" panose="02020603050405020304" pitchFamily="18" charset="0"/>
                <a:cs typeface="Times New Roman" panose="02020603050405020304" pitchFamily="18" charset="0"/>
              </a:rPr>
              <a:t>based on different modifiers or return types.</a:t>
            </a:r>
          </a:p>
        </p:txBody>
      </p:sp>
      <p:sp>
        <p:nvSpPr>
          <p:cNvPr id="9" name="Rectangle 8"/>
          <p:cNvSpPr/>
          <p:nvPr/>
        </p:nvSpPr>
        <p:spPr>
          <a:xfrm>
            <a:off x="6350181" y="6092326"/>
            <a:ext cx="2586093" cy="338554"/>
          </a:xfrm>
          <a:prstGeom prst="rect">
            <a:avLst/>
          </a:prstGeom>
        </p:spPr>
        <p:txBody>
          <a:bodyPr wrap="none">
            <a:spAutoFit/>
          </a:bodyPr>
          <a:lstStyle/>
          <a:p>
            <a:r>
              <a:rPr lang="en-US" sz="1600" dirty="0">
                <a:solidFill>
                  <a:srgbClr val="FF0000"/>
                </a:solidFill>
                <a:latin typeface="Times New Roman" panose="02020603050405020304" pitchFamily="18" charset="0"/>
                <a:cs typeface="Times New Roman" panose="02020603050405020304" pitchFamily="18" charset="0"/>
              </a:rPr>
              <a:t>TestMethodOverloading.java</a:t>
            </a:r>
          </a:p>
        </p:txBody>
      </p:sp>
    </p:spTree>
    <p:extLst>
      <p:ext uri="{BB962C8B-B14F-4D97-AF65-F5344CB8AC3E}">
        <p14:creationId xmlns:p14="http://schemas.microsoft.com/office/powerpoint/2010/main" val="15137612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89223"/>
            <a:ext cx="3350840" cy="3260436"/>
          </a:xfrm>
        </p:spPr>
        <p:txBody>
          <a:bodyPr>
            <a:normAutofit lnSpcReduction="10000"/>
          </a:bodyPr>
          <a:lstStyle/>
          <a:p>
            <a:r>
              <a:rPr lang="en-US" dirty="0"/>
              <a:t>Ambiguous invocation occurs when there are two or more possible matches for a method call and the compiler cannot determine the most specific match. </a:t>
            </a:r>
          </a:p>
          <a:p>
            <a:r>
              <a:rPr lang="en-US" dirty="0"/>
              <a:t>Ambiguous invocation is a compile error. </a:t>
            </a:r>
          </a:p>
        </p:txBody>
      </p:sp>
      <p:sp>
        <p:nvSpPr>
          <p:cNvPr id="3" name="Title 2"/>
          <p:cNvSpPr>
            <a:spLocks noGrp="1"/>
          </p:cNvSpPr>
          <p:nvPr>
            <p:ph type="ctrTitle"/>
          </p:nvPr>
        </p:nvSpPr>
        <p:spPr/>
        <p:txBody>
          <a:bodyPr/>
          <a:lstStyle/>
          <a:p>
            <a:r>
              <a:rPr lang="en-US" dirty="0"/>
              <a:t>Ambiguous Invocation</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73</a:t>
            </a:fld>
            <a:endParaRPr lang="en-US"/>
          </a:p>
        </p:txBody>
      </p:sp>
      <p:sp>
        <p:nvSpPr>
          <p:cNvPr id="5" name="Rectangle 4"/>
          <p:cNvSpPr/>
          <p:nvPr/>
        </p:nvSpPr>
        <p:spPr>
          <a:xfrm>
            <a:off x="3918536" y="989223"/>
            <a:ext cx="5133363" cy="5576911"/>
          </a:xfrm>
          <a:prstGeom prst="rect">
            <a:avLst/>
          </a:prstGeom>
        </p:spPr>
        <p:txBody>
          <a:bodyPr wrap="square">
            <a:spAutoFit/>
          </a:bodyPr>
          <a:lstStyle/>
          <a:p>
            <a:pPr>
              <a:lnSpc>
                <a:spcPct val="90000"/>
              </a:lnSpc>
            </a:pPr>
            <a:r>
              <a:rPr lang="en-US" altLang="en-US" dirty="0">
                <a:solidFill>
                  <a:schemeClr val="accent5"/>
                </a:solidFill>
                <a:latin typeface="Times New Roman" panose="02020603050405020304" pitchFamily="18" charset="0"/>
                <a:cs typeface="Times New Roman" panose="02020603050405020304" pitchFamily="18" charset="0"/>
              </a:rPr>
              <a:t>public class </a:t>
            </a:r>
            <a:r>
              <a:rPr lang="en-US" altLang="en-US" dirty="0" err="1">
                <a:solidFill>
                  <a:srgbClr val="000000"/>
                </a:solidFill>
                <a:latin typeface="Times New Roman" panose="02020603050405020304" pitchFamily="18" charset="0"/>
                <a:cs typeface="Times New Roman" panose="02020603050405020304" pitchFamily="18" charset="0"/>
              </a:rPr>
              <a:t>AmbiguousOverloading</a:t>
            </a:r>
            <a:r>
              <a:rPr lang="en-US" altLang="en-US" dirty="0">
                <a:solidFill>
                  <a:srgbClr val="000000"/>
                </a:solidFill>
                <a:latin typeface="Times New Roman" panose="02020603050405020304" pitchFamily="18" charset="0"/>
                <a:cs typeface="Times New Roman" panose="02020603050405020304" pitchFamily="18" charset="0"/>
              </a:rPr>
              <a:t> {</a:t>
            </a:r>
          </a:p>
          <a:p>
            <a:pPr>
              <a:lnSpc>
                <a:spcPct val="90000"/>
              </a:lnSpc>
            </a:pPr>
            <a:endParaRPr lang="en-US" altLang="en-US" dirty="0">
              <a:solidFill>
                <a:srgbClr val="000000"/>
              </a:solidFill>
              <a:latin typeface="Times New Roman" panose="02020603050405020304" pitchFamily="18" charset="0"/>
              <a:cs typeface="Times New Roman" panose="02020603050405020304" pitchFamily="18" charset="0"/>
            </a:endParaRP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chemeClr val="accent5"/>
                </a:solidFill>
                <a:latin typeface="Times New Roman" panose="02020603050405020304" pitchFamily="18" charset="0"/>
                <a:cs typeface="Times New Roman" panose="02020603050405020304" pitchFamily="18" charset="0"/>
              </a:rPr>
              <a:t>public static void </a:t>
            </a:r>
            <a:r>
              <a:rPr lang="en-US" altLang="en-US" dirty="0">
                <a:solidFill>
                  <a:srgbClr val="000000"/>
                </a:solidFill>
                <a:latin typeface="Times New Roman" panose="02020603050405020304" pitchFamily="18" charset="0"/>
                <a:cs typeface="Times New Roman" panose="02020603050405020304" pitchFamily="18" charset="0"/>
              </a:rPr>
              <a:t>main(String[] </a:t>
            </a:r>
            <a:r>
              <a:rPr lang="en-US" altLang="en-US" dirty="0" err="1">
                <a:solidFill>
                  <a:srgbClr val="000000"/>
                </a:solidFill>
                <a:latin typeface="Times New Roman" panose="02020603050405020304" pitchFamily="18" charset="0"/>
                <a:cs typeface="Times New Roman" panose="02020603050405020304" pitchFamily="18" charset="0"/>
              </a:rPr>
              <a:t>args</a:t>
            </a:r>
            <a:r>
              <a:rPr lang="en-US" altLang="en-US" dirty="0">
                <a:solidFill>
                  <a:srgbClr val="000000"/>
                </a:solidFill>
                <a:latin typeface="Times New Roman" panose="02020603050405020304" pitchFamily="18" charset="0"/>
                <a:cs typeface="Times New Roman" panose="02020603050405020304" pitchFamily="18" charset="0"/>
              </a:rPr>
              <a:t>) {</a:t>
            </a: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 	System.out.println(max(1, 2.5));  </a:t>
            </a: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    	System.out.println(max(1.5, 2)); 	</a:t>
            </a: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         System.out.println(max(1, 2));  </a:t>
            </a: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  }</a:t>
            </a: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 </a:t>
            </a: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chemeClr val="accent5"/>
                </a:solidFill>
                <a:latin typeface="Times New Roman" panose="02020603050405020304" pitchFamily="18" charset="0"/>
                <a:cs typeface="Times New Roman" panose="02020603050405020304" pitchFamily="18" charset="0"/>
              </a:rPr>
              <a:t>public static double </a:t>
            </a:r>
            <a:r>
              <a:rPr lang="en-US" altLang="en-US" dirty="0">
                <a:solidFill>
                  <a:srgbClr val="000000"/>
                </a:solidFill>
                <a:latin typeface="Times New Roman" panose="02020603050405020304" pitchFamily="18" charset="0"/>
                <a:cs typeface="Times New Roman" panose="02020603050405020304" pitchFamily="18" charset="0"/>
              </a:rPr>
              <a:t>max( </a:t>
            </a:r>
            <a:r>
              <a:rPr lang="en-US" altLang="en-US" dirty="0" err="1">
                <a:solidFill>
                  <a:schemeClr val="accent5"/>
                </a:solidFill>
                <a:latin typeface="Times New Roman" panose="02020603050405020304" pitchFamily="18" charset="0"/>
                <a:cs typeface="Times New Roman" panose="02020603050405020304" pitchFamily="18" charset="0"/>
              </a:rPr>
              <a:t>int</a:t>
            </a:r>
            <a:r>
              <a:rPr lang="en-US" altLang="en-US" dirty="0">
                <a:solidFill>
                  <a:srgbClr val="000000"/>
                </a:solidFill>
                <a:latin typeface="Times New Roman" panose="02020603050405020304" pitchFamily="18" charset="0"/>
                <a:cs typeface="Times New Roman" panose="02020603050405020304" pitchFamily="18" charset="0"/>
              </a:rPr>
              <a:t> num1, double num2) { </a:t>
            </a: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chemeClr val="accent5"/>
                </a:solidFill>
                <a:latin typeface="Times New Roman" panose="02020603050405020304" pitchFamily="18" charset="0"/>
                <a:cs typeface="Times New Roman" panose="02020603050405020304" pitchFamily="18" charset="0"/>
              </a:rPr>
              <a:t>if</a:t>
            </a:r>
            <a:r>
              <a:rPr lang="en-US" altLang="en-US" dirty="0">
                <a:solidFill>
                  <a:srgbClr val="000000"/>
                </a:solidFill>
                <a:latin typeface="Times New Roman" panose="02020603050405020304" pitchFamily="18" charset="0"/>
                <a:cs typeface="Times New Roman" panose="02020603050405020304" pitchFamily="18" charset="0"/>
              </a:rPr>
              <a:t> (num1 &gt; num2)</a:t>
            </a: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      return num1;</a:t>
            </a: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chemeClr val="accent5"/>
                </a:solidFill>
                <a:latin typeface="Times New Roman" panose="02020603050405020304" pitchFamily="18" charset="0"/>
                <a:cs typeface="Times New Roman" panose="02020603050405020304" pitchFamily="18" charset="0"/>
              </a:rPr>
              <a:t>else</a:t>
            </a: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chemeClr val="accent5"/>
                </a:solidFill>
                <a:latin typeface="Times New Roman" panose="02020603050405020304" pitchFamily="18" charset="0"/>
                <a:cs typeface="Times New Roman" panose="02020603050405020304" pitchFamily="18" charset="0"/>
              </a:rPr>
              <a:t>return</a:t>
            </a:r>
            <a:r>
              <a:rPr lang="en-US" altLang="en-US" dirty="0">
                <a:solidFill>
                  <a:srgbClr val="000000"/>
                </a:solidFill>
                <a:latin typeface="Times New Roman" panose="02020603050405020304" pitchFamily="18" charset="0"/>
                <a:cs typeface="Times New Roman" panose="02020603050405020304" pitchFamily="18" charset="0"/>
              </a:rPr>
              <a:t> num2;</a:t>
            </a: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  }</a:t>
            </a: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  </a:t>
            </a: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chemeClr val="accent5"/>
                </a:solidFill>
                <a:latin typeface="Times New Roman" panose="02020603050405020304" pitchFamily="18" charset="0"/>
                <a:cs typeface="Times New Roman" panose="02020603050405020304" pitchFamily="18" charset="0"/>
              </a:rPr>
              <a:t>public static double </a:t>
            </a:r>
            <a:r>
              <a:rPr lang="en-US" altLang="en-US" dirty="0">
                <a:latin typeface="Times New Roman" panose="02020603050405020304" pitchFamily="18" charset="0"/>
                <a:cs typeface="Times New Roman" panose="02020603050405020304" pitchFamily="18" charset="0"/>
              </a:rPr>
              <a:t>max(</a:t>
            </a:r>
            <a:r>
              <a:rPr lang="en-US" altLang="en-US" dirty="0">
                <a:solidFill>
                  <a:schemeClr val="accent5"/>
                </a:solidFill>
                <a:latin typeface="Times New Roman" panose="02020603050405020304" pitchFamily="18" charset="0"/>
                <a:cs typeface="Times New Roman" panose="02020603050405020304" pitchFamily="18" charset="0"/>
              </a:rPr>
              <a:t> double</a:t>
            </a:r>
            <a:r>
              <a:rPr lang="en-US" altLang="en-US" dirty="0">
                <a:solidFill>
                  <a:srgbClr val="000000"/>
                </a:solidFill>
                <a:latin typeface="Times New Roman" panose="02020603050405020304" pitchFamily="18" charset="0"/>
                <a:cs typeface="Times New Roman" panose="02020603050405020304" pitchFamily="18" charset="0"/>
              </a:rPr>
              <a:t> num1, </a:t>
            </a:r>
            <a:r>
              <a:rPr lang="en-US" altLang="en-US" dirty="0" err="1">
                <a:solidFill>
                  <a:schemeClr val="accent5"/>
                </a:solidFill>
                <a:latin typeface="Times New Roman" panose="02020603050405020304" pitchFamily="18" charset="0"/>
                <a:cs typeface="Times New Roman" panose="02020603050405020304" pitchFamily="18" charset="0"/>
              </a:rPr>
              <a:t>int</a:t>
            </a:r>
            <a:r>
              <a:rPr lang="en-US" altLang="en-US" dirty="0">
                <a:solidFill>
                  <a:srgbClr val="000000"/>
                </a:solidFill>
                <a:latin typeface="Times New Roman" panose="02020603050405020304" pitchFamily="18" charset="0"/>
                <a:cs typeface="Times New Roman" panose="02020603050405020304" pitchFamily="18" charset="0"/>
              </a:rPr>
              <a:t> num2) {</a:t>
            </a: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chemeClr val="accent5"/>
                </a:solidFill>
                <a:latin typeface="Times New Roman" panose="02020603050405020304" pitchFamily="18" charset="0"/>
                <a:cs typeface="Times New Roman" panose="02020603050405020304" pitchFamily="18" charset="0"/>
              </a:rPr>
              <a:t>if</a:t>
            </a:r>
            <a:r>
              <a:rPr lang="en-US" altLang="en-US" dirty="0">
                <a:solidFill>
                  <a:srgbClr val="000000"/>
                </a:solidFill>
                <a:latin typeface="Times New Roman" panose="02020603050405020304" pitchFamily="18" charset="0"/>
                <a:cs typeface="Times New Roman" panose="02020603050405020304" pitchFamily="18" charset="0"/>
              </a:rPr>
              <a:t> (num1 &gt; num2)</a:t>
            </a: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chemeClr val="accent5"/>
                </a:solidFill>
                <a:latin typeface="Times New Roman" panose="02020603050405020304" pitchFamily="18" charset="0"/>
                <a:cs typeface="Times New Roman" panose="02020603050405020304" pitchFamily="18" charset="0"/>
              </a:rPr>
              <a:t>return</a:t>
            </a:r>
            <a:r>
              <a:rPr lang="en-US" altLang="en-US" dirty="0">
                <a:solidFill>
                  <a:srgbClr val="000000"/>
                </a:solidFill>
                <a:latin typeface="Times New Roman" panose="02020603050405020304" pitchFamily="18" charset="0"/>
                <a:cs typeface="Times New Roman" panose="02020603050405020304" pitchFamily="18" charset="0"/>
              </a:rPr>
              <a:t> num1;</a:t>
            </a: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chemeClr val="accent5"/>
                </a:solidFill>
                <a:latin typeface="Times New Roman" panose="02020603050405020304" pitchFamily="18" charset="0"/>
                <a:cs typeface="Times New Roman" panose="02020603050405020304" pitchFamily="18" charset="0"/>
              </a:rPr>
              <a:t>else</a:t>
            </a: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chemeClr val="accent5"/>
                </a:solidFill>
                <a:latin typeface="Times New Roman" panose="02020603050405020304" pitchFamily="18" charset="0"/>
                <a:cs typeface="Times New Roman" panose="02020603050405020304" pitchFamily="18" charset="0"/>
              </a:rPr>
              <a:t>return</a:t>
            </a:r>
            <a:r>
              <a:rPr lang="en-US" altLang="en-US" dirty="0">
                <a:solidFill>
                  <a:srgbClr val="000000"/>
                </a:solidFill>
                <a:latin typeface="Times New Roman" panose="02020603050405020304" pitchFamily="18" charset="0"/>
                <a:cs typeface="Times New Roman" panose="02020603050405020304" pitchFamily="18" charset="0"/>
              </a:rPr>
              <a:t> num2;     </a:t>
            </a: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  }</a:t>
            </a:r>
          </a:p>
          <a:p>
            <a:pPr>
              <a:lnSpc>
                <a:spcPct val="90000"/>
              </a:lnSpc>
            </a:pPr>
            <a:r>
              <a:rPr lang="en-US" altLang="en-US" dirty="0">
                <a:solidFill>
                  <a:srgbClr val="000000"/>
                </a:solidFill>
                <a:latin typeface="Times New Roman" panose="02020603050405020304" pitchFamily="18" charset="0"/>
                <a:cs typeface="Times New Roman" panose="02020603050405020304" pitchFamily="18" charset="0"/>
              </a:rPr>
              <a:t>}</a:t>
            </a:r>
          </a:p>
        </p:txBody>
      </p:sp>
      <p:sp>
        <p:nvSpPr>
          <p:cNvPr id="6" name="Rectangle 5"/>
          <p:cNvSpPr/>
          <p:nvPr/>
        </p:nvSpPr>
        <p:spPr>
          <a:xfrm>
            <a:off x="300182" y="4697553"/>
            <a:ext cx="3903427" cy="1569660"/>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Both </a:t>
            </a:r>
            <a:r>
              <a:rPr lang="en-US" sz="1600" dirty="0">
                <a:solidFill>
                  <a:schemeClr val="accent5"/>
                </a:solidFill>
                <a:latin typeface="Times New Roman" panose="02020603050405020304" pitchFamily="18" charset="0"/>
                <a:cs typeface="Times New Roman" panose="02020603050405020304" pitchFamily="18" charset="0"/>
              </a:rPr>
              <a:t>max(</a:t>
            </a:r>
            <a:r>
              <a:rPr lang="en-US" sz="1600" dirty="0" err="1">
                <a:solidFill>
                  <a:schemeClr val="accent5"/>
                </a:solidFill>
                <a:latin typeface="Times New Roman" panose="02020603050405020304" pitchFamily="18" charset="0"/>
                <a:cs typeface="Times New Roman" panose="02020603050405020304" pitchFamily="18" charset="0"/>
              </a:rPr>
              <a:t>int</a:t>
            </a:r>
            <a:r>
              <a:rPr lang="en-US" sz="1600" dirty="0">
                <a:solidFill>
                  <a:schemeClr val="accent5"/>
                </a:solidFill>
                <a:latin typeface="Times New Roman" panose="02020603050405020304" pitchFamily="18" charset="0"/>
                <a:cs typeface="Times New Roman" panose="02020603050405020304" pitchFamily="18" charset="0"/>
              </a:rPr>
              <a:t>, double) </a:t>
            </a:r>
            <a:r>
              <a:rPr lang="en-US" sz="1600" dirty="0">
                <a:latin typeface="Times New Roman" panose="02020603050405020304" pitchFamily="18" charset="0"/>
                <a:cs typeface="Times New Roman" panose="02020603050405020304" pitchFamily="18" charset="0"/>
              </a:rPr>
              <a:t>and </a:t>
            </a:r>
            <a:r>
              <a:rPr lang="en-US" sz="1600" dirty="0">
                <a:solidFill>
                  <a:schemeClr val="accent5"/>
                </a:solidFill>
                <a:latin typeface="Times New Roman" panose="02020603050405020304" pitchFamily="18" charset="0"/>
                <a:cs typeface="Times New Roman" panose="02020603050405020304" pitchFamily="18" charset="0"/>
              </a:rPr>
              <a:t>max(double, </a:t>
            </a:r>
            <a:r>
              <a:rPr lang="en-US" sz="1600" dirty="0" err="1">
                <a:solidFill>
                  <a:schemeClr val="accent5"/>
                </a:solidFill>
                <a:latin typeface="Times New Roman" panose="02020603050405020304" pitchFamily="18" charset="0"/>
                <a:cs typeface="Times New Roman" panose="02020603050405020304" pitchFamily="18" charset="0"/>
              </a:rPr>
              <a:t>int</a:t>
            </a:r>
            <a:r>
              <a:rPr lang="en-US" sz="1600" dirty="0">
                <a:solidFill>
                  <a:schemeClr val="accent5"/>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are possible candidates to match </a:t>
            </a:r>
            <a:r>
              <a:rPr lang="en-US" sz="1600" dirty="0">
                <a:solidFill>
                  <a:schemeClr val="accent5"/>
                </a:solidFill>
                <a:latin typeface="Times New Roman" panose="02020603050405020304" pitchFamily="18" charset="0"/>
                <a:cs typeface="Times New Roman" panose="02020603050405020304" pitchFamily="18" charset="0"/>
              </a:rPr>
              <a:t>max(1, 2). </a:t>
            </a:r>
          </a:p>
          <a:p>
            <a:endParaRPr lang="en-US" sz="1600" dirty="0">
              <a:solidFill>
                <a:schemeClr val="accent5"/>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Because </a:t>
            </a:r>
            <a:r>
              <a:rPr lang="en-US" sz="1600" dirty="0">
                <a:solidFill>
                  <a:schemeClr val="accent5"/>
                </a:solidFill>
                <a:latin typeface="Times New Roman" panose="02020603050405020304" pitchFamily="18" charset="0"/>
                <a:cs typeface="Times New Roman" panose="02020603050405020304" pitchFamily="18" charset="0"/>
              </a:rPr>
              <a:t>neither is more specific than the other</a:t>
            </a:r>
            <a:r>
              <a:rPr lang="en-US" sz="1600" dirty="0">
                <a:latin typeface="Times New Roman" panose="02020603050405020304" pitchFamily="18" charset="0"/>
                <a:cs typeface="Times New Roman" panose="02020603050405020304" pitchFamily="18" charset="0"/>
              </a:rPr>
              <a:t>, </a:t>
            </a:r>
            <a:r>
              <a:rPr lang="en-US" sz="1600" dirty="0">
                <a:solidFill>
                  <a:srgbClr val="FF0000"/>
                </a:solidFill>
                <a:latin typeface="Times New Roman" panose="02020603050405020304" pitchFamily="18" charset="0"/>
                <a:cs typeface="Times New Roman" panose="02020603050405020304" pitchFamily="18" charset="0"/>
              </a:rPr>
              <a:t>the invocation is ambiguous</a:t>
            </a:r>
            <a:r>
              <a:rPr lang="en-US" sz="1600" dirty="0">
                <a:latin typeface="Times New Roman" panose="02020603050405020304" pitchFamily="18" charset="0"/>
                <a:cs typeface="Times New Roman" panose="02020603050405020304" pitchFamily="18" charset="0"/>
              </a:rPr>
              <a:t>, resulting in a compile error.</a:t>
            </a:r>
          </a:p>
        </p:txBody>
      </p:sp>
      <p:sp>
        <p:nvSpPr>
          <p:cNvPr id="7" name="Rectangle 6"/>
          <p:cNvSpPr/>
          <p:nvPr/>
        </p:nvSpPr>
        <p:spPr>
          <a:xfrm>
            <a:off x="6135463" y="6043140"/>
            <a:ext cx="2858475"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AmbiguousOverloading.java</a:t>
            </a:r>
          </a:p>
        </p:txBody>
      </p:sp>
    </p:spTree>
    <p:extLst>
      <p:ext uri="{BB962C8B-B14F-4D97-AF65-F5344CB8AC3E}">
        <p14:creationId xmlns:p14="http://schemas.microsoft.com/office/powerpoint/2010/main" val="33795286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wrong in the </a:t>
            </a:r>
            <a:r>
              <a:rPr lang="en-US"/>
              <a:t>following class?</a:t>
            </a:r>
            <a:endParaRPr lang="en-US" dirty="0"/>
          </a:p>
          <a:p>
            <a:endParaRPr lang="en-US" dirty="0"/>
          </a:p>
        </p:txBody>
      </p:sp>
      <p:sp>
        <p:nvSpPr>
          <p:cNvPr id="3" name="Title 2"/>
          <p:cNvSpPr>
            <a:spLocks noGrp="1"/>
          </p:cNvSpPr>
          <p:nvPr>
            <p:ph type="ctrTitle"/>
          </p:nvPr>
        </p:nvSpPr>
        <p:spPr/>
        <p:txBody>
          <a:bodyPr/>
          <a:lstStyle/>
          <a:p>
            <a:r>
              <a:rPr lang="en-US" dirty="0"/>
              <a:t>Popup-Question(7): </a:t>
            </a:r>
            <a:r>
              <a:rPr lang="en-US" altLang="en-US" sz="2400" dirty="0"/>
              <a:t>Checkpoint 6.8.2</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74</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74736"/>
          <a:stretch/>
        </p:blipFill>
        <p:spPr bwMode="auto">
          <a:xfrm>
            <a:off x="2069816" y="2101484"/>
            <a:ext cx="4695825" cy="51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1420938" y="4624718"/>
            <a:ext cx="66376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solidFill>
                  <a:srgbClr val="FF0000"/>
                </a:solidFill>
              </a:rPr>
              <a:t>Two method  have the same signature method(</a:t>
            </a:r>
            <a:r>
              <a:rPr lang="en-US" altLang="en-US" sz="2400" dirty="0" err="1">
                <a:solidFill>
                  <a:srgbClr val="FF0000"/>
                </a:solidFill>
              </a:rPr>
              <a:t>int</a:t>
            </a:r>
            <a:r>
              <a:rPr lang="en-US" altLang="en-US" sz="2400" dirty="0">
                <a:solidFill>
                  <a:srgbClr val="FF0000"/>
                </a:solidFill>
              </a:rPr>
              <a:t>). </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27516"/>
          <a:stretch/>
        </p:blipFill>
        <p:spPr bwMode="auto">
          <a:xfrm>
            <a:off x="1893295" y="3289208"/>
            <a:ext cx="4695825" cy="1463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572161" y="2771018"/>
            <a:ext cx="2443298" cy="400110"/>
          </a:xfrm>
          <a:prstGeom prst="rect">
            <a:avLst/>
          </a:prstGeom>
          <a:noFill/>
        </p:spPr>
        <p:txBody>
          <a:bodyPr wrap="none" rtlCol="0">
            <a:spAutoFit/>
          </a:bodyPr>
          <a:lstStyle/>
          <a:p>
            <a:r>
              <a:rPr lang="en-US" sz="2000" dirty="0">
                <a:latin typeface="Times New Roman" panose="02020603050405020304" pitchFamily="18" charset="0"/>
                <a:ea typeface="Tahoma" panose="020B0604030504040204" pitchFamily="34" charset="0"/>
                <a:cs typeface="Times New Roman" panose="02020603050405020304" pitchFamily="18" charset="0"/>
              </a:rPr>
              <a:t>System.out.println(x);</a:t>
            </a:r>
          </a:p>
        </p:txBody>
      </p:sp>
    </p:spTree>
    <p:extLst>
      <p:ext uri="{BB962C8B-B14F-4D97-AF65-F5344CB8AC3E}">
        <p14:creationId xmlns:p14="http://schemas.microsoft.com/office/powerpoint/2010/main" val="16096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Given two method definitions, </a:t>
            </a:r>
            <a:endParaRPr lang="ar-SA" dirty="0"/>
          </a:p>
          <a:p>
            <a:endParaRPr lang="ar-SA" dirty="0"/>
          </a:p>
          <a:p>
            <a:endParaRPr lang="ar-SA" dirty="0"/>
          </a:p>
          <a:p>
            <a:endParaRPr lang="ar-SA" dirty="0"/>
          </a:p>
          <a:p>
            <a:endParaRPr lang="ar-SA" dirty="0"/>
          </a:p>
          <a:p>
            <a:endParaRPr lang="ar-SA" dirty="0"/>
          </a:p>
          <a:p>
            <a:endParaRPr lang="en-US" dirty="0"/>
          </a:p>
          <a:p>
            <a:endParaRPr lang="en-US" dirty="0"/>
          </a:p>
        </p:txBody>
      </p:sp>
      <p:sp>
        <p:nvSpPr>
          <p:cNvPr id="3" name="Title 2"/>
          <p:cNvSpPr>
            <a:spLocks noGrp="1"/>
          </p:cNvSpPr>
          <p:nvPr>
            <p:ph type="ctrTitle"/>
          </p:nvPr>
        </p:nvSpPr>
        <p:spPr/>
        <p:txBody>
          <a:bodyPr/>
          <a:lstStyle/>
          <a:p>
            <a:r>
              <a:rPr lang="en-US" dirty="0"/>
              <a:t>Popup-Question(8): </a:t>
            </a:r>
            <a:r>
              <a:rPr lang="en-US" sz="2400" dirty="0"/>
              <a:t>Checkpoint 6.8.3</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92" y="1776675"/>
            <a:ext cx="60960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2553814" y="4630655"/>
            <a:ext cx="403637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AutoNum type="alphaLcParenBoth"/>
            </a:pPr>
            <a:r>
              <a:rPr lang="en-US" altLang="en-US" sz="2400" dirty="0">
                <a:solidFill>
                  <a:srgbClr val="FF0000"/>
                </a:solidFill>
              </a:rPr>
              <a:t>invokes the second method. </a:t>
            </a:r>
          </a:p>
          <a:p>
            <a:pPr>
              <a:spcBef>
                <a:spcPct val="0"/>
              </a:spcBef>
              <a:buClrTx/>
              <a:buSzTx/>
              <a:buFontTx/>
              <a:buAutoNum type="alphaLcParenBoth"/>
            </a:pPr>
            <a:r>
              <a:rPr lang="en-US" altLang="en-US" sz="2400" dirty="0">
                <a:solidFill>
                  <a:srgbClr val="FF0000"/>
                </a:solidFill>
              </a:rPr>
              <a:t>invokes the second.</a:t>
            </a:r>
          </a:p>
          <a:p>
            <a:pPr>
              <a:spcBef>
                <a:spcPct val="0"/>
              </a:spcBef>
              <a:buClrTx/>
              <a:buSzTx/>
              <a:buFontTx/>
              <a:buAutoNum type="alphaLcParenBoth"/>
            </a:pPr>
            <a:r>
              <a:rPr lang="en-US" altLang="en-US" sz="2400" dirty="0">
                <a:solidFill>
                  <a:srgbClr val="FF0000"/>
                </a:solidFill>
              </a:rPr>
              <a:t>invokes the first method.</a:t>
            </a:r>
          </a:p>
        </p:txBody>
      </p:sp>
    </p:spTree>
    <p:extLst>
      <p:ext uri="{BB962C8B-B14F-4D97-AF65-F5344CB8AC3E}">
        <p14:creationId xmlns:p14="http://schemas.microsoft.com/office/powerpoint/2010/main" val="179091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5"/>
            <a:ext cx="8578042" cy="3461114"/>
          </a:xfrm>
        </p:spPr>
        <p:txBody>
          <a:bodyPr>
            <a:normAutofit/>
          </a:bodyPr>
          <a:lstStyle/>
          <a:p>
            <a:r>
              <a:rPr lang="en-US" sz="2000" dirty="0"/>
              <a:t>Scope: the part of the program where the variable can be referenced.</a:t>
            </a:r>
          </a:p>
          <a:p>
            <a:r>
              <a:rPr lang="en-US" sz="2000" dirty="0"/>
              <a:t>A variable defined inside a method is referred to as a local variable. </a:t>
            </a:r>
          </a:p>
          <a:p>
            <a:pPr lvl="1"/>
            <a:r>
              <a:rPr lang="en-US" sz="1600" dirty="0"/>
              <a:t>Must be declared and assigned a value before it can be used.</a:t>
            </a:r>
          </a:p>
          <a:p>
            <a:r>
              <a:rPr lang="en-US" sz="2000" dirty="0"/>
              <a:t>The scope of a local variable starts from its declaration and continues to the end of the block that contains the variable. </a:t>
            </a:r>
          </a:p>
          <a:p>
            <a:r>
              <a:rPr lang="en-US" sz="2000" dirty="0"/>
              <a:t>The scope of a method parameter covers the entire method.</a:t>
            </a:r>
          </a:p>
          <a:p>
            <a:r>
              <a:rPr lang="en-US" sz="2000" dirty="0"/>
              <a:t>A variable declared in the initial-action part of a for-loop header has its scope in the entire loop.</a:t>
            </a:r>
          </a:p>
        </p:txBody>
      </p:sp>
      <p:sp>
        <p:nvSpPr>
          <p:cNvPr id="3" name="Title 2"/>
          <p:cNvSpPr>
            <a:spLocks noGrp="1"/>
          </p:cNvSpPr>
          <p:nvPr>
            <p:ph type="ctrTitle"/>
          </p:nvPr>
        </p:nvSpPr>
        <p:spPr/>
        <p:txBody>
          <a:bodyPr/>
          <a:lstStyle/>
          <a:p>
            <a:r>
              <a:rPr lang="en-US" dirty="0"/>
              <a:t>The scope of variables(1/2)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76</a:t>
            </a:fld>
            <a:endParaRPr lang="en-US"/>
          </a:p>
        </p:txBody>
      </p:sp>
      <p:pic>
        <p:nvPicPr>
          <p:cNvPr id="5" name="Picture 4"/>
          <p:cNvPicPr>
            <a:picLocks noChangeAspect="1"/>
          </p:cNvPicPr>
          <p:nvPr/>
        </p:nvPicPr>
        <p:blipFill>
          <a:blip r:embed="rId2"/>
          <a:stretch>
            <a:fillRect/>
          </a:stretch>
        </p:blipFill>
        <p:spPr>
          <a:xfrm>
            <a:off x="4618049" y="4210480"/>
            <a:ext cx="4000800" cy="2112331"/>
          </a:xfrm>
          <a:prstGeom prst="rect">
            <a:avLst/>
          </a:prstGeom>
        </p:spPr>
      </p:pic>
      <p:sp>
        <p:nvSpPr>
          <p:cNvPr id="6" name="Content Placeholder 1"/>
          <p:cNvSpPr txBox="1">
            <a:spLocks/>
          </p:cNvSpPr>
          <p:nvPr/>
        </p:nvSpPr>
        <p:spPr>
          <a:xfrm>
            <a:off x="314469" y="4384662"/>
            <a:ext cx="4132541" cy="1938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Tree>
    <p:extLst>
      <p:ext uri="{BB962C8B-B14F-4D97-AF65-F5344CB8AC3E}">
        <p14:creationId xmlns:p14="http://schemas.microsoft.com/office/powerpoint/2010/main" val="28629938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89221"/>
            <a:ext cx="8543637" cy="1890777"/>
          </a:xfrm>
        </p:spPr>
        <p:txBody>
          <a:bodyPr>
            <a:normAutofit/>
          </a:bodyPr>
          <a:lstStyle/>
          <a:p>
            <a:r>
              <a:rPr lang="en-US" dirty="0"/>
              <a:t>You can declare a local variable with the same name in different blocks in a method,</a:t>
            </a:r>
          </a:p>
          <a:p>
            <a:r>
              <a:rPr lang="en-US" dirty="0"/>
              <a:t>You cannot declare a local variable twice in the same block or in nested blocks </a:t>
            </a:r>
          </a:p>
          <a:p>
            <a:endParaRPr lang="en-US" dirty="0"/>
          </a:p>
        </p:txBody>
      </p:sp>
      <p:sp>
        <p:nvSpPr>
          <p:cNvPr id="3" name="Title 2"/>
          <p:cNvSpPr>
            <a:spLocks noGrp="1"/>
          </p:cNvSpPr>
          <p:nvPr>
            <p:ph type="ctrTitle"/>
          </p:nvPr>
        </p:nvSpPr>
        <p:spPr/>
        <p:txBody>
          <a:bodyPr/>
          <a:lstStyle/>
          <a:p>
            <a:r>
              <a:rPr lang="en-US" dirty="0"/>
              <a:t>The scope of variables(2/2)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77</a:t>
            </a:fld>
            <a:endParaRPr lang="en-US"/>
          </a:p>
        </p:txBody>
      </p:sp>
      <p:sp>
        <p:nvSpPr>
          <p:cNvPr id="5" name="Text Box 22"/>
          <p:cNvSpPr txBox="1">
            <a:spLocks noChangeArrowheads="1"/>
          </p:cNvSpPr>
          <p:nvPr/>
        </p:nvSpPr>
        <p:spPr bwMode="auto">
          <a:xfrm>
            <a:off x="809666" y="2977544"/>
            <a:ext cx="3251679" cy="260095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182880" marR="0" lvl="0" indent="0" algn="l" defTabSz="914400" rtl="0" eaLnBrk="0" fontAlgn="base" latinLnBrk="0" hangingPunct="0">
              <a:lnSpc>
                <a:spcPct val="100000"/>
              </a:lnSpc>
              <a:spcBef>
                <a:spcPts val="6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public static void method1()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8288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x = 1;</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8288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y = 1;</a:t>
            </a:r>
          </a:p>
          <a:p>
            <a:pPr marL="18288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8288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for (</a:t>
            </a:r>
            <a:r>
              <a:rPr kumimoji="0" lang="en-US" altLang="en-US" sz="1400" b="0" i="0" u="none" strike="noStrike" cap="none" normalizeH="0" baseline="0" dirty="0" err="1">
                <a:ln>
                  <a:noFill/>
                </a:ln>
                <a:solidFill>
                  <a:srgbClr val="00FFFF"/>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en-US" altLang="en-US" sz="1400" b="0" i="0" u="none" strike="noStrike" cap="none" normalizeH="0" baseline="0" dirty="0">
                <a:ln>
                  <a:noFill/>
                </a:ln>
                <a:solidFill>
                  <a:srgbClr val="00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00FFFF"/>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1;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&lt; 10;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8288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0" i="0" u="none" strike="noStrike" cap="none" normalizeH="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 +=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8288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18288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8288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for (</a:t>
            </a:r>
            <a:r>
              <a:rPr kumimoji="0" lang="en-US" altLang="en-US" sz="1400" b="0" i="0" u="none" strike="noStrike" cap="none" normalizeH="0" baseline="0" dirty="0" err="1">
                <a:ln>
                  <a:noFill/>
                </a:ln>
                <a:solidFill>
                  <a:srgbClr val="00FFFF"/>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en-US" altLang="en-US" sz="1400" b="0" i="0" u="none" strike="noStrike" cap="none" normalizeH="0" baseline="0" dirty="0">
                <a:ln>
                  <a:noFill/>
                </a:ln>
                <a:solidFill>
                  <a:srgbClr val="00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00FFFF"/>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1;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&lt; 10;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8288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y +=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8288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18288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8288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 Box 20"/>
          <p:cNvSpPr txBox="1">
            <a:spLocks noChangeArrowheads="1"/>
          </p:cNvSpPr>
          <p:nvPr/>
        </p:nvSpPr>
        <p:spPr bwMode="auto">
          <a:xfrm>
            <a:off x="873494" y="5763680"/>
            <a:ext cx="3447090" cy="23600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is fine to declare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 two non-nesting blocks</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Line 17"/>
          <p:cNvSpPr>
            <a:spLocks noChangeShapeType="1"/>
          </p:cNvSpPr>
          <p:nvPr/>
        </p:nvSpPr>
        <p:spPr bwMode="auto">
          <a:xfrm>
            <a:off x="2820496" y="3704620"/>
            <a:ext cx="460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a:latin typeface="Times New Roman" panose="02020603050405020304" pitchFamily="18" charset="0"/>
              <a:cs typeface="Times New Roman" panose="02020603050405020304" pitchFamily="18" charset="0"/>
            </a:endParaRPr>
          </a:p>
        </p:txBody>
      </p:sp>
      <p:sp>
        <p:nvSpPr>
          <p:cNvPr id="16" name="Text Box 11"/>
          <p:cNvSpPr txBox="1">
            <a:spLocks noChangeArrowheads="1"/>
          </p:cNvSpPr>
          <p:nvPr/>
        </p:nvSpPr>
        <p:spPr bwMode="auto">
          <a:xfrm>
            <a:off x="5124588" y="2977544"/>
            <a:ext cx="3405662" cy="260095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18288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public static void method2()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8288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18288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FFFF"/>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accent5"/>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en-US" altLang="en-US" sz="1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1;</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8288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sum = 0;</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8288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18288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for (</a:t>
            </a:r>
            <a:r>
              <a:rPr kumimoji="0" lang="en-US" altLang="en-US" sz="1400" b="0" i="0" u="none" strike="noStrike" cap="none" normalizeH="0" baseline="0" dirty="0" err="1">
                <a:ln>
                  <a:noFill/>
                </a:ln>
                <a:solidFill>
                  <a:schemeClr val="accent5"/>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en-US" altLang="en-US" sz="1400" b="0" i="0" u="none" strike="noStrike" cap="none" normalizeH="0" baseline="0" dirty="0">
                <a:ln>
                  <a:noFill/>
                </a:ln>
                <a:solidFill>
                  <a:schemeClr val="accent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&lt; 10;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8288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sum +=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8288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8288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8288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Text Box 10"/>
          <p:cNvSpPr txBox="1">
            <a:spLocks noChangeArrowheads="1"/>
          </p:cNvSpPr>
          <p:nvPr/>
        </p:nvSpPr>
        <p:spPr bwMode="auto">
          <a:xfrm>
            <a:off x="5270053" y="5736088"/>
            <a:ext cx="3260197" cy="26360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is wrong to declare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 two nesting blocks</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8" name="Left Bracket 27"/>
          <p:cNvSpPr/>
          <p:nvPr/>
        </p:nvSpPr>
        <p:spPr>
          <a:xfrm>
            <a:off x="5270053" y="3197111"/>
            <a:ext cx="58465" cy="171696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ket 28"/>
          <p:cNvSpPr/>
          <p:nvPr/>
        </p:nvSpPr>
        <p:spPr>
          <a:xfrm>
            <a:off x="5328518" y="4133059"/>
            <a:ext cx="145465" cy="53741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ket 29"/>
          <p:cNvSpPr/>
          <p:nvPr/>
        </p:nvSpPr>
        <p:spPr>
          <a:xfrm>
            <a:off x="880812" y="3864349"/>
            <a:ext cx="145465" cy="53741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a:off x="881212" y="4646152"/>
            <a:ext cx="145465" cy="53741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ectangle 31"/>
          <p:cNvSpPr/>
          <p:nvPr/>
        </p:nvSpPr>
        <p:spPr>
          <a:xfrm>
            <a:off x="156983" y="6051292"/>
            <a:ext cx="8830035" cy="338554"/>
          </a:xfrm>
          <a:prstGeom prst="rect">
            <a:avLst/>
          </a:prstGeom>
        </p:spPr>
        <p:txBody>
          <a:bodyPr wrap="square">
            <a:spAutoFit/>
          </a:bodyPr>
          <a:lstStyle/>
          <a:p>
            <a:pPr algn="ctr"/>
            <a:r>
              <a:rPr lang="en-US" sz="1600" dirty="0">
                <a:latin typeface="Times New Roman" panose="02020603050405020304" pitchFamily="18" charset="0"/>
                <a:cs typeface="Times New Roman" panose="02020603050405020304" pitchFamily="18" charset="0"/>
              </a:rPr>
              <a:t>A common mistake is to declare a variable in a for loop and then attempt to use it outside the loop</a:t>
            </a:r>
          </a:p>
        </p:txBody>
      </p:sp>
    </p:spTree>
    <p:extLst>
      <p:ext uri="{BB962C8B-B14F-4D97-AF65-F5344CB8AC3E}">
        <p14:creationId xmlns:p14="http://schemas.microsoft.com/office/powerpoint/2010/main" val="95049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Modularizing Code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78</a:t>
            </a:fld>
            <a:endParaRPr lang="en-US"/>
          </a:p>
        </p:txBody>
      </p:sp>
      <p:sp>
        <p:nvSpPr>
          <p:cNvPr id="5" name="Rectangle 3"/>
          <p:cNvSpPr txBox="1">
            <a:spLocks noChangeArrowheads="1"/>
          </p:cNvSpPr>
          <p:nvPr/>
        </p:nvSpPr>
        <p:spPr>
          <a:xfrm>
            <a:off x="193675" y="1096963"/>
            <a:ext cx="3802063" cy="3214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pPr>
            <a:r>
              <a:rPr lang="en-US" altLang="en-US" dirty="0"/>
              <a:t>Methods can be used to reduce redundant coding and enable code reuse.</a:t>
            </a:r>
          </a:p>
          <a:p>
            <a:pPr>
              <a:spcBef>
                <a:spcPts val="1200"/>
              </a:spcBef>
            </a:pPr>
            <a:r>
              <a:rPr lang="en-US" altLang="en-US" dirty="0"/>
              <a:t>Methods can also be used to modularize code and improve the quality of the program.</a:t>
            </a:r>
          </a:p>
        </p:txBody>
      </p:sp>
      <p:sp>
        <p:nvSpPr>
          <p:cNvPr id="7" name="Rectangle 6"/>
          <p:cNvSpPr/>
          <p:nvPr/>
        </p:nvSpPr>
        <p:spPr>
          <a:xfrm>
            <a:off x="6293922" y="6091628"/>
            <a:ext cx="2413353" cy="338554"/>
          </a:xfrm>
          <a:prstGeom prst="rect">
            <a:avLst/>
          </a:prstGeom>
        </p:spPr>
        <p:txBody>
          <a:bodyPr wrap="none">
            <a:spAutoFit/>
          </a:bodyPr>
          <a:lstStyle/>
          <a:p>
            <a:r>
              <a:rPr lang="en-US" sz="1600" dirty="0">
                <a:solidFill>
                  <a:srgbClr val="FF0000"/>
                </a:solidFill>
                <a:latin typeface="Times New Roman" panose="02020603050405020304" pitchFamily="18" charset="0"/>
                <a:cs typeface="Times New Roman" panose="02020603050405020304" pitchFamily="18" charset="0"/>
              </a:rPr>
              <a:t>PrimeNumberMethod.java</a:t>
            </a:r>
          </a:p>
        </p:txBody>
      </p:sp>
      <p:pic>
        <p:nvPicPr>
          <p:cNvPr id="8" name="Picture 7"/>
          <p:cNvPicPr>
            <a:picLocks noChangeAspect="1"/>
          </p:cNvPicPr>
          <p:nvPr/>
        </p:nvPicPr>
        <p:blipFill>
          <a:blip r:embed="rId2"/>
          <a:stretch>
            <a:fillRect/>
          </a:stretch>
        </p:blipFill>
        <p:spPr>
          <a:xfrm>
            <a:off x="4048057" y="1021538"/>
            <a:ext cx="5016578" cy="5039312"/>
          </a:xfrm>
          <a:prstGeom prst="rect">
            <a:avLst/>
          </a:prstGeom>
        </p:spPr>
      </p:pic>
      <p:pic>
        <p:nvPicPr>
          <p:cNvPr id="10" name="Picture 9"/>
          <p:cNvPicPr>
            <a:picLocks noChangeAspect="1"/>
          </p:cNvPicPr>
          <p:nvPr/>
        </p:nvPicPr>
        <p:blipFill>
          <a:blip r:embed="rId3"/>
          <a:stretch>
            <a:fillRect/>
          </a:stretch>
        </p:blipFill>
        <p:spPr>
          <a:xfrm>
            <a:off x="269272" y="3931763"/>
            <a:ext cx="3650868" cy="2159865"/>
          </a:xfrm>
          <a:prstGeom prst="rect">
            <a:avLst/>
          </a:prstGeom>
        </p:spPr>
      </p:pic>
    </p:spTree>
    <p:extLst>
      <p:ext uri="{BB962C8B-B14F-4D97-AF65-F5344CB8AC3E}">
        <p14:creationId xmlns:p14="http://schemas.microsoft.com/office/powerpoint/2010/main" val="15460543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66052" y="1004381"/>
            <a:ext cx="5187875" cy="4804362"/>
          </a:xfrm>
          <a:prstGeom prst="rect">
            <a:avLst/>
          </a:prstGeom>
        </p:spPr>
      </p:pic>
      <p:sp>
        <p:nvSpPr>
          <p:cNvPr id="3" name="Title 2"/>
          <p:cNvSpPr>
            <a:spLocks noGrp="1"/>
          </p:cNvSpPr>
          <p:nvPr>
            <p:ph type="ctrTitle"/>
          </p:nvPr>
        </p:nvSpPr>
        <p:spPr/>
        <p:txBody>
          <a:bodyPr/>
          <a:lstStyle/>
          <a:p>
            <a:r>
              <a:rPr lang="en-US" dirty="0"/>
              <a:t>Case Study: </a:t>
            </a:r>
            <a:r>
              <a:rPr lang="en-US" sz="2800" dirty="0"/>
              <a:t>Converting Hexadecimals to Decimals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79</a:t>
            </a:fld>
            <a:endParaRPr lang="en-US"/>
          </a:p>
        </p:txBody>
      </p:sp>
      <p:sp>
        <p:nvSpPr>
          <p:cNvPr id="7" name="Text Box 3"/>
          <p:cNvSpPr txBox="1">
            <a:spLocks noChangeArrowheads="1"/>
          </p:cNvSpPr>
          <p:nvPr/>
        </p:nvSpPr>
        <p:spPr bwMode="auto">
          <a:xfrm>
            <a:off x="314469" y="1017748"/>
            <a:ext cx="32404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t>Write a method that converts a hexadecimal number into a decimal number.</a:t>
            </a:r>
          </a:p>
        </p:txBody>
      </p:sp>
      <p:sp>
        <p:nvSpPr>
          <p:cNvPr id="12" name="Text Box 7"/>
          <p:cNvSpPr txBox="1">
            <a:spLocks noChangeArrowheads="1"/>
          </p:cNvSpPr>
          <p:nvPr/>
        </p:nvSpPr>
        <p:spPr bwMode="auto">
          <a:xfrm>
            <a:off x="279530" y="3637854"/>
            <a:ext cx="3489903" cy="1446550"/>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600" dirty="0"/>
              <a:t>ABCD =&gt; </a:t>
            </a:r>
          </a:p>
          <a:p>
            <a:pPr>
              <a:spcBef>
                <a:spcPct val="50000"/>
              </a:spcBef>
              <a:buClrTx/>
              <a:buSzTx/>
              <a:buFontTx/>
              <a:buNone/>
            </a:pPr>
            <a:r>
              <a:rPr lang="en-US" altLang="en-US" sz="1600" dirty="0"/>
              <a:t>  A*16^3 + B*16^2 + C*16^1+ D*16^0</a:t>
            </a:r>
          </a:p>
          <a:p>
            <a:pPr>
              <a:spcBef>
                <a:spcPct val="50000"/>
              </a:spcBef>
              <a:buClrTx/>
              <a:buSzTx/>
              <a:buFontTx/>
              <a:buNone/>
            </a:pPr>
            <a:r>
              <a:rPr lang="en-US" altLang="en-US" sz="1600" dirty="0">
                <a:solidFill>
                  <a:srgbClr val="FF0000"/>
                </a:solidFill>
              </a:rPr>
              <a:t>= ((A*16 + B)*16 + C)*16+D</a:t>
            </a:r>
          </a:p>
          <a:p>
            <a:pPr>
              <a:spcBef>
                <a:spcPct val="50000"/>
              </a:spcBef>
              <a:buClrTx/>
              <a:buSzTx/>
              <a:buFontTx/>
              <a:buNone/>
            </a:pPr>
            <a:r>
              <a:rPr lang="en-US" altLang="en-US" sz="1600" dirty="0"/>
              <a:t>= ((10*16 + 11)*16 + 12)*16+13 = ?</a:t>
            </a:r>
          </a:p>
        </p:txBody>
      </p:sp>
    </p:spTree>
    <p:extLst>
      <p:ext uri="{BB962C8B-B14F-4D97-AF65-F5344CB8AC3E}">
        <p14:creationId xmlns:p14="http://schemas.microsoft.com/office/powerpoint/2010/main" val="2426821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4"/>
            <a:ext cx="8543637" cy="5229177"/>
          </a:xfrm>
        </p:spPr>
        <p:txBody>
          <a:bodyPr>
            <a:normAutofit/>
          </a:bodyPr>
          <a:lstStyle/>
          <a:p>
            <a:r>
              <a:rPr lang="en-US" altLang="en-US" dirty="0"/>
              <a:t>A </a:t>
            </a:r>
            <a:r>
              <a:rPr lang="en-US" altLang="en-US" dirty="0">
                <a:solidFill>
                  <a:srgbClr val="C00000"/>
                </a:solidFill>
              </a:rPr>
              <a:t>final variable </a:t>
            </a:r>
            <a:r>
              <a:rPr lang="en-US" altLang="en-US" dirty="0"/>
              <a:t>is a variable that can be initialized </a:t>
            </a:r>
            <a:r>
              <a:rPr lang="en-US" altLang="en-US" dirty="0">
                <a:solidFill>
                  <a:srgbClr val="C00000"/>
                </a:solidFill>
              </a:rPr>
              <a:t>only once.</a:t>
            </a:r>
            <a:endParaRPr lang="en-US" altLang="en-US" dirty="0"/>
          </a:p>
          <a:p>
            <a:r>
              <a:rPr lang="en-US" altLang="en-US" dirty="0"/>
              <a:t>To declare a variable as final, add the keyword </a:t>
            </a:r>
            <a:r>
              <a:rPr lang="en-US" altLang="en-US" dirty="0">
                <a:solidFill>
                  <a:srgbClr val="034CA1"/>
                </a:solidFill>
              </a:rPr>
              <a:t>final</a:t>
            </a:r>
            <a:r>
              <a:rPr lang="en-US" altLang="en-US" dirty="0"/>
              <a:t> to the declaration.</a:t>
            </a:r>
          </a:p>
          <a:p>
            <a:r>
              <a:rPr lang="en-US" altLang="en-US" dirty="0"/>
              <a:t>Examples:</a:t>
            </a:r>
          </a:p>
          <a:p>
            <a:pPr marL="457200" lvl="1" indent="0">
              <a:buNone/>
            </a:pPr>
            <a:r>
              <a:rPr lang="en-US" sz="2400" dirty="0">
                <a:solidFill>
                  <a:schemeClr val="accent5"/>
                </a:solidFill>
              </a:rPr>
              <a:t>final</a:t>
            </a:r>
            <a:r>
              <a:rPr lang="en-US" sz="2400" dirty="0"/>
              <a:t> double PI=3.14159;</a:t>
            </a:r>
          </a:p>
          <a:p>
            <a:pPr marL="457200" lvl="1" indent="0">
              <a:buNone/>
            </a:pPr>
            <a:r>
              <a:rPr lang="en-US" sz="2400" dirty="0">
                <a:solidFill>
                  <a:schemeClr val="accent5"/>
                </a:solidFill>
              </a:rPr>
              <a:t>final</a:t>
            </a:r>
            <a:r>
              <a:rPr lang="en-US" sz="2400" dirty="0"/>
              <a:t> int HOURS_PER_DAY = 24;</a:t>
            </a:r>
          </a:p>
          <a:p>
            <a:pPr marL="457200" lvl="1" indent="0">
              <a:buNone/>
            </a:pPr>
            <a:r>
              <a:rPr lang="en-US" sz="2400" dirty="0">
                <a:solidFill>
                  <a:schemeClr val="accent5"/>
                </a:solidFill>
              </a:rPr>
              <a:t>final</a:t>
            </a:r>
            <a:r>
              <a:rPr lang="en-US" sz="2400" dirty="0"/>
              <a:t> double MAX_SIZE = 70.5;</a:t>
            </a:r>
          </a:p>
          <a:p>
            <a:r>
              <a:rPr lang="en-US" altLang="en-US" dirty="0"/>
              <a:t>Note: If you try to change the value of a final variable you will get a compilation error: </a:t>
            </a:r>
            <a:r>
              <a:rPr lang="en-US" altLang="en-US" sz="2000" b="0" dirty="0"/>
              <a:t>cannot assign a value to final variable.</a:t>
            </a:r>
          </a:p>
          <a:p>
            <a:r>
              <a:rPr lang="en-US" altLang="en-US" dirty="0"/>
              <a:t>Capitalize all letters in constants and use underscore to connect words.</a:t>
            </a:r>
          </a:p>
        </p:txBody>
      </p:sp>
      <p:sp>
        <p:nvSpPr>
          <p:cNvPr id="3" name="Title 2"/>
          <p:cNvSpPr>
            <a:spLocks noGrp="1"/>
          </p:cNvSpPr>
          <p:nvPr>
            <p:ph type="ctrTitle"/>
          </p:nvPr>
        </p:nvSpPr>
        <p:spPr/>
        <p:txBody>
          <a:bodyPr/>
          <a:lstStyle/>
          <a:p>
            <a:r>
              <a:rPr lang="en-US" altLang="en-US" dirty="0"/>
              <a:t>Constants</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8</a:t>
            </a:fld>
            <a:endParaRPr lang="en-US"/>
          </a:p>
        </p:txBody>
      </p:sp>
      <p:sp>
        <p:nvSpPr>
          <p:cNvPr id="5" name="Rectangle 4"/>
          <p:cNvSpPr/>
          <p:nvPr/>
        </p:nvSpPr>
        <p:spPr>
          <a:xfrm>
            <a:off x="5536706" y="2987112"/>
            <a:ext cx="3131306" cy="1323439"/>
          </a:xfrm>
          <a:prstGeom prst="rect">
            <a:avLst/>
          </a:prstGeom>
        </p:spPr>
        <p:txBody>
          <a:bodyPr wrap="square">
            <a:spAutoFit/>
          </a:bodyPr>
          <a:lstStyle/>
          <a:p>
            <a:pPr algn="ctr"/>
            <a:r>
              <a:rPr lang="en-US" sz="2000" b="1" dirty="0">
                <a:solidFill>
                  <a:schemeClr val="accent5">
                    <a:lumMod val="50000"/>
                  </a:schemeClr>
                </a:solidFill>
                <a:latin typeface="Garamond" panose="02020404030301010803" pitchFamily="18" charset="0"/>
              </a:rPr>
              <a:t>Constants do not change</a:t>
            </a:r>
            <a:r>
              <a:rPr lang="ar-SA" sz="2000" b="1" dirty="0">
                <a:solidFill>
                  <a:schemeClr val="accent5">
                    <a:lumMod val="50000"/>
                  </a:schemeClr>
                </a:solidFill>
                <a:latin typeface="Garamond" panose="02020404030301010803" pitchFamily="18" charset="0"/>
              </a:rPr>
              <a:t> </a:t>
            </a:r>
            <a:r>
              <a:rPr lang="en-US" sz="2000" b="1" dirty="0">
                <a:solidFill>
                  <a:schemeClr val="accent5">
                    <a:lumMod val="50000"/>
                  </a:schemeClr>
                </a:solidFill>
                <a:latin typeface="Garamond" panose="02020404030301010803" pitchFamily="18" charset="0"/>
              </a:rPr>
              <a:t>their values; </a:t>
            </a:r>
          </a:p>
          <a:p>
            <a:pPr algn="ctr"/>
            <a:r>
              <a:rPr lang="en-US" sz="2000" b="1" dirty="0">
                <a:solidFill>
                  <a:srgbClr val="FF0000"/>
                </a:solidFill>
                <a:latin typeface="Garamond" panose="02020404030301010803" pitchFamily="18" charset="0"/>
              </a:rPr>
              <a:t>variables can change their values </a:t>
            </a:r>
          </a:p>
        </p:txBody>
      </p:sp>
    </p:spTree>
    <p:extLst>
      <p:ext uri="{BB962C8B-B14F-4D97-AF65-F5344CB8AC3E}">
        <p14:creationId xmlns:p14="http://schemas.microsoft.com/office/powerpoint/2010/main" val="42623409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spcBef>
                <a:spcPts val="600"/>
              </a:spcBef>
            </a:pPr>
            <a:r>
              <a:rPr lang="en-US" altLang="en-US" sz="1800" dirty="0">
                <a:cs typeface="Courier New" panose="02070309020205020404" pitchFamily="49" charset="0"/>
              </a:rPr>
              <a:t>Each character has a unique Unicode between 0 and FFFF in hexadecimal (65535 in decimal). </a:t>
            </a:r>
          </a:p>
          <a:p>
            <a:pPr>
              <a:spcBef>
                <a:spcPts val="600"/>
              </a:spcBef>
            </a:pPr>
            <a:r>
              <a:rPr lang="en-US" altLang="en-US" sz="1800" dirty="0">
                <a:cs typeface="Courier New" panose="02070309020205020404" pitchFamily="49" charset="0"/>
              </a:rPr>
              <a:t>To generate a random character is to generate a random integer between 0 and 65535 using the following expression:   </a:t>
            </a:r>
            <a:r>
              <a:rPr lang="en-US" altLang="en-US" sz="1800" dirty="0">
                <a:solidFill>
                  <a:srgbClr val="FF0000"/>
                </a:solidFill>
                <a:cs typeface="Courier New" panose="02070309020205020404" pitchFamily="49" charset="0"/>
              </a:rPr>
              <a:t>(</a:t>
            </a:r>
            <a:r>
              <a:rPr lang="en-US" altLang="en-US" sz="1800" dirty="0" err="1">
                <a:solidFill>
                  <a:srgbClr val="FF0000"/>
                </a:solidFill>
                <a:cs typeface="Courier New" panose="02070309020205020404" pitchFamily="49" charset="0"/>
              </a:rPr>
              <a:t>int</a:t>
            </a:r>
            <a:r>
              <a:rPr lang="en-US" altLang="en-US" sz="1800" dirty="0">
                <a:solidFill>
                  <a:srgbClr val="FF0000"/>
                </a:solidFill>
                <a:cs typeface="Courier New" panose="02070309020205020404" pitchFamily="49" charset="0"/>
              </a:rPr>
              <a:t>) (</a:t>
            </a:r>
            <a:r>
              <a:rPr lang="en-US" altLang="en-US" sz="1800" dirty="0" err="1">
                <a:solidFill>
                  <a:srgbClr val="FF0000"/>
                </a:solidFill>
                <a:cs typeface="Courier New" panose="02070309020205020404" pitchFamily="49" charset="0"/>
              </a:rPr>
              <a:t>Math.random</a:t>
            </a:r>
            <a:r>
              <a:rPr lang="en-US" altLang="en-US" sz="1800" dirty="0">
                <a:solidFill>
                  <a:srgbClr val="FF0000"/>
                </a:solidFill>
                <a:cs typeface="Courier New" panose="02070309020205020404" pitchFamily="49" charset="0"/>
              </a:rPr>
              <a:t>() * (65535 + 1)) </a:t>
            </a:r>
          </a:p>
          <a:p>
            <a:pPr>
              <a:spcBef>
                <a:spcPts val="600"/>
              </a:spcBef>
            </a:pPr>
            <a:endParaRPr lang="en-US" sz="1800" dirty="0"/>
          </a:p>
        </p:txBody>
      </p:sp>
      <p:sp>
        <p:nvSpPr>
          <p:cNvPr id="3" name="Title 2"/>
          <p:cNvSpPr>
            <a:spLocks noGrp="1"/>
          </p:cNvSpPr>
          <p:nvPr>
            <p:ph type="ctrTitle"/>
          </p:nvPr>
        </p:nvSpPr>
        <p:spPr/>
        <p:txBody>
          <a:bodyPr/>
          <a:lstStyle/>
          <a:p>
            <a:r>
              <a:rPr lang="en-US" dirty="0"/>
              <a:t>Case Study: Generating Random Characters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80</a:t>
            </a:fld>
            <a:endParaRPr lang="en-US"/>
          </a:p>
        </p:txBody>
      </p:sp>
      <p:pic>
        <p:nvPicPr>
          <p:cNvPr id="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773" y="2460543"/>
            <a:ext cx="54483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64229" y="4191555"/>
            <a:ext cx="4224338"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4985437" y="3442460"/>
            <a:ext cx="4092787" cy="646331"/>
          </a:xfrm>
          <a:prstGeom prst="rect">
            <a:avLst/>
          </a:prstGeom>
        </p:spPr>
        <p:txBody>
          <a:bodyPr wrap="none">
            <a:spAutoFit/>
          </a:bodyPr>
          <a:lstStyle/>
          <a:p>
            <a:pPr algn="ctr"/>
            <a:r>
              <a:rPr lang="en-US" dirty="0">
                <a:solidFill>
                  <a:srgbClr val="002060"/>
                </a:solidFill>
                <a:latin typeface="Times New Roman" panose="02020603050405020304" pitchFamily="18" charset="0"/>
                <a:cs typeface="Times New Roman" panose="02020603050405020304" pitchFamily="18" charset="0"/>
              </a:rPr>
              <a:t>A random lowercase letter is</a:t>
            </a:r>
          </a:p>
          <a:p>
            <a:r>
              <a:rPr lang="en-US" dirty="0">
                <a:solidFill>
                  <a:srgbClr val="002060"/>
                </a:solidFill>
                <a:latin typeface="Times New Roman" panose="02020603050405020304" pitchFamily="18" charset="0"/>
                <a:cs typeface="Times New Roman" panose="02020603050405020304" pitchFamily="18" charset="0"/>
              </a:rPr>
              <a:t>(char) ('a' + </a:t>
            </a:r>
            <a:r>
              <a:rPr lang="en-US" dirty="0" err="1">
                <a:solidFill>
                  <a:srgbClr val="002060"/>
                </a:solidFill>
                <a:latin typeface="Times New Roman" panose="02020603050405020304" pitchFamily="18" charset="0"/>
                <a:cs typeface="Times New Roman" panose="02020603050405020304" pitchFamily="18" charset="0"/>
              </a:rPr>
              <a:t>Math.random</a:t>
            </a:r>
            <a:r>
              <a:rPr lang="en-US" dirty="0">
                <a:solidFill>
                  <a:srgbClr val="002060"/>
                </a:solidFill>
                <a:latin typeface="Times New Roman" panose="02020603050405020304" pitchFamily="18" charset="0"/>
                <a:cs typeface="Times New Roman" panose="02020603050405020304" pitchFamily="18" charset="0"/>
              </a:rPr>
              <a:t>() * ('z' - 'a' + 1))</a:t>
            </a:r>
          </a:p>
        </p:txBody>
      </p:sp>
      <p:sp>
        <p:nvSpPr>
          <p:cNvPr id="7" name="Rectangle 6"/>
          <p:cNvSpPr/>
          <p:nvPr/>
        </p:nvSpPr>
        <p:spPr>
          <a:xfrm>
            <a:off x="6706936" y="6031468"/>
            <a:ext cx="2052357" cy="338554"/>
          </a:xfrm>
          <a:prstGeom prst="rect">
            <a:avLst/>
          </a:prstGeom>
        </p:spPr>
        <p:txBody>
          <a:bodyPr wrap="none">
            <a:spAutoFit/>
          </a:bodyPr>
          <a:lstStyle/>
          <a:p>
            <a:r>
              <a:rPr lang="en-US" sz="1600" dirty="0">
                <a:solidFill>
                  <a:srgbClr val="FF0000"/>
                </a:solidFill>
                <a:latin typeface="Times New Roman" panose="02020603050405020304" pitchFamily="18" charset="0"/>
                <a:cs typeface="Times New Roman" panose="02020603050405020304" pitchFamily="18" charset="0"/>
              </a:rPr>
              <a:t>RandomCharacter.java</a:t>
            </a:r>
          </a:p>
        </p:txBody>
      </p:sp>
    </p:spTree>
    <p:extLst>
      <p:ext uri="{BB962C8B-B14F-4D97-AF65-F5344CB8AC3E}">
        <p14:creationId xmlns:p14="http://schemas.microsoft.com/office/powerpoint/2010/main" val="3602553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1" y="1071415"/>
            <a:ext cx="8543637" cy="5179436"/>
          </a:xfrm>
        </p:spPr>
        <p:txBody>
          <a:bodyPr anchor="t">
            <a:normAutofit/>
          </a:bodyPr>
          <a:lstStyle/>
          <a:p>
            <a:r>
              <a:rPr lang="en-US" dirty="0"/>
              <a:t>Any constant that appears directly in the program and can be assigned to a variable is called as literal.</a:t>
            </a:r>
          </a:p>
          <a:p>
            <a:r>
              <a:rPr lang="en-US" b="0" dirty="0"/>
              <a:t>Integer Literals</a:t>
            </a:r>
            <a:r>
              <a:rPr lang="en-US" dirty="0"/>
              <a:t> </a:t>
            </a:r>
          </a:p>
          <a:p>
            <a:pPr lvl="1"/>
            <a:r>
              <a:rPr lang="en-US" sz="2000" dirty="0"/>
              <a:t>byte b =120;</a:t>
            </a:r>
          </a:p>
          <a:p>
            <a:pPr lvl="1"/>
            <a:r>
              <a:rPr lang="en-US" sz="2000" dirty="0"/>
              <a:t>byte b = 1000; //compilation error; 1000 needs more than one byte</a:t>
            </a:r>
          </a:p>
          <a:p>
            <a:pPr lvl="1"/>
            <a:r>
              <a:rPr lang="en-US" altLang="en-US" sz="2000" dirty="0" err="1"/>
              <a:t>int</a:t>
            </a:r>
            <a:r>
              <a:rPr lang="en-US" altLang="en-US" sz="2000" dirty="0"/>
              <a:t> </a:t>
            </a:r>
            <a:r>
              <a:rPr lang="en-US" altLang="en-US" sz="2000" dirty="0" err="1"/>
              <a:t>num</a:t>
            </a:r>
            <a:r>
              <a:rPr lang="en-US" altLang="en-US" sz="2000" dirty="0"/>
              <a:t> = </a:t>
            </a:r>
            <a:r>
              <a:rPr lang="en-US" altLang="en-US" sz="2000" b="0" dirty="0"/>
              <a:t>176</a:t>
            </a:r>
            <a:r>
              <a:rPr lang="en-US" altLang="en-US" sz="2000" dirty="0"/>
              <a:t>;</a:t>
            </a:r>
          </a:p>
          <a:p>
            <a:pPr lvl="1"/>
            <a:r>
              <a:rPr lang="en-US" altLang="en-US" sz="2000" dirty="0"/>
              <a:t>long  num1 = 5234L;</a:t>
            </a:r>
          </a:p>
        </p:txBody>
      </p:sp>
      <p:sp>
        <p:nvSpPr>
          <p:cNvPr id="3" name="Title 2"/>
          <p:cNvSpPr>
            <a:spLocks noGrp="1"/>
          </p:cNvSpPr>
          <p:nvPr>
            <p:ph type="ctrTitle"/>
          </p:nvPr>
        </p:nvSpPr>
        <p:spPr/>
        <p:txBody>
          <a:bodyPr/>
          <a:lstStyle/>
          <a:p>
            <a:r>
              <a:rPr lang="en-US" dirty="0"/>
              <a:t>Literals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9</a:t>
            </a:fld>
            <a:endParaRPr lang="en-US"/>
          </a:p>
        </p:txBody>
      </p:sp>
      <p:graphicFrame>
        <p:nvGraphicFramePr>
          <p:cNvPr id="5" name="Diagram 4"/>
          <p:cNvGraphicFramePr/>
          <p:nvPr>
            <p:extLst>
              <p:ext uri="{D42A27DB-BD31-4B8C-83A1-F6EECF244321}">
                <p14:modId xmlns:p14="http://schemas.microsoft.com/office/powerpoint/2010/main" val="1975648235"/>
              </p:ext>
            </p:extLst>
          </p:nvPr>
        </p:nvGraphicFramePr>
        <p:xfrm>
          <a:off x="5177993" y="3273443"/>
          <a:ext cx="3879437" cy="29055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1"/>
          <p:cNvSpPr txBox="1">
            <a:spLocks/>
          </p:cNvSpPr>
          <p:nvPr/>
        </p:nvSpPr>
        <p:spPr>
          <a:xfrm>
            <a:off x="300181" y="4370041"/>
            <a:ext cx="5159080" cy="154280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To improve readability, Java allows you to use underscores between two digits in a number literal</a:t>
            </a:r>
            <a:endParaRPr lang="en-US" dirty="0"/>
          </a:p>
        </p:txBody>
      </p:sp>
      <p:sp>
        <p:nvSpPr>
          <p:cNvPr id="8" name="Rectangle 7"/>
          <p:cNvSpPr/>
          <p:nvPr/>
        </p:nvSpPr>
        <p:spPr>
          <a:xfrm>
            <a:off x="866827" y="5709574"/>
            <a:ext cx="2512226" cy="646331"/>
          </a:xfrm>
          <a:prstGeom prst="rect">
            <a:avLst/>
          </a:prstGeom>
        </p:spPr>
        <p:txBody>
          <a:bodyPr wrap="none">
            <a:spAutoFit/>
          </a:bodyPr>
          <a:lstStyle/>
          <a:p>
            <a:r>
              <a:rPr lang="en-US" dirty="0"/>
              <a:t>long </a:t>
            </a:r>
            <a:r>
              <a:rPr lang="en-US" dirty="0" err="1"/>
              <a:t>ssn</a:t>
            </a:r>
            <a:r>
              <a:rPr lang="en-US" dirty="0"/>
              <a:t> = 232_45_4519;</a:t>
            </a:r>
          </a:p>
          <a:p>
            <a:r>
              <a:rPr lang="en-US" dirty="0"/>
              <a:t>45_ or _45 is incorrect</a:t>
            </a:r>
          </a:p>
        </p:txBody>
      </p:sp>
    </p:spTree>
    <p:extLst>
      <p:ext uri="{BB962C8B-B14F-4D97-AF65-F5344CB8AC3E}">
        <p14:creationId xmlns:p14="http://schemas.microsoft.com/office/powerpoint/2010/main" val="25639324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7462</TotalTime>
  <Words>9768</Words>
  <Application>Microsoft Office PowerPoint</Application>
  <PresentationFormat>On-screen Show (4:3)</PresentationFormat>
  <Paragraphs>1404</Paragraphs>
  <Slides>80</Slides>
  <Notes>31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80</vt:i4>
      </vt:variant>
    </vt:vector>
  </HeadingPairs>
  <TitlesOfParts>
    <vt:vector size="93" baseType="lpstr">
      <vt:lpstr>Arial</vt:lpstr>
      <vt:lpstr>Calibri</vt:lpstr>
      <vt:lpstr>Cambria</vt:lpstr>
      <vt:lpstr>Cambria Math</vt:lpstr>
      <vt:lpstr>Century Gothic</vt:lpstr>
      <vt:lpstr>Courier New</vt:lpstr>
      <vt:lpstr>Garamond</vt:lpstr>
      <vt:lpstr>Monotype Sorts</vt:lpstr>
      <vt:lpstr>Times New Roman</vt:lpstr>
      <vt:lpstr>Wingdings</vt:lpstr>
      <vt:lpstr>Office Theme</vt:lpstr>
      <vt:lpstr>Picture</vt:lpstr>
      <vt:lpstr>Equation</vt:lpstr>
      <vt:lpstr>Module 02: Java Basics</vt:lpstr>
      <vt:lpstr>Declaration</vt:lpstr>
      <vt:lpstr>Objectives</vt:lpstr>
      <vt:lpstr>Objectives</vt:lpstr>
      <vt:lpstr>Objectives</vt:lpstr>
      <vt:lpstr>Primitive Data Types</vt:lpstr>
      <vt:lpstr>Variables</vt:lpstr>
      <vt:lpstr>Constants</vt:lpstr>
      <vt:lpstr>Literals</vt:lpstr>
      <vt:lpstr>Literals</vt:lpstr>
      <vt:lpstr>Numeric Type Conversion</vt:lpstr>
      <vt:lpstr>Type Casting </vt:lpstr>
      <vt:lpstr>Arithmetic Operators</vt:lpstr>
      <vt:lpstr>Operator Precedence</vt:lpstr>
      <vt:lpstr>Common Errors and Pitfalls</vt:lpstr>
      <vt:lpstr>Console Input and Output</vt:lpstr>
      <vt:lpstr>Screen Output</vt:lpstr>
      <vt:lpstr>Screen Output</vt:lpstr>
      <vt:lpstr>Formatting Console Output</vt:lpstr>
      <vt:lpstr>Reading Input from the Console</vt:lpstr>
      <vt:lpstr>Reading Input from the Console</vt:lpstr>
      <vt:lpstr>Console Input using Scanner : An Example</vt:lpstr>
      <vt:lpstr>Problem: Converting Temperatures</vt:lpstr>
      <vt:lpstr>The Math Class</vt:lpstr>
      <vt:lpstr>Exponent and Rounding Methods</vt:lpstr>
      <vt:lpstr>The min, max, and abs Methods</vt:lpstr>
      <vt:lpstr>Case Study: Computing Angles of a Triangle</vt:lpstr>
      <vt:lpstr>Character Declaration</vt:lpstr>
      <vt:lpstr>The Character class</vt:lpstr>
      <vt:lpstr>The Class String</vt:lpstr>
      <vt:lpstr>The Class String</vt:lpstr>
      <vt:lpstr>String Literals vs. String Objects</vt:lpstr>
      <vt:lpstr>String Comparison</vt:lpstr>
      <vt:lpstr>String concatenation</vt:lpstr>
      <vt:lpstr>Comparing Strings Methods</vt:lpstr>
      <vt:lpstr>Methods for Obtaining Substrings</vt:lpstr>
      <vt:lpstr>Conversion between Strings and Numbers</vt:lpstr>
      <vt:lpstr>Comparison &amp; Logical Operators</vt:lpstr>
      <vt:lpstr>Decision/Selection Structure</vt:lpstr>
      <vt:lpstr>One-way if Statement</vt:lpstr>
      <vt:lpstr>Two-way if Statement</vt:lpstr>
      <vt:lpstr>Multi-Way if-else Statement</vt:lpstr>
      <vt:lpstr>Equivalent Expressions</vt:lpstr>
      <vt:lpstr>Example: Body Mass Index</vt:lpstr>
      <vt:lpstr>Switch Statement</vt:lpstr>
      <vt:lpstr>How Switch Statement executes?</vt:lpstr>
      <vt:lpstr>Popup Question(1)</vt:lpstr>
      <vt:lpstr>Conditional Operators</vt:lpstr>
      <vt:lpstr>Popup Question(2)</vt:lpstr>
      <vt:lpstr>Loop Statements</vt:lpstr>
      <vt:lpstr>While Statement: Example</vt:lpstr>
      <vt:lpstr>Do-While Statement</vt:lpstr>
      <vt:lpstr>For Statement</vt:lpstr>
      <vt:lpstr>Loop Statements:</vt:lpstr>
      <vt:lpstr>Example : AdditionQuiz</vt:lpstr>
      <vt:lpstr>Example : Converting Decimals to Binary</vt:lpstr>
      <vt:lpstr>Using Methods to Reuse Code(1/2)</vt:lpstr>
      <vt:lpstr>Using Methods to Reuse Code(2/2)</vt:lpstr>
      <vt:lpstr>What is a Method?</vt:lpstr>
      <vt:lpstr>Defining a Method</vt:lpstr>
      <vt:lpstr>Method Parameters</vt:lpstr>
      <vt:lpstr>Popup-Question(3): Checkpoint 6.4.6</vt:lpstr>
      <vt:lpstr>Calling a Method</vt:lpstr>
      <vt:lpstr>Call/Runtime Stacks </vt:lpstr>
      <vt:lpstr>Void vs. Value-Returning Methods</vt:lpstr>
      <vt:lpstr>Void vs. Value-Returning Methods</vt:lpstr>
      <vt:lpstr>Popup-Question(4): Checkpoint 6.4.6</vt:lpstr>
      <vt:lpstr>Popup-Question(5): Checkpoint 6.4.9</vt:lpstr>
      <vt:lpstr>Passing Parameters by Values(1/1)</vt:lpstr>
      <vt:lpstr>Passing Parameters by Values(2/2)</vt:lpstr>
      <vt:lpstr>Popup-Question(6): Checkpoint 6.5.2</vt:lpstr>
      <vt:lpstr>Overloading Methods</vt:lpstr>
      <vt:lpstr>Ambiguous Invocation</vt:lpstr>
      <vt:lpstr>Popup-Question(7): Checkpoint 6.8.2</vt:lpstr>
      <vt:lpstr>Popup-Question(8): Checkpoint 6.8.3</vt:lpstr>
      <vt:lpstr>The scope of variables(1/2) </vt:lpstr>
      <vt:lpstr>The scope of variables(2/2) </vt:lpstr>
      <vt:lpstr>Modularizing Code</vt:lpstr>
      <vt:lpstr>Case Study: Converting Hexadecimals to Decimals </vt:lpstr>
      <vt:lpstr>Case Study: Generating Random Characters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Rashad Ahmed Othman</dc:creator>
  <cp:lastModifiedBy>Yahya Mohammad Garout</cp:lastModifiedBy>
  <cp:revision>1041</cp:revision>
  <cp:lastPrinted>2021-01-19T13:08:36Z</cp:lastPrinted>
  <dcterms:created xsi:type="dcterms:W3CDTF">2020-12-20T14:03:41Z</dcterms:created>
  <dcterms:modified xsi:type="dcterms:W3CDTF">2022-08-31T12:11:56Z</dcterms:modified>
</cp:coreProperties>
</file>