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4"/>
  </p:notesMasterIdLst>
  <p:handoutMasterIdLst>
    <p:handoutMasterId r:id="rId45"/>
  </p:handoutMasterIdLst>
  <p:sldIdLst>
    <p:sldId id="256" r:id="rId2"/>
    <p:sldId id="454" r:id="rId3"/>
    <p:sldId id="412" r:id="rId4"/>
    <p:sldId id="414" r:id="rId5"/>
    <p:sldId id="407" r:id="rId6"/>
    <p:sldId id="447" r:id="rId7"/>
    <p:sldId id="448" r:id="rId8"/>
    <p:sldId id="413" r:id="rId9"/>
    <p:sldId id="415" r:id="rId10"/>
    <p:sldId id="416" r:id="rId11"/>
    <p:sldId id="449" r:id="rId12"/>
    <p:sldId id="468" r:id="rId13"/>
    <p:sldId id="469" r:id="rId14"/>
    <p:sldId id="418" r:id="rId15"/>
    <p:sldId id="419" r:id="rId16"/>
    <p:sldId id="433" r:id="rId17"/>
    <p:sldId id="451" r:id="rId18"/>
    <p:sldId id="482" r:id="rId19"/>
    <p:sldId id="452" r:id="rId20"/>
    <p:sldId id="453" r:id="rId21"/>
    <p:sldId id="421" r:id="rId22"/>
    <p:sldId id="457" r:id="rId23"/>
    <p:sldId id="459" r:id="rId24"/>
    <p:sldId id="456" r:id="rId25"/>
    <p:sldId id="426" r:id="rId26"/>
    <p:sldId id="425" r:id="rId27"/>
    <p:sldId id="460" r:id="rId28"/>
    <p:sldId id="471" r:id="rId29"/>
    <p:sldId id="483" r:id="rId30"/>
    <p:sldId id="484" r:id="rId31"/>
    <p:sldId id="490" r:id="rId32"/>
    <p:sldId id="423" r:id="rId33"/>
    <p:sldId id="461" r:id="rId34"/>
    <p:sldId id="487" r:id="rId35"/>
    <p:sldId id="464" r:id="rId36"/>
    <p:sldId id="462" r:id="rId37"/>
    <p:sldId id="465" r:id="rId38"/>
    <p:sldId id="493" r:id="rId39"/>
    <p:sldId id="495" r:id="rId40"/>
    <p:sldId id="491" r:id="rId41"/>
    <p:sldId id="492" r:id="rId42"/>
    <p:sldId id="46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B451"/>
    <a:srgbClr val="43AFC0"/>
    <a:srgbClr val="FFC30D"/>
    <a:srgbClr val="3A91CE"/>
    <a:srgbClr val="66CDF5"/>
    <a:srgbClr val="DEEBF7"/>
    <a:srgbClr val="D4EFFD"/>
    <a:srgbClr val="59B8DB"/>
    <a:srgbClr val="4472C4"/>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2539" autoAdjust="0"/>
  </p:normalViewPr>
  <p:slideViewPr>
    <p:cSldViewPr snapToGrid="0">
      <p:cViewPr varScale="1">
        <p:scale>
          <a:sx n="150" d="100"/>
          <a:sy n="150" d="100"/>
        </p:scale>
        <p:origin x="2094" y="12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hya Mohammad Garout" userId="48478b39-db74-4b02-9727-4fe8f71c1945" providerId="ADAL" clId="{E424B2FC-5513-4E81-9A96-77FD51364884}"/>
    <pc:docChg chg="modSld">
      <pc:chgData name="Yahya Mohammad Garout" userId="48478b39-db74-4b02-9727-4fe8f71c1945" providerId="ADAL" clId="{E424B2FC-5513-4E81-9A96-77FD51364884}" dt="2022-09-01T09:33:35.160" v="1" actId="20577"/>
      <pc:docMkLst>
        <pc:docMk/>
      </pc:docMkLst>
      <pc:sldChg chg="modSp mod">
        <pc:chgData name="Yahya Mohammad Garout" userId="48478b39-db74-4b02-9727-4fe8f71c1945" providerId="ADAL" clId="{E424B2FC-5513-4E81-9A96-77FD51364884}" dt="2022-09-01T09:33:35.160" v="1" actId="20577"/>
        <pc:sldMkLst>
          <pc:docMk/>
          <pc:sldMk cId="4018809495" sldId="256"/>
        </pc:sldMkLst>
        <pc:spChg chg="mod">
          <ac:chgData name="Yahya Mohammad Garout" userId="48478b39-db74-4b02-9727-4fe8f71c1945" providerId="ADAL" clId="{E424B2FC-5513-4E81-9A96-77FD51364884}" dt="2022-09-01T09:33:35.160" v="1" actId="20577"/>
          <ac:spMkLst>
            <pc:docMk/>
            <pc:sldMk cId="4018809495" sldId="256"/>
            <ac:spMk id="2" creationId="{00000000-0000-0000-0000-000000000000}"/>
          </ac:spMkLst>
        </pc:spChg>
      </pc:sldChg>
    </pc:docChg>
  </pc:docChgLst>
  <pc:docChgLst>
    <pc:chgData name="Yahya Garout" userId="48478b39-db74-4b02-9727-4fe8f71c1945" providerId="ADAL" clId="{13FC7647-0DBB-4FC4-B7C7-96869B76AB13}"/>
    <pc:docChg chg="undo custSel delSld modSld modMainMaster">
      <pc:chgData name="Yahya Garout" userId="48478b39-db74-4b02-9727-4fe8f71c1945" providerId="ADAL" clId="{13FC7647-0DBB-4FC4-B7C7-96869B76AB13}" dt="2022-09-06T09:25:09.190" v="30" actId="20577"/>
      <pc:docMkLst>
        <pc:docMk/>
      </pc:docMkLst>
      <pc:sldChg chg="modSp mod">
        <pc:chgData name="Yahya Garout" userId="48478b39-db74-4b02-9727-4fe8f71c1945" providerId="ADAL" clId="{13FC7647-0DBB-4FC4-B7C7-96869B76AB13}" dt="2022-09-06T09:23:56.813" v="16" actId="20577"/>
        <pc:sldMkLst>
          <pc:docMk/>
          <pc:sldMk cId="4018809495" sldId="256"/>
        </pc:sldMkLst>
        <pc:spChg chg="mod">
          <ac:chgData name="Yahya Garout" userId="48478b39-db74-4b02-9727-4fe8f71c1945" providerId="ADAL" clId="{13FC7647-0DBB-4FC4-B7C7-96869B76AB13}" dt="2022-09-06T09:23:56.813" v="16" actId="20577"/>
          <ac:spMkLst>
            <pc:docMk/>
            <pc:sldMk cId="4018809495" sldId="256"/>
            <ac:spMk id="3" creationId="{00000000-0000-0000-0000-000000000000}"/>
          </ac:spMkLst>
        </pc:spChg>
      </pc:sldChg>
      <pc:sldChg chg="modSp mod">
        <pc:chgData name="Yahya Garout" userId="48478b39-db74-4b02-9727-4fe8f71c1945" providerId="ADAL" clId="{13FC7647-0DBB-4FC4-B7C7-96869B76AB13}" dt="2022-09-06T09:24:16.298" v="21" actId="20577"/>
        <pc:sldMkLst>
          <pc:docMk/>
          <pc:sldMk cId="3639695812" sldId="407"/>
        </pc:sldMkLst>
        <pc:spChg chg="mod">
          <ac:chgData name="Yahya Garout" userId="48478b39-db74-4b02-9727-4fe8f71c1945" providerId="ADAL" clId="{13FC7647-0DBB-4FC4-B7C7-96869B76AB13}" dt="2022-09-06T09:24:16.298" v="21" actId="20577"/>
          <ac:spMkLst>
            <pc:docMk/>
            <pc:sldMk cId="3639695812" sldId="407"/>
            <ac:spMk id="2" creationId="{00000000-0000-0000-0000-000000000000}"/>
          </ac:spMkLst>
        </pc:spChg>
      </pc:sldChg>
      <pc:sldChg chg="del">
        <pc:chgData name="Yahya Garout" userId="48478b39-db74-4b02-9727-4fe8f71c1945" providerId="ADAL" clId="{13FC7647-0DBB-4FC4-B7C7-96869B76AB13}" dt="2022-09-06T09:22:50.438" v="1" actId="47"/>
        <pc:sldMkLst>
          <pc:docMk/>
          <pc:sldMk cId="417865633" sldId="431"/>
        </pc:sldMkLst>
      </pc:sldChg>
      <pc:sldChg chg="del">
        <pc:chgData name="Yahya Garout" userId="48478b39-db74-4b02-9727-4fe8f71c1945" providerId="ADAL" clId="{13FC7647-0DBB-4FC4-B7C7-96869B76AB13}" dt="2022-09-06T09:22:52.422" v="2" actId="47"/>
        <pc:sldMkLst>
          <pc:docMk/>
          <pc:sldMk cId="3451024467" sldId="439"/>
        </pc:sldMkLst>
      </pc:sldChg>
      <pc:sldChg chg="del">
        <pc:chgData name="Yahya Garout" userId="48478b39-db74-4b02-9727-4fe8f71c1945" providerId="ADAL" clId="{13FC7647-0DBB-4FC4-B7C7-96869B76AB13}" dt="2022-09-06T09:22:54.938" v="4" actId="47"/>
        <pc:sldMkLst>
          <pc:docMk/>
          <pc:sldMk cId="337742831" sldId="441"/>
        </pc:sldMkLst>
      </pc:sldChg>
      <pc:sldChg chg="del">
        <pc:chgData name="Yahya Garout" userId="48478b39-db74-4b02-9727-4fe8f71c1945" providerId="ADAL" clId="{13FC7647-0DBB-4FC4-B7C7-96869B76AB13}" dt="2022-09-06T09:22:53.860" v="3" actId="47"/>
        <pc:sldMkLst>
          <pc:docMk/>
          <pc:sldMk cId="788634446" sldId="442"/>
        </pc:sldMkLst>
      </pc:sldChg>
      <pc:sldChg chg="del">
        <pc:chgData name="Yahya Garout" userId="48478b39-db74-4b02-9727-4fe8f71c1945" providerId="ADAL" clId="{13FC7647-0DBB-4FC4-B7C7-96869B76AB13}" dt="2022-09-06T09:22:56.047" v="5" actId="47"/>
        <pc:sldMkLst>
          <pc:docMk/>
          <pc:sldMk cId="3947305043" sldId="443"/>
        </pc:sldMkLst>
      </pc:sldChg>
      <pc:sldChg chg="del">
        <pc:chgData name="Yahya Garout" userId="48478b39-db74-4b02-9727-4fe8f71c1945" providerId="ADAL" clId="{13FC7647-0DBB-4FC4-B7C7-96869B76AB13}" dt="2022-09-06T09:22:58.188" v="6" actId="47"/>
        <pc:sldMkLst>
          <pc:docMk/>
          <pc:sldMk cId="4189432054" sldId="472"/>
        </pc:sldMkLst>
      </pc:sldChg>
      <pc:sldChg chg="del">
        <pc:chgData name="Yahya Garout" userId="48478b39-db74-4b02-9727-4fe8f71c1945" providerId="ADAL" clId="{13FC7647-0DBB-4FC4-B7C7-96869B76AB13}" dt="2022-09-06T09:22:59.407" v="7" actId="47"/>
        <pc:sldMkLst>
          <pc:docMk/>
          <pc:sldMk cId="1739285618" sldId="473"/>
        </pc:sldMkLst>
      </pc:sldChg>
      <pc:sldChg chg="del">
        <pc:chgData name="Yahya Garout" userId="48478b39-db74-4b02-9727-4fe8f71c1945" providerId="ADAL" clId="{13FC7647-0DBB-4FC4-B7C7-96869B76AB13}" dt="2022-09-06T09:23:01.016" v="8" actId="47"/>
        <pc:sldMkLst>
          <pc:docMk/>
          <pc:sldMk cId="2828099495" sldId="475"/>
        </pc:sldMkLst>
      </pc:sldChg>
      <pc:sldChg chg="modSp mod">
        <pc:chgData name="Yahya Garout" userId="48478b39-db74-4b02-9727-4fe8f71c1945" providerId="ADAL" clId="{13FC7647-0DBB-4FC4-B7C7-96869B76AB13}" dt="2022-09-06T09:23:20.641" v="10" actId="20577"/>
        <pc:sldMkLst>
          <pc:docMk/>
          <pc:sldMk cId="2347102576" sldId="490"/>
        </pc:sldMkLst>
        <pc:spChg chg="mod">
          <ac:chgData name="Yahya Garout" userId="48478b39-db74-4b02-9727-4fe8f71c1945" providerId="ADAL" clId="{13FC7647-0DBB-4FC4-B7C7-96869B76AB13}" dt="2022-09-06T09:23:20.641" v="10" actId="20577"/>
          <ac:spMkLst>
            <pc:docMk/>
            <pc:sldMk cId="2347102576" sldId="490"/>
            <ac:spMk id="2" creationId="{00000000-0000-0000-0000-000000000000}"/>
          </ac:spMkLst>
        </pc:spChg>
      </pc:sldChg>
      <pc:sldChg chg="del">
        <pc:chgData name="Yahya Garout" userId="48478b39-db74-4b02-9727-4fe8f71c1945" providerId="ADAL" clId="{13FC7647-0DBB-4FC4-B7C7-96869B76AB13}" dt="2022-09-06T09:22:48.360" v="0" actId="47"/>
        <pc:sldMkLst>
          <pc:docMk/>
          <pc:sldMk cId="4054179748" sldId="496"/>
        </pc:sldMkLst>
      </pc:sldChg>
      <pc:sldMasterChg chg="modSldLayout">
        <pc:chgData name="Yahya Garout" userId="48478b39-db74-4b02-9727-4fe8f71c1945" providerId="ADAL" clId="{13FC7647-0DBB-4FC4-B7C7-96869B76AB13}" dt="2022-09-06T09:25:09.190" v="30" actId="20577"/>
        <pc:sldMasterMkLst>
          <pc:docMk/>
          <pc:sldMasterMk cId="2412370999" sldId="2147483660"/>
        </pc:sldMasterMkLst>
        <pc:sldLayoutChg chg="modSp mod">
          <pc:chgData name="Yahya Garout" userId="48478b39-db74-4b02-9727-4fe8f71c1945" providerId="ADAL" clId="{13FC7647-0DBB-4FC4-B7C7-96869B76AB13}" dt="2022-09-06T09:25:09.190" v="30" actId="20577"/>
          <pc:sldLayoutMkLst>
            <pc:docMk/>
            <pc:sldMasterMk cId="2412370999" sldId="2147483660"/>
            <pc:sldLayoutMk cId="515385759" sldId="2147483662"/>
          </pc:sldLayoutMkLst>
          <pc:spChg chg="mod">
            <ac:chgData name="Yahya Garout" userId="48478b39-db74-4b02-9727-4fe8f71c1945" providerId="ADAL" clId="{13FC7647-0DBB-4FC4-B7C7-96869B76AB13}" dt="2022-09-06T09:24:44.251" v="26" actId="20577"/>
            <ac:spMkLst>
              <pc:docMk/>
              <pc:sldMasterMk cId="2412370999" sldId="2147483660"/>
              <pc:sldLayoutMk cId="515385759" sldId="2147483662"/>
              <ac:spMk id="16" creationId="{00000000-0000-0000-0000-000000000000}"/>
            </ac:spMkLst>
          </pc:spChg>
          <pc:spChg chg="mod">
            <ac:chgData name="Yahya Garout" userId="48478b39-db74-4b02-9727-4fe8f71c1945" providerId="ADAL" clId="{13FC7647-0DBB-4FC4-B7C7-96869B76AB13}" dt="2022-09-06T09:25:09.190" v="30" actId="20577"/>
            <ac:spMkLst>
              <pc:docMk/>
              <pc:sldMasterMk cId="2412370999" sldId="2147483660"/>
              <pc:sldLayoutMk cId="515385759" sldId="2147483662"/>
              <ac:spMk id="17"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E9ECB-DCDB-49F0-A37A-9662C67BB324}" type="datetimeFigureOut">
              <a:rPr lang="en-US" smtClean="0"/>
              <a:t>9/6/2022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230744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D6DB9-22E3-44DB-937B-E0968F646ED9}" type="datetimeFigureOut">
              <a:rPr lang="en-US" smtClean="0"/>
              <a:t>9/6/2022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E6E4C-9EFA-43D4-A466-27E605DE36D5}" type="slidenum">
              <a:rPr lang="en-US" smtClean="0"/>
              <a:t>‹#›</a:t>
            </a:fld>
            <a:endParaRPr lang="en-US"/>
          </a:p>
        </p:txBody>
      </p:sp>
    </p:spTree>
    <p:extLst>
      <p:ext uri="{BB962C8B-B14F-4D97-AF65-F5344CB8AC3E}">
        <p14:creationId xmlns:p14="http://schemas.microsoft.com/office/powerpoint/2010/main" val="2419288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a:t>
            </a:fld>
            <a:endParaRPr lang="en-US"/>
          </a:p>
        </p:txBody>
      </p:sp>
    </p:spTree>
    <p:extLst>
      <p:ext uri="{BB962C8B-B14F-4D97-AF65-F5344CB8AC3E}">
        <p14:creationId xmlns:p14="http://schemas.microsoft.com/office/powerpoint/2010/main" val="355075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array is a data structure used to process a collection of data that is all of the same</a:t>
            </a:r>
          </a:p>
          <a:p>
            <a:r>
              <a:rPr lang="en-US" dirty="0"/>
              <a:t>type, such as a list of numbers of type double or a list of strings. In this chapter, we</a:t>
            </a:r>
          </a:p>
          <a:p>
            <a:r>
              <a:rPr lang="en-US" dirty="0"/>
              <a:t>introduce you to the basics of defining and using arrays in Java</a:t>
            </a:r>
          </a:p>
        </p:txBody>
      </p:sp>
      <p:sp>
        <p:nvSpPr>
          <p:cNvPr id="4" name="Slide Number Placeholder 3"/>
          <p:cNvSpPr>
            <a:spLocks noGrp="1"/>
          </p:cNvSpPr>
          <p:nvPr>
            <p:ph type="sldNum" sz="quarter" idx="10"/>
          </p:nvPr>
        </p:nvSpPr>
        <p:spPr/>
        <p:txBody>
          <a:bodyPr/>
          <a:lstStyle/>
          <a:p>
            <a:fld id="{06DE6E4C-9EFA-43D4-A466-27E605DE36D5}" type="slidenum">
              <a:rPr lang="en-US" smtClean="0"/>
              <a:t>4</a:t>
            </a:fld>
            <a:endParaRPr lang="en-US"/>
          </a:p>
        </p:txBody>
      </p:sp>
    </p:spTree>
    <p:extLst>
      <p:ext uri="{BB962C8B-B14F-4D97-AF65-F5344CB8AC3E}">
        <p14:creationId xmlns:p14="http://schemas.microsoft.com/office/powerpoint/2010/main" val="3303602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declaration of an array variable does not allocate any space in memory for the array. </a:t>
            </a:r>
          </a:p>
          <a:p>
            <a:r>
              <a:rPr lang="en-US" sz="1200" b="0" i="0" kern="1200" dirty="0">
                <a:solidFill>
                  <a:schemeClr val="tx1"/>
                </a:solidFill>
                <a:effectLst/>
                <a:latin typeface="+mn-lt"/>
                <a:ea typeface="+mn-ea"/>
                <a:cs typeface="+mn-cs"/>
              </a:rPr>
              <a:t>It creates only a storage location for the reference to an array. If a variable does not contain a reference to an array, the value of the variable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is </a:t>
            </a:r>
            <a:r>
              <a:rPr lang="en-US" sz="1200" b="1" i="0" kern="1200" dirty="0">
                <a:solidFill>
                  <a:schemeClr val="tx1"/>
                </a:solidFill>
                <a:effectLst/>
                <a:latin typeface="+mn-lt"/>
                <a:ea typeface="+mn-ea"/>
                <a:cs typeface="+mn-cs"/>
              </a:rPr>
              <a:t>null</a:t>
            </a:r>
            <a:r>
              <a:rPr lang="en-US" sz="1200" b="0" i="0" kern="1200" dirty="0">
                <a:solidFill>
                  <a:schemeClr val="tx1"/>
                </a:solidFill>
                <a:effectLst/>
                <a:latin typeface="+mn-lt"/>
                <a:ea typeface="+mn-ea"/>
                <a:cs typeface="+mn-cs"/>
              </a:rPr>
              <a:t>. You cannot assign elements to an array unless it has already been created. After an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array variable is declared, you can create an array by using the </a:t>
            </a:r>
            <a:r>
              <a:rPr lang="en-US" sz="1200" b="1" i="0" kern="1200" dirty="0">
                <a:solidFill>
                  <a:schemeClr val="tx1"/>
                </a:solidFill>
                <a:effectLst/>
                <a:latin typeface="+mn-lt"/>
                <a:ea typeface="+mn-ea"/>
                <a:cs typeface="+mn-cs"/>
              </a:rPr>
              <a:t>new </a:t>
            </a:r>
            <a:r>
              <a:rPr lang="en-US" sz="1200" b="0" i="0" kern="1200" dirty="0">
                <a:solidFill>
                  <a:schemeClr val="tx1"/>
                </a:solidFill>
                <a:effectLst/>
                <a:latin typeface="+mn-lt"/>
                <a:ea typeface="+mn-ea"/>
                <a:cs typeface="+mn-cs"/>
              </a:rPr>
              <a:t>operator and assign its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reference to the variable with the following syntax:</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arrayRefVar</a:t>
            </a:r>
            <a:r>
              <a:rPr lang="en-US" sz="1200" b="0" i="0" kern="1200" dirty="0">
                <a:solidFill>
                  <a:schemeClr val="tx1"/>
                </a:solidFill>
                <a:effectLst/>
                <a:latin typeface="+mn-lt"/>
                <a:ea typeface="+mn-ea"/>
                <a:cs typeface="+mn-cs"/>
              </a:rPr>
              <a:t> = </a:t>
            </a:r>
            <a:r>
              <a:rPr lang="en-US" sz="1200" b="1" i="0" kern="1200" dirty="0">
                <a:solidFill>
                  <a:schemeClr val="tx1"/>
                </a:solidFill>
                <a:effectLst/>
                <a:latin typeface="+mn-lt"/>
                <a:ea typeface="+mn-ea"/>
                <a:cs typeface="+mn-cs"/>
              </a:rPr>
              <a:t>new </a:t>
            </a:r>
            <a:r>
              <a:rPr lang="en-US" sz="1200" b="0" i="0" kern="1200" dirty="0" err="1">
                <a:solidFill>
                  <a:schemeClr val="tx1"/>
                </a:solidFill>
                <a:effectLst/>
                <a:latin typeface="+mn-lt"/>
                <a:ea typeface="+mn-ea"/>
                <a:cs typeface="+mn-cs"/>
              </a:rPr>
              <a:t>elementType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arraySize</a:t>
            </a:r>
            <a:r>
              <a:rPr lang="en-US" sz="1200" b="0" i="0" kern="1200" dirty="0">
                <a:solidFill>
                  <a:schemeClr val="tx1"/>
                </a:solidFill>
                <a:effectLst/>
                <a:latin typeface="+mn-lt"/>
                <a:ea typeface="+mn-ea"/>
                <a:cs typeface="+mn-cs"/>
              </a:rPr>
              <a:t>];</a:t>
            </a:r>
            <a:r>
              <a:rPr lang="en-US" dirty="0"/>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arrayName = new </a:t>
            </a:r>
            <a:r>
              <a:rPr lang="en-US" dirty="0" err="1"/>
              <a:t>dataType</a:t>
            </a:r>
            <a:r>
              <a:rPr lang="en-US" dirty="0"/>
              <a:t> [6]</a:t>
            </a:r>
            <a:r>
              <a:rPr lang="en-US" sz="1200" b="0" i="0" kern="1200" dirty="0">
                <a:solidFill>
                  <a:schemeClr val="tx1"/>
                </a:solidFill>
                <a:effectLst/>
                <a:latin typeface="+mn-lt"/>
                <a:ea typeface="+mn-ea"/>
                <a:cs typeface="+mn-cs"/>
              </a:rPr>
              <a:t> does two things: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 it creates an array using </a:t>
            </a:r>
            <a:r>
              <a:rPr lang="en-US" sz="1200" b="1" i="0" kern="1200" dirty="0">
                <a:solidFill>
                  <a:schemeClr val="tx1"/>
                </a:solidFill>
                <a:effectLst/>
                <a:latin typeface="+mn-lt"/>
                <a:ea typeface="+mn-ea"/>
                <a:cs typeface="+mn-cs"/>
              </a:rPr>
              <a:t>new </a:t>
            </a:r>
            <a:r>
              <a:rPr lang="en-US" sz="1200" b="1" i="0" kern="1200" dirty="0" err="1">
                <a:solidFill>
                  <a:schemeClr val="tx1"/>
                </a:solidFill>
                <a:effectLst/>
                <a:latin typeface="+mn-lt"/>
                <a:ea typeface="+mn-ea"/>
                <a:cs typeface="+mn-cs"/>
              </a:rPr>
              <a:t>elementType</a:t>
            </a:r>
            <a:r>
              <a:rPr lang="en-US" sz="1200" b="1" i="0" kern="1200" dirty="0">
                <a:solidFill>
                  <a:schemeClr val="tx1"/>
                </a:solidFill>
                <a:effectLst/>
                <a:latin typeface="+mn-lt"/>
                <a:ea typeface="+mn-ea"/>
                <a:cs typeface="+mn-cs"/>
              </a:rPr>
              <a:t>[6]</a:t>
            </a: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(2) it assigns the reference of the newly created array to the variable </a:t>
            </a:r>
            <a:r>
              <a:rPr lang="en-US" b="1" dirty="0"/>
              <a:t>arrayName</a:t>
            </a:r>
            <a:r>
              <a:rPr lang="en-US" dirty="0"/>
              <a:t> </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7</a:t>
            </a:fld>
            <a:endParaRPr lang="en-US"/>
          </a:p>
        </p:txBody>
      </p:sp>
    </p:spTree>
    <p:extLst>
      <p:ext uri="{BB962C8B-B14F-4D97-AF65-F5344CB8AC3E}">
        <p14:creationId xmlns:p14="http://schemas.microsoft.com/office/powerpoint/2010/main" val="1957207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Unlike declarations for primitive data type variables, </a:t>
            </a:r>
            <a:br>
              <a:rPr lang="en-US" dirty="0"/>
            </a:br>
            <a:r>
              <a:rPr lang="en-US" sz="1200" b="0" i="0" kern="1200" dirty="0">
                <a:solidFill>
                  <a:schemeClr val="tx1"/>
                </a:solidFill>
                <a:effectLst/>
                <a:latin typeface="+mn-lt"/>
                <a:ea typeface="+mn-ea"/>
                <a:cs typeface="+mn-cs"/>
              </a:rPr>
              <a:t>the declaration of an array variable does not allocate any space in memory for the array. </a:t>
            </a:r>
          </a:p>
          <a:p>
            <a:r>
              <a:rPr lang="en-US" sz="1200" b="0" i="0" kern="1200" dirty="0">
                <a:solidFill>
                  <a:schemeClr val="tx1"/>
                </a:solidFill>
                <a:effectLst/>
                <a:latin typeface="+mn-lt"/>
                <a:ea typeface="+mn-ea"/>
                <a:cs typeface="+mn-cs"/>
              </a:rPr>
              <a:t>It creates only a storage location for the reference to an array. If a variable does not contain a reference to an array, the value of the variable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is </a:t>
            </a:r>
            <a:r>
              <a:rPr lang="en-US" sz="1200" b="1" i="0" kern="1200" dirty="0">
                <a:solidFill>
                  <a:schemeClr val="tx1"/>
                </a:solidFill>
                <a:effectLst/>
                <a:latin typeface="+mn-lt"/>
                <a:ea typeface="+mn-ea"/>
                <a:cs typeface="+mn-cs"/>
              </a:rPr>
              <a:t>null</a:t>
            </a:r>
            <a:r>
              <a:rPr lang="en-US" sz="1200" b="0" i="0" kern="1200" dirty="0">
                <a:solidFill>
                  <a:schemeClr val="tx1"/>
                </a:solidFill>
                <a:effectLst/>
                <a:latin typeface="+mn-lt"/>
                <a:ea typeface="+mn-ea"/>
                <a:cs typeface="+mn-cs"/>
              </a:rPr>
              <a:t>. You cannot assign elements to an array unless it has already been created. After an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array variable is declared, you can create an array by using the </a:t>
            </a:r>
            <a:r>
              <a:rPr lang="en-US" sz="1200" b="1" i="0" kern="1200" dirty="0">
                <a:solidFill>
                  <a:schemeClr val="tx1"/>
                </a:solidFill>
                <a:effectLst/>
                <a:latin typeface="+mn-lt"/>
                <a:ea typeface="+mn-ea"/>
                <a:cs typeface="+mn-cs"/>
              </a:rPr>
              <a:t>new </a:t>
            </a:r>
            <a:r>
              <a:rPr lang="en-US" sz="1200" b="0" i="0" kern="1200" dirty="0">
                <a:solidFill>
                  <a:schemeClr val="tx1"/>
                </a:solidFill>
                <a:effectLst/>
                <a:latin typeface="+mn-lt"/>
                <a:ea typeface="+mn-ea"/>
                <a:cs typeface="+mn-cs"/>
              </a:rPr>
              <a:t>operator and assign its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reference to the variable with the following syntax:</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arrayRefVar</a:t>
            </a:r>
            <a:r>
              <a:rPr lang="en-US" sz="1200" b="0" i="0" kern="1200" dirty="0">
                <a:solidFill>
                  <a:schemeClr val="tx1"/>
                </a:solidFill>
                <a:effectLst/>
                <a:latin typeface="+mn-lt"/>
                <a:ea typeface="+mn-ea"/>
                <a:cs typeface="+mn-cs"/>
              </a:rPr>
              <a:t> = </a:t>
            </a:r>
            <a:r>
              <a:rPr lang="en-US" sz="1200" b="1" i="0" kern="1200" dirty="0">
                <a:solidFill>
                  <a:schemeClr val="tx1"/>
                </a:solidFill>
                <a:effectLst/>
                <a:latin typeface="+mn-lt"/>
                <a:ea typeface="+mn-ea"/>
                <a:cs typeface="+mn-cs"/>
              </a:rPr>
              <a:t>new </a:t>
            </a:r>
            <a:r>
              <a:rPr lang="en-US" sz="1200" b="0" i="0" kern="1200" dirty="0" err="1">
                <a:solidFill>
                  <a:schemeClr val="tx1"/>
                </a:solidFill>
                <a:effectLst/>
                <a:latin typeface="+mn-lt"/>
                <a:ea typeface="+mn-ea"/>
                <a:cs typeface="+mn-cs"/>
              </a:rPr>
              <a:t>elementType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arraySize</a:t>
            </a:r>
            <a:r>
              <a:rPr lang="en-US" sz="1200" b="0" i="0" kern="1200" dirty="0">
                <a:solidFill>
                  <a:schemeClr val="tx1"/>
                </a:solidFill>
                <a:effectLst/>
                <a:latin typeface="+mn-lt"/>
                <a:ea typeface="+mn-ea"/>
                <a:cs typeface="+mn-cs"/>
              </a:rPr>
              <a:t>];</a:t>
            </a:r>
            <a:r>
              <a:rPr lang="en-US" dirty="0"/>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arrayName = new </a:t>
            </a:r>
            <a:r>
              <a:rPr lang="en-US" dirty="0" err="1"/>
              <a:t>dataType</a:t>
            </a:r>
            <a:r>
              <a:rPr lang="en-US" dirty="0"/>
              <a:t> [6]</a:t>
            </a:r>
            <a:r>
              <a:rPr lang="en-US" sz="1200" b="0" i="0" kern="1200" dirty="0">
                <a:solidFill>
                  <a:schemeClr val="tx1"/>
                </a:solidFill>
                <a:effectLst/>
                <a:latin typeface="+mn-lt"/>
                <a:ea typeface="+mn-ea"/>
                <a:cs typeface="+mn-cs"/>
              </a:rPr>
              <a:t> does two things: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 it creates an array using </a:t>
            </a:r>
            <a:r>
              <a:rPr lang="en-US" sz="1200" b="1" i="0" kern="1200" dirty="0">
                <a:solidFill>
                  <a:schemeClr val="tx1"/>
                </a:solidFill>
                <a:effectLst/>
                <a:latin typeface="+mn-lt"/>
                <a:ea typeface="+mn-ea"/>
                <a:cs typeface="+mn-cs"/>
              </a:rPr>
              <a:t>new </a:t>
            </a:r>
            <a:r>
              <a:rPr lang="en-US" sz="1200" b="1" i="0" kern="1200" dirty="0" err="1">
                <a:solidFill>
                  <a:schemeClr val="tx1"/>
                </a:solidFill>
                <a:effectLst/>
                <a:latin typeface="+mn-lt"/>
                <a:ea typeface="+mn-ea"/>
                <a:cs typeface="+mn-cs"/>
              </a:rPr>
              <a:t>elementType</a:t>
            </a:r>
            <a:r>
              <a:rPr lang="en-US" sz="1200" b="1" i="0" kern="1200" dirty="0">
                <a:solidFill>
                  <a:schemeClr val="tx1"/>
                </a:solidFill>
                <a:effectLst/>
                <a:latin typeface="+mn-lt"/>
                <a:ea typeface="+mn-ea"/>
                <a:cs typeface="+mn-cs"/>
              </a:rPr>
              <a:t>[6]</a:t>
            </a: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(2) it assigns the reference of the newly created array to the variable </a:t>
            </a:r>
            <a:r>
              <a:rPr lang="en-US" b="1" dirty="0"/>
              <a:t>arrayName</a:t>
            </a:r>
            <a:r>
              <a:rPr lang="en-US" dirty="0"/>
              <a:t> </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8</a:t>
            </a:fld>
            <a:endParaRPr lang="en-US"/>
          </a:p>
        </p:txBody>
      </p:sp>
    </p:spTree>
    <p:extLst>
      <p:ext uri="{BB962C8B-B14F-4D97-AF65-F5344CB8AC3E}">
        <p14:creationId xmlns:p14="http://schemas.microsoft.com/office/powerpoint/2010/main" val="123389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has a shorthand notation, known as the array initializer, which combines the declaration, creation, and initialization of an array in one statement using the following syntax:</a:t>
            </a:r>
          </a:p>
          <a:p>
            <a:r>
              <a:rPr lang="en-US" dirty="0" err="1"/>
              <a:t>elementType</a:t>
            </a:r>
            <a:r>
              <a:rPr lang="en-US" dirty="0"/>
              <a:t>[] </a:t>
            </a:r>
            <a:r>
              <a:rPr lang="en-US" dirty="0" err="1"/>
              <a:t>arrayRefVar</a:t>
            </a:r>
            <a:r>
              <a:rPr lang="en-US" dirty="0"/>
              <a:t> = {value0, value1, ..., </a:t>
            </a:r>
            <a:r>
              <a:rPr lang="en-US" dirty="0" err="1"/>
              <a:t>valuek</a:t>
            </a:r>
            <a:r>
              <a:rPr lang="en-US" dirty="0"/>
              <a:t>};</a:t>
            </a:r>
          </a:p>
          <a:p>
            <a:r>
              <a:rPr lang="en-US" dirty="0"/>
              <a:t>For example, the statement</a:t>
            </a:r>
          </a:p>
          <a:p>
            <a:r>
              <a:rPr lang="en-US" dirty="0"/>
              <a:t>double[] </a:t>
            </a:r>
            <a:r>
              <a:rPr lang="en-US" dirty="0" err="1"/>
              <a:t>myArray</a:t>
            </a:r>
            <a:r>
              <a:rPr lang="en-US" dirty="0"/>
              <a:t> = {1.9, 2.9, 3.4, 3.5};</a:t>
            </a:r>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9</a:t>
            </a:fld>
            <a:endParaRPr lang="en-US"/>
          </a:p>
        </p:txBody>
      </p:sp>
    </p:spTree>
    <p:extLst>
      <p:ext uri="{BB962C8B-B14F-4D97-AF65-F5344CB8AC3E}">
        <p14:creationId xmlns:p14="http://schemas.microsoft.com/office/powerpoint/2010/main" val="3893507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Array elements are indexed from 0 to array size -1</a:t>
            </a:r>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10</a:t>
            </a:fld>
            <a:endParaRPr lang="en-US"/>
          </a:p>
        </p:txBody>
      </p:sp>
    </p:spTree>
    <p:extLst>
      <p:ext uri="{BB962C8B-B14F-4D97-AF65-F5344CB8AC3E}">
        <p14:creationId xmlns:p14="http://schemas.microsoft.com/office/powerpoint/2010/main" val="2421735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statement does not copy the contents of the array referenced by </a:t>
            </a:r>
            <a:r>
              <a:rPr lang="en-US" sz="1200" b="1" i="0" kern="1200" dirty="0">
                <a:solidFill>
                  <a:schemeClr val="tx1"/>
                </a:solidFill>
                <a:effectLst/>
                <a:latin typeface="+mn-lt"/>
                <a:ea typeface="+mn-ea"/>
                <a:cs typeface="+mn-cs"/>
              </a:rPr>
              <a:t>array1 </a:t>
            </a:r>
            <a:r>
              <a:rPr lang="en-US" sz="1200" b="0" i="0" kern="1200" dirty="0">
                <a:solidFill>
                  <a:schemeClr val="tx1"/>
                </a:solidFill>
                <a:effectLst/>
                <a:latin typeface="+mn-lt"/>
                <a:ea typeface="+mn-ea"/>
                <a:cs typeface="+mn-cs"/>
              </a:rPr>
              <a:t>to </a:t>
            </a:r>
            <a:r>
              <a:rPr lang="en-US" sz="1200" b="1" i="0" kern="1200" dirty="0">
                <a:solidFill>
                  <a:schemeClr val="tx1"/>
                </a:solidFill>
                <a:effectLst/>
                <a:latin typeface="+mn-lt"/>
                <a:ea typeface="+mn-ea"/>
                <a:cs typeface="+mn-cs"/>
              </a:rPr>
              <a:t>array2</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instead merely copies the reference value from </a:t>
            </a:r>
            <a:r>
              <a:rPr lang="en-US" sz="1200" b="1" i="0" kern="1200" dirty="0">
                <a:solidFill>
                  <a:schemeClr val="tx1"/>
                </a:solidFill>
                <a:effectLst/>
                <a:latin typeface="+mn-lt"/>
                <a:ea typeface="+mn-ea"/>
                <a:cs typeface="+mn-cs"/>
              </a:rPr>
              <a:t>array1 </a:t>
            </a:r>
            <a:r>
              <a:rPr lang="en-US" sz="1200" b="0" i="0" kern="1200" dirty="0">
                <a:solidFill>
                  <a:schemeClr val="tx1"/>
                </a:solidFill>
                <a:effectLst/>
                <a:latin typeface="+mn-lt"/>
                <a:ea typeface="+mn-ea"/>
                <a:cs typeface="+mn-cs"/>
              </a:rPr>
              <a:t>to </a:t>
            </a:r>
            <a:r>
              <a:rPr lang="en-US" sz="1200" b="1" i="0" kern="1200" dirty="0">
                <a:solidFill>
                  <a:schemeClr val="tx1"/>
                </a:solidFill>
                <a:effectLst/>
                <a:latin typeface="+mn-lt"/>
                <a:ea typeface="+mn-ea"/>
                <a:cs typeface="+mn-cs"/>
              </a:rPr>
              <a:t>array2</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17</a:t>
            </a:fld>
            <a:endParaRPr lang="en-US"/>
          </a:p>
        </p:txBody>
      </p:sp>
    </p:spTree>
    <p:extLst>
      <p:ext uri="{BB962C8B-B14F-4D97-AF65-F5344CB8AC3E}">
        <p14:creationId xmlns:p14="http://schemas.microsoft.com/office/powerpoint/2010/main" val="2599742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write a loop to copy every element from the source array to the corresponding element in the target array. The following code, for instance, copies </a:t>
            </a:r>
            <a:r>
              <a:rPr lang="en-US" sz="1200" b="1" i="0" kern="1200" dirty="0" err="1">
                <a:solidFill>
                  <a:schemeClr val="tx1"/>
                </a:solidFill>
                <a:effectLst/>
                <a:latin typeface="+mn-lt"/>
                <a:ea typeface="+mn-ea"/>
                <a:cs typeface="+mn-cs"/>
              </a:rPr>
              <a:t>sourceArray</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to </a:t>
            </a:r>
            <a:r>
              <a:rPr lang="en-US" sz="1200" b="1" i="0" kern="1200" dirty="0" err="1">
                <a:solidFill>
                  <a:schemeClr val="tx1"/>
                </a:solidFill>
                <a:effectLst/>
                <a:latin typeface="+mn-lt"/>
                <a:ea typeface="+mn-ea"/>
                <a:cs typeface="+mn-cs"/>
              </a:rPr>
              <a:t>targetArray</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using a </a:t>
            </a:r>
            <a:r>
              <a:rPr lang="en-US" sz="1200" b="1" i="0" kern="1200" dirty="0">
                <a:solidFill>
                  <a:schemeClr val="tx1"/>
                </a:solidFill>
                <a:effectLst/>
                <a:latin typeface="+mn-lt"/>
                <a:ea typeface="+mn-ea"/>
                <a:cs typeface="+mn-cs"/>
              </a:rPr>
              <a:t>for </a:t>
            </a:r>
            <a:r>
              <a:rPr lang="en-US" sz="1200" b="0" i="0" kern="1200" dirty="0">
                <a:solidFill>
                  <a:schemeClr val="tx1"/>
                </a:solidFill>
                <a:effectLst/>
                <a:latin typeface="+mn-lt"/>
                <a:ea typeface="+mn-ea"/>
                <a:cs typeface="+mn-cs"/>
              </a:rPr>
              <a:t>loop:</a:t>
            </a:r>
            <a:r>
              <a:rPr lang="en-US" dirty="0"/>
              <a:t> </a:t>
            </a:r>
            <a:br>
              <a:rPr lang="en-US" dirty="0"/>
            </a:br>
            <a:endParaRPr lang="en-US" dirty="0"/>
          </a:p>
          <a:p>
            <a:r>
              <a:rPr lang="en-US" sz="1200" b="0" i="0" kern="1200" dirty="0">
                <a:solidFill>
                  <a:schemeClr val="tx1"/>
                </a:solidFill>
                <a:effectLst/>
                <a:latin typeface="+mn-lt"/>
                <a:ea typeface="+mn-ea"/>
                <a:cs typeface="+mn-cs"/>
              </a:rPr>
              <a:t>Another approach is to use the </a:t>
            </a:r>
            <a:r>
              <a:rPr lang="en-US" sz="1200" b="1" i="0" kern="1200" dirty="0" err="1">
                <a:solidFill>
                  <a:schemeClr val="tx1"/>
                </a:solidFill>
                <a:effectLst/>
                <a:latin typeface="+mn-lt"/>
                <a:ea typeface="+mn-ea"/>
                <a:cs typeface="+mn-cs"/>
              </a:rPr>
              <a:t>arraycopy</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method in the </a:t>
            </a:r>
            <a:r>
              <a:rPr lang="en-US" sz="1200" b="1" i="0" kern="1200" dirty="0" err="1">
                <a:solidFill>
                  <a:schemeClr val="tx1"/>
                </a:solidFill>
                <a:effectLst/>
                <a:latin typeface="+mn-lt"/>
                <a:ea typeface="+mn-ea"/>
                <a:cs typeface="+mn-cs"/>
              </a:rPr>
              <a:t>java.lang.System</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class to copy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arrays instead of using a loop. The syntax for </a:t>
            </a:r>
            <a:r>
              <a:rPr lang="en-US" sz="1200" b="1" i="0" kern="1200" dirty="0" err="1">
                <a:solidFill>
                  <a:schemeClr val="tx1"/>
                </a:solidFill>
                <a:effectLst/>
                <a:latin typeface="+mn-lt"/>
                <a:ea typeface="+mn-ea"/>
                <a:cs typeface="+mn-cs"/>
              </a:rPr>
              <a:t>arraycopy</a:t>
            </a:r>
            <a:r>
              <a:rPr lang="en-US" sz="1200" b="1"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is:arraycopy</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sourceArray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srcPos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targetArray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tarPos</a:t>
            </a:r>
            <a:r>
              <a:rPr lang="en-US" sz="1200" b="0" i="0" kern="1200" dirty="0">
                <a:solidFill>
                  <a:schemeClr val="tx1"/>
                </a:solidFill>
                <a:effectLst/>
                <a:latin typeface="+mn-lt"/>
                <a:ea typeface="+mn-ea"/>
                <a:cs typeface="+mn-cs"/>
              </a:rPr>
              <a:t>, length);</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19</a:t>
            </a:fld>
            <a:endParaRPr lang="en-US"/>
          </a:p>
        </p:txBody>
      </p:sp>
    </p:spTree>
    <p:extLst>
      <p:ext uri="{BB962C8B-B14F-4D97-AF65-F5344CB8AC3E}">
        <p14:creationId xmlns:p14="http://schemas.microsoft.com/office/powerpoint/2010/main" val="2817047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also define a method that has a formal parameter for an entire array so that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the method is called, the argument that is plugged in for this formal parameter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is an entire array. Whenever you need to specify an array type, the type name has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form </a:t>
            </a:r>
            <a:r>
              <a:rPr lang="en-US" sz="1200" b="0" i="1" kern="1200" dirty="0" err="1">
                <a:solidFill>
                  <a:schemeClr val="tx1"/>
                </a:solidFill>
                <a:effectLst/>
                <a:latin typeface="+mn-lt"/>
                <a:ea typeface="+mn-ea"/>
                <a:cs typeface="+mn-cs"/>
              </a:rPr>
              <a:t>Base_Type</a:t>
            </a:r>
            <a:r>
              <a:rPr lang="en-US" sz="1200" b="0" i="0" kern="1200" dirty="0">
                <a:solidFill>
                  <a:schemeClr val="tx1"/>
                </a:solidFill>
                <a:effectLst/>
                <a:latin typeface="+mn-lt"/>
                <a:ea typeface="+mn-ea"/>
                <a:cs typeface="+mn-cs"/>
              </a:rPr>
              <a:t>[], so this is how you specify a parameter type for an entire array. For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the method </a:t>
            </a:r>
            <a:r>
              <a:rPr lang="en-US" sz="1200" b="0" i="0" kern="1200" dirty="0" err="1">
                <a:solidFill>
                  <a:schemeClr val="tx1"/>
                </a:solidFill>
                <a:effectLst/>
                <a:latin typeface="+mn-lt"/>
                <a:ea typeface="+mn-ea"/>
                <a:cs typeface="+mn-cs"/>
              </a:rPr>
              <a:t>doubleArrayElements</a:t>
            </a:r>
            <a:r>
              <a:rPr lang="en-US" sz="1200" b="0" i="0" kern="1200" dirty="0">
                <a:solidFill>
                  <a:schemeClr val="tx1"/>
                </a:solidFill>
                <a:effectLst/>
                <a:latin typeface="+mn-lt"/>
                <a:ea typeface="+mn-ea"/>
                <a:cs typeface="+mn-cs"/>
              </a:rPr>
              <a:t>, given in what follows, will accept any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array of double as its single argument:</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21</a:t>
            </a:fld>
            <a:endParaRPr lang="en-US"/>
          </a:p>
        </p:txBody>
      </p:sp>
    </p:spTree>
    <p:extLst>
      <p:ext uri="{BB962C8B-B14F-4D97-AF65-F5344CB8AC3E}">
        <p14:creationId xmlns:p14="http://schemas.microsoft.com/office/powerpoint/2010/main" val="1211917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67144"/>
            <a:ext cx="7772400" cy="660255"/>
          </a:xfrm>
          <a:noFill/>
        </p:spPr>
        <p:txBody>
          <a:bodyPr anchor="b"/>
          <a:lstStyle>
            <a:lvl1pPr algn="l">
              <a:defRPr sz="2800" b="1">
                <a:solidFill>
                  <a:srgbClr val="56A67B"/>
                </a:solidFill>
              </a:defRPr>
            </a:lvl1pPr>
          </a:lstStyle>
          <a:p>
            <a:r>
              <a:rPr lang="en-US" dirty="0"/>
              <a:t>Chapter</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
        <p:nvSpPr>
          <p:cNvPr id="7" name="TextBox 6"/>
          <p:cNvSpPr txBox="1"/>
          <p:nvPr userDrawn="1"/>
        </p:nvSpPr>
        <p:spPr>
          <a:xfrm>
            <a:off x="685800" y="1320583"/>
            <a:ext cx="7886700" cy="584775"/>
          </a:xfrm>
          <a:prstGeom prst="rect">
            <a:avLst/>
          </a:prstGeom>
          <a:noFill/>
        </p:spPr>
        <p:txBody>
          <a:bodyPr wrap="square" rtlCol="0">
            <a:spAutoFit/>
          </a:bodyPr>
          <a:lstStyle/>
          <a:p>
            <a:r>
              <a:rPr lang="en-US" sz="3200" b="1" dirty="0">
                <a:latin typeface="Garamond" panose="02020404030301010803" pitchFamily="18" charset="0"/>
              </a:rPr>
              <a:t>ICS108 Object-Oriented Programming</a:t>
            </a:r>
          </a:p>
        </p:txBody>
      </p:sp>
      <p:cxnSp>
        <p:nvCxnSpPr>
          <p:cNvPr id="11" name="Straight Connector 10"/>
          <p:cNvCxnSpPr/>
          <p:nvPr userDrawn="1"/>
        </p:nvCxnSpPr>
        <p:spPr>
          <a:xfrm>
            <a:off x="685800" y="2909455"/>
            <a:ext cx="78295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1763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50671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3101676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92125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182" y="941454"/>
            <a:ext cx="8543637" cy="5418776"/>
          </a:xfrm>
        </p:spPr>
        <p:txBody>
          <a:bodyPr>
            <a:normAutofit/>
          </a:bodyPr>
          <a:lstStyle>
            <a:lvl1pPr>
              <a:spcBef>
                <a:spcPts val="1800"/>
              </a:spcBef>
              <a:buClr>
                <a:srgbClr val="1A864B"/>
              </a:buClr>
              <a:defRPr sz="2400" b="1">
                <a:latin typeface="Garamond" panose="02020404030301010803" pitchFamily="18" charset="0"/>
              </a:defRPr>
            </a:lvl1pPr>
            <a:lvl2pPr>
              <a:buClr>
                <a:srgbClr val="1A864B"/>
              </a:buClr>
              <a:defRPr sz="2400" b="0">
                <a:latin typeface="Times New Roman" panose="02020603050405020304" pitchFamily="18" charset="0"/>
                <a:cs typeface="Times New Roman" panose="02020603050405020304" pitchFamily="18" charset="0"/>
              </a:defRPr>
            </a:lvl2pPr>
            <a:lvl3pPr>
              <a:buClr>
                <a:srgbClr val="1A864B"/>
              </a:buClr>
              <a:defRPr sz="2000" b="0">
                <a:latin typeface="Times New Roman" panose="02020603050405020304" pitchFamily="18" charset="0"/>
                <a:cs typeface="Times New Roman" panose="02020603050405020304" pitchFamily="18" charset="0"/>
              </a:defRPr>
            </a:lvl3pPr>
            <a:lvl4pPr>
              <a:buClr>
                <a:srgbClr val="1A864B"/>
              </a:buClr>
              <a:defRPr sz="1800" b="0">
                <a:latin typeface="Times New Roman" panose="02020603050405020304" pitchFamily="18" charset="0"/>
                <a:cs typeface="Times New Roman" panose="02020603050405020304" pitchFamily="18" charset="0"/>
              </a:defRPr>
            </a:lvl4pPr>
            <a:lvl5pPr>
              <a:buClr>
                <a:srgbClr val="1A864B"/>
              </a:buClr>
              <a:defRPr sz="1800" b="0">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ctrTitle" hasCustomPrompt="1"/>
          </p:nvPr>
        </p:nvSpPr>
        <p:spPr>
          <a:xfrm>
            <a:off x="314469" y="221673"/>
            <a:ext cx="8515062" cy="566088"/>
          </a:xfrm>
          <a:solidFill>
            <a:srgbClr val="F1F7F4"/>
          </a:solidFill>
        </p:spPr>
        <p:txBody>
          <a:bodyPr anchor="b"/>
          <a:lstStyle>
            <a:lvl1pPr algn="l">
              <a:defRPr sz="3200" b="1">
                <a:solidFill>
                  <a:schemeClr val="tx1"/>
                </a:solidFill>
              </a:defRPr>
            </a:lvl1pPr>
          </a:lstStyle>
          <a:p>
            <a:r>
              <a:rPr lang="en-US" dirty="0"/>
              <a:t>Chapter</a:t>
            </a:r>
          </a:p>
        </p:txBody>
      </p:sp>
      <p:cxnSp>
        <p:nvCxnSpPr>
          <p:cNvPr id="9" name="Straight Connector 8"/>
          <p:cNvCxnSpPr/>
          <p:nvPr userDrawn="1"/>
        </p:nvCxnSpPr>
        <p:spPr>
          <a:xfrm>
            <a:off x="300182" y="888491"/>
            <a:ext cx="8543637"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16" name="TextBox 15"/>
          <p:cNvSpPr txBox="1"/>
          <p:nvPr userDrawn="1"/>
        </p:nvSpPr>
        <p:spPr>
          <a:xfrm>
            <a:off x="1874602" y="6460960"/>
            <a:ext cx="5486400" cy="338554"/>
          </a:xfrm>
          <a:prstGeom prst="rect">
            <a:avLst/>
          </a:prstGeom>
          <a:solidFill>
            <a:srgbClr val="F1F7F4"/>
          </a:solidFill>
        </p:spPr>
        <p:txBody>
          <a:bodyPr wrap="square" rtlCol="0">
            <a:spAutoFit/>
          </a:bodyPr>
          <a:lstStyle/>
          <a:p>
            <a:pPr algn="ctr"/>
            <a:r>
              <a:rPr lang="en-US" sz="1600" dirty="0">
                <a:latin typeface="Garamond" panose="02020404030301010803" pitchFamily="18" charset="0"/>
              </a:rPr>
              <a:t>ICS108 Object-Oriented Programming:</a:t>
            </a:r>
            <a:r>
              <a:rPr lang="en-US" sz="1600" baseline="0" dirty="0">
                <a:latin typeface="Garamond" panose="02020404030301010803" pitchFamily="18" charset="0"/>
              </a:rPr>
              <a:t> Chapter 07</a:t>
            </a:r>
            <a:r>
              <a:rPr lang="en-US" sz="1600" dirty="0">
                <a:latin typeface="Garamond" panose="02020404030301010803" pitchFamily="18" charset="0"/>
              </a:rPr>
              <a:t> </a:t>
            </a:r>
          </a:p>
        </p:txBody>
      </p:sp>
      <p:sp>
        <p:nvSpPr>
          <p:cNvPr id="17" name="TextBox 16"/>
          <p:cNvSpPr txBox="1"/>
          <p:nvPr userDrawn="1"/>
        </p:nvSpPr>
        <p:spPr>
          <a:xfrm>
            <a:off x="9233" y="6460960"/>
            <a:ext cx="1830388" cy="338554"/>
          </a:xfrm>
          <a:prstGeom prst="rect">
            <a:avLst/>
          </a:prstGeom>
          <a:solidFill>
            <a:srgbClr val="F1F7F4"/>
          </a:solidFill>
        </p:spPr>
        <p:txBody>
          <a:bodyPr wrap="square" rtlCol="0">
            <a:spAutoFit/>
          </a:bodyPr>
          <a:lstStyle/>
          <a:p>
            <a:r>
              <a:rPr lang="en-US" sz="1600" baseline="0" dirty="0">
                <a:latin typeface="Garamond" panose="02020404030301010803" pitchFamily="18" charset="0"/>
              </a:rPr>
              <a:t>Module 03</a:t>
            </a:r>
            <a:endParaRPr lang="en-US" sz="1600" dirty="0">
              <a:latin typeface="Garamond" panose="02020404030301010803" pitchFamily="18" charset="0"/>
            </a:endParaRPr>
          </a:p>
        </p:txBody>
      </p:sp>
      <p:sp>
        <p:nvSpPr>
          <p:cNvPr id="20" name="Slide Number Placeholder 19"/>
          <p:cNvSpPr>
            <a:spLocks noGrp="1"/>
          </p:cNvSpPr>
          <p:nvPr>
            <p:ph type="sldNum" sz="quarter" idx="12"/>
          </p:nvPr>
        </p:nvSpPr>
        <p:spPr>
          <a:xfrm>
            <a:off x="7394576" y="6460960"/>
            <a:ext cx="1737360" cy="338328"/>
          </a:xfrm>
          <a:solidFill>
            <a:srgbClr val="F1F7F4"/>
          </a:solidFill>
        </p:spPr>
        <p:txBody>
          <a:bodyPr/>
          <a:lstStyle>
            <a:lvl1pPr algn="ctr">
              <a:defRPr sz="1600">
                <a:latin typeface="Garamond" panose="02020404030301010803" pitchFamily="18" charset="0"/>
              </a:defRPr>
            </a:lvl1pPr>
          </a:lstStyle>
          <a:p>
            <a:fld id="{99AE015D-4E99-42B8-B1B4-4F7FEE987B9B}" type="slidenum">
              <a:rPr lang="en-US" smtClean="0"/>
              <a:pPr/>
              <a:t>‹#›</a:t>
            </a:fld>
            <a:endParaRPr lang="en-US"/>
          </a:p>
        </p:txBody>
      </p:sp>
    </p:spTree>
    <p:extLst>
      <p:ext uri="{BB962C8B-B14F-4D97-AF65-F5344CB8AC3E}">
        <p14:creationId xmlns:p14="http://schemas.microsoft.com/office/powerpoint/2010/main" val="51538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67144"/>
            <a:ext cx="7772400" cy="660255"/>
          </a:xfrm>
          <a:noFill/>
        </p:spPr>
        <p:txBody>
          <a:bodyPr anchor="b"/>
          <a:lstStyle>
            <a:lvl1pPr algn="l">
              <a:defRPr sz="2800" b="1">
                <a:solidFill>
                  <a:schemeClr val="tx1"/>
                </a:solidFill>
              </a:defRPr>
            </a:lvl1pPr>
          </a:lstStyle>
          <a:p>
            <a:r>
              <a:rPr lang="en-US" dirty="0"/>
              <a:t>Chapter</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cxnSp>
        <p:nvCxnSpPr>
          <p:cNvPr id="11" name="Straight Connector 10"/>
          <p:cNvCxnSpPr/>
          <p:nvPr userDrawn="1"/>
        </p:nvCxnSpPr>
        <p:spPr>
          <a:xfrm>
            <a:off x="685800" y="2909455"/>
            <a:ext cx="78295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26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087202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05249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384691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1891718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74143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88653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3563"/>
            <a:ext cx="9144000" cy="623165"/>
          </a:xfrm>
          <a:prstGeom prst="rect">
            <a:avLst/>
          </a:prstGeom>
          <a:solidFill>
            <a:schemeClr val="bg1">
              <a:lumMod val="50000"/>
            </a:schemeClr>
          </a:solid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87927" y="877455"/>
            <a:ext cx="8543637" cy="52995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E015D-4E99-42B8-B1B4-4F7FEE987B9B}" type="slidenum">
              <a:rPr lang="en-US" smtClean="0"/>
              <a:t>‹#›</a:t>
            </a:fld>
            <a:endParaRPr lang="en-US"/>
          </a:p>
        </p:txBody>
      </p:sp>
    </p:spTree>
    <p:extLst>
      <p:ext uri="{BB962C8B-B14F-4D97-AF65-F5344CB8AC3E}">
        <p14:creationId xmlns:p14="http://schemas.microsoft.com/office/powerpoint/2010/main" val="2412370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liveexample.pearsoncmg.com/dsanimation/LinearSearcheBook.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liveexample.pearsoncmg.com/dsanimation/BinarySearcheBook.html"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liveexample.pearsoncmg.com/dsanimation/SelectionSortNew.html" TargetMode="Externa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liveexample.pearsoncmg.com/dsanimation/InsertionSortNeweBook.html" TargetMode="Externa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hyperlink" Target="https://liveexample.pearsoncmg.com/dsanimation/BubbleSortNeweBook.html" TargetMode="External"/><Relationship Id="rId4" Type="http://schemas.openxmlformats.org/officeDocument/2006/relationships/image" Target="../media/image29.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Module 03: </a:t>
            </a:r>
            <a:r>
              <a:rPr lang="en-US" dirty="0"/>
              <a:t>Arrays</a:t>
            </a:r>
          </a:p>
        </p:txBody>
      </p:sp>
      <p:sp>
        <p:nvSpPr>
          <p:cNvPr id="3" name="Title 1"/>
          <p:cNvSpPr txBox="1">
            <a:spLocks/>
          </p:cNvSpPr>
          <p:nvPr/>
        </p:nvSpPr>
        <p:spPr>
          <a:xfrm>
            <a:off x="3147647" y="4691998"/>
            <a:ext cx="2686272" cy="660255"/>
          </a:xfrm>
          <a:prstGeom prst="rect">
            <a:avLst/>
          </a:prstGeom>
          <a:solidFill>
            <a:schemeClr val="bg1">
              <a:lumMod val="5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a:lstStyle>
          <a:p>
            <a:pPr algn="ctr"/>
            <a:r>
              <a:rPr lang="en-US" dirty="0"/>
              <a:t>Chapter</a:t>
            </a:r>
            <a:r>
              <a:rPr lang="en-US" baseline="0" dirty="0"/>
              <a:t> 7</a:t>
            </a:r>
            <a:endParaRPr lang="en-US" dirty="0"/>
          </a:p>
        </p:txBody>
      </p:sp>
    </p:spTree>
    <p:extLst>
      <p:ext uri="{BB962C8B-B14F-4D97-AF65-F5344CB8AC3E}">
        <p14:creationId xmlns:p14="http://schemas.microsoft.com/office/powerpoint/2010/main" val="401880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The array elements are accessed through the index.</a:t>
            </a:r>
          </a:p>
          <a:p>
            <a:r>
              <a:rPr lang="en-US" dirty="0"/>
              <a:t>Array elements are indexed from </a:t>
            </a:r>
            <a:r>
              <a:rPr lang="en-US" dirty="0">
                <a:solidFill>
                  <a:srgbClr val="FF0000"/>
                </a:solidFill>
              </a:rPr>
              <a:t>0 </a:t>
            </a:r>
            <a:r>
              <a:rPr lang="en-US" dirty="0"/>
              <a:t>to</a:t>
            </a:r>
            <a:r>
              <a:rPr lang="en-US" dirty="0">
                <a:solidFill>
                  <a:srgbClr val="FF0000"/>
                </a:solidFill>
              </a:rPr>
              <a:t> array length - 1</a:t>
            </a:r>
            <a:r>
              <a:rPr lang="en-US" dirty="0"/>
              <a:t>. </a:t>
            </a:r>
          </a:p>
          <a:p>
            <a:pPr lvl="1"/>
            <a:r>
              <a:rPr lang="en-US" dirty="0"/>
              <a:t>Bounds checking of indices is done by Java.</a:t>
            </a:r>
          </a:p>
          <a:p>
            <a:r>
              <a:rPr lang="en-US" dirty="0"/>
              <a:t>Each element in the array is represented using the following syntax, known as an </a:t>
            </a:r>
            <a:r>
              <a:rPr lang="en-US" dirty="0">
                <a:solidFill>
                  <a:srgbClr val="FF0000"/>
                </a:solidFill>
              </a:rPr>
              <a:t>indexed variable</a:t>
            </a:r>
            <a:r>
              <a:rPr lang="en-US" dirty="0"/>
              <a:t>:</a:t>
            </a:r>
          </a:p>
          <a:p>
            <a:pPr lvl="1"/>
            <a:r>
              <a:rPr lang="en-US" dirty="0" err="1"/>
              <a:t>arrayRefVar</a:t>
            </a:r>
            <a:r>
              <a:rPr lang="en-US" dirty="0"/>
              <a:t>[index] where </a:t>
            </a:r>
            <a:r>
              <a:rPr lang="en-US" dirty="0">
                <a:solidFill>
                  <a:srgbClr val="FF0000"/>
                </a:solidFill>
              </a:rPr>
              <a:t>0 &lt;= </a:t>
            </a:r>
            <a:r>
              <a:rPr lang="en-US" dirty="0"/>
              <a:t>index</a:t>
            </a:r>
            <a:r>
              <a:rPr lang="en-US" dirty="0">
                <a:solidFill>
                  <a:srgbClr val="FF0000"/>
                </a:solidFill>
              </a:rPr>
              <a:t> &lt; </a:t>
            </a:r>
            <a:r>
              <a:rPr lang="en-US" dirty="0" err="1">
                <a:solidFill>
                  <a:srgbClr val="FF0000"/>
                </a:solidFill>
              </a:rPr>
              <a:t>arrayName.length</a:t>
            </a:r>
            <a:endParaRPr lang="en-US" dirty="0">
              <a:solidFill>
                <a:srgbClr val="FF0000"/>
              </a:solidFill>
            </a:endParaRPr>
          </a:p>
          <a:p>
            <a:r>
              <a:rPr lang="en-US" dirty="0"/>
              <a:t>Example:</a:t>
            </a:r>
          </a:p>
          <a:p>
            <a:pPr lvl="1"/>
            <a:r>
              <a:rPr lang="en-US" dirty="0">
                <a:solidFill>
                  <a:schemeClr val="accent5"/>
                </a:solidFill>
              </a:rPr>
              <a:t>double</a:t>
            </a:r>
            <a:r>
              <a:rPr lang="en-US" dirty="0"/>
              <a:t>[] </a:t>
            </a:r>
            <a:r>
              <a:rPr lang="en-US" dirty="0" err="1"/>
              <a:t>myArray</a:t>
            </a:r>
            <a:r>
              <a:rPr lang="en-US" dirty="0"/>
              <a:t> = {3.4, 5.3, 2.7, 5.6};</a:t>
            </a:r>
          </a:p>
          <a:p>
            <a:pPr lvl="1"/>
            <a:r>
              <a:rPr lang="en-US" dirty="0"/>
              <a:t>System.out.println(</a:t>
            </a:r>
            <a:r>
              <a:rPr lang="en-US" dirty="0" err="1"/>
              <a:t>myArray</a:t>
            </a:r>
            <a:r>
              <a:rPr lang="en-US" dirty="0"/>
              <a:t>[0]);  </a:t>
            </a:r>
            <a:r>
              <a:rPr lang="en-US" altLang="en-US" dirty="0">
                <a:solidFill>
                  <a:srgbClr val="FF0000"/>
                </a:solidFill>
                <a:sym typeface="Symbol" panose="05050102010706020507" pitchFamily="18" charset="2"/>
              </a:rPr>
              <a:t></a:t>
            </a:r>
            <a:r>
              <a:rPr lang="en-US" altLang="en-US" dirty="0">
                <a:sym typeface="Symbol" panose="05050102010706020507" pitchFamily="18" charset="2"/>
              </a:rPr>
              <a:t>  3.4</a:t>
            </a:r>
            <a:endParaRPr lang="en-US" dirty="0"/>
          </a:p>
          <a:p>
            <a:pPr lvl="1"/>
            <a:endParaRPr lang="en-US" dirty="0"/>
          </a:p>
          <a:p>
            <a:pPr lvl="1"/>
            <a:r>
              <a:rPr lang="en-US" dirty="0" err="1"/>
              <a:t>myArray</a:t>
            </a:r>
            <a:r>
              <a:rPr lang="en-US" dirty="0"/>
              <a:t>[2] = 4.5;  	               </a:t>
            </a:r>
            <a:r>
              <a:rPr lang="en-US" altLang="en-US" dirty="0">
                <a:solidFill>
                  <a:srgbClr val="FF0000"/>
                </a:solidFill>
                <a:sym typeface="Symbol" panose="05050102010706020507" pitchFamily="18" charset="2"/>
              </a:rPr>
              <a:t></a:t>
            </a:r>
            <a:endParaRPr lang="en-US" dirty="0">
              <a:solidFill>
                <a:srgbClr val="FF0000"/>
              </a:solidFill>
            </a:endParaRPr>
          </a:p>
          <a:p>
            <a:pPr lvl="1"/>
            <a:endParaRPr lang="en-US" dirty="0"/>
          </a:p>
          <a:p>
            <a:pPr lvl="1"/>
            <a:r>
              <a:rPr lang="en-US" dirty="0" err="1"/>
              <a:t>myArray</a:t>
            </a:r>
            <a:r>
              <a:rPr lang="en-US" dirty="0"/>
              <a:t>[1] = </a:t>
            </a:r>
            <a:r>
              <a:rPr lang="en-US" dirty="0" err="1"/>
              <a:t>myArray</a:t>
            </a:r>
            <a:r>
              <a:rPr lang="en-US" dirty="0"/>
              <a:t>[0] + </a:t>
            </a:r>
            <a:r>
              <a:rPr lang="en-US" dirty="0" err="1"/>
              <a:t>myArray</a:t>
            </a:r>
            <a:r>
              <a:rPr lang="en-US" dirty="0"/>
              <a:t>[2];    </a:t>
            </a:r>
            <a:r>
              <a:rPr lang="en-US" altLang="en-US" dirty="0">
                <a:solidFill>
                  <a:srgbClr val="FF0000"/>
                </a:solidFill>
                <a:sym typeface="Symbol" panose="05050102010706020507" pitchFamily="18" charset="2"/>
              </a:rPr>
              <a:t></a:t>
            </a:r>
            <a:endParaRPr lang="en-US" dirty="0">
              <a:solidFill>
                <a:srgbClr val="FF0000"/>
              </a:solidFill>
            </a:endParaRPr>
          </a:p>
        </p:txBody>
      </p:sp>
      <p:sp>
        <p:nvSpPr>
          <p:cNvPr id="3" name="Title 2"/>
          <p:cNvSpPr>
            <a:spLocks noGrp="1"/>
          </p:cNvSpPr>
          <p:nvPr>
            <p:ph type="ctrTitle"/>
          </p:nvPr>
        </p:nvSpPr>
        <p:spPr/>
        <p:txBody>
          <a:bodyPr/>
          <a:lstStyle/>
          <a:p>
            <a:r>
              <a:rPr lang="en-US" dirty="0"/>
              <a:t>Accessing Array Elements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484753305"/>
              </p:ext>
            </p:extLst>
          </p:nvPr>
        </p:nvGraphicFramePr>
        <p:xfrm>
          <a:off x="6405419" y="4779740"/>
          <a:ext cx="2438400" cy="757961"/>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3708519675"/>
                    </a:ext>
                  </a:extLst>
                </a:gridCol>
                <a:gridCol w="609600">
                  <a:extLst>
                    <a:ext uri="{9D8B030D-6E8A-4147-A177-3AD203B41FA5}">
                      <a16:colId xmlns:a16="http://schemas.microsoft.com/office/drawing/2014/main" val="1926236515"/>
                    </a:ext>
                  </a:extLst>
                </a:gridCol>
                <a:gridCol w="609600">
                  <a:extLst>
                    <a:ext uri="{9D8B030D-6E8A-4147-A177-3AD203B41FA5}">
                      <a16:colId xmlns:a16="http://schemas.microsoft.com/office/drawing/2014/main" val="2670874603"/>
                    </a:ext>
                  </a:extLst>
                </a:gridCol>
                <a:gridCol w="609600">
                  <a:extLst>
                    <a:ext uri="{9D8B030D-6E8A-4147-A177-3AD203B41FA5}">
                      <a16:colId xmlns:a16="http://schemas.microsoft.com/office/drawing/2014/main" val="3600435437"/>
                    </a:ext>
                  </a:extLst>
                </a:gridCol>
              </a:tblGrid>
              <a:tr h="392201">
                <a:tc>
                  <a:txBody>
                    <a:bodyPr/>
                    <a:lstStyle/>
                    <a:p>
                      <a:pPr algn="ctr"/>
                      <a:r>
                        <a:rPr lang="en-US" b="1" dirty="0">
                          <a:solidFill>
                            <a:srgbClr val="FF0000"/>
                          </a:solidFill>
                          <a:latin typeface="Courier New" panose="02070309020205020404" pitchFamily="49" charset="0"/>
                          <a:cs typeface="Courier New" panose="02070309020205020404" pitchFamily="49" charset="0"/>
                        </a:rPr>
                        <a:t>0</a:t>
                      </a:r>
                    </a:p>
                  </a:txBody>
                  <a:tcPr/>
                </a:tc>
                <a:tc>
                  <a:txBody>
                    <a:bodyPr/>
                    <a:lstStyle/>
                    <a:p>
                      <a:pPr algn="ctr"/>
                      <a:r>
                        <a:rPr lang="en-US" b="1" dirty="0">
                          <a:solidFill>
                            <a:srgbClr val="FF0000"/>
                          </a:solidFill>
                          <a:latin typeface="Courier New" panose="02070309020205020404" pitchFamily="49" charset="0"/>
                          <a:cs typeface="Courier New" panose="02070309020205020404" pitchFamily="49" charset="0"/>
                        </a:rPr>
                        <a:t>1</a:t>
                      </a:r>
                    </a:p>
                  </a:txBody>
                  <a:tcPr/>
                </a:tc>
                <a:tc>
                  <a:txBody>
                    <a:bodyPr/>
                    <a:lstStyle/>
                    <a:p>
                      <a:pPr algn="ctr"/>
                      <a:r>
                        <a:rPr lang="en-US" b="1" dirty="0">
                          <a:solidFill>
                            <a:srgbClr val="FF0000"/>
                          </a:solidFill>
                          <a:latin typeface="Courier New" panose="02070309020205020404" pitchFamily="49" charset="0"/>
                          <a:cs typeface="Courier New" panose="02070309020205020404" pitchFamily="49" charset="0"/>
                        </a:rPr>
                        <a:t>2</a:t>
                      </a:r>
                    </a:p>
                  </a:txBody>
                  <a:tcPr/>
                </a:tc>
                <a:tc>
                  <a:txBody>
                    <a:bodyPr/>
                    <a:lstStyle/>
                    <a:p>
                      <a:pPr algn="ctr"/>
                      <a:r>
                        <a:rPr lang="en-US" b="1" dirty="0">
                          <a:solidFill>
                            <a:srgbClr val="FF0000"/>
                          </a:solidFill>
                          <a:latin typeface="Courier New" panose="02070309020205020404" pitchFamily="49" charset="0"/>
                          <a:cs typeface="Courier New" panose="02070309020205020404" pitchFamily="49" charset="0"/>
                        </a:rPr>
                        <a:t>3</a:t>
                      </a:r>
                    </a:p>
                  </a:txBody>
                  <a:tcPr/>
                </a:tc>
                <a:extLst>
                  <a:ext uri="{0D108BD9-81ED-4DB2-BD59-A6C34878D82A}">
                    <a16:rowId xmlns:a16="http://schemas.microsoft.com/office/drawing/2014/main" val="3138422357"/>
                  </a:ext>
                </a:extLst>
              </a:tr>
              <a:tr h="298512">
                <a:tc>
                  <a:txBody>
                    <a:bodyPr/>
                    <a:lstStyle/>
                    <a:p>
                      <a:pPr algn="ctr"/>
                      <a:r>
                        <a:rPr lang="en-US" dirty="0">
                          <a:latin typeface="Courier New" panose="02070309020205020404" pitchFamily="49" charset="0"/>
                          <a:cs typeface="Courier New" panose="02070309020205020404" pitchFamily="49" charset="0"/>
                        </a:rPr>
                        <a:t>3.4</a:t>
                      </a:r>
                    </a:p>
                  </a:txBody>
                  <a:tcPr/>
                </a:tc>
                <a:tc>
                  <a:txBody>
                    <a:bodyPr/>
                    <a:lstStyle/>
                    <a:p>
                      <a:pPr algn="ctr"/>
                      <a:r>
                        <a:rPr lang="en-US" dirty="0">
                          <a:latin typeface="Courier New" panose="02070309020205020404" pitchFamily="49" charset="0"/>
                          <a:cs typeface="Courier New" panose="02070309020205020404" pitchFamily="49" charset="0"/>
                        </a:rPr>
                        <a:t>5.3</a:t>
                      </a:r>
                    </a:p>
                  </a:txBody>
                  <a:tcPr/>
                </a:tc>
                <a:tc>
                  <a:txBody>
                    <a:bodyPr/>
                    <a:lstStyle/>
                    <a:p>
                      <a:pPr algn="ctr"/>
                      <a:r>
                        <a:rPr lang="en-US" dirty="0">
                          <a:solidFill>
                            <a:srgbClr val="00B0F0"/>
                          </a:solidFill>
                          <a:latin typeface="Courier New" panose="02070309020205020404" pitchFamily="49" charset="0"/>
                          <a:cs typeface="Courier New" panose="02070309020205020404" pitchFamily="49" charset="0"/>
                        </a:rPr>
                        <a:t>4.5</a:t>
                      </a:r>
                    </a:p>
                  </a:txBody>
                  <a:tcPr/>
                </a:tc>
                <a:tc>
                  <a:txBody>
                    <a:bodyPr/>
                    <a:lstStyle/>
                    <a:p>
                      <a:pPr algn="ctr"/>
                      <a:r>
                        <a:rPr lang="en-US" dirty="0">
                          <a:latin typeface="Courier New" panose="02070309020205020404" pitchFamily="49" charset="0"/>
                          <a:cs typeface="Courier New" panose="02070309020205020404" pitchFamily="49" charset="0"/>
                        </a:rPr>
                        <a:t>5.6</a:t>
                      </a:r>
                    </a:p>
                  </a:txBody>
                  <a:tcPr/>
                </a:tc>
                <a:extLst>
                  <a:ext uri="{0D108BD9-81ED-4DB2-BD59-A6C34878D82A}">
                    <a16:rowId xmlns:a16="http://schemas.microsoft.com/office/drawing/2014/main" val="56749473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47739179"/>
              </p:ext>
            </p:extLst>
          </p:nvPr>
        </p:nvGraphicFramePr>
        <p:xfrm>
          <a:off x="6391131" y="3825516"/>
          <a:ext cx="2438400" cy="741680"/>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3708519675"/>
                    </a:ext>
                  </a:extLst>
                </a:gridCol>
                <a:gridCol w="609600">
                  <a:extLst>
                    <a:ext uri="{9D8B030D-6E8A-4147-A177-3AD203B41FA5}">
                      <a16:colId xmlns:a16="http://schemas.microsoft.com/office/drawing/2014/main" val="1926236515"/>
                    </a:ext>
                  </a:extLst>
                </a:gridCol>
                <a:gridCol w="609600">
                  <a:extLst>
                    <a:ext uri="{9D8B030D-6E8A-4147-A177-3AD203B41FA5}">
                      <a16:colId xmlns:a16="http://schemas.microsoft.com/office/drawing/2014/main" val="2670874603"/>
                    </a:ext>
                  </a:extLst>
                </a:gridCol>
                <a:gridCol w="609600">
                  <a:extLst>
                    <a:ext uri="{9D8B030D-6E8A-4147-A177-3AD203B41FA5}">
                      <a16:colId xmlns:a16="http://schemas.microsoft.com/office/drawing/2014/main" val="3600435437"/>
                    </a:ext>
                  </a:extLst>
                </a:gridCol>
              </a:tblGrid>
              <a:tr h="370840">
                <a:tc>
                  <a:txBody>
                    <a:bodyPr/>
                    <a:lstStyle/>
                    <a:p>
                      <a:pPr algn="ctr"/>
                      <a:r>
                        <a:rPr lang="en-US" b="1" dirty="0">
                          <a:solidFill>
                            <a:srgbClr val="FF0000"/>
                          </a:solidFill>
                          <a:latin typeface="Courier New" panose="02070309020205020404" pitchFamily="49" charset="0"/>
                          <a:cs typeface="Courier New" panose="02070309020205020404" pitchFamily="49" charset="0"/>
                        </a:rPr>
                        <a:t>0</a:t>
                      </a:r>
                    </a:p>
                  </a:txBody>
                  <a:tcPr/>
                </a:tc>
                <a:tc>
                  <a:txBody>
                    <a:bodyPr/>
                    <a:lstStyle/>
                    <a:p>
                      <a:pPr algn="ctr"/>
                      <a:r>
                        <a:rPr lang="en-US" b="1" dirty="0">
                          <a:solidFill>
                            <a:srgbClr val="FF0000"/>
                          </a:solidFill>
                          <a:latin typeface="Courier New" panose="02070309020205020404" pitchFamily="49" charset="0"/>
                          <a:cs typeface="Courier New" panose="02070309020205020404" pitchFamily="49" charset="0"/>
                        </a:rPr>
                        <a:t>1</a:t>
                      </a:r>
                    </a:p>
                  </a:txBody>
                  <a:tcPr/>
                </a:tc>
                <a:tc>
                  <a:txBody>
                    <a:bodyPr/>
                    <a:lstStyle/>
                    <a:p>
                      <a:pPr algn="ctr"/>
                      <a:r>
                        <a:rPr lang="en-US" b="1" dirty="0">
                          <a:solidFill>
                            <a:srgbClr val="FF0000"/>
                          </a:solidFill>
                          <a:latin typeface="Courier New" panose="02070309020205020404" pitchFamily="49" charset="0"/>
                          <a:cs typeface="Courier New" panose="02070309020205020404" pitchFamily="49" charset="0"/>
                        </a:rPr>
                        <a:t>2</a:t>
                      </a:r>
                    </a:p>
                  </a:txBody>
                  <a:tcPr/>
                </a:tc>
                <a:tc>
                  <a:txBody>
                    <a:bodyPr/>
                    <a:lstStyle/>
                    <a:p>
                      <a:pPr algn="ctr"/>
                      <a:r>
                        <a:rPr lang="en-US" b="1" dirty="0">
                          <a:solidFill>
                            <a:srgbClr val="FF0000"/>
                          </a:solidFill>
                          <a:latin typeface="Courier New" panose="02070309020205020404" pitchFamily="49" charset="0"/>
                          <a:cs typeface="Courier New" panose="02070309020205020404" pitchFamily="49" charset="0"/>
                        </a:rPr>
                        <a:t>3</a:t>
                      </a:r>
                    </a:p>
                  </a:txBody>
                  <a:tcPr/>
                </a:tc>
                <a:extLst>
                  <a:ext uri="{0D108BD9-81ED-4DB2-BD59-A6C34878D82A}">
                    <a16:rowId xmlns:a16="http://schemas.microsoft.com/office/drawing/2014/main" val="3138422357"/>
                  </a:ext>
                </a:extLst>
              </a:tr>
              <a:tr h="370840">
                <a:tc>
                  <a:txBody>
                    <a:bodyPr/>
                    <a:lstStyle/>
                    <a:p>
                      <a:pPr algn="ctr"/>
                      <a:r>
                        <a:rPr lang="en-US" dirty="0">
                          <a:latin typeface="Courier New" panose="02070309020205020404" pitchFamily="49" charset="0"/>
                          <a:cs typeface="Courier New" panose="02070309020205020404" pitchFamily="49" charset="0"/>
                        </a:rPr>
                        <a:t>3.4</a:t>
                      </a:r>
                    </a:p>
                  </a:txBody>
                  <a:tcPr/>
                </a:tc>
                <a:tc>
                  <a:txBody>
                    <a:bodyPr/>
                    <a:lstStyle/>
                    <a:p>
                      <a:pPr algn="ctr"/>
                      <a:r>
                        <a:rPr lang="en-US" dirty="0">
                          <a:latin typeface="Courier New" panose="02070309020205020404" pitchFamily="49" charset="0"/>
                          <a:cs typeface="Courier New" panose="02070309020205020404" pitchFamily="49" charset="0"/>
                        </a:rPr>
                        <a:t>5.3</a:t>
                      </a:r>
                    </a:p>
                  </a:txBody>
                  <a:tcPr/>
                </a:tc>
                <a:tc>
                  <a:txBody>
                    <a:bodyPr/>
                    <a:lstStyle/>
                    <a:p>
                      <a:pPr algn="ctr"/>
                      <a:r>
                        <a:rPr lang="en-US" dirty="0">
                          <a:latin typeface="Courier New" panose="02070309020205020404" pitchFamily="49" charset="0"/>
                          <a:cs typeface="Courier New" panose="02070309020205020404" pitchFamily="49" charset="0"/>
                        </a:rPr>
                        <a:t>2.7</a:t>
                      </a:r>
                    </a:p>
                  </a:txBody>
                  <a:tcPr/>
                </a:tc>
                <a:tc>
                  <a:txBody>
                    <a:bodyPr/>
                    <a:lstStyle/>
                    <a:p>
                      <a:pPr algn="ctr"/>
                      <a:r>
                        <a:rPr lang="en-US" dirty="0">
                          <a:latin typeface="Courier New" panose="02070309020205020404" pitchFamily="49" charset="0"/>
                          <a:cs typeface="Courier New" panose="02070309020205020404" pitchFamily="49" charset="0"/>
                        </a:rPr>
                        <a:t>5.6</a:t>
                      </a:r>
                    </a:p>
                  </a:txBody>
                  <a:tcPr/>
                </a:tc>
                <a:extLst>
                  <a:ext uri="{0D108BD9-81ED-4DB2-BD59-A6C34878D82A}">
                    <a16:rowId xmlns:a16="http://schemas.microsoft.com/office/drawing/2014/main" val="56749473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93470868"/>
              </p:ext>
            </p:extLst>
          </p:nvPr>
        </p:nvGraphicFramePr>
        <p:xfrm>
          <a:off x="6391131" y="5679528"/>
          <a:ext cx="2438400" cy="741680"/>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3708519675"/>
                    </a:ext>
                  </a:extLst>
                </a:gridCol>
                <a:gridCol w="609600">
                  <a:extLst>
                    <a:ext uri="{9D8B030D-6E8A-4147-A177-3AD203B41FA5}">
                      <a16:colId xmlns:a16="http://schemas.microsoft.com/office/drawing/2014/main" val="1926236515"/>
                    </a:ext>
                  </a:extLst>
                </a:gridCol>
                <a:gridCol w="609600">
                  <a:extLst>
                    <a:ext uri="{9D8B030D-6E8A-4147-A177-3AD203B41FA5}">
                      <a16:colId xmlns:a16="http://schemas.microsoft.com/office/drawing/2014/main" val="2670874603"/>
                    </a:ext>
                  </a:extLst>
                </a:gridCol>
                <a:gridCol w="609600">
                  <a:extLst>
                    <a:ext uri="{9D8B030D-6E8A-4147-A177-3AD203B41FA5}">
                      <a16:colId xmlns:a16="http://schemas.microsoft.com/office/drawing/2014/main" val="3600435437"/>
                    </a:ext>
                  </a:extLst>
                </a:gridCol>
              </a:tblGrid>
              <a:tr h="370840">
                <a:tc>
                  <a:txBody>
                    <a:bodyPr/>
                    <a:lstStyle/>
                    <a:p>
                      <a:pPr algn="ctr"/>
                      <a:r>
                        <a:rPr lang="en-US" b="1" dirty="0">
                          <a:solidFill>
                            <a:srgbClr val="FF0000"/>
                          </a:solidFill>
                          <a:latin typeface="Courier New" panose="02070309020205020404" pitchFamily="49" charset="0"/>
                          <a:cs typeface="Courier New" panose="02070309020205020404" pitchFamily="49" charset="0"/>
                        </a:rPr>
                        <a:t>0</a:t>
                      </a:r>
                    </a:p>
                  </a:txBody>
                  <a:tcPr/>
                </a:tc>
                <a:tc>
                  <a:txBody>
                    <a:bodyPr/>
                    <a:lstStyle/>
                    <a:p>
                      <a:pPr algn="ctr"/>
                      <a:r>
                        <a:rPr lang="en-US" b="1" dirty="0">
                          <a:solidFill>
                            <a:srgbClr val="FF0000"/>
                          </a:solidFill>
                          <a:latin typeface="Courier New" panose="02070309020205020404" pitchFamily="49" charset="0"/>
                          <a:cs typeface="Courier New" panose="02070309020205020404" pitchFamily="49" charset="0"/>
                        </a:rPr>
                        <a:t>1</a:t>
                      </a:r>
                    </a:p>
                  </a:txBody>
                  <a:tcPr/>
                </a:tc>
                <a:tc>
                  <a:txBody>
                    <a:bodyPr/>
                    <a:lstStyle/>
                    <a:p>
                      <a:pPr algn="ctr"/>
                      <a:r>
                        <a:rPr lang="en-US" b="1" dirty="0">
                          <a:solidFill>
                            <a:srgbClr val="FF0000"/>
                          </a:solidFill>
                          <a:latin typeface="Courier New" panose="02070309020205020404" pitchFamily="49" charset="0"/>
                          <a:cs typeface="Courier New" panose="02070309020205020404" pitchFamily="49" charset="0"/>
                        </a:rPr>
                        <a:t>2</a:t>
                      </a:r>
                    </a:p>
                  </a:txBody>
                  <a:tcPr/>
                </a:tc>
                <a:tc>
                  <a:txBody>
                    <a:bodyPr/>
                    <a:lstStyle/>
                    <a:p>
                      <a:pPr algn="ctr"/>
                      <a:r>
                        <a:rPr lang="en-US" b="1" dirty="0">
                          <a:solidFill>
                            <a:srgbClr val="FF0000"/>
                          </a:solidFill>
                          <a:latin typeface="Courier New" panose="02070309020205020404" pitchFamily="49" charset="0"/>
                          <a:cs typeface="Courier New" panose="02070309020205020404" pitchFamily="49" charset="0"/>
                        </a:rPr>
                        <a:t>3</a:t>
                      </a:r>
                    </a:p>
                  </a:txBody>
                  <a:tcPr/>
                </a:tc>
                <a:extLst>
                  <a:ext uri="{0D108BD9-81ED-4DB2-BD59-A6C34878D82A}">
                    <a16:rowId xmlns:a16="http://schemas.microsoft.com/office/drawing/2014/main" val="3138422357"/>
                  </a:ext>
                </a:extLst>
              </a:tr>
              <a:tr h="370840">
                <a:tc>
                  <a:txBody>
                    <a:bodyPr/>
                    <a:lstStyle/>
                    <a:p>
                      <a:pPr algn="ctr"/>
                      <a:r>
                        <a:rPr lang="en-US" dirty="0">
                          <a:latin typeface="Courier New" panose="02070309020205020404" pitchFamily="49" charset="0"/>
                          <a:cs typeface="Courier New" panose="02070309020205020404" pitchFamily="49" charset="0"/>
                        </a:rPr>
                        <a:t>3.4</a:t>
                      </a:r>
                    </a:p>
                  </a:txBody>
                  <a:tcPr/>
                </a:tc>
                <a:tc>
                  <a:txBody>
                    <a:bodyPr/>
                    <a:lstStyle/>
                    <a:p>
                      <a:pPr algn="ctr"/>
                      <a:r>
                        <a:rPr lang="en-US" dirty="0">
                          <a:solidFill>
                            <a:srgbClr val="00B0F0"/>
                          </a:solidFill>
                          <a:latin typeface="Courier New" panose="02070309020205020404" pitchFamily="49" charset="0"/>
                          <a:cs typeface="Courier New" panose="02070309020205020404" pitchFamily="49" charset="0"/>
                        </a:rPr>
                        <a:t>7.9</a:t>
                      </a:r>
                    </a:p>
                  </a:txBody>
                  <a:tcPr/>
                </a:tc>
                <a:tc>
                  <a:txBody>
                    <a:bodyPr/>
                    <a:lstStyle/>
                    <a:p>
                      <a:pPr algn="ctr"/>
                      <a:r>
                        <a:rPr lang="en-US" dirty="0">
                          <a:latin typeface="Courier New" panose="02070309020205020404" pitchFamily="49" charset="0"/>
                          <a:cs typeface="Courier New" panose="02070309020205020404" pitchFamily="49" charset="0"/>
                        </a:rPr>
                        <a:t>4.5</a:t>
                      </a:r>
                    </a:p>
                  </a:txBody>
                  <a:tcPr/>
                </a:tc>
                <a:tc>
                  <a:txBody>
                    <a:bodyPr/>
                    <a:lstStyle/>
                    <a:p>
                      <a:pPr algn="ctr"/>
                      <a:r>
                        <a:rPr lang="en-US" dirty="0">
                          <a:latin typeface="Courier New" panose="02070309020205020404" pitchFamily="49" charset="0"/>
                          <a:cs typeface="Courier New" panose="02070309020205020404" pitchFamily="49" charset="0"/>
                        </a:rPr>
                        <a:t>5.6</a:t>
                      </a:r>
                    </a:p>
                  </a:txBody>
                  <a:tcPr/>
                </a:tc>
                <a:extLst>
                  <a:ext uri="{0D108BD9-81ED-4DB2-BD59-A6C34878D82A}">
                    <a16:rowId xmlns:a16="http://schemas.microsoft.com/office/drawing/2014/main" val="567494731"/>
                  </a:ext>
                </a:extLst>
              </a:tr>
            </a:tbl>
          </a:graphicData>
        </a:graphic>
      </p:graphicFrame>
    </p:spTree>
    <p:extLst>
      <p:ext uri="{BB962C8B-B14F-4D97-AF65-F5344CB8AC3E}">
        <p14:creationId xmlns:p14="http://schemas.microsoft.com/office/powerpoint/2010/main" val="294408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the contents of the array after executing the following code? </a:t>
            </a:r>
          </a:p>
        </p:txBody>
      </p:sp>
      <p:sp>
        <p:nvSpPr>
          <p:cNvPr id="3" name="Title 2"/>
          <p:cNvSpPr>
            <a:spLocks noGrp="1"/>
          </p:cNvSpPr>
          <p:nvPr>
            <p:ph type="ctrTitle"/>
          </p:nvPr>
        </p:nvSpPr>
        <p:spPr/>
        <p:txBody>
          <a:bodyPr/>
          <a:lstStyle/>
          <a:p>
            <a:r>
              <a:rPr lang="en-US" dirty="0"/>
              <a:t>Trace Program with Arrays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11</a:t>
            </a:fld>
            <a:endParaRPr lang="en-US"/>
          </a:p>
        </p:txBody>
      </p:sp>
      <p:sp>
        <p:nvSpPr>
          <p:cNvPr id="6" name="Rectangle 3"/>
          <p:cNvSpPr txBox="1">
            <a:spLocks noChangeArrowheads="1"/>
          </p:cNvSpPr>
          <p:nvPr/>
        </p:nvSpPr>
        <p:spPr bwMode="auto">
          <a:xfrm>
            <a:off x="1286851" y="2401700"/>
            <a:ext cx="476811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marR="0" lvl="0" indent="-609600" algn="l" defTabSz="914400" rtl="0" eaLnBrk="0" fontAlgn="base" latinLnBrk="0" hangingPunct="0">
              <a:lnSpc>
                <a:spcPct val="80000"/>
              </a:lnSpc>
              <a:spcBef>
                <a:spcPct val="20000"/>
              </a:spcBef>
              <a:spcAft>
                <a:spcPct val="0"/>
              </a:spcAft>
              <a:buClr>
                <a:srgbClr val="000000"/>
              </a:buClr>
              <a:buSzPct val="75000"/>
              <a:buFont typeface="Monotype Sorts" pitchFamily="2" charset="2"/>
              <a:buNone/>
              <a:tabLst/>
              <a:defRPr/>
            </a:pPr>
            <a:r>
              <a:rPr kumimoji="0" lang="en-US" sz="2000" b="0" i="0" u="none" strike="noStrike" kern="1200" cap="none" spc="0" normalizeH="0" baseline="0" noProof="0" dirty="0">
                <a:ln>
                  <a:noFill/>
                </a:ln>
                <a:effectLst/>
                <a:uLnTx/>
                <a:uFillTx/>
                <a:latin typeface="Times New Roman"/>
                <a:ea typeface="+mn-ea"/>
                <a:cs typeface="+mn-cs"/>
              </a:rPr>
              <a:t>1</a:t>
            </a:r>
            <a:r>
              <a:rPr kumimoji="0" lang="en-US" sz="2000" b="0" i="0" u="none" strike="noStrike" kern="1200" cap="none" spc="0" normalizeH="0" baseline="0" noProof="0" dirty="0">
                <a:ln>
                  <a:noFill/>
                </a:ln>
                <a:solidFill>
                  <a:schemeClr val="accent5"/>
                </a:solidFill>
                <a:effectLst/>
                <a:uLnTx/>
                <a:uFillTx/>
                <a:latin typeface="Times New Roman"/>
                <a:ea typeface="+mn-ea"/>
                <a:cs typeface="+mn-cs"/>
              </a:rPr>
              <a:t>   public</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a:t>
            </a:r>
            <a:r>
              <a:rPr kumimoji="0" lang="en-US" sz="2000" b="0" i="0" u="none" strike="noStrike" kern="1200" cap="none" spc="0" normalizeH="0" baseline="0" noProof="0" dirty="0">
                <a:ln>
                  <a:noFill/>
                </a:ln>
                <a:solidFill>
                  <a:schemeClr val="accent5"/>
                </a:solidFill>
                <a:effectLst/>
                <a:uLnTx/>
                <a:uFillTx/>
                <a:latin typeface="Times New Roman"/>
                <a:ea typeface="+mn-ea"/>
                <a:cs typeface="+mn-cs"/>
              </a:rPr>
              <a:t>class</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Test {</a:t>
            </a:r>
          </a:p>
          <a:p>
            <a:pPr marL="609600" marR="0" lvl="0" indent="-609600" algn="l" defTabSz="914400" rtl="0" eaLnBrk="0" fontAlgn="base" latinLnBrk="0" hangingPunct="0">
              <a:lnSpc>
                <a:spcPct val="80000"/>
              </a:lnSpc>
              <a:spcBef>
                <a:spcPct val="20000"/>
              </a:spcBef>
              <a:spcAft>
                <a:spcPct val="0"/>
              </a:spcAft>
              <a:buClr>
                <a:srgbClr val="000000"/>
              </a:buClr>
              <a:buSzPct val="75000"/>
              <a:buFont typeface="Monotype Sorts" pitchFamily="2" charset="2"/>
              <a:buNone/>
              <a:tabLst/>
              <a:defRPr/>
            </a:pPr>
            <a:r>
              <a:rPr kumimoji="0" lang="en-US" sz="2000" b="0" i="0" u="none" strike="noStrike" kern="1200" cap="none" spc="0" normalizeH="0" baseline="0" noProof="0" dirty="0">
                <a:ln>
                  <a:noFill/>
                </a:ln>
                <a:solidFill>
                  <a:srgbClr val="000000"/>
                </a:solidFill>
                <a:effectLst/>
                <a:uLnTx/>
                <a:uFillTx/>
                <a:latin typeface="Times New Roman"/>
                <a:ea typeface="+mn-ea"/>
                <a:cs typeface="+mn-cs"/>
              </a:rPr>
              <a:t>2    </a:t>
            </a:r>
            <a:r>
              <a:rPr kumimoji="0" lang="en-US" sz="2000" b="0" i="0" u="none" strike="noStrike" kern="1200" cap="none" spc="0" normalizeH="0" baseline="0" noProof="0" dirty="0">
                <a:ln>
                  <a:noFill/>
                </a:ln>
                <a:solidFill>
                  <a:schemeClr val="accent5"/>
                </a:solidFill>
                <a:effectLst/>
                <a:uLnTx/>
                <a:uFillTx/>
                <a:latin typeface="Times New Roman"/>
                <a:ea typeface="+mn-ea"/>
                <a:cs typeface="+mn-cs"/>
              </a:rPr>
              <a:t>public static void </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main(String[] </a:t>
            </a:r>
            <a:r>
              <a:rPr kumimoji="0" lang="en-US" sz="2000" b="0" i="0" u="none" strike="noStrike" kern="1200" cap="none" spc="0" normalizeH="0" baseline="0" noProof="0" dirty="0" err="1">
                <a:ln>
                  <a:noFill/>
                </a:ln>
                <a:solidFill>
                  <a:srgbClr val="000000"/>
                </a:solidFill>
                <a:effectLst/>
                <a:uLnTx/>
                <a:uFillTx/>
                <a:latin typeface="Times New Roman"/>
                <a:ea typeface="+mn-ea"/>
                <a:cs typeface="+mn-cs"/>
              </a:rPr>
              <a:t>args</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a:t>
            </a:r>
          </a:p>
          <a:p>
            <a:pPr marL="609600" marR="0" lvl="0" indent="-609600" algn="l" defTabSz="914400" rtl="0" eaLnBrk="0" fontAlgn="base" latinLnBrk="0" hangingPunct="0">
              <a:lnSpc>
                <a:spcPct val="80000"/>
              </a:lnSpc>
              <a:spcBef>
                <a:spcPct val="20000"/>
              </a:spcBef>
              <a:spcAft>
                <a:spcPct val="0"/>
              </a:spcAft>
              <a:buClr>
                <a:srgbClr val="000000"/>
              </a:buClr>
              <a:buSzPct val="75000"/>
              <a:buFont typeface="Monotype Sorts" pitchFamily="2" charset="2"/>
              <a:buNone/>
              <a:tabLst/>
              <a:defRPr/>
            </a:pPr>
            <a:r>
              <a:rPr kumimoji="0" lang="en-US" sz="2000" b="0" i="0" u="none" strike="noStrike" kern="1200" cap="none" spc="0" normalizeH="0" baseline="0" noProof="0" dirty="0">
                <a:ln>
                  <a:noFill/>
                </a:ln>
                <a:solidFill>
                  <a:srgbClr val="000000"/>
                </a:solidFill>
                <a:effectLst/>
                <a:uLnTx/>
                <a:uFillTx/>
                <a:latin typeface="Times New Roman"/>
                <a:ea typeface="+mn-ea"/>
                <a:cs typeface="+mn-cs"/>
              </a:rPr>
              <a:t>3        </a:t>
            </a:r>
            <a:r>
              <a:rPr kumimoji="0" lang="en-US" sz="2000" b="0" i="0" u="none" strike="noStrike" kern="1200" cap="none" spc="0" normalizeH="0" baseline="0" noProof="0" dirty="0" err="1">
                <a:ln>
                  <a:noFill/>
                </a:ln>
                <a:solidFill>
                  <a:schemeClr val="accent5"/>
                </a:solidFill>
                <a:effectLst/>
                <a:uLnTx/>
                <a:uFillTx/>
                <a:latin typeface="Times New Roman"/>
                <a:ea typeface="+mn-ea"/>
                <a:cs typeface="+mn-cs"/>
              </a:rPr>
              <a:t>int</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values = </a:t>
            </a:r>
            <a:r>
              <a:rPr kumimoji="0" lang="en-US" sz="2000" b="0" i="0" u="none" strike="noStrike" kern="1200" cap="none" spc="0" normalizeH="0" baseline="0" noProof="0" dirty="0">
                <a:ln>
                  <a:noFill/>
                </a:ln>
                <a:solidFill>
                  <a:schemeClr val="accent5"/>
                </a:solidFill>
                <a:effectLst/>
                <a:uLnTx/>
                <a:uFillTx/>
                <a:latin typeface="Times New Roman"/>
                <a:ea typeface="+mn-ea"/>
                <a:cs typeface="+mn-cs"/>
              </a:rPr>
              <a:t>new</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a:t>
            </a:r>
            <a:r>
              <a:rPr kumimoji="0" lang="en-US" sz="2000" b="0" i="0" u="none" strike="noStrike" kern="1200" cap="none" spc="0" normalizeH="0" baseline="0" noProof="0" dirty="0" err="1">
                <a:ln>
                  <a:noFill/>
                </a:ln>
                <a:solidFill>
                  <a:srgbClr val="000000"/>
                </a:solidFill>
                <a:effectLst/>
                <a:uLnTx/>
                <a:uFillTx/>
                <a:latin typeface="Times New Roman"/>
                <a:ea typeface="+mn-ea"/>
                <a:cs typeface="+mn-cs"/>
              </a:rPr>
              <a:t>int</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[5];</a:t>
            </a:r>
          </a:p>
          <a:p>
            <a:pPr marL="609600" marR="0" lvl="0" indent="-609600" algn="l" defTabSz="914400" rtl="0" eaLnBrk="0" fontAlgn="base" latinLnBrk="0" hangingPunct="0">
              <a:lnSpc>
                <a:spcPct val="80000"/>
              </a:lnSpc>
              <a:spcBef>
                <a:spcPct val="20000"/>
              </a:spcBef>
              <a:spcAft>
                <a:spcPct val="0"/>
              </a:spcAft>
              <a:buClr>
                <a:srgbClr val="000000"/>
              </a:buClr>
              <a:buSzPct val="75000"/>
              <a:buFont typeface="Monotype Sorts" pitchFamily="2" charset="2"/>
              <a:buNone/>
              <a:tabLst/>
              <a:defRPr/>
            </a:pPr>
            <a:r>
              <a:rPr kumimoji="0" lang="en-US" sz="2000" b="0" i="0" u="none" strike="noStrike" kern="1200" cap="none" spc="0" normalizeH="0" baseline="0" noProof="0" dirty="0">
                <a:ln>
                  <a:noFill/>
                </a:ln>
                <a:solidFill>
                  <a:srgbClr val="000000"/>
                </a:solidFill>
                <a:effectLst/>
                <a:uLnTx/>
                <a:uFillTx/>
                <a:latin typeface="Times New Roman"/>
                <a:ea typeface="+mn-ea"/>
                <a:cs typeface="+mn-cs"/>
              </a:rPr>
              <a:t>4        </a:t>
            </a:r>
            <a:r>
              <a:rPr kumimoji="0" lang="en-US" sz="2000" b="0" i="0" u="none" strike="noStrike" kern="1200" cap="none" spc="0" normalizeH="0" baseline="0" noProof="0" dirty="0">
                <a:ln>
                  <a:noFill/>
                </a:ln>
                <a:solidFill>
                  <a:schemeClr val="accent5"/>
                </a:solidFill>
                <a:effectLst/>
                <a:uLnTx/>
                <a:uFillTx/>
                <a:latin typeface="Times New Roman"/>
                <a:ea typeface="+mn-ea"/>
                <a:cs typeface="+mn-cs"/>
              </a:rPr>
              <a:t>for</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a:t>
            </a:r>
            <a:r>
              <a:rPr kumimoji="0" lang="en-US" sz="2000" b="0" i="0" u="none" strike="noStrike" kern="1200" cap="none" spc="0" normalizeH="0" baseline="0" noProof="0" dirty="0" err="1">
                <a:ln>
                  <a:noFill/>
                </a:ln>
                <a:solidFill>
                  <a:schemeClr val="accent5"/>
                </a:solidFill>
                <a:effectLst/>
                <a:uLnTx/>
                <a:uFillTx/>
                <a:latin typeface="Times New Roman"/>
                <a:ea typeface="+mn-ea"/>
                <a:cs typeface="+mn-cs"/>
              </a:rPr>
              <a:t>int</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a:t>
            </a:r>
            <a:r>
              <a:rPr kumimoji="0" lang="en-US" sz="2000" b="0" i="0" u="none" strike="noStrike" kern="1200" cap="none" spc="0" normalizeH="0" baseline="0" noProof="0" dirty="0" err="1">
                <a:ln>
                  <a:noFill/>
                </a:ln>
                <a:solidFill>
                  <a:srgbClr val="000000"/>
                </a:solidFill>
                <a:effectLst/>
                <a:uLnTx/>
                <a:uFillTx/>
                <a:latin typeface="Times New Roman"/>
                <a:ea typeface="+mn-ea"/>
                <a:cs typeface="+mn-cs"/>
              </a:rPr>
              <a:t>i</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 1; </a:t>
            </a:r>
            <a:r>
              <a:rPr kumimoji="0" lang="en-US" sz="2000" b="0" i="0" u="none" strike="noStrike" kern="1200" cap="none" spc="0" normalizeH="0" baseline="0" noProof="0" dirty="0" err="1">
                <a:ln>
                  <a:noFill/>
                </a:ln>
                <a:solidFill>
                  <a:srgbClr val="000000"/>
                </a:solidFill>
                <a:effectLst/>
                <a:uLnTx/>
                <a:uFillTx/>
                <a:latin typeface="Times New Roman"/>
                <a:ea typeface="+mn-ea"/>
                <a:cs typeface="+mn-cs"/>
              </a:rPr>
              <a:t>i</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&lt; 5; </a:t>
            </a:r>
            <a:r>
              <a:rPr kumimoji="0" lang="en-US" sz="2000" b="0" i="0" u="none" strike="noStrike" kern="1200" cap="none" spc="0" normalizeH="0" baseline="0" noProof="0" dirty="0" err="1">
                <a:ln>
                  <a:noFill/>
                </a:ln>
                <a:solidFill>
                  <a:srgbClr val="000000"/>
                </a:solidFill>
                <a:effectLst/>
                <a:uLnTx/>
                <a:uFillTx/>
                <a:latin typeface="Times New Roman"/>
                <a:ea typeface="+mn-ea"/>
                <a:cs typeface="+mn-cs"/>
              </a:rPr>
              <a:t>i</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a:t>
            </a:r>
          </a:p>
          <a:p>
            <a:pPr marL="609600" marR="0" lvl="0" indent="-609600" algn="l" defTabSz="914400" rtl="0" eaLnBrk="0" fontAlgn="base" latinLnBrk="0" hangingPunct="0">
              <a:lnSpc>
                <a:spcPct val="80000"/>
              </a:lnSpc>
              <a:spcBef>
                <a:spcPct val="20000"/>
              </a:spcBef>
              <a:spcAft>
                <a:spcPct val="0"/>
              </a:spcAft>
              <a:buClr>
                <a:srgbClr val="000000"/>
              </a:buClr>
              <a:buSzPct val="75000"/>
              <a:buFont typeface="Monotype Sorts" pitchFamily="2" charset="2"/>
              <a:buNone/>
              <a:tabLst/>
              <a:defRPr/>
            </a:pPr>
            <a:r>
              <a:rPr kumimoji="0" lang="en-US" sz="2000" b="0" i="0" u="none" strike="noStrike" kern="1200" cap="none" spc="0" normalizeH="0" baseline="0" noProof="0" dirty="0">
                <a:ln>
                  <a:noFill/>
                </a:ln>
                <a:solidFill>
                  <a:srgbClr val="000000"/>
                </a:solidFill>
                <a:effectLst/>
                <a:uLnTx/>
                <a:uFillTx/>
                <a:latin typeface="Times New Roman"/>
                <a:ea typeface="+mn-ea"/>
                <a:cs typeface="+mn-cs"/>
              </a:rPr>
              <a:t>5          values[</a:t>
            </a:r>
            <a:r>
              <a:rPr kumimoji="0" lang="en-US" sz="2000" b="0" i="0" u="none" strike="noStrike" kern="1200" cap="none" spc="0" normalizeH="0" baseline="0" noProof="0" dirty="0" err="1">
                <a:ln>
                  <a:noFill/>
                </a:ln>
                <a:solidFill>
                  <a:srgbClr val="000000"/>
                </a:solidFill>
                <a:effectLst/>
                <a:uLnTx/>
                <a:uFillTx/>
                <a:latin typeface="Times New Roman"/>
                <a:ea typeface="+mn-ea"/>
                <a:cs typeface="+mn-cs"/>
              </a:rPr>
              <a:t>i</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 </a:t>
            </a:r>
            <a:r>
              <a:rPr kumimoji="0" lang="en-US" sz="2000" b="0" i="0" u="none" strike="noStrike" kern="1200" cap="none" spc="0" normalizeH="0" baseline="0" noProof="0" dirty="0" err="1">
                <a:ln>
                  <a:noFill/>
                </a:ln>
                <a:solidFill>
                  <a:srgbClr val="000000"/>
                </a:solidFill>
                <a:effectLst/>
                <a:uLnTx/>
                <a:uFillTx/>
                <a:latin typeface="Times New Roman"/>
                <a:ea typeface="+mn-ea"/>
                <a:cs typeface="+mn-cs"/>
              </a:rPr>
              <a:t>i</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 values[i-1];</a:t>
            </a:r>
          </a:p>
          <a:p>
            <a:pPr marL="609600" marR="0" lvl="0" indent="-609600" algn="l" defTabSz="914400" rtl="0" eaLnBrk="0" fontAlgn="base" latinLnBrk="0" hangingPunct="0">
              <a:lnSpc>
                <a:spcPct val="80000"/>
              </a:lnSpc>
              <a:spcBef>
                <a:spcPct val="20000"/>
              </a:spcBef>
              <a:spcAft>
                <a:spcPct val="0"/>
              </a:spcAft>
              <a:buClr>
                <a:srgbClr val="000000"/>
              </a:buClr>
              <a:buSzPct val="75000"/>
              <a:buFont typeface="Monotype Sorts" pitchFamily="2" charset="2"/>
              <a:buNone/>
              <a:tabLst/>
              <a:defRPr/>
            </a:pPr>
            <a:r>
              <a:rPr kumimoji="0" lang="en-US" sz="2000" b="0" i="0" u="none" strike="noStrike" kern="1200" cap="none" spc="0" normalizeH="0" baseline="0" noProof="0" dirty="0">
                <a:ln>
                  <a:noFill/>
                </a:ln>
                <a:solidFill>
                  <a:srgbClr val="000000"/>
                </a:solidFill>
                <a:effectLst/>
                <a:uLnTx/>
                <a:uFillTx/>
                <a:latin typeface="Times New Roman"/>
                <a:ea typeface="+mn-ea"/>
                <a:cs typeface="+mn-cs"/>
              </a:rPr>
              <a:t>6        }</a:t>
            </a:r>
          </a:p>
          <a:p>
            <a:pPr marL="609600" marR="0" lvl="0" indent="-609600" algn="l" defTabSz="914400" rtl="0" eaLnBrk="0" fontAlgn="base" latinLnBrk="0" hangingPunct="0">
              <a:lnSpc>
                <a:spcPct val="80000"/>
              </a:lnSpc>
              <a:spcBef>
                <a:spcPct val="20000"/>
              </a:spcBef>
              <a:spcAft>
                <a:spcPct val="0"/>
              </a:spcAft>
              <a:buClr>
                <a:srgbClr val="000000"/>
              </a:buClr>
              <a:buSzPct val="75000"/>
              <a:buFont typeface="Monotype Sorts" pitchFamily="2" charset="2"/>
              <a:buNone/>
              <a:tabLst/>
              <a:defRPr/>
            </a:pPr>
            <a:r>
              <a:rPr kumimoji="0" lang="en-US" sz="2000" b="0" i="0" u="none" strike="noStrike" kern="1200" cap="none" spc="0" normalizeH="0" baseline="0" noProof="0" dirty="0">
                <a:ln>
                  <a:noFill/>
                </a:ln>
                <a:solidFill>
                  <a:srgbClr val="000000"/>
                </a:solidFill>
                <a:effectLst/>
                <a:uLnTx/>
                <a:uFillTx/>
                <a:latin typeface="Times New Roman"/>
                <a:ea typeface="+mn-ea"/>
                <a:cs typeface="+mn-cs"/>
              </a:rPr>
              <a:t>7        values[0] = values[1] + values[4];</a:t>
            </a:r>
          </a:p>
          <a:p>
            <a:pPr marL="609600" marR="0" lvl="0" indent="-609600" algn="l" defTabSz="914400" rtl="0" eaLnBrk="0" fontAlgn="base" latinLnBrk="0" hangingPunct="0">
              <a:lnSpc>
                <a:spcPct val="80000"/>
              </a:lnSpc>
              <a:spcBef>
                <a:spcPct val="20000"/>
              </a:spcBef>
              <a:spcAft>
                <a:spcPct val="0"/>
              </a:spcAft>
              <a:buClr>
                <a:srgbClr val="000000"/>
              </a:buClr>
              <a:buSzPct val="75000"/>
              <a:buFont typeface="Monotype Sorts" pitchFamily="2" charset="2"/>
              <a:buNone/>
              <a:tabLst/>
              <a:defRPr/>
            </a:pPr>
            <a:r>
              <a:rPr kumimoji="0" lang="en-US" sz="2000" b="0" i="0" u="none" strike="noStrike" kern="1200" cap="none" spc="0" normalizeH="0" baseline="0" noProof="0" dirty="0">
                <a:ln>
                  <a:noFill/>
                </a:ln>
                <a:solidFill>
                  <a:srgbClr val="000000"/>
                </a:solidFill>
                <a:effectLst/>
                <a:uLnTx/>
                <a:uFillTx/>
                <a:latin typeface="Times New Roman"/>
                <a:ea typeface="+mn-ea"/>
                <a:cs typeface="+mn-cs"/>
              </a:rPr>
              <a:t>8    }</a:t>
            </a:r>
          </a:p>
          <a:p>
            <a:pPr marL="609600" marR="0" lvl="0" indent="-609600" algn="l" defTabSz="914400" rtl="0" eaLnBrk="0" fontAlgn="base" latinLnBrk="0" hangingPunct="0">
              <a:lnSpc>
                <a:spcPct val="80000"/>
              </a:lnSpc>
              <a:spcBef>
                <a:spcPct val="20000"/>
              </a:spcBef>
              <a:spcAft>
                <a:spcPct val="0"/>
              </a:spcAft>
              <a:buClr>
                <a:srgbClr val="000000"/>
              </a:buClr>
              <a:buSzPct val="75000"/>
              <a:buFont typeface="Monotype Sorts" pitchFamily="2" charset="2"/>
              <a:buNone/>
              <a:tabLst/>
              <a:defRPr/>
            </a:pPr>
            <a:r>
              <a:rPr kumimoji="0" lang="en-US" sz="2000" b="0" i="0" u="none" strike="noStrike" kern="1200" cap="none" spc="0" normalizeH="0" baseline="0" noProof="0" dirty="0">
                <a:ln>
                  <a:noFill/>
                </a:ln>
                <a:solidFill>
                  <a:srgbClr val="000000"/>
                </a:solidFill>
                <a:effectLst/>
                <a:uLnTx/>
                <a:uFillTx/>
                <a:latin typeface="Times New Roman"/>
                <a:ea typeface="+mn-ea"/>
                <a:cs typeface="+mn-cs"/>
              </a:rPr>
              <a:t>9   }</a:t>
            </a:r>
          </a:p>
        </p:txBody>
      </p:sp>
      <p:graphicFrame>
        <p:nvGraphicFramePr>
          <p:cNvPr id="8" name="Table 7"/>
          <p:cNvGraphicFramePr>
            <a:graphicFrameLocks noGrp="1"/>
          </p:cNvGraphicFramePr>
          <p:nvPr>
            <p:extLst>
              <p:ext uri="{D42A27DB-BD31-4B8C-83A1-F6EECF244321}">
                <p14:modId xmlns:p14="http://schemas.microsoft.com/office/powerpoint/2010/main" val="560302820"/>
              </p:ext>
            </p:extLst>
          </p:nvPr>
        </p:nvGraphicFramePr>
        <p:xfrm>
          <a:off x="7500622" y="1957200"/>
          <a:ext cx="762634" cy="1854200"/>
        </p:xfrm>
        <a:graphic>
          <a:graphicData uri="http://schemas.openxmlformats.org/drawingml/2006/table">
            <a:tbl>
              <a:tblPr bandRow="1">
                <a:tableStyleId>{5940675A-B579-460E-94D1-54222C63F5DA}</a:tableStyleId>
              </a:tblPr>
              <a:tblGrid>
                <a:gridCol w="762634">
                  <a:extLst>
                    <a:ext uri="{9D8B030D-6E8A-4147-A177-3AD203B41FA5}">
                      <a16:colId xmlns:a16="http://schemas.microsoft.com/office/drawing/2014/main" val="1512105840"/>
                    </a:ext>
                  </a:extLst>
                </a:gridCol>
              </a:tblGrid>
              <a:tr h="370840">
                <a:tc>
                  <a:txBody>
                    <a:bodyPr/>
                    <a:lstStyle/>
                    <a:p>
                      <a:pPr algn="ctr"/>
                      <a:r>
                        <a:rPr lang="en-US" dirty="0"/>
                        <a:t>0</a:t>
                      </a:r>
                    </a:p>
                  </a:txBody>
                  <a:tcPr anchor="ctr"/>
                </a:tc>
                <a:extLst>
                  <a:ext uri="{0D108BD9-81ED-4DB2-BD59-A6C34878D82A}">
                    <a16:rowId xmlns:a16="http://schemas.microsoft.com/office/drawing/2014/main" val="1786847985"/>
                  </a:ext>
                </a:extLst>
              </a:tr>
              <a:tr h="370840">
                <a:tc>
                  <a:txBody>
                    <a:bodyPr/>
                    <a:lstStyle/>
                    <a:p>
                      <a:pPr algn="ctr"/>
                      <a:r>
                        <a:rPr lang="en-US" dirty="0"/>
                        <a:t>0</a:t>
                      </a:r>
                    </a:p>
                  </a:txBody>
                  <a:tcPr anchor="ctr"/>
                </a:tc>
                <a:extLst>
                  <a:ext uri="{0D108BD9-81ED-4DB2-BD59-A6C34878D82A}">
                    <a16:rowId xmlns:a16="http://schemas.microsoft.com/office/drawing/2014/main" val="2798048806"/>
                  </a:ext>
                </a:extLst>
              </a:tr>
              <a:tr h="370840">
                <a:tc>
                  <a:txBody>
                    <a:bodyPr/>
                    <a:lstStyle/>
                    <a:p>
                      <a:pPr algn="ctr"/>
                      <a:r>
                        <a:rPr lang="en-US" dirty="0"/>
                        <a:t>0</a:t>
                      </a:r>
                    </a:p>
                  </a:txBody>
                  <a:tcPr anchor="ctr"/>
                </a:tc>
                <a:extLst>
                  <a:ext uri="{0D108BD9-81ED-4DB2-BD59-A6C34878D82A}">
                    <a16:rowId xmlns:a16="http://schemas.microsoft.com/office/drawing/2014/main" val="2373732717"/>
                  </a:ext>
                </a:extLst>
              </a:tr>
              <a:tr h="370840">
                <a:tc>
                  <a:txBody>
                    <a:bodyPr/>
                    <a:lstStyle/>
                    <a:p>
                      <a:pPr algn="ctr"/>
                      <a:r>
                        <a:rPr lang="en-US" dirty="0"/>
                        <a:t>0</a:t>
                      </a:r>
                    </a:p>
                  </a:txBody>
                  <a:tcPr anchor="ctr"/>
                </a:tc>
                <a:extLst>
                  <a:ext uri="{0D108BD9-81ED-4DB2-BD59-A6C34878D82A}">
                    <a16:rowId xmlns:a16="http://schemas.microsoft.com/office/drawing/2014/main" val="2099262977"/>
                  </a:ext>
                </a:extLst>
              </a:tr>
              <a:tr h="370840">
                <a:tc>
                  <a:txBody>
                    <a:bodyPr/>
                    <a:lstStyle/>
                    <a:p>
                      <a:pPr algn="ctr"/>
                      <a:r>
                        <a:rPr lang="en-US" dirty="0"/>
                        <a:t>0</a:t>
                      </a:r>
                    </a:p>
                  </a:txBody>
                  <a:tcPr anchor="ctr"/>
                </a:tc>
                <a:extLst>
                  <a:ext uri="{0D108BD9-81ED-4DB2-BD59-A6C34878D82A}">
                    <a16:rowId xmlns:a16="http://schemas.microsoft.com/office/drawing/2014/main" val="81719782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69075610"/>
              </p:ext>
            </p:extLst>
          </p:nvPr>
        </p:nvGraphicFramePr>
        <p:xfrm>
          <a:off x="6322468" y="1941008"/>
          <a:ext cx="762634" cy="1854200"/>
        </p:xfrm>
        <a:graphic>
          <a:graphicData uri="http://schemas.openxmlformats.org/drawingml/2006/table">
            <a:tbl>
              <a:tblPr bandRow="1">
                <a:tableStyleId>{2D5ABB26-0587-4C30-8999-92F81FD0307C}</a:tableStyleId>
              </a:tblPr>
              <a:tblGrid>
                <a:gridCol w="762634">
                  <a:extLst>
                    <a:ext uri="{9D8B030D-6E8A-4147-A177-3AD203B41FA5}">
                      <a16:colId xmlns:a16="http://schemas.microsoft.com/office/drawing/2014/main" val="1512105840"/>
                    </a:ext>
                  </a:extLst>
                </a:gridCol>
              </a:tblGrid>
              <a:tr h="370840">
                <a:tc>
                  <a:txBody>
                    <a:bodyPr/>
                    <a:lstStyle/>
                    <a:p>
                      <a:pPr algn="ctr"/>
                      <a:r>
                        <a:rPr lang="en-US" dirty="0"/>
                        <a:t>0</a:t>
                      </a:r>
                    </a:p>
                  </a:txBody>
                  <a:tcPr anchor="ctr"/>
                </a:tc>
                <a:extLst>
                  <a:ext uri="{0D108BD9-81ED-4DB2-BD59-A6C34878D82A}">
                    <a16:rowId xmlns:a16="http://schemas.microsoft.com/office/drawing/2014/main" val="1786847985"/>
                  </a:ext>
                </a:extLst>
              </a:tr>
              <a:tr h="370840">
                <a:tc>
                  <a:txBody>
                    <a:bodyPr/>
                    <a:lstStyle/>
                    <a:p>
                      <a:pPr algn="ctr"/>
                      <a:r>
                        <a:rPr lang="en-US" dirty="0"/>
                        <a:t>1</a:t>
                      </a:r>
                    </a:p>
                  </a:txBody>
                  <a:tcPr anchor="ctr"/>
                </a:tc>
                <a:extLst>
                  <a:ext uri="{0D108BD9-81ED-4DB2-BD59-A6C34878D82A}">
                    <a16:rowId xmlns:a16="http://schemas.microsoft.com/office/drawing/2014/main" val="2798048806"/>
                  </a:ext>
                </a:extLst>
              </a:tr>
              <a:tr h="370840">
                <a:tc>
                  <a:txBody>
                    <a:bodyPr/>
                    <a:lstStyle/>
                    <a:p>
                      <a:pPr algn="ctr"/>
                      <a:r>
                        <a:rPr lang="en-US" dirty="0"/>
                        <a:t>2</a:t>
                      </a:r>
                    </a:p>
                  </a:txBody>
                  <a:tcPr anchor="ctr"/>
                </a:tc>
                <a:extLst>
                  <a:ext uri="{0D108BD9-81ED-4DB2-BD59-A6C34878D82A}">
                    <a16:rowId xmlns:a16="http://schemas.microsoft.com/office/drawing/2014/main" val="2373732717"/>
                  </a:ext>
                </a:extLst>
              </a:tr>
              <a:tr h="370840">
                <a:tc>
                  <a:txBody>
                    <a:bodyPr/>
                    <a:lstStyle/>
                    <a:p>
                      <a:pPr algn="ctr"/>
                      <a:r>
                        <a:rPr lang="en-US" dirty="0"/>
                        <a:t>3</a:t>
                      </a:r>
                    </a:p>
                  </a:txBody>
                  <a:tcPr anchor="ctr"/>
                </a:tc>
                <a:extLst>
                  <a:ext uri="{0D108BD9-81ED-4DB2-BD59-A6C34878D82A}">
                    <a16:rowId xmlns:a16="http://schemas.microsoft.com/office/drawing/2014/main" val="2099262977"/>
                  </a:ext>
                </a:extLst>
              </a:tr>
              <a:tr h="370840">
                <a:tc>
                  <a:txBody>
                    <a:bodyPr/>
                    <a:lstStyle/>
                    <a:p>
                      <a:pPr algn="ctr"/>
                      <a:r>
                        <a:rPr lang="en-US" dirty="0"/>
                        <a:t>4</a:t>
                      </a:r>
                    </a:p>
                  </a:txBody>
                  <a:tcPr anchor="ctr"/>
                </a:tc>
                <a:extLst>
                  <a:ext uri="{0D108BD9-81ED-4DB2-BD59-A6C34878D82A}">
                    <a16:rowId xmlns:a16="http://schemas.microsoft.com/office/drawing/2014/main" val="817197822"/>
                  </a:ext>
                </a:extLst>
              </a:tr>
            </a:tbl>
          </a:graphicData>
        </a:graphic>
      </p:graphicFrame>
      <p:sp>
        <p:nvSpPr>
          <p:cNvPr id="10" name="Rectangle 9"/>
          <p:cNvSpPr/>
          <p:nvPr/>
        </p:nvSpPr>
        <p:spPr>
          <a:xfrm>
            <a:off x="6207785" y="1443838"/>
            <a:ext cx="1249060" cy="369332"/>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After line 3</a:t>
            </a:r>
            <a:endParaRPr lang="en-US" sz="3200" dirty="0">
              <a:effectLst/>
              <a:latin typeface="Times New Roman" panose="02020603050405020304" pitchFamily="18" charset="0"/>
              <a:ea typeface="SimSun" panose="02010600030101010101" pitchFamily="2" charset="-122"/>
            </a:endParaRPr>
          </a:p>
        </p:txBody>
      </p:sp>
      <p:graphicFrame>
        <p:nvGraphicFramePr>
          <p:cNvPr id="11" name="Table 10"/>
          <p:cNvGraphicFramePr>
            <a:graphicFrameLocks noGrp="1"/>
          </p:cNvGraphicFramePr>
          <p:nvPr>
            <p:extLst>
              <p:ext uri="{D42A27DB-BD31-4B8C-83A1-F6EECF244321}">
                <p14:modId xmlns:p14="http://schemas.microsoft.com/office/powerpoint/2010/main" val="2014340919"/>
              </p:ext>
            </p:extLst>
          </p:nvPr>
        </p:nvGraphicFramePr>
        <p:xfrm>
          <a:off x="7500622" y="4522824"/>
          <a:ext cx="762634" cy="1854200"/>
        </p:xfrm>
        <a:graphic>
          <a:graphicData uri="http://schemas.openxmlformats.org/drawingml/2006/table">
            <a:tbl>
              <a:tblPr bandRow="1">
                <a:tableStyleId>{5940675A-B579-460E-94D1-54222C63F5DA}</a:tableStyleId>
              </a:tblPr>
              <a:tblGrid>
                <a:gridCol w="762634">
                  <a:extLst>
                    <a:ext uri="{9D8B030D-6E8A-4147-A177-3AD203B41FA5}">
                      <a16:colId xmlns:a16="http://schemas.microsoft.com/office/drawing/2014/main" val="1512105840"/>
                    </a:ext>
                  </a:extLst>
                </a:gridCol>
              </a:tblGrid>
              <a:tr h="370840">
                <a:tc>
                  <a:txBody>
                    <a:bodyPr/>
                    <a:lstStyle/>
                    <a:p>
                      <a:pPr algn="ctr"/>
                      <a:r>
                        <a:rPr lang="en-US" dirty="0"/>
                        <a:t>11</a:t>
                      </a:r>
                    </a:p>
                  </a:txBody>
                  <a:tcPr anchor="ctr"/>
                </a:tc>
                <a:extLst>
                  <a:ext uri="{0D108BD9-81ED-4DB2-BD59-A6C34878D82A}">
                    <a16:rowId xmlns:a16="http://schemas.microsoft.com/office/drawing/2014/main" val="1786847985"/>
                  </a:ext>
                </a:extLst>
              </a:tr>
              <a:tr h="370840">
                <a:tc>
                  <a:txBody>
                    <a:bodyPr/>
                    <a:lstStyle/>
                    <a:p>
                      <a:pPr algn="ctr"/>
                      <a:r>
                        <a:rPr lang="en-US" dirty="0"/>
                        <a:t>1</a:t>
                      </a:r>
                    </a:p>
                  </a:txBody>
                  <a:tcPr anchor="ctr"/>
                </a:tc>
                <a:extLst>
                  <a:ext uri="{0D108BD9-81ED-4DB2-BD59-A6C34878D82A}">
                    <a16:rowId xmlns:a16="http://schemas.microsoft.com/office/drawing/2014/main" val="2798048806"/>
                  </a:ext>
                </a:extLst>
              </a:tr>
              <a:tr h="370840">
                <a:tc>
                  <a:txBody>
                    <a:bodyPr/>
                    <a:lstStyle/>
                    <a:p>
                      <a:pPr algn="ctr"/>
                      <a:r>
                        <a:rPr lang="en-US" dirty="0"/>
                        <a:t>3</a:t>
                      </a:r>
                    </a:p>
                  </a:txBody>
                  <a:tcPr anchor="ctr"/>
                </a:tc>
                <a:extLst>
                  <a:ext uri="{0D108BD9-81ED-4DB2-BD59-A6C34878D82A}">
                    <a16:rowId xmlns:a16="http://schemas.microsoft.com/office/drawing/2014/main" val="2373732717"/>
                  </a:ext>
                </a:extLst>
              </a:tr>
              <a:tr h="370840">
                <a:tc>
                  <a:txBody>
                    <a:bodyPr/>
                    <a:lstStyle/>
                    <a:p>
                      <a:pPr algn="ctr"/>
                      <a:r>
                        <a:rPr lang="en-US" dirty="0"/>
                        <a:t>6</a:t>
                      </a:r>
                    </a:p>
                  </a:txBody>
                  <a:tcPr anchor="ctr"/>
                </a:tc>
                <a:extLst>
                  <a:ext uri="{0D108BD9-81ED-4DB2-BD59-A6C34878D82A}">
                    <a16:rowId xmlns:a16="http://schemas.microsoft.com/office/drawing/2014/main" val="2099262977"/>
                  </a:ext>
                </a:extLst>
              </a:tr>
              <a:tr h="370840">
                <a:tc>
                  <a:txBody>
                    <a:bodyPr/>
                    <a:lstStyle/>
                    <a:p>
                      <a:pPr algn="ctr"/>
                      <a:r>
                        <a:rPr lang="en-US" dirty="0"/>
                        <a:t>10</a:t>
                      </a:r>
                    </a:p>
                  </a:txBody>
                  <a:tcPr anchor="ctr"/>
                </a:tc>
                <a:extLst>
                  <a:ext uri="{0D108BD9-81ED-4DB2-BD59-A6C34878D82A}">
                    <a16:rowId xmlns:a16="http://schemas.microsoft.com/office/drawing/2014/main" val="81719782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97130193"/>
              </p:ext>
            </p:extLst>
          </p:nvPr>
        </p:nvGraphicFramePr>
        <p:xfrm>
          <a:off x="6322468" y="4506632"/>
          <a:ext cx="762634" cy="1854200"/>
        </p:xfrm>
        <a:graphic>
          <a:graphicData uri="http://schemas.openxmlformats.org/drawingml/2006/table">
            <a:tbl>
              <a:tblPr bandRow="1">
                <a:tableStyleId>{2D5ABB26-0587-4C30-8999-92F81FD0307C}</a:tableStyleId>
              </a:tblPr>
              <a:tblGrid>
                <a:gridCol w="762634">
                  <a:extLst>
                    <a:ext uri="{9D8B030D-6E8A-4147-A177-3AD203B41FA5}">
                      <a16:colId xmlns:a16="http://schemas.microsoft.com/office/drawing/2014/main" val="1512105840"/>
                    </a:ext>
                  </a:extLst>
                </a:gridCol>
              </a:tblGrid>
              <a:tr h="370840">
                <a:tc>
                  <a:txBody>
                    <a:bodyPr/>
                    <a:lstStyle/>
                    <a:p>
                      <a:pPr algn="ctr"/>
                      <a:r>
                        <a:rPr lang="en-US" dirty="0"/>
                        <a:t>0</a:t>
                      </a:r>
                    </a:p>
                  </a:txBody>
                  <a:tcPr anchor="ctr"/>
                </a:tc>
                <a:extLst>
                  <a:ext uri="{0D108BD9-81ED-4DB2-BD59-A6C34878D82A}">
                    <a16:rowId xmlns:a16="http://schemas.microsoft.com/office/drawing/2014/main" val="1786847985"/>
                  </a:ext>
                </a:extLst>
              </a:tr>
              <a:tr h="370840">
                <a:tc>
                  <a:txBody>
                    <a:bodyPr/>
                    <a:lstStyle/>
                    <a:p>
                      <a:pPr algn="ctr"/>
                      <a:r>
                        <a:rPr lang="en-US" dirty="0"/>
                        <a:t>1</a:t>
                      </a:r>
                    </a:p>
                  </a:txBody>
                  <a:tcPr anchor="ctr"/>
                </a:tc>
                <a:extLst>
                  <a:ext uri="{0D108BD9-81ED-4DB2-BD59-A6C34878D82A}">
                    <a16:rowId xmlns:a16="http://schemas.microsoft.com/office/drawing/2014/main" val="2798048806"/>
                  </a:ext>
                </a:extLst>
              </a:tr>
              <a:tr h="370840">
                <a:tc>
                  <a:txBody>
                    <a:bodyPr/>
                    <a:lstStyle/>
                    <a:p>
                      <a:pPr algn="ctr"/>
                      <a:r>
                        <a:rPr lang="en-US" dirty="0"/>
                        <a:t>2</a:t>
                      </a:r>
                    </a:p>
                  </a:txBody>
                  <a:tcPr anchor="ctr"/>
                </a:tc>
                <a:extLst>
                  <a:ext uri="{0D108BD9-81ED-4DB2-BD59-A6C34878D82A}">
                    <a16:rowId xmlns:a16="http://schemas.microsoft.com/office/drawing/2014/main" val="2373732717"/>
                  </a:ext>
                </a:extLst>
              </a:tr>
              <a:tr h="370840">
                <a:tc>
                  <a:txBody>
                    <a:bodyPr/>
                    <a:lstStyle/>
                    <a:p>
                      <a:pPr algn="ctr"/>
                      <a:r>
                        <a:rPr lang="en-US" dirty="0"/>
                        <a:t>3</a:t>
                      </a:r>
                    </a:p>
                  </a:txBody>
                  <a:tcPr anchor="ctr"/>
                </a:tc>
                <a:extLst>
                  <a:ext uri="{0D108BD9-81ED-4DB2-BD59-A6C34878D82A}">
                    <a16:rowId xmlns:a16="http://schemas.microsoft.com/office/drawing/2014/main" val="2099262977"/>
                  </a:ext>
                </a:extLst>
              </a:tr>
              <a:tr h="370840">
                <a:tc>
                  <a:txBody>
                    <a:bodyPr/>
                    <a:lstStyle/>
                    <a:p>
                      <a:pPr algn="ctr"/>
                      <a:r>
                        <a:rPr lang="en-US" dirty="0"/>
                        <a:t>4</a:t>
                      </a:r>
                    </a:p>
                  </a:txBody>
                  <a:tcPr anchor="ctr"/>
                </a:tc>
                <a:extLst>
                  <a:ext uri="{0D108BD9-81ED-4DB2-BD59-A6C34878D82A}">
                    <a16:rowId xmlns:a16="http://schemas.microsoft.com/office/drawing/2014/main" val="817197822"/>
                  </a:ext>
                </a:extLst>
              </a:tr>
            </a:tbl>
          </a:graphicData>
        </a:graphic>
      </p:graphicFrame>
      <p:sp>
        <p:nvSpPr>
          <p:cNvPr id="14" name="Rectangle 13"/>
          <p:cNvSpPr/>
          <p:nvPr/>
        </p:nvSpPr>
        <p:spPr>
          <a:xfrm>
            <a:off x="6518446" y="4069002"/>
            <a:ext cx="1249060" cy="369332"/>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After line 7</a:t>
            </a:r>
            <a:endParaRPr lang="en-US" sz="32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80280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Write statements to do the following:</a:t>
            </a:r>
          </a:p>
          <a:p>
            <a:pPr lvl="1"/>
            <a:r>
              <a:rPr lang="en-US" dirty="0">
                <a:solidFill>
                  <a:srgbClr val="FF0000"/>
                </a:solidFill>
              </a:rPr>
              <a:t>Create an array to hold 10 double values.</a:t>
            </a:r>
          </a:p>
          <a:p>
            <a:pPr lvl="1"/>
            <a:endParaRPr lang="en-US" dirty="0"/>
          </a:p>
          <a:p>
            <a:pPr lvl="1"/>
            <a:endParaRPr lang="en-US" dirty="0"/>
          </a:p>
          <a:p>
            <a:pPr lvl="1"/>
            <a:r>
              <a:rPr lang="en-US" dirty="0">
                <a:solidFill>
                  <a:srgbClr val="FF0000"/>
                </a:solidFill>
              </a:rPr>
              <a:t>Randomly generate an index and display the element of this index in the array.</a:t>
            </a:r>
          </a:p>
          <a:p>
            <a:pPr lvl="1"/>
            <a:endParaRPr lang="en-US" dirty="0"/>
          </a:p>
          <a:p>
            <a:pPr lvl="1"/>
            <a:endParaRPr lang="en-US" dirty="0"/>
          </a:p>
          <a:p>
            <a:pPr lvl="1"/>
            <a:endParaRPr lang="en-US" dirty="0"/>
          </a:p>
          <a:p>
            <a:pPr lvl="1"/>
            <a:r>
              <a:rPr lang="en-US" dirty="0">
                <a:solidFill>
                  <a:srgbClr val="FF0000"/>
                </a:solidFill>
              </a:rPr>
              <a:t>Use an array initializer to create an array with the initial values 3.5, 5.5, 4.52, and 5.6. </a:t>
            </a:r>
          </a:p>
        </p:txBody>
      </p:sp>
      <p:sp>
        <p:nvSpPr>
          <p:cNvPr id="3" name="Title 2"/>
          <p:cNvSpPr>
            <a:spLocks noGrp="1"/>
          </p:cNvSpPr>
          <p:nvPr>
            <p:ph type="ctrTitle"/>
          </p:nvPr>
        </p:nvSpPr>
        <p:spPr/>
        <p:txBody>
          <a:bodyPr/>
          <a:lstStyle/>
          <a:p>
            <a:r>
              <a:rPr lang="en-US" dirty="0"/>
              <a:t>Popup-Question(1): </a:t>
            </a:r>
            <a:r>
              <a:rPr lang="en-US" sz="2400" dirty="0"/>
              <a:t>Checkpoint: 7.2.8</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12</a:t>
            </a:fld>
            <a:endParaRPr lang="en-US"/>
          </a:p>
        </p:txBody>
      </p:sp>
      <p:sp>
        <p:nvSpPr>
          <p:cNvPr id="5" name="Rectangle 4"/>
          <p:cNvSpPr/>
          <p:nvPr/>
        </p:nvSpPr>
        <p:spPr>
          <a:xfrm>
            <a:off x="2905871" y="2015219"/>
            <a:ext cx="3046027" cy="369332"/>
          </a:xfrm>
          <a:prstGeom prst="rect">
            <a:avLst/>
          </a:prstGeom>
        </p:spPr>
        <p:txBody>
          <a:bodyPr wrap="none">
            <a:spAutoFit/>
          </a:bodyPr>
          <a:lstStyle/>
          <a:p>
            <a:r>
              <a:rPr lang="en-US" dirty="0">
                <a:latin typeface="Times New Roman" panose="02020603050405020304" pitchFamily="18" charset="0"/>
                <a:ea typeface="Cambria" panose="02040503050406030204" pitchFamily="18" charset="0"/>
                <a:cs typeface="Times New Roman" panose="02020603050405020304" pitchFamily="18" charset="0"/>
              </a:rPr>
              <a:t>double[] </a:t>
            </a:r>
            <a:r>
              <a:rPr lang="en-US" dirty="0" err="1">
                <a:latin typeface="Times New Roman" panose="02020603050405020304" pitchFamily="18" charset="0"/>
                <a:ea typeface="Cambria" panose="02040503050406030204" pitchFamily="18" charset="0"/>
                <a:cs typeface="Times New Roman" panose="02020603050405020304" pitchFamily="18" charset="0"/>
              </a:rPr>
              <a:t>arr</a:t>
            </a:r>
            <a:r>
              <a:rPr lang="en-US" dirty="0">
                <a:latin typeface="Times New Roman" panose="02020603050405020304" pitchFamily="18" charset="0"/>
                <a:ea typeface="Cambria" panose="02040503050406030204" pitchFamily="18" charset="0"/>
                <a:cs typeface="Times New Roman" panose="02020603050405020304" pitchFamily="18" charset="0"/>
              </a:rPr>
              <a:t> = </a:t>
            </a:r>
            <a:r>
              <a:rPr lang="en-US" dirty="0">
                <a:solidFill>
                  <a:schemeClr val="accent5"/>
                </a:solidFill>
                <a:latin typeface="Times New Roman" panose="02020603050405020304" pitchFamily="18" charset="0"/>
                <a:ea typeface="Cambria" panose="02040503050406030204" pitchFamily="18" charset="0"/>
                <a:cs typeface="Times New Roman" panose="02020603050405020304" pitchFamily="18" charset="0"/>
              </a:rPr>
              <a:t>new</a:t>
            </a:r>
            <a:r>
              <a:rPr lang="en-US" dirty="0">
                <a:latin typeface="Times New Roman" panose="02020603050405020304" pitchFamily="18" charset="0"/>
                <a:ea typeface="Cambria" panose="02040503050406030204" pitchFamily="18" charset="0"/>
                <a:cs typeface="Times New Roman" panose="02020603050405020304" pitchFamily="18" charset="0"/>
              </a:rPr>
              <a:t> double[10];</a:t>
            </a:r>
          </a:p>
        </p:txBody>
      </p:sp>
      <p:sp>
        <p:nvSpPr>
          <p:cNvPr id="6" name="Rectangle 5"/>
          <p:cNvSpPr/>
          <p:nvPr/>
        </p:nvSpPr>
        <p:spPr>
          <a:xfrm>
            <a:off x="2593731" y="3585398"/>
            <a:ext cx="3956538" cy="646331"/>
          </a:xfrm>
          <a:prstGeom prst="rect">
            <a:avLst/>
          </a:prstGeom>
        </p:spPr>
        <p:txBody>
          <a:bodyPr wrap="square">
            <a:spAutoFit/>
          </a:bodyPr>
          <a:lstStyle/>
          <a:p>
            <a:r>
              <a:rPr lang="en-US" dirty="0" err="1">
                <a:latin typeface="Times New Roman" panose="02020603050405020304" pitchFamily="18" charset="0"/>
                <a:ea typeface="Cambria" panose="02040503050406030204" pitchFamily="18" charset="0"/>
                <a:cs typeface="Times New Roman" panose="02020603050405020304" pitchFamily="18" charset="0"/>
              </a:rPr>
              <a:t>idx</a:t>
            </a:r>
            <a:r>
              <a:rPr lang="en-US" dirty="0">
                <a:latin typeface="Times New Roman" panose="02020603050405020304" pitchFamily="18" charset="0"/>
                <a:ea typeface="Cambria" panose="02040503050406030204" pitchFamily="18" charset="0"/>
                <a:cs typeface="Times New Roman" panose="02020603050405020304" pitchFamily="18" charset="0"/>
              </a:rPr>
              <a:t> = (</a:t>
            </a:r>
            <a:r>
              <a:rPr lang="en-US" dirty="0" err="1">
                <a:solidFill>
                  <a:schemeClr val="accent5"/>
                </a:solidFill>
                <a:latin typeface="Times New Roman" panose="02020603050405020304" pitchFamily="18" charset="0"/>
                <a:ea typeface="Cambria" panose="02040503050406030204" pitchFamily="18" charset="0"/>
                <a:cs typeface="Times New Roman" panose="02020603050405020304" pitchFamily="18" charset="0"/>
              </a:rPr>
              <a:t>int</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Math.random</a:t>
            </a:r>
            <a:r>
              <a:rPr lang="en-US" dirty="0">
                <a:latin typeface="Times New Roman" panose="02020603050405020304" pitchFamily="18" charset="0"/>
                <a:ea typeface="Cambria" panose="02040503050406030204" pitchFamily="18" charset="0"/>
                <a:cs typeface="Times New Roman" panose="02020603050405020304" pitchFamily="18" charset="0"/>
              </a:rPr>
              <a:t>() * </a:t>
            </a:r>
            <a:r>
              <a:rPr lang="en-US" dirty="0" err="1">
                <a:latin typeface="Times New Roman" panose="02020603050405020304" pitchFamily="18" charset="0"/>
                <a:ea typeface="Cambria" panose="02040503050406030204" pitchFamily="18" charset="0"/>
                <a:cs typeface="Times New Roman" panose="02020603050405020304" pitchFamily="18" charset="0"/>
              </a:rPr>
              <a:t>arr.length</a:t>
            </a:r>
            <a:r>
              <a:rPr lang="en-US" dirty="0">
                <a:latin typeface="Times New Roman" panose="02020603050405020304" pitchFamily="18" charset="0"/>
                <a:ea typeface="Cambria" panose="02040503050406030204" pitchFamily="18" charset="0"/>
                <a:cs typeface="Times New Roman" panose="02020603050405020304" pitchFamily="18" charset="0"/>
              </a:rPr>
              <a:t>);</a:t>
            </a:r>
          </a:p>
          <a:p>
            <a:r>
              <a:rPr lang="en-US" dirty="0">
                <a:latin typeface="Times New Roman" panose="02020603050405020304" pitchFamily="18" charset="0"/>
                <a:ea typeface="Cambria" panose="02040503050406030204" pitchFamily="18" charset="0"/>
                <a:cs typeface="Times New Roman" panose="02020603050405020304" pitchFamily="18" charset="0"/>
              </a:rPr>
              <a:t>System.out.println(</a:t>
            </a:r>
            <a:r>
              <a:rPr lang="en-US" dirty="0" err="1">
                <a:latin typeface="Times New Roman" panose="02020603050405020304" pitchFamily="18" charset="0"/>
                <a:ea typeface="Cambria" panose="02040503050406030204" pitchFamily="18" charset="0"/>
                <a:cs typeface="Times New Roman" panose="02020603050405020304" pitchFamily="18" charset="0"/>
              </a:rPr>
              <a:t>arr</a:t>
            </a:r>
            <a:r>
              <a:rPr lang="en-US" dirty="0">
                <a:latin typeface="Times New Roman" panose="02020603050405020304" pitchFamily="18" charset="0"/>
                <a:ea typeface="Cambria" panose="02040503050406030204" pitchFamily="18" charset="0"/>
                <a:cs typeface="Times New Roman" panose="02020603050405020304" pitchFamily="18" charset="0"/>
              </a:rPr>
              <a:t>[</a:t>
            </a:r>
            <a:r>
              <a:rPr lang="en-US" dirty="0" err="1">
                <a:latin typeface="Times New Roman" panose="02020603050405020304" pitchFamily="18" charset="0"/>
                <a:ea typeface="Cambria" panose="02040503050406030204" pitchFamily="18" charset="0"/>
                <a:cs typeface="Times New Roman" panose="02020603050405020304" pitchFamily="18" charset="0"/>
              </a:rPr>
              <a:t>idx</a:t>
            </a:r>
            <a:r>
              <a:rPr lang="en-US" dirty="0">
                <a:latin typeface="Times New Roman" panose="02020603050405020304" pitchFamily="18" charset="0"/>
                <a:ea typeface="Cambria" panose="02040503050406030204" pitchFamily="18" charset="0"/>
                <a:cs typeface="Times New Roman" panose="02020603050405020304" pitchFamily="18" charset="0"/>
              </a:rPr>
              <a:t>]);</a:t>
            </a:r>
          </a:p>
        </p:txBody>
      </p:sp>
      <p:sp>
        <p:nvSpPr>
          <p:cNvPr id="7" name="Rectangle 6"/>
          <p:cNvSpPr/>
          <p:nvPr/>
        </p:nvSpPr>
        <p:spPr>
          <a:xfrm>
            <a:off x="3057002" y="5432576"/>
            <a:ext cx="3004349" cy="369332"/>
          </a:xfrm>
          <a:prstGeom prst="rect">
            <a:avLst/>
          </a:prstGeom>
        </p:spPr>
        <p:txBody>
          <a:bodyPr wrap="none">
            <a:spAutoFit/>
          </a:bodyPr>
          <a:lstStyle/>
          <a:p>
            <a:r>
              <a:rPr lang="en-US" dirty="0">
                <a:latin typeface="Times New Roman" panose="02020603050405020304" pitchFamily="18" charset="0"/>
                <a:ea typeface="Cambria" panose="02040503050406030204" pitchFamily="18" charset="0"/>
                <a:cs typeface="Times New Roman" panose="02020603050405020304" pitchFamily="18" charset="0"/>
              </a:rPr>
              <a:t>double[] </a:t>
            </a:r>
            <a:r>
              <a:rPr lang="en-US" dirty="0" err="1">
                <a:latin typeface="Times New Roman" panose="02020603050405020304" pitchFamily="18" charset="0"/>
                <a:ea typeface="Cambria" panose="02040503050406030204" pitchFamily="18" charset="0"/>
                <a:cs typeface="Times New Roman" panose="02020603050405020304" pitchFamily="18" charset="0"/>
              </a:rPr>
              <a:t>arr</a:t>
            </a:r>
            <a:r>
              <a:rPr lang="en-US" dirty="0">
                <a:latin typeface="Times New Roman" panose="02020603050405020304" pitchFamily="18" charset="0"/>
                <a:ea typeface="Cambria" panose="02040503050406030204" pitchFamily="18" charset="0"/>
                <a:cs typeface="Times New Roman" panose="02020603050405020304" pitchFamily="18" charset="0"/>
              </a:rPr>
              <a:t> = </a:t>
            </a:r>
            <a:r>
              <a:rPr lang="fr-FR" spc="-150" dirty="0">
                <a:latin typeface="Times New Roman" panose="02020603050405020304" pitchFamily="18" charset="0"/>
                <a:ea typeface="Cambria" panose="02040503050406030204" pitchFamily="18" charset="0"/>
                <a:cs typeface="Times New Roman" panose="02020603050405020304" pitchFamily="18" charset="0"/>
              </a:rPr>
              <a:t>{3.5, 5.5, 4.52, 5.6};</a:t>
            </a:r>
            <a:endParaRPr lang="en-US" spc="-15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86100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Checkpoint: 7.2.10: </a:t>
            </a:r>
            <a:r>
              <a:rPr lang="en-US" sz="2000" dirty="0"/>
              <a:t>Identify and fix the errors in the following code? </a:t>
            </a:r>
          </a:p>
          <a:p>
            <a:endParaRPr lang="en-US" dirty="0"/>
          </a:p>
          <a:p>
            <a:endParaRPr lang="en-US" dirty="0"/>
          </a:p>
          <a:p>
            <a:endParaRPr lang="en-US" dirty="0"/>
          </a:p>
          <a:p>
            <a:endParaRPr lang="en-US" dirty="0"/>
          </a:p>
          <a:p>
            <a:r>
              <a:rPr lang="en-US" dirty="0"/>
              <a:t>Checkpoint: 7.2.11: </a:t>
            </a:r>
            <a:r>
              <a:rPr lang="en-US" sz="2000" dirty="0"/>
              <a:t>What is the output of the following code?</a:t>
            </a:r>
          </a:p>
        </p:txBody>
      </p:sp>
      <p:sp>
        <p:nvSpPr>
          <p:cNvPr id="3" name="Title 2"/>
          <p:cNvSpPr>
            <a:spLocks noGrp="1"/>
          </p:cNvSpPr>
          <p:nvPr>
            <p:ph type="ctrTitle"/>
          </p:nvPr>
        </p:nvSpPr>
        <p:spPr/>
        <p:txBody>
          <a:bodyPr/>
          <a:lstStyle/>
          <a:p>
            <a:r>
              <a:rPr lang="en-US" dirty="0"/>
              <a:t>Popup-Question(2)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13</a:t>
            </a:fld>
            <a:endParaRPr lang="en-US"/>
          </a:p>
        </p:txBody>
      </p:sp>
      <p:pic>
        <p:nvPicPr>
          <p:cNvPr id="5" name="Picture 4"/>
          <p:cNvPicPr>
            <a:picLocks noChangeAspect="1"/>
          </p:cNvPicPr>
          <p:nvPr/>
        </p:nvPicPr>
        <p:blipFill>
          <a:blip r:embed="rId2"/>
          <a:stretch>
            <a:fillRect/>
          </a:stretch>
        </p:blipFill>
        <p:spPr>
          <a:xfrm>
            <a:off x="314469" y="1750234"/>
            <a:ext cx="4272122" cy="1461889"/>
          </a:xfrm>
          <a:prstGeom prst="rect">
            <a:avLst/>
          </a:prstGeom>
        </p:spPr>
      </p:pic>
      <p:pic>
        <p:nvPicPr>
          <p:cNvPr id="6" name="Picture 5"/>
          <p:cNvPicPr>
            <a:picLocks noChangeAspect="1"/>
          </p:cNvPicPr>
          <p:nvPr/>
        </p:nvPicPr>
        <p:blipFill>
          <a:blip r:embed="rId3"/>
          <a:stretch>
            <a:fillRect/>
          </a:stretch>
        </p:blipFill>
        <p:spPr>
          <a:xfrm>
            <a:off x="314469" y="4226598"/>
            <a:ext cx="4853306" cy="2016854"/>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317070450"/>
              </p:ext>
            </p:extLst>
          </p:nvPr>
        </p:nvGraphicFramePr>
        <p:xfrm>
          <a:off x="5284722" y="4683798"/>
          <a:ext cx="3456437" cy="1097280"/>
        </p:xfrm>
        <a:graphic>
          <a:graphicData uri="http://schemas.openxmlformats.org/drawingml/2006/table">
            <a:tbl>
              <a:tblPr bandRow="1">
                <a:tableStyleId>{5C22544A-7EE6-4342-B048-85BDC9FD1C3A}</a:tableStyleId>
              </a:tblPr>
              <a:tblGrid>
                <a:gridCol w="1247557">
                  <a:extLst>
                    <a:ext uri="{9D8B030D-6E8A-4147-A177-3AD203B41FA5}">
                      <a16:colId xmlns:a16="http://schemas.microsoft.com/office/drawing/2014/main" val="1092956800"/>
                    </a:ext>
                  </a:extLst>
                </a:gridCol>
                <a:gridCol w="370910">
                  <a:extLst>
                    <a:ext uri="{9D8B030D-6E8A-4147-A177-3AD203B41FA5}">
                      <a16:colId xmlns:a16="http://schemas.microsoft.com/office/drawing/2014/main" val="3570934391"/>
                    </a:ext>
                  </a:extLst>
                </a:gridCol>
                <a:gridCol w="370910">
                  <a:extLst>
                    <a:ext uri="{9D8B030D-6E8A-4147-A177-3AD203B41FA5}">
                      <a16:colId xmlns:a16="http://schemas.microsoft.com/office/drawing/2014/main" val="2394655267"/>
                    </a:ext>
                  </a:extLst>
                </a:gridCol>
                <a:gridCol w="370910">
                  <a:extLst>
                    <a:ext uri="{9D8B030D-6E8A-4147-A177-3AD203B41FA5}">
                      <a16:colId xmlns:a16="http://schemas.microsoft.com/office/drawing/2014/main" val="234607972"/>
                    </a:ext>
                  </a:extLst>
                </a:gridCol>
                <a:gridCol w="370910">
                  <a:extLst>
                    <a:ext uri="{9D8B030D-6E8A-4147-A177-3AD203B41FA5}">
                      <a16:colId xmlns:a16="http://schemas.microsoft.com/office/drawing/2014/main" val="1630413651"/>
                    </a:ext>
                  </a:extLst>
                </a:gridCol>
                <a:gridCol w="370910">
                  <a:extLst>
                    <a:ext uri="{9D8B030D-6E8A-4147-A177-3AD203B41FA5}">
                      <a16:colId xmlns:a16="http://schemas.microsoft.com/office/drawing/2014/main" val="3197261210"/>
                    </a:ext>
                  </a:extLst>
                </a:gridCol>
                <a:gridCol w="354330">
                  <a:extLst>
                    <a:ext uri="{9D8B030D-6E8A-4147-A177-3AD203B41FA5}">
                      <a16:colId xmlns:a16="http://schemas.microsoft.com/office/drawing/2014/main" val="3645020279"/>
                    </a:ext>
                  </a:extLst>
                </a:gridCol>
              </a:tblGrid>
              <a:tr h="346346">
                <a:tc>
                  <a:txBody>
                    <a:bodyPr/>
                    <a:lstStyle/>
                    <a:p>
                      <a:pPr algn="ctr"/>
                      <a:r>
                        <a:rPr lang="en-US" sz="1800" dirty="0">
                          <a:latin typeface="Times New Roman" panose="02020603050405020304" pitchFamily="18" charset="0"/>
                          <a:cs typeface="Times New Roman" panose="02020603050405020304" pitchFamily="18" charset="0"/>
                        </a:rPr>
                        <a:t>Index</a:t>
                      </a:r>
                    </a:p>
                  </a:txBody>
                  <a:tcPr/>
                </a:tc>
                <a:tc>
                  <a:txBody>
                    <a:bodyPr/>
                    <a:lstStyle/>
                    <a:p>
                      <a:pPr algn="ctr"/>
                      <a:r>
                        <a:rPr lang="en-US" sz="1800" dirty="0">
                          <a:latin typeface="Times New Roman" panose="02020603050405020304" pitchFamily="18" charset="0"/>
                          <a:cs typeface="Times New Roman" panose="02020603050405020304" pitchFamily="18" charset="0"/>
                        </a:rPr>
                        <a:t>0</a:t>
                      </a:r>
                    </a:p>
                  </a:txBody>
                  <a:tcPr/>
                </a:tc>
                <a:tc>
                  <a:txBody>
                    <a:bodyPr/>
                    <a:lstStyle/>
                    <a:p>
                      <a:pPr algn="ctr"/>
                      <a:r>
                        <a:rPr lang="en-US" sz="1800" dirty="0">
                          <a:latin typeface="Times New Roman" panose="02020603050405020304" pitchFamily="18" charset="0"/>
                          <a:cs typeface="Times New Roman" panose="02020603050405020304" pitchFamily="18" charset="0"/>
                        </a:rPr>
                        <a:t>1</a:t>
                      </a:r>
                    </a:p>
                  </a:txBody>
                  <a:tcPr/>
                </a:tc>
                <a:tc>
                  <a:txBody>
                    <a:bodyPr/>
                    <a:lstStyle/>
                    <a:p>
                      <a:pPr algn="ctr"/>
                      <a:r>
                        <a:rPr lang="en-US" sz="1800" dirty="0">
                          <a:latin typeface="Times New Roman" panose="02020603050405020304" pitchFamily="18" charset="0"/>
                          <a:cs typeface="Times New Roman" panose="02020603050405020304" pitchFamily="18" charset="0"/>
                        </a:rPr>
                        <a:t>2</a:t>
                      </a:r>
                    </a:p>
                  </a:txBody>
                  <a:tcPr/>
                </a:tc>
                <a:tc>
                  <a:txBody>
                    <a:bodyPr/>
                    <a:lstStyle/>
                    <a:p>
                      <a:pPr algn="ctr"/>
                      <a:r>
                        <a:rPr lang="en-US" sz="1800" dirty="0">
                          <a:latin typeface="Times New Roman" panose="02020603050405020304" pitchFamily="18" charset="0"/>
                          <a:cs typeface="Times New Roman" panose="02020603050405020304" pitchFamily="18" charset="0"/>
                        </a:rPr>
                        <a:t>3</a:t>
                      </a:r>
                    </a:p>
                  </a:txBody>
                  <a:tcPr/>
                </a:tc>
                <a:tc>
                  <a:txBody>
                    <a:bodyPr/>
                    <a:lstStyle/>
                    <a:p>
                      <a:pPr algn="ctr"/>
                      <a:r>
                        <a:rPr lang="en-US" sz="1800" dirty="0">
                          <a:latin typeface="Times New Roman" panose="02020603050405020304" pitchFamily="18" charset="0"/>
                          <a:cs typeface="Times New Roman" panose="02020603050405020304" pitchFamily="18" charset="0"/>
                        </a:rPr>
                        <a:t>4</a:t>
                      </a:r>
                    </a:p>
                  </a:txBody>
                  <a:tcPr/>
                </a:tc>
                <a:tc>
                  <a:txBody>
                    <a:bodyPr/>
                    <a:lstStyle/>
                    <a:p>
                      <a:pPr algn="ctr"/>
                      <a:r>
                        <a:rPr lang="en-US" sz="180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584617607"/>
                  </a:ext>
                </a:extLst>
              </a:tr>
              <a:tr h="346346">
                <a:tc>
                  <a:txBody>
                    <a:bodyPr/>
                    <a:lstStyle/>
                    <a:p>
                      <a:pPr algn="ctr"/>
                      <a:r>
                        <a:rPr lang="en-US" sz="1800" dirty="0">
                          <a:latin typeface="Times New Roman" panose="02020603050405020304" pitchFamily="18" charset="0"/>
                          <a:cs typeface="Times New Roman" panose="02020603050405020304" pitchFamily="18" charset="0"/>
                        </a:rPr>
                        <a:t>Value</a:t>
                      </a:r>
                    </a:p>
                  </a:txBody>
                  <a:tcPr/>
                </a:tc>
                <a:tc>
                  <a:txBody>
                    <a:bodyPr/>
                    <a:lstStyle/>
                    <a:p>
                      <a:pPr algn="ctr"/>
                      <a:r>
                        <a:rPr lang="en-US" sz="1800" dirty="0">
                          <a:latin typeface="Times New Roman" panose="02020603050405020304" pitchFamily="18" charset="0"/>
                          <a:cs typeface="Times New Roman" panose="02020603050405020304" pitchFamily="18" charset="0"/>
                        </a:rPr>
                        <a:t>1</a:t>
                      </a:r>
                    </a:p>
                  </a:txBody>
                  <a:tcPr/>
                </a:tc>
                <a:tc>
                  <a:txBody>
                    <a:bodyPr/>
                    <a:lstStyle/>
                    <a:p>
                      <a:pPr algn="ctr"/>
                      <a:r>
                        <a:rPr lang="en-US" sz="1800" dirty="0">
                          <a:latin typeface="Times New Roman" panose="02020603050405020304" pitchFamily="18" charset="0"/>
                          <a:cs typeface="Times New Roman" panose="02020603050405020304" pitchFamily="18" charset="0"/>
                        </a:rPr>
                        <a:t>2</a:t>
                      </a:r>
                    </a:p>
                  </a:txBody>
                  <a:tcPr/>
                </a:tc>
                <a:tc>
                  <a:txBody>
                    <a:bodyPr/>
                    <a:lstStyle/>
                    <a:p>
                      <a:pPr algn="ctr"/>
                      <a:r>
                        <a:rPr lang="en-US" sz="1800" dirty="0">
                          <a:latin typeface="Times New Roman" panose="02020603050405020304" pitchFamily="18" charset="0"/>
                          <a:cs typeface="Times New Roman" panose="02020603050405020304" pitchFamily="18" charset="0"/>
                        </a:rPr>
                        <a:t>3</a:t>
                      </a:r>
                    </a:p>
                  </a:txBody>
                  <a:tcPr/>
                </a:tc>
                <a:tc>
                  <a:txBody>
                    <a:bodyPr/>
                    <a:lstStyle/>
                    <a:p>
                      <a:pPr algn="ctr"/>
                      <a:r>
                        <a:rPr lang="en-US" sz="1800" dirty="0">
                          <a:latin typeface="Times New Roman" panose="02020603050405020304" pitchFamily="18" charset="0"/>
                          <a:cs typeface="Times New Roman" panose="02020603050405020304" pitchFamily="18" charset="0"/>
                        </a:rPr>
                        <a:t>4</a:t>
                      </a:r>
                    </a:p>
                  </a:txBody>
                  <a:tcPr/>
                </a:tc>
                <a:tc>
                  <a:txBody>
                    <a:bodyPr/>
                    <a:lstStyle/>
                    <a:p>
                      <a:pPr algn="ctr"/>
                      <a:r>
                        <a:rPr lang="en-US" sz="1800" dirty="0">
                          <a:latin typeface="Times New Roman" panose="02020603050405020304" pitchFamily="18" charset="0"/>
                          <a:cs typeface="Times New Roman" panose="02020603050405020304" pitchFamily="18" charset="0"/>
                        </a:rPr>
                        <a:t>5</a:t>
                      </a:r>
                    </a:p>
                  </a:txBody>
                  <a:tcPr/>
                </a:tc>
                <a:tc>
                  <a:txBody>
                    <a:bodyPr/>
                    <a:lstStyle/>
                    <a:p>
                      <a:pPr algn="ctr"/>
                      <a:r>
                        <a:rPr lang="en-US" sz="18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655784751"/>
                  </a:ext>
                </a:extLst>
              </a:tr>
              <a:tr h="346346">
                <a:tc>
                  <a:txBody>
                    <a:bodyPr/>
                    <a:lstStyle/>
                    <a:p>
                      <a:pPr algn="ctr"/>
                      <a:r>
                        <a:rPr lang="en-US" sz="1800" dirty="0">
                          <a:latin typeface="Times New Roman" panose="02020603050405020304" pitchFamily="18" charset="0"/>
                          <a:cs typeface="Times New Roman" panose="02020603050405020304" pitchFamily="18" charset="0"/>
                        </a:rPr>
                        <a:t>New Value</a:t>
                      </a:r>
                    </a:p>
                  </a:txBody>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algn="ctr"/>
                      <a:endParaRPr lang="en-US" sz="1800">
                        <a:latin typeface="Times New Roman" panose="02020603050405020304" pitchFamily="18" charset="0"/>
                        <a:cs typeface="Times New Roman" panose="02020603050405020304" pitchFamily="18" charset="0"/>
                      </a:endParaRPr>
                    </a:p>
                  </a:txBody>
                  <a:tcPr/>
                </a:tc>
                <a:tc>
                  <a:txBody>
                    <a:bodyPr/>
                    <a:lstStyle/>
                    <a:p>
                      <a:pPr algn="ctr"/>
                      <a:endParaRPr lang="en-US" sz="1800">
                        <a:latin typeface="Times New Roman" panose="02020603050405020304" pitchFamily="18" charset="0"/>
                        <a:cs typeface="Times New Roman" panose="02020603050405020304" pitchFamily="18" charset="0"/>
                      </a:endParaRPr>
                    </a:p>
                  </a:txBody>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62637565"/>
                  </a:ext>
                </a:extLst>
              </a:tr>
            </a:tbl>
          </a:graphicData>
        </a:graphic>
      </p:graphicFrame>
      <p:sp>
        <p:nvSpPr>
          <p:cNvPr id="8" name="Rectangle 7"/>
          <p:cNvSpPr/>
          <p:nvPr/>
        </p:nvSpPr>
        <p:spPr>
          <a:xfrm>
            <a:off x="4600878" y="1546081"/>
            <a:ext cx="4413292" cy="2123658"/>
          </a:xfrm>
          <a:prstGeom prst="rect">
            <a:avLst/>
          </a:prstGeom>
        </p:spPr>
        <p:txBody>
          <a:bodyPr wrap="square">
            <a:spAutoFit/>
          </a:bodyPr>
          <a:lstStyle/>
          <a:p>
            <a:pPr>
              <a:spcBef>
                <a:spcPts val="600"/>
              </a:spcBef>
            </a:pPr>
            <a:r>
              <a:rPr lang="en-US" sz="1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Line 3</a:t>
            </a:r>
            <a:r>
              <a:rPr lang="en-US" sz="1400" dirty="0">
                <a:latin typeface="Times New Roman" panose="02020603050405020304" pitchFamily="18" charset="0"/>
                <a:ea typeface="Tahoma" panose="020B0604030504040204" pitchFamily="34" charset="0"/>
                <a:cs typeface="Times New Roman" panose="02020603050405020304" pitchFamily="18" charset="0"/>
              </a:rPr>
              <a:t>: the array declaration is wrong. It should be double[]. The array needs to be created before its been used. e.g. new double[10]</a:t>
            </a:r>
          </a:p>
          <a:p>
            <a:pPr>
              <a:spcBef>
                <a:spcPts val="600"/>
              </a:spcBef>
            </a:pPr>
            <a:r>
              <a:rPr lang="en-US" sz="1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Line 5</a:t>
            </a:r>
            <a:r>
              <a:rPr lang="en-US" sz="1400" dirty="0">
                <a:latin typeface="Times New Roman" panose="02020603050405020304" pitchFamily="18" charset="0"/>
                <a:ea typeface="Tahoma" panose="020B0604030504040204" pitchFamily="34" charset="0"/>
                <a:cs typeface="Times New Roman" panose="02020603050405020304" pitchFamily="18" charset="0"/>
              </a:rPr>
              <a:t>: The semicolon (;) at the end of the for loop heading should be removed.</a:t>
            </a:r>
          </a:p>
          <a:p>
            <a:pPr>
              <a:spcBef>
                <a:spcPts val="600"/>
              </a:spcBef>
            </a:pPr>
            <a:r>
              <a:rPr lang="en-US" sz="1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Line 5</a:t>
            </a:r>
            <a:r>
              <a:rPr lang="en-US" sz="1400" dirty="0">
                <a:latin typeface="Times New Roman" panose="02020603050405020304" pitchFamily="18" charset="0"/>
                <a:ea typeface="Tahoma" panose="020B0604030504040204" pitchFamily="34" charset="0"/>
                <a:cs typeface="Times New Roman" panose="02020603050405020304" pitchFamily="18" charset="0"/>
              </a:rPr>
              <a:t>: </a:t>
            </a:r>
            <a:r>
              <a:rPr lang="en-US" sz="1400" dirty="0" err="1">
                <a:latin typeface="Times New Roman" panose="02020603050405020304" pitchFamily="18" charset="0"/>
                <a:ea typeface="Tahoma" panose="020B0604030504040204" pitchFamily="34" charset="0"/>
                <a:cs typeface="Times New Roman" panose="02020603050405020304" pitchFamily="18" charset="0"/>
              </a:rPr>
              <a:t>r.length</a:t>
            </a:r>
            <a:r>
              <a:rPr lang="en-US" sz="1400" dirty="0">
                <a:latin typeface="Times New Roman" panose="02020603050405020304" pitchFamily="18" charset="0"/>
                <a:ea typeface="Tahoma" panose="020B0604030504040204" pitchFamily="34" charset="0"/>
                <a:cs typeface="Times New Roman" panose="02020603050405020304" pitchFamily="18" charset="0"/>
              </a:rPr>
              <a:t>() should be </a:t>
            </a:r>
            <a:r>
              <a:rPr lang="en-US" sz="1400" dirty="0" err="1">
                <a:latin typeface="Times New Roman" panose="02020603050405020304" pitchFamily="18" charset="0"/>
                <a:ea typeface="Tahoma" panose="020B0604030504040204" pitchFamily="34" charset="0"/>
                <a:cs typeface="Times New Roman" panose="02020603050405020304" pitchFamily="18" charset="0"/>
              </a:rPr>
              <a:t>r.length</a:t>
            </a:r>
            <a:r>
              <a:rPr lang="en-US" sz="1400" dirty="0">
                <a:latin typeface="Times New Roman" panose="02020603050405020304" pitchFamily="18" charset="0"/>
                <a:ea typeface="Tahoma" panose="020B0604030504040204" pitchFamily="34" charset="0"/>
                <a:cs typeface="Times New Roman" panose="02020603050405020304" pitchFamily="18" charset="0"/>
              </a:rPr>
              <a:t>.</a:t>
            </a:r>
          </a:p>
          <a:p>
            <a:pPr>
              <a:spcBef>
                <a:spcPts val="600"/>
              </a:spcBef>
            </a:pPr>
            <a:r>
              <a:rPr lang="en-US" sz="1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Line 6</a:t>
            </a:r>
            <a:r>
              <a:rPr lang="en-US" sz="1400" dirty="0">
                <a:latin typeface="Times New Roman" panose="02020603050405020304" pitchFamily="18" charset="0"/>
                <a:ea typeface="Tahoma" panose="020B0604030504040204" pitchFamily="34" charset="0"/>
                <a:cs typeface="Times New Roman" panose="02020603050405020304" pitchFamily="18" charset="0"/>
              </a:rPr>
              <a:t>: random should be random()</a:t>
            </a:r>
          </a:p>
          <a:p>
            <a:pPr>
              <a:spcBef>
                <a:spcPts val="600"/>
              </a:spcBef>
            </a:pPr>
            <a:r>
              <a:rPr lang="en-US" sz="1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Line 6</a:t>
            </a:r>
            <a:r>
              <a:rPr lang="en-US" sz="1400" dirty="0">
                <a:latin typeface="Times New Roman" panose="02020603050405020304" pitchFamily="18" charset="0"/>
                <a:ea typeface="Tahoma" panose="020B0604030504040204" pitchFamily="34" charset="0"/>
                <a:cs typeface="Times New Roman" panose="02020603050405020304" pitchFamily="18" charset="0"/>
              </a:rPr>
              <a:t>: r(</a:t>
            </a:r>
            <a:r>
              <a:rPr lang="en-US" sz="1400" dirty="0" err="1">
                <a:latin typeface="Times New Roman" panose="02020603050405020304" pitchFamily="18" charset="0"/>
                <a:ea typeface="Tahoma" panose="020B0604030504040204" pitchFamily="34" charset="0"/>
                <a:cs typeface="Times New Roman" panose="02020603050405020304" pitchFamily="18" charset="0"/>
              </a:rPr>
              <a:t>i</a:t>
            </a:r>
            <a:r>
              <a:rPr lang="en-US" sz="1400" dirty="0">
                <a:latin typeface="Times New Roman" panose="02020603050405020304" pitchFamily="18" charset="0"/>
                <a:ea typeface="Tahoma" panose="020B0604030504040204" pitchFamily="34" charset="0"/>
                <a:cs typeface="Times New Roman" panose="02020603050405020304" pitchFamily="18" charset="0"/>
              </a:rPr>
              <a:t>) should be r[</a:t>
            </a:r>
            <a:r>
              <a:rPr lang="en-US" sz="1400" dirty="0" err="1">
                <a:latin typeface="Times New Roman" panose="02020603050405020304" pitchFamily="18" charset="0"/>
                <a:ea typeface="Tahoma" panose="020B0604030504040204" pitchFamily="34" charset="0"/>
                <a:cs typeface="Times New Roman" panose="02020603050405020304" pitchFamily="18" charset="0"/>
              </a:rPr>
              <a:t>i</a:t>
            </a:r>
            <a:r>
              <a:rPr lang="en-US" sz="1400" dirty="0">
                <a:latin typeface="Times New Roman" panose="02020603050405020304" pitchFamily="18" charset="0"/>
                <a:ea typeface="Tahoma" panose="020B0604030504040204" pitchFamily="34" charset="0"/>
                <a:cs typeface="Times New Roman" panose="02020603050405020304" pitchFamily="18" charset="0"/>
              </a:rPr>
              <a:t>].</a:t>
            </a:r>
          </a:p>
        </p:txBody>
      </p:sp>
      <p:graphicFrame>
        <p:nvGraphicFramePr>
          <p:cNvPr id="9" name="Table 8"/>
          <p:cNvGraphicFramePr>
            <a:graphicFrameLocks noGrp="1"/>
          </p:cNvGraphicFramePr>
          <p:nvPr>
            <p:extLst>
              <p:ext uri="{D42A27DB-BD31-4B8C-83A1-F6EECF244321}">
                <p14:modId xmlns:p14="http://schemas.microsoft.com/office/powerpoint/2010/main" val="1017092530"/>
              </p:ext>
            </p:extLst>
          </p:nvPr>
        </p:nvGraphicFramePr>
        <p:xfrm>
          <a:off x="5270435" y="5415318"/>
          <a:ext cx="3456437" cy="365760"/>
        </p:xfrm>
        <a:graphic>
          <a:graphicData uri="http://schemas.openxmlformats.org/drawingml/2006/table">
            <a:tbl>
              <a:tblPr bandRow="1">
                <a:tableStyleId>{5C22544A-7EE6-4342-B048-85BDC9FD1C3A}</a:tableStyleId>
              </a:tblPr>
              <a:tblGrid>
                <a:gridCol w="1247557">
                  <a:extLst>
                    <a:ext uri="{9D8B030D-6E8A-4147-A177-3AD203B41FA5}">
                      <a16:colId xmlns:a16="http://schemas.microsoft.com/office/drawing/2014/main" val="1092956800"/>
                    </a:ext>
                  </a:extLst>
                </a:gridCol>
                <a:gridCol w="370910">
                  <a:extLst>
                    <a:ext uri="{9D8B030D-6E8A-4147-A177-3AD203B41FA5}">
                      <a16:colId xmlns:a16="http://schemas.microsoft.com/office/drawing/2014/main" val="3570934391"/>
                    </a:ext>
                  </a:extLst>
                </a:gridCol>
                <a:gridCol w="370910">
                  <a:extLst>
                    <a:ext uri="{9D8B030D-6E8A-4147-A177-3AD203B41FA5}">
                      <a16:colId xmlns:a16="http://schemas.microsoft.com/office/drawing/2014/main" val="2394655267"/>
                    </a:ext>
                  </a:extLst>
                </a:gridCol>
                <a:gridCol w="370910">
                  <a:extLst>
                    <a:ext uri="{9D8B030D-6E8A-4147-A177-3AD203B41FA5}">
                      <a16:colId xmlns:a16="http://schemas.microsoft.com/office/drawing/2014/main" val="234607972"/>
                    </a:ext>
                  </a:extLst>
                </a:gridCol>
                <a:gridCol w="370910">
                  <a:extLst>
                    <a:ext uri="{9D8B030D-6E8A-4147-A177-3AD203B41FA5}">
                      <a16:colId xmlns:a16="http://schemas.microsoft.com/office/drawing/2014/main" val="1630413651"/>
                    </a:ext>
                  </a:extLst>
                </a:gridCol>
                <a:gridCol w="370910">
                  <a:extLst>
                    <a:ext uri="{9D8B030D-6E8A-4147-A177-3AD203B41FA5}">
                      <a16:colId xmlns:a16="http://schemas.microsoft.com/office/drawing/2014/main" val="3197261210"/>
                    </a:ext>
                  </a:extLst>
                </a:gridCol>
                <a:gridCol w="354330">
                  <a:extLst>
                    <a:ext uri="{9D8B030D-6E8A-4147-A177-3AD203B41FA5}">
                      <a16:colId xmlns:a16="http://schemas.microsoft.com/office/drawing/2014/main" val="3645020279"/>
                    </a:ext>
                  </a:extLst>
                </a:gridCol>
              </a:tblGrid>
              <a:tr h="346346">
                <a:tc>
                  <a:txBody>
                    <a:bodyPr/>
                    <a:lstStyle/>
                    <a:p>
                      <a:pPr algn="ctr"/>
                      <a:r>
                        <a:rPr lang="en-US" sz="1800" dirty="0">
                          <a:latin typeface="Times New Roman" panose="02020603050405020304" pitchFamily="18" charset="0"/>
                          <a:cs typeface="Times New Roman" panose="02020603050405020304" pitchFamily="18" charset="0"/>
                        </a:rPr>
                        <a:t>New Value</a:t>
                      </a:r>
                    </a:p>
                  </a:txBody>
                  <a:tcPr/>
                </a:tc>
                <a:tc>
                  <a:txBody>
                    <a:bodyPr/>
                    <a:lstStyle/>
                    <a:p>
                      <a:pPr algn="ctr"/>
                      <a:r>
                        <a:rPr lang="en-US" sz="1800" dirty="0">
                          <a:latin typeface="Times New Roman" panose="02020603050405020304" pitchFamily="18" charset="0"/>
                          <a:cs typeface="Times New Roman" panose="02020603050405020304" pitchFamily="18" charset="0"/>
                        </a:rPr>
                        <a:t>1</a:t>
                      </a:r>
                    </a:p>
                  </a:txBody>
                  <a:tcPr/>
                </a:tc>
                <a:tc>
                  <a:txBody>
                    <a:bodyPr/>
                    <a:lstStyle/>
                    <a:p>
                      <a:pPr algn="ctr"/>
                      <a:r>
                        <a:rPr lang="en-US" sz="1800" dirty="0">
                          <a:latin typeface="Times New Roman" panose="02020603050405020304" pitchFamily="18" charset="0"/>
                          <a:cs typeface="Times New Roman" panose="02020603050405020304" pitchFamily="18" charset="0"/>
                        </a:rPr>
                        <a:t>1</a:t>
                      </a:r>
                    </a:p>
                  </a:txBody>
                  <a:tcPr/>
                </a:tc>
                <a:tc>
                  <a:txBody>
                    <a:bodyPr/>
                    <a:lstStyle/>
                    <a:p>
                      <a:pPr algn="ctr"/>
                      <a:r>
                        <a:rPr lang="en-US" sz="1800" dirty="0">
                          <a:latin typeface="Times New Roman" panose="02020603050405020304" pitchFamily="18" charset="0"/>
                          <a:cs typeface="Times New Roman" panose="02020603050405020304" pitchFamily="18" charset="0"/>
                        </a:rPr>
                        <a:t>1</a:t>
                      </a:r>
                    </a:p>
                  </a:txBody>
                  <a:tcPr/>
                </a:tc>
                <a:tc>
                  <a:txBody>
                    <a:bodyPr/>
                    <a:lstStyle/>
                    <a:p>
                      <a:pPr algn="ctr"/>
                      <a:r>
                        <a:rPr lang="en-US" sz="1800" dirty="0">
                          <a:latin typeface="Times New Roman" panose="02020603050405020304" pitchFamily="18" charset="0"/>
                          <a:cs typeface="Times New Roman" panose="02020603050405020304" pitchFamily="18" charset="0"/>
                        </a:rPr>
                        <a:t>1</a:t>
                      </a:r>
                    </a:p>
                  </a:txBody>
                  <a:tcPr/>
                </a:tc>
                <a:tc>
                  <a:txBody>
                    <a:bodyPr/>
                    <a:lstStyle/>
                    <a:p>
                      <a:pPr algn="ctr"/>
                      <a:r>
                        <a:rPr lang="en-US" sz="1800" dirty="0">
                          <a:latin typeface="Times New Roman" panose="02020603050405020304" pitchFamily="18" charset="0"/>
                          <a:cs typeface="Times New Roman" panose="02020603050405020304" pitchFamily="18" charset="0"/>
                        </a:rPr>
                        <a:t>1</a:t>
                      </a:r>
                    </a:p>
                  </a:txBody>
                  <a:tcPr/>
                </a:tc>
                <a:tc>
                  <a:txBody>
                    <a:bodyPr/>
                    <a:lstStyle/>
                    <a:p>
                      <a:pPr algn="ctr"/>
                      <a:r>
                        <a:rPr lang="en-US" sz="18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3562637565"/>
                  </a:ext>
                </a:extLst>
              </a:tr>
            </a:tbl>
          </a:graphicData>
        </a:graphic>
      </p:graphicFrame>
    </p:spTree>
    <p:extLst>
      <p:ext uri="{BB962C8B-B14F-4D97-AF65-F5344CB8AC3E}">
        <p14:creationId xmlns:p14="http://schemas.microsoft.com/office/powerpoint/2010/main" val="405530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3" y="1071415"/>
            <a:ext cx="6683548" cy="425056"/>
          </a:xfrm>
        </p:spPr>
        <p:txBody>
          <a:bodyPr/>
          <a:lstStyle/>
          <a:p>
            <a:r>
              <a:rPr lang="en-US" dirty="0"/>
              <a:t>To process arrays, we often use a loop. </a:t>
            </a:r>
          </a:p>
        </p:txBody>
      </p:sp>
      <p:sp>
        <p:nvSpPr>
          <p:cNvPr id="3" name="Title 2"/>
          <p:cNvSpPr>
            <a:spLocks noGrp="1"/>
          </p:cNvSpPr>
          <p:nvPr>
            <p:ph type="ctrTitle"/>
          </p:nvPr>
        </p:nvSpPr>
        <p:spPr/>
        <p:txBody>
          <a:bodyPr/>
          <a:lstStyle/>
          <a:p>
            <a:r>
              <a:rPr lang="en-US" dirty="0"/>
              <a:t>Processing Array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14</a:t>
            </a:fld>
            <a:endParaRPr lang="en-US"/>
          </a:p>
        </p:txBody>
      </p:sp>
      <p:sp>
        <p:nvSpPr>
          <p:cNvPr id="8" name="Rectangle 7"/>
          <p:cNvSpPr/>
          <p:nvPr/>
        </p:nvSpPr>
        <p:spPr>
          <a:xfrm>
            <a:off x="2779809" y="1604760"/>
            <a:ext cx="4281941" cy="369332"/>
          </a:xfrm>
          <a:prstGeom prst="rect">
            <a:avLst/>
          </a:prstGeom>
        </p:spPr>
        <p:txBody>
          <a:bodyPr wrap="none">
            <a:spAutoFit/>
          </a:bodyPr>
          <a:lstStyle/>
          <a:p>
            <a:r>
              <a:rPr lang="en-US" dirty="0">
                <a:latin typeface="Times New Roman" panose="02020603050405020304" pitchFamily="18" charset="0"/>
                <a:ea typeface="Cambria" panose="02040503050406030204" pitchFamily="18" charset="0"/>
                <a:cs typeface="Times New Roman" panose="02020603050405020304" pitchFamily="18" charset="0"/>
              </a:rPr>
              <a:t>System.out.println(</a:t>
            </a:r>
            <a:r>
              <a:rPr lang="en-US" dirty="0" err="1">
                <a:latin typeface="Times New Roman" panose="02020603050405020304" pitchFamily="18" charset="0"/>
                <a:ea typeface="Cambria" panose="02040503050406030204" pitchFamily="18" charset="0"/>
                <a:cs typeface="Times New Roman" panose="02020603050405020304" pitchFamily="18" charset="0"/>
              </a:rPr>
              <a:t>Arrays.toString</a:t>
            </a:r>
            <a:r>
              <a:rPr lang="en-US" dirty="0">
                <a:latin typeface="Times New Roman" panose="02020603050405020304" pitchFamily="18" charset="0"/>
                <a:ea typeface="Cambria" panose="02040503050406030204" pitchFamily="18" charset="0"/>
                <a:cs typeface="Times New Roman" panose="02020603050405020304" pitchFamily="18" charset="0"/>
              </a:rPr>
              <a:t>(values));</a:t>
            </a:r>
          </a:p>
        </p:txBody>
      </p:sp>
      <p:sp>
        <p:nvSpPr>
          <p:cNvPr id="9" name="Rectangle 8"/>
          <p:cNvSpPr/>
          <p:nvPr/>
        </p:nvSpPr>
        <p:spPr>
          <a:xfrm>
            <a:off x="6977594" y="6122406"/>
            <a:ext cx="2087944" cy="338554"/>
          </a:xfrm>
          <a:prstGeom prst="rect">
            <a:avLst/>
          </a:prstGeom>
        </p:spPr>
        <p:txBody>
          <a:bodyPr wrap="none">
            <a:spAutoFit/>
          </a:bodyPr>
          <a:lstStyle/>
          <a:p>
            <a:r>
              <a:rPr lang="en-US" sz="1600" dirty="0">
                <a:solidFill>
                  <a:srgbClr val="FF0000"/>
                </a:solidFill>
                <a:latin typeface="Times New Roman" panose="02020603050405020304" pitchFamily="18" charset="0"/>
                <a:cs typeface="Times New Roman" panose="02020603050405020304" pitchFamily="18" charset="0"/>
              </a:rPr>
              <a:t>ArrayWithMethod.java</a:t>
            </a:r>
          </a:p>
        </p:txBody>
      </p:sp>
      <p:sp>
        <p:nvSpPr>
          <p:cNvPr id="10" name="Rectangle 9"/>
          <p:cNvSpPr/>
          <p:nvPr/>
        </p:nvSpPr>
        <p:spPr>
          <a:xfrm>
            <a:off x="6124489" y="2279605"/>
            <a:ext cx="2540173" cy="861774"/>
          </a:xfrm>
          <a:prstGeom prst="rect">
            <a:avLst/>
          </a:prstGeom>
        </p:spPr>
        <p:txBody>
          <a:bodyPr wrap="square">
            <a:spAutoFit/>
          </a:bodyPr>
          <a:lstStyle/>
          <a:p>
            <a:r>
              <a:rPr lang="nn-NO" sz="1600" dirty="0">
                <a:solidFill>
                  <a:schemeClr val="accent5"/>
                </a:solidFill>
                <a:latin typeface="Times New Roman" panose="02020603050405020304" pitchFamily="18" charset="0"/>
                <a:ea typeface="Cambria" panose="02040503050406030204" pitchFamily="18" charset="0"/>
                <a:cs typeface="Times New Roman" panose="02020603050405020304" pitchFamily="18" charset="0"/>
              </a:rPr>
              <a:t>for</a:t>
            </a:r>
            <a:r>
              <a:rPr lang="nn-NO" sz="1600" dirty="0">
                <a:latin typeface="Times New Roman" panose="02020603050405020304" pitchFamily="18" charset="0"/>
                <a:ea typeface="Cambria" panose="02040503050406030204" pitchFamily="18" charset="0"/>
                <a:cs typeface="Times New Roman" panose="02020603050405020304" pitchFamily="18" charset="0"/>
              </a:rPr>
              <a:t> (</a:t>
            </a:r>
            <a:r>
              <a:rPr lang="nn-NO" sz="1600" dirty="0">
                <a:solidFill>
                  <a:schemeClr val="accent5"/>
                </a:solidFill>
                <a:latin typeface="Times New Roman" panose="02020603050405020304" pitchFamily="18" charset="0"/>
                <a:ea typeface="Cambria" panose="02040503050406030204" pitchFamily="18" charset="0"/>
                <a:cs typeface="Times New Roman" panose="02020603050405020304" pitchFamily="18" charset="0"/>
              </a:rPr>
              <a:t>double</a:t>
            </a:r>
            <a:r>
              <a:rPr lang="nn-NO" sz="1600" dirty="0">
                <a:latin typeface="Times New Roman" panose="02020603050405020304" pitchFamily="18" charset="0"/>
                <a:ea typeface="Cambria" panose="02040503050406030204" pitchFamily="18" charset="0"/>
                <a:cs typeface="Times New Roman" panose="02020603050405020304" pitchFamily="18" charset="0"/>
              </a:rPr>
              <a:t> e: array) {</a:t>
            </a:r>
          </a:p>
          <a:p>
            <a:r>
              <a:rPr lang="nn-NO" sz="1600" dirty="0">
                <a:latin typeface="Times New Roman" panose="02020603050405020304" pitchFamily="18" charset="0"/>
                <a:ea typeface="Cambria" panose="02040503050406030204" pitchFamily="18" charset="0"/>
                <a:cs typeface="Times New Roman" panose="02020603050405020304" pitchFamily="18" charset="0"/>
              </a:rPr>
              <a:t>   System.out.print(e + " ");</a:t>
            </a:r>
          </a:p>
          <a:p>
            <a:r>
              <a:rPr lang="nn-NO" sz="1600" dirty="0">
                <a:latin typeface="Times New Roman" panose="02020603050405020304" pitchFamily="18" charset="0"/>
                <a:ea typeface="Cambria" panose="02040503050406030204" pitchFamily="18" charset="0"/>
                <a:cs typeface="Times New Roman" panose="02020603050405020304" pitchFamily="18" charset="0"/>
              </a:rPr>
              <a:t>}</a:t>
            </a: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1" name="Content Placeholder 1"/>
          <p:cNvSpPr txBox="1">
            <a:spLocks/>
          </p:cNvSpPr>
          <p:nvPr/>
        </p:nvSpPr>
        <p:spPr>
          <a:xfrm>
            <a:off x="314469" y="1556568"/>
            <a:ext cx="2591642" cy="483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Printing array</a:t>
            </a:r>
          </a:p>
          <a:p>
            <a:endParaRPr lang="en-US" dirty="0"/>
          </a:p>
          <a:p>
            <a:endParaRPr lang="en-US" dirty="0"/>
          </a:p>
        </p:txBody>
      </p:sp>
      <p:sp>
        <p:nvSpPr>
          <p:cNvPr id="12" name="Content Placeholder 1"/>
          <p:cNvSpPr txBox="1">
            <a:spLocks/>
          </p:cNvSpPr>
          <p:nvPr/>
        </p:nvSpPr>
        <p:spPr>
          <a:xfrm>
            <a:off x="340504" y="3302901"/>
            <a:ext cx="3784751" cy="5221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Reading array elements</a:t>
            </a:r>
          </a:p>
        </p:txBody>
      </p:sp>
      <p:sp>
        <p:nvSpPr>
          <p:cNvPr id="14" name="Content Placeholder 1"/>
          <p:cNvSpPr txBox="1">
            <a:spLocks/>
          </p:cNvSpPr>
          <p:nvPr/>
        </p:nvSpPr>
        <p:spPr>
          <a:xfrm>
            <a:off x="340504" y="5037481"/>
            <a:ext cx="5460539" cy="468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Initializing arrays with random values</a:t>
            </a:r>
          </a:p>
          <a:p>
            <a:endParaRPr lang="en-US" dirty="0"/>
          </a:p>
          <a:p>
            <a:endParaRPr lang="en-US" dirty="0"/>
          </a:p>
        </p:txBody>
      </p:sp>
      <p:sp>
        <p:nvSpPr>
          <p:cNvPr id="13" name="Rectangle 12"/>
          <p:cNvSpPr/>
          <p:nvPr/>
        </p:nvSpPr>
        <p:spPr>
          <a:xfrm>
            <a:off x="5987681" y="3465936"/>
            <a:ext cx="3129344" cy="738664"/>
          </a:xfrm>
          <a:prstGeom prst="rect">
            <a:avLst/>
          </a:prstGeom>
        </p:spPr>
        <p:txBody>
          <a:bodyPr wrap="square">
            <a:spAutoFit/>
          </a:bodyPr>
          <a:lstStyle/>
          <a:p>
            <a:r>
              <a:rPr lang="en-US" sz="1400" dirty="0">
                <a:solidFill>
                  <a:schemeClr val="accent5"/>
                </a:solidFill>
                <a:latin typeface="Times New Roman" panose="02020603050405020304" pitchFamily="18" charset="0"/>
                <a:cs typeface="Times New Roman" panose="02020603050405020304" pitchFamily="18" charset="0"/>
              </a:rPr>
              <a:t>for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elementType</a:t>
            </a:r>
            <a:r>
              <a:rPr lang="en-US" sz="1400" dirty="0">
                <a:latin typeface="Times New Roman" panose="02020603050405020304" pitchFamily="18" charset="0"/>
                <a:cs typeface="Times New Roman" panose="02020603050405020304" pitchFamily="18" charset="0"/>
              </a:rPr>
              <a:t> value: </a:t>
            </a:r>
            <a:r>
              <a:rPr lang="en-US" sz="1400" dirty="0" err="1">
                <a:latin typeface="Times New Roman" panose="02020603050405020304" pitchFamily="18" charset="0"/>
                <a:cs typeface="Times New Roman" panose="02020603050405020304" pitchFamily="18" charset="0"/>
              </a:rPr>
              <a:t>arrayRefVar</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 Process the value</a:t>
            </a:r>
          </a:p>
          <a:p>
            <a:r>
              <a:rPr lang="en-US" sz="1400" dirty="0">
                <a:latin typeface="Times New Roman" panose="02020603050405020304" pitchFamily="18" charset="0"/>
                <a:cs typeface="Times New Roman" panose="02020603050405020304" pitchFamily="18" charset="0"/>
              </a:rPr>
              <a:t>}</a:t>
            </a:r>
          </a:p>
        </p:txBody>
      </p:sp>
      <p:sp>
        <p:nvSpPr>
          <p:cNvPr id="5" name="Rectangle 4"/>
          <p:cNvSpPr/>
          <p:nvPr/>
        </p:nvSpPr>
        <p:spPr>
          <a:xfrm>
            <a:off x="457201" y="2087955"/>
            <a:ext cx="5237921" cy="1169551"/>
          </a:xfrm>
          <a:prstGeom prst="rect">
            <a:avLst/>
          </a:prstGeom>
          <a:solidFill>
            <a:schemeClr val="accent6">
              <a:lumMod val="20000"/>
              <a:lumOff val="80000"/>
            </a:schemeClr>
          </a:solidFill>
        </p:spPr>
        <p:txBody>
          <a:bodyPr wrap="square">
            <a:spAutoFit/>
          </a:bodyPr>
          <a:lstStyle/>
          <a:p>
            <a:r>
              <a:rPr lang="en-US" sz="1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int</a:t>
            </a:r>
            <a:r>
              <a:rPr lang="en-US" sz="1400" dirty="0">
                <a:latin typeface="Times New Roman" panose="02020603050405020304" pitchFamily="18" charset="0"/>
                <a:ea typeface="Cambria Math" panose="02040503050406030204" pitchFamily="18" charset="0"/>
                <a:cs typeface="Times New Roman" panose="02020603050405020304" pitchFamily="18" charset="0"/>
              </a:rPr>
              <a:t>[] array = {90, 60, 70, 85, 75};</a:t>
            </a:r>
          </a:p>
          <a:p>
            <a:r>
              <a:rPr lang="en-US" sz="1400" dirty="0">
                <a:latin typeface="Times New Roman" panose="02020603050405020304" pitchFamily="18" charset="0"/>
                <a:ea typeface="Cambria Math" panose="02040503050406030204" pitchFamily="18" charset="0"/>
                <a:cs typeface="Times New Roman" panose="02020603050405020304" pitchFamily="18" charset="0"/>
              </a:rPr>
              <a:t>        </a:t>
            </a:r>
          </a:p>
          <a:p>
            <a:r>
              <a:rPr lang="en-US" sz="1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for</a:t>
            </a:r>
            <a:r>
              <a:rPr lang="en-US" sz="1400" dirty="0">
                <a:latin typeface="Times New Roman" panose="02020603050405020304" pitchFamily="18" charset="0"/>
                <a:ea typeface="Cambria Math" panose="02040503050406030204" pitchFamily="18" charset="0"/>
                <a:cs typeface="Times New Roman" panose="02020603050405020304" pitchFamily="18" charset="0"/>
              </a:rPr>
              <a:t>( int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 = 0;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&lt;</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array.length</a:t>
            </a:r>
            <a:r>
              <a:rPr lang="en-US" sz="1400" dirty="0">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a:t>
            </a:r>
          </a:p>
          <a:p>
            <a:r>
              <a:rPr lang="en-US" sz="1400" dirty="0">
                <a:latin typeface="Times New Roman" panose="02020603050405020304" pitchFamily="18" charset="0"/>
                <a:ea typeface="Cambria Math" panose="02040503050406030204" pitchFamily="18" charset="0"/>
                <a:cs typeface="Times New Roman" panose="02020603050405020304" pitchFamily="18" charset="0"/>
              </a:rPr>
              <a:t>	System.out.println("[" +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 + "] = "  + array[</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a:t>
            </a:r>
          </a:p>
          <a:p>
            <a:r>
              <a:rPr lang="en-US" sz="1400" dirty="0">
                <a:latin typeface="Times New Roman" panose="02020603050405020304" pitchFamily="18" charset="0"/>
                <a:ea typeface="Cambria Math" panose="02040503050406030204" pitchFamily="18" charset="0"/>
                <a:cs typeface="Times New Roman" panose="02020603050405020304" pitchFamily="18" charset="0"/>
              </a:rPr>
              <a:t>}</a:t>
            </a:r>
          </a:p>
        </p:txBody>
      </p:sp>
      <p:sp>
        <p:nvSpPr>
          <p:cNvPr id="6" name="Rectangle 5"/>
          <p:cNvSpPr/>
          <p:nvPr/>
        </p:nvSpPr>
        <p:spPr>
          <a:xfrm>
            <a:off x="457201" y="3756725"/>
            <a:ext cx="5237921" cy="1169551"/>
          </a:xfrm>
          <a:prstGeom prst="rect">
            <a:avLst/>
          </a:prstGeom>
          <a:solidFill>
            <a:schemeClr val="accent6">
              <a:lumMod val="20000"/>
              <a:lumOff val="80000"/>
            </a:schemeClr>
          </a:solidFill>
        </p:spPr>
        <p:txBody>
          <a:bodyPr wrap="square">
            <a:spAutoFit/>
          </a:bodyPr>
          <a:lstStyle/>
          <a:p>
            <a:r>
              <a:rPr lang="en-US" sz="1400" dirty="0">
                <a:latin typeface="Times New Roman" panose="02020603050405020304" pitchFamily="18" charset="0"/>
                <a:ea typeface="Cambria Math" panose="02040503050406030204" pitchFamily="18" charset="0"/>
                <a:cs typeface="Times New Roman" panose="02020603050405020304" pitchFamily="18" charset="0"/>
              </a:rPr>
              <a:t>Scanner input = </a:t>
            </a:r>
            <a:r>
              <a:rPr lang="en-US" sz="1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new</a:t>
            </a:r>
            <a:r>
              <a:rPr lang="en-US" sz="1400" dirty="0">
                <a:latin typeface="Times New Roman" panose="02020603050405020304" pitchFamily="18" charset="0"/>
                <a:ea typeface="Cambria Math" panose="02040503050406030204" pitchFamily="18" charset="0"/>
                <a:cs typeface="Times New Roman" panose="02020603050405020304" pitchFamily="18" charset="0"/>
              </a:rPr>
              <a:t> Scanner(System.in);</a:t>
            </a:r>
          </a:p>
          <a:p>
            <a:r>
              <a:rPr lang="en-US" sz="1400" dirty="0">
                <a:latin typeface="Times New Roman" panose="02020603050405020304" pitchFamily="18" charset="0"/>
                <a:ea typeface="Cambria Math" panose="02040503050406030204" pitchFamily="18" charset="0"/>
                <a:cs typeface="Times New Roman" panose="02020603050405020304" pitchFamily="18" charset="0"/>
              </a:rPr>
              <a:t>int[] array = </a:t>
            </a:r>
            <a:r>
              <a:rPr lang="en-US" sz="1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new</a:t>
            </a:r>
            <a:r>
              <a:rPr lang="en-US" sz="1400" dirty="0">
                <a:latin typeface="Times New Roman" panose="02020603050405020304" pitchFamily="18" charset="0"/>
                <a:ea typeface="Cambria Math" panose="02040503050406030204" pitchFamily="18" charset="0"/>
                <a:cs typeface="Times New Roman" panose="02020603050405020304" pitchFamily="18" charset="0"/>
              </a:rPr>
              <a:t> int[5];</a:t>
            </a:r>
          </a:p>
          <a:p>
            <a:r>
              <a:rPr lang="en-US" sz="1400" dirty="0" err="1">
                <a:latin typeface="Times New Roman" panose="02020603050405020304" pitchFamily="18" charset="0"/>
                <a:ea typeface="Cambria Math" panose="02040503050406030204" pitchFamily="18" charset="0"/>
                <a:cs typeface="Times New Roman" panose="02020603050405020304" pitchFamily="18" charset="0"/>
              </a:rPr>
              <a:t>System.out.print</a:t>
            </a:r>
            <a:r>
              <a:rPr lang="en-US" sz="1400" dirty="0">
                <a:latin typeface="Times New Roman" panose="02020603050405020304" pitchFamily="18" charset="0"/>
                <a:ea typeface="Cambria Math" panose="02040503050406030204" pitchFamily="18" charset="0"/>
                <a:cs typeface="Times New Roman" panose="02020603050405020304" pitchFamily="18" charset="0"/>
              </a:rPr>
              <a:t>("Enter " +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array.length</a:t>
            </a:r>
            <a:r>
              <a:rPr lang="en-US" sz="1400" dirty="0">
                <a:latin typeface="Times New Roman" panose="02020603050405020304" pitchFamily="18" charset="0"/>
                <a:ea typeface="Cambria Math" panose="02040503050406030204" pitchFamily="18" charset="0"/>
                <a:cs typeface="Times New Roman" panose="02020603050405020304" pitchFamily="18" charset="0"/>
              </a:rPr>
              <a:t> + " values: ");</a:t>
            </a:r>
          </a:p>
          <a:p>
            <a:r>
              <a:rPr lang="en-US" sz="1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for</a:t>
            </a:r>
            <a:r>
              <a:rPr lang="en-US" sz="1400" dirty="0">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int</a:t>
            </a:r>
            <a:r>
              <a:rPr lang="en-US" sz="1400" dirty="0">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 = 0;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 &lt;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array.length</a:t>
            </a:r>
            <a:r>
              <a:rPr lang="en-US" sz="1400" dirty="0">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 </a:t>
            </a:r>
          </a:p>
          <a:p>
            <a:r>
              <a:rPr lang="en-US" sz="1400" dirty="0">
                <a:latin typeface="Times New Roman" panose="02020603050405020304" pitchFamily="18" charset="0"/>
                <a:ea typeface="Cambria Math" panose="02040503050406030204" pitchFamily="18" charset="0"/>
                <a:cs typeface="Times New Roman" panose="02020603050405020304" pitchFamily="18" charset="0"/>
              </a:rPr>
              <a:t>	array[</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 =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input.nextInt</a:t>
            </a:r>
            <a:r>
              <a:rPr lang="en-US" sz="1400" dirty="0">
                <a:latin typeface="Times New Roman" panose="02020603050405020304" pitchFamily="18" charset="0"/>
                <a:ea typeface="Cambria Math" panose="02040503050406030204" pitchFamily="18" charset="0"/>
                <a:cs typeface="Times New Roman" panose="02020603050405020304" pitchFamily="18" charset="0"/>
              </a:rPr>
              <a:t>(); </a:t>
            </a:r>
          </a:p>
        </p:txBody>
      </p:sp>
      <p:sp>
        <p:nvSpPr>
          <p:cNvPr id="7" name="Rectangle 6"/>
          <p:cNvSpPr/>
          <p:nvPr/>
        </p:nvSpPr>
        <p:spPr>
          <a:xfrm>
            <a:off x="471489" y="5512187"/>
            <a:ext cx="5223633" cy="738664"/>
          </a:xfrm>
          <a:prstGeom prst="rect">
            <a:avLst/>
          </a:prstGeom>
          <a:solidFill>
            <a:schemeClr val="accent6">
              <a:lumMod val="20000"/>
              <a:lumOff val="80000"/>
            </a:schemeClr>
          </a:solidFill>
        </p:spPr>
        <p:txBody>
          <a:bodyPr wrap="square">
            <a:spAutoFit/>
          </a:bodyPr>
          <a:lstStyle/>
          <a:p>
            <a:r>
              <a:rPr lang="en-US" sz="1400" dirty="0">
                <a:latin typeface="Times New Roman" panose="02020603050405020304" pitchFamily="18" charset="0"/>
                <a:ea typeface="Cambria Math" panose="02040503050406030204" pitchFamily="18" charset="0"/>
                <a:cs typeface="Times New Roman" panose="02020603050405020304" pitchFamily="18" charset="0"/>
              </a:rPr>
              <a:t>int[] array = </a:t>
            </a:r>
            <a:r>
              <a:rPr lang="en-US" sz="1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new</a:t>
            </a:r>
            <a:r>
              <a:rPr lang="en-US" sz="1400" dirty="0">
                <a:latin typeface="Times New Roman" panose="02020603050405020304" pitchFamily="18" charset="0"/>
                <a:ea typeface="Cambria Math" panose="02040503050406030204" pitchFamily="18" charset="0"/>
                <a:cs typeface="Times New Roman" panose="02020603050405020304" pitchFamily="18" charset="0"/>
              </a:rPr>
              <a:t> int[5];</a:t>
            </a:r>
          </a:p>
          <a:p>
            <a:r>
              <a:rPr lang="en-US" sz="1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for</a:t>
            </a:r>
            <a:r>
              <a:rPr lang="en-US" sz="1400" dirty="0">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int</a:t>
            </a:r>
            <a:r>
              <a:rPr lang="en-US" sz="1400" dirty="0">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 = 0;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 &lt;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array.length</a:t>
            </a:r>
            <a:r>
              <a:rPr lang="en-US" sz="1400" dirty="0">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a:t>
            </a:r>
          </a:p>
          <a:p>
            <a:r>
              <a:rPr lang="en-US" sz="1400" dirty="0">
                <a:latin typeface="Times New Roman" panose="02020603050405020304" pitchFamily="18" charset="0"/>
                <a:ea typeface="Cambria Math" panose="02040503050406030204" pitchFamily="18" charset="0"/>
                <a:cs typeface="Times New Roman" panose="02020603050405020304" pitchFamily="18" charset="0"/>
              </a:rPr>
              <a:t>	array[</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 = (</a:t>
            </a:r>
            <a:r>
              <a:rPr lang="en-US" sz="1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int</a:t>
            </a:r>
            <a:r>
              <a:rPr lang="en-US" sz="1400" dirty="0">
                <a:latin typeface="Times New Roman" panose="02020603050405020304" pitchFamily="18" charset="0"/>
                <a:ea typeface="Cambria Math" panose="02040503050406030204" pitchFamily="18" charset="0"/>
                <a:cs typeface="Times New Roman" panose="02020603050405020304" pitchFamily="18" charset="0"/>
              </a:rPr>
              <a:t>) (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Math.random</a:t>
            </a:r>
            <a:r>
              <a:rPr lang="en-US" sz="1400" dirty="0">
                <a:latin typeface="Times New Roman" panose="02020603050405020304" pitchFamily="18" charset="0"/>
                <a:ea typeface="Cambria Math" panose="02040503050406030204" pitchFamily="18" charset="0"/>
                <a:cs typeface="Times New Roman" panose="02020603050405020304" pitchFamily="18" charset="0"/>
              </a:rPr>
              <a:t>() * 100 );</a:t>
            </a:r>
          </a:p>
        </p:txBody>
      </p:sp>
    </p:spTree>
    <p:extLst>
      <p:ext uri="{BB962C8B-B14F-4D97-AF65-F5344CB8AC3E}">
        <p14:creationId xmlns:p14="http://schemas.microsoft.com/office/powerpoint/2010/main" val="346205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4" grpId="0"/>
      <p:bldP spid="13" grpId="0"/>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Processing Array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15</a:t>
            </a:fld>
            <a:endParaRPr lang="en-US"/>
          </a:p>
        </p:txBody>
      </p:sp>
      <p:sp>
        <p:nvSpPr>
          <p:cNvPr id="8" name="Rectangle 7"/>
          <p:cNvSpPr/>
          <p:nvPr/>
        </p:nvSpPr>
        <p:spPr>
          <a:xfrm>
            <a:off x="6398457" y="3112223"/>
            <a:ext cx="2569698" cy="707886"/>
          </a:xfrm>
          <a:prstGeom prst="rect">
            <a:avLst/>
          </a:prstGeom>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Find the smallest index of the largest element? </a:t>
            </a:r>
          </a:p>
        </p:txBody>
      </p:sp>
      <p:sp>
        <p:nvSpPr>
          <p:cNvPr id="9" name="Content Placeholder 1"/>
          <p:cNvSpPr txBox="1">
            <a:spLocks/>
          </p:cNvSpPr>
          <p:nvPr/>
        </p:nvSpPr>
        <p:spPr>
          <a:xfrm>
            <a:off x="457201" y="1053007"/>
            <a:ext cx="3763818" cy="37155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Summing array elements</a:t>
            </a:r>
          </a:p>
        </p:txBody>
      </p:sp>
      <p:sp>
        <p:nvSpPr>
          <p:cNvPr id="10" name="Content Placeholder 1"/>
          <p:cNvSpPr txBox="1">
            <a:spLocks/>
          </p:cNvSpPr>
          <p:nvPr/>
        </p:nvSpPr>
        <p:spPr>
          <a:xfrm>
            <a:off x="457201" y="2401354"/>
            <a:ext cx="4617257" cy="487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Finding the largest element</a:t>
            </a:r>
          </a:p>
          <a:p>
            <a:endParaRPr lang="en-US" sz="800" dirty="0"/>
          </a:p>
        </p:txBody>
      </p:sp>
      <p:sp>
        <p:nvSpPr>
          <p:cNvPr id="11" name="Content Placeholder 1"/>
          <p:cNvSpPr txBox="1">
            <a:spLocks/>
          </p:cNvSpPr>
          <p:nvPr/>
        </p:nvSpPr>
        <p:spPr>
          <a:xfrm>
            <a:off x="457201" y="4360114"/>
            <a:ext cx="3001817" cy="4377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Random shuffling</a:t>
            </a:r>
          </a:p>
          <a:p>
            <a:endParaRPr lang="en-US" dirty="0"/>
          </a:p>
        </p:txBody>
      </p:sp>
      <p:sp>
        <p:nvSpPr>
          <p:cNvPr id="5" name="Rectangle 4"/>
          <p:cNvSpPr/>
          <p:nvPr/>
        </p:nvSpPr>
        <p:spPr>
          <a:xfrm>
            <a:off x="457201" y="1523137"/>
            <a:ext cx="5730239" cy="738664"/>
          </a:xfrm>
          <a:prstGeom prst="rect">
            <a:avLst/>
          </a:prstGeom>
          <a:solidFill>
            <a:schemeClr val="accent6">
              <a:lumMod val="20000"/>
              <a:lumOff val="80000"/>
            </a:schemeClr>
          </a:solidFill>
        </p:spPr>
        <p:txBody>
          <a:bodyPr wrap="square">
            <a:spAutoFit/>
          </a:bodyPr>
          <a:lstStyle/>
          <a:p>
            <a:r>
              <a:rPr lang="nn-NO" sz="1400" dirty="0">
                <a:solidFill>
                  <a:schemeClr val="accent5"/>
                </a:solidFill>
                <a:latin typeface="Times New Roman" panose="02020603050405020304" pitchFamily="18" charset="0"/>
                <a:cs typeface="Times New Roman" panose="02020603050405020304" pitchFamily="18" charset="0"/>
              </a:rPr>
              <a:t>int</a:t>
            </a:r>
            <a:r>
              <a:rPr lang="nn-NO" sz="1400" dirty="0">
                <a:latin typeface="Times New Roman" panose="02020603050405020304" pitchFamily="18" charset="0"/>
                <a:cs typeface="Times New Roman" panose="02020603050405020304" pitchFamily="18" charset="0"/>
              </a:rPr>
              <a:t> sum = 0;</a:t>
            </a:r>
          </a:p>
          <a:p>
            <a:r>
              <a:rPr lang="nn-NO" sz="1400" dirty="0">
                <a:latin typeface="Times New Roman" panose="02020603050405020304" pitchFamily="18" charset="0"/>
                <a:cs typeface="Times New Roman" panose="02020603050405020304" pitchFamily="18" charset="0"/>
              </a:rPr>
              <a:t>for (</a:t>
            </a:r>
            <a:r>
              <a:rPr lang="nn-NO" sz="1400" dirty="0">
                <a:solidFill>
                  <a:schemeClr val="accent5"/>
                </a:solidFill>
                <a:latin typeface="Times New Roman" panose="02020603050405020304" pitchFamily="18" charset="0"/>
                <a:cs typeface="Times New Roman" panose="02020603050405020304" pitchFamily="18" charset="0"/>
              </a:rPr>
              <a:t>int</a:t>
            </a:r>
            <a:r>
              <a:rPr lang="nn-NO" sz="1400" dirty="0">
                <a:latin typeface="Times New Roman" panose="02020603050405020304" pitchFamily="18" charset="0"/>
                <a:cs typeface="Times New Roman" panose="02020603050405020304" pitchFamily="18" charset="0"/>
              </a:rPr>
              <a:t> i = 0; i &lt; array.length; i++)</a:t>
            </a:r>
          </a:p>
          <a:p>
            <a:r>
              <a:rPr lang="nn-NO" sz="1400" dirty="0">
                <a:latin typeface="Times New Roman" panose="02020603050405020304" pitchFamily="18" charset="0"/>
                <a:cs typeface="Times New Roman" panose="02020603050405020304" pitchFamily="18" charset="0"/>
              </a:rPr>
              <a:t>	sum = sum + array[i];</a:t>
            </a:r>
            <a:endParaRPr lang="en-US" sz="1400" dirty="0">
              <a:latin typeface="Times New Roman" panose="02020603050405020304" pitchFamily="18" charset="0"/>
              <a:cs typeface="Times New Roman" panose="02020603050405020304" pitchFamily="18" charset="0"/>
            </a:endParaRPr>
          </a:p>
        </p:txBody>
      </p:sp>
      <p:sp>
        <p:nvSpPr>
          <p:cNvPr id="6" name="Rectangle 5"/>
          <p:cNvSpPr/>
          <p:nvPr/>
        </p:nvSpPr>
        <p:spPr>
          <a:xfrm>
            <a:off x="457201" y="2855159"/>
            <a:ext cx="5730239" cy="1384995"/>
          </a:xfrm>
          <a:prstGeom prst="rect">
            <a:avLst/>
          </a:prstGeom>
          <a:solidFill>
            <a:schemeClr val="accent6">
              <a:lumMod val="20000"/>
              <a:lumOff val="80000"/>
            </a:schemeClr>
          </a:solidFill>
        </p:spPr>
        <p:txBody>
          <a:bodyPr wrap="square">
            <a:spAutoFit/>
          </a:bodyPr>
          <a:lstStyle/>
          <a:p>
            <a:r>
              <a:rPr lang="en-US" sz="1400" dirty="0">
                <a:latin typeface="Times New Roman" panose="02020603050405020304" pitchFamily="18" charset="0"/>
                <a:cs typeface="Times New Roman" panose="02020603050405020304" pitchFamily="18" charset="0"/>
              </a:rPr>
              <a:t>int </a:t>
            </a:r>
            <a:r>
              <a:rPr lang="en-US" sz="1400" dirty="0" err="1">
                <a:latin typeface="Times New Roman" panose="02020603050405020304" pitchFamily="18" charset="0"/>
                <a:cs typeface="Times New Roman" panose="02020603050405020304" pitchFamily="18" charset="0"/>
              </a:rPr>
              <a:t>maxNumber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Integer.MIN_VALUE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for (</a:t>
            </a:r>
            <a:r>
              <a:rPr lang="en-US" sz="1400" dirty="0">
                <a:solidFill>
                  <a:schemeClr val="accent5"/>
                </a:solidFill>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0;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&lt; </a:t>
            </a:r>
            <a:r>
              <a:rPr lang="en-US" sz="1400" dirty="0" err="1">
                <a:latin typeface="Times New Roman" panose="02020603050405020304" pitchFamily="18" charset="0"/>
                <a:cs typeface="Times New Roman" panose="02020603050405020304" pitchFamily="18" charset="0"/>
              </a:rPr>
              <a:t>array.length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if (array[</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]&gt; </a:t>
            </a:r>
            <a:r>
              <a:rPr lang="en-US" sz="1400" dirty="0" err="1">
                <a:latin typeface="Times New Roman" panose="02020603050405020304" pitchFamily="18" charset="0"/>
                <a:cs typeface="Times New Roman" panose="02020603050405020304" pitchFamily="18" charset="0"/>
              </a:rPr>
              <a:t>maxNumber</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maxNumber</a:t>
            </a:r>
            <a:r>
              <a:rPr lang="en-US" sz="1400" dirty="0">
                <a:latin typeface="Times New Roman" panose="02020603050405020304" pitchFamily="18" charset="0"/>
                <a:cs typeface="Times New Roman" panose="02020603050405020304" pitchFamily="18" charset="0"/>
              </a:rPr>
              <a:t> = array[</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System.out.println("Maximum = " + </a:t>
            </a:r>
            <a:r>
              <a:rPr lang="en-US" sz="1400" dirty="0" err="1">
                <a:latin typeface="Times New Roman" panose="02020603050405020304" pitchFamily="18" charset="0"/>
                <a:cs typeface="Times New Roman" panose="02020603050405020304" pitchFamily="18" charset="0"/>
              </a:rPr>
              <a:t>maxNumber</a:t>
            </a:r>
            <a:r>
              <a:rPr lang="en-US" sz="1400" dirty="0">
                <a:latin typeface="Times New Roman" panose="02020603050405020304" pitchFamily="18" charset="0"/>
                <a:cs typeface="Times New Roman" panose="02020603050405020304" pitchFamily="18" charset="0"/>
              </a:rPr>
              <a:t>);</a:t>
            </a:r>
          </a:p>
        </p:txBody>
      </p:sp>
      <p:sp>
        <p:nvSpPr>
          <p:cNvPr id="7" name="Rectangle 6"/>
          <p:cNvSpPr/>
          <p:nvPr/>
        </p:nvSpPr>
        <p:spPr>
          <a:xfrm>
            <a:off x="457201" y="4797844"/>
            <a:ext cx="5730239" cy="1600438"/>
          </a:xfrm>
          <a:prstGeom prst="rect">
            <a:avLst/>
          </a:prstGeom>
          <a:solidFill>
            <a:schemeClr val="accent6">
              <a:lumMod val="20000"/>
              <a:lumOff val="80000"/>
            </a:schemeClr>
          </a:solidFill>
        </p:spPr>
        <p:txBody>
          <a:bodyPr wrap="square">
            <a:spAutoFit/>
          </a:bodyPr>
          <a:lstStyle/>
          <a:p>
            <a:r>
              <a:rPr lang="en-US" sz="1400" dirty="0">
                <a:latin typeface="Times New Roman" panose="02020603050405020304" pitchFamily="18" charset="0"/>
                <a:cs typeface="Times New Roman" panose="02020603050405020304" pitchFamily="18" charset="0"/>
              </a:rPr>
              <a:t>int[] array = {90, 60, 70, 85, 75};</a:t>
            </a:r>
          </a:p>
          <a:p>
            <a:r>
              <a:rPr lang="en-US" sz="1400" dirty="0">
                <a:latin typeface="Times New Roman" panose="02020603050405020304" pitchFamily="18" charset="0"/>
                <a:cs typeface="Times New Roman" panose="02020603050405020304" pitchFamily="18" charset="0"/>
              </a:rPr>
              <a:t>for (</a:t>
            </a:r>
            <a:r>
              <a:rPr lang="en-US" sz="1400" dirty="0">
                <a:solidFill>
                  <a:schemeClr val="accent5"/>
                </a:solidFill>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0;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&lt; </a:t>
            </a:r>
            <a:r>
              <a:rPr lang="en-US" sz="1400" dirty="0" err="1">
                <a:latin typeface="Times New Roman" panose="02020603050405020304" pitchFamily="18" charset="0"/>
                <a:cs typeface="Times New Roman" panose="02020603050405020304" pitchFamily="18" charset="0"/>
              </a:rPr>
              <a:t>array.length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a:solidFill>
                  <a:schemeClr val="accent5"/>
                </a:solidFill>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j = ( int ) ( </a:t>
            </a:r>
            <a:r>
              <a:rPr lang="en-US" sz="1400" dirty="0" err="1">
                <a:latin typeface="Times New Roman" panose="02020603050405020304" pitchFamily="18" charset="0"/>
                <a:cs typeface="Times New Roman" panose="02020603050405020304" pitchFamily="18" charset="0"/>
              </a:rPr>
              <a:t>Math.random</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array.length</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a:solidFill>
                  <a:schemeClr val="accent5"/>
                </a:solidFill>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temp = array[</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array[</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array[j];</a:t>
            </a:r>
          </a:p>
          <a:p>
            <a:r>
              <a:rPr lang="en-US" sz="1400" dirty="0">
                <a:latin typeface="Times New Roman" panose="02020603050405020304" pitchFamily="18" charset="0"/>
                <a:cs typeface="Times New Roman" panose="02020603050405020304" pitchFamily="18" charset="0"/>
              </a:rPr>
              <a:t>	array[j] = temp;</a:t>
            </a:r>
          </a:p>
          <a:p>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7242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Shift array elements right to left </a:t>
            </a:r>
          </a:p>
          <a:p>
            <a:endParaRPr lang="en-US" dirty="0"/>
          </a:p>
        </p:txBody>
      </p:sp>
      <p:sp>
        <p:nvSpPr>
          <p:cNvPr id="3" name="Title 2"/>
          <p:cNvSpPr>
            <a:spLocks noGrp="1"/>
          </p:cNvSpPr>
          <p:nvPr>
            <p:ph type="ctrTitle"/>
          </p:nvPr>
        </p:nvSpPr>
        <p:spPr/>
        <p:txBody>
          <a:bodyPr/>
          <a:lstStyle/>
          <a:p>
            <a:r>
              <a:rPr lang="en-US" dirty="0"/>
              <a:t>Shifting arrays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139576427"/>
              </p:ext>
            </p:extLst>
          </p:nvPr>
        </p:nvGraphicFramePr>
        <p:xfrm>
          <a:off x="1524000" y="1700326"/>
          <a:ext cx="6096000" cy="741680"/>
        </p:xfrm>
        <a:graphic>
          <a:graphicData uri="http://schemas.openxmlformats.org/drawingml/2006/table">
            <a:tbl>
              <a:tblPr bandRow="1">
                <a:tableStyleId>{93296810-A885-4BE3-A3E7-6D5BEEA58F35}</a:tableStyleId>
              </a:tblPr>
              <a:tblGrid>
                <a:gridCol w="609600">
                  <a:extLst>
                    <a:ext uri="{9D8B030D-6E8A-4147-A177-3AD203B41FA5}">
                      <a16:colId xmlns:a16="http://schemas.microsoft.com/office/drawing/2014/main" val="3708519675"/>
                    </a:ext>
                  </a:extLst>
                </a:gridCol>
                <a:gridCol w="609600">
                  <a:extLst>
                    <a:ext uri="{9D8B030D-6E8A-4147-A177-3AD203B41FA5}">
                      <a16:colId xmlns:a16="http://schemas.microsoft.com/office/drawing/2014/main" val="1926236515"/>
                    </a:ext>
                  </a:extLst>
                </a:gridCol>
                <a:gridCol w="609600">
                  <a:extLst>
                    <a:ext uri="{9D8B030D-6E8A-4147-A177-3AD203B41FA5}">
                      <a16:colId xmlns:a16="http://schemas.microsoft.com/office/drawing/2014/main" val="2670874603"/>
                    </a:ext>
                  </a:extLst>
                </a:gridCol>
                <a:gridCol w="609600">
                  <a:extLst>
                    <a:ext uri="{9D8B030D-6E8A-4147-A177-3AD203B41FA5}">
                      <a16:colId xmlns:a16="http://schemas.microsoft.com/office/drawing/2014/main" val="3600435437"/>
                    </a:ext>
                  </a:extLst>
                </a:gridCol>
                <a:gridCol w="609600">
                  <a:extLst>
                    <a:ext uri="{9D8B030D-6E8A-4147-A177-3AD203B41FA5}">
                      <a16:colId xmlns:a16="http://schemas.microsoft.com/office/drawing/2014/main" val="169028993"/>
                    </a:ext>
                  </a:extLst>
                </a:gridCol>
                <a:gridCol w="609600">
                  <a:extLst>
                    <a:ext uri="{9D8B030D-6E8A-4147-A177-3AD203B41FA5}">
                      <a16:colId xmlns:a16="http://schemas.microsoft.com/office/drawing/2014/main" val="2598968516"/>
                    </a:ext>
                  </a:extLst>
                </a:gridCol>
                <a:gridCol w="609600">
                  <a:extLst>
                    <a:ext uri="{9D8B030D-6E8A-4147-A177-3AD203B41FA5}">
                      <a16:colId xmlns:a16="http://schemas.microsoft.com/office/drawing/2014/main" val="992288346"/>
                    </a:ext>
                  </a:extLst>
                </a:gridCol>
                <a:gridCol w="609600">
                  <a:extLst>
                    <a:ext uri="{9D8B030D-6E8A-4147-A177-3AD203B41FA5}">
                      <a16:colId xmlns:a16="http://schemas.microsoft.com/office/drawing/2014/main" val="2032068618"/>
                    </a:ext>
                  </a:extLst>
                </a:gridCol>
                <a:gridCol w="609600">
                  <a:extLst>
                    <a:ext uri="{9D8B030D-6E8A-4147-A177-3AD203B41FA5}">
                      <a16:colId xmlns:a16="http://schemas.microsoft.com/office/drawing/2014/main" val="319765436"/>
                    </a:ext>
                  </a:extLst>
                </a:gridCol>
                <a:gridCol w="609600">
                  <a:extLst>
                    <a:ext uri="{9D8B030D-6E8A-4147-A177-3AD203B41FA5}">
                      <a16:colId xmlns:a16="http://schemas.microsoft.com/office/drawing/2014/main" val="3678750507"/>
                    </a:ext>
                  </a:extLst>
                </a:gridCol>
              </a:tblGrid>
              <a:tr h="370840">
                <a:tc>
                  <a:txBody>
                    <a:bodyPr/>
                    <a:lstStyle/>
                    <a:p>
                      <a:pPr algn="ctr"/>
                      <a:r>
                        <a:rPr lang="en-US" dirty="0"/>
                        <a:t>0</a:t>
                      </a:r>
                      <a:endParaRPr lang="en-US" b="1" dirty="0">
                        <a:solidFill>
                          <a:srgbClr val="FF0000"/>
                        </a:solidFill>
                        <a:latin typeface="Courier New" panose="02070309020205020404" pitchFamily="49" charset="0"/>
                        <a:cs typeface="Courier New" panose="02070309020205020404" pitchFamily="49" charset="0"/>
                      </a:endParaRPr>
                    </a:p>
                  </a:txBody>
                  <a:tcPr/>
                </a:tc>
                <a:tc>
                  <a:txBody>
                    <a:bodyPr/>
                    <a:lstStyle/>
                    <a:p>
                      <a:pPr algn="ctr"/>
                      <a:r>
                        <a:rPr lang="en-US" dirty="0"/>
                        <a:t>1</a:t>
                      </a:r>
                      <a:endParaRPr lang="en-US" b="1" dirty="0">
                        <a:solidFill>
                          <a:srgbClr val="FF0000"/>
                        </a:solidFill>
                        <a:latin typeface="Courier New" panose="02070309020205020404" pitchFamily="49" charset="0"/>
                        <a:cs typeface="Courier New" panose="02070309020205020404" pitchFamily="49" charset="0"/>
                      </a:endParaRPr>
                    </a:p>
                  </a:txBody>
                  <a:tcPr/>
                </a:tc>
                <a:tc>
                  <a:txBody>
                    <a:bodyPr/>
                    <a:lstStyle/>
                    <a:p>
                      <a:pPr algn="ctr"/>
                      <a:r>
                        <a:rPr lang="en-US" dirty="0"/>
                        <a:t>2</a:t>
                      </a:r>
                      <a:endParaRPr lang="en-US" b="1" dirty="0">
                        <a:solidFill>
                          <a:srgbClr val="FF0000"/>
                        </a:solidFill>
                        <a:latin typeface="Courier New" panose="02070309020205020404" pitchFamily="49" charset="0"/>
                        <a:cs typeface="Courier New" panose="02070309020205020404" pitchFamily="49" charset="0"/>
                      </a:endParaRPr>
                    </a:p>
                  </a:txBody>
                  <a:tcPr/>
                </a:tc>
                <a:tc>
                  <a:txBody>
                    <a:bodyPr/>
                    <a:lstStyle/>
                    <a:p>
                      <a:pPr algn="ctr"/>
                      <a:r>
                        <a:rPr lang="en-US" dirty="0"/>
                        <a:t>3</a:t>
                      </a:r>
                      <a:endParaRPr lang="en-US" b="1" dirty="0">
                        <a:solidFill>
                          <a:srgbClr val="FF0000"/>
                        </a:solidFill>
                        <a:latin typeface="Courier New" panose="02070309020205020404" pitchFamily="49" charset="0"/>
                        <a:cs typeface="Courier New" panose="02070309020205020404" pitchFamily="49" charset="0"/>
                      </a:endParaRPr>
                    </a:p>
                  </a:txBody>
                  <a:tcPr/>
                </a:tc>
                <a:tc>
                  <a:txBody>
                    <a:bodyPr/>
                    <a:lstStyle/>
                    <a:p>
                      <a:pPr algn="ctr"/>
                      <a:r>
                        <a:rPr lang="en-US" dirty="0"/>
                        <a:t>4</a:t>
                      </a:r>
                      <a:endParaRPr lang="en-US" b="1" dirty="0">
                        <a:solidFill>
                          <a:srgbClr val="FF0000"/>
                        </a:solidFill>
                        <a:latin typeface="Courier New" panose="02070309020205020404" pitchFamily="49" charset="0"/>
                        <a:cs typeface="Courier New" panose="02070309020205020404" pitchFamily="49" charset="0"/>
                      </a:endParaRPr>
                    </a:p>
                  </a:txBody>
                  <a:tcPr/>
                </a:tc>
                <a:tc>
                  <a:txBody>
                    <a:bodyPr/>
                    <a:lstStyle/>
                    <a:p>
                      <a:pPr algn="ctr"/>
                      <a:r>
                        <a:rPr lang="en-US" dirty="0"/>
                        <a:t>5</a:t>
                      </a:r>
                      <a:endParaRPr lang="en-US" b="1" dirty="0">
                        <a:solidFill>
                          <a:srgbClr val="FF0000"/>
                        </a:solidFill>
                        <a:latin typeface="Courier New" panose="02070309020205020404" pitchFamily="49" charset="0"/>
                        <a:cs typeface="Courier New" panose="02070309020205020404" pitchFamily="49" charset="0"/>
                      </a:endParaRPr>
                    </a:p>
                  </a:txBody>
                  <a:tcPr/>
                </a:tc>
                <a:tc>
                  <a:txBody>
                    <a:bodyPr/>
                    <a:lstStyle/>
                    <a:p>
                      <a:pPr algn="ctr"/>
                      <a:r>
                        <a:rPr lang="en-US" dirty="0"/>
                        <a:t>6</a:t>
                      </a:r>
                      <a:endParaRPr lang="en-US" b="1" dirty="0">
                        <a:solidFill>
                          <a:srgbClr val="FF0000"/>
                        </a:solidFill>
                        <a:latin typeface="Courier New" panose="02070309020205020404" pitchFamily="49" charset="0"/>
                        <a:cs typeface="Courier New" panose="02070309020205020404" pitchFamily="49" charset="0"/>
                      </a:endParaRPr>
                    </a:p>
                  </a:txBody>
                  <a:tcPr/>
                </a:tc>
                <a:tc>
                  <a:txBody>
                    <a:bodyPr/>
                    <a:lstStyle/>
                    <a:p>
                      <a:pPr algn="ctr"/>
                      <a:r>
                        <a:rPr lang="en-US" dirty="0"/>
                        <a:t>7</a:t>
                      </a:r>
                      <a:endParaRPr lang="en-US" b="1" dirty="0">
                        <a:solidFill>
                          <a:srgbClr val="FF0000"/>
                        </a:solidFill>
                        <a:latin typeface="Courier New" panose="02070309020205020404" pitchFamily="49" charset="0"/>
                        <a:cs typeface="Courier New" panose="02070309020205020404" pitchFamily="49" charset="0"/>
                      </a:endParaRPr>
                    </a:p>
                  </a:txBody>
                  <a:tcPr/>
                </a:tc>
                <a:tc>
                  <a:txBody>
                    <a:bodyPr/>
                    <a:lstStyle/>
                    <a:p>
                      <a:pPr algn="ctr"/>
                      <a:r>
                        <a:rPr lang="en-US" dirty="0"/>
                        <a:t>8</a:t>
                      </a:r>
                      <a:endParaRPr lang="en-US" b="1" dirty="0">
                        <a:solidFill>
                          <a:srgbClr val="FF0000"/>
                        </a:solidFill>
                        <a:latin typeface="Courier New" panose="02070309020205020404" pitchFamily="49" charset="0"/>
                        <a:cs typeface="Courier New" panose="02070309020205020404" pitchFamily="49" charset="0"/>
                      </a:endParaRPr>
                    </a:p>
                  </a:txBody>
                  <a:tcPr/>
                </a:tc>
                <a:tc>
                  <a:txBody>
                    <a:bodyPr/>
                    <a:lstStyle/>
                    <a:p>
                      <a:pPr algn="ctr"/>
                      <a:r>
                        <a:rPr lang="en-US" dirty="0"/>
                        <a:t>9</a:t>
                      </a:r>
                      <a:endParaRPr lang="en-US" b="1" dirty="0">
                        <a:solidFill>
                          <a:srgbClr val="FF000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138422357"/>
                  </a:ext>
                </a:extLst>
              </a:tr>
              <a:tr h="370840">
                <a:tc>
                  <a:txBody>
                    <a:bodyPr/>
                    <a:lstStyle/>
                    <a:p>
                      <a:pPr algn="ctr"/>
                      <a:r>
                        <a:rPr lang="en-US" dirty="0"/>
                        <a:t>50</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t>90</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t>65</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t>80</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t>60</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t>75</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t>95</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t>78</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t>64</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t>81</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56749473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22273115"/>
              </p:ext>
            </p:extLst>
          </p:nvPr>
        </p:nvGraphicFramePr>
        <p:xfrm>
          <a:off x="1524000" y="3162610"/>
          <a:ext cx="6096000" cy="741680"/>
        </p:xfrm>
        <a:graphic>
          <a:graphicData uri="http://schemas.openxmlformats.org/drawingml/2006/table">
            <a:tbl>
              <a:tblPr bandRow="1">
                <a:tableStyleId>{93296810-A885-4BE3-A3E7-6D5BEEA58F35}</a:tableStyleId>
              </a:tblPr>
              <a:tblGrid>
                <a:gridCol w="609600">
                  <a:extLst>
                    <a:ext uri="{9D8B030D-6E8A-4147-A177-3AD203B41FA5}">
                      <a16:colId xmlns:a16="http://schemas.microsoft.com/office/drawing/2014/main" val="3708519675"/>
                    </a:ext>
                  </a:extLst>
                </a:gridCol>
                <a:gridCol w="609600">
                  <a:extLst>
                    <a:ext uri="{9D8B030D-6E8A-4147-A177-3AD203B41FA5}">
                      <a16:colId xmlns:a16="http://schemas.microsoft.com/office/drawing/2014/main" val="1926236515"/>
                    </a:ext>
                  </a:extLst>
                </a:gridCol>
                <a:gridCol w="609600">
                  <a:extLst>
                    <a:ext uri="{9D8B030D-6E8A-4147-A177-3AD203B41FA5}">
                      <a16:colId xmlns:a16="http://schemas.microsoft.com/office/drawing/2014/main" val="2670874603"/>
                    </a:ext>
                  </a:extLst>
                </a:gridCol>
                <a:gridCol w="609600">
                  <a:extLst>
                    <a:ext uri="{9D8B030D-6E8A-4147-A177-3AD203B41FA5}">
                      <a16:colId xmlns:a16="http://schemas.microsoft.com/office/drawing/2014/main" val="3600435437"/>
                    </a:ext>
                  </a:extLst>
                </a:gridCol>
                <a:gridCol w="609600">
                  <a:extLst>
                    <a:ext uri="{9D8B030D-6E8A-4147-A177-3AD203B41FA5}">
                      <a16:colId xmlns:a16="http://schemas.microsoft.com/office/drawing/2014/main" val="169028993"/>
                    </a:ext>
                  </a:extLst>
                </a:gridCol>
                <a:gridCol w="609600">
                  <a:extLst>
                    <a:ext uri="{9D8B030D-6E8A-4147-A177-3AD203B41FA5}">
                      <a16:colId xmlns:a16="http://schemas.microsoft.com/office/drawing/2014/main" val="2598968516"/>
                    </a:ext>
                  </a:extLst>
                </a:gridCol>
                <a:gridCol w="609600">
                  <a:extLst>
                    <a:ext uri="{9D8B030D-6E8A-4147-A177-3AD203B41FA5}">
                      <a16:colId xmlns:a16="http://schemas.microsoft.com/office/drawing/2014/main" val="992288346"/>
                    </a:ext>
                  </a:extLst>
                </a:gridCol>
                <a:gridCol w="609600">
                  <a:extLst>
                    <a:ext uri="{9D8B030D-6E8A-4147-A177-3AD203B41FA5}">
                      <a16:colId xmlns:a16="http://schemas.microsoft.com/office/drawing/2014/main" val="2032068618"/>
                    </a:ext>
                  </a:extLst>
                </a:gridCol>
                <a:gridCol w="609600">
                  <a:extLst>
                    <a:ext uri="{9D8B030D-6E8A-4147-A177-3AD203B41FA5}">
                      <a16:colId xmlns:a16="http://schemas.microsoft.com/office/drawing/2014/main" val="319765436"/>
                    </a:ext>
                  </a:extLst>
                </a:gridCol>
                <a:gridCol w="609600">
                  <a:extLst>
                    <a:ext uri="{9D8B030D-6E8A-4147-A177-3AD203B41FA5}">
                      <a16:colId xmlns:a16="http://schemas.microsoft.com/office/drawing/2014/main" val="3678750507"/>
                    </a:ext>
                  </a:extLst>
                </a:gridCol>
              </a:tblGrid>
              <a:tr h="370840">
                <a:tc>
                  <a:txBody>
                    <a:bodyPr/>
                    <a:lstStyle/>
                    <a:p>
                      <a:pPr algn="ctr"/>
                      <a:r>
                        <a:rPr lang="en-US" dirty="0"/>
                        <a:t>0</a:t>
                      </a:r>
                      <a:endParaRPr lang="en-US" b="1" dirty="0">
                        <a:solidFill>
                          <a:srgbClr val="FF0000"/>
                        </a:solidFill>
                        <a:latin typeface="Garamond" panose="02020404030301010803" pitchFamily="18" charset="0"/>
                        <a:cs typeface="Courier New" panose="02070309020205020404" pitchFamily="49" charset="0"/>
                      </a:endParaRPr>
                    </a:p>
                  </a:txBody>
                  <a:tcPr/>
                </a:tc>
                <a:tc>
                  <a:txBody>
                    <a:bodyPr/>
                    <a:lstStyle/>
                    <a:p>
                      <a:pPr algn="ctr"/>
                      <a:r>
                        <a:rPr lang="en-US" dirty="0"/>
                        <a:t>1</a:t>
                      </a:r>
                      <a:endParaRPr lang="en-US" b="1" dirty="0">
                        <a:solidFill>
                          <a:srgbClr val="FF0000"/>
                        </a:solidFill>
                        <a:latin typeface="Garamond" panose="02020404030301010803" pitchFamily="18" charset="0"/>
                        <a:cs typeface="Courier New" panose="02070309020205020404" pitchFamily="49" charset="0"/>
                      </a:endParaRPr>
                    </a:p>
                  </a:txBody>
                  <a:tcPr/>
                </a:tc>
                <a:tc>
                  <a:txBody>
                    <a:bodyPr/>
                    <a:lstStyle/>
                    <a:p>
                      <a:pPr algn="ctr"/>
                      <a:r>
                        <a:rPr lang="en-US" dirty="0"/>
                        <a:t>2</a:t>
                      </a:r>
                      <a:endParaRPr lang="en-US" b="1" dirty="0">
                        <a:solidFill>
                          <a:srgbClr val="FF0000"/>
                        </a:solidFill>
                        <a:latin typeface="Garamond" panose="02020404030301010803" pitchFamily="18" charset="0"/>
                        <a:cs typeface="Courier New" panose="02070309020205020404" pitchFamily="49" charset="0"/>
                      </a:endParaRPr>
                    </a:p>
                  </a:txBody>
                  <a:tcPr/>
                </a:tc>
                <a:tc>
                  <a:txBody>
                    <a:bodyPr/>
                    <a:lstStyle/>
                    <a:p>
                      <a:pPr algn="ctr"/>
                      <a:r>
                        <a:rPr lang="en-US" dirty="0"/>
                        <a:t>3</a:t>
                      </a:r>
                      <a:endParaRPr lang="en-US" b="1" dirty="0">
                        <a:solidFill>
                          <a:srgbClr val="FF0000"/>
                        </a:solidFill>
                        <a:latin typeface="Garamond" panose="02020404030301010803" pitchFamily="18" charset="0"/>
                        <a:cs typeface="Courier New" panose="02070309020205020404" pitchFamily="49" charset="0"/>
                      </a:endParaRPr>
                    </a:p>
                  </a:txBody>
                  <a:tcPr/>
                </a:tc>
                <a:tc>
                  <a:txBody>
                    <a:bodyPr/>
                    <a:lstStyle/>
                    <a:p>
                      <a:pPr algn="ctr"/>
                      <a:r>
                        <a:rPr lang="en-US" dirty="0"/>
                        <a:t>4</a:t>
                      </a:r>
                      <a:endParaRPr lang="en-US" b="1" dirty="0">
                        <a:solidFill>
                          <a:srgbClr val="FF0000"/>
                        </a:solidFill>
                        <a:latin typeface="Garamond" panose="02020404030301010803" pitchFamily="18" charset="0"/>
                        <a:cs typeface="Courier New" panose="02070309020205020404" pitchFamily="49" charset="0"/>
                      </a:endParaRPr>
                    </a:p>
                  </a:txBody>
                  <a:tcPr/>
                </a:tc>
                <a:tc>
                  <a:txBody>
                    <a:bodyPr/>
                    <a:lstStyle/>
                    <a:p>
                      <a:pPr algn="ctr"/>
                      <a:r>
                        <a:rPr lang="en-US" dirty="0"/>
                        <a:t>5</a:t>
                      </a:r>
                      <a:endParaRPr lang="en-US" b="1" dirty="0">
                        <a:solidFill>
                          <a:srgbClr val="FF0000"/>
                        </a:solidFill>
                        <a:latin typeface="Garamond" panose="02020404030301010803" pitchFamily="18" charset="0"/>
                        <a:cs typeface="Courier New" panose="02070309020205020404" pitchFamily="49" charset="0"/>
                      </a:endParaRPr>
                    </a:p>
                  </a:txBody>
                  <a:tcPr/>
                </a:tc>
                <a:tc>
                  <a:txBody>
                    <a:bodyPr/>
                    <a:lstStyle/>
                    <a:p>
                      <a:pPr algn="ctr"/>
                      <a:r>
                        <a:rPr lang="en-US" dirty="0"/>
                        <a:t>6</a:t>
                      </a:r>
                      <a:endParaRPr lang="en-US" b="1" dirty="0">
                        <a:solidFill>
                          <a:srgbClr val="FF0000"/>
                        </a:solidFill>
                        <a:latin typeface="Garamond" panose="02020404030301010803" pitchFamily="18" charset="0"/>
                        <a:cs typeface="Courier New" panose="02070309020205020404" pitchFamily="49" charset="0"/>
                      </a:endParaRPr>
                    </a:p>
                  </a:txBody>
                  <a:tcPr/>
                </a:tc>
                <a:tc>
                  <a:txBody>
                    <a:bodyPr/>
                    <a:lstStyle/>
                    <a:p>
                      <a:pPr algn="ctr"/>
                      <a:r>
                        <a:rPr lang="en-US" dirty="0"/>
                        <a:t>7</a:t>
                      </a:r>
                      <a:endParaRPr lang="en-US" b="1" dirty="0">
                        <a:solidFill>
                          <a:srgbClr val="FF0000"/>
                        </a:solidFill>
                        <a:latin typeface="Garamond" panose="02020404030301010803" pitchFamily="18" charset="0"/>
                        <a:cs typeface="Courier New" panose="02070309020205020404" pitchFamily="49" charset="0"/>
                      </a:endParaRPr>
                    </a:p>
                  </a:txBody>
                  <a:tcPr/>
                </a:tc>
                <a:tc>
                  <a:txBody>
                    <a:bodyPr/>
                    <a:lstStyle/>
                    <a:p>
                      <a:pPr algn="ctr"/>
                      <a:r>
                        <a:rPr lang="en-US" dirty="0"/>
                        <a:t>8</a:t>
                      </a:r>
                      <a:endParaRPr lang="en-US" b="1" dirty="0">
                        <a:solidFill>
                          <a:srgbClr val="FF0000"/>
                        </a:solidFill>
                        <a:latin typeface="Garamond" panose="02020404030301010803" pitchFamily="18" charset="0"/>
                        <a:cs typeface="Courier New" panose="02070309020205020404" pitchFamily="49" charset="0"/>
                      </a:endParaRPr>
                    </a:p>
                  </a:txBody>
                  <a:tcPr/>
                </a:tc>
                <a:tc>
                  <a:txBody>
                    <a:bodyPr/>
                    <a:lstStyle/>
                    <a:p>
                      <a:pPr algn="ctr"/>
                      <a:r>
                        <a:rPr lang="en-US" dirty="0"/>
                        <a:t>9</a:t>
                      </a:r>
                      <a:endParaRPr lang="en-US" b="1" dirty="0">
                        <a:solidFill>
                          <a:srgbClr val="FF0000"/>
                        </a:solidFill>
                        <a:latin typeface="Garamond" panose="02020404030301010803" pitchFamily="18" charset="0"/>
                        <a:cs typeface="Courier New" panose="02070309020205020404" pitchFamily="49" charset="0"/>
                      </a:endParaRPr>
                    </a:p>
                  </a:txBody>
                  <a:tcPr/>
                </a:tc>
                <a:extLst>
                  <a:ext uri="{0D108BD9-81ED-4DB2-BD59-A6C34878D82A}">
                    <a16:rowId xmlns:a16="http://schemas.microsoft.com/office/drawing/2014/main" val="3138422357"/>
                  </a:ext>
                </a:extLst>
              </a:tr>
              <a:tr h="370840">
                <a:tc>
                  <a:txBody>
                    <a:bodyPr/>
                    <a:lstStyle/>
                    <a:p>
                      <a:pPr algn="ctr"/>
                      <a:r>
                        <a:rPr lang="en-US" dirty="0"/>
                        <a:t>90</a:t>
                      </a:r>
                      <a:endParaRPr lang="en-US" dirty="0">
                        <a:latin typeface="Garamond" panose="02020404030301010803" pitchFamily="18" charset="0"/>
                        <a:cs typeface="Courier New" panose="02070309020205020404" pitchFamily="49" charset="0"/>
                      </a:endParaRPr>
                    </a:p>
                  </a:txBody>
                  <a:tcPr/>
                </a:tc>
                <a:tc>
                  <a:txBody>
                    <a:bodyPr/>
                    <a:lstStyle/>
                    <a:p>
                      <a:pPr algn="ctr"/>
                      <a:r>
                        <a:rPr lang="en-US" dirty="0"/>
                        <a:t>65</a:t>
                      </a:r>
                      <a:endParaRPr lang="en-US" dirty="0">
                        <a:latin typeface="Garamond" panose="02020404030301010803" pitchFamily="18" charset="0"/>
                        <a:cs typeface="Courier New" panose="02070309020205020404" pitchFamily="49" charset="0"/>
                      </a:endParaRPr>
                    </a:p>
                  </a:txBody>
                  <a:tcPr/>
                </a:tc>
                <a:tc>
                  <a:txBody>
                    <a:bodyPr/>
                    <a:lstStyle/>
                    <a:p>
                      <a:pPr algn="ctr"/>
                      <a:r>
                        <a:rPr lang="en-US" dirty="0"/>
                        <a:t>80</a:t>
                      </a:r>
                      <a:endParaRPr lang="en-US" dirty="0">
                        <a:latin typeface="Garamond" panose="02020404030301010803" pitchFamily="18" charset="0"/>
                        <a:cs typeface="Courier New" panose="02070309020205020404" pitchFamily="49" charset="0"/>
                      </a:endParaRPr>
                    </a:p>
                  </a:txBody>
                  <a:tcPr/>
                </a:tc>
                <a:tc>
                  <a:txBody>
                    <a:bodyPr/>
                    <a:lstStyle/>
                    <a:p>
                      <a:pPr algn="ctr"/>
                      <a:r>
                        <a:rPr lang="en-US" dirty="0"/>
                        <a:t>60</a:t>
                      </a:r>
                      <a:endParaRPr lang="en-US" dirty="0">
                        <a:latin typeface="Garamond" panose="02020404030301010803" pitchFamily="18" charset="0"/>
                        <a:cs typeface="Courier New" panose="02070309020205020404" pitchFamily="49" charset="0"/>
                      </a:endParaRPr>
                    </a:p>
                  </a:txBody>
                  <a:tcPr/>
                </a:tc>
                <a:tc>
                  <a:txBody>
                    <a:bodyPr/>
                    <a:lstStyle/>
                    <a:p>
                      <a:pPr algn="ctr"/>
                      <a:r>
                        <a:rPr lang="en-US" dirty="0"/>
                        <a:t>75</a:t>
                      </a:r>
                      <a:endParaRPr lang="en-US" dirty="0">
                        <a:latin typeface="Garamond" panose="02020404030301010803" pitchFamily="18" charset="0"/>
                        <a:cs typeface="Courier New" panose="02070309020205020404" pitchFamily="49" charset="0"/>
                      </a:endParaRPr>
                    </a:p>
                  </a:txBody>
                  <a:tcPr/>
                </a:tc>
                <a:tc>
                  <a:txBody>
                    <a:bodyPr/>
                    <a:lstStyle/>
                    <a:p>
                      <a:pPr algn="ctr"/>
                      <a:r>
                        <a:rPr lang="en-US" dirty="0"/>
                        <a:t>95</a:t>
                      </a:r>
                      <a:endParaRPr lang="en-US" dirty="0">
                        <a:latin typeface="Garamond" panose="02020404030301010803" pitchFamily="18" charset="0"/>
                        <a:cs typeface="Courier New" panose="02070309020205020404" pitchFamily="49" charset="0"/>
                      </a:endParaRPr>
                    </a:p>
                  </a:txBody>
                  <a:tcPr/>
                </a:tc>
                <a:tc>
                  <a:txBody>
                    <a:bodyPr/>
                    <a:lstStyle/>
                    <a:p>
                      <a:pPr algn="ctr"/>
                      <a:r>
                        <a:rPr lang="en-US" dirty="0"/>
                        <a:t>78</a:t>
                      </a:r>
                      <a:endParaRPr lang="en-US" dirty="0">
                        <a:latin typeface="Garamond" panose="02020404030301010803" pitchFamily="18" charset="0"/>
                        <a:cs typeface="Courier New" panose="02070309020205020404" pitchFamily="49" charset="0"/>
                      </a:endParaRPr>
                    </a:p>
                  </a:txBody>
                  <a:tcPr/>
                </a:tc>
                <a:tc>
                  <a:txBody>
                    <a:bodyPr/>
                    <a:lstStyle/>
                    <a:p>
                      <a:pPr algn="ctr"/>
                      <a:r>
                        <a:rPr lang="en-US" dirty="0"/>
                        <a:t>64</a:t>
                      </a:r>
                      <a:endParaRPr lang="en-US" dirty="0">
                        <a:latin typeface="Garamond" panose="02020404030301010803" pitchFamily="18" charset="0"/>
                        <a:cs typeface="Courier New" panose="02070309020205020404" pitchFamily="49" charset="0"/>
                      </a:endParaRPr>
                    </a:p>
                  </a:txBody>
                  <a:tcPr/>
                </a:tc>
                <a:tc>
                  <a:txBody>
                    <a:bodyPr/>
                    <a:lstStyle/>
                    <a:p>
                      <a:pPr algn="ctr"/>
                      <a:r>
                        <a:rPr lang="en-US" dirty="0"/>
                        <a:t>81</a:t>
                      </a:r>
                      <a:endParaRPr lang="en-US" dirty="0">
                        <a:latin typeface="Garamond" panose="02020404030301010803" pitchFamily="18" charset="0"/>
                        <a:cs typeface="Courier New" panose="02070309020205020404" pitchFamily="49" charset="0"/>
                      </a:endParaRPr>
                    </a:p>
                  </a:txBody>
                  <a:tcPr/>
                </a:tc>
                <a:tc>
                  <a:txBody>
                    <a:bodyPr/>
                    <a:lstStyle/>
                    <a:p>
                      <a:pPr algn="ctr"/>
                      <a:r>
                        <a:rPr lang="en-US" dirty="0"/>
                        <a:t>50</a:t>
                      </a:r>
                      <a:endParaRPr lang="en-US" dirty="0">
                        <a:latin typeface="Garamond" panose="02020404030301010803" pitchFamily="18" charset="0"/>
                      </a:endParaRPr>
                    </a:p>
                  </a:txBody>
                  <a:tcPr/>
                </a:tc>
                <a:extLst>
                  <a:ext uri="{0D108BD9-81ED-4DB2-BD59-A6C34878D82A}">
                    <a16:rowId xmlns:a16="http://schemas.microsoft.com/office/drawing/2014/main" val="567494731"/>
                  </a:ext>
                </a:extLst>
              </a:tr>
            </a:tbl>
          </a:graphicData>
        </a:graphic>
      </p:graphicFrame>
      <p:grpSp>
        <p:nvGrpSpPr>
          <p:cNvPr id="41" name="Group 40"/>
          <p:cNvGrpSpPr/>
          <p:nvPr/>
        </p:nvGrpSpPr>
        <p:grpSpPr>
          <a:xfrm>
            <a:off x="1817944" y="2405131"/>
            <a:ext cx="5485826" cy="772916"/>
            <a:chOff x="1817944" y="2513285"/>
            <a:chExt cx="5485826" cy="772916"/>
          </a:xfrm>
        </p:grpSpPr>
        <p:cxnSp>
          <p:nvCxnSpPr>
            <p:cNvPr id="8" name="Curved Connector 7"/>
            <p:cNvCxnSpPr/>
            <p:nvPr/>
          </p:nvCxnSpPr>
          <p:spPr>
            <a:xfrm rot="5400000">
              <a:off x="6634858" y="2601852"/>
              <a:ext cx="720604" cy="6172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p:cNvCxnSpPr/>
            <p:nvPr/>
          </p:nvCxnSpPr>
          <p:spPr>
            <a:xfrm rot="5400000">
              <a:off x="6017638" y="2617289"/>
              <a:ext cx="720604" cy="6172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rot="5400000">
              <a:off x="5422469" y="2574985"/>
              <a:ext cx="720604" cy="6172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rot="5400000">
              <a:off x="4827300" y="2601852"/>
              <a:ext cx="720604" cy="6172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5400000">
              <a:off x="4210080" y="2617289"/>
              <a:ext cx="720604" cy="6172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5400000">
              <a:off x="3614911" y="2574985"/>
              <a:ext cx="720604" cy="6172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rot="5400000">
              <a:off x="2978641" y="2591844"/>
              <a:ext cx="720604" cy="6172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rot="5400000">
              <a:off x="2361421" y="2607281"/>
              <a:ext cx="720604" cy="6172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rot="5400000">
              <a:off x="1766252" y="2564977"/>
              <a:ext cx="720604" cy="6172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 name="Freeform 37"/>
          <p:cNvSpPr/>
          <p:nvPr/>
        </p:nvSpPr>
        <p:spPr>
          <a:xfrm>
            <a:off x="1211580" y="1389176"/>
            <a:ext cx="6892290" cy="891540"/>
          </a:xfrm>
          <a:custGeom>
            <a:avLst/>
            <a:gdLst>
              <a:gd name="connsiteX0" fmla="*/ 297180 w 6892290"/>
              <a:gd name="connsiteY0" fmla="*/ 891540 h 891540"/>
              <a:gd name="connsiteX1" fmla="*/ 297180 w 6892290"/>
              <a:gd name="connsiteY1" fmla="*/ 891540 h 891540"/>
              <a:gd name="connsiteX2" fmla="*/ 11430 w 6892290"/>
              <a:gd name="connsiteY2" fmla="*/ 880110 h 891540"/>
              <a:gd name="connsiteX3" fmla="*/ 0 w 6892290"/>
              <a:gd name="connsiteY3" fmla="*/ 0 h 891540"/>
              <a:gd name="connsiteX4" fmla="*/ 6892290 w 6892290"/>
              <a:gd name="connsiteY4" fmla="*/ 45720 h 891540"/>
              <a:gd name="connsiteX5" fmla="*/ 6892290 w 6892290"/>
              <a:gd name="connsiteY5" fmla="*/ 880110 h 891540"/>
              <a:gd name="connsiteX6" fmla="*/ 6423660 w 6892290"/>
              <a:gd name="connsiteY6" fmla="*/ 868680 h 89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92290" h="891540">
                <a:moveTo>
                  <a:pt x="297180" y="891540"/>
                </a:moveTo>
                <a:lnTo>
                  <a:pt x="297180" y="891540"/>
                </a:lnTo>
                <a:cubicBezTo>
                  <a:pt x="64811" y="878631"/>
                  <a:pt x="160126" y="880110"/>
                  <a:pt x="11430" y="880110"/>
                </a:cubicBezTo>
                <a:lnTo>
                  <a:pt x="0" y="0"/>
                </a:lnTo>
                <a:lnTo>
                  <a:pt x="6892290" y="45720"/>
                </a:lnTo>
                <a:lnTo>
                  <a:pt x="6892290" y="880110"/>
                </a:lnTo>
                <a:lnTo>
                  <a:pt x="6423660" y="86868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01929" y="6102079"/>
            <a:ext cx="3432030" cy="369332"/>
          </a:xfrm>
          <a:prstGeom prst="rect">
            <a:avLst/>
          </a:prstGeom>
        </p:spPr>
        <p:txBody>
          <a:bodyPr wrap="none">
            <a:spAutoFit/>
          </a:bodyPr>
          <a:lstStyle/>
          <a:p>
            <a:r>
              <a:rPr lang="en-US" b="1" dirty="0">
                <a:solidFill>
                  <a:srgbClr val="FF0000"/>
                </a:solidFill>
                <a:latin typeface="Garamond" panose="02020404030301010803" pitchFamily="18" charset="0"/>
              </a:rPr>
              <a:t>Shift array elements left to right? </a:t>
            </a:r>
          </a:p>
        </p:txBody>
      </p:sp>
      <p:sp>
        <p:nvSpPr>
          <p:cNvPr id="7" name="Rectangle 6"/>
          <p:cNvSpPr/>
          <p:nvPr/>
        </p:nvSpPr>
        <p:spPr>
          <a:xfrm>
            <a:off x="7485488" y="6066185"/>
            <a:ext cx="1614545"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ArrayShift.java</a:t>
            </a:r>
          </a:p>
        </p:txBody>
      </p:sp>
      <p:pic>
        <p:nvPicPr>
          <p:cNvPr id="18" name="Picture 17"/>
          <p:cNvPicPr>
            <a:picLocks noChangeAspect="1"/>
          </p:cNvPicPr>
          <p:nvPr/>
        </p:nvPicPr>
        <p:blipFill>
          <a:blip r:embed="rId2"/>
          <a:stretch>
            <a:fillRect/>
          </a:stretch>
        </p:blipFill>
        <p:spPr>
          <a:xfrm>
            <a:off x="1605555" y="4059403"/>
            <a:ext cx="6257925" cy="1809750"/>
          </a:xfrm>
          <a:prstGeom prst="rect">
            <a:avLst/>
          </a:prstGeom>
        </p:spPr>
      </p:pic>
    </p:spTree>
    <p:extLst>
      <p:ext uri="{BB962C8B-B14F-4D97-AF65-F5344CB8AC3E}">
        <p14:creationId xmlns:p14="http://schemas.microsoft.com/office/powerpoint/2010/main" val="319395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Array contents are stored together in one section of memory. </a:t>
            </a:r>
          </a:p>
          <a:p>
            <a:r>
              <a:rPr lang="en-US" dirty="0"/>
              <a:t>The location of the entire array contents can be specified by one memory address, the memory address of the array.</a:t>
            </a:r>
          </a:p>
          <a:p>
            <a:endParaRPr lang="en-US" dirty="0"/>
          </a:p>
        </p:txBody>
      </p:sp>
      <p:sp>
        <p:nvSpPr>
          <p:cNvPr id="3" name="Title 2"/>
          <p:cNvSpPr>
            <a:spLocks noGrp="1"/>
          </p:cNvSpPr>
          <p:nvPr>
            <p:ph type="ctrTitle"/>
          </p:nvPr>
        </p:nvSpPr>
        <p:spPr/>
        <p:txBody>
          <a:bodyPr/>
          <a:lstStyle/>
          <a:p>
            <a:r>
              <a:rPr lang="en-US" dirty="0"/>
              <a:t>Array Assignment (1/2)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17</a:t>
            </a:fld>
            <a:endParaRPr lang="en-US"/>
          </a:p>
        </p:txBody>
      </p:sp>
      <p:sp>
        <p:nvSpPr>
          <p:cNvPr id="6" name="Rectangle 5"/>
          <p:cNvSpPr/>
          <p:nvPr/>
        </p:nvSpPr>
        <p:spPr>
          <a:xfrm>
            <a:off x="2147032" y="2376811"/>
            <a:ext cx="4847312" cy="1754326"/>
          </a:xfrm>
          <a:prstGeom prst="rect">
            <a:avLst/>
          </a:prstGeom>
        </p:spPr>
        <p:txBody>
          <a:bodyPr wrap="square">
            <a:spAutoFit/>
          </a:bodyPr>
          <a:lstStyle/>
          <a:p>
            <a:pPr algn="ctr"/>
            <a:r>
              <a:rPr lang="en-US" dirty="0">
                <a:latin typeface="Times New Roman" panose="02020603050405020304" pitchFamily="18" charset="0"/>
                <a:cs typeface="Times New Roman" panose="02020603050405020304" pitchFamily="18" charset="0"/>
              </a:rPr>
              <a:t>Using  = operator</a:t>
            </a:r>
          </a:p>
          <a:p>
            <a:pPr algn="ctr"/>
            <a:endParaRPr lang="en-US" dirty="0">
              <a:latin typeface="Times New Roman" panose="02020603050405020304" pitchFamily="18" charset="0"/>
              <a:cs typeface="Times New Roman" panose="02020603050405020304" pitchFamily="18" charset="0"/>
            </a:endParaRPr>
          </a:p>
          <a:p>
            <a:pPr algn="ctr"/>
            <a:r>
              <a:rPr lang="en-US" dirty="0">
                <a:solidFill>
                  <a:srgbClr val="FF0000"/>
                </a:solidFill>
                <a:latin typeface="Times New Roman" panose="02020603050405020304" pitchFamily="18" charset="0"/>
                <a:cs typeface="Times New Roman" panose="02020603050405020304" pitchFamily="18" charset="0"/>
              </a:rPr>
              <a:t>Does not copy the contents of the array referenced by array1 to array2.</a:t>
            </a:r>
          </a:p>
          <a:p>
            <a:pPr algn="ctr"/>
            <a:endParaRPr lang="en-US" dirty="0">
              <a:solidFill>
                <a:srgbClr val="FF0000"/>
              </a:solidFill>
              <a:latin typeface="Times New Roman" panose="02020603050405020304" pitchFamily="18" charset="0"/>
              <a:cs typeface="Times New Roman" panose="02020603050405020304" pitchFamily="18" charset="0"/>
            </a:endParaRPr>
          </a:p>
          <a:p>
            <a:pPr algn="ctr"/>
            <a:r>
              <a:rPr lang="en-US" dirty="0">
                <a:solidFill>
                  <a:srgbClr val="FF0000"/>
                </a:solidFill>
                <a:latin typeface="Times New Roman" panose="02020603050405020304" pitchFamily="18" charset="0"/>
                <a:cs typeface="Times New Roman" panose="02020603050405020304" pitchFamily="18" charset="0"/>
              </a:rPr>
              <a:t>Copies the reference value from array1 to array2 </a:t>
            </a:r>
          </a:p>
        </p:txBody>
      </p:sp>
      <p:grpSp>
        <p:nvGrpSpPr>
          <p:cNvPr id="18" name="Group 17"/>
          <p:cNvGrpSpPr/>
          <p:nvPr/>
        </p:nvGrpSpPr>
        <p:grpSpPr>
          <a:xfrm>
            <a:off x="490216" y="4342959"/>
            <a:ext cx="2601406" cy="2064852"/>
            <a:chOff x="409535" y="2726650"/>
            <a:chExt cx="3305215" cy="3335902"/>
          </a:xfrm>
        </p:grpSpPr>
        <p:sp>
          <p:nvSpPr>
            <p:cNvPr id="7" name="Rectangle 6"/>
            <p:cNvSpPr/>
            <p:nvPr/>
          </p:nvSpPr>
          <p:spPr>
            <a:xfrm>
              <a:off x="2514600" y="3401458"/>
              <a:ext cx="1200150" cy="11887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mbria Math" panose="02040503050406030204" pitchFamily="18" charset="0"/>
                  <a:ea typeface="Cambria Math" panose="02040503050406030204" pitchFamily="18" charset="0"/>
                </a:rPr>
                <a:t>Elements of array1</a:t>
              </a:r>
            </a:p>
          </p:txBody>
        </p:sp>
        <p:sp>
          <p:nvSpPr>
            <p:cNvPr id="8" name="Rectangle 7"/>
            <p:cNvSpPr/>
            <p:nvPr/>
          </p:nvSpPr>
          <p:spPr>
            <a:xfrm>
              <a:off x="2514600" y="4873832"/>
              <a:ext cx="1200150" cy="11887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mbria Math" panose="02040503050406030204" pitchFamily="18" charset="0"/>
                  <a:ea typeface="Cambria Math" panose="02040503050406030204" pitchFamily="18" charset="0"/>
                </a:rPr>
                <a:t>Elements of array2</a:t>
              </a:r>
            </a:p>
          </p:txBody>
        </p:sp>
        <p:sp>
          <p:nvSpPr>
            <p:cNvPr id="9" name="Rectangle 8"/>
            <p:cNvSpPr/>
            <p:nvPr/>
          </p:nvSpPr>
          <p:spPr>
            <a:xfrm>
              <a:off x="606835" y="2726650"/>
              <a:ext cx="2097061" cy="745850"/>
            </a:xfrm>
            <a:prstGeom prst="rect">
              <a:avLst/>
            </a:prstGeom>
          </p:spPr>
          <p:txBody>
            <a:bodyPr wrap="none">
              <a:spAutoFit/>
            </a:bodyPr>
            <a:lstStyle/>
            <a:p>
              <a:r>
                <a:rPr lang="en-US" sz="1200" dirty="0">
                  <a:latin typeface="Cambria Math" panose="02040503050406030204" pitchFamily="18" charset="0"/>
                  <a:ea typeface="Cambria Math" panose="02040503050406030204" pitchFamily="18" charset="0"/>
                </a:rPr>
                <a:t>Before the assignment</a:t>
              </a:r>
            </a:p>
            <a:p>
              <a:r>
                <a:rPr lang="en-US" sz="1200" dirty="0">
                  <a:latin typeface="Cambria Math" panose="02040503050406030204" pitchFamily="18" charset="0"/>
                  <a:ea typeface="Cambria Math" panose="02040503050406030204" pitchFamily="18" charset="0"/>
                </a:rPr>
                <a:t>array2 = array1;</a:t>
              </a:r>
            </a:p>
          </p:txBody>
        </p:sp>
        <p:sp>
          <p:nvSpPr>
            <p:cNvPr id="10" name="Rectangle 9"/>
            <p:cNvSpPr/>
            <p:nvPr/>
          </p:nvSpPr>
          <p:spPr>
            <a:xfrm>
              <a:off x="409535" y="3411221"/>
              <a:ext cx="787550" cy="447510"/>
            </a:xfrm>
            <a:prstGeom prst="rect">
              <a:avLst/>
            </a:prstGeom>
          </p:spPr>
          <p:txBody>
            <a:bodyPr wrap="none">
              <a:spAutoFit/>
            </a:bodyPr>
            <a:lstStyle/>
            <a:p>
              <a:r>
                <a:rPr lang="en-US" sz="1200" dirty="0">
                  <a:latin typeface="Cambria Math" panose="02040503050406030204" pitchFamily="18" charset="0"/>
                  <a:ea typeface="Cambria Math" panose="02040503050406030204" pitchFamily="18" charset="0"/>
                </a:rPr>
                <a:t>array1</a:t>
              </a:r>
            </a:p>
          </p:txBody>
        </p:sp>
        <p:sp>
          <p:nvSpPr>
            <p:cNvPr id="11" name="Rectangle 10"/>
            <p:cNvSpPr/>
            <p:nvPr/>
          </p:nvSpPr>
          <p:spPr>
            <a:xfrm>
              <a:off x="420641" y="4831038"/>
              <a:ext cx="787550" cy="447510"/>
            </a:xfrm>
            <a:prstGeom prst="rect">
              <a:avLst/>
            </a:prstGeom>
          </p:spPr>
          <p:txBody>
            <a:bodyPr wrap="none">
              <a:spAutoFit/>
            </a:bodyPr>
            <a:lstStyle/>
            <a:p>
              <a:r>
                <a:rPr lang="en-US" sz="1200" dirty="0">
                  <a:latin typeface="Cambria Math" panose="02040503050406030204" pitchFamily="18" charset="0"/>
                  <a:ea typeface="Cambria Math" panose="02040503050406030204" pitchFamily="18" charset="0"/>
                </a:rPr>
                <a:t>array2</a:t>
              </a:r>
            </a:p>
          </p:txBody>
        </p:sp>
        <p:cxnSp>
          <p:nvCxnSpPr>
            <p:cNvPr id="15" name="Straight Arrow Connector 14"/>
            <p:cNvCxnSpPr/>
            <p:nvPr/>
          </p:nvCxnSpPr>
          <p:spPr>
            <a:xfrm>
              <a:off x="1213207" y="3611880"/>
              <a:ext cx="1118513"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p:cNvCxnSpPr/>
            <p:nvPr/>
          </p:nvCxnSpPr>
          <p:spPr>
            <a:xfrm>
              <a:off x="1194157" y="5044440"/>
              <a:ext cx="1118513"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19" name="Group 18"/>
          <p:cNvGrpSpPr/>
          <p:nvPr/>
        </p:nvGrpSpPr>
        <p:grpSpPr>
          <a:xfrm>
            <a:off x="5200084" y="4371051"/>
            <a:ext cx="2707131" cy="2089909"/>
            <a:chOff x="379067" y="2726650"/>
            <a:chExt cx="3335683" cy="3335902"/>
          </a:xfrm>
        </p:grpSpPr>
        <p:sp>
          <p:nvSpPr>
            <p:cNvPr id="20" name="Rectangle 19"/>
            <p:cNvSpPr/>
            <p:nvPr/>
          </p:nvSpPr>
          <p:spPr>
            <a:xfrm>
              <a:off x="2514600" y="3401458"/>
              <a:ext cx="1200150" cy="11887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mbria Math" panose="02040503050406030204" pitchFamily="18" charset="0"/>
                  <a:ea typeface="Cambria Math" panose="02040503050406030204" pitchFamily="18" charset="0"/>
                </a:rPr>
                <a:t>Elements of array1</a:t>
              </a:r>
            </a:p>
          </p:txBody>
        </p:sp>
        <p:sp>
          <p:nvSpPr>
            <p:cNvPr id="21" name="Rectangle 20"/>
            <p:cNvSpPr/>
            <p:nvPr/>
          </p:nvSpPr>
          <p:spPr>
            <a:xfrm>
              <a:off x="2514600" y="4873832"/>
              <a:ext cx="1200150" cy="11887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mbria Math" panose="02040503050406030204" pitchFamily="18" charset="0"/>
                  <a:ea typeface="Cambria Math" panose="02040503050406030204" pitchFamily="18" charset="0"/>
                </a:rPr>
                <a:t>Elements of array2</a:t>
              </a:r>
            </a:p>
          </p:txBody>
        </p:sp>
        <p:sp>
          <p:nvSpPr>
            <p:cNvPr id="22" name="Rectangle 21"/>
            <p:cNvSpPr/>
            <p:nvPr/>
          </p:nvSpPr>
          <p:spPr>
            <a:xfrm>
              <a:off x="606834" y="2726650"/>
              <a:ext cx="1908753" cy="736907"/>
            </a:xfrm>
            <a:prstGeom prst="rect">
              <a:avLst/>
            </a:prstGeom>
          </p:spPr>
          <p:txBody>
            <a:bodyPr wrap="none">
              <a:spAutoFit/>
            </a:bodyPr>
            <a:lstStyle/>
            <a:p>
              <a:r>
                <a:rPr lang="en-US" sz="1200" dirty="0">
                  <a:latin typeface="Cambria Math" panose="02040503050406030204" pitchFamily="18" charset="0"/>
                  <a:ea typeface="Cambria Math" panose="02040503050406030204" pitchFamily="18" charset="0"/>
                </a:rPr>
                <a:t>After the assignment</a:t>
              </a:r>
            </a:p>
            <a:p>
              <a:r>
                <a:rPr lang="en-US" sz="1200" dirty="0">
                  <a:latin typeface="Cambria Math" panose="02040503050406030204" pitchFamily="18" charset="0"/>
                  <a:ea typeface="Cambria Math" panose="02040503050406030204" pitchFamily="18" charset="0"/>
                </a:rPr>
                <a:t>array2 = array1;</a:t>
              </a:r>
            </a:p>
          </p:txBody>
        </p:sp>
        <p:sp>
          <p:nvSpPr>
            <p:cNvPr id="23" name="Rectangle 22"/>
            <p:cNvSpPr/>
            <p:nvPr/>
          </p:nvSpPr>
          <p:spPr>
            <a:xfrm>
              <a:off x="379067" y="3411223"/>
              <a:ext cx="763772" cy="442144"/>
            </a:xfrm>
            <a:prstGeom prst="rect">
              <a:avLst/>
            </a:prstGeom>
          </p:spPr>
          <p:txBody>
            <a:bodyPr wrap="none">
              <a:spAutoFit/>
            </a:bodyPr>
            <a:lstStyle/>
            <a:p>
              <a:r>
                <a:rPr lang="en-US" sz="1200" dirty="0">
                  <a:latin typeface="Cambria Math" panose="02040503050406030204" pitchFamily="18" charset="0"/>
                  <a:ea typeface="Cambria Math" panose="02040503050406030204" pitchFamily="18" charset="0"/>
                </a:rPr>
                <a:t>array1</a:t>
              </a:r>
            </a:p>
          </p:txBody>
        </p:sp>
        <p:sp>
          <p:nvSpPr>
            <p:cNvPr id="24" name="Rectangle 23"/>
            <p:cNvSpPr/>
            <p:nvPr/>
          </p:nvSpPr>
          <p:spPr>
            <a:xfrm>
              <a:off x="390172" y="4831037"/>
              <a:ext cx="763769" cy="442144"/>
            </a:xfrm>
            <a:prstGeom prst="rect">
              <a:avLst/>
            </a:prstGeom>
          </p:spPr>
          <p:txBody>
            <a:bodyPr wrap="none">
              <a:spAutoFit/>
            </a:bodyPr>
            <a:lstStyle/>
            <a:p>
              <a:r>
                <a:rPr lang="en-US" sz="1200" dirty="0">
                  <a:latin typeface="Cambria Math" panose="02040503050406030204" pitchFamily="18" charset="0"/>
                  <a:ea typeface="Cambria Math" panose="02040503050406030204" pitchFamily="18" charset="0"/>
                </a:rPr>
                <a:t>array2</a:t>
              </a:r>
            </a:p>
          </p:txBody>
        </p:sp>
        <p:cxnSp>
          <p:nvCxnSpPr>
            <p:cNvPr id="25" name="Straight Arrow Connector 24"/>
            <p:cNvCxnSpPr/>
            <p:nvPr/>
          </p:nvCxnSpPr>
          <p:spPr>
            <a:xfrm>
              <a:off x="1213207" y="3611880"/>
              <a:ext cx="1118513"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p:cNvCxnSpPr/>
            <p:nvPr/>
          </p:nvCxnSpPr>
          <p:spPr>
            <a:xfrm flipV="1">
              <a:off x="1194157" y="3626675"/>
              <a:ext cx="1137563" cy="1417765"/>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882333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Array Assignment (2/2)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904607657"/>
              </p:ext>
            </p:extLst>
          </p:nvPr>
        </p:nvGraphicFramePr>
        <p:xfrm>
          <a:off x="7246675" y="960101"/>
          <a:ext cx="1410145" cy="2966720"/>
        </p:xfrm>
        <a:graphic>
          <a:graphicData uri="http://schemas.openxmlformats.org/drawingml/2006/table">
            <a:tbl>
              <a:tblPr firstRow="1" bandRow="1">
                <a:tableStyleId>{5940675A-B579-460E-94D1-54222C63F5DA}</a:tableStyleId>
              </a:tblPr>
              <a:tblGrid>
                <a:gridCol w="678180">
                  <a:extLst>
                    <a:ext uri="{9D8B030D-6E8A-4147-A177-3AD203B41FA5}">
                      <a16:colId xmlns:a16="http://schemas.microsoft.com/office/drawing/2014/main" val="1570390856"/>
                    </a:ext>
                  </a:extLst>
                </a:gridCol>
                <a:gridCol w="731965">
                  <a:extLst>
                    <a:ext uri="{9D8B030D-6E8A-4147-A177-3AD203B41FA5}">
                      <a16:colId xmlns:a16="http://schemas.microsoft.com/office/drawing/2014/main" val="2864401276"/>
                    </a:ext>
                  </a:extLst>
                </a:gridCol>
              </a:tblGrid>
              <a:tr h="370840">
                <a:tc>
                  <a:txBody>
                    <a:bodyPr/>
                    <a:lstStyle/>
                    <a:p>
                      <a:pPr algn="ctr"/>
                      <a:r>
                        <a:rPr lang="en-US" sz="1100" b="1" dirty="0"/>
                        <a:t>Address</a:t>
                      </a:r>
                    </a:p>
                  </a:txBody>
                  <a:tcPr>
                    <a:solidFill>
                      <a:schemeClr val="bg1">
                        <a:lumMod val="85000"/>
                      </a:schemeClr>
                    </a:solidFill>
                  </a:tcPr>
                </a:tc>
                <a:tc>
                  <a:txBody>
                    <a:bodyPr/>
                    <a:lstStyle/>
                    <a:p>
                      <a:pPr algn="ctr"/>
                      <a:r>
                        <a:rPr lang="en-US" sz="1100" b="1" dirty="0"/>
                        <a:t>value</a:t>
                      </a:r>
                    </a:p>
                  </a:txBody>
                  <a:tcPr>
                    <a:solidFill>
                      <a:schemeClr val="bg1">
                        <a:lumMod val="85000"/>
                      </a:schemeClr>
                    </a:solidFill>
                  </a:tcPr>
                </a:tc>
                <a:extLst>
                  <a:ext uri="{0D108BD9-81ED-4DB2-BD59-A6C34878D82A}">
                    <a16:rowId xmlns:a16="http://schemas.microsoft.com/office/drawing/2014/main" val="2125256935"/>
                  </a:ext>
                </a:extLst>
              </a:tr>
              <a:tr h="370840">
                <a:tc>
                  <a:txBody>
                    <a:bodyPr/>
                    <a:lstStyle/>
                    <a:p>
                      <a:endParaRPr lang="en-US" sz="1100" dirty="0"/>
                    </a:p>
                  </a:txBody>
                  <a:tcPr/>
                </a:tc>
                <a:tc>
                  <a:txBody>
                    <a:bodyPr/>
                    <a:lstStyle/>
                    <a:p>
                      <a:pPr algn="ctr"/>
                      <a:r>
                        <a:rPr lang="en-US" sz="1100" dirty="0"/>
                        <a:t>10</a:t>
                      </a:r>
                    </a:p>
                  </a:txBody>
                  <a:tcPr/>
                </a:tc>
                <a:extLst>
                  <a:ext uri="{0D108BD9-81ED-4DB2-BD59-A6C34878D82A}">
                    <a16:rowId xmlns:a16="http://schemas.microsoft.com/office/drawing/2014/main" val="4039538610"/>
                  </a:ext>
                </a:extLst>
              </a:tr>
              <a:tr h="370840">
                <a:tc>
                  <a:txBody>
                    <a:bodyPr/>
                    <a:lstStyle/>
                    <a:p>
                      <a:endParaRPr lang="en-US" sz="1100" dirty="0"/>
                    </a:p>
                  </a:txBody>
                  <a:tcPr/>
                </a:tc>
                <a:tc>
                  <a:txBody>
                    <a:bodyPr/>
                    <a:lstStyle/>
                    <a:p>
                      <a:pPr algn="ctr"/>
                      <a:r>
                        <a:rPr lang="en-US" sz="1100" dirty="0"/>
                        <a:t>20</a:t>
                      </a:r>
                    </a:p>
                  </a:txBody>
                  <a:tcPr/>
                </a:tc>
                <a:extLst>
                  <a:ext uri="{0D108BD9-81ED-4DB2-BD59-A6C34878D82A}">
                    <a16:rowId xmlns:a16="http://schemas.microsoft.com/office/drawing/2014/main" val="3909809100"/>
                  </a:ext>
                </a:extLst>
              </a:tr>
              <a:tr h="370840">
                <a:tc>
                  <a:txBody>
                    <a:bodyPr/>
                    <a:lstStyle/>
                    <a:p>
                      <a:endParaRPr lang="en-US" sz="1100"/>
                    </a:p>
                  </a:txBody>
                  <a:tcPr/>
                </a:tc>
                <a:tc>
                  <a:txBody>
                    <a:bodyPr/>
                    <a:lstStyle/>
                    <a:p>
                      <a:pPr algn="ctr"/>
                      <a:r>
                        <a:rPr lang="en-US" sz="1100" dirty="0"/>
                        <a:t>30</a:t>
                      </a:r>
                    </a:p>
                  </a:txBody>
                  <a:tcPr/>
                </a:tc>
                <a:extLst>
                  <a:ext uri="{0D108BD9-81ED-4DB2-BD59-A6C34878D82A}">
                    <a16:rowId xmlns:a16="http://schemas.microsoft.com/office/drawing/2014/main" val="2919620116"/>
                  </a:ext>
                </a:extLst>
              </a:tr>
              <a:tr h="370840">
                <a:tc>
                  <a:txBody>
                    <a:bodyPr/>
                    <a:lstStyle/>
                    <a:p>
                      <a:endParaRPr lang="en-US" sz="1100" dirty="0"/>
                    </a:p>
                  </a:txBody>
                  <a:tcPr/>
                </a:tc>
                <a:tc>
                  <a:txBody>
                    <a:bodyPr/>
                    <a:lstStyle/>
                    <a:p>
                      <a:pPr algn="ctr"/>
                      <a:endParaRPr lang="en-US" sz="1100" dirty="0"/>
                    </a:p>
                  </a:txBody>
                  <a:tcPr/>
                </a:tc>
                <a:extLst>
                  <a:ext uri="{0D108BD9-81ED-4DB2-BD59-A6C34878D82A}">
                    <a16:rowId xmlns:a16="http://schemas.microsoft.com/office/drawing/2014/main" val="35607340"/>
                  </a:ext>
                </a:extLst>
              </a:tr>
              <a:tr h="370840">
                <a:tc>
                  <a:txBody>
                    <a:bodyPr/>
                    <a:lstStyle/>
                    <a:p>
                      <a:endParaRPr lang="en-US" sz="1100" dirty="0"/>
                    </a:p>
                  </a:txBody>
                  <a:tcPr/>
                </a:tc>
                <a:tc>
                  <a:txBody>
                    <a:bodyPr/>
                    <a:lstStyle/>
                    <a:p>
                      <a:pPr algn="ctr"/>
                      <a:r>
                        <a:rPr lang="en-US" sz="1100" dirty="0"/>
                        <a:t>0</a:t>
                      </a:r>
                    </a:p>
                  </a:txBody>
                  <a:tcPr/>
                </a:tc>
                <a:extLst>
                  <a:ext uri="{0D108BD9-81ED-4DB2-BD59-A6C34878D82A}">
                    <a16:rowId xmlns:a16="http://schemas.microsoft.com/office/drawing/2014/main" val="2476649495"/>
                  </a:ext>
                </a:extLst>
              </a:tr>
              <a:tr h="370840">
                <a:tc>
                  <a:txBody>
                    <a:bodyPr/>
                    <a:lstStyle/>
                    <a:p>
                      <a:endParaRPr lang="en-US" sz="1100" dirty="0"/>
                    </a:p>
                  </a:txBody>
                  <a:tcPr/>
                </a:tc>
                <a:tc>
                  <a:txBody>
                    <a:bodyPr/>
                    <a:lstStyle/>
                    <a:p>
                      <a:pPr algn="ctr"/>
                      <a:r>
                        <a:rPr lang="en-US" sz="1100" dirty="0"/>
                        <a:t>0</a:t>
                      </a:r>
                    </a:p>
                  </a:txBody>
                  <a:tcPr/>
                </a:tc>
                <a:extLst>
                  <a:ext uri="{0D108BD9-81ED-4DB2-BD59-A6C34878D82A}">
                    <a16:rowId xmlns:a16="http://schemas.microsoft.com/office/drawing/2014/main" val="1096787040"/>
                  </a:ext>
                </a:extLst>
              </a:tr>
              <a:tr h="370840">
                <a:tc>
                  <a:txBody>
                    <a:bodyPr/>
                    <a:lstStyle/>
                    <a:p>
                      <a:endParaRPr lang="en-US" sz="1100" dirty="0"/>
                    </a:p>
                  </a:txBody>
                  <a:tcPr/>
                </a:tc>
                <a:tc>
                  <a:txBody>
                    <a:bodyPr/>
                    <a:lstStyle/>
                    <a:p>
                      <a:pPr algn="ctr"/>
                      <a:r>
                        <a:rPr lang="en-US" sz="1100" dirty="0"/>
                        <a:t>0</a:t>
                      </a:r>
                    </a:p>
                  </a:txBody>
                  <a:tcPr/>
                </a:tc>
                <a:extLst>
                  <a:ext uri="{0D108BD9-81ED-4DB2-BD59-A6C34878D82A}">
                    <a16:rowId xmlns:a16="http://schemas.microsoft.com/office/drawing/2014/main" val="147972592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7012242"/>
              </p:ext>
            </p:extLst>
          </p:nvPr>
        </p:nvGraphicFramePr>
        <p:xfrm>
          <a:off x="4818491" y="1424485"/>
          <a:ext cx="1723517" cy="1121414"/>
        </p:xfrm>
        <a:graphic>
          <a:graphicData uri="http://schemas.openxmlformats.org/drawingml/2006/table">
            <a:tbl>
              <a:tblPr firstRow="1" bandRow="1">
                <a:tableStyleId>{5940675A-B579-460E-94D1-54222C63F5DA}</a:tableStyleId>
              </a:tblPr>
              <a:tblGrid>
                <a:gridCol w="991552">
                  <a:extLst>
                    <a:ext uri="{9D8B030D-6E8A-4147-A177-3AD203B41FA5}">
                      <a16:colId xmlns:a16="http://schemas.microsoft.com/office/drawing/2014/main" val="1570390856"/>
                    </a:ext>
                  </a:extLst>
                </a:gridCol>
                <a:gridCol w="731965">
                  <a:extLst>
                    <a:ext uri="{9D8B030D-6E8A-4147-A177-3AD203B41FA5}">
                      <a16:colId xmlns:a16="http://schemas.microsoft.com/office/drawing/2014/main" val="2864401276"/>
                    </a:ext>
                  </a:extLst>
                </a:gridCol>
              </a:tblGrid>
              <a:tr h="370840">
                <a:tc>
                  <a:txBody>
                    <a:bodyPr/>
                    <a:lstStyle/>
                    <a:p>
                      <a:pPr algn="ctr"/>
                      <a:r>
                        <a:rPr lang="en-US" b="1" dirty="0"/>
                        <a:t>Address</a:t>
                      </a:r>
                    </a:p>
                  </a:txBody>
                  <a:tcPr>
                    <a:solidFill>
                      <a:schemeClr val="bg1">
                        <a:lumMod val="85000"/>
                      </a:schemeClr>
                    </a:solidFill>
                  </a:tcPr>
                </a:tc>
                <a:tc>
                  <a:txBody>
                    <a:bodyPr/>
                    <a:lstStyle/>
                    <a:p>
                      <a:pPr algn="ctr"/>
                      <a:r>
                        <a:rPr lang="en-US" b="1" dirty="0"/>
                        <a:t>value</a:t>
                      </a:r>
                    </a:p>
                  </a:txBody>
                  <a:tcPr>
                    <a:solidFill>
                      <a:schemeClr val="bg1">
                        <a:lumMod val="85000"/>
                      </a:schemeClr>
                    </a:solidFill>
                  </a:tcPr>
                </a:tc>
                <a:extLst>
                  <a:ext uri="{0D108BD9-81ED-4DB2-BD59-A6C34878D82A}">
                    <a16:rowId xmlns:a16="http://schemas.microsoft.com/office/drawing/2014/main" val="2125256935"/>
                  </a:ext>
                </a:extLst>
              </a:tr>
              <a:tr h="379734">
                <a:tc>
                  <a:txBody>
                    <a:bodyPr/>
                    <a:lstStyle/>
                    <a:p>
                      <a:pPr algn="ctr"/>
                      <a:r>
                        <a:rPr lang="en-US" b="1" dirty="0">
                          <a:solidFill>
                            <a:srgbClr val="FF0000"/>
                          </a:solidFill>
                          <a:latin typeface="Courier New" panose="02070309020205020404" pitchFamily="49" charset="0"/>
                          <a:cs typeface="Courier New" panose="02070309020205020404" pitchFamily="49" charset="0"/>
                        </a:rPr>
                        <a:t>a</a:t>
                      </a:r>
                      <a:endParaRPr lang="en-US" dirty="0"/>
                    </a:p>
                  </a:txBody>
                  <a:tcPr/>
                </a:tc>
                <a:tc>
                  <a:txBody>
                    <a:bodyPr/>
                    <a:lstStyle/>
                    <a:p>
                      <a:pPr algn="ctr"/>
                      <a:endParaRPr lang="en-US" dirty="0"/>
                    </a:p>
                  </a:txBody>
                  <a:tcPr/>
                </a:tc>
                <a:extLst>
                  <a:ext uri="{0D108BD9-81ED-4DB2-BD59-A6C34878D82A}">
                    <a16:rowId xmlns:a16="http://schemas.microsoft.com/office/drawing/2014/main" val="4039538610"/>
                  </a:ext>
                </a:extLst>
              </a:tr>
              <a:tr h="370840">
                <a:tc>
                  <a:txBody>
                    <a:bodyPr/>
                    <a:lstStyle/>
                    <a:p>
                      <a:pPr algn="ctr"/>
                      <a:r>
                        <a:rPr lang="en-US" b="1" dirty="0">
                          <a:solidFill>
                            <a:schemeClr val="accent5"/>
                          </a:solidFill>
                        </a:rPr>
                        <a:t>b</a:t>
                      </a:r>
                    </a:p>
                  </a:txBody>
                  <a:tcPr/>
                </a:tc>
                <a:tc>
                  <a:txBody>
                    <a:bodyPr/>
                    <a:lstStyle/>
                    <a:p>
                      <a:pPr algn="ctr"/>
                      <a:endParaRPr lang="en-US" dirty="0"/>
                    </a:p>
                  </a:txBody>
                  <a:tcPr/>
                </a:tc>
                <a:extLst>
                  <a:ext uri="{0D108BD9-81ED-4DB2-BD59-A6C34878D82A}">
                    <a16:rowId xmlns:a16="http://schemas.microsoft.com/office/drawing/2014/main" val="3909809100"/>
                  </a:ext>
                </a:extLst>
              </a:tr>
            </a:tbl>
          </a:graphicData>
        </a:graphic>
      </p:graphicFrame>
      <p:cxnSp>
        <p:nvCxnSpPr>
          <p:cNvPr id="7" name="Curved Connector 6"/>
          <p:cNvCxnSpPr/>
          <p:nvPr/>
        </p:nvCxnSpPr>
        <p:spPr>
          <a:xfrm flipV="1">
            <a:off x="6170816" y="1475722"/>
            <a:ext cx="1135109" cy="51667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urved Connector 7"/>
          <p:cNvCxnSpPr/>
          <p:nvPr/>
        </p:nvCxnSpPr>
        <p:spPr>
          <a:xfrm flipV="1">
            <a:off x="3239965" y="1946665"/>
            <a:ext cx="1399368" cy="320711"/>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Curved Connector 8"/>
          <p:cNvCxnSpPr/>
          <p:nvPr/>
        </p:nvCxnSpPr>
        <p:spPr>
          <a:xfrm flipV="1">
            <a:off x="3034225" y="2330812"/>
            <a:ext cx="1615476" cy="1339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15205" y="2104710"/>
            <a:ext cx="3255498" cy="1169551"/>
            <a:chOff x="480715" y="3514018"/>
            <a:chExt cx="4863464" cy="1169551"/>
          </a:xfrm>
        </p:grpSpPr>
        <p:sp>
          <p:nvSpPr>
            <p:cNvPr id="11" name="Rectangle 10"/>
            <p:cNvSpPr/>
            <p:nvPr/>
          </p:nvSpPr>
          <p:spPr>
            <a:xfrm>
              <a:off x="772179" y="3514018"/>
              <a:ext cx="4572000" cy="1169551"/>
            </a:xfrm>
            <a:prstGeom prst="rect">
              <a:avLst/>
            </a:prstGeom>
          </p:spPr>
          <p:txBody>
            <a:bodyPr>
              <a:spAutoFit/>
            </a:bodyPr>
            <a:lstStyle/>
            <a:p>
              <a:r>
                <a:rPr lang="en-US" sz="1400" b="1" dirty="0">
                  <a:solidFill>
                    <a:schemeClr val="accent5"/>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 = {10, 20, 30 }</a:t>
              </a:r>
            </a:p>
            <a:p>
              <a:r>
                <a:rPr lang="en-US" sz="1400" b="1" dirty="0">
                  <a:solidFill>
                    <a:schemeClr val="accent5"/>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b = new int[3];</a:t>
              </a:r>
            </a:p>
            <a:p>
              <a:r>
                <a:rPr lang="en-US" sz="1400" b="1" dirty="0">
                  <a:latin typeface="Courier New" panose="02070309020205020404" pitchFamily="49" charset="0"/>
                  <a:cs typeface="Courier New" panose="02070309020205020404" pitchFamily="49" charset="0"/>
                </a:rPr>
                <a:t>b = a;</a:t>
              </a:r>
            </a:p>
            <a:p>
              <a:r>
                <a:rPr lang="en-US" sz="1400" b="1" dirty="0">
                  <a:latin typeface="Courier New" panose="02070309020205020404" pitchFamily="49" charset="0"/>
                  <a:cs typeface="Courier New" panose="02070309020205020404" pitchFamily="49" charset="0"/>
                </a:rPr>
                <a:t>a[1]++;</a:t>
              </a:r>
            </a:p>
            <a:p>
              <a:r>
                <a:rPr lang="en-US" sz="1400" b="1" dirty="0">
                  <a:latin typeface="Courier New" panose="02070309020205020404" pitchFamily="49" charset="0"/>
                  <a:cs typeface="Courier New" panose="02070309020205020404" pitchFamily="49" charset="0"/>
                </a:rPr>
                <a:t>print( a[1], b[1] )</a:t>
              </a:r>
            </a:p>
          </p:txBody>
        </p:sp>
        <p:pic>
          <p:nvPicPr>
            <p:cNvPr id="12" name="Picture 11"/>
            <p:cNvPicPr>
              <a:picLocks noChangeAspect="1"/>
            </p:cNvPicPr>
            <p:nvPr/>
          </p:nvPicPr>
          <p:blipFill rotWithShape="1">
            <a:blip r:embed="rId2"/>
            <a:srcRect r="9299" b="15680"/>
            <a:stretch/>
          </p:blipFill>
          <p:spPr>
            <a:xfrm>
              <a:off x="480715" y="3559738"/>
              <a:ext cx="285096" cy="1092272"/>
            </a:xfrm>
            <a:prstGeom prst="rect">
              <a:avLst/>
            </a:prstGeom>
          </p:spPr>
        </p:pic>
      </p:grpSp>
      <p:graphicFrame>
        <p:nvGraphicFramePr>
          <p:cNvPr id="13" name="Table 12"/>
          <p:cNvGraphicFramePr>
            <a:graphicFrameLocks noGrp="1"/>
          </p:cNvGraphicFramePr>
          <p:nvPr>
            <p:extLst>
              <p:ext uri="{D42A27DB-BD31-4B8C-83A1-F6EECF244321}">
                <p14:modId xmlns:p14="http://schemas.microsoft.com/office/powerpoint/2010/main" val="566345308"/>
              </p:ext>
            </p:extLst>
          </p:nvPr>
        </p:nvGraphicFramePr>
        <p:xfrm>
          <a:off x="4870050" y="3233860"/>
          <a:ext cx="1723517" cy="1112520"/>
        </p:xfrm>
        <a:graphic>
          <a:graphicData uri="http://schemas.openxmlformats.org/drawingml/2006/table">
            <a:tbl>
              <a:tblPr firstRow="1" bandRow="1">
                <a:tableStyleId>{5940675A-B579-460E-94D1-54222C63F5DA}</a:tableStyleId>
              </a:tblPr>
              <a:tblGrid>
                <a:gridCol w="991552">
                  <a:extLst>
                    <a:ext uri="{9D8B030D-6E8A-4147-A177-3AD203B41FA5}">
                      <a16:colId xmlns:a16="http://schemas.microsoft.com/office/drawing/2014/main" val="1570390856"/>
                    </a:ext>
                  </a:extLst>
                </a:gridCol>
                <a:gridCol w="731965">
                  <a:extLst>
                    <a:ext uri="{9D8B030D-6E8A-4147-A177-3AD203B41FA5}">
                      <a16:colId xmlns:a16="http://schemas.microsoft.com/office/drawing/2014/main" val="2864401276"/>
                    </a:ext>
                  </a:extLst>
                </a:gridCol>
              </a:tblGrid>
              <a:tr h="370840">
                <a:tc>
                  <a:txBody>
                    <a:bodyPr/>
                    <a:lstStyle/>
                    <a:p>
                      <a:pPr algn="ctr"/>
                      <a:r>
                        <a:rPr lang="en-US" b="1" dirty="0"/>
                        <a:t>Address</a:t>
                      </a:r>
                    </a:p>
                  </a:txBody>
                  <a:tcPr>
                    <a:solidFill>
                      <a:schemeClr val="bg1">
                        <a:lumMod val="85000"/>
                      </a:schemeClr>
                    </a:solidFill>
                  </a:tcPr>
                </a:tc>
                <a:tc>
                  <a:txBody>
                    <a:bodyPr/>
                    <a:lstStyle/>
                    <a:p>
                      <a:pPr algn="ctr"/>
                      <a:r>
                        <a:rPr lang="en-US" b="1" dirty="0"/>
                        <a:t>value</a:t>
                      </a:r>
                    </a:p>
                  </a:txBody>
                  <a:tcPr>
                    <a:solidFill>
                      <a:schemeClr val="bg1">
                        <a:lumMod val="85000"/>
                      </a:schemeClr>
                    </a:solidFill>
                  </a:tcPr>
                </a:tc>
                <a:extLst>
                  <a:ext uri="{0D108BD9-81ED-4DB2-BD59-A6C34878D82A}">
                    <a16:rowId xmlns:a16="http://schemas.microsoft.com/office/drawing/2014/main" val="212525693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Courier New" panose="02070309020205020404" pitchFamily="49" charset="0"/>
                          <a:cs typeface="Courier New" panose="02070309020205020404" pitchFamily="49" charset="0"/>
                        </a:rPr>
                        <a:t>a</a:t>
                      </a:r>
                      <a:endParaRPr lang="en-US" dirty="0"/>
                    </a:p>
                  </a:txBody>
                  <a:tcPr/>
                </a:tc>
                <a:tc>
                  <a:txBody>
                    <a:bodyPr/>
                    <a:lstStyle/>
                    <a:p>
                      <a:pPr algn="ctr"/>
                      <a:endParaRPr lang="en-US" dirty="0"/>
                    </a:p>
                  </a:txBody>
                  <a:tcPr/>
                </a:tc>
                <a:extLst>
                  <a:ext uri="{0D108BD9-81ED-4DB2-BD59-A6C34878D82A}">
                    <a16:rowId xmlns:a16="http://schemas.microsoft.com/office/drawing/2014/main" val="4039538610"/>
                  </a:ext>
                </a:extLst>
              </a:tr>
              <a:tr h="370840">
                <a:tc>
                  <a:txBody>
                    <a:bodyPr/>
                    <a:lstStyle/>
                    <a:p>
                      <a:pPr algn="ctr"/>
                      <a:r>
                        <a:rPr lang="en-US" b="1" dirty="0">
                          <a:solidFill>
                            <a:schemeClr val="accent5"/>
                          </a:solidFill>
                        </a:rPr>
                        <a:t>b</a:t>
                      </a:r>
                    </a:p>
                  </a:txBody>
                  <a:tcPr/>
                </a:tc>
                <a:tc>
                  <a:txBody>
                    <a:bodyPr/>
                    <a:lstStyle/>
                    <a:p>
                      <a:pPr algn="ctr"/>
                      <a:endParaRPr lang="en-US" dirty="0"/>
                    </a:p>
                  </a:txBody>
                  <a:tcPr/>
                </a:tc>
                <a:extLst>
                  <a:ext uri="{0D108BD9-81ED-4DB2-BD59-A6C34878D82A}">
                    <a16:rowId xmlns:a16="http://schemas.microsoft.com/office/drawing/2014/main" val="3909809100"/>
                  </a:ext>
                </a:extLst>
              </a:tr>
            </a:tbl>
          </a:graphicData>
        </a:graphic>
      </p:graphicFrame>
      <p:cxnSp>
        <p:nvCxnSpPr>
          <p:cNvPr id="14" name="Curved Connector 13"/>
          <p:cNvCxnSpPr/>
          <p:nvPr/>
        </p:nvCxnSpPr>
        <p:spPr>
          <a:xfrm>
            <a:off x="1468271" y="2701716"/>
            <a:ext cx="3298585" cy="8844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rot="5400000" flipH="1" flipV="1">
            <a:off x="5742464" y="2163911"/>
            <a:ext cx="2591489" cy="145732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a:off x="6170816" y="2267376"/>
            <a:ext cx="1622097" cy="74133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1"/>
          <p:cNvSpPr>
            <a:spLocks noGrp="1"/>
          </p:cNvSpPr>
          <p:nvPr>
            <p:ph idx="1"/>
          </p:nvPr>
        </p:nvSpPr>
        <p:spPr>
          <a:xfrm>
            <a:off x="300182" y="5017609"/>
            <a:ext cx="4518309" cy="1233241"/>
          </a:xfrm>
        </p:spPr>
        <p:txBody>
          <a:bodyPr>
            <a:normAutofit/>
          </a:bodyPr>
          <a:lstStyle/>
          <a:p>
            <a:pPr marL="0" indent="0">
              <a:buNone/>
            </a:pPr>
            <a:r>
              <a:rPr lang="en-US" sz="2000" dirty="0"/>
              <a:t>When we change the value of a[1]</a:t>
            </a:r>
          </a:p>
          <a:p>
            <a:pPr lvl="1"/>
            <a:r>
              <a:rPr lang="en-US" sz="2000" dirty="0"/>
              <a:t>we are also changing the value of b[1]</a:t>
            </a:r>
          </a:p>
          <a:p>
            <a:pPr lvl="1"/>
            <a:endParaRPr lang="en-US" dirty="0"/>
          </a:p>
        </p:txBody>
      </p:sp>
      <p:sp>
        <p:nvSpPr>
          <p:cNvPr id="2" name="TextBox 1"/>
          <p:cNvSpPr txBox="1"/>
          <p:nvPr/>
        </p:nvSpPr>
        <p:spPr>
          <a:xfrm>
            <a:off x="4611550" y="980327"/>
            <a:ext cx="198201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Before statement 3</a:t>
            </a:r>
          </a:p>
        </p:txBody>
      </p:sp>
      <p:sp>
        <p:nvSpPr>
          <p:cNvPr id="18" name="TextBox 17"/>
          <p:cNvSpPr txBox="1"/>
          <p:nvPr/>
        </p:nvSpPr>
        <p:spPr>
          <a:xfrm>
            <a:off x="4855313" y="2854966"/>
            <a:ext cx="172354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after statement 3</a:t>
            </a:r>
          </a:p>
        </p:txBody>
      </p:sp>
      <p:cxnSp>
        <p:nvCxnSpPr>
          <p:cNvPr id="19" name="Curved Connector 18"/>
          <p:cNvCxnSpPr/>
          <p:nvPr/>
        </p:nvCxnSpPr>
        <p:spPr>
          <a:xfrm rot="5400000" flipH="1" flipV="1">
            <a:off x="5691948" y="2094418"/>
            <a:ext cx="2288505" cy="12571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397355179"/>
              </p:ext>
            </p:extLst>
          </p:nvPr>
        </p:nvGraphicFramePr>
        <p:xfrm>
          <a:off x="7284499" y="4247905"/>
          <a:ext cx="1410145" cy="1854200"/>
        </p:xfrm>
        <a:graphic>
          <a:graphicData uri="http://schemas.openxmlformats.org/drawingml/2006/table">
            <a:tbl>
              <a:tblPr firstRow="1" bandRow="1">
                <a:tableStyleId>{5940675A-B579-460E-94D1-54222C63F5DA}</a:tableStyleId>
              </a:tblPr>
              <a:tblGrid>
                <a:gridCol w="678180">
                  <a:extLst>
                    <a:ext uri="{9D8B030D-6E8A-4147-A177-3AD203B41FA5}">
                      <a16:colId xmlns:a16="http://schemas.microsoft.com/office/drawing/2014/main" val="1570390856"/>
                    </a:ext>
                  </a:extLst>
                </a:gridCol>
                <a:gridCol w="731965">
                  <a:extLst>
                    <a:ext uri="{9D8B030D-6E8A-4147-A177-3AD203B41FA5}">
                      <a16:colId xmlns:a16="http://schemas.microsoft.com/office/drawing/2014/main" val="2864401276"/>
                    </a:ext>
                  </a:extLst>
                </a:gridCol>
              </a:tblGrid>
              <a:tr h="370840">
                <a:tc>
                  <a:txBody>
                    <a:bodyPr/>
                    <a:lstStyle/>
                    <a:p>
                      <a:pPr algn="ctr"/>
                      <a:r>
                        <a:rPr lang="en-US" sz="1100" b="1" dirty="0"/>
                        <a:t>Address</a:t>
                      </a:r>
                    </a:p>
                  </a:txBody>
                  <a:tcPr>
                    <a:solidFill>
                      <a:schemeClr val="bg1">
                        <a:lumMod val="85000"/>
                      </a:schemeClr>
                    </a:solidFill>
                  </a:tcPr>
                </a:tc>
                <a:tc>
                  <a:txBody>
                    <a:bodyPr/>
                    <a:lstStyle/>
                    <a:p>
                      <a:pPr algn="ctr"/>
                      <a:r>
                        <a:rPr lang="en-US" sz="1100" b="1" dirty="0"/>
                        <a:t>value</a:t>
                      </a:r>
                    </a:p>
                  </a:txBody>
                  <a:tcPr>
                    <a:solidFill>
                      <a:schemeClr val="bg1">
                        <a:lumMod val="85000"/>
                      </a:schemeClr>
                    </a:solidFill>
                  </a:tcPr>
                </a:tc>
                <a:extLst>
                  <a:ext uri="{0D108BD9-81ED-4DB2-BD59-A6C34878D82A}">
                    <a16:rowId xmlns:a16="http://schemas.microsoft.com/office/drawing/2014/main" val="2125256935"/>
                  </a:ext>
                </a:extLst>
              </a:tr>
              <a:tr h="370840">
                <a:tc>
                  <a:txBody>
                    <a:bodyPr/>
                    <a:lstStyle/>
                    <a:p>
                      <a:endParaRPr lang="en-US" sz="1100" dirty="0"/>
                    </a:p>
                  </a:txBody>
                  <a:tcPr/>
                </a:tc>
                <a:tc>
                  <a:txBody>
                    <a:bodyPr/>
                    <a:lstStyle/>
                    <a:p>
                      <a:pPr algn="ctr"/>
                      <a:r>
                        <a:rPr lang="en-US" sz="1100" dirty="0"/>
                        <a:t>10</a:t>
                      </a:r>
                    </a:p>
                  </a:txBody>
                  <a:tcPr/>
                </a:tc>
                <a:extLst>
                  <a:ext uri="{0D108BD9-81ED-4DB2-BD59-A6C34878D82A}">
                    <a16:rowId xmlns:a16="http://schemas.microsoft.com/office/drawing/2014/main" val="4039538610"/>
                  </a:ext>
                </a:extLst>
              </a:tr>
              <a:tr h="370840">
                <a:tc>
                  <a:txBody>
                    <a:bodyPr/>
                    <a:lstStyle/>
                    <a:p>
                      <a:endParaRPr lang="en-US" sz="1100" dirty="0"/>
                    </a:p>
                  </a:txBody>
                  <a:tcPr/>
                </a:tc>
                <a:tc>
                  <a:txBody>
                    <a:bodyPr/>
                    <a:lstStyle/>
                    <a:p>
                      <a:pPr algn="ctr"/>
                      <a:r>
                        <a:rPr lang="en-US" sz="1100" dirty="0"/>
                        <a:t>21</a:t>
                      </a:r>
                    </a:p>
                  </a:txBody>
                  <a:tcPr/>
                </a:tc>
                <a:extLst>
                  <a:ext uri="{0D108BD9-81ED-4DB2-BD59-A6C34878D82A}">
                    <a16:rowId xmlns:a16="http://schemas.microsoft.com/office/drawing/2014/main" val="3909809100"/>
                  </a:ext>
                </a:extLst>
              </a:tr>
              <a:tr h="370840">
                <a:tc>
                  <a:txBody>
                    <a:bodyPr/>
                    <a:lstStyle/>
                    <a:p>
                      <a:endParaRPr lang="en-US" sz="1100"/>
                    </a:p>
                  </a:txBody>
                  <a:tcPr/>
                </a:tc>
                <a:tc>
                  <a:txBody>
                    <a:bodyPr/>
                    <a:lstStyle/>
                    <a:p>
                      <a:pPr algn="ctr"/>
                      <a:r>
                        <a:rPr lang="en-US" sz="1100" dirty="0"/>
                        <a:t>30</a:t>
                      </a:r>
                    </a:p>
                  </a:txBody>
                  <a:tcPr/>
                </a:tc>
                <a:extLst>
                  <a:ext uri="{0D108BD9-81ED-4DB2-BD59-A6C34878D82A}">
                    <a16:rowId xmlns:a16="http://schemas.microsoft.com/office/drawing/2014/main" val="2919620116"/>
                  </a:ext>
                </a:extLst>
              </a:tr>
              <a:tr h="370840">
                <a:tc>
                  <a:txBody>
                    <a:bodyPr/>
                    <a:lstStyle/>
                    <a:p>
                      <a:endParaRPr lang="en-US" sz="1100" dirty="0"/>
                    </a:p>
                  </a:txBody>
                  <a:tcPr/>
                </a:tc>
                <a:tc>
                  <a:txBody>
                    <a:bodyPr/>
                    <a:lstStyle/>
                    <a:p>
                      <a:pPr algn="ctr"/>
                      <a:endParaRPr lang="en-US" sz="1100" dirty="0"/>
                    </a:p>
                  </a:txBody>
                  <a:tcPr/>
                </a:tc>
                <a:extLst>
                  <a:ext uri="{0D108BD9-81ED-4DB2-BD59-A6C34878D82A}">
                    <a16:rowId xmlns:a16="http://schemas.microsoft.com/office/drawing/2014/main" val="35607340"/>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3909748162"/>
              </p:ext>
            </p:extLst>
          </p:nvPr>
        </p:nvGraphicFramePr>
        <p:xfrm>
          <a:off x="4870050" y="5261346"/>
          <a:ext cx="1723517" cy="1112520"/>
        </p:xfrm>
        <a:graphic>
          <a:graphicData uri="http://schemas.openxmlformats.org/drawingml/2006/table">
            <a:tbl>
              <a:tblPr firstRow="1" bandRow="1">
                <a:tableStyleId>{5940675A-B579-460E-94D1-54222C63F5DA}</a:tableStyleId>
              </a:tblPr>
              <a:tblGrid>
                <a:gridCol w="991552">
                  <a:extLst>
                    <a:ext uri="{9D8B030D-6E8A-4147-A177-3AD203B41FA5}">
                      <a16:colId xmlns:a16="http://schemas.microsoft.com/office/drawing/2014/main" val="1570390856"/>
                    </a:ext>
                  </a:extLst>
                </a:gridCol>
                <a:gridCol w="731965">
                  <a:extLst>
                    <a:ext uri="{9D8B030D-6E8A-4147-A177-3AD203B41FA5}">
                      <a16:colId xmlns:a16="http://schemas.microsoft.com/office/drawing/2014/main" val="2864401276"/>
                    </a:ext>
                  </a:extLst>
                </a:gridCol>
              </a:tblGrid>
              <a:tr h="370840">
                <a:tc>
                  <a:txBody>
                    <a:bodyPr/>
                    <a:lstStyle/>
                    <a:p>
                      <a:pPr algn="ctr"/>
                      <a:r>
                        <a:rPr lang="en-US" b="1" dirty="0"/>
                        <a:t>Address</a:t>
                      </a:r>
                    </a:p>
                  </a:txBody>
                  <a:tcPr>
                    <a:solidFill>
                      <a:schemeClr val="bg1">
                        <a:lumMod val="85000"/>
                      </a:schemeClr>
                    </a:solidFill>
                  </a:tcPr>
                </a:tc>
                <a:tc>
                  <a:txBody>
                    <a:bodyPr/>
                    <a:lstStyle/>
                    <a:p>
                      <a:pPr algn="ctr"/>
                      <a:r>
                        <a:rPr lang="en-US" b="1" dirty="0"/>
                        <a:t>value</a:t>
                      </a:r>
                    </a:p>
                  </a:txBody>
                  <a:tcPr>
                    <a:solidFill>
                      <a:schemeClr val="bg1">
                        <a:lumMod val="85000"/>
                      </a:schemeClr>
                    </a:solidFill>
                  </a:tcPr>
                </a:tc>
                <a:extLst>
                  <a:ext uri="{0D108BD9-81ED-4DB2-BD59-A6C34878D82A}">
                    <a16:rowId xmlns:a16="http://schemas.microsoft.com/office/drawing/2014/main" val="212525693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Courier New" panose="02070309020205020404" pitchFamily="49" charset="0"/>
                          <a:cs typeface="Courier New" panose="02070309020205020404" pitchFamily="49" charset="0"/>
                        </a:rPr>
                        <a:t>a</a:t>
                      </a:r>
                      <a:endParaRPr lang="en-US" dirty="0"/>
                    </a:p>
                  </a:txBody>
                  <a:tcPr/>
                </a:tc>
                <a:tc>
                  <a:txBody>
                    <a:bodyPr/>
                    <a:lstStyle/>
                    <a:p>
                      <a:pPr algn="ctr"/>
                      <a:endParaRPr lang="en-US" dirty="0"/>
                    </a:p>
                  </a:txBody>
                  <a:tcPr/>
                </a:tc>
                <a:extLst>
                  <a:ext uri="{0D108BD9-81ED-4DB2-BD59-A6C34878D82A}">
                    <a16:rowId xmlns:a16="http://schemas.microsoft.com/office/drawing/2014/main" val="4039538610"/>
                  </a:ext>
                </a:extLst>
              </a:tr>
              <a:tr h="370840">
                <a:tc>
                  <a:txBody>
                    <a:bodyPr/>
                    <a:lstStyle/>
                    <a:p>
                      <a:pPr algn="ctr"/>
                      <a:r>
                        <a:rPr lang="en-US" b="1" dirty="0">
                          <a:solidFill>
                            <a:schemeClr val="accent5"/>
                          </a:solidFill>
                        </a:rPr>
                        <a:t>b</a:t>
                      </a:r>
                    </a:p>
                  </a:txBody>
                  <a:tcPr/>
                </a:tc>
                <a:tc>
                  <a:txBody>
                    <a:bodyPr/>
                    <a:lstStyle/>
                    <a:p>
                      <a:pPr algn="ctr"/>
                      <a:endParaRPr lang="en-US" dirty="0"/>
                    </a:p>
                  </a:txBody>
                  <a:tcPr/>
                </a:tc>
                <a:extLst>
                  <a:ext uri="{0D108BD9-81ED-4DB2-BD59-A6C34878D82A}">
                    <a16:rowId xmlns:a16="http://schemas.microsoft.com/office/drawing/2014/main" val="3909809100"/>
                  </a:ext>
                </a:extLst>
              </a:tr>
            </a:tbl>
          </a:graphicData>
        </a:graphic>
      </p:graphicFrame>
      <p:sp>
        <p:nvSpPr>
          <p:cNvPr id="43" name="TextBox 42"/>
          <p:cNvSpPr txBox="1"/>
          <p:nvPr/>
        </p:nvSpPr>
        <p:spPr>
          <a:xfrm>
            <a:off x="4766856" y="4796400"/>
            <a:ext cx="172354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after statement 4</a:t>
            </a:r>
          </a:p>
        </p:txBody>
      </p:sp>
      <p:cxnSp>
        <p:nvCxnSpPr>
          <p:cNvPr id="44" name="Curved Connector 43"/>
          <p:cNvCxnSpPr/>
          <p:nvPr/>
        </p:nvCxnSpPr>
        <p:spPr>
          <a:xfrm flipV="1">
            <a:off x="6184211" y="4796400"/>
            <a:ext cx="1280550" cy="101006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flipV="1">
            <a:off x="6325730" y="4894875"/>
            <a:ext cx="1368125" cy="135505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221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altLang="en-US" sz="3000" dirty="0"/>
              <a:t>Using a loop:</a:t>
            </a:r>
          </a:p>
          <a:p>
            <a:pPr>
              <a:buFont typeface="Monotype Sorts" pitchFamily="2" charset="2"/>
              <a:buNone/>
            </a:pPr>
            <a:endParaRPr lang="en-US" altLang="en-US" sz="3000" dirty="0"/>
          </a:p>
          <a:p>
            <a:pPr>
              <a:buFont typeface="Monotype Sorts" pitchFamily="2" charset="2"/>
              <a:buNone/>
            </a:pPr>
            <a:endParaRPr lang="en-US" altLang="en-US" sz="3000" dirty="0"/>
          </a:p>
          <a:p>
            <a:pPr>
              <a:buFont typeface="Monotype Sorts" pitchFamily="2" charset="2"/>
              <a:buNone/>
            </a:pPr>
            <a:endParaRPr lang="en-US" altLang="en-US" sz="400" dirty="0"/>
          </a:p>
          <a:p>
            <a:r>
              <a:rPr lang="en-US" altLang="en-US" sz="3000" dirty="0"/>
              <a:t>Using the </a:t>
            </a:r>
            <a:r>
              <a:rPr lang="en-US" altLang="en-US" sz="3000" dirty="0" err="1"/>
              <a:t>arraycopy</a:t>
            </a:r>
            <a:r>
              <a:rPr lang="en-US" altLang="en-US" sz="3000" dirty="0"/>
              <a:t> utility</a:t>
            </a:r>
          </a:p>
          <a:p>
            <a:endParaRPr lang="en-US" altLang="en-US" sz="2800" dirty="0"/>
          </a:p>
          <a:p>
            <a:endParaRPr lang="en-US" altLang="en-US" sz="2800" dirty="0"/>
          </a:p>
          <a:p>
            <a:endParaRPr lang="en-US" altLang="en-US" sz="2800" dirty="0"/>
          </a:p>
          <a:p>
            <a:endParaRPr lang="en-US" altLang="en-US" sz="2800" dirty="0"/>
          </a:p>
          <a:p>
            <a:endParaRPr lang="en-US" altLang="en-US" sz="2800" dirty="0"/>
          </a:p>
          <a:p>
            <a:r>
              <a:rPr lang="en-US" altLang="en-US" sz="2800" dirty="0"/>
              <a:t>Using </a:t>
            </a:r>
            <a:r>
              <a:rPr lang="en-US" altLang="en-US" sz="2800" dirty="0">
                <a:solidFill>
                  <a:schemeClr val="accent5"/>
                </a:solidFill>
              </a:rPr>
              <a:t>clone</a:t>
            </a:r>
            <a:r>
              <a:rPr lang="en-US" altLang="en-US" sz="2800" dirty="0"/>
              <a:t> method</a:t>
            </a:r>
          </a:p>
          <a:p>
            <a:pPr marL="457200" lvl="1" indent="0">
              <a:buNone/>
            </a:pPr>
            <a:r>
              <a:rPr lang="en-US" sz="2400" dirty="0" err="1">
                <a:cs typeface="Courier New" panose="02070309020205020404" pitchFamily="49" charset="0"/>
              </a:rPr>
              <a:t>targetArray</a:t>
            </a:r>
            <a:r>
              <a:rPr lang="en-US" sz="2400" dirty="0">
                <a:cs typeface="Courier New" panose="02070309020205020404" pitchFamily="49" charset="0"/>
              </a:rPr>
              <a:t> = </a:t>
            </a:r>
            <a:r>
              <a:rPr lang="en-US" sz="2400" dirty="0" err="1">
                <a:cs typeface="Courier New" panose="02070309020205020404" pitchFamily="49" charset="0"/>
              </a:rPr>
              <a:t>sourceArray.clone</a:t>
            </a:r>
            <a:r>
              <a:rPr lang="en-US" sz="2400" dirty="0">
                <a:cs typeface="Courier New" panose="02070309020205020404" pitchFamily="49" charset="0"/>
              </a:rPr>
              <a:t>()</a:t>
            </a:r>
            <a:endParaRPr lang="en-US" altLang="en-US" sz="2400" dirty="0"/>
          </a:p>
        </p:txBody>
      </p:sp>
      <p:sp>
        <p:nvSpPr>
          <p:cNvPr id="3" name="Title 2"/>
          <p:cNvSpPr>
            <a:spLocks noGrp="1"/>
          </p:cNvSpPr>
          <p:nvPr>
            <p:ph type="ctrTitle"/>
          </p:nvPr>
        </p:nvSpPr>
        <p:spPr/>
        <p:txBody>
          <a:bodyPr/>
          <a:lstStyle/>
          <a:p>
            <a:r>
              <a:rPr lang="en-US" dirty="0"/>
              <a:t>Copying Arrays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19</a:t>
            </a:fld>
            <a:endParaRPr lang="en-US"/>
          </a:p>
        </p:txBody>
      </p:sp>
      <p:sp>
        <p:nvSpPr>
          <p:cNvPr id="5" name="Rectangle 4"/>
          <p:cNvSpPr/>
          <p:nvPr/>
        </p:nvSpPr>
        <p:spPr>
          <a:xfrm>
            <a:off x="1441460" y="1455695"/>
            <a:ext cx="6723664" cy="1200329"/>
          </a:xfrm>
          <a:prstGeom prst="rect">
            <a:avLst/>
          </a:prstGeom>
          <a:solidFill>
            <a:schemeClr val="accent6">
              <a:lumMod val="20000"/>
              <a:lumOff val="80000"/>
            </a:schemeClr>
          </a:solidFill>
        </p:spPr>
        <p:txBody>
          <a:bodyPr wrap="square">
            <a:spAutoFit/>
          </a:bodyPr>
          <a:lstStyle/>
          <a:p>
            <a:r>
              <a:rPr lang="en-US" dirty="0">
                <a:solidFill>
                  <a:schemeClr val="accent5"/>
                </a:solidFill>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sourceArray</a:t>
            </a:r>
            <a:r>
              <a:rPr lang="en-US" dirty="0">
                <a:latin typeface="Times New Roman" panose="02020603050405020304" pitchFamily="18" charset="0"/>
                <a:cs typeface="Times New Roman" panose="02020603050405020304" pitchFamily="18" charset="0"/>
              </a:rPr>
              <a:t> = {2, 3, 1, 5, 10};</a:t>
            </a:r>
          </a:p>
          <a:p>
            <a:r>
              <a:rPr lang="en-US" dirty="0">
                <a:solidFill>
                  <a:schemeClr val="accent5"/>
                </a:solidFill>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targetArray</a:t>
            </a:r>
            <a:r>
              <a:rPr lang="en-US" dirty="0">
                <a:latin typeface="Times New Roman" panose="02020603050405020304" pitchFamily="18" charset="0"/>
                <a:cs typeface="Times New Roman" panose="02020603050405020304" pitchFamily="18" charset="0"/>
              </a:rPr>
              <a:t> = new int[</a:t>
            </a:r>
            <a:r>
              <a:rPr lang="en-US" dirty="0" err="1">
                <a:latin typeface="Times New Roman" panose="02020603050405020304" pitchFamily="18" charset="0"/>
                <a:cs typeface="Times New Roman" panose="02020603050405020304" pitchFamily="18" charset="0"/>
              </a:rPr>
              <a:t>sourceArray.length</a:t>
            </a:r>
            <a:r>
              <a:rPr lang="en-US" dirty="0">
                <a:latin typeface="Times New Roman" panose="02020603050405020304" pitchFamily="18" charset="0"/>
                <a:cs typeface="Times New Roman" panose="02020603050405020304" pitchFamily="18" charset="0"/>
              </a:rPr>
              <a:t>];</a:t>
            </a:r>
          </a:p>
          <a:p>
            <a:r>
              <a:rPr lang="en-US" dirty="0">
                <a:solidFill>
                  <a:schemeClr val="accent5"/>
                </a:solidFill>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(int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0;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&lt; </a:t>
            </a:r>
            <a:r>
              <a:rPr lang="en-US" dirty="0" err="1">
                <a:latin typeface="Times New Roman" panose="02020603050405020304" pitchFamily="18" charset="0"/>
                <a:cs typeface="Times New Roman" panose="02020603050405020304" pitchFamily="18" charset="0"/>
              </a:rPr>
              <a:t>sourceArray.length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targetArray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sourceArray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p:txBody>
      </p:sp>
      <p:sp>
        <p:nvSpPr>
          <p:cNvPr id="7" name="Rectangle 6"/>
          <p:cNvSpPr/>
          <p:nvPr/>
        </p:nvSpPr>
        <p:spPr>
          <a:xfrm>
            <a:off x="1441460" y="3356919"/>
            <a:ext cx="6723664" cy="1200329"/>
          </a:xfrm>
          <a:prstGeom prst="rect">
            <a:avLst/>
          </a:prstGeom>
          <a:solidFill>
            <a:schemeClr val="accent6">
              <a:lumMod val="20000"/>
              <a:lumOff val="80000"/>
            </a:schemeClr>
          </a:solidFill>
        </p:spPr>
        <p:txBody>
          <a:bodyPr wrap="square">
            <a:spAutoFit/>
          </a:bodyPr>
          <a:lstStyle/>
          <a:p>
            <a:r>
              <a:rPr lang="en-US" dirty="0">
                <a:solidFill>
                  <a:schemeClr val="accent5"/>
                </a:solidFill>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sourceArray</a:t>
            </a:r>
            <a:r>
              <a:rPr lang="en-US" dirty="0">
                <a:latin typeface="Times New Roman" panose="02020603050405020304" pitchFamily="18" charset="0"/>
                <a:cs typeface="Times New Roman" panose="02020603050405020304" pitchFamily="18" charset="0"/>
              </a:rPr>
              <a:t> = {2, 3, 1, 5, 10};</a:t>
            </a:r>
          </a:p>
          <a:p>
            <a:r>
              <a:rPr lang="en-US" dirty="0">
                <a:solidFill>
                  <a:schemeClr val="accent5"/>
                </a:solidFill>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targetArray</a:t>
            </a:r>
            <a:r>
              <a:rPr lang="en-US" dirty="0">
                <a:latin typeface="Times New Roman" panose="02020603050405020304" pitchFamily="18" charset="0"/>
                <a:cs typeface="Times New Roman" panose="02020603050405020304" pitchFamily="18" charset="0"/>
              </a:rPr>
              <a:t> = new int[</a:t>
            </a:r>
            <a:r>
              <a:rPr lang="en-US" dirty="0" err="1">
                <a:latin typeface="Times New Roman" panose="02020603050405020304" pitchFamily="18" charset="0"/>
                <a:cs typeface="Times New Roman" panose="02020603050405020304" pitchFamily="18" charset="0"/>
              </a:rPr>
              <a:t>sourceArray.length</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System.arraycopy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sourceArray</a:t>
            </a:r>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targetArray</a:t>
            </a:r>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sourceArray.length</a:t>
            </a:r>
            <a:r>
              <a:rPr lang="en-US" dirty="0">
                <a:latin typeface="Times New Roman" panose="02020603050405020304" pitchFamily="18" charset="0"/>
                <a:cs typeface="Times New Roman" panose="02020603050405020304" pitchFamily="18" charset="0"/>
              </a:rPr>
              <a:t>);</a:t>
            </a:r>
          </a:p>
        </p:txBody>
      </p:sp>
      <p:sp>
        <p:nvSpPr>
          <p:cNvPr id="9" name="Rectangle 8"/>
          <p:cNvSpPr/>
          <p:nvPr/>
        </p:nvSpPr>
        <p:spPr>
          <a:xfrm>
            <a:off x="693479" y="4875278"/>
            <a:ext cx="7721651" cy="584775"/>
          </a:xfrm>
          <a:prstGeom prst="rect">
            <a:avLst/>
          </a:prstGeom>
        </p:spPr>
        <p:txBody>
          <a:bodyPr wrap="square">
            <a:spAutoFit/>
          </a:bodyPr>
          <a:lstStyle/>
          <a:p>
            <a:r>
              <a:rPr lang="en-US" sz="1600" dirty="0">
                <a:solidFill>
                  <a:schemeClr val="accent5"/>
                </a:solidFill>
                <a:latin typeface="Times New Roman" panose="02020603050405020304" pitchFamily="18" charset="0"/>
                <a:cs typeface="Times New Roman" panose="02020603050405020304" pitchFamily="18" charset="0"/>
              </a:rPr>
              <a:t>The syntax for </a:t>
            </a:r>
            <a:r>
              <a:rPr lang="en-US" sz="1600" dirty="0" err="1">
                <a:solidFill>
                  <a:schemeClr val="accent5"/>
                </a:solidFill>
                <a:latin typeface="Times New Roman" panose="02020603050405020304" pitchFamily="18" charset="0"/>
                <a:cs typeface="Times New Roman" panose="02020603050405020304" pitchFamily="18" charset="0"/>
              </a:rPr>
              <a:t>arraycopy</a:t>
            </a:r>
            <a:r>
              <a:rPr lang="en-US" sz="1600" dirty="0">
                <a:solidFill>
                  <a:schemeClr val="accent5"/>
                </a:solidFill>
                <a:latin typeface="Times New Roman" panose="02020603050405020304" pitchFamily="18" charset="0"/>
                <a:cs typeface="Times New Roman" panose="02020603050405020304" pitchFamily="18" charset="0"/>
              </a:rPr>
              <a:t> is:</a:t>
            </a:r>
          </a:p>
          <a:p>
            <a:pPr algn="ctr"/>
            <a:r>
              <a:rPr lang="en-US" sz="1600" dirty="0" err="1">
                <a:latin typeface="Times New Roman" panose="02020603050405020304" pitchFamily="18" charset="0"/>
                <a:cs typeface="Times New Roman" panose="02020603050405020304" pitchFamily="18" charset="0"/>
              </a:rPr>
              <a:t>arraycopy</a:t>
            </a:r>
            <a:r>
              <a:rPr lang="en-US" sz="1600" dirty="0">
                <a:latin typeface="Times New Roman" panose="02020603050405020304" pitchFamily="18" charset="0"/>
                <a:cs typeface="Times New Roman" panose="02020603050405020304" pitchFamily="18" charset="0"/>
              </a:rPr>
              <a:t>( </a:t>
            </a:r>
            <a:r>
              <a:rPr lang="en-US" sz="1600" dirty="0" err="1">
                <a:solidFill>
                  <a:schemeClr val="accent5"/>
                </a:solidFill>
                <a:latin typeface="Times New Roman" panose="02020603050405020304" pitchFamily="18" charset="0"/>
                <a:cs typeface="Times New Roman" panose="02020603050405020304" pitchFamily="18" charset="0"/>
              </a:rPr>
              <a:t>sourceArray</a:t>
            </a:r>
            <a:r>
              <a:rPr lang="en-US" sz="1600" dirty="0">
                <a:solidFill>
                  <a:srgbClr val="FF0000"/>
                </a:solidFill>
                <a:latin typeface="Times New Roman" panose="02020603050405020304" pitchFamily="18" charset="0"/>
                <a:cs typeface="Times New Roman" panose="02020603050405020304" pitchFamily="18" charset="0"/>
              </a:rPr>
              <a:t>, </a:t>
            </a:r>
            <a:r>
              <a:rPr lang="en-US" sz="1600" dirty="0" err="1">
                <a:solidFill>
                  <a:schemeClr val="accent6"/>
                </a:solidFill>
                <a:latin typeface="Times New Roman" panose="02020603050405020304" pitchFamily="18" charset="0"/>
                <a:cs typeface="Times New Roman" panose="02020603050405020304" pitchFamily="18" charset="0"/>
              </a:rPr>
              <a:t>srcPos</a:t>
            </a:r>
            <a:r>
              <a:rPr lang="en-US" sz="1600" dirty="0">
                <a:solidFill>
                  <a:srgbClr val="FF0000"/>
                </a:solidFill>
                <a:latin typeface="Times New Roman" panose="02020603050405020304" pitchFamily="18" charset="0"/>
                <a:cs typeface="Times New Roman" panose="02020603050405020304" pitchFamily="18" charset="0"/>
              </a:rPr>
              <a:t>, </a:t>
            </a:r>
            <a:r>
              <a:rPr lang="en-US" sz="1600" dirty="0" err="1">
                <a:solidFill>
                  <a:schemeClr val="accent5"/>
                </a:solidFill>
                <a:latin typeface="Times New Roman" panose="02020603050405020304" pitchFamily="18" charset="0"/>
                <a:cs typeface="Times New Roman" panose="02020603050405020304" pitchFamily="18" charset="0"/>
              </a:rPr>
              <a:t>targetArray</a:t>
            </a:r>
            <a:r>
              <a:rPr lang="en-US" sz="1600" dirty="0">
                <a:solidFill>
                  <a:srgbClr val="FF0000"/>
                </a:solidFill>
                <a:latin typeface="Times New Roman" panose="02020603050405020304" pitchFamily="18" charset="0"/>
                <a:cs typeface="Times New Roman" panose="02020603050405020304" pitchFamily="18" charset="0"/>
              </a:rPr>
              <a:t>, </a:t>
            </a:r>
            <a:r>
              <a:rPr lang="en-US" sz="1600" dirty="0" err="1">
                <a:solidFill>
                  <a:schemeClr val="accent6"/>
                </a:solidFill>
                <a:latin typeface="Times New Roman" panose="02020603050405020304" pitchFamily="18" charset="0"/>
                <a:cs typeface="Times New Roman" panose="02020603050405020304" pitchFamily="18" charset="0"/>
              </a:rPr>
              <a:t>tarPos</a:t>
            </a:r>
            <a:r>
              <a:rPr lang="en-US" sz="1600" dirty="0">
                <a:solidFill>
                  <a:srgbClr val="FF0000"/>
                </a:solidFill>
                <a:latin typeface="Times New Roman" panose="02020603050405020304" pitchFamily="18" charset="0"/>
                <a:cs typeface="Times New Roman" panose="02020603050405020304" pitchFamily="18" charset="0"/>
              </a:rPr>
              <a:t>, length); </a:t>
            </a:r>
          </a:p>
        </p:txBody>
      </p:sp>
      <p:sp>
        <p:nvSpPr>
          <p:cNvPr id="6" name="Rectangle 5"/>
          <p:cNvSpPr/>
          <p:nvPr/>
        </p:nvSpPr>
        <p:spPr>
          <a:xfrm>
            <a:off x="7327242" y="6034321"/>
            <a:ext cx="1650837"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ArrayCopy.java</a:t>
            </a:r>
          </a:p>
        </p:txBody>
      </p:sp>
    </p:spTree>
    <p:extLst>
      <p:ext uri="{BB962C8B-B14F-4D97-AF65-F5344CB8AC3E}">
        <p14:creationId xmlns:p14="http://schemas.microsoft.com/office/powerpoint/2010/main" val="358514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Please note that information in this lecture is mainly taken from: </a:t>
            </a:r>
          </a:p>
          <a:p>
            <a:pPr lvl="1"/>
            <a:r>
              <a:rPr lang="en-US" dirty="0"/>
              <a:t>Liang, Y. Daniel - Introduction to Java programming and data structures, comprehensive version (2019, Pearson).</a:t>
            </a:r>
          </a:p>
          <a:p>
            <a:pPr marL="0" indent="0">
              <a:buNone/>
            </a:pPr>
            <a:r>
              <a:rPr lang="en-US" dirty="0"/>
              <a:t> </a:t>
            </a:r>
          </a:p>
        </p:txBody>
      </p:sp>
      <p:sp>
        <p:nvSpPr>
          <p:cNvPr id="4" name="Title 3"/>
          <p:cNvSpPr>
            <a:spLocks noGrp="1"/>
          </p:cNvSpPr>
          <p:nvPr>
            <p:ph type="ctrTitle"/>
          </p:nvPr>
        </p:nvSpPr>
        <p:spPr/>
        <p:txBody>
          <a:bodyPr/>
          <a:lstStyle/>
          <a:p>
            <a:r>
              <a:rPr lang="en-US" dirty="0"/>
              <a:t>Declaration</a:t>
            </a:r>
          </a:p>
        </p:txBody>
      </p:sp>
      <p:sp>
        <p:nvSpPr>
          <p:cNvPr id="3" name="Slide Number Placeholder 2"/>
          <p:cNvSpPr>
            <a:spLocks noGrp="1"/>
          </p:cNvSpPr>
          <p:nvPr>
            <p:ph type="sldNum" sz="quarter" idx="12"/>
          </p:nvPr>
        </p:nvSpPr>
        <p:spPr/>
        <p:txBody>
          <a:bodyPr/>
          <a:lstStyle/>
          <a:p>
            <a:fld id="{99AE015D-4E99-42B8-B1B4-4F7FEE987B9B}" type="slidenum">
              <a:rPr lang="en-US" smtClean="0"/>
              <a:t>2</a:t>
            </a:fld>
            <a:endParaRPr lang="en-US"/>
          </a:p>
        </p:txBody>
      </p:sp>
    </p:spTree>
    <p:extLst>
      <p:ext uri="{BB962C8B-B14F-4D97-AF65-F5344CB8AC3E}">
        <p14:creationId xmlns:p14="http://schemas.microsoft.com/office/powerpoint/2010/main" val="4128379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4572000" y="1428637"/>
            <a:ext cx="3315613" cy="5006880"/>
          </a:xfrm>
          <a:prstGeom prst="rect">
            <a:avLst/>
          </a:prstGeom>
        </p:spPr>
      </p:pic>
      <p:sp>
        <p:nvSpPr>
          <p:cNvPr id="2" name="Content Placeholder 1"/>
          <p:cNvSpPr>
            <a:spLocks noGrp="1"/>
          </p:cNvSpPr>
          <p:nvPr>
            <p:ph idx="1"/>
          </p:nvPr>
        </p:nvSpPr>
        <p:spPr>
          <a:xfrm>
            <a:off x="300183" y="1071415"/>
            <a:ext cx="3933888" cy="5179436"/>
          </a:xfrm>
        </p:spPr>
        <p:txBody>
          <a:bodyPr>
            <a:normAutofit fontScale="92500"/>
          </a:bodyPr>
          <a:lstStyle/>
          <a:p>
            <a:r>
              <a:rPr lang="en-US" dirty="0"/>
              <a:t>The equality operator = = tests whether two arrays are stored in the same place in the computer’s memory.</a:t>
            </a:r>
          </a:p>
          <a:p>
            <a:r>
              <a:rPr lang="en-US" dirty="0"/>
              <a:t>If two arrays, a and b, contain the same integers in the same order and the arrays are stored in different places in memory, </a:t>
            </a:r>
          </a:p>
          <a:p>
            <a:pPr lvl="1"/>
            <a:r>
              <a:rPr lang="en-US" dirty="0"/>
              <a:t>So b == a is false, since == tests for equal memory addresses.</a:t>
            </a:r>
          </a:p>
          <a:p>
            <a:r>
              <a:rPr lang="en-US" dirty="0"/>
              <a:t>If you want to test whether two arrays contain the same elements, </a:t>
            </a:r>
          </a:p>
        </p:txBody>
      </p:sp>
      <p:sp>
        <p:nvSpPr>
          <p:cNvPr id="3" name="Title 2"/>
          <p:cNvSpPr>
            <a:spLocks noGrp="1"/>
          </p:cNvSpPr>
          <p:nvPr>
            <p:ph type="ctrTitle"/>
          </p:nvPr>
        </p:nvSpPr>
        <p:spPr/>
        <p:txBody>
          <a:bodyPr/>
          <a:lstStyle/>
          <a:p>
            <a:r>
              <a:rPr lang="en-US" dirty="0"/>
              <a:t>Array Equality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20</a:t>
            </a:fld>
            <a:endParaRPr lang="en-US"/>
          </a:p>
        </p:txBody>
      </p:sp>
      <p:sp>
        <p:nvSpPr>
          <p:cNvPr id="7" name="Rectangle 6"/>
          <p:cNvSpPr/>
          <p:nvPr/>
        </p:nvSpPr>
        <p:spPr>
          <a:xfrm>
            <a:off x="4331677" y="913849"/>
            <a:ext cx="4497854" cy="523220"/>
          </a:xfrm>
          <a:prstGeom prst="rect">
            <a:avLst/>
          </a:prstGeom>
        </p:spPr>
        <p:txBody>
          <a:bodyPr wrap="square">
            <a:spAutoFit/>
          </a:bodyPr>
          <a:lstStyle/>
          <a:p>
            <a:pPr algn="ctr"/>
            <a:r>
              <a:rPr lang="en-US" sz="1400" b="1" dirty="0">
                <a:solidFill>
                  <a:srgbClr val="FF0000"/>
                </a:solidFill>
                <a:latin typeface="Garamond" panose="02020404030301010803" pitchFamily="18" charset="0"/>
              </a:rPr>
              <a:t>You must test whether each element in one array equals the corresponding element in the other array. </a:t>
            </a:r>
          </a:p>
        </p:txBody>
      </p:sp>
      <p:sp>
        <p:nvSpPr>
          <p:cNvPr id="5" name="TextBox 4"/>
          <p:cNvSpPr txBox="1"/>
          <p:nvPr/>
        </p:nvSpPr>
        <p:spPr>
          <a:xfrm>
            <a:off x="7819008" y="3711936"/>
            <a:ext cx="980589"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With break</a:t>
            </a:r>
          </a:p>
        </p:txBody>
      </p:sp>
      <p:sp>
        <p:nvSpPr>
          <p:cNvPr id="8" name="TextBox 7"/>
          <p:cNvSpPr txBox="1"/>
          <p:nvPr/>
        </p:nvSpPr>
        <p:spPr>
          <a:xfrm>
            <a:off x="7819008" y="5212340"/>
            <a:ext cx="1209818"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Without break</a:t>
            </a:r>
          </a:p>
        </p:txBody>
      </p:sp>
      <p:sp>
        <p:nvSpPr>
          <p:cNvPr id="9" name="Rectangle 8"/>
          <p:cNvSpPr/>
          <p:nvPr/>
        </p:nvSpPr>
        <p:spPr>
          <a:xfrm>
            <a:off x="7095861" y="6066185"/>
            <a:ext cx="1932965"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ArrayEquality.java</a:t>
            </a:r>
          </a:p>
        </p:txBody>
      </p:sp>
    </p:spTree>
    <p:extLst>
      <p:ext uri="{BB962C8B-B14F-4D97-AF65-F5344CB8AC3E}">
        <p14:creationId xmlns:p14="http://schemas.microsoft.com/office/powerpoint/2010/main" val="3896371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You can use both array indexed variables and entire arrays as arguments to methods.</a:t>
            </a:r>
          </a:p>
          <a:p>
            <a:r>
              <a:rPr lang="en-US" dirty="0">
                <a:solidFill>
                  <a:srgbClr val="FF0000"/>
                </a:solidFill>
              </a:rPr>
              <a:t>Passing an indexed variable</a:t>
            </a:r>
            <a:r>
              <a:rPr lang="en-US" dirty="0"/>
              <a:t>: </a:t>
            </a:r>
          </a:p>
          <a:p>
            <a:pPr lvl="1"/>
            <a:r>
              <a:rPr lang="en-US" dirty="0"/>
              <a:t>Can be an argument to a method in exactly the same way that any variable of the array base type can be an argument. </a:t>
            </a:r>
          </a:p>
          <a:p>
            <a:pPr lvl="1"/>
            <a:r>
              <a:rPr lang="en-US" dirty="0"/>
              <a:t>Suppose we have the following declaration, </a:t>
            </a:r>
          </a:p>
          <a:p>
            <a:pPr marL="914400" lvl="2" indent="0">
              <a:buNone/>
            </a:pPr>
            <a:r>
              <a:rPr lang="en-US" dirty="0" err="1">
                <a:solidFill>
                  <a:srgbClr val="FF0000"/>
                </a:solidFill>
              </a:rPr>
              <a:t>int</a:t>
            </a:r>
            <a:r>
              <a:rPr lang="en-US" dirty="0">
                <a:solidFill>
                  <a:srgbClr val="FF0000"/>
                </a:solidFill>
              </a:rPr>
              <a:t>[] </a:t>
            </a:r>
            <a:r>
              <a:rPr lang="en-US" b="1" dirty="0" err="1">
                <a:solidFill>
                  <a:schemeClr val="accent5"/>
                </a:solidFill>
              </a:rPr>
              <a:t>myArray</a:t>
            </a:r>
            <a:r>
              <a:rPr lang="en-US" dirty="0">
                <a:solidFill>
                  <a:srgbClr val="FF0000"/>
                </a:solidFill>
              </a:rPr>
              <a:t> = {3, 5, 2, 5};</a:t>
            </a:r>
          </a:p>
          <a:p>
            <a:pPr lvl="1"/>
            <a:r>
              <a:rPr lang="en-US" dirty="0"/>
              <a:t>Suppose that </a:t>
            </a:r>
            <a:r>
              <a:rPr lang="en-US" dirty="0" err="1">
                <a:solidFill>
                  <a:schemeClr val="accent5"/>
                </a:solidFill>
              </a:rPr>
              <a:t>myMethod</a:t>
            </a:r>
            <a:r>
              <a:rPr lang="en-US" dirty="0"/>
              <a:t> is a method that takes one argument of type int, so the following is legal</a:t>
            </a:r>
            <a:endParaRPr lang="en-US" dirty="0">
              <a:solidFill>
                <a:srgbClr val="FF0000"/>
              </a:solidFill>
            </a:endParaRPr>
          </a:p>
          <a:p>
            <a:pPr marL="457200" lvl="1" indent="0">
              <a:buNone/>
            </a:pPr>
            <a:r>
              <a:rPr lang="en-US" dirty="0"/>
              <a:t>	</a:t>
            </a:r>
            <a:r>
              <a:rPr lang="en-US" dirty="0" err="1">
                <a:solidFill>
                  <a:schemeClr val="accent5"/>
                </a:solidFill>
              </a:rPr>
              <a:t>myMethod</a:t>
            </a:r>
            <a:r>
              <a:rPr lang="en-US" dirty="0"/>
              <a:t> (</a:t>
            </a:r>
            <a:r>
              <a:rPr lang="en-US" dirty="0" err="1"/>
              <a:t>myArray</a:t>
            </a:r>
            <a:r>
              <a:rPr lang="en-US" dirty="0"/>
              <a:t>[</a:t>
            </a:r>
            <a:r>
              <a:rPr lang="en-US" dirty="0" err="1"/>
              <a:t>myIndex</a:t>
            </a:r>
            <a:r>
              <a:rPr lang="en-US" dirty="0"/>
              <a:t>]) ,where 0&lt;=</a:t>
            </a:r>
            <a:r>
              <a:rPr lang="en-US" dirty="0" err="1"/>
              <a:t>myIndex</a:t>
            </a:r>
            <a:r>
              <a:rPr lang="en-US" dirty="0"/>
              <a:t>&lt;4</a:t>
            </a:r>
          </a:p>
          <a:p>
            <a:r>
              <a:rPr lang="en-US" dirty="0">
                <a:solidFill>
                  <a:srgbClr val="FF0000"/>
                </a:solidFill>
              </a:rPr>
              <a:t>Passing an array</a:t>
            </a:r>
            <a:r>
              <a:rPr lang="en-US" dirty="0"/>
              <a:t>: </a:t>
            </a:r>
          </a:p>
          <a:p>
            <a:pPr lvl="1"/>
            <a:r>
              <a:rPr lang="en-US" dirty="0"/>
              <a:t>The reference ( name ) of the array is passed to the method.</a:t>
            </a:r>
          </a:p>
          <a:p>
            <a:pPr lvl="1"/>
            <a:r>
              <a:rPr lang="en-US" dirty="0">
                <a:solidFill>
                  <a:schemeClr val="accent5"/>
                </a:solidFill>
              </a:rPr>
              <a:t>public static void </a:t>
            </a:r>
            <a:r>
              <a:rPr lang="en-US" dirty="0" err="1"/>
              <a:t>printArray</a:t>
            </a:r>
            <a:r>
              <a:rPr lang="en-US" dirty="0"/>
              <a:t>(</a:t>
            </a:r>
            <a:r>
              <a:rPr lang="en-US" dirty="0">
                <a:solidFill>
                  <a:schemeClr val="accent5"/>
                </a:solidFill>
              </a:rPr>
              <a:t>int</a:t>
            </a:r>
            <a:r>
              <a:rPr lang="en-US" dirty="0"/>
              <a:t>[] a) // </a:t>
            </a:r>
            <a:r>
              <a:rPr lang="en-US" dirty="0" err="1"/>
              <a:t>printArray</a:t>
            </a:r>
            <a:r>
              <a:rPr lang="en-US" dirty="0"/>
              <a:t> is a method that takes argument of type array (</a:t>
            </a:r>
            <a:r>
              <a:rPr lang="en-US" dirty="0" err="1">
                <a:solidFill>
                  <a:schemeClr val="accent5"/>
                </a:solidFill>
              </a:rPr>
              <a:t>int</a:t>
            </a:r>
            <a:r>
              <a:rPr lang="en-US" dirty="0"/>
              <a:t>[]).</a:t>
            </a:r>
          </a:p>
          <a:p>
            <a:pPr lvl="1"/>
            <a:r>
              <a:rPr lang="en-US" dirty="0"/>
              <a:t>To call this method, use:  </a:t>
            </a:r>
            <a:r>
              <a:rPr lang="en-US" dirty="0" err="1"/>
              <a:t>printArray</a:t>
            </a:r>
            <a:r>
              <a:rPr lang="en-US" dirty="0"/>
              <a:t>( </a:t>
            </a:r>
            <a:r>
              <a:rPr lang="en-US" b="1" dirty="0" err="1"/>
              <a:t>myArray</a:t>
            </a:r>
            <a:r>
              <a:rPr lang="en-US" b="1" dirty="0">
                <a:solidFill>
                  <a:schemeClr val="accent5"/>
                </a:solidFill>
              </a:rPr>
              <a:t> </a:t>
            </a:r>
            <a:r>
              <a:rPr lang="en-US" dirty="0"/>
              <a:t>);</a:t>
            </a:r>
          </a:p>
        </p:txBody>
      </p:sp>
      <p:sp>
        <p:nvSpPr>
          <p:cNvPr id="3" name="Title 2"/>
          <p:cNvSpPr>
            <a:spLocks noGrp="1"/>
          </p:cNvSpPr>
          <p:nvPr>
            <p:ph type="ctrTitle"/>
          </p:nvPr>
        </p:nvSpPr>
        <p:spPr/>
        <p:txBody>
          <a:bodyPr/>
          <a:lstStyle/>
          <a:p>
            <a:r>
              <a:rPr lang="en-US" dirty="0"/>
              <a:t>Arrays and Methods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21</a:t>
            </a:fld>
            <a:endParaRPr lang="en-US"/>
          </a:p>
        </p:txBody>
      </p:sp>
    </p:spTree>
    <p:extLst>
      <p:ext uri="{BB962C8B-B14F-4D97-AF65-F5344CB8AC3E}">
        <p14:creationId xmlns:p14="http://schemas.microsoft.com/office/powerpoint/2010/main" val="1318700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b="6078"/>
          <a:stretch/>
        </p:blipFill>
        <p:spPr>
          <a:xfrm>
            <a:off x="1342292" y="1730253"/>
            <a:ext cx="6093436" cy="3093793"/>
          </a:xfrm>
          <a:prstGeom prst="rect">
            <a:avLst/>
          </a:prstGeom>
        </p:spPr>
      </p:pic>
      <p:sp>
        <p:nvSpPr>
          <p:cNvPr id="2" name="Content Placeholder 1"/>
          <p:cNvSpPr>
            <a:spLocks noGrp="1"/>
          </p:cNvSpPr>
          <p:nvPr>
            <p:ph idx="1"/>
          </p:nvPr>
        </p:nvSpPr>
        <p:spPr>
          <a:xfrm>
            <a:off x="300182" y="4823460"/>
            <a:ext cx="8543637" cy="1427390"/>
          </a:xfrm>
        </p:spPr>
        <p:txBody>
          <a:bodyPr/>
          <a:lstStyle/>
          <a:p>
            <a:r>
              <a:rPr lang="en-US" dirty="0"/>
              <a:t>Anonymous Array</a:t>
            </a:r>
          </a:p>
          <a:p>
            <a:pPr marL="457200" lvl="1" indent="0">
              <a:buNone/>
            </a:pPr>
            <a:r>
              <a:rPr lang="en-US" dirty="0"/>
              <a:t>method(x, </a:t>
            </a:r>
            <a:r>
              <a:rPr lang="en-US" dirty="0">
                <a:solidFill>
                  <a:schemeClr val="accent5"/>
                </a:solidFill>
              </a:rPr>
              <a:t>new</a:t>
            </a:r>
            <a:r>
              <a:rPr lang="en-US" dirty="0"/>
              <a:t> </a:t>
            </a:r>
            <a:r>
              <a:rPr lang="en-US" dirty="0" err="1">
                <a:solidFill>
                  <a:schemeClr val="accent5"/>
                </a:solidFill>
              </a:rPr>
              <a:t>int</a:t>
            </a:r>
            <a:r>
              <a:rPr lang="en-US" dirty="0"/>
              <a:t>[]{3, 1, 2, 6, 4, 2}); </a:t>
            </a:r>
          </a:p>
          <a:p>
            <a:pPr lvl="1"/>
            <a:r>
              <a:rPr lang="en-US" dirty="0"/>
              <a:t>No explicit reference variable for the array.</a:t>
            </a:r>
          </a:p>
        </p:txBody>
      </p:sp>
      <p:sp>
        <p:nvSpPr>
          <p:cNvPr id="3" name="Title 2"/>
          <p:cNvSpPr>
            <a:spLocks noGrp="1"/>
          </p:cNvSpPr>
          <p:nvPr>
            <p:ph type="ctrTitle"/>
          </p:nvPr>
        </p:nvSpPr>
        <p:spPr/>
        <p:txBody>
          <a:bodyPr/>
          <a:lstStyle/>
          <a:p>
            <a:r>
              <a:rPr lang="en-US" dirty="0"/>
              <a:t>Passing Arrays to Methods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22</a:t>
            </a:fld>
            <a:endParaRPr lang="en-US"/>
          </a:p>
        </p:txBody>
      </p:sp>
      <p:sp>
        <p:nvSpPr>
          <p:cNvPr id="7" name="Content Placeholder 1"/>
          <p:cNvSpPr txBox="1">
            <a:spLocks/>
          </p:cNvSpPr>
          <p:nvPr/>
        </p:nvSpPr>
        <p:spPr>
          <a:xfrm>
            <a:off x="300182" y="950987"/>
            <a:ext cx="8543637" cy="1784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When passing an array to a method, the reference of the array is passed to the method.</a:t>
            </a:r>
          </a:p>
        </p:txBody>
      </p:sp>
      <p:cxnSp>
        <p:nvCxnSpPr>
          <p:cNvPr id="10" name="Curved Connector 9"/>
          <p:cNvCxnSpPr/>
          <p:nvPr/>
        </p:nvCxnSpPr>
        <p:spPr>
          <a:xfrm>
            <a:off x="3131820" y="2948940"/>
            <a:ext cx="1794510" cy="777240"/>
          </a:xfrm>
          <a:prstGeom prst="curvedConnector3">
            <a:avLst>
              <a:gd name="adj1" fmla="val -67197"/>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cxnSpLocks noChangeAspect="1"/>
          </p:cNvCxnSpPr>
          <p:nvPr/>
        </p:nvCxnSpPr>
        <p:spPr>
          <a:xfrm>
            <a:off x="3749040" y="2875815"/>
            <a:ext cx="2748281" cy="850365"/>
          </a:xfrm>
          <a:prstGeom prst="curvedConnector3">
            <a:avLst>
              <a:gd name="adj1" fmla="val 118207"/>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497321" y="5986573"/>
            <a:ext cx="2568908"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TestArrayArguments.java</a:t>
            </a:r>
          </a:p>
        </p:txBody>
      </p:sp>
    </p:spTree>
    <p:extLst>
      <p:ext uri="{BB962C8B-B14F-4D97-AF65-F5344CB8AC3E}">
        <p14:creationId xmlns:p14="http://schemas.microsoft.com/office/powerpoint/2010/main" val="3933739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JVM stores the array in an area of memory, called heap, which is used for dynamic memory. </a:t>
            </a:r>
          </a:p>
          <a:p>
            <a:endParaRPr lang="en-US" dirty="0"/>
          </a:p>
        </p:txBody>
      </p:sp>
      <p:sp>
        <p:nvSpPr>
          <p:cNvPr id="3" name="Title 2"/>
          <p:cNvSpPr>
            <a:spLocks noGrp="1"/>
          </p:cNvSpPr>
          <p:nvPr>
            <p:ph type="ctrTitle"/>
          </p:nvPr>
        </p:nvSpPr>
        <p:spPr/>
        <p:txBody>
          <a:bodyPr/>
          <a:lstStyle/>
          <a:p>
            <a:r>
              <a:rPr lang="en-US" altLang="en-US" dirty="0"/>
              <a:t>Call Stack</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23</a:t>
            </a:fld>
            <a:endParaRPr lang="en-US"/>
          </a:p>
        </p:txBody>
      </p:sp>
      <p:pic>
        <p:nvPicPr>
          <p:cNvPr id="5"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1726" y="1987850"/>
            <a:ext cx="5540548" cy="1783896"/>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chemeClr val="accent1"/>
                </a:solidFill>
              </a14:hiddenFill>
            </a:ext>
          </a:extLst>
        </p:spPr>
      </p:pic>
      <p:pic>
        <p:nvPicPr>
          <p:cNvPr id="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182" y="4207047"/>
            <a:ext cx="4534708" cy="1879596"/>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chemeClr val="accent1"/>
                </a:solidFill>
              </a14:hiddenFill>
            </a:ext>
          </a:extLst>
        </p:spPr>
      </p:pic>
      <p:pic>
        <p:nvPicPr>
          <p:cNvPr id="8" name="Picture 7"/>
          <p:cNvPicPr>
            <a:picLocks noChangeAspect="1"/>
          </p:cNvPicPr>
          <p:nvPr/>
        </p:nvPicPr>
        <p:blipFill>
          <a:blip r:embed="rId4"/>
          <a:stretch>
            <a:fillRect/>
          </a:stretch>
        </p:blipFill>
        <p:spPr>
          <a:xfrm>
            <a:off x="4995218" y="4506823"/>
            <a:ext cx="3834313" cy="1269181"/>
          </a:xfrm>
          <a:prstGeom prst="rect">
            <a:avLst/>
          </a:prstGeom>
          <a:ln>
            <a:solidFill>
              <a:schemeClr val="accent1"/>
            </a:solidFill>
          </a:ln>
        </p:spPr>
      </p:pic>
    </p:spTree>
    <p:extLst>
      <p:ext uri="{BB962C8B-B14F-4D97-AF65-F5344CB8AC3E}">
        <p14:creationId xmlns:p14="http://schemas.microsoft.com/office/powerpoint/2010/main" val="713523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Popup-Question(3)</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24</a:t>
            </a:fld>
            <a:endParaRPr lang="en-US"/>
          </a:p>
        </p:txBody>
      </p:sp>
      <p:pic>
        <p:nvPicPr>
          <p:cNvPr id="6" name="Picture 5"/>
          <p:cNvPicPr>
            <a:picLocks noChangeAspect="1"/>
          </p:cNvPicPr>
          <p:nvPr/>
        </p:nvPicPr>
        <p:blipFill>
          <a:blip r:embed="rId2"/>
          <a:stretch>
            <a:fillRect/>
          </a:stretch>
        </p:blipFill>
        <p:spPr>
          <a:xfrm>
            <a:off x="314469" y="989222"/>
            <a:ext cx="5620710" cy="5347101"/>
          </a:xfrm>
          <a:prstGeom prst="rect">
            <a:avLst/>
          </a:prstGeom>
        </p:spPr>
      </p:pic>
      <p:sp>
        <p:nvSpPr>
          <p:cNvPr id="7" name="Rectangle 6"/>
          <p:cNvSpPr/>
          <p:nvPr/>
        </p:nvSpPr>
        <p:spPr>
          <a:xfrm>
            <a:off x="6871795" y="5966991"/>
            <a:ext cx="2237472"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TestPassingArray.java</a:t>
            </a:r>
          </a:p>
        </p:txBody>
      </p:sp>
      <p:sp>
        <p:nvSpPr>
          <p:cNvPr id="8" name="Rectangle 7"/>
          <p:cNvSpPr/>
          <p:nvPr/>
        </p:nvSpPr>
        <p:spPr>
          <a:xfrm>
            <a:off x="5773274" y="2262388"/>
            <a:ext cx="3358662" cy="2800767"/>
          </a:xfrm>
          <a:prstGeom prst="rect">
            <a:avLst/>
          </a:prstGeom>
          <a:ln>
            <a:solidFill>
              <a:schemeClr val="accent1"/>
            </a:solidFill>
          </a:ln>
        </p:spPr>
        <p:txBody>
          <a:bodyPr wrap="square">
            <a:spAutoFit/>
          </a:bodyPr>
          <a:lstStyle/>
          <a:p>
            <a:r>
              <a:rPr lang="en-US" sz="1600" dirty="0">
                <a:latin typeface="Times New Roman" panose="02020603050405020304" pitchFamily="18" charset="0"/>
                <a:cs typeface="Times New Roman" panose="02020603050405020304" pitchFamily="18" charset="0"/>
              </a:rPr>
              <a:t>Before invoking swap</a:t>
            </a:r>
          </a:p>
          <a:p>
            <a:r>
              <a:rPr lang="en-US" sz="1600" dirty="0">
                <a:latin typeface="Times New Roman" panose="02020603050405020304" pitchFamily="18" charset="0"/>
                <a:cs typeface="Times New Roman" panose="02020603050405020304" pitchFamily="18" charset="0"/>
              </a:rPr>
              <a:t>array is {1, 2}</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After invoking swap</a:t>
            </a:r>
          </a:p>
          <a:p>
            <a:r>
              <a:rPr lang="en-US" sz="1600" dirty="0">
                <a:latin typeface="Times New Roman" panose="02020603050405020304" pitchFamily="18" charset="0"/>
                <a:cs typeface="Times New Roman" panose="02020603050405020304" pitchFamily="18" charset="0"/>
              </a:rPr>
              <a:t>array is {1, 2}</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Before invoking </a:t>
            </a:r>
            <a:r>
              <a:rPr lang="en-US" sz="1600" dirty="0" err="1">
                <a:latin typeface="Times New Roman" panose="02020603050405020304" pitchFamily="18" charset="0"/>
                <a:cs typeface="Times New Roman" panose="02020603050405020304" pitchFamily="18" charset="0"/>
              </a:rPr>
              <a:t>swapFirstTwoInArray</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array is {1, 2}</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After invoking </a:t>
            </a:r>
            <a:r>
              <a:rPr lang="en-US" sz="1600" dirty="0" err="1">
                <a:latin typeface="Times New Roman" panose="02020603050405020304" pitchFamily="18" charset="0"/>
                <a:cs typeface="Times New Roman" panose="02020603050405020304" pitchFamily="18" charset="0"/>
              </a:rPr>
              <a:t>swapFirstTwoInArray</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array is {2, 1}</a:t>
            </a:r>
          </a:p>
        </p:txBody>
      </p:sp>
      <p:sp>
        <p:nvSpPr>
          <p:cNvPr id="2" name="Content Placeholder 1"/>
          <p:cNvSpPr>
            <a:spLocks noGrp="1"/>
          </p:cNvSpPr>
          <p:nvPr>
            <p:ph idx="1"/>
          </p:nvPr>
        </p:nvSpPr>
        <p:spPr>
          <a:xfrm>
            <a:off x="4085492" y="989222"/>
            <a:ext cx="4947139" cy="716486"/>
          </a:xfrm>
        </p:spPr>
        <p:txBody>
          <a:bodyPr>
            <a:normAutofit lnSpcReduction="10000"/>
          </a:bodyPr>
          <a:lstStyle/>
          <a:p>
            <a:r>
              <a:rPr lang="en-US" dirty="0"/>
              <a:t>What is the output of the following code?</a:t>
            </a:r>
          </a:p>
        </p:txBody>
      </p:sp>
    </p:spTree>
    <p:extLst>
      <p:ext uri="{BB962C8B-B14F-4D97-AF65-F5344CB8AC3E}">
        <p14:creationId xmlns:p14="http://schemas.microsoft.com/office/powerpoint/2010/main" val="287965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Java, a method may return an array. </a:t>
            </a:r>
          </a:p>
          <a:p>
            <a:r>
              <a:rPr lang="en-US" dirty="0"/>
              <a:t>You specify the return type for a method that returns an array in the same way that you specify a type for an array parameter.</a:t>
            </a:r>
          </a:p>
          <a:p>
            <a:r>
              <a:rPr lang="en-US" dirty="0"/>
              <a:t>Syntax:</a:t>
            </a:r>
          </a:p>
          <a:p>
            <a:pPr lvl="1"/>
            <a:r>
              <a:rPr lang="en-US" dirty="0">
                <a:solidFill>
                  <a:schemeClr val="accent5"/>
                </a:solidFill>
              </a:rPr>
              <a:t>public static </a:t>
            </a:r>
            <a:r>
              <a:rPr lang="en-US" dirty="0" err="1">
                <a:solidFill>
                  <a:schemeClr val="accent5"/>
                </a:solidFill>
              </a:rPr>
              <a:t>dataType</a:t>
            </a:r>
            <a:r>
              <a:rPr lang="en-US" dirty="0">
                <a:solidFill>
                  <a:schemeClr val="accent5"/>
                </a:solidFill>
              </a:rPr>
              <a:t>[]</a:t>
            </a:r>
            <a:r>
              <a:rPr lang="en-US" dirty="0"/>
              <a:t> </a:t>
            </a:r>
            <a:r>
              <a:rPr lang="en-US" dirty="0" err="1"/>
              <a:t>methodName</a:t>
            </a:r>
            <a:r>
              <a:rPr lang="en-US" dirty="0"/>
              <a:t>(</a:t>
            </a:r>
            <a:r>
              <a:rPr lang="en-US" dirty="0" err="1"/>
              <a:t>Parameter_List</a:t>
            </a:r>
            <a:r>
              <a:rPr lang="en-US" dirty="0"/>
              <a:t>)</a:t>
            </a:r>
          </a:p>
          <a:p>
            <a:endParaRPr lang="en-US" dirty="0"/>
          </a:p>
          <a:p>
            <a:r>
              <a:rPr lang="en-US" dirty="0"/>
              <a:t>The following is an example of a method that returns an array:</a:t>
            </a:r>
          </a:p>
        </p:txBody>
      </p:sp>
      <p:sp>
        <p:nvSpPr>
          <p:cNvPr id="3" name="Title 2"/>
          <p:cNvSpPr>
            <a:spLocks noGrp="1"/>
          </p:cNvSpPr>
          <p:nvPr>
            <p:ph type="ctrTitle"/>
          </p:nvPr>
        </p:nvSpPr>
        <p:spPr/>
        <p:txBody>
          <a:bodyPr/>
          <a:lstStyle/>
          <a:p>
            <a:r>
              <a:rPr lang="en-US" dirty="0"/>
              <a:t>Methods That Return an Array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25</a:t>
            </a:fld>
            <a:endParaRPr lang="en-US"/>
          </a:p>
        </p:txBody>
      </p:sp>
      <p:pic>
        <p:nvPicPr>
          <p:cNvPr id="5" name="Picture 4"/>
          <p:cNvPicPr>
            <a:picLocks noChangeAspect="1"/>
          </p:cNvPicPr>
          <p:nvPr/>
        </p:nvPicPr>
        <p:blipFill>
          <a:blip r:embed="rId2"/>
          <a:stretch>
            <a:fillRect/>
          </a:stretch>
        </p:blipFill>
        <p:spPr>
          <a:xfrm>
            <a:off x="1157606" y="4507776"/>
            <a:ext cx="7105650" cy="1743075"/>
          </a:xfrm>
          <a:prstGeom prst="rect">
            <a:avLst/>
          </a:prstGeom>
        </p:spPr>
      </p:pic>
    </p:spTree>
    <p:extLst>
      <p:ext uri="{BB962C8B-B14F-4D97-AF65-F5344CB8AC3E}">
        <p14:creationId xmlns:p14="http://schemas.microsoft.com/office/powerpoint/2010/main" val="1810566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Arrays and Methods: Example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26</a:t>
            </a:fld>
            <a:endParaRPr lang="en-US"/>
          </a:p>
        </p:txBody>
      </p:sp>
      <p:pic>
        <p:nvPicPr>
          <p:cNvPr id="6" name="Picture 5"/>
          <p:cNvPicPr>
            <a:picLocks noChangeAspect="1"/>
          </p:cNvPicPr>
          <p:nvPr/>
        </p:nvPicPr>
        <p:blipFill>
          <a:blip r:embed="rId2"/>
          <a:stretch>
            <a:fillRect/>
          </a:stretch>
        </p:blipFill>
        <p:spPr>
          <a:xfrm>
            <a:off x="150346" y="1191155"/>
            <a:ext cx="4567237" cy="4616413"/>
          </a:xfrm>
          <a:prstGeom prst="rect">
            <a:avLst/>
          </a:prstGeom>
        </p:spPr>
      </p:pic>
      <p:sp>
        <p:nvSpPr>
          <p:cNvPr id="8" name="Rectangle 7"/>
          <p:cNvSpPr/>
          <p:nvPr/>
        </p:nvSpPr>
        <p:spPr>
          <a:xfrm>
            <a:off x="6684275" y="6049117"/>
            <a:ext cx="2336281" cy="369332"/>
          </a:xfrm>
          <a:prstGeom prst="rect">
            <a:avLst/>
          </a:prstGeom>
        </p:spPr>
        <p:txBody>
          <a:bodyPr wrap="none">
            <a:spAutoFit/>
          </a:bodyPr>
          <a:lstStyle/>
          <a:p>
            <a:r>
              <a:rPr lang="en-US" sz="1800" dirty="0">
                <a:solidFill>
                  <a:srgbClr val="FF0000"/>
                </a:solidFill>
                <a:latin typeface="Times New Roman" panose="02020603050405020304" pitchFamily="18" charset="0"/>
                <a:cs typeface="Times New Roman" panose="02020603050405020304" pitchFamily="18" charset="0"/>
              </a:rPr>
              <a:t>ArrayWithMethod.java</a:t>
            </a:r>
          </a:p>
        </p:txBody>
      </p:sp>
      <p:sp>
        <p:nvSpPr>
          <p:cNvPr id="2" name="Rectangle 1"/>
          <p:cNvSpPr/>
          <p:nvPr/>
        </p:nvSpPr>
        <p:spPr>
          <a:xfrm>
            <a:off x="5110751" y="4585969"/>
            <a:ext cx="3339548" cy="12954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4572000" y="1055114"/>
            <a:ext cx="4485593" cy="4994003"/>
          </a:xfrm>
          <a:prstGeom prst="rect">
            <a:avLst/>
          </a:prstGeom>
        </p:spPr>
      </p:pic>
    </p:spTree>
    <p:extLst>
      <p:ext uri="{BB962C8B-B14F-4D97-AF65-F5344CB8AC3E}">
        <p14:creationId xmlns:p14="http://schemas.microsoft.com/office/powerpoint/2010/main" val="2383701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989223"/>
            <a:ext cx="8543637" cy="987018"/>
          </a:xfrm>
        </p:spPr>
        <p:txBody>
          <a:bodyPr/>
          <a:lstStyle/>
          <a:p>
            <a:r>
              <a:rPr lang="en-US" dirty="0"/>
              <a:t>Suppose the following code is written to reverse the contents in an array, explain why it is wrong. How do you fix it?</a:t>
            </a:r>
          </a:p>
        </p:txBody>
      </p:sp>
      <p:sp>
        <p:nvSpPr>
          <p:cNvPr id="3" name="Title 2"/>
          <p:cNvSpPr>
            <a:spLocks noGrp="1"/>
          </p:cNvSpPr>
          <p:nvPr>
            <p:ph type="ctrTitle"/>
          </p:nvPr>
        </p:nvSpPr>
        <p:spPr/>
        <p:txBody>
          <a:bodyPr/>
          <a:lstStyle/>
          <a:p>
            <a:r>
              <a:rPr lang="en-US" dirty="0"/>
              <a:t>Popup-Question(4): </a:t>
            </a:r>
            <a:r>
              <a:rPr lang="en-US" sz="2400" dirty="0"/>
              <a:t>Checkpoint: 7.7.1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27</a:t>
            </a:fld>
            <a:endParaRPr lang="en-US"/>
          </a:p>
        </p:txBody>
      </p:sp>
      <p:pic>
        <p:nvPicPr>
          <p:cNvPr id="5" name="Picture 4"/>
          <p:cNvPicPr>
            <a:picLocks noChangeAspect="1"/>
          </p:cNvPicPr>
          <p:nvPr/>
        </p:nvPicPr>
        <p:blipFill>
          <a:blip r:embed="rId2"/>
          <a:stretch>
            <a:fillRect/>
          </a:stretch>
        </p:blipFill>
        <p:spPr>
          <a:xfrm>
            <a:off x="328757" y="2112431"/>
            <a:ext cx="8515062" cy="2148159"/>
          </a:xfrm>
          <a:prstGeom prst="rect">
            <a:avLst/>
          </a:prstGeom>
        </p:spPr>
      </p:pic>
      <p:sp>
        <p:nvSpPr>
          <p:cNvPr id="6" name="Rectangle 5"/>
          <p:cNvSpPr/>
          <p:nvPr/>
        </p:nvSpPr>
        <p:spPr>
          <a:xfrm>
            <a:off x="556846" y="4349151"/>
            <a:ext cx="8030308"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It </a:t>
            </a:r>
            <a:r>
              <a:rPr lang="en-US" dirty="0">
                <a:solidFill>
                  <a:srgbClr val="FF0000"/>
                </a:solidFill>
                <a:latin typeface="Times New Roman" panose="02020603050405020304" pitchFamily="18" charset="0"/>
                <a:cs typeface="Times New Roman" panose="02020603050405020304" pitchFamily="18" charset="0"/>
              </a:rPr>
              <a:t>swaps the elements twice</a:t>
            </a:r>
            <a:r>
              <a:rPr lang="en-US" dirty="0">
                <a:latin typeface="Times New Roman" panose="02020603050405020304" pitchFamily="18" charset="0"/>
                <a:cs typeface="Times New Roman" panose="02020603050405020304" pitchFamily="18" charset="0"/>
              </a:rPr>
              <a:t>. For example, the first element is swapped with the last element once and then the last element is swapped with the first element another time. In effect, the elements are not swapped. Here is the fix:</a:t>
            </a:r>
          </a:p>
        </p:txBody>
      </p:sp>
      <p:sp>
        <p:nvSpPr>
          <p:cNvPr id="7" name="Rectangle 6"/>
          <p:cNvSpPr/>
          <p:nvPr/>
        </p:nvSpPr>
        <p:spPr>
          <a:xfrm>
            <a:off x="3556328" y="5473942"/>
            <a:ext cx="1827744"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i</a:t>
            </a:r>
            <a:r>
              <a:rPr lang="en-US" dirty="0">
                <a:solidFill>
                  <a:srgbClr val="FF0000"/>
                </a:solidFill>
                <a:latin typeface="Times New Roman" panose="02020603050405020304" pitchFamily="18" charset="0"/>
                <a:cs typeface="Times New Roman" panose="02020603050405020304" pitchFamily="18" charset="0"/>
              </a:rPr>
              <a:t> &lt; </a:t>
            </a:r>
            <a:r>
              <a:rPr lang="en-US" dirty="0" err="1">
                <a:solidFill>
                  <a:srgbClr val="FF0000"/>
                </a:solidFill>
                <a:latin typeface="Times New Roman" panose="02020603050405020304" pitchFamily="18" charset="0"/>
                <a:cs typeface="Times New Roman" panose="02020603050405020304" pitchFamily="18" charset="0"/>
              </a:rPr>
              <a:t>list.length</a:t>
            </a:r>
            <a:r>
              <a:rPr lang="en-US" dirty="0">
                <a:solidFill>
                  <a:srgbClr val="FF0000"/>
                </a:solidFill>
                <a:latin typeface="Times New Roman" panose="02020603050405020304" pitchFamily="18" charset="0"/>
                <a:cs typeface="Times New Roman" panose="02020603050405020304" pitchFamily="18" charset="0"/>
              </a:rPr>
              <a:t> / 2;</a:t>
            </a:r>
          </a:p>
        </p:txBody>
      </p:sp>
    </p:spTree>
    <p:extLst>
      <p:ext uri="{BB962C8B-B14F-4D97-AF65-F5344CB8AC3E}">
        <p14:creationId xmlns:p14="http://schemas.microsoft.com/office/powerpoint/2010/main" val="73354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1071415"/>
            <a:ext cx="3983583" cy="5179436"/>
          </a:xfrm>
        </p:spPr>
        <p:txBody>
          <a:bodyPr anchor="ctr"/>
          <a:lstStyle/>
          <a:p>
            <a:r>
              <a:rPr lang="en-US" b="0" dirty="0">
                <a:latin typeface="Times New Roman" panose="02020603050405020304" pitchFamily="18" charset="0"/>
                <a:cs typeface="Times New Roman" panose="02020603050405020304" pitchFamily="18" charset="0"/>
              </a:rPr>
              <a:t>You can pass a variable number of arguments of the same type to a method. </a:t>
            </a:r>
          </a:p>
          <a:p>
            <a:r>
              <a:rPr lang="en-US" b="0" dirty="0">
                <a:latin typeface="Times New Roman" panose="02020603050405020304" pitchFamily="18" charset="0"/>
                <a:cs typeface="Times New Roman" panose="02020603050405020304" pitchFamily="18" charset="0"/>
              </a:rPr>
              <a:t>Only one variable-length parameter may be specified in a method, and this parameter must be the last parameter.</a:t>
            </a:r>
          </a:p>
          <a:p>
            <a:r>
              <a:rPr lang="en-US" b="0" dirty="0">
                <a:latin typeface="Times New Roman" panose="02020603050405020304" pitchFamily="18" charset="0"/>
                <a:cs typeface="Times New Roman" panose="02020603050405020304" pitchFamily="18" charset="0"/>
              </a:rPr>
              <a:t>The method return type cannot be a variable-length parameter</a:t>
            </a:r>
          </a:p>
          <a:p>
            <a:endParaRPr lang="en-US" b="0" dirty="0">
              <a:latin typeface="Times New Roman" panose="02020603050405020304" pitchFamily="18" charset="0"/>
              <a:cs typeface="Times New Roman" panose="02020603050405020304" pitchFamily="18" charset="0"/>
            </a:endParaRPr>
          </a:p>
        </p:txBody>
      </p:sp>
      <p:sp>
        <p:nvSpPr>
          <p:cNvPr id="3" name="Title 2"/>
          <p:cNvSpPr>
            <a:spLocks noGrp="1"/>
          </p:cNvSpPr>
          <p:nvPr>
            <p:ph type="ctrTitle"/>
          </p:nvPr>
        </p:nvSpPr>
        <p:spPr/>
        <p:txBody>
          <a:bodyPr/>
          <a:lstStyle/>
          <a:p>
            <a:r>
              <a:rPr lang="en-US" dirty="0"/>
              <a:t>Variable-Length Arguments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28</a:t>
            </a:fld>
            <a:endParaRPr lang="en-US"/>
          </a:p>
        </p:txBody>
      </p:sp>
      <p:pic>
        <p:nvPicPr>
          <p:cNvPr id="6" name="Picture 5"/>
          <p:cNvPicPr>
            <a:picLocks noChangeAspect="1"/>
          </p:cNvPicPr>
          <p:nvPr/>
        </p:nvPicPr>
        <p:blipFill rotWithShape="1">
          <a:blip r:embed="rId2"/>
          <a:srcRect r="4347"/>
          <a:stretch/>
        </p:blipFill>
        <p:spPr>
          <a:xfrm>
            <a:off x="4146428" y="977045"/>
            <a:ext cx="4854474" cy="4497631"/>
          </a:xfrm>
          <a:prstGeom prst="rect">
            <a:avLst/>
          </a:prstGeom>
        </p:spPr>
      </p:pic>
      <p:sp>
        <p:nvSpPr>
          <p:cNvPr id="7" name="Rectangle 6"/>
          <p:cNvSpPr/>
          <p:nvPr/>
        </p:nvSpPr>
        <p:spPr>
          <a:xfrm>
            <a:off x="7115033" y="6017613"/>
            <a:ext cx="1956689" cy="369332"/>
          </a:xfrm>
          <a:prstGeom prst="rect">
            <a:avLst/>
          </a:prstGeom>
        </p:spPr>
        <p:txBody>
          <a:bodyPr wrap="none">
            <a:spAutoFit/>
          </a:bodyPr>
          <a:lstStyle/>
          <a:p>
            <a:r>
              <a:rPr lang="en-US">
                <a:solidFill>
                  <a:srgbClr val="FF0000"/>
                </a:solidFill>
                <a:latin typeface="Times New Roman" panose="02020603050405020304" pitchFamily="18" charset="0"/>
                <a:cs typeface="Times New Roman" panose="02020603050405020304" pitchFamily="18" charset="0"/>
              </a:rPr>
              <a:t>VarArgsDemo.java</a:t>
            </a:r>
          </a:p>
        </p:txBody>
      </p:sp>
      <p:sp>
        <p:nvSpPr>
          <p:cNvPr id="8" name="Rectangle 7"/>
          <p:cNvSpPr/>
          <p:nvPr/>
        </p:nvSpPr>
        <p:spPr>
          <a:xfrm>
            <a:off x="4234014" y="5537630"/>
            <a:ext cx="2930770" cy="923330"/>
          </a:xfrm>
          <a:prstGeom prst="rect">
            <a:avLst/>
          </a:prstGeom>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The max value is 10.0</a:t>
            </a:r>
          </a:p>
          <a:p>
            <a:r>
              <a:rPr lang="en-US" dirty="0">
                <a:solidFill>
                  <a:srgbClr val="FF0000"/>
                </a:solidFill>
                <a:latin typeface="Times New Roman" panose="02020603050405020304" pitchFamily="18" charset="0"/>
                <a:cs typeface="Times New Roman" panose="02020603050405020304" pitchFamily="18" charset="0"/>
              </a:rPr>
              <a:t>The max value is 4.0</a:t>
            </a:r>
          </a:p>
          <a:p>
            <a:r>
              <a:rPr lang="en-US" dirty="0">
                <a:solidFill>
                  <a:srgbClr val="FF0000"/>
                </a:solidFill>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1407654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Find the average score of n students and find out how many students are above the average</a:t>
            </a:r>
          </a:p>
        </p:txBody>
      </p:sp>
      <p:sp>
        <p:nvSpPr>
          <p:cNvPr id="3" name="Title 2"/>
          <p:cNvSpPr>
            <a:spLocks noGrp="1"/>
          </p:cNvSpPr>
          <p:nvPr>
            <p:ph type="ctrTitle"/>
          </p:nvPr>
        </p:nvSpPr>
        <p:spPr/>
        <p:txBody>
          <a:bodyPr/>
          <a:lstStyle/>
          <a:p>
            <a:r>
              <a:rPr lang="en-US" dirty="0"/>
              <a:t>Motivation: Solution</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29</a:t>
            </a:fld>
            <a:endParaRPr lang="en-US"/>
          </a:p>
        </p:txBody>
      </p:sp>
      <p:sp>
        <p:nvSpPr>
          <p:cNvPr id="6" name="Rectangle 5"/>
          <p:cNvSpPr/>
          <p:nvPr/>
        </p:nvSpPr>
        <p:spPr>
          <a:xfrm>
            <a:off x="6900597" y="5990897"/>
            <a:ext cx="2161682"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AnalyzeAverage.java</a:t>
            </a:r>
          </a:p>
        </p:txBody>
      </p:sp>
      <p:pic>
        <p:nvPicPr>
          <p:cNvPr id="7" name="Picture 6"/>
          <p:cNvPicPr>
            <a:picLocks noChangeAspect="1"/>
          </p:cNvPicPr>
          <p:nvPr/>
        </p:nvPicPr>
        <p:blipFill>
          <a:blip r:embed="rId2"/>
          <a:stretch>
            <a:fillRect/>
          </a:stretch>
        </p:blipFill>
        <p:spPr>
          <a:xfrm>
            <a:off x="624898" y="1691864"/>
            <a:ext cx="4827063" cy="4668365"/>
          </a:xfrm>
          <a:prstGeom prst="rect">
            <a:avLst/>
          </a:prstGeom>
        </p:spPr>
      </p:pic>
    </p:spTree>
    <p:extLst>
      <p:ext uri="{BB962C8B-B14F-4D97-AF65-F5344CB8AC3E}">
        <p14:creationId xmlns:p14="http://schemas.microsoft.com/office/powerpoint/2010/main" val="270533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4469" y="3828542"/>
            <a:ext cx="8543637" cy="2589718"/>
          </a:xfrm>
        </p:spPr>
        <p:txBody>
          <a:bodyPr>
            <a:normAutofit fontScale="92500"/>
          </a:bodyPr>
          <a:lstStyle/>
          <a:p>
            <a:r>
              <a:rPr lang="en-US" dirty="0"/>
              <a:t>Suppose we want to compute the average score of 100 students and find out how many students are above the average.</a:t>
            </a:r>
          </a:p>
          <a:p>
            <a:r>
              <a:rPr lang="en-US" dirty="0"/>
              <a:t>To be able to count how many students above the average, we  must remember the 100 scores and then compare them to the average. </a:t>
            </a:r>
          </a:p>
          <a:p>
            <a:r>
              <a:rPr lang="en-US" dirty="0"/>
              <a:t>How can we do this? Use 100 variables. What do you think? Is it practical solution?</a:t>
            </a:r>
          </a:p>
        </p:txBody>
      </p:sp>
      <p:sp>
        <p:nvSpPr>
          <p:cNvPr id="3" name="Title 2"/>
          <p:cNvSpPr>
            <a:spLocks noGrp="1"/>
          </p:cNvSpPr>
          <p:nvPr>
            <p:ph type="ctrTitle"/>
          </p:nvPr>
        </p:nvSpPr>
        <p:spPr/>
        <p:txBody>
          <a:bodyPr/>
          <a:lstStyle/>
          <a:p>
            <a:r>
              <a:rPr lang="en-US" dirty="0"/>
              <a:t>Motivation: Why do we need arrays?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a:t>
            </a:fld>
            <a:endParaRPr lang="en-US"/>
          </a:p>
        </p:txBody>
      </p:sp>
      <p:pic>
        <p:nvPicPr>
          <p:cNvPr id="5" name="Picture 4"/>
          <p:cNvPicPr>
            <a:picLocks noChangeAspect="1"/>
          </p:cNvPicPr>
          <p:nvPr/>
        </p:nvPicPr>
        <p:blipFill>
          <a:blip r:embed="rId3"/>
          <a:stretch>
            <a:fillRect/>
          </a:stretch>
        </p:blipFill>
        <p:spPr>
          <a:xfrm>
            <a:off x="3420727" y="907222"/>
            <a:ext cx="5408804" cy="2801858"/>
          </a:xfrm>
          <a:prstGeom prst="rect">
            <a:avLst/>
          </a:prstGeom>
        </p:spPr>
      </p:pic>
      <p:sp>
        <p:nvSpPr>
          <p:cNvPr id="6" name="TextBox 5"/>
          <p:cNvSpPr txBox="1"/>
          <p:nvPr/>
        </p:nvSpPr>
        <p:spPr>
          <a:xfrm>
            <a:off x="288969" y="1137138"/>
            <a:ext cx="3014885" cy="646331"/>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What does the following program do?</a:t>
            </a:r>
          </a:p>
        </p:txBody>
      </p:sp>
    </p:spTree>
    <p:extLst>
      <p:ext uri="{BB962C8B-B14F-4D97-AF65-F5344CB8AC3E}">
        <p14:creationId xmlns:p14="http://schemas.microsoft.com/office/powerpoint/2010/main" val="389820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989223"/>
            <a:ext cx="8543637" cy="605115"/>
          </a:xfrm>
        </p:spPr>
        <p:txBody>
          <a:bodyPr>
            <a:normAutofit lnSpcReduction="10000"/>
          </a:bodyPr>
          <a:lstStyle/>
          <a:p>
            <a:r>
              <a:rPr lang="en-US" sz="2000" dirty="0"/>
              <a:t>Generate 100 lowercase letters randomly and assign them to an array of characters. Count the occurrence of each letter in the array. </a:t>
            </a:r>
          </a:p>
        </p:txBody>
      </p:sp>
      <p:sp>
        <p:nvSpPr>
          <p:cNvPr id="3" name="Title 2"/>
          <p:cNvSpPr>
            <a:spLocks noGrp="1"/>
          </p:cNvSpPr>
          <p:nvPr>
            <p:ph type="ctrTitle"/>
          </p:nvPr>
        </p:nvSpPr>
        <p:spPr/>
        <p:txBody>
          <a:bodyPr/>
          <a:lstStyle/>
          <a:p>
            <a:r>
              <a:rPr lang="en-US" dirty="0"/>
              <a:t>Problem: Counting Occurrence of Each Letter</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30</a:t>
            </a:fld>
            <a:endParaRPr lang="en-US"/>
          </a:p>
        </p:txBody>
      </p:sp>
      <p:pic>
        <p:nvPicPr>
          <p:cNvPr id="8" name="Picture 7"/>
          <p:cNvPicPr>
            <a:picLocks noChangeAspect="1"/>
          </p:cNvPicPr>
          <p:nvPr/>
        </p:nvPicPr>
        <p:blipFill>
          <a:blip r:embed="rId2"/>
          <a:stretch>
            <a:fillRect/>
          </a:stretch>
        </p:blipFill>
        <p:spPr>
          <a:xfrm>
            <a:off x="314469" y="1547990"/>
            <a:ext cx="4435573" cy="4817641"/>
          </a:xfrm>
          <a:prstGeom prst="rect">
            <a:avLst/>
          </a:prstGeom>
        </p:spPr>
      </p:pic>
      <p:pic>
        <p:nvPicPr>
          <p:cNvPr id="9" name="Picture 8"/>
          <p:cNvPicPr>
            <a:picLocks noChangeAspect="1"/>
          </p:cNvPicPr>
          <p:nvPr/>
        </p:nvPicPr>
        <p:blipFill>
          <a:blip r:embed="rId3"/>
          <a:stretch>
            <a:fillRect/>
          </a:stretch>
        </p:blipFill>
        <p:spPr>
          <a:xfrm>
            <a:off x="4572000" y="1698264"/>
            <a:ext cx="4495330" cy="4563441"/>
          </a:xfrm>
          <a:prstGeom prst="rect">
            <a:avLst/>
          </a:prstGeom>
        </p:spPr>
      </p:pic>
      <p:sp>
        <p:nvSpPr>
          <p:cNvPr id="10" name="Rectangle 9"/>
          <p:cNvSpPr/>
          <p:nvPr/>
        </p:nvSpPr>
        <p:spPr>
          <a:xfrm>
            <a:off x="697523" y="4548554"/>
            <a:ext cx="3821723" cy="181707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08803" y="1698264"/>
            <a:ext cx="4158527" cy="13380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908803" y="3077271"/>
            <a:ext cx="4158527" cy="162954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08803" y="4771219"/>
            <a:ext cx="4158527" cy="13423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523880" y="6091628"/>
            <a:ext cx="2290499" cy="338554"/>
          </a:xfrm>
          <a:prstGeom prst="rect">
            <a:avLst/>
          </a:prstGeom>
        </p:spPr>
        <p:txBody>
          <a:bodyPr wrap="none">
            <a:spAutoFit/>
          </a:bodyPr>
          <a:lstStyle/>
          <a:p>
            <a:r>
              <a:rPr lang="en-US" sz="1600" dirty="0">
                <a:solidFill>
                  <a:srgbClr val="FF0000"/>
                </a:solidFill>
                <a:latin typeface="Times New Roman" panose="02020603050405020304" pitchFamily="18" charset="0"/>
                <a:cs typeface="Times New Roman" panose="02020603050405020304" pitchFamily="18" charset="0"/>
              </a:rPr>
              <a:t>CountLettersInArray.java</a:t>
            </a:r>
          </a:p>
        </p:txBody>
      </p:sp>
    </p:spTree>
    <p:extLst>
      <p:ext uri="{BB962C8B-B14F-4D97-AF65-F5344CB8AC3E}">
        <p14:creationId xmlns:p14="http://schemas.microsoft.com/office/powerpoint/2010/main" val="479921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 and Searching I</a:t>
            </a:r>
          </a:p>
        </p:txBody>
      </p:sp>
      <p:sp>
        <p:nvSpPr>
          <p:cNvPr id="3" name="Slide Number Placeholder 2"/>
          <p:cNvSpPr>
            <a:spLocks noGrp="1"/>
          </p:cNvSpPr>
          <p:nvPr>
            <p:ph type="sldNum" sz="quarter" idx="12"/>
          </p:nvPr>
        </p:nvSpPr>
        <p:spPr/>
        <p:txBody>
          <a:bodyPr/>
          <a:lstStyle/>
          <a:p>
            <a:fld id="{99AE015D-4E99-42B8-B1B4-4F7FEE987B9B}" type="slidenum">
              <a:rPr lang="en-US" smtClean="0"/>
              <a:t>31</a:t>
            </a:fld>
            <a:endParaRPr lang="en-US"/>
          </a:p>
        </p:txBody>
      </p:sp>
    </p:spTree>
    <p:extLst>
      <p:ext uri="{BB962C8B-B14F-4D97-AF65-F5344CB8AC3E}">
        <p14:creationId xmlns:p14="http://schemas.microsoft.com/office/powerpoint/2010/main" val="2347102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process of looking for a specific element in an array.</a:t>
            </a:r>
          </a:p>
          <a:p>
            <a:pPr lvl="1"/>
            <a:r>
              <a:rPr lang="en-US" dirty="0"/>
              <a:t>discovering whether a certain value is included in a array.</a:t>
            </a:r>
          </a:p>
          <a:p>
            <a:r>
              <a:rPr lang="en-US" dirty="0"/>
              <a:t>The Linear Search Approach:</a:t>
            </a:r>
          </a:p>
          <a:p>
            <a:pPr lvl="1"/>
            <a:r>
              <a:rPr lang="en-US" dirty="0">
                <a:solidFill>
                  <a:srgbClr val="FF0000"/>
                </a:solidFill>
              </a:rPr>
              <a:t>Compares</a:t>
            </a:r>
            <a:r>
              <a:rPr lang="en-US" dirty="0"/>
              <a:t> the </a:t>
            </a:r>
            <a:r>
              <a:rPr lang="en-US" dirty="0">
                <a:solidFill>
                  <a:srgbClr val="FF0000"/>
                </a:solidFill>
              </a:rPr>
              <a:t>key</a:t>
            </a:r>
            <a:r>
              <a:rPr lang="en-US" dirty="0"/>
              <a:t> sequentially with </a:t>
            </a:r>
            <a:r>
              <a:rPr lang="en-US" dirty="0">
                <a:solidFill>
                  <a:srgbClr val="FF0000"/>
                </a:solidFill>
              </a:rPr>
              <a:t>each element </a:t>
            </a:r>
            <a:r>
              <a:rPr lang="en-US" dirty="0"/>
              <a:t>in the array. </a:t>
            </a:r>
          </a:p>
          <a:p>
            <a:pPr lvl="1"/>
            <a:r>
              <a:rPr lang="en-US" dirty="0"/>
              <a:t>It </a:t>
            </a:r>
            <a:r>
              <a:rPr lang="en-US" dirty="0">
                <a:solidFill>
                  <a:srgbClr val="FF0000"/>
                </a:solidFill>
              </a:rPr>
              <a:t>continues</a:t>
            </a:r>
            <a:r>
              <a:rPr lang="en-US" dirty="0"/>
              <a:t> to do so until the </a:t>
            </a:r>
            <a:r>
              <a:rPr lang="en-US" dirty="0">
                <a:solidFill>
                  <a:srgbClr val="FF0000"/>
                </a:solidFill>
              </a:rPr>
              <a:t>key matches an element </a:t>
            </a:r>
            <a:r>
              <a:rPr lang="en-US" dirty="0"/>
              <a:t>in the array, or </a:t>
            </a:r>
            <a:r>
              <a:rPr lang="en-US" dirty="0">
                <a:solidFill>
                  <a:srgbClr val="FF0000"/>
                </a:solidFill>
              </a:rPr>
              <a:t>the array is exhausted </a:t>
            </a:r>
            <a:r>
              <a:rPr lang="en-US" dirty="0"/>
              <a:t>without a match being found. </a:t>
            </a:r>
          </a:p>
          <a:p>
            <a:pPr lvl="1"/>
            <a:r>
              <a:rPr lang="en-US" dirty="0"/>
              <a:t>If a </a:t>
            </a:r>
            <a:r>
              <a:rPr lang="en-US" dirty="0">
                <a:solidFill>
                  <a:schemeClr val="accent5"/>
                </a:solidFill>
              </a:rPr>
              <a:t>match is made</a:t>
            </a:r>
            <a:r>
              <a:rPr lang="en-US" dirty="0"/>
              <a:t>, the linear search </a:t>
            </a:r>
            <a:r>
              <a:rPr lang="en-US" dirty="0">
                <a:solidFill>
                  <a:schemeClr val="accent5"/>
                </a:solidFill>
              </a:rPr>
              <a:t>returns the index of the element</a:t>
            </a:r>
            <a:r>
              <a:rPr lang="en-US" dirty="0"/>
              <a:t> in the array that matches the key. </a:t>
            </a:r>
          </a:p>
          <a:p>
            <a:pPr lvl="1"/>
            <a:r>
              <a:rPr lang="en-US" dirty="0"/>
              <a:t>If </a:t>
            </a:r>
            <a:r>
              <a:rPr lang="en-US" dirty="0">
                <a:solidFill>
                  <a:schemeClr val="accent5"/>
                </a:solidFill>
              </a:rPr>
              <a:t>no match </a:t>
            </a:r>
            <a:r>
              <a:rPr lang="en-US" dirty="0"/>
              <a:t>is found, the search </a:t>
            </a:r>
            <a:r>
              <a:rPr lang="en-US" dirty="0">
                <a:solidFill>
                  <a:schemeClr val="accent5"/>
                </a:solidFill>
              </a:rPr>
              <a:t>returns -1</a:t>
            </a:r>
            <a:r>
              <a:rPr lang="en-US" dirty="0"/>
              <a:t>.</a:t>
            </a:r>
          </a:p>
        </p:txBody>
      </p:sp>
      <p:sp>
        <p:nvSpPr>
          <p:cNvPr id="3" name="Title 2"/>
          <p:cNvSpPr>
            <a:spLocks noGrp="1"/>
          </p:cNvSpPr>
          <p:nvPr>
            <p:ph type="ctrTitle"/>
          </p:nvPr>
        </p:nvSpPr>
        <p:spPr/>
        <p:txBody>
          <a:bodyPr/>
          <a:lstStyle/>
          <a:p>
            <a:r>
              <a:rPr lang="en-US" dirty="0"/>
              <a:t>Searching Arrays: </a:t>
            </a:r>
            <a:r>
              <a:rPr lang="en-US" sz="2400" dirty="0"/>
              <a:t>The Linear Search Approach</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32</a:t>
            </a:fld>
            <a:endParaRPr lang="en-US"/>
          </a:p>
        </p:txBody>
      </p:sp>
      <p:pic>
        <p:nvPicPr>
          <p:cNvPr id="7" name="Picture 6"/>
          <p:cNvPicPr>
            <a:picLocks noChangeAspect="1"/>
          </p:cNvPicPr>
          <p:nvPr/>
        </p:nvPicPr>
        <p:blipFill>
          <a:blip r:embed="rId2"/>
          <a:stretch>
            <a:fillRect/>
          </a:stretch>
        </p:blipFill>
        <p:spPr>
          <a:xfrm>
            <a:off x="1269052" y="4664818"/>
            <a:ext cx="6408420" cy="1527588"/>
          </a:xfrm>
          <a:prstGeom prst="rect">
            <a:avLst/>
          </a:prstGeom>
          <a:ln>
            <a:solidFill>
              <a:schemeClr val="tx1"/>
            </a:solidFill>
          </a:ln>
        </p:spPr>
      </p:pic>
    </p:spTree>
    <p:extLst>
      <p:ext uri="{BB962C8B-B14F-4D97-AF65-F5344CB8AC3E}">
        <p14:creationId xmlns:p14="http://schemas.microsoft.com/office/powerpoint/2010/main" val="2928983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Searching Arrays: </a:t>
            </a:r>
            <a:r>
              <a:rPr lang="en-US" sz="2400" dirty="0"/>
              <a:t>The Linear Search Approach</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33</a:t>
            </a:fld>
            <a:endParaRPr lang="en-US"/>
          </a:p>
        </p:txBody>
      </p:sp>
      <p:graphicFrame>
        <p:nvGraphicFramePr>
          <p:cNvPr id="5" name="Group 3"/>
          <p:cNvGraphicFramePr>
            <a:graphicFrameLocks noGrp="1"/>
          </p:cNvGraphicFramePr>
          <p:nvPr>
            <p:extLst>
              <p:ext uri="{D42A27DB-BD31-4B8C-83A1-F6EECF244321}">
                <p14:modId xmlns:p14="http://schemas.microsoft.com/office/powerpoint/2010/main" val="214595989"/>
              </p:ext>
            </p:extLst>
          </p:nvPr>
        </p:nvGraphicFramePr>
        <p:xfrm>
          <a:off x="2947353" y="2382126"/>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6</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1</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 name="Group 23"/>
          <p:cNvGraphicFramePr>
            <a:graphicFrameLocks noGrp="1"/>
          </p:cNvGraphicFramePr>
          <p:nvPr>
            <p:extLst>
              <p:ext uri="{D42A27DB-BD31-4B8C-83A1-F6EECF244321}">
                <p14:modId xmlns:p14="http://schemas.microsoft.com/office/powerpoint/2010/main" val="2614507852"/>
              </p:ext>
            </p:extLst>
          </p:nvPr>
        </p:nvGraphicFramePr>
        <p:xfrm>
          <a:off x="2947353" y="302545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 name="Group 43"/>
          <p:cNvGraphicFramePr>
            <a:graphicFrameLocks noGrp="1"/>
          </p:cNvGraphicFramePr>
          <p:nvPr>
            <p:extLst>
              <p:ext uri="{D42A27DB-BD31-4B8C-83A1-F6EECF244321}">
                <p14:modId xmlns:p14="http://schemas.microsoft.com/office/powerpoint/2010/main" val="1891054157"/>
              </p:ext>
            </p:extLst>
          </p:nvPr>
        </p:nvGraphicFramePr>
        <p:xfrm>
          <a:off x="2947353" y="367315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 name="Group 63"/>
          <p:cNvGraphicFramePr>
            <a:graphicFrameLocks noGrp="1"/>
          </p:cNvGraphicFramePr>
          <p:nvPr>
            <p:extLst>
              <p:ext uri="{D42A27DB-BD31-4B8C-83A1-F6EECF244321}">
                <p14:modId xmlns:p14="http://schemas.microsoft.com/office/powerpoint/2010/main" val="966901221"/>
              </p:ext>
            </p:extLst>
          </p:nvPr>
        </p:nvGraphicFramePr>
        <p:xfrm>
          <a:off x="2947353" y="501808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Group 83"/>
          <p:cNvGraphicFramePr>
            <a:graphicFrameLocks noGrp="1"/>
          </p:cNvGraphicFramePr>
          <p:nvPr>
            <p:extLst>
              <p:ext uri="{D42A27DB-BD31-4B8C-83A1-F6EECF244321}">
                <p14:modId xmlns:p14="http://schemas.microsoft.com/office/powerpoint/2010/main" val="1451095360"/>
              </p:ext>
            </p:extLst>
          </p:nvPr>
        </p:nvGraphicFramePr>
        <p:xfrm>
          <a:off x="2947353" y="569626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 name="Group 103"/>
          <p:cNvGraphicFramePr>
            <a:graphicFrameLocks noGrp="1"/>
          </p:cNvGraphicFramePr>
          <p:nvPr>
            <p:extLst>
              <p:ext uri="{D42A27DB-BD31-4B8C-83A1-F6EECF244321}">
                <p14:modId xmlns:p14="http://schemas.microsoft.com/office/powerpoint/2010/main" val="211290012"/>
              </p:ext>
            </p:extLst>
          </p:nvPr>
        </p:nvGraphicFramePr>
        <p:xfrm>
          <a:off x="2947353" y="433990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 name="Rectangle 123"/>
          <p:cNvSpPr>
            <a:spLocks noChangeArrowheads="1"/>
          </p:cNvSpPr>
          <p:nvPr/>
        </p:nvSpPr>
        <p:spPr bwMode="auto">
          <a:xfrm>
            <a:off x="1880553" y="236632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dirty="0">
                <a:latin typeface="Arial" pitchFamily="34" charset="0"/>
              </a:rPr>
              <a:t>3</a:t>
            </a:r>
          </a:p>
        </p:txBody>
      </p:sp>
      <p:sp>
        <p:nvSpPr>
          <p:cNvPr id="12" name="Rectangle 124"/>
          <p:cNvSpPr>
            <a:spLocks noChangeArrowheads="1"/>
          </p:cNvSpPr>
          <p:nvPr/>
        </p:nvSpPr>
        <p:spPr bwMode="auto">
          <a:xfrm>
            <a:off x="1880553" y="302545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13" name="Rectangle 125"/>
          <p:cNvSpPr>
            <a:spLocks noChangeArrowheads="1"/>
          </p:cNvSpPr>
          <p:nvPr/>
        </p:nvSpPr>
        <p:spPr bwMode="auto">
          <a:xfrm>
            <a:off x="1880553" y="367315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14" name="Rectangle 126"/>
          <p:cNvSpPr>
            <a:spLocks noChangeArrowheads="1"/>
          </p:cNvSpPr>
          <p:nvPr/>
        </p:nvSpPr>
        <p:spPr bwMode="auto">
          <a:xfrm>
            <a:off x="1880553" y="433990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15" name="Rectangle 127"/>
          <p:cNvSpPr>
            <a:spLocks noChangeArrowheads="1"/>
          </p:cNvSpPr>
          <p:nvPr/>
        </p:nvSpPr>
        <p:spPr bwMode="auto">
          <a:xfrm>
            <a:off x="1880553" y="501808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dirty="0">
                <a:latin typeface="Arial" pitchFamily="34" charset="0"/>
              </a:rPr>
              <a:t>3</a:t>
            </a:r>
          </a:p>
        </p:txBody>
      </p:sp>
      <p:sp>
        <p:nvSpPr>
          <p:cNvPr id="16" name="Rectangle 128"/>
          <p:cNvSpPr>
            <a:spLocks noChangeArrowheads="1"/>
          </p:cNvSpPr>
          <p:nvPr/>
        </p:nvSpPr>
        <p:spPr bwMode="auto">
          <a:xfrm>
            <a:off x="1880553" y="5696268"/>
            <a:ext cx="533400" cy="5334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17" name="Text Box 131"/>
          <p:cNvSpPr txBox="1">
            <a:spLocks noChangeArrowheads="1"/>
          </p:cNvSpPr>
          <p:nvPr/>
        </p:nvSpPr>
        <p:spPr bwMode="auto">
          <a:xfrm>
            <a:off x="1756728" y="184404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dirty="0"/>
              <a:t>Key</a:t>
            </a:r>
          </a:p>
        </p:txBody>
      </p:sp>
      <p:sp>
        <p:nvSpPr>
          <p:cNvPr id="18" name="Text Box 132"/>
          <p:cNvSpPr txBox="1">
            <a:spLocks noChangeArrowheads="1"/>
          </p:cNvSpPr>
          <p:nvPr/>
        </p:nvSpPr>
        <p:spPr bwMode="auto">
          <a:xfrm>
            <a:off x="3331528" y="1844040"/>
            <a:ext cx="2227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dirty="0"/>
              <a:t>array</a:t>
            </a:r>
          </a:p>
        </p:txBody>
      </p:sp>
      <p:graphicFrame>
        <p:nvGraphicFramePr>
          <p:cNvPr id="19" name="Group 3"/>
          <p:cNvGraphicFramePr>
            <a:graphicFrameLocks noGrp="1"/>
          </p:cNvGraphicFramePr>
          <p:nvPr>
            <p:extLst>
              <p:ext uri="{D42A27DB-BD31-4B8C-83A1-F6EECF244321}">
                <p14:modId xmlns:p14="http://schemas.microsoft.com/office/powerpoint/2010/main" val="718195758"/>
              </p:ext>
            </p:extLst>
          </p:nvPr>
        </p:nvGraphicFramePr>
        <p:xfrm>
          <a:off x="2947353" y="1165199"/>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6</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1</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0" name="Rectangle 123"/>
          <p:cNvSpPr>
            <a:spLocks noChangeArrowheads="1"/>
          </p:cNvSpPr>
          <p:nvPr/>
        </p:nvSpPr>
        <p:spPr bwMode="auto">
          <a:xfrm>
            <a:off x="1880553" y="1149401"/>
            <a:ext cx="533400" cy="533400"/>
          </a:xfrm>
          <a:prstGeom prst="rect">
            <a:avLst/>
          </a:prstGeom>
          <a:noFill/>
          <a:ln>
            <a:solidFill>
              <a:schemeClr val="tx1"/>
            </a:solid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dirty="0">
                <a:latin typeface="Arial" pitchFamily="34" charset="0"/>
              </a:rPr>
              <a:t>3</a:t>
            </a:r>
          </a:p>
        </p:txBody>
      </p:sp>
      <p:sp>
        <p:nvSpPr>
          <p:cNvPr id="21" name="AutoShape 19">
            <a:hlinkClick r:id="rId2" highlightClick="1"/>
          </p:cNvPr>
          <p:cNvSpPr>
            <a:spLocks noChangeArrowheads="1"/>
          </p:cNvSpPr>
          <p:nvPr/>
        </p:nvSpPr>
        <p:spPr bwMode="auto">
          <a:xfrm>
            <a:off x="8361218" y="565340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dirty="0"/>
          </a:p>
        </p:txBody>
      </p:sp>
      <p:sp>
        <p:nvSpPr>
          <p:cNvPr id="22" name="Rectangle 21"/>
          <p:cNvSpPr/>
          <p:nvPr/>
        </p:nvSpPr>
        <p:spPr>
          <a:xfrm>
            <a:off x="7747953" y="5182156"/>
            <a:ext cx="144783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Live example</a:t>
            </a:r>
          </a:p>
        </p:txBody>
      </p:sp>
    </p:spTree>
    <p:extLst>
      <p:ext uri="{BB962C8B-B14F-4D97-AF65-F5344CB8AC3E}">
        <p14:creationId xmlns:p14="http://schemas.microsoft.com/office/powerpoint/2010/main" val="125697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For binary search to work, the elements in the array must already be ordered.</a:t>
            </a:r>
          </a:p>
        </p:txBody>
      </p:sp>
      <p:sp>
        <p:nvSpPr>
          <p:cNvPr id="3" name="Title 2"/>
          <p:cNvSpPr>
            <a:spLocks noGrp="1"/>
          </p:cNvSpPr>
          <p:nvPr>
            <p:ph type="ctrTitle"/>
          </p:nvPr>
        </p:nvSpPr>
        <p:spPr/>
        <p:txBody>
          <a:bodyPr/>
          <a:lstStyle/>
          <a:p>
            <a:r>
              <a:rPr lang="en-US" dirty="0"/>
              <a:t>The Binary Search Approach(1/4)</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34</a:t>
            </a:fld>
            <a:endParaRPr lang="en-US"/>
          </a:p>
        </p:txBody>
      </p:sp>
      <p:pic>
        <p:nvPicPr>
          <p:cNvPr id="5"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8846" y="1997624"/>
            <a:ext cx="6352759" cy="3571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6" name="AutoShape 19">
            <a:hlinkClick r:id="rId3" highlightClick="1"/>
          </p:cNvPr>
          <p:cNvSpPr>
            <a:spLocks noChangeArrowheads="1"/>
          </p:cNvSpPr>
          <p:nvPr/>
        </p:nvSpPr>
        <p:spPr bwMode="auto">
          <a:xfrm>
            <a:off x="8462913" y="583433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7" name="Rectangle 6"/>
          <p:cNvSpPr/>
          <p:nvPr/>
        </p:nvSpPr>
        <p:spPr>
          <a:xfrm>
            <a:off x="6947689" y="5937796"/>
            <a:ext cx="144783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Live example</a:t>
            </a:r>
          </a:p>
        </p:txBody>
      </p:sp>
    </p:spTree>
    <p:extLst>
      <p:ext uri="{BB962C8B-B14F-4D97-AF65-F5344CB8AC3E}">
        <p14:creationId xmlns:p14="http://schemas.microsoft.com/office/powerpoint/2010/main" val="2261509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The Binary Search Approach(2/4)</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35</a:t>
            </a:fld>
            <a:endParaRPr lang="en-US"/>
          </a:p>
        </p:txBody>
      </p:sp>
      <p:graphicFrame>
        <p:nvGraphicFramePr>
          <p:cNvPr id="5" name="Object 5"/>
          <p:cNvGraphicFramePr>
            <a:graphicFrameLocks noChangeAspect="1"/>
          </p:cNvGraphicFramePr>
          <p:nvPr>
            <p:extLst>
              <p:ext uri="{D42A27DB-BD31-4B8C-83A1-F6EECF244321}">
                <p14:modId xmlns:p14="http://schemas.microsoft.com/office/powerpoint/2010/main" val="245488050"/>
              </p:ext>
            </p:extLst>
          </p:nvPr>
        </p:nvGraphicFramePr>
        <p:xfrm>
          <a:off x="842646" y="1236154"/>
          <a:ext cx="7420610" cy="4849957"/>
        </p:xfrm>
        <a:graphic>
          <a:graphicData uri="http://schemas.openxmlformats.org/presentationml/2006/ole">
            <mc:AlternateContent xmlns:mc="http://schemas.openxmlformats.org/markup-compatibility/2006">
              <mc:Choice xmlns:v="urn:schemas-microsoft-com:vml" Requires="v">
                <p:oleObj name="Picture" r:id="rId2" imgW="4282440" imgH="2796540" progId="Word.Picture.8">
                  <p:embed/>
                </p:oleObj>
              </mc:Choice>
              <mc:Fallback>
                <p:oleObj name="Picture" r:id="rId2" imgW="4282440" imgH="2796540" progId="Word.Picture.8">
                  <p:embed/>
                  <p:pic>
                    <p:nvPicPr>
                      <p:cNvPr id="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46" y="1236154"/>
                        <a:ext cx="7420610" cy="4849957"/>
                      </a:xfrm>
                      <a:prstGeom prst="rect">
                        <a:avLst/>
                      </a:prstGeom>
                      <a:noFill/>
                    </p:spPr>
                  </p:pic>
                </p:oleObj>
              </mc:Fallback>
            </mc:AlternateContent>
          </a:graphicData>
        </a:graphic>
      </p:graphicFrame>
    </p:spTree>
    <p:extLst>
      <p:ext uri="{BB962C8B-B14F-4D97-AF65-F5344CB8AC3E}">
        <p14:creationId xmlns:p14="http://schemas.microsoft.com/office/powerpoint/2010/main" val="3646745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Elements in the array must already be ordered. </a:t>
            </a:r>
          </a:p>
          <a:p>
            <a:pPr marL="0" indent="0" algn="ctr">
              <a:buNone/>
            </a:pPr>
            <a:r>
              <a:rPr lang="nn-NO" dirty="0"/>
              <a:t>2   4   7   10   11   45   50   59   60   66  69   70   79</a:t>
            </a:r>
          </a:p>
          <a:p>
            <a:r>
              <a:rPr lang="en-US" dirty="0"/>
              <a:t>The binary search first </a:t>
            </a:r>
            <a:r>
              <a:rPr lang="en-US" dirty="0">
                <a:solidFill>
                  <a:srgbClr val="FF0000"/>
                </a:solidFill>
              </a:rPr>
              <a:t>compares</a:t>
            </a:r>
            <a:r>
              <a:rPr lang="en-US" dirty="0"/>
              <a:t> the </a:t>
            </a:r>
            <a:r>
              <a:rPr lang="en-US" dirty="0">
                <a:solidFill>
                  <a:srgbClr val="FF0000"/>
                </a:solidFill>
              </a:rPr>
              <a:t>key</a:t>
            </a:r>
            <a:r>
              <a:rPr lang="en-US" dirty="0"/>
              <a:t> with </a:t>
            </a:r>
            <a:r>
              <a:rPr lang="en-US" dirty="0">
                <a:solidFill>
                  <a:srgbClr val="FF0000"/>
                </a:solidFill>
              </a:rPr>
              <a:t>the element in the middle</a:t>
            </a:r>
            <a:r>
              <a:rPr lang="en-US" dirty="0"/>
              <a:t> of the array. </a:t>
            </a:r>
          </a:p>
          <a:p>
            <a:r>
              <a:rPr lang="en-US" dirty="0"/>
              <a:t>If the </a:t>
            </a:r>
            <a:r>
              <a:rPr lang="en-US" dirty="0">
                <a:solidFill>
                  <a:srgbClr val="FF0000"/>
                </a:solidFill>
              </a:rPr>
              <a:t>key</a:t>
            </a:r>
            <a:r>
              <a:rPr lang="en-US" dirty="0"/>
              <a:t> is </a:t>
            </a:r>
            <a:r>
              <a:rPr lang="en-US" dirty="0">
                <a:solidFill>
                  <a:srgbClr val="FF0000"/>
                </a:solidFill>
              </a:rPr>
              <a:t>equal</a:t>
            </a:r>
            <a:r>
              <a:rPr lang="en-US" dirty="0"/>
              <a:t> to the </a:t>
            </a:r>
            <a:r>
              <a:rPr lang="en-US" dirty="0">
                <a:solidFill>
                  <a:srgbClr val="FF0000"/>
                </a:solidFill>
              </a:rPr>
              <a:t>middle</a:t>
            </a:r>
            <a:r>
              <a:rPr lang="en-US" dirty="0"/>
              <a:t> element, the </a:t>
            </a:r>
            <a:r>
              <a:rPr lang="en-US" dirty="0">
                <a:solidFill>
                  <a:srgbClr val="FF0000"/>
                </a:solidFill>
              </a:rPr>
              <a:t>search ends with a match</a:t>
            </a:r>
            <a:r>
              <a:rPr lang="en-US" dirty="0"/>
              <a:t>.</a:t>
            </a:r>
          </a:p>
          <a:p>
            <a:r>
              <a:rPr lang="en-US" dirty="0"/>
              <a:t>If the </a:t>
            </a:r>
            <a:r>
              <a:rPr lang="en-US" dirty="0">
                <a:solidFill>
                  <a:srgbClr val="FF0000"/>
                </a:solidFill>
              </a:rPr>
              <a:t>key</a:t>
            </a:r>
            <a:r>
              <a:rPr lang="en-US" dirty="0"/>
              <a:t> is </a:t>
            </a:r>
            <a:r>
              <a:rPr lang="en-US" dirty="0">
                <a:solidFill>
                  <a:srgbClr val="FF0000"/>
                </a:solidFill>
              </a:rPr>
              <a:t>less</a:t>
            </a:r>
            <a:r>
              <a:rPr lang="en-US" dirty="0"/>
              <a:t> than the </a:t>
            </a:r>
            <a:r>
              <a:rPr lang="en-US" dirty="0">
                <a:solidFill>
                  <a:srgbClr val="FF0000"/>
                </a:solidFill>
              </a:rPr>
              <a:t>middle</a:t>
            </a:r>
            <a:r>
              <a:rPr lang="en-US" dirty="0"/>
              <a:t> element, you only need to </a:t>
            </a:r>
            <a:r>
              <a:rPr lang="en-US" dirty="0">
                <a:solidFill>
                  <a:srgbClr val="FF0000"/>
                </a:solidFill>
              </a:rPr>
              <a:t>search</a:t>
            </a:r>
            <a:r>
              <a:rPr lang="en-US" dirty="0"/>
              <a:t> the key in the </a:t>
            </a:r>
            <a:r>
              <a:rPr lang="en-US" dirty="0">
                <a:solidFill>
                  <a:srgbClr val="FF0000"/>
                </a:solidFill>
              </a:rPr>
              <a:t>first half </a:t>
            </a:r>
            <a:r>
              <a:rPr lang="en-US" dirty="0"/>
              <a:t>of the array.</a:t>
            </a:r>
          </a:p>
          <a:p>
            <a:r>
              <a:rPr lang="en-US" dirty="0"/>
              <a:t>If the </a:t>
            </a:r>
            <a:r>
              <a:rPr lang="en-US" dirty="0">
                <a:solidFill>
                  <a:srgbClr val="FF0000"/>
                </a:solidFill>
              </a:rPr>
              <a:t>key</a:t>
            </a:r>
            <a:r>
              <a:rPr lang="en-US" dirty="0"/>
              <a:t> is </a:t>
            </a:r>
            <a:r>
              <a:rPr lang="en-US" dirty="0">
                <a:solidFill>
                  <a:srgbClr val="FF0000"/>
                </a:solidFill>
              </a:rPr>
              <a:t>greater</a:t>
            </a:r>
            <a:r>
              <a:rPr lang="en-US" dirty="0"/>
              <a:t> than the </a:t>
            </a:r>
            <a:r>
              <a:rPr lang="en-US" dirty="0">
                <a:solidFill>
                  <a:srgbClr val="FF0000"/>
                </a:solidFill>
              </a:rPr>
              <a:t>middle</a:t>
            </a:r>
            <a:r>
              <a:rPr lang="en-US" dirty="0"/>
              <a:t> element, you only need to </a:t>
            </a:r>
            <a:r>
              <a:rPr lang="en-US" dirty="0">
                <a:solidFill>
                  <a:srgbClr val="FF0000"/>
                </a:solidFill>
              </a:rPr>
              <a:t>search</a:t>
            </a:r>
            <a:r>
              <a:rPr lang="en-US" dirty="0"/>
              <a:t> the key in the </a:t>
            </a:r>
            <a:r>
              <a:rPr lang="en-US" dirty="0">
                <a:solidFill>
                  <a:srgbClr val="FF0000"/>
                </a:solidFill>
              </a:rPr>
              <a:t>second half </a:t>
            </a:r>
            <a:r>
              <a:rPr lang="en-US" dirty="0"/>
              <a:t>of the array</a:t>
            </a:r>
          </a:p>
        </p:txBody>
      </p:sp>
      <p:sp>
        <p:nvSpPr>
          <p:cNvPr id="3" name="Title 2"/>
          <p:cNvSpPr>
            <a:spLocks noGrp="1"/>
          </p:cNvSpPr>
          <p:nvPr>
            <p:ph type="ctrTitle"/>
          </p:nvPr>
        </p:nvSpPr>
        <p:spPr/>
        <p:txBody>
          <a:bodyPr/>
          <a:lstStyle/>
          <a:p>
            <a:r>
              <a:rPr lang="en-US" dirty="0"/>
              <a:t>The Binary Search Approach(3/4)</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36</a:t>
            </a:fld>
            <a:endParaRPr lang="en-US"/>
          </a:p>
        </p:txBody>
      </p:sp>
    </p:spTree>
    <p:extLst>
      <p:ext uri="{BB962C8B-B14F-4D97-AF65-F5344CB8AC3E}">
        <p14:creationId xmlns:p14="http://schemas.microsoft.com/office/powerpoint/2010/main" val="3589541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ctrTitle"/>
          </p:nvPr>
        </p:nvSpPr>
        <p:spPr/>
        <p:txBody>
          <a:bodyPr/>
          <a:lstStyle/>
          <a:p>
            <a:r>
              <a:rPr lang="en-US" dirty="0"/>
              <a:t>The Binary Search Approach(4/4)</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37</a:t>
            </a:fld>
            <a:endParaRPr lang="en-US"/>
          </a:p>
        </p:txBody>
      </p:sp>
      <p:pic>
        <p:nvPicPr>
          <p:cNvPr id="7" name="Picture 6"/>
          <p:cNvPicPr>
            <a:picLocks noChangeAspect="1"/>
          </p:cNvPicPr>
          <p:nvPr/>
        </p:nvPicPr>
        <p:blipFill>
          <a:blip r:embed="rId2"/>
          <a:stretch>
            <a:fillRect/>
          </a:stretch>
        </p:blipFill>
        <p:spPr>
          <a:xfrm>
            <a:off x="314469" y="962344"/>
            <a:ext cx="5339484" cy="5397885"/>
          </a:xfrm>
          <a:prstGeom prst="rect">
            <a:avLst/>
          </a:prstGeom>
        </p:spPr>
      </p:pic>
      <p:sp>
        <p:nvSpPr>
          <p:cNvPr id="6" name="Rectangle 5"/>
          <p:cNvSpPr/>
          <p:nvPr/>
        </p:nvSpPr>
        <p:spPr>
          <a:xfrm>
            <a:off x="4286106" y="3359443"/>
            <a:ext cx="3646218" cy="1323439"/>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Otherwise, it returns </a:t>
            </a:r>
          </a:p>
          <a:p>
            <a:r>
              <a:rPr lang="en-US" sz="1600" dirty="0">
                <a:latin typeface="Times New Roman" panose="02020603050405020304" pitchFamily="18" charset="0"/>
                <a:cs typeface="Times New Roman" panose="02020603050405020304" pitchFamily="18" charset="0"/>
              </a:rPr>
              <a:t> -insertion point - 1. </a:t>
            </a:r>
          </a:p>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The insertion point is the point at which the key would be inserted into the list. </a:t>
            </a:r>
          </a:p>
        </p:txBody>
      </p:sp>
      <p:sp>
        <p:nvSpPr>
          <p:cNvPr id="8" name="Rectangle 7"/>
          <p:cNvSpPr/>
          <p:nvPr/>
        </p:nvSpPr>
        <p:spPr>
          <a:xfrm>
            <a:off x="4286106" y="2159114"/>
            <a:ext cx="4572000" cy="1200329"/>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binarySearch</a:t>
            </a:r>
            <a:r>
              <a:rPr lang="en-US" dirty="0">
                <a:latin typeface="Times New Roman" panose="02020603050405020304" pitchFamily="18" charset="0"/>
                <a:cs typeface="Times New Roman" panose="02020603050405020304" pitchFamily="18" charset="0"/>
              </a:rPr>
              <a:t> method returns the index of the element in the list that matches the search key if it is contained in the list. </a:t>
            </a:r>
          </a:p>
          <a:p>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7073902" y="5990897"/>
            <a:ext cx="1883849"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BinarySearch.java</a:t>
            </a:r>
          </a:p>
        </p:txBody>
      </p:sp>
    </p:spTree>
    <p:extLst>
      <p:ext uri="{BB962C8B-B14F-4D97-AF65-F5344CB8AC3E}">
        <p14:creationId xmlns:p14="http://schemas.microsoft.com/office/powerpoint/2010/main" val="161518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Sorting is a common task in computer programming.</a:t>
            </a:r>
          </a:p>
          <a:p>
            <a:r>
              <a:rPr lang="en-US" dirty="0"/>
              <a:t>There are three reasons for studying sorting algorithms. </a:t>
            </a:r>
          </a:p>
          <a:p>
            <a:pPr lvl="1"/>
            <a:r>
              <a:rPr lang="en-US" dirty="0"/>
              <a:t>They illustrate many creative approaches to problem solving.</a:t>
            </a:r>
          </a:p>
          <a:p>
            <a:pPr lvl="1"/>
            <a:r>
              <a:rPr lang="en-US" dirty="0"/>
              <a:t>Can be applied to solve other problems. </a:t>
            </a:r>
          </a:p>
          <a:p>
            <a:pPr lvl="1"/>
            <a:r>
              <a:rPr lang="en-US" dirty="0"/>
              <a:t>A good for practicing fundamental programming techniques using selection statements, loops, methods, and arrays. </a:t>
            </a:r>
          </a:p>
          <a:p>
            <a:pPr lvl="1"/>
            <a:r>
              <a:rPr lang="en-US" dirty="0"/>
              <a:t>Excellent examples to demonstrate algorithm performance. </a:t>
            </a:r>
          </a:p>
          <a:p>
            <a:r>
              <a:rPr lang="en-US" dirty="0"/>
              <a:t>The data to be sorted might be integers, doubles, characters, or objects.</a:t>
            </a:r>
          </a:p>
          <a:p>
            <a:r>
              <a:rPr lang="en-US" dirty="0"/>
              <a:t>Data are stored in an array.</a:t>
            </a:r>
          </a:p>
          <a:p>
            <a:r>
              <a:rPr lang="en-US" altLang="en-US" dirty="0"/>
              <a:t>Data are sorted in ascending order.</a:t>
            </a:r>
            <a:endParaRPr lang="en-US" dirty="0"/>
          </a:p>
        </p:txBody>
      </p:sp>
      <p:sp>
        <p:nvSpPr>
          <p:cNvPr id="3" name="Title 2"/>
          <p:cNvSpPr>
            <a:spLocks noGrp="1"/>
          </p:cNvSpPr>
          <p:nvPr>
            <p:ph type="ctrTitle"/>
          </p:nvPr>
        </p:nvSpPr>
        <p:spPr/>
        <p:txBody>
          <a:bodyPr/>
          <a:lstStyle/>
          <a:p>
            <a:r>
              <a:rPr lang="en-US" dirty="0"/>
              <a:t>Sorting</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38</a:t>
            </a:fld>
            <a:endParaRPr lang="en-US"/>
          </a:p>
        </p:txBody>
      </p:sp>
    </p:spTree>
    <p:extLst>
      <p:ext uri="{BB962C8B-B14F-4D97-AF65-F5344CB8AC3E}">
        <p14:creationId xmlns:p14="http://schemas.microsoft.com/office/powerpoint/2010/main" val="3637787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4468" y="970762"/>
            <a:ext cx="4533023" cy="2088962"/>
          </a:xfrm>
        </p:spPr>
        <p:txBody>
          <a:bodyPr>
            <a:normAutofit/>
          </a:bodyPr>
          <a:lstStyle/>
          <a:p>
            <a:pPr algn="just"/>
            <a:r>
              <a:rPr lang="en-US" sz="1800" b="0" dirty="0">
                <a:latin typeface="Times New Roman" panose="02020603050405020304" pitchFamily="18" charset="0"/>
                <a:cs typeface="Times New Roman" panose="02020603050405020304" pitchFamily="18" charset="0"/>
              </a:rPr>
              <a:t>Finds the smallest number in the list and places it first. </a:t>
            </a:r>
          </a:p>
          <a:p>
            <a:pPr algn="just"/>
            <a:r>
              <a:rPr lang="en-US" sz="1800" b="0" dirty="0">
                <a:latin typeface="Times New Roman" panose="02020603050405020304" pitchFamily="18" charset="0"/>
                <a:cs typeface="Times New Roman" panose="02020603050405020304" pitchFamily="18" charset="0"/>
              </a:rPr>
              <a:t>It then finds the smallest number remaining and places it second, and so on until the list contains only a single number. </a:t>
            </a:r>
            <a:endParaRPr lang="ar-SA" sz="2000" dirty="0"/>
          </a:p>
          <a:p>
            <a:endParaRPr lang="en-US" sz="2000" dirty="0"/>
          </a:p>
        </p:txBody>
      </p:sp>
      <p:sp>
        <p:nvSpPr>
          <p:cNvPr id="3" name="Title 2"/>
          <p:cNvSpPr>
            <a:spLocks noGrp="1"/>
          </p:cNvSpPr>
          <p:nvPr>
            <p:ph type="ctrTitle"/>
          </p:nvPr>
        </p:nvSpPr>
        <p:spPr/>
        <p:txBody>
          <a:bodyPr/>
          <a:lstStyle/>
          <a:p>
            <a:r>
              <a:rPr lang="en-US" dirty="0"/>
              <a:t>Selection Sort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39</a:t>
            </a:fld>
            <a:endParaRPr lang="en-US"/>
          </a:p>
        </p:txBody>
      </p:sp>
      <p:pic>
        <p:nvPicPr>
          <p:cNvPr id="5" name="Picture 10"/>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3513"/>
          <a:stretch/>
        </p:blipFill>
        <p:spPr bwMode="auto">
          <a:xfrm>
            <a:off x="5011615" y="970762"/>
            <a:ext cx="3817916" cy="4633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6" name="AutoShape 19">
            <a:hlinkClick r:id="rId3" highlightClick="1"/>
          </p:cNvPr>
          <p:cNvSpPr>
            <a:spLocks noChangeArrowheads="1"/>
          </p:cNvSpPr>
          <p:nvPr/>
        </p:nvSpPr>
        <p:spPr bwMode="auto">
          <a:xfrm>
            <a:off x="8361218" y="5732043"/>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7" name="Picture 6"/>
          <p:cNvPicPr>
            <a:picLocks noChangeAspect="1"/>
          </p:cNvPicPr>
          <p:nvPr/>
        </p:nvPicPr>
        <p:blipFill rotWithShape="1">
          <a:blip r:embed="rId4"/>
          <a:srcRect t="9972" b="5301"/>
          <a:stretch/>
        </p:blipFill>
        <p:spPr>
          <a:xfrm>
            <a:off x="397601" y="2901462"/>
            <a:ext cx="4889506" cy="3206261"/>
          </a:xfrm>
          <a:prstGeom prst="rect">
            <a:avLst/>
          </a:prstGeom>
        </p:spPr>
      </p:pic>
      <p:sp>
        <p:nvSpPr>
          <p:cNvPr id="9" name="Rectangle 8"/>
          <p:cNvSpPr/>
          <p:nvPr/>
        </p:nvSpPr>
        <p:spPr>
          <a:xfrm>
            <a:off x="6402682" y="6015301"/>
            <a:ext cx="1860574"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SelectionSort.java</a:t>
            </a:r>
          </a:p>
        </p:txBody>
      </p:sp>
    </p:spTree>
    <p:extLst>
      <p:ext uri="{BB962C8B-B14F-4D97-AF65-F5344CB8AC3E}">
        <p14:creationId xmlns:p14="http://schemas.microsoft.com/office/powerpoint/2010/main" val="1590541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many programs, you need to manipulate collections of related values. </a:t>
            </a:r>
          </a:p>
          <a:p>
            <a:r>
              <a:rPr lang="en-US" dirty="0"/>
              <a:t>It would be impractical to use a sequence of variables such as value1, value2, value3, . . . , and so on. </a:t>
            </a:r>
          </a:p>
          <a:p>
            <a:r>
              <a:rPr lang="en-US" dirty="0"/>
              <a:t>The array construct provides a better way of </a:t>
            </a:r>
            <a:r>
              <a:rPr lang="en-US" dirty="0">
                <a:solidFill>
                  <a:schemeClr val="accent5"/>
                </a:solidFill>
              </a:rPr>
              <a:t>storing a collection of values.</a:t>
            </a:r>
          </a:p>
          <a:p>
            <a:endParaRPr lang="en-US" dirty="0"/>
          </a:p>
        </p:txBody>
      </p:sp>
      <p:sp>
        <p:nvSpPr>
          <p:cNvPr id="3" name="Title 2"/>
          <p:cNvSpPr>
            <a:spLocks noGrp="1"/>
          </p:cNvSpPr>
          <p:nvPr>
            <p:ph type="ctrTitle"/>
          </p:nvPr>
        </p:nvSpPr>
        <p:spPr/>
        <p:txBody>
          <a:bodyPr/>
          <a:lstStyle/>
          <a:p>
            <a:r>
              <a:rPr lang="en-US" dirty="0"/>
              <a:t>Motivation: Why do we need arrays?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a:t>
            </a:fld>
            <a:endParaRPr lang="en-US"/>
          </a:p>
        </p:txBody>
      </p:sp>
    </p:spTree>
    <p:extLst>
      <p:ext uri="{BB962C8B-B14F-4D97-AF65-F5344CB8AC3E}">
        <p14:creationId xmlns:p14="http://schemas.microsoft.com/office/powerpoint/2010/main" val="15803278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Insertion Sort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40</a:t>
            </a:fld>
            <a:endParaRPr lang="en-US"/>
          </a:p>
        </p:txBody>
      </p:sp>
      <p:sp>
        <p:nvSpPr>
          <p:cNvPr id="17" name="Rectangle 16"/>
          <p:cNvSpPr/>
          <p:nvPr/>
        </p:nvSpPr>
        <p:spPr>
          <a:xfrm>
            <a:off x="314468" y="983032"/>
            <a:ext cx="5289485"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insertion-sort algorithm sorts a list of values by repeatedly inserting a new element into a sorted </a:t>
            </a:r>
            <a:r>
              <a:rPr lang="en-US" sz="2400" dirty="0" err="1">
                <a:latin typeface="Times New Roman" panose="02020603050405020304" pitchFamily="18" charset="0"/>
                <a:cs typeface="Times New Roman" panose="02020603050405020304" pitchFamily="18" charset="0"/>
              </a:rPr>
              <a:t>sublist</a:t>
            </a:r>
            <a:r>
              <a:rPr lang="en-US" sz="2400" dirty="0">
                <a:latin typeface="Times New Roman" panose="02020603050405020304" pitchFamily="18" charset="0"/>
                <a:cs typeface="Times New Roman" panose="02020603050405020304" pitchFamily="18" charset="0"/>
              </a:rPr>
              <a:t> until the whole list is sorted</a:t>
            </a:r>
          </a:p>
        </p:txBody>
      </p:sp>
      <p:pic>
        <p:nvPicPr>
          <p:cNvPr id="18" name="Picture 17"/>
          <p:cNvPicPr>
            <a:picLocks noChangeAspect="1"/>
          </p:cNvPicPr>
          <p:nvPr/>
        </p:nvPicPr>
        <p:blipFill>
          <a:blip r:embed="rId2"/>
          <a:stretch>
            <a:fillRect/>
          </a:stretch>
        </p:blipFill>
        <p:spPr>
          <a:xfrm>
            <a:off x="5679844" y="934488"/>
            <a:ext cx="3105664" cy="5070296"/>
          </a:xfrm>
          <a:prstGeom prst="rect">
            <a:avLst/>
          </a:prstGeom>
        </p:spPr>
      </p:pic>
      <p:sp>
        <p:nvSpPr>
          <p:cNvPr id="5" name="AutoShape 19">
            <a:hlinkClick r:id="rId3" highlightClick="1"/>
          </p:cNvPr>
          <p:cNvSpPr>
            <a:spLocks noChangeArrowheads="1"/>
          </p:cNvSpPr>
          <p:nvPr/>
        </p:nvSpPr>
        <p:spPr bwMode="auto">
          <a:xfrm>
            <a:off x="8393085" y="5863380"/>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pic>
        <p:nvPicPr>
          <p:cNvPr id="19" name="Picture 18"/>
          <p:cNvPicPr>
            <a:picLocks noChangeAspect="1"/>
          </p:cNvPicPr>
          <p:nvPr/>
        </p:nvPicPr>
        <p:blipFill>
          <a:blip r:embed="rId4"/>
          <a:stretch>
            <a:fillRect/>
          </a:stretch>
        </p:blipFill>
        <p:spPr>
          <a:xfrm>
            <a:off x="314468" y="2942126"/>
            <a:ext cx="5553075" cy="3400425"/>
          </a:xfrm>
          <a:prstGeom prst="rect">
            <a:avLst/>
          </a:prstGeom>
        </p:spPr>
      </p:pic>
      <p:sp>
        <p:nvSpPr>
          <p:cNvPr id="20" name="Rectangle 19"/>
          <p:cNvSpPr/>
          <p:nvPr/>
        </p:nvSpPr>
        <p:spPr>
          <a:xfrm>
            <a:off x="6247905" y="6033191"/>
            <a:ext cx="1838132"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InsertionSort.java</a:t>
            </a:r>
          </a:p>
        </p:txBody>
      </p:sp>
    </p:spTree>
    <p:extLst>
      <p:ext uri="{BB962C8B-B14F-4D97-AF65-F5344CB8AC3E}">
        <p14:creationId xmlns:p14="http://schemas.microsoft.com/office/powerpoint/2010/main" val="1113495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429306" y="3221069"/>
            <a:ext cx="4946200" cy="3193789"/>
          </a:xfrm>
          <a:prstGeom prst="rect">
            <a:avLst/>
          </a:prstGeom>
        </p:spPr>
      </p:pic>
      <p:sp>
        <p:nvSpPr>
          <p:cNvPr id="2" name="Content Placeholder 1"/>
          <p:cNvSpPr>
            <a:spLocks noGrp="1"/>
          </p:cNvSpPr>
          <p:nvPr>
            <p:ph idx="1"/>
          </p:nvPr>
        </p:nvSpPr>
        <p:spPr>
          <a:xfrm>
            <a:off x="276736" y="3281157"/>
            <a:ext cx="3280281" cy="3049057"/>
          </a:xfrm>
        </p:spPr>
        <p:txBody>
          <a:bodyPr>
            <a:normAutofit/>
          </a:bodyPr>
          <a:lstStyle/>
          <a:p>
            <a:r>
              <a:rPr lang="en-US" b="0" dirty="0">
                <a:latin typeface="Times New Roman" panose="02020603050405020304" pitchFamily="18" charset="0"/>
                <a:cs typeface="Times New Roman" panose="02020603050405020304" pitchFamily="18" charset="0"/>
              </a:rPr>
              <a:t>A bubble sort sorts the array in multiple passes. </a:t>
            </a:r>
          </a:p>
          <a:p>
            <a:r>
              <a:rPr lang="en-US" b="0" dirty="0">
                <a:latin typeface="Times New Roman" panose="02020603050405020304" pitchFamily="18" charset="0"/>
                <a:cs typeface="Times New Roman" panose="02020603050405020304" pitchFamily="18" charset="0"/>
              </a:rPr>
              <a:t>Each pass successively swaps the neighboring elements if the elements are not in order</a:t>
            </a:r>
          </a:p>
        </p:txBody>
      </p:sp>
      <p:sp>
        <p:nvSpPr>
          <p:cNvPr id="3" name="Title 2"/>
          <p:cNvSpPr>
            <a:spLocks noGrp="1"/>
          </p:cNvSpPr>
          <p:nvPr>
            <p:ph type="ctrTitle"/>
          </p:nvPr>
        </p:nvSpPr>
        <p:spPr/>
        <p:txBody>
          <a:bodyPr/>
          <a:lstStyle/>
          <a:p>
            <a:r>
              <a:rPr lang="en-US" dirty="0"/>
              <a:t>Bubble Sort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41</a:t>
            </a:fld>
            <a:endParaRPr lang="en-US"/>
          </a:p>
        </p:txBody>
      </p:sp>
      <p:graphicFrame>
        <p:nvGraphicFramePr>
          <p:cNvPr id="5" name="Object 12"/>
          <p:cNvGraphicFramePr>
            <a:graphicFrameLocks noChangeAspect="1"/>
          </p:cNvGraphicFramePr>
          <p:nvPr>
            <p:extLst>
              <p:ext uri="{D42A27DB-BD31-4B8C-83A1-F6EECF244321}">
                <p14:modId xmlns:p14="http://schemas.microsoft.com/office/powerpoint/2010/main" val="2950220522"/>
              </p:ext>
            </p:extLst>
          </p:nvPr>
        </p:nvGraphicFramePr>
        <p:xfrm>
          <a:off x="800039" y="801276"/>
          <a:ext cx="7885823" cy="2419793"/>
        </p:xfrm>
        <a:graphic>
          <a:graphicData uri="http://schemas.openxmlformats.org/presentationml/2006/ole">
            <mc:AlternateContent xmlns:mc="http://schemas.openxmlformats.org/markup-compatibility/2006">
              <mc:Choice xmlns:v="urn:schemas-microsoft-com:vml" Requires="v">
                <p:oleObj name="Picture" r:id="rId3" imgW="4599302" imgH="1407292" progId="Word.Picture.8">
                  <p:embed/>
                </p:oleObj>
              </mc:Choice>
              <mc:Fallback>
                <p:oleObj name="Picture" r:id="rId3" imgW="4599302" imgH="1407292" progId="Word.Picture.8">
                  <p:embed/>
                  <p:pic>
                    <p:nvPicPr>
                      <p:cNvPr id="5"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039" y="801276"/>
                        <a:ext cx="7885823" cy="2419793"/>
                      </a:xfrm>
                      <a:prstGeom prst="rect">
                        <a:avLst/>
                      </a:prstGeom>
                      <a:noFill/>
                      <a:ln>
                        <a:noFill/>
                      </a:ln>
                    </p:spPr>
                  </p:pic>
                </p:oleObj>
              </mc:Fallback>
            </mc:AlternateContent>
          </a:graphicData>
        </a:graphic>
      </p:graphicFrame>
      <p:sp>
        <p:nvSpPr>
          <p:cNvPr id="6" name="AutoShape 19">
            <a:hlinkClick r:id="rId5" highlightClick="1"/>
          </p:cNvPr>
          <p:cNvSpPr>
            <a:spLocks noChangeArrowheads="1"/>
          </p:cNvSpPr>
          <p:nvPr/>
        </p:nvSpPr>
        <p:spPr bwMode="auto">
          <a:xfrm>
            <a:off x="8375506" y="5783967"/>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8" name="Rectangle 7"/>
          <p:cNvSpPr/>
          <p:nvPr/>
        </p:nvSpPr>
        <p:spPr>
          <a:xfrm>
            <a:off x="6484212" y="6041263"/>
            <a:ext cx="1716304"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BubbleSort.java</a:t>
            </a:r>
          </a:p>
        </p:txBody>
      </p:sp>
    </p:spTree>
    <p:extLst>
      <p:ext uri="{BB962C8B-B14F-4D97-AF65-F5344CB8AC3E}">
        <p14:creationId xmlns:p14="http://schemas.microsoft.com/office/powerpoint/2010/main" val="2189743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err="1">
                <a:solidFill>
                  <a:schemeClr val="accent5"/>
                </a:solidFill>
              </a:rPr>
              <a:t>java.util.Arrays</a:t>
            </a:r>
            <a:r>
              <a:rPr lang="en-US" dirty="0"/>
              <a:t> class contains various static methods for</a:t>
            </a:r>
          </a:p>
          <a:p>
            <a:pPr lvl="1"/>
            <a:r>
              <a:rPr lang="en-US" dirty="0"/>
              <a:t> Sorting and searching arrays</a:t>
            </a:r>
          </a:p>
          <a:p>
            <a:pPr lvl="2"/>
            <a:r>
              <a:rPr lang="en-US" dirty="0" err="1"/>
              <a:t>Arrays.sort</a:t>
            </a:r>
            <a:r>
              <a:rPr lang="en-US" dirty="0"/>
              <a:t>(array); </a:t>
            </a:r>
            <a:endParaRPr lang="ar-SA" dirty="0"/>
          </a:p>
          <a:p>
            <a:pPr lvl="2"/>
            <a:r>
              <a:rPr lang="en-US" dirty="0" err="1"/>
              <a:t>Arrays.binarySearch</a:t>
            </a:r>
            <a:r>
              <a:rPr lang="en-US" dirty="0"/>
              <a:t>(array,15);</a:t>
            </a:r>
          </a:p>
          <a:p>
            <a:pPr lvl="1"/>
            <a:r>
              <a:rPr lang="en-US" dirty="0"/>
              <a:t>Comparing arrays</a:t>
            </a:r>
          </a:p>
          <a:p>
            <a:pPr lvl="2"/>
            <a:r>
              <a:rPr lang="en-US" dirty="0" err="1"/>
              <a:t>Arrays.equals</a:t>
            </a:r>
            <a:r>
              <a:rPr lang="en-US" dirty="0"/>
              <a:t>(array1, array2);</a:t>
            </a:r>
          </a:p>
          <a:p>
            <a:pPr lvl="1"/>
            <a:r>
              <a:rPr lang="en-US" dirty="0"/>
              <a:t>Filling array elements</a:t>
            </a:r>
          </a:p>
          <a:p>
            <a:pPr lvl="2"/>
            <a:r>
              <a:rPr lang="en-US" dirty="0" err="1"/>
              <a:t>Arrays.fill</a:t>
            </a:r>
            <a:r>
              <a:rPr lang="en-US" dirty="0"/>
              <a:t>(array, 1);</a:t>
            </a:r>
          </a:p>
          <a:p>
            <a:pPr lvl="1"/>
            <a:r>
              <a:rPr lang="en-US" dirty="0"/>
              <a:t>Returning a string representation of the array. </a:t>
            </a:r>
          </a:p>
          <a:p>
            <a:pPr lvl="2"/>
            <a:r>
              <a:rPr lang="en-US" dirty="0" err="1"/>
              <a:t>Arrays.toString</a:t>
            </a:r>
            <a:r>
              <a:rPr lang="en-US" dirty="0"/>
              <a:t>(array);</a:t>
            </a:r>
          </a:p>
          <a:p>
            <a:r>
              <a:rPr lang="en-US" dirty="0"/>
              <a:t>These methods are overloaded for all primitive types.</a:t>
            </a:r>
          </a:p>
        </p:txBody>
      </p:sp>
      <p:sp>
        <p:nvSpPr>
          <p:cNvPr id="3" name="Title 2"/>
          <p:cNvSpPr>
            <a:spLocks noGrp="1"/>
          </p:cNvSpPr>
          <p:nvPr>
            <p:ph type="ctrTitle"/>
          </p:nvPr>
        </p:nvSpPr>
        <p:spPr/>
        <p:txBody>
          <a:bodyPr/>
          <a:lstStyle/>
          <a:p>
            <a:r>
              <a:rPr lang="en-US" dirty="0"/>
              <a:t>The Arrays Class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42</a:t>
            </a:fld>
            <a:endParaRPr lang="en-US"/>
          </a:p>
        </p:txBody>
      </p:sp>
    </p:spTree>
    <p:extLst>
      <p:ext uri="{BB962C8B-B14F-4D97-AF65-F5344CB8AC3E}">
        <p14:creationId xmlns:p14="http://schemas.microsoft.com/office/powerpoint/2010/main" val="3064360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solidFill>
                  <a:srgbClr val="FF0000"/>
                </a:solidFill>
              </a:rPr>
              <a:t>Declare</a:t>
            </a:r>
            <a:r>
              <a:rPr lang="en-US" dirty="0"/>
              <a:t>, </a:t>
            </a:r>
            <a:r>
              <a:rPr lang="en-US" dirty="0">
                <a:solidFill>
                  <a:srgbClr val="FF0000"/>
                </a:solidFill>
              </a:rPr>
              <a:t>create</a:t>
            </a:r>
            <a:r>
              <a:rPr lang="en-US" dirty="0"/>
              <a:t> and </a:t>
            </a:r>
            <a:r>
              <a:rPr lang="en-US" dirty="0">
                <a:solidFill>
                  <a:srgbClr val="FF0000"/>
                </a:solidFill>
              </a:rPr>
              <a:t>initialize</a:t>
            </a:r>
            <a:r>
              <a:rPr lang="en-US" dirty="0"/>
              <a:t>  </a:t>
            </a:r>
            <a:r>
              <a:rPr lang="en-US" dirty="0">
                <a:solidFill>
                  <a:srgbClr val="FF0000"/>
                </a:solidFill>
              </a:rPr>
              <a:t>1D-array</a:t>
            </a:r>
            <a:r>
              <a:rPr lang="en-US" dirty="0"/>
              <a:t> (§§7.2.1–7.2.2).</a:t>
            </a:r>
          </a:p>
          <a:p>
            <a:r>
              <a:rPr lang="en-US" dirty="0">
                <a:solidFill>
                  <a:srgbClr val="FF0000"/>
                </a:solidFill>
              </a:rPr>
              <a:t>Access</a:t>
            </a:r>
            <a:r>
              <a:rPr lang="en-US" dirty="0"/>
              <a:t> array </a:t>
            </a:r>
            <a:r>
              <a:rPr lang="en-US" dirty="0">
                <a:solidFill>
                  <a:srgbClr val="FF0000"/>
                </a:solidFill>
              </a:rPr>
              <a:t>elements</a:t>
            </a:r>
            <a:r>
              <a:rPr lang="en-US" dirty="0"/>
              <a:t> using indexes (§7.2.4).</a:t>
            </a:r>
          </a:p>
          <a:p>
            <a:r>
              <a:rPr lang="en-US" dirty="0">
                <a:solidFill>
                  <a:srgbClr val="FF0000"/>
                </a:solidFill>
              </a:rPr>
              <a:t>Process</a:t>
            </a:r>
            <a:r>
              <a:rPr lang="en-US" dirty="0"/>
              <a:t> 1D-array:(§7.2.6).</a:t>
            </a:r>
          </a:p>
          <a:p>
            <a:pPr lvl="1"/>
            <a:r>
              <a:rPr lang="en-US" dirty="0"/>
              <a:t>Printing and reading. </a:t>
            </a:r>
          </a:p>
          <a:p>
            <a:pPr lvl="1"/>
            <a:r>
              <a:rPr lang="en-US" dirty="0"/>
              <a:t>Randomly initializing arrays.</a:t>
            </a:r>
          </a:p>
          <a:p>
            <a:pPr lvl="1"/>
            <a:r>
              <a:rPr lang="en-US" dirty="0"/>
              <a:t>Summing array elements.</a:t>
            </a:r>
          </a:p>
          <a:p>
            <a:pPr lvl="1"/>
            <a:r>
              <a:rPr lang="en-US" dirty="0"/>
              <a:t>Finding minimum, maximum and their positions.</a:t>
            </a:r>
          </a:p>
          <a:p>
            <a:pPr lvl="1"/>
            <a:r>
              <a:rPr lang="en-US" dirty="0"/>
              <a:t>Random shuffling.</a:t>
            </a:r>
          </a:p>
          <a:p>
            <a:pPr lvl="1"/>
            <a:r>
              <a:rPr lang="en-US" dirty="0"/>
              <a:t>Shifting arrays.</a:t>
            </a:r>
          </a:p>
          <a:p>
            <a:r>
              <a:rPr lang="en-US" dirty="0"/>
              <a:t>To </a:t>
            </a:r>
            <a:r>
              <a:rPr lang="en-US" dirty="0">
                <a:solidFill>
                  <a:srgbClr val="FF0000"/>
                </a:solidFill>
              </a:rPr>
              <a:t>copy</a:t>
            </a:r>
            <a:r>
              <a:rPr lang="en-US" dirty="0"/>
              <a:t> contents from one array to another (§7.5).</a:t>
            </a:r>
          </a:p>
          <a:p>
            <a:r>
              <a:rPr lang="en-US" dirty="0">
                <a:solidFill>
                  <a:srgbClr val="FF0000"/>
                </a:solidFill>
              </a:rPr>
              <a:t>Arrays and methods </a:t>
            </a:r>
            <a:r>
              <a:rPr lang="en-US" dirty="0"/>
              <a:t>(passing and returning array) values (§§7.6–7.9).</a:t>
            </a:r>
          </a:p>
          <a:p>
            <a:r>
              <a:rPr lang="en-US" dirty="0"/>
              <a:t>To </a:t>
            </a:r>
            <a:r>
              <a:rPr lang="en-US" dirty="0">
                <a:solidFill>
                  <a:srgbClr val="FF0000"/>
                </a:solidFill>
              </a:rPr>
              <a:t>search</a:t>
            </a:r>
            <a:r>
              <a:rPr lang="en-US" dirty="0"/>
              <a:t> elements using the linear or binary </a:t>
            </a:r>
            <a:r>
              <a:rPr lang="en-US" sz="2500" dirty="0"/>
              <a:t>search</a:t>
            </a:r>
            <a:r>
              <a:rPr lang="en-US" dirty="0"/>
              <a:t> algorithm (§7.10).</a:t>
            </a:r>
          </a:p>
          <a:p>
            <a:r>
              <a:rPr lang="en-US" dirty="0"/>
              <a:t>To </a:t>
            </a:r>
            <a:r>
              <a:rPr lang="en-US" dirty="0">
                <a:solidFill>
                  <a:srgbClr val="FF0000"/>
                </a:solidFill>
              </a:rPr>
              <a:t>sort</a:t>
            </a:r>
            <a:r>
              <a:rPr lang="en-US" dirty="0"/>
              <a:t> an array using different approaches (§7.11).</a:t>
            </a:r>
          </a:p>
          <a:p>
            <a:r>
              <a:rPr lang="en-US" dirty="0"/>
              <a:t>To use the methods in the </a:t>
            </a:r>
            <a:r>
              <a:rPr lang="en-US" dirty="0" err="1">
                <a:solidFill>
                  <a:srgbClr val="FF0000"/>
                </a:solidFill>
              </a:rPr>
              <a:t>java.util.Arrays</a:t>
            </a:r>
            <a:r>
              <a:rPr lang="en-US" dirty="0"/>
              <a:t> class (§7.12)</a:t>
            </a:r>
          </a:p>
          <a:p>
            <a:pPr lvl="1"/>
            <a:endParaRPr lang="en-US" dirty="0"/>
          </a:p>
          <a:p>
            <a:pPr lvl="1"/>
            <a:endParaRPr lang="en-US" dirty="0"/>
          </a:p>
        </p:txBody>
      </p:sp>
      <p:sp>
        <p:nvSpPr>
          <p:cNvPr id="3" name="Title 2"/>
          <p:cNvSpPr>
            <a:spLocks noGrp="1"/>
          </p:cNvSpPr>
          <p:nvPr>
            <p:ph type="ctrTitle"/>
          </p:nvPr>
        </p:nvSpPr>
        <p:spPr/>
        <p:txBody>
          <a:bodyPr/>
          <a:lstStyle/>
          <a:p>
            <a:r>
              <a:rPr lang="en-US" dirty="0"/>
              <a:t>Objectives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a:t>
            </a:fld>
            <a:endParaRPr lang="en-US"/>
          </a:p>
        </p:txBody>
      </p:sp>
    </p:spTree>
    <p:extLst>
      <p:ext uri="{BB962C8B-B14F-4D97-AF65-F5344CB8AC3E}">
        <p14:creationId xmlns:p14="http://schemas.microsoft.com/office/powerpoint/2010/main" val="363969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An array is a </a:t>
            </a:r>
            <a:r>
              <a:rPr lang="en-US" dirty="0">
                <a:solidFill>
                  <a:schemeClr val="accent5"/>
                </a:solidFill>
              </a:rPr>
              <a:t>sequence of values of the same type</a:t>
            </a:r>
            <a:r>
              <a:rPr lang="en-US" dirty="0"/>
              <a:t>. </a:t>
            </a:r>
          </a:p>
          <a:p>
            <a:r>
              <a:rPr lang="en-US" dirty="0"/>
              <a:t>The values that are stored in the array are called its “</a:t>
            </a:r>
            <a:r>
              <a:rPr lang="en-US" dirty="0">
                <a:solidFill>
                  <a:schemeClr val="accent5"/>
                </a:solidFill>
              </a:rPr>
              <a:t>elements</a:t>
            </a:r>
            <a:r>
              <a:rPr lang="en-US" dirty="0"/>
              <a:t>”</a:t>
            </a:r>
          </a:p>
          <a:p>
            <a:endParaRPr lang="en-US" dirty="0"/>
          </a:p>
        </p:txBody>
      </p:sp>
      <p:sp>
        <p:nvSpPr>
          <p:cNvPr id="3" name="Title 2"/>
          <p:cNvSpPr>
            <a:spLocks noGrp="1"/>
          </p:cNvSpPr>
          <p:nvPr>
            <p:ph type="ctrTitle"/>
          </p:nvPr>
        </p:nvSpPr>
        <p:spPr/>
        <p:txBody>
          <a:bodyPr/>
          <a:lstStyle/>
          <a:p>
            <a:r>
              <a:rPr lang="en-US" altLang="en-US" dirty="0"/>
              <a:t>Introducing Arrays</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741255730"/>
              </p:ext>
            </p:extLst>
          </p:nvPr>
        </p:nvGraphicFramePr>
        <p:xfrm>
          <a:off x="6583046" y="2624274"/>
          <a:ext cx="762634" cy="3708400"/>
        </p:xfrm>
        <a:graphic>
          <a:graphicData uri="http://schemas.openxmlformats.org/drawingml/2006/table">
            <a:tbl>
              <a:tblPr bandRow="1">
                <a:tableStyleId>{5940675A-B579-460E-94D1-54222C63F5DA}</a:tableStyleId>
              </a:tblPr>
              <a:tblGrid>
                <a:gridCol w="762634">
                  <a:extLst>
                    <a:ext uri="{9D8B030D-6E8A-4147-A177-3AD203B41FA5}">
                      <a16:colId xmlns:a16="http://schemas.microsoft.com/office/drawing/2014/main" val="1512105840"/>
                    </a:ext>
                  </a:extLst>
                </a:gridCol>
              </a:tblGrid>
              <a:tr h="370840">
                <a:tc>
                  <a:txBody>
                    <a:bodyPr/>
                    <a:lstStyle/>
                    <a:p>
                      <a:pPr algn="ctr"/>
                      <a:r>
                        <a:rPr lang="en-US" dirty="0"/>
                        <a:t>4.5</a:t>
                      </a:r>
                    </a:p>
                  </a:txBody>
                  <a:tcPr anchor="ctr"/>
                </a:tc>
                <a:extLst>
                  <a:ext uri="{0D108BD9-81ED-4DB2-BD59-A6C34878D82A}">
                    <a16:rowId xmlns:a16="http://schemas.microsoft.com/office/drawing/2014/main" val="1786847985"/>
                  </a:ext>
                </a:extLst>
              </a:tr>
              <a:tr h="370840">
                <a:tc>
                  <a:txBody>
                    <a:bodyPr/>
                    <a:lstStyle/>
                    <a:p>
                      <a:pPr algn="ctr"/>
                      <a:r>
                        <a:rPr lang="en-US" dirty="0"/>
                        <a:t>12.1</a:t>
                      </a:r>
                    </a:p>
                  </a:txBody>
                  <a:tcPr anchor="ctr"/>
                </a:tc>
                <a:extLst>
                  <a:ext uri="{0D108BD9-81ED-4DB2-BD59-A6C34878D82A}">
                    <a16:rowId xmlns:a16="http://schemas.microsoft.com/office/drawing/2014/main" val="2798048806"/>
                  </a:ext>
                </a:extLst>
              </a:tr>
              <a:tr h="370840">
                <a:tc>
                  <a:txBody>
                    <a:bodyPr/>
                    <a:lstStyle/>
                    <a:p>
                      <a:pPr algn="ctr"/>
                      <a:r>
                        <a:rPr lang="en-US" dirty="0"/>
                        <a:t>5.6</a:t>
                      </a:r>
                    </a:p>
                  </a:txBody>
                  <a:tcPr anchor="ctr"/>
                </a:tc>
                <a:extLst>
                  <a:ext uri="{0D108BD9-81ED-4DB2-BD59-A6C34878D82A}">
                    <a16:rowId xmlns:a16="http://schemas.microsoft.com/office/drawing/2014/main" val="2373732717"/>
                  </a:ext>
                </a:extLst>
              </a:tr>
              <a:tr h="370840">
                <a:tc>
                  <a:txBody>
                    <a:bodyPr/>
                    <a:lstStyle/>
                    <a:p>
                      <a:pPr algn="ctr"/>
                      <a:r>
                        <a:rPr lang="en-US" dirty="0"/>
                        <a:t>2.1</a:t>
                      </a:r>
                    </a:p>
                  </a:txBody>
                  <a:tcPr anchor="ctr"/>
                </a:tc>
                <a:extLst>
                  <a:ext uri="{0D108BD9-81ED-4DB2-BD59-A6C34878D82A}">
                    <a16:rowId xmlns:a16="http://schemas.microsoft.com/office/drawing/2014/main" val="2099262977"/>
                  </a:ext>
                </a:extLst>
              </a:tr>
              <a:tr h="370840">
                <a:tc>
                  <a:txBody>
                    <a:bodyPr/>
                    <a:lstStyle/>
                    <a:p>
                      <a:pPr algn="ctr"/>
                      <a:r>
                        <a:rPr lang="en-US" dirty="0"/>
                        <a:t>7.3</a:t>
                      </a:r>
                    </a:p>
                  </a:txBody>
                  <a:tcPr anchor="ctr"/>
                </a:tc>
                <a:extLst>
                  <a:ext uri="{0D108BD9-81ED-4DB2-BD59-A6C34878D82A}">
                    <a16:rowId xmlns:a16="http://schemas.microsoft.com/office/drawing/2014/main" val="817197822"/>
                  </a:ext>
                </a:extLst>
              </a:tr>
              <a:tr h="370840">
                <a:tc>
                  <a:txBody>
                    <a:bodyPr/>
                    <a:lstStyle/>
                    <a:p>
                      <a:pPr algn="ctr"/>
                      <a:r>
                        <a:rPr lang="en-US" dirty="0"/>
                        <a:t>4.2</a:t>
                      </a:r>
                    </a:p>
                  </a:txBody>
                  <a:tcPr anchor="ctr"/>
                </a:tc>
                <a:extLst>
                  <a:ext uri="{0D108BD9-81ED-4DB2-BD59-A6C34878D82A}">
                    <a16:rowId xmlns:a16="http://schemas.microsoft.com/office/drawing/2014/main" val="4203062864"/>
                  </a:ext>
                </a:extLst>
              </a:tr>
              <a:tr h="370840">
                <a:tc>
                  <a:txBody>
                    <a:bodyPr/>
                    <a:lstStyle/>
                    <a:p>
                      <a:pPr algn="ctr"/>
                      <a:r>
                        <a:rPr lang="en-US" dirty="0"/>
                        <a:t>5.5</a:t>
                      </a:r>
                    </a:p>
                  </a:txBody>
                  <a:tcPr anchor="ctr"/>
                </a:tc>
                <a:extLst>
                  <a:ext uri="{0D108BD9-81ED-4DB2-BD59-A6C34878D82A}">
                    <a16:rowId xmlns:a16="http://schemas.microsoft.com/office/drawing/2014/main" val="2084525736"/>
                  </a:ext>
                </a:extLst>
              </a:tr>
              <a:tr h="370840">
                <a:tc>
                  <a:txBody>
                    <a:bodyPr/>
                    <a:lstStyle/>
                    <a:p>
                      <a:pPr algn="ctr"/>
                      <a:r>
                        <a:rPr lang="en-US" dirty="0"/>
                        <a:t>12.0</a:t>
                      </a:r>
                    </a:p>
                  </a:txBody>
                  <a:tcPr anchor="ctr"/>
                </a:tc>
                <a:extLst>
                  <a:ext uri="{0D108BD9-81ED-4DB2-BD59-A6C34878D82A}">
                    <a16:rowId xmlns:a16="http://schemas.microsoft.com/office/drawing/2014/main" val="59386742"/>
                  </a:ext>
                </a:extLst>
              </a:tr>
              <a:tr h="370840">
                <a:tc>
                  <a:txBody>
                    <a:bodyPr/>
                    <a:lstStyle/>
                    <a:p>
                      <a:pPr algn="ctr"/>
                      <a:r>
                        <a:rPr lang="en-US" dirty="0"/>
                        <a:t>9.3</a:t>
                      </a:r>
                    </a:p>
                  </a:txBody>
                  <a:tcPr anchor="ctr"/>
                </a:tc>
                <a:extLst>
                  <a:ext uri="{0D108BD9-81ED-4DB2-BD59-A6C34878D82A}">
                    <a16:rowId xmlns:a16="http://schemas.microsoft.com/office/drawing/2014/main" val="1667824495"/>
                  </a:ext>
                </a:extLst>
              </a:tr>
              <a:tr h="370840">
                <a:tc>
                  <a:txBody>
                    <a:bodyPr/>
                    <a:lstStyle/>
                    <a:p>
                      <a:pPr algn="ctr"/>
                      <a:r>
                        <a:rPr lang="en-US" dirty="0"/>
                        <a:t>45.0</a:t>
                      </a:r>
                    </a:p>
                  </a:txBody>
                  <a:tcPr anchor="ctr"/>
                </a:tc>
                <a:extLst>
                  <a:ext uri="{0D108BD9-81ED-4DB2-BD59-A6C34878D82A}">
                    <a16:rowId xmlns:a16="http://schemas.microsoft.com/office/drawing/2014/main" val="408485570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68867417"/>
              </p:ext>
            </p:extLst>
          </p:nvPr>
        </p:nvGraphicFramePr>
        <p:xfrm>
          <a:off x="4618892" y="2624274"/>
          <a:ext cx="1633317" cy="3708400"/>
        </p:xfrm>
        <a:graphic>
          <a:graphicData uri="http://schemas.openxmlformats.org/drawingml/2006/table">
            <a:tbl>
              <a:tblPr bandRow="1">
                <a:tableStyleId>{2D5ABB26-0587-4C30-8999-92F81FD0307C}</a:tableStyleId>
              </a:tblPr>
              <a:tblGrid>
                <a:gridCol w="1633317">
                  <a:extLst>
                    <a:ext uri="{9D8B030D-6E8A-4147-A177-3AD203B41FA5}">
                      <a16:colId xmlns:a16="http://schemas.microsoft.com/office/drawing/2014/main" val="1512105840"/>
                    </a:ext>
                  </a:extLst>
                </a:gridCol>
              </a:tblGrid>
              <a:tr h="370840">
                <a:tc>
                  <a:txBody>
                    <a:bodyPr/>
                    <a:lstStyle/>
                    <a:p>
                      <a:pPr algn="ctr"/>
                      <a:r>
                        <a:rPr lang="en-US" dirty="0" err="1">
                          <a:latin typeface="Times New Roman" panose="02020603050405020304" pitchFamily="18" charset="0"/>
                          <a:cs typeface="Times New Roman" panose="02020603050405020304" pitchFamily="18" charset="0"/>
                        </a:rPr>
                        <a:t>myArray</a:t>
                      </a:r>
                      <a:r>
                        <a:rPr lang="en-US"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1786847985"/>
                  </a:ext>
                </a:extLst>
              </a:tr>
              <a:tr h="370840">
                <a:tc>
                  <a:txBody>
                    <a:bodyPr/>
                    <a:lstStyle/>
                    <a:p>
                      <a:pPr algn="ctr"/>
                      <a:r>
                        <a:rPr lang="en-US" dirty="0" err="1">
                          <a:latin typeface="Times New Roman" panose="02020603050405020304" pitchFamily="18" charset="0"/>
                          <a:cs typeface="Times New Roman" panose="02020603050405020304" pitchFamily="18" charset="0"/>
                        </a:rPr>
                        <a:t>myArray</a:t>
                      </a:r>
                      <a:r>
                        <a:rPr lang="en-US"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279804880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myArray</a:t>
                      </a:r>
                      <a:r>
                        <a:rPr lang="en-US" dirty="0">
                          <a:latin typeface="Times New Roman" panose="02020603050405020304" pitchFamily="18" charset="0"/>
                          <a:cs typeface="Times New Roman" panose="02020603050405020304" pitchFamily="18" charset="0"/>
                        </a:rPr>
                        <a:t>[2]</a:t>
                      </a:r>
                    </a:p>
                  </a:txBody>
                  <a:tcPr anchor="ctr"/>
                </a:tc>
                <a:extLst>
                  <a:ext uri="{0D108BD9-81ED-4DB2-BD59-A6C34878D82A}">
                    <a16:rowId xmlns:a16="http://schemas.microsoft.com/office/drawing/2014/main" val="237373271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myArray</a:t>
                      </a:r>
                      <a:r>
                        <a:rPr lang="en-US" dirty="0">
                          <a:latin typeface="Times New Roman" panose="02020603050405020304" pitchFamily="18" charset="0"/>
                          <a:cs typeface="Times New Roman" panose="02020603050405020304" pitchFamily="18" charset="0"/>
                        </a:rPr>
                        <a:t>[3]</a:t>
                      </a:r>
                    </a:p>
                  </a:txBody>
                  <a:tcPr anchor="ctr"/>
                </a:tc>
                <a:extLst>
                  <a:ext uri="{0D108BD9-81ED-4DB2-BD59-A6C34878D82A}">
                    <a16:rowId xmlns:a16="http://schemas.microsoft.com/office/drawing/2014/main" val="20992629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myArray</a:t>
                      </a:r>
                      <a:r>
                        <a:rPr lang="en-US" dirty="0">
                          <a:latin typeface="Times New Roman" panose="02020603050405020304" pitchFamily="18" charset="0"/>
                          <a:cs typeface="Times New Roman" panose="02020603050405020304" pitchFamily="18" charset="0"/>
                        </a:rPr>
                        <a:t>[4]</a:t>
                      </a:r>
                    </a:p>
                  </a:txBody>
                  <a:tcPr anchor="ctr"/>
                </a:tc>
                <a:extLst>
                  <a:ext uri="{0D108BD9-81ED-4DB2-BD59-A6C34878D82A}">
                    <a16:rowId xmlns:a16="http://schemas.microsoft.com/office/drawing/2014/main" val="8171978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myArray</a:t>
                      </a:r>
                      <a:r>
                        <a:rPr lang="en-US" dirty="0">
                          <a:latin typeface="Times New Roman" panose="02020603050405020304" pitchFamily="18" charset="0"/>
                          <a:cs typeface="Times New Roman" panose="02020603050405020304" pitchFamily="18" charset="0"/>
                        </a:rPr>
                        <a:t>[5]</a:t>
                      </a:r>
                    </a:p>
                  </a:txBody>
                  <a:tcPr anchor="ctr"/>
                </a:tc>
                <a:extLst>
                  <a:ext uri="{0D108BD9-81ED-4DB2-BD59-A6C34878D82A}">
                    <a16:rowId xmlns:a16="http://schemas.microsoft.com/office/drawing/2014/main" val="42030628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myArray</a:t>
                      </a:r>
                      <a:r>
                        <a:rPr lang="en-US"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208452573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myArray</a:t>
                      </a:r>
                      <a:r>
                        <a:rPr lang="en-US" dirty="0">
                          <a:latin typeface="Times New Roman" panose="02020603050405020304" pitchFamily="18" charset="0"/>
                          <a:cs typeface="Times New Roman" panose="02020603050405020304" pitchFamily="18" charset="0"/>
                        </a:rPr>
                        <a:t>[7]</a:t>
                      </a:r>
                    </a:p>
                  </a:txBody>
                  <a:tcPr anchor="ctr"/>
                </a:tc>
                <a:extLst>
                  <a:ext uri="{0D108BD9-81ED-4DB2-BD59-A6C34878D82A}">
                    <a16:rowId xmlns:a16="http://schemas.microsoft.com/office/drawing/2014/main" val="5938674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myArray</a:t>
                      </a:r>
                      <a:r>
                        <a:rPr lang="en-US" dirty="0">
                          <a:latin typeface="Times New Roman" panose="02020603050405020304" pitchFamily="18" charset="0"/>
                          <a:cs typeface="Times New Roman" panose="02020603050405020304" pitchFamily="18" charset="0"/>
                        </a:rPr>
                        <a:t>[8]</a:t>
                      </a:r>
                    </a:p>
                  </a:txBody>
                  <a:tcPr anchor="ctr"/>
                </a:tc>
                <a:extLst>
                  <a:ext uri="{0D108BD9-81ED-4DB2-BD59-A6C34878D82A}">
                    <a16:rowId xmlns:a16="http://schemas.microsoft.com/office/drawing/2014/main" val="166782449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myArray</a:t>
                      </a:r>
                      <a:r>
                        <a:rPr lang="en-US" dirty="0">
                          <a:latin typeface="Times New Roman" panose="02020603050405020304" pitchFamily="18" charset="0"/>
                          <a:cs typeface="Times New Roman" panose="02020603050405020304" pitchFamily="18" charset="0"/>
                        </a:rPr>
                        <a:t>[9]</a:t>
                      </a:r>
                    </a:p>
                  </a:txBody>
                  <a:tcPr anchor="ctr"/>
                </a:tc>
                <a:extLst>
                  <a:ext uri="{0D108BD9-81ED-4DB2-BD59-A6C34878D82A}">
                    <a16:rowId xmlns:a16="http://schemas.microsoft.com/office/drawing/2014/main" val="4084855708"/>
                  </a:ext>
                </a:extLst>
              </a:tr>
            </a:tbl>
          </a:graphicData>
        </a:graphic>
      </p:graphicFrame>
      <p:cxnSp>
        <p:nvCxnSpPr>
          <p:cNvPr id="10" name="Straight Arrow Connector 9"/>
          <p:cNvCxnSpPr>
            <a:stCxn id="12" idx="3"/>
          </p:cNvCxnSpPr>
          <p:nvPr/>
        </p:nvCxnSpPr>
        <p:spPr>
          <a:xfrm>
            <a:off x="2168406" y="2608885"/>
            <a:ext cx="4414640" cy="15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1285407" y="2439608"/>
            <a:ext cx="882999" cy="338554"/>
          </a:xfrm>
          <a:prstGeom prst="rect">
            <a:avLst/>
          </a:prstGeom>
          <a:noFill/>
          <a:ln>
            <a:solidFill>
              <a:schemeClr val="tx1"/>
            </a:solidFill>
          </a:ln>
        </p:spPr>
        <p:txBody>
          <a:bodyPr wrap="none" rtlCol="0">
            <a:spAutoFit/>
          </a:bodyPr>
          <a:lstStyle/>
          <a:p>
            <a:r>
              <a:rPr lang="en-US" sz="1600" dirty="0" err="1"/>
              <a:t>myArray</a:t>
            </a:r>
            <a:endParaRPr lang="en-US" sz="1600" dirty="0"/>
          </a:p>
        </p:txBody>
      </p:sp>
      <p:sp>
        <p:nvSpPr>
          <p:cNvPr id="14" name="TextBox 13"/>
          <p:cNvSpPr txBox="1"/>
          <p:nvPr/>
        </p:nvSpPr>
        <p:spPr>
          <a:xfrm>
            <a:off x="832174" y="3803453"/>
            <a:ext cx="1690203" cy="584775"/>
          </a:xfrm>
          <a:prstGeom prst="rect">
            <a:avLst/>
          </a:prstGeom>
          <a:noFill/>
          <a:ln>
            <a:noFill/>
          </a:ln>
        </p:spPr>
        <p:txBody>
          <a:bodyPr wrap="square" rtlCol="0">
            <a:spAutoFit/>
          </a:bodyPr>
          <a:lstStyle/>
          <a:p>
            <a:pPr algn="ctr"/>
            <a:r>
              <a:rPr lang="en-US" sz="1600" dirty="0"/>
              <a:t>Array reference variable</a:t>
            </a:r>
          </a:p>
        </p:txBody>
      </p:sp>
      <p:cxnSp>
        <p:nvCxnSpPr>
          <p:cNvPr id="16" name="Straight Arrow Connector 15"/>
          <p:cNvCxnSpPr/>
          <p:nvPr/>
        </p:nvCxnSpPr>
        <p:spPr>
          <a:xfrm flipV="1">
            <a:off x="1677276" y="2959047"/>
            <a:ext cx="0" cy="7028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713142" y="5239534"/>
            <a:ext cx="2034933" cy="584775"/>
          </a:xfrm>
          <a:prstGeom prst="rect">
            <a:avLst/>
          </a:prstGeom>
          <a:noFill/>
          <a:ln>
            <a:noFill/>
          </a:ln>
        </p:spPr>
        <p:txBody>
          <a:bodyPr wrap="square" rtlCol="0">
            <a:spAutoFit/>
          </a:bodyPr>
          <a:lstStyle/>
          <a:p>
            <a:pPr algn="ctr"/>
            <a:r>
              <a:rPr lang="en-US" sz="1600" dirty="0"/>
              <a:t>Element at index 7</a:t>
            </a:r>
          </a:p>
          <a:p>
            <a:pPr algn="ctr"/>
            <a:r>
              <a:rPr lang="en-US" sz="1600" dirty="0"/>
              <a:t>8</a:t>
            </a:r>
            <a:r>
              <a:rPr lang="en-US" sz="1600" baseline="30000" dirty="0"/>
              <a:t>th</a:t>
            </a:r>
            <a:r>
              <a:rPr lang="en-US" sz="1600" dirty="0"/>
              <a:t> element</a:t>
            </a:r>
          </a:p>
        </p:txBody>
      </p:sp>
      <p:cxnSp>
        <p:nvCxnSpPr>
          <p:cNvPr id="24" name="Straight Arrow Connector 23"/>
          <p:cNvCxnSpPr/>
          <p:nvPr/>
        </p:nvCxnSpPr>
        <p:spPr>
          <a:xfrm>
            <a:off x="2850312" y="5427141"/>
            <a:ext cx="1929794" cy="171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7470777" y="6103352"/>
            <a:ext cx="1612264" cy="338554"/>
          </a:xfrm>
          <a:prstGeom prst="rect">
            <a:avLst/>
          </a:prstGeom>
          <a:noFill/>
          <a:ln>
            <a:noFill/>
          </a:ln>
        </p:spPr>
        <p:txBody>
          <a:bodyPr wrap="square" rtlCol="0">
            <a:spAutoFit/>
          </a:bodyPr>
          <a:lstStyle/>
          <a:p>
            <a:pPr algn="ctr"/>
            <a:r>
              <a:rPr lang="en-US" sz="1600" dirty="0"/>
              <a:t>Element value</a:t>
            </a:r>
          </a:p>
        </p:txBody>
      </p:sp>
      <p:cxnSp>
        <p:nvCxnSpPr>
          <p:cNvPr id="28" name="Elbow Connector 27"/>
          <p:cNvCxnSpPr>
            <a:stCxn id="26" idx="0"/>
          </p:cNvCxnSpPr>
          <p:nvPr/>
        </p:nvCxnSpPr>
        <p:spPr>
          <a:xfrm rot="16200000" flipV="1">
            <a:off x="7393181" y="5219623"/>
            <a:ext cx="676210" cy="10912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97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
          <p:cNvSpPr txBox="1">
            <a:spLocks/>
          </p:cNvSpPr>
          <p:nvPr/>
        </p:nvSpPr>
        <p:spPr>
          <a:xfrm>
            <a:off x="360188" y="1064531"/>
            <a:ext cx="7656052" cy="53964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 declare an array, define the variable type with square brackets: </a:t>
            </a:r>
          </a:p>
          <a:p>
            <a:r>
              <a:rPr lang="en-US" dirty="0" err="1">
                <a:solidFill>
                  <a:schemeClr val="accent5"/>
                </a:solidFill>
              </a:rPr>
              <a:t>dataType</a:t>
            </a:r>
            <a:r>
              <a:rPr lang="en-US" dirty="0"/>
              <a:t>[] </a:t>
            </a:r>
            <a:r>
              <a:rPr lang="en-US" dirty="0" err="1"/>
              <a:t>arrayRefVar</a:t>
            </a:r>
            <a:r>
              <a:rPr lang="en-US" dirty="0"/>
              <a:t> ;</a:t>
            </a:r>
          </a:p>
          <a:p>
            <a:pPr lvl="1"/>
            <a:r>
              <a:rPr lang="en-US" dirty="0"/>
              <a:t>Example: </a:t>
            </a:r>
            <a:r>
              <a:rPr lang="en-US" dirty="0">
                <a:solidFill>
                  <a:schemeClr val="accent5"/>
                </a:solidFill>
              </a:rPr>
              <a:t>double</a:t>
            </a:r>
            <a:r>
              <a:rPr lang="en-US" dirty="0"/>
              <a:t>[] </a:t>
            </a:r>
            <a:r>
              <a:rPr lang="en-US" dirty="0" err="1"/>
              <a:t>myArray</a:t>
            </a:r>
            <a:r>
              <a:rPr lang="en-US" dirty="0"/>
              <a:t>;</a:t>
            </a:r>
          </a:p>
          <a:p>
            <a:r>
              <a:rPr lang="en-US" dirty="0"/>
              <a:t>datatype </a:t>
            </a:r>
            <a:r>
              <a:rPr lang="en-US" dirty="0" err="1"/>
              <a:t>arrayRefVar</a:t>
            </a:r>
            <a:r>
              <a:rPr lang="en-US" dirty="0"/>
              <a:t>[]; </a:t>
            </a:r>
            <a:r>
              <a:rPr lang="en-US" sz="1800" dirty="0"/>
              <a:t>// This style is allowed, but not preferred</a:t>
            </a:r>
          </a:p>
          <a:p>
            <a:pPr lvl="1"/>
            <a:r>
              <a:rPr lang="en-US" sz="2000" b="0" dirty="0">
                <a:latin typeface="Times New Roman" panose="02020603050405020304" pitchFamily="18" charset="0"/>
                <a:cs typeface="Times New Roman" panose="02020603050405020304" pitchFamily="18" charset="0"/>
              </a:rPr>
              <a:t>Example: </a:t>
            </a:r>
            <a:r>
              <a:rPr lang="en-US" sz="2000" b="0" dirty="0">
                <a:solidFill>
                  <a:schemeClr val="accent5"/>
                </a:solidFill>
                <a:latin typeface="Times New Roman" panose="02020603050405020304" pitchFamily="18" charset="0"/>
                <a:cs typeface="Times New Roman" panose="02020603050405020304" pitchFamily="18" charset="0"/>
              </a:rPr>
              <a:t>double</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myArray</a:t>
            </a:r>
            <a:r>
              <a:rPr lang="en-US" sz="2000" b="0" dirty="0">
                <a:latin typeface="Times New Roman" panose="02020603050405020304" pitchFamily="18" charset="0"/>
                <a:cs typeface="Times New Roman" panose="02020603050405020304" pitchFamily="18" charset="0"/>
              </a:rPr>
              <a:t>[];</a:t>
            </a:r>
          </a:p>
          <a:p>
            <a:r>
              <a:rPr lang="en-US" dirty="0"/>
              <a:t>No space allocated in the memory for the array. </a:t>
            </a:r>
          </a:p>
          <a:p>
            <a:r>
              <a:rPr lang="en-US" dirty="0"/>
              <a:t>A space is allocated only for the reference to an array. </a:t>
            </a:r>
          </a:p>
          <a:p>
            <a:pPr lvl="1"/>
            <a:r>
              <a:rPr lang="en-US" dirty="0"/>
              <a:t>Its value is null. </a:t>
            </a:r>
          </a:p>
          <a:p>
            <a:r>
              <a:rPr lang="en-US" dirty="0"/>
              <a:t>You cannot assign elements to an array unless it has already been created. </a:t>
            </a:r>
          </a:p>
          <a:p>
            <a:pPr lvl="1"/>
            <a:endParaRPr lang="en-US" dirty="0"/>
          </a:p>
        </p:txBody>
      </p:sp>
      <p:sp>
        <p:nvSpPr>
          <p:cNvPr id="3" name="Title 2"/>
          <p:cNvSpPr>
            <a:spLocks noGrp="1"/>
          </p:cNvSpPr>
          <p:nvPr>
            <p:ph type="ctrTitle"/>
          </p:nvPr>
        </p:nvSpPr>
        <p:spPr/>
        <p:txBody>
          <a:bodyPr/>
          <a:lstStyle/>
          <a:p>
            <a:r>
              <a:rPr lang="en-US" dirty="0"/>
              <a:t>Declaring 1D-array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902454615"/>
              </p:ext>
            </p:extLst>
          </p:nvPr>
        </p:nvGraphicFramePr>
        <p:xfrm>
          <a:off x="7038334" y="1399320"/>
          <a:ext cx="1589215" cy="1483360"/>
        </p:xfrm>
        <a:graphic>
          <a:graphicData uri="http://schemas.openxmlformats.org/drawingml/2006/table">
            <a:tbl>
              <a:tblPr firstRow="1" bandRow="1">
                <a:tableStyleId>{5940675A-B579-460E-94D1-54222C63F5DA}</a:tableStyleId>
              </a:tblPr>
              <a:tblGrid>
                <a:gridCol w="906082">
                  <a:extLst>
                    <a:ext uri="{9D8B030D-6E8A-4147-A177-3AD203B41FA5}">
                      <a16:colId xmlns:a16="http://schemas.microsoft.com/office/drawing/2014/main" val="1570390856"/>
                    </a:ext>
                  </a:extLst>
                </a:gridCol>
                <a:gridCol w="683133">
                  <a:extLst>
                    <a:ext uri="{9D8B030D-6E8A-4147-A177-3AD203B41FA5}">
                      <a16:colId xmlns:a16="http://schemas.microsoft.com/office/drawing/2014/main" val="2864401276"/>
                    </a:ext>
                  </a:extLst>
                </a:gridCol>
              </a:tblGrid>
              <a:tr h="370840">
                <a:tc>
                  <a:txBody>
                    <a:bodyPr/>
                    <a:lstStyle/>
                    <a:p>
                      <a:pPr algn="ctr"/>
                      <a:r>
                        <a:rPr lang="en-US" sz="1600" b="1" dirty="0"/>
                        <a:t>Address</a:t>
                      </a:r>
                    </a:p>
                  </a:txBody>
                  <a:tcPr>
                    <a:solidFill>
                      <a:schemeClr val="bg1">
                        <a:lumMod val="85000"/>
                      </a:schemeClr>
                    </a:solidFill>
                  </a:tcPr>
                </a:tc>
                <a:tc>
                  <a:txBody>
                    <a:bodyPr/>
                    <a:lstStyle/>
                    <a:p>
                      <a:pPr algn="ctr"/>
                      <a:r>
                        <a:rPr lang="en-US" sz="1600" b="1" dirty="0"/>
                        <a:t>value</a:t>
                      </a:r>
                    </a:p>
                  </a:txBody>
                  <a:tcPr>
                    <a:solidFill>
                      <a:schemeClr val="bg1">
                        <a:lumMod val="85000"/>
                      </a:schemeClr>
                    </a:solidFill>
                  </a:tcPr>
                </a:tc>
                <a:extLst>
                  <a:ext uri="{0D108BD9-81ED-4DB2-BD59-A6C34878D82A}">
                    <a16:rowId xmlns:a16="http://schemas.microsoft.com/office/drawing/2014/main" val="2125256935"/>
                  </a:ext>
                </a:extLst>
              </a:tr>
              <a:tr h="370840">
                <a:tc>
                  <a:txBody>
                    <a:bodyPr/>
                    <a:lstStyle/>
                    <a:p>
                      <a:r>
                        <a:rPr lang="en-US" sz="1600" dirty="0" err="1"/>
                        <a:t>myArray</a:t>
                      </a:r>
                      <a:endParaRPr lang="en-US" sz="1600" dirty="0"/>
                    </a:p>
                  </a:txBody>
                  <a:tcPr/>
                </a:tc>
                <a:tc>
                  <a:txBody>
                    <a:bodyPr/>
                    <a:lstStyle/>
                    <a:p>
                      <a:pPr algn="ctr"/>
                      <a:r>
                        <a:rPr lang="en-US" sz="1600" dirty="0"/>
                        <a:t>null</a:t>
                      </a:r>
                    </a:p>
                  </a:txBody>
                  <a:tcPr/>
                </a:tc>
                <a:extLst>
                  <a:ext uri="{0D108BD9-81ED-4DB2-BD59-A6C34878D82A}">
                    <a16:rowId xmlns:a16="http://schemas.microsoft.com/office/drawing/2014/main" val="4039538610"/>
                  </a:ext>
                </a:extLst>
              </a:tr>
              <a:tr h="370840">
                <a:tc>
                  <a:txBody>
                    <a:bodyPr/>
                    <a:lstStyle/>
                    <a:p>
                      <a:endParaRPr lang="en-US" sz="1600" dirty="0"/>
                    </a:p>
                  </a:txBody>
                  <a:tcPr/>
                </a:tc>
                <a:tc>
                  <a:txBody>
                    <a:bodyPr/>
                    <a:lstStyle/>
                    <a:p>
                      <a:endParaRPr lang="en-US" sz="1600"/>
                    </a:p>
                  </a:txBody>
                  <a:tcPr/>
                </a:tc>
                <a:extLst>
                  <a:ext uri="{0D108BD9-81ED-4DB2-BD59-A6C34878D82A}">
                    <a16:rowId xmlns:a16="http://schemas.microsoft.com/office/drawing/2014/main" val="3909809100"/>
                  </a:ext>
                </a:extLst>
              </a:tr>
              <a:tr h="370840">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919620116"/>
                  </a:ext>
                </a:extLst>
              </a:tr>
            </a:tbl>
          </a:graphicData>
        </a:graphic>
      </p:graphicFrame>
      <p:cxnSp>
        <p:nvCxnSpPr>
          <p:cNvPr id="21" name="Curved Connector 20"/>
          <p:cNvCxnSpPr/>
          <p:nvPr/>
        </p:nvCxnSpPr>
        <p:spPr>
          <a:xfrm flipV="1">
            <a:off x="4055165" y="1946031"/>
            <a:ext cx="2843866" cy="59838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159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402711312"/>
              </p:ext>
            </p:extLst>
          </p:nvPr>
        </p:nvGraphicFramePr>
        <p:xfrm>
          <a:off x="7074412" y="997874"/>
          <a:ext cx="1911795" cy="1112520"/>
        </p:xfrm>
        <a:graphic>
          <a:graphicData uri="http://schemas.openxmlformats.org/drawingml/2006/table">
            <a:tbl>
              <a:tblPr firstRow="1" bandRow="1">
                <a:tableStyleId>{5940675A-B579-460E-94D1-54222C63F5DA}</a:tableStyleId>
              </a:tblPr>
              <a:tblGrid>
                <a:gridCol w="1179830">
                  <a:extLst>
                    <a:ext uri="{9D8B030D-6E8A-4147-A177-3AD203B41FA5}">
                      <a16:colId xmlns:a16="http://schemas.microsoft.com/office/drawing/2014/main" val="1570390856"/>
                    </a:ext>
                  </a:extLst>
                </a:gridCol>
                <a:gridCol w="731965">
                  <a:extLst>
                    <a:ext uri="{9D8B030D-6E8A-4147-A177-3AD203B41FA5}">
                      <a16:colId xmlns:a16="http://schemas.microsoft.com/office/drawing/2014/main" val="2864401276"/>
                    </a:ext>
                  </a:extLst>
                </a:gridCol>
              </a:tblGrid>
              <a:tr h="370840">
                <a:tc>
                  <a:txBody>
                    <a:bodyPr/>
                    <a:lstStyle/>
                    <a:p>
                      <a:pPr algn="ctr"/>
                      <a:r>
                        <a:rPr lang="en-US" sz="1400" b="1" dirty="0"/>
                        <a:t>Address</a:t>
                      </a:r>
                    </a:p>
                  </a:txBody>
                  <a:tcPr>
                    <a:solidFill>
                      <a:schemeClr val="bg1">
                        <a:lumMod val="85000"/>
                      </a:schemeClr>
                    </a:solidFill>
                  </a:tcPr>
                </a:tc>
                <a:tc>
                  <a:txBody>
                    <a:bodyPr/>
                    <a:lstStyle/>
                    <a:p>
                      <a:pPr algn="ctr"/>
                      <a:r>
                        <a:rPr lang="en-US" sz="1400" b="1" dirty="0"/>
                        <a:t>value</a:t>
                      </a:r>
                    </a:p>
                  </a:txBody>
                  <a:tcPr>
                    <a:solidFill>
                      <a:schemeClr val="bg1">
                        <a:lumMod val="85000"/>
                      </a:schemeClr>
                    </a:solidFill>
                  </a:tcPr>
                </a:tc>
                <a:extLst>
                  <a:ext uri="{0D108BD9-81ED-4DB2-BD59-A6C34878D82A}">
                    <a16:rowId xmlns:a16="http://schemas.microsoft.com/office/drawing/2014/main" val="2125256935"/>
                  </a:ext>
                </a:extLst>
              </a:tr>
              <a:tr h="370840">
                <a:tc>
                  <a:txBody>
                    <a:bodyPr/>
                    <a:lstStyle/>
                    <a:p>
                      <a:r>
                        <a:rPr lang="en-US" sz="1400" b="1" dirty="0" err="1">
                          <a:solidFill>
                            <a:srgbClr val="FF0000"/>
                          </a:solidFill>
                          <a:latin typeface="Courier New" panose="02070309020205020404" pitchFamily="49" charset="0"/>
                          <a:cs typeface="Courier New" panose="02070309020205020404" pitchFamily="49" charset="0"/>
                        </a:rPr>
                        <a:t>myArray</a:t>
                      </a:r>
                      <a:endParaRPr lang="en-US" sz="1400" dirty="0"/>
                    </a:p>
                  </a:txBody>
                  <a:tcPr/>
                </a:tc>
                <a:tc>
                  <a:txBody>
                    <a:bodyPr/>
                    <a:lstStyle/>
                    <a:p>
                      <a:pPr algn="ctr"/>
                      <a:endParaRPr lang="en-US" sz="1400" dirty="0"/>
                    </a:p>
                  </a:txBody>
                  <a:tcPr/>
                </a:tc>
                <a:extLst>
                  <a:ext uri="{0D108BD9-81ED-4DB2-BD59-A6C34878D82A}">
                    <a16:rowId xmlns:a16="http://schemas.microsoft.com/office/drawing/2014/main" val="4039538610"/>
                  </a:ext>
                </a:extLst>
              </a:tr>
              <a:tr h="370840">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909809100"/>
                  </a:ext>
                </a:extLst>
              </a:tr>
            </a:tbl>
          </a:graphicData>
        </a:graphic>
      </p:graphicFrame>
      <p:sp>
        <p:nvSpPr>
          <p:cNvPr id="2" name="Content Placeholder 1"/>
          <p:cNvSpPr>
            <a:spLocks noGrp="1"/>
          </p:cNvSpPr>
          <p:nvPr>
            <p:ph idx="1"/>
          </p:nvPr>
        </p:nvSpPr>
        <p:spPr>
          <a:xfrm>
            <a:off x="230212" y="1040130"/>
            <a:ext cx="6587008" cy="1822233"/>
          </a:xfrm>
        </p:spPr>
        <p:txBody>
          <a:bodyPr>
            <a:normAutofit/>
          </a:bodyPr>
          <a:lstStyle/>
          <a:p>
            <a:r>
              <a:rPr lang="en-US" dirty="0"/>
              <a:t>The</a:t>
            </a:r>
            <a:r>
              <a:rPr lang="en-US" dirty="0">
                <a:solidFill>
                  <a:srgbClr val="FF0000"/>
                </a:solidFill>
              </a:rPr>
              <a:t> new</a:t>
            </a:r>
            <a:r>
              <a:rPr lang="en-US" dirty="0"/>
              <a:t> operator is used to create an array and assign its reference to the variable with the following syntax:</a:t>
            </a:r>
          </a:p>
          <a:p>
            <a:pPr marL="457200" lvl="1" indent="0">
              <a:buNone/>
            </a:pPr>
            <a:r>
              <a:rPr lang="en-US" sz="2000" dirty="0" err="1"/>
              <a:t>arrayRefVar</a:t>
            </a:r>
            <a:r>
              <a:rPr lang="en-US" sz="2000" dirty="0"/>
              <a:t> = </a:t>
            </a:r>
            <a:r>
              <a:rPr lang="en-US" sz="2000" dirty="0">
                <a:solidFill>
                  <a:schemeClr val="accent5"/>
                </a:solidFill>
              </a:rPr>
              <a:t>new</a:t>
            </a:r>
            <a:r>
              <a:rPr lang="en-US" sz="2000" dirty="0"/>
              <a:t> </a:t>
            </a:r>
            <a:r>
              <a:rPr lang="en-US" sz="2000" dirty="0" err="1"/>
              <a:t>dataType</a:t>
            </a:r>
            <a:r>
              <a:rPr lang="en-US" sz="2000" dirty="0"/>
              <a:t> [</a:t>
            </a:r>
            <a:r>
              <a:rPr lang="en-US" sz="2000" dirty="0" err="1"/>
              <a:t>arraySize</a:t>
            </a:r>
            <a:r>
              <a:rPr lang="en-US" sz="2000" dirty="0"/>
              <a:t>];</a:t>
            </a:r>
          </a:p>
          <a:p>
            <a:pPr marL="457200" lvl="1" indent="0">
              <a:buNone/>
            </a:pPr>
            <a:r>
              <a:rPr lang="en-US" sz="2000" dirty="0"/>
              <a:t>e.g. </a:t>
            </a:r>
            <a:r>
              <a:rPr lang="en-US" sz="2000" dirty="0" err="1"/>
              <a:t>myArray</a:t>
            </a:r>
            <a:r>
              <a:rPr lang="en-US" sz="2000" dirty="0"/>
              <a:t> = </a:t>
            </a:r>
            <a:r>
              <a:rPr lang="en-US" sz="2000" dirty="0">
                <a:solidFill>
                  <a:schemeClr val="accent5"/>
                </a:solidFill>
              </a:rPr>
              <a:t>new</a:t>
            </a:r>
            <a:r>
              <a:rPr lang="en-US" sz="2000" dirty="0"/>
              <a:t> </a:t>
            </a:r>
            <a:r>
              <a:rPr lang="en-US" sz="2000" dirty="0">
                <a:solidFill>
                  <a:schemeClr val="accent5"/>
                </a:solidFill>
              </a:rPr>
              <a:t>double</a:t>
            </a:r>
            <a:r>
              <a:rPr lang="en-US" sz="2000" dirty="0"/>
              <a:t> [4];</a:t>
            </a:r>
          </a:p>
          <a:p>
            <a:pPr lvl="1"/>
            <a:endParaRPr lang="en-US" dirty="0"/>
          </a:p>
        </p:txBody>
      </p:sp>
      <p:sp>
        <p:nvSpPr>
          <p:cNvPr id="3" name="Title 2"/>
          <p:cNvSpPr>
            <a:spLocks noGrp="1"/>
          </p:cNvSpPr>
          <p:nvPr>
            <p:ph type="ctrTitle"/>
          </p:nvPr>
        </p:nvSpPr>
        <p:spPr/>
        <p:txBody>
          <a:bodyPr/>
          <a:lstStyle/>
          <a:p>
            <a:r>
              <a:rPr lang="en-US" dirty="0"/>
              <a:t>Creating 1D-array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63899613"/>
              </p:ext>
            </p:extLst>
          </p:nvPr>
        </p:nvGraphicFramePr>
        <p:xfrm>
          <a:off x="7074412" y="2185144"/>
          <a:ext cx="1901124" cy="1854200"/>
        </p:xfrm>
        <a:graphic>
          <a:graphicData uri="http://schemas.openxmlformats.org/drawingml/2006/table">
            <a:tbl>
              <a:tblPr firstRow="1" bandRow="1">
                <a:tableStyleId>{5940675A-B579-460E-94D1-54222C63F5DA}</a:tableStyleId>
              </a:tblPr>
              <a:tblGrid>
                <a:gridCol w="1169604">
                  <a:extLst>
                    <a:ext uri="{9D8B030D-6E8A-4147-A177-3AD203B41FA5}">
                      <a16:colId xmlns:a16="http://schemas.microsoft.com/office/drawing/2014/main" val="1570390856"/>
                    </a:ext>
                  </a:extLst>
                </a:gridCol>
                <a:gridCol w="731520">
                  <a:extLst>
                    <a:ext uri="{9D8B030D-6E8A-4147-A177-3AD203B41FA5}">
                      <a16:colId xmlns:a16="http://schemas.microsoft.com/office/drawing/2014/main" val="2864401276"/>
                    </a:ext>
                  </a:extLst>
                </a:gridCol>
              </a:tblGrid>
              <a:tr h="370840">
                <a:tc>
                  <a:txBody>
                    <a:bodyPr/>
                    <a:lstStyle/>
                    <a:p>
                      <a:pPr algn="ctr"/>
                      <a:r>
                        <a:rPr lang="en-US" b="1" dirty="0"/>
                        <a:t>Address</a:t>
                      </a:r>
                    </a:p>
                  </a:txBody>
                  <a:tcPr>
                    <a:solidFill>
                      <a:schemeClr val="bg1">
                        <a:lumMod val="85000"/>
                      </a:schemeClr>
                    </a:solidFill>
                  </a:tcPr>
                </a:tc>
                <a:tc>
                  <a:txBody>
                    <a:bodyPr/>
                    <a:lstStyle/>
                    <a:p>
                      <a:pPr algn="ctr"/>
                      <a:r>
                        <a:rPr lang="en-US" b="1" dirty="0"/>
                        <a:t>value</a:t>
                      </a:r>
                    </a:p>
                  </a:txBody>
                  <a:tcPr>
                    <a:solidFill>
                      <a:schemeClr val="bg1">
                        <a:lumMod val="85000"/>
                      </a:schemeClr>
                    </a:solidFill>
                  </a:tcPr>
                </a:tc>
                <a:extLst>
                  <a:ext uri="{0D108BD9-81ED-4DB2-BD59-A6C34878D82A}">
                    <a16:rowId xmlns:a16="http://schemas.microsoft.com/office/drawing/2014/main" val="2125256935"/>
                  </a:ext>
                </a:extLst>
              </a:tr>
              <a:tr h="370840">
                <a:tc>
                  <a:txBody>
                    <a:bodyPr/>
                    <a:lstStyle/>
                    <a:p>
                      <a:endParaRPr lang="en-US" dirty="0"/>
                    </a:p>
                  </a:txBody>
                  <a:tcPr/>
                </a:tc>
                <a:tc>
                  <a:txBody>
                    <a:bodyPr/>
                    <a:lstStyle/>
                    <a:p>
                      <a:pPr algn="ctr"/>
                      <a:r>
                        <a:rPr lang="en-US" dirty="0"/>
                        <a:t>0.0</a:t>
                      </a:r>
                    </a:p>
                  </a:txBody>
                  <a:tcPr/>
                </a:tc>
                <a:extLst>
                  <a:ext uri="{0D108BD9-81ED-4DB2-BD59-A6C34878D82A}">
                    <a16:rowId xmlns:a16="http://schemas.microsoft.com/office/drawing/2014/main" val="4039538610"/>
                  </a:ext>
                </a:extLst>
              </a:tr>
              <a:tr h="370840">
                <a:tc>
                  <a:txBody>
                    <a:bodyPr/>
                    <a:lstStyle/>
                    <a:p>
                      <a:endParaRPr lang="en-US" dirty="0"/>
                    </a:p>
                  </a:txBody>
                  <a:tcPr/>
                </a:tc>
                <a:tc>
                  <a:txBody>
                    <a:bodyPr/>
                    <a:lstStyle/>
                    <a:p>
                      <a:pPr algn="ctr"/>
                      <a:r>
                        <a:rPr lang="en-US" dirty="0"/>
                        <a:t>0.0</a:t>
                      </a:r>
                    </a:p>
                  </a:txBody>
                  <a:tcPr/>
                </a:tc>
                <a:extLst>
                  <a:ext uri="{0D108BD9-81ED-4DB2-BD59-A6C34878D82A}">
                    <a16:rowId xmlns:a16="http://schemas.microsoft.com/office/drawing/2014/main" val="3909809100"/>
                  </a:ext>
                </a:extLst>
              </a:tr>
              <a:tr h="370840">
                <a:tc>
                  <a:txBody>
                    <a:bodyPr/>
                    <a:lstStyle/>
                    <a:p>
                      <a:endParaRPr lang="en-US"/>
                    </a:p>
                  </a:txBody>
                  <a:tcPr/>
                </a:tc>
                <a:tc>
                  <a:txBody>
                    <a:bodyPr/>
                    <a:lstStyle/>
                    <a:p>
                      <a:pPr algn="ctr"/>
                      <a:r>
                        <a:rPr lang="en-US" dirty="0"/>
                        <a:t>0.0</a:t>
                      </a:r>
                    </a:p>
                  </a:txBody>
                  <a:tcPr/>
                </a:tc>
                <a:extLst>
                  <a:ext uri="{0D108BD9-81ED-4DB2-BD59-A6C34878D82A}">
                    <a16:rowId xmlns:a16="http://schemas.microsoft.com/office/drawing/2014/main" val="2919620116"/>
                  </a:ext>
                </a:extLst>
              </a:tr>
              <a:tr h="370840">
                <a:tc>
                  <a:txBody>
                    <a:bodyPr/>
                    <a:lstStyle/>
                    <a:p>
                      <a:endParaRPr lang="en-US" dirty="0"/>
                    </a:p>
                  </a:txBody>
                  <a:tcPr/>
                </a:tc>
                <a:tc>
                  <a:txBody>
                    <a:bodyPr/>
                    <a:lstStyle/>
                    <a:p>
                      <a:pPr algn="ctr"/>
                      <a:r>
                        <a:rPr lang="en-US" dirty="0"/>
                        <a:t>0.0</a:t>
                      </a:r>
                    </a:p>
                  </a:txBody>
                  <a:tcPr/>
                </a:tc>
                <a:extLst>
                  <a:ext uri="{0D108BD9-81ED-4DB2-BD59-A6C34878D82A}">
                    <a16:rowId xmlns:a16="http://schemas.microsoft.com/office/drawing/2014/main" val="2556901563"/>
                  </a:ext>
                </a:extLst>
              </a:tr>
            </a:tbl>
          </a:graphicData>
        </a:graphic>
      </p:graphicFrame>
      <p:cxnSp>
        <p:nvCxnSpPr>
          <p:cNvPr id="9" name="Curved Connector 8"/>
          <p:cNvCxnSpPr/>
          <p:nvPr/>
        </p:nvCxnSpPr>
        <p:spPr>
          <a:xfrm rot="5400000">
            <a:off x="7565918" y="1708872"/>
            <a:ext cx="1149230" cy="88011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a:endCxn id="14" idx="1"/>
          </p:cNvCxnSpPr>
          <p:nvPr/>
        </p:nvCxnSpPr>
        <p:spPr>
          <a:xfrm flipV="1">
            <a:off x="4800600" y="1554134"/>
            <a:ext cx="2273812" cy="92617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1"/>
          <p:cNvSpPr txBox="1">
            <a:spLocks/>
          </p:cNvSpPr>
          <p:nvPr/>
        </p:nvSpPr>
        <p:spPr>
          <a:xfrm>
            <a:off x="230212" y="2816802"/>
            <a:ext cx="6833528" cy="128672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Declaring</a:t>
            </a:r>
            <a:r>
              <a:rPr lang="en-US" dirty="0"/>
              <a:t> and </a:t>
            </a:r>
            <a:r>
              <a:rPr lang="en-US" dirty="0">
                <a:solidFill>
                  <a:srgbClr val="FF0000"/>
                </a:solidFill>
              </a:rPr>
              <a:t>creating</a:t>
            </a:r>
            <a:r>
              <a:rPr lang="en-US" dirty="0"/>
              <a:t> an array can be combined in one statement.</a:t>
            </a:r>
          </a:p>
          <a:p>
            <a:pPr marL="457200" lvl="1" indent="0">
              <a:buNone/>
            </a:pPr>
            <a:r>
              <a:rPr lang="en-US" dirty="0">
                <a:solidFill>
                  <a:schemeClr val="accent5"/>
                </a:solidFill>
              </a:rPr>
              <a:t>double</a:t>
            </a:r>
            <a:r>
              <a:rPr lang="en-US" dirty="0"/>
              <a:t>[] </a:t>
            </a:r>
            <a:r>
              <a:rPr lang="en-US" dirty="0" err="1"/>
              <a:t>myArray</a:t>
            </a:r>
            <a:r>
              <a:rPr lang="en-US" dirty="0"/>
              <a:t> = </a:t>
            </a:r>
            <a:r>
              <a:rPr lang="en-US" dirty="0">
                <a:solidFill>
                  <a:schemeClr val="accent5"/>
                </a:solidFill>
              </a:rPr>
              <a:t>new</a:t>
            </a:r>
            <a:r>
              <a:rPr lang="en-US" dirty="0"/>
              <a:t> </a:t>
            </a:r>
            <a:r>
              <a:rPr lang="en-US" dirty="0">
                <a:solidFill>
                  <a:schemeClr val="accent5"/>
                </a:solidFill>
              </a:rPr>
              <a:t>double</a:t>
            </a:r>
            <a:r>
              <a:rPr lang="en-US" dirty="0"/>
              <a:t> [4];</a:t>
            </a:r>
          </a:p>
        </p:txBody>
      </p:sp>
      <p:sp>
        <p:nvSpPr>
          <p:cNvPr id="16" name="Content Placeholder 1"/>
          <p:cNvSpPr txBox="1">
            <a:spLocks/>
          </p:cNvSpPr>
          <p:nvPr/>
        </p:nvSpPr>
        <p:spPr>
          <a:xfrm>
            <a:off x="219540" y="4089645"/>
            <a:ext cx="8755996" cy="2321014"/>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When creating an array: </a:t>
            </a:r>
          </a:p>
          <a:p>
            <a:pPr lvl="1"/>
            <a:r>
              <a:rPr lang="en-US" sz="2400" dirty="0"/>
              <a:t>Its size must be given. </a:t>
            </a:r>
            <a:r>
              <a:rPr lang="en-US" sz="2400" dirty="0">
                <a:solidFill>
                  <a:srgbClr val="FF0000"/>
                </a:solidFill>
              </a:rPr>
              <a:t>It cannot be changed after the array is created</a:t>
            </a:r>
            <a:r>
              <a:rPr lang="en-US" sz="2400" dirty="0"/>
              <a:t>.</a:t>
            </a:r>
          </a:p>
          <a:p>
            <a:pPr lvl="1"/>
            <a:r>
              <a:rPr lang="en-US" sz="2400" dirty="0"/>
              <a:t>Size can be obtained using </a:t>
            </a:r>
            <a:r>
              <a:rPr lang="en-US" sz="2400" dirty="0" err="1">
                <a:solidFill>
                  <a:schemeClr val="accent5"/>
                </a:solidFill>
              </a:rPr>
              <a:t>arrayName.length</a:t>
            </a:r>
            <a:r>
              <a:rPr lang="en-US" sz="2400" dirty="0"/>
              <a:t>. </a:t>
            </a:r>
            <a:r>
              <a:rPr lang="en-US" sz="2400" dirty="0" err="1"/>
              <a:t>myArray.length</a:t>
            </a:r>
            <a:r>
              <a:rPr lang="en-US" sz="2400" dirty="0"/>
              <a:t> is 4.</a:t>
            </a:r>
          </a:p>
          <a:p>
            <a:pPr lvl="1"/>
            <a:r>
              <a:rPr lang="en-US" sz="2400" dirty="0"/>
              <a:t>Its </a:t>
            </a:r>
            <a:r>
              <a:rPr lang="en-US" sz="2400" dirty="0">
                <a:solidFill>
                  <a:srgbClr val="FF0000"/>
                </a:solidFill>
              </a:rPr>
              <a:t>elements are assigned the default value </a:t>
            </a:r>
            <a:r>
              <a:rPr lang="en-US" sz="2400" dirty="0"/>
              <a:t>of </a:t>
            </a:r>
            <a:r>
              <a:rPr lang="en-US" sz="2400" dirty="0">
                <a:solidFill>
                  <a:schemeClr val="accent5"/>
                </a:solidFill>
              </a:rPr>
              <a:t>0 for the numeric primitive </a:t>
            </a:r>
            <a:r>
              <a:rPr lang="en-US" sz="2400" dirty="0"/>
              <a:t>data types, </a:t>
            </a:r>
            <a:r>
              <a:rPr lang="en-US" sz="2400" dirty="0">
                <a:solidFill>
                  <a:schemeClr val="accent2"/>
                </a:solidFill>
              </a:rPr>
              <a:t>\u0000 for char types</a:t>
            </a:r>
            <a:r>
              <a:rPr lang="en-US" sz="2400" dirty="0"/>
              <a:t>, </a:t>
            </a:r>
            <a:r>
              <a:rPr lang="en-US" sz="2400" dirty="0">
                <a:solidFill>
                  <a:schemeClr val="tx2"/>
                </a:solidFill>
              </a:rPr>
              <a:t>false for </a:t>
            </a:r>
            <a:r>
              <a:rPr lang="en-US" sz="2400" dirty="0" err="1">
                <a:solidFill>
                  <a:schemeClr val="tx2"/>
                </a:solidFill>
              </a:rPr>
              <a:t>boolean</a:t>
            </a:r>
            <a:r>
              <a:rPr lang="en-US" sz="2400" dirty="0">
                <a:solidFill>
                  <a:schemeClr val="tx2"/>
                </a:solidFill>
              </a:rPr>
              <a:t> types</a:t>
            </a:r>
            <a:r>
              <a:rPr lang="en-US" sz="2400" dirty="0"/>
              <a:t>, and</a:t>
            </a:r>
            <a:r>
              <a:rPr lang="en-US" sz="2400" dirty="0">
                <a:solidFill>
                  <a:srgbClr val="45B451"/>
                </a:solidFill>
              </a:rPr>
              <a:t> null for objects.</a:t>
            </a:r>
          </a:p>
        </p:txBody>
      </p:sp>
    </p:spTree>
    <p:extLst>
      <p:ext uri="{BB962C8B-B14F-4D97-AF65-F5344CB8AC3E}">
        <p14:creationId xmlns:p14="http://schemas.microsoft.com/office/powerpoint/2010/main" val="135800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a:solidFill>
                  <a:srgbClr val="FF0000"/>
                </a:solidFill>
              </a:rPr>
              <a:t>Initializing</a:t>
            </a:r>
            <a:r>
              <a:rPr lang="en-US" sz="2800" dirty="0"/>
              <a:t> 1D-array: </a:t>
            </a:r>
            <a:r>
              <a:rPr lang="en-US" sz="2000" b="0" dirty="0">
                <a:latin typeface="Times New Roman" panose="02020603050405020304" pitchFamily="18" charset="0"/>
                <a:cs typeface="Times New Roman" panose="02020603050405020304" pitchFamily="18" charset="0"/>
              </a:rPr>
              <a:t>Using the Shorthand Notation</a:t>
            </a:r>
            <a:endParaRPr lang="en-US" sz="2800" b="0" dirty="0">
              <a:latin typeface="Times New Roman" panose="02020603050405020304" pitchFamily="18" charset="0"/>
              <a:cs typeface="Times New Roman" panose="02020603050405020304" pitchFamily="18" charset="0"/>
            </a:endParaRPr>
          </a:p>
          <a:p>
            <a:pPr lvl="1"/>
            <a:r>
              <a:rPr lang="en-US" dirty="0" err="1"/>
              <a:t>dataType</a:t>
            </a:r>
            <a:r>
              <a:rPr lang="en-US" dirty="0"/>
              <a:t>[] </a:t>
            </a:r>
            <a:r>
              <a:rPr lang="en-US" dirty="0" err="1"/>
              <a:t>arrayRefVar</a:t>
            </a:r>
            <a:r>
              <a:rPr lang="en-US" dirty="0"/>
              <a:t> = {value</a:t>
            </a:r>
            <a:r>
              <a:rPr lang="en-US" baseline="-25000" dirty="0"/>
              <a:t>0</a:t>
            </a:r>
            <a:r>
              <a:rPr lang="en-US" dirty="0"/>
              <a:t>, value</a:t>
            </a:r>
            <a:r>
              <a:rPr lang="en-US" baseline="-25000" dirty="0"/>
              <a:t>1</a:t>
            </a:r>
            <a:r>
              <a:rPr lang="en-US" dirty="0"/>
              <a:t>, ..., </a:t>
            </a:r>
            <a:r>
              <a:rPr lang="en-US" dirty="0" err="1"/>
              <a:t>value</a:t>
            </a:r>
            <a:r>
              <a:rPr lang="en-US" baseline="-25000" dirty="0" err="1"/>
              <a:t>n</a:t>
            </a:r>
            <a:r>
              <a:rPr lang="en-US" dirty="0"/>
              <a:t>};</a:t>
            </a:r>
          </a:p>
          <a:p>
            <a:pPr lvl="1"/>
            <a:r>
              <a:rPr lang="en-US" dirty="0"/>
              <a:t>Examples:</a:t>
            </a:r>
          </a:p>
          <a:p>
            <a:pPr lvl="2"/>
            <a:r>
              <a:rPr lang="en-US" sz="2400" dirty="0">
                <a:solidFill>
                  <a:schemeClr val="accent5"/>
                </a:solidFill>
              </a:rPr>
              <a:t>double</a:t>
            </a:r>
            <a:r>
              <a:rPr lang="en-US" sz="2400" dirty="0"/>
              <a:t>[] </a:t>
            </a:r>
            <a:r>
              <a:rPr lang="en-US" sz="2400" dirty="0" err="1"/>
              <a:t>myArray</a:t>
            </a:r>
            <a:r>
              <a:rPr lang="en-US" sz="2400" dirty="0"/>
              <a:t> = {3.5, 5.3, 2.7, 5.6};</a:t>
            </a:r>
          </a:p>
          <a:p>
            <a:pPr lvl="2"/>
            <a:endParaRPr lang="en-US" sz="1200" dirty="0"/>
          </a:p>
          <a:p>
            <a:pPr lvl="2"/>
            <a:r>
              <a:rPr lang="en-US" sz="2400" dirty="0"/>
              <a:t>This is equivalent to</a:t>
            </a:r>
          </a:p>
          <a:p>
            <a:pPr lvl="2"/>
            <a:endParaRPr lang="en-US" sz="2400" dirty="0"/>
          </a:p>
          <a:p>
            <a:pPr lvl="2"/>
            <a:endParaRPr lang="en-US" sz="2400" dirty="0"/>
          </a:p>
        </p:txBody>
      </p:sp>
      <p:sp>
        <p:nvSpPr>
          <p:cNvPr id="3" name="Title 2"/>
          <p:cNvSpPr>
            <a:spLocks noGrp="1"/>
          </p:cNvSpPr>
          <p:nvPr>
            <p:ph type="ctrTitle"/>
          </p:nvPr>
        </p:nvSpPr>
        <p:spPr/>
        <p:txBody>
          <a:bodyPr/>
          <a:lstStyle/>
          <a:p>
            <a:r>
              <a:rPr lang="en-US" dirty="0"/>
              <a:t>Initializing 1D-array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9</a:t>
            </a:fld>
            <a:endParaRPr lang="en-US"/>
          </a:p>
        </p:txBody>
      </p:sp>
      <p:sp>
        <p:nvSpPr>
          <p:cNvPr id="7" name="Rectangle 6"/>
          <p:cNvSpPr/>
          <p:nvPr/>
        </p:nvSpPr>
        <p:spPr>
          <a:xfrm>
            <a:off x="1469928" y="5631359"/>
            <a:ext cx="4572000" cy="707886"/>
          </a:xfrm>
          <a:prstGeom prst="rect">
            <a:avLst/>
          </a:prstGeom>
        </p:spPr>
        <p:txBody>
          <a:bodyPr>
            <a:spAutoFit/>
          </a:bodyPr>
          <a:lstStyle/>
          <a:p>
            <a:r>
              <a:rPr lang="en-US" sz="20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double</a:t>
            </a:r>
            <a:r>
              <a:rPr lang="en-US" sz="2000" dirty="0">
                <a:latin typeface="Times New Roman" panose="02020603050405020304" pitchFamily="18" charset="0"/>
                <a:ea typeface="Cambria Math" panose="020405030504060302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myArray</a:t>
            </a:r>
            <a:r>
              <a:rPr lang="en-US" sz="2000" dirty="0">
                <a:latin typeface="Times New Roman" panose="02020603050405020304" pitchFamily="18" charset="0"/>
                <a:ea typeface="Cambria Math" panose="020405030504060302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myArray</a:t>
            </a:r>
            <a:r>
              <a:rPr lang="en-US" sz="2000" dirty="0">
                <a:latin typeface="Times New Roman" panose="02020603050405020304" pitchFamily="18" charset="0"/>
                <a:ea typeface="Cambria Math" panose="020405030504060302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3.5, 5.3, 2.7, 5.6</a:t>
            </a:r>
            <a:r>
              <a:rPr lang="en-US" sz="2000" dirty="0">
                <a:latin typeface="Times New Roman" panose="02020603050405020304" pitchFamily="18" charset="0"/>
                <a:ea typeface="Cambria Math" panose="02040503050406030204" pitchFamily="18" charset="0"/>
                <a:cs typeface="Times New Roman" panose="02020603050405020304" pitchFamily="18" charset="0"/>
              </a:rPr>
              <a:t>}; </a:t>
            </a:r>
          </a:p>
        </p:txBody>
      </p:sp>
      <p:sp>
        <p:nvSpPr>
          <p:cNvPr id="5" name="Rectangle 4"/>
          <p:cNvSpPr/>
          <p:nvPr/>
        </p:nvSpPr>
        <p:spPr>
          <a:xfrm>
            <a:off x="1882093" y="3316597"/>
            <a:ext cx="4572000" cy="1477328"/>
          </a:xfrm>
          <a:prstGeom prst="rect">
            <a:avLst/>
          </a:prstGeom>
        </p:spPr>
        <p:txBody>
          <a:bodyPr>
            <a:spAutoFit/>
          </a:bodyPr>
          <a:lstStyle/>
          <a:p>
            <a:pPr>
              <a:buClr>
                <a:schemeClr val="accent6">
                  <a:lumMod val="50000"/>
                </a:schemeClr>
              </a:buClr>
            </a:pPr>
            <a:r>
              <a:rPr lang="en-US" dirty="0">
                <a:latin typeface="Times New Roman" panose="02020603050405020304" pitchFamily="18" charset="0"/>
                <a:ea typeface="Cambria" panose="02040503050406030204" pitchFamily="18" charset="0"/>
                <a:cs typeface="Times New Roman" panose="02020603050405020304" pitchFamily="18" charset="0"/>
              </a:rPr>
              <a:t>        double [] </a:t>
            </a:r>
            <a:r>
              <a:rPr lang="en-US" dirty="0" err="1">
                <a:latin typeface="Times New Roman" panose="02020603050405020304" pitchFamily="18" charset="0"/>
                <a:ea typeface="Cambria" panose="02040503050406030204" pitchFamily="18" charset="0"/>
                <a:cs typeface="Times New Roman" panose="02020603050405020304" pitchFamily="18" charset="0"/>
              </a:rPr>
              <a:t>myArray</a:t>
            </a:r>
            <a:r>
              <a:rPr lang="en-US" dirty="0">
                <a:latin typeface="Times New Roman" panose="02020603050405020304" pitchFamily="18" charset="0"/>
                <a:ea typeface="Cambria" panose="02040503050406030204" pitchFamily="18" charset="0"/>
                <a:cs typeface="Times New Roman" panose="02020603050405020304" pitchFamily="18" charset="0"/>
              </a:rPr>
              <a:t> = new double[4];</a:t>
            </a:r>
          </a:p>
          <a:p>
            <a:pPr lvl="1"/>
            <a:r>
              <a:rPr lang="en-US" dirty="0" err="1">
                <a:latin typeface="Times New Roman" panose="02020603050405020304" pitchFamily="18" charset="0"/>
                <a:ea typeface="Cambria" panose="02040503050406030204" pitchFamily="18" charset="0"/>
                <a:cs typeface="Times New Roman" panose="02020603050405020304" pitchFamily="18" charset="0"/>
              </a:rPr>
              <a:t>myArray</a:t>
            </a:r>
            <a:r>
              <a:rPr lang="en-US" dirty="0">
                <a:latin typeface="Times New Roman" panose="02020603050405020304" pitchFamily="18" charset="0"/>
                <a:ea typeface="Cambria" panose="02040503050406030204" pitchFamily="18" charset="0"/>
                <a:cs typeface="Times New Roman" panose="02020603050405020304" pitchFamily="18" charset="0"/>
              </a:rPr>
              <a:t>[0] = 3.5;</a:t>
            </a:r>
          </a:p>
          <a:p>
            <a:pPr lvl="1"/>
            <a:r>
              <a:rPr lang="en-US" dirty="0" err="1">
                <a:latin typeface="Times New Roman" panose="02020603050405020304" pitchFamily="18" charset="0"/>
                <a:ea typeface="Cambria" panose="02040503050406030204" pitchFamily="18" charset="0"/>
                <a:cs typeface="Times New Roman" panose="02020603050405020304" pitchFamily="18" charset="0"/>
              </a:rPr>
              <a:t>myArray</a:t>
            </a:r>
            <a:r>
              <a:rPr lang="en-US" dirty="0">
                <a:latin typeface="Times New Roman" panose="02020603050405020304" pitchFamily="18" charset="0"/>
                <a:ea typeface="Cambria" panose="02040503050406030204" pitchFamily="18" charset="0"/>
                <a:cs typeface="Times New Roman" panose="02020603050405020304" pitchFamily="18" charset="0"/>
              </a:rPr>
              <a:t>[1] = 5.3;</a:t>
            </a:r>
          </a:p>
          <a:p>
            <a:pPr lvl="1"/>
            <a:r>
              <a:rPr lang="en-US" dirty="0" err="1">
                <a:latin typeface="Times New Roman" panose="02020603050405020304" pitchFamily="18" charset="0"/>
                <a:ea typeface="Cambria" panose="02040503050406030204" pitchFamily="18" charset="0"/>
                <a:cs typeface="Times New Roman" panose="02020603050405020304" pitchFamily="18" charset="0"/>
              </a:rPr>
              <a:t>myArray</a:t>
            </a:r>
            <a:r>
              <a:rPr lang="en-US" dirty="0">
                <a:latin typeface="Times New Roman" panose="02020603050405020304" pitchFamily="18" charset="0"/>
                <a:ea typeface="Cambria" panose="02040503050406030204" pitchFamily="18" charset="0"/>
                <a:cs typeface="Times New Roman" panose="02020603050405020304" pitchFamily="18" charset="0"/>
              </a:rPr>
              <a:t>[2] = 2.7;</a:t>
            </a:r>
          </a:p>
          <a:p>
            <a:pPr lvl="1"/>
            <a:r>
              <a:rPr lang="en-US" dirty="0" err="1">
                <a:latin typeface="Times New Roman" panose="02020603050405020304" pitchFamily="18" charset="0"/>
                <a:ea typeface="Cambria" panose="02040503050406030204" pitchFamily="18" charset="0"/>
                <a:cs typeface="Times New Roman" panose="02020603050405020304" pitchFamily="18" charset="0"/>
              </a:rPr>
              <a:t>myArray</a:t>
            </a:r>
            <a:r>
              <a:rPr lang="en-US" dirty="0">
                <a:latin typeface="Times New Roman" panose="02020603050405020304" pitchFamily="18" charset="0"/>
                <a:ea typeface="Cambria" panose="02040503050406030204" pitchFamily="18" charset="0"/>
                <a:cs typeface="Times New Roman" panose="02020603050405020304" pitchFamily="18" charset="0"/>
              </a:rPr>
              <a:t>[3] = 5.6; </a:t>
            </a:r>
          </a:p>
        </p:txBody>
      </p:sp>
      <p:sp>
        <p:nvSpPr>
          <p:cNvPr id="9" name="Rectangle 8"/>
          <p:cNvSpPr/>
          <p:nvPr/>
        </p:nvSpPr>
        <p:spPr>
          <a:xfrm>
            <a:off x="300181" y="4876588"/>
            <a:ext cx="8529350" cy="646331"/>
          </a:xfrm>
          <a:prstGeom prst="rect">
            <a:avLst/>
          </a:prstGeom>
          <a:ln>
            <a:solidFill>
              <a:schemeClr val="accent1"/>
            </a:solidFill>
          </a:ln>
        </p:spPr>
        <p:txBody>
          <a:bodyPr wrap="square">
            <a:spAutoFit/>
          </a:bodyPr>
          <a:lstStyle/>
          <a:p>
            <a:r>
              <a:rPr lang="en-US" dirty="0">
                <a:latin typeface="Times New Roman" panose="02020603050405020304" pitchFamily="18" charset="0"/>
                <a:cs typeface="Times New Roman" panose="02020603050405020304" pitchFamily="18" charset="0"/>
              </a:rPr>
              <a:t>Using the shorthand notation, you have to declare, create, and initialize the array all in one statement. Splitting it would cause </a:t>
            </a:r>
            <a:r>
              <a:rPr lang="en-US" dirty="0">
                <a:solidFill>
                  <a:srgbClr val="FF0000"/>
                </a:solidFill>
                <a:latin typeface="Times New Roman" panose="02020603050405020304" pitchFamily="18" charset="0"/>
                <a:cs typeface="Times New Roman" panose="02020603050405020304" pitchFamily="18" charset="0"/>
              </a:rPr>
              <a:t>a syntax error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724737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6019</TotalTime>
  <Words>4043</Words>
  <Application>Microsoft Office PowerPoint</Application>
  <PresentationFormat>On-screen Show (4:3)</PresentationFormat>
  <Paragraphs>664</Paragraphs>
  <Slides>42</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1" baseType="lpstr">
      <vt:lpstr>Arial</vt:lpstr>
      <vt:lpstr>Calibri</vt:lpstr>
      <vt:lpstr>Cambria Math</vt:lpstr>
      <vt:lpstr>Courier New</vt:lpstr>
      <vt:lpstr>Garamond</vt:lpstr>
      <vt:lpstr>Monotype Sorts</vt:lpstr>
      <vt:lpstr>Times New Roman</vt:lpstr>
      <vt:lpstr>Office Theme</vt:lpstr>
      <vt:lpstr>Picture</vt:lpstr>
      <vt:lpstr>Module 03: Arrays</vt:lpstr>
      <vt:lpstr>Declaration</vt:lpstr>
      <vt:lpstr>Motivation: Why do we need arrays?</vt:lpstr>
      <vt:lpstr>Motivation: Why do we need arrays?</vt:lpstr>
      <vt:lpstr>Objectives</vt:lpstr>
      <vt:lpstr>Introducing Arrays</vt:lpstr>
      <vt:lpstr>Declaring 1D-array</vt:lpstr>
      <vt:lpstr>Creating 1D-array</vt:lpstr>
      <vt:lpstr>Initializing 1D-array</vt:lpstr>
      <vt:lpstr>Accessing Array Elements</vt:lpstr>
      <vt:lpstr>Trace Program with Arrays</vt:lpstr>
      <vt:lpstr>Popup-Question(1): Checkpoint: 7.2.8</vt:lpstr>
      <vt:lpstr>Popup-Question(2)</vt:lpstr>
      <vt:lpstr>Processing Array</vt:lpstr>
      <vt:lpstr>Processing Array</vt:lpstr>
      <vt:lpstr>Shifting arrays</vt:lpstr>
      <vt:lpstr>Array Assignment (1/2)</vt:lpstr>
      <vt:lpstr>Array Assignment (2/2)</vt:lpstr>
      <vt:lpstr>Copying Arrays</vt:lpstr>
      <vt:lpstr>Array Equality</vt:lpstr>
      <vt:lpstr>Arrays and Methods</vt:lpstr>
      <vt:lpstr>Passing Arrays to Methods</vt:lpstr>
      <vt:lpstr>Call Stack</vt:lpstr>
      <vt:lpstr>Popup-Question(3)</vt:lpstr>
      <vt:lpstr>Methods That Return an Array</vt:lpstr>
      <vt:lpstr>Arrays and Methods: Example</vt:lpstr>
      <vt:lpstr>Popup-Question(4): Checkpoint: 7.7.1 </vt:lpstr>
      <vt:lpstr>Variable-Length Arguments</vt:lpstr>
      <vt:lpstr>Motivation: Solution</vt:lpstr>
      <vt:lpstr>Problem: Counting Occurrence of Each Letter</vt:lpstr>
      <vt:lpstr>Sorting and Searching I</vt:lpstr>
      <vt:lpstr>Searching Arrays: The Linear Search Approach</vt:lpstr>
      <vt:lpstr>Searching Arrays: The Linear Search Approach</vt:lpstr>
      <vt:lpstr>The Binary Search Approach(1/4)</vt:lpstr>
      <vt:lpstr>The Binary Search Approach(2/4)</vt:lpstr>
      <vt:lpstr>The Binary Search Approach(3/4)</vt:lpstr>
      <vt:lpstr>The Binary Search Approach(4/4)</vt:lpstr>
      <vt:lpstr>Sorting</vt:lpstr>
      <vt:lpstr>Selection Sort</vt:lpstr>
      <vt:lpstr>Insertion Sort</vt:lpstr>
      <vt:lpstr>Bubble Sort</vt:lpstr>
      <vt:lpstr>The Arrays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Rashad Ahmed Othman</dc:creator>
  <cp:lastModifiedBy>Yahya Garout</cp:lastModifiedBy>
  <cp:revision>1029</cp:revision>
  <cp:lastPrinted>2021-01-13T15:05:11Z</cp:lastPrinted>
  <dcterms:created xsi:type="dcterms:W3CDTF">2020-12-20T14:03:41Z</dcterms:created>
  <dcterms:modified xsi:type="dcterms:W3CDTF">2022-09-06T09:25:14Z</dcterms:modified>
</cp:coreProperties>
</file>