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68"/>
  </p:notesMasterIdLst>
  <p:handoutMasterIdLst>
    <p:handoutMasterId r:id="rId69"/>
  </p:handoutMasterIdLst>
  <p:sldIdLst>
    <p:sldId id="256" r:id="rId6"/>
    <p:sldId id="325" r:id="rId7"/>
    <p:sldId id="257" r:id="rId8"/>
    <p:sldId id="260" r:id="rId9"/>
    <p:sldId id="262" r:id="rId10"/>
    <p:sldId id="261" r:id="rId11"/>
    <p:sldId id="280" r:id="rId12"/>
    <p:sldId id="279" r:id="rId13"/>
    <p:sldId id="272" r:id="rId14"/>
    <p:sldId id="264" r:id="rId15"/>
    <p:sldId id="266" r:id="rId16"/>
    <p:sldId id="282" r:id="rId17"/>
    <p:sldId id="295" r:id="rId18"/>
    <p:sldId id="283" r:id="rId19"/>
    <p:sldId id="269" r:id="rId20"/>
    <p:sldId id="263" r:id="rId21"/>
    <p:sldId id="296" r:id="rId22"/>
    <p:sldId id="285" r:id="rId23"/>
    <p:sldId id="286" r:id="rId24"/>
    <p:sldId id="273" r:id="rId25"/>
    <p:sldId id="278" r:id="rId26"/>
    <p:sldId id="276" r:id="rId27"/>
    <p:sldId id="294" r:id="rId28"/>
    <p:sldId id="290" r:id="rId29"/>
    <p:sldId id="274" r:id="rId30"/>
    <p:sldId id="287" r:id="rId31"/>
    <p:sldId id="288" r:id="rId32"/>
    <p:sldId id="297" r:id="rId33"/>
    <p:sldId id="298" r:id="rId34"/>
    <p:sldId id="299" r:id="rId35"/>
    <p:sldId id="300" r:id="rId36"/>
    <p:sldId id="265" r:id="rId37"/>
    <p:sldId id="301" r:id="rId38"/>
    <p:sldId id="302" r:id="rId39"/>
    <p:sldId id="267" r:id="rId40"/>
    <p:sldId id="303" r:id="rId41"/>
    <p:sldId id="271" r:id="rId42"/>
    <p:sldId id="326" r:id="rId43"/>
    <p:sldId id="304" r:id="rId44"/>
    <p:sldId id="327" r:id="rId45"/>
    <p:sldId id="275" r:id="rId46"/>
    <p:sldId id="307" r:id="rId47"/>
    <p:sldId id="308" r:id="rId48"/>
    <p:sldId id="309" r:id="rId49"/>
    <p:sldId id="310" r:id="rId50"/>
    <p:sldId id="311" r:id="rId51"/>
    <p:sldId id="284" r:id="rId52"/>
    <p:sldId id="312" r:id="rId53"/>
    <p:sldId id="313" r:id="rId54"/>
    <p:sldId id="277" r:id="rId55"/>
    <p:sldId id="314" r:id="rId56"/>
    <p:sldId id="315" r:id="rId57"/>
    <p:sldId id="316" r:id="rId58"/>
    <p:sldId id="317" r:id="rId59"/>
    <p:sldId id="318" r:id="rId60"/>
    <p:sldId id="319" r:id="rId61"/>
    <p:sldId id="320" r:id="rId62"/>
    <p:sldId id="321" r:id="rId63"/>
    <p:sldId id="322" r:id="rId64"/>
    <p:sldId id="323" r:id="rId65"/>
    <p:sldId id="324" r:id="rId66"/>
    <p:sldId id="28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451"/>
    <a:srgbClr val="4472C4"/>
    <a:srgbClr val="43AFC0"/>
    <a:srgbClr val="FFC30D"/>
    <a:srgbClr val="3A91CE"/>
    <a:srgbClr val="66CDF5"/>
    <a:srgbClr val="DEEBF7"/>
    <a:srgbClr val="D4EFFD"/>
    <a:srgbClr val="59B8DB"/>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0183" autoAdjust="0"/>
  </p:normalViewPr>
  <p:slideViewPr>
    <p:cSldViewPr snapToGrid="0">
      <p:cViewPr varScale="1">
        <p:scale>
          <a:sx n="146" d="100"/>
          <a:sy n="146" d="100"/>
        </p:scale>
        <p:origin x="3000"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6/11/relationships/changesInfo" Target="changesInfos/changesInfo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19D1FCD5-A374-4717-9266-EAABD27C6968}"/>
    <pc:docChg chg="custSel addSld delSld modSld modMainMaster">
      <pc:chgData name="Yahya Mohammad Garout" userId="48478b39-db74-4b02-9727-4fe8f71c1945" providerId="ADAL" clId="{19D1FCD5-A374-4717-9266-EAABD27C6968}" dt="2022-11-22T09:44:14.880" v="27" actId="20577"/>
      <pc:docMkLst>
        <pc:docMk/>
      </pc:docMkLst>
      <pc:sldChg chg="modSp">
        <pc:chgData name="Yahya Mohammad Garout" userId="48478b39-db74-4b02-9727-4fe8f71c1945" providerId="ADAL" clId="{19D1FCD5-A374-4717-9266-EAABD27C6968}" dt="2022-11-22T09:40:47.694" v="0" actId="20577"/>
        <pc:sldMkLst>
          <pc:docMk/>
          <pc:sldMk cId="4018809495" sldId="256"/>
        </pc:sldMkLst>
        <pc:spChg chg="mod">
          <ac:chgData name="Yahya Mohammad Garout" userId="48478b39-db74-4b02-9727-4fe8f71c1945" providerId="ADAL" clId="{19D1FCD5-A374-4717-9266-EAABD27C6968}" dt="2022-11-22T09:40:47.694" v="0" actId="20577"/>
          <ac:spMkLst>
            <pc:docMk/>
            <pc:sldMk cId="4018809495" sldId="256"/>
            <ac:spMk id="2" creationId="{00000000-0000-0000-0000-000000000000}"/>
          </ac:spMkLst>
        </pc:spChg>
      </pc:sldChg>
      <pc:sldChg chg="add">
        <pc:chgData name="Yahya Mohammad Garout" userId="48478b39-db74-4b02-9727-4fe8f71c1945" providerId="ADAL" clId="{19D1FCD5-A374-4717-9266-EAABD27C6968}" dt="2022-11-22T09:42:29.547" v="21"/>
        <pc:sldMkLst>
          <pc:docMk/>
          <pc:sldMk cId="3292687885" sldId="277"/>
        </pc:sldMkLst>
      </pc:sldChg>
      <pc:sldChg chg="del">
        <pc:chgData name="Yahya Mohammad Garout" userId="48478b39-db74-4b02-9727-4fe8f71c1945" providerId="ADAL" clId="{19D1FCD5-A374-4717-9266-EAABD27C6968}" dt="2022-11-22T09:42:16.824" v="13" actId="2696"/>
        <pc:sldMkLst>
          <pc:docMk/>
          <pc:sldMk cId="3450377340" sldId="277"/>
        </pc:sldMkLst>
      </pc:sldChg>
      <pc:sldChg chg="del">
        <pc:chgData name="Yahya Mohammad Garout" userId="48478b39-db74-4b02-9727-4fe8f71c1945" providerId="ADAL" clId="{19D1FCD5-A374-4717-9266-EAABD27C6968}" dt="2022-11-22T09:42:16.777" v="1" actId="2696"/>
        <pc:sldMkLst>
          <pc:docMk/>
          <pc:sldMk cId="1836843319" sldId="281"/>
        </pc:sldMkLst>
      </pc:sldChg>
      <pc:sldChg chg="add">
        <pc:chgData name="Yahya Mohammad Garout" userId="48478b39-db74-4b02-9727-4fe8f71c1945" providerId="ADAL" clId="{19D1FCD5-A374-4717-9266-EAABD27C6968}" dt="2022-11-22T09:42:29.547" v="21"/>
        <pc:sldMkLst>
          <pc:docMk/>
          <pc:sldMk cId="2706838406" sldId="281"/>
        </pc:sldMkLst>
      </pc:sldChg>
      <pc:sldChg chg="del">
        <pc:chgData name="Yahya Mohammad Garout" userId="48478b39-db74-4b02-9727-4fe8f71c1945" providerId="ADAL" clId="{19D1FCD5-A374-4717-9266-EAABD27C6968}" dt="2022-11-22T09:42:16.824" v="16" actId="2696"/>
        <pc:sldMkLst>
          <pc:docMk/>
          <pc:sldMk cId="644167829" sldId="284"/>
        </pc:sldMkLst>
      </pc:sldChg>
      <pc:sldChg chg="add">
        <pc:chgData name="Yahya Mohammad Garout" userId="48478b39-db74-4b02-9727-4fe8f71c1945" providerId="ADAL" clId="{19D1FCD5-A374-4717-9266-EAABD27C6968}" dt="2022-11-22T09:42:29.547" v="21"/>
        <pc:sldMkLst>
          <pc:docMk/>
          <pc:sldMk cId="4007640362" sldId="284"/>
        </pc:sldMkLst>
      </pc:sldChg>
      <pc:sldChg chg="del">
        <pc:chgData name="Yahya Mohammad Garout" userId="48478b39-db74-4b02-9727-4fe8f71c1945" providerId="ADAL" clId="{19D1FCD5-A374-4717-9266-EAABD27C6968}" dt="2022-11-22T09:42:16.856" v="20" actId="2696"/>
        <pc:sldMkLst>
          <pc:docMk/>
          <pc:sldMk cId="435793142" sldId="308"/>
        </pc:sldMkLst>
      </pc:sldChg>
      <pc:sldChg chg="add">
        <pc:chgData name="Yahya Mohammad Garout" userId="48478b39-db74-4b02-9727-4fe8f71c1945" providerId="ADAL" clId="{19D1FCD5-A374-4717-9266-EAABD27C6968}" dt="2022-11-22T09:42:29.547" v="21"/>
        <pc:sldMkLst>
          <pc:docMk/>
          <pc:sldMk cId="2091206024" sldId="308"/>
        </pc:sldMkLst>
      </pc:sldChg>
      <pc:sldChg chg="del">
        <pc:chgData name="Yahya Mohammad Garout" userId="48478b39-db74-4b02-9727-4fe8f71c1945" providerId="ADAL" clId="{19D1FCD5-A374-4717-9266-EAABD27C6968}" dt="2022-11-22T09:42:16.840" v="19" actId="2696"/>
        <pc:sldMkLst>
          <pc:docMk/>
          <pc:sldMk cId="772568010" sldId="309"/>
        </pc:sldMkLst>
      </pc:sldChg>
      <pc:sldChg chg="add">
        <pc:chgData name="Yahya Mohammad Garout" userId="48478b39-db74-4b02-9727-4fe8f71c1945" providerId="ADAL" clId="{19D1FCD5-A374-4717-9266-EAABD27C6968}" dt="2022-11-22T09:42:29.547" v="21"/>
        <pc:sldMkLst>
          <pc:docMk/>
          <pc:sldMk cId="3590282622" sldId="309"/>
        </pc:sldMkLst>
      </pc:sldChg>
      <pc:sldChg chg="del">
        <pc:chgData name="Yahya Mohammad Garout" userId="48478b39-db74-4b02-9727-4fe8f71c1945" providerId="ADAL" clId="{19D1FCD5-A374-4717-9266-EAABD27C6968}" dt="2022-11-22T09:42:16.840" v="18" actId="2696"/>
        <pc:sldMkLst>
          <pc:docMk/>
          <pc:sldMk cId="1896526638" sldId="310"/>
        </pc:sldMkLst>
      </pc:sldChg>
      <pc:sldChg chg="add">
        <pc:chgData name="Yahya Mohammad Garout" userId="48478b39-db74-4b02-9727-4fe8f71c1945" providerId="ADAL" clId="{19D1FCD5-A374-4717-9266-EAABD27C6968}" dt="2022-11-22T09:42:29.547" v="21"/>
        <pc:sldMkLst>
          <pc:docMk/>
          <pc:sldMk cId="3630488490" sldId="310"/>
        </pc:sldMkLst>
      </pc:sldChg>
      <pc:sldChg chg="add">
        <pc:chgData name="Yahya Mohammad Garout" userId="48478b39-db74-4b02-9727-4fe8f71c1945" providerId="ADAL" clId="{19D1FCD5-A374-4717-9266-EAABD27C6968}" dt="2022-11-22T09:42:29.547" v="21"/>
        <pc:sldMkLst>
          <pc:docMk/>
          <pc:sldMk cId="1246438623" sldId="311"/>
        </pc:sldMkLst>
      </pc:sldChg>
      <pc:sldChg chg="del">
        <pc:chgData name="Yahya Mohammad Garout" userId="48478b39-db74-4b02-9727-4fe8f71c1945" providerId="ADAL" clId="{19D1FCD5-A374-4717-9266-EAABD27C6968}" dt="2022-11-22T09:42:16.840" v="17" actId="2696"/>
        <pc:sldMkLst>
          <pc:docMk/>
          <pc:sldMk cId="3664124274" sldId="311"/>
        </pc:sldMkLst>
      </pc:sldChg>
      <pc:sldChg chg="del">
        <pc:chgData name="Yahya Mohammad Garout" userId="48478b39-db74-4b02-9727-4fe8f71c1945" providerId="ADAL" clId="{19D1FCD5-A374-4717-9266-EAABD27C6968}" dt="2022-11-22T09:42:16.824" v="15" actId="2696"/>
        <pc:sldMkLst>
          <pc:docMk/>
          <pc:sldMk cId="1642308544" sldId="312"/>
        </pc:sldMkLst>
      </pc:sldChg>
      <pc:sldChg chg="add">
        <pc:chgData name="Yahya Mohammad Garout" userId="48478b39-db74-4b02-9727-4fe8f71c1945" providerId="ADAL" clId="{19D1FCD5-A374-4717-9266-EAABD27C6968}" dt="2022-11-22T09:42:29.547" v="21"/>
        <pc:sldMkLst>
          <pc:docMk/>
          <pc:sldMk cId="4271261008" sldId="312"/>
        </pc:sldMkLst>
      </pc:sldChg>
      <pc:sldChg chg="add">
        <pc:chgData name="Yahya Mohammad Garout" userId="48478b39-db74-4b02-9727-4fe8f71c1945" providerId="ADAL" clId="{19D1FCD5-A374-4717-9266-EAABD27C6968}" dt="2022-11-22T09:42:29.547" v="21"/>
        <pc:sldMkLst>
          <pc:docMk/>
          <pc:sldMk cId="3624324051" sldId="313"/>
        </pc:sldMkLst>
      </pc:sldChg>
      <pc:sldChg chg="del">
        <pc:chgData name="Yahya Mohammad Garout" userId="48478b39-db74-4b02-9727-4fe8f71c1945" providerId="ADAL" clId="{19D1FCD5-A374-4717-9266-EAABD27C6968}" dt="2022-11-22T09:42:16.824" v="14" actId="2696"/>
        <pc:sldMkLst>
          <pc:docMk/>
          <pc:sldMk cId="3753292694" sldId="313"/>
        </pc:sldMkLst>
      </pc:sldChg>
      <pc:sldChg chg="add">
        <pc:chgData name="Yahya Mohammad Garout" userId="48478b39-db74-4b02-9727-4fe8f71c1945" providerId="ADAL" clId="{19D1FCD5-A374-4717-9266-EAABD27C6968}" dt="2022-11-22T09:42:29.547" v="21"/>
        <pc:sldMkLst>
          <pc:docMk/>
          <pc:sldMk cId="628745797" sldId="314"/>
        </pc:sldMkLst>
      </pc:sldChg>
      <pc:sldChg chg="del">
        <pc:chgData name="Yahya Mohammad Garout" userId="48478b39-db74-4b02-9727-4fe8f71c1945" providerId="ADAL" clId="{19D1FCD5-A374-4717-9266-EAABD27C6968}" dt="2022-11-22T09:42:16.809" v="12" actId="2696"/>
        <pc:sldMkLst>
          <pc:docMk/>
          <pc:sldMk cId="3228229545" sldId="314"/>
        </pc:sldMkLst>
      </pc:sldChg>
      <pc:sldChg chg="del">
        <pc:chgData name="Yahya Mohammad Garout" userId="48478b39-db74-4b02-9727-4fe8f71c1945" providerId="ADAL" clId="{19D1FCD5-A374-4717-9266-EAABD27C6968}" dt="2022-11-22T09:42:16.809" v="11" actId="2696"/>
        <pc:sldMkLst>
          <pc:docMk/>
          <pc:sldMk cId="1795746602" sldId="315"/>
        </pc:sldMkLst>
      </pc:sldChg>
      <pc:sldChg chg="add">
        <pc:chgData name="Yahya Mohammad Garout" userId="48478b39-db74-4b02-9727-4fe8f71c1945" providerId="ADAL" clId="{19D1FCD5-A374-4717-9266-EAABD27C6968}" dt="2022-11-22T09:42:29.547" v="21"/>
        <pc:sldMkLst>
          <pc:docMk/>
          <pc:sldMk cId="3039939177" sldId="315"/>
        </pc:sldMkLst>
      </pc:sldChg>
      <pc:sldChg chg="add">
        <pc:chgData name="Yahya Mohammad Garout" userId="48478b39-db74-4b02-9727-4fe8f71c1945" providerId="ADAL" clId="{19D1FCD5-A374-4717-9266-EAABD27C6968}" dt="2022-11-22T09:42:29.547" v="21"/>
        <pc:sldMkLst>
          <pc:docMk/>
          <pc:sldMk cId="1348206105" sldId="316"/>
        </pc:sldMkLst>
      </pc:sldChg>
      <pc:sldChg chg="del">
        <pc:chgData name="Yahya Mohammad Garout" userId="48478b39-db74-4b02-9727-4fe8f71c1945" providerId="ADAL" clId="{19D1FCD5-A374-4717-9266-EAABD27C6968}" dt="2022-11-22T09:42:16.809" v="10" actId="2696"/>
        <pc:sldMkLst>
          <pc:docMk/>
          <pc:sldMk cId="1842805338" sldId="316"/>
        </pc:sldMkLst>
      </pc:sldChg>
      <pc:sldChg chg="add">
        <pc:chgData name="Yahya Mohammad Garout" userId="48478b39-db74-4b02-9727-4fe8f71c1945" providerId="ADAL" clId="{19D1FCD5-A374-4717-9266-EAABD27C6968}" dt="2022-11-22T09:42:29.547" v="21"/>
        <pc:sldMkLst>
          <pc:docMk/>
          <pc:sldMk cId="376043474" sldId="317"/>
        </pc:sldMkLst>
      </pc:sldChg>
      <pc:sldChg chg="del">
        <pc:chgData name="Yahya Mohammad Garout" userId="48478b39-db74-4b02-9727-4fe8f71c1945" providerId="ADAL" clId="{19D1FCD5-A374-4717-9266-EAABD27C6968}" dt="2022-11-22T09:42:16.809" v="9" actId="2696"/>
        <pc:sldMkLst>
          <pc:docMk/>
          <pc:sldMk cId="1092075393" sldId="317"/>
        </pc:sldMkLst>
      </pc:sldChg>
      <pc:sldChg chg="add">
        <pc:chgData name="Yahya Mohammad Garout" userId="48478b39-db74-4b02-9727-4fe8f71c1945" providerId="ADAL" clId="{19D1FCD5-A374-4717-9266-EAABD27C6968}" dt="2022-11-22T09:42:29.547" v="21"/>
        <pc:sldMkLst>
          <pc:docMk/>
          <pc:sldMk cId="1086683813" sldId="318"/>
        </pc:sldMkLst>
      </pc:sldChg>
      <pc:sldChg chg="del">
        <pc:chgData name="Yahya Mohammad Garout" userId="48478b39-db74-4b02-9727-4fe8f71c1945" providerId="ADAL" clId="{19D1FCD5-A374-4717-9266-EAABD27C6968}" dt="2022-11-22T09:42:16.809" v="8" actId="2696"/>
        <pc:sldMkLst>
          <pc:docMk/>
          <pc:sldMk cId="3530163391" sldId="318"/>
        </pc:sldMkLst>
      </pc:sldChg>
      <pc:sldChg chg="add">
        <pc:chgData name="Yahya Mohammad Garout" userId="48478b39-db74-4b02-9727-4fe8f71c1945" providerId="ADAL" clId="{19D1FCD5-A374-4717-9266-EAABD27C6968}" dt="2022-11-22T09:42:29.547" v="21"/>
        <pc:sldMkLst>
          <pc:docMk/>
          <pc:sldMk cId="34225058" sldId="319"/>
        </pc:sldMkLst>
      </pc:sldChg>
      <pc:sldChg chg="del">
        <pc:chgData name="Yahya Mohammad Garout" userId="48478b39-db74-4b02-9727-4fe8f71c1945" providerId="ADAL" clId="{19D1FCD5-A374-4717-9266-EAABD27C6968}" dt="2022-11-22T09:42:16.793" v="7" actId="2696"/>
        <pc:sldMkLst>
          <pc:docMk/>
          <pc:sldMk cId="3548264351" sldId="319"/>
        </pc:sldMkLst>
      </pc:sldChg>
      <pc:sldChg chg="add">
        <pc:chgData name="Yahya Mohammad Garout" userId="48478b39-db74-4b02-9727-4fe8f71c1945" providerId="ADAL" clId="{19D1FCD5-A374-4717-9266-EAABD27C6968}" dt="2022-11-22T09:42:29.547" v="21"/>
        <pc:sldMkLst>
          <pc:docMk/>
          <pc:sldMk cId="2093187626" sldId="320"/>
        </pc:sldMkLst>
      </pc:sldChg>
      <pc:sldChg chg="del">
        <pc:chgData name="Yahya Mohammad Garout" userId="48478b39-db74-4b02-9727-4fe8f71c1945" providerId="ADAL" clId="{19D1FCD5-A374-4717-9266-EAABD27C6968}" dt="2022-11-22T09:42:16.793" v="6" actId="2696"/>
        <pc:sldMkLst>
          <pc:docMk/>
          <pc:sldMk cId="2608302570" sldId="320"/>
        </pc:sldMkLst>
      </pc:sldChg>
      <pc:sldChg chg="add">
        <pc:chgData name="Yahya Mohammad Garout" userId="48478b39-db74-4b02-9727-4fe8f71c1945" providerId="ADAL" clId="{19D1FCD5-A374-4717-9266-EAABD27C6968}" dt="2022-11-22T09:42:29.547" v="21"/>
        <pc:sldMkLst>
          <pc:docMk/>
          <pc:sldMk cId="1179176962" sldId="321"/>
        </pc:sldMkLst>
      </pc:sldChg>
      <pc:sldChg chg="del">
        <pc:chgData name="Yahya Mohammad Garout" userId="48478b39-db74-4b02-9727-4fe8f71c1945" providerId="ADAL" clId="{19D1FCD5-A374-4717-9266-EAABD27C6968}" dt="2022-11-22T09:42:16.793" v="5" actId="2696"/>
        <pc:sldMkLst>
          <pc:docMk/>
          <pc:sldMk cId="3667403611" sldId="321"/>
        </pc:sldMkLst>
      </pc:sldChg>
      <pc:sldChg chg="add">
        <pc:chgData name="Yahya Mohammad Garout" userId="48478b39-db74-4b02-9727-4fe8f71c1945" providerId="ADAL" clId="{19D1FCD5-A374-4717-9266-EAABD27C6968}" dt="2022-11-22T09:42:29.547" v="21"/>
        <pc:sldMkLst>
          <pc:docMk/>
          <pc:sldMk cId="286060438" sldId="322"/>
        </pc:sldMkLst>
      </pc:sldChg>
      <pc:sldChg chg="del">
        <pc:chgData name="Yahya Mohammad Garout" userId="48478b39-db74-4b02-9727-4fe8f71c1945" providerId="ADAL" clId="{19D1FCD5-A374-4717-9266-EAABD27C6968}" dt="2022-11-22T09:42:16.793" v="4" actId="2696"/>
        <pc:sldMkLst>
          <pc:docMk/>
          <pc:sldMk cId="3352757019" sldId="322"/>
        </pc:sldMkLst>
      </pc:sldChg>
      <pc:sldChg chg="del">
        <pc:chgData name="Yahya Mohammad Garout" userId="48478b39-db74-4b02-9727-4fe8f71c1945" providerId="ADAL" clId="{19D1FCD5-A374-4717-9266-EAABD27C6968}" dt="2022-11-22T09:42:16.793" v="3" actId="2696"/>
        <pc:sldMkLst>
          <pc:docMk/>
          <pc:sldMk cId="2149794689" sldId="323"/>
        </pc:sldMkLst>
      </pc:sldChg>
      <pc:sldChg chg="add">
        <pc:chgData name="Yahya Mohammad Garout" userId="48478b39-db74-4b02-9727-4fe8f71c1945" providerId="ADAL" clId="{19D1FCD5-A374-4717-9266-EAABD27C6968}" dt="2022-11-22T09:42:29.547" v="21"/>
        <pc:sldMkLst>
          <pc:docMk/>
          <pc:sldMk cId="3171599109" sldId="323"/>
        </pc:sldMkLst>
      </pc:sldChg>
      <pc:sldChg chg="del">
        <pc:chgData name="Yahya Mohammad Garout" userId="48478b39-db74-4b02-9727-4fe8f71c1945" providerId="ADAL" clId="{19D1FCD5-A374-4717-9266-EAABD27C6968}" dt="2022-11-22T09:42:16.793" v="2" actId="2696"/>
        <pc:sldMkLst>
          <pc:docMk/>
          <pc:sldMk cId="530819090" sldId="324"/>
        </pc:sldMkLst>
      </pc:sldChg>
      <pc:sldChg chg="add">
        <pc:chgData name="Yahya Mohammad Garout" userId="48478b39-db74-4b02-9727-4fe8f71c1945" providerId="ADAL" clId="{19D1FCD5-A374-4717-9266-EAABD27C6968}" dt="2022-11-22T09:42:29.547" v="21"/>
        <pc:sldMkLst>
          <pc:docMk/>
          <pc:sldMk cId="2946038298" sldId="324"/>
        </pc:sldMkLst>
      </pc:sldChg>
      <pc:sldMasterChg chg="modSldLayout">
        <pc:chgData name="Yahya Mohammad Garout" userId="48478b39-db74-4b02-9727-4fe8f71c1945" providerId="ADAL" clId="{19D1FCD5-A374-4717-9266-EAABD27C6968}" dt="2022-11-22T09:44:14.880" v="27" actId="20577"/>
        <pc:sldMasterMkLst>
          <pc:docMk/>
          <pc:sldMasterMk cId="2412370999" sldId="2147483660"/>
        </pc:sldMasterMkLst>
        <pc:sldLayoutChg chg="modSp">
          <pc:chgData name="Yahya Mohammad Garout" userId="48478b39-db74-4b02-9727-4fe8f71c1945" providerId="ADAL" clId="{19D1FCD5-A374-4717-9266-EAABD27C6968}" dt="2022-11-22T09:42:55.855" v="23" actId="20577"/>
          <pc:sldLayoutMkLst>
            <pc:docMk/>
            <pc:sldMasterMk cId="2412370999" sldId="2147483660"/>
            <pc:sldLayoutMk cId="515385759" sldId="2147483662"/>
          </pc:sldLayoutMkLst>
          <pc:spChg chg="mod">
            <ac:chgData name="Yahya Mohammad Garout" userId="48478b39-db74-4b02-9727-4fe8f71c1945" providerId="ADAL" clId="{19D1FCD5-A374-4717-9266-EAABD27C6968}" dt="2022-11-22T09:42:55.855" v="23" actId="20577"/>
            <ac:spMkLst>
              <pc:docMk/>
              <pc:sldMasterMk cId="2412370999" sldId="2147483660"/>
              <pc:sldLayoutMk cId="515385759" sldId="2147483662"/>
              <ac:spMk id="17" creationId="{00000000-0000-0000-0000-000000000000}"/>
            </ac:spMkLst>
          </pc:spChg>
        </pc:sldLayoutChg>
        <pc:sldLayoutChg chg="modSp">
          <pc:chgData name="Yahya Mohammad Garout" userId="48478b39-db74-4b02-9727-4fe8f71c1945" providerId="ADAL" clId="{19D1FCD5-A374-4717-9266-EAABD27C6968}" dt="2022-11-22T09:43:45.238" v="25" actId="20577"/>
          <pc:sldLayoutMkLst>
            <pc:docMk/>
            <pc:sldMasterMk cId="2412370999" sldId="2147483660"/>
            <pc:sldLayoutMk cId="2554739989" sldId="2147483663"/>
          </pc:sldLayoutMkLst>
          <pc:spChg chg="mod">
            <ac:chgData name="Yahya Mohammad Garout" userId="48478b39-db74-4b02-9727-4fe8f71c1945" providerId="ADAL" clId="{19D1FCD5-A374-4717-9266-EAABD27C6968}" dt="2022-11-22T09:43:45.238" v="25" actId="20577"/>
            <ac:spMkLst>
              <pc:docMk/>
              <pc:sldMasterMk cId="2412370999" sldId="2147483660"/>
              <pc:sldLayoutMk cId="2554739989" sldId="2147483663"/>
              <ac:spMk id="17" creationId="{00000000-0000-0000-0000-000000000000}"/>
            </ac:spMkLst>
          </pc:spChg>
        </pc:sldLayoutChg>
        <pc:sldLayoutChg chg="modSp">
          <pc:chgData name="Yahya Mohammad Garout" userId="48478b39-db74-4b02-9727-4fe8f71c1945" providerId="ADAL" clId="{19D1FCD5-A374-4717-9266-EAABD27C6968}" dt="2022-11-22T09:44:14.880" v="27" actId="20577"/>
          <pc:sldLayoutMkLst>
            <pc:docMk/>
            <pc:sldMasterMk cId="2412370999" sldId="2147483660"/>
            <pc:sldLayoutMk cId="208386089" sldId="2147483664"/>
          </pc:sldLayoutMkLst>
          <pc:spChg chg="mod">
            <ac:chgData name="Yahya Mohammad Garout" userId="48478b39-db74-4b02-9727-4fe8f71c1945" providerId="ADAL" clId="{19D1FCD5-A374-4717-9266-EAABD27C6968}" dt="2022-11-22T09:44:14.880" v="27" actId="20577"/>
            <ac:spMkLst>
              <pc:docMk/>
              <pc:sldMasterMk cId="2412370999" sldId="2147483660"/>
              <pc:sldLayoutMk cId="208386089" sldId="2147483664"/>
              <ac:spMk id="17" creationId="{00000000-0000-0000-0000-000000000000}"/>
            </ac:spMkLst>
          </pc:spChg>
        </pc:sldLayoutChg>
      </pc:sldMasterChg>
    </pc:docChg>
  </pc:docChgLst>
  <pc:docChgLst>
    <pc:chgData name="Yahya Mohammad Garout" userId="48478b39-db74-4b02-9727-4fe8f71c1945" providerId="ADAL" clId="{77022A8C-9F9D-4D87-9BA3-D117F155E580}"/>
    <pc:docChg chg="custSel addSld delSld modSld">
      <pc:chgData name="Yahya Mohammad Garout" userId="48478b39-db74-4b02-9727-4fe8f71c1945" providerId="ADAL" clId="{77022A8C-9F9D-4D87-9BA3-D117F155E580}" dt="2022-12-04T07:52:30.409" v="34" actId="478"/>
      <pc:docMkLst>
        <pc:docMk/>
      </pc:docMkLst>
      <pc:sldChg chg="del">
        <pc:chgData name="Yahya Mohammad Garout" userId="48478b39-db74-4b02-9727-4fe8f71c1945" providerId="ADAL" clId="{77022A8C-9F9D-4D87-9BA3-D117F155E580}" dt="2022-12-04T07:34:24.515" v="1" actId="47"/>
        <pc:sldMkLst>
          <pc:docMk/>
          <pc:sldMk cId="340435751" sldId="258"/>
        </pc:sldMkLst>
      </pc:sldChg>
      <pc:sldChg chg="del">
        <pc:chgData name="Yahya Mohammad Garout" userId="48478b39-db74-4b02-9727-4fe8f71c1945" providerId="ADAL" clId="{77022A8C-9F9D-4D87-9BA3-D117F155E580}" dt="2022-12-04T07:34:28.113" v="2" actId="47"/>
        <pc:sldMkLst>
          <pc:docMk/>
          <pc:sldMk cId="3547796489" sldId="259"/>
        </pc:sldMkLst>
      </pc:sldChg>
      <pc:sldChg chg="add">
        <pc:chgData name="Yahya Mohammad Garout" userId="48478b39-db74-4b02-9727-4fe8f71c1945" providerId="ADAL" clId="{77022A8C-9F9D-4D87-9BA3-D117F155E580}" dt="2022-12-04T07:42:37.410" v="4"/>
        <pc:sldMkLst>
          <pc:docMk/>
          <pc:sldMk cId="2675175785" sldId="263"/>
        </pc:sldMkLst>
      </pc:sldChg>
      <pc:sldChg chg="del">
        <pc:chgData name="Yahya Mohammad Garout" userId="48478b39-db74-4b02-9727-4fe8f71c1945" providerId="ADAL" clId="{77022A8C-9F9D-4D87-9BA3-D117F155E580}" dt="2022-12-04T07:42:04.061" v="3" actId="2696"/>
        <pc:sldMkLst>
          <pc:docMk/>
          <pc:sldMk cId="4286413893" sldId="263"/>
        </pc:sldMkLst>
      </pc:sldChg>
      <pc:sldChg chg="del">
        <pc:chgData name="Yahya Mohammad Garout" userId="48478b39-db74-4b02-9727-4fe8f71c1945" providerId="ADAL" clId="{77022A8C-9F9D-4D87-9BA3-D117F155E580}" dt="2022-12-04T07:33:38.028" v="0" actId="47"/>
        <pc:sldMkLst>
          <pc:docMk/>
          <pc:sldMk cId="2641287715" sldId="270"/>
        </pc:sldMkLst>
      </pc:sldChg>
      <pc:sldChg chg="delSp modSp mod">
        <pc:chgData name="Yahya Mohammad Garout" userId="48478b39-db74-4b02-9727-4fe8f71c1945" providerId="ADAL" clId="{77022A8C-9F9D-4D87-9BA3-D117F155E580}" dt="2022-12-04T07:52:30.409" v="34" actId="478"/>
        <pc:sldMkLst>
          <pc:docMk/>
          <pc:sldMk cId="3807788396" sldId="272"/>
        </pc:sldMkLst>
        <pc:spChg chg="mod">
          <ac:chgData name="Yahya Mohammad Garout" userId="48478b39-db74-4b02-9727-4fe8f71c1945" providerId="ADAL" clId="{77022A8C-9F9D-4D87-9BA3-D117F155E580}" dt="2022-12-04T07:51:29.061" v="32" actId="14100"/>
          <ac:spMkLst>
            <pc:docMk/>
            <pc:sldMk cId="3807788396" sldId="272"/>
            <ac:spMk id="2" creationId="{00000000-0000-0000-0000-000000000000}"/>
          </ac:spMkLst>
        </pc:spChg>
        <pc:spChg chg="mod">
          <ac:chgData name="Yahya Mohammad Garout" userId="48478b39-db74-4b02-9727-4fe8f71c1945" providerId="ADAL" clId="{77022A8C-9F9D-4D87-9BA3-D117F155E580}" dt="2022-12-04T07:50:54.834" v="24" actId="20577"/>
          <ac:spMkLst>
            <pc:docMk/>
            <pc:sldMk cId="3807788396" sldId="272"/>
            <ac:spMk id="3" creationId="{00000000-0000-0000-0000-000000000000}"/>
          </ac:spMkLst>
        </pc:spChg>
        <pc:spChg chg="topLvl">
          <ac:chgData name="Yahya Mohammad Garout" userId="48478b39-db74-4b02-9727-4fe8f71c1945" providerId="ADAL" clId="{77022A8C-9F9D-4D87-9BA3-D117F155E580}" dt="2022-12-04T07:52:30.409" v="34" actId="478"/>
          <ac:spMkLst>
            <pc:docMk/>
            <pc:sldMk cId="3807788396" sldId="272"/>
            <ac:spMk id="5" creationId="{00000000-0000-0000-0000-000000000000}"/>
          </ac:spMkLst>
        </pc:spChg>
        <pc:spChg chg="del topLvl">
          <ac:chgData name="Yahya Mohammad Garout" userId="48478b39-db74-4b02-9727-4fe8f71c1945" providerId="ADAL" clId="{77022A8C-9F9D-4D87-9BA3-D117F155E580}" dt="2022-12-04T07:52:30.409" v="34" actId="478"/>
          <ac:spMkLst>
            <pc:docMk/>
            <pc:sldMk cId="3807788396" sldId="272"/>
            <ac:spMk id="6" creationId="{00000000-0000-0000-0000-000000000000}"/>
          </ac:spMkLst>
        </pc:spChg>
        <pc:grpChg chg="del mod">
          <ac:chgData name="Yahya Mohammad Garout" userId="48478b39-db74-4b02-9727-4fe8f71c1945" providerId="ADAL" clId="{77022A8C-9F9D-4D87-9BA3-D117F155E580}" dt="2022-12-04T07:52:30.409" v="34" actId="478"/>
          <ac:grpSpMkLst>
            <pc:docMk/>
            <pc:sldMk cId="3807788396" sldId="272"/>
            <ac:grpSpMk id="7" creationId="{00000000-0000-0000-0000-000000000000}"/>
          </ac:grpSpMkLst>
        </pc:grpChg>
      </pc:sldChg>
      <pc:sldChg chg="modSp mod">
        <pc:chgData name="Yahya Mohammad Garout" userId="48478b39-db74-4b02-9727-4fe8f71c1945" providerId="ADAL" clId="{77022A8C-9F9D-4D87-9BA3-D117F155E580}" dt="2022-12-04T07:47:04.712" v="18" actId="20577"/>
        <pc:sldMkLst>
          <pc:docMk/>
          <pc:sldMk cId="3316021185" sldId="280"/>
        </pc:sldMkLst>
        <pc:spChg chg="mod">
          <ac:chgData name="Yahya Mohammad Garout" userId="48478b39-db74-4b02-9727-4fe8f71c1945" providerId="ADAL" clId="{77022A8C-9F9D-4D87-9BA3-D117F155E580}" dt="2022-12-04T07:47:04.712" v="18" actId="20577"/>
          <ac:spMkLst>
            <pc:docMk/>
            <pc:sldMk cId="3316021185" sldId="280"/>
            <ac:spMk id="2" creationId="{00000000-0000-0000-0000-000000000000}"/>
          </ac:spMkLst>
        </pc:spChg>
      </pc:sldChg>
      <pc:sldChg chg="modSp mod">
        <pc:chgData name="Yahya Mohammad Garout" userId="48478b39-db74-4b02-9727-4fe8f71c1945" providerId="ADAL" clId="{77022A8C-9F9D-4D87-9BA3-D117F155E580}" dt="2022-12-04T07:43:25.893" v="17" actId="20577"/>
        <pc:sldMkLst>
          <pc:docMk/>
          <pc:sldMk cId="2532829436" sldId="295"/>
        </pc:sldMkLst>
        <pc:spChg chg="mod">
          <ac:chgData name="Yahya Mohammad Garout" userId="48478b39-db74-4b02-9727-4fe8f71c1945" providerId="ADAL" clId="{77022A8C-9F9D-4D87-9BA3-D117F155E580}" dt="2022-12-04T07:43:25.893" v="17" actId="20577"/>
          <ac:spMkLst>
            <pc:docMk/>
            <pc:sldMk cId="2532829436" sldId="295"/>
            <ac:spMk id="2" creationId="{00000000-0000-0000-0000-000000000000}"/>
          </ac:spMkLst>
        </pc:spChg>
      </pc:sldChg>
      <pc:sldChg chg="add">
        <pc:chgData name="Yahya Mohammad Garout" userId="48478b39-db74-4b02-9727-4fe8f71c1945" providerId="ADAL" clId="{77022A8C-9F9D-4D87-9BA3-D117F155E580}" dt="2022-12-04T07:42:37.410" v="4"/>
        <pc:sldMkLst>
          <pc:docMk/>
          <pc:sldMk cId="185796142" sldId="296"/>
        </pc:sldMkLst>
      </pc:sldChg>
      <pc:sldChg chg="del">
        <pc:chgData name="Yahya Mohammad Garout" userId="48478b39-db74-4b02-9727-4fe8f71c1945" providerId="ADAL" clId="{77022A8C-9F9D-4D87-9BA3-D117F155E580}" dt="2022-12-04T07:42:04.061" v="3" actId="2696"/>
        <pc:sldMkLst>
          <pc:docMk/>
          <pc:sldMk cId="3000865330"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2110944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77079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11</a:t>
            </a:fld>
            <a:endParaRPr lang="en-US"/>
          </a:p>
        </p:txBody>
      </p:sp>
    </p:spTree>
    <p:extLst>
      <p:ext uri="{BB962C8B-B14F-4D97-AF65-F5344CB8AC3E}">
        <p14:creationId xmlns:p14="http://schemas.microsoft.com/office/powerpoint/2010/main" val="264482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249916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13</a:t>
            </a:fld>
            <a:endParaRPr lang="en-US"/>
          </a:p>
        </p:txBody>
      </p:sp>
    </p:spTree>
    <p:extLst>
      <p:ext uri="{BB962C8B-B14F-4D97-AF65-F5344CB8AC3E}">
        <p14:creationId xmlns:p14="http://schemas.microsoft.com/office/powerpoint/2010/main" val="164484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14</a:t>
            </a:fld>
            <a:endParaRPr lang="en-US"/>
          </a:p>
        </p:txBody>
      </p:sp>
    </p:spTree>
    <p:extLst>
      <p:ext uri="{BB962C8B-B14F-4D97-AF65-F5344CB8AC3E}">
        <p14:creationId xmlns:p14="http://schemas.microsoft.com/office/powerpoint/2010/main" val="209023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208481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16</a:t>
            </a:fld>
            <a:endParaRPr lang="en-US"/>
          </a:p>
        </p:txBody>
      </p:sp>
    </p:spTree>
    <p:extLst>
      <p:ext uri="{BB962C8B-B14F-4D97-AF65-F5344CB8AC3E}">
        <p14:creationId xmlns:p14="http://schemas.microsoft.com/office/powerpoint/2010/main" val="222313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416111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971855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19</a:t>
            </a:fld>
            <a:endParaRPr lang="en-US"/>
          </a:p>
        </p:txBody>
      </p:sp>
    </p:spTree>
    <p:extLst>
      <p:ext uri="{BB962C8B-B14F-4D97-AF65-F5344CB8AC3E}">
        <p14:creationId xmlns:p14="http://schemas.microsoft.com/office/powerpoint/2010/main" val="23056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a:t>
            </a:fld>
            <a:endParaRPr lang="en-US"/>
          </a:p>
        </p:txBody>
      </p:sp>
    </p:spTree>
    <p:extLst>
      <p:ext uri="{BB962C8B-B14F-4D97-AF65-F5344CB8AC3E}">
        <p14:creationId xmlns:p14="http://schemas.microsoft.com/office/powerpoint/2010/main" val="94058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20</a:t>
            </a:fld>
            <a:endParaRPr lang="en-US"/>
          </a:p>
        </p:txBody>
      </p:sp>
    </p:spTree>
    <p:extLst>
      <p:ext uri="{BB962C8B-B14F-4D97-AF65-F5344CB8AC3E}">
        <p14:creationId xmlns:p14="http://schemas.microsoft.com/office/powerpoint/2010/main" val="188656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21</a:t>
            </a:fld>
            <a:endParaRPr lang="en-US"/>
          </a:p>
        </p:txBody>
      </p:sp>
    </p:spTree>
    <p:extLst>
      <p:ext uri="{BB962C8B-B14F-4D97-AF65-F5344CB8AC3E}">
        <p14:creationId xmlns:p14="http://schemas.microsoft.com/office/powerpoint/2010/main" val="226627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22</a:t>
            </a:fld>
            <a:endParaRPr lang="en-US"/>
          </a:p>
        </p:txBody>
      </p:sp>
    </p:spTree>
    <p:extLst>
      <p:ext uri="{BB962C8B-B14F-4D97-AF65-F5344CB8AC3E}">
        <p14:creationId xmlns:p14="http://schemas.microsoft.com/office/powerpoint/2010/main" val="1224646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23</a:t>
            </a:fld>
            <a:endParaRPr lang="en-US"/>
          </a:p>
        </p:txBody>
      </p:sp>
    </p:spTree>
    <p:extLst>
      <p:ext uri="{BB962C8B-B14F-4D97-AF65-F5344CB8AC3E}">
        <p14:creationId xmlns:p14="http://schemas.microsoft.com/office/powerpoint/2010/main" val="158229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24</a:t>
            </a:fld>
            <a:endParaRPr lang="en-US"/>
          </a:p>
        </p:txBody>
      </p:sp>
    </p:spTree>
    <p:extLst>
      <p:ext uri="{BB962C8B-B14F-4D97-AF65-F5344CB8AC3E}">
        <p14:creationId xmlns:p14="http://schemas.microsoft.com/office/powerpoint/2010/main" val="2604251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25</a:t>
            </a:fld>
            <a:endParaRPr lang="en-US"/>
          </a:p>
        </p:txBody>
      </p:sp>
    </p:spTree>
    <p:extLst>
      <p:ext uri="{BB962C8B-B14F-4D97-AF65-F5344CB8AC3E}">
        <p14:creationId xmlns:p14="http://schemas.microsoft.com/office/powerpoint/2010/main" val="3463742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26</a:t>
            </a:fld>
            <a:endParaRPr lang="en-US"/>
          </a:p>
        </p:txBody>
      </p:sp>
    </p:spTree>
    <p:extLst>
      <p:ext uri="{BB962C8B-B14F-4D97-AF65-F5344CB8AC3E}">
        <p14:creationId xmlns:p14="http://schemas.microsoft.com/office/powerpoint/2010/main" val="2873315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27</a:t>
            </a:fld>
            <a:endParaRPr lang="en-US"/>
          </a:p>
        </p:txBody>
      </p:sp>
    </p:spTree>
    <p:extLst>
      <p:ext uri="{BB962C8B-B14F-4D97-AF65-F5344CB8AC3E}">
        <p14:creationId xmlns:p14="http://schemas.microsoft.com/office/powerpoint/2010/main" val="163262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28</a:t>
            </a:fld>
            <a:endParaRPr lang="en-US"/>
          </a:p>
        </p:txBody>
      </p:sp>
    </p:spTree>
    <p:extLst>
      <p:ext uri="{BB962C8B-B14F-4D97-AF65-F5344CB8AC3E}">
        <p14:creationId xmlns:p14="http://schemas.microsoft.com/office/powerpoint/2010/main" val="2159142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30845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728798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From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generic class, you can create an </a:t>
            </a:r>
            <a:r>
              <a:rPr lang="en-US" sz="1200" b="1" i="0" kern="1200" dirty="0" err="1">
                <a:solidFill>
                  <a:schemeClr val="tx1"/>
                </a:solidFill>
                <a:effectLst/>
                <a:latin typeface="+mn-lt"/>
                <a:ea typeface="+mn-ea"/>
                <a:cs typeface="+mn-cs"/>
              </a:rPr>
              <a:t>ArrayList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object for holding strings, and an </a:t>
            </a:r>
            <a:r>
              <a:rPr lang="en-US" sz="1200" b="1" i="0" kern="1200" dirty="0" err="1">
                <a:solidFill>
                  <a:schemeClr val="tx1"/>
                </a:solidFill>
                <a:effectLst/>
                <a:latin typeface="+mn-lt"/>
                <a:ea typeface="+mn-ea"/>
                <a:cs typeface="+mn-cs"/>
              </a:rPr>
              <a:t>ArrayList</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for holding numbers. Here, strings and numbers are concrete types that replace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generic type.</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383404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31</a:t>
            </a:fld>
            <a:endParaRPr lang="en-US"/>
          </a:p>
        </p:txBody>
      </p:sp>
    </p:spTree>
    <p:extLst>
      <p:ext uri="{BB962C8B-B14F-4D97-AF65-F5344CB8AC3E}">
        <p14:creationId xmlns:p14="http://schemas.microsoft.com/office/powerpoint/2010/main" val="3336421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32</a:t>
            </a:fld>
            <a:endParaRPr lang="en-US"/>
          </a:p>
        </p:txBody>
      </p:sp>
    </p:spTree>
    <p:extLst>
      <p:ext uri="{BB962C8B-B14F-4D97-AF65-F5344CB8AC3E}">
        <p14:creationId xmlns:p14="http://schemas.microsoft.com/office/powerpoint/2010/main" val="1118708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33</a:t>
            </a:fld>
            <a:endParaRPr lang="en-US"/>
          </a:p>
        </p:txBody>
      </p:sp>
    </p:spTree>
    <p:extLst>
      <p:ext uri="{BB962C8B-B14F-4D97-AF65-F5344CB8AC3E}">
        <p14:creationId xmlns:p14="http://schemas.microsoft.com/office/powerpoint/2010/main" val="3615072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34</a:t>
            </a:fld>
            <a:endParaRPr lang="en-US"/>
          </a:p>
        </p:txBody>
      </p:sp>
    </p:spTree>
    <p:extLst>
      <p:ext uri="{BB962C8B-B14F-4D97-AF65-F5344CB8AC3E}">
        <p14:creationId xmlns:p14="http://schemas.microsoft.com/office/powerpoint/2010/main" val="2718916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 generic type can be defined for a class or interface. A concrete type must be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specified when using the class to create an object or using the class or interface to</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declare a reference variable</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35</a:t>
            </a:fld>
            <a:endParaRPr lang="en-US"/>
          </a:p>
        </p:txBody>
      </p:sp>
    </p:spTree>
    <p:extLst>
      <p:ext uri="{BB962C8B-B14F-4D97-AF65-F5344CB8AC3E}">
        <p14:creationId xmlns:p14="http://schemas.microsoft.com/office/powerpoint/2010/main" val="2084805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36</a:t>
            </a:fld>
            <a:endParaRPr lang="en-US"/>
          </a:p>
        </p:txBody>
      </p:sp>
    </p:spTree>
    <p:extLst>
      <p:ext uri="{BB962C8B-B14F-4D97-AF65-F5344CB8AC3E}">
        <p14:creationId xmlns:p14="http://schemas.microsoft.com/office/powerpoint/2010/main" val="43857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37</a:t>
            </a:fld>
            <a:endParaRPr lang="en-US"/>
          </a:p>
        </p:txBody>
      </p:sp>
    </p:spTree>
    <p:extLst>
      <p:ext uri="{BB962C8B-B14F-4D97-AF65-F5344CB8AC3E}">
        <p14:creationId xmlns:p14="http://schemas.microsoft.com/office/powerpoint/2010/main" val="281534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2717942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39</a:t>
            </a:fld>
            <a:endParaRPr lang="en-US"/>
          </a:p>
        </p:txBody>
      </p:sp>
    </p:spTree>
    <p:extLst>
      <p:ext uri="{BB962C8B-B14F-4D97-AF65-F5344CB8AC3E}">
        <p14:creationId xmlns:p14="http://schemas.microsoft.com/office/powerpoint/2010/main" val="358489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272390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40</a:t>
            </a:fld>
            <a:endParaRPr lang="en-US"/>
          </a:p>
        </p:txBody>
      </p:sp>
    </p:spTree>
    <p:extLst>
      <p:ext uri="{BB962C8B-B14F-4D97-AF65-F5344CB8AC3E}">
        <p14:creationId xmlns:p14="http://schemas.microsoft.com/office/powerpoint/2010/main" val="513886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41</a:t>
            </a:fld>
            <a:endParaRPr lang="en-US"/>
          </a:p>
        </p:txBody>
      </p:sp>
    </p:spTree>
    <p:extLst>
      <p:ext uri="{BB962C8B-B14F-4D97-AF65-F5344CB8AC3E}">
        <p14:creationId xmlns:p14="http://schemas.microsoft.com/office/powerpoint/2010/main" val="3781974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42</a:t>
            </a:fld>
            <a:endParaRPr lang="en-US"/>
          </a:p>
        </p:txBody>
      </p:sp>
    </p:spTree>
    <p:extLst>
      <p:ext uri="{BB962C8B-B14F-4D97-AF65-F5344CB8AC3E}">
        <p14:creationId xmlns:p14="http://schemas.microsoft.com/office/powerpoint/2010/main" val="346619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43</a:t>
            </a:fld>
            <a:endParaRPr lang="en-US"/>
          </a:p>
        </p:txBody>
      </p:sp>
    </p:spTree>
    <p:extLst>
      <p:ext uri="{BB962C8B-B14F-4D97-AF65-F5344CB8AC3E}">
        <p14:creationId xmlns:p14="http://schemas.microsoft.com/office/powerpoint/2010/main" val="2386768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44</a:t>
            </a:fld>
            <a:endParaRPr lang="en-US"/>
          </a:p>
        </p:txBody>
      </p:sp>
    </p:spTree>
    <p:extLst>
      <p:ext uri="{BB962C8B-B14F-4D97-AF65-F5344CB8AC3E}">
        <p14:creationId xmlns:p14="http://schemas.microsoft.com/office/powerpoint/2010/main" val="3184736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45</a:t>
            </a:fld>
            <a:endParaRPr lang="en-US"/>
          </a:p>
        </p:txBody>
      </p:sp>
    </p:spTree>
    <p:extLst>
      <p:ext uri="{BB962C8B-B14F-4D97-AF65-F5344CB8AC3E}">
        <p14:creationId xmlns:p14="http://schemas.microsoft.com/office/powerpoint/2010/main" val="174388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46</a:t>
            </a:fld>
            <a:endParaRPr lang="en-US"/>
          </a:p>
        </p:txBody>
      </p:sp>
    </p:spTree>
    <p:extLst>
      <p:ext uri="{BB962C8B-B14F-4D97-AF65-F5344CB8AC3E}">
        <p14:creationId xmlns:p14="http://schemas.microsoft.com/office/powerpoint/2010/main" val="2590649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47</a:t>
            </a:fld>
            <a:endParaRPr lang="en-US"/>
          </a:p>
        </p:txBody>
      </p:sp>
    </p:spTree>
    <p:extLst>
      <p:ext uri="{BB962C8B-B14F-4D97-AF65-F5344CB8AC3E}">
        <p14:creationId xmlns:p14="http://schemas.microsoft.com/office/powerpoint/2010/main" val="40450222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48</a:t>
            </a:fld>
            <a:endParaRPr lang="en-US"/>
          </a:p>
        </p:txBody>
      </p:sp>
    </p:spTree>
    <p:extLst>
      <p:ext uri="{BB962C8B-B14F-4D97-AF65-F5344CB8AC3E}">
        <p14:creationId xmlns:p14="http://schemas.microsoft.com/office/powerpoint/2010/main" val="2961498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49</a:t>
            </a:fld>
            <a:endParaRPr lang="en-US"/>
          </a:p>
        </p:txBody>
      </p:sp>
    </p:spTree>
    <p:extLst>
      <p:ext uri="{BB962C8B-B14F-4D97-AF65-F5344CB8AC3E}">
        <p14:creationId xmlns:p14="http://schemas.microsoft.com/office/powerpoint/2010/main" val="266136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827201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50</a:t>
            </a:fld>
            <a:endParaRPr lang="en-US"/>
          </a:p>
        </p:txBody>
      </p:sp>
    </p:spTree>
    <p:extLst>
      <p:ext uri="{BB962C8B-B14F-4D97-AF65-F5344CB8AC3E}">
        <p14:creationId xmlns:p14="http://schemas.microsoft.com/office/powerpoint/2010/main" val="881671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51</a:t>
            </a:fld>
            <a:endParaRPr lang="en-US"/>
          </a:p>
        </p:txBody>
      </p:sp>
    </p:spTree>
    <p:extLst>
      <p:ext uri="{BB962C8B-B14F-4D97-AF65-F5344CB8AC3E}">
        <p14:creationId xmlns:p14="http://schemas.microsoft.com/office/powerpoint/2010/main" val="1925773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52</a:t>
            </a:fld>
            <a:endParaRPr lang="en-US"/>
          </a:p>
        </p:txBody>
      </p:sp>
    </p:spTree>
    <p:extLst>
      <p:ext uri="{BB962C8B-B14F-4D97-AF65-F5344CB8AC3E}">
        <p14:creationId xmlns:p14="http://schemas.microsoft.com/office/powerpoint/2010/main" val="2422415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53</a:t>
            </a:fld>
            <a:endParaRPr lang="en-US"/>
          </a:p>
        </p:txBody>
      </p:sp>
    </p:spTree>
    <p:extLst>
      <p:ext uri="{BB962C8B-B14F-4D97-AF65-F5344CB8AC3E}">
        <p14:creationId xmlns:p14="http://schemas.microsoft.com/office/powerpoint/2010/main" val="2064581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54</a:t>
            </a:fld>
            <a:endParaRPr lang="en-US"/>
          </a:p>
        </p:txBody>
      </p:sp>
    </p:spTree>
    <p:extLst>
      <p:ext uri="{BB962C8B-B14F-4D97-AF65-F5344CB8AC3E}">
        <p14:creationId xmlns:p14="http://schemas.microsoft.com/office/powerpoint/2010/main" val="2484590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55</a:t>
            </a:fld>
            <a:endParaRPr lang="en-US"/>
          </a:p>
        </p:txBody>
      </p:sp>
    </p:spTree>
    <p:extLst>
      <p:ext uri="{BB962C8B-B14F-4D97-AF65-F5344CB8AC3E}">
        <p14:creationId xmlns:p14="http://schemas.microsoft.com/office/powerpoint/2010/main" val="1406151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56</a:t>
            </a:fld>
            <a:endParaRPr lang="en-US"/>
          </a:p>
        </p:txBody>
      </p:sp>
    </p:spTree>
    <p:extLst>
      <p:ext uri="{BB962C8B-B14F-4D97-AF65-F5344CB8AC3E}">
        <p14:creationId xmlns:p14="http://schemas.microsoft.com/office/powerpoint/2010/main" val="21049167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57</a:t>
            </a:fld>
            <a:endParaRPr lang="en-US"/>
          </a:p>
        </p:txBody>
      </p:sp>
    </p:spTree>
    <p:extLst>
      <p:ext uri="{BB962C8B-B14F-4D97-AF65-F5344CB8AC3E}">
        <p14:creationId xmlns:p14="http://schemas.microsoft.com/office/powerpoint/2010/main" val="15581049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58</a:t>
            </a:fld>
            <a:endParaRPr lang="en-US"/>
          </a:p>
        </p:txBody>
      </p:sp>
    </p:spTree>
    <p:extLst>
      <p:ext uri="{BB962C8B-B14F-4D97-AF65-F5344CB8AC3E}">
        <p14:creationId xmlns:p14="http://schemas.microsoft.com/office/powerpoint/2010/main" val="36147136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59</a:t>
            </a:fld>
            <a:endParaRPr lang="en-US"/>
          </a:p>
        </p:txBody>
      </p:sp>
    </p:spTree>
    <p:extLst>
      <p:ext uri="{BB962C8B-B14F-4D97-AF65-F5344CB8AC3E}">
        <p14:creationId xmlns:p14="http://schemas.microsoft.com/office/powerpoint/2010/main" val="2153544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16925106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60</a:t>
            </a:fld>
            <a:endParaRPr lang="en-US"/>
          </a:p>
        </p:txBody>
      </p:sp>
    </p:spTree>
    <p:extLst>
      <p:ext uri="{BB962C8B-B14F-4D97-AF65-F5344CB8AC3E}">
        <p14:creationId xmlns:p14="http://schemas.microsoft.com/office/powerpoint/2010/main" val="22836093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61</a:t>
            </a:fld>
            <a:endParaRPr lang="en-US"/>
          </a:p>
        </p:txBody>
      </p:sp>
    </p:spTree>
    <p:extLst>
      <p:ext uri="{BB962C8B-B14F-4D97-AF65-F5344CB8AC3E}">
        <p14:creationId xmlns:p14="http://schemas.microsoft.com/office/powerpoint/2010/main" val="1937635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62</a:t>
            </a:fld>
            <a:endParaRPr lang="en-US"/>
          </a:p>
        </p:txBody>
      </p:sp>
    </p:spTree>
    <p:extLst>
      <p:ext uri="{BB962C8B-B14F-4D97-AF65-F5344CB8AC3E}">
        <p14:creationId xmlns:p14="http://schemas.microsoft.com/office/powerpoint/2010/main" val="342669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258467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121944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64260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Module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Module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249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6863"/>
            <a:ext cx="8543637" cy="5413365"/>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000" b="0">
                <a:latin typeface="Times New Roman" panose="02020603050405020304" pitchFamily="18" charset="0"/>
                <a:cs typeface="Times New Roman" panose="02020603050405020304" pitchFamily="18" charset="0"/>
              </a:defRPr>
            </a:lvl2pPr>
            <a:lvl3pPr>
              <a:buClr>
                <a:srgbClr val="1A864B"/>
              </a:buClr>
              <a:defRPr sz="1800" b="0">
                <a:latin typeface="Times New Roman" panose="02020603050405020304" pitchFamily="18" charset="0"/>
                <a:cs typeface="Times New Roman" panose="02020603050405020304" pitchFamily="18" charset="0"/>
              </a:defRPr>
            </a:lvl3pPr>
            <a:lvl4pPr>
              <a:buClr>
                <a:srgbClr val="1A864B"/>
              </a:buClr>
              <a:defRPr sz="1600" b="0">
                <a:latin typeface="Times New Roman" panose="02020603050405020304" pitchFamily="18" charset="0"/>
                <a:cs typeface="Times New Roman" panose="02020603050405020304" pitchFamily="18" charset="0"/>
              </a:defRPr>
            </a:lvl4pPr>
            <a:lvl5pPr>
              <a:buClr>
                <a:srgbClr val="1A864B"/>
              </a:buClr>
              <a:defRPr sz="16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20</a:t>
            </a:r>
            <a:endParaRPr lang="en-US" sz="1600" dirty="0">
              <a:latin typeface="Garamond" panose="02020404030301010803" pitchFamily="18" charset="0"/>
            </a:endParaRP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11</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6863"/>
            <a:ext cx="8543637" cy="5413365"/>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000" b="0">
                <a:latin typeface="Times New Roman" panose="02020603050405020304" pitchFamily="18" charset="0"/>
                <a:cs typeface="Times New Roman" panose="02020603050405020304" pitchFamily="18" charset="0"/>
              </a:defRPr>
            </a:lvl2pPr>
            <a:lvl3pPr>
              <a:buClr>
                <a:srgbClr val="1A864B"/>
              </a:buClr>
              <a:defRPr sz="1800" b="0">
                <a:latin typeface="Times New Roman" panose="02020603050405020304" pitchFamily="18" charset="0"/>
                <a:cs typeface="Times New Roman" panose="02020603050405020304" pitchFamily="18" charset="0"/>
              </a:defRPr>
            </a:lvl3pPr>
            <a:lvl4pPr>
              <a:buClr>
                <a:srgbClr val="1A864B"/>
              </a:buClr>
              <a:defRPr sz="1600" b="0">
                <a:latin typeface="Times New Roman" panose="02020603050405020304" pitchFamily="18" charset="0"/>
                <a:cs typeface="Times New Roman" panose="02020603050405020304" pitchFamily="18" charset="0"/>
              </a:defRPr>
            </a:lvl4pPr>
            <a:lvl5pPr>
              <a:buClr>
                <a:srgbClr val="1A864B"/>
              </a:buClr>
              <a:defRPr sz="16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19</a:t>
            </a:r>
            <a:endParaRPr lang="en-US" sz="1600" dirty="0">
              <a:latin typeface="Garamond" panose="02020404030301010803" pitchFamily="18" charset="0"/>
            </a:endParaRP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11</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255473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6863"/>
            <a:ext cx="8543637" cy="5413365"/>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000" b="0">
                <a:latin typeface="Times New Roman" panose="02020603050405020304" pitchFamily="18" charset="0"/>
                <a:cs typeface="Times New Roman" panose="02020603050405020304" pitchFamily="18" charset="0"/>
              </a:defRPr>
            </a:lvl2pPr>
            <a:lvl3pPr>
              <a:buClr>
                <a:srgbClr val="1A864B"/>
              </a:buClr>
              <a:defRPr sz="1800" b="0">
                <a:latin typeface="Times New Roman" panose="02020603050405020304" pitchFamily="18" charset="0"/>
                <a:cs typeface="Times New Roman" panose="02020603050405020304" pitchFamily="18" charset="0"/>
              </a:defRPr>
            </a:lvl3pPr>
            <a:lvl4pPr>
              <a:buClr>
                <a:srgbClr val="1A864B"/>
              </a:buClr>
              <a:defRPr sz="1600" b="0">
                <a:latin typeface="Times New Roman" panose="02020603050405020304" pitchFamily="18" charset="0"/>
                <a:cs typeface="Times New Roman" panose="02020603050405020304" pitchFamily="18" charset="0"/>
              </a:defRPr>
            </a:lvl4pPr>
            <a:lvl5pPr>
              <a:buClr>
                <a:srgbClr val="1A864B"/>
              </a:buClr>
              <a:defRPr sz="16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21</a:t>
            </a:r>
            <a:endParaRPr lang="en-US" sz="1600" dirty="0">
              <a:latin typeface="Garamond" panose="02020404030301010803" pitchFamily="18" charset="0"/>
            </a:endParaRP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11</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208386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2" r:id="rId3"/>
    <p:sldLayoutId id="2147483663" r:id="rId4"/>
    <p:sldLayoutId id="2147483664" r:id="rId5"/>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0.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11: Lists, Generics, Sets and Maps</a:t>
            </a:r>
          </a:p>
        </p:txBody>
      </p:sp>
      <p:sp>
        <p:nvSpPr>
          <p:cNvPr id="4" name="Title 1"/>
          <p:cNvSpPr txBox="1">
            <a:spLocks/>
          </p:cNvSpPr>
          <p:nvPr/>
        </p:nvSpPr>
        <p:spPr>
          <a:xfrm>
            <a:off x="2560320" y="4691998"/>
            <a:ext cx="4023360"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r>
              <a:rPr lang="en-US" dirty="0"/>
              <a:t>Chapter</a:t>
            </a:r>
            <a:r>
              <a:rPr lang="en-US" baseline="0" dirty="0"/>
              <a:t> 20,19 and 21</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list stores elements in a sequential order, and allows the user to specify where the element is stored. The user can access the elements by index. </a:t>
            </a:r>
          </a:p>
          <a:p>
            <a:endParaRPr lang="en-US" dirty="0"/>
          </a:p>
        </p:txBody>
      </p:sp>
      <p:sp>
        <p:nvSpPr>
          <p:cNvPr id="3" name="Title 2"/>
          <p:cNvSpPr>
            <a:spLocks noGrp="1"/>
          </p:cNvSpPr>
          <p:nvPr>
            <p:ph type="ctrTitle"/>
          </p:nvPr>
        </p:nvSpPr>
        <p:spPr/>
        <p:txBody>
          <a:bodyPr/>
          <a:lstStyle/>
          <a:p>
            <a:r>
              <a:rPr lang="en-US" dirty="0"/>
              <a:t>The List Interface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77" y="2454444"/>
            <a:ext cx="8532395" cy="400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Rectangle 4"/>
          <p:cNvSpPr/>
          <p:nvPr/>
        </p:nvSpPr>
        <p:spPr>
          <a:xfrm>
            <a:off x="4823446" y="2054334"/>
            <a:ext cx="4391095" cy="800219"/>
          </a:xfrm>
          <a:prstGeom prst="rect">
            <a:avLst/>
          </a:prstGeom>
        </p:spPr>
        <p:txBody>
          <a:bodyPr wrap="square">
            <a:spAutoFit/>
          </a:bodyPr>
          <a:lstStyle/>
          <a:p>
            <a:pPr>
              <a:spcBef>
                <a:spcPts val="1200"/>
              </a:spcBef>
            </a:pPr>
            <a:r>
              <a:rPr lang="en-US" dirty="0">
                <a:latin typeface="Times New Roman" panose="02020603050405020304" pitchFamily="18" charset="0"/>
                <a:cs typeface="Times New Roman" panose="02020603050405020304" pitchFamily="18" charset="0"/>
              </a:rPr>
              <a:t>- adds position-oriented operations </a:t>
            </a:r>
          </a:p>
          <a:p>
            <a:pPr>
              <a:spcBef>
                <a:spcPts val="1200"/>
              </a:spcBef>
            </a:pPr>
            <a:r>
              <a:rPr lang="en-US" dirty="0">
                <a:latin typeface="Times New Roman" panose="02020603050405020304" pitchFamily="18" charset="0"/>
                <a:cs typeface="Times New Roman" panose="02020603050405020304" pitchFamily="18" charset="0"/>
              </a:rPr>
              <a:t>- enables a list to be traversed bidirectionally.</a:t>
            </a:r>
          </a:p>
        </p:txBody>
      </p:sp>
    </p:spTree>
    <p:extLst>
      <p:ext uri="{BB962C8B-B14F-4D97-AF65-F5344CB8AC3E}">
        <p14:creationId xmlns:p14="http://schemas.microsoft.com/office/powerpoint/2010/main" val="53365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t>
            </a:r>
            <a:r>
              <a:rPr lang="en-US" dirty="0">
                <a:solidFill>
                  <a:srgbClr val="FF0000"/>
                </a:solidFill>
              </a:rPr>
              <a:t>ArrayList</a:t>
            </a:r>
            <a:r>
              <a:rPr lang="en-US" dirty="0"/>
              <a:t> class and the </a:t>
            </a:r>
            <a:r>
              <a:rPr lang="en-US" dirty="0">
                <a:solidFill>
                  <a:schemeClr val="accent5"/>
                </a:solidFill>
              </a:rPr>
              <a:t>LinkedList</a:t>
            </a:r>
            <a:r>
              <a:rPr lang="en-US" dirty="0"/>
              <a:t> class are concrete implementations of the </a:t>
            </a:r>
            <a:r>
              <a:rPr lang="en-US" dirty="0">
                <a:solidFill>
                  <a:srgbClr val="00B050"/>
                </a:solidFill>
              </a:rPr>
              <a:t>List</a:t>
            </a:r>
            <a:r>
              <a:rPr lang="en-US" dirty="0"/>
              <a:t> interface. </a:t>
            </a:r>
          </a:p>
          <a:p>
            <a:r>
              <a:rPr lang="en-US" dirty="0"/>
              <a:t>ArrayList or LinkedList</a:t>
            </a:r>
          </a:p>
          <a:p>
            <a:pPr lvl="1"/>
            <a:r>
              <a:rPr lang="en-US" dirty="0">
                <a:solidFill>
                  <a:srgbClr val="FF0000"/>
                </a:solidFill>
              </a:rPr>
              <a:t>ArrayList</a:t>
            </a:r>
            <a:r>
              <a:rPr lang="en-US" dirty="0"/>
              <a:t> : If your application requires random access through an index without inserting or removing elements from any place other than the end.</a:t>
            </a:r>
          </a:p>
          <a:p>
            <a:pPr lvl="1"/>
            <a:endParaRPr lang="en-US" dirty="0"/>
          </a:p>
          <a:p>
            <a:pPr lvl="1"/>
            <a:r>
              <a:rPr lang="en-US" dirty="0">
                <a:solidFill>
                  <a:schemeClr val="accent5"/>
                </a:solidFill>
              </a:rPr>
              <a:t>LinkedList</a:t>
            </a:r>
            <a:r>
              <a:rPr lang="en-US" dirty="0"/>
              <a:t>: your application requires the insertion or deletion of elements from any place in the list.</a:t>
            </a:r>
          </a:p>
          <a:p>
            <a:pPr lvl="1"/>
            <a:endParaRPr lang="en-US" dirty="0"/>
          </a:p>
          <a:p>
            <a:r>
              <a:rPr lang="en-US" dirty="0"/>
              <a:t>List or Arrays:</a:t>
            </a:r>
          </a:p>
          <a:p>
            <a:pPr lvl="1"/>
            <a:r>
              <a:rPr lang="en-US" dirty="0"/>
              <a:t>A list can grow or shrink dynamically. </a:t>
            </a:r>
          </a:p>
          <a:p>
            <a:pPr lvl="1"/>
            <a:r>
              <a:rPr lang="en-US" dirty="0"/>
              <a:t>An array is fixed once it is created. </a:t>
            </a:r>
          </a:p>
          <a:p>
            <a:pPr lvl="1"/>
            <a:r>
              <a:rPr lang="en-US" dirty="0"/>
              <a:t>If your application does not require insertion or deletion of elements, the most efficient data structure is the array.</a:t>
            </a:r>
          </a:p>
          <a:p>
            <a:endParaRPr lang="en-US" dirty="0"/>
          </a:p>
        </p:txBody>
      </p:sp>
      <p:sp>
        <p:nvSpPr>
          <p:cNvPr id="3" name="Title 2"/>
          <p:cNvSpPr>
            <a:spLocks noGrp="1"/>
          </p:cNvSpPr>
          <p:nvPr>
            <p:ph type="ctrTitle"/>
          </p:nvPr>
        </p:nvSpPr>
        <p:spPr/>
        <p:txBody>
          <a:bodyPr/>
          <a:lstStyle/>
          <a:p>
            <a:r>
              <a:rPr lang="en-US" dirty="0"/>
              <a:t>ArrayList and LinkedList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spTree>
    <p:extLst>
      <p:ext uri="{BB962C8B-B14F-4D97-AF65-F5344CB8AC3E}">
        <p14:creationId xmlns:p14="http://schemas.microsoft.com/office/powerpoint/2010/main" val="80162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45222"/>
            <a:ext cx="8543637" cy="5305629"/>
          </a:xfrm>
        </p:spPr>
        <p:txBody>
          <a:bodyPr>
            <a:normAutofit/>
          </a:bodyPr>
          <a:lstStyle/>
          <a:p>
            <a:pPr>
              <a:spcBef>
                <a:spcPts val="600"/>
              </a:spcBef>
            </a:pPr>
            <a:r>
              <a:rPr lang="en-US" sz="2200" dirty="0"/>
              <a:t>ArrayList is a resizable-array implementation of the List interface</a:t>
            </a:r>
          </a:p>
          <a:p>
            <a:pPr>
              <a:spcBef>
                <a:spcPts val="600"/>
              </a:spcBef>
            </a:pPr>
            <a:r>
              <a:rPr lang="en-US" sz="2200" dirty="0"/>
              <a:t>Each ArrayList instance has a capacity, the maximum number of elements it can hold without resizing the internal array.</a:t>
            </a:r>
          </a:p>
          <a:p>
            <a:pPr>
              <a:spcBef>
                <a:spcPts val="600"/>
              </a:spcBef>
            </a:pPr>
            <a:r>
              <a:rPr lang="en-US" sz="2200" dirty="0"/>
              <a:t>The size of ArrayList is the number of elements it currently has</a:t>
            </a:r>
          </a:p>
          <a:p>
            <a:pPr>
              <a:spcBef>
                <a:spcPts val="600"/>
              </a:spcBef>
            </a:pPr>
            <a:endParaRPr lang="en-US" sz="2200" dirty="0"/>
          </a:p>
        </p:txBody>
      </p:sp>
      <p:sp>
        <p:nvSpPr>
          <p:cNvPr id="3" name="Title 2"/>
          <p:cNvSpPr>
            <a:spLocks noGrp="1"/>
          </p:cNvSpPr>
          <p:nvPr>
            <p:ph type="ctrTitle"/>
          </p:nvPr>
        </p:nvSpPr>
        <p:spPr/>
        <p:txBody>
          <a:bodyPr/>
          <a:lstStyle/>
          <a:p>
            <a:r>
              <a:rPr lang="en-US" dirty="0" err="1"/>
              <a:t>java.util.ArrayList</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graphicFrame>
        <p:nvGraphicFramePr>
          <p:cNvPr id="5" name="Object 10"/>
          <p:cNvGraphicFramePr>
            <a:graphicFrameLocks noChangeAspect="1"/>
          </p:cNvGraphicFramePr>
          <p:nvPr>
            <p:extLst>
              <p:ext uri="{D42A27DB-BD31-4B8C-83A1-F6EECF244321}">
                <p14:modId xmlns:p14="http://schemas.microsoft.com/office/powerpoint/2010/main" val="4156869266"/>
              </p:ext>
            </p:extLst>
          </p:nvPr>
        </p:nvGraphicFramePr>
        <p:xfrm>
          <a:off x="312738" y="3067050"/>
          <a:ext cx="5911850" cy="3290888"/>
        </p:xfrm>
        <a:graphic>
          <a:graphicData uri="http://schemas.openxmlformats.org/presentationml/2006/ole">
            <mc:AlternateContent xmlns:mc="http://schemas.openxmlformats.org/markup-compatibility/2006">
              <mc:Choice xmlns:v="urn:schemas-microsoft-com:vml" Requires="v">
                <p:oleObj name="Picture" r:id="rId3" imgW="4140360" imgH="2298600" progId="Word.Picture.8">
                  <p:embed/>
                </p:oleObj>
              </mc:Choice>
              <mc:Fallback>
                <p:oleObj name="Picture" r:id="rId3" imgW="4140360" imgH="2298600" progId="Word.Picture.8">
                  <p:embed/>
                  <p:pic>
                    <p:nvPicPr>
                      <p:cNvPr id="5" name="Object 10"/>
                      <p:cNvPicPr>
                        <a:picLocks noChangeAspect="1" noChangeArrowheads="1"/>
                      </p:cNvPicPr>
                      <p:nvPr/>
                    </p:nvPicPr>
                    <p:blipFill>
                      <a:blip r:embed="rId4"/>
                      <a:srcRect/>
                      <a:stretch>
                        <a:fillRect/>
                      </a:stretch>
                    </p:blipFill>
                    <p:spPr bwMode="auto">
                      <a:xfrm>
                        <a:off x="312738" y="3067050"/>
                        <a:ext cx="5911850" cy="3290888"/>
                      </a:xfrm>
                      <a:prstGeom prst="rect">
                        <a:avLst/>
                      </a:prstGeom>
                      <a:noFill/>
                      <a:ln>
                        <a:noFill/>
                      </a:ln>
                    </p:spPr>
                  </p:pic>
                </p:oleObj>
              </mc:Fallback>
            </mc:AlternateContent>
          </a:graphicData>
        </a:graphic>
      </p:graphicFrame>
      <p:sp>
        <p:nvSpPr>
          <p:cNvPr id="6" name="Content Placeholder 1"/>
          <p:cNvSpPr txBox="1">
            <a:spLocks/>
          </p:cNvSpPr>
          <p:nvPr/>
        </p:nvSpPr>
        <p:spPr>
          <a:xfrm>
            <a:off x="2928654" y="2518359"/>
            <a:ext cx="5900877" cy="2649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dirty="0">
                <a:solidFill>
                  <a:schemeClr val="accent5"/>
                </a:solidFill>
              </a:rPr>
              <a:t>ArrayList capacity grows automatically</a:t>
            </a:r>
          </a:p>
          <a:p>
            <a:pPr lvl="1">
              <a:spcBef>
                <a:spcPts val="1200"/>
              </a:spcBef>
            </a:pPr>
            <a:r>
              <a:rPr lang="en-US" dirty="0"/>
              <a:t>If the capacity of the array is exceeded, a larger new array is created and all the elements from the current array are copied to the new array.</a:t>
            </a:r>
          </a:p>
          <a:p>
            <a:pPr>
              <a:spcBef>
                <a:spcPts val="1200"/>
              </a:spcBef>
            </a:pPr>
            <a:r>
              <a:rPr lang="en-US" dirty="0" err="1">
                <a:solidFill>
                  <a:srgbClr val="FF0000"/>
                </a:solidFill>
              </a:rPr>
              <a:t>ArrayList</a:t>
            </a:r>
            <a:r>
              <a:rPr lang="en-US" dirty="0">
                <a:solidFill>
                  <a:srgbClr val="FF0000"/>
                </a:solidFill>
              </a:rPr>
              <a:t> does not automatically shrink. </a:t>
            </a:r>
          </a:p>
          <a:p>
            <a:pPr lvl="1">
              <a:spcBef>
                <a:spcPts val="1200"/>
              </a:spcBef>
            </a:pPr>
            <a:r>
              <a:rPr lang="en-US" dirty="0"/>
              <a:t>You can use the </a:t>
            </a:r>
            <a:r>
              <a:rPr lang="en-US" dirty="0" err="1"/>
              <a:t>trimToSize</a:t>
            </a:r>
            <a:r>
              <a:rPr lang="en-US" dirty="0"/>
              <a:t>() method to reduce the array capacity to the size of the list</a:t>
            </a:r>
          </a:p>
          <a:p>
            <a:pPr>
              <a:spcBef>
                <a:spcPts val="1200"/>
              </a:spcBef>
            </a:pPr>
            <a:endParaRPr lang="en-US" dirty="0"/>
          </a:p>
        </p:txBody>
      </p:sp>
    </p:spTree>
    <p:extLst>
      <p:ext uri="{BB962C8B-B14F-4D97-AF65-F5344CB8AC3E}">
        <p14:creationId xmlns:p14="http://schemas.microsoft.com/office/powerpoint/2010/main" val="36210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Creating </a:t>
            </a:r>
            <a:r>
              <a:rPr lang="en-US" dirty="0" err="1"/>
              <a:t>ArrayList</a:t>
            </a:r>
            <a:endParaRPr lang="en-US" dirty="0"/>
          </a:p>
          <a:p>
            <a:pPr lvl="1"/>
            <a:r>
              <a:rPr lang="en-US" dirty="0"/>
              <a:t>ArrayList &lt;</a:t>
            </a:r>
            <a:r>
              <a:rPr lang="en-US" dirty="0">
                <a:latin typeface="Times New Roman" panose="02020603050405020304" pitchFamily="18" charset="0"/>
                <a:cs typeface="Times New Roman" panose="02020603050405020304" pitchFamily="18" charset="0"/>
              </a:rPr>
              <a:t>Integer&gt; list1 = new ArrayList&lt;&gt;();</a:t>
            </a:r>
          </a:p>
          <a:p>
            <a:pPr marL="742950" lvl="1" indent="-285750"/>
            <a:endParaRPr lang="en-US" dirty="0">
              <a:latin typeface="Times New Roman" panose="02020603050405020304" pitchFamily="18" charset="0"/>
              <a:cs typeface="Times New Roman" panose="02020603050405020304" pitchFamily="18" charset="0"/>
            </a:endParaRPr>
          </a:p>
          <a:p>
            <a:pPr marL="742950" lvl="1" indent="-285750"/>
            <a:r>
              <a:rPr lang="en-US" dirty="0">
                <a:latin typeface="Times New Roman" panose="02020603050405020304" pitchFamily="18" charset="0"/>
                <a:cs typeface="Times New Roman" panose="02020603050405020304" pitchFamily="18" charset="0"/>
              </a:rPr>
              <a:t>String[] array = {"yellow", "red", "green", "blue"};</a:t>
            </a:r>
          </a:p>
          <a:p>
            <a:pPr marL="742950" lvl="1" indent="-285750"/>
            <a:endParaRPr lang="en-US" dirty="0"/>
          </a:p>
          <a:p>
            <a:pPr marL="742950" lvl="1" indent="-285750"/>
            <a:r>
              <a:rPr lang="en-US" dirty="0"/>
              <a:t>List&lt;String</a:t>
            </a:r>
            <a:r>
              <a:rPr lang="en-US" dirty="0">
                <a:latin typeface="Times New Roman" panose="02020603050405020304" pitchFamily="18" charset="0"/>
                <a:cs typeface="Times New Roman" panose="02020603050405020304" pitchFamily="18" charset="0"/>
              </a:rPr>
              <a:t>&gt; list2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(array);</a:t>
            </a:r>
          </a:p>
          <a:p>
            <a:pPr marL="742950" lvl="1" indent="-285750"/>
            <a:endParaRPr lang="en-US" dirty="0"/>
          </a:p>
          <a:p>
            <a:pPr marL="742950" lvl="1" indent="-285750"/>
            <a:r>
              <a:rPr lang="en-US" dirty="0"/>
              <a:t>ArrayList&lt;String&gt; lis3 = new ArrayList&lt;String&gt;( list2 );</a:t>
            </a:r>
          </a:p>
          <a:p>
            <a:r>
              <a:rPr lang="en-US" dirty="0"/>
              <a:t>Adding elements to an </a:t>
            </a:r>
            <a:r>
              <a:rPr lang="en-US" dirty="0" err="1"/>
              <a:t>ArrayList</a:t>
            </a:r>
            <a:r>
              <a:rPr lang="en-US" dirty="0"/>
              <a:t>:</a:t>
            </a:r>
          </a:p>
          <a:p>
            <a:pPr lvl="1"/>
            <a:r>
              <a:rPr lang="en-US" dirty="0" err="1"/>
              <a:t>list.add</a:t>
            </a:r>
            <a:r>
              <a:rPr lang="en-US" dirty="0"/>
              <a:t>(object)</a:t>
            </a:r>
          </a:p>
          <a:p>
            <a:pPr lvl="1"/>
            <a:r>
              <a:rPr lang="en-US" dirty="0" err="1"/>
              <a:t>list.add</a:t>
            </a:r>
            <a:r>
              <a:rPr lang="en-US" dirty="0"/>
              <a:t>(</a:t>
            </a:r>
            <a:r>
              <a:rPr lang="en-US" dirty="0" err="1"/>
              <a:t>index,object</a:t>
            </a:r>
            <a:r>
              <a:rPr lang="en-US" dirty="0"/>
              <a:t>)</a:t>
            </a:r>
          </a:p>
          <a:p>
            <a:r>
              <a:rPr lang="en-US" dirty="0"/>
              <a:t>Accessing an element in </a:t>
            </a:r>
            <a:r>
              <a:rPr lang="en-US" dirty="0" err="1"/>
              <a:t>ArrayList</a:t>
            </a:r>
            <a:endParaRPr lang="en-US" dirty="0"/>
          </a:p>
          <a:p>
            <a:pPr lvl="1"/>
            <a:r>
              <a:rPr lang="en-US" dirty="0" err="1"/>
              <a:t>list.get</a:t>
            </a:r>
            <a:r>
              <a:rPr lang="en-US" dirty="0"/>
              <a:t>(</a:t>
            </a:r>
            <a:r>
              <a:rPr lang="en-US" dirty="0" err="1"/>
              <a:t>index,object</a:t>
            </a:r>
            <a:r>
              <a:rPr lang="en-US" dirty="0"/>
              <a:t>)</a:t>
            </a:r>
          </a:p>
          <a:p>
            <a:r>
              <a:rPr lang="en-US" dirty="0"/>
              <a:t>Updating an element in </a:t>
            </a:r>
            <a:r>
              <a:rPr lang="en-US" dirty="0" err="1"/>
              <a:t>ArrayList</a:t>
            </a:r>
            <a:endParaRPr lang="en-US" dirty="0"/>
          </a:p>
          <a:p>
            <a:pPr lvl="1"/>
            <a:r>
              <a:rPr lang="en-US" dirty="0" err="1"/>
              <a:t>list.set</a:t>
            </a:r>
            <a:r>
              <a:rPr lang="en-US" dirty="0"/>
              <a:t>(</a:t>
            </a:r>
            <a:r>
              <a:rPr lang="en-US" dirty="0" err="1"/>
              <a:t>index,object</a:t>
            </a:r>
            <a:r>
              <a:rPr lang="en-US" dirty="0"/>
              <a:t>)</a:t>
            </a:r>
          </a:p>
          <a:p>
            <a:r>
              <a:rPr lang="en-US" dirty="0"/>
              <a:t>Removing an element from </a:t>
            </a:r>
            <a:r>
              <a:rPr lang="en-US" dirty="0" err="1"/>
              <a:t>ArrayList</a:t>
            </a:r>
            <a:endParaRPr lang="en-US" dirty="0"/>
          </a:p>
          <a:p>
            <a:pPr lvl="1"/>
            <a:r>
              <a:rPr lang="en-US" dirty="0" err="1"/>
              <a:t>list.remove</a:t>
            </a:r>
            <a:r>
              <a:rPr lang="en-US" dirty="0"/>
              <a:t>(object)</a:t>
            </a:r>
          </a:p>
          <a:p>
            <a:pPr lvl="1"/>
            <a:r>
              <a:rPr lang="en-US" dirty="0" err="1"/>
              <a:t>list.remove</a:t>
            </a:r>
            <a:r>
              <a:rPr lang="en-US" dirty="0"/>
              <a:t>(index)</a:t>
            </a:r>
          </a:p>
        </p:txBody>
      </p:sp>
      <p:sp>
        <p:nvSpPr>
          <p:cNvPr id="3" name="Title 2"/>
          <p:cNvSpPr>
            <a:spLocks noGrp="1"/>
          </p:cNvSpPr>
          <p:nvPr>
            <p:ph type="ctrTitle"/>
          </p:nvPr>
        </p:nvSpPr>
        <p:spPr/>
        <p:txBody>
          <a:bodyPr/>
          <a:lstStyle/>
          <a:p>
            <a:r>
              <a:rPr lang="en-US" dirty="0" err="1"/>
              <a:t>ArrayList</a:t>
            </a:r>
            <a:r>
              <a:rPr lang="en-US" dirty="0"/>
              <a:t> Operations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Tree>
    <p:extLst>
      <p:ext uri="{BB962C8B-B14F-4D97-AF65-F5344CB8AC3E}">
        <p14:creationId xmlns:p14="http://schemas.microsoft.com/office/powerpoint/2010/main" val="253282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65771"/>
            <a:ext cx="8543637" cy="5285080"/>
          </a:xfrm>
        </p:spPr>
        <p:txBody>
          <a:bodyPr/>
          <a:lstStyle/>
          <a:p>
            <a:r>
              <a:rPr lang="en-US" dirty="0"/>
              <a:t>LinkedList stores elements in a linked list.</a:t>
            </a:r>
          </a:p>
          <a:p>
            <a:r>
              <a:rPr lang="en-US" dirty="0"/>
              <a:t>The class  provides the methods for retrieving, inserting, and removing elements from both ends of the list</a:t>
            </a:r>
          </a:p>
        </p:txBody>
      </p:sp>
      <p:sp>
        <p:nvSpPr>
          <p:cNvPr id="3" name="Title 2"/>
          <p:cNvSpPr>
            <a:spLocks noGrp="1"/>
          </p:cNvSpPr>
          <p:nvPr>
            <p:ph type="ctrTitle"/>
          </p:nvPr>
        </p:nvSpPr>
        <p:spPr/>
        <p:txBody>
          <a:bodyPr/>
          <a:lstStyle/>
          <a:p>
            <a:r>
              <a:rPr lang="en-US" dirty="0"/>
              <a:t>java.util.LinkedList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3953945030"/>
              </p:ext>
            </p:extLst>
          </p:nvPr>
        </p:nvGraphicFramePr>
        <p:xfrm>
          <a:off x="1455505" y="2133768"/>
          <a:ext cx="6232989" cy="4327192"/>
        </p:xfrm>
        <a:graphic>
          <a:graphicData uri="http://schemas.openxmlformats.org/presentationml/2006/ole">
            <mc:AlternateContent xmlns:mc="http://schemas.openxmlformats.org/markup-compatibility/2006">
              <mc:Choice xmlns:v="urn:schemas-microsoft-com:vml" Requires="v">
                <p:oleObj name="Picture" r:id="rId3" imgW="4034923" imgH="2805580" progId="Word.Picture.8">
                  <p:embed/>
                </p:oleObj>
              </mc:Choice>
              <mc:Fallback>
                <p:oleObj name="Picture" r:id="rId3" imgW="4034923" imgH="2805580" progId="Word.Picture.8">
                  <p:embed/>
                  <p:pic>
                    <p:nvPicPr>
                      <p:cNvPr id="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505" y="2133768"/>
                        <a:ext cx="6232989" cy="43271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3358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55578" y="1071415"/>
            <a:ext cx="3524035" cy="5278014"/>
          </a:xfrm>
        </p:spPr>
        <p:txBody>
          <a:bodyPr>
            <a:normAutofit/>
          </a:bodyPr>
          <a:lstStyle/>
          <a:p>
            <a:pPr marL="0" indent="0">
              <a:buNone/>
            </a:pPr>
            <a:r>
              <a:rPr lang="en-US" b="0" dirty="0">
                <a:latin typeface="Times New Roman" panose="02020603050405020304" pitchFamily="18" charset="0"/>
                <a:cs typeface="Times New Roman" panose="02020603050405020304" pitchFamily="18" charset="0"/>
              </a:rPr>
              <a:t>A list of integers in the array list:</a:t>
            </a:r>
          </a:p>
          <a:p>
            <a:pPr marL="0" indent="0">
              <a:buNone/>
            </a:pPr>
            <a:r>
              <a:rPr lang="en-US" b="0" dirty="0">
                <a:latin typeface="Times New Roman" panose="02020603050405020304" pitchFamily="18" charset="0"/>
                <a:cs typeface="Times New Roman" panose="02020603050405020304" pitchFamily="18" charset="0"/>
              </a:rPr>
              <a:t>[10, 1, 2, 30, 3, 1, 4]</a:t>
            </a:r>
          </a:p>
          <a:p>
            <a:pPr marL="0" indent="0">
              <a:buNone/>
            </a:pPr>
            <a:r>
              <a:rPr lang="en-US" b="0" dirty="0">
                <a:latin typeface="Times New Roman" panose="02020603050405020304" pitchFamily="18" charset="0"/>
                <a:cs typeface="Times New Roman" panose="02020603050405020304" pitchFamily="18" charset="0"/>
              </a:rPr>
              <a:t>Display the linked list forward:</a:t>
            </a:r>
          </a:p>
          <a:p>
            <a:pPr marL="0" indent="0">
              <a:buNone/>
            </a:pPr>
            <a:r>
              <a:rPr lang="en-US" b="0" dirty="0">
                <a:latin typeface="Times New Roman" panose="02020603050405020304" pitchFamily="18" charset="0"/>
                <a:cs typeface="Times New Roman" panose="02020603050405020304" pitchFamily="18" charset="0"/>
              </a:rPr>
              <a:t>green 10 red 1 2 30 3 1 </a:t>
            </a:r>
          </a:p>
          <a:p>
            <a:pPr marL="0" indent="0">
              <a:buNone/>
            </a:pPr>
            <a:r>
              <a:rPr lang="en-US" b="0" dirty="0">
                <a:latin typeface="Times New Roman" panose="02020603050405020304" pitchFamily="18" charset="0"/>
                <a:cs typeface="Times New Roman" panose="02020603050405020304" pitchFamily="18" charset="0"/>
              </a:rPr>
              <a:t>Display the linked list backward:</a:t>
            </a:r>
          </a:p>
          <a:p>
            <a:pPr marL="0" indent="0">
              <a:buNone/>
            </a:pPr>
            <a:r>
              <a:rPr lang="en-US" b="0" dirty="0">
                <a:latin typeface="Times New Roman" panose="02020603050405020304" pitchFamily="18" charset="0"/>
                <a:cs typeface="Times New Roman" panose="02020603050405020304" pitchFamily="18" charset="0"/>
              </a:rPr>
              <a:t>1 3 30 2 1 red 10 green</a:t>
            </a:r>
          </a:p>
        </p:txBody>
      </p:sp>
      <p:sp>
        <p:nvSpPr>
          <p:cNvPr id="3" name="Title 2"/>
          <p:cNvSpPr>
            <a:spLocks noGrp="1"/>
          </p:cNvSpPr>
          <p:nvPr>
            <p:ph type="ctrTitle"/>
          </p:nvPr>
        </p:nvSpPr>
        <p:spPr/>
        <p:txBody>
          <a:bodyPr/>
          <a:lstStyle/>
          <a:p>
            <a:r>
              <a:rPr lang="en-US" dirty="0"/>
              <a:t>Example: Using ArrayList and LinkedList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pic>
        <p:nvPicPr>
          <p:cNvPr id="5" name="Picture 4"/>
          <p:cNvPicPr>
            <a:picLocks noChangeAspect="1"/>
          </p:cNvPicPr>
          <p:nvPr/>
        </p:nvPicPr>
        <p:blipFill>
          <a:blip r:embed="rId3"/>
          <a:stretch>
            <a:fillRect/>
          </a:stretch>
        </p:blipFill>
        <p:spPr>
          <a:xfrm>
            <a:off x="314469" y="1006347"/>
            <a:ext cx="5238446" cy="5454613"/>
          </a:xfrm>
          <a:prstGeom prst="rect">
            <a:avLst/>
          </a:prstGeom>
        </p:spPr>
      </p:pic>
    </p:spTree>
    <p:extLst>
      <p:ext uri="{BB962C8B-B14F-4D97-AF65-F5344CB8AC3E}">
        <p14:creationId xmlns:p14="http://schemas.microsoft.com/office/powerpoint/2010/main" val="99017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14469" y="1017380"/>
            <a:ext cx="5618091" cy="5153374"/>
          </a:xfrm>
          <a:prstGeom prst="rect">
            <a:avLst/>
          </a:prstGeom>
        </p:spPr>
      </p:pic>
      <p:sp>
        <p:nvSpPr>
          <p:cNvPr id="3" name="Title 2"/>
          <p:cNvSpPr>
            <a:spLocks noGrp="1"/>
          </p:cNvSpPr>
          <p:nvPr>
            <p:ph type="ctrTitle"/>
          </p:nvPr>
        </p:nvSpPr>
        <p:spPr/>
        <p:txBody>
          <a:bodyPr/>
          <a:lstStyle/>
          <a:p>
            <a:r>
              <a:rPr lang="en-US" dirty="0"/>
              <a:t>Example(1/2)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sp>
        <p:nvSpPr>
          <p:cNvPr id="7" name="Rectangle 6"/>
          <p:cNvSpPr/>
          <p:nvPr/>
        </p:nvSpPr>
        <p:spPr>
          <a:xfrm>
            <a:off x="5466240" y="3115156"/>
            <a:ext cx="3533921"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list of cities in cityList1:</a:t>
            </a:r>
          </a:p>
          <a:p>
            <a:r>
              <a:rPr lang="en-US" dirty="0">
                <a:latin typeface="Times New Roman" panose="02020603050405020304" pitchFamily="18" charset="0"/>
                <a:cs typeface="Times New Roman" panose="02020603050405020304" pitchFamily="18" charset="0"/>
              </a:rPr>
              <a:t>[Riyadh, </a:t>
            </a:r>
            <a:r>
              <a:rPr lang="en-US" dirty="0" err="1">
                <a:latin typeface="Times New Roman" panose="02020603050405020304" pitchFamily="18" charset="0"/>
                <a:cs typeface="Times New Roman" panose="02020603050405020304" pitchFamily="18" charset="0"/>
              </a:rPr>
              <a:t>Jedda</a:t>
            </a:r>
            <a:r>
              <a:rPr lang="en-US" dirty="0">
                <a:latin typeface="Times New Roman" panose="02020603050405020304" pitchFamily="18" charset="0"/>
                <a:cs typeface="Times New Roman" panose="02020603050405020304" pitchFamily="18" charset="0"/>
              </a:rPr>
              <a:t>, Dammam, Mecca]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Is Dammam in collection1? true</a:t>
            </a:r>
          </a:p>
          <a:p>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cities are in collection1 now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list of cities in cityList2:</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Jazan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Nagran</a:t>
            </a:r>
            <a:r>
              <a:rPr lang="en-US" dirty="0">
                <a:latin typeface="Times New Roman" panose="02020603050405020304" pitchFamily="18" charset="0"/>
                <a:cs typeface="Times New Roman" panose="02020603050405020304" pitchFamily="18" charset="0"/>
              </a:rPr>
              <a:t>, Mecca, </a:t>
            </a:r>
            <a:r>
              <a:rPr lang="en-US" dirty="0" err="1">
                <a:latin typeface="Times New Roman" panose="02020603050405020304" pitchFamily="18" charset="0"/>
                <a:cs typeface="Times New Roman" panose="02020603050405020304" pitchFamily="18" charset="0"/>
              </a:rPr>
              <a:t>Abha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17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Example(2/2)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pic>
        <p:nvPicPr>
          <p:cNvPr id="5" name="Picture 4"/>
          <p:cNvPicPr>
            <a:picLocks noChangeAspect="1"/>
          </p:cNvPicPr>
          <p:nvPr/>
        </p:nvPicPr>
        <p:blipFill>
          <a:blip r:embed="rId3"/>
          <a:stretch>
            <a:fillRect/>
          </a:stretch>
        </p:blipFill>
        <p:spPr>
          <a:xfrm>
            <a:off x="314469" y="946863"/>
            <a:ext cx="6791325" cy="3838575"/>
          </a:xfrm>
          <a:prstGeom prst="rect">
            <a:avLst/>
          </a:prstGeom>
        </p:spPr>
      </p:pic>
      <p:sp>
        <p:nvSpPr>
          <p:cNvPr id="6" name="Rectangle 5"/>
          <p:cNvSpPr/>
          <p:nvPr/>
        </p:nvSpPr>
        <p:spPr>
          <a:xfrm>
            <a:off x="3246634" y="4398857"/>
            <a:ext cx="5582897" cy="1815882"/>
          </a:xfrm>
          <a:prstGeom prst="rect">
            <a:avLst/>
          </a:prstGeom>
          <a:ln>
            <a:solidFill>
              <a:schemeClr val="accent1"/>
            </a:solidFill>
          </a:ln>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Cities in cityList1 or cityList2: </a:t>
            </a:r>
          </a:p>
          <a:p>
            <a:r>
              <a:rPr lang="en-US" sz="1600" dirty="0">
                <a:latin typeface="Times New Roman" panose="02020603050405020304" pitchFamily="18" charset="0"/>
                <a:cs typeface="Times New Roman" panose="02020603050405020304" pitchFamily="18" charset="0"/>
              </a:rPr>
              <a:t>[Riyadh, </a:t>
            </a:r>
            <a:r>
              <a:rPr lang="en-US" sz="1600" dirty="0" err="1">
                <a:latin typeface="Times New Roman" panose="02020603050405020304" pitchFamily="18" charset="0"/>
                <a:cs typeface="Times New Roman" panose="02020603050405020304" pitchFamily="18" charset="0"/>
              </a:rPr>
              <a:t>Jedda</a:t>
            </a:r>
            <a:r>
              <a:rPr lang="en-US" sz="1600" dirty="0">
                <a:latin typeface="Times New Roman" panose="02020603050405020304" pitchFamily="18" charset="0"/>
                <a:cs typeface="Times New Roman" panose="02020603050405020304" pitchFamily="18" charset="0"/>
              </a:rPr>
              <a:t>, Dammam, Mecca, </a:t>
            </a:r>
            <a:r>
              <a:rPr lang="en-US" sz="1600" dirty="0" err="1">
                <a:latin typeface="Times New Roman" panose="02020603050405020304" pitchFamily="18" charset="0"/>
                <a:cs typeface="Times New Roman" panose="02020603050405020304" pitchFamily="18" charset="0"/>
              </a:rPr>
              <a:t>Jazan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Nagran</a:t>
            </a:r>
            <a:r>
              <a:rPr lang="en-US" sz="1600" dirty="0">
                <a:latin typeface="Times New Roman" panose="02020603050405020304" pitchFamily="18" charset="0"/>
                <a:cs typeface="Times New Roman" panose="02020603050405020304" pitchFamily="18" charset="0"/>
              </a:rPr>
              <a:t>, Mecca, </a:t>
            </a:r>
            <a:r>
              <a:rPr lang="en-US" sz="1600" dirty="0" err="1">
                <a:latin typeface="Times New Roman" panose="02020603050405020304" pitchFamily="18" charset="0"/>
                <a:cs typeface="Times New Roman" panose="02020603050405020304" pitchFamily="18" charset="0"/>
              </a:rPr>
              <a:t>Abha</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Cities in cityList1 and cityList2: [Mecca]</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Cities in cityList1, but not in 2: [Riyadh, </a:t>
            </a:r>
            <a:r>
              <a:rPr lang="en-US" sz="1600" dirty="0" err="1">
                <a:latin typeface="Times New Roman" panose="02020603050405020304" pitchFamily="18" charset="0"/>
                <a:cs typeface="Times New Roman" panose="02020603050405020304" pitchFamily="18" charset="0"/>
              </a:rPr>
              <a:t>Jedda</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79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Given the following declaration</a:t>
            </a:r>
          </a:p>
          <a:p>
            <a:pPr lvl="1"/>
            <a:r>
              <a:rPr lang="en-US" dirty="0"/>
              <a:t>ArrayList&lt;String&gt; x = new ArrayList&lt;&gt;(4)</a:t>
            </a:r>
          </a:p>
          <a:p>
            <a:pPr lvl="1"/>
            <a:r>
              <a:rPr lang="en-US" dirty="0"/>
              <a:t>What is the capacity and the size of x?</a:t>
            </a:r>
          </a:p>
          <a:p>
            <a:pPr lvl="1"/>
            <a:endParaRPr lang="en-US" dirty="0"/>
          </a:p>
          <a:p>
            <a:pPr lvl="1"/>
            <a:endParaRPr lang="en-US" dirty="0"/>
          </a:p>
          <a:p>
            <a:pPr lvl="1"/>
            <a:endParaRPr lang="en-US" dirty="0"/>
          </a:p>
          <a:p>
            <a:pPr lvl="1"/>
            <a:endParaRPr lang="en-US" dirty="0"/>
          </a:p>
          <a:p>
            <a:r>
              <a:rPr lang="en-US" dirty="0"/>
              <a:t>Suppose ArrayList x contains four strings [“DMM”, “RYD”, “JDA”,”TBK”]. Which of the following methods will cause runtime errors?</a:t>
            </a:r>
          </a:p>
        </p:txBody>
      </p:sp>
      <p:sp>
        <p:nvSpPr>
          <p:cNvPr id="3" name="Title 2"/>
          <p:cNvSpPr>
            <a:spLocks noGrp="1"/>
          </p:cNvSpPr>
          <p:nvPr>
            <p:ph type="ctrTitle"/>
          </p:nvPr>
        </p:nvSpPr>
        <p:spPr/>
        <p:txBody>
          <a:bodyPr/>
          <a:lstStyle/>
          <a:p>
            <a:r>
              <a:rPr lang="en-US" dirty="0"/>
              <a:t>Popup-Questions(1)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sp>
        <p:nvSpPr>
          <p:cNvPr id="5" name="Rectangle 4"/>
          <p:cNvSpPr/>
          <p:nvPr/>
        </p:nvSpPr>
        <p:spPr>
          <a:xfrm>
            <a:off x="3215743" y="2481753"/>
            <a:ext cx="253258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x capacity is currently 4.</a:t>
            </a:r>
          </a:p>
          <a:p>
            <a:r>
              <a:rPr lang="en-US" dirty="0">
                <a:latin typeface="Times New Roman" panose="02020603050405020304" pitchFamily="18" charset="0"/>
                <a:cs typeface="Times New Roman" panose="02020603050405020304" pitchFamily="18" charset="0"/>
              </a:rPr>
              <a:t>x size is 0</a:t>
            </a:r>
          </a:p>
        </p:txBody>
      </p:sp>
      <p:sp>
        <p:nvSpPr>
          <p:cNvPr id="6" name="Rectangle 5"/>
          <p:cNvSpPr/>
          <p:nvPr/>
        </p:nvSpPr>
        <p:spPr>
          <a:xfrm>
            <a:off x="3128211" y="4662974"/>
            <a:ext cx="2075447"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x.get</a:t>
            </a:r>
            <a:r>
              <a:rPr lang="en-US" dirty="0">
                <a:latin typeface="Times New Roman" panose="02020603050405020304" pitchFamily="18" charset="0"/>
                <a:cs typeface="Times New Roman" panose="02020603050405020304" pitchFamily="18" charset="0"/>
              </a:rPr>
              <a:t>(3)</a:t>
            </a:r>
          </a:p>
          <a:p>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x.set</a:t>
            </a:r>
            <a:r>
              <a:rPr lang="en-US" dirty="0">
                <a:latin typeface="Times New Roman" panose="02020603050405020304" pitchFamily="18" charset="0"/>
                <a:cs typeface="Times New Roman" panose="02020603050405020304" pitchFamily="18" charset="0"/>
              </a:rPr>
              <a:t>(4, “JZN");</a:t>
            </a:r>
          </a:p>
          <a:p>
            <a:r>
              <a:rPr lang="en-US" dirty="0">
                <a:latin typeface="Times New Roman" panose="02020603050405020304" pitchFamily="18" charset="0"/>
                <a:cs typeface="Times New Roman" panose="02020603050405020304" pitchFamily="18" charset="0"/>
              </a:rPr>
              <a:t>C. </a:t>
            </a:r>
            <a:r>
              <a:rPr lang="en-US" dirty="0" err="1">
                <a:latin typeface="Times New Roman" panose="02020603050405020304" pitchFamily="18" charset="0"/>
                <a:cs typeface="Times New Roman" panose="02020603050405020304" pitchFamily="18" charset="0"/>
              </a:rPr>
              <a:t>x.get</a:t>
            </a:r>
            <a:r>
              <a:rPr lang="en-US" dirty="0">
                <a:latin typeface="Times New Roman" panose="02020603050405020304" pitchFamily="18" charset="0"/>
                <a:cs typeface="Times New Roman" panose="02020603050405020304" pitchFamily="18" charset="0"/>
              </a:rPr>
              <a:t>(4)</a:t>
            </a:r>
          </a:p>
          <a:p>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x.remove</a:t>
            </a:r>
            <a:r>
              <a:rPr lang="en-US" dirty="0">
                <a:latin typeface="Times New Roman" panose="02020603050405020304" pitchFamily="18" charset="0"/>
                <a:cs typeface="Times New Roman" panose="02020603050405020304" pitchFamily="18" charset="0"/>
              </a:rPr>
              <a:t>(3)</a:t>
            </a:r>
          </a:p>
          <a:p>
            <a:r>
              <a:rPr lang="en-US" dirty="0">
                <a:latin typeface="Times New Roman" panose="02020603050405020304" pitchFamily="18" charset="0"/>
                <a:cs typeface="Times New Roman" panose="02020603050405020304" pitchFamily="18" charset="0"/>
              </a:rPr>
              <a:t>E. </a:t>
            </a:r>
            <a:r>
              <a:rPr lang="en-US" dirty="0" err="1">
                <a:latin typeface="Times New Roman" panose="02020603050405020304" pitchFamily="18" charset="0"/>
                <a:cs typeface="Times New Roman" panose="02020603050405020304" pitchFamily="18" charset="0"/>
              </a:rPr>
              <a:t>x.size</a:t>
            </a:r>
            <a:r>
              <a:rPr lang="en-US" dirty="0">
                <a:latin typeface="Times New Roman" panose="02020603050405020304" pitchFamily="18" charset="0"/>
                <a:cs typeface="Times New Roman" panose="02020603050405020304" pitchFamily="18" charset="0"/>
              </a:rPr>
              <a:t>()</a:t>
            </a:r>
          </a:p>
        </p:txBody>
      </p:sp>
      <p:sp>
        <p:nvSpPr>
          <p:cNvPr id="7" name="Rectangle 6"/>
          <p:cNvSpPr/>
          <p:nvPr/>
        </p:nvSpPr>
        <p:spPr>
          <a:xfrm>
            <a:off x="5978996" y="5112658"/>
            <a:ext cx="96924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 and C</a:t>
            </a:r>
          </a:p>
        </p:txBody>
      </p:sp>
    </p:spTree>
    <p:extLst>
      <p:ext uri="{BB962C8B-B14F-4D97-AF65-F5344CB8AC3E}">
        <p14:creationId xmlns:p14="http://schemas.microsoft.com/office/powerpoint/2010/main" val="272420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Popup-Questions(2)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7" name="Rectangle 6"/>
          <p:cNvSpPr/>
          <p:nvPr/>
        </p:nvSpPr>
        <p:spPr>
          <a:xfrm>
            <a:off x="856421" y="4422417"/>
            <a:ext cx="4572000" cy="1754326"/>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ArrayList&lt;Integer&gt; list = new ArrayList&lt;&gt;();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list.remove</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 System.out.println(list);</a:t>
            </a:r>
          </a:p>
        </p:txBody>
      </p:sp>
      <p:sp>
        <p:nvSpPr>
          <p:cNvPr id="8" name="Rectangle 7"/>
          <p:cNvSpPr/>
          <p:nvPr/>
        </p:nvSpPr>
        <p:spPr>
          <a:xfrm>
            <a:off x="856421" y="1352690"/>
            <a:ext cx="4572000" cy="1754326"/>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Collection&lt;Integer&gt; list = new ArrayList&lt;&gt;();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list.add</a:t>
            </a:r>
            <a:r>
              <a:rPr lang="en-US" dirty="0">
                <a:latin typeface="Times New Roman" panose="02020603050405020304" pitchFamily="18" charset="0"/>
                <a:cs typeface="Times New Roman" panose="02020603050405020304" pitchFamily="18" charset="0"/>
              </a:rPr>
              <a:t>(3);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list.remove</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 System.out.println(list);</a:t>
            </a:r>
          </a:p>
        </p:txBody>
      </p:sp>
      <p:sp>
        <p:nvSpPr>
          <p:cNvPr id="9" name="Rectangle 8"/>
          <p:cNvSpPr/>
          <p:nvPr/>
        </p:nvSpPr>
        <p:spPr>
          <a:xfrm>
            <a:off x="6180624" y="5324943"/>
            <a:ext cx="1457450"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Output: [1, 2]</a:t>
            </a:r>
          </a:p>
        </p:txBody>
      </p:sp>
      <p:sp>
        <p:nvSpPr>
          <p:cNvPr id="10" name="Rectangle 9"/>
          <p:cNvSpPr/>
          <p:nvPr/>
        </p:nvSpPr>
        <p:spPr>
          <a:xfrm>
            <a:off x="6180624" y="1756016"/>
            <a:ext cx="1457450"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Output: [1, 3]</a:t>
            </a:r>
          </a:p>
        </p:txBody>
      </p:sp>
      <p:sp>
        <p:nvSpPr>
          <p:cNvPr id="11" name="Rectangle 10"/>
          <p:cNvSpPr/>
          <p:nvPr/>
        </p:nvSpPr>
        <p:spPr>
          <a:xfrm>
            <a:off x="5315161" y="2345890"/>
            <a:ext cx="3904759" cy="2062103"/>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If a list is declared as </a:t>
            </a:r>
            <a:r>
              <a:rPr lang="en-US" sz="1600" dirty="0">
                <a:solidFill>
                  <a:srgbClr val="FF0000"/>
                </a:solidFill>
                <a:latin typeface="Times New Roman" panose="02020603050405020304" pitchFamily="18" charset="0"/>
                <a:cs typeface="Times New Roman" panose="02020603050405020304" pitchFamily="18" charset="0"/>
              </a:rPr>
              <a:t>Collection&lt;Integer</a:t>
            </a:r>
            <a:r>
              <a:rPr lang="en-US" sz="1600" dirty="0">
                <a:latin typeface="Times New Roman" panose="02020603050405020304" pitchFamily="18" charset="0"/>
                <a:cs typeface="Times New Roman" panose="02020603050405020304" pitchFamily="18" charset="0"/>
              </a:rPr>
              <a:t>&gt;, </a:t>
            </a:r>
            <a:r>
              <a:rPr lang="en-US" sz="1600" dirty="0" err="1">
                <a:latin typeface="Times New Roman" panose="02020603050405020304" pitchFamily="18" charset="0"/>
                <a:cs typeface="Times New Roman" panose="02020603050405020304" pitchFamily="18" charset="0"/>
              </a:rPr>
              <a:t>list.remove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is the same as </a:t>
            </a:r>
            <a:r>
              <a:rPr lang="en-US" sz="1600" dirty="0" err="1">
                <a:latin typeface="Times New Roman" panose="02020603050405020304" pitchFamily="18" charset="0"/>
                <a:cs typeface="Times New Roman" panose="02020603050405020304" pitchFamily="18" charset="0"/>
              </a:rPr>
              <a:t>list.remove</a:t>
            </a:r>
            <a:r>
              <a:rPr lang="en-US" sz="1600" dirty="0">
                <a:latin typeface="Times New Roman" panose="02020603050405020304" pitchFamily="18" charset="0"/>
                <a:cs typeface="Times New Roman" panose="02020603050405020304" pitchFamily="18" charset="0"/>
              </a:rPr>
              <a:t>(new Integer(</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a list is declared as </a:t>
            </a:r>
            <a:r>
              <a:rPr lang="en-US" sz="1600" dirty="0">
                <a:solidFill>
                  <a:srgbClr val="FF0000"/>
                </a:solidFill>
                <a:latin typeface="Times New Roman" panose="02020603050405020304" pitchFamily="18" charset="0"/>
                <a:cs typeface="Times New Roman" panose="02020603050405020304" pitchFamily="18" charset="0"/>
              </a:rPr>
              <a:t>List&lt;Integer</a:t>
            </a:r>
            <a:r>
              <a:rPr lang="en-US" sz="1600" dirty="0">
                <a:latin typeface="Times New Roman" panose="02020603050405020304" pitchFamily="18" charset="0"/>
                <a:cs typeface="Times New Roman" panose="02020603050405020304" pitchFamily="18" charset="0"/>
              </a:rPr>
              <a:t>&gt;, </a:t>
            </a:r>
            <a:r>
              <a:rPr lang="en-US" sz="1600" dirty="0">
                <a:solidFill>
                  <a:srgbClr val="FF0000"/>
                </a:solidFill>
                <a:latin typeface="Times New Roman" panose="02020603050405020304" pitchFamily="18" charset="0"/>
                <a:cs typeface="Times New Roman" panose="02020603050405020304" pitchFamily="18" charset="0"/>
              </a:rPr>
              <a:t>ArrayList&lt;Integer</a:t>
            </a:r>
            <a:r>
              <a:rPr lang="en-US" sz="1600" dirty="0">
                <a:latin typeface="Times New Roman" panose="02020603050405020304" pitchFamily="18" charset="0"/>
                <a:cs typeface="Times New Roman" panose="02020603050405020304" pitchFamily="18" charset="0"/>
              </a:rPr>
              <a:t>&gt;, or </a:t>
            </a:r>
            <a:r>
              <a:rPr lang="en-US" sz="1600" dirty="0" err="1">
                <a:solidFill>
                  <a:srgbClr val="FF0000"/>
                </a:solidFill>
                <a:latin typeface="Times New Roman" panose="02020603050405020304" pitchFamily="18" charset="0"/>
                <a:cs typeface="Times New Roman" panose="02020603050405020304" pitchFamily="18" charset="0"/>
              </a:rPr>
              <a:t>AbstractList</a:t>
            </a:r>
            <a:r>
              <a:rPr lang="en-US" sz="1600" dirty="0">
                <a:solidFill>
                  <a:srgbClr val="FF0000"/>
                </a:solidFill>
                <a:latin typeface="Times New Roman" panose="02020603050405020304" pitchFamily="18" charset="0"/>
                <a:cs typeface="Times New Roman" panose="02020603050405020304" pitchFamily="18" charset="0"/>
              </a:rPr>
              <a:t>&lt;Integer</a:t>
            </a:r>
            <a:r>
              <a:rPr lang="en-US" sz="1600" dirty="0">
                <a:latin typeface="Times New Roman" panose="02020603050405020304" pitchFamily="18" charset="0"/>
                <a:cs typeface="Times New Roman" panose="02020603050405020304" pitchFamily="18" charset="0"/>
              </a:rPr>
              <a:t>&gt;, </a:t>
            </a:r>
            <a:r>
              <a:rPr lang="en-US" sz="1600" dirty="0" err="1">
                <a:latin typeface="Times New Roman" panose="02020603050405020304" pitchFamily="18" charset="0"/>
                <a:cs typeface="Times New Roman" panose="02020603050405020304" pitchFamily="18" charset="0"/>
              </a:rPr>
              <a:t>list.remove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is to remove the element at the index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p>
        </p:txBody>
      </p:sp>
      <p:sp>
        <p:nvSpPr>
          <p:cNvPr id="12" name="Rectangle 11"/>
          <p:cNvSpPr/>
          <p:nvPr/>
        </p:nvSpPr>
        <p:spPr>
          <a:xfrm>
            <a:off x="2711484" y="5509609"/>
            <a:ext cx="2813078" cy="369332"/>
          </a:xfrm>
          <a:prstGeom prst="rect">
            <a:avLst/>
          </a:prstGeom>
        </p:spPr>
        <p:txBody>
          <a:bodyPr wrap="none">
            <a:spAutoFit/>
          </a:bodyPr>
          <a:lstStyle/>
          <a:p>
            <a:r>
              <a:rPr lang="en-US" dirty="0" err="1">
                <a:solidFill>
                  <a:srgbClr val="FF0000"/>
                </a:solidFill>
                <a:latin typeface="Times New Roman" panose="02020603050405020304" pitchFamily="18" charset="0"/>
                <a:cs typeface="Times New Roman" panose="02020603050405020304" pitchFamily="18" charset="0"/>
              </a:rPr>
              <a:t>list.remove</a:t>
            </a:r>
            <a:r>
              <a:rPr lang="en-US" dirty="0">
                <a:solidFill>
                  <a:srgbClr val="FF0000"/>
                </a:solidFill>
                <a:latin typeface="Times New Roman" panose="02020603050405020304" pitchFamily="18" charset="0"/>
                <a:cs typeface="Times New Roman" panose="02020603050405020304" pitchFamily="18" charset="0"/>
              </a:rPr>
              <a:t>(new Integer(2));</a:t>
            </a:r>
          </a:p>
        </p:txBody>
      </p:sp>
      <p:sp>
        <p:nvSpPr>
          <p:cNvPr id="13" name="Rectangle 12"/>
          <p:cNvSpPr/>
          <p:nvPr/>
        </p:nvSpPr>
        <p:spPr>
          <a:xfrm>
            <a:off x="6180624" y="5916501"/>
            <a:ext cx="144783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Output: [1, 3]</a:t>
            </a:r>
          </a:p>
        </p:txBody>
      </p:sp>
      <p:cxnSp>
        <p:nvCxnSpPr>
          <p:cNvPr id="6" name="Curved Connector 5"/>
          <p:cNvCxnSpPr>
            <a:stCxn id="12" idx="3"/>
            <a:endCxn id="13" idx="1"/>
          </p:cNvCxnSpPr>
          <p:nvPr/>
        </p:nvCxnSpPr>
        <p:spPr>
          <a:xfrm>
            <a:off x="5524562" y="5694275"/>
            <a:ext cx="656062" cy="4068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09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a:t>
            </a:r>
          </a:p>
        </p:txBody>
      </p:sp>
      <p:sp>
        <p:nvSpPr>
          <p:cNvPr id="4"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r>
              <a:rPr lang="en-US" dirty="0"/>
              <a:t>Chapter</a:t>
            </a:r>
            <a:r>
              <a:rPr lang="en-US" baseline="0" dirty="0"/>
              <a:t> 20</a:t>
            </a:r>
            <a:endParaRPr lang="en-US" dirty="0"/>
          </a:p>
        </p:txBody>
      </p:sp>
    </p:spTree>
    <p:extLst>
      <p:ext uri="{BB962C8B-B14F-4D97-AF65-F5344CB8AC3E}">
        <p14:creationId xmlns:p14="http://schemas.microsoft.com/office/powerpoint/2010/main" val="220385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65771"/>
            <a:ext cx="8543637" cy="3482939"/>
          </a:xfrm>
        </p:spPr>
        <p:txBody>
          <a:bodyPr>
            <a:normAutofit/>
          </a:bodyPr>
          <a:lstStyle/>
          <a:p>
            <a:r>
              <a:rPr lang="en-US" altLang="en-US" dirty="0">
                <a:cs typeface="Times New Roman" panose="02020603050405020304" pitchFamily="18" charset="0"/>
              </a:rPr>
              <a:t>Sometimes you want to compare elements of different types. However, the elements may not be instances of </a:t>
            </a:r>
            <a:r>
              <a:rPr lang="en-US" altLang="en-US" dirty="0">
                <a:solidFill>
                  <a:schemeClr val="accent5"/>
                </a:solidFill>
                <a:cs typeface="Times New Roman" panose="02020603050405020304" pitchFamily="18" charset="0"/>
              </a:rPr>
              <a:t>Comparable</a:t>
            </a:r>
            <a:r>
              <a:rPr lang="en-US" altLang="en-US" dirty="0">
                <a:cs typeface="Times New Roman" panose="02020603050405020304" pitchFamily="18" charset="0"/>
              </a:rPr>
              <a:t> or are not </a:t>
            </a:r>
            <a:r>
              <a:rPr lang="en-US" altLang="en-US" dirty="0">
                <a:solidFill>
                  <a:schemeClr val="accent5"/>
                </a:solidFill>
                <a:cs typeface="Times New Roman" panose="02020603050405020304" pitchFamily="18" charset="0"/>
              </a:rPr>
              <a:t>comparable</a:t>
            </a:r>
            <a:r>
              <a:rPr lang="en-US" altLang="en-US" dirty="0">
                <a:cs typeface="Times New Roman" panose="02020603050405020304" pitchFamily="18" charset="0"/>
              </a:rPr>
              <a:t>. </a:t>
            </a:r>
          </a:p>
          <a:p>
            <a:r>
              <a:rPr lang="en-US" altLang="en-US" dirty="0">
                <a:cs typeface="Times New Roman" panose="02020603050405020304" pitchFamily="18" charset="0"/>
              </a:rPr>
              <a:t>You can define a </a:t>
            </a:r>
            <a:r>
              <a:rPr lang="en-US" altLang="en-US" dirty="0">
                <a:solidFill>
                  <a:schemeClr val="accent5"/>
                </a:solidFill>
                <a:cs typeface="Times New Roman" panose="02020603050405020304" pitchFamily="18" charset="0"/>
              </a:rPr>
              <a:t>comparator</a:t>
            </a:r>
            <a:r>
              <a:rPr lang="en-US" altLang="en-US" dirty="0">
                <a:cs typeface="Times New Roman" panose="02020603050405020304" pitchFamily="18" charset="0"/>
              </a:rPr>
              <a:t> to compare these elements. </a:t>
            </a:r>
          </a:p>
          <a:p>
            <a:r>
              <a:rPr lang="en-US" altLang="en-US" dirty="0">
                <a:cs typeface="Times New Roman" panose="02020603050405020304" pitchFamily="18" charset="0"/>
              </a:rPr>
              <a:t>To do so, define a class that implements the </a:t>
            </a:r>
            <a:r>
              <a:rPr lang="en-US" altLang="en-US" dirty="0">
                <a:solidFill>
                  <a:schemeClr val="accent5"/>
                </a:solidFill>
                <a:cs typeface="Times New Roman" panose="02020603050405020304" pitchFamily="18" charset="0"/>
              </a:rPr>
              <a:t>Comparator</a:t>
            </a:r>
            <a:r>
              <a:rPr lang="en-US" altLang="en-US" dirty="0">
                <a:cs typeface="Times New Roman" panose="02020603050405020304" pitchFamily="18" charset="0"/>
              </a:rPr>
              <a:t> interface. </a:t>
            </a:r>
          </a:p>
          <a:p>
            <a:r>
              <a:rPr lang="en-US" altLang="en-US" dirty="0">
                <a:cs typeface="Times New Roman" panose="02020603050405020304" pitchFamily="18" charset="0"/>
              </a:rPr>
              <a:t>The Comparator interface has the </a:t>
            </a:r>
            <a:r>
              <a:rPr lang="en-US" altLang="en-US" dirty="0">
                <a:solidFill>
                  <a:srgbClr val="FF0000"/>
                </a:solidFill>
                <a:cs typeface="Times New Roman" panose="02020603050405020304" pitchFamily="18" charset="0"/>
              </a:rPr>
              <a:t>compare</a:t>
            </a:r>
            <a:r>
              <a:rPr lang="en-US" altLang="en-US" dirty="0">
                <a:cs typeface="Times New Roman" panose="02020603050405020304" pitchFamily="18" charset="0"/>
              </a:rPr>
              <a:t> method for comparing two objects.</a:t>
            </a:r>
          </a:p>
        </p:txBody>
      </p:sp>
      <p:sp>
        <p:nvSpPr>
          <p:cNvPr id="3" name="Title 2"/>
          <p:cNvSpPr>
            <a:spLocks noGrp="1"/>
          </p:cNvSpPr>
          <p:nvPr>
            <p:ph type="ctrTitle"/>
          </p:nvPr>
        </p:nvSpPr>
        <p:spPr/>
        <p:txBody>
          <a:bodyPr/>
          <a:lstStyle/>
          <a:p>
            <a:r>
              <a:rPr lang="en-US" dirty="0"/>
              <a:t>The Comparator Interface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
        <p:nvSpPr>
          <p:cNvPr id="5" name="Rectangle 4"/>
          <p:cNvSpPr txBox="1">
            <a:spLocks noChangeArrowheads="1"/>
          </p:cNvSpPr>
          <p:nvPr/>
        </p:nvSpPr>
        <p:spPr>
          <a:xfrm>
            <a:off x="1474082" y="5002812"/>
            <a:ext cx="6195836" cy="1458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0" dirty="0">
                <a:latin typeface="Times New Roman" panose="02020603050405020304" pitchFamily="18" charset="0"/>
                <a:cs typeface="Times New Roman" panose="02020603050405020304" pitchFamily="18" charset="0"/>
              </a:rPr>
              <a:t>Returns</a:t>
            </a:r>
            <a:r>
              <a:rPr lang="en-US" altLang="en-US" b="0" dirty="0">
                <a:latin typeface="Times New Roman" panose="02020603050405020304" pitchFamily="18" charset="0"/>
                <a:cs typeface="Times New Roman" panose="02020603050405020304" pitchFamily="18" charset="0"/>
              </a:rPr>
              <a:t> </a:t>
            </a:r>
          </a:p>
          <a:p>
            <a:pPr lvl="1"/>
            <a:r>
              <a:rPr lang="en-US" altLang="en-US" sz="1800" b="0" dirty="0">
                <a:latin typeface="Times New Roman" panose="02020603050405020304" pitchFamily="18" charset="0"/>
                <a:cs typeface="Times New Roman" panose="02020603050405020304" pitchFamily="18" charset="0"/>
              </a:rPr>
              <a:t>a negative value if element1 is less than element2</a:t>
            </a:r>
          </a:p>
          <a:p>
            <a:pPr lvl="1"/>
            <a:r>
              <a:rPr lang="en-US" altLang="en-US" sz="1800" b="0" dirty="0">
                <a:latin typeface="Times New Roman" panose="02020603050405020304" pitchFamily="18" charset="0"/>
                <a:cs typeface="Times New Roman" panose="02020603050405020304" pitchFamily="18" charset="0"/>
              </a:rPr>
              <a:t>a positive value if element1 is greater than element2</a:t>
            </a:r>
          </a:p>
          <a:p>
            <a:pPr lvl="1"/>
            <a:r>
              <a:rPr lang="en-US" altLang="en-US" sz="1800" b="0" dirty="0">
                <a:latin typeface="Times New Roman" panose="02020603050405020304" pitchFamily="18" charset="0"/>
                <a:cs typeface="Times New Roman" panose="02020603050405020304" pitchFamily="18" charset="0"/>
              </a:rPr>
              <a:t>zero if they are equal. </a:t>
            </a:r>
          </a:p>
        </p:txBody>
      </p:sp>
      <p:sp>
        <p:nvSpPr>
          <p:cNvPr id="6" name="Rectangle 4"/>
          <p:cNvSpPr txBox="1">
            <a:spLocks noChangeArrowheads="1"/>
          </p:cNvSpPr>
          <p:nvPr/>
        </p:nvSpPr>
        <p:spPr>
          <a:xfrm>
            <a:off x="1712707" y="4528489"/>
            <a:ext cx="5263445" cy="474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b="0" dirty="0">
                <a:solidFill>
                  <a:srgbClr val="FF0000"/>
                </a:solidFill>
                <a:latin typeface="Times New Roman" panose="02020603050405020304" pitchFamily="18" charset="0"/>
                <a:cs typeface="Times New Roman" panose="02020603050405020304" pitchFamily="18" charset="0"/>
              </a:rPr>
              <a:t>public </a:t>
            </a:r>
            <a:r>
              <a:rPr lang="en-US" altLang="en-US" sz="1800" b="0" dirty="0" err="1">
                <a:solidFill>
                  <a:srgbClr val="FF0000"/>
                </a:solidFill>
                <a:latin typeface="Times New Roman" panose="02020603050405020304" pitchFamily="18" charset="0"/>
                <a:cs typeface="Times New Roman" panose="02020603050405020304" pitchFamily="18" charset="0"/>
              </a:rPr>
              <a:t>int</a:t>
            </a:r>
            <a:r>
              <a:rPr lang="en-US" altLang="en-US" sz="1800" b="0" dirty="0">
                <a:solidFill>
                  <a:srgbClr val="FF0000"/>
                </a:solidFill>
                <a:latin typeface="Times New Roman" panose="02020603050405020304" pitchFamily="18" charset="0"/>
                <a:cs typeface="Times New Roman" panose="02020603050405020304" pitchFamily="18" charset="0"/>
              </a:rPr>
              <a:t> compare(T element1, T element2)</a:t>
            </a:r>
          </a:p>
        </p:txBody>
      </p:sp>
    </p:spTree>
    <p:extLst>
      <p:ext uri="{BB962C8B-B14F-4D97-AF65-F5344CB8AC3E}">
        <p14:creationId xmlns:p14="http://schemas.microsoft.com/office/powerpoint/2010/main" val="144559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34615" y="1203155"/>
            <a:ext cx="5174159" cy="4854491"/>
          </a:xfrm>
          <a:prstGeom prst="rect">
            <a:avLst/>
          </a:prstGeom>
        </p:spPr>
      </p:pic>
      <p:sp>
        <p:nvSpPr>
          <p:cNvPr id="3" name="Title 2"/>
          <p:cNvSpPr>
            <a:spLocks noGrp="1"/>
          </p:cNvSpPr>
          <p:nvPr>
            <p:ph type="ctrTitle"/>
          </p:nvPr>
        </p:nvSpPr>
        <p:spPr/>
        <p:txBody>
          <a:bodyPr/>
          <a:lstStyle/>
          <a:p>
            <a:r>
              <a:rPr lang="en-US" dirty="0"/>
              <a:t>The Comparator Interface: Example 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sp>
        <p:nvSpPr>
          <p:cNvPr id="10" name="Rectangle 9"/>
          <p:cNvSpPr/>
          <p:nvPr/>
        </p:nvSpPr>
        <p:spPr>
          <a:xfrm>
            <a:off x="5865308" y="3042135"/>
            <a:ext cx="2294218" cy="307777"/>
          </a:xfrm>
          <a:prstGeom prst="rect">
            <a:avLst/>
          </a:prstGeom>
          <a:ln>
            <a:solidFill>
              <a:srgbClr val="FF0000"/>
            </a:solidFill>
          </a:ln>
        </p:spPr>
        <p:txBody>
          <a:bodyPr wrap="none">
            <a:spAutoFit/>
          </a:bodyPr>
          <a:lstStyle/>
          <a:p>
            <a:r>
              <a:rPr lang="en-US" sz="1400" dirty="0">
                <a:latin typeface="Times New Roman" panose="02020603050405020304" pitchFamily="18" charset="0"/>
                <a:cs typeface="Times New Roman" panose="02020603050405020304" pitchFamily="18" charset="0"/>
              </a:rPr>
              <a:t>new ShapeAreaComparator()</a:t>
            </a:r>
          </a:p>
        </p:txBody>
      </p:sp>
      <p:sp>
        <p:nvSpPr>
          <p:cNvPr id="11" name="Rectangle 10"/>
          <p:cNvSpPr/>
          <p:nvPr/>
        </p:nvSpPr>
        <p:spPr>
          <a:xfrm>
            <a:off x="2525484" y="2844097"/>
            <a:ext cx="2196064" cy="198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a:stCxn id="10" idx="1"/>
            <a:endCxn id="11" idx="3"/>
          </p:cNvCxnSpPr>
          <p:nvPr/>
        </p:nvCxnSpPr>
        <p:spPr>
          <a:xfrm rot="10800000">
            <a:off x="4721548" y="2943116"/>
            <a:ext cx="1143760" cy="252908"/>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4191067" y="4889486"/>
            <a:ext cx="4724771" cy="1586369"/>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4063376" y="1032935"/>
            <a:ext cx="4980154" cy="1736710"/>
          </a:xfrm>
          <a:prstGeom prst="rect">
            <a:avLst/>
          </a:prstGeom>
          <a:ln>
            <a:solidFill>
              <a:schemeClr val="accent1"/>
            </a:solidFill>
          </a:ln>
        </p:spPr>
      </p:pic>
      <p:sp>
        <p:nvSpPr>
          <p:cNvPr id="12" name="Rectangle 11"/>
          <p:cNvSpPr/>
          <p:nvPr/>
        </p:nvSpPr>
        <p:spPr>
          <a:xfrm>
            <a:off x="2525484" y="3980343"/>
            <a:ext cx="2196064" cy="198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65308" y="3870604"/>
            <a:ext cx="2329484" cy="307777"/>
          </a:xfrm>
          <a:prstGeom prst="rect">
            <a:avLst/>
          </a:prstGeom>
          <a:ln>
            <a:solidFill>
              <a:srgbClr val="FF0000"/>
            </a:solidFill>
          </a:ln>
        </p:spPr>
        <p:txBody>
          <a:bodyPr wrap="none">
            <a:spAutoFit/>
          </a:bodyPr>
          <a:lstStyle/>
          <a:p>
            <a:r>
              <a:rPr lang="en-US" sz="1400" dirty="0">
                <a:latin typeface="Times New Roman" panose="02020603050405020304" pitchFamily="18" charset="0"/>
                <a:cs typeface="Times New Roman" panose="02020603050405020304" pitchFamily="18" charset="0"/>
              </a:rPr>
              <a:t>new </a:t>
            </a:r>
            <a:r>
              <a:rPr lang="en-US" sz="1400" dirty="0" err="1">
                <a:latin typeface="Times New Roman" panose="02020603050405020304" pitchFamily="18" charset="0"/>
                <a:cs typeface="Times New Roman" panose="02020603050405020304" pitchFamily="18" charset="0"/>
              </a:rPr>
              <a:t>ShapeDateComparator</a:t>
            </a:r>
            <a:r>
              <a:rPr lang="en-US" sz="1400" dirty="0">
                <a:latin typeface="Times New Roman" panose="02020603050405020304" pitchFamily="18" charset="0"/>
                <a:cs typeface="Times New Roman" panose="02020603050405020304" pitchFamily="18" charset="0"/>
              </a:rPr>
              <a:t> ()</a:t>
            </a:r>
          </a:p>
        </p:txBody>
      </p:sp>
      <p:cxnSp>
        <p:nvCxnSpPr>
          <p:cNvPr id="17" name="Curved Connector 16"/>
          <p:cNvCxnSpPr>
            <a:stCxn id="15" idx="1"/>
          </p:cNvCxnSpPr>
          <p:nvPr/>
        </p:nvCxnSpPr>
        <p:spPr>
          <a:xfrm rot="10800000" flipV="1">
            <a:off x="4721548" y="4024493"/>
            <a:ext cx="1143760" cy="36524"/>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5629" y="5979899"/>
            <a:ext cx="3387748" cy="461665"/>
          </a:xfrm>
          <a:prstGeom prst="rect">
            <a:avLst/>
          </a:prstGeom>
          <a:ln>
            <a:solidFill>
              <a:schemeClr val="accent1"/>
            </a:solidFill>
          </a:ln>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The area of the larger object is 25.0</a:t>
            </a:r>
          </a:p>
          <a:p>
            <a:r>
              <a:rPr lang="en-US" sz="1200" dirty="0">
                <a:solidFill>
                  <a:srgbClr val="FF0000"/>
                </a:solidFill>
                <a:latin typeface="Times New Roman" panose="02020603050405020304" pitchFamily="18" charset="0"/>
                <a:cs typeface="Times New Roman" panose="02020603050405020304" pitchFamily="18" charset="0"/>
              </a:rPr>
              <a:t>The area of the newer object is 3.141592653589793</a:t>
            </a:r>
          </a:p>
        </p:txBody>
      </p:sp>
    </p:spTree>
    <p:extLst>
      <p:ext uri="{BB962C8B-B14F-4D97-AF65-F5344CB8AC3E}">
        <p14:creationId xmlns:p14="http://schemas.microsoft.com/office/powerpoint/2010/main" val="26864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Comparator Interface: Example 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pic>
        <p:nvPicPr>
          <p:cNvPr id="5" name="Picture 4"/>
          <p:cNvPicPr>
            <a:picLocks noChangeAspect="1"/>
          </p:cNvPicPr>
          <p:nvPr/>
        </p:nvPicPr>
        <p:blipFill>
          <a:blip r:embed="rId3"/>
          <a:stretch>
            <a:fillRect/>
          </a:stretch>
        </p:blipFill>
        <p:spPr>
          <a:xfrm>
            <a:off x="314469" y="965770"/>
            <a:ext cx="5932219" cy="3559332"/>
          </a:xfrm>
          <a:prstGeom prst="rect">
            <a:avLst/>
          </a:prstGeom>
          <a:ln>
            <a:solidFill>
              <a:schemeClr val="accent5"/>
            </a:solidFill>
          </a:ln>
        </p:spPr>
      </p:pic>
      <p:pic>
        <p:nvPicPr>
          <p:cNvPr id="6" name="Picture 5"/>
          <p:cNvPicPr>
            <a:picLocks noChangeAspect="1"/>
          </p:cNvPicPr>
          <p:nvPr/>
        </p:nvPicPr>
        <p:blipFill>
          <a:blip r:embed="rId4"/>
          <a:stretch>
            <a:fillRect/>
          </a:stretch>
        </p:blipFill>
        <p:spPr>
          <a:xfrm>
            <a:off x="3213564" y="3903990"/>
            <a:ext cx="5644542" cy="2476261"/>
          </a:xfrm>
          <a:prstGeom prst="rect">
            <a:avLst/>
          </a:prstGeom>
          <a:ln>
            <a:solidFill>
              <a:schemeClr val="accent5"/>
            </a:solidFill>
          </a:ln>
        </p:spPr>
      </p:pic>
    </p:spTree>
    <p:extLst>
      <p:ext uri="{BB962C8B-B14F-4D97-AF65-F5344CB8AC3E}">
        <p14:creationId xmlns:p14="http://schemas.microsoft.com/office/powerpoint/2010/main" val="417328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946863"/>
            <a:ext cx="3994558" cy="5413365"/>
          </a:xfrm>
        </p:spPr>
        <p:txBody>
          <a:bodyPr/>
          <a:lstStyle/>
          <a:p>
            <a:r>
              <a:rPr lang="en-US" dirty="0"/>
              <a:t>Sorting students based on their </a:t>
            </a:r>
            <a:r>
              <a:rPr lang="en-US" dirty="0">
                <a:solidFill>
                  <a:srgbClr val="FF0000"/>
                </a:solidFill>
              </a:rPr>
              <a:t>ages</a:t>
            </a:r>
            <a:r>
              <a:rPr lang="en-US" dirty="0"/>
              <a:t> using </a:t>
            </a:r>
            <a:r>
              <a:rPr lang="en-US" dirty="0">
                <a:solidFill>
                  <a:srgbClr val="FF0000"/>
                </a:solidFill>
              </a:rPr>
              <a:t>comparable</a:t>
            </a:r>
            <a:r>
              <a:rPr lang="en-US" dirty="0"/>
              <a:t> interface and based on their </a:t>
            </a:r>
            <a:r>
              <a:rPr lang="en-US" dirty="0">
                <a:solidFill>
                  <a:schemeClr val="accent5"/>
                </a:solidFill>
              </a:rPr>
              <a:t>names</a:t>
            </a:r>
            <a:r>
              <a:rPr lang="en-US" dirty="0"/>
              <a:t> using </a:t>
            </a:r>
            <a:r>
              <a:rPr lang="en-US" dirty="0">
                <a:solidFill>
                  <a:schemeClr val="accent5"/>
                </a:solidFill>
              </a:rPr>
              <a:t>comparator</a:t>
            </a:r>
            <a:r>
              <a:rPr lang="en-US" dirty="0"/>
              <a:t> interface.</a:t>
            </a:r>
          </a:p>
        </p:txBody>
      </p:sp>
      <p:sp>
        <p:nvSpPr>
          <p:cNvPr id="3" name="Title 2"/>
          <p:cNvSpPr>
            <a:spLocks noGrp="1"/>
          </p:cNvSpPr>
          <p:nvPr>
            <p:ph type="ctrTitle"/>
          </p:nvPr>
        </p:nvSpPr>
        <p:spPr/>
        <p:txBody>
          <a:bodyPr/>
          <a:lstStyle/>
          <a:p>
            <a:r>
              <a:rPr lang="en-US" sz="2800" dirty="0"/>
              <a:t>The Comparator and Comparable Interfaces: Example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pic>
        <p:nvPicPr>
          <p:cNvPr id="7" name="Picture 6">
            <a:extLst>
              <a:ext uri="{FF2B5EF4-FFF2-40B4-BE49-F238E27FC236}">
                <a16:creationId xmlns:a16="http://schemas.microsoft.com/office/drawing/2014/main" id="{EE017A59-E936-40C8-B424-FDDB621260AD}"/>
              </a:ext>
            </a:extLst>
          </p:cNvPr>
          <p:cNvPicPr>
            <a:picLocks noChangeAspect="1"/>
          </p:cNvPicPr>
          <p:nvPr/>
        </p:nvPicPr>
        <p:blipFill>
          <a:blip r:embed="rId3"/>
          <a:stretch>
            <a:fillRect/>
          </a:stretch>
        </p:blipFill>
        <p:spPr>
          <a:xfrm>
            <a:off x="4377313" y="3264308"/>
            <a:ext cx="4023360" cy="3165206"/>
          </a:xfrm>
          <a:prstGeom prst="rect">
            <a:avLst/>
          </a:prstGeom>
        </p:spPr>
      </p:pic>
      <p:pic>
        <p:nvPicPr>
          <p:cNvPr id="8" name="Picture 7">
            <a:extLst>
              <a:ext uri="{FF2B5EF4-FFF2-40B4-BE49-F238E27FC236}">
                <a16:creationId xmlns:a16="http://schemas.microsoft.com/office/drawing/2014/main" id="{0FED6F58-7905-4146-9686-4701C218C563}"/>
              </a:ext>
            </a:extLst>
          </p:cNvPr>
          <p:cNvPicPr>
            <a:picLocks noChangeAspect="1"/>
          </p:cNvPicPr>
          <p:nvPr/>
        </p:nvPicPr>
        <p:blipFill>
          <a:blip r:embed="rId4"/>
          <a:stretch>
            <a:fillRect/>
          </a:stretch>
        </p:blipFill>
        <p:spPr>
          <a:xfrm>
            <a:off x="4377313" y="946863"/>
            <a:ext cx="4389120" cy="2231527"/>
          </a:xfrm>
          <a:prstGeom prst="rect">
            <a:avLst/>
          </a:prstGeom>
        </p:spPr>
      </p:pic>
    </p:spTree>
    <p:extLst>
      <p:ext uri="{BB962C8B-B14F-4D97-AF65-F5344CB8AC3E}">
        <p14:creationId xmlns:p14="http://schemas.microsoft.com/office/powerpoint/2010/main" val="235482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Define a class B that implements the Comparator interface and override the compare method to compare two objects of type B1? </a:t>
            </a:r>
          </a:p>
          <a:p>
            <a:endParaRPr lang="en-US" sz="2800" dirty="0"/>
          </a:p>
          <a:p>
            <a:endParaRPr lang="en-US" sz="2800" dirty="0"/>
          </a:p>
          <a:p>
            <a:endParaRPr lang="en-US" sz="2800" dirty="0"/>
          </a:p>
        </p:txBody>
      </p:sp>
      <p:sp>
        <p:nvSpPr>
          <p:cNvPr id="3" name="Title 2"/>
          <p:cNvSpPr>
            <a:spLocks noGrp="1"/>
          </p:cNvSpPr>
          <p:nvPr>
            <p:ph type="ctrTitle"/>
          </p:nvPr>
        </p:nvSpPr>
        <p:spPr/>
        <p:txBody>
          <a:bodyPr/>
          <a:lstStyle/>
          <a:p>
            <a:r>
              <a:rPr lang="en-US" dirty="0"/>
              <a:t>Popup-Questions(3)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sp>
        <p:nvSpPr>
          <p:cNvPr id="5" name="Rectangle 4"/>
          <p:cNvSpPr/>
          <p:nvPr/>
        </p:nvSpPr>
        <p:spPr>
          <a:xfrm>
            <a:off x="961696" y="2638097"/>
            <a:ext cx="7220607" cy="2246769"/>
          </a:xfrm>
          <a:prstGeom prst="rect">
            <a:avLst/>
          </a:prstGeom>
          <a:ln>
            <a:solidFill>
              <a:schemeClr val="accent5"/>
            </a:solidFill>
          </a:ln>
        </p:spPr>
        <p:txBody>
          <a:bodyPr wrap="square">
            <a:spAutoFit/>
          </a:bodyPr>
          <a:lstStyle/>
          <a:p>
            <a:r>
              <a:rPr lang="en-US" sz="2800" dirty="0">
                <a:latin typeface="Times New Roman" panose="02020603050405020304" pitchFamily="18" charset="0"/>
                <a:cs typeface="Times New Roman" panose="02020603050405020304" pitchFamily="18" charset="0"/>
              </a:rPr>
              <a:t>public class B implements Comparator&lt;B1&gt; {</a:t>
            </a:r>
          </a:p>
          <a:p>
            <a:r>
              <a:rPr lang="en-US" sz="2800" dirty="0">
                <a:latin typeface="Times New Roman" panose="02020603050405020304" pitchFamily="18" charset="0"/>
                <a:cs typeface="Times New Roman" panose="02020603050405020304" pitchFamily="18" charset="0"/>
              </a:rPr>
              <a:t>  public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compare(B1 o1, B1 o2) {</a:t>
            </a:r>
          </a:p>
          <a:p>
            <a:r>
              <a:rPr lang="en-US" sz="2800" dirty="0">
                <a:latin typeface="Times New Roman" panose="02020603050405020304" pitchFamily="18" charset="0"/>
                <a:cs typeface="Times New Roman" panose="02020603050405020304" pitchFamily="18" charset="0"/>
              </a:rPr>
              <a:t>    return an integer;</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8389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45222"/>
            <a:ext cx="8543637" cy="5305629"/>
          </a:xfrm>
        </p:spPr>
        <p:txBody>
          <a:bodyPr/>
          <a:lstStyle/>
          <a:p>
            <a:r>
              <a:rPr lang="en-US" dirty="0"/>
              <a:t>The Collections class contains various static methods for</a:t>
            </a:r>
          </a:p>
          <a:p>
            <a:pPr lvl="1"/>
            <a:r>
              <a:rPr lang="en-US" dirty="0"/>
              <a:t>operating on collections and maps, </a:t>
            </a:r>
          </a:p>
          <a:p>
            <a:pPr lvl="1"/>
            <a:r>
              <a:rPr lang="en-US" dirty="0"/>
              <a:t>creating synchronized collection classes, and </a:t>
            </a:r>
          </a:p>
          <a:p>
            <a:pPr lvl="1"/>
            <a:r>
              <a:rPr lang="en-US" dirty="0"/>
              <a:t>creating read-only collection classes.</a:t>
            </a:r>
          </a:p>
          <a:p>
            <a:endParaRPr lang="en-US" dirty="0"/>
          </a:p>
        </p:txBody>
      </p:sp>
      <p:sp>
        <p:nvSpPr>
          <p:cNvPr id="3" name="Title 2"/>
          <p:cNvSpPr>
            <a:spLocks noGrp="1"/>
          </p:cNvSpPr>
          <p:nvPr>
            <p:ph type="ctrTitle"/>
          </p:nvPr>
        </p:nvSpPr>
        <p:spPr/>
        <p:txBody>
          <a:bodyPr/>
          <a:lstStyle/>
          <a:p>
            <a:r>
              <a:rPr lang="en-US" dirty="0"/>
              <a:t>The Collections class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39" y="2365487"/>
            <a:ext cx="7366571" cy="404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27676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Collections class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sp>
        <p:nvSpPr>
          <p:cNvPr id="5" name="Rectangle 4"/>
          <p:cNvSpPr/>
          <p:nvPr/>
        </p:nvSpPr>
        <p:spPr>
          <a:xfrm>
            <a:off x="1167059" y="1007760"/>
            <a:ext cx="7014413" cy="1892826"/>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List&lt;String&gt; list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("red", "green", "blue");</a:t>
            </a:r>
          </a:p>
          <a:p>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(list);</a:t>
            </a:r>
          </a:p>
          <a:p>
            <a:r>
              <a:rPr lang="en-US" dirty="0">
                <a:latin typeface="Times New Roman" panose="02020603050405020304" pitchFamily="18" charset="0"/>
                <a:cs typeface="Times New Roman" panose="02020603050405020304" pitchFamily="18" charset="0"/>
              </a:rPr>
              <a:t>System.out.println(list)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Collections.sort</a:t>
            </a:r>
            <a:r>
              <a:rPr lang="en-US" dirty="0">
                <a:latin typeface="Times New Roman" panose="02020603050405020304" pitchFamily="18" charset="0"/>
                <a:cs typeface="Times New Roman" panose="02020603050405020304" pitchFamily="18" charset="0"/>
              </a:rPr>
              <a:t>(list, </a:t>
            </a:r>
            <a:r>
              <a:rPr lang="en-US" dirty="0" err="1">
                <a:latin typeface="Times New Roman" panose="02020603050405020304" pitchFamily="18" charset="0"/>
                <a:cs typeface="Times New Roman" panose="02020603050405020304" pitchFamily="18" charset="0"/>
              </a:rPr>
              <a:t>Collections.reverseOrder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System.out.println(list);</a:t>
            </a:r>
          </a:p>
        </p:txBody>
      </p:sp>
      <p:sp>
        <p:nvSpPr>
          <p:cNvPr id="7" name="Rectangle 6"/>
          <p:cNvSpPr/>
          <p:nvPr/>
        </p:nvSpPr>
        <p:spPr>
          <a:xfrm>
            <a:off x="1167059" y="3015483"/>
            <a:ext cx="7014413" cy="873572"/>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List&lt;String&gt; list2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("blue", "green", "red");</a:t>
            </a:r>
          </a:p>
          <a:p>
            <a:pPr>
              <a:lnSpc>
                <a:spcPct val="150000"/>
              </a:lnSpc>
            </a:pPr>
            <a:r>
              <a:rPr lang="en-US" dirty="0">
                <a:latin typeface="Times New Roman" panose="02020603050405020304" pitchFamily="18" charset="0"/>
                <a:cs typeface="Times New Roman" panose="02020603050405020304" pitchFamily="18" charset="0"/>
              </a:rPr>
              <a:t>System.out.println("(3) Index: " +</a:t>
            </a:r>
            <a:r>
              <a:rPr lang="ar-SA"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Collections.binarySearch</a:t>
            </a:r>
            <a:r>
              <a:rPr lang="en-US" dirty="0">
                <a:latin typeface="Times New Roman" panose="02020603050405020304" pitchFamily="18" charset="0"/>
                <a:cs typeface="Times New Roman" panose="02020603050405020304" pitchFamily="18" charset="0"/>
              </a:rPr>
              <a:t>(list2, "red"));</a:t>
            </a:r>
          </a:p>
        </p:txBody>
      </p:sp>
      <p:sp>
        <p:nvSpPr>
          <p:cNvPr id="8" name="Rectangle 7"/>
          <p:cNvSpPr/>
          <p:nvPr/>
        </p:nvSpPr>
        <p:spPr>
          <a:xfrm>
            <a:off x="1167059" y="3998946"/>
            <a:ext cx="7014413" cy="1289071"/>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List&lt;String&gt; list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("yellow", "red", "green", "blue");</a:t>
            </a:r>
          </a:p>
          <a:p>
            <a:pPr>
              <a:lnSpc>
                <a:spcPct val="150000"/>
              </a:lnSpc>
            </a:pPr>
            <a:r>
              <a:rPr lang="en-US" dirty="0" err="1">
                <a:latin typeface="Times New Roman" panose="02020603050405020304" pitchFamily="18" charset="0"/>
                <a:cs typeface="Times New Roman" panose="02020603050405020304" pitchFamily="18" charset="0"/>
              </a:rPr>
              <a:t>Collections.reverse</a:t>
            </a:r>
            <a:r>
              <a:rPr lang="en-US" dirty="0">
                <a:latin typeface="Times New Roman" panose="02020603050405020304" pitchFamily="18" charset="0"/>
                <a:cs typeface="Times New Roman" panose="02020603050405020304" pitchFamily="18" charset="0"/>
              </a:rPr>
              <a:t>(list);</a:t>
            </a:r>
          </a:p>
          <a:p>
            <a:pPr>
              <a:lnSpc>
                <a:spcPct val="150000"/>
              </a:lnSpc>
            </a:pPr>
            <a:r>
              <a:rPr lang="en-US" dirty="0">
                <a:latin typeface="Times New Roman" panose="02020603050405020304" pitchFamily="18" charset="0"/>
                <a:cs typeface="Times New Roman" panose="02020603050405020304" pitchFamily="18" charset="0"/>
              </a:rPr>
              <a:t>System.out.println(list)</a:t>
            </a:r>
          </a:p>
        </p:txBody>
      </p:sp>
      <p:sp>
        <p:nvSpPr>
          <p:cNvPr id="9" name="Rectangle 8"/>
          <p:cNvSpPr/>
          <p:nvPr/>
        </p:nvSpPr>
        <p:spPr>
          <a:xfrm>
            <a:off x="1167062" y="5358833"/>
            <a:ext cx="7014412" cy="1077218"/>
          </a:xfrm>
          <a:prstGeom prst="rect">
            <a:avLst/>
          </a:prstGeom>
          <a:ln>
            <a:solidFill>
              <a:schemeClr val="accent5"/>
            </a:solidFill>
          </a:ln>
        </p:spPr>
        <p:txBody>
          <a:bodyPr wrap="square">
            <a:spAutoFit/>
          </a:bodyPr>
          <a:lstStyle/>
          <a:p>
            <a:pPr>
              <a:spcBef>
                <a:spcPts val="600"/>
              </a:spcBef>
            </a:pPr>
            <a:r>
              <a:rPr lang="en-US" dirty="0">
                <a:latin typeface="Times New Roman" panose="02020603050405020304" pitchFamily="18" charset="0"/>
                <a:cs typeface="Times New Roman" panose="02020603050405020304" pitchFamily="18" charset="0"/>
              </a:rPr>
              <a:t>List&lt;String&gt; list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("yellow", "red", "green", "blue");</a:t>
            </a:r>
          </a:p>
          <a:p>
            <a:pPr>
              <a:spcBef>
                <a:spcPts val="600"/>
              </a:spcBef>
            </a:pPr>
            <a:r>
              <a:rPr lang="en-US" dirty="0" err="1">
                <a:latin typeface="Times New Roman" panose="02020603050405020304" pitchFamily="18" charset="0"/>
                <a:cs typeface="Times New Roman" panose="02020603050405020304" pitchFamily="18" charset="0"/>
              </a:rPr>
              <a:t>Collections.shuffle</a:t>
            </a:r>
            <a:r>
              <a:rPr lang="en-US" dirty="0">
                <a:latin typeface="Times New Roman" panose="02020603050405020304" pitchFamily="18" charset="0"/>
                <a:cs typeface="Times New Roman" panose="02020603050405020304" pitchFamily="18" charset="0"/>
              </a:rPr>
              <a:t>(list);</a:t>
            </a:r>
          </a:p>
          <a:p>
            <a:pPr>
              <a:spcBef>
                <a:spcPts val="600"/>
              </a:spcBef>
            </a:pPr>
            <a:r>
              <a:rPr lang="en-US" dirty="0">
                <a:latin typeface="Times New Roman" panose="02020603050405020304" pitchFamily="18" charset="0"/>
                <a:cs typeface="Times New Roman" panose="02020603050405020304" pitchFamily="18" charset="0"/>
              </a:rPr>
              <a:t>System.out.println(list);</a:t>
            </a:r>
          </a:p>
        </p:txBody>
      </p:sp>
    </p:spTree>
    <p:extLst>
      <p:ext uri="{BB962C8B-B14F-4D97-AF65-F5344CB8AC3E}">
        <p14:creationId xmlns:p14="http://schemas.microsoft.com/office/powerpoint/2010/main" val="2500316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Collections class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sp>
        <p:nvSpPr>
          <p:cNvPr id="5" name="Rectangle 4"/>
          <p:cNvSpPr/>
          <p:nvPr/>
        </p:nvSpPr>
        <p:spPr>
          <a:xfrm>
            <a:off x="1167056" y="1031620"/>
            <a:ext cx="7014413" cy="2120068"/>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List&lt;String&gt; list1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("yellow", "red", "green", "blue");</a:t>
            </a:r>
          </a:p>
          <a:p>
            <a:pPr>
              <a:lnSpc>
                <a:spcPct val="150000"/>
              </a:lnSpc>
            </a:pPr>
            <a:r>
              <a:rPr lang="en-US" dirty="0">
                <a:latin typeface="Times New Roman" panose="02020603050405020304" pitchFamily="18" charset="0"/>
                <a:cs typeface="Times New Roman" panose="02020603050405020304" pitchFamily="18" charset="0"/>
              </a:rPr>
              <a:t>List&lt;String&gt; list2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("green", "blue“, "yellow", "red");</a:t>
            </a:r>
          </a:p>
          <a:p>
            <a:pPr>
              <a:lnSpc>
                <a:spcPct val="150000"/>
              </a:lnSpc>
            </a:pPr>
            <a:r>
              <a:rPr lang="en-US" dirty="0" err="1">
                <a:latin typeface="Times New Roman" panose="02020603050405020304" pitchFamily="18" charset="0"/>
                <a:cs typeface="Times New Roman" panose="02020603050405020304" pitchFamily="18" charset="0"/>
              </a:rPr>
              <a:t>Collections.shuffle</a:t>
            </a:r>
            <a:r>
              <a:rPr lang="en-US" dirty="0">
                <a:latin typeface="Times New Roman" panose="02020603050405020304" pitchFamily="18" charset="0"/>
                <a:cs typeface="Times New Roman" panose="02020603050405020304" pitchFamily="18" charset="0"/>
              </a:rPr>
              <a:t>(list1, new Random(20));</a:t>
            </a:r>
          </a:p>
          <a:p>
            <a:pPr>
              <a:lnSpc>
                <a:spcPct val="150000"/>
              </a:lnSpc>
            </a:pPr>
            <a:r>
              <a:rPr lang="en-US" dirty="0" err="1">
                <a:latin typeface="Times New Roman" panose="02020603050405020304" pitchFamily="18" charset="0"/>
                <a:cs typeface="Times New Roman" panose="02020603050405020304" pitchFamily="18" charset="0"/>
              </a:rPr>
              <a:t>Collections.shuffle</a:t>
            </a:r>
            <a:r>
              <a:rPr lang="en-US" dirty="0">
                <a:latin typeface="Times New Roman" panose="02020603050405020304" pitchFamily="18" charset="0"/>
                <a:cs typeface="Times New Roman" panose="02020603050405020304" pitchFamily="18" charset="0"/>
              </a:rPr>
              <a:t>(list2, new Random(20));</a:t>
            </a:r>
          </a:p>
          <a:p>
            <a:pPr>
              <a:lnSpc>
                <a:spcPct val="150000"/>
              </a:lnSpc>
            </a:pPr>
            <a:r>
              <a:rPr lang="en-US" dirty="0">
                <a:latin typeface="Times New Roman" panose="02020603050405020304" pitchFamily="18" charset="0"/>
                <a:cs typeface="Times New Roman" panose="02020603050405020304" pitchFamily="18" charset="0"/>
              </a:rPr>
              <a:t>System.out.println(list1);</a:t>
            </a:r>
          </a:p>
        </p:txBody>
      </p:sp>
      <p:sp>
        <p:nvSpPr>
          <p:cNvPr id="7" name="Rectangle 6"/>
          <p:cNvSpPr/>
          <p:nvPr/>
        </p:nvSpPr>
        <p:spPr>
          <a:xfrm>
            <a:off x="1167055" y="3440717"/>
            <a:ext cx="7014413" cy="1754326"/>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List&lt;String&gt; list1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("yellow", "red", "green", "blue");</a:t>
            </a:r>
          </a:p>
          <a:p>
            <a:pPr>
              <a:lnSpc>
                <a:spcPct val="150000"/>
              </a:lnSpc>
            </a:pPr>
            <a:r>
              <a:rPr lang="en-US" dirty="0">
                <a:latin typeface="Times New Roman" panose="02020603050405020304" pitchFamily="18" charset="0"/>
                <a:cs typeface="Times New Roman" panose="02020603050405020304" pitchFamily="18" charset="0"/>
              </a:rPr>
              <a:t>List&lt;String&gt; list2 = </a:t>
            </a:r>
            <a:r>
              <a:rPr lang="en-US" dirty="0" err="1">
                <a:latin typeface="Times New Roman" panose="02020603050405020304" pitchFamily="18" charset="0"/>
                <a:cs typeface="Times New Roman" panose="02020603050405020304" pitchFamily="18" charset="0"/>
              </a:rPr>
              <a:t>Arrays.asList</a:t>
            </a:r>
            <a:r>
              <a:rPr lang="en-US" dirty="0">
                <a:latin typeface="Times New Roman" panose="02020603050405020304" pitchFamily="18" charset="0"/>
                <a:cs typeface="Times New Roman" panose="02020603050405020304" pitchFamily="18" charset="0"/>
              </a:rPr>
              <a:t>("white", "black");</a:t>
            </a:r>
          </a:p>
          <a:p>
            <a:pPr>
              <a:lnSpc>
                <a:spcPct val="150000"/>
              </a:lnSpc>
            </a:pPr>
            <a:r>
              <a:rPr lang="en-US" dirty="0" err="1">
                <a:latin typeface="Times New Roman" panose="02020603050405020304" pitchFamily="18" charset="0"/>
                <a:cs typeface="Times New Roman" panose="02020603050405020304" pitchFamily="18" charset="0"/>
              </a:rPr>
              <a:t>Collections.copy</a:t>
            </a:r>
            <a:r>
              <a:rPr lang="en-US" dirty="0">
                <a:latin typeface="Times New Roman" panose="02020603050405020304" pitchFamily="18" charset="0"/>
                <a:cs typeface="Times New Roman" panose="02020603050405020304" pitchFamily="18" charset="0"/>
              </a:rPr>
              <a:t>(list1, list2);</a:t>
            </a:r>
          </a:p>
          <a:p>
            <a:pPr>
              <a:lnSpc>
                <a:spcPct val="150000"/>
              </a:lnSpc>
            </a:pPr>
            <a:r>
              <a:rPr lang="en-US" dirty="0">
                <a:latin typeface="Times New Roman" panose="02020603050405020304" pitchFamily="18" charset="0"/>
                <a:cs typeface="Times New Roman" panose="02020603050405020304" pitchFamily="18" charset="0"/>
              </a:rPr>
              <a:t>System.out.println(list1);</a:t>
            </a:r>
          </a:p>
        </p:txBody>
      </p:sp>
      <p:sp>
        <p:nvSpPr>
          <p:cNvPr id="8" name="Rectangle 7"/>
          <p:cNvSpPr/>
          <p:nvPr/>
        </p:nvSpPr>
        <p:spPr>
          <a:xfrm>
            <a:off x="1167060" y="5499581"/>
            <a:ext cx="7144733" cy="923330"/>
          </a:xfrm>
          <a:prstGeom prst="rect">
            <a:avLst/>
          </a:prstGeom>
          <a:ln>
            <a:solidFill>
              <a:schemeClr val="accent5"/>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List&lt;</a:t>
            </a:r>
            <a:r>
              <a:rPr lang="en-US" dirty="0" err="1">
                <a:latin typeface="Times New Roman" panose="02020603050405020304" pitchFamily="18" charset="0"/>
                <a:cs typeface="Times New Roman" panose="02020603050405020304" pitchFamily="18" charset="0"/>
              </a:rPr>
              <a:t>GregorianCalendar</a:t>
            </a:r>
            <a:r>
              <a:rPr lang="en-US" dirty="0">
                <a:latin typeface="Times New Roman" panose="02020603050405020304" pitchFamily="18" charset="0"/>
                <a:cs typeface="Times New Roman" panose="02020603050405020304" pitchFamily="18" charset="0"/>
              </a:rPr>
              <a:t>&gt; list1 = </a:t>
            </a:r>
            <a:r>
              <a:rPr lang="en-US" dirty="0" err="1">
                <a:latin typeface="Times New Roman" panose="02020603050405020304" pitchFamily="18" charset="0"/>
                <a:cs typeface="Times New Roman" panose="02020603050405020304" pitchFamily="18" charset="0"/>
              </a:rPr>
              <a:t>Collections.nCopies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(5, new </a:t>
            </a:r>
            <a:r>
              <a:rPr lang="en-US" dirty="0" err="1">
                <a:latin typeface="Times New Roman" panose="02020603050405020304" pitchFamily="18" charset="0"/>
                <a:cs typeface="Times New Roman" panose="02020603050405020304" pitchFamily="18" charset="0"/>
              </a:rPr>
              <a:t>GregorianCalendar</a:t>
            </a:r>
            <a:r>
              <a:rPr lang="en-US" dirty="0">
                <a:latin typeface="Times New Roman" panose="02020603050405020304" pitchFamily="18" charset="0"/>
                <a:cs typeface="Times New Roman" panose="02020603050405020304" pitchFamily="18" charset="0"/>
              </a:rPr>
              <a:t>(2005, 0, 1));</a:t>
            </a:r>
          </a:p>
        </p:txBody>
      </p:sp>
    </p:spTree>
    <p:extLst>
      <p:ext uri="{BB962C8B-B14F-4D97-AF65-F5344CB8AC3E}">
        <p14:creationId xmlns:p14="http://schemas.microsoft.com/office/powerpoint/2010/main" val="246518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Generics</a:t>
            </a:r>
          </a:p>
        </p:txBody>
      </p:sp>
      <p:sp>
        <p:nvSpPr>
          <p:cNvPr id="5"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r>
              <a:rPr lang="en-US" dirty="0"/>
              <a:t>Chapter</a:t>
            </a:r>
            <a:r>
              <a:rPr lang="en-US" baseline="0" dirty="0"/>
              <a:t> 19</a:t>
            </a:r>
            <a:endParaRPr lang="en-US" dirty="0"/>
          </a:p>
        </p:txBody>
      </p:sp>
    </p:spTree>
    <p:extLst>
      <p:ext uri="{BB962C8B-B14F-4D97-AF65-F5344CB8AC3E}">
        <p14:creationId xmlns:p14="http://schemas.microsoft.com/office/powerpoint/2010/main" val="4160799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know the </a:t>
            </a:r>
            <a:r>
              <a:rPr lang="en-US" dirty="0">
                <a:solidFill>
                  <a:srgbClr val="FF0000"/>
                </a:solidFill>
              </a:rPr>
              <a:t>benefits of generics </a:t>
            </a:r>
            <a:r>
              <a:rPr lang="en-US" dirty="0"/>
              <a:t>(§19.1).</a:t>
            </a:r>
          </a:p>
          <a:p>
            <a:r>
              <a:rPr lang="en-US" dirty="0"/>
              <a:t>To use </a:t>
            </a:r>
            <a:r>
              <a:rPr lang="en-US" dirty="0">
                <a:solidFill>
                  <a:srgbClr val="FF0000"/>
                </a:solidFill>
              </a:rPr>
              <a:t>generic classes and interfaces </a:t>
            </a:r>
            <a:r>
              <a:rPr lang="en-US" dirty="0"/>
              <a:t>(§19.2).</a:t>
            </a:r>
          </a:p>
          <a:p>
            <a:r>
              <a:rPr lang="en-US" dirty="0"/>
              <a:t>To </a:t>
            </a:r>
            <a:r>
              <a:rPr lang="en-US" dirty="0">
                <a:solidFill>
                  <a:srgbClr val="FF0000"/>
                </a:solidFill>
              </a:rPr>
              <a:t>declare generic classes and interfaces </a:t>
            </a:r>
            <a:r>
              <a:rPr lang="en-US" dirty="0"/>
              <a:t>(§19.3).</a:t>
            </a:r>
          </a:p>
          <a:p>
            <a:r>
              <a:rPr lang="en-US" dirty="0"/>
              <a:t>To understand why generic types can </a:t>
            </a:r>
            <a:r>
              <a:rPr lang="en-US" dirty="0">
                <a:solidFill>
                  <a:srgbClr val="FF0000"/>
                </a:solidFill>
              </a:rPr>
              <a:t>improve reliability and readability</a:t>
            </a:r>
            <a:r>
              <a:rPr lang="en-US" dirty="0"/>
              <a:t> (§19.3).</a:t>
            </a:r>
          </a:p>
          <a:p>
            <a:r>
              <a:rPr lang="en-US" dirty="0"/>
              <a:t>To define and use </a:t>
            </a:r>
            <a:r>
              <a:rPr lang="en-US" dirty="0">
                <a:solidFill>
                  <a:srgbClr val="FF0000"/>
                </a:solidFill>
              </a:rPr>
              <a:t>generic methods </a:t>
            </a:r>
            <a:r>
              <a:rPr lang="en-US" dirty="0"/>
              <a:t>and </a:t>
            </a:r>
            <a:r>
              <a:rPr lang="en-US" dirty="0">
                <a:solidFill>
                  <a:srgbClr val="FF0000"/>
                </a:solidFill>
              </a:rPr>
              <a:t>bounded generic types </a:t>
            </a:r>
            <a:r>
              <a:rPr lang="en-US" dirty="0"/>
              <a:t>(§19.4).</a:t>
            </a:r>
          </a:p>
          <a:p>
            <a:r>
              <a:rPr lang="en-US" dirty="0"/>
              <a:t>To use </a:t>
            </a:r>
            <a:r>
              <a:rPr lang="en-US" dirty="0">
                <a:solidFill>
                  <a:srgbClr val="FF0000"/>
                </a:solidFill>
              </a:rPr>
              <a:t>raw types </a:t>
            </a:r>
            <a:r>
              <a:rPr lang="en-US" dirty="0"/>
              <a:t>for </a:t>
            </a:r>
            <a:r>
              <a:rPr lang="en-US" dirty="0">
                <a:solidFill>
                  <a:srgbClr val="FF0000"/>
                </a:solidFill>
              </a:rPr>
              <a:t>backward</a:t>
            </a:r>
            <a:r>
              <a:rPr lang="en-US" dirty="0"/>
              <a:t> </a:t>
            </a:r>
            <a:r>
              <a:rPr lang="en-US" dirty="0">
                <a:solidFill>
                  <a:srgbClr val="FF0000"/>
                </a:solidFill>
              </a:rPr>
              <a:t>compatibility</a:t>
            </a:r>
            <a:r>
              <a:rPr lang="en-US" dirty="0"/>
              <a:t> (§19.6).</a:t>
            </a:r>
          </a:p>
          <a:p>
            <a:r>
              <a:rPr lang="en-US" dirty="0"/>
              <a:t>To explain why </a:t>
            </a:r>
            <a:r>
              <a:rPr lang="en-US" dirty="0">
                <a:solidFill>
                  <a:srgbClr val="FF0000"/>
                </a:solidFill>
              </a:rPr>
              <a:t>wildcard</a:t>
            </a:r>
            <a:r>
              <a:rPr lang="en-US" dirty="0"/>
              <a:t> </a:t>
            </a:r>
            <a:r>
              <a:rPr lang="en-US" dirty="0">
                <a:solidFill>
                  <a:srgbClr val="FF0000"/>
                </a:solidFill>
              </a:rPr>
              <a:t>generic</a:t>
            </a:r>
            <a:r>
              <a:rPr lang="en-US" dirty="0"/>
              <a:t> </a:t>
            </a:r>
            <a:r>
              <a:rPr lang="en-US" dirty="0">
                <a:solidFill>
                  <a:srgbClr val="FF0000"/>
                </a:solidFill>
              </a:rPr>
              <a:t>types</a:t>
            </a:r>
            <a:r>
              <a:rPr lang="en-US" dirty="0"/>
              <a:t> are necessary (§19.7).</a:t>
            </a:r>
          </a:p>
          <a:p>
            <a:r>
              <a:rPr lang="en-US" dirty="0"/>
              <a:t>To describe </a:t>
            </a:r>
            <a:r>
              <a:rPr lang="en-US" dirty="0">
                <a:solidFill>
                  <a:srgbClr val="FF0000"/>
                </a:solidFill>
              </a:rPr>
              <a:t>restrictions</a:t>
            </a:r>
            <a:r>
              <a:rPr lang="en-US" dirty="0"/>
              <a:t> on generic types (§19.8).</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spTree>
    <p:extLst>
      <p:ext uri="{BB962C8B-B14F-4D97-AF65-F5344CB8AC3E}">
        <p14:creationId xmlns:p14="http://schemas.microsoft.com/office/powerpoint/2010/main" val="227797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To explore the relationship between interfaces and classes in the </a:t>
            </a:r>
            <a:r>
              <a:rPr lang="en-US" dirty="0">
                <a:solidFill>
                  <a:srgbClr val="FF0000"/>
                </a:solidFill>
              </a:rPr>
              <a:t>Java Collections Framework </a:t>
            </a:r>
            <a:r>
              <a:rPr lang="en-US" dirty="0"/>
              <a:t>hierarchy (§20.2).</a:t>
            </a:r>
          </a:p>
          <a:p>
            <a:r>
              <a:rPr lang="en-US" dirty="0"/>
              <a:t>To use the </a:t>
            </a:r>
            <a:r>
              <a:rPr lang="en-US" dirty="0">
                <a:solidFill>
                  <a:srgbClr val="FF0000"/>
                </a:solidFill>
              </a:rPr>
              <a:t>common methods defined in the Collection </a:t>
            </a:r>
            <a:r>
              <a:rPr lang="en-US" dirty="0"/>
              <a:t>interface for operating collections (§20.2).</a:t>
            </a:r>
          </a:p>
          <a:p>
            <a:r>
              <a:rPr lang="en-US" dirty="0"/>
              <a:t>To use the </a:t>
            </a:r>
            <a:r>
              <a:rPr lang="en-US" dirty="0">
                <a:solidFill>
                  <a:srgbClr val="FF0000"/>
                </a:solidFill>
              </a:rPr>
              <a:t>Iterator interface </a:t>
            </a:r>
            <a:r>
              <a:rPr lang="en-US" dirty="0"/>
              <a:t>to traverse the elements in a collection (§20.3).</a:t>
            </a:r>
          </a:p>
          <a:p>
            <a:r>
              <a:rPr lang="en-US" dirty="0"/>
              <a:t>To use a </a:t>
            </a:r>
            <a:r>
              <a:rPr lang="en-US" dirty="0">
                <a:solidFill>
                  <a:srgbClr val="FF0000"/>
                </a:solidFill>
              </a:rPr>
              <a:t>for-each loop </a:t>
            </a:r>
            <a:r>
              <a:rPr lang="en-US" dirty="0"/>
              <a:t>to traverse the elements in a collection (§20.4).</a:t>
            </a:r>
          </a:p>
          <a:p>
            <a:r>
              <a:rPr lang="en-US" dirty="0"/>
              <a:t>To explore how and when to use</a:t>
            </a:r>
            <a:r>
              <a:rPr lang="en-US" dirty="0">
                <a:solidFill>
                  <a:srgbClr val="FF0000"/>
                </a:solidFill>
              </a:rPr>
              <a:t> ArrayList or LinkedList </a:t>
            </a:r>
            <a:r>
              <a:rPr lang="en-US" dirty="0"/>
              <a:t>to store elements (§20.5).</a:t>
            </a:r>
          </a:p>
          <a:p>
            <a:r>
              <a:rPr lang="en-US" dirty="0"/>
              <a:t>To compare elements using the </a:t>
            </a:r>
            <a:r>
              <a:rPr lang="en-US" dirty="0">
                <a:solidFill>
                  <a:schemeClr val="accent5"/>
                </a:solidFill>
              </a:rPr>
              <a:t>Comparable</a:t>
            </a:r>
            <a:r>
              <a:rPr lang="en-US" dirty="0">
                <a:solidFill>
                  <a:srgbClr val="FF0000"/>
                </a:solidFill>
              </a:rPr>
              <a:t> </a:t>
            </a:r>
            <a:r>
              <a:rPr lang="en-US" dirty="0"/>
              <a:t>interface</a:t>
            </a:r>
            <a:r>
              <a:rPr lang="en-US" dirty="0">
                <a:solidFill>
                  <a:srgbClr val="FF0000"/>
                </a:solidFill>
              </a:rPr>
              <a:t> </a:t>
            </a:r>
            <a:r>
              <a:rPr lang="en-US" dirty="0"/>
              <a:t>and the </a:t>
            </a:r>
            <a:r>
              <a:rPr lang="en-US" dirty="0">
                <a:solidFill>
                  <a:schemeClr val="accent5"/>
                </a:solidFill>
              </a:rPr>
              <a:t>Comparator</a:t>
            </a:r>
            <a:r>
              <a:rPr lang="en-US" dirty="0"/>
              <a:t> interface (§20.6).</a:t>
            </a:r>
          </a:p>
          <a:p>
            <a:r>
              <a:rPr lang="en-US" dirty="0"/>
              <a:t>To use the </a:t>
            </a:r>
            <a:r>
              <a:rPr lang="en-US" dirty="0">
                <a:solidFill>
                  <a:schemeClr val="accent5"/>
                </a:solidFill>
              </a:rPr>
              <a:t>static utility methods in the Collections class</a:t>
            </a:r>
            <a:r>
              <a:rPr lang="en-US" dirty="0"/>
              <a:t> for sorting, searching, shuffling lists, and finding the largest and smallest element in collections (§20.7).</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spTree>
    <p:extLst>
      <p:ext uri="{BB962C8B-B14F-4D97-AF65-F5344CB8AC3E}">
        <p14:creationId xmlns:p14="http://schemas.microsoft.com/office/powerpoint/2010/main" val="1709313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Generics is the capability to parameterize types</a:t>
            </a:r>
          </a:p>
          <a:p>
            <a:r>
              <a:rPr lang="en-US" dirty="0"/>
              <a:t>You can define a class or a method with generic types that the compiler can replace with concrete types.</a:t>
            </a:r>
          </a:p>
          <a:p>
            <a:r>
              <a:rPr lang="en-US" dirty="0"/>
              <a:t>Replacing a generic type is called a generic instantiation</a:t>
            </a:r>
          </a:p>
          <a:p>
            <a:r>
              <a:rPr lang="en-US" dirty="0"/>
              <a:t>Examples:</a:t>
            </a:r>
          </a:p>
          <a:p>
            <a:endParaRPr lang="en-US" dirty="0"/>
          </a:p>
          <a:p>
            <a:endParaRPr lang="en-US" dirty="0"/>
          </a:p>
          <a:p>
            <a:endParaRPr lang="en-US" dirty="0"/>
          </a:p>
          <a:p>
            <a:r>
              <a:rPr lang="en-US" dirty="0"/>
              <a:t>Here, String and Integer are concrete type that replace the generic type.</a:t>
            </a:r>
          </a:p>
          <a:p>
            <a:endParaRPr lang="en-US" dirty="0"/>
          </a:p>
        </p:txBody>
      </p:sp>
      <p:sp>
        <p:nvSpPr>
          <p:cNvPr id="3" name="Title 2"/>
          <p:cNvSpPr>
            <a:spLocks noGrp="1"/>
          </p:cNvSpPr>
          <p:nvPr>
            <p:ph type="ctrTitle"/>
          </p:nvPr>
        </p:nvSpPr>
        <p:spPr/>
        <p:txBody>
          <a:bodyPr/>
          <a:lstStyle/>
          <a:p>
            <a:r>
              <a:rPr lang="en-US" dirty="0"/>
              <a:t>Introduction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sp>
        <p:nvSpPr>
          <p:cNvPr id="5" name="Rectangle 4"/>
          <p:cNvSpPr/>
          <p:nvPr/>
        </p:nvSpPr>
        <p:spPr>
          <a:xfrm>
            <a:off x="1209173" y="3785619"/>
            <a:ext cx="6515099" cy="369332"/>
          </a:xfrm>
          <a:prstGeom prst="rect">
            <a:avLst/>
          </a:prstGeom>
        </p:spPr>
        <p:txBody>
          <a:bodyPr wrap="square">
            <a:spAutoFit/>
          </a:bodyPr>
          <a:lstStyle/>
          <a:p>
            <a:pPr algn="ct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&lt;String&gt; list =  new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&lt;String&gt;();</a:t>
            </a:r>
          </a:p>
        </p:txBody>
      </p:sp>
      <p:sp>
        <p:nvSpPr>
          <p:cNvPr id="6" name="Rectangle 5"/>
          <p:cNvSpPr/>
          <p:nvPr/>
        </p:nvSpPr>
        <p:spPr>
          <a:xfrm>
            <a:off x="1025827" y="4438605"/>
            <a:ext cx="6881790" cy="369332"/>
          </a:xfrm>
          <a:prstGeom prst="rect">
            <a:avLst/>
          </a:prstGeom>
        </p:spPr>
        <p:txBody>
          <a:bodyPr wrap="square">
            <a:spAutoFit/>
          </a:bodyPr>
          <a:lstStyle/>
          <a:p>
            <a:pPr algn="ct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&lt;Integer&gt; list =  new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&lt;Integer&gt;();</a:t>
            </a:r>
          </a:p>
        </p:txBody>
      </p:sp>
    </p:spTree>
    <p:extLst>
      <p:ext uri="{BB962C8B-B14F-4D97-AF65-F5344CB8AC3E}">
        <p14:creationId xmlns:p14="http://schemas.microsoft.com/office/powerpoint/2010/main" val="2216426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The key benefit of generics is to enable errors to be detected at compile time rather than at runtime. </a:t>
            </a:r>
          </a:p>
          <a:p>
            <a:r>
              <a:rPr lang="en-US" sz="2000" dirty="0"/>
              <a:t>A generic class or method permits you to specify allowable types of objects that the class or method may work with. </a:t>
            </a:r>
          </a:p>
          <a:p>
            <a:r>
              <a:rPr lang="en-US" sz="2000" dirty="0"/>
              <a:t>If you attempt to use the class or method with an incompatible object, a compile error occurs.</a:t>
            </a:r>
          </a:p>
          <a:p>
            <a:endParaRPr lang="en-US" sz="2000" dirty="0"/>
          </a:p>
        </p:txBody>
      </p:sp>
      <p:sp>
        <p:nvSpPr>
          <p:cNvPr id="3" name="Title 2"/>
          <p:cNvSpPr>
            <a:spLocks noGrp="1"/>
          </p:cNvSpPr>
          <p:nvPr>
            <p:ph type="ctrTitle"/>
          </p:nvPr>
        </p:nvSpPr>
        <p:spPr/>
        <p:txBody>
          <a:bodyPr/>
          <a:lstStyle/>
          <a:p>
            <a:r>
              <a:rPr lang="en-US" dirty="0"/>
              <a:t>Why Generics?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graphicFrame>
        <p:nvGraphicFramePr>
          <p:cNvPr id="5" name="Object 5"/>
          <p:cNvGraphicFramePr>
            <a:graphicFrameLocks noChangeAspect="1"/>
          </p:cNvGraphicFramePr>
          <p:nvPr/>
        </p:nvGraphicFramePr>
        <p:xfrm>
          <a:off x="473117" y="3207449"/>
          <a:ext cx="7200164" cy="1540634"/>
        </p:xfrm>
        <a:graphic>
          <a:graphicData uri="http://schemas.openxmlformats.org/presentationml/2006/ole">
            <mc:AlternateContent xmlns:mc="http://schemas.openxmlformats.org/markup-compatibility/2006">
              <mc:Choice xmlns:v="urn:schemas-microsoft-com:vml" Requires="v">
                <p:oleObj name="Picture" r:id="rId3" imgW="5041900" imgH="1079500" progId="Word.Picture.8">
                  <p:embed/>
                </p:oleObj>
              </mc:Choice>
              <mc:Fallback>
                <p:oleObj name="Picture" r:id="rId3" imgW="5041900" imgH="1079500" progId="Word.Picture.8">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117" y="3207449"/>
                        <a:ext cx="7200164" cy="1540634"/>
                      </a:xfrm>
                      <a:prstGeom prst="rect">
                        <a:avLst/>
                      </a:prstGeom>
                      <a:noFill/>
                      <a:ln>
                        <a:noFill/>
                      </a:ln>
                    </p:spPr>
                  </p:pic>
                </p:oleObj>
              </mc:Fallback>
            </mc:AlternateContent>
          </a:graphicData>
        </a:graphic>
      </p:graphicFrame>
      <p:graphicFrame>
        <p:nvGraphicFramePr>
          <p:cNvPr id="6" name="Object 10"/>
          <p:cNvGraphicFramePr>
            <a:graphicFrameLocks noChangeAspect="1"/>
          </p:cNvGraphicFramePr>
          <p:nvPr/>
        </p:nvGraphicFramePr>
        <p:xfrm>
          <a:off x="832193" y="5163696"/>
          <a:ext cx="6795569" cy="869076"/>
        </p:xfrm>
        <a:graphic>
          <a:graphicData uri="http://schemas.openxmlformats.org/presentationml/2006/ole">
            <mc:AlternateContent xmlns:mc="http://schemas.openxmlformats.org/markup-compatibility/2006">
              <mc:Choice xmlns:v="urn:schemas-microsoft-com:vml" Requires="v">
                <p:oleObj name="Picture" r:id="rId5" imgW="5171457" imgH="666401" progId="Word.Picture.8">
                  <p:embed/>
                </p:oleObj>
              </mc:Choice>
              <mc:Fallback>
                <p:oleObj name="Picture" r:id="rId5" imgW="5171457" imgH="666401" progId="Word.Picture.8">
                  <p:embed/>
                  <p:pic>
                    <p:nvPicPr>
                      <p:cNvPr id="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193" y="5163696"/>
                        <a:ext cx="6795569" cy="869076"/>
                      </a:xfrm>
                      <a:prstGeom prst="rect">
                        <a:avLst/>
                      </a:prstGeom>
                      <a:noFill/>
                      <a:ln>
                        <a:noFill/>
                      </a:ln>
                    </p:spPr>
                  </p:pic>
                </p:oleObj>
              </mc:Fallback>
            </mc:AlternateContent>
          </a:graphicData>
        </a:graphic>
      </p:graphicFrame>
      <p:sp>
        <p:nvSpPr>
          <p:cNvPr id="7" name="Text Box 7"/>
          <p:cNvSpPr txBox="1">
            <a:spLocks noChangeArrowheads="1"/>
          </p:cNvSpPr>
          <p:nvPr/>
        </p:nvSpPr>
        <p:spPr bwMode="auto">
          <a:xfrm>
            <a:off x="473117" y="4719219"/>
            <a:ext cx="1690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2000" dirty="0"/>
              <a:t>Runtime error</a:t>
            </a:r>
          </a:p>
        </p:txBody>
      </p:sp>
      <p:sp>
        <p:nvSpPr>
          <p:cNvPr id="8" name="Line 11"/>
          <p:cNvSpPr>
            <a:spLocks noChangeShapeType="1"/>
          </p:cNvSpPr>
          <p:nvPr/>
        </p:nvSpPr>
        <p:spPr bwMode="auto">
          <a:xfrm>
            <a:off x="2109411" y="5074962"/>
            <a:ext cx="587542" cy="469734"/>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9" name="Text Box 8"/>
          <p:cNvSpPr txBox="1">
            <a:spLocks noChangeArrowheads="1"/>
          </p:cNvSpPr>
          <p:nvPr/>
        </p:nvSpPr>
        <p:spPr bwMode="auto">
          <a:xfrm>
            <a:off x="5952777" y="4792450"/>
            <a:ext cx="17507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2000" dirty="0"/>
              <a:t>Compile error</a:t>
            </a:r>
          </a:p>
        </p:txBody>
      </p:sp>
      <p:sp>
        <p:nvSpPr>
          <p:cNvPr id="10" name="Line 12"/>
          <p:cNvSpPr>
            <a:spLocks noChangeShapeType="1"/>
          </p:cNvSpPr>
          <p:nvPr/>
        </p:nvSpPr>
        <p:spPr bwMode="auto">
          <a:xfrm flipH="1">
            <a:off x="6467916" y="5119329"/>
            <a:ext cx="584637" cy="41308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 name="Rectangle 13"/>
          <p:cNvSpPr>
            <a:spLocks noChangeArrowheads="1"/>
          </p:cNvSpPr>
          <p:nvPr/>
        </p:nvSpPr>
        <p:spPr bwMode="auto">
          <a:xfrm>
            <a:off x="3223308" y="6050691"/>
            <a:ext cx="2013338" cy="3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20000"/>
              </a:spcBef>
              <a:buClr>
                <a:schemeClr val="tx2"/>
              </a:buClr>
              <a:buSzPct val="75000"/>
              <a:buFont typeface="Monotype Sorts"/>
              <a:buNone/>
            </a:pPr>
            <a:r>
              <a:rPr lang="en-US" altLang="en-US" sz="1800" dirty="0">
                <a:solidFill>
                  <a:srgbClr val="FF0000"/>
                </a:solidFill>
              </a:rPr>
              <a:t>Improves reliability</a:t>
            </a:r>
          </a:p>
        </p:txBody>
      </p:sp>
      <p:sp>
        <p:nvSpPr>
          <p:cNvPr id="12" name="Rectangle 11"/>
          <p:cNvSpPr/>
          <p:nvPr/>
        </p:nvSpPr>
        <p:spPr>
          <a:xfrm>
            <a:off x="7627763" y="3190990"/>
            <a:ext cx="1388992" cy="1384995"/>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&lt;T&gt; represents a formal generic type, which can be replaced later with an actual</a:t>
            </a:r>
          </a:p>
          <a:p>
            <a:r>
              <a:rPr lang="en-US" sz="1400" dirty="0">
                <a:latin typeface="Times New Roman" panose="02020603050405020304" pitchFamily="18" charset="0"/>
                <a:cs typeface="Times New Roman" panose="02020603050405020304" pitchFamily="18" charset="0"/>
              </a:rPr>
              <a:t>concrete type</a:t>
            </a:r>
          </a:p>
        </p:txBody>
      </p:sp>
    </p:spTree>
    <p:extLst>
      <p:ext uri="{BB962C8B-B14F-4D97-AF65-F5344CB8AC3E}">
        <p14:creationId xmlns:p14="http://schemas.microsoft.com/office/powerpoint/2010/main" val="8616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4072685"/>
            <a:ext cx="8543637" cy="2287543"/>
          </a:xfrm>
        </p:spPr>
        <p:txBody>
          <a:bodyPr>
            <a:normAutofit/>
          </a:bodyPr>
          <a:lstStyle/>
          <a:p>
            <a:pPr>
              <a:spcBef>
                <a:spcPts val="600"/>
              </a:spcBef>
            </a:pPr>
            <a:r>
              <a:rPr lang="en-US" dirty="0"/>
              <a:t>Creating a list for strings:</a:t>
            </a:r>
          </a:p>
          <a:p>
            <a:pPr lvl="1">
              <a:spcBef>
                <a:spcPts val="600"/>
              </a:spcBef>
            </a:pPr>
            <a:r>
              <a:rPr lang="en-US" dirty="0" err="1"/>
              <a:t>ArrayList</a:t>
            </a:r>
            <a:r>
              <a:rPr lang="en-US" dirty="0"/>
              <a:t>&lt;String&gt; list = new </a:t>
            </a:r>
            <a:r>
              <a:rPr lang="en-US" dirty="0" err="1"/>
              <a:t>ArrayList</a:t>
            </a:r>
            <a:r>
              <a:rPr lang="en-US" dirty="0"/>
              <a:t>&lt;&gt;();</a:t>
            </a:r>
          </a:p>
          <a:p>
            <a:pPr>
              <a:spcBef>
                <a:spcPts val="600"/>
              </a:spcBef>
            </a:pPr>
            <a:r>
              <a:rPr lang="en-US" dirty="0"/>
              <a:t>You can now add only strings into the list</a:t>
            </a:r>
          </a:p>
          <a:p>
            <a:pPr lvl="1">
              <a:spcBef>
                <a:spcPts val="600"/>
              </a:spcBef>
            </a:pPr>
            <a:r>
              <a:rPr lang="en-US" dirty="0" err="1"/>
              <a:t>list.add</a:t>
            </a:r>
            <a:r>
              <a:rPr lang="en-US" dirty="0"/>
              <a:t>("Red");</a:t>
            </a:r>
          </a:p>
          <a:p>
            <a:pPr>
              <a:spcBef>
                <a:spcPts val="600"/>
              </a:spcBef>
            </a:pPr>
            <a:r>
              <a:rPr lang="en-US" dirty="0"/>
              <a:t>If you attempt to add a </a:t>
            </a:r>
            <a:r>
              <a:rPr lang="en-US" dirty="0" err="1"/>
              <a:t>nonstring</a:t>
            </a:r>
            <a:r>
              <a:rPr lang="en-US" dirty="0"/>
              <a:t>, a compile error will occur.</a:t>
            </a:r>
          </a:p>
          <a:p>
            <a:pPr lvl="1">
              <a:spcBef>
                <a:spcPts val="600"/>
              </a:spcBef>
            </a:pPr>
            <a:r>
              <a:rPr lang="en-US" dirty="0" err="1"/>
              <a:t>list.add</a:t>
            </a:r>
            <a:r>
              <a:rPr lang="en-US" dirty="0"/>
              <a:t>(new Integer(1));</a:t>
            </a:r>
          </a:p>
        </p:txBody>
      </p:sp>
      <p:sp>
        <p:nvSpPr>
          <p:cNvPr id="3" name="Title 2"/>
          <p:cNvSpPr>
            <a:spLocks noGrp="1"/>
          </p:cNvSpPr>
          <p:nvPr>
            <p:ph type="ctrTitle"/>
          </p:nvPr>
        </p:nvSpPr>
        <p:spPr/>
        <p:txBody>
          <a:bodyPr/>
          <a:lstStyle/>
          <a:p>
            <a:r>
              <a:rPr lang="en-US" dirty="0"/>
              <a:t>Generic </a:t>
            </a:r>
            <a:r>
              <a:rPr lang="en-US" dirty="0" err="1"/>
              <a:t>ArrayList</a:t>
            </a:r>
            <a:r>
              <a:rPr lang="en-US" dirty="0"/>
              <a:t> in JDK 1.5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69" y="1003184"/>
            <a:ext cx="6172117" cy="306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Rectangle 5"/>
          <p:cNvSpPr/>
          <p:nvPr/>
        </p:nvSpPr>
        <p:spPr>
          <a:xfrm>
            <a:off x="6539163" y="1439146"/>
            <a:ext cx="2236226" cy="2185214"/>
          </a:xfrm>
          <a:prstGeom prst="rect">
            <a:avLst/>
          </a:prstGeom>
        </p:spPr>
        <p:txBody>
          <a:bodyPr wrap="square">
            <a:spAutoFit/>
          </a:bodyPr>
          <a:lstStyle/>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Generic types must be reference types. </a:t>
            </a:r>
          </a:p>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cannot replace a generic type with a primitive type such as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double, or char</a:t>
            </a:r>
          </a:p>
        </p:txBody>
      </p:sp>
    </p:spTree>
    <p:extLst>
      <p:ext uri="{BB962C8B-B14F-4D97-AF65-F5344CB8AC3E}">
        <p14:creationId xmlns:p14="http://schemas.microsoft.com/office/powerpoint/2010/main" val="62338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dirty="0"/>
              <a:t>Casting</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sp>
        <p:nvSpPr>
          <p:cNvPr id="5" name="Rectangle 3"/>
          <p:cNvSpPr txBox="1">
            <a:spLocks noChangeArrowheads="1"/>
          </p:cNvSpPr>
          <p:nvPr/>
        </p:nvSpPr>
        <p:spPr>
          <a:xfrm>
            <a:off x="1431758" y="3995172"/>
            <a:ext cx="6280484" cy="2418247"/>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a:buNone/>
            </a:pPr>
            <a:r>
              <a:rPr lang="en-US" altLang="en-US" sz="1800" b="0" dirty="0" err="1">
                <a:latin typeface="Times New Roman" panose="02020603050405020304" pitchFamily="18" charset="0"/>
                <a:cs typeface="Times New Roman" panose="02020603050405020304" pitchFamily="18" charset="0"/>
              </a:rPr>
              <a:t>ArrayList</a:t>
            </a:r>
            <a:r>
              <a:rPr lang="en-US" altLang="en-US" sz="1800" b="0" dirty="0">
                <a:latin typeface="Times New Roman" panose="02020603050405020304" pitchFamily="18" charset="0"/>
                <a:cs typeface="Times New Roman" panose="02020603050405020304" pitchFamily="18" charset="0"/>
              </a:rPr>
              <a:t>&lt;Double&gt; list = new </a:t>
            </a:r>
            <a:r>
              <a:rPr lang="en-US" altLang="en-US" sz="1800" b="0" dirty="0" err="1">
                <a:latin typeface="Times New Roman" panose="02020603050405020304" pitchFamily="18" charset="0"/>
                <a:cs typeface="Times New Roman" panose="02020603050405020304" pitchFamily="18" charset="0"/>
              </a:rPr>
              <a:t>ArrayList</a:t>
            </a:r>
            <a:r>
              <a:rPr lang="en-US" altLang="en-US" sz="1800" b="0" dirty="0">
                <a:latin typeface="Times New Roman" panose="02020603050405020304" pitchFamily="18" charset="0"/>
                <a:cs typeface="Times New Roman" panose="02020603050405020304" pitchFamily="18" charset="0"/>
              </a:rPr>
              <a:t>&lt;&gt;();</a:t>
            </a:r>
          </a:p>
          <a:p>
            <a:pPr>
              <a:buFont typeface="Monotype Sorts"/>
              <a:buNone/>
            </a:pPr>
            <a:r>
              <a:rPr lang="en-US" altLang="en-US" sz="1800" b="0" dirty="0" err="1">
                <a:latin typeface="Times New Roman" panose="02020603050405020304" pitchFamily="18" charset="0"/>
                <a:cs typeface="Times New Roman" panose="02020603050405020304" pitchFamily="18" charset="0"/>
              </a:rPr>
              <a:t>list.add</a:t>
            </a:r>
            <a:r>
              <a:rPr lang="en-US" altLang="en-US" sz="1800" b="0" dirty="0">
                <a:latin typeface="Times New Roman" panose="02020603050405020304" pitchFamily="18" charset="0"/>
                <a:cs typeface="Times New Roman" panose="02020603050405020304" pitchFamily="18" charset="0"/>
              </a:rPr>
              <a:t>(5.5); // 5.5 is automatically converted to new Double(5.5)</a:t>
            </a:r>
          </a:p>
          <a:p>
            <a:pPr>
              <a:buFont typeface="Monotype Sorts"/>
              <a:buNone/>
            </a:pPr>
            <a:r>
              <a:rPr lang="en-US" altLang="en-US" sz="1800" b="0" dirty="0" err="1">
                <a:latin typeface="Times New Roman" panose="02020603050405020304" pitchFamily="18" charset="0"/>
                <a:cs typeface="Times New Roman" panose="02020603050405020304" pitchFamily="18" charset="0"/>
              </a:rPr>
              <a:t>list.add</a:t>
            </a:r>
            <a:r>
              <a:rPr lang="en-US" altLang="en-US" sz="1800" b="0" dirty="0">
                <a:latin typeface="Times New Roman" panose="02020603050405020304" pitchFamily="18" charset="0"/>
                <a:cs typeface="Times New Roman" panose="02020603050405020304" pitchFamily="18" charset="0"/>
              </a:rPr>
              <a:t>(3.0); // 3.0 is automatically converted to new Double(3.0)</a:t>
            </a:r>
          </a:p>
          <a:p>
            <a:pPr>
              <a:buFont typeface="Monotype Sorts"/>
              <a:buNone/>
            </a:pPr>
            <a:r>
              <a:rPr lang="en-US" altLang="en-US" sz="1800" b="0" dirty="0">
                <a:latin typeface="Times New Roman" panose="02020603050405020304" pitchFamily="18" charset="0"/>
                <a:cs typeface="Times New Roman" panose="02020603050405020304" pitchFamily="18" charset="0"/>
              </a:rPr>
              <a:t>Double </a:t>
            </a:r>
            <a:r>
              <a:rPr lang="en-US" altLang="en-US" sz="1800" b="0" dirty="0" err="1">
                <a:latin typeface="Times New Roman" panose="02020603050405020304" pitchFamily="18" charset="0"/>
                <a:cs typeface="Times New Roman" panose="02020603050405020304" pitchFamily="18" charset="0"/>
              </a:rPr>
              <a:t>doubleObject</a:t>
            </a:r>
            <a:r>
              <a:rPr lang="en-US" altLang="en-US" sz="1800" b="0" dirty="0">
                <a:latin typeface="Times New Roman" panose="02020603050405020304" pitchFamily="18" charset="0"/>
                <a:cs typeface="Times New Roman" panose="02020603050405020304" pitchFamily="18" charset="0"/>
              </a:rPr>
              <a:t> = </a:t>
            </a:r>
            <a:r>
              <a:rPr lang="en-US" altLang="en-US" sz="1800" b="0" dirty="0" err="1">
                <a:latin typeface="Times New Roman" panose="02020603050405020304" pitchFamily="18" charset="0"/>
                <a:cs typeface="Times New Roman" panose="02020603050405020304" pitchFamily="18" charset="0"/>
              </a:rPr>
              <a:t>list.get</a:t>
            </a:r>
            <a:r>
              <a:rPr lang="en-US" altLang="en-US" sz="1800" b="0" dirty="0">
                <a:latin typeface="Times New Roman" panose="02020603050405020304" pitchFamily="18" charset="0"/>
                <a:cs typeface="Times New Roman" panose="02020603050405020304" pitchFamily="18" charset="0"/>
              </a:rPr>
              <a:t>(0); // No casting is needed</a:t>
            </a:r>
          </a:p>
          <a:p>
            <a:pPr>
              <a:buFont typeface="Monotype Sorts"/>
              <a:buNone/>
            </a:pPr>
            <a:r>
              <a:rPr lang="en-US" altLang="en-US" sz="1800" b="0" dirty="0">
                <a:latin typeface="Times New Roman" panose="02020603050405020304" pitchFamily="18" charset="0"/>
                <a:cs typeface="Times New Roman" panose="02020603050405020304" pitchFamily="18" charset="0"/>
              </a:rPr>
              <a:t>double d = </a:t>
            </a:r>
            <a:r>
              <a:rPr lang="en-US" altLang="en-US" sz="1800" b="0" dirty="0" err="1">
                <a:latin typeface="Times New Roman" panose="02020603050405020304" pitchFamily="18" charset="0"/>
                <a:cs typeface="Times New Roman" panose="02020603050405020304" pitchFamily="18" charset="0"/>
              </a:rPr>
              <a:t>list.get</a:t>
            </a:r>
            <a:r>
              <a:rPr lang="en-US" altLang="en-US" sz="1800" b="0" dirty="0">
                <a:latin typeface="Times New Roman" panose="02020603050405020304" pitchFamily="18" charset="0"/>
                <a:cs typeface="Times New Roman" panose="02020603050405020304" pitchFamily="18" charset="0"/>
              </a:rPr>
              <a:t>(1); // Automatically converted to double</a:t>
            </a:r>
          </a:p>
        </p:txBody>
      </p:sp>
      <p:sp>
        <p:nvSpPr>
          <p:cNvPr id="6" name="Rectangle 5"/>
          <p:cNvSpPr/>
          <p:nvPr/>
        </p:nvSpPr>
        <p:spPr>
          <a:xfrm>
            <a:off x="314469" y="1027350"/>
            <a:ext cx="353398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Prior to JDK 1.5 casting is needed</a:t>
            </a:r>
          </a:p>
        </p:txBody>
      </p:sp>
      <p:sp>
        <p:nvSpPr>
          <p:cNvPr id="7" name="Rectangle 3"/>
          <p:cNvSpPr txBox="1">
            <a:spLocks noChangeArrowheads="1"/>
          </p:cNvSpPr>
          <p:nvPr/>
        </p:nvSpPr>
        <p:spPr>
          <a:xfrm>
            <a:off x="1431759" y="1516212"/>
            <a:ext cx="6280484" cy="1917558"/>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a:buNone/>
            </a:pPr>
            <a:r>
              <a:rPr lang="en-US" altLang="en-US" sz="1800" b="0" dirty="0" err="1">
                <a:latin typeface="Times New Roman" panose="02020603050405020304" pitchFamily="18" charset="0"/>
                <a:cs typeface="Times New Roman" panose="02020603050405020304" pitchFamily="18" charset="0"/>
              </a:rPr>
              <a:t>ArrayList</a:t>
            </a:r>
            <a:r>
              <a:rPr lang="en-US" altLang="en-US" sz="1800" b="0" dirty="0">
                <a:latin typeface="Times New Roman" panose="02020603050405020304" pitchFamily="18" charset="0"/>
                <a:cs typeface="Times New Roman" panose="02020603050405020304" pitchFamily="18" charset="0"/>
              </a:rPr>
              <a:t> list = new </a:t>
            </a:r>
            <a:r>
              <a:rPr lang="en-US" altLang="en-US" sz="1800" b="0" dirty="0" err="1">
                <a:latin typeface="Times New Roman" panose="02020603050405020304" pitchFamily="18" charset="0"/>
                <a:cs typeface="Times New Roman" panose="02020603050405020304" pitchFamily="18" charset="0"/>
              </a:rPr>
              <a:t>ArrayList</a:t>
            </a:r>
            <a:r>
              <a:rPr lang="en-US" altLang="en-US" sz="1800" b="0" dirty="0">
                <a:latin typeface="Times New Roman" panose="02020603050405020304" pitchFamily="18" charset="0"/>
                <a:cs typeface="Times New Roman" panose="02020603050405020304" pitchFamily="18" charset="0"/>
              </a:rPr>
              <a:t>();</a:t>
            </a:r>
          </a:p>
          <a:p>
            <a:pPr>
              <a:buFont typeface="Monotype Sorts"/>
              <a:buNone/>
            </a:pPr>
            <a:r>
              <a:rPr lang="en-US" altLang="en-US" sz="1800" b="0" dirty="0" err="1">
                <a:latin typeface="Times New Roman" panose="02020603050405020304" pitchFamily="18" charset="0"/>
                <a:cs typeface="Times New Roman" panose="02020603050405020304" pitchFamily="18" charset="0"/>
              </a:rPr>
              <a:t>list.add</a:t>
            </a:r>
            <a:r>
              <a:rPr lang="en-US" altLang="en-US" sz="1800" b="0" dirty="0">
                <a:latin typeface="Times New Roman" panose="02020603050405020304" pitchFamily="18" charset="0"/>
                <a:cs typeface="Times New Roman" panose="02020603050405020304" pitchFamily="18" charset="0"/>
              </a:rPr>
              <a:t>(5.5);</a:t>
            </a:r>
          </a:p>
          <a:p>
            <a:pPr>
              <a:buFont typeface="Monotype Sorts"/>
              <a:buNone/>
            </a:pPr>
            <a:r>
              <a:rPr lang="en-US" altLang="en-US" sz="1800" b="0" dirty="0">
                <a:latin typeface="Times New Roman" panose="02020603050405020304" pitchFamily="18" charset="0"/>
                <a:cs typeface="Times New Roman" panose="02020603050405020304" pitchFamily="18" charset="0"/>
              </a:rPr>
              <a:t> double d =  </a:t>
            </a:r>
            <a:r>
              <a:rPr lang="en-US" altLang="en-US" sz="1800" b="0" dirty="0" err="1">
                <a:latin typeface="Times New Roman" panose="02020603050405020304" pitchFamily="18" charset="0"/>
                <a:cs typeface="Times New Roman" panose="02020603050405020304" pitchFamily="18" charset="0"/>
              </a:rPr>
              <a:t>list.get</a:t>
            </a:r>
            <a:r>
              <a:rPr lang="en-US" altLang="en-US" sz="1800" b="0" dirty="0">
                <a:latin typeface="Times New Roman" panose="02020603050405020304" pitchFamily="18" charset="0"/>
                <a:cs typeface="Times New Roman" panose="02020603050405020304" pitchFamily="18" charset="0"/>
              </a:rPr>
              <a:t>(1);  // compilation error</a:t>
            </a:r>
          </a:p>
          <a:p>
            <a:pPr>
              <a:buFont typeface="Monotype Sorts"/>
              <a:buNone/>
            </a:pPr>
            <a:r>
              <a:rPr lang="en-US" altLang="en-US" sz="1800" b="0" dirty="0">
                <a:latin typeface="Times New Roman" panose="02020603050405020304" pitchFamily="18" charset="0"/>
                <a:cs typeface="Times New Roman" panose="02020603050405020304" pitchFamily="18" charset="0"/>
              </a:rPr>
              <a:t>double d = (double) </a:t>
            </a:r>
            <a:r>
              <a:rPr lang="en-US" altLang="en-US" sz="1800" b="0" dirty="0" err="1">
                <a:latin typeface="Times New Roman" panose="02020603050405020304" pitchFamily="18" charset="0"/>
                <a:cs typeface="Times New Roman" panose="02020603050405020304" pitchFamily="18" charset="0"/>
              </a:rPr>
              <a:t>list.get</a:t>
            </a:r>
            <a:r>
              <a:rPr lang="en-US" altLang="en-US" sz="1800" b="0" dirty="0">
                <a:latin typeface="Times New Roman" panose="02020603050405020304" pitchFamily="18" charset="0"/>
                <a:cs typeface="Times New Roman" panose="02020603050405020304" pitchFamily="18" charset="0"/>
              </a:rPr>
              <a:t>(1);  // casting is necessary</a:t>
            </a:r>
          </a:p>
        </p:txBody>
      </p:sp>
      <p:sp>
        <p:nvSpPr>
          <p:cNvPr id="8" name="Rectangle 7"/>
          <p:cNvSpPr/>
          <p:nvPr/>
        </p:nvSpPr>
        <p:spPr>
          <a:xfrm>
            <a:off x="314469" y="3529805"/>
            <a:ext cx="366638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Since JDK 1.5 casting is not needed</a:t>
            </a:r>
          </a:p>
        </p:txBody>
      </p:sp>
    </p:spTree>
    <p:extLst>
      <p:ext uri="{BB962C8B-B14F-4D97-AF65-F5344CB8AC3E}">
        <p14:creationId xmlns:p14="http://schemas.microsoft.com/office/powerpoint/2010/main" val="2084743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pic>
        <p:nvPicPr>
          <p:cNvPr id="5" name="Picture 4"/>
          <p:cNvPicPr>
            <a:picLocks noChangeAspect="1"/>
          </p:cNvPicPr>
          <p:nvPr/>
        </p:nvPicPr>
        <p:blipFill>
          <a:blip r:embed="rId3"/>
          <a:stretch>
            <a:fillRect/>
          </a:stretch>
        </p:blipFill>
        <p:spPr>
          <a:xfrm>
            <a:off x="800100" y="1446798"/>
            <a:ext cx="7315200" cy="4000500"/>
          </a:xfrm>
          <a:prstGeom prst="rect">
            <a:avLst/>
          </a:prstGeom>
        </p:spPr>
      </p:pic>
    </p:spTree>
    <p:extLst>
      <p:ext uri="{BB962C8B-B14F-4D97-AF65-F5344CB8AC3E}">
        <p14:creationId xmlns:p14="http://schemas.microsoft.com/office/powerpoint/2010/main" val="3153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300182" y="5283010"/>
            <a:ext cx="5045949" cy="1077218"/>
          </a:xfrm>
          <a:ln>
            <a:solidFill>
              <a:schemeClr val="accent1"/>
            </a:solidFill>
          </a:ln>
        </p:spPr>
        <p:txBody>
          <a:bodyPr>
            <a:normAutofit/>
          </a:bodyPr>
          <a:lstStyle/>
          <a:p>
            <a:r>
              <a:rPr lang="en-US" sz="1600" b="0" dirty="0">
                <a:latin typeface="Times New Roman" panose="02020603050405020304" pitchFamily="18" charset="0"/>
                <a:cs typeface="Times New Roman" panose="02020603050405020304" pitchFamily="18" charset="0"/>
              </a:rPr>
              <a:t>A generic class may have more than one parameter. In this case, place the parameters together inside the brackets, separated by commas—for example, &lt;E1, E2, E3&gt;</a:t>
            </a:r>
          </a:p>
          <a:p>
            <a:endParaRPr lang="en-US" sz="1600" b="0" dirty="0"/>
          </a:p>
        </p:txBody>
      </p:sp>
      <p:sp>
        <p:nvSpPr>
          <p:cNvPr id="3" name="Title 2"/>
          <p:cNvSpPr>
            <a:spLocks noGrp="1"/>
          </p:cNvSpPr>
          <p:nvPr>
            <p:ph type="ctrTitle"/>
          </p:nvPr>
        </p:nvSpPr>
        <p:spPr/>
        <p:txBody>
          <a:bodyPr/>
          <a:lstStyle/>
          <a:p>
            <a:r>
              <a:rPr lang="en-US" dirty="0"/>
              <a:t>Defining Generic Classes and Interfaces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69" y="976211"/>
            <a:ext cx="5158481" cy="175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5"/>
          <p:cNvPicPr>
            <a:picLocks noChangeAspect="1"/>
          </p:cNvPicPr>
          <p:nvPr/>
        </p:nvPicPr>
        <p:blipFill>
          <a:blip r:embed="rId4"/>
          <a:stretch>
            <a:fillRect/>
          </a:stretch>
        </p:blipFill>
        <p:spPr>
          <a:xfrm>
            <a:off x="5458662" y="1071415"/>
            <a:ext cx="3385158" cy="5179436"/>
          </a:xfrm>
          <a:prstGeom prst="rect">
            <a:avLst/>
          </a:prstGeom>
        </p:spPr>
      </p:pic>
      <p:sp>
        <p:nvSpPr>
          <p:cNvPr id="2" name="Rectangle 1"/>
          <p:cNvSpPr/>
          <p:nvPr/>
        </p:nvSpPr>
        <p:spPr>
          <a:xfrm>
            <a:off x="380344" y="2731970"/>
            <a:ext cx="4919133" cy="1077218"/>
          </a:xfrm>
          <a:prstGeom prst="rect">
            <a:avLst/>
          </a:prstGeom>
          <a:ln>
            <a:solidFill>
              <a:schemeClr val="accent1"/>
            </a:solidFill>
          </a:ln>
        </p:spPr>
        <p:txBody>
          <a:bodyPr wrap="square">
            <a:spAutoFit/>
          </a:bodyPr>
          <a:lstStyle/>
          <a:p>
            <a:r>
              <a:rPr lang="en-US" sz="1600" dirty="0" err="1">
                <a:latin typeface="Times New Roman" panose="02020603050405020304" pitchFamily="18" charset="0"/>
                <a:cs typeface="Times New Roman" panose="02020603050405020304" pitchFamily="18" charset="0"/>
              </a:rPr>
              <a:t>GenericStack</a:t>
            </a:r>
            <a:r>
              <a:rPr lang="en-US" sz="1600" dirty="0">
                <a:latin typeface="Times New Roman" panose="02020603050405020304" pitchFamily="18" charset="0"/>
                <a:cs typeface="Times New Roman" panose="02020603050405020304" pitchFamily="18" charset="0"/>
              </a:rPr>
              <a:t>&lt;String&gt; stack1 = new </a:t>
            </a:r>
            <a:r>
              <a:rPr lang="en-US" sz="1600" dirty="0" err="1">
                <a:latin typeface="Times New Roman" panose="02020603050405020304" pitchFamily="18" charset="0"/>
                <a:cs typeface="Times New Roman" panose="02020603050405020304" pitchFamily="18" charset="0"/>
              </a:rPr>
              <a:t>GenericStack</a:t>
            </a:r>
            <a:r>
              <a:rPr lang="en-US" sz="1600" dirty="0">
                <a:latin typeface="Times New Roman" panose="02020603050405020304" pitchFamily="18" charset="0"/>
                <a:cs typeface="Times New Roman" panose="02020603050405020304" pitchFamily="18" charset="0"/>
              </a:rPr>
              <a:t>&lt;&gt;();</a:t>
            </a:r>
          </a:p>
          <a:p>
            <a:r>
              <a:rPr lang="en-US" sz="1600" dirty="0">
                <a:latin typeface="Times New Roman" panose="02020603050405020304" pitchFamily="18" charset="0"/>
                <a:cs typeface="Times New Roman" panose="02020603050405020304" pitchFamily="18" charset="0"/>
              </a:rPr>
              <a:t>stack1.push("London");</a:t>
            </a:r>
          </a:p>
          <a:p>
            <a:r>
              <a:rPr lang="en-US" sz="1600" dirty="0">
                <a:latin typeface="Times New Roman" panose="02020603050405020304" pitchFamily="18" charset="0"/>
                <a:cs typeface="Times New Roman" panose="02020603050405020304" pitchFamily="18" charset="0"/>
              </a:rPr>
              <a:t>stack1.push("Paris");</a:t>
            </a:r>
          </a:p>
          <a:p>
            <a:r>
              <a:rPr lang="en-US" sz="1600" dirty="0">
                <a:latin typeface="Times New Roman" panose="02020603050405020304" pitchFamily="18" charset="0"/>
                <a:cs typeface="Times New Roman" panose="02020603050405020304" pitchFamily="18" charset="0"/>
              </a:rPr>
              <a:t>stack1.push("Berlin");</a:t>
            </a:r>
          </a:p>
        </p:txBody>
      </p:sp>
      <p:sp>
        <p:nvSpPr>
          <p:cNvPr id="8" name="Rectangle 7"/>
          <p:cNvSpPr/>
          <p:nvPr/>
        </p:nvSpPr>
        <p:spPr>
          <a:xfrm>
            <a:off x="380343" y="3952801"/>
            <a:ext cx="4919133" cy="1077218"/>
          </a:xfrm>
          <a:prstGeom prst="rect">
            <a:avLst/>
          </a:prstGeom>
          <a:ln>
            <a:solidFill>
              <a:schemeClr val="accent1"/>
            </a:solidFill>
          </a:ln>
        </p:spPr>
        <p:txBody>
          <a:bodyPr wrap="square">
            <a:spAutoFit/>
          </a:bodyPr>
          <a:lstStyle/>
          <a:p>
            <a:r>
              <a:rPr lang="en-US" sz="1600" dirty="0" err="1">
                <a:latin typeface="Times New Roman" panose="02020603050405020304" pitchFamily="18" charset="0"/>
                <a:cs typeface="Times New Roman" panose="02020603050405020304" pitchFamily="18" charset="0"/>
              </a:rPr>
              <a:t>GenericStack</a:t>
            </a:r>
            <a:r>
              <a:rPr lang="en-US" sz="1600" dirty="0">
                <a:latin typeface="Times New Roman" panose="02020603050405020304" pitchFamily="18" charset="0"/>
                <a:cs typeface="Times New Roman" panose="02020603050405020304" pitchFamily="18" charset="0"/>
              </a:rPr>
              <a:t>&lt;Integer&gt; stack2 = new </a:t>
            </a:r>
            <a:r>
              <a:rPr lang="en-US" sz="1600" dirty="0" err="1">
                <a:latin typeface="Times New Roman" panose="02020603050405020304" pitchFamily="18" charset="0"/>
                <a:cs typeface="Times New Roman" panose="02020603050405020304" pitchFamily="18" charset="0"/>
              </a:rPr>
              <a:t>GenericStack</a:t>
            </a:r>
            <a:r>
              <a:rPr lang="en-US" sz="1600" dirty="0">
                <a:latin typeface="Times New Roman" panose="02020603050405020304" pitchFamily="18" charset="0"/>
                <a:cs typeface="Times New Roman" panose="02020603050405020304" pitchFamily="18" charset="0"/>
              </a:rPr>
              <a:t>&lt;&gt;();</a:t>
            </a:r>
          </a:p>
          <a:p>
            <a:r>
              <a:rPr lang="en-US" sz="1600" dirty="0">
                <a:latin typeface="Times New Roman" panose="02020603050405020304" pitchFamily="18" charset="0"/>
                <a:cs typeface="Times New Roman" panose="02020603050405020304" pitchFamily="18" charset="0"/>
              </a:rPr>
              <a:t>stack2.push(1); // </a:t>
            </a:r>
            <a:r>
              <a:rPr lang="en-US" sz="1600" dirty="0" err="1">
                <a:latin typeface="Times New Roman" panose="02020603050405020304" pitchFamily="18" charset="0"/>
                <a:cs typeface="Times New Roman" panose="02020603050405020304" pitchFamily="18" charset="0"/>
              </a:rPr>
              <a:t>autoboxing</a:t>
            </a:r>
            <a:r>
              <a:rPr lang="en-US" sz="1600" dirty="0">
                <a:latin typeface="Times New Roman" panose="02020603050405020304" pitchFamily="18" charset="0"/>
                <a:cs typeface="Times New Roman" panose="02020603050405020304" pitchFamily="18" charset="0"/>
              </a:rPr>
              <a:t> 1 to new Integer(1)</a:t>
            </a:r>
          </a:p>
          <a:p>
            <a:r>
              <a:rPr lang="en-US" sz="1600" dirty="0">
                <a:latin typeface="Times New Roman" panose="02020603050405020304" pitchFamily="18" charset="0"/>
                <a:cs typeface="Times New Roman" panose="02020603050405020304" pitchFamily="18" charset="0"/>
              </a:rPr>
              <a:t>stack2.push(2);</a:t>
            </a:r>
          </a:p>
          <a:p>
            <a:r>
              <a:rPr lang="en-US" sz="1600" dirty="0">
                <a:latin typeface="Times New Roman" panose="02020603050405020304" pitchFamily="18" charset="0"/>
                <a:cs typeface="Times New Roman" panose="02020603050405020304" pitchFamily="18" charset="0"/>
              </a:rPr>
              <a:t>stack2.push(3);</a:t>
            </a:r>
          </a:p>
        </p:txBody>
      </p:sp>
    </p:spTree>
    <p:extLst>
      <p:ext uri="{BB962C8B-B14F-4D97-AF65-F5344CB8AC3E}">
        <p14:creationId xmlns:p14="http://schemas.microsoft.com/office/powerpoint/2010/main" val="2645656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Generic methods are methods that introduce their own type parameters. </a:t>
            </a:r>
          </a:p>
          <a:p>
            <a:r>
              <a:rPr lang="en-US" dirty="0"/>
              <a:t>A generic type can be defined for static and instance methods.</a:t>
            </a:r>
          </a:p>
          <a:p>
            <a:r>
              <a:rPr lang="en-US" dirty="0"/>
              <a:t>To declare a generic method, you place the generic type &lt;E&gt; immediately after the keyword static in the method header</a:t>
            </a:r>
          </a:p>
        </p:txBody>
      </p:sp>
      <p:sp>
        <p:nvSpPr>
          <p:cNvPr id="3" name="Title 2"/>
          <p:cNvSpPr>
            <a:spLocks noGrp="1"/>
          </p:cNvSpPr>
          <p:nvPr>
            <p:ph type="ctrTitle"/>
          </p:nvPr>
        </p:nvSpPr>
        <p:spPr/>
        <p:txBody>
          <a:bodyPr/>
          <a:lstStyle/>
          <a:p>
            <a:r>
              <a:rPr lang="en-US" altLang="en-US" dirty="0"/>
              <a:t>Generic Methods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pic>
        <p:nvPicPr>
          <p:cNvPr id="6" name="Picture 5"/>
          <p:cNvPicPr>
            <a:picLocks noChangeAspect="1"/>
          </p:cNvPicPr>
          <p:nvPr/>
        </p:nvPicPr>
        <p:blipFill>
          <a:blip r:embed="rId3"/>
          <a:stretch>
            <a:fillRect/>
          </a:stretch>
        </p:blipFill>
        <p:spPr>
          <a:xfrm>
            <a:off x="2130538" y="3228543"/>
            <a:ext cx="4882924" cy="3182051"/>
          </a:xfrm>
          <a:prstGeom prst="rect">
            <a:avLst/>
          </a:prstGeom>
        </p:spPr>
      </p:pic>
    </p:spTree>
    <p:extLst>
      <p:ext uri="{BB962C8B-B14F-4D97-AF65-F5344CB8AC3E}">
        <p14:creationId xmlns:p14="http://schemas.microsoft.com/office/powerpoint/2010/main" val="292055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Raw type</a:t>
            </a:r>
          </a:p>
          <a:p>
            <a:endParaRPr lang="en-US" dirty="0"/>
          </a:p>
          <a:p>
            <a:endParaRPr lang="en-US" dirty="0"/>
          </a:p>
          <a:p>
            <a:r>
              <a:rPr lang="en-US" dirty="0"/>
              <a:t>This is roughly equivalent to </a:t>
            </a:r>
          </a:p>
          <a:p>
            <a:endParaRPr lang="en-US" dirty="0"/>
          </a:p>
        </p:txBody>
      </p:sp>
      <p:sp>
        <p:nvSpPr>
          <p:cNvPr id="3" name="Title 2"/>
          <p:cNvSpPr>
            <a:spLocks noGrp="1"/>
          </p:cNvSpPr>
          <p:nvPr>
            <p:ph type="ctrTitle"/>
          </p:nvPr>
        </p:nvSpPr>
        <p:spPr/>
        <p:txBody>
          <a:bodyPr/>
          <a:lstStyle/>
          <a:p>
            <a:r>
              <a:rPr lang="en-US" dirty="0"/>
              <a:t>Raw Types and Backward Compatibility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sp>
        <p:nvSpPr>
          <p:cNvPr id="5" name="Rectangle 9"/>
          <p:cNvSpPr txBox="1">
            <a:spLocks noChangeArrowheads="1"/>
          </p:cNvSpPr>
          <p:nvPr/>
        </p:nvSpPr>
        <p:spPr>
          <a:xfrm>
            <a:off x="2129589" y="1835013"/>
            <a:ext cx="4987089" cy="45720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 typeface="Monotype Sorts"/>
              <a:buNone/>
            </a:pPr>
            <a:r>
              <a:rPr lang="en-US" altLang="en-US" dirty="0" err="1"/>
              <a:t>ArrayList</a:t>
            </a:r>
            <a:r>
              <a:rPr lang="en-US" altLang="en-US" dirty="0"/>
              <a:t> list = new </a:t>
            </a:r>
            <a:r>
              <a:rPr lang="en-US" altLang="en-US" dirty="0" err="1"/>
              <a:t>ArrayList</a:t>
            </a:r>
            <a:r>
              <a:rPr lang="en-US" altLang="en-US" dirty="0"/>
              <a:t>();</a:t>
            </a:r>
            <a:r>
              <a:rPr lang="en-US" altLang="en-US" u="sng" dirty="0"/>
              <a:t> </a:t>
            </a:r>
          </a:p>
        </p:txBody>
      </p:sp>
      <p:sp>
        <p:nvSpPr>
          <p:cNvPr id="6" name="Rectangle 12"/>
          <p:cNvSpPr>
            <a:spLocks noChangeArrowheads="1"/>
          </p:cNvSpPr>
          <p:nvPr/>
        </p:nvSpPr>
        <p:spPr bwMode="auto">
          <a:xfrm>
            <a:off x="1106905" y="3595205"/>
            <a:ext cx="7032458" cy="50154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20000"/>
              </a:spcBef>
              <a:buClr>
                <a:schemeClr val="tx2"/>
              </a:buClr>
              <a:buSzPct val="75000"/>
              <a:buFont typeface="Monotype Sorts"/>
              <a:buNone/>
            </a:pPr>
            <a:r>
              <a:rPr lang="en-US" altLang="en-US" sz="2600" dirty="0" err="1"/>
              <a:t>ArrayList</a:t>
            </a:r>
            <a:r>
              <a:rPr lang="en-US" altLang="en-US" sz="2600" dirty="0"/>
              <a:t>&lt;Object&gt; list = new </a:t>
            </a:r>
            <a:r>
              <a:rPr lang="en-US" altLang="en-US" sz="2600" dirty="0" err="1"/>
              <a:t>ArrayList</a:t>
            </a:r>
            <a:r>
              <a:rPr lang="en-US" altLang="en-US" sz="2600" dirty="0"/>
              <a:t>&lt;Object&gt;(); </a:t>
            </a:r>
          </a:p>
        </p:txBody>
      </p:sp>
    </p:spTree>
    <p:extLst>
      <p:ext uri="{BB962C8B-B14F-4D97-AF65-F5344CB8AC3E}">
        <p14:creationId xmlns:p14="http://schemas.microsoft.com/office/powerpoint/2010/main" val="1087208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Used to specify a range for a generic type.</a:t>
            </a:r>
            <a:endParaRPr lang="en-US" u="sng" dirty="0"/>
          </a:p>
        </p:txBody>
      </p:sp>
      <p:sp>
        <p:nvSpPr>
          <p:cNvPr id="3" name="Title 2"/>
          <p:cNvSpPr>
            <a:spLocks noGrp="1"/>
          </p:cNvSpPr>
          <p:nvPr>
            <p:ph type="ctrTitle"/>
          </p:nvPr>
        </p:nvSpPr>
        <p:spPr/>
        <p:txBody>
          <a:bodyPr/>
          <a:lstStyle/>
          <a:p>
            <a:r>
              <a:rPr lang="en-US" dirty="0"/>
              <a:t>Wildcard Generic Types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sp>
        <p:nvSpPr>
          <p:cNvPr id="5" name="Rectangle 5"/>
          <p:cNvSpPr>
            <a:spLocks noChangeArrowheads="1"/>
          </p:cNvSpPr>
          <p:nvPr/>
        </p:nvSpPr>
        <p:spPr bwMode="auto">
          <a:xfrm>
            <a:off x="636740" y="1754604"/>
            <a:ext cx="5348972" cy="145782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609600" indent="-6096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dirty="0"/>
              <a:t>?                              unbounded wildcard </a:t>
            </a:r>
          </a:p>
          <a:p>
            <a:pPr>
              <a:spcBef>
                <a:spcPct val="20000"/>
              </a:spcBef>
              <a:buClr>
                <a:schemeClr val="tx2"/>
              </a:buClr>
              <a:buSzPct val="75000"/>
              <a:buFont typeface="Monotype Sorts"/>
              <a:buNone/>
            </a:pPr>
            <a:r>
              <a:rPr lang="en-US" altLang="en-US" dirty="0"/>
              <a:t>? extends T             bounded wildcard </a:t>
            </a:r>
          </a:p>
          <a:p>
            <a:pPr>
              <a:spcBef>
                <a:spcPct val="20000"/>
              </a:spcBef>
              <a:buClr>
                <a:schemeClr val="tx2"/>
              </a:buClr>
              <a:buSzPct val="75000"/>
              <a:buFont typeface="Monotype Sorts"/>
              <a:buNone/>
            </a:pPr>
            <a:r>
              <a:rPr lang="en-US" altLang="en-US" dirty="0"/>
              <a:t>? super T                 lower bound wildcard </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52" y="3462412"/>
            <a:ext cx="8380496" cy="237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Rectangle 6"/>
          <p:cNvSpPr/>
          <p:nvPr/>
        </p:nvSpPr>
        <p:spPr>
          <a:xfrm>
            <a:off x="6079525" y="2296399"/>
            <a:ext cx="2125903" cy="369332"/>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T or a subtype of T</a:t>
            </a:r>
          </a:p>
        </p:txBody>
      </p:sp>
      <p:sp>
        <p:nvSpPr>
          <p:cNvPr id="8" name="Rectangle 7"/>
          <p:cNvSpPr/>
          <p:nvPr/>
        </p:nvSpPr>
        <p:spPr>
          <a:xfrm>
            <a:off x="6079526" y="2735729"/>
            <a:ext cx="2125903" cy="369332"/>
          </a:xfrm>
          <a:prstGeom prst="rect">
            <a:avLst/>
          </a:prstGeom>
          <a:ln>
            <a:solidFill>
              <a:schemeClr val="accent1"/>
            </a:solidFill>
          </a:ln>
        </p:spPr>
        <p:txBody>
          <a:bodyPr wrap="none">
            <a:spAutoFit/>
          </a:bodyPr>
          <a:lstStyle/>
          <a:p>
            <a:r>
              <a:rPr lang="en-US" dirty="0">
                <a:latin typeface="Times New Roman" panose="02020603050405020304" pitchFamily="18" charset="0"/>
                <a:cs typeface="Times New Roman" panose="02020603050405020304" pitchFamily="18" charset="0"/>
              </a:rPr>
              <a:t>T or a </a:t>
            </a:r>
            <a:r>
              <a:rPr lang="en-US" dirty="0" err="1">
                <a:latin typeface="Times New Roman" panose="02020603050405020304" pitchFamily="18" charset="0"/>
                <a:cs typeface="Times New Roman" panose="02020603050405020304" pitchFamily="18" charset="0"/>
              </a:rPr>
              <a:t>supertype</a:t>
            </a:r>
            <a:r>
              <a:rPr lang="en-US" dirty="0">
                <a:latin typeface="Times New Roman" panose="02020603050405020304" pitchFamily="18" charset="0"/>
                <a:cs typeface="Times New Roman" panose="02020603050405020304" pitchFamily="18" charset="0"/>
              </a:rPr>
              <a:t> of T</a:t>
            </a:r>
          </a:p>
        </p:txBody>
      </p:sp>
      <p:sp>
        <p:nvSpPr>
          <p:cNvPr id="9" name="Rectangle 8"/>
          <p:cNvSpPr/>
          <p:nvPr/>
        </p:nvSpPr>
        <p:spPr>
          <a:xfrm>
            <a:off x="6069933" y="1870349"/>
            <a:ext cx="2135495" cy="369332"/>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 extends Object</a:t>
            </a:r>
          </a:p>
        </p:txBody>
      </p:sp>
      <p:sp>
        <p:nvSpPr>
          <p:cNvPr id="10" name="Rectangle 9"/>
          <p:cNvSpPr/>
          <p:nvPr/>
        </p:nvSpPr>
        <p:spPr>
          <a:xfrm>
            <a:off x="1157735" y="5983793"/>
            <a:ext cx="6828530" cy="369332"/>
          </a:xfrm>
          <a:prstGeom prst="rect">
            <a:avLst/>
          </a:prstGeom>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The relationship between generic types and wildcard types</a:t>
            </a:r>
          </a:p>
        </p:txBody>
      </p:sp>
    </p:spTree>
    <p:extLst>
      <p:ext uri="{BB962C8B-B14F-4D97-AF65-F5344CB8AC3E}">
        <p14:creationId xmlns:p14="http://schemas.microsoft.com/office/powerpoint/2010/main" val="802757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generic type can be specified as a subtype of another type. Such a generic type is called bounded.</a:t>
            </a:r>
          </a:p>
          <a:p>
            <a:r>
              <a:rPr lang="en-US" sz="2000" b="0" dirty="0"/>
              <a:t>( </a:t>
            </a:r>
            <a:r>
              <a:rPr lang="en-US" sz="2000" dirty="0"/>
              <a:t>line 15) specifies that E is a generic subtype of SimpleShape</a:t>
            </a:r>
            <a:r>
              <a:rPr lang="en-US" sz="2000" b="0" dirty="0"/>
              <a:t>. </a:t>
            </a:r>
            <a:endParaRPr lang="en-US" sz="2000" dirty="0"/>
          </a:p>
        </p:txBody>
      </p:sp>
      <p:sp>
        <p:nvSpPr>
          <p:cNvPr id="3" name="Title 2"/>
          <p:cNvSpPr>
            <a:spLocks noGrp="1"/>
          </p:cNvSpPr>
          <p:nvPr>
            <p:ph type="ctrTitle"/>
          </p:nvPr>
        </p:nvSpPr>
        <p:spPr/>
        <p:txBody>
          <a:bodyPr/>
          <a:lstStyle/>
          <a:p>
            <a:r>
              <a:rPr lang="en-US" dirty="0"/>
              <a:t>Bounded Generic Type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pic>
        <p:nvPicPr>
          <p:cNvPr id="5" name="Picture 4"/>
          <p:cNvPicPr>
            <a:picLocks noChangeAspect="1"/>
          </p:cNvPicPr>
          <p:nvPr/>
        </p:nvPicPr>
        <p:blipFill>
          <a:blip r:embed="rId3"/>
          <a:stretch>
            <a:fillRect/>
          </a:stretch>
        </p:blipFill>
        <p:spPr>
          <a:xfrm>
            <a:off x="1228725" y="2412556"/>
            <a:ext cx="6686550" cy="3943350"/>
          </a:xfrm>
          <a:prstGeom prst="rect">
            <a:avLst/>
          </a:prstGeom>
        </p:spPr>
      </p:pic>
      <p:sp>
        <p:nvSpPr>
          <p:cNvPr id="6" name="Rectangle 5"/>
          <p:cNvSpPr/>
          <p:nvPr/>
        </p:nvSpPr>
        <p:spPr>
          <a:xfrm>
            <a:off x="2053200" y="5988736"/>
            <a:ext cx="6566294"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We must invoke </a:t>
            </a:r>
            <a:r>
              <a:rPr lang="en-US" sz="1600" b="1" dirty="0">
                <a:solidFill>
                  <a:srgbClr val="FF0000"/>
                </a:solidFill>
                <a:latin typeface="Times New Roman" panose="02020603050405020304" pitchFamily="18" charset="0"/>
                <a:cs typeface="Times New Roman" panose="02020603050405020304" pitchFamily="18" charset="0"/>
              </a:rPr>
              <a:t>equalArea </a:t>
            </a:r>
            <a:r>
              <a:rPr lang="en-US" dirty="0">
                <a:solidFill>
                  <a:srgbClr val="FF0000"/>
                </a:solidFill>
                <a:latin typeface="Times New Roman" panose="02020603050405020304" pitchFamily="18" charset="0"/>
                <a:cs typeface="Times New Roman" panose="02020603050405020304" pitchFamily="18" charset="0"/>
              </a:rPr>
              <a:t>by passing two instances of </a:t>
            </a:r>
            <a:r>
              <a:rPr lang="en-US" sz="1600" b="1" dirty="0">
                <a:solidFill>
                  <a:srgbClr val="FF0000"/>
                </a:solidFill>
                <a:latin typeface="Times New Roman" panose="02020603050405020304" pitchFamily="18" charset="0"/>
                <a:cs typeface="Times New Roman" panose="02020603050405020304" pitchFamily="18" charset="0"/>
              </a:rPr>
              <a:t>SimpleShape.</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84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collection is a container object that holds a group of objects, often referred to as elements. </a:t>
            </a:r>
          </a:p>
          <a:p>
            <a:r>
              <a:rPr lang="en-US" dirty="0"/>
              <a:t>The Java Collections Framework supports three types of collections named lists, sets, and maps. </a:t>
            </a:r>
          </a:p>
          <a:p>
            <a:endParaRPr lang="en-US" dirty="0"/>
          </a:p>
        </p:txBody>
      </p:sp>
      <p:sp>
        <p:nvSpPr>
          <p:cNvPr id="3" name="Title 2"/>
          <p:cNvSpPr>
            <a:spLocks noGrp="1"/>
          </p:cNvSpPr>
          <p:nvPr>
            <p:ph type="ctrTitle"/>
          </p:nvPr>
        </p:nvSpPr>
        <p:spPr/>
        <p:txBody>
          <a:bodyPr/>
          <a:lstStyle/>
          <a:p>
            <a:r>
              <a:rPr lang="en-US" dirty="0"/>
              <a:t>Java Collection Framework hierarchy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69" y="2887154"/>
            <a:ext cx="6402757" cy="289637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6467582" y="2831833"/>
            <a:ext cx="2495656" cy="923330"/>
          </a:xfrm>
          <a:prstGeom prst="rect">
            <a:avLst/>
          </a:prstGeom>
        </p:spPr>
        <p:txBody>
          <a:bodyPr wrap="square">
            <a:spAutoFit/>
          </a:bodyPr>
          <a:lstStyle/>
          <a:p>
            <a:pPr marL="285750" indent="-285750">
              <a:buFont typeface="Arial" panose="020B0604020202020204" pitchFamily="34" charset="0"/>
              <a:buChar char="•"/>
            </a:pPr>
            <a:r>
              <a:rPr lang="en-US" dirty="0"/>
              <a:t>The interfaces define the common operations</a:t>
            </a:r>
          </a:p>
        </p:txBody>
      </p:sp>
      <p:sp>
        <p:nvSpPr>
          <p:cNvPr id="7" name="Rectangle 6"/>
          <p:cNvSpPr/>
          <p:nvPr/>
        </p:nvSpPr>
        <p:spPr>
          <a:xfrm>
            <a:off x="6467582" y="3913067"/>
            <a:ext cx="2376237" cy="923330"/>
          </a:xfrm>
          <a:prstGeom prst="rect">
            <a:avLst/>
          </a:prstGeom>
        </p:spPr>
        <p:txBody>
          <a:bodyPr wrap="square">
            <a:spAutoFit/>
          </a:bodyPr>
          <a:lstStyle/>
          <a:p>
            <a:pPr marL="285750" indent="-285750">
              <a:buFont typeface="Arial" panose="020B0604020202020204" pitchFamily="34" charset="0"/>
              <a:buChar char="•"/>
            </a:pPr>
            <a:r>
              <a:rPr lang="en-US" dirty="0"/>
              <a:t>The abstract classes provide partial implementation</a:t>
            </a:r>
          </a:p>
        </p:txBody>
      </p:sp>
      <p:sp>
        <p:nvSpPr>
          <p:cNvPr id="8" name="Rectangle 7"/>
          <p:cNvSpPr/>
          <p:nvPr/>
        </p:nvSpPr>
        <p:spPr>
          <a:xfrm>
            <a:off x="6479646" y="4899204"/>
            <a:ext cx="2664354" cy="1477328"/>
          </a:xfrm>
          <a:prstGeom prst="rect">
            <a:avLst/>
          </a:prstGeom>
        </p:spPr>
        <p:txBody>
          <a:bodyPr wrap="square">
            <a:spAutoFit/>
          </a:bodyPr>
          <a:lstStyle/>
          <a:p>
            <a:pPr marL="285750" indent="-285750">
              <a:buFont typeface="Arial" panose="020B0604020202020204" pitchFamily="34" charset="0"/>
              <a:buChar char="•"/>
            </a:pPr>
            <a:r>
              <a:rPr lang="en-US" dirty="0"/>
              <a:t>The concrete classes implement the interfaces with concrete data structures</a:t>
            </a:r>
          </a:p>
        </p:txBody>
      </p:sp>
      <p:sp>
        <p:nvSpPr>
          <p:cNvPr id="9" name="Rectangle 8"/>
          <p:cNvSpPr/>
          <p:nvPr/>
        </p:nvSpPr>
        <p:spPr>
          <a:xfrm>
            <a:off x="2356326" y="6007200"/>
            <a:ext cx="266566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convenience abstract class</a:t>
            </a:r>
          </a:p>
        </p:txBody>
      </p:sp>
    </p:spTree>
    <p:extLst>
      <p:ext uri="{BB962C8B-B14F-4D97-AF65-F5344CB8AC3E}">
        <p14:creationId xmlns:p14="http://schemas.microsoft.com/office/powerpoint/2010/main" val="2014915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Unbounded wildcard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pic>
        <p:nvPicPr>
          <p:cNvPr id="5" name="Picture 4"/>
          <p:cNvPicPr>
            <a:picLocks noChangeAspect="1"/>
          </p:cNvPicPr>
          <p:nvPr/>
        </p:nvPicPr>
        <p:blipFill>
          <a:blip r:embed="rId3"/>
          <a:stretch>
            <a:fillRect/>
          </a:stretch>
        </p:blipFill>
        <p:spPr>
          <a:xfrm>
            <a:off x="4722352" y="1550356"/>
            <a:ext cx="4237902" cy="4148008"/>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230248" y="1864372"/>
            <a:ext cx="4383863" cy="3404007"/>
          </a:xfrm>
          <a:prstGeom prst="rect">
            <a:avLst/>
          </a:prstGeom>
          <a:ln>
            <a:solidFill>
              <a:schemeClr val="accent1"/>
            </a:solidFill>
          </a:ln>
        </p:spPr>
      </p:pic>
    </p:spTree>
    <p:extLst>
      <p:ext uri="{BB962C8B-B14F-4D97-AF65-F5344CB8AC3E}">
        <p14:creationId xmlns:p14="http://schemas.microsoft.com/office/powerpoint/2010/main" val="111720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Super wildcard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pic>
        <p:nvPicPr>
          <p:cNvPr id="5" name="Picture 4"/>
          <p:cNvPicPr>
            <a:picLocks noChangeAspect="1"/>
          </p:cNvPicPr>
          <p:nvPr/>
        </p:nvPicPr>
        <p:blipFill>
          <a:blip r:embed="rId3"/>
          <a:stretch>
            <a:fillRect/>
          </a:stretch>
        </p:blipFill>
        <p:spPr>
          <a:xfrm>
            <a:off x="1281363" y="989221"/>
            <a:ext cx="6429124" cy="5384274"/>
          </a:xfrm>
          <a:prstGeom prst="rect">
            <a:avLst/>
          </a:prstGeom>
        </p:spPr>
      </p:pic>
    </p:spTree>
    <p:extLst>
      <p:ext uri="{BB962C8B-B14F-4D97-AF65-F5344CB8AC3E}">
        <p14:creationId xmlns:p14="http://schemas.microsoft.com/office/powerpoint/2010/main" val="1365016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Restriction 1: Cannot Create an Instance of a Generic Type. (i.e., new E()).</a:t>
            </a:r>
          </a:p>
          <a:p>
            <a:endParaRPr lang="en-US" altLang="en-US" dirty="0"/>
          </a:p>
          <a:p>
            <a:r>
              <a:rPr lang="en-US" altLang="en-US" dirty="0"/>
              <a:t>Restriction 2: Generic Array Creation is Not Allowed. (i.e., new E[100]).</a:t>
            </a:r>
          </a:p>
          <a:p>
            <a:endParaRPr lang="en-US" altLang="en-US" dirty="0"/>
          </a:p>
          <a:p>
            <a:r>
              <a:rPr lang="en-US" altLang="en-US" dirty="0"/>
              <a:t>Restriction 3: A Generic Type Parameter of a Class Is Not Allowed in a Static Context.</a:t>
            </a:r>
          </a:p>
          <a:p>
            <a:endParaRPr lang="en-US" altLang="en-US" dirty="0"/>
          </a:p>
          <a:p>
            <a:r>
              <a:rPr lang="en-US" altLang="en-US" dirty="0"/>
              <a:t>Restriction 4: Exception Classes Cannot be Generic.</a:t>
            </a:r>
          </a:p>
          <a:p>
            <a:endParaRPr lang="en-US" dirty="0"/>
          </a:p>
        </p:txBody>
      </p:sp>
      <p:sp>
        <p:nvSpPr>
          <p:cNvPr id="3" name="Title 2"/>
          <p:cNvSpPr>
            <a:spLocks noGrp="1"/>
          </p:cNvSpPr>
          <p:nvPr>
            <p:ph type="ctrTitle"/>
          </p:nvPr>
        </p:nvSpPr>
        <p:spPr/>
        <p:txBody>
          <a:bodyPr/>
          <a:lstStyle/>
          <a:p>
            <a:r>
              <a:rPr lang="en-US" dirty="0"/>
              <a:t>Restrictions on Generics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sp>
        <p:nvSpPr>
          <p:cNvPr id="5" name="Rectangle 4"/>
          <p:cNvSpPr/>
          <p:nvPr/>
        </p:nvSpPr>
        <p:spPr>
          <a:xfrm>
            <a:off x="3217799" y="1674212"/>
            <a:ext cx="1994457" cy="369332"/>
          </a:xfrm>
          <a:prstGeom prst="rect">
            <a:avLst/>
          </a:prstGeom>
          <a:ln>
            <a:solidFill>
              <a:schemeClr val="accent1"/>
            </a:solidFill>
          </a:ln>
        </p:spPr>
        <p:txBody>
          <a:bodyPr wrap="none">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E object = new E();</a:t>
            </a:r>
          </a:p>
        </p:txBody>
      </p:sp>
      <p:sp>
        <p:nvSpPr>
          <p:cNvPr id="6" name="Rectangle 5"/>
          <p:cNvSpPr/>
          <p:nvPr/>
        </p:nvSpPr>
        <p:spPr>
          <a:xfrm>
            <a:off x="2897198" y="3244334"/>
            <a:ext cx="2635658" cy="369332"/>
          </a:xfrm>
          <a:prstGeom prst="rect">
            <a:avLst/>
          </a:prstGeom>
          <a:ln>
            <a:solidFill>
              <a:schemeClr val="accent1"/>
            </a:solidFill>
          </a:ln>
        </p:spPr>
        <p:txBody>
          <a:bodyPr wrap="none">
            <a:spAutoFit/>
          </a:bodyPr>
          <a:lstStyle/>
          <a:p>
            <a:r>
              <a:rPr lang="en-US" dirty="0">
                <a:latin typeface="Times New Roman" panose="02020603050405020304" pitchFamily="18" charset="0"/>
                <a:cs typeface="Times New Roman" panose="02020603050405020304" pitchFamily="18" charset="0"/>
              </a:rPr>
              <a:t>E[] elements = new E[10];</a:t>
            </a:r>
          </a:p>
        </p:txBody>
      </p:sp>
      <p:sp>
        <p:nvSpPr>
          <p:cNvPr id="7" name="Rectangle 6"/>
          <p:cNvSpPr/>
          <p:nvPr/>
        </p:nvSpPr>
        <p:spPr>
          <a:xfrm>
            <a:off x="1232691" y="4706752"/>
            <a:ext cx="2595582" cy="369332"/>
          </a:xfrm>
          <a:prstGeom prst="rect">
            <a:avLst/>
          </a:prstGeom>
          <a:ln>
            <a:solidFill>
              <a:schemeClr val="accent1"/>
            </a:solidFill>
          </a:ln>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public static void m(E o1)</a:t>
            </a:r>
          </a:p>
        </p:txBody>
      </p:sp>
      <p:sp>
        <p:nvSpPr>
          <p:cNvPr id="8" name="Rectangle 7"/>
          <p:cNvSpPr/>
          <p:nvPr/>
        </p:nvSpPr>
        <p:spPr>
          <a:xfrm>
            <a:off x="5212256" y="4706752"/>
            <a:ext cx="2165978" cy="369332"/>
          </a:xfrm>
          <a:prstGeom prst="rect">
            <a:avLst/>
          </a:prstGeom>
          <a:ln>
            <a:solidFill>
              <a:schemeClr val="accent1"/>
            </a:solidFill>
          </a:ln>
        </p:spPr>
        <p:txBody>
          <a:bodyPr wrap="none">
            <a:spAutoFit/>
          </a:bodyPr>
          <a:lstStyle/>
          <a:p>
            <a:r>
              <a:rPr lang="en-US" dirty="0">
                <a:solidFill>
                  <a:srgbClr val="45B451"/>
                </a:solidFill>
                <a:latin typeface="Times New Roman" panose="02020603050405020304" pitchFamily="18" charset="0"/>
                <a:cs typeface="Times New Roman" panose="02020603050405020304" pitchFamily="18" charset="0"/>
              </a:rPr>
              <a:t>public  void m(E o1) </a:t>
            </a:r>
          </a:p>
        </p:txBody>
      </p:sp>
      <p:sp>
        <p:nvSpPr>
          <p:cNvPr id="9" name="Rectangle 8"/>
          <p:cNvSpPr/>
          <p:nvPr/>
        </p:nvSpPr>
        <p:spPr>
          <a:xfrm>
            <a:off x="1921023" y="5874508"/>
            <a:ext cx="5301953" cy="369332"/>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public class MyException&lt;T&gt; extends Exception { }</a:t>
            </a:r>
          </a:p>
        </p:txBody>
      </p:sp>
      <p:sp>
        <p:nvSpPr>
          <p:cNvPr id="10" name="TextBox 9">
            <a:extLst>
              <a:ext uri="{FF2B5EF4-FFF2-40B4-BE49-F238E27FC236}">
                <a16:creationId xmlns:a16="http://schemas.microsoft.com/office/drawing/2014/main" id="{944FD6ED-A72B-491A-AA7C-763CB50AE53E}"/>
              </a:ext>
            </a:extLst>
          </p:cNvPr>
          <p:cNvSpPr txBox="1"/>
          <p:nvPr/>
        </p:nvSpPr>
        <p:spPr>
          <a:xfrm>
            <a:off x="822207" y="4660586"/>
            <a:ext cx="333904" cy="461665"/>
          </a:xfrm>
          <a:prstGeom prst="rect">
            <a:avLst/>
          </a:prstGeom>
          <a:noFill/>
        </p:spPr>
        <p:txBody>
          <a:bodyPr wrap="square" rtlCol="0">
            <a:spAutoFit/>
          </a:bodyPr>
          <a:lstStyle/>
          <a:p>
            <a:r>
              <a:rPr lang="en-US" sz="2400" b="1" dirty="0">
                <a:solidFill>
                  <a:srgbClr val="FF0000"/>
                </a:solidFill>
                <a:sym typeface="Symbol" panose="05050102010706020507" pitchFamily="18" charset="2"/>
              </a:rPr>
              <a:t></a:t>
            </a:r>
            <a:endParaRPr lang="en-US" sz="2400" b="1" dirty="0">
              <a:solidFill>
                <a:srgbClr val="FF0000"/>
              </a:solidFill>
            </a:endParaRPr>
          </a:p>
        </p:txBody>
      </p:sp>
      <p:sp>
        <p:nvSpPr>
          <p:cNvPr id="11" name="TextBox 10">
            <a:extLst>
              <a:ext uri="{FF2B5EF4-FFF2-40B4-BE49-F238E27FC236}">
                <a16:creationId xmlns:a16="http://schemas.microsoft.com/office/drawing/2014/main" id="{59CEE804-017B-46B7-B501-11A5620F6EAD}"/>
              </a:ext>
            </a:extLst>
          </p:cNvPr>
          <p:cNvSpPr txBox="1"/>
          <p:nvPr/>
        </p:nvSpPr>
        <p:spPr>
          <a:xfrm>
            <a:off x="7493224" y="4660586"/>
            <a:ext cx="351669" cy="461665"/>
          </a:xfrm>
          <a:prstGeom prst="rect">
            <a:avLst/>
          </a:prstGeom>
          <a:noFill/>
        </p:spPr>
        <p:txBody>
          <a:bodyPr wrap="square" rtlCol="0">
            <a:spAutoFit/>
          </a:bodyPr>
          <a:lstStyle/>
          <a:p>
            <a:r>
              <a:rPr lang="en-US" sz="2400" b="1" dirty="0">
                <a:solidFill>
                  <a:srgbClr val="00B050"/>
                </a:solidFill>
                <a:sym typeface="Symbol" panose="05050102010706020507" pitchFamily="18" charset="2"/>
              </a:rPr>
              <a:t></a:t>
            </a:r>
            <a:endParaRPr lang="en-US" sz="2400" b="1" dirty="0">
              <a:solidFill>
                <a:srgbClr val="00B050"/>
              </a:solidFill>
            </a:endParaRPr>
          </a:p>
        </p:txBody>
      </p:sp>
    </p:spTree>
    <p:extLst>
      <p:ext uri="{BB962C8B-B14F-4D97-AF65-F5344CB8AC3E}">
        <p14:creationId xmlns:p14="http://schemas.microsoft.com/office/powerpoint/2010/main" val="2972429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 and Maps</a:t>
            </a:r>
          </a:p>
        </p:txBody>
      </p:sp>
      <p:sp>
        <p:nvSpPr>
          <p:cNvPr id="4" name="Rectangle 3"/>
          <p:cNvSpPr/>
          <p:nvPr/>
        </p:nvSpPr>
        <p:spPr>
          <a:xfrm>
            <a:off x="2021306" y="4964714"/>
            <a:ext cx="4572000" cy="369332"/>
          </a:xfrm>
          <a:prstGeom prst="rect">
            <a:avLst/>
          </a:prstGeom>
        </p:spPr>
        <p:txBody>
          <a:bodyPr>
            <a:spAutoFit/>
          </a:bodyPr>
          <a:lstStyle/>
          <a:p>
            <a:endParaRPr lang="en-US" dirty="0"/>
          </a:p>
        </p:txBody>
      </p:sp>
      <p:sp>
        <p:nvSpPr>
          <p:cNvPr id="5" name="Rectangle 4"/>
          <p:cNvSpPr/>
          <p:nvPr/>
        </p:nvSpPr>
        <p:spPr>
          <a:xfrm>
            <a:off x="2021306" y="5725944"/>
            <a:ext cx="4572000" cy="369332"/>
          </a:xfrm>
          <a:prstGeom prst="rect">
            <a:avLst/>
          </a:prstGeom>
        </p:spPr>
        <p:txBody>
          <a:bodyPr>
            <a:spAutoFit/>
          </a:bodyPr>
          <a:lstStyle/>
          <a:p>
            <a:endParaRPr lang="en-US" dirty="0"/>
          </a:p>
        </p:txBody>
      </p:sp>
      <p:sp>
        <p:nvSpPr>
          <p:cNvPr id="6"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r>
              <a:rPr lang="en-US" dirty="0"/>
              <a:t>Chapter</a:t>
            </a:r>
            <a:r>
              <a:rPr lang="en-US" baseline="0" dirty="0"/>
              <a:t> 21</a:t>
            </a:r>
            <a:endParaRPr lang="en-US" dirty="0"/>
          </a:p>
        </p:txBody>
      </p:sp>
    </p:spTree>
    <p:extLst>
      <p:ext uri="{BB962C8B-B14F-4D97-AF65-F5344CB8AC3E}">
        <p14:creationId xmlns:p14="http://schemas.microsoft.com/office/powerpoint/2010/main" val="2091206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store </a:t>
            </a:r>
            <a:r>
              <a:rPr lang="en-US" dirty="0">
                <a:solidFill>
                  <a:srgbClr val="FF0000"/>
                </a:solidFill>
              </a:rPr>
              <a:t>unordered</a:t>
            </a:r>
            <a:r>
              <a:rPr lang="en-US" dirty="0"/>
              <a:t>, </a:t>
            </a:r>
            <a:r>
              <a:rPr lang="en-US" dirty="0" err="1">
                <a:solidFill>
                  <a:srgbClr val="FF0000"/>
                </a:solidFill>
              </a:rPr>
              <a:t>nonduplicate</a:t>
            </a:r>
            <a:r>
              <a:rPr lang="en-US" dirty="0"/>
              <a:t> elements using a </a:t>
            </a:r>
            <a:r>
              <a:rPr lang="en-US" dirty="0">
                <a:solidFill>
                  <a:srgbClr val="FF0000"/>
                </a:solidFill>
              </a:rPr>
              <a:t>set</a:t>
            </a:r>
            <a:r>
              <a:rPr lang="en-US" dirty="0"/>
              <a:t> (§21.2). </a:t>
            </a:r>
          </a:p>
          <a:p>
            <a:r>
              <a:rPr lang="en-US" dirty="0"/>
              <a:t>To explore how and when to use </a:t>
            </a:r>
            <a:r>
              <a:rPr lang="en-US" dirty="0" err="1">
                <a:solidFill>
                  <a:srgbClr val="FF0000"/>
                </a:solidFill>
              </a:rPr>
              <a:t>HashSet</a:t>
            </a:r>
            <a:r>
              <a:rPr lang="en-US" dirty="0"/>
              <a:t> (§21.2.1), </a:t>
            </a:r>
            <a:r>
              <a:rPr lang="en-US" dirty="0" err="1">
                <a:solidFill>
                  <a:srgbClr val="FF0000"/>
                </a:solidFill>
              </a:rPr>
              <a:t>LinkedHashSet</a:t>
            </a:r>
            <a:r>
              <a:rPr lang="en-US" dirty="0"/>
              <a:t> (§21.2.2), or </a:t>
            </a:r>
            <a:r>
              <a:rPr lang="en-US" dirty="0" err="1">
                <a:solidFill>
                  <a:srgbClr val="FF0000"/>
                </a:solidFill>
              </a:rPr>
              <a:t>TreeSet</a:t>
            </a:r>
            <a:r>
              <a:rPr lang="en-US" dirty="0"/>
              <a:t> (§21.2.3) to store elements.</a:t>
            </a:r>
          </a:p>
          <a:p>
            <a:r>
              <a:rPr lang="en-US" dirty="0"/>
              <a:t>To compare </a:t>
            </a:r>
            <a:r>
              <a:rPr lang="en-US" dirty="0">
                <a:solidFill>
                  <a:srgbClr val="FF0000"/>
                </a:solidFill>
              </a:rPr>
              <a:t>performance of sets and lists </a:t>
            </a:r>
            <a:r>
              <a:rPr lang="en-US" dirty="0"/>
              <a:t>(§21.3).</a:t>
            </a:r>
          </a:p>
          <a:p>
            <a:r>
              <a:rPr lang="en-US" dirty="0"/>
              <a:t>To </a:t>
            </a:r>
            <a:r>
              <a:rPr lang="en-US" dirty="0">
                <a:solidFill>
                  <a:srgbClr val="FF0000"/>
                </a:solidFill>
              </a:rPr>
              <a:t>use sets to develop a program </a:t>
            </a:r>
            <a:r>
              <a:rPr lang="en-US" dirty="0"/>
              <a:t>that counts the keywords in a Java source file (§21.4).</a:t>
            </a:r>
          </a:p>
          <a:p>
            <a:r>
              <a:rPr lang="en-US" dirty="0"/>
              <a:t>To know when and how to use </a:t>
            </a:r>
            <a:r>
              <a:rPr lang="en-US" dirty="0" err="1">
                <a:solidFill>
                  <a:srgbClr val="FF0000"/>
                </a:solidFill>
              </a:rPr>
              <a:t>HashMap</a:t>
            </a:r>
            <a:r>
              <a:rPr lang="en-US" dirty="0"/>
              <a:t>, </a:t>
            </a:r>
            <a:r>
              <a:rPr lang="en-US" dirty="0" err="1">
                <a:solidFill>
                  <a:srgbClr val="FF0000"/>
                </a:solidFill>
              </a:rPr>
              <a:t>LinkedHashMap</a:t>
            </a:r>
            <a:r>
              <a:rPr lang="en-US" dirty="0"/>
              <a:t>, and </a:t>
            </a:r>
            <a:r>
              <a:rPr lang="en-US" dirty="0" err="1">
                <a:solidFill>
                  <a:srgbClr val="FF0000"/>
                </a:solidFill>
              </a:rPr>
              <a:t>TreeMap</a:t>
            </a:r>
            <a:r>
              <a:rPr lang="en-US" dirty="0"/>
              <a:t> to store values associated with keys (§21.5). </a:t>
            </a:r>
          </a:p>
          <a:p>
            <a:r>
              <a:rPr lang="en-US" dirty="0"/>
              <a:t>To </a:t>
            </a:r>
            <a:r>
              <a:rPr lang="en-US" dirty="0">
                <a:solidFill>
                  <a:srgbClr val="FF0000"/>
                </a:solidFill>
              </a:rPr>
              <a:t>use maps to develop a program </a:t>
            </a:r>
            <a:r>
              <a:rPr lang="en-US" dirty="0"/>
              <a:t>that counts the occurrence of the words in a text (§21.6).</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44</a:t>
            </a:fld>
            <a:endParaRPr lang="en-US"/>
          </a:p>
        </p:txBody>
      </p:sp>
    </p:spTree>
    <p:extLst>
      <p:ext uri="{BB962C8B-B14F-4D97-AF65-F5344CB8AC3E}">
        <p14:creationId xmlns:p14="http://schemas.microsoft.com/office/powerpoint/2010/main" val="359028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Review of Java Collection Framework hierarchy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45</a:t>
            </a:fld>
            <a:endParaRPr lang="en-US"/>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69" y="1709835"/>
            <a:ext cx="84645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630488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522" y="1549117"/>
            <a:ext cx="5555414" cy="491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Content Placeholder 1"/>
          <p:cNvSpPr>
            <a:spLocks noGrp="1"/>
          </p:cNvSpPr>
          <p:nvPr>
            <p:ph idx="1"/>
          </p:nvPr>
        </p:nvSpPr>
        <p:spPr>
          <a:xfrm>
            <a:off x="300183" y="946863"/>
            <a:ext cx="5326176" cy="1009547"/>
          </a:xfrm>
        </p:spPr>
        <p:txBody>
          <a:bodyPr>
            <a:normAutofit/>
          </a:bodyPr>
          <a:lstStyle/>
          <a:p>
            <a:pPr>
              <a:spcBef>
                <a:spcPts val="600"/>
              </a:spcBef>
            </a:pPr>
            <a:r>
              <a:rPr lang="en-US" altLang="en-US" sz="2000" dirty="0">
                <a:cs typeface="Times New Roman" panose="02020603050405020304" pitchFamily="18" charset="0"/>
              </a:rPr>
              <a:t>A set is an efficient data structure for storing and processing </a:t>
            </a:r>
            <a:r>
              <a:rPr lang="en-US" altLang="en-US" sz="2000" dirty="0" err="1">
                <a:cs typeface="Times New Roman" panose="02020603050405020304" pitchFamily="18" charset="0"/>
              </a:rPr>
              <a:t>nonduplicate</a:t>
            </a:r>
            <a:r>
              <a:rPr lang="en-US" altLang="en-US" sz="2000" dirty="0">
                <a:cs typeface="Times New Roman" panose="02020603050405020304" pitchFamily="18" charset="0"/>
              </a:rPr>
              <a:t> elements</a:t>
            </a:r>
          </a:p>
        </p:txBody>
      </p:sp>
      <p:sp>
        <p:nvSpPr>
          <p:cNvPr id="3" name="Title 2"/>
          <p:cNvSpPr>
            <a:spLocks noGrp="1"/>
          </p:cNvSpPr>
          <p:nvPr>
            <p:ph type="ctrTitle"/>
          </p:nvPr>
        </p:nvSpPr>
        <p:spPr/>
        <p:txBody>
          <a:bodyPr/>
          <a:lstStyle/>
          <a:p>
            <a:r>
              <a:rPr lang="en-US" dirty="0"/>
              <a:t>The Set Interface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46</a:t>
            </a:fld>
            <a:endParaRPr lang="en-US"/>
          </a:p>
        </p:txBody>
      </p:sp>
      <p:sp>
        <p:nvSpPr>
          <p:cNvPr id="7" name="Content Placeholder 1"/>
          <p:cNvSpPr txBox="1">
            <a:spLocks/>
          </p:cNvSpPr>
          <p:nvPr/>
        </p:nvSpPr>
        <p:spPr>
          <a:xfrm>
            <a:off x="314469" y="4620126"/>
            <a:ext cx="3310796" cy="1618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a:t>
            </a:r>
            <a:r>
              <a:rPr lang="en-US" sz="2000" dirty="0" err="1"/>
              <a:t>AbstractSet</a:t>
            </a:r>
            <a:r>
              <a:rPr lang="en-US" sz="2000" dirty="0"/>
              <a:t> class provides concrete implementations for the equals method and the </a:t>
            </a:r>
            <a:r>
              <a:rPr lang="en-US" sz="2000" dirty="0" err="1"/>
              <a:t>hashCode</a:t>
            </a:r>
            <a:r>
              <a:rPr lang="en-US" sz="2000" dirty="0"/>
              <a:t> method</a:t>
            </a:r>
          </a:p>
        </p:txBody>
      </p:sp>
      <p:sp>
        <p:nvSpPr>
          <p:cNvPr id="8" name="Rectangle 7"/>
          <p:cNvSpPr/>
          <p:nvPr/>
        </p:nvSpPr>
        <p:spPr>
          <a:xfrm>
            <a:off x="3717758" y="5640034"/>
            <a:ext cx="3234847"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The hash code of a set is the sum of the hash codes of all the elements in the set</a:t>
            </a:r>
          </a:p>
        </p:txBody>
      </p:sp>
      <p:sp>
        <p:nvSpPr>
          <p:cNvPr id="9" name="Rectangle 8"/>
          <p:cNvSpPr/>
          <p:nvPr/>
        </p:nvSpPr>
        <p:spPr>
          <a:xfrm>
            <a:off x="5757111" y="1025897"/>
            <a:ext cx="3072420"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The hash codes of two objects must be the same if the two objects are equal</a:t>
            </a:r>
          </a:p>
        </p:txBody>
      </p:sp>
      <p:sp>
        <p:nvSpPr>
          <p:cNvPr id="6" name="Rectangle 5"/>
          <p:cNvSpPr/>
          <p:nvPr/>
        </p:nvSpPr>
        <p:spPr>
          <a:xfrm>
            <a:off x="450056" y="1956410"/>
            <a:ext cx="2924802" cy="2031325"/>
          </a:xfrm>
          <a:prstGeom prst="rect">
            <a:avLst/>
          </a:prstGeom>
        </p:spPr>
        <p:txBody>
          <a:bodyPr wrap="square">
            <a:spAutoFit/>
          </a:bodyPr>
          <a:lstStyle/>
          <a:p>
            <a:pPr algn="ctr"/>
            <a:r>
              <a:rPr lang="en-US" dirty="0">
                <a:solidFill>
                  <a:srgbClr val="C00000"/>
                </a:solidFill>
                <a:latin typeface="Times New Roman" panose="02020603050405020304" pitchFamily="18" charset="0"/>
                <a:cs typeface="Times New Roman" panose="02020603050405020304" pitchFamily="18" charset="0"/>
              </a:rPr>
              <a:t>Two elements e1 and e2 are considered duplicate for a </a:t>
            </a:r>
            <a:r>
              <a:rPr lang="en-US" dirty="0" err="1">
                <a:solidFill>
                  <a:srgbClr val="C00000"/>
                </a:solidFill>
                <a:latin typeface="Times New Roman" panose="02020603050405020304" pitchFamily="18" charset="0"/>
                <a:cs typeface="Times New Roman" panose="02020603050405020304" pitchFamily="18" charset="0"/>
              </a:rPr>
              <a:t>HashSet</a:t>
            </a:r>
            <a:r>
              <a:rPr lang="en-US" dirty="0">
                <a:solidFill>
                  <a:srgbClr val="C00000"/>
                </a:solidFill>
                <a:latin typeface="Times New Roman" panose="02020603050405020304" pitchFamily="18" charset="0"/>
                <a:cs typeface="Times New Roman" panose="02020603050405020304" pitchFamily="18" charset="0"/>
              </a:rPr>
              <a:t>,</a:t>
            </a:r>
          </a:p>
          <a:p>
            <a:pPr algn="ctr"/>
            <a:endParaRPr lang="en-US" dirty="0">
              <a:solidFill>
                <a:srgbClr val="C00000"/>
              </a:solidFill>
              <a:latin typeface="Times New Roman" panose="02020603050405020304" pitchFamily="18" charset="0"/>
              <a:cs typeface="Times New Roman" panose="02020603050405020304" pitchFamily="18" charset="0"/>
            </a:endParaRPr>
          </a:p>
          <a:p>
            <a:pPr algn="ctr"/>
            <a:r>
              <a:rPr lang="en-US" dirty="0">
                <a:solidFill>
                  <a:srgbClr val="C00000"/>
                </a:solidFill>
                <a:latin typeface="Times New Roman" panose="02020603050405020304" pitchFamily="18" charset="0"/>
                <a:cs typeface="Times New Roman" panose="02020603050405020304" pitchFamily="18" charset="0"/>
              </a:rPr>
              <a:t> if e1.equals(e2) is true and e1.hashCode() == e2.hashCode(). </a:t>
            </a:r>
          </a:p>
        </p:txBody>
      </p:sp>
    </p:spTree>
    <p:extLst>
      <p:ext uri="{BB962C8B-B14F-4D97-AF65-F5344CB8AC3E}">
        <p14:creationId xmlns:p14="http://schemas.microsoft.com/office/powerpoint/2010/main" val="1246438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300182" y="4082416"/>
            <a:ext cx="8543637" cy="1237797"/>
          </a:xfrm>
        </p:spPr>
        <p:txBody>
          <a:bodyPr>
            <a:noAutofit/>
          </a:bodyPr>
          <a:lstStyle/>
          <a:p>
            <a:r>
              <a:rPr lang="en-US" dirty="0"/>
              <a:t>When creating a </a:t>
            </a:r>
            <a:r>
              <a:rPr lang="en-US" dirty="0" err="1"/>
              <a:t>HashSet</a:t>
            </a:r>
            <a:r>
              <a:rPr lang="en-US" dirty="0"/>
              <a:t> or </a:t>
            </a:r>
            <a:r>
              <a:rPr lang="en-US" dirty="0" err="1"/>
              <a:t>LinkedHashSet</a:t>
            </a:r>
            <a:r>
              <a:rPr lang="en-US" dirty="0"/>
              <a:t> </a:t>
            </a:r>
          </a:p>
          <a:p>
            <a:pPr lvl="1"/>
            <a:r>
              <a:rPr lang="en-US" sz="1400" dirty="0"/>
              <a:t>You can specify the initial capacity and load factor in the constructor.</a:t>
            </a:r>
          </a:p>
          <a:p>
            <a:pPr lvl="1"/>
            <a:r>
              <a:rPr lang="en-US" sz="1400" dirty="0"/>
              <a:t>The initial capacity is 16 and the load factor is 0.75. </a:t>
            </a:r>
          </a:p>
          <a:p>
            <a:pPr lvl="1"/>
            <a:r>
              <a:rPr lang="en-US" sz="1400" dirty="0"/>
              <a:t>The load factor measures how full the set is allowed to be before its capacity is increased.</a:t>
            </a:r>
          </a:p>
        </p:txBody>
      </p:sp>
      <p:sp>
        <p:nvSpPr>
          <p:cNvPr id="3" name="Title 2"/>
          <p:cNvSpPr>
            <a:spLocks noGrp="1"/>
          </p:cNvSpPr>
          <p:nvPr>
            <p:ph type="ctrTitle"/>
          </p:nvPr>
        </p:nvSpPr>
        <p:spPr/>
        <p:txBody>
          <a:bodyPr/>
          <a:lstStyle/>
          <a:p>
            <a:r>
              <a:rPr lang="en-US" dirty="0"/>
              <a:t>Concrete Set Classes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47</a:t>
            </a:fld>
            <a:endParaRPr lang="en-US"/>
          </a:p>
        </p:txBody>
      </p:sp>
      <p:graphicFrame>
        <p:nvGraphicFramePr>
          <p:cNvPr id="5" name="Table 4"/>
          <p:cNvGraphicFramePr>
            <a:graphicFrameLocks noGrp="1"/>
          </p:cNvGraphicFramePr>
          <p:nvPr/>
        </p:nvGraphicFramePr>
        <p:xfrm>
          <a:off x="314469" y="1125856"/>
          <a:ext cx="8572028" cy="2956560"/>
        </p:xfrm>
        <a:graphic>
          <a:graphicData uri="http://schemas.openxmlformats.org/drawingml/2006/table">
            <a:tbl>
              <a:tblPr bandRow="1">
                <a:tableStyleId>{5940675A-B579-460E-94D1-54222C63F5DA}</a:tableStyleId>
              </a:tblPr>
              <a:tblGrid>
                <a:gridCol w="1642816">
                  <a:extLst>
                    <a:ext uri="{9D8B030D-6E8A-4147-A177-3AD203B41FA5}">
                      <a16:colId xmlns:a16="http://schemas.microsoft.com/office/drawing/2014/main" val="4079949116"/>
                    </a:ext>
                  </a:extLst>
                </a:gridCol>
                <a:gridCol w="6929212">
                  <a:extLst>
                    <a:ext uri="{9D8B030D-6E8A-4147-A177-3AD203B41FA5}">
                      <a16:colId xmlns:a16="http://schemas.microsoft.com/office/drawing/2014/main" val="3783212037"/>
                    </a:ext>
                  </a:extLst>
                </a:gridCol>
              </a:tblGrid>
              <a:tr h="370840">
                <a:tc>
                  <a:txBody>
                    <a:bodyPr/>
                    <a:lstStyle/>
                    <a:p>
                      <a:r>
                        <a:rPr lang="en-US" sz="1600" dirty="0" err="1">
                          <a:latin typeface="Times New Roman" panose="02020603050405020304" pitchFamily="18" charset="0"/>
                          <a:cs typeface="Times New Roman" panose="02020603050405020304" pitchFamily="18" charset="0"/>
                        </a:rPr>
                        <a:t>HashSet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There is no particular order for the elements in a hash set. They are not stored in the order in which they are inserted into the set.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e.g stores </a:t>
                      </a:r>
                      <a:r>
                        <a:rPr lang="en-US" sz="1600" dirty="0">
                          <a:solidFill>
                            <a:srgbClr val="C00000"/>
                          </a:solidFill>
                          <a:latin typeface="Times New Roman" panose="02020603050405020304" pitchFamily="18" charset="0"/>
                          <a:cs typeface="Times New Roman" panose="02020603050405020304" pitchFamily="18" charset="0"/>
                        </a:rPr>
                        <a:t>unordered, non-duplicate elements</a:t>
                      </a:r>
                    </a:p>
                  </a:txBody>
                  <a:tcPr/>
                </a:tc>
                <a:extLst>
                  <a:ext uri="{0D108BD9-81ED-4DB2-BD59-A6C34878D82A}">
                    <a16:rowId xmlns:a16="http://schemas.microsoft.com/office/drawing/2014/main" val="518194117"/>
                  </a:ext>
                </a:extLst>
              </a:tr>
              <a:tr h="370840">
                <a:tc>
                  <a:txBody>
                    <a:bodyPr/>
                    <a:lstStyle/>
                    <a:p>
                      <a:r>
                        <a:rPr lang="en-US" sz="1600" dirty="0" err="1">
                          <a:latin typeface="Times New Roman" panose="02020603050405020304" pitchFamily="18" charset="0"/>
                          <a:cs typeface="Times New Roman" panose="02020603050405020304" pitchFamily="18" charset="0"/>
                        </a:rPr>
                        <a:t>LinkedHashSet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LinkedHashSet</a:t>
                      </a:r>
                      <a:r>
                        <a:rPr lang="en-US" sz="1600" dirty="0">
                          <a:latin typeface="Times New Roman" panose="02020603050405020304" pitchFamily="18" charset="0"/>
                          <a:cs typeface="Times New Roman" panose="02020603050405020304" pitchFamily="18" charset="0"/>
                        </a:rPr>
                        <a:t> maintains the order in which elements are inserted.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e.g </a:t>
                      </a:r>
                      <a:r>
                        <a:rPr lang="en-US" sz="1600" dirty="0">
                          <a:solidFill>
                            <a:srgbClr val="C00000"/>
                          </a:solidFill>
                          <a:latin typeface="Times New Roman" panose="02020603050405020304" pitchFamily="18" charset="0"/>
                          <a:cs typeface="Times New Roman" panose="02020603050405020304" pitchFamily="18" charset="0"/>
                        </a:rPr>
                        <a:t>non-duplicate</a:t>
                      </a:r>
                      <a:r>
                        <a:rPr lang="en-US" sz="1600" dirty="0">
                          <a:latin typeface="Times New Roman" panose="02020603050405020304" pitchFamily="18" charset="0"/>
                          <a:cs typeface="Times New Roman" panose="02020603050405020304" pitchFamily="18" charset="0"/>
                        </a:rPr>
                        <a:t> elements in the </a:t>
                      </a:r>
                      <a:r>
                        <a:rPr lang="en-US" sz="1600" dirty="0">
                          <a:solidFill>
                            <a:srgbClr val="C00000"/>
                          </a:solidFill>
                          <a:latin typeface="Times New Roman" panose="02020603050405020304" pitchFamily="18" charset="0"/>
                          <a:cs typeface="Times New Roman" panose="02020603050405020304" pitchFamily="18" charset="0"/>
                        </a:rPr>
                        <a:t>order of insertion</a:t>
                      </a:r>
                    </a:p>
                  </a:txBody>
                  <a:tcPr/>
                </a:tc>
                <a:extLst>
                  <a:ext uri="{0D108BD9-81ED-4DB2-BD59-A6C34878D82A}">
                    <a16:rowId xmlns:a16="http://schemas.microsoft.com/office/drawing/2014/main" val="304569382"/>
                  </a:ext>
                </a:extLst>
              </a:tr>
              <a:tr h="370840">
                <a:tc>
                  <a:txBody>
                    <a:bodyPr/>
                    <a:lstStyle/>
                    <a:p>
                      <a:r>
                        <a:rPr lang="en-US" sz="1600" dirty="0" err="1">
                          <a:latin typeface="Times New Roman" panose="02020603050405020304" pitchFamily="18" charset="0"/>
                          <a:cs typeface="Times New Roman" panose="02020603050405020304" pitchFamily="18" charset="0"/>
                        </a:rPr>
                        <a:t>TreeSet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elements in the set are sorted ( using the</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compareTo</a:t>
                      </a:r>
                      <a:r>
                        <a:rPr lang="en-US" sz="1600" baseline="0" dirty="0">
                          <a:latin typeface="Times New Roman" panose="02020603050405020304" pitchFamily="18" charset="0"/>
                          <a:cs typeface="Times New Roman" panose="02020603050405020304" pitchFamily="18" charset="0"/>
                        </a:rPr>
                        <a:t> method in the comparable interface or using the compare method in the comparator interface</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non-duplicate , sorted</a:t>
                      </a:r>
                      <a:r>
                        <a:rPr lang="en-US" sz="1600" dirty="0">
                          <a:latin typeface="Times New Roman" panose="02020603050405020304" pitchFamily="18" charset="0"/>
                          <a:cs typeface="Times New Roman" panose="02020603050405020304" pitchFamily="18" charset="0"/>
                        </a:rPr>
                        <a:t> elements (in increasing order of the element values)</a:t>
                      </a:r>
                    </a:p>
                  </a:txBody>
                  <a:tcPr/>
                </a:tc>
                <a:extLst>
                  <a:ext uri="{0D108BD9-81ED-4DB2-BD59-A6C34878D82A}">
                    <a16:rowId xmlns:a16="http://schemas.microsoft.com/office/drawing/2014/main" val="2458282603"/>
                  </a:ext>
                </a:extLst>
              </a:tr>
            </a:tbl>
          </a:graphicData>
        </a:graphic>
      </p:graphicFrame>
      <p:sp>
        <p:nvSpPr>
          <p:cNvPr id="7" name="Rectangle 6"/>
          <p:cNvSpPr/>
          <p:nvPr/>
        </p:nvSpPr>
        <p:spPr>
          <a:xfrm>
            <a:off x="-3149029" y="4875798"/>
            <a:ext cx="4572000" cy="369332"/>
          </a:xfrm>
          <a:prstGeom prst="rect">
            <a:avLst/>
          </a:prstGeom>
        </p:spPr>
        <p:txBody>
          <a:bodyPr>
            <a:spAutoFit/>
          </a:bodyPr>
          <a:lstStyle/>
          <a:p>
            <a:pPr lvl="1"/>
            <a:r>
              <a:rPr lang="en-US" dirty="0"/>
              <a:t>, </a:t>
            </a:r>
          </a:p>
        </p:txBody>
      </p:sp>
      <p:pic>
        <p:nvPicPr>
          <p:cNvPr id="8"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t="33008" r="42789" b="49325"/>
          <a:stretch/>
        </p:blipFill>
        <p:spPr bwMode="auto">
          <a:xfrm>
            <a:off x="4836695" y="5320214"/>
            <a:ext cx="4178030" cy="11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07640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469" y="939099"/>
            <a:ext cx="4853432" cy="5388395"/>
          </a:xfrm>
          <a:prstGeom prst="rect">
            <a:avLst/>
          </a:prstGeom>
        </p:spPr>
      </p:pic>
      <p:sp>
        <p:nvSpPr>
          <p:cNvPr id="3" name="Title 2"/>
          <p:cNvSpPr>
            <a:spLocks noGrp="1"/>
          </p:cNvSpPr>
          <p:nvPr>
            <p:ph type="ctrTitle"/>
          </p:nvPr>
        </p:nvSpPr>
        <p:spPr/>
        <p:txBody>
          <a:bodyPr/>
          <a:lstStyle/>
          <a:p>
            <a:r>
              <a:rPr lang="en-US" dirty="0"/>
              <a:t>Example: Using </a:t>
            </a:r>
            <a:r>
              <a:rPr lang="en-US" dirty="0" err="1"/>
              <a:t>HashSet</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48</a:t>
            </a:fld>
            <a:endParaRPr lang="en-US"/>
          </a:p>
        </p:txBody>
      </p:sp>
      <p:sp>
        <p:nvSpPr>
          <p:cNvPr id="7" name="Rectangle 6"/>
          <p:cNvSpPr/>
          <p:nvPr/>
        </p:nvSpPr>
        <p:spPr>
          <a:xfrm>
            <a:off x="4162598" y="1327297"/>
            <a:ext cx="4709594" cy="1061829"/>
          </a:xfrm>
          <a:prstGeom prst="rect">
            <a:avLst/>
          </a:prstGeom>
          <a:ln>
            <a:solidFill>
              <a:schemeClr val="accent1"/>
            </a:solidFill>
          </a:ln>
        </p:spPr>
        <p:txBody>
          <a:bodyPr wrap="square">
            <a:spAutoFit/>
          </a:bodyPr>
          <a:lstStyle/>
          <a:p>
            <a:pPr>
              <a:lnSpc>
                <a:spcPct val="150000"/>
              </a:lnSpc>
            </a:pPr>
            <a:r>
              <a:rPr lang="en-US" sz="1400" dirty="0">
                <a:latin typeface="Times New Roman" panose="02020603050405020304" pitchFamily="18" charset="0"/>
                <a:cs typeface="Times New Roman" panose="02020603050405020304" pitchFamily="18" charset="0"/>
              </a:rPr>
              <a:t>[San Francisco, Beijing, New York, London, Paris]</a:t>
            </a:r>
          </a:p>
          <a:p>
            <a:pPr>
              <a:lnSpc>
                <a:spcPct val="150000"/>
              </a:lnSpc>
            </a:pPr>
            <a:r>
              <a:rPr lang="en-US" sz="1400" dirty="0">
                <a:latin typeface="Times New Roman" panose="02020603050405020304" pitchFamily="18" charset="0"/>
                <a:cs typeface="Times New Roman" panose="02020603050405020304" pitchFamily="18" charset="0"/>
              </a:rPr>
              <a:t>SAN FRANCISCO BEIJING NEW YORK LONDON PARIS </a:t>
            </a:r>
          </a:p>
          <a:p>
            <a:pPr>
              <a:lnSpc>
                <a:spcPct val="150000"/>
              </a:lnSpc>
            </a:pPr>
            <a:r>
              <a:rPr lang="en-US" sz="1400" dirty="0">
                <a:latin typeface="Times New Roman" panose="02020603050405020304" pitchFamily="18" charset="0"/>
                <a:cs typeface="Times New Roman" panose="02020603050405020304" pitchFamily="18" charset="0"/>
              </a:rPr>
              <a:t>san </a:t>
            </a:r>
            <a:r>
              <a:rPr lang="en-US" sz="1400" dirty="0" err="1">
                <a:latin typeface="Times New Roman" panose="02020603050405020304" pitchFamily="18" charset="0"/>
                <a:cs typeface="Times New Roman" panose="02020603050405020304" pitchFamily="18" charset="0"/>
              </a:rPr>
              <a:t>francisco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beijing</a:t>
            </a:r>
            <a:r>
              <a:rPr lang="en-US" sz="1400" dirty="0">
                <a:latin typeface="Times New Roman" panose="02020603050405020304" pitchFamily="18" charset="0"/>
                <a:cs typeface="Times New Roman" panose="02020603050405020304" pitchFamily="18" charset="0"/>
              </a:rPr>
              <a:t> new </a:t>
            </a:r>
            <a:r>
              <a:rPr lang="en-US" sz="1400" dirty="0" err="1">
                <a:latin typeface="Times New Roman" panose="02020603050405020304" pitchFamily="18" charset="0"/>
                <a:cs typeface="Times New Roman" panose="02020603050405020304" pitchFamily="18" charset="0"/>
              </a:rPr>
              <a:t>york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london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paris</a:t>
            </a:r>
            <a:endParaRPr lang="en-US" sz="1400" dirty="0">
              <a:latin typeface="Times New Roman" panose="02020603050405020304" pitchFamily="18" charset="0"/>
              <a:cs typeface="Times New Roman" panose="02020603050405020304" pitchFamily="18" charset="0"/>
            </a:endParaRPr>
          </a:p>
        </p:txBody>
      </p:sp>
      <p:sp>
        <p:nvSpPr>
          <p:cNvPr id="9" name="Rectangle 8"/>
          <p:cNvSpPr/>
          <p:nvPr/>
        </p:nvSpPr>
        <p:spPr>
          <a:xfrm>
            <a:off x="5108046" y="4939122"/>
            <a:ext cx="4023890" cy="1477328"/>
          </a:xfrm>
          <a:prstGeom prst="rect">
            <a:avLst/>
          </a:prstGeom>
          <a:ln>
            <a:solidFill>
              <a:schemeClr val="accent1"/>
            </a:solidFill>
          </a:ln>
        </p:spPr>
        <p:txBody>
          <a:bodyPr wrap="square">
            <a:spAutoFit/>
          </a:bodyPr>
          <a:lstStyle/>
          <a:p>
            <a:pPr>
              <a:spcBef>
                <a:spcPts val="1200"/>
              </a:spcBef>
            </a:pPr>
            <a:r>
              <a:rPr lang="en-US" sz="1600" dirty="0">
                <a:latin typeface="Times New Roman" panose="02020603050405020304" pitchFamily="18" charset="0"/>
                <a:cs typeface="Times New Roman" panose="02020603050405020304" pitchFamily="18" charset="0"/>
              </a:rPr>
              <a:t>The order in which the elements are displayed is not predictable. </a:t>
            </a:r>
          </a:p>
          <a:p>
            <a:pPr>
              <a:spcBef>
                <a:spcPts val="1200"/>
              </a:spcBef>
            </a:pPr>
            <a:r>
              <a:rPr lang="en-US" sz="1600" dirty="0">
                <a:latin typeface="Times New Roman" panose="02020603050405020304" pitchFamily="18" charset="0"/>
                <a:cs typeface="Times New Roman" panose="02020603050405020304" pitchFamily="18" charset="0"/>
              </a:rPr>
              <a:t>In line 19, we add “New York” for the second, however, it will not be inserted since already added in line 16</a:t>
            </a:r>
          </a:p>
        </p:txBody>
      </p:sp>
      <p:sp>
        <p:nvSpPr>
          <p:cNvPr id="10" name="Rectangle 9"/>
          <p:cNvSpPr/>
          <p:nvPr/>
        </p:nvSpPr>
        <p:spPr>
          <a:xfrm>
            <a:off x="5484556" y="2826969"/>
            <a:ext cx="2065678" cy="584775"/>
          </a:xfrm>
          <a:prstGeom prst="rect">
            <a:avLst/>
          </a:prstGeom>
          <a:ln>
            <a:solidFill>
              <a:schemeClr val="accent1"/>
            </a:solidFill>
          </a:ln>
        </p:spPr>
        <p:txBody>
          <a:bodyPr wrap="square">
            <a:spAutoFit/>
          </a:bodyPr>
          <a:lstStyle/>
          <a:p>
            <a:pPr algn="ctr"/>
            <a:r>
              <a:rPr lang="en-US" sz="1600" dirty="0">
                <a:latin typeface="Times New Roman" panose="02020603050405020304" pitchFamily="18" charset="0"/>
                <a:cs typeface="Times New Roman" panose="02020603050405020304" pitchFamily="18" charset="0"/>
              </a:rPr>
              <a:t>Different ways to print the elements in the set</a:t>
            </a:r>
          </a:p>
        </p:txBody>
      </p:sp>
      <p:cxnSp>
        <p:nvCxnSpPr>
          <p:cNvPr id="11" name="Curved Connector 10"/>
          <p:cNvCxnSpPr>
            <a:stCxn id="10" idx="0"/>
          </p:cNvCxnSpPr>
          <p:nvPr/>
        </p:nvCxnSpPr>
        <p:spPr>
          <a:xfrm rot="16200000" flipH="1" flipV="1">
            <a:off x="4533820" y="1406221"/>
            <a:ext cx="562828" cy="3404323"/>
          </a:xfrm>
          <a:prstGeom prst="curvedConnector4">
            <a:avLst>
              <a:gd name="adj1" fmla="val -40616"/>
              <a:gd name="adj2" fmla="val 651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10" idx="1"/>
          </p:cNvCxnSpPr>
          <p:nvPr/>
        </p:nvCxnSpPr>
        <p:spPr>
          <a:xfrm rot="10800000" flipV="1">
            <a:off x="3441846" y="3119357"/>
            <a:ext cx="2042711" cy="8754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2"/>
          </p:cNvCxnSpPr>
          <p:nvPr/>
        </p:nvCxnSpPr>
        <p:spPr>
          <a:xfrm rot="5400000">
            <a:off x="3978249" y="2546566"/>
            <a:ext cx="1673968" cy="34043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75158" y="939099"/>
            <a:ext cx="970966" cy="338554"/>
          </a:xfrm>
          <a:prstGeom prst="rect">
            <a:avLst/>
          </a:prstGeom>
          <a:ln>
            <a:noFill/>
          </a:ln>
        </p:spPr>
        <p:txBody>
          <a:bodyPr wrap="square">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271261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BBD3C4F-2CAF-42DB-A511-FF67976B508F}"/>
              </a:ext>
            </a:extLst>
          </p:cNvPr>
          <p:cNvSpPr>
            <a:spLocks noGrp="1"/>
          </p:cNvSpPr>
          <p:nvPr>
            <p:ph idx="1"/>
          </p:nvPr>
        </p:nvSpPr>
        <p:spPr/>
        <p:txBody>
          <a:bodyPr/>
          <a:lstStyle/>
          <a:p>
            <a:endParaRPr lang="en-US"/>
          </a:p>
        </p:txBody>
      </p:sp>
      <p:sp>
        <p:nvSpPr>
          <p:cNvPr id="3" name="Title 2"/>
          <p:cNvSpPr>
            <a:spLocks noGrp="1"/>
          </p:cNvSpPr>
          <p:nvPr>
            <p:ph type="ctrTitle"/>
          </p:nvPr>
        </p:nvSpPr>
        <p:spPr/>
        <p:txBody>
          <a:bodyPr/>
          <a:lstStyle/>
          <a:p>
            <a:r>
              <a:rPr lang="en-US" dirty="0"/>
              <a:t>Example: Using </a:t>
            </a:r>
            <a:r>
              <a:rPr lang="en-US" dirty="0" err="1"/>
              <a:t>HashSet</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49</a:t>
            </a:fld>
            <a:endParaRPr lang="en-US"/>
          </a:p>
        </p:txBody>
      </p:sp>
      <p:pic>
        <p:nvPicPr>
          <p:cNvPr id="2" name="Picture 1"/>
          <p:cNvPicPr>
            <a:picLocks noChangeAspect="1"/>
          </p:cNvPicPr>
          <p:nvPr/>
        </p:nvPicPr>
        <p:blipFill>
          <a:blip r:embed="rId3"/>
          <a:stretch>
            <a:fillRect/>
          </a:stretch>
        </p:blipFill>
        <p:spPr>
          <a:xfrm>
            <a:off x="314469" y="976012"/>
            <a:ext cx="4471058" cy="4033393"/>
          </a:xfrm>
          <a:prstGeom prst="rect">
            <a:avLst/>
          </a:prstGeom>
          <a:ln>
            <a:solidFill>
              <a:schemeClr val="accent1"/>
            </a:solidFill>
          </a:ln>
        </p:spPr>
      </p:pic>
      <p:pic>
        <p:nvPicPr>
          <p:cNvPr id="15" name="Picture 14"/>
          <p:cNvPicPr>
            <a:picLocks noChangeAspect="1"/>
          </p:cNvPicPr>
          <p:nvPr/>
        </p:nvPicPr>
        <p:blipFill>
          <a:blip r:embed="rId4"/>
          <a:stretch>
            <a:fillRect/>
          </a:stretch>
        </p:blipFill>
        <p:spPr>
          <a:xfrm>
            <a:off x="4895993" y="976012"/>
            <a:ext cx="4021975" cy="4492076"/>
          </a:xfrm>
          <a:prstGeom prst="rect">
            <a:avLst/>
          </a:prstGeom>
          <a:ln>
            <a:solidFill>
              <a:schemeClr val="accent1"/>
            </a:solidFill>
          </a:ln>
        </p:spPr>
      </p:pic>
      <p:sp>
        <p:nvSpPr>
          <p:cNvPr id="5" name="Rectangle 4"/>
          <p:cNvSpPr/>
          <p:nvPr/>
        </p:nvSpPr>
        <p:spPr>
          <a:xfrm>
            <a:off x="1138409" y="5086825"/>
            <a:ext cx="3537156" cy="1277273"/>
          </a:xfrm>
          <a:prstGeom prst="rect">
            <a:avLst/>
          </a:prstGeom>
          <a:ln>
            <a:solidFill>
              <a:srgbClr val="FF0000"/>
            </a:solidFill>
          </a:ln>
        </p:spPr>
        <p:txBody>
          <a:bodyPr wrap="square">
            <a:spAutoFit/>
          </a:bodyPr>
          <a:lstStyle/>
          <a:p>
            <a:r>
              <a:rPr lang="en-US" sz="1100" dirty="0">
                <a:latin typeface="Times New Roman" panose="02020603050405020304" pitchFamily="18" charset="0"/>
                <a:cs typeface="Times New Roman" panose="02020603050405020304" pitchFamily="18" charset="0"/>
              </a:rPr>
              <a:t>set1 is [San Francisco, New York, Paris, Beijing, London]</a:t>
            </a:r>
          </a:p>
          <a:p>
            <a:r>
              <a:rPr lang="en-US" sz="1100" dirty="0">
                <a:latin typeface="Times New Roman" panose="02020603050405020304" pitchFamily="18" charset="0"/>
                <a:cs typeface="Times New Roman" panose="02020603050405020304" pitchFamily="18" charset="0"/>
              </a:rPr>
              <a:t>5 elements in set1</a:t>
            </a:r>
          </a:p>
          <a:p>
            <a:r>
              <a:rPr lang="en-US" sz="1100" dirty="0">
                <a:latin typeface="Times New Roman" panose="02020603050405020304" pitchFamily="18" charset="0"/>
                <a:cs typeface="Times New Roman" panose="02020603050405020304" pitchFamily="18" charset="0"/>
              </a:rPr>
              <a:t>set1 is [San Francisco, New York, Paris, Beijing]</a:t>
            </a:r>
          </a:p>
          <a:p>
            <a:r>
              <a:rPr lang="en-US" sz="1100" dirty="0">
                <a:latin typeface="Times New Roman" panose="02020603050405020304" pitchFamily="18" charset="0"/>
                <a:cs typeface="Times New Roman" panose="02020603050405020304" pitchFamily="18" charset="0"/>
              </a:rPr>
              <a:t>4 elements in set1</a:t>
            </a:r>
          </a:p>
          <a:p>
            <a:r>
              <a:rPr lang="en-US" sz="1100" dirty="0">
                <a:latin typeface="Times New Roman" panose="02020603050405020304" pitchFamily="18" charset="0"/>
                <a:cs typeface="Times New Roman" panose="02020603050405020304" pitchFamily="18" charset="0"/>
              </a:rPr>
              <a:t>set2 is [Shanghai, Paris, London]</a:t>
            </a:r>
          </a:p>
          <a:p>
            <a:r>
              <a:rPr lang="en-US" sz="1100" dirty="0">
                <a:latin typeface="Times New Roman" panose="02020603050405020304" pitchFamily="18" charset="0"/>
                <a:cs typeface="Times New Roman" panose="02020603050405020304" pitchFamily="18" charset="0"/>
              </a:rPr>
              <a:t>3 elements in set2</a:t>
            </a:r>
          </a:p>
          <a:p>
            <a:r>
              <a:rPr lang="en-US" sz="1100" dirty="0">
                <a:latin typeface="Times New Roman" panose="02020603050405020304" pitchFamily="18" charset="0"/>
                <a:cs typeface="Times New Roman" panose="02020603050405020304" pitchFamily="18" charset="0"/>
              </a:rPr>
              <a:t>Is Taipei in set2? false</a:t>
            </a:r>
          </a:p>
        </p:txBody>
      </p:sp>
      <p:sp>
        <p:nvSpPr>
          <p:cNvPr id="7" name="Rectangle 6"/>
          <p:cNvSpPr/>
          <p:nvPr/>
        </p:nvSpPr>
        <p:spPr>
          <a:xfrm>
            <a:off x="4730798" y="5594657"/>
            <a:ext cx="4187170" cy="769441"/>
          </a:xfrm>
          <a:prstGeom prst="rect">
            <a:avLst/>
          </a:prstGeom>
          <a:ln>
            <a:solidFill>
              <a:srgbClr val="FF0000"/>
            </a:solidFill>
          </a:ln>
        </p:spPr>
        <p:txBody>
          <a:bodyPr wrap="square">
            <a:spAutoFit/>
          </a:bodyPr>
          <a:lstStyle/>
          <a:p>
            <a:r>
              <a:rPr lang="en-US" sz="1100" dirty="0">
                <a:latin typeface="Times New Roman" panose="02020603050405020304" pitchFamily="18" charset="0"/>
                <a:cs typeface="Times New Roman" panose="02020603050405020304" pitchFamily="18" charset="0"/>
              </a:rPr>
              <a:t>[San Francisco, New York, Shanghai, Paris, Beijing, London]</a:t>
            </a:r>
          </a:p>
          <a:p>
            <a:r>
              <a:rPr lang="en-US" sz="1100" dirty="0">
                <a:latin typeface="Times New Roman" panose="02020603050405020304" pitchFamily="18" charset="0"/>
                <a:cs typeface="Times New Roman" panose="02020603050405020304" pitchFamily="18" charset="0"/>
              </a:rPr>
              <a:t>After removing set2 from set1, set1 is</a:t>
            </a:r>
          </a:p>
          <a:p>
            <a:r>
              <a:rPr lang="en-US" sz="1100" dirty="0">
                <a:latin typeface="Times New Roman" panose="02020603050405020304" pitchFamily="18" charset="0"/>
                <a:cs typeface="Times New Roman" panose="02020603050405020304" pitchFamily="18" charset="0"/>
              </a:rPr>
              <a:t>[San Francisco, New York, Beijing]</a:t>
            </a:r>
          </a:p>
          <a:p>
            <a:r>
              <a:rPr lang="en-US" sz="1100" dirty="0">
                <a:latin typeface="Times New Roman" panose="02020603050405020304" pitchFamily="18" charset="0"/>
                <a:cs typeface="Times New Roman" panose="02020603050405020304" pitchFamily="18" charset="0"/>
              </a:rPr>
              <a:t>After retaining common elements in set1 and set2, set1 is []</a:t>
            </a:r>
          </a:p>
        </p:txBody>
      </p:sp>
      <p:sp>
        <p:nvSpPr>
          <p:cNvPr id="6" name="Rectangle 5"/>
          <p:cNvSpPr/>
          <p:nvPr/>
        </p:nvSpPr>
        <p:spPr>
          <a:xfrm>
            <a:off x="280022" y="5540795"/>
            <a:ext cx="803153" cy="369332"/>
          </a:xfrm>
          <a:prstGeom prst="rect">
            <a:avLst/>
          </a:prstGeom>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62432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Java Collections Framework supports two types of containers:</a:t>
            </a:r>
          </a:p>
          <a:p>
            <a:pPr lvl="1"/>
            <a:r>
              <a:rPr lang="en-US" dirty="0"/>
              <a:t>One for storing a collection of elements is simply called a collection.</a:t>
            </a:r>
          </a:p>
          <a:p>
            <a:pPr lvl="1"/>
            <a:r>
              <a:rPr lang="en-US" dirty="0"/>
              <a:t>The other, for storing key/value pairs, is called a map.</a:t>
            </a:r>
          </a:p>
          <a:p>
            <a:pPr lvl="2"/>
            <a:r>
              <a:rPr lang="en-US" dirty="0"/>
              <a:t>Maps are efficient data structures for quickly searching an element using a key</a:t>
            </a:r>
          </a:p>
          <a:p>
            <a:r>
              <a:rPr lang="en-US" dirty="0">
                <a:solidFill>
                  <a:schemeClr val="accent5"/>
                </a:solidFill>
              </a:rPr>
              <a:t>Sets</a:t>
            </a:r>
            <a:r>
              <a:rPr lang="en-US" dirty="0"/>
              <a:t> store a group of </a:t>
            </a:r>
            <a:r>
              <a:rPr lang="en-US" dirty="0" err="1">
                <a:solidFill>
                  <a:schemeClr val="accent5"/>
                </a:solidFill>
              </a:rPr>
              <a:t>nonduplicate</a:t>
            </a:r>
            <a:r>
              <a:rPr lang="en-US" dirty="0"/>
              <a:t> elements.</a:t>
            </a:r>
          </a:p>
          <a:p>
            <a:r>
              <a:rPr lang="en-US" dirty="0">
                <a:solidFill>
                  <a:schemeClr val="accent5"/>
                </a:solidFill>
              </a:rPr>
              <a:t>Lists</a:t>
            </a:r>
            <a:r>
              <a:rPr lang="en-US" dirty="0"/>
              <a:t> store an </a:t>
            </a:r>
            <a:r>
              <a:rPr lang="en-US" dirty="0">
                <a:solidFill>
                  <a:schemeClr val="accent5"/>
                </a:solidFill>
              </a:rPr>
              <a:t>ordered collection </a:t>
            </a:r>
            <a:r>
              <a:rPr lang="en-US" dirty="0"/>
              <a:t>of elements.</a:t>
            </a:r>
          </a:p>
          <a:p>
            <a:r>
              <a:rPr lang="en-US" dirty="0">
                <a:solidFill>
                  <a:schemeClr val="accent6"/>
                </a:solidFill>
              </a:rPr>
              <a:t>Stacks</a:t>
            </a:r>
            <a:r>
              <a:rPr lang="en-US" dirty="0"/>
              <a:t> store objects that are processed in a </a:t>
            </a:r>
            <a:r>
              <a:rPr lang="en-US" dirty="0">
                <a:solidFill>
                  <a:schemeClr val="accent6"/>
                </a:solidFill>
              </a:rPr>
              <a:t>last-in, first-out fashion</a:t>
            </a:r>
            <a:r>
              <a:rPr lang="en-US" dirty="0"/>
              <a:t>.</a:t>
            </a:r>
          </a:p>
          <a:p>
            <a:r>
              <a:rPr lang="en-US" dirty="0">
                <a:solidFill>
                  <a:schemeClr val="accent6"/>
                </a:solidFill>
              </a:rPr>
              <a:t>Queues</a:t>
            </a:r>
            <a:r>
              <a:rPr lang="en-US" dirty="0"/>
              <a:t> store objects that are processed in </a:t>
            </a:r>
            <a:r>
              <a:rPr lang="en-US" dirty="0">
                <a:solidFill>
                  <a:schemeClr val="accent6"/>
                </a:solidFill>
              </a:rPr>
              <a:t>a first-in, first-out fashion.</a:t>
            </a:r>
          </a:p>
          <a:p>
            <a:r>
              <a:rPr lang="en-US" dirty="0" err="1">
                <a:solidFill>
                  <a:schemeClr val="accent6"/>
                </a:solidFill>
              </a:rPr>
              <a:t>PriorityQueues</a:t>
            </a:r>
            <a:r>
              <a:rPr lang="en-US" dirty="0"/>
              <a:t> store objects that are processed in the order of their </a:t>
            </a:r>
            <a:r>
              <a:rPr lang="en-US" dirty="0">
                <a:solidFill>
                  <a:schemeClr val="accent6"/>
                </a:solidFill>
              </a:rPr>
              <a:t>priorities</a:t>
            </a:r>
            <a:r>
              <a:rPr lang="en-US" dirty="0"/>
              <a:t>.</a:t>
            </a:r>
          </a:p>
        </p:txBody>
      </p:sp>
      <p:sp>
        <p:nvSpPr>
          <p:cNvPr id="3" name="Title 2"/>
          <p:cNvSpPr>
            <a:spLocks noGrp="1"/>
          </p:cNvSpPr>
          <p:nvPr>
            <p:ph type="ctrTitle"/>
          </p:nvPr>
        </p:nvSpPr>
        <p:spPr/>
        <p:txBody>
          <a:bodyPr/>
          <a:lstStyle/>
          <a:p>
            <a:r>
              <a:rPr lang="en-US" dirty="0"/>
              <a:t>Java Collection Framework hierarchy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Tree>
    <p:extLst>
      <p:ext uri="{BB962C8B-B14F-4D97-AF65-F5344CB8AC3E}">
        <p14:creationId xmlns:p14="http://schemas.microsoft.com/office/powerpoint/2010/main" val="3043690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err="1"/>
              <a:t>LinkedHashSet</a:t>
            </a:r>
            <a:r>
              <a:rPr lang="en-US" sz="2000" dirty="0"/>
              <a:t> extends </a:t>
            </a:r>
            <a:r>
              <a:rPr lang="en-US" sz="2000" dirty="0" err="1"/>
              <a:t>HashSet</a:t>
            </a:r>
            <a:r>
              <a:rPr lang="en-US" sz="2000" dirty="0"/>
              <a:t> with a linked-list implementation that supports an ordering of the elements in the set.</a:t>
            </a:r>
          </a:p>
          <a:p>
            <a:pPr lvl="1"/>
            <a:r>
              <a:rPr lang="en-US" sz="1600" dirty="0"/>
              <a:t>The </a:t>
            </a:r>
            <a:r>
              <a:rPr lang="en-US" sz="1600" dirty="0" err="1"/>
              <a:t>LinkedHashSet</a:t>
            </a:r>
            <a:r>
              <a:rPr lang="en-US" sz="1600" dirty="0"/>
              <a:t> maintains the order in which the elements were inserted.</a:t>
            </a:r>
          </a:p>
        </p:txBody>
      </p:sp>
      <p:sp>
        <p:nvSpPr>
          <p:cNvPr id="3" name="Title 2"/>
          <p:cNvSpPr>
            <a:spLocks noGrp="1"/>
          </p:cNvSpPr>
          <p:nvPr>
            <p:ph type="ctrTitle"/>
          </p:nvPr>
        </p:nvSpPr>
        <p:spPr/>
        <p:txBody>
          <a:bodyPr/>
          <a:lstStyle/>
          <a:p>
            <a:r>
              <a:rPr lang="en-US" dirty="0"/>
              <a:t>The </a:t>
            </a:r>
            <a:r>
              <a:rPr lang="en-US" dirty="0" err="1"/>
              <a:t>LinkedHashSet</a:t>
            </a:r>
            <a:r>
              <a:rPr lang="en-US" dirty="0"/>
              <a: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50</a:t>
            </a:fld>
            <a:endParaRPr lang="en-US"/>
          </a:p>
        </p:txBody>
      </p:sp>
      <p:pic>
        <p:nvPicPr>
          <p:cNvPr id="6" name="Picture 5"/>
          <p:cNvPicPr>
            <a:picLocks noChangeAspect="1"/>
          </p:cNvPicPr>
          <p:nvPr/>
        </p:nvPicPr>
        <p:blipFill>
          <a:blip r:embed="rId3"/>
          <a:stretch>
            <a:fillRect/>
          </a:stretch>
        </p:blipFill>
        <p:spPr>
          <a:xfrm>
            <a:off x="435776" y="2259362"/>
            <a:ext cx="4614445" cy="3946360"/>
          </a:xfrm>
          <a:prstGeom prst="rect">
            <a:avLst/>
          </a:prstGeom>
        </p:spPr>
      </p:pic>
      <p:sp>
        <p:nvSpPr>
          <p:cNvPr id="7" name="Rectangle 6"/>
          <p:cNvSpPr/>
          <p:nvPr/>
        </p:nvSpPr>
        <p:spPr>
          <a:xfrm>
            <a:off x="4699547" y="4699883"/>
            <a:ext cx="4343400" cy="584775"/>
          </a:xfrm>
          <a:prstGeom prst="rect">
            <a:avLst/>
          </a:prstGeom>
          <a:ln>
            <a:solidFill>
              <a:schemeClr val="accent1"/>
            </a:solidFill>
          </a:ln>
        </p:spPr>
        <p:txBody>
          <a:bodyPr wrap="square">
            <a:spAutoFit/>
          </a:bodyPr>
          <a:lstStyle/>
          <a:p>
            <a:r>
              <a:rPr lang="en-US" sz="1600">
                <a:latin typeface="Times New Roman" panose="02020603050405020304" pitchFamily="18" charset="0"/>
                <a:cs typeface="Times New Roman" panose="02020603050405020304" pitchFamily="18" charset="0"/>
              </a:rPr>
              <a:t>[London, Paris, New York, San Francisco, Beijing]</a:t>
            </a:r>
          </a:p>
          <a:p>
            <a:r>
              <a:rPr lang="en-US" sz="1600" dirty="0" err="1">
                <a:latin typeface="Times New Roman" panose="02020603050405020304" pitchFamily="18" charset="0"/>
                <a:cs typeface="Times New Roman" panose="02020603050405020304" pitchFamily="18" charset="0"/>
              </a:rPr>
              <a:t>london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paris</a:t>
            </a:r>
            <a:r>
              <a:rPr lang="en-US" sz="1600" dirty="0">
                <a:latin typeface="Times New Roman" panose="02020603050405020304" pitchFamily="18" charset="0"/>
                <a:cs typeface="Times New Roman" panose="02020603050405020304" pitchFamily="18" charset="0"/>
              </a:rPr>
              <a:t> new </a:t>
            </a:r>
            <a:r>
              <a:rPr lang="en-US" sz="1600" dirty="0" err="1">
                <a:latin typeface="Times New Roman" panose="02020603050405020304" pitchFamily="18" charset="0"/>
                <a:cs typeface="Times New Roman" panose="02020603050405020304" pitchFamily="18" charset="0"/>
              </a:rPr>
              <a:t>york</a:t>
            </a:r>
            <a:r>
              <a:rPr lang="en-US" sz="1600" dirty="0">
                <a:latin typeface="Times New Roman" panose="02020603050405020304" pitchFamily="18" charset="0"/>
                <a:cs typeface="Times New Roman" panose="02020603050405020304" pitchFamily="18" charset="0"/>
              </a:rPr>
              <a:t> san </a:t>
            </a:r>
            <a:r>
              <a:rPr lang="en-US" sz="1600" dirty="0" err="1">
                <a:latin typeface="Times New Roman" panose="02020603050405020304" pitchFamily="18" charset="0"/>
                <a:cs typeface="Times New Roman" panose="02020603050405020304" pitchFamily="18" charset="0"/>
              </a:rPr>
              <a:t>francisco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beijing</a:t>
            </a:r>
            <a:endParaRPr lang="en-US"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5050221" y="5379294"/>
            <a:ext cx="3694386" cy="584775"/>
          </a:xfrm>
          <a:prstGeom prst="rect">
            <a:avLst/>
          </a:prstGeom>
          <a:ln>
            <a:solidFill>
              <a:schemeClr val="accent1"/>
            </a:solidFill>
          </a:ln>
        </p:spPr>
        <p:txBody>
          <a:bodyPr wrap="square">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Elements are displayed based on their insertion order</a:t>
            </a:r>
          </a:p>
        </p:txBody>
      </p:sp>
      <p:pic>
        <p:nvPicPr>
          <p:cNvPr id="5" name="Picture 11"/>
          <p:cNvPicPr>
            <a:picLocks noChangeAspect="1" noChangeArrowheads="1"/>
          </p:cNvPicPr>
          <p:nvPr/>
        </p:nvPicPr>
        <p:blipFill rotWithShape="1">
          <a:blip r:embed="rId4">
            <a:extLst>
              <a:ext uri="{28A0092B-C50C-407E-A947-70E740481C1C}">
                <a14:useLocalDpi xmlns:a14="http://schemas.microsoft.com/office/drawing/2010/main" val="0"/>
              </a:ext>
            </a:extLst>
          </a:blip>
          <a:srcRect t="54253" r="42224" b="27346"/>
          <a:stretch/>
        </p:blipFill>
        <p:spPr bwMode="auto">
          <a:xfrm>
            <a:off x="4519309" y="2259362"/>
            <a:ext cx="4324510" cy="121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92687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TreeSet is a concrete class that implements the SortedSet interface which guarantees that the elements in the set are sorted.</a:t>
            </a:r>
          </a:p>
        </p:txBody>
      </p:sp>
      <p:sp>
        <p:nvSpPr>
          <p:cNvPr id="3" name="Title 2"/>
          <p:cNvSpPr>
            <a:spLocks noGrp="1"/>
          </p:cNvSpPr>
          <p:nvPr>
            <p:ph type="ctrTitle"/>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TreeSet</a:t>
            </a:r>
            <a:r>
              <a:rPr lang="en-US" altLang="en-US" dirty="0">
                <a:cs typeface="Times New Roman" panose="02020603050405020304" pitchFamily="18" charset="0"/>
              </a:rPr>
              <a:t> Class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51</a:t>
            </a:fld>
            <a:endParaRPr lang="en-US"/>
          </a:p>
        </p:txBody>
      </p:sp>
      <p:sp>
        <p:nvSpPr>
          <p:cNvPr id="6" name="Rectangle 5"/>
          <p:cNvSpPr/>
          <p:nvPr/>
        </p:nvSpPr>
        <p:spPr>
          <a:xfrm>
            <a:off x="3911222" y="3164930"/>
            <a:ext cx="3832060" cy="1169551"/>
          </a:xfrm>
          <a:prstGeom prst="rect">
            <a:avLst/>
          </a:prstGeom>
          <a:ln>
            <a:solidFill>
              <a:schemeClr val="accent1"/>
            </a:solidFill>
          </a:ln>
        </p:spPr>
        <p:txBody>
          <a:bodyPr wrap="square">
            <a:spAutoFit/>
          </a:bodyPr>
          <a:lstStyle/>
          <a:p>
            <a:r>
              <a:rPr lang="en-US" sz="1400" dirty="0" err="1">
                <a:latin typeface="Times New Roman" panose="02020603050405020304" pitchFamily="18" charset="0"/>
                <a:cs typeface="Times New Roman" panose="02020603050405020304" pitchFamily="18" charset="0"/>
              </a:rPr>
              <a:t>headSet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toElement</a:t>
            </a:r>
            <a:r>
              <a:rPr lang="en-US" sz="1400" dirty="0">
                <a:latin typeface="Times New Roman" panose="02020603050405020304" pitchFamily="18" charset="0"/>
                <a:cs typeface="Times New Roman" panose="02020603050405020304" pitchFamily="18" charset="0"/>
              </a:rPr>
              <a:t>): returns all elements that are less than </a:t>
            </a:r>
            <a:r>
              <a:rPr lang="en-US" sz="1400" dirty="0" err="1">
                <a:latin typeface="Times New Roman" panose="02020603050405020304" pitchFamily="18" charset="0"/>
                <a:cs typeface="Times New Roman" panose="02020603050405020304" pitchFamily="18" charset="0"/>
              </a:rPr>
              <a:t>toElement</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tailSet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fromElement</a:t>
            </a:r>
            <a:r>
              <a:rPr lang="en-US" sz="1400" dirty="0">
                <a:latin typeface="Times New Roman" panose="02020603050405020304" pitchFamily="18" charset="0"/>
                <a:cs typeface="Times New Roman" panose="02020603050405020304" pitchFamily="18" charset="0"/>
              </a:rPr>
              <a:t>): returns all elements are greater than or equal to </a:t>
            </a:r>
            <a:r>
              <a:rPr lang="en-US" sz="1400" dirty="0" err="1">
                <a:latin typeface="Times New Roman" panose="02020603050405020304" pitchFamily="18" charset="0"/>
                <a:cs typeface="Times New Roman" panose="02020603050405020304" pitchFamily="18" charset="0"/>
              </a:rPr>
              <a:t>fromElement</a:t>
            </a:r>
            <a:r>
              <a:rPr lang="en-US" sz="1400" dirty="0">
                <a:latin typeface="Times New Roman" panose="02020603050405020304" pitchFamily="18" charset="0"/>
                <a:cs typeface="Times New Roman" panose="02020603050405020304" pitchFamily="18" charset="0"/>
              </a:rPr>
              <a:t>.</a:t>
            </a:r>
          </a:p>
        </p:txBody>
      </p:sp>
      <p:sp>
        <p:nvSpPr>
          <p:cNvPr id="7" name="Rectangle 6"/>
          <p:cNvSpPr/>
          <p:nvPr/>
        </p:nvSpPr>
        <p:spPr>
          <a:xfrm>
            <a:off x="3621505" y="4752526"/>
            <a:ext cx="4325354" cy="1400383"/>
          </a:xfrm>
          <a:prstGeom prst="rect">
            <a:avLst/>
          </a:prstGeom>
          <a:ln>
            <a:solidFill>
              <a:schemeClr val="accent1"/>
            </a:solidFill>
          </a:ln>
        </p:spPr>
        <p:txBody>
          <a:bodyPr wrap="square">
            <a:spAutoFit/>
          </a:bodyPr>
          <a:lstStyle/>
          <a:p>
            <a:pPr>
              <a:spcBef>
                <a:spcPts val="600"/>
              </a:spcBef>
            </a:pPr>
            <a:r>
              <a:rPr lang="en-US" sz="1400" dirty="0">
                <a:latin typeface="Times New Roman" panose="02020603050405020304" pitchFamily="18" charset="0"/>
                <a:cs typeface="Times New Roman" panose="02020603050405020304" pitchFamily="18" charset="0"/>
              </a:rPr>
              <a:t>lower(e):  returns the largest element less than e</a:t>
            </a:r>
          </a:p>
          <a:p>
            <a:pPr>
              <a:spcBef>
                <a:spcPts val="600"/>
              </a:spcBef>
            </a:pPr>
            <a:r>
              <a:rPr lang="en-US" sz="1400" dirty="0">
                <a:latin typeface="Times New Roman" panose="02020603050405020304" pitchFamily="18" charset="0"/>
                <a:cs typeface="Times New Roman" panose="02020603050405020304" pitchFamily="18" charset="0"/>
              </a:rPr>
              <a:t>higher(e): returns the smallest element greater than e</a:t>
            </a:r>
          </a:p>
          <a:p>
            <a:pPr>
              <a:spcBef>
                <a:spcPts val="600"/>
              </a:spcBef>
            </a:pPr>
            <a:r>
              <a:rPr lang="en-US" sz="1400" dirty="0">
                <a:latin typeface="Times New Roman" panose="02020603050405020304" pitchFamily="18" charset="0"/>
                <a:cs typeface="Times New Roman" panose="02020603050405020304" pitchFamily="18" charset="0"/>
              </a:rPr>
              <a:t>floor(e): returns the largest element less than or equal to e</a:t>
            </a:r>
          </a:p>
          <a:p>
            <a:pPr>
              <a:spcBef>
                <a:spcPts val="600"/>
              </a:spcBef>
            </a:pPr>
            <a:r>
              <a:rPr lang="en-US" sz="1400" dirty="0">
                <a:latin typeface="Times New Roman" panose="02020603050405020304" pitchFamily="18" charset="0"/>
                <a:cs typeface="Times New Roman" panose="02020603050405020304" pitchFamily="18" charset="0"/>
              </a:rPr>
              <a:t>ceiling(e):  returns the smallest element greater than or equal to e</a:t>
            </a:r>
          </a:p>
        </p:txBody>
      </p:sp>
      <p:sp>
        <p:nvSpPr>
          <p:cNvPr id="8" name="Rectangle 7"/>
          <p:cNvSpPr/>
          <p:nvPr/>
        </p:nvSpPr>
        <p:spPr>
          <a:xfrm>
            <a:off x="1494971" y="6153183"/>
            <a:ext cx="6154058"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You can add objects into a tree set as long as they can be compared with each other.</a:t>
            </a:r>
          </a:p>
        </p:txBody>
      </p:sp>
      <p:sp>
        <p:nvSpPr>
          <p:cNvPr id="9" name="Rectangle 8"/>
          <p:cNvSpPr/>
          <p:nvPr/>
        </p:nvSpPr>
        <p:spPr>
          <a:xfrm>
            <a:off x="3995889" y="4345061"/>
            <a:ext cx="3398687" cy="307777"/>
          </a:xfrm>
          <a:prstGeom prst="rect">
            <a:avLst/>
          </a:prstGeom>
        </p:spPr>
        <p:txBody>
          <a:bodyPr wrap="none">
            <a:spAutoFit/>
          </a:bodyPr>
          <a:lstStyle/>
          <a:p>
            <a:r>
              <a:rPr lang="en-US" sz="1400" dirty="0">
                <a:solidFill>
                  <a:srgbClr val="FF0000"/>
                </a:solidFill>
                <a:latin typeface="Times New Roman" panose="02020603050405020304" pitchFamily="18" charset="0"/>
                <a:cs typeface="Times New Roman" panose="02020603050405020304" pitchFamily="18" charset="0"/>
              </a:rPr>
              <a:t>// Use the methods in </a:t>
            </a:r>
            <a:r>
              <a:rPr lang="en-US" sz="1400" dirty="0" err="1">
                <a:solidFill>
                  <a:srgbClr val="FF0000"/>
                </a:solidFill>
                <a:latin typeface="Times New Roman" panose="02020603050405020304" pitchFamily="18" charset="0"/>
                <a:cs typeface="Times New Roman" panose="02020603050405020304" pitchFamily="18" charset="0"/>
              </a:rPr>
              <a:t>NavigableSet</a:t>
            </a:r>
            <a:r>
              <a:rPr lang="en-US" sz="1400" dirty="0">
                <a:solidFill>
                  <a:srgbClr val="FF0000"/>
                </a:solidFill>
                <a:latin typeface="Times New Roman" panose="02020603050405020304" pitchFamily="18" charset="0"/>
                <a:cs typeface="Times New Roman" panose="02020603050405020304" pitchFamily="18" charset="0"/>
              </a:rPr>
              <a:t> interface</a:t>
            </a:r>
          </a:p>
        </p:txBody>
      </p:sp>
      <p:pic>
        <p:nvPicPr>
          <p:cNvPr id="10"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58889" t="23443" r="-1" b="56098"/>
          <a:stretch/>
        </p:blipFill>
        <p:spPr bwMode="auto">
          <a:xfrm>
            <a:off x="4422623" y="1678404"/>
            <a:ext cx="2759497" cy="121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1"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57550" t="78916"/>
          <a:stretch/>
        </p:blipFill>
        <p:spPr bwMode="auto">
          <a:xfrm>
            <a:off x="188116" y="2648186"/>
            <a:ext cx="3051464" cy="13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28745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TreeSet</a:t>
            </a:r>
            <a:r>
              <a:rPr lang="en-US" altLang="en-US" dirty="0">
                <a:cs typeface="Times New Roman" panose="02020603050405020304" pitchFamily="18" charset="0"/>
              </a:rPr>
              <a:t> Class: Example</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52</a:t>
            </a:fld>
            <a:endParaRPr lang="en-US"/>
          </a:p>
        </p:txBody>
      </p:sp>
      <p:sp>
        <p:nvSpPr>
          <p:cNvPr id="7" name="Rectangle 6"/>
          <p:cNvSpPr/>
          <p:nvPr/>
        </p:nvSpPr>
        <p:spPr>
          <a:xfrm>
            <a:off x="6058585" y="910147"/>
            <a:ext cx="870751" cy="369332"/>
          </a:xfrm>
          <a:prstGeom prst="rect">
            <a:avLst/>
          </a:prstGeom>
        </p:spPr>
        <p:txBody>
          <a:bodyPr wrap="none">
            <a:spAutoFit/>
          </a:bodyPr>
          <a:lstStyle/>
          <a:p>
            <a:r>
              <a:rPr lang="en-US" b="1" dirty="0"/>
              <a:t>Output</a:t>
            </a:r>
          </a:p>
        </p:txBody>
      </p:sp>
      <p:pic>
        <p:nvPicPr>
          <p:cNvPr id="5" name="Picture 4">
            <a:extLst>
              <a:ext uri="{FF2B5EF4-FFF2-40B4-BE49-F238E27FC236}">
                <a16:creationId xmlns:a16="http://schemas.microsoft.com/office/drawing/2014/main" id="{B2F92DBF-036B-43E0-9E78-2471BA561C11}"/>
              </a:ext>
            </a:extLst>
          </p:cNvPr>
          <p:cNvPicPr>
            <a:picLocks noChangeAspect="1"/>
          </p:cNvPicPr>
          <p:nvPr/>
        </p:nvPicPr>
        <p:blipFill>
          <a:blip r:embed="rId3"/>
          <a:stretch>
            <a:fillRect/>
          </a:stretch>
        </p:blipFill>
        <p:spPr>
          <a:xfrm>
            <a:off x="314469" y="1020724"/>
            <a:ext cx="5212080" cy="5241574"/>
          </a:xfrm>
          <a:prstGeom prst="rect">
            <a:avLst/>
          </a:prstGeom>
        </p:spPr>
      </p:pic>
      <p:sp>
        <p:nvSpPr>
          <p:cNvPr id="6" name="Rectangle 5"/>
          <p:cNvSpPr/>
          <p:nvPr/>
        </p:nvSpPr>
        <p:spPr>
          <a:xfrm>
            <a:off x="5398540" y="1279479"/>
            <a:ext cx="3546605" cy="4922951"/>
          </a:xfrm>
          <a:prstGeom prst="rect">
            <a:avLst/>
          </a:prstGeom>
          <a:ln>
            <a:noFill/>
          </a:ln>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Sorted tree set: [Berlin, London, New York, Paris, San Francisco]</a:t>
            </a:r>
          </a:p>
          <a:p>
            <a:pPr>
              <a:lnSpc>
                <a:spcPct val="200000"/>
              </a:lnSpc>
            </a:pPr>
            <a:r>
              <a:rPr lang="en-US" sz="2000" dirty="0">
                <a:solidFill>
                  <a:srgbClr val="C00000"/>
                </a:solidFill>
                <a:latin typeface="Times New Roman" panose="02020603050405020304" pitchFamily="18" charset="0"/>
                <a:cs typeface="Times New Roman" panose="02020603050405020304" pitchFamily="18" charset="0"/>
              </a:rPr>
              <a:t>first(): Berlin</a:t>
            </a:r>
          </a:p>
          <a:p>
            <a:pPr>
              <a:lnSpc>
                <a:spcPct val="200000"/>
              </a:lnSpc>
            </a:pPr>
            <a:r>
              <a:rPr lang="en-US" sz="2000" dirty="0">
                <a:latin typeface="Times New Roman" panose="02020603050405020304" pitchFamily="18" charset="0"/>
                <a:cs typeface="Times New Roman" panose="02020603050405020304" pitchFamily="18" charset="0"/>
              </a:rPr>
              <a:t>last(): San Francisco</a:t>
            </a:r>
          </a:p>
          <a:p>
            <a:pPr>
              <a:lnSpc>
                <a:spcPct val="200000"/>
              </a:lnSpc>
            </a:pPr>
            <a:r>
              <a:rPr lang="en-US" sz="2000" dirty="0" err="1">
                <a:solidFill>
                  <a:srgbClr val="C00000"/>
                </a:solidFill>
                <a:latin typeface="Times New Roman" panose="02020603050405020304" pitchFamily="18" charset="0"/>
                <a:cs typeface="Times New Roman" panose="02020603050405020304" pitchFamily="18" charset="0"/>
              </a:rPr>
              <a:t>pollFirst</a:t>
            </a:r>
            <a:r>
              <a:rPr lang="en-US" sz="2000" dirty="0">
                <a:solidFill>
                  <a:srgbClr val="C00000"/>
                </a:solidFill>
                <a:latin typeface="Times New Roman" panose="02020603050405020304" pitchFamily="18" charset="0"/>
                <a:cs typeface="Times New Roman" panose="02020603050405020304" pitchFamily="18" charset="0"/>
              </a:rPr>
              <a:t>(): Berlin</a:t>
            </a:r>
          </a:p>
          <a:p>
            <a:pPr>
              <a:lnSpc>
                <a:spcPct val="200000"/>
              </a:lnSpc>
            </a:pPr>
            <a:r>
              <a:rPr lang="en-US" sz="2000" dirty="0" err="1">
                <a:latin typeface="Times New Roman" panose="02020603050405020304" pitchFamily="18" charset="0"/>
                <a:cs typeface="Times New Roman" panose="02020603050405020304" pitchFamily="18" charset="0"/>
              </a:rPr>
              <a:t>pollLast</a:t>
            </a:r>
            <a:r>
              <a:rPr lang="en-US" sz="2000" dirty="0">
                <a:latin typeface="Times New Roman" panose="02020603050405020304" pitchFamily="18" charset="0"/>
                <a:cs typeface="Times New Roman" panose="02020603050405020304" pitchFamily="18" charset="0"/>
              </a:rPr>
              <a:t>(): San Francisco</a:t>
            </a:r>
          </a:p>
          <a:p>
            <a:pPr>
              <a:lnSpc>
                <a:spcPct val="200000"/>
              </a:lnSpc>
            </a:pPr>
            <a:r>
              <a:rPr lang="en-US" sz="2000" dirty="0">
                <a:solidFill>
                  <a:srgbClr val="C00000"/>
                </a:solidFill>
                <a:latin typeface="Times New Roman" panose="02020603050405020304" pitchFamily="18" charset="0"/>
                <a:cs typeface="Times New Roman" panose="02020603050405020304" pitchFamily="18" charset="0"/>
              </a:rPr>
              <a:t>New tree set: [London, New York, Paris]</a:t>
            </a:r>
          </a:p>
        </p:txBody>
      </p:sp>
    </p:spTree>
    <p:extLst>
      <p:ext uri="{BB962C8B-B14F-4D97-AF65-F5344CB8AC3E}">
        <p14:creationId xmlns:p14="http://schemas.microsoft.com/office/powerpoint/2010/main" val="3039939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4469" y="1036596"/>
            <a:ext cx="6581775" cy="3600450"/>
          </a:xfrm>
          <a:prstGeom prst="rect">
            <a:avLst/>
          </a:prstGeom>
        </p:spPr>
      </p:pic>
      <p:sp>
        <p:nvSpPr>
          <p:cNvPr id="3" name="Title 2"/>
          <p:cNvSpPr>
            <a:spLocks noGrp="1"/>
          </p:cNvSpPr>
          <p:nvPr>
            <p:ph type="ctrTitle"/>
          </p:nvPr>
        </p:nvSpPr>
        <p:spPr/>
        <p:txBody>
          <a:bodyPr/>
          <a:lstStyle/>
          <a:p>
            <a:r>
              <a:rPr lang="en-US" sz="2400" dirty="0"/>
              <a:t>Example: Using Comparator to Sort Elements in a Set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53</a:t>
            </a:fld>
            <a:endParaRPr lang="en-US"/>
          </a:p>
        </p:txBody>
      </p:sp>
      <p:sp>
        <p:nvSpPr>
          <p:cNvPr id="7" name="Content Placeholder 1"/>
          <p:cNvSpPr txBox="1">
            <a:spLocks/>
          </p:cNvSpPr>
          <p:nvPr/>
        </p:nvSpPr>
        <p:spPr>
          <a:xfrm>
            <a:off x="5065160" y="1002325"/>
            <a:ext cx="3955549" cy="25397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cs typeface="Times New Roman" panose="02020603050405020304" pitchFamily="18" charset="0"/>
              </a:rPr>
              <a:t>The elements can be sorted in two ways. </a:t>
            </a:r>
          </a:p>
          <a:p>
            <a:pPr lvl="1"/>
            <a:r>
              <a:rPr lang="en-US" altLang="en-US" sz="1800" dirty="0"/>
              <a:t>using the Comparable interface</a:t>
            </a:r>
          </a:p>
          <a:p>
            <a:pPr lvl="2"/>
            <a:r>
              <a:rPr lang="en-US" altLang="en-US" sz="1600" dirty="0"/>
              <a:t>Your class should implement comparable</a:t>
            </a:r>
          </a:p>
          <a:p>
            <a:pPr lvl="2"/>
            <a:r>
              <a:rPr lang="en-US" altLang="en-US" sz="1600" dirty="0"/>
              <a:t>Otherwise, </a:t>
            </a:r>
            <a:r>
              <a:rPr lang="en-US" altLang="en-US" sz="1600" dirty="0" err="1"/>
              <a:t>ClassCastException</a:t>
            </a:r>
            <a:r>
              <a:rPr lang="en-US" altLang="en-US" sz="1600" dirty="0"/>
              <a:t> occurs</a:t>
            </a:r>
          </a:p>
          <a:p>
            <a:pPr lvl="1"/>
            <a:r>
              <a:rPr lang="en-US" altLang="en-US" sz="1800" dirty="0"/>
              <a:t>using the Comparator interface</a:t>
            </a:r>
          </a:p>
        </p:txBody>
      </p:sp>
      <p:sp>
        <p:nvSpPr>
          <p:cNvPr id="8" name="Rectangle 7"/>
          <p:cNvSpPr/>
          <p:nvPr/>
        </p:nvSpPr>
        <p:spPr>
          <a:xfrm>
            <a:off x="164386" y="4986704"/>
            <a:ext cx="2899610" cy="1323439"/>
          </a:xfrm>
          <a:prstGeom prst="rect">
            <a:avLst/>
          </a:prstGeom>
          <a:ln>
            <a:solidFill>
              <a:schemeClr val="accent1"/>
            </a:solidFill>
          </a:ln>
        </p:spPr>
        <p:txBody>
          <a:bodyPr wrap="square">
            <a:spAutoFit/>
          </a:bodyPr>
          <a:lstStyle/>
          <a:p>
            <a:r>
              <a:rPr lang="en-US" sz="1600" dirty="0">
                <a:latin typeface="Times New Roman" panose="02020603050405020304" pitchFamily="18" charset="0"/>
                <a:cs typeface="Times New Roman" panose="02020603050405020304" pitchFamily="18" charset="0"/>
              </a:rPr>
              <a:t>A sorted set of geometric objects</a:t>
            </a:r>
          </a:p>
          <a:p>
            <a:r>
              <a:rPr lang="en-US" sz="1600" dirty="0">
                <a:latin typeface="Times New Roman" panose="02020603050405020304" pitchFamily="18" charset="0"/>
                <a:cs typeface="Times New Roman" panose="02020603050405020304" pitchFamily="18" charset="0"/>
              </a:rPr>
              <a:t>area = 4.0</a:t>
            </a:r>
          </a:p>
          <a:p>
            <a:r>
              <a:rPr lang="en-US" sz="1600" dirty="0">
                <a:latin typeface="Times New Roman" panose="02020603050405020304" pitchFamily="18" charset="0"/>
                <a:cs typeface="Times New Roman" panose="02020603050405020304" pitchFamily="18" charset="0"/>
              </a:rPr>
              <a:t>area = 20.0</a:t>
            </a:r>
          </a:p>
          <a:p>
            <a:r>
              <a:rPr lang="en-US" sz="1600" dirty="0">
                <a:latin typeface="Times New Roman" panose="02020603050405020304" pitchFamily="18" charset="0"/>
                <a:cs typeface="Times New Roman" panose="02020603050405020304" pitchFamily="18" charset="0"/>
              </a:rPr>
              <a:t>area = 5026.548245743669</a:t>
            </a:r>
          </a:p>
          <a:p>
            <a:r>
              <a:rPr lang="en-US" sz="1600" dirty="0">
                <a:latin typeface="Times New Roman" panose="02020603050405020304" pitchFamily="18" charset="0"/>
                <a:cs typeface="Times New Roman" panose="02020603050405020304" pitchFamily="18" charset="0"/>
              </a:rPr>
              <a:t>area = 7853.981633974483</a:t>
            </a:r>
          </a:p>
        </p:txBody>
      </p:sp>
      <p:pic>
        <p:nvPicPr>
          <p:cNvPr id="2" name="Picture 1"/>
          <p:cNvPicPr>
            <a:picLocks noChangeAspect="1"/>
          </p:cNvPicPr>
          <p:nvPr/>
        </p:nvPicPr>
        <p:blipFill>
          <a:blip r:embed="rId4"/>
          <a:stretch>
            <a:fillRect/>
          </a:stretch>
        </p:blipFill>
        <p:spPr>
          <a:xfrm>
            <a:off x="3154166" y="4456146"/>
            <a:ext cx="5292003" cy="1957435"/>
          </a:xfrm>
          <a:prstGeom prst="rect">
            <a:avLst/>
          </a:prstGeom>
          <a:ln>
            <a:solidFill>
              <a:schemeClr val="accent1"/>
            </a:solidFill>
          </a:ln>
        </p:spPr>
      </p:pic>
    </p:spTree>
    <p:extLst>
      <p:ext uri="{BB962C8B-B14F-4D97-AF65-F5344CB8AC3E}">
        <p14:creationId xmlns:p14="http://schemas.microsoft.com/office/powerpoint/2010/main" val="1348206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An application that counts the number of keywords in a Java source file.</a:t>
            </a:r>
          </a:p>
          <a:p>
            <a:r>
              <a:rPr lang="en-US" sz="2000" dirty="0"/>
              <a:t>Store all the keywords in a </a:t>
            </a:r>
            <a:r>
              <a:rPr lang="en-US" sz="2000" dirty="0" err="1"/>
              <a:t>HashSet</a:t>
            </a:r>
            <a:r>
              <a:rPr lang="en-US" sz="2000" dirty="0"/>
              <a:t> and use the contains method to test if a word is in the keyword set</a:t>
            </a:r>
          </a:p>
        </p:txBody>
      </p:sp>
      <p:sp>
        <p:nvSpPr>
          <p:cNvPr id="3" name="Title 2"/>
          <p:cNvSpPr>
            <a:spLocks noGrp="1"/>
          </p:cNvSpPr>
          <p:nvPr>
            <p:ph type="ctrTitle"/>
          </p:nvPr>
        </p:nvSpPr>
        <p:spPr/>
        <p:txBody>
          <a:bodyPr/>
          <a:lstStyle/>
          <a:p>
            <a:r>
              <a:rPr lang="en-US" dirty="0"/>
              <a:t>Case Study: Counting Keywords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54</a:t>
            </a:fld>
            <a:endParaRPr lang="en-US"/>
          </a:p>
        </p:txBody>
      </p:sp>
      <p:pic>
        <p:nvPicPr>
          <p:cNvPr id="6" name="Picture 5"/>
          <p:cNvPicPr>
            <a:picLocks noChangeAspect="1"/>
          </p:cNvPicPr>
          <p:nvPr/>
        </p:nvPicPr>
        <p:blipFill>
          <a:blip r:embed="rId3"/>
          <a:stretch>
            <a:fillRect/>
          </a:stretch>
        </p:blipFill>
        <p:spPr>
          <a:xfrm>
            <a:off x="300183" y="2084386"/>
            <a:ext cx="4991519" cy="4376574"/>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4140996" y="4055181"/>
            <a:ext cx="4908747" cy="2270212"/>
          </a:xfrm>
          <a:prstGeom prst="rect">
            <a:avLst/>
          </a:prstGeom>
          <a:ln>
            <a:solidFill>
              <a:schemeClr val="accent1"/>
            </a:solidFill>
          </a:ln>
        </p:spPr>
      </p:pic>
    </p:spTree>
    <p:extLst>
      <p:ext uri="{BB962C8B-B14F-4D97-AF65-F5344CB8AC3E}">
        <p14:creationId xmlns:p14="http://schemas.microsoft.com/office/powerpoint/2010/main" val="376043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46863"/>
            <a:ext cx="8543637" cy="2611346"/>
          </a:xfrm>
        </p:spPr>
        <p:txBody>
          <a:bodyPr/>
          <a:lstStyle/>
          <a:p>
            <a:r>
              <a:rPr lang="en-US" dirty="0"/>
              <a:t>Suppose you need to write a program that </a:t>
            </a:r>
          </a:p>
          <a:p>
            <a:pPr lvl="1"/>
            <a:r>
              <a:rPr lang="en-US" dirty="0"/>
              <a:t>stores unordered, non-duplicate elements, </a:t>
            </a:r>
          </a:p>
          <a:p>
            <a:pPr lvl="1"/>
            <a:r>
              <a:rPr lang="en-US" dirty="0"/>
              <a:t>non-duplicate elements in the order of insertion</a:t>
            </a:r>
          </a:p>
          <a:p>
            <a:pPr lvl="1"/>
            <a:r>
              <a:rPr lang="en-US" dirty="0"/>
              <a:t>non-duplicate elements in increasing order of the element values</a:t>
            </a:r>
          </a:p>
          <a:p>
            <a:endParaRPr lang="en-US" dirty="0"/>
          </a:p>
          <a:p>
            <a:r>
              <a:rPr lang="en-US" dirty="0"/>
              <a:t>What data structure should you use? </a:t>
            </a:r>
          </a:p>
          <a:p>
            <a:pPr lvl="1"/>
            <a:endParaRPr lang="en-US" dirty="0"/>
          </a:p>
        </p:txBody>
      </p:sp>
      <p:sp>
        <p:nvSpPr>
          <p:cNvPr id="3" name="Title 2"/>
          <p:cNvSpPr>
            <a:spLocks noGrp="1"/>
          </p:cNvSpPr>
          <p:nvPr>
            <p:ph type="ctrTitle"/>
          </p:nvPr>
        </p:nvSpPr>
        <p:spPr/>
        <p:txBody>
          <a:bodyPr/>
          <a:lstStyle/>
          <a:p>
            <a:r>
              <a:rPr lang="en-US" dirty="0"/>
              <a:t>Pop-Questions(1)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55</a:t>
            </a:fld>
            <a:endParaRPr lang="en-US"/>
          </a:p>
        </p:txBody>
      </p:sp>
      <p:sp>
        <p:nvSpPr>
          <p:cNvPr id="8" name="Rectangle 7"/>
          <p:cNvSpPr/>
          <p:nvPr/>
        </p:nvSpPr>
        <p:spPr>
          <a:xfrm>
            <a:off x="4126832" y="3648136"/>
            <a:ext cx="1756610" cy="923330"/>
          </a:xfrm>
          <a:prstGeom prst="rect">
            <a:avLst/>
          </a:prstGeom>
        </p:spPr>
        <p:txBody>
          <a:bodyPr wrap="square">
            <a:spAutoFit/>
          </a:bodyPr>
          <a:lstStyle/>
          <a:p>
            <a:r>
              <a:rPr lang="en-US" dirty="0" err="1">
                <a:solidFill>
                  <a:srgbClr val="FF0000"/>
                </a:solidFill>
                <a:latin typeface="Times New Roman" panose="02020603050405020304" pitchFamily="18" charset="0"/>
                <a:cs typeface="Times New Roman" panose="02020603050405020304" pitchFamily="18" charset="0"/>
              </a:rPr>
              <a:t>HashSet</a:t>
            </a:r>
            <a:endParaRPr lang="en-US" dirty="0">
              <a:solidFill>
                <a:srgbClr val="FF0000"/>
              </a:solidFill>
              <a:latin typeface="Times New Roman" panose="02020603050405020304" pitchFamily="18" charset="0"/>
              <a:cs typeface="Times New Roman" panose="02020603050405020304" pitchFamily="18" charset="0"/>
            </a:endParaRPr>
          </a:p>
          <a:p>
            <a:r>
              <a:rPr lang="en-US" dirty="0" err="1">
                <a:solidFill>
                  <a:srgbClr val="FF0000"/>
                </a:solidFill>
                <a:latin typeface="Times New Roman" panose="02020603050405020304" pitchFamily="18" charset="0"/>
                <a:cs typeface="Times New Roman" panose="02020603050405020304" pitchFamily="18" charset="0"/>
              </a:rPr>
              <a:t>LinkedHashSet</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TreeSet</a:t>
            </a:r>
          </a:p>
        </p:txBody>
      </p:sp>
    </p:spTree>
    <p:extLst>
      <p:ext uri="{BB962C8B-B14F-4D97-AF65-F5344CB8AC3E}">
        <p14:creationId xmlns:p14="http://schemas.microsoft.com/office/powerpoint/2010/main" val="10866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is the output of the following code?</a:t>
            </a:r>
          </a:p>
          <a:p>
            <a:endParaRPr lang="en-US" dirty="0"/>
          </a:p>
        </p:txBody>
      </p:sp>
      <p:sp>
        <p:nvSpPr>
          <p:cNvPr id="3" name="Title 2"/>
          <p:cNvSpPr>
            <a:spLocks noGrp="1"/>
          </p:cNvSpPr>
          <p:nvPr>
            <p:ph type="ctrTitle"/>
          </p:nvPr>
        </p:nvSpPr>
        <p:spPr/>
        <p:txBody>
          <a:bodyPr/>
          <a:lstStyle/>
          <a:p>
            <a:r>
              <a:rPr lang="en-US" dirty="0"/>
              <a:t>Pop-Questions(2)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56</a:t>
            </a:fld>
            <a:endParaRPr lang="en-US"/>
          </a:p>
        </p:txBody>
      </p:sp>
      <p:pic>
        <p:nvPicPr>
          <p:cNvPr id="5" name="Picture 4"/>
          <p:cNvPicPr>
            <a:picLocks noChangeAspect="1"/>
          </p:cNvPicPr>
          <p:nvPr/>
        </p:nvPicPr>
        <p:blipFill>
          <a:blip r:embed="rId3"/>
          <a:stretch>
            <a:fillRect/>
          </a:stretch>
        </p:blipFill>
        <p:spPr>
          <a:xfrm>
            <a:off x="619625" y="1390420"/>
            <a:ext cx="4461711" cy="4904601"/>
          </a:xfrm>
          <a:prstGeom prst="rect">
            <a:avLst/>
          </a:prstGeom>
        </p:spPr>
      </p:pic>
      <p:sp>
        <p:nvSpPr>
          <p:cNvPr id="6" name="Rectangle 5"/>
          <p:cNvSpPr/>
          <p:nvPr/>
        </p:nvSpPr>
        <p:spPr>
          <a:xfrm>
            <a:off x="6780594" y="1914845"/>
            <a:ext cx="676788" cy="369332"/>
          </a:xfrm>
          <a:prstGeom prst="rect">
            <a:avLst/>
          </a:prstGeom>
        </p:spPr>
        <p:txBody>
          <a:bodyPr wrap="none">
            <a:spAutoFit/>
          </a:bodyPr>
          <a:lstStyle/>
          <a:p>
            <a:r>
              <a:rPr lang="en-US" dirty="0">
                <a:solidFill>
                  <a:srgbClr val="FF0000"/>
                </a:solidFill>
              </a:rPr>
              <a:t>[110]</a:t>
            </a:r>
          </a:p>
        </p:txBody>
      </p:sp>
      <p:sp>
        <p:nvSpPr>
          <p:cNvPr id="7" name="Rectangle 6"/>
          <p:cNvSpPr/>
          <p:nvPr/>
        </p:nvSpPr>
        <p:spPr>
          <a:xfrm>
            <a:off x="5606716" y="2773745"/>
            <a:ext cx="3237103" cy="646331"/>
          </a:xfrm>
          <a:prstGeom prst="rect">
            <a:avLst/>
          </a:prstGeom>
        </p:spPr>
        <p:txBody>
          <a:bodyPr wrap="square">
            <a:spAutoFit/>
          </a:bodyPr>
          <a:lstStyle/>
          <a:p>
            <a:pPr algn="ctr"/>
            <a:r>
              <a:rPr lang="en-US" dirty="0"/>
              <a:t>What is the output if we remove the </a:t>
            </a:r>
            <a:r>
              <a:rPr lang="en-US" dirty="0" err="1"/>
              <a:t>hashcode</a:t>
            </a:r>
            <a:r>
              <a:rPr lang="en-US" dirty="0"/>
              <a:t> method?</a:t>
            </a:r>
          </a:p>
        </p:txBody>
      </p:sp>
      <p:sp>
        <p:nvSpPr>
          <p:cNvPr id="8" name="Rectangle 7"/>
          <p:cNvSpPr/>
          <p:nvPr/>
        </p:nvSpPr>
        <p:spPr>
          <a:xfrm>
            <a:off x="6425208" y="3724978"/>
            <a:ext cx="1600118" cy="369332"/>
          </a:xfrm>
          <a:prstGeom prst="rect">
            <a:avLst/>
          </a:prstGeom>
        </p:spPr>
        <p:txBody>
          <a:bodyPr wrap="none">
            <a:spAutoFit/>
          </a:bodyPr>
          <a:lstStyle/>
          <a:p>
            <a:r>
              <a:rPr lang="en-US" dirty="0">
                <a:solidFill>
                  <a:srgbClr val="FF0000"/>
                </a:solidFill>
              </a:rPr>
              <a:t>[110, 110, 110]</a:t>
            </a:r>
          </a:p>
        </p:txBody>
      </p:sp>
      <p:sp>
        <p:nvSpPr>
          <p:cNvPr id="9" name="Rectangle 8"/>
          <p:cNvSpPr/>
          <p:nvPr/>
        </p:nvSpPr>
        <p:spPr>
          <a:xfrm>
            <a:off x="5838830" y="4550510"/>
            <a:ext cx="3237103" cy="646331"/>
          </a:xfrm>
          <a:prstGeom prst="rect">
            <a:avLst/>
          </a:prstGeom>
        </p:spPr>
        <p:txBody>
          <a:bodyPr wrap="square">
            <a:spAutoFit/>
          </a:bodyPr>
          <a:lstStyle/>
          <a:p>
            <a:pPr algn="ctr"/>
            <a:r>
              <a:rPr lang="en-US" dirty="0"/>
              <a:t>What is the output if we remove the equals method?</a:t>
            </a:r>
          </a:p>
        </p:txBody>
      </p:sp>
      <p:sp>
        <p:nvSpPr>
          <p:cNvPr id="10" name="Rectangle 9"/>
          <p:cNvSpPr/>
          <p:nvPr/>
        </p:nvSpPr>
        <p:spPr>
          <a:xfrm>
            <a:off x="6559699" y="5409203"/>
            <a:ext cx="1600118" cy="369332"/>
          </a:xfrm>
          <a:prstGeom prst="rect">
            <a:avLst/>
          </a:prstGeom>
        </p:spPr>
        <p:txBody>
          <a:bodyPr wrap="none">
            <a:spAutoFit/>
          </a:bodyPr>
          <a:lstStyle/>
          <a:p>
            <a:r>
              <a:rPr lang="en-US" dirty="0">
                <a:solidFill>
                  <a:srgbClr val="FF0000"/>
                </a:solidFill>
              </a:rPr>
              <a:t>[110, 110, 110]</a:t>
            </a:r>
          </a:p>
        </p:txBody>
      </p:sp>
    </p:spTree>
    <p:extLst>
      <p:ext uri="{BB962C8B-B14F-4D97-AF65-F5344CB8AC3E}">
        <p14:creationId xmlns:p14="http://schemas.microsoft.com/office/powerpoint/2010/main" val="342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map is a container object that stores a collection of key/value pairs.</a:t>
            </a:r>
          </a:p>
          <a:p>
            <a:r>
              <a:rPr lang="en-US" dirty="0"/>
              <a:t>It enables fast retrieval, deletion, and updating of the pair through the key.</a:t>
            </a:r>
          </a:p>
          <a:p>
            <a:r>
              <a:rPr lang="en-US" dirty="0"/>
              <a:t>The keys are like indexes. </a:t>
            </a:r>
          </a:p>
          <a:p>
            <a:pPr lvl="1"/>
            <a:r>
              <a:rPr lang="en-US" dirty="0"/>
              <a:t>In List, the indexes are integer. </a:t>
            </a:r>
          </a:p>
          <a:p>
            <a:pPr lvl="1"/>
            <a:r>
              <a:rPr lang="en-US" dirty="0"/>
              <a:t>In Map, the keys can be any objects. </a:t>
            </a:r>
          </a:p>
          <a:p>
            <a:endParaRPr lang="en-US" dirty="0"/>
          </a:p>
        </p:txBody>
      </p:sp>
      <p:sp>
        <p:nvSpPr>
          <p:cNvPr id="3" name="Title 2"/>
          <p:cNvSpPr>
            <a:spLocks noGrp="1"/>
          </p:cNvSpPr>
          <p:nvPr>
            <p:ph type="ctrTitle"/>
          </p:nvPr>
        </p:nvSpPr>
        <p:spPr/>
        <p:txBody>
          <a:bodyPr/>
          <a:lstStyle/>
          <a:p>
            <a:r>
              <a:rPr lang="en-US" dirty="0"/>
              <a:t>The Map Interface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57</a:t>
            </a:fld>
            <a:endParaRPr lang="en-US"/>
          </a:p>
        </p:txBody>
      </p:sp>
      <p:pic>
        <p:nvPicPr>
          <p:cNvPr id="5" name="Picture 13"/>
          <p:cNvPicPr>
            <a:picLocks noChangeAspect="1" noChangeArrowheads="1"/>
          </p:cNvPicPr>
          <p:nvPr/>
        </p:nvPicPr>
        <p:blipFill rotWithShape="1">
          <a:blip r:embed="rId3">
            <a:extLst>
              <a:ext uri="{28A0092B-C50C-407E-A947-70E740481C1C}">
                <a14:useLocalDpi xmlns:a14="http://schemas.microsoft.com/office/drawing/2010/main" val="0"/>
              </a:ext>
            </a:extLst>
          </a:blip>
          <a:srcRect l="48609"/>
          <a:stretch/>
        </p:blipFill>
        <p:spPr bwMode="auto">
          <a:xfrm>
            <a:off x="5686717" y="2413321"/>
            <a:ext cx="2912569" cy="246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82" y="4882950"/>
            <a:ext cx="6269060" cy="133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09318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Map Interface and Class Hierarchy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58</a:t>
            </a:fld>
            <a:endParaRPr lang="en-US"/>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396" y="1018532"/>
            <a:ext cx="6081874" cy="162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336" y="2802641"/>
            <a:ext cx="7084195" cy="323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Rectangle 6"/>
          <p:cNvSpPr/>
          <p:nvPr/>
        </p:nvSpPr>
        <p:spPr>
          <a:xfrm>
            <a:off x="105143" y="4111044"/>
            <a:ext cx="16401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update methods</a:t>
            </a:r>
          </a:p>
        </p:txBody>
      </p:sp>
      <p:sp>
        <p:nvSpPr>
          <p:cNvPr id="8" name="Rectangle 7"/>
          <p:cNvSpPr/>
          <p:nvPr/>
        </p:nvSpPr>
        <p:spPr>
          <a:xfrm>
            <a:off x="150027" y="4453888"/>
            <a:ext cx="155042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query methods</a:t>
            </a:r>
          </a:p>
        </p:txBody>
      </p:sp>
    </p:spTree>
    <p:extLst>
      <p:ext uri="{BB962C8B-B14F-4D97-AF65-F5344CB8AC3E}">
        <p14:creationId xmlns:p14="http://schemas.microsoft.com/office/powerpoint/2010/main" val="1179176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115" y="936043"/>
            <a:ext cx="5713384" cy="45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Content Placeholder 1"/>
          <p:cNvSpPr>
            <a:spLocks noGrp="1"/>
          </p:cNvSpPr>
          <p:nvPr>
            <p:ph idx="1"/>
          </p:nvPr>
        </p:nvSpPr>
        <p:spPr>
          <a:xfrm>
            <a:off x="300182" y="946863"/>
            <a:ext cx="2890887" cy="2552117"/>
          </a:xfrm>
        </p:spPr>
        <p:txBody>
          <a:bodyPr/>
          <a:lstStyle/>
          <a:p>
            <a:r>
              <a:rPr lang="en-US" altLang="en-US" b="0" dirty="0">
                <a:latin typeface="Times New Roman" panose="02020603050405020304" pitchFamily="18" charset="0"/>
                <a:cs typeface="Times New Roman" panose="02020603050405020304" pitchFamily="18" charset="0"/>
              </a:rPr>
              <a:t>You can create a map using one of its three concrete classes</a:t>
            </a:r>
          </a:p>
          <a:p>
            <a:endParaRPr lang="en-US"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a:t>Concrete Map Classes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59</a:t>
            </a:fld>
            <a:endParaRPr lang="en-US"/>
          </a:p>
        </p:txBody>
      </p:sp>
      <p:graphicFrame>
        <p:nvGraphicFramePr>
          <p:cNvPr id="7" name="Table 6"/>
          <p:cNvGraphicFramePr>
            <a:graphicFrameLocks noGrp="1"/>
          </p:cNvGraphicFramePr>
          <p:nvPr/>
        </p:nvGraphicFramePr>
        <p:xfrm>
          <a:off x="183091" y="4257939"/>
          <a:ext cx="5970716" cy="2047240"/>
        </p:xfrm>
        <a:graphic>
          <a:graphicData uri="http://schemas.openxmlformats.org/drawingml/2006/table">
            <a:tbl>
              <a:tblPr bandRow="1">
                <a:tableStyleId>{5940675A-B579-460E-94D1-54222C63F5DA}</a:tableStyleId>
              </a:tblPr>
              <a:tblGrid>
                <a:gridCol w="1680681">
                  <a:extLst>
                    <a:ext uri="{9D8B030D-6E8A-4147-A177-3AD203B41FA5}">
                      <a16:colId xmlns:a16="http://schemas.microsoft.com/office/drawing/2014/main" val="4079949116"/>
                    </a:ext>
                  </a:extLst>
                </a:gridCol>
                <a:gridCol w="4290035">
                  <a:extLst>
                    <a:ext uri="{9D8B030D-6E8A-4147-A177-3AD203B41FA5}">
                      <a16:colId xmlns:a16="http://schemas.microsoft.com/office/drawing/2014/main" val="3783212037"/>
                    </a:ext>
                  </a:extLst>
                </a:gridCol>
              </a:tblGrid>
              <a:tr h="370840">
                <a:tc>
                  <a:txBody>
                    <a:bodyPr/>
                    <a:lstStyle/>
                    <a:p>
                      <a:r>
                        <a:rPr lang="en-US" sz="1400" dirty="0" err="1"/>
                        <a:t>HashMap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There is no particular order for the elements in a hash map. They are not stored in the order in which they are inserted into the map.</a:t>
                      </a:r>
                    </a:p>
                    <a:p>
                      <a:r>
                        <a:rPr lang="en-US" sz="1400" dirty="0">
                          <a:latin typeface="Times New Roman" panose="02020603050405020304" pitchFamily="18" charset="0"/>
                          <a:cs typeface="Times New Roman" panose="02020603050405020304" pitchFamily="18" charset="0"/>
                        </a:rPr>
                        <a:t>- Efficient for locating a value,  inserting an entry, and deleting an entry. </a:t>
                      </a:r>
                    </a:p>
                  </a:txBody>
                  <a:tcPr/>
                </a:tc>
                <a:extLst>
                  <a:ext uri="{0D108BD9-81ED-4DB2-BD59-A6C34878D82A}">
                    <a16:rowId xmlns:a16="http://schemas.microsoft.com/office/drawing/2014/main" val="518194117"/>
                  </a:ext>
                </a:extLst>
              </a:tr>
              <a:tr h="370840">
                <a:tc>
                  <a:txBody>
                    <a:bodyPr/>
                    <a:lstStyle/>
                    <a:p>
                      <a:r>
                        <a:rPr lang="en-US" sz="1400" dirty="0" err="1"/>
                        <a:t>LinkedHashMap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Supports an </a:t>
                      </a:r>
                      <a:r>
                        <a:rPr lang="en-US" sz="1400" dirty="0">
                          <a:solidFill>
                            <a:srgbClr val="C00000"/>
                          </a:solidFill>
                          <a:latin typeface="Times New Roman" panose="02020603050405020304" pitchFamily="18" charset="0"/>
                          <a:cs typeface="Times New Roman" panose="02020603050405020304" pitchFamily="18" charset="0"/>
                        </a:rPr>
                        <a:t>ordering of the entries </a:t>
                      </a:r>
                      <a:r>
                        <a:rPr lang="en-US" sz="1400" dirty="0">
                          <a:latin typeface="Times New Roman" panose="02020603050405020304" pitchFamily="18" charset="0"/>
                          <a:cs typeface="Times New Roman" panose="02020603050405020304" pitchFamily="18" charset="0"/>
                        </a:rPr>
                        <a:t>in the map, (known as the insertion order,  access order) </a:t>
                      </a:r>
                    </a:p>
                  </a:txBody>
                  <a:tcPr/>
                </a:tc>
                <a:extLst>
                  <a:ext uri="{0D108BD9-81ED-4DB2-BD59-A6C34878D82A}">
                    <a16:rowId xmlns:a16="http://schemas.microsoft.com/office/drawing/2014/main" val="304569382"/>
                  </a:ext>
                </a:extLst>
              </a:tr>
              <a:tr h="370840">
                <a:tc>
                  <a:txBody>
                    <a:bodyPr/>
                    <a:lstStyle/>
                    <a:p>
                      <a:r>
                        <a:rPr lang="en-US" sz="1400" dirty="0" err="1"/>
                        <a:t>TreeMap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Elements are </a:t>
                      </a:r>
                      <a:r>
                        <a:rPr lang="en-US" sz="1400" dirty="0">
                          <a:solidFill>
                            <a:srgbClr val="C00000"/>
                          </a:solidFill>
                          <a:latin typeface="Times New Roman" panose="02020603050405020304" pitchFamily="18" charset="0"/>
                          <a:cs typeface="Times New Roman" panose="02020603050405020304" pitchFamily="18" charset="0"/>
                        </a:rPr>
                        <a:t>sorted</a:t>
                      </a:r>
                      <a:r>
                        <a:rPr lang="en-US" sz="1400" dirty="0">
                          <a:latin typeface="Times New Roman" panose="02020603050405020304" pitchFamily="18" charset="0"/>
                          <a:cs typeface="Times New Roman" panose="02020603050405020304" pitchFamily="18" charset="0"/>
                        </a:rPr>
                        <a:t> based on their keys </a:t>
                      </a:r>
                    </a:p>
                  </a:txBody>
                  <a:tcPr/>
                </a:tc>
                <a:extLst>
                  <a:ext uri="{0D108BD9-81ED-4DB2-BD59-A6C34878D82A}">
                    <a16:rowId xmlns:a16="http://schemas.microsoft.com/office/drawing/2014/main" val="2458282603"/>
                  </a:ext>
                </a:extLst>
              </a:tr>
            </a:tbl>
          </a:graphicData>
        </a:graphic>
      </p:graphicFrame>
    </p:spTree>
    <p:extLst>
      <p:ext uri="{BB962C8B-B14F-4D97-AF65-F5344CB8AC3E}">
        <p14:creationId xmlns:p14="http://schemas.microsoft.com/office/powerpoint/2010/main" val="28606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9693" y="976045"/>
            <a:ext cx="2984126" cy="1859622"/>
          </a:xfrm>
        </p:spPr>
        <p:txBody>
          <a:bodyPr>
            <a:normAutofit/>
          </a:bodyPr>
          <a:lstStyle/>
          <a:p>
            <a:r>
              <a:rPr lang="en-US" sz="2000" b="0" dirty="0">
                <a:latin typeface="Times New Roman" panose="02020603050405020304" pitchFamily="18" charset="0"/>
                <a:cs typeface="Times New Roman" panose="02020603050405020304" pitchFamily="18" charset="0"/>
              </a:rPr>
              <a:t>The Collection interface defines the common operations for lists, vectors, stacks, queues, priority queues, and sets.</a:t>
            </a:r>
          </a:p>
        </p:txBody>
      </p:sp>
      <p:sp>
        <p:nvSpPr>
          <p:cNvPr id="3" name="Title 2"/>
          <p:cNvSpPr>
            <a:spLocks noGrp="1"/>
          </p:cNvSpPr>
          <p:nvPr>
            <p:ph type="ctrTitle"/>
          </p:nvPr>
        </p:nvSpPr>
        <p:spPr/>
        <p:txBody>
          <a:bodyPr/>
          <a:lstStyle/>
          <a:p>
            <a:r>
              <a:rPr lang="en-US" dirty="0"/>
              <a:t>The Collection Interface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graphicFrame>
        <p:nvGraphicFramePr>
          <p:cNvPr id="5" name="Object 2"/>
          <p:cNvGraphicFramePr>
            <a:graphicFrameLocks noChangeAspect="1"/>
          </p:cNvGraphicFramePr>
          <p:nvPr>
            <p:extLst>
              <p:ext uri="{D42A27DB-BD31-4B8C-83A1-F6EECF244321}">
                <p14:modId xmlns:p14="http://schemas.microsoft.com/office/powerpoint/2010/main" val="3131207164"/>
              </p:ext>
            </p:extLst>
          </p:nvPr>
        </p:nvGraphicFramePr>
        <p:xfrm>
          <a:off x="154112" y="892764"/>
          <a:ext cx="5705581" cy="5536737"/>
        </p:xfrm>
        <a:graphic>
          <a:graphicData uri="http://schemas.openxmlformats.org/presentationml/2006/ole">
            <mc:AlternateContent xmlns:mc="http://schemas.openxmlformats.org/markup-compatibility/2006">
              <mc:Choice xmlns:v="urn:schemas-microsoft-com:vml" Requires="v">
                <p:oleObj name="Picture" r:id="rId3" imgW="4833039" imgH="4689544" progId="Word.Picture.8">
                  <p:embed/>
                </p:oleObj>
              </mc:Choice>
              <mc:Fallback>
                <p:oleObj name="Picture" r:id="rId3" imgW="4833039" imgH="4689544" progId="Word.Picture.8">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12" y="892764"/>
                        <a:ext cx="5705581" cy="5536737"/>
                      </a:xfrm>
                      <a:prstGeom prst="rect">
                        <a:avLst/>
                      </a:prstGeom>
                      <a:noFill/>
                      <a:ln>
                        <a:noFill/>
                      </a:ln>
                    </p:spPr>
                  </p:pic>
                </p:oleObj>
              </mc:Fallback>
            </mc:AlternateContent>
          </a:graphicData>
        </a:graphic>
      </p:graphicFrame>
      <p:sp>
        <p:nvSpPr>
          <p:cNvPr id="6" name="Rectangle 5"/>
          <p:cNvSpPr/>
          <p:nvPr/>
        </p:nvSpPr>
        <p:spPr>
          <a:xfrm>
            <a:off x="5859693" y="3482939"/>
            <a:ext cx="2984126"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the concrete classes in the Java Collections Framework implement the </a:t>
            </a:r>
            <a:r>
              <a:rPr lang="en-US" sz="2000" dirty="0" err="1">
                <a:solidFill>
                  <a:schemeClr val="accent5"/>
                </a:solidFill>
                <a:latin typeface="Times New Roman" panose="02020603050405020304" pitchFamily="18" charset="0"/>
                <a:cs typeface="Times New Roman" panose="02020603050405020304" pitchFamily="18" charset="0"/>
              </a:rPr>
              <a:t>java.lang.Cloneable</a:t>
            </a:r>
            <a:r>
              <a:rPr lang="en-US" sz="2000" dirty="0">
                <a:latin typeface="Times New Roman" panose="02020603050405020304" pitchFamily="18" charset="0"/>
                <a:cs typeface="Times New Roman" panose="02020603050405020304" pitchFamily="18" charset="0"/>
              </a:rPr>
              <a:t> and </a:t>
            </a:r>
            <a:r>
              <a:rPr lang="en-US" sz="2000" dirty="0" err="1">
                <a:solidFill>
                  <a:schemeClr val="accent5"/>
                </a:solidFill>
                <a:latin typeface="Times New Roman" panose="02020603050405020304" pitchFamily="18" charset="0"/>
                <a:cs typeface="Times New Roman" panose="02020603050405020304" pitchFamily="18" charset="0"/>
              </a:rPr>
              <a:t>java.io.Serializable</a:t>
            </a:r>
            <a:r>
              <a:rPr lang="en-US" sz="2000" dirty="0">
                <a:latin typeface="Times New Roman" panose="02020603050405020304" pitchFamily="18" charset="0"/>
                <a:cs typeface="Times New Roman" panose="02020603050405020304" pitchFamily="18" charset="0"/>
              </a:rPr>
              <a:t> interfaces </a:t>
            </a:r>
            <a:r>
              <a:rPr lang="en-US" sz="2000" dirty="0">
                <a:solidFill>
                  <a:srgbClr val="FF0000"/>
                </a:solidFill>
                <a:latin typeface="Times New Roman" panose="02020603050405020304" pitchFamily="18" charset="0"/>
                <a:cs typeface="Times New Roman" panose="02020603050405020304" pitchFamily="18" charset="0"/>
              </a:rPr>
              <a:t>except</a:t>
            </a:r>
            <a:r>
              <a:rPr lang="en-US" sz="2000" dirty="0">
                <a:latin typeface="Times New Roman" panose="02020603050405020304" pitchFamily="18" charset="0"/>
                <a:cs typeface="Times New Roman" panose="02020603050405020304" pitchFamily="18" charset="0"/>
              </a:rPr>
              <a:t> that </a:t>
            </a:r>
            <a:r>
              <a:rPr lang="en-US" sz="2000" dirty="0" err="1">
                <a:solidFill>
                  <a:srgbClr val="FF0000"/>
                </a:solidFill>
                <a:latin typeface="Times New Roman" panose="02020603050405020304" pitchFamily="18" charset="0"/>
                <a:cs typeface="Times New Roman" panose="02020603050405020304" pitchFamily="18" charset="0"/>
              </a:rPr>
              <a:t>java.util.PriorityQueue</a:t>
            </a:r>
            <a:r>
              <a:rPr lang="en-US" sz="2000" dirty="0">
                <a:latin typeface="Times New Roman" panose="02020603050405020304" pitchFamily="18" charset="0"/>
                <a:cs typeface="Times New Roman" panose="02020603050405020304" pitchFamily="18" charset="0"/>
              </a:rPr>
              <a:t> does not implement the </a:t>
            </a:r>
            <a:r>
              <a:rPr lang="en-US" sz="2000" dirty="0" err="1">
                <a:solidFill>
                  <a:srgbClr val="FF0000"/>
                </a:solidFill>
                <a:latin typeface="Times New Roman" panose="02020603050405020304" pitchFamily="18" charset="0"/>
                <a:cs typeface="Times New Roman" panose="02020603050405020304" pitchFamily="18" charset="0"/>
              </a:rPr>
              <a:t>Cloneable</a:t>
            </a:r>
            <a:r>
              <a:rPr lang="en-US" sz="2000" dirty="0">
                <a:latin typeface="Times New Roman" panose="02020603050405020304" pitchFamily="18" charset="0"/>
                <a:cs typeface="Times New Roman" panose="02020603050405020304" pitchFamily="18" charset="0"/>
              </a:rPr>
              <a:t> interface. </a:t>
            </a:r>
          </a:p>
        </p:txBody>
      </p:sp>
    </p:spTree>
    <p:extLst>
      <p:ext uri="{BB962C8B-B14F-4D97-AF65-F5344CB8AC3E}">
        <p14:creationId xmlns:p14="http://schemas.microsoft.com/office/powerpoint/2010/main" val="40564295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Example: Using </a:t>
            </a:r>
            <a:r>
              <a:rPr lang="en-US" dirty="0" err="1"/>
              <a:t>HashMap</a:t>
            </a:r>
            <a:r>
              <a:rPr lang="en-US" dirty="0"/>
              <a:t> and </a:t>
            </a:r>
            <a:r>
              <a:rPr lang="en-US" dirty="0" err="1"/>
              <a:t>TreeMap</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60</a:t>
            </a:fld>
            <a:endParaRPr lang="en-US"/>
          </a:p>
        </p:txBody>
      </p:sp>
      <p:pic>
        <p:nvPicPr>
          <p:cNvPr id="2" name="Picture 1"/>
          <p:cNvPicPr>
            <a:picLocks noChangeAspect="1"/>
          </p:cNvPicPr>
          <p:nvPr/>
        </p:nvPicPr>
        <p:blipFill>
          <a:blip r:embed="rId3"/>
          <a:stretch>
            <a:fillRect/>
          </a:stretch>
        </p:blipFill>
        <p:spPr>
          <a:xfrm>
            <a:off x="314469" y="927548"/>
            <a:ext cx="5911670" cy="5441264"/>
          </a:xfrm>
          <a:prstGeom prst="rect">
            <a:avLst/>
          </a:prstGeom>
        </p:spPr>
      </p:pic>
      <p:sp>
        <p:nvSpPr>
          <p:cNvPr id="6" name="Rectangle 5"/>
          <p:cNvSpPr/>
          <p:nvPr/>
        </p:nvSpPr>
        <p:spPr>
          <a:xfrm>
            <a:off x="5561985" y="927548"/>
            <a:ext cx="3267546" cy="2123658"/>
          </a:xfrm>
          <a:prstGeom prst="rect">
            <a:avLst/>
          </a:prstGeom>
          <a:ln>
            <a:solidFill>
              <a:schemeClr val="accent1"/>
            </a:solidFill>
          </a:ln>
        </p:spPr>
        <p:txBody>
          <a:bodyPr wrap="square">
            <a:spAutoFit/>
          </a:bodyPr>
          <a:lstStyle/>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Display entries in </a:t>
            </a:r>
            <a:r>
              <a:rPr lang="en-US" sz="1200" dirty="0" err="1">
                <a:latin typeface="Times New Roman" panose="02020603050405020304" pitchFamily="18" charset="0"/>
                <a:cs typeface="Times New Roman" panose="02020603050405020304" pitchFamily="18" charset="0"/>
              </a:rPr>
              <a:t>HashMap</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{Lewis=29, Smith=30, Cook=29, Anderson=31}</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Display entries in ascending order of key</a:t>
            </a:r>
          </a:p>
          <a:p>
            <a:r>
              <a:rPr lang="en-US" sz="1200" dirty="0">
                <a:latin typeface="Times New Roman" panose="02020603050405020304" pitchFamily="18" charset="0"/>
                <a:cs typeface="Times New Roman" panose="02020603050405020304" pitchFamily="18" charset="0"/>
              </a:rPr>
              <a:t>{Anderson=31, Cook=29, Lewis=29, Smith=30}</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The age for Lewis is 29</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Display entries in </a:t>
            </a:r>
            <a:r>
              <a:rPr lang="en-US" sz="1200" dirty="0" err="1">
                <a:latin typeface="Times New Roman" panose="02020603050405020304" pitchFamily="18" charset="0"/>
                <a:cs typeface="Times New Roman" panose="02020603050405020304" pitchFamily="18" charset="0"/>
              </a:rPr>
              <a:t>LinkedHashMap</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{Smith=30, Anderson=31, Cook=29, Lewis=29}</a:t>
            </a:r>
          </a:p>
        </p:txBody>
      </p:sp>
      <p:cxnSp>
        <p:nvCxnSpPr>
          <p:cNvPr id="8" name="Curved Connector 7"/>
          <p:cNvCxnSpPr/>
          <p:nvPr/>
        </p:nvCxnSpPr>
        <p:spPr>
          <a:xfrm rot="10800000" flipV="1">
            <a:off x="3154167" y="1458930"/>
            <a:ext cx="2407819" cy="14383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flipV="1">
            <a:off x="3071973" y="2085654"/>
            <a:ext cx="2490012" cy="15625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3524037" y="3037099"/>
            <a:ext cx="3986373" cy="278834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17001" y="4573344"/>
            <a:ext cx="238681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Lewis is the last element accessed. So it is printed the last one</a:t>
            </a:r>
          </a:p>
        </p:txBody>
      </p:sp>
    </p:spTree>
    <p:extLst>
      <p:ext uri="{BB962C8B-B14F-4D97-AF65-F5344CB8AC3E}">
        <p14:creationId xmlns:p14="http://schemas.microsoft.com/office/powerpoint/2010/main" val="3171599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946863"/>
            <a:ext cx="2993524" cy="5413365"/>
          </a:xfrm>
        </p:spPr>
        <p:txBody>
          <a:bodyPr>
            <a:normAutofit/>
          </a:bodyPr>
          <a:lstStyle/>
          <a:p>
            <a:r>
              <a:rPr lang="en-US" b="0" dirty="0">
                <a:latin typeface="Times New Roman" panose="02020603050405020304" pitchFamily="18" charset="0"/>
                <a:cs typeface="Times New Roman" panose="02020603050405020304" pitchFamily="18" charset="0"/>
              </a:rPr>
              <a:t>The program uses a hash map to store a pair consisting of a word and its count. </a:t>
            </a:r>
          </a:p>
          <a:p>
            <a:r>
              <a:rPr lang="en-US" b="0" dirty="0">
                <a:latin typeface="Times New Roman" panose="02020603050405020304" pitchFamily="18" charset="0"/>
                <a:cs typeface="Times New Roman" panose="02020603050405020304" pitchFamily="18" charset="0"/>
              </a:rPr>
              <a:t>For each word, check whether it is already a key in the map. </a:t>
            </a:r>
          </a:p>
          <a:p>
            <a:pPr lvl="1"/>
            <a:r>
              <a:rPr lang="en-US" dirty="0"/>
              <a:t>If not, add the key and value 1 to the map. </a:t>
            </a:r>
          </a:p>
          <a:p>
            <a:pPr lvl="1"/>
            <a:r>
              <a:rPr lang="en-US" dirty="0"/>
              <a:t>Otherwise, increase the value for the word (key) by 1 in the map. </a:t>
            </a:r>
          </a:p>
        </p:txBody>
      </p:sp>
      <p:sp>
        <p:nvSpPr>
          <p:cNvPr id="3" name="Title 2"/>
          <p:cNvSpPr>
            <a:spLocks noGrp="1"/>
          </p:cNvSpPr>
          <p:nvPr>
            <p:ph type="ctrTitle"/>
          </p:nvPr>
        </p:nvSpPr>
        <p:spPr/>
        <p:txBody>
          <a:bodyPr/>
          <a:lstStyle/>
          <a:p>
            <a:r>
              <a:rPr lang="en-US" dirty="0"/>
              <a:t>Case Study: </a:t>
            </a:r>
            <a:r>
              <a:rPr lang="en-US" sz="2400" dirty="0"/>
              <a:t>Counting the Occurrences of Words in a Text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61</a:t>
            </a:fld>
            <a:endParaRPr lang="en-US"/>
          </a:p>
        </p:txBody>
      </p:sp>
      <p:pic>
        <p:nvPicPr>
          <p:cNvPr id="5" name="Picture 4"/>
          <p:cNvPicPr>
            <a:picLocks noChangeAspect="1"/>
          </p:cNvPicPr>
          <p:nvPr/>
        </p:nvPicPr>
        <p:blipFill>
          <a:blip r:embed="rId3"/>
          <a:stretch>
            <a:fillRect/>
          </a:stretch>
        </p:blipFill>
        <p:spPr>
          <a:xfrm>
            <a:off x="3382986" y="1122553"/>
            <a:ext cx="5446545" cy="5051166"/>
          </a:xfrm>
          <a:prstGeom prst="rect">
            <a:avLst/>
          </a:prstGeom>
        </p:spPr>
      </p:pic>
      <p:sp>
        <p:nvSpPr>
          <p:cNvPr id="6" name="Rectangle 5"/>
          <p:cNvSpPr/>
          <p:nvPr/>
        </p:nvSpPr>
        <p:spPr>
          <a:xfrm>
            <a:off x="7754352" y="3189375"/>
            <a:ext cx="1311443" cy="2031325"/>
          </a:xfrm>
          <a:prstGeom prst="rect">
            <a:avLst/>
          </a:prstGeom>
          <a:ln>
            <a:solidFill>
              <a:schemeClr val="accent5"/>
            </a:solidFill>
          </a:ln>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a		2</a:t>
            </a:r>
          </a:p>
          <a:p>
            <a:r>
              <a:rPr lang="en-US" dirty="0">
                <a:solidFill>
                  <a:srgbClr val="C00000"/>
                </a:solidFill>
                <a:latin typeface="Times New Roman" panose="02020603050405020304" pitchFamily="18" charset="0"/>
                <a:cs typeface="Times New Roman" panose="02020603050405020304" pitchFamily="18" charset="0"/>
              </a:rPr>
              <a:t>class		1</a:t>
            </a:r>
          </a:p>
          <a:p>
            <a:r>
              <a:rPr lang="en-US" dirty="0">
                <a:solidFill>
                  <a:srgbClr val="C00000"/>
                </a:solidFill>
                <a:latin typeface="Times New Roman" panose="02020603050405020304" pitchFamily="18" charset="0"/>
                <a:cs typeface="Times New Roman" panose="02020603050405020304" pitchFamily="18" charset="0"/>
              </a:rPr>
              <a:t>fun		1</a:t>
            </a:r>
          </a:p>
          <a:p>
            <a:r>
              <a:rPr lang="en-US" dirty="0">
                <a:solidFill>
                  <a:srgbClr val="C00000"/>
                </a:solidFill>
                <a:latin typeface="Times New Roman" panose="02020603050405020304" pitchFamily="18" charset="0"/>
                <a:cs typeface="Times New Roman" panose="02020603050405020304" pitchFamily="18" charset="0"/>
              </a:rPr>
              <a:t>good	3</a:t>
            </a:r>
          </a:p>
          <a:p>
            <a:r>
              <a:rPr lang="en-US" dirty="0">
                <a:solidFill>
                  <a:srgbClr val="C00000"/>
                </a:solidFill>
                <a:latin typeface="Times New Roman" panose="02020603050405020304" pitchFamily="18" charset="0"/>
                <a:cs typeface="Times New Roman" panose="02020603050405020304" pitchFamily="18" charset="0"/>
              </a:rPr>
              <a:t>have		3</a:t>
            </a:r>
          </a:p>
          <a:p>
            <a:r>
              <a:rPr lang="en-US" dirty="0">
                <a:solidFill>
                  <a:srgbClr val="C00000"/>
                </a:solidFill>
                <a:latin typeface="Times New Roman" panose="02020603050405020304" pitchFamily="18" charset="0"/>
                <a:cs typeface="Times New Roman" panose="02020603050405020304" pitchFamily="18" charset="0"/>
              </a:rPr>
              <a:t>morning	1</a:t>
            </a:r>
          </a:p>
          <a:p>
            <a:r>
              <a:rPr lang="en-US" dirty="0">
                <a:solidFill>
                  <a:srgbClr val="C00000"/>
                </a:solidFill>
                <a:latin typeface="Times New Roman" panose="02020603050405020304" pitchFamily="18" charset="0"/>
                <a:cs typeface="Times New Roman" panose="02020603050405020304" pitchFamily="18" charset="0"/>
              </a:rPr>
              <a:t>visit		1</a:t>
            </a:r>
          </a:p>
        </p:txBody>
      </p:sp>
      <p:sp>
        <p:nvSpPr>
          <p:cNvPr id="7" name="Rectangle 6"/>
          <p:cNvSpPr/>
          <p:nvPr/>
        </p:nvSpPr>
        <p:spPr>
          <a:xfrm>
            <a:off x="7982952" y="2820043"/>
            <a:ext cx="85424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946038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Show the printout of the following code: </a:t>
            </a:r>
          </a:p>
          <a:p>
            <a:endParaRPr lang="en-US" dirty="0"/>
          </a:p>
          <a:p>
            <a:pPr lvl="1"/>
            <a:endParaRPr lang="en-US" dirty="0"/>
          </a:p>
        </p:txBody>
      </p:sp>
      <p:sp>
        <p:nvSpPr>
          <p:cNvPr id="3" name="Title 2"/>
          <p:cNvSpPr>
            <a:spLocks noGrp="1"/>
          </p:cNvSpPr>
          <p:nvPr>
            <p:ph type="ctrTitle"/>
          </p:nvPr>
        </p:nvSpPr>
        <p:spPr/>
        <p:txBody>
          <a:bodyPr/>
          <a:lstStyle/>
          <a:p>
            <a:r>
              <a:rPr lang="en-US" dirty="0"/>
              <a:t>Pop-Questions(3)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62</a:t>
            </a:fld>
            <a:endParaRPr lang="en-US"/>
          </a:p>
        </p:txBody>
      </p:sp>
      <p:sp>
        <p:nvSpPr>
          <p:cNvPr id="6" name="Rectangle 5"/>
          <p:cNvSpPr/>
          <p:nvPr/>
        </p:nvSpPr>
        <p:spPr>
          <a:xfrm>
            <a:off x="860257" y="1422732"/>
            <a:ext cx="717056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Map&lt;Integer, String&gt; map = new </a:t>
            </a:r>
            <a:r>
              <a:rPr lang="en-US" dirty="0" err="1">
                <a:latin typeface="Times New Roman" panose="02020603050405020304" pitchFamily="18" charset="0"/>
                <a:cs typeface="Times New Roman" panose="02020603050405020304" pitchFamily="18" charset="0"/>
              </a:rPr>
              <a:t>LinkedHashMap</a:t>
            </a:r>
            <a:r>
              <a:rPr lang="en-US" dirty="0">
                <a:latin typeface="Times New Roman" panose="02020603050405020304" pitchFamily="18" charset="0"/>
                <a:cs typeface="Times New Roman" panose="02020603050405020304" pitchFamily="18" charset="0"/>
              </a:rPr>
              <a:t>&lt;&gt;();</a:t>
            </a:r>
          </a:p>
          <a:p>
            <a:r>
              <a:rPr lang="en-US" dirty="0" err="1">
                <a:latin typeface="Times New Roman" panose="02020603050405020304" pitchFamily="18" charset="0"/>
                <a:cs typeface="Times New Roman" panose="02020603050405020304" pitchFamily="18" charset="0"/>
              </a:rPr>
              <a:t>map.put</a:t>
            </a:r>
            <a:r>
              <a:rPr lang="en-US" dirty="0">
                <a:latin typeface="Times New Roman" panose="02020603050405020304" pitchFamily="18" charset="0"/>
                <a:cs typeface="Times New Roman" panose="02020603050405020304" pitchFamily="18" charset="0"/>
              </a:rPr>
              <a:t>(123, "John Smith");</a:t>
            </a:r>
          </a:p>
          <a:p>
            <a:r>
              <a:rPr lang="en-US" dirty="0" err="1">
                <a:latin typeface="Times New Roman" panose="02020603050405020304" pitchFamily="18" charset="0"/>
                <a:cs typeface="Times New Roman" panose="02020603050405020304" pitchFamily="18" charset="0"/>
              </a:rPr>
              <a:t>map.put</a:t>
            </a:r>
            <a:r>
              <a:rPr lang="en-US" dirty="0">
                <a:latin typeface="Times New Roman" panose="02020603050405020304" pitchFamily="18" charset="0"/>
                <a:cs typeface="Times New Roman" panose="02020603050405020304" pitchFamily="18" charset="0"/>
              </a:rPr>
              <a:t>(111, "George Smith");</a:t>
            </a:r>
          </a:p>
          <a:p>
            <a:r>
              <a:rPr lang="en-US" dirty="0" err="1">
                <a:latin typeface="Times New Roman" panose="02020603050405020304" pitchFamily="18" charset="0"/>
                <a:cs typeface="Times New Roman" panose="02020603050405020304" pitchFamily="18" charset="0"/>
              </a:rPr>
              <a:t>map.put</a:t>
            </a:r>
            <a:r>
              <a:rPr lang="en-US" dirty="0">
                <a:latin typeface="Times New Roman" panose="02020603050405020304" pitchFamily="18" charset="0"/>
                <a:cs typeface="Times New Roman" panose="02020603050405020304" pitchFamily="18" charset="0"/>
              </a:rPr>
              <a:t>(123, "Steve Yao");</a:t>
            </a:r>
          </a:p>
          <a:p>
            <a:r>
              <a:rPr lang="en-US" dirty="0" err="1">
                <a:latin typeface="Times New Roman" panose="02020603050405020304" pitchFamily="18" charset="0"/>
                <a:cs typeface="Times New Roman" panose="02020603050405020304" pitchFamily="18" charset="0"/>
              </a:rPr>
              <a:t>map.put</a:t>
            </a:r>
            <a:r>
              <a:rPr lang="en-US" dirty="0">
                <a:latin typeface="Times New Roman" panose="02020603050405020304" pitchFamily="18" charset="0"/>
                <a:cs typeface="Times New Roman" panose="02020603050405020304" pitchFamily="18" charset="0"/>
              </a:rPr>
              <a:t>(222, "Steve Yao");</a:t>
            </a:r>
          </a:p>
          <a:p>
            <a:r>
              <a:rPr lang="en-US" dirty="0">
                <a:latin typeface="Times New Roman" panose="02020603050405020304" pitchFamily="18" charset="0"/>
                <a:cs typeface="Times New Roman" panose="02020603050405020304" pitchFamily="18" charset="0"/>
              </a:rPr>
              <a:t>System.out.println("(1) " + map);</a:t>
            </a:r>
          </a:p>
          <a:p>
            <a:r>
              <a:rPr lang="en-US" dirty="0">
                <a:latin typeface="Times New Roman" panose="02020603050405020304" pitchFamily="18" charset="0"/>
                <a:cs typeface="Times New Roman" panose="02020603050405020304" pitchFamily="18" charset="0"/>
              </a:rPr>
              <a:t>System.out.println("(2) " + new </a:t>
            </a:r>
            <a:r>
              <a:rPr lang="en-US" dirty="0" err="1">
                <a:latin typeface="Times New Roman" panose="02020603050405020304" pitchFamily="18" charset="0"/>
                <a:cs typeface="Times New Roman" panose="02020603050405020304" pitchFamily="18" charset="0"/>
              </a:rPr>
              <a:t>TreeMap</a:t>
            </a:r>
            <a:r>
              <a:rPr lang="en-US" dirty="0">
                <a:latin typeface="Times New Roman" panose="02020603050405020304" pitchFamily="18" charset="0"/>
                <a:cs typeface="Times New Roman" panose="02020603050405020304" pitchFamily="18" charset="0"/>
              </a:rPr>
              <a:t>&lt;Integer, String&gt;(map));</a:t>
            </a:r>
          </a:p>
        </p:txBody>
      </p:sp>
      <p:sp>
        <p:nvSpPr>
          <p:cNvPr id="9" name="Rectangle 8"/>
          <p:cNvSpPr/>
          <p:nvPr/>
        </p:nvSpPr>
        <p:spPr>
          <a:xfrm>
            <a:off x="2388854" y="3797656"/>
            <a:ext cx="4366292" cy="1384995"/>
          </a:xfrm>
          <a:prstGeom prst="rect">
            <a:avLst/>
          </a:prstGeom>
        </p:spPr>
        <p:txBody>
          <a:bodyPr wrap="square">
            <a:spAutoFit/>
          </a:bodyPr>
          <a:lstStyle/>
          <a:p>
            <a:pPr>
              <a:lnSpc>
                <a:spcPct val="300000"/>
              </a:lnSpc>
            </a:pPr>
            <a:r>
              <a:rPr lang="en-US" sz="1400" dirty="0">
                <a:solidFill>
                  <a:srgbClr val="FF0000"/>
                </a:solidFill>
                <a:latin typeface="Times New Roman" panose="02020603050405020304" pitchFamily="18" charset="0"/>
                <a:cs typeface="Times New Roman" panose="02020603050405020304" pitchFamily="18" charset="0"/>
              </a:rPr>
              <a:t>(1) {123=Steve Yao, 111=George Smith, 222=Steve Yao}</a:t>
            </a:r>
          </a:p>
          <a:p>
            <a:pPr>
              <a:lnSpc>
                <a:spcPct val="300000"/>
              </a:lnSpc>
            </a:pPr>
            <a:r>
              <a:rPr lang="en-US" sz="1400" dirty="0">
                <a:solidFill>
                  <a:srgbClr val="FF0000"/>
                </a:solidFill>
                <a:latin typeface="Times New Roman" panose="02020603050405020304" pitchFamily="18" charset="0"/>
                <a:cs typeface="Times New Roman" panose="02020603050405020304" pitchFamily="18" charset="0"/>
              </a:rPr>
              <a:t>(2) {111=George Smith, 123=Steve Yao, 222=Steve Yao} </a:t>
            </a:r>
          </a:p>
        </p:txBody>
      </p:sp>
    </p:spTree>
    <p:extLst>
      <p:ext uri="{BB962C8B-B14F-4D97-AF65-F5344CB8AC3E}">
        <p14:creationId xmlns:p14="http://schemas.microsoft.com/office/powerpoint/2010/main" val="270683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26808" y="2831935"/>
            <a:ext cx="6286500" cy="3629025"/>
          </a:xfrm>
          <a:prstGeom prst="rect">
            <a:avLst/>
          </a:prstGeom>
        </p:spPr>
      </p:pic>
      <p:sp>
        <p:nvSpPr>
          <p:cNvPr id="2" name="Content Placeholder 1"/>
          <p:cNvSpPr>
            <a:spLocks noGrp="1"/>
          </p:cNvSpPr>
          <p:nvPr>
            <p:ph idx="1"/>
          </p:nvPr>
        </p:nvSpPr>
        <p:spPr>
          <a:xfrm>
            <a:off x="300182" y="904126"/>
            <a:ext cx="8543637" cy="5346725"/>
          </a:xfrm>
        </p:spPr>
        <p:txBody>
          <a:bodyPr>
            <a:normAutofit/>
          </a:bodyPr>
          <a:lstStyle/>
          <a:p>
            <a:pPr>
              <a:spcBef>
                <a:spcPts val="600"/>
              </a:spcBef>
            </a:pPr>
            <a:r>
              <a:rPr lang="en-US" sz="2000" dirty="0"/>
              <a:t>Each collection is Iterable. You can obtain its Iterator object to traverse all the elements in the collection.</a:t>
            </a:r>
          </a:p>
          <a:p>
            <a:pPr>
              <a:spcBef>
                <a:spcPts val="600"/>
              </a:spcBef>
            </a:pPr>
            <a:r>
              <a:rPr lang="en-US" sz="2000" dirty="0"/>
              <a:t>The Iterator interface provides a uniform way for traversing elements in various types of collections.</a:t>
            </a:r>
          </a:p>
          <a:p>
            <a:pPr>
              <a:spcBef>
                <a:spcPts val="600"/>
              </a:spcBef>
            </a:pPr>
            <a:r>
              <a:rPr lang="en-US" sz="2000" dirty="0"/>
              <a:t>Provides sequential access to the elements in the collection using the next() method.</a:t>
            </a:r>
          </a:p>
          <a:p>
            <a:pPr>
              <a:spcBef>
                <a:spcPts val="600"/>
              </a:spcBef>
            </a:pPr>
            <a:endParaRPr lang="en-US" sz="2000" dirty="0"/>
          </a:p>
          <a:p>
            <a:pPr>
              <a:spcBef>
                <a:spcPts val="600"/>
              </a:spcBef>
            </a:pPr>
            <a:endParaRPr lang="en-US" sz="2000" dirty="0"/>
          </a:p>
        </p:txBody>
      </p:sp>
      <p:sp>
        <p:nvSpPr>
          <p:cNvPr id="3" name="Title 2"/>
          <p:cNvSpPr>
            <a:spLocks noGrp="1"/>
          </p:cNvSpPr>
          <p:nvPr>
            <p:ph type="ctrTitle"/>
          </p:nvPr>
        </p:nvSpPr>
        <p:spPr/>
        <p:txBody>
          <a:bodyPr/>
          <a:lstStyle/>
          <a:p>
            <a:r>
              <a:rPr lang="en-US" dirty="0"/>
              <a:t>Iterators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
        <p:nvSpPr>
          <p:cNvPr id="6" name="Rectangle 5"/>
          <p:cNvSpPr/>
          <p:nvPr/>
        </p:nvSpPr>
        <p:spPr>
          <a:xfrm>
            <a:off x="5383386" y="2582356"/>
            <a:ext cx="3522759" cy="923330"/>
          </a:xfrm>
          <a:prstGeom prst="rect">
            <a:avLst/>
          </a:prstGeom>
        </p:spPr>
        <p:txBody>
          <a:bodyPr wrap="none">
            <a:spAutoFit/>
          </a:bodyPr>
          <a:lstStyle/>
          <a:p>
            <a:pPr algn="ctr"/>
            <a:r>
              <a:rPr lang="en-US" dirty="0"/>
              <a:t>Output:</a:t>
            </a:r>
          </a:p>
          <a:p>
            <a:pPr algn="ctr"/>
            <a:endParaRPr lang="en-US" dirty="0"/>
          </a:p>
          <a:p>
            <a:r>
              <a:rPr lang="en-US" dirty="0"/>
              <a:t>RIYADH JEDDAH DAMMAM MECCA </a:t>
            </a:r>
          </a:p>
        </p:txBody>
      </p:sp>
      <p:sp>
        <p:nvSpPr>
          <p:cNvPr id="7" name="Rectangle 6"/>
          <p:cNvSpPr/>
          <p:nvPr/>
        </p:nvSpPr>
        <p:spPr>
          <a:xfrm>
            <a:off x="3984332" y="3834915"/>
            <a:ext cx="4845199" cy="646331"/>
          </a:xfrm>
          <a:prstGeom prst="rect">
            <a:avLst/>
          </a:prstGeom>
          <a:ln>
            <a:solidFill>
              <a:schemeClr val="accent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use the hasNext() method to check whether there are more elements in the iterator</a:t>
            </a:r>
          </a:p>
        </p:txBody>
      </p:sp>
      <p:sp>
        <p:nvSpPr>
          <p:cNvPr id="8" name="Rectangle 7"/>
          <p:cNvSpPr/>
          <p:nvPr/>
        </p:nvSpPr>
        <p:spPr>
          <a:xfrm>
            <a:off x="4005763" y="5814629"/>
            <a:ext cx="4845199" cy="646331"/>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use the Next() method to obtain an element in the collection from an iterator.</a:t>
            </a:r>
          </a:p>
        </p:txBody>
      </p:sp>
      <p:sp>
        <p:nvSpPr>
          <p:cNvPr id="9" name="Rectangle 8"/>
          <p:cNvSpPr/>
          <p:nvPr/>
        </p:nvSpPr>
        <p:spPr>
          <a:xfrm>
            <a:off x="1099334" y="4949696"/>
            <a:ext cx="6295242" cy="639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Tree>
    <p:extLst>
      <p:ext uri="{BB962C8B-B14F-4D97-AF65-F5344CB8AC3E}">
        <p14:creationId xmlns:p14="http://schemas.microsoft.com/office/powerpoint/2010/main" val="331602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Iterator is a classic design pattern for walking through a data structure without having to expose the details of how data is stored in the data structure</a:t>
            </a:r>
          </a:p>
        </p:txBody>
      </p:sp>
      <p:sp>
        <p:nvSpPr>
          <p:cNvPr id="3" name="Title 2"/>
          <p:cNvSpPr>
            <a:spLocks noGrp="1"/>
          </p:cNvSpPr>
          <p:nvPr>
            <p:ph type="ctrTitle"/>
          </p:nvPr>
        </p:nvSpPr>
        <p:spPr/>
        <p:txBody>
          <a:bodyPr/>
          <a:lstStyle/>
          <a:p>
            <a:r>
              <a:rPr lang="en-US" dirty="0"/>
              <a:t>The List Iterator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49" y="3054714"/>
            <a:ext cx="6529989" cy="330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Rectangle 7"/>
          <p:cNvSpPr/>
          <p:nvPr/>
        </p:nvSpPr>
        <p:spPr>
          <a:xfrm>
            <a:off x="3267182" y="2503609"/>
            <a:ext cx="5864754" cy="1200329"/>
          </a:xfrm>
          <a:prstGeom prst="rect">
            <a:avLst/>
          </a:prstGeom>
        </p:spPr>
        <p:txBody>
          <a:bodyPr wrap="square">
            <a:spAutoFit/>
          </a:bodyPr>
          <a:lstStyle/>
          <a:p>
            <a:pPr marL="285750" indent="-285750">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element is inserted immediately before the next element that would be returned by the next() method defined in the Iterator interface if any, and after the element that would be returned by the previous() method</a:t>
            </a:r>
          </a:p>
        </p:txBody>
      </p:sp>
    </p:spTree>
    <p:extLst>
      <p:ext uri="{BB962C8B-B14F-4D97-AF65-F5344CB8AC3E}">
        <p14:creationId xmlns:p14="http://schemas.microsoft.com/office/powerpoint/2010/main" val="88338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46864"/>
            <a:ext cx="8543637" cy="3115686"/>
          </a:xfrm>
        </p:spPr>
        <p:txBody>
          <a:bodyPr/>
          <a:lstStyle/>
          <a:p>
            <a:r>
              <a:rPr lang="en-US" dirty="0"/>
              <a:t>You can use the </a:t>
            </a:r>
            <a:r>
              <a:rPr lang="en-US" dirty="0" err="1">
                <a:solidFill>
                  <a:schemeClr val="accent5"/>
                </a:solidFill>
              </a:rPr>
              <a:t>forEach</a:t>
            </a:r>
            <a:r>
              <a:rPr lang="en-US" dirty="0"/>
              <a:t> loop to perform an action for each element in a collection.</a:t>
            </a:r>
          </a:p>
        </p:txBody>
      </p:sp>
      <p:sp>
        <p:nvSpPr>
          <p:cNvPr id="3" name="Title 2"/>
          <p:cNvSpPr>
            <a:spLocks noGrp="1"/>
          </p:cNvSpPr>
          <p:nvPr>
            <p:ph type="ctrTitle"/>
          </p:nvPr>
        </p:nvSpPr>
        <p:spPr/>
        <p:txBody>
          <a:bodyPr/>
          <a:lstStyle/>
          <a:p>
            <a:r>
              <a:rPr lang="en-US" dirty="0"/>
              <a:t>Using the </a:t>
            </a:r>
            <a:r>
              <a:rPr lang="en-US" dirty="0" err="1"/>
              <a:t>forEach</a:t>
            </a:r>
            <a:r>
              <a:rPr lang="en-US" dirty="0"/>
              <a:t> Loop</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sp>
        <p:nvSpPr>
          <p:cNvPr id="5" name="Rectangle 4"/>
          <p:cNvSpPr/>
          <p:nvPr/>
        </p:nvSpPr>
        <p:spPr>
          <a:xfrm>
            <a:off x="899501" y="2350696"/>
            <a:ext cx="7076078" cy="925879"/>
          </a:xfrm>
          <a:prstGeom prst="rect">
            <a:avLst/>
          </a:prstGeom>
          <a:ln>
            <a:solidFill>
              <a:srgbClr val="FF0000"/>
            </a:solidFill>
          </a:ln>
        </p:spPr>
        <p:txBody>
          <a:bodyPr wrap="square" lIns="182880" tIns="182880" rIns="182880" bIns="182880">
            <a:spAutoFit/>
          </a:bodyPr>
          <a:lstStyle/>
          <a:p>
            <a:r>
              <a:rPr lang="en-US" dirty="0">
                <a:solidFill>
                  <a:schemeClr val="accent5"/>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(String element: cityList)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element.toUpperCase</a:t>
            </a:r>
            <a:r>
              <a:rPr lang="en-US" dirty="0">
                <a:latin typeface="Times New Roman" panose="02020603050405020304" pitchFamily="18" charset="0"/>
                <a:cs typeface="Times New Roman" panose="02020603050405020304" pitchFamily="18" charset="0"/>
              </a:rPr>
              <a:t>() + " " );</a:t>
            </a:r>
          </a:p>
        </p:txBody>
      </p:sp>
    </p:spTree>
    <p:extLst>
      <p:ext uri="{BB962C8B-B14F-4D97-AF65-F5344CB8AC3E}">
        <p14:creationId xmlns:p14="http://schemas.microsoft.com/office/powerpoint/2010/main" val="38077883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sisl xmlns:xsd="http://www.w3.org/2001/XMLSchema" xmlns:xsi="http://www.w3.org/2001/XMLSchema-instance" xmlns="http://www.boldonjames.com/2008/01/sie/internal/label" sislVersion="0" policy="f9677ce1-080b-4051-a037-2610debe14cb" origin="userSelected">
  <element uid="id_classification_nonbusiness" value=""/>
</sisl>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DB7D2D5713C0E4387887C260ED4F6BD" ma:contentTypeVersion="14" ma:contentTypeDescription="Create a new document." ma:contentTypeScope="" ma:versionID="d901d248d3f4e39c063c1db440fa924b">
  <xsd:schema xmlns:xsd="http://www.w3.org/2001/XMLSchema" xmlns:xs="http://www.w3.org/2001/XMLSchema" xmlns:p="http://schemas.microsoft.com/office/2006/metadata/properties" xmlns:ns3="c1a38adb-36f3-4044-a176-95765f5dfdc3" xmlns:ns4="6e3f81ab-dbb3-46fb-860b-2fe5270236e8" targetNamespace="http://schemas.microsoft.com/office/2006/metadata/properties" ma:root="true" ma:fieldsID="0f6c98f6e17c05dfcd2b5a8a5cbcc333" ns3:_="" ns4:_="">
    <xsd:import namespace="c1a38adb-36f3-4044-a176-95765f5dfdc3"/>
    <xsd:import namespace="6e3f81ab-dbb3-46fb-860b-2fe5270236e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a38adb-36f3-4044-a176-95765f5dfd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3f81ab-dbb3-46fb-860b-2fe5270236e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B4875E-8D3D-483D-8A71-28E561325AF6}">
  <ds:schemaRefs>
    <ds:schemaRef ds:uri="http://schemas.microsoft.com/sharepoint/v3/contenttype/forms"/>
  </ds:schemaRefs>
</ds:datastoreItem>
</file>

<file path=customXml/itemProps2.xml><?xml version="1.0" encoding="utf-8"?>
<ds:datastoreItem xmlns:ds="http://schemas.openxmlformats.org/officeDocument/2006/customXml" ds:itemID="{90369CFD-A688-438F-B4C6-4FD932A05C23}">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619EB2C9-B904-48A6-8DE6-2E84F0AEE06E}">
  <ds:schemaRefs>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c1a38adb-36f3-4044-a176-95765f5dfdc3"/>
    <ds:schemaRef ds:uri="http://schemas.microsoft.com/office/infopath/2007/PartnerControls"/>
    <ds:schemaRef ds:uri="6e3f81ab-dbb3-46fb-860b-2fe5270236e8"/>
    <ds:schemaRef ds:uri="http://purl.org/dc/dcmitype/"/>
  </ds:schemaRefs>
</ds:datastoreItem>
</file>

<file path=customXml/itemProps4.xml><?xml version="1.0" encoding="utf-8"?>
<ds:datastoreItem xmlns:ds="http://schemas.openxmlformats.org/officeDocument/2006/customXml" ds:itemID="{5C8F4250-394B-4F7A-A040-F8E57F97A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a38adb-36f3-4044-a176-95765f5dfdc3"/>
    <ds:schemaRef ds:uri="6e3f81ab-dbb3-46fb-860b-2fe5270236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6325</TotalTime>
  <Words>4552</Words>
  <Application>Microsoft Office PowerPoint</Application>
  <PresentationFormat>On-screen Show (4:3)</PresentationFormat>
  <Paragraphs>608</Paragraphs>
  <Slides>62</Slides>
  <Notes>62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9" baseType="lpstr">
      <vt:lpstr>Arial</vt:lpstr>
      <vt:lpstr>Calibri</vt:lpstr>
      <vt:lpstr>Garamond</vt:lpstr>
      <vt:lpstr>Monotype Sorts</vt:lpstr>
      <vt:lpstr>Times New Roman</vt:lpstr>
      <vt:lpstr>Office Theme</vt:lpstr>
      <vt:lpstr>Picture</vt:lpstr>
      <vt:lpstr>Module 11: Lists, Generics, Sets and Maps</vt:lpstr>
      <vt:lpstr>Lists</vt:lpstr>
      <vt:lpstr>Objectives</vt:lpstr>
      <vt:lpstr>Java Collection Framework hierarchy</vt:lpstr>
      <vt:lpstr>Java Collection Framework hierarchy</vt:lpstr>
      <vt:lpstr>The Collection Interface</vt:lpstr>
      <vt:lpstr>Iterators</vt:lpstr>
      <vt:lpstr>The List Iterator</vt:lpstr>
      <vt:lpstr>Using the forEach Loop</vt:lpstr>
      <vt:lpstr>The List Interface</vt:lpstr>
      <vt:lpstr>ArrayList and LinkedList</vt:lpstr>
      <vt:lpstr>java.util.ArrayList</vt:lpstr>
      <vt:lpstr>ArrayList Operations</vt:lpstr>
      <vt:lpstr>java.util.LinkedList</vt:lpstr>
      <vt:lpstr>Example: Using ArrayList and LinkedList</vt:lpstr>
      <vt:lpstr>Example(1/2)</vt:lpstr>
      <vt:lpstr>Example(2/2)</vt:lpstr>
      <vt:lpstr>Popup-Questions(1)</vt:lpstr>
      <vt:lpstr>Popup-Questions(2)</vt:lpstr>
      <vt:lpstr>The Comparator Interface</vt:lpstr>
      <vt:lpstr>The Comparator Interface: Example 1</vt:lpstr>
      <vt:lpstr>The Comparator Interface: Example 2</vt:lpstr>
      <vt:lpstr>The Comparator and Comparable Interfaces: Example </vt:lpstr>
      <vt:lpstr>Popup-Questions(3)</vt:lpstr>
      <vt:lpstr>The Collections class </vt:lpstr>
      <vt:lpstr>The Collections class </vt:lpstr>
      <vt:lpstr>The Collections class </vt:lpstr>
      <vt:lpstr>Generics</vt:lpstr>
      <vt:lpstr>Objectives</vt:lpstr>
      <vt:lpstr>Introduction</vt:lpstr>
      <vt:lpstr>Why Generics? </vt:lpstr>
      <vt:lpstr>Generic ArrayList in JDK 1.5</vt:lpstr>
      <vt:lpstr>Casting</vt:lpstr>
      <vt:lpstr>Popup-Question(1)</vt:lpstr>
      <vt:lpstr>Defining Generic Classes and Interfaces</vt:lpstr>
      <vt:lpstr>Generic Methods</vt:lpstr>
      <vt:lpstr>Raw Types and Backward Compatibility</vt:lpstr>
      <vt:lpstr>Wildcard Generic Types</vt:lpstr>
      <vt:lpstr>Bounded Generic Type</vt:lpstr>
      <vt:lpstr>Unbounded wildcard</vt:lpstr>
      <vt:lpstr>Super wildcard</vt:lpstr>
      <vt:lpstr>Restrictions on Generics </vt:lpstr>
      <vt:lpstr>Sets and Maps</vt:lpstr>
      <vt:lpstr>Objectives</vt:lpstr>
      <vt:lpstr>Review of Java Collection Framework hierarchy</vt:lpstr>
      <vt:lpstr>The Set Interface</vt:lpstr>
      <vt:lpstr>Concrete Set Classes</vt:lpstr>
      <vt:lpstr>Example: Using HashSet</vt:lpstr>
      <vt:lpstr>Example: Using HashSet</vt:lpstr>
      <vt:lpstr>The LinkedHashSet Class</vt:lpstr>
      <vt:lpstr>The TreeSet Class</vt:lpstr>
      <vt:lpstr>The TreeSet Class: Example</vt:lpstr>
      <vt:lpstr>Example: Using Comparator to Sort Elements in a Set</vt:lpstr>
      <vt:lpstr>Case Study: Counting Keywords</vt:lpstr>
      <vt:lpstr>Pop-Questions(1)</vt:lpstr>
      <vt:lpstr>Pop-Questions(2)</vt:lpstr>
      <vt:lpstr>The Map Interface</vt:lpstr>
      <vt:lpstr>Map Interface and Class Hierarchy</vt:lpstr>
      <vt:lpstr>Concrete Map Classes</vt:lpstr>
      <vt:lpstr>Example: Using HashMap and TreeMap</vt:lpstr>
      <vt:lpstr>Case Study: Counting the Occurrences of Words in a Text</vt:lpstr>
      <vt:lpstr>Pop-Questions(3)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Mohammad Garout</cp:lastModifiedBy>
  <cp:revision>1285</cp:revision>
  <cp:lastPrinted>2021-01-13T15:05:11Z</cp:lastPrinted>
  <dcterms:created xsi:type="dcterms:W3CDTF">2020-12-20T14:03:41Z</dcterms:created>
  <dcterms:modified xsi:type="dcterms:W3CDTF">2022-12-04T07:56:46Z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068eb2a1-2abe-4d4e-806f-f12576bcfc8d</vt:lpwstr>
  </property>
  <property fmtid="{D5CDD505-2E9C-101B-9397-08002B2CF9AE}" pid="3" name="bjClsUserRVM">
    <vt:lpwstr>[]</vt:lpwstr>
  </property>
  <property fmtid="{D5CDD505-2E9C-101B-9397-08002B2CF9AE}" pid="4" name="bjSaver">
    <vt:lpwstr>fu0dv9rnluInsNnD9ZD5YBRjU2JporR1</vt:lpwstr>
  </property>
  <property fmtid="{D5CDD505-2E9C-101B-9397-08002B2CF9AE}" pid="5" name="bjDocumentLabelXML">
    <vt:lpwstr>&lt;?xml version="1.0" encoding="us-ascii"?&gt;&lt;sisl xmlns:xsd="http://www.w3.org/2001/XMLSchema" xmlns:xsi="http://www.w3.org/2001/XMLSchema-instance" sislVersion="0" policy="f9677ce1-080b-4051-a037-2610debe14cb" origin="userSelected" xmlns="http://www.boldonj</vt:lpwstr>
  </property>
  <property fmtid="{D5CDD505-2E9C-101B-9397-08002B2CF9AE}" pid="6" name="bjDocumentLabelXML-0">
    <vt:lpwstr>ames.com/2008/01/sie/internal/label"&gt;&lt;element uid="id_classification_nonbusiness" value="" /&gt;&lt;/sisl&gt;</vt:lpwstr>
  </property>
  <property fmtid="{D5CDD505-2E9C-101B-9397-08002B2CF9AE}" pid="7" name="bjDocumentSecurityLabel">
    <vt:lpwstr>Public</vt:lpwstr>
  </property>
  <property fmtid="{D5CDD505-2E9C-101B-9397-08002B2CF9AE}" pid="8" name="ContentTypeId">
    <vt:lpwstr>0x0101005DB7D2D5713C0E4387887C260ED4F6BD</vt:lpwstr>
  </property>
</Properties>
</file>